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4"/>
  </p:notesMasterIdLst>
  <p:handoutMasterIdLst>
    <p:handoutMasterId r:id="rId75"/>
  </p:handoutMasterIdLst>
  <p:sldIdLst>
    <p:sldId id="289" r:id="rId5"/>
    <p:sldId id="257" r:id="rId6"/>
    <p:sldId id="279" r:id="rId7"/>
    <p:sldId id="340" r:id="rId8"/>
    <p:sldId id="263" r:id="rId9"/>
    <p:sldId id="262" r:id="rId10"/>
    <p:sldId id="267" r:id="rId11"/>
    <p:sldId id="357" r:id="rId12"/>
    <p:sldId id="270" r:id="rId13"/>
    <p:sldId id="278" r:id="rId14"/>
    <p:sldId id="275" r:id="rId15"/>
    <p:sldId id="337" r:id="rId16"/>
    <p:sldId id="280" r:id="rId17"/>
    <p:sldId id="282" r:id="rId18"/>
    <p:sldId id="283" r:id="rId19"/>
    <p:sldId id="284" r:id="rId20"/>
    <p:sldId id="285" r:id="rId21"/>
    <p:sldId id="286" r:id="rId22"/>
    <p:sldId id="338" r:id="rId23"/>
    <p:sldId id="288" r:id="rId24"/>
    <p:sldId id="303" r:id="rId25"/>
    <p:sldId id="304" r:id="rId26"/>
    <p:sldId id="305" r:id="rId27"/>
    <p:sldId id="306" r:id="rId28"/>
    <p:sldId id="307" r:id="rId29"/>
    <p:sldId id="351" r:id="rId30"/>
    <p:sldId id="352" r:id="rId31"/>
    <p:sldId id="353" r:id="rId32"/>
    <p:sldId id="354" r:id="rId33"/>
    <p:sldId id="355" r:id="rId34"/>
    <p:sldId id="309" r:id="rId35"/>
    <p:sldId id="310" r:id="rId36"/>
    <p:sldId id="339" r:id="rId37"/>
    <p:sldId id="311" r:id="rId38"/>
    <p:sldId id="312" r:id="rId39"/>
    <p:sldId id="313" r:id="rId40"/>
    <p:sldId id="314" r:id="rId41"/>
    <p:sldId id="315" r:id="rId42"/>
    <p:sldId id="316" r:id="rId43"/>
    <p:sldId id="317" r:id="rId44"/>
    <p:sldId id="318" r:id="rId45"/>
    <p:sldId id="319" r:id="rId46"/>
    <p:sldId id="348" r:id="rId47"/>
    <p:sldId id="349" r:id="rId48"/>
    <p:sldId id="350" r:id="rId49"/>
    <p:sldId id="347" r:id="rId50"/>
    <p:sldId id="324" r:id="rId51"/>
    <p:sldId id="326" r:id="rId52"/>
    <p:sldId id="327" r:id="rId53"/>
    <p:sldId id="328" r:id="rId54"/>
    <p:sldId id="356" r:id="rId55"/>
    <p:sldId id="344" r:id="rId56"/>
    <p:sldId id="325" r:id="rId57"/>
    <p:sldId id="322" r:id="rId58"/>
    <p:sldId id="346" r:id="rId59"/>
    <p:sldId id="329" r:id="rId60"/>
    <p:sldId id="341" r:id="rId61"/>
    <p:sldId id="330" r:id="rId62"/>
    <p:sldId id="359" r:id="rId63"/>
    <p:sldId id="360" r:id="rId64"/>
    <p:sldId id="331" r:id="rId65"/>
    <p:sldId id="332" r:id="rId66"/>
    <p:sldId id="333" r:id="rId67"/>
    <p:sldId id="343" r:id="rId68"/>
    <p:sldId id="358" r:id="rId69"/>
    <p:sldId id="334" r:id="rId70"/>
    <p:sldId id="335" r:id="rId71"/>
    <p:sldId id="336" r:id="rId72"/>
    <p:sldId id="308" r:id="rId7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eine Keehner" initials="" lastIdx="1" clrIdx="0"/>
  <p:cmAuthor id="2" name="Jeanine DeFalco" initials="" lastIdx="1" clrIdx="1"/>
  <p:cmAuthor id="3" name="Madeleine Keehner" initials="MK" lastIdx="6" clrIdx="2">
    <p:extLst>
      <p:ext uri="{19B8F6BF-5375-455C-9EA6-DF929625EA0E}">
        <p15:presenceInfo xmlns:p15="http://schemas.microsoft.com/office/powerpoint/2012/main" userId="Madeleine Keeh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77B0B"/>
    <a:srgbClr val="CC3300"/>
    <a:srgbClr val="22458A"/>
    <a:srgbClr val="2B56AB"/>
    <a:srgbClr val="0033CC"/>
    <a:srgbClr val="3366CC"/>
    <a:srgbClr val="0066CC"/>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73" autoAdjust="0"/>
    <p:restoredTop sz="94634" autoAdjust="0"/>
  </p:normalViewPr>
  <p:slideViewPr>
    <p:cSldViewPr snapToGrid="0">
      <p:cViewPr varScale="1">
        <p:scale>
          <a:sx n="82" d="100"/>
          <a:sy n="82" d="100"/>
        </p:scale>
        <p:origin x="192" y="856"/>
      </p:cViewPr>
      <p:guideLst>
        <p:guide orient="horz" pos="211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sdl.org/?view&amp;did=324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e351a831c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1e351a831cd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e3e4d054b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70" name="Google Shape;470;g1e3e4d054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030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1edcea934f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EO notes - provide questions about the participant’s deliverables</a:t>
            </a:r>
            <a:endParaRPr/>
          </a:p>
          <a:p>
            <a:pPr marL="0" lvl="0" indent="0" algn="l" rtl="0">
              <a:lnSpc>
                <a:spcPct val="100000"/>
              </a:lnSpc>
              <a:spcBef>
                <a:spcPts val="0"/>
              </a:spcBef>
              <a:spcAft>
                <a:spcPts val="0"/>
              </a:spcAft>
              <a:buSzPts val="1100"/>
              <a:buNone/>
            </a:pPr>
            <a:r>
              <a:rPr lang="en-US"/>
              <a:t>Keep humans in the loop!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Consider design constraints: Time, sim length, LOs, etc.</a:t>
            </a:r>
            <a:endParaRPr/>
          </a:p>
          <a:p>
            <a:pPr marL="0" lvl="0" indent="0" algn="l" rtl="0">
              <a:lnSpc>
                <a:spcPct val="100000"/>
              </a:lnSpc>
              <a:spcBef>
                <a:spcPts val="0"/>
              </a:spcBef>
              <a:spcAft>
                <a:spcPts val="0"/>
              </a:spcAft>
              <a:buSzPts val="1100"/>
              <a:buNone/>
            </a:pPr>
            <a:r>
              <a:rPr lang="en-US"/>
              <a:t>Include SME, human interaction component to using the materials</a:t>
            </a:r>
            <a:endParaRPr/>
          </a:p>
          <a:p>
            <a:pPr marL="0" lvl="0" indent="0" algn="l" rtl="0">
              <a:lnSpc>
                <a:spcPct val="100000"/>
              </a:lnSpc>
              <a:spcBef>
                <a:spcPts val="0"/>
              </a:spcBef>
              <a:spcAft>
                <a:spcPts val="0"/>
              </a:spcAft>
              <a:buSzPts val="1100"/>
              <a:buNone/>
            </a:pPr>
            <a:r>
              <a:rPr lang="en-US" sz="1050">
                <a:solidFill>
                  <a:srgbClr val="0B57D0"/>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https://www.hsdl.org/?view&amp;did=3247</a:t>
            </a:r>
            <a:endParaRPr/>
          </a:p>
        </p:txBody>
      </p:sp>
      <p:sp>
        <p:nvSpPr>
          <p:cNvPr id="499" name="Google Shape;499;g21edcea934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e3ff4b0a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1e3ff4b0a9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e3ff4b0a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g1e3ff4b0a9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Participants will complete the rest of the Task Analysis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cfd6dfed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cfd6dfed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e3ff4b0a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1e3ff4b0a9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e3ff4b0a9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1e3ff4b0a9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893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1edcea934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Jeanine</a:t>
            </a:r>
            <a:endParaRPr/>
          </a:p>
          <a:p>
            <a:pPr marL="0" lvl="0" indent="0" algn="l" rtl="0">
              <a:lnSpc>
                <a:spcPct val="100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Who needs to design? Who needs to make final decisions?</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88" name="Google Shape;88;g21edcea934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1edcea934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Marina </a:t>
            </a:r>
            <a:endParaRPr/>
          </a:p>
        </p:txBody>
      </p:sp>
      <p:sp>
        <p:nvSpPr>
          <p:cNvPr id="551" name="Google Shape;551;g21edcea934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3c7699ae5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7" name="Google Shape;557;g253c7699a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e3a37d4b1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1e3a37d4b16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handout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25ac00ee3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225ac00ee36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25ac00ee3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225ac00ee3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en-US" sz="1200">
                <a:solidFill>
                  <a:schemeClr val="dk1"/>
                </a:solidFill>
                <a:latin typeface="Calibri"/>
                <a:ea typeface="Calibri"/>
                <a:cs typeface="Calibri"/>
                <a:sym typeface="Calibri"/>
              </a:rPr>
              <a:t>handout</a:t>
            </a:r>
            <a:endParaRPr sz="1200">
              <a:solidFill>
                <a:schemeClr val="dk1"/>
              </a:solidFill>
              <a:latin typeface="Calibri"/>
              <a:ea typeface="Calibri"/>
              <a:cs typeface="Calibri"/>
              <a:sym typeface="Calibri"/>
            </a:endParaRPr>
          </a:p>
          <a:p>
            <a:pPr marL="0" lvl="0" indent="0" algn="l" rtl="0">
              <a:lnSpc>
                <a:spcPct val="90000"/>
              </a:lnSpc>
              <a:spcBef>
                <a:spcPts val="1000"/>
              </a:spcBef>
              <a:spcAft>
                <a:spcPts val="0"/>
              </a:spcAft>
              <a:buSzPts val="1100"/>
              <a:buNone/>
            </a:pPr>
            <a:r>
              <a:rPr lang="en-US" sz="1200">
                <a:solidFill>
                  <a:schemeClr val="dk1"/>
                </a:solidFill>
                <a:latin typeface="Calibri"/>
                <a:ea typeface="Calibri"/>
                <a:cs typeface="Calibri"/>
                <a:sym typeface="Calibri"/>
              </a:rPr>
              <a:t>environment, instructional supports: visual indicators, floating text</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26e1edaa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226e1edaad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e3ff4b0a9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1e3ff4b0a9a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53c7699ae5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g253c7699ae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6563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1edcea934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Leslie - provide questions we will ask participants</a:t>
            </a:r>
            <a:endParaRPr/>
          </a:p>
        </p:txBody>
      </p:sp>
      <p:sp>
        <p:nvSpPr>
          <p:cNvPr id="614" name="Google Shape;614;g21edcea93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e3e4d054b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g1e3e4d054b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464ca2fb45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5" name="Google Shape;625;g2464ca2fb45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464ca2fb45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4" name="Google Shape;634;g2464ca2fb45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4f1335389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5" name="Google Shape;645;g24f1335389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64ca2fb45_1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g2464ca2fb45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f1335389d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3" name="Google Shape;663;g24f1335389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f1335389d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2" name="Google Shape;672;g24f1335389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4f1335389d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85800" marR="431800" lvl="1" indent="-146050" algn="l" rtl="0">
              <a:lnSpc>
                <a:spcPct val="115000"/>
              </a:lnSpc>
              <a:spcBef>
                <a:spcPts val="2300"/>
              </a:spcBef>
              <a:spcAft>
                <a:spcPts val="0"/>
              </a:spcAft>
              <a:buClr>
                <a:srgbClr val="1A1A1A"/>
              </a:buClr>
              <a:buSzPts val="1100"/>
              <a:buChar char="•"/>
            </a:pPr>
            <a:r>
              <a:rPr lang="en-US" b="1">
                <a:solidFill>
                  <a:srgbClr val="1A1A1A"/>
                </a:solidFill>
                <a:latin typeface="Calibri"/>
                <a:ea typeface="Calibri"/>
                <a:cs typeface="Calibri"/>
                <a:sym typeface="Calibri"/>
              </a:rPr>
              <a:t>Locate a group nearby</a:t>
            </a:r>
            <a:r>
              <a:rPr lang="en-US">
                <a:solidFill>
                  <a:srgbClr val="1A1A1A"/>
                </a:solidFill>
                <a:latin typeface="Calibri"/>
                <a:ea typeface="Calibri"/>
                <a:cs typeface="Calibri"/>
                <a:sym typeface="Calibri"/>
              </a:rPr>
              <a:t> to exchange recorded prototypes</a:t>
            </a:r>
            <a:endParaRPr>
              <a:solidFill>
                <a:srgbClr val="1A1A1A"/>
              </a:solidFill>
              <a:latin typeface="Calibri"/>
              <a:ea typeface="Calibri"/>
              <a:cs typeface="Calibri"/>
              <a:sym typeface="Calibri"/>
            </a:endParaRPr>
          </a:p>
          <a:p>
            <a:pPr marL="685800" marR="431800" lvl="1" indent="-146050" algn="l" rtl="0">
              <a:lnSpc>
                <a:spcPct val="115000"/>
              </a:lnSpc>
              <a:spcBef>
                <a:spcPts val="0"/>
              </a:spcBef>
              <a:spcAft>
                <a:spcPts val="0"/>
              </a:spcAft>
              <a:buClr>
                <a:srgbClr val="1A1A1A"/>
              </a:buClr>
              <a:buSzPts val="1100"/>
              <a:buChar char="•"/>
            </a:pPr>
            <a:r>
              <a:rPr lang="en-US" b="1">
                <a:solidFill>
                  <a:srgbClr val="1A1A1A"/>
                </a:solidFill>
                <a:latin typeface="Calibri"/>
                <a:ea typeface="Calibri"/>
                <a:cs typeface="Calibri"/>
                <a:sym typeface="Calibri"/>
              </a:rPr>
              <a:t>Review &amp; Feedback</a:t>
            </a:r>
            <a:r>
              <a:rPr lang="en-US">
                <a:solidFill>
                  <a:srgbClr val="1A1A1A"/>
                </a:solidFill>
                <a:latin typeface="Calibri"/>
                <a:ea typeface="Calibri"/>
                <a:cs typeface="Calibri"/>
                <a:sym typeface="Calibri"/>
              </a:rPr>
              <a:t> - As you review the prototypes, jot down potential points of feedback</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Focus on the learning: interactions are important but only insofar as they affect the learning</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Note any gaps in understanding</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Note places where your prototypes overlap and places where they diverge</a:t>
            </a:r>
            <a:endParaRPr>
              <a:solidFill>
                <a:srgbClr val="1A1A1A"/>
              </a:solidFill>
              <a:latin typeface="Calibri"/>
              <a:ea typeface="Calibri"/>
              <a:cs typeface="Calibri"/>
              <a:sym typeface="Calibri"/>
            </a:endParaRPr>
          </a:p>
          <a:p>
            <a:pPr marL="685800" marR="431800" lvl="1" indent="-146050" algn="l" rtl="0">
              <a:lnSpc>
                <a:spcPct val="115000"/>
              </a:lnSpc>
              <a:spcBef>
                <a:spcPts val="0"/>
              </a:spcBef>
              <a:spcAft>
                <a:spcPts val="0"/>
              </a:spcAft>
              <a:buClr>
                <a:srgbClr val="1A1A1A"/>
              </a:buClr>
              <a:buSzPts val="1100"/>
              <a:buChar char="•"/>
            </a:pPr>
            <a:r>
              <a:rPr lang="en-US" b="1">
                <a:solidFill>
                  <a:srgbClr val="1A1A1A"/>
                </a:solidFill>
                <a:latin typeface="Calibri"/>
                <a:ea typeface="Calibri"/>
                <a:cs typeface="Calibri"/>
                <a:sym typeface="Calibri"/>
              </a:rPr>
              <a:t>Share </a:t>
            </a:r>
            <a:r>
              <a:rPr lang="en-US">
                <a:solidFill>
                  <a:srgbClr val="1A1A1A"/>
                </a:solidFill>
                <a:latin typeface="Calibri"/>
                <a:ea typeface="Calibri"/>
                <a:cs typeface="Calibri"/>
                <a:sym typeface="Calibri"/>
              </a:rPr>
              <a:t>- Regroup with your partner team </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Keep feedback constructive and respectful</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Ask questions to better understand the thinking behind the other team’s design</a:t>
            </a:r>
            <a:endParaRPr>
              <a:solidFill>
                <a:srgbClr val="1A1A1A"/>
              </a:solidFill>
              <a:latin typeface="Calibri"/>
              <a:ea typeface="Calibri"/>
              <a:cs typeface="Calibri"/>
              <a:sym typeface="Calibri"/>
            </a:endParaRPr>
          </a:p>
          <a:p>
            <a:pPr marL="1143000" marR="431800" lvl="2" indent="-1714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rPr>
              <a:t>Offer suggestions if appropriate for how the other team might improve any of the following:</a:t>
            </a:r>
            <a:endParaRPr>
              <a:solidFill>
                <a:srgbClr val="1A1A1A"/>
              </a:solidFill>
              <a:latin typeface="Calibri"/>
              <a:ea typeface="Calibri"/>
              <a:cs typeface="Calibri"/>
              <a:sym typeface="Calibri"/>
            </a:endParaRPr>
          </a:p>
          <a:p>
            <a:pPr marL="1600200" marR="431800" lvl="3" indent="-1841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learning design/cognitive load</a:t>
            </a:r>
            <a:endParaRPr>
              <a:solidFill>
                <a:srgbClr val="1A1A1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1600200" marR="431800" lvl="3" indent="-1841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interaction design</a:t>
            </a:r>
            <a:endParaRPr>
              <a:solidFill>
                <a:srgbClr val="1A1A1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1600200" marR="431800" lvl="3" indent="-184150" algn="l" rtl="0">
              <a:lnSpc>
                <a:spcPct val="115000"/>
              </a:lnSpc>
              <a:spcBef>
                <a:spcPts val="0"/>
              </a:spcBef>
              <a:spcAft>
                <a:spcPts val="0"/>
              </a:spcAft>
              <a:buClr>
                <a:srgbClr val="1A1A1A"/>
              </a:buClr>
              <a:buSzPts val="1100"/>
              <a:buChar char="•"/>
            </a:pPr>
            <a:r>
              <a:rPr lang="en-US">
                <a:solidFill>
                  <a:srgbClr val="1A1A1A"/>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assessment design</a:t>
            </a:r>
            <a:endParaRPr>
              <a:solidFill>
                <a:srgbClr val="1A1A1A"/>
              </a:solidFill>
              <a:latin typeface="Calibri"/>
              <a:ea typeface="Calibri"/>
              <a:cs typeface="Calibri"/>
              <a:sym typeface="Calibri"/>
            </a:endParaRPr>
          </a:p>
          <a:p>
            <a:pPr marL="457200" lvl="0" indent="0" algn="l" rtl="0">
              <a:lnSpc>
                <a:spcPct val="150000"/>
              </a:lnSpc>
              <a:spcBef>
                <a:spcPts val="1200"/>
              </a:spcBef>
              <a:spcAft>
                <a:spcPts val="0"/>
              </a:spcAft>
              <a:buSzPts val="1100"/>
              <a:buNone/>
            </a:pPr>
            <a:endParaRPr/>
          </a:p>
        </p:txBody>
      </p:sp>
      <p:sp>
        <p:nvSpPr>
          <p:cNvPr id="680" name="Google Shape;680;g24f1335389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e3e4d054bd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g1e3e4d054b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4173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e3e4fbcb84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AutoNum type="arabicPeriod"/>
            </a:pPr>
            <a:endParaRPr/>
          </a:p>
          <a:p>
            <a:pPr marL="0" lvl="0" indent="0" algn="l" rtl="0">
              <a:lnSpc>
                <a:spcPct val="150000"/>
              </a:lnSpc>
              <a:spcBef>
                <a:spcPts val="0"/>
              </a:spcBef>
              <a:spcAft>
                <a:spcPts val="0"/>
              </a:spcAft>
              <a:buSzPts val="1100"/>
              <a:buNone/>
            </a:pPr>
            <a:r>
              <a:rPr lang="en-US"/>
              <a:t>Time: 3 min</a:t>
            </a:r>
            <a:endParaRPr/>
          </a:p>
          <a:p>
            <a:pPr marL="0" lvl="0" indent="0" algn="l" rtl="0">
              <a:lnSpc>
                <a:spcPct val="150000"/>
              </a:lnSpc>
              <a:spcBef>
                <a:spcPts val="0"/>
              </a:spcBef>
              <a:spcAft>
                <a:spcPts val="0"/>
              </a:spcAft>
              <a:buSzPts val="1100"/>
              <a:buNone/>
            </a:pPr>
            <a:endParaRPr/>
          </a:p>
          <a:p>
            <a:pPr marL="457200" lvl="0" indent="-298450" algn="l" rtl="0">
              <a:lnSpc>
                <a:spcPct val="150000"/>
              </a:lnSpc>
              <a:spcBef>
                <a:spcPts val="0"/>
              </a:spcBef>
              <a:spcAft>
                <a:spcPts val="0"/>
              </a:spcAft>
              <a:buSzPts val="1100"/>
              <a:buAutoNum type="arabicPeriod"/>
            </a:pPr>
            <a:r>
              <a:rPr lang="en-US"/>
              <a:t>Identify issues early - Ability to detect issues after each phase, reducing the chance for a “Domino Affect”.</a:t>
            </a:r>
            <a:endParaRPr/>
          </a:p>
          <a:p>
            <a:pPr marL="457200" lvl="0" indent="-298450" algn="l" rtl="0">
              <a:lnSpc>
                <a:spcPct val="150000"/>
              </a:lnSpc>
              <a:spcBef>
                <a:spcPts val="0"/>
              </a:spcBef>
              <a:spcAft>
                <a:spcPts val="0"/>
              </a:spcAft>
              <a:buSzPts val="1100"/>
              <a:buAutoNum type="arabicPeriod"/>
            </a:pPr>
            <a:r>
              <a:rPr lang="en-US"/>
              <a:t>Collect valuable feedback - Chance to gather feedback from stakeholders on an ongoing basis and make modifications after each phase. Valuable ideas and insights at can be shared by stakeholders at any point.</a:t>
            </a:r>
            <a:endParaRPr/>
          </a:p>
          <a:p>
            <a:pPr marL="457200" lvl="0" indent="-298450" algn="l" rtl="0">
              <a:lnSpc>
                <a:spcPct val="150000"/>
              </a:lnSpc>
              <a:spcBef>
                <a:spcPts val="0"/>
              </a:spcBef>
              <a:spcAft>
                <a:spcPts val="0"/>
              </a:spcAft>
              <a:buSzPts val="1100"/>
              <a:buAutoNum type="arabicPeriod"/>
            </a:pPr>
            <a:r>
              <a:rPr lang="en-US"/>
              <a:t>More time in the design phase - Proactive approach that allows you to dive into the process, dedicating more work hours and resources to the eLearning course design process.</a:t>
            </a:r>
            <a:endParaRPr/>
          </a:p>
          <a:p>
            <a:pPr marL="457200" lvl="0" indent="-298450" algn="l" rtl="0">
              <a:lnSpc>
                <a:spcPct val="150000"/>
              </a:lnSpc>
              <a:spcBef>
                <a:spcPts val="0"/>
              </a:spcBef>
              <a:spcAft>
                <a:spcPts val="0"/>
              </a:spcAft>
              <a:buSzPts val="1100"/>
              <a:buAutoNum type="arabicPeriod"/>
            </a:pPr>
            <a:r>
              <a:rPr lang="en-US"/>
              <a:t>Theory into practice - Ability to test theories, assumptions, and ideas without having to worry about making extensive modifications later</a:t>
            </a:r>
            <a:endParaRPr/>
          </a:p>
          <a:p>
            <a:pPr marL="457200" lvl="0" indent="0" algn="l" rtl="0">
              <a:lnSpc>
                <a:spcPct val="150000"/>
              </a:lnSpc>
              <a:spcBef>
                <a:spcPts val="0"/>
              </a:spcBef>
              <a:spcAft>
                <a:spcPts val="0"/>
              </a:spcAft>
              <a:buSzPts val="1100"/>
              <a:buNone/>
            </a:pPr>
            <a:endParaRPr/>
          </a:p>
        </p:txBody>
      </p:sp>
      <p:sp>
        <p:nvSpPr>
          <p:cNvPr id="703" name="Google Shape;703;g1e3e4fbcb8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539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7018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e3e4fbcb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3 min</a:t>
            </a:r>
            <a:endParaRPr/>
          </a:p>
          <a:p>
            <a:pPr marL="0" lvl="0" indent="0" algn="l" rtl="0">
              <a:lnSpc>
                <a:spcPct val="150000"/>
              </a:lnSpc>
              <a:spcBef>
                <a:spcPts val="0"/>
              </a:spcBef>
              <a:spcAft>
                <a:spcPts val="0"/>
              </a:spcAft>
              <a:buSzPts val="1100"/>
              <a:buNone/>
            </a:pPr>
            <a:endParaRPr/>
          </a:p>
          <a:p>
            <a:pPr marL="0" lvl="0" indent="0" algn="l" rtl="0">
              <a:lnSpc>
                <a:spcPct val="150000"/>
              </a:lnSpc>
              <a:spcBef>
                <a:spcPts val="0"/>
              </a:spcBef>
              <a:spcAft>
                <a:spcPts val="0"/>
              </a:spcAft>
              <a:buSzPts val="1100"/>
              <a:buNone/>
            </a:pPr>
            <a:r>
              <a:rPr lang="en-US"/>
              <a:t>Notes:</a:t>
            </a:r>
            <a:endParaRPr/>
          </a:p>
          <a:p>
            <a:pPr marL="457200" lvl="0" indent="-298450" algn="l" rtl="0">
              <a:lnSpc>
                <a:spcPct val="150000"/>
              </a:lnSpc>
              <a:spcBef>
                <a:spcPts val="0"/>
              </a:spcBef>
              <a:spcAft>
                <a:spcPts val="0"/>
              </a:spcAft>
              <a:buSzPts val="1100"/>
              <a:buAutoNum type="arabicPeriod"/>
            </a:pPr>
            <a:r>
              <a:rPr lang="en-US"/>
              <a:t>Identify issues early - Ability to detect issues after each phase, reducing the chance for a “Domino Affect”.</a:t>
            </a:r>
            <a:endParaRPr/>
          </a:p>
          <a:p>
            <a:pPr marL="457200" lvl="0" indent="-298450" algn="l" rtl="0">
              <a:lnSpc>
                <a:spcPct val="150000"/>
              </a:lnSpc>
              <a:spcBef>
                <a:spcPts val="0"/>
              </a:spcBef>
              <a:spcAft>
                <a:spcPts val="0"/>
              </a:spcAft>
              <a:buSzPts val="1100"/>
              <a:buAutoNum type="arabicPeriod"/>
            </a:pPr>
            <a:r>
              <a:rPr lang="en-US"/>
              <a:t>Collect valuable feedback - Chance to gather feedback from stakeholders on an ongoing basis and make modifications after each phase. Valuable ideas and insights at can be shared by stakeholders at any point.</a:t>
            </a:r>
            <a:endParaRPr/>
          </a:p>
          <a:p>
            <a:pPr marL="457200" lvl="0" indent="-298450" algn="l" rtl="0">
              <a:lnSpc>
                <a:spcPct val="150000"/>
              </a:lnSpc>
              <a:spcBef>
                <a:spcPts val="0"/>
              </a:spcBef>
              <a:spcAft>
                <a:spcPts val="0"/>
              </a:spcAft>
              <a:buSzPts val="1100"/>
              <a:buAutoNum type="arabicPeriod"/>
            </a:pPr>
            <a:r>
              <a:rPr lang="en-US"/>
              <a:t>More time in the design phase - Proactive approach that allows you to dive into the process, dedicating more work hours and resources to the eLearning course design process.</a:t>
            </a:r>
            <a:endParaRPr/>
          </a:p>
          <a:p>
            <a:pPr marL="457200" lvl="0" indent="-298450" algn="l" rtl="0">
              <a:lnSpc>
                <a:spcPct val="150000"/>
              </a:lnSpc>
              <a:spcBef>
                <a:spcPts val="0"/>
              </a:spcBef>
              <a:spcAft>
                <a:spcPts val="0"/>
              </a:spcAft>
              <a:buSzPts val="1100"/>
              <a:buAutoNum type="arabicPeriod"/>
            </a:pPr>
            <a:r>
              <a:rPr lang="en-US"/>
              <a:t>Theory into practice - Ability to test theories, assumptions, and ideas without having to worry about making extensive modifications later</a:t>
            </a:r>
            <a:endParaRPr/>
          </a:p>
          <a:p>
            <a:pPr marL="457200" lvl="0" indent="0" algn="l" rtl="0">
              <a:lnSpc>
                <a:spcPct val="150000"/>
              </a:lnSpc>
              <a:spcBef>
                <a:spcPts val="0"/>
              </a:spcBef>
              <a:spcAft>
                <a:spcPts val="0"/>
              </a:spcAft>
              <a:buSzPts val="1100"/>
              <a:buNone/>
            </a:pPr>
            <a:endParaRPr/>
          </a:p>
        </p:txBody>
      </p:sp>
      <p:sp>
        <p:nvSpPr>
          <p:cNvPr id="737" name="Google Shape;737;g1e3e4fbcb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247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1edcea934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Leslie - provide questions we will ask participants</a:t>
            </a:r>
            <a:endParaRPr/>
          </a:p>
        </p:txBody>
      </p:sp>
      <p:sp>
        <p:nvSpPr>
          <p:cNvPr id="614" name="Google Shape;614;g21edcea934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5965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e3e4fbcb84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2 min</a:t>
            </a:r>
            <a:endParaRPr/>
          </a:p>
        </p:txBody>
      </p:sp>
      <p:sp>
        <p:nvSpPr>
          <p:cNvPr id="777" name="Google Shape;777;g1e3e4fbcb8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e3e4fbcb84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2 min</a:t>
            </a:r>
            <a:endParaRPr/>
          </a:p>
        </p:txBody>
      </p:sp>
      <p:sp>
        <p:nvSpPr>
          <p:cNvPr id="813" name="Google Shape;813;g1e3e4fbcb8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e3e4fbcb84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2 min</a:t>
            </a:r>
            <a:endParaRPr/>
          </a:p>
        </p:txBody>
      </p:sp>
      <p:sp>
        <p:nvSpPr>
          <p:cNvPr id="838" name="Google Shape;838;g1e3e4fbcb84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5209aed9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2 min</a:t>
            </a:r>
            <a:endParaRPr/>
          </a:p>
        </p:txBody>
      </p:sp>
      <p:sp>
        <p:nvSpPr>
          <p:cNvPr id="863" name="Google Shape;863;g25209aed9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25209aed9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2 min</a:t>
            </a:r>
            <a:endParaRPr/>
          </a:p>
        </p:txBody>
      </p:sp>
      <p:sp>
        <p:nvSpPr>
          <p:cNvPr id="863" name="Google Shape;863;g25209aed9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2840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e3e4d054bd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8" name="Google Shape;698;g1e3e4d054b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9538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e3e4fbcb84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5-10 minutes</a:t>
            </a:r>
            <a:endParaRPr/>
          </a:p>
          <a:p>
            <a:pPr marL="0" lvl="0" indent="0" algn="l" rtl="0">
              <a:lnSpc>
                <a:spcPct val="150000"/>
              </a:lnSpc>
              <a:spcBef>
                <a:spcPts val="0"/>
              </a:spcBef>
              <a:spcAft>
                <a:spcPts val="0"/>
              </a:spcAft>
              <a:buSzPts val="1100"/>
              <a:buNone/>
            </a:pPr>
            <a:r>
              <a:rPr lang="en-US"/>
              <a:t>What data or metrics will I collect during this iteration to evaluate its impact?</a:t>
            </a:r>
            <a:endParaRPr/>
          </a:p>
          <a:p>
            <a:pPr marL="0" lvl="0" indent="0" algn="l" rtl="0">
              <a:lnSpc>
                <a:spcPct val="150000"/>
              </a:lnSpc>
              <a:spcBef>
                <a:spcPts val="0"/>
              </a:spcBef>
              <a:spcAft>
                <a:spcPts val="0"/>
              </a:spcAft>
              <a:buSzPts val="1100"/>
              <a:buNone/>
            </a:pPr>
            <a:r>
              <a:rPr lang="en-US"/>
              <a:t>What assumptions or biases do I need to be aware of during this iteration?</a:t>
            </a:r>
            <a:endParaRPr/>
          </a:p>
          <a:p>
            <a:pPr marL="0" lvl="0" indent="0" algn="l" rtl="0">
              <a:lnSpc>
                <a:spcPct val="150000"/>
              </a:lnSpc>
              <a:spcBef>
                <a:spcPts val="0"/>
              </a:spcBef>
              <a:spcAft>
                <a:spcPts val="0"/>
              </a:spcAft>
              <a:buSzPts val="1100"/>
              <a:buNone/>
            </a:pPr>
            <a:endParaRPr/>
          </a:p>
          <a:p>
            <a:pPr marL="0" lvl="0" indent="0" algn="l" rtl="0">
              <a:lnSpc>
                <a:spcPct val="150000"/>
              </a:lnSpc>
              <a:spcBef>
                <a:spcPts val="0"/>
              </a:spcBef>
              <a:spcAft>
                <a:spcPts val="0"/>
              </a:spcAft>
              <a:buSzPts val="1100"/>
              <a:buNone/>
            </a:pPr>
            <a:r>
              <a:rPr lang="en-US"/>
              <a:t>Group Activity</a:t>
            </a:r>
            <a:endParaRPr/>
          </a:p>
          <a:p>
            <a:pPr marL="0" lvl="0" indent="0" algn="l" rtl="0">
              <a:lnSpc>
                <a:spcPct val="150000"/>
              </a:lnSpc>
              <a:spcBef>
                <a:spcPts val="0"/>
              </a:spcBef>
              <a:spcAft>
                <a:spcPts val="0"/>
              </a:spcAft>
              <a:buSzPts val="1100"/>
              <a:buNone/>
            </a:pPr>
            <a:endParaRPr/>
          </a:p>
          <a:p>
            <a:pPr marL="0" lvl="0" indent="0" algn="l" rtl="0">
              <a:lnSpc>
                <a:spcPct val="150000"/>
              </a:lnSpc>
              <a:spcBef>
                <a:spcPts val="0"/>
              </a:spcBef>
              <a:spcAft>
                <a:spcPts val="0"/>
              </a:spcAft>
              <a:buSzPts val="1100"/>
              <a:buNone/>
            </a:pPr>
            <a:endParaRPr/>
          </a:p>
          <a:p>
            <a:pPr marL="0" lvl="0" indent="0" algn="l" rtl="0">
              <a:lnSpc>
                <a:spcPct val="150000"/>
              </a:lnSpc>
              <a:spcBef>
                <a:spcPts val="0"/>
              </a:spcBef>
              <a:spcAft>
                <a:spcPts val="0"/>
              </a:spcAft>
              <a:buSzPts val="1100"/>
              <a:buNone/>
            </a:pPr>
            <a:r>
              <a:rPr lang="en-US"/>
              <a:t>Speaker notes: </a:t>
            </a:r>
            <a:endParaRPr/>
          </a:p>
          <a:p>
            <a:pPr marL="0" lvl="0" indent="0" algn="l" rtl="0">
              <a:lnSpc>
                <a:spcPct val="150000"/>
              </a:lnSpc>
              <a:spcBef>
                <a:spcPts val="0"/>
              </a:spcBef>
              <a:spcAft>
                <a:spcPts val="0"/>
              </a:spcAft>
              <a:buSzPts val="1100"/>
              <a:buNone/>
            </a:pPr>
            <a:r>
              <a:rPr lang="en-US"/>
              <a:t>Emphasize the need for continuous improvement based on user testing results.</a:t>
            </a:r>
            <a:endParaRPr/>
          </a:p>
        </p:txBody>
      </p:sp>
      <p:sp>
        <p:nvSpPr>
          <p:cNvPr id="800" name="Google Shape;800;g1e3e4fbcb8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6986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e3e4fbcb84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SzPts val="1100"/>
              <a:buAutoNum type="arabicPeriod"/>
            </a:pPr>
            <a:endParaRPr/>
          </a:p>
          <a:p>
            <a:pPr marL="0" lvl="0" indent="0" algn="l" rtl="0">
              <a:lnSpc>
                <a:spcPct val="150000"/>
              </a:lnSpc>
              <a:spcBef>
                <a:spcPts val="0"/>
              </a:spcBef>
              <a:spcAft>
                <a:spcPts val="0"/>
              </a:spcAft>
              <a:buSzPts val="1100"/>
              <a:buNone/>
            </a:pPr>
            <a:r>
              <a:rPr lang="en-US"/>
              <a:t>Time: 3 min</a:t>
            </a:r>
            <a:endParaRPr/>
          </a:p>
          <a:p>
            <a:pPr marL="0" lvl="0" indent="0" algn="l" rtl="0">
              <a:lnSpc>
                <a:spcPct val="150000"/>
              </a:lnSpc>
              <a:spcBef>
                <a:spcPts val="0"/>
              </a:spcBef>
              <a:spcAft>
                <a:spcPts val="0"/>
              </a:spcAft>
              <a:buSzPts val="1100"/>
              <a:buNone/>
            </a:pPr>
            <a:endParaRPr/>
          </a:p>
          <a:p>
            <a:pPr marL="457200" lvl="0" indent="-298450" algn="l" rtl="0">
              <a:lnSpc>
                <a:spcPct val="150000"/>
              </a:lnSpc>
              <a:spcBef>
                <a:spcPts val="0"/>
              </a:spcBef>
              <a:spcAft>
                <a:spcPts val="0"/>
              </a:spcAft>
              <a:buSzPts val="1100"/>
              <a:buAutoNum type="arabicPeriod"/>
            </a:pPr>
            <a:r>
              <a:rPr lang="en-US"/>
              <a:t>Identify issues early - Ability to detect issues after each phase, reducing the chance for a “Domino Affect”.</a:t>
            </a:r>
            <a:endParaRPr/>
          </a:p>
          <a:p>
            <a:pPr marL="457200" lvl="0" indent="-298450" algn="l" rtl="0">
              <a:lnSpc>
                <a:spcPct val="150000"/>
              </a:lnSpc>
              <a:spcBef>
                <a:spcPts val="0"/>
              </a:spcBef>
              <a:spcAft>
                <a:spcPts val="0"/>
              </a:spcAft>
              <a:buSzPts val="1100"/>
              <a:buAutoNum type="arabicPeriod"/>
            </a:pPr>
            <a:r>
              <a:rPr lang="en-US"/>
              <a:t>Collect valuable feedback - Chance to gather feedback from stakeholders on an ongoing basis and make modifications after each phase. Valuable ideas and insights at can be shared by stakeholders at any point.</a:t>
            </a:r>
            <a:endParaRPr/>
          </a:p>
          <a:p>
            <a:pPr marL="457200" lvl="0" indent="-298450" algn="l" rtl="0">
              <a:lnSpc>
                <a:spcPct val="150000"/>
              </a:lnSpc>
              <a:spcBef>
                <a:spcPts val="0"/>
              </a:spcBef>
              <a:spcAft>
                <a:spcPts val="0"/>
              </a:spcAft>
              <a:buSzPts val="1100"/>
              <a:buAutoNum type="arabicPeriod"/>
            </a:pPr>
            <a:r>
              <a:rPr lang="en-US"/>
              <a:t>More time in the design phase - Proactive approach that allows you to dive into the process, dedicating more work hours and resources to the eLearning course design process.</a:t>
            </a:r>
            <a:endParaRPr/>
          </a:p>
          <a:p>
            <a:pPr marL="457200" lvl="0" indent="-298450" algn="l" rtl="0">
              <a:lnSpc>
                <a:spcPct val="150000"/>
              </a:lnSpc>
              <a:spcBef>
                <a:spcPts val="0"/>
              </a:spcBef>
              <a:spcAft>
                <a:spcPts val="0"/>
              </a:spcAft>
              <a:buSzPts val="1100"/>
              <a:buAutoNum type="arabicPeriod"/>
            </a:pPr>
            <a:r>
              <a:rPr lang="en-US"/>
              <a:t>Theory into practice - Ability to test theories, assumptions, and ideas without having to worry about making extensive modifications later</a:t>
            </a:r>
            <a:endParaRPr/>
          </a:p>
          <a:p>
            <a:pPr marL="457200" lvl="0" indent="0" algn="l" rtl="0">
              <a:lnSpc>
                <a:spcPct val="150000"/>
              </a:lnSpc>
              <a:spcBef>
                <a:spcPts val="0"/>
              </a:spcBef>
              <a:spcAft>
                <a:spcPts val="0"/>
              </a:spcAft>
              <a:buSzPts val="1100"/>
              <a:buNone/>
            </a:pPr>
            <a:endParaRPr/>
          </a:p>
        </p:txBody>
      </p:sp>
      <p:sp>
        <p:nvSpPr>
          <p:cNvPr id="703" name="Google Shape;703;g1e3e4fbcb8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57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e3e4d054bd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122" name="Google Shape;122;g1e3e4d054b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f1335389d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2" name="Google Shape;672;g24f1335389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428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e3e4d054bd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8" name="Google Shape;888;g1e3e4d054b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53c7699ae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https://docs.google.com/document/d/1toFoOqEFns9i6-SFhzKD4hg-lfJCqwaESHZO_Ow4czQ/edit?usp=sharing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Memesis -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Design Challenges: balance between memetic representation of interaction and what is going to affect the learning.</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Zone of proximal development.</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Just because we can represent all of these things in the space doesn't mean we should. </a:t>
            </a:r>
            <a:endParaRPr sz="1050">
              <a:solidFill>
                <a:srgbClr val="444746"/>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sz="1050">
                <a:solidFill>
                  <a:srgbClr val="444746"/>
                </a:solidFill>
                <a:highlight>
                  <a:srgbClr val="FFFFFF"/>
                </a:highlight>
                <a:latin typeface="Roboto"/>
                <a:ea typeface="Roboto"/>
                <a:cs typeface="Roboto"/>
                <a:sym typeface="Roboto"/>
              </a:rPr>
              <a:t>Fine line - if there is a disparity between the real object and the representation, that will be a distraction to learner</a:t>
            </a:r>
            <a:endParaRPr/>
          </a:p>
        </p:txBody>
      </p:sp>
      <p:sp>
        <p:nvSpPr>
          <p:cNvPr id="493" name="Google Shape;493;g253c7699a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618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Nyomi </a:t>
            </a:r>
            <a:endParaRPr/>
          </a:p>
        </p:txBody>
      </p:sp>
      <p:sp>
        <p:nvSpPr>
          <p:cNvPr id="893" name="Google Shape;8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e3ff4b0a9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g1e3ff4b0a9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2656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e3ff4b0a9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g1e3ff4b0a9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5805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3e4d054b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9" name="Google Shape;899;g1e3e4d054b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1e3e4fbcb84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100"/>
              <a:buNone/>
            </a:pPr>
            <a:r>
              <a:rPr lang="en-US"/>
              <a:t>Time: 5 min</a:t>
            </a:r>
            <a:endParaRPr/>
          </a:p>
          <a:p>
            <a:pPr marL="0" lvl="0" indent="0" algn="l" rtl="0">
              <a:lnSpc>
                <a:spcPct val="150000"/>
              </a:lnSpc>
              <a:spcBef>
                <a:spcPts val="0"/>
              </a:spcBef>
              <a:spcAft>
                <a:spcPts val="0"/>
              </a:spcAft>
              <a:buSzPts val="1100"/>
              <a:buNone/>
            </a:pPr>
            <a:r>
              <a:rPr lang="en-US"/>
              <a:t>Group volunteer: 5-7 min</a:t>
            </a:r>
            <a:endParaRPr/>
          </a:p>
          <a:p>
            <a:pPr marL="0" lvl="0" indent="0" algn="l" rtl="0">
              <a:lnSpc>
                <a:spcPct val="150000"/>
              </a:lnSpc>
              <a:spcBef>
                <a:spcPts val="0"/>
              </a:spcBef>
              <a:spcAft>
                <a:spcPts val="0"/>
              </a:spcAft>
              <a:buSzPts val="1100"/>
              <a:buNone/>
            </a:pPr>
            <a:endParaRPr/>
          </a:p>
          <a:p>
            <a:pPr marL="0" lvl="0" indent="0" algn="l" rtl="0">
              <a:lnSpc>
                <a:spcPct val="150000"/>
              </a:lnSpc>
              <a:spcBef>
                <a:spcPts val="0"/>
              </a:spcBef>
              <a:spcAft>
                <a:spcPts val="0"/>
              </a:spcAft>
              <a:buSzPts val="1100"/>
              <a:buNone/>
            </a:pPr>
            <a:r>
              <a:rPr lang="en-US"/>
              <a:t>Group presentatoion</a:t>
            </a:r>
            <a:endParaRPr/>
          </a:p>
        </p:txBody>
      </p:sp>
      <p:sp>
        <p:nvSpPr>
          <p:cNvPr id="904" name="Google Shape;904;g1e3e4fbcb8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e3ff4b0a9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g1e3ff4b0a9a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3e4d054b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9" name="Google Shape;899;g1e3e4d054b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458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ff5652c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ff5652c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e351a831c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4" name="Google Shape;924;g1e351a831c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8572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e351a831c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4" name="Google Shape;924;g1e351a831c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1e3e4d054b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1" name="Google Shape;931;g1e3e4d054bd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Booklet of handouts: Learning Objectives, Task Analysis, Guiding Questions - Storyboarding, Storyboard Template - 2-3 pages, Guiding Questions - Reflection</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e3f7e069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7" name="Google Shape;937;g1e3f7e0694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4493450ff5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4493450ff5_3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Storyboard template example - handout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cfcb9e4d26_1_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g2cfcb9e4d26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9F48B06F-2741-AFFA-0222-B7E2D90AAEC0}"/>
            </a:ext>
          </a:extLst>
        </p:cNvPr>
        <p:cNvGrpSpPr/>
        <p:nvPr/>
      </p:nvGrpSpPr>
      <p:grpSpPr>
        <a:xfrm>
          <a:off x="0" y="0"/>
          <a:ext cx="0" cy="0"/>
          <a:chOff x="0" y="0"/>
          <a:chExt cx="0" cy="0"/>
        </a:xfrm>
      </p:grpSpPr>
      <p:sp>
        <p:nvSpPr>
          <p:cNvPr id="171" name="Google Shape;171;g2cfcb9e4d26_3_28:notes">
            <a:extLst>
              <a:ext uri="{FF2B5EF4-FFF2-40B4-BE49-F238E27FC236}">
                <a16:creationId xmlns:a16="http://schemas.microsoft.com/office/drawing/2014/main" id="{2FF53A31-8930-3CD9-A131-AFE0AD6B64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g2cfcb9e4d26_3_28:notes">
            <a:extLst>
              <a:ext uri="{FF2B5EF4-FFF2-40B4-BE49-F238E27FC236}">
                <a16:creationId xmlns:a16="http://schemas.microsoft.com/office/drawing/2014/main" id="{4EA23E93-7B7C-1C7C-0668-6157A13C98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Decide what you want to assess and how (formative, summative, integrated learning and assessment, adaptive assessment)</a:t>
            </a:r>
            <a:endParaRPr/>
          </a:p>
          <a:p>
            <a:pPr marL="0" lvl="0" indent="0" algn="l" rtl="0">
              <a:spcBef>
                <a:spcPts val="0"/>
              </a:spcBef>
              <a:spcAft>
                <a:spcPts val="0"/>
              </a:spcAft>
              <a:buNone/>
            </a:pPr>
            <a:r>
              <a:rPr lang="en-US"/>
              <a:t>Build a competency model that makes explicit the competencies you’ll be measuring and how performance looks at different levels</a:t>
            </a:r>
            <a:endParaRPr/>
          </a:p>
          <a:p>
            <a:pPr marL="0" lvl="0" indent="0" algn="l" rtl="0">
              <a:spcBef>
                <a:spcPts val="0"/>
              </a:spcBef>
              <a:spcAft>
                <a:spcPts val="0"/>
              </a:spcAft>
              <a:buNone/>
            </a:pPr>
            <a:r>
              <a:rPr lang="en-US"/>
              <a:t>Identify observable evidence of competencies at different levels</a:t>
            </a:r>
            <a:endParaRPr/>
          </a:p>
          <a:p>
            <a:pPr marL="0" lvl="0" indent="0" algn="l" rtl="0">
              <a:spcBef>
                <a:spcPts val="0"/>
              </a:spcBef>
              <a:spcAft>
                <a:spcPts val="0"/>
              </a:spcAft>
              <a:buNone/>
            </a:pPr>
            <a:r>
              <a:rPr lang="en-US"/>
              <a:t>Design tasks to elicit evidence that you can score and clearly connect to competencies in reporting because you have a competency model</a:t>
            </a:r>
            <a:endParaRPr/>
          </a:p>
          <a:p>
            <a:pPr marL="0" lvl="0" indent="0" algn="l" rtl="0">
              <a:spcBef>
                <a:spcPts val="0"/>
              </a:spcBef>
              <a:spcAft>
                <a:spcPts val="0"/>
              </a:spcAft>
              <a:buNone/>
            </a:pPr>
            <a:r>
              <a:rPr lang="en-US"/>
              <a:t>Gather the people you’ll need if you want to do real-time adaptive</a:t>
            </a:r>
            <a:endParaRPr/>
          </a:p>
          <a:p>
            <a:pPr marL="0" lvl="0" indent="0" algn="l" rtl="0">
              <a:spcBef>
                <a:spcPts val="0"/>
              </a:spcBef>
              <a:spcAft>
                <a:spcPts val="0"/>
              </a:spcAft>
              <a:buNone/>
            </a:pPr>
            <a:r>
              <a:rPr lang="en-US"/>
              <a:t>Gather validity evidence for your scores by comparing with experts</a:t>
            </a:r>
            <a:endParaRPr/>
          </a:p>
          <a:p>
            <a:pPr marL="0" lvl="0" indent="0" algn="l" rtl="0">
              <a:spcBef>
                <a:spcPts val="0"/>
              </a:spcBef>
              <a:spcAft>
                <a:spcPts val="0"/>
              </a:spcAft>
              <a:buNone/>
            </a:pPr>
            <a:r>
              <a:rPr lang="en-US"/>
              <a:t>Iterate with stakeholders on scoring and reporting so they understand and trust the results</a:t>
            </a:r>
            <a:endParaRPr/>
          </a:p>
        </p:txBody>
      </p:sp>
      <p:sp>
        <p:nvSpPr>
          <p:cNvPr id="173" name="Google Shape;173;g2cfcb9e4d26_3_28:notes">
            <a:extLst>
              <a:ext uri="{FF2B5EF4-FFF2-40B4-BE49-F238E27FC236}">
                <a16:creationId xmlns:a16="http://schemas.microsoft.com/office/drawing/2014/main" id="{523594EC-0B45-0BA0-9C72-FCC42832032B}"/>
              </a:ext>
            </a:extLst>
          </p:cNvPr>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latin typeface="Calibri"/>
                <a:ea typeface="Calibri"/>
                <a:cs typeface="Calibri"/>
                <a:sym typeface="Calibri"/>
              </a:rPr>
              <a:t>Confidential and Proprietary. Copyright © 2009 Educational Testing Service. All rights reserved.</a:t>
            </a:r>
            <a:endParaRPr/>
          </a:p>
        </p:txBody>
      </p:sp>
      <p:sp>
        <p:nvSpPr>
          <p:cNvPr id="174" name="Google Shape;174;g2cfcb9e4d26_3_28:notes">
            <a:extLst>
              <a:ext uri="{FF2B5EF4-FFF2-40B4-BE49-F238E27FC236}">
                <a16:creationId xmlns:a16="http://schemas.microsoft.com/office/drawing/2014/main" id="{5C2B6FFB-FF6E-49CD-F572-F5787216B2E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160343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cfcb9e4d26_3_2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g2cfcb9e4d26_3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
        <p:cNvGrpSpPr/>
        <p:nvPr/>
      </p:nvGrpSpPr>
      <p:grpSpPr>
        <a:xfrm>
          <a:off x="0" y="0"/>
          <a:ext cx="0" cy="0"/>
          <a:chOff x="0" y="0"/>
          <a:chExt cx="0" cy="0"/>
        </a:xfrm>
      </p:grpSpPr>
      <p:sp>
        <p:nvSpPr>
          <p:cNvPr id="12" name="Google Shape;12;p5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052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140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386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537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3">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 id="2147483679" r:id="rId7"/>
    <p:sldLayoutId id="2147483680" r:id="rId8"/>
    <p:sldLayoutId id="2147483681" r:id="rId9"/>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osha.gov/laws-regs/regulations/standardnumbe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slide" Target="slide68.xml"/><Relationship Id="rId4" Type="http://schemas.openxmlformats.org/officeDocument/2006/relationships/hyperlink" Target="https://docs.google.com/document/d/1UICu3Xz_nUs0cXm76O-EsytkQWfKu88xs1j4q71lVpU/edit?usp=shari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elearningindustry.com/5-benefits-of-iterative-design-in-elearning"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elearningindustry.com/5-benefits-of-iterative-design-in-elearning"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s://chat.openai.com/chat"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osha.gov/laws-regs/regulations/standardnumber" TargetMode="External"/><Relationship Id="rId7" Type="http://schemas.openxmlformats.org/officeDocument/2006/relationships/hyperlink" Target="https://www.nursingsimulation.org/article/S1876-1399(21)00096-7/fulltext"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drive.google.com/drive/folders/1k7bNsKfQM89Ocaec6M4LWU6gWpSlJGms" TargetMode="External"/><Relationship Id="rId5" Type="http://schemas.openxmlformats.org/officeDocument/2006/relationships/hyperlink" Target="https://www.cdc.gov/niosh/npptl/pdfs/PPE-Sequence-508.pdf" TargetMode="External"/><Relationship Id="rId4" Type="http://schemas.openxmlformats.org/officeDocument/2006/relationships/hyperlink" Target="https://www.cdc.gov/HAI/prevent/ppe.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pPr marL="0" lvl="0" indent="0" algn="ctr" rtl="0">
              <a:lnSpc>
                <a:spcPct val="90000"/>
              </a:lnSpc>
              <a:spcBef>
                <a:spcPts val="0"/>
              </a:spcBef>
              <a:spcAft>
                <a:spcPts val="0"/>
              </a:spcAft>
              <a:buClr>
                <a:schemeClr val="dk1"/>
              </a:buClr>
              <a:buSzPct val="117391"/>
              <a:buFont typeface="Calibri"/>
              <a:buNone/>
            </a:pPr>
            <a:r>
              <a:rPr lang="en-US" sz="2400" b="1" dirty="0"/>
              <a:t>Workshop: </a:t>
            </a:r>
          </a:p>
          <a:p>
            <a:pPr marL="0" lvl="0" indent="0" algn="ctr" rtl="0">
              <a:lnSpc>
                <a:spcPct val="90000"/>
              </a:lnSpc>
              <a:spcBef>
                <a:spcPts val="0"/>
              </a:spcBef>
              <a:spcAft>
                <a:spcPts val="0"/>
              </a:spcAft>
              <a:buClr>
                <a:schemeClr val="dk1"/>
              </a:buClr>
              <a:buSzPct val="100000"/>
              <a:buFont typeface="Calibri"/>
              <a:buNone/>
            </a:pPr>
            <a:r>
              <a:rPr lang="en-US" b="1" dirty="0"/>
              <a:t>From Zero to Hero: VR Design and Assessment for Novice-to-Expert Progression</a:t>
            </a:r>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3770244"/>
            <a:ext cx="8478838" cy="1934127"/>
          </a:xfrm>
        </p:spPr>
        <p:txBody>
          <a:bodyPr/>
          <a:lstStyle/>
          <a:p>
            <a:pPr eaLnBrk="1" hangingPunct="1"/>
            <a:r>
              <a:rPr lang="en-US" dirty="0">
                <a:latin typeface="Arial Narrow" pitchFamily="34" charset="0"/>
              </a:rPr>
              <a:t>Jeanine A. DeFalco, PhD, University of New Haven</a:t>
            </a:r>
          </a:p>
          <a:p>
            <a:pPr eaLnBrk="1" hangingPunct="1"/>
            <a:r>
              <a:rPr lang="en-US" dirty="0">
                <a:latin typeface="Arial Narrow" pitchFamily="34" charset="0"/>
              </a:rPr>
              <a:t>Madeleine Keehner, PhD, Brighter Research</a:t>
            </a:r>
          </a:p>
          <a:p>
            <a:pPr eaLnBrk="1" hangingPunct="1"/>
            <a:r>
              <a:rPr lang="en-US" dirty="0">
                <a:latin typeface="Arial Narrow" pitchFamily="34" charset="0"/>
              </a:rPr>
              <a:t>Kristin </a:t>
            </a:r>
            <a:r>
              <a:rPr lang="en-US" dirty="0" err="1">
                <a:latin typeface="Arial Narrow" pitchFamily="34" charset="0"/>
              </a:rPr>
              <a:t>Torrence</a:t>
            </a:r>
            <a:r>
              <a:rPr lang="en-US" dirty="0">
                <a:latin typeface="Arial Narrow" pitchFamily="34" charset="0"/>
              </a:rPr>
              <a:t>, Cornerstone</a:t>
            </a:r>
          </a:p>
          <a:p>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1e351a831cd_1_26"/>
          <p:cNvSpPr txBox="1">
            <a:spLocks noGrp="1"/>
          </p:cNvSpPr>
          <p:nvPr>
            <p:ph type="title"/>
          </p:nvPr>
        </p:nvSpPr>
        <p:spPr>
          <a:xfrm>
            <a:off x="838200" y="202988"/>
            <a:ext cx="10515600" cy="5017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Design complexity</a:t>
            </a:r>
            <a:endParaRPr sz="3200" dirty="0"/>
          </a:p>
        </p:txBody>
      </p:sp>
      <p:sp>
        <p:nvSpPr>
          <p:cNvPr id="490" name="Google Shape;490;g1e351a831cd_1_26"/>
          <p:cNvSpPr txBox="1">
            <a:spLocks noGrp="1"/>
          </p:cNvSpPr>
          <p:nvPr>
            <p:ph type="body" idx="1"/>
          </p:nvPr>
        </p:nvSpPr>
        <p:spPr>
          <a:xfrm>
            <a:off x="838200" y="1072350"/>
            <a:ext cx="10515600" cy="5171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600"/>
              </a:spcAft>
              <a:buSzPts val="1800"/>
              <a:buNone/>
            </a:pPr>
            <a:r>
              <a:rPr lang="en-US" sz="2000" dirty="0"/>
              <a:t>Some fundamental principles that inform our approach:</a:t>
            </a:r>
            <a:endParaRPr sz="2000" dirty="0"/>
          </a:p>
          <a:p>
            <a:pPr marL="457200" lvl="0" indent="-368300" algn="l" rtl="0">
              <a:lnSpc>
                <a:spcPct val="90000"/>
              </a:lnSpc>
              <a:spcBef>
                <a:spcPts val="1000"/>
              </a:spcBef>
              <a:spcAft>
                <a:spcPts val="600"/>
              </a:spcAft>
              <a:buSzPts val="2200"/>
              <a:buChar char="•"/>
            </a:pPr>
            <a:r>
              <a:rPr lang="en-US" sz="2000" dirty="0"/>
              <a:t>Constructivist learning</a:t>
            </a:r>
            <a:endParaRPr sz="2000" dirty="0"/>
          </a:p>
          <a:p>
            <a:pPr marL="457200" lvl="0" indent="-368300" algn="l" rtl="0">
              <a:lnSpc>
                <a:spcPct val="90000"/>
              </a:lnSpc>
              <a:spcBef>
                <a:spcPts val="0"/>
              </a:spcBef>
              <a:spcAft>
                <a:spcPts val="600"/>
              </a:spcAft>
              <a:buSzPts val="2200"/>
              <a:buChar char="•"/>
            </a:pPr>
            <a:r>
              <a:rPr lang="en-US" sz="2000" dirty="0"/>
              <a:t>Embodied cognition</a:t>
            </a:r>
            <a:endParaRPr sz="2000" dirty="0"/>
          </a:p>
          <a:p>
            <a:pPr marL="457200" lvl="0" indent="-368300" algn="l" rtl="0">
              <a:lnSpc>
                <a:spcPct val="90000"/>
              </a:lnSpc>
              <a:spcBef>
                <a:spcPts val="0"/>
              </a:spcBef>
              <a:spcAft>
                <a:spcPts val="600"/>
              </a:spcAft>
              <a:buSzPts val="2200"/>
              <a:buChar char="•"/>
            </a:pPr>
            <a:r>
              <a:rPr lang="en-US" sz="2000" dirty="0"/>
              <a:t>Fidelity</a:t>
            </a:r>
            <a:endParaRPr sz="2000" dirty="0"/>
          </a:p>
          <a:p>
            <a:pPr marL="914400" lvl="1" indent="-368300" algn="l" rtl="0">
              <a:lnSpc>
                <a:spcPct val="90000"/>
              </a:lnSpc>
              <a:spcBef>
                <a:spcPts val="0"/>
              </a:spcBef>
              <a:spcAft>
                <a:spcPts val="600"/>
              </a:spcAft>
              <a:buSzPts val="2200"/>
              <a:buChar char="•"/>
            </a:pPr>
            <a:r>
              <a:rPr lang="en-US" sz="2000" dirty="0"/>
              <a:t>Spectrum of realism through magical realism</a:t>
            </a:r>
            <a:endParaRPr sz="2000" dirty="0"/>
          </a:p>
          <a:p>
            <a:pPr marL="1371600" lvl="2" indent="-368300" algn="l" rtl="0">
              <a:lnSpc>
                <a:spcPct val="90000"/>
              </a:lnSpc>
              <a:spcBef>
                <a:spcPts val="0"/>
              </a:spcBef>
              <a:spcAft>
                <a:spcPts val="600"/>
              </a:spcAft>
              <a:buSzPts val="2200"/>
              <a:buChar char="•"/>
            </a:pPr>
            <a:r>
              <a:rPr lang="en-US" dirty="0"/>
              <a:t>Abstracting the real and making the real abstract</a:t>
            </a:r>
            <a:endParaRPr dirty="0"/>
          </a:p>
          <a:p>
            <a:pPr marL="914400" lvl="1" indent="-368300" algn="l" rtl="0">
              <a:lnSpc>
                <a:spcPct val="90000"/>
              </a:lnSpc>
              <a:spcBef>
                <a:spcPts val="0"/>
              </a:spcBef>
              <a:spcAft>
                <a:spcPts val="600"/>
              </a:spcAft>
              <a:buSzPts val="2200"/>
              <a:buChar char="•"/>
            </a:pPr>
            <a:r>
              <a:rPr lang="en-US"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Tele- and microscopic</a:t>
            </a:r>
            <a:r>
              <a:rPr lang="en-US" sz="2000" dirty="0"/>
              <a:t> views</a:t>
            </a:r>
            <a:endParaRPr sz="2000" dirty="0"/>
          </a:p>
          <a:p>
            <a:pPr marL="457200" lvl="0" indent="-368300" algn="l" rtl="0">
              <a:lnSpc>
                <a:spcPct val="90000"/>
              </a:lnSpc>
              <a:spcBef>
                <a:spcPts val="0"/>
              </a:spcBef>
              <a:spcAft>
                <a:spcPts val="600"/>
              </a:spcAft>
              <a:buSzPts val="2200"/>
              <a:buChar char="•"/>
            </a:pPr>
            <a:r>
              <a:rPr lang="en-US" sz="2000" dirty="0"/>
              <a:t>Autonomy, agency, motivation, and engagement</a:t>
            </a:r>
            <a:endParaRPr sz="2000" dirty="0"/>
          </a:p>
          <a:p>
            <a:pPr marL="457200" lvl="0" indent="-368300" algn="l" rtl="0">
              <a:lnSpc>
                <a:spcPct val="90000"/>
              </a:lnSpc>
              <a:spcBef>
                <a:spcPts val="0"/>
              </a:spcBef>
              <a:spcAft>
                <a:spcPts val="600"/>
              </a:spcAft>
              <a:buSzPts val="2200"/>
              <a:buChar char="•"/>
            </a:pPr>
            <a:r>
              <a:rPr lang="en-US" sz="2000" dirty="0"/>
              <a:t>Constraints</a:t>
            </a:r>
            <a:endParaRPr sz="2000" dirty="0"/>
          </a:p>
          <a:p>
            <a:pPr marL="914400" lvl="1" indent="-368300" algn="l" rtl="0">
              <a:lnSpc>
                <a:spcPct val="90000"/>
              </a:lnSpc>
              <a:spcBef>
                <a:spcPts val="0"/>
              </a:spcBef>
              <a:spcAft>
                <a:spcPts val="600"/>
              </a:spcAft>
              <a:buSzPts val="2200"/>
              <a:buChar char="•"/>
            </a:pPr>
            <a:r>
              <a:rPr lang="en-US" sz="2000" dirty="0"/>
              <a:t>Platform</a:t>
            </a:r>
            <a:endParaRPr sz="2000" dirty="0"/>
          </a:p>
          <a:p>
            <a:pPr marL="914400" lvl="1" indent="-368300" algn="l" rtl="0">
              <a:lnSpc>
                <a:spcPct val="90000"/>
              </a:lnSpc>
              <a:spcBef>
                <a:spcPts val="0"/>
              </a:spcBef>
              <a:spcAft>
                <a:spcPts val="600"/>
              </a:spcAft>
              <a:buSzPts val="2200"/>
              <a:buChar char="•"/>
            </a:pPr>
            <a:r>
              <a:rPr lang="en-US" sz="2000" dirty="0"/>
              <a:t>Data extraction </a:t>
            </a:r>
            <a:endParaRPr sz="2000" dirty="0"/>
          </a:p>
          <a:p>
            <a:pPr marL="914400" lvl="1" indent="-368300" algn="l" rtl="0">
              <a:lnSpc>
                <a:spcPct val="90000"/>
              </a:lnSpc>
              <a:spcBef>
                <a:spcPts val="0"/>
              </a:spcBef>
              <a:spcAft>
                <a:spcPts val="600"/>
              </a:spcAft>
              <a:buSzPts val="2200"/>
              <a:buChar char="•"/>
            </a:pPr>
            <a:r>
              <a:rPr lang="en-US" sz="2000" dirty="0"/>
              <a:t>Animations and mechanics </a:t>
            </a:r>
            <a:endParaRPr sz="2000" dirty="0"/>
          </a:p>
          <a:p>
            <a:pPr marL="914400" lvl="1" indent="-368300" algn="l" rtl="0">
              <a:lnSpc>
                <a:spcPct val="90000"/>
              </a:lnSpc>
              <a:spcBef>
                <a:spcPts val="0"/>
              </a:spcBef>
              <a:spcAft>
                <a:spcPts val="600"/>
              </a:spcAft>
              <a:buSzPts val="2200"/>
              <a:buChar char="•"/>
            </a:pPr>
            <a:r>
              <a:rPr lang="en-US" sz="2000" dirty="0"/>
              <a:t>Movement and language</a:t>
            </a:r>
            <a:endParaRPr sz="2000" dirty="0"/>
          </a:p>
          <a:p>
            <a:pPr marL="457200" lvl="0" indent="-368300" algn="l" rtl="0">
              <a:lnSpc>
                <a:spcPct val="90000"/>
              </a:lnSpc>
              <a:spcBef>
                <a:spcPts val="0"/>
              </a:spcBef>
              <a:spcAft>
                <a:spcPts val="600"/>
              </a:spcAft>
              <a:buSzPts val="2200"/>
              <a:buChar char="•"/>
            </a:pPr>
            <a:r>
              <a:rPr lang="en-US" sz="2000" dirty="0"/>
              <a:t>Collaboration across teams</a:t>
            </a: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1e3e4d054bd_0_7"/>
          <p:cNvSpPr txBox="1">
            <a:spLocks noGrp="1"/>
          </p:cNvSpPr>
          <p:nvPr>
            <p:ph type="title"/>
          </p:nvPr>
        </p:nvSpPr>
        <p:spPr>
          <a:xfrm>
            <a:off x="838200" y="203152"/>
            <a:ext cx="10515600" cy="4780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dirty="0"/>
              <a:t>Assertions</a:t>
            </a:r>
            <a:r>
              <a:rPr lang="en-US" sz="3200" b="1" cap="none" dirty="0"/>
              <a:t> </a:t>
            </a:r>
            <a:endParaRPr sz="3200" dirty="0"/>
          </a:p>
        </p:txBody>
      </p:sp>
      <p:sp>
        <p:nvSpPr>
          <p:cNvPr id="473" name="Google Shape;473;g1e3e4d054bd_0_7"/>
          <p:cNvSpPr txBox="1">
            <a:spLocks noGrp="1"/>
          </p:cNvSpPr>
          <p:nvPr>
            <p:ph type="body" idx="1"/>
          </p:nvPr>
        </p:nvSpPr>
        <p:spPr>
          <a:xfrm>
            <a:off x="1270406" y="1385730"/>
            <a:ext cx="9834068" cy="4351200"/>
          </a:xfrm>
          <a:prstGeom prst="rect">
            <a:avLst/>
          </a:prstGeom>
          <a:noFill/>
          <a:ln>
            <a:noFill/>
          </a:ln>
        </p:spPr>
        <p:txBody>
          <a:bodyPr spcFirstLastPara="1" wrap="square" lIns="91425" tIns="45700" rIns="91425" bIns="45700" anchor="t" anchorCtr="0">
            <a:noAutofit/>
          </a:bodyPr>
          <a:lstStyle/>
          <a:p>
            <a:pPr marL="0" indent="0">
              <a:lnSpc>
                <a:spcPct val="90000"/>
              </a:lnSpc>
              <a:spcBef>
                <a:spcPts val="500"/>
              </a:spcBef>
              <a:spcAft>
                <a:spcPts val="2400"/>
              </a:spcAft>
              <a:buNone/>
            </a:pPr>
            <a:endParaRPr sz="2200" dirty="0"/>
          </a:p>
          <a:p>
            <a:pPr marL="889000" lvl="2" indent="0" algn="l" rtl="0">
              <a:lnSpc>
                <a:spcPct val="90000"/>
              </a:lnSpc>
              <a:spcBef>
                <a:spcPts val="500"/>
              </a:spcBef>
              <a:spcAft>
                <a:spcPts val="2400"/>
              </a:spcAft>
              <a:buSzPts val="2200"/>
              <a:buNone/>
            </a:pPr>
            <a:r>
              <a:rPr lang="en-US" sz="2200" dirty="0"/>
              <a:t>Designing assessments in simulations is a </a:t>
            </a:r>
            <a:r>
              <a:rPr lang="en-US" sz="2200" b="1" dirty="0"/>
              <a:t>backwards design process </a:t>
            </a:r>
            <a:r>
              <a:rPr lang="en-US" sz="2200" dirty="0"/>
              <a:t>for educational and training simulations,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requir</a:t>
            </a:r>
            <a:r>
              <a:rPr lang="en-US" sz="2200" dirty="0"/>
              <a:t>ing collaboration across many teams.</a:t>
            </a:r>
            <a:endParaRPr sz="2200" dirty="0"/>
          </a:p>
          <a:p>
            <a:pPr marL="889000" lvl="2" indent="0" algn="l" rtl="0">
              <a:lnSpc>
                <a:spcPct val="90000"/>
              </a:lnSpc>
              <a:spcBef>
                <a:spcPts val="500"/>
              </a:spcBef>
              <a:spcAft>
                <a:spcPts val="2400"/>
              </a:spcAft>
              <a:buSzPts val="2200"/>
              <a:buNone/>
            </a:pPr>
            <a:r>
              <a:rPr lang="en-US" sz="2200" dirty="0"/>
              <a:t>Answering </a:t>
            </a:r>
            <a:r>
              <a:rPr lang="en-US" sz="2200" b="1" dirty="0"/>
              <a:t>questions of fidelity and realism </a:t>
            </a:r>
            <a:r>
              <a:rPr lang="en-US" sz="2200" dirty="0"/>
              <a:t>about interactions is central in assessment design.</a:t>
            </a:r>
            <a:endParaRPr sz="2200" dirty="0"/>
          </a:p>
          <a:p>
            <a:pPr marL="889000" lvl="2" indent="0" algn="l" rtl="0">
              <a:lnSpc>
                <a:spcPct val="90000"/>
              </a:lnSpc>
              <a:spcBef>
                <a:spcPts val="500"/>
              </a:spcBef>
              <a:spcAft>
                <a:spcPts val="2400"/>
              </a:spcAft>
              <a:buSzPts val="2200"/>
              <a:buNone/>
            </a:pPr>
            <a:r>
              <a:rPr lang="en-US" sz="2200" dirty="0"/>
              <a:t>Designing for immersive simulations is complex and requires </a:t>
            </a:r>
            <a:r>
              <a:rPr lang="en-US" sz="2200" b="1" dirty="0"/>
              <a:t>leveraging interdisciplinary expertise </a:t>
            </a:r>
            <a:r>
              <a:rPr lang="en-US" sz="2200" dirty="0"/>
              <a:t>from intelligent tutoring space, gaming, cognitive psychology, curriculum design, engineering, and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art</a:t>
            </a:r>
            <a:r>
              <a:rPr lang="en-US" sz="2200" dirty="0"/>
              <a:t>.</a:t>
            </a:r>
            <a:endParaRPr sz="2200" dirty="0"/>
          </a:p>
        </p:txBody>
      </p:sp>
      <p:grpSp>
        <p:nvGrpSpPr>
          <p:cNvPr id="19" name="Google Shape;12866;p94">
            <a:extLst>
              <a:ext uri="{FF2B5EF4-FFF2-40B4-BE49-F238E27FC236}">
                <a16:creationId xmlns:a16="http://schemas.microsoft.com/office/drawing/2014/main" id="{51C5337E-928D-021C-7D45-FAC12058ED50}"/>
              </a:ext>
            </a:extLst>
          </p:cNvPr>
          <p:cNvGrpSpPr/>
          <p:nvPr/>
        </p:nvGrpSpPr>
        <p:grpSpPr>
          <a:xfrm>
            <a:off x="1270406" y="3142374"/>
            <a:ext cx="725777" cy="573251"/>
            <a:chOff x="3506590" y="3833812"/>
            <a:chExt cx="396796" cy="313407"/>
          </a:xfrm>
        </p:grpSpPr>
        <p:sp>
          <p:nvSpPr>
            <p:cNvPr id="20" name="Google Shape;12867;p94">
              <a:extLst>
                <a:ext uri="{FF2B5EF4-FFF2-40B4-BE49-F238E27FC236}">
                  <a16:creationId xmlns:a16="http://schemas.microsoft.com/office/drawing/2014/main" id="{71A5890F-9674-B622-D9F3-CDFE73875C0B}"/>
                </a:ext>
              </a:extLst>
            </p:cNvPr>
            <p:cNvSpPr/>
            <p:nvPr/>
          </p:nvSpPr>
          <p:spPr>
            <a:xfrm>
              <a:off x="3511608" y="3839404"/>
              <a:ext cx="370428" cy="302667"/>
            </a:xfrm>
            <a:custGeom>
              <a:avLst/>
              <a:gdLst/>
              <a:ahLst/>
              <a:cxnLst/>
              <a:rect l="l" t="t" r="r" b="b"/>
              <a:pathLst>
                <a:path w="14175" h="11582" extrusionOk="0">
                  <a:moveTo>
                    <a:pt x="9070" y="0"/>
                  </a:moveTo>
                  <a:cubicBezTo>
                    <a:pt x="8246" y="0"/>
                    <a:pt x="7449" y="615"/>
                    <a:pt x="7405" y="1581"/>
                  </a:cubicBezTo>
                  <a:cubicBezTo>
                    <a:pt x="7357" y="697"/>
                    <a:pt x="6626" y="4"/>
                    <a:pt x="5741" y="4"/>
                  </a:cubicBezTo>
                  <a:cubicBezTo>
                    <a:pt x="5501" y="4"/>
                    <a:pt x="5270" y="52"/>
                    <a:pt x="5049" y="148"/>
                  </a:cubicBezTo>
                  <a:cubicBezTo>
                    <a:pt x="4847" y="254"/>
                    <a:pt x="4655" y="389"/>
                    <a:pt x="4501" y="562"/>
                  </a:cubicBezTo>
                  <a:cubicBezTo>
                    <a:pt x="4364" y="531"/>
                    <a:pt x="4227" y="516"/>
                    <a:pt x="4092" y="516"/>
                  </a:cubicBezTo>
                  <a:cubicBezTo>
                    <a:pt x="3343" y="516"/>
                    <a:pt x="2652" y="973"/>
                    <a:pt x="2376" y="1706"/>
                  </a:cubicBezTo>
                  <a:cubicBezTo>
                    <a:pt x="2356" y="1754"/>
                    <a:pt x="2347" y="1802"/>
                    <a:pt x="2327" y="1850"/>
                  </a:cubicBezTo>
                  <a:cubicBezTo>
                    <a:pt x="2212" y="2264"/>
                    <a:pt x="2241" y="2716"/>
                    <a:pt x="2424" y="3110"/>
                  </a:cubicBezTo>
                  <a:lnTo>
                    <a:pt x="2376" y="3120"/>
                  </a:lnTo>
                  <a:cubicBezTo>
                    <a:pt x="298" y="3851"/>
                    <a:pt x="0" y="6678"/>
                    <a:pt x="1875" y="7822"/>
                  </a:cubicBezTo>
                  <a:cubicBezTo>
                    <a:pt x="1041" y="9049"/>
                    <a:pt x="1918" y="10707"/>
                    <a:pt x="3401" y="10707"/>
                  </a:cubicBezTo>
                  <a:cubicBezTo>
                    <a:pt x="3405" y="10707"/>
                    <a:pt x="3410" y="10707"/>
                    <a:pt x="3414" y="10707"/>
                  </a:cubicBezTo>
                  <a:cubicBezTo>
                    <a:pt x="3683" y="10697"/>
                    <a:pt x="3953" y="10640"/>
                    <a:pt x="4203" y="10515"/>
                  </a:cubicBezTo>
                  <a:cubicBezTo>
                    <a:pt x="4442" y="11163"/>
                    <a:pt x="5059" y="11581"/>
                    <a:pt x="5742" y="11581"/>
                  </a:cubicBezTo>
                  <a:cubicBezTo>
                    <a:pt x="5799" y="11581"/>
                    <a:pt x="5857" y="11578"/>
                    <a:pt x="5914" y="11572"/>
                  </a:cubicBezTo>
                  <a:cubicBezTo>
                    <a:pt x="6655" y="11505"/>
                    <a:pt x="7260" y="10938"/>
                    <a:pt x="7385" y="10207"/>
                  </a:cubicBezTo>
                  <a:cubicBezTo>
                    <a:pt x="7395" y="10159"/>
                    <a:pt x="7405" y="10101"/>
                    <a:pt x="7405" y="10053"/>
                  </a:cubicBezTo>
                  <a:cubicBezTo>
                    <a:pt x="7405" y="10082"/>
                    <a:pt x="7414" y="10120"/>
                    <a:pt x="7414" y="10159"/>
                  </a:cubicBezTo>
                  <a:cubicBezTo>
                    <a:pt x="7539" y="10966"/>
                    <a:pt x="8241" y="11572"/>
                    <a:pt x="9068" y="11572"/>
                  </a:cubicBezTo>
                  <a:cubicBezTo>
                    <a:pt x="9395" y="11572"/>
                    <a:pt x="9732" y="11466"/>
                    <a:pt x="10001" y="11274"/>
                  </a:cubicBezTo>
                  <a:cubicBezTo>
                    <a:pt x="10270" y="11091"/>
                    <a:pt x="10482" y="10832"/>
                    <a:pt x="10607" y="10524"/>
                  </a:cubicBezTo>
                  <a:cubicBezTo>
                    <a:pt x="10847" y="10640"/>
                    <a:pt x="11116" y="10707"/>
                    <a:pt x="11386" y="10707"/>
                  </a:cubicBezTo>
                  <a:cubicBezTo>
                    <a:pt x="11393" y="10707"/>
                    <a:pt x="11399" y="10707"/>
                    <a:pt x="11406" y="10707"/>
                  </a:cubicBezTo>
                  <a:cubicBezTo>
                    <a:pt x="12282" y="10707"/>
                    <a:pt x="13031" y="10094"/>
                    <a:pt x="13213" y="9245"/>
                  </a:cubicBezTo>
                  <a:cubicBezTo>
                    <a:pt x="13222" y="9207"/>
                    <a:pt x="13232" y="9168"/>
                    <a:pt x="13232" y="9130"/>
                  </a:cubicBezTo>
                  <a:cubicBezTo>
                    <a:pt x="13242" y="9062"/>
                    <a:pt x="13242" y="8995"/>
                    <a:pt x="13251" y="8928"/>
                  </a:cubicBezTo>
                  <a:cubicBezTo>
                    <a:pt x="13261" y="8534"/>
                    <a:pt x="13145" y="8149"/>
                    <a:pt x="12924" y="7822"/>
                  </a:cubicBezTo>
                  <a:cubicBezTo>
                    <a:pt x="13040" y="7755"/>
                    <a:pt x="13145" y="7678"/>
                    <a:pt x="13251" y="7582"/>
                  </a:cubicBezTo>
                  <a:cubicBezTo>
                    <a:pt x="13280" y="7562"/>
                    <a:pt x="13309" y="7534"/>
                    <a:pt x="13338" y="7505"/>
                  </a:cubicBezTo>
                  <a:cubicBezTo>
                    <a:pt x="13405" y="7447"/>
                    <a:pt x="13463" y="7389"/>
                    <a:pt x="13520" y="7322"/>
                  </a:cubicBezTo>
                  <a:cubicBezTo>
                    <a:pt x="13944" y="6851"/>
                    <a:pt x="14174" y="6226"/>
                    <a:pt x="14174" y="5591"/>
                  </a:cubicBezTo>
                  <a:cubicBezTo>
                    <a:pt x="14174" y="4466"/>
                    <a:pt x="13453" y="3466"/>
                    <a:pt x="12376" y="3110"/>
                  </a:cubicBezTo>
                  <a:cubicBezTo>
                    <a:pt x="12569" y="2687"/>
                    <a:pt x="12597" y="2216"/>
                    <a:pt x="12453" y="1783"/>
                  </a:cubicBezTo>
                  <a:cubicBezTo>
                    <a:pt x="12443" y="1754"/>
                    <a:pt x="12434" y="1725"/>
                    <a:pt x="12424" y="1706"/>
                  </a:cubicBezTo>
                  <a:cubicBezTo>
                    <a:pt x="12147" y="973"/>
                    <a:pt x="11457" y="516"/>
                    <a:pt x="10708" y="516"/>
                  </a:cubicBezTo>
                  <a:cubicBezTo>
                    <a:pt x="10573" y="516"/>
                    <a:pt x="10436" y="531"/>
                    <a:pt x="10299" y="562"/>
                  </a:cubicBezTo>
                  <a:cubicBezTo>
                    <a:pt x="9955" y="174"/>
                    <a:pt x="9509" y="0"/>
                    <a:pt x="9070" y="0"/>
                  </a:cubicBezTo>
                  <a:close/>
                </a:path>
              </a:pathLst>
            </a:custGeom>
            <a:solidFill>
              <a:srgbClr val="AC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68;p94">
              <a:extLst>
                <a:ext uri="{FF2B5EF4-FFF2-40B4-BE49-F238E27FC236}">
                  <a16:creationId xmlns:a16="http://schemas.microsoft.com/office/drawing/2014/main" id="{1DD020A6-FB2A-B8DD-846B-D0E8624E48ED}"/>
                </a:ext>
              </a:extLst>
            </p:cNvPr>
            <p:cNvSpPr/>
            <p:nvPr/>
          </p:nvSpPr>
          <p:spPr>
            <a:xfrm>
              <a:off x="3511347" y="3920676"/>
              <a:ext cx="346804" cy="221159"/>
            </a:xfrm>
            <a:custGeom>
              <a:avLst/>
              <a:gdLst/>
              <a:ahLst/>
              <a:cxnLst/>
              <a:rect l="l" t="t" r="r" b="b"/>
              <a:pathLst>
                <a:path w="13271" h="8463" extrusionOk="0">
                  <a:moveTo>
                    <a:pt x="2443" y="0"/>
                  </a:moveTo>
                  <a:cubicBezTo>
                    <a:pt x="328" y="702"/>
                    <a:pt x="1" y="3558"/>
                    <a:pt x="1895" y="4722"/>
                  </a:cubicBezTo>
                  <a:cubicBezTo>
                    <a:pt x="1017" y="6019"/>
                    <a:pt x="2050" y="7594"/>
                    <a:pt x="3404" y="7594"/>
                  </a:cubicBezTo>
                  <a:cubicBezTo>
                    <a:pt x="3665" y="7594"/>
                    <a:pt x="3939" y="7535"/>
                    <a:pt x="4213" y="7405"/>
                  </a:cubicBezTo>
                  <a:cubicBezTo>
                    <a:pt x="4494" y="8114"/>
                    <a:pt x="5121" y="8452"/>
                    <a:pt x="5747" y="8452"/>
                  </a:cubicBezTo>
                  <a:cubicBezTo>
                    <a:pt x="6487" y="8452"/>
                    <a:pt x="7224" y="7978"/>
                    <a:pt x="7386" y="7087"/>
                  </a:cubicBezTo>
                  <a:cubicBezTo>
                    <a:pt x="7395" y="7039"/>
                    <a:pt x="7405" y="6991"/>
                    <a:pt x="7405" y="6943"/>
                  </a:cubicBezTo>
                  <a:lnTo>
                    <a:pt x="7405" y="6933"/>
                  </a:lnTo>
                  <a:cubicBezTo>
                    <a:pt x="7405" y="6962"/>
                    <a:pt x="7415" y="7010"/>
                    <a:pt x="7415" y="7039"/>
                  </a:cubicBezTo>
                  <a:cubicBezTo>
                    <a:pt x="7540" y="7856"/>
                    <a:pt x="8251" y="8462"/>
                    <a:pt x="9078" y="8462"/>
                  </a:cubicBezTo>
                  <a:cubicBezTo>
                    <a:pt x="9415" y="8462"/>
                    <a:pt x="9742" y="8356"/>
                    <a:pt x="10021" y="8164"/>
                  </a:cubicBezTo>
                  <a:cubicBezTo>
                    <a:pt x="10290" y="7972"/>
                    <a:pt x="10501" y="7712"/>
                    <a:pt x="10617" y="7414"/>
                  </a:cubicBezTo>
                  <a:cubicBezTo>
                    <a:pt x="10867" y="7530"/>
                    <a:pt x="11126" y="7587"/>
                    <a:pt x="11405" y="7597"/>
                  </a:cubicBezTo>
                  <a:cubicBezTo>
                    <a:pt x="12280" y="7597"/>
                    <a:pt x="13040" y="6991"/>
                    <a:pt x="13223" y="6135"/>
                  </a:cubicBezTo>
                  <a:cubicBezTo>
                    <a:pt x="13232" y="6097"/>
                    <a:pt x="13242" y="6058"/>
                    <a:pt x="13242" y="6010"/>
                  </a:cubicBezTo>
                  <a:cubicBezTo>
                    <a:pt x="13252" y="5943"/>
                    <a:pt x="13261" y="5885"/>
                    <a:pt x="13261" y="5818"/>
                  </a:cubicBezTo>
                  <a:cubicBezTo>
                    <a:pt x="13271" y="5577"/>
                    <a:pt x="13232" y="5337"/>
                    <a:pt x="13146" y="5106"/>
                  </a:cubicBezTo>
                  <a:cubicBezTo>
                    <a:pt x="12867" y="5827"/>
                    <a:pt x="12175" y="6299"/>
                    <a:pt x="11405" y="6299"/>
                  </a:cubicBezTo>
                  <a:cubicBezTo>
                    <a:pt x="11175" y="6289"/>
                    <a:pt x="10944" y="6241"/>
                    <a:pt x="10732" y="6154"/>
                  </a:cubicBezTo>
                  <a:cubicBezTo>
                    <a:pt x="10716" y="6150"/>
                    <a:pt x="10700" y="6147"/>
                    <a:pt x="10684" y="6147"/>
                  </a:cubicBezTo>
                  <a:cubicBezTo>
                    <a:pt x="10635" y="6147"/>
                    <a:pt x="10591" y="6171"/>
                    <a:pt x="10569" y="6222"/>
                  </a:cubicBezTo>
                  <a:cubicBezTo>
                    <a:pt x="10444" y="6481"/>
                    <a:pt x="10251" y="6703"/>
                    <a:pt x="10021" y="6866"/>
                  </a:cubicBezTo>
                  <a:cubicBezTo>
                    <a:pt x="9742" y="7058"/>
                    <a:pt x="9415" y="7154"/>
                    <a:pt x="9078" y="7154"/>
                  </a:cubicBezTo>
                  <a:cubicBezTo>
                    <a:pt x="8251" y="7154"/>
                    <a:pt x="7559" y="6558"/>
                    <a:pt x="7434" y="5741"/>
                  </a:cubicBezTo>
                  <a:cubicBezTo>
                    <a:pt x="7424" y="5683"/>
                    <a:pt x="7415" y="5616"/>
                    <a:pt x="7415" y="5558"/>
                  </a:cubicBezTo>
                  <a:cubicBezTo>
                    <a:pt x="7415" y="5635"/>
                    <a:pt x="7405" y="5712"/>
                    <a:pt x="7386" y="5789"/>
                  </a:cubicBezTo>
                  <a:cubicBezTo>
                    <a:pt x="7232" y="6679"/>
                    <a:pt x="6489" y="7170"/>
                    <a:pt x="5740" y="7170"/>
                  </a:cubicBezTo>
                  <a:cubicBezTo>
                    <a:pt x="5177" y="7170"/>
                    <a:pt x="4611" y="6893"/>
                    <a:pt x="4289" y="6299"/>
                  </a:cubicBezTo>
                  <a:cubicBezTo>
                    <a:pt x="4238" y="6205"/>
                    <a:pt x="4150" y="6142"/>
                    <a:pt x="4050" y="6142"/>
                  </a:cubicBezTo>
                  <a:cubicBezTo>
                    <a:pt x="4037" y="6142"/>
                    <a:pt x="4024" y="6143"/>
                    <a:pt x="4011" y="6145"/>
                  </a:cubicBezTo>
                  <a:cubicBezTo>
                    <a:pt x="3948" y="6150"/>
                    <a:pt x="3888" y="6152"/>
                    <a:pt x="3832" y="6152"/>
                  </a:cubicBezTo>
                  <a:cubicBezTo>
                    <a:pt x="2760" y="6152"/>
                    <a:pt x="2848" y="5316"/>
                    <a:pt x="2866" y="4924"/>
                  </a:cubicBezTo>
                  <a:cubicBezTo>
                    <a:pt x="2876" y="4799"/>
                    <a:pt x="2818" y="4674"/>
                    <a:pt x="2712" y="4597"/>
                  </a:cubicBezTo>
                  <a:cubicBezTo>
                    <a:pt x="2068" y="4116"/>
                    <a:pt x="1760" y="3356"/>
                    <a:pt x="1760" y="2491"/>
                  </a:cubicBezTo>
                  <a:cubicBezTo>
                    <a:pt x="1760" y="1952"/>
                    <a:pt x="1924" y="1433"/>
                    <a:pt x="2232" y="991"/>
                  </a:cubicBezTo>
                  <a:cubicBezTo>
                    <a:pt x="2366" y="808"/>
                    <a:pt x="2520" y="635"/>
                    <a:pt x="2693" y="471"/>
                  </a:cubicBezTo>
                  <a:cubicBezTo>
                    <a:pt x="2809" y="356"/>
                    <a:pt x="2539" y="164"/>
                    <a:pt x="2453" y="19"/>
                  </a:cubicBezTo>
                  <a:lnTo>
                    <a:pt x="2443" y="0"/>
                  </a:lnTo>
                  <a:close/>
                </a:path>
              </a:pathLst>
            </a:custGeom>
            <a:solidFill>
              <a:srgbClr val="7E8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69;p94">
              <a:extLst>
                <a:ext uri="{FF2B5EF4-FFF2-40B4-BE49-F238E27FC236}">
                  <a16:creationId xmlns:a16="http://schemas.microsoft.com/office/drawing/2014/main" id="{F5374713-FF19-A251-98F8-EADFDC275570}"/>
                </a:ext>
              </a:extLst>
            </p:cNvPr>
            <p:cNvSpPr/>
            <p:nvPr/>
          </p:nvSpPr>
          <p:spPr>
            <a:xfrm>
              <a:off x="3506590" y="3833812"/>
              <a:ext cx="396796" cy="313407"/>
            </a:xfrm>
            <a:custGeom>
              <a:avLst/>
              <a:gdLst/>
              <a:ahLst/>
              <a:cxnLst/>
              <a:rect l="l" t="t" r="r" b="b"/>
              <a:pathLst>
                <a:path w="15184" h="11993" extrusionOk="0">
                  <a:moveTo>
                    <a:pt x="5938" y="0"/>
                  </a:moveTo>
                  <a:cubicBezTo>
                    <a:pt x="5471" y="0"/>
                    <a:pt x="5001" y="174"/>
                    <a:pt x="4635" y="536"/>
                  </a:cubicBezTo>
                  <a:lnTo>
                    <a:pt x="4625" y="545"/>
                  </a:lnTo>
                  <a:lnTo>
                    <a:pt x="4606" y="545"/>
                  </a:lnTo>
                  <a:cubicBezTo>
                    <a:pt x="4494" y="527"/>
                    <a:pt x="4383" y="518"/>
                    <a:pt x="4274" y="518"/>
                  </a:cubicBezTo>
                  <a:cubicBezTo>
                    <a:pt x="2931" y="518"/>
                    <a:pt x="1909" y="1837"/>
                    <a:pt x="2327" y="3180"/>
                  </a:cubicBezTo>
                  <a:lnTo>
                    <a:pt x="2337" y="3199"/>
                  </a:lnTo>
                  <a:lnTo>
                    <a:pt x="2317" y="3209"/>
                  </a:lnTo>
                  <a:cubicBezTo>
                    <a:pt x="308" y="4074"/>
                    <a:pt x="0" y="6796"/>
                    <a:pt x="1760" y="8094"/>
                  </a:cubicBezTo>
                  <a:lnTo>
                    <a:pt x="1779" y="8103"/>
                  </a:lnTo>
                  <a:lnTo>
                    <a:pt x="1769" y="8132"/>
                  </a:lnTo>
                  <a:cubicBezTo>
                    <a:pt x="1035" y="9560"/>
                    <a:pt x="2134" y="11132"/>
                    <a:pt x="3581" y="11132"/>
                  </a:cubicBezTo>
                  <a:cubicBezTo>
                    <a:pt x="3801" y="11132"/>
                    <a:pt x="4029" y="11096"/>
                    <a:pt x="4260" y="11017"/>
                  </a:cubicBezTo>
                  <a:lnTo>
                    <a:pt x="4279" y="11007"/>
                  </a:lnTo>
                  <a:lnTo>
                    <a:pt x="4298" y="11027"/>
                  </a:lnTo>
                  <a:cubicBezTo>
                    <a:pt x="4414" y="11248"/>
                    <a:pt x="4587" y="11440"/>
                    <a:pt x="4789" y="11594"/>
                  </a:cubicBezTo>
                  <a:cubicBezTo>
                    <a:pt x="4832" y="11628"/>
                    <a:pt x="4877" y="11642"/>
                    <a:pt x="4919" y="11642"/>
                  </a:cubicBezTo>
                  <a:cubicBezTo>
                    <a:pt x="5093" y="11642"/>
                    <a:pt x="5226" y="11399"/>
                    <a:pt x="5048" y="11267"/>
                  </a:cubicBezTo>
                  <a:cubicBezTo>
                    <a:pt x="4837" y="11104"/>
                    <a:pt x="4683" y="10892"/>
                    <a:pt x="4587" y="10652"/>
                  </a:cubicBezTo>
                  <a:cubicBezTo>
                    <a:pt x="4551" y="10566"/>
                    <a:pt x="4468" y="10518"/>
                    <a:pt x="4385" y="10518"/>
                  </a:cubicBezTo>
                  <a:cubicBezTo>
                    <a:pt x="4355" y="10518"/>
                    <a:pt x="4326" y="10524"/>
                    <a:pt x="4298" y="10536"/>
                  </a:cubicBezTo>
                  <a:cubicBezTo>
                    <a:pt x="4062" y="10650"/>
                    <a:pt x="3820" y="10702"/>
                    <a:pt x="3585" y="10702"/>
                  </a:cubicBezTo>
                  <a:cubicBezTo>
                    <a:pt x="2670" y="10702"/>
                    <a:pt x="1862" y="9913"/>
                    <a:pt x="1962" y="8911"/>
                  </a:cubicBezTo>
                  <a:cubicBezTo>
                    <a:pt x="2057" y="8081"/>
                    <a:pt x="2740" y="7459"/>
                    <a:pt x="3568" y="7459"/>
                  </a:cubicBezTo>
                  <a:cubicBezTo>
                    <a:pt x="3574" y="7459"/>
                    <a:pt x="3580" y="7459"/>
                    <a:pt x="3587" y="7459"/>
                  </a:cubicBezTo>
                  <a:cubicBezTo>
                    <a:pt x="3866" y="7459"/>
                    <a:pt x="3866" y="7026"/>
                    <a:pt x="3587" y="7026"/>
                  </a:cubicBezTo>
                  <a:cubicBezTo>
                    <a:pt x="2991" y="7026"/>
                    <a:pt x="2433" y="7286"/>
                    <a:pt x="2048" y="7738"/>
                  </a:cubicBezTo>
                  <a:lnTo>
                    <a:pt x="2029" y="7757"/>
                  </a:lnTo>
                  <a:lnTo>
                    <a:pt x="2010" y="7738"/>
                  </a:lnTo>
                  <a:cubicBezTo>
                    <a:pt x="510" y="6632"/>
                    <a:pt x="779" y="4324"/>
                    <a:pt x="2491" y="3593"/>
                  </a:cubicBezTo>
                  <a:lnTo>
                    <a:pt x="2510" y="3584"/>
                  </a:lnTo>
                  <a:lnTo>
                    <a:pt x="2519" y="3603"/>
                  </a:lnTo>
                  <a:cubicBezTo>
                    <a:pt x="2894" y="4228"/>
                    <a:pt x="3558" y="4603"/>
                    <a:pt x="4289" y="4613"/>
                  </a:cubicBezTo>
                  <a:cubicBezTo>
                    <a:pt x="4568" y="4613"/>
                    <a:pt x="4568" y="4190"/>
                    <a:pt x="4289" y="4190"/>
                  </a:cubicBezTo>
                  <a:cubicBezTo>
                    <a:pt x="4283" y="4190"/>
                    <a:pt x="4277" y="4190"/>
                    <a:pt x="4271" y="4190"/>
                  </a:cubicBezTo>
                  <a:cubicBezTo>
                    <a:pt x="3347" y="4190"/>
                    <a:pt x="2606" y="3434"/>
                    <a:pt x="2635" y="2516"/>
                  </a:cubicBezTo>
                  <a:cubicBezTo>
                    <a:pt x="2662" y="1625"/>
                    <a:pt x="3384" y="935"/>
                    <a:pt x="4255" y="935"/>
                  </a:cubicBezTo>
                  <a:cubicBezTo>
                    <a:pt x="4295" y="935"/>
                    <a:pt x="4335" y="936"/>
                    <a:pt x="4375" y="939"/>
                  </a:cubicBezTo>
                  <a:cubicBezTo>
                    <a:pt x="4914" y="968"/>
                    <a:pt x="5404" y="1257"/>
                    <a:pt x="5673" y="1718"/>
                  </a:cubicBezTo>
                  <a:cubicBezTo>
                    <a:pt x="5720" y="1785"/>
                    <a:pt x="5784" y="1813"/>
                    <a:pt x="5846" y="1813"/>
                  </a:cubicBezTo>
                  <a:cubicBezTo>
                    <a:pt x="5989" y="1813"/>
                    <a:pt x="6126" y="1665"/>
                    <a:pt x="6039" y="1497"/>
                  </a:cubicBezTo>
                  <a:cubicBezTo>
                    <a:pt x="5827" y="1151"/>
                    <a:pt x="5520" y="872"/>
                    <a:pt x="5154" y="699"/>
                  </a:cubicBezTo>
                  <a:lnTo>
                    <a:pt x="5106" y="680"/>
                  </a:lnTo>
                  <a:lnTo>
                    <a:pt x="5154" y="651"/>
                  </a:lnTo>
                  <a:cubicBezTo>
                    <a:pt x="5401" y="493"/>
                    <a:pt x="5668" y="421"/>
                    <a:pt x="5928" y="421"/>
                  </a:cubicBezTo>
                  <a:cubicBezTo>
                    <a:pt x="6680" y="421"/>
                    <a:pt x="7376" y="1022"/>
                    <a:pt x="7376" y="1872"/>
                  </a:cubicBezTo>
                  <a:lnTo>
                    <a:pt x="7376" y="4959"/>
                  </a:lnTo>
                  <a:lnTo>
                    <a:pt x="7347" y="4959"/>
                  </a:lnTo>
                  <a:cubicBezTo>
                    <a:pt x="6924" y="4940"/>
                    <a:pt x="6625" y="4786"/>
                    <a:pt x="6433" y="4459"/>
                  </a:cubicBezTo>
                  <a:cubicBezTo>
                    <a:pt x="6387" y="4387"/>
                    <a:pt x="6323" y="4357"/>
                    <a:pt x="6259" y="4357"/>
                  </a:cubicBezTo>
                  <a:cubicBezTo>
                    <a:pt x="6111" y="4357"/>
                    <a:pt x="5967" y="4519"/>
                    <a:pt x="6068" y="4680"/>
                  </a:cubicBezTo>
                  <a:cubicBezTo>
                    <a:pt x="6347" y="5132"/>
                    <a:pt x="6779" y="5363"/>
                    <a:pt x="7356" y="5382"/>
                  </a:cubicBezTo>
                  <a:lnTo>
                    <a:pt x="7376" y="5382"/>
                  </a:lnTo>
                  <a:lnTo>
                    <a:pt x="7376" y="8603"/>
                  </a:lnTo>
                  <a:lnTo>
                    <a:pt x="7327" y="8555"/>
                  </a:lnTo>
                  <a:cubicBezTo>
                    <a:pt x="7049" y="8286"/>
                    <a:pt x="6683" y="8142"/>
                    <a:pt x="6299" y="8142"/>
                  </a:cubicBezTo>
                  <a:lnTo>
                    <a:pt x="4991" y="8142"/>
                  </a:lnTo>
                  <a:cubicBezTo>
                    <a:pt x="4712" y="8142"/>
                    <a:pt x="4712" y="8565"/>
                    <a:pt x="4991" y="8565"/>
                  </a:cubicBezTo>
                  <a:lnTo>
                    <a:pt x="6299" y="8565"/>
                  </a:lnTo>
                  <a:cubicBezTo>
                    <a:pt x="6895" y="8565"/>
                    <a:pt x="7385" y="9046"/>
                    <a:pt x="7385" y="9642"/>
                  </a:cubicBezTo>
                  <a:lnTo>
                    <a:pt x="7385" y="10113"/>
                  </a:lnTo>
                  <a:cubicBezTo>
                    <a:pt x="7385" y="10927"/>
                    <a:pt x="6717" y="11565"/>
                    <a:pt x="5937" y="11565"/>
                  </a:cubicBezTo>
                  <a:cubicBezTo>
                    <a:pt x="5860" y="11565"/>
                    <a:pt x="5781" y="11559"/>
                    <a:pt x="5702" y="11546"/>
                  </a:cubicBezTo>
                  <a:lnTo>
                    <a:pt x="5664" y="11546"/>
                  </a:lnTo>
                  <a:cubicBezTo>
                    <a:pt x="5404" y="11546"/>
                    <a:pt x="5375" y="11931"/>
                    <a:pt x="5635" y="11969"/>
                  </a:cubicBezTo>
                  <a:cubicBezTo>
                    <a:pt x="5733" y="11985"/>
                    <a:pt x="5831" y="11992"/>
                    <a:pt x="5928" y="11992"/>
                  </a:cubicBezTo>
                  <a:cubicBezTo>
                    <a:pt x="6602" y="11992"/>
                    <a:pt x="7232" y="11623"/>
                    <a:pt x="7568" y="11027"/>
                  </a:cubicBezTo>
                  <a:lnTo>
                    <a:pt x="7587" y="10979"/>
                  </a:lnTo>
                  <a:lnTo>
                    <a:pt x="7616" y="11027"/>
                  </a:lnTo>
                  <a:cubicBezTo>
                    <a:pt x="7951" y="11630"/>
                    <a:pt x="8587" y="11993"/>
                    <a:pt x="9260" y="11993"/>
                  </a:cubicBezTo>
                  <a:cubicBezTo>
                    <a:pt x="9359" y="11993"/>
                    <a:pt x="9459" y="11985"/>
                    <a:pt x="9558" y="11969"/>
                  </a:cubicBezTo>
                  <a:cubicBezTo>
                    <a:pt x="9822" y="11924"/>
                    <a:pt x="9776" y="11552"/>
                    <a:pt x="9535" y="11552"/>
                  </a:cubicBezTo>
                  <a:cubicBezTo>
                    <a:pt x="9521" y="11552"/>
                    <a:pt x="9506" y="11553"/>
                    <a:pt x="9491" y="11555"/>
                  </a:cubicBezTo>
                  <a:cubicBezTo>
                    <a:pt x="9415" y="11567"/>
                    <a:pt x="9339" y="11573"/>
                    <a:pt x="9265" y="11573"/>
                  </a:cubicBezTo>
                  <a:cubicBezTo>
                    <a:pt x="8475" y="11573"/>
                    <a:pt x="7808" y="10940"/>
                    <a:pt x="7808" y="10123"/>
                  </a:cubicBezTo>
                  <a:lnTo>
                    <a:pt x="7808" y="8257"/>
                  </a:lnTo>
                  <a:cubicBezTo>
                    <a:pt x="7808" y="7661"/>
                    <a:pt x="8289" y="7180"/>
                    <a:pt x="8895" y="7180"/>
                  </a:cubicBezTo>
                  <a:lnTo>
                    <a:pt x="10789" y="7180"/>
                  </a:lnTo>
                  <a:cubicBezTo>
                    <a:pt x="11078" y="7180"/>
                    <a:pt x="11078" y="6757"/>
                    <a:pt x="10789" y="6757"/>
                  </a:cubicBezTo>
                  <a:lnTo>
                    <a:pt x="8895" y="6757"/>
                  </a:lnTo>
                  <a:cubicBezTo>
                    <a:pt x="8510" y="6757"/>
                    <a:pt x="8135" y="6901"/>
                    <a:pt x="7856" y="7171"/>
                  </a:cubicBezTo>
                  <a:lnTo>
                    <a:pt x="7808" y="7219"/>
                  </a:lnTo>
                  <a:lnTo>
                    <a:pt x="7808" y="6344"/>
                  </a:lnTo>
                  <a:lnTo>
                    <a:pt x="7837" y="6344"/>
                  </a:lnTo>
                  <a:cubicBezTo>
                    <a:pt x="8731" y="6305"/>
                    <a:pt x="9443" y="5565"/>
                    <a:pt x="9443" y="4670"/>
                  </a:cubicBezTo>
                  <a:cubicBezTo>
                    <a:pt x="9443" y="4531"/>
                    <a:pt x="9335" y="4461"/>
                    <a:pt x="9227" y="4461"/>
                  </a:cubicBezTo>
                  <a:cubicBezTo>
                    <a:pt x="9118" y="4461"/>
                    <a:pt x="9010" y="4531"/>
                    <a:pt x="9010" y="4670"/>
                  </a:cubicBezTo>
                  <a:cubicBezTo>
                    <a:pt x="9010" y="5334"/>
                    <a:pt x="8501" y="5872"/>
                    <a:pt x="7847" y="5920"/>
                  </a:cubicBezTo>
                  <a:lnTo>
                    <a:pt x="7818" y="5920"/>
                  </a:lnTo>
                  <a:lnTo>
                    <a:pt x="7818" y="1882"/>
                  </a:lnTo>
                  <a:cubicBezTo>
                    <a:pt x="7818" y="1031"/>
                    <a:pt x="8513" y="431"/>
                    <a:pt x="9265" y="431"/>
                  </a:cubicBezTo>
                  <a:cubicBezTo>
                    <a:pt x="9525" y="431"/>
                    <a:pt x="9792" y="502"/>
                    <a:pt x="10039" y="661"/>
                  </a:cubicBezTo>
                  <a:lnTo>
                    <a:pt x="10078" y="689"/>
                  </a:lnTo>
                  <a:lnTo>
                    <a:pt x="10039" y="709"/>
                  </a:lnTo>
                  <a:cubicBezTo>
                    <a:pt x="9664" y="882"/>
                    <a:pt x="9356" y="1161"/>
                    <a:pt x="9154" y="1507"/>
                  </a:cubicBezTo>
                  <a:cubicBezTo>
                    <a:pt x="9067" y="1669"/>
                    <a:pt x="9202" y="1821"/>
                    <a:pt x="9343" y="1821"/>
                  </a:cubicBezTo>
                  <a:cubicBezTo>
                    <a:pt x="9403" y="1821"/>
                    <a:pt x="9464" y="1794"/>
                    <a:pt x="9510" y="1728"/>
                  </a:cubicBezTo>
                  <a:cubicBezTo>
                    <a:pt x="9828" y="1201"/>
                    <a:pt x="10366" y="939"/>
                    <a:pt x="10903" y="939"/>
                  </a:cubicBezTo>
                  <a:cubicBezTo>
                    <a:pt x="11455" y="939"/>
                    <a:pt x="12006" y="1216"/>
                    <a:pt x="12318" y="1766"/>
                  </a:cubicBezTo>
                  <a:cubicBezTo>
                    <a:pt x="12934" y="2853"/>
                    <a:pt x="12145" y="4190"/>
                    <a:pt x="10905" y="4190"/>
                  </a:cubicBezTo>
                  <a:cubicBezTo>
                    <a:pt x="10616" y="4190"/>
                    <a:pt x="10616" y="4613"/>
                    <a:pt x="10905" y="4613"/>
                  </a:cubicBezTo>
                  <a:cubicBezTo>
                    <a:pt x="11626" y="4613"/>
                    <a:pt x="12299" y="4228"/>
                    <a:pt x="12664" y="3613"/>
                  </a:cubicBezTo>
                  <a:lnTo>
                    <a:pt x="12684" y="3584"/>
                  </a:lnTo>
                  <a:lnTo>
                    <a:pt x="12703" y="3593"/>
                  </a:lnTo>
                  <a:cubicBezTo>
                    <a:pt x="14414" y="4324"/>
                    <a:pt x="14674" y="6642"/>
                    <a:pt x="13184" y="7738"/>
                  </a:cubicBezTo>
                  <a:lnTo>
                    <a:pt x="13164" y="7757"/>
                  </a:lnTo>
                  <a:lnTo>
                    <a:pt x="13145" y="7738"/>
                  </a:lnTo>
                  <a:cubicBezTo>
                    <a:pt x="12761" y="7286"/>
                    <a:pt x="12193" y="7036"/>
                    <a:pt x="11607" y="7036"/>
                  </a:cubicBezTo>
                  <a:cubicBezTo>
                    <a:pt x="11318" y="7036"/>
                    <a:pt x="11318" y="7459"/>
                    <a:pt x="11607" y="7459"/>
                  </a:cubicBezTo>
                  <a:cubicBezTo>
                    <a:pt x="12376" y="7459"/>
                    <a:pt x="13039" y="8007"/>
                    <a:pt x="13193" y="8757"/>
                  </a:cubicBezTo>
                  <a:cubicBezTo>
                    <a:pt x="13328" y="9363"/>
                    <a:pt x="13087" y="9988"/>
                    <a:pt x="12597" y="10363"/>
                  </a:cubicBezTo>
                  <a:cubicBezTo>
                    <a:pt x="12305" y="10592"/>
                    <a:pt x="11952" y="10709"/>
                    <a:pt x="11596" y="10709"/>
                  </a:cubicBezTo>
                  <a:cubicBezTo>
                    <a:pt x="11354" y="10709"/>
                    <a:pt x="11111" y="10655"/>
                    <a:pt x="10885" y="10546"/>
                  </a:cubicBezTo>
                  <a:cubicBezTo>
                    <a:pt x="10852" y="10529"/>
                    <a:pt x="10818" y="10521"/>
                    <a:pt x="10785" y="10521"/>
                  </a:cubicBezTo>
                  <a:cubicBezTo>
                    <a:pt x="10704" y="10521"/>
                    <a:pt x="10631" y="10569"/>
                    <a:pt x="10597" y="10652"/>
                  </a:cubicBezTo>
                  <a:cubicBezTo>
                    <a:pt x="10501" y="10892"/>
                    <a:pt x="10337" y="11104"/>
                    <a:pt x="10135" y="11267"/>
                  </a:cubicBezTo>
                  <a:cubicBezTo>
                    <a:pt x="9957" y="11406"/>
                    <a:pt x="10091" y="11652"/>
                    <a:pt x="10265" y="11652"/>
                  </a:cubicBezTo>
                  <a:cubicBezTo>
                    <a:pt x="10307" y="11652"/>
                    <a:pt x="10352" y="11637"/>
                    <a:pt x="10395" y="11604"/>
                  </a:cubicBezTo>
                  <a:cubicBezTo>
                    <a:pt x="10597" y="11440"/>
                    <a:pt x="10760" y="11248"/>
                    <a:pt x="10885" y="11027"/>
                  </a:cubicBezTo>
                  <a:lnTo>
                    <a:pt x="10895" y="11007"/>
                  </a:lnTo>
                  <a:lnTo>
                    <a:pt x="10914" y="11017"/>
                  </a:lnTo>
                  <a:cubicBezTo>
                    <a:pt x="11134" y="11093"/>
                    <a:pt x="11363" y="11130"/>
                    <a:pt x="11592" y="11130"/>
                  </a:cubicBezTo>
                  <a:cubicBezTo>
                    <a:pt x="12031" y="11130"/>
                    <a:pt x="12467" y="10991"/>
                    <a:pt x="12828" y="10719"/>
                  </a:cubicBezTo>
                  <a:cubicBezTo>
                    <a:pt x="13376" y="10315"/>
                    <a:pt x="13684" y="9652"/>
                    <a:pt x="13645" y="8969"/>
                  </a:cubicBezTo>
                  <a:cubicBezTo>
                    <a:pt x="13626" y="8671"/>
                    <a:pt x="13549" y="8392"/>
                    <a:pt x="13405" y="8132"/>
                  </a:cubicBezTo>
                  <a:lnTo>
                    <a:pt x="13395" y="8103"/>
                  </a:lnTo>
                  <a:lnTo>
                    <a:pt x="13414" y="8094"/>
                  </a:lnTo>
                  <a:cubicBezTo>
                    <a:pt x="15184" y="6796"/>
                    <a:pt x="14876" y="4074"/>
                    <a:pt x="12866" y="3209"/>
                  </a:cubicBezTo>
                  <a:lnTo>
                    <a:pt x="12876" y="3209"/>
                  </a:lnTo>
                  <a:lnTo>
                    <a:pt x="12857" y="3199"/>
                  </a:lnTo>
                  <a:lnTo>
                    <a:pt x="12857" y="3170"/>
                  </a:lnTo>
                  <a:cubicBezTo>
                    <a:pt x="13276" y="1832"/>
                    <a:pt x="12255" y="511"/>
                    <a:pt x="10908" y="511"/>
                  </a:cubicBezTo>
                  <a:cubicBezTo>
                    <a:pt x="10803" y="511"/>
                    <a:pt x="10696" y="519"/>
                    <a:pt x="10587" y="536"/>
                  </a:cubicBezTo>
                  <a:lnTo>
                    <a:pt x="10568" y="536"/>
                  </a:lnTo>
                  <a:lnTo>
                    <a:pt x="10558" y="526"/>
                  </a:lnTo>
                  <a:cubicBezTo>
                    <a:pt x="10191" y="171"/>
                    <a:pt x="9726" y="1"/>
                    <a:pt x="9266" y="1"/>
                  </a:cubicBezTo>
                  <a:cubicBezTo>
                    <a:pt x="8616" y="1"/>
                    <a:pt x="7974" y="338"/>
                    <a:pt x="7626" y="968"/>
                  </a:cubicBezTo>
                  <a:lnTo>
                    <a:pt x="7597" y="1007"/>
                  </a:lnTo>
                  <a:lnTo>
                    <a:pt x="7577" y="968"/>
                  </a:lnTo>
                  <a:cubicBezTo>
                    <a:pt x="7231" y="336"/>
                    <a:pt x="6587" y="0"/>
                    <a:pt x="5938" y="0"/>
                  </a:cubicBezTo>
                  <a:close/>
                </a:path>
              </a:pathLst>
            </a:custGeom>
            <a:solidFill>
              <a:srgbClr val="637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2967;p94">
            <a:extLst>
              <a:ext uri="{FF2B5EF4-FFF2-40B4-BE49-F238E27FC236}">
                <a16:creationId xmlns:a16="http://schemas.microsoft.com/office/drawing/2014/main" id="{D860624E-B312-1EDA-1944-40127624F1D0}"/>
              </a:ext>
            </a:extLst>
          </p:cNvPr>
          <p:cNvGrpSpPr/>
          <p:nvPr/>
        </p:nvGrpSpPr>
        <p:grpSpPr>
          <a:xfrm>
            <a:off x="1279107" y="2118277"/>
            <a:ext cx="763773" cy="573251"/>
            <a:chOff x="3523916" y="2011096"/>
            <a:chExt cx="366665" cy="275201"/>
          </a:xfrm>
        </p:grpSpPr>
        <p:sp>
          <p:nvSpPr>
            <p:cNvPr id="24" name="Google Shape;12968;p94">
              <a:extLst>
                <a:ext uri="{FF2B5EF4-FFF2-40B4-BE49-F238E27FC236}">
                  <a16:creationId xmlns:a16="http://schemas.microsoft.com/office/drawing/2014/main" id="{473B488E-A34D-69E0-5413-F249C052A7A4}"/>
                </a:ext>
              </a:extLst>
            </p:cNvPr>
            <p:cNvSpPr/>
            <p:nvPr/>
          </p:nvSpPr>
          <p:spPr>
            <a:xfrm>
              <a:off x="3524178" y="2038744"/>
              <a:ext cx="366404" cy="247553"/>
            </a:xfrm>
            <a:custGeom>
              <a:avLst/>
              <a:gdLst/>
              <a:ahLst/>
              <a:cxnLst/>
              <a:rect l="l" t="t" r="r" b="b"/>
              <a:pathLst>
                <a:path w="14021" h="9473" extrusionOk="0">
                  <a:moveTo>
                    <a:pt x="0" y="1"/>
                  </a:moveTo>
                  <a:lnTo>
                    <a:pt x="0" y="8376"/>
                  </a:lnTo>
                  <a:lnTo>
                    <a:pt x="0" y="8405"/>
                  </a:lnTo>
                  <a:cubicBezTo>
                    <a:pt x="10" y="8982"/>
                    <a:pt x="481" y="9453"/>
                    <a:pt x="1058" y="9473"/>
                  </a:cubicBezTo>
                  <a:lnTo>
                    <a:pt x="14020" y="9473"/>
                  </a:lnTo>
                  <a:lnTo>
                    <a:pt x="14020" y="1"/>
                  </a:lnTo>
                  <a:close/>
                </a:path>
              </a:pathLst>
            </a:custGeom>
            <a:solidFill>
              <a:srgbClr val="EC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69;p94">
              <a:extLst>
                <a:ext uri="{FF2B5EF4-FFF2-40B4-BE49-F238E27FC236}">
                  <a16:creationId xmlns:a16="http://schemas.microsoft.com/office/drawing/2014/main" id="{D0CE0D9A-A01C-D03E-45E8-8EA2F7D05B3B}"/>
                </a:ext>
              </a:extLst>
            </p:cNvPr>
            <p:cNvSpPr/>
            <p:nvPr/>
          </p:nvSpPr>
          <p:spPr>
            <a:xfrm>
              <a:off x="3624945" y="2161123"/>
              <a:ext cx="244783" cy="74425"/>
            </a:xfrm>
            <a:custGeom>
              <a:avLst/>
              <a:gdLst/>
              <a:ahLst/>
              <a:cxnLst/>
              <a:rect l="l" t="t" r="r" b="b"/>
              <a:pathLst>
                <a:path w="9367" h="2848" extrusionOk="0">
                  <a:moveTo>
                    <a:pt x="193" y="1"/>
                  </a:moveTo>
                  <a:cubicBezTo>
                    <a:pt x="87" y="1"/>
                    <a:pt x="0" y="87"/>
                    <a:pt x="0" y="193"/>
                  </a:cubicBezTo>
                  <a:lnTo>
                    <a:pt x="0" y="2664"/>
                  </a:lnTo>
                  <a:cubicBezTo>
                    <a:pt x="0" y="2770"/>
                    <a:pt x="87" y="2847"/>
                    <a:pt x="193" y="2847"/>
                  </a:cubicBezTo>
                  <a:lnTo>
                    <a:pt x="9183" y="2847"/>
                  </a:lnTo>
                  <a:cubicBezTo>
                    <a:pt x="9280" y="2847"/>
                    <a:pt x="9366" y="2770"/>
                    <a:pt x="9366" y="2664"/>
                  </a:cubicBezTo>
                  <a:lnTo>
                    <a:pt x="9366" y="193"/>
                  </a:lnTo>
                  <a:cubicBezTo>
                    <a:pt x="9366" y="87"/>
                    <a:pt x="9280" y="1"/>
                    <a:pt x="9183" y="1"/>
                  </a:cubicBezTo>
                  <a:close/>
                </a:path>
              </a:pathLst>
            </a:custGeom>
            <a:solidFill>
              <a:srgbClr val="9EA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70;p94">
              <a:extLst>
                <a:ext uri="{FF2B5EF4-FFF2-40B4-BE49-F238E27FC236}">
                  <a16:creationId xmlns:a16="http://schemas.microsoft.com/office/drawing/2014/main" id="{84FD6429-AF25-D6D6-86EB-355ECF2E82D7}"/>
                </a:ext>
              </a:extLst>
            </p:cNvPr>
            <p:cNvSpPr/>
            <p:nvPr/>
          </p:nvSpPr>
          <p:spPr>
            <a:xfrm>
              <a:off x="3624945" y="2161123"/>
              <a:ext cx="244783" cy="47796"/>
            </a:xfrm>
            <a:custGeom>
              <a:avLst/>
              <a:gdLst/>
              <a:ahLst/>
              <a:cxnLst/>
              <a:rect l="l" t="t" r="r" b="b"/>
              <a:pathLst>
                <a:path w="9367" h="1829" extrusionOk="0">
                  <a:moveTo>
                    <a:pt x="193" y="1"/>
                  </a:moveTo>
                  <a:cubicBezTo>
                    <a:pt x="96" y="1"/>
                    <a:pt x="10" y="78"/>
                    <a:pt x="0" y="174"/>
                  </a:cubicBezTo>
                  <a:lnTo>
                    <a:pt x="0" y="1664"/>
                  </a:lnTo>
                  <a:cubicBezTo>
                    <a:pt x="9" y="1755"/>
                    <a:pt x="87" y="1829"/>
                    <a:pt x="176" y="1829"/>
                  </a:cubicBezTo>
                  <a:cubicBezTo>
                    <a:pt x="182" y="1829"/>
                    <a:pt x="187" y="1828"/>
                    <a:pt x="193" y="1828"/>
                  </a:cubicBezTo>
                  <a:lnTo>
                    <a:pt x="9183" y="1828"/>
                  </a:lnTo>
                  <a:cubicBezTo>
                    <a:pt x="9189" y="1828"/>
                    <a:pt x="9194" y="1829"/>
                    <a:pt x="9200" y="1829"/>
                  </a:cubicBezTo>
                  <a:cubicBezTo>
                    <a:pt x="9288" y="1829"/>
                    <a:pt x="9357" y="1755"/>
                    <a:pt x="9366" y="1664"/>
                  </a:cubicBezTo>
                  <a:lnTo>
                    <a:pt x="9366" y="174"/>
                  </a:lnTo>
                  <a:cubicBezTo>
                    <a:pt x="9357" y="78"/>
                    <a:pt x="9280" y="1"/>
                    <a:pt x="9183" y="1"/>
                  </a:cubicBezTo>
                  <a:close/>
                </a:path>
              </a:pathLst>
            </a:custGeom>
            <a:solidFill>
              <a:srgbClr val="C6D2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71;p94">
              <a:extLst>
                <a:ext uri="{FF2B5EF4-FFF2-40B4-BE49-F238E27FC236}">
                  <a16:creationId xmlns:a16="http://schemas.microsoft.com/office/drawing/2014/main" id="{F144A997-E7DB-40C8-3399-4BD96717E524}"/>
                </a:ext>
              </a:extLst>
            </p:cNvPr>
            <p:cNvSpPr/>
            <p:nvPr/>
          </p:nvSpPr>
          <p:spPr>
            <a:xfrm>
              <a:off x="3652697" y="2161123"/>
              <a:ext cx="11969" cy="24146"/>
            </a:xfrm>
            <a:custGeom>
              <a:avLst/>
              <a:gdLst/>
              <a:ahLst/>
              <a:cxnLst/>
              <a:rect l="l" t="t" r="r" b="b"/>
              <a:pathLst>
                <a:path w="458" h="924" extrusionOk="0">
                  <a:moveTo>
                    <a:pt x="15" y="1"/>
                  </a:moveTo>
                  <a:cubicBezTo>
                    <a:pt x="15" y="10"/>
                    <a:pt x="15" y="20"/>
                    <a:pt x="15" y="30"/>
                  </a:cubicBezTo>
                  <a:lnTo>
                    <a:pt x="15" y="693"/>
                  </a:lnTo>
                  <a:cubicBezTo>
                    <a:pt x="1" y="847"/>
                    <a:pt x="114" y="924"/>
                    <a:pt x="228" y="924"/>
                  </a:cubicBezTo>
                  <a:cubicBezTo>
                    <a:pt x="342" y="924"/>
                    <a:pt x="458" y="847"/>
                    <a:pt x="448" y="693"/>
                  </a:cubicBezTo>
                  <a:lnTo>
                    <a:pt x="448" y="30"/>
                  </a:lnTo>
                  <a:cubicBezTo>
                    <a:pt x="438" y="20"/>
                    <a:pt x="438" y="10"/>
                    <a:pt x="438"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72;p94">
              <a:extLst>
                <a:ext uri="{FF2B5EF4-FFF2-40B4-BE49-F238E27FC236}">
                  <a16:creationId xmlns:a16="http://schemas.microsoft.com/office/drawing/2014/main" id="{C93BF9F3-47AB-4ED5-8A1D-FC33EAAC20D0}"/>
                </a:ext>
              </a:extLst>
            </p:cNvPr>
            <p:cNvSpPr/>
            <p:nvPr/>
          </p:nvSpPr>
          <p:spPr>
            <a:xfrm>
              <a:off x="3670546" y="2161123"/>
              <a:ext cx="11838" cy="24146"/>
            </a:xfrm>
            <a:custGeom>
              <a:avLst/>
              <a:gdLst/>
              <a:ahLst/>
              <a:cxnLst/>
              <a:rect l="l" t="t" r="r" b="b"/>
              <a:pathLst>
                <a:path w="453" h="924" extrusionOk="0">
                  <a:moveTo>
                    <a:pt x="15" y="1"/>
                  </a:moveTo>
                  <a:cubicBezTo>
                    <a:pt x="5" y="10"/>
                    <a:pt x="5" y="20"/>
                    <a:pt x="15" y="30"/>
                  </a:cubicBezTo>
                  <a:lnTo>
                    <a:pt x="15" y="693"/>
                  </a:lnTo>
                  <a:cubicBezTo>
                    <a:pt x="0" y="847"/>
                    <a:pt x="113" y="924"/>
                    <a:pt x="226" y="924"/>
                  </a:cubicBezTo>
                  <a:cubicBezTo>
                    <a:pt x="339" y="924"/>
                    <a:pt x="452" y="847"/>
                    <a:pt x="438" y="693"/>
                  </a:cubicBezTo>
                  <a:lnTo>
                    <a:pt x="438" y="30"/>
                  </a:lnTo>
                  <a:cubicBezTo>
                    <a:pt x="438" y="20"/>
                    <a:pt x="438" y="10"/>
                    <a:pt x="438"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73;p94">
              <a:extLst>
                <a:ext uri="{FF2B5EF4-FFF2-40B4-BE49-F238E27FC236}">
                  <a16:creationId xmlns:a16="http://schemas.microsoft.com/office/drawing/2014/main" id="{8EC51951-3987-E096-18CC-15C792C4E0E5}"/>
                </a:ext>
              </a:extLst>
            </p:cNvPr>
            <p:cNvSpPr/>
            <p:nvPr/>
          </p:nvSpPr>
          <p:spPr>
            <a:xfrm>
              <a:off x="3688264" y="2161123"/>
              <a:ext cx="11838" cy="24146"/>
            </a:xfrm>
            <a:custGeom>
              <a:avLst/>
              <a:gdLst/>
              <a:ahLst/>
              <a:cxnLst/>
              <a:rect l="l" t="t" r="r" b="b"/>
              <a:pathLst>
                <a:path w="453" h="924" extrusionOk="0">
                  <a:moveTo>
                    <a:pt x="10" y="1"/>
                  </a:moveTo>
                  <a:cubicBezTo>
                    <a:pt x="10" y="10"/>
                    <a:pt x="10" y="20"/>
                    <a:pt x="10" y="30"/>
                  </a:cubicBezTo>
                  <a:lnTo>
                    <a:pt x="10" y="693"/>
                  </a:lnTo>
                  <a:cubicBezTo>
                    <a:pt x="0" y="847"/>
                    <a:pt x="113" y="924"/>
                    <a:pt x="226" y="924"/>
                  </a:cubicBezTo>
                  <a:cubicBezTo>
                    <a:pt x="339" y="924"/>
                    <a:pt x="452" y="847"/>
                    <a:pt x="443" y="693"/>
                  </a:cubicBezTo>
                  <a:lnTo>
                    <a:pt x="443" y="30"/>
                  </a:lnTo>
                  <a:cubicBezTo>
                    <a:pt x="443" y="20"/>
                    <a:pt x="443" y="10"/>
                    <a:pt x="44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74;p94">
              <a:extLst>
                <a:ext uri="{FF2B5EF4-FFF2-40B4-BE49-F238E27FC236}">
                  <a16:creationId xmlns:a16="http://schemas.microsoft.com/office/drawing/2014/main" id="{A75C012A-F6C8-CB20-C7E4-2D7A4C418391}"/>
                </a:ext>
              </a:extLst>
            </p:cNvPr>
            <p:cNvSpPr/>
            <p:nvPr/>
          </p:nvSpPr>
          <p:spPr>
            <a:xfrm>
              <a:off x="3705981" y="2161123"/>
              <a:ext cx="11838" cy="40244"/>
            </a:xfrm>
            <a:custGeom>
              <a:avLst/>
              <a:gdLst/>
              <a:ahLst/>
              <a:cxnLst/>
              <a:rect l="l" t="t" r="r" b="b"/>
              <a:pathLst>
                <a:path w="453" h="1540" extrusionOk="0">
                  <a:moveTo>
                    <a:pt x="15" y="1"/>
                  </a:moveTo>
                  <a:cubicBezTo>
                    <a:pt x="15" y="10"/>
                    <a:pt x="15" y="20"/>
                    <a:pt x="15" y="30"/>
                  </a:cubicBezTo>
                  <a:lnTo>
                    <a:pt x="15" y="1309"/>
                  </a:lnTo>
                  <a:cubicBezTo>
                    <a:pt x="0" y="1462"/>
                    <a:pt x="113" y="1539"/>
                    <a:pt x="226" y="1539"/>
                  </a:cubicBezTo>
                  <a:cubicBezTo>
                    <a:pt x="339" y="1539"/>
                    <a:pt x="452" y="1462"/>
                    <a:pt x="438" y="1309"/>
                  </a:cubicBezTo>
                  <a:lnTo>
                    <a:pt x="438" y="30"/>
                  </a:lnTo>
                  <a:cubicBezTo>
                    <a:pt x="438" y="20"/>
                    <a:pt x="438" y="10"/>
                    <a:pt x="438"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75;p94">
              <a:extLst>
                <a:ext uri="{FF2B5EF4-FFF2-40B4-BE49-F238E27FC236}">
                  <a16:creationId xmlns:a16="http://schemas.microsoft.com/office/drawing/2014/main" id="{1806E5D2-8BB6-7EC2-E6D6-A1C27D145690}"/>
                </a:ext>
              </a:extLst>
            </p:cNvPr>
            <p:cNvSpPr/>
            <p:nvPr/>
          </p:nvSpPr>
          <p:spPr>
            <a:xfrm>
              <a:off x="3634875" y="2161123"/>
              <a:ext cx="11943" cy="40244"/>
            </a:xfrm>
            <a:custGeom>
              <a:avLst/>
              <a:gdLst/>
              <a:ahLst/>
              <a:cxnLst/>
              <a:rect l="l" t="t" r="r" b="b"/>
              <a:pathLst>
                <a:path w="457" h="1540" extrusionOk="0">
                  <a:moveTo>
                    <a:pt x="14" y="1"/>
                  </a:moveTo>
                  <a:cubicBezTo>
                    <a:pt x="14" y="10"/>
                    <a:pt x="14" y="20"/>
                    <a:pt x="14" y="30"/>
                  </a:cubicBezTo>
                  <a:lnTo>
                    <a:pt x="14" y="1309"/>
                  </a:lnTo>
                  <a:cubicBezTo>
                    <a:pt x="0" y="1462"/>
                    <a:pt x="113" y="1539"/>
                    <a:pt x="227" y="1539"/>
                  </a:cubicBezTo>
                  <a:cubicBezTo>
                    <a:pt x="341" y="1539"/>
                    <a:pt x="457" y="1462"/>
                    <a:pt x="447" y="1309"/>
                  </a:cubicBezTo>
                  <a:lnTo>
                    <a:pt x="447" y="30"/>
                  </a:lnTo>
                  <a:cubicBezTo>
                    <a:pt x="447" y="20"/>
                    <a:pt x="447" y="10"/>
                    <a:pt x="447"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76;p94">
              <a:extLst>
                <a:ext uri="{FF2B5EF4-FFF2-40B4-BE49-F238E27FC236}">
                  <a16:creationId xmlns:a16="http://schemas.microsoft.com/office/drawing/2014/main" id="{9EC4EAD5-2E66-D9B4-E051-4AA0D81EE897}"/>
                </a:ext>
              </a:extLst>
            </p:cNvPr>
            <p:cNvSpPr/>
            <p:nvPr/>
          </p:nvSpPr>
          <p:spPr>
            <a:xfrm>
              <a:off x="3723934" y="2161123"/>
              <a:ext cx="11342" cy="23415"/>
            </a:xfrm>
            <a:custGeom>
              <a:avLst/>
              <a:gdLst/>
              <a:ahLst/>
              <a:cxnLst/>
              <a:rect l="l" t="t" r="r" b="b"/>
              <a:pathLst>
                <a:path w="434" h="896" extrusionOk="0">
                  <a:moveTo>
                    <a:pt x="1" y="1"/>
                  </a:moveTo>
                  <a:cubicBezTo>
                    <a:pt x="1" y="10"/>
                    <a:pt x="1" y="20"/>
                    <a:pt x="1" y="30"/>
                  </a:cubicBezTo>
                  <a:lnTo>
                    <a:pt x="1" y="693"/>
                  </a:lnTo>
                  <a:cubicBezTo>
                    <a:pt x="11" y="828"/>
                    <a:pt x="114" y="895"/>
                    <a:pt x="217" y="895"/>
                  </a:cubicBezTo>
                  <a:cubicBezTo>
                    <a:pt x="321" y="895"/>
                    <a:pt x="424" y="828"/>
                    <a:pt x="434" y="693"/>
                  </a:cubicBezTo>
                  <a:lnTo>
                    <a:pt x="434" y="30"/>
                  </a:lnTo>
                  <a:cubicBezTo>
                    <a:pt x="434" y="20"/>
                    <a:pt x="434" y="10"/>
                    <a:pt x="434"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77;p94">
              <a:extLst>
                <a:ext uri="{FF2B5EF4-FFF2-40B4-BE49-F238E27FC236}">
                  <a16:creationId xmlns:a16="http://schemas.microsoft.com/office/drawing/2014/main" id="{515D49C8-E860-D626-25CC-735E40AC1B1B}"/>
                </a:ext>
              </a:extLst>
            </p:cNvPr>
            <p:cNvSpPr/>
            <p:nvPr/>
          </p:nvSpPr>
          <p:spPr>
            <a:xfrm>
              <a:off x="3741783" y="2161123"/>
              <a:ext cx="11342" cy="23415"/>
            </a:xfrm>
            <a:custGeom>
              <a:avLst/>
              <a:gdLst/>
              <a:ahLst/>
              <a:cxnLst/>
              <a:rect l="l" t="t" r="r" b="b"/>
              <a:pathLst>
                <a:path w="434" h="896" extrusionOk="0">
                  <a:moveTo>
                    <a:pt x="1" y="1"/>
                  </a:moveTo>
                  <a:cubicBezTo>
                    <a:pt x="1" y="10"/>
                    <a:pt x="1" y="20"/>
                    <a:pt x="1" y="30"/>
                  </a:cubicBezTo>
                  <a:lnTo>
                    <a:pt x="1" y="693"/>
                  </a:lnTo>
                  <a:cubicBezTo>
                    <a:pt x="10" y="828"/>
                    <a:pt x="114" y="895"/>
                    <a:pt x="217" y="895"/>
                  </a:cubicBezTo>
                  <a:cubicBezTo>
                    <a:pt x="320" y="895"/>
                    <a:pt x="424" y="828"/>
                    <a:pt x="433" y="693"/>
                  </a:cubicBezTo>
                  <a:lnTo>
                    <a:pt x="433" y="30"/>
                  </a:lnTo>
                  <a:cubicBezTo>
                    <a:pt x="433" y="20"/>
                    <a:pt x="424" y="10"/>
                    <a:pt x="424"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78;p94">
              <a:extLst>
                <a:ext uri="{FF2B5EF4-FFF2-40B4-BE49-F238E27FC236}">
                  <a16:creationId xmlns:a16="http://schemas.microsoft.com/office/drawing/2014/main" id="{86919336-CD1D-46F1-93DC-35AAD9EF24A9}"/>
                </a:ext>
              </a:extLst>
            </p:cNvPr>
            <p:cNvSpPr/>
            <p:nvPr/>
          </p:nvSpPr>
          <p:spPr>
            <a:xfrm>
              <a:off x="3759631" y="2161123"/>
              <a:ext cx="11080" cy="23415"/>
            </a:xfrm>
            <a:custGeom>
              <a:avLst/>
              <a:gdLst/>
              <a:ahLst/>
              <a:cxnLst/>
              <a:rect l="l" t="t" r="r" b="b"/>
              <a:pathLst>
                <a:path w="424" h="896" extrusionOk="0">
                  <a:moveTo>
                    <a:pt x="0" y="1"/>
                  </a:moveTo>
                  <a:cubicBezTo>
                    <a:pt x="0" y="10"/>
                    <a:pt x="0" y="20"/>
                    <a:pt x="0" y="30"/>
                  </a:cubicBezTo>
                  <a:lnTo>
                    <a:pt x="0" y="693"/>
                  </a:lnTo>
                  <a:cubicBezTo>
                    <a:pt x="10" y="828"/>
                    <a:pt x="111" y="895"/>
                    <a:pt x="212" y="895"/>
                  </a:cubicBezTo>
                  <a:cubicBezTo>
                    <a:pt x="313" y="895"/>
                    <a:pt x="414" y="828"/>
                    <a:pt x="423" y="693"/>
                  </a:cubicBezTo>
                  <a:lnTo>
                    <a:pt x="423" y="30"/>
                  </a:lnTo>
                  <a:cubicBezTo>
                    <a:pt x="423" y="20"/>
                    <a:pt x="423" y="10"/>
                    <a:pt x="42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79;p94">
              <a:extLst>
                <a:ext uri="{FF2B5EF4-FFF2-40B4-BE49-F238E27FC236}">
                  <a16:creationId xmlns:a16="http://schemas.microsoft.com/office/drawing/2014/main" id="{4354C6EA-9AD9-A817-A3EE-4742DB43CB0A}"/>
                </a:ext>
              </a:extLst>
            </p:cNvPr>
            <p:cNvSpPr/>
            <p:nvPr/>
          </p:nvSpPr>
          <p:spPr>
            <a:xfrm>
              <a:off x="3777219" y="2161123"/>
              <a:ext cx="11342" cy="39303"/>
            </a:xfrm>
            <a:custGeom>
              <a:avLst/>
              <a:gdLst/>
              <a:ahLst/>
              <a:cxnLst/>
              <a:rect l="l" t="t" r="r" b="b"/>
              <a:pathLst>
                <a:path w="434" h="1504" extrusionOk="0">
                  <a:moveTo>
                    <a:pt x="0" y="1"/>
                  </a:moveTo>
                  <a:cubicBezTo>
                    <a:pt x="0" y="10"/>
                    <a:pt x="0" y="20"/>
                    <a:pt x="0" y="30"/>
                  </a:cubicBezTo>
                  <a:lnTo>
                    <a:pt x="0" y="1309"/>
                  </a:lnTo>
                  <a:cubicBezTo>
                    <a:pt x="10" y="1438"/>
                    <a:pt x="113" y="1503"/>
                    <a:pt x="217" y="1503"/>
                  </a:cubicBezTo>
                  <a:cubicBezTo>
                    <a:pt x="320" y="1503"/>
                    <a:pt x="424" y="1438"/>
                    <a:pt x="433" y="1309"/>
                  </a:cubicBezTo>
                  <a:lnTo>
                    <a:pt x="433" y="30"/>
                  </a:lnTo>
                  <a:cubicBezTo>
                    <a:pt x="433" y="20"/>
                    <a:pt x="433" y="10"/>
                    <a:pt x="43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80;p94">
              <a:extLst>
                <a:ext uri="{FF2B5EF4-FFF2-40B4-BE49-F238E27FC236}">
                  <a16:creationId xmlns:a16="http://schemas.microsoft.com/office/drawing/2014/main" id="{543F1A47-4120-6E7D-FE02-B75F675BD868}"/>
                </a:ext>
              </a:extLst>
            </p:cNvPr>
            <p:cNvSpPr/>
            <p:nvPr/>
          </p:nvSpPr>
          <p:spPr>
            <a:xfrm>
              <a:off x="3795067" y="2161123"/>
              <a:ext cx="11315" cy="23415"/>
            </a:xfrm>
            <a:custGeom>
              <a:avLst/>
              <a:gdLst/>
              <a:ahLst/>
              <a:cxnLst/>
              <a:rect l="l" t="t" r="r" b="b"/>
              <a:pathLst>
                <a:path w="433" h="896" extrusionOk="0">
                  <a:moveTo>
                    <a:pt x="0" y="1"/>
                  </a:moveTo>
                  <a:cubicBezTo>
                    <a:pt x="0" y="10"/>
                    <a:pt x="0" y="20"/>
                    <a:pt x="0" y="30"/>
                  </a:cubicBezTo>
                  <a:lnTo>
                    <a:pt x="0" y="693"/>
                  </a:lnTo>
                  <a:cubicBezTo>
                    <a:pt x="10" y="828"/>
                    <a:pt x="111" y="895"/>
                    <a:pt x="213" y="895"/>
                  </a:cubicBezTo>
                  <a:cubicBezTo>
                    <a:pt x="315" y="895"/>
                    <a:pt x="419" y="828"/>
                    <a:pt x="433" y="693"/>
                  </a:cubicBezTo>
                  <a:lnTo>
                    <a:pt x="433" y="30"/>
                  </a:lnTo>
                  <a:cubicBezTo>
                    <a:pt x="423" y="20"/>
                    <a:pt x="423" y="10"/>
                    <a:pt x="42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81;p94">
              <a:extLst>
                <a:ext uri="{FF2B5EF4-FFF2-40B4-BE49-F238E27FC236}">
                  <a16:creationId xmlns:a16="http://schemas.microsoft.com/office/drawing/2014/main" id="{3781B8A6-86C1-F1B8-FE87-B14DB8D4BF06}"/>
                </a:ext>
              </a:extLst>
            </p:cNvPr>
            <p:cNvSpPr/>
            <p:nvPr/>
          </p:nvSpPr>
          <p:spPr>
            <a:xfrm>
              <a:off x="3812654" y="2161123"/>
              <a:ext cx="11342" cy="23415"/>
            </a:xfrm>
            <a:custGeom>
              <a:avLst/>
              <a:gdLst/>
              <a:ahLst/>
              <a:cxnLst/>
              <a:rect l="l" t="t" r="r" b="b"/>
              <a:pathLst>
                <a:path w="434" h="896" extrusionOk="0">
                  <a:moveTo>
                    <a:pt x="0" y="1"/>
                  </a:moveTo>
                  <a:cubicBezTo>
                    <a:pt x="0" y="10"/>
                    <a:pt x="0" y="20"/>
                    <a:pt x="0" y="30"/>
                  </a:cubicBezTo>
                  <a:lnTo>
                    <a:pt x="0" y="693"/>
                  </a:lnTo>
                  <a:cubicBezTo>
                    <a:pt x="15" y="828"/>
                    <a:pt x="118" y="895"/>
                    <a:pt x="220" y="895"/>
                  </a:cubicBezTo>
                  <a:cubicBezTo>
                    <a:pt x="322" y="895"/>
                    <a:pt x="423" y="828"/>
                    <a:pt x="433" y="693"/>
                  </a:cubicBezTo>
                  <a:lnTo>
                    <a:pt x="433" y="30"/>
                  </a:lnTo>
                  <a:cubicBezTo>
                    <a:pt x="433" y="20"/>
                    <a:pt x="433" y="10"/>
                    <a:pt x="43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2;p94">
              <a:extLst>
                <a:ext uri="{FF2B5EF4-FFF2-40B4-BE49-F238E27FC236}">
                  <a16:creationId xmlns:a16="http://schemas.microsoft.com/office/drawing/2014/main" id="{749A6C37-FDD0-56BE-6605-DDBFC13A1CEA}"/>
                </a:ext>
              </a:extLst>
            </p:cNvPr>
            <p:cNvSpPr/>
            <p:nvPr/>
          </p:nvSpPr>
          <p:spPr>
            <a:xfrm>
              <a:off x="3830503" y="2161123"/>
              <a:ext cx="11315" cy="23415"/>
            </a:xfrm>
            <a:custGeom>
              <a:avLst/>
              <a:gdLst/>
              <a:ahLst/>
              <a:cxnLst/>
              <a:rect l="l" t="t" r="r" b="b"/>
              <a:pathLst>
                <a:path w="433" h="896" extrusionOk="0">
                  <a:moveTo>
                    <a:pt x="0" y="1"/>
                  </a:moveTo>
                  <a:cubicBezTo>
                    <a:pt x="0" y="10"/>
                    <a:pt x="0" y="20"/>
                    <a:pt x="0" y="30"/>
                  </a:cubicBezTo>
                  <a:lnTo>
                    <a:pt x="0" y="693"/>
                  </a:lnTo>
                  <a:cubicBezTo>
                    <a:pt x="10" y="828"/>
                    <a:pt x="113" y="895"/>
                    <a:pt x="216" y="895"/>
                  </a:cubicBezTo>
                  <a:cubicBezTo>
                    <a:pt x="320" y="895"/>
                    <a:pt x="423" y="828"/>
                    <a:pt x="433" y="693"/>
                  </a:cubicBezTo>
                  <a:lnTo>
                    <a:pt x="433" y="30"/>
                  </a:lnTo>
                  <a:cubicBezTo>
                    <a:pt x="433" y="20"/>
                    <a:pt x="423" y="10"/>
                    <a:pt x="423"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83;p94">
              <a:extLst>
                <a:ext uri="{FF2B5EF4-FFF2-40B4-BE49-F238E27FC236}">
                  <a16:creationId xmlns:a16="http://schemas.microsoft.com/office/drawing/2014/main" id="{141D507C-57A3-825A-9BBB-281C7F16937D}"/>
                </a:ext>
              </a:extLst>
            </p:cNvPr>
            <p:cNvSpPr/>
            <p:nvPr/>
          </p:nvSpPr>
          <p:spPr>
            <a:xfrm>
              <a:off x="3848325" y="2161123"/>
              <a:ext cx="11080" cy="39303"/>
            </a:xfrm>
            <a:custGeom>
              <a:avLst/>
              <a:gdLst/>
              <a:ahLst/>
              <a:cxnLst/>
              <a:rect l="l" t="t" r="r" b="b"/>
              <a:pathLst>
                <a:path w="424" h="1504" extrusionOk="0">
                  <a:moveTo>
                    <a:pt x="1" y="1"/>
                  </a:moveTo>
                  <a:cubicBezTo>
                    <a:pt x="1" y="10"/>
                    <a:pt x="1" y="20"/>
                    <a:pt x="1" y="30"/>
                  </a:cubicBezTo>
                  <a:lnTo>
                    <a:pt x="1" y="1309"/>
                  </a:lnTo>
                  <a:cubicBezTo>
                    <a:pt x="10" y="1438"/>
                    <a:pt x="111" y="1503"/>
                    <a:pt x="212" y="1503"/>
                  </a:cubicBezTo>
                  <a:cubicBezTo>
                    <a:pt x="313" y="1503"/>
                    <a:pt x="414" y="1438"/>
                    <a:pt x="424" y="1309"/>
                  </a:cubicBezTo>
                  <a:lnTo>
                    <a:pt x="424" y="30"/>
                  </a:lnTo>
                  <a:cubicBezTo>
                    <a:pt x="424" y="20"/>
                    <a:pt x="424" y="10"/>
                    <a:pt x="424" y="1"/>
                  </a:cubicBezTo>
                  <a:close/>
                </a:path>
              </a:pathLst>
            </a:custGeom>
            <a:solidFill>
              <a:srgbClr val="7A8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84;p94">
              <a:extLst>
                <a:ext uri="{FF2B5EF4-FFF2-40B4-BE49-F238E27FC236}">
                  <a16:creationId xmlns:a16="http://schemas.microsoft.com/office/drawing/2014/main" id="{DB43B8BB-D6D2-CD25-D8F1-CE3C8F640739}"/>
                </a:ext>
              </a:extLst>
            </p:cNvPr>
            <p:cNvSpPr/>
            <p:nvPr/>
          </p:nvSpPr>
          <p:spPr>
            <a:xfrm>
              <a:off x="3626173" y="2063857"/>
              <a:ext cx="212483" cy="74190"/>
            </a:xfrm>
            <a:custGeom>
              <a:avLst/>
              <a:gdLst/>
              <a:ahLst/>
              <a:cxnLst/>
              <a:rect l="l" t="t" r="r" b="b"/>
              <a:pathLst>
                <a:path w="8131" h="2839" extrusionOk="0">
                  <a:moveTo>
                    <a:pt x="273" y="0"/>
                  </a:moveTo>
                  <a:cubicBezTo>
                    <a:pt x="0" y="0"/>
                    <a:pt x="0" y="426"/>
                    <a:pt x="273" y="426"/>
                  </a:cubicBezTo>
                  <a:cubicBezTo>
                    <a:pt x="282" y="426"/>
                    <a:pt x="290" y="425"/>
                    <a:pt x="299" y="424"/>
                  </a:cubicBezTo>
                  <a:lnTo>
                    <a:pt x="3780" y="424"/>
                  </a:lnTo>
                  <a:cubicBezTo>
                    <a:pt x="3982" y="424"/>
                    <a:pt x="4155" y="598"/>
                    <a:pt x="4155" y="799"/>
                  </a:cubicBezTo>
                  <a:lnTo>
                    <a:pt x="4155" y="857"/>
                  </a:lnTo>
                  <a:cubicBezTo>
                    <a:pt x="4155" y="1069"/>
                    <a:pt x="3982" y="1232"/>
                    <a:pt x="3780" y="1232"/>
                  </a:cubicBezTo>
                  <a:lnTo>
                    <a:pt x="3521" y="1232"/>
                  </a:lnTo>
                  <a:cubicBezTo>
                    <a:pt x="3078" y="1232"/>
                    <a:pt x="2723" y="1588"/>
                    <a:pt x="2723" y="2030"/>
                  </a:cubicBezTo>
                  <a:cubicBezTo>
                    <a:pt x="2723" y="2473"/>
                    <a:pt x="3078" y="2838"/>
                    <a:pt x="3521" y="2838"/>
                  </a:cubicBezTo>
                  <a:lnTo>
                    <a:pt x="7829" y="2838"/>
                  </a:lnTo>
                  <a:cubicBezTo>
                    <a:pt x="7835" y="2838"/>
                    <a:pt x="7841" y="2839"/>
                    <a:pt x="7847" y="2839"/>
                  </a:cubicBezTo>
                  <a:cubicBezTo>
                    <a:pt x="8130" y="2839"/>
                    <a:pt x="8130" y="2405"/>
                    <a:pt x="7847" y="2405"/>
                  </a:cubicBezTo>
                  <a:cubicBezTo>
                    <a:pt x="7841" y="2405"/>
                    <a:pt x="7835" y="2405"/>
                    <a:pt x="7829" y="2405"/>
                  </a:cubicBezTo>
                  <a:lnTo>
                    <a:pt x="3521" y="2405"/>
                  </a:lnTo>
                  <a:cubicBezTo>
                    <a:pt x="3512" y="2406"/>
                    <a:pt x="3503" y="2406"/>
                    <a:pt x="3494" y="2406"/>
                  </a:cubicBezTo>
                  <a:cubicBezTo>
                    <a:pt x="3013" y="2406"/>
                    <a:pt x="3010" y="1664"/>
                    <a:pt x="3485" y="1664"/>
                  </a:cubicBezTo>
                  <a:cubicBezTo>
                    <a:pt x="3497" y="1664"/>
                    <a:pt x="3509" y="1664"/>
                    <a:pt x="3521" y="1665"/>
                  </a:cubicBezTo>
                  <a:lnTo>
                    <a:pt x="3780" y="1665"/>
                  </a:lnTo>
                  <a:cubicBezTo>
                    <a:pt x="4223" y="1655"/>
                    <a:pt x="4578" y="1300"/>
                    <a:pt x="4578" y="857"/>
                  </a:cubicBezTo>
                  <a:lnTo>
                    <a:pt x="4578" y="799"/>
                  </a:lnTo>
                  <a:cubicBezTo>
                    <a:pt x="4578" y="357"/>
                    <a:pt x="4223" y="1"/>
                    <a:pt x="3780" y="1"/>
                  </a:cubicBezTo>
                  <a:lnTo>
                    <a:pt x="299" y="1"/>
                  </a:lnTo>
                  <a:cubicBezTo>
                    <a:pt x="290" y="1"/>
                    <a:pt x="282" y="0"/>
                    <a:pt x="273" y="0"/>
                  </a:cubicBezTo>
                  <a:close/>
                </a:path>
              </a:pathLst>
            </a:custGeom>
            <a:solidFill>
              <a:srgbClr val="859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85;p94">
              <a:extLst>
                <a:ext uri="{FF2B5EF4-FFF2-40B4-BE49-F238E27FC236}">
                  <a16:creationId xmlns:a16="http://schemas.microsoft.com/office/drawing/2014/main" id="{23BB7408-7118-E544-9A90-647EA86D700E}"/>
                </a:ext>
              </a:extLst>
            </p:cNvPr>
            <p:cNvSpPr/>
            <p:nvPr/>
          </p:nvSpPr>
          <p:spPr>
            <a:xfrm>
              <a:off x="3523916" y="2011096"/>
              <a:ext cx="79181" cy="243790"/>
            </a:xfrm>
            <a:custGeom>
              <a:avLst/>
              <a:gdLst/>
              <a:ahLst/>
              <a:cxnLst/>
              <a:rect l="l" t="t" r="r" b="b"/>
              <a:pathLst>
                <a:path w="3030" h="9329" extrusionOk="0">
                  <a:moveTo>
                    <a:pt x="1058" y="1"/>
                  </a:moveTo>
                  <a:cubicBezTo>
                    <a:pt x="472" y="1"/>
                    <a:pt x="1" y="472"/>
                    <a:pt x="1" y="1049"/>
                  </a:cubicBezTo>
                  <a:lnTo>
                    <a:pt x="1" y="1068"/>
                  </a:lnTo>
                  <a:lnTo>
                    <a:pt x="1" y="1097"/>
                  </a:lnTo>
                  <a:lnTo>
                    <a:pt x="1" y="9329"/>
                  </a:lnTo>
                  <a:lnTo>
                    <a:pt x="10" y="9329"/>
                  </a:lnTo>
                  <a:cubicBezTo>
                    <a:pt x="77" y="8800"/>
                    <a:pt x="529" y="8405"/>
                    <a:pt x="1058" y="8405"/>
                  </a:cubicBezTo>
                  <a:lnTo>
                    <a:pt x="2481" y="8405"/>
                  </a:lnTo>
                  <a:cubicBezTo>
                    <a:pt x="2780" y="8405"/>
                    <a:pt x="3030" y="8155"/>
                    <a:pt x="3030" y="7848"/>
                  </a:cubicBezTo>
                  <a:lnTo>
                    <a:pt x="3030" y="559"/>
                  </a:lnTo>
                  <a:cubicBezTo>
                    <a:pt x="3030" y="251"/>
                    <a:pt x="2780" y="1"/>
                    <a:pt x="2481" y="1"/>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86;p94">
              <a:extLst>
                <a:ext uri="{FF2B5EF4-FFF2-40B4-BE49-F238E27FC236}">
                  <a16:creationId xmlns:a16="http://schemas.microsoft.com/office/drawing/2014/main" id="{6D08C719-0530-9CEA-0930-1675B9AB907E}"/>
                </a:ext>
              </a:extLst>
            </p:cNvPr>
            <p:cNvSpPr/>
            <p:nvPr/>
          </p:nvSpPr>
          <p:spPr>
            <a:xfrm>
              <a:off x="3523916" y="2011096"/>
              <a:ext cx="27910" cy="243529"/>
            </a:xfrm>
            <a:custGeom>
              <a:avLst/>
              <a:gdLst/>
              <a:ahLst/>
              <a:cxnLst/>
              <a:rect l="l" t="t" r="r" b="b"/>
              <a:pathLst>
                <a:path w="1068" h="9319" extrusionOk="0">
                  <a:moveTo>
                    <a:pt x="1058" y="1"/>
                  </a:moveTo>
                  <a:cubicBezTo>
                    <a:pt x="472" y="1"/>
                    <a:pt x="1" y="472"/>
                    <a:pt x="1" y="1049"/>
                  </a:cubicBezTo>
                  <a:lnTo>
                    <a:pt x="1" y="1068"/>
                  </a:lnTo>
                  <a:lnTo>
                    <a:pt x="1" y="1097"/>
                  </a:lnTo>
                  <a:lnTo>
                    <a:pt x="1" y="9319"/>
                  </a:lnTo>
                  <a:lnTo>
                    <a:pt x="10" y="9319"/>
                  </a:lnTo>
                  <a:cubicBezTo>
                    <a:pt x="77" y="8790"/>
                    <a:pt x="529" y="8396"/>
                    <a:pt x="1058" y="8396"/>
                  </a:cubicBezTo>
                  <a:lnTo>
                    <a:pt x="1068" y="8396"/>
                  </a:lnTo>
                  <a:lnTo>
                    <a:pt x="1068" y="1"/>
                  </a:ln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7;p94">
              <a:extLst>
                <a:ext uri="{FF2B5EF4-FFF2-40B4-BE49-F238E27FC236}">
                  <a16:creationId xmlns:a16="http://schemas.microsoft.com/office/drawing/2014/main" id="{F37D1BAF-40BD-675D-E156-28BC04CD4E20}"/>
                </a:ext>
              </a:extLst>
            </p:cNvPr>
            <p:cNvSpPr/>
            <p:nvPr/>
          </p:nvSpPr>
          <p:spPr>
            <a:xfrm>
              <a:off x="3523916" y="2056331"/>
              <a:ext cx="26" cy="1542"/>
            </a:xfrm>
            <a:custGeom>
              <a:avLst/>
              <a:gdLst/>
              <a:ahLst/>
              <a:cxnLst/>
              <a:rect l="l" t="t" r="r" b="b"/>
              <a:pathLst>
                <a:path w="1" h="59" extrusionOk="0">
                  <a:moveTo>
                    <a:pt x="1" y="1"/>
                  </a:moveTo>
                  <a:lnTo>
                    <a:pt x="1" y="59"/>
                  </a:lnTo>
                  <a:lnTo>
                    <a:pt x="1" y="59"/>
                  </a:lnTo>
                  <a:close/>
                </a:path>
              </a:pathLst>
            </a:custGeom>
            <a:solidFill>
              <a:srgbClr val="E5E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982;p93">
            <a:extLst>
              <a:ext uri="{FF2B5EF4-FFF2-40B4-BE49-F238E27FC236}">
                <a16:creationId xmlns:a16="http://schemas.microsoft.com/office/drawing/2014/main" id="{071CF6BC-CF23-DC0D-BDCF-8A09F6188978}"/>
              </a:ext>
            </a:extLst>
          </p:cNvPr>
          <p:cNvGrpSpPr/>
          <p:nvPr/>
        </p:nvGrpSpPr>
        <p:grpSpPr>
          <a:xfrm>
            <a:off x="1321577" y="4231901"/>
            <a:ext cx="656363" cy="654694"/>
            <a:chOff x="3519295" y="2413660"/>
            <a:chExt cx="360227" cy="359311"/>
          </a:xfrm>
        </p:grpSpPr>
        <p:sp>
          <p:nvSpPr>
            <p:cNvPr id="45" name="Google Shape;10983;p93">
              <a:extLst>
                <a:ext uri="{FF2B5EF4-FFF2-40B4-BE49-F238E27FC236}">
                  <a16:creationId xmlns:a16="http://schemas.microsoft.com/office/drawing/2014/main" id="{1EA05BA1-74B4-3A81-DAAF-29917643ABFC}"/>
                </a:ext>
              </a:extLst>
            </p:cNvPr>
            <p:cNvSpPr/>
            <p:nvPr/>
          </p:nvSpPr>
          <p:spPr>
            <a:xfrm>
              <a:off x="3639693" y="2545240"/>
              <a:ext cx="225846" cy="214298"/>
            </a:xfrm>
            <a:custGeom>
              <a:avLst/>
              <a:gdLst/>
              <a:ahLst/>
              <a:cxnLst/>
              <a:rect l="l" t="t" r="r" b="b"/>
              <a:pathLst>
                <a:path w="8625" h="8184" extrusionOk="0">
                  <a:moveTo>
                    <a:pt x="2924" y="1"/>
                  </a:moveTo>
                  <a:cubicBezTo>
                    <a:pt x="2819" y="1"/>
                    <a:pt x="2714" y="41"/>
                    <a:pt x="2633" y="122"/>
                  </a:cubicBezTo>
                  <a:lnTo>
                    <a:pt x="2557" y="208"/>
                  </a:lnTo>
                  <a:cubicBezTo>
                    <a:pt x="2400" y="356"/>
                    <a:pt x="2395" y="611"/>
                    <a:pt x="2542" y="775"/>
                  </a:cubicBezTo>
                  <a:lnTo>
                    <a:pt x="2542" y="775"/>
                  </a:lnTo>
                  <a:lnTo>
                    <a:pt x="2376" y="599"/>
                  </a:lnTo>
                  <a:cubicBezTo>
                    <a:pt x="2290" y="518"/>
                    <a:pt x="2180" y="478"/>
                    <a:pt x="2070" y="478"/>
                  </a:cubicBezTo>
                  <a:cubicBezTo>
                    <a:pt x="1961" y="478"/>
                    <a:pt x="1851" y="518"/>
                    <a:pt x="1765" y="599"/>
                  </a:cubicBezTo>
                  <a:lnTo>
                    <a:pt x="1708" y="666"/>
                  </a:lnTo>
                  <a:cubicBezTo>
                    <a:pt x="1546" y="828"/>
                    <a:pt x="1546" y="1095"/>
                    <a:pt x="1708" y="1267"/>
                  </a:cubicBezTo>
                  <a:lnTo>
                    <a:pt x="1622" y="1181"/>
                  </a:lnTo>
                  <a:cubicBezTo>
                    <a:pt x="1536" y="1095"/>
                    <a:pt x="1424" y="1053"/>
                    <a:pt x="1312" y="1053"/>
                  </a:cubicBezTo>
                  <a:cubicBezTo>
                    <a:pt x="1200" y="1053"/>
                    <a:pt x="1088" y="1095"/>
                    <a:pt x="1002" y="1181"/>
                  </a:cubicBezTo>
                  <a:lnTo>
                    <a:pt x="954" y="1229"/>
                  </a:lnTo>
                  <a:cubicBezTo>
                    <a:pt x="783" y="1391"/>
                    <a:pt x="783" y="1668"/>
                    <a:pt x="954" y="1840"/>
                  </a:cubicBezTo>
                  <a:lnTo>
                    <a:pt x="840" y="1725"/>
                  </a:lnTo>
                  <a:cubicBezTo>
                    <a:pt x="754" y="1634"/>
                    <a:pt x="639" y="1589"/>
                    <a:pt x="525" y="1589"/>
                  </a:cubicBezTo>
                  <a:cubicBezTo>
                    <a:pt x="410" y="1589"/>
                    <a:pt x="296" y="1634"/>
                    <a:pt x="210" y="1725"/>
                  </a:cubicBezTo>
                  <a:lnTo>
                    <a:pt x="172" y="1754"/>
                  </a:lnTo>
                  <a:cubicBezTo>
                    <a:pt x="0" y="1925"/>
                    <a:pt x="0" y="2212"/>
                    <a:pt x="172" y="2383"/>
                  </a:cubicBezTo>
                  <a:lnTo>
                    <a:pt x="3511" y="5722"/>
                  </a:lnTo>
                  <a:lnTo>
                    <a:pt x="2299" y="6218"/>
                  </a:lnTo>
                  <a:cubicBezTo>
                    <a:pt x="2042" y="6362"/>
                    <a:pt x="1908" y="6676"/>
                    <a:pt x="1994" y="6963"/>
                  </a:cubicBezTo>
                  <a:cubicBezTo>
                    <a:pt x="1994" y="6963"/>
                    <a:pt x="2159" y="7222"/>
                    <a:pt x="2265" y="7222"/>
                  </a:cubicBezTo>
                  <a:cubicBezTo>
                    <a:pt x="2270" y="7222"/>
                    <a:pt x="2275" y="7221"/>
                    <a:pt x="2280" y="7220"/>
                  </a:cubicBezTo>
                  <a:cubicBezTo>
                    <a:pt x="2757" y="7058"/>
                    <a:pt x="3931" y="6982"/>
                    <a:pt x="4637" y="6943"/>
                  </a:cubicBezTo>
                  <a:cubicBezTo>
                    <a:pt x="4660" y="6942"/>
                    <a:pt x="4683" y="6942"/>
                    <a:pt x="4706" y="6942"/>
                  </a:cubicBezTo>
                  <a:cubicBezTo>
                    <a:pt x="5026" y="6942"/>
                    <a:pt x="5341" y="7065"/>
                    <a:pt x="5581" y="7296"/>
                  </a:cubicBezTo>
                  <a:lnTo>
                    <a:pt x="6459" y="8184"/>
                  </a:lnTo>
                  <a:lnTo>
                    <a:pt x="8624" y="6009"/>
                  </a:lnTo>
                  <a:lnTo>
                    <a:pt x="7546" y="4931"/>
                  </a:lnTo>
                  <a:cubicBezTo>
                    <a:pt x="7460" y="4854"/>
                    <a:pt x="7422" y="4749"/>
                    <a:pt x="7413" y="4644"/>
                  </a:cubicBezTo>
                  <a:cubicBezTo>
                    <a:pt x="7394" y="4415"/>
                    <a:pt x="7298" y="4205"/>
                    <a:pt x="7136" y="4043"/>
                  </a:cubicBezTo>
                  <a:lnTo>
                    <a:pt x="3215" y="122"/>
                  </a:lnTo>
                  <a:cubicBezTo>
                    <a:pt x="3134" y="41"/>
                    <a:pt x="3029" y="1"/>
                    <a:pt x="2924" y="1"/>
                  </a:cubicBez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84;p93">
              <a:extLst>
                <a:ext uri="{FF2B5EF4-FFF2-40B4-BE49-F238E27FC236}">
                  <a16:creationId xmlns:a16="http://schemas.microsoft.com/office/drawing/2014/main" id="{5B1D35AF-C24A-C2AC-930F-E7925FD26DB0}"/>
                </a:ext>
              </a:extLst>
            </p:cNvPr>
            <p:cNvSpPr/>
            <p:nvPr/>
          </p:nvSpPr>
          <p:spPr>
            <a:xfrm>
              <a:off x="3639693" y="2545162"/>
              <a:ext cx="118932" cy="125452"/>
            </a:xfrm>
            <a:custGeom>
              <a:avLst/>
              <a:gdLst/>
              <a:ahLst/>
              <a:cxnLst/>
              <a:rect l="l" t="t" r="r" b="b"/>
              <a:pathLst>
                <a:path w="4542" h="4791" extrusionOk="0">
                  <a:moveTo>
                    <a:pt x="2919" y="0"/>
                  </a:moveTo>
                  <a:cubicBezTo>
                    <a:pt x="2814" y="0"/>
                    <a:pt x="2712" y="47"/>
                    <a:pt x="2633" y="125"/>
                  </a:cubicBezTo>
                  <a:lnTo>
                    <a:pt x="2557" y="202"/>
                  </a:lnTo>
                  <a:cubicBezTo>
                    <a:pt x="2395" y="364"/>
                    <a:pt x="2395" y="621"/>
                    <a:pt x="2557" y="784"/>
                  </a:cubicBezTo>
                  <a:lnTo>
                    <a:pt x="2376" y="602"/>
                  </a:lnTo>
                  <a:cubicBezTo>
                    <a:pt x="2290" y="517"/>
                    <a:pt x="2180" y="474"/>
                    <a:pt x="2070" y="474"/>
                  </a:cubicBezTo>
                  <a:cubicBezTo>
                    <a:pt x="1961" y="474"/>
                    <a:pt x="1851" y="517"/>
                    <a:pt x="1765" y="602"/>
                  </a:cubicBezTo>
                  <a:lnTo>
                    <a:pt x="1708" y="660"/>
                  </a:lnTo>
                  <a:cubicBezTo>
                    <a:pt x="1546" y="831"/>
                    <a:pt x="1546" y="1098"/>
                    <a:pt x="1708" y="1261"/>
                  </a:cubicBezTo>
                  <a:lnTo>
                    <a:pt x="1622" y="1175"/>
                  </a:lnTo>
                  <a:cubicBezTo>
                    <a:pt x="1536" y="1089"/>
                    <a:pt x="1424" y="1046"/>
                    <a:pt x="1312" y="1046"/>
                  </a:cubicBezTo>
                  <a:cubicBezTo>
                    <a:pt x="1200" y="1046"/>
                    <a:pt x="1088" y="1089"/>
                    <a:pt x="1002" y="1175"/>
                  </a:cubicBezTo>
                  <a:lnTo>
                    <a:pt x="954" y="1223"/>
                  </a:lnTo>
                  <a:cubicBezTo>
                    <a:pt x="791" y="1386"/>
                    <a:pt x="783" y="1644"/>
                    <a:pt x="930" y="1816"/>
                  </a:cubicBezTo>
                  <a:lnTo>
                    <a:pt x="930" y="1816"/>
                  </a:lnTo>
                  <a:lnTo>
                    <a:pt x="840" y="1719"/>
                  </a:lnTo>
                  <a:cubicBezTo>
                    <a:pt x="754" y="1633"/>
                    <a:pt x="639" y="1590"/>
                    <a:pt x="525" y="1590"/>
                  </a:cubicBezTo>
                  <a:cubicBezTo>
                    <a:pt x="410" y="1590"/>
                    <a:pt x="296" y="1633"/>
                    <a:pt x="210" y="1719"/>
                  </a:cubicBezTo>
                  <a:lnTo>
                    <a:pt x="172" y="1757"/>
                  </a:lnTo>
                  <a:cubicBezTo>
                    <a:pt x="0" y="1928"/>
                    <a:pt x="0" y="2205"/>
                    <a:pt x="172" y="2386"/>
                  </a:cubicBezTo>
                  <a:lnTo>
                    <a:pt x="2586" y="4790"/>
                  </a:lnTo>
                  <a:lnTo>
                    <a:pt x="4303" y="3064"/>
                  </a:lnTo>
                  <a:cubicBezTo>
                    <a:pt x="4455" y="2911"/>
                    <a:pt x="4541" y="2701"/>
                    <a:pt x="4541" y="2482"/>
                  </a:cubicBezTo>
                  <a:cubicBezTo>
                    <a:pt x="4541" y="2262"/>
                    <a:pt x="4455" y="2052"/>
                    <a:pt x="4303" y="1900"/>
                  </a:cubicBezTo>
                  <a:lnTo>
                    <a:pt x="4217" y="1814"/>
                  </a:lnTo>
                  <a:cubicBezTo>
                    <a:pt x="4169" y="1766"/>
                    <a:pt x="4122" y="1728"/>
                    <a:pt x="4064" y="1690"/>
                  </a:cubicBezTo>
                  <a:cubicBezTo>
                    <a:pt x="4083" y="1451"/>
                    <a:pt x="4007" y="1223"/>
                    <a:pt x="3835" y="1041"/>
                  </a:cubicBezTo>
                  <a:lnTo>
                    <a:pt x="3826" y="1032"/>
                  </a:lnTo>
                  <a:lnTo>
                    <a:pt x="3759" y="965"/>
                  </a:lnTo>
                  <a:cubicBezTo>
                    <a:pt x="3683" y="889"/>
                    <a:pt x="3597" y="831"/>
                    <a:pt x="3492" y="784"/>
                  </a:cubicBezTo>
                  <a:cubicBezTo>
                    <a:pt x="3473" y="602"/>
                    <a:pt x="3396" y="431"/>
                    <a:pt x="3272" y="297"/>
                  </a:cubicBezTo>
                  <a:lnTo>
                    <a:pt x="3244" y="259"/>
                  </a:lnTo>
                  <a:lnTo>
                    <a:pt x="3196" y="211"/>
                  </a:lnTo>
                  <a:cubicBezTo>
                    <a:pt x="3129" y="145"/>
                    <a:pt x="3044" y="87"/>
                    <a:pt x="2948" y="40"/>
                  </a:cubicBezTo>
                  <a:lnTo>
                    <a:pt x="2948" y="1"/>
                  </a:lnTo>
                  <a:cubicBezTo>
                    <a:pt x="2938" y="1"/>
                    <a:pt x="2929" y="0"/>
                    <a:pt x="2919"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85;p93">
              <a:extLst>
                <a:ext uri="{FF2B5EF4-FFF2-40B4-BE49-F238E27FC236}">
                  <a16:creationId xmlns:a16="http://schemas.microsoft.com/office/drawing/2014/main" id="{D99773A6-7619-4D1C-1C00-81CDA94846EC}"/>
                </a:ext>
              </a:extLst>
            </p:cNvPr>
            <p:cNvSpPr/>
            <p:nvPr/>
          </p:nvSpPr>
          <p:spPr>
            <a:xfrm>
              <a:off x="3703637" y="2545004"/>
              <a:ext cx="161902" cy="168082"/>
            </a:xfrm>
            <a:custGeom>
              <a:avLst/>
              <a:gdLst/>
              <a:ahLst/>
              <a:cxnLst/>
              <a:rect l="l" t="t" r="r" b="b"/>
              <a:pathLst>
                <a:path w="6183" h="6419" extrusionOk="0">
                  <a:moveTo>
                    <a:pt x="482" y="0"/>
                  </a:moveTo>
                  <a:cubicBezTo>
                    <a:pt x="377" y="0"/>
                    <a:pt x="272" y="41"/>
                    <a:pt x="191" y="122"/>
                  </a:cubicBezTo>
                  <a:lnTo>
                    <a:pt x="105" y="208"/>
                  </a:lnTo>
                  <a:cubicBezTo>
                    <a:pt x="58" y="255"/>
                    <a:pt x="20" y="332"/>
                    <a:pt x="0" y="408"/>
                  </a:cubicBezTo>
                  <a:cubicBezTo>
                    <a:pt x="32" y="399"/>
                    <a:pt x="64" y="395"/>
                    <a:pt x="95" y="395"/>
                  </a:cubicBezTo>
                  <a:cubicBezTo>
                    <a:pt x="199" y="395"/>
                    <a:pt x="302" y="440"/>
                    <a:pt x="382" y="513"/>
                  </a:cubicBezTo>
                  <a:lnTo>
                    <a:pt x="4293" y="4434"/>
                  </a:lnTo>
                  <a:cubicBezTo>
                    <a:pt x="4456" y="4596"/>
                    <a:pt x="4551" y="4806"/>
                    <a:pt x="4570" y="5035"/>
                  </a:cubicBezTo>
                  <a:cubicBezTo>
                    <a:pt x="4580" y="5149"/>
                    <a:pt x="4627" y="5245"/>
                    <a:pt x="4704" y="5331"/>
                  </a:cubicBezTo>
                  <a:lnTo>
                    <a:pt x="5791" y="6418"/>
                  </a:lnTo>
                  <a:lnTo>
                    <a:pt x="6182" y="6018"/>
                  </a:lnTo>
                  <a:lnTo>
                    <a:pt x="5095" y="4930"/>
                  </a:lnTo>
                  <a:cubicBezTo>
                    <a:pt x="5018" y="4854"/>
                    <a:pt x="4971" y="4749"/>
                    <a:pt x="4961" y="4644"/>
                  </a:cubicBezTo>
                  <a:cubicBezTo>
                    <a:pt x="4952" y="4415"/>
                    <a:pt x="4856" y="4205"/>
                    <a:pt x="4694" y="4043"/>
                  </a:cubicBezTo>
                  <a:lnTo>
                    <a:pt x="773" y="122"/>
                  </a:lnTo>
                  <a:cubicBezTo>
                    <a:pt x="692" y="41"/>
                    <a:pt x="587" y="0"/>
                    <a:pt x="482"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86;p93">
              <a:extLst>
                <a:ext uri="{FF2B5EF4-FFF2-40B4-BE49-F238E27FC236}">
                  <a16:creationId xmlns:a16="http://schemas.microsoft.com/office/drawing/2014/main" id="{883BCD47-CB29-D44F-7B28-6398D1A8E5FE}"/>
                </a:ext>
              </a:extLst>
            </p:cNvPr>
            <p:cNvSpPr/>
            <p:nvPr/>
          </p:nvSpPr>
          <p:spPr>
            <a:xfrm>
              <a:off x="3782087" y="2676087"/>
              <a:ext cx="83452" cy="83452"/>
            </a:xfrm>
            <a:custGeom>
              <a:avLst/>
              <a:gdLst/>
              <a:ahLst/>
              <a:cxnLst/>
              <a:rect l="l" t="t" r="r" b="b"/>
              <a:pathLst>
                <a:path w="3187" h="3187" extrusionOk="0">
                  <a:moveTo>
                    <a:pt x="2175" y="0"/>
                  </a:moveTo>
                  <a:lnTo>
                    <a:pt x="0" y="2175"/>
                  </a:lnTo>
                  <a:cubicBezTo>
                    <a:pt x="48" y="2214"/>
                    <a:pt x="95" y="2261"/>
                    <a:pt x="143" y="2299"/>
                  </a:cubicBezTo>
                  <a:lnTo>
                    <a:pt x="1021" y="3187"/>
                  </a:lnTo>
                  <a:lnTo>
                    <a:pt x="3186" y="1021"/>
                  </a:lnTo>
                  <a:lnTo>
                    <a:pt x="2175" y="0"/>
                  </a:ln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987;p93">
              <a:extLst>
                <a:ext uri="{FF2B5EF4-FFF2-40B4-BE49-F238E27FC236}">
                  <a16:creationId xmlns:a16="http://schemas.microsoft.com/office/drawing/2014/main" id="{9DF69455-E49C-6EA5-0176-2D06F4480E49}"/>
                </a:ext>
              </a:extLst>
            </p:cNvPr>
            <p:cNvSpPr/>
            <p:nvPr/>
          </p:nvSpPr>
          <p:spPr>
            <a:xfrm>
              <a:off x="3792561" y="2687137"/>
              <a:ext cx="86960" cy="85834"/>
            </a:xfrm>
            <a:custGeom>
              <a:avLst/>
              <a:gdLst/>
              <a:ahLst/>
              <a:cxnLst/>
              <a:rect l="l" t="t" r="r" b="b"/>
              <a:pathLst>
                <a:path w="3321" h="3278" extrusionOk="0">
                  <a:moveTo>
                    <a:pt x="2429" y="0"/>
                  </a:moveTo>
                  <a:cubicBezTo>
                    <a:pt x="2371" y="0"/>
                    <a:pt x="2314" y="22"/>
                    <a:pt x="2271" y="65"/>
                  </a:cubicBezTo>
                  <a:lnTo>
                    <a:pt x="96" y="2240"/>
                  </a:lnTo>
                  <a:cubicBezTo>
                    <a:pt x="1" y="2326"/>
                    <a:pt x="1" y="2478"/>
                    <a:pt x="96" y="2564"/>
                  </a:cubicBezTo>
                  <a:lnTo>
                    <a:pt x="735" y="3213"/>
                  </a:lnTo>
                  <a:cubicBezTo>
                    <a:pt x="783" y="3256"/>
                    <a:pt x="840" y="3277"/>
                    <a:pt x="897" y="3277"/>
                  </a:cubicBezTo>
                  <a:cubicBezTo>
                    <a:pt x="955" y="3277"/>
                    <a:pt x="1012" y="3256"/>
                    <a:pt x="1060" y="3213"/>
                  </a:cubicBezTo>
                  <a:lnTo>
                    <a:pt x="3235" y="1019"/>
                  </a:lnTo>
                  <a:cubicBezTo>
                    <a:pt x="3321" y="933"/>
                    <a:pt x="3321" y="790"/>
                    <a:pt x="3235" y="704"/>
                  </a:cubicBezTo>
                  <a:lnTo>
                    <a:pt x="2586" y="65"/>
                  </a:lnTo>
                  <a:cubicBezTo>
                    <a:pt x="2543" y="22"/>
                    <a:pt x="2486" y="0"/>
                    <a:pt x="2429"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88;p93">
              <a:extLst>
                <a:ext uri="{FF2B5EF4-FFF2-40B4-BE49-F238E27FC236}">
                  <a16:creationId xmlns:a16="http://schemas.microsoft.com/office/drawing/2014/main" id="{D15A7581-38DB-C6A8-3CCB-CE2A057C174B}"/>
                </a:ext>
              </a:extLst>
            </p:cNvPr>
            <p:cNvSpPr/>
            <p:nvPr/>
          </p:nvSpPr>
          <p:spPr>
            <a:xfrm>
              <a:off x="3842522" y="2687189"/>
              <a:ext cx="36999" cy="36135"/>
            </a:xfrm>
            <a:custGeom>
              <a:avLst/>
              <a:gdLst/>
              <a:ahLst/>
              <a:cxnLst/>
              <a:rect l="l" t="t" r="r" b="b"/>
              <a:pathLst>
                <a:path w="1413" h="1380" extrusionOk="0">
                  <a:moveTo>
                    <a:pt x="517" y="1"/>
                  </a:moveTo>
                  <a:cubicBezTo>
                    <a:pt x="461" y="1"/>
                    <a:pt x="406" y="25"/>
                    <a:pt x="363" y="72"/>
                  </a:cubicBezTo>
                  <a:lnTo>
                    <a:pt x="1" y="425"/>
                  </a:lnTo>
                  <a:lnTo>
                    <a:pt x="974" y="1379"/>
                  </a:lnTo>
                  <a:lnTo>
                    <a:pt x="1327" y="1017"/>
                  </a:lnTo>
                  <a:cubicBezTo>
                    <a:pt x="1413" y="931"/>
                    <a:pt x="1413" y="788"/>
                    <a:pt x="1327" y="702"/>
                  </a:cubicBezTo>
                  <a:lnTo>
                    <a:pt x="678" y="72"/>
                  </a:lnTo>
                  <a:cubicBezTo>
                    <a:pt x="630" y="25"/>
                    <a:pt x="573" y="1"/>
                    <a:pt x="51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89;p93">
              <a:extLst>
                <a:ext uri="{FF2B5EF4-FFF2-40B4-BE49-F238E27FC236}">
                  <a16:creationId xmlns:a16="http://schemas.microsoft.com/office/drawing/2014/main" id="{77A32FE1-BB8C-3946-B489-4653BDF1238D}"/>
                </a:ext>
              </a:extLst>
            </p:cNvPr>
            <p:cNvSpPr/>
            <p:nvPr/>
          </p:nvSpPr>
          <p:spPr>
            <a:xfrm>
              <a:off x="3656609" y="2587529"/>
              <a:ext cx="80990" cy="77089"/>
            </a:xfrm>
            <a:custGeom>
              <a:avLst/>
              <a:gdLst/>
              <a:ahLst/>
              <a:cxnLst/>
              <a:rect l="l" t="t" r="r" b="b"/>
              <a:pathLst>
                <a:path w="3093" h="2944" extrusionOk="0">
                  <a:moveTo>
                    <a:pt x="311" y="1"/>
                  </a:moveTo>
                  <a:cubicBezTo>
                    <a:pt x="148" y="1"/>
                    <a:pt x="1" y="211"/>
                    <a:pt x="156" y="358"/>
                  </a:cubicBezTo>
                  <a:lnTo>
                    <a:pt x="2674" y="2877"/>
                  </a:lnTo>
                  <a:cubicBezTo>
                    <a:pt x="2711" y="2914"/>
                    <a:pt x="2767" y="2942"/>
                    <a:pt x="2822" y="2943"/>
                  </a:cubicBezTo>
                  <a:lnTo>
                    <a:pt x="2822" y="2943"/>
                  </a:lnTo>
                  <a:cubicBezTo>
                    <a:pt x="3010" y="2939"/>
                    <a:pt x="3093" y="2713"/>
                    <a:pt x="2970" y="2581"/>
                  </a:cubicBezTo>
                  <a:lnTo>
                    <a:pt x="451" y="62"/>
                  </a:lnTo>
                  <a:cubicBezTo>
                    <a:pt x="408" y="19"/>
                    <a:pt x="359" y="1"/>
                    <a:pt x="311" y="1"/>
                  </a:cubicBezTo>
                  <a:close/>
                  <a:moveTo>
                    <a:pt x="2822" y="2943"/>
                  </a:moveTo>
                  <a:cubicBezTo>
                    <a:pt x="2821" y="2943"/>
                    <a:pt x="2819" y="2943"/>
                    <a:pt x="2817" y="2943"/>
                  </a:cubicBezTo>
                  <a:lnTo>
                    <a:pt x="2827" y="2943"/>
                  </a:lnTo>
                  <a:cubicBezTo>
                    <a:pt x="2825" y="2943"/>
                    <a:pt x="2824" y="2943"/>
                    <a:pt x="2822" y="2943"/>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990;p93">
              <a:extLst>
                <a:ext uri="{FF2B5EF4-FFF2-40B4-BE49-F238E27FC236}">
                  <a16:creationId xmlns:a16="http://schemas.microsoft.com/office/drawing/2014/main" id="{E8A9ED43-91EB-8829-0C85-BF926E0A6833}"/>
                </a:ext>
              </a:extLst>
            </p:cNvPr>
            <p:cNvSpPr/>
            <p:nvPr/>
          </p:nvSpPr>
          <p:spPr>
            <a:xfrm>
              <a:off x="3676379" y="2572446"/>
              <a:ext cx="84997" cy="80938"/>
            </a:xfrm>
            <a:custGeom>
              <a:avLst/>
              <a:gdLst/>
              <a:ahLst/>
              <a:cxnLst/>
              <a:rect l="l" t="t" r="r" b="b"/>
              <a:pathLst>
                <a:path w="3246" h="3091" extrusionOk="0">
                  <a:moveTo>
                    <a:pt x="307" y="0"/>
                  </a:moveTo>
                  <a:cubicBezTo>
                    <a:pt x="145" y="0"/>
                    <a:pt x="0" y="215"/>
                    <a:pt x="154" y="362"/>
                  </a:cubicBezTo>
                  <a:lnTo>
                    <a:pt x="2816" y="3023"/>
                  </a:lnTo>
                  <a:cubicBezTo>
                    <a:pt x="2854" y="3062"/>
                    <a:pt x="2911" y="3090"/>
                    <a:pt x="2969" y="3090"/>
                  </a:cubicBezTo>
                  <a:cubicBezTo>
                    <a:pt x="3150" y="3081"/>
                    <a:pt x="3245" y="2861"/>
                    <a:pt x="3112" y="2728"/>
                  </a:cubicBezTo>
                  <a:lnTo>
                    <a:pt x="450" y="66"/>
                  </a:lnTo>
                  <a:cubicBezTo>
                    <a:pt x="406" y="20"/>
                    <a:pt x="356" y="0"/>
                    <a:pt x="307"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991;p93">
              <a:extLst>
                <a:ext uri="{FF2B5EF4-FFF2-40B4-BE49-F238E27FC236}">
                  <a16:creationId xmlns:a16="http://schemas.microsoft.com/office/drawing/2014/main" id="{3C9F6DA3-704D-C61C-4296-482F684029E4}"/>
                </a:ext>
              </a:extLst>
            </p:cNvPr>
            <p:cNvSpPr/>
            <p:nvPr/>
          </p:nvSpPr>
          <p:spPr>
            <a:xfrm>
              <a:off x="3698636" y="2559930"/>
              <a:ext cx="73973" cy="69966"/>
            </a:xfrm>
            <a:custGeom>
              <a:avLst/>
              <a:gdLst/>
              <a:ahLst/>
              <a:cxnLst/>
              <a:rect l="l" t="t" r="r" b="b"/>
              <a:pathLst>
                <a:path w="2825" h="2672" extrusionOk="0">
                  <a:moveTo>
                    <a:pt x="300" y="0"/>
                  </a:moveTo>
                  <a:cubicBezTo>
                    <a:pt x="137" y="0"/>
                    <a:pt x="0" y="209"/>
                    <a:pt x="153" y="363"/>
                  </a:cubicBezTo>
                  <a:lnTo>
                    <a:pt x="2395" y="2605"/>
                  </a:lnTo>
                  <a:cubicBezTo>
                    <a:pt x="2433" y="2643"/>
                    <a:pt x="2491" y="2671"/>
                    <a:pt x="2548" y="2671"/>
                  </a:cubicBezTo>
                  <a:cubicBezTo>
                    <a:pt x="2729" y="2671"/>
                    <a:pt x="2825" y="2442"/>
                    <a:pt x="2691" y="2309"/>
                  </a:cubicBezTo>
                  <a:lnTo>
                    <a:pt x="449" y="67"/>
                  </a:lnTo>
                  <a:cubicBezTo>
                    <a:pt x="402" y="20"/>
                    <a:pt x="350" y="0"/>
                    <a:pt x="300"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92;p93">
              <a:extLst>
                <a:ext uri="{FF2B5EF4-FFF2-40B4-BE49-F238E27FC236}">
                  <a16:creationId xmlns:a16="http://schemas.microsoft.com/office/drawing/2014/main" id="{E33D7437-A205-0585-65C7-36EAA3C6C963}"/>
                </a:ext>
              </a:extLst>
            </p:cNvPr>
            <p:cNvSpPr/>
            <p:nvPr/>
          </p:nvSpPr>
          <p:spPr>
            <a:xfrm>
              <a:off x="3533278" y="2427041"/>
              <a:ext cx="226081" cy="214272"/>
            </a:xfrm>
            <a:custGeom>
              <a:avLst/>
              <a:gdLst/>
              <a:ahLst/>
              <a:cxnLst/>
              <a:rect l="l" t="t" r="r" b="b"/>
              <a:pathLst>
                <a:path w="8634" h="8183" extrusionOk="0">
                  <a:moveTo>
                    <a:pt x="2166" y="0"/>
                  </a:moveTo>
                  <a:lnTo>
                    <a:pt x="0" y="2175"/>
                  </a:lnTo>
                  <a:lnTo>
                    <a:pt x="1088" y="3253"/>
                  </a:lnTo>
                  <a:cubicBezTo>
                    <a:pt x="1164" y="3339"/>
                    <a:pt x="1212" y="3434"/>
                    <a:pt x="1221" y="3549"/>
                  </a:cubicBezTo>
                  <a:cubicBezTo>
                    <a:pt x="1240" y="3778"/>
                    <a:pt x="1336" y="3988"/>
                    <a:pt x="1498" y="4150"/>
                  </a:cubicBezTo>
                  <a:lnTo>
                    <a:pt x="3396" y="6048"/>
                  </a:lnTo>
                  <a:lnTo>
                    <a:pt x="5409" y="8061"/>
                  </a:lnTo>
                  <a:cubicBezTo>
                    <a:pt x="5490" y="8142"/>
                    <a:pt x="5595" y="8183"/>
                    <a:pt x="5700" y="8183"/>
                  </a:cubicBezTo>
                  <a:cubicBezTo>
                    <a:pt x="5805" y="8183"/>
                    <a:pt x="5910" y="8142"/>
                    <a:pt x="5991" y="8061"/>
                  </a:cubicBezTo>
                  <a:lnTo>
                    <a:pt x="6077" y="7985"/>
                  </a:lnTo>
                  <a:cubicBezTo>
                    <a:pt x="6234" y="7828"/>
                    <a:pt x="6239" y="7574"/>
                    <a:pt x="6094" y="7419"/>
                  </a:cubicBezTo>
                  <a:lnTo>
                    <a:pt x="6094" y="7419"/>
                  </a:lnTo>
                  <a:lnTo>
                    <a:pt x="6258" y="7584"/>
                  </a:lnTo>
                  <a:cubicBezTo>
                    <a:pt x="6340" y="7665"/>
                    <a:pt x="6449" y="7706"/>
                    <a:pt x="6559" y="7706"/>
                  </a:cubicBezTo>
                  <a:cubicBezTo>
                    <a:pt x="6669" y="7706"/>
                    <a:pt x="6778" y="7665"/>
                    <a:pt x="6859" y="7584"/>
                  </a:cubicBezTo>
                  <a:lnTo>
                    <a:pt x="6917" y="7527"/>
                  </a:lnTo>
                  <a:cubicBezTo>
                    <a:pt x="7088" y="7355"/>
                    <a:pt x="7088" y="7088"/>
                    <a:pt x="6917" y="6917"/>
                  </a:cubicBezTo>
                  <a:lnTo>
                    <a:pt x="6917" y="6917"/>
                  </a:lnTo>
                  <a:lnTo>
                    <a:pt x="7012" y="7012"/>
                  </a:lnTo>
                  <a:cubicBezTo>
                    <a:pt x="7098" y="7093"/>
                    <a:pt x="7208" y="7133"/>
                    <a:pt x="7317" y="7133"/>
                  </a:cubicBezTo>
                  <a:cubicBezTo>
                    <a:pt x="7427" y="7133"/>
                    <a:pt x="7537" y="7093"/>
                    <a:pt x="7623" y="7012"/>
                  </a:cubicBezTo>
                  <a:lnTo>
                    <a:pt x="7670" y="6964"/>
                  </a:lnTo>
                  <a:cubicBezTo>
                    <a:pt x="7842" y="6792"/>
                    <a:pt x="7842" y="6516"/>
                    <a:pt x="7670" y="6344"/>
                  </a:cubicBezTo>
                  <a:lnTo>
                    <a:pt x="7670" y="6344"/>
                  </a:lnTo>
                  <a:lnTo>
                    <a:pt x="7794" y="6468"/>
                  </a:lnTo>
                  <a:cubicBezTo>
                    <a:pt x="7880" y="6554"/>
                    <a:pt x="7995" y="6597"/>
                    <a:pt x="8109" y="6597"/>
                  </a:cubicBezTo>
                  <a:cubicBezTo>
                    <a:pt x="8224" y="6597"/>
                    <a:pt x="8338" y="6554"/>
                    <a:pt x="8424" y="6468"/>
                  </a:cubicBezTo>
                  <a:lnTo>
                    <a:pt x="8453" y="6430"/>
                  </a:lnTo>
                  <a:cubicBezTo>
                    <a:pt x="8634" y="6258"/>
                    <a:pt x="8624" y="5972"/>
                    <a:pt x="8453" y="5800"/>
                  </a:cubicBezTo>
                  <a:lnTo>
                    <a:pt x="6974" y="4312"/>
                  </a:lnTo>
                  <a:lnTo>
                    <a:pt x="6382" y="3730"/>
                  </a:lnTo>
                  <a:lnTo>
                    <a:pt x="5114" y="2461"/>
                  </a:lnTo>
                  <a:lnTo>
                    <a:pt x="6325" y="1965"/>
                  </a:lnTo>
                  <a:cubicBezTo>
                    <a:pt x="6592" y="1822"/>
                    <a:pt x="6716" y="1507"/>
                    <a:pt x="6631" y="1212"/>
                  </a:cubicBezTo>
                  <a:cubicBezTo>
                    <a:pt x="6631" y="1212"/>
                    <a:pt x="6475" y="961"/>
                    <a:pt x="6370" y="961"/>
                  </a:cubicBezTo>
                  <a:cubicBezTo>
                    <a:pt x="6364" y="961"/>
                    <a:pt x="6359" y="962"/>
                    <a:pt x="6354" y="964"/>
                  </a:cubicBezTo>
                  <a:cubicBezTo>
                    <a:pt x="5867" y="1126"/>
                    <a:pt x="4694" y="1202"/>
                    <a:pt x="3997" y="1240"/>
                  </a:cubicBezTo>
                  <a:cubicBezTo>
                    <a:pt x="3974" y="1241"/>
                    <a:pt x="3950" y="1242"/>
                    <a:pt x="3927" y="1242"/>
                  </a:cubicBezTo>
                  <a:cubicBezTo>
                    <a:pt x="3599" y="1242"/>
                    <a:pt x="3284" y="1119"/>
                    <a:pt x="3053" y="887"/>
                  </a:cubicBezTo>
                  <a:lnTo>
                    <a:pt x="2166" y="0"/>
                  </a:lnTo>
                  <a:close/>
                </a:path>
              </a:pathLst>
            </a:custGeom>
            <a:solidFill>
              <a:srgbClr val="F0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993;p93">
              <a:extLst>
                <a:ext uri="{FF2B5EF4-FFF2-40B4-BE49-F238E27FC236}">
                  <a16:creationId xmlns:a16="http://schemas.microsoft.com/office/drawing/2014/main" id="{F2EAAE36-C46D-6D45-38B2-81E2BB43B7A2}"/>
                </a:ext>
              </a:extLst>
            </p:cNvPr>
            <p:cNvSpPr/>
            <p:nvPr/>
          </p:nvSpPr>
          <p:spPr>
            <a:xfrm>
              <a:off x="3622202" y="2523454"/>
              <a:ext cx="131684" cy="117859"/>
            </a:xfrm>
            <a:custGeom>
              <a:avLst/>
              <a:gdLst/>
              <a:ahLst/>
              <a:cxnLst/>
              <a:rect l="l" t="t" r="r" b="b"/>
              <a:pathLst>
                <a:path w="5029" h="4501" extrusionOk="0">
                  <a:moveTo>
                    <a:pt x="2716" y="0"/>
                  </a:moveTo>
                  <a:cubicBezTo>
                    <a:pt x="2495" y="0"/>
                    <a:pt x="2276" y="86"/>
                    <a:pt x="2109" y="258"/>
                  </a:cubicBezTo>
                  <a:lnTo>
                    <a:pt x="0" y="2366"/>
                  </a:lnTo>
                  <a:lnTo>
                    <a:pt x="2013" y="4379"/>
                  </a:lnTo>
                  <a:cubicBezTo>
                    <a:pt x="2094" y="4460"/>
                    <a:pt x="2199" y="4501"/>
                    <a:pt x="2304" y="4501"/>
                  </a:cubicBezTo>
                  <a:cubicBezTo>
                    <a:pt x="2409" y="4501"/>
                    <a:pt x="2514" y="4460"/>
                    <a:pt x="2595" y="4379"/>
                  </a:cubicBezTo>
                  <a:lnTo>
                    <a:pt x="2681" y="4293"/>
                  </a:lnTo>
                  <a:cubicBezTo>
                    <a:pt x="2834" y="4141"/>
                    <a:pt x="2834" y="3874"/>
                    <a:pt x="2681" y="3721"/>
                  </a:cubicBezTo>
                  <a:lnTo>
                    <a:pt x="2681" y="3721"/>
                  </a:lnTo>
                  <a:lnTo>
                    <a:pt x="2862" y="3902"/>
                  </a:lnTo>
                  <a:cubicBezTo>
                    <a:pt x="2944" y="3983"/>
                    <a:pt x="3053" y="4024"/>
                    <a:pt x="3163" y="4024"/>
                  </a:cubicBezTo>
                  <a:cubicBezTo>
                    <a:pt x="3273" y="4024"/>
                    <a:pt x="3382" y="3983"/>
                    <a:pt x="3463" y="3902"/>
                  </a:cubicBezTo>
                  <a:lnTo>
                    <a:pt x="3521" y="3845"/>
                  </a:lnTo>
                  <a:cubicBezTo>
                    <a:pt x="3692" y="3673"/>
                    <a:pt x="3692" y="3406"/>
                    <a:pt x="3521" y="3235"/>
                  </a:cubicBezTo>
                  <a:lnTo>
                    <a:pt x="3521" y="3235"/>
                  </a:lnTo>
                  <a:lnTo>
                    <a:pt x="3616" y="3330"/>
                  </a:lnTo>
                  <a:cubicBezTo>
                    <a:pt x="3697" y="3411"/>
                    <a:pt x="3807" y="3451"/>
                    <a:pt x="3918" y="3451"/>
                  </a:cubicBezTo>
                  <a:cubicBezTo>
                    <a:pt x="4029" y="3451"/>
                    <a:pt x="4141" y="3411"/>
                    <a:pt x="4227" y="3330"/>
                  </a:cubicBezTo>
                  <a:lnTo>
                    <a:pt x="4274" y="3282"/>
                  </a:lnTo>
                  <a:cubicBezTo>
                    <a:pt x="4446" y="3110"/>
                    <a:pt x="4446" y="2834"/>
                    <a:pt x="4274" y="2662"/>
                  </a:cubicBezTo>
                  <a:lnTo>
                    <a:pt x="4274" y="2662"/>
                  </a:lnTo>
                  <a:lnTo>
                    <a:pt x="4398" y="2786"/>
                  </a:lnTo>
                  <a:cubicBezTo>
                    <a:pt x="4484" y="2872"/>
                    <a:pt x="4596" y="2915"/>
                    <a:pt x="4710" y="2915"/>
                  </a:cubicBezTo>
                  <a:cubicBezTo>
                    <a:pt x="4823" y="2915"/>
                    <a:pt x="4937" y="2872"/>
                    <a:pt x="5028" y="2786"/>
                  </a:cubicBezTo>
                  <a:cubicBezTo>
                    <a:pt x="5009" y="2757"/>
                    <a:pt x="4990" y="2738"/>
                    <a:pt x="4961" y="2710"/>
                  </a:cubicBezTo>
                  <a:lnTo>
                    <a:pt x="4885" y="2633"/>
                  </a:lnTo>
                  <a:cubicBezTo>
                    <a:pt x="4837" y="2586"/>
                    <a:pt x="4790" y="2548"/>
                    <a:pt x="4732" y="2509"/>
                  </a:cubicBezTo>
                  <a:cubicBezTo>
                    <a:pt x="4751" y="2271"/>
                    <a:pt x="4665" y="2032"/>
                    <a:pt x="4503" y="1861"/>
                  </a:cubicBezTo>
                  <a:lnTo>
                    <a:pt x="4484" y="1842"/>
                  </a:lnTo>
                  <a:lnTo>
                    <a:pt x="4427" y="1784"/>
                  </a:lnTo>
                  <a:cubicBezTo>
                    <a:pt x="4351" y="1708"/>
                    <a:pt x="4255" y="1641"/>
                    <a:pt x="4160" y="1603"/>
                  </a:cubicBezTo>
                  <a:cubicBezTo>
                    <a:pt x="4141" y="1422"/>
                    <a:pt x="4064" y="1241"/>
                    <a:pt x="3940" y="1107"/>
                  </a:cubicBezTo>
                  <a:lnTo>
                    <a:pt x="3912" y="1078"/>
                  </a:lnTo>
                  <a:lnTo>
                    <a:pt x="3864" y="1031"/>
                  </a:lnTo>
                  <a:cubicBezTo>
                    <a:pt x="3788" y="954"/>
                    <a:pt x="3702" y="897"/>
                    <a:pt x="3616" y="859"/>
                  </a:cubicBezTo>
                  <a:cubicBezTo>
                    <a:pt x="3607" y="659"/>
                    <a:pt x="3530" y="477"/>
                    <a:pt x="3406" y="334"/>
                  </a:cubicBezTo>
                  <a:cubicBezTo>
                    <a:pt x="3387" y="315"/>
                    <a:pt x="3368" y="296"/>
                    <a:pt x="3359" y="287"/>
                  </a:cubicBezTo>
                  <a:lnTo>
                    <a:pt x="3330" y="258"/>
                  </a:lnTo>
                  <a:cubicBezTo>
                    <a:pt x="3158" y="86"/>
                    <a:pt x="2936" y="0"/>
                    <a:pt x="2716" y="0"/>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994;p93">
              <a:extLst>
                <a:ext uri="{FF2B5EF4-FFF2-40B4-BE49-F238E27FC236}">
                  <a16:creationId xmlns:a16="http://schemas.microsoft.com/office/drawing/2014/main" id="{F4C366E1-9968-09A1-B0C5-532308C7928F}"/>
                </a:ext>
              </a:extLst>
            </p:cNvPr>
            <p:cNvSpPr/>
            <p:nvPr/>
          </p:nvSpPr>
          <p:spPr>
            <a:xfrm>
              <a:off x="3533278" y="2473493"/>
              <a:ext cx="161902" cy="168082"/>
            </a:xfrm>
            <a:custGeom>
              <a:avLst/>
              <a:gdLst/>
              <a:ahLst/>
              <a:cxnLst/>
              <a:rect l="l" t="t" r="r" b="b"/>
              <a:pathLst>
                <a:path w="6183" h="6419" extrusionOk="0">
                  <a:moveTo>
                    <a:pt x="391" y="0"/>
                  </a:moveTo>
                  <a:lnTo>
                    <a:pt x="0" y="392"/>
                  </a:lnTo>
                  <a:lnTo>
                    <a:pt x="1088" y="1479"/>
                  </a:lnTo>
                  <a:cubicBezTo>
                    <a:pt x="1164" y="1565"/>
                    <a:pt x="1212" y="1660"/>
                    <a:pt x="1221" y="1775"/>
                  </a:cubicBezTo>
                  <a:cubicBezTo>
                    <a:pt x="1240" y="2004"/>
                    <a:pt x="1336" y="2214"/>
                    <a:pt x="1498" y="2376"/>
                  </a:cubicBezTo>
                  <a:lnTo>
                    <a:pt x="5409" y="6297"/>
                  </a:lnTo>
                  <a:cubicBezTo>
                    <a:pt x="5490" y="6378"/>
                    <a:pt x="5595" y="6418"/>
                    <a:pt x="5700" y="6418"/>
                  </a:cubicBezTo>
                  <a:cubicBezTo>
                    <a:pt x="5805" y="6418"/>
                    <a:pt x="5910" y="6378"/>
                    <a:pt x="5991" y="6297"/>
                  </a:cubicBezTo>
                  <a:lnTo>
                    <a:pt x="6077" y="6211"/>
                  </a:lnTo>
                  <a:cubicBezTo>
                    <a:pt x="6125" y="6154"/>
                    <a:pt x="6163" y="6087"/>
                    <a:pt x="6182" y="6011"/>
                  </a:cubicBezTo>
                  <a:lnTo>
                    <a:pt x="6182" y="6011"/>
                  </a:lnTo>
                  <a:cubicBezTo>
                    <a:pt x="6153" y="6017"/>
                    <a:pt x="6124" y="6020"/>
                    <a:pt x="6094" y="6020"/>
                  </a:cubicBezTo>
                  <a:cubicBezTo>
                    <a:pt x="5989" y="6020"/>
                    <a:pt x="5885" y="5980"/>
                    <a:pt x="5810" y="5906"/>
                  </a:cubicBezTo>
                  <a:lnTo>
                    <a:pt x="1889" y="1985"/>
                  </a:lnTo>
                  <a:cubicBezTo>
                    <a:pt x="1727" y="1823"/>
                    <a:pt x="1632" y="1603"/>
                    <a:pt x="1612" y="1384"/>
                  </a:cubicBezTo>
                  <a:cubicBezTo>
                    <a:pt x="1603" y="1269"/>
                    <a:pt x="1555" y="1164"/>
                    <a:pt x="1479" y="1088"/>
                  </a:cubicBezTo>
                  <a:lnTo>
                    <a:pt x="391" y="0"/>
                  </a:ln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995;p93">
              <a:extLst>
                <a:ext uri="{FF2B5EF4-FFF2-40B4-BE49-F238E27FC236}">
                  <a16:creationId xmlns:a16="http://schemas.microsoft.com/office/drawing/2014/main" id="{0A9898F2-F6B4-5E7A-1E9F-1A2486432CA5}"/>
                </a:ext>
              </a:extLst>
            </p:cNvPr>
            <p:cNvSpPr/>
            <p:nvPr/>
          </p:nvSpPr>
          <p:spPr>
            <a:xfrm>
              <a:off x="3533278" y="2427041"/>
              <a:ext cx="83713" cy="83452"/>
            </a:xfrm>
            <a:custGeom>
              <a:avLst/>
              <a:gdLst/>
              <a:ahLst/>
              <a:cxnLst/>
              <a:rect l="l" t="t" r="r" b="b"/>
              <a:pathLst>
                <a:path w="3197" h="3187" extrusionOk="0">
                  <a:moveTo>
                    <a:pt x="2166" y="0"/>
                  </a:moveTo>
                  <a:lnTo>
                    <a:pt x="0" y="2175"/>
                  </a:lnTo>
                  <a:lnTo>
                    <a:pt x="1011" y="3186"/>
                  </a:lnTo>
                  <a:lnTo>
                    <a:pt x="3196" y="1011"/>
                  </a:lnTo>
                  <a:cubicBezTo>
                    <a:pt x="3139" y="973"/>
                    <a:pt x="3091" y="925"/>
                    <a:pt x="3053" y="887"/>
                  </a:cubicBezTo>
                  <a:lnTo>
                    <a:pt x="2166" y="0"/>
                  </a:ln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996;p93">
              <a:extLst>
                <a:ext uri="{FF2B5EF4-FFF2-40B4-BE49-F238E27FC236}">
                  <a16:creationId xmlns:a16="http://schemas.microsoft.com/office/drawing/2014/main" id="{BAB1D91C-68E7-8BD4-5D60-C82904F70B87}"/>
                </a:ext>
              </a:extLst>
            </p:cNvPr>
            <p:cNvSpPr/>
            <p:nvPr/>
          </p:nvSpPr>
          <p:spPr>
            <a:xfrm>
              <a:off x="3519295" y="2413660"/>
              <a:ext cx="86934" cy="85782"/>
            </a:xfrm>
            <a:custGeom>
              <a:avLst/>
              <a:gdLst/>
              <a:ahLst/>
              <a:cxnLst/>
              <a:rect l="l" t="t" r="r" b="b"/>
              <a:pathLst>
                <a:path w="3320" h="3276" extrusionOk="0">
                  <a:moveTo>
                    <a:pt x="2428" y="1"/>
                  </a:moveTo>
                  <a:cubicBezTo>
                    <a:pt x="2371" y="1"/>
                    <a:pt x="2313" y="24"/>
                    <a:pt x="2271" y="72"/>
                  </a:cubicBezTo>
                  <a:lnTo>
                    <a:pt x="86" y="2247"/>
                  </a:lnTo>
                  <a:cubicBezTo>
                    <a:pt x="0" y="2333"/>
                    <a:pt x="0" y="2476"/>
                    <a:pt x="86" y="2562"/>
                  </a:cubicBezTo>
                  <a:lnTo>
                    <a:pt x="735" y="3211"/>
                  </a:lnTo>
                  <a:cubicBezTo>
                    <a:pt x="782" y="3254"/>
                    <a:pt x="840" y="3275"/>
                    <a:pt x="897" y="3275"/>
                  </a:cubicBezTo>
                  <a:cubicBezTo>
                    <a:pt x="954" y="3275"/>
                    <a:pt x="1011" y="3254"/>
                    <a:pt x="1059" y="3211"/>
                  </a:cubicBezTo>
                  <a:lnTo>
                    <a:pt x="3234" y="1026"/>
                  </a:lnTo>
                  <a:cubicBezTo>
                    <a:pt x="3320" y="940"/>
                    <a:pt x="3320" y="797"/>
                    <a:pt x="3225" y="711"/>
                  </a:cubicBezTo>
                  <a:lnTo>
                    <a:pt x="2585" y="72"/>
                  </a:lnTo>
                  <a:cubicBezTo>
                    <a:pt x="2542" y="24"/>
                    <a:pt x="2485" y="1"/>
                    <a:pt x="2428" y="1"/>
                  </a:cubicBezTo>
                  <a:close/>
                </a:path>
              </a:pathLst>
            </a:custGeom>
            <a:solidFill>
              <a:srgbClr val="95A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997;p93">
              <a:extLst>
                <a:ext uri="{FF2B5EF4-FFF2-40B4-BE49-F238E27FC236}">
                  <a16:creationId xmlns:a16="http://schemas.microsoft.com/office/drawing/2014/main" id="{89C9881E-1449-1D3B-7639-174B92134342}"/>
                </a:ext>
              </a:extLst>
            </p:cNvPr>
            <p:cNvSpPr/>
            <p:nvPr/>
          </p:nvSpPr>
          <p:spPr>
            <a:xfrm>
              <a:off x="3519295" y="2462993"/>
              <a:ext cx="36973" cy="36188"/>
            </a:xfrm>
            <a:custGeom>
              <a:avLst/>
              <a:gdLst/>
              <a:ahLst/>
              <a:cxnLst/>
              <a:rect l="l" t="t" r="r" b="b"/>
              <a:pathLst>
                <a:path w="1412" h="1382" extrusionOk="0">
                  <a:moveTo>
                    <a:pt x="448" y="1"/>
                  </a:moveTo>
                  <a:lnTo>
                    <a:pt x="86" y="363"/>
                  </a:lnTo>
                  <a:cubicBezTo>
                    <a:pt x="0" y="449"/>
                    <a:pt x="0" y="592"/>
                    <a:pt x="86" y="678"/>
                  </a:cubicBezTo>
                  <a:lnTo>
                    <a:pt x="735" y="1317"/>
                  </a:lnTo>
                  <a:cubicBezTo>
                    <a:pt x="778" y="1360"/>
                    <a:pt x="835" y="1382"/>
                    <a:pt x="892" y="1382"/>
                  </a:cubicBezTo>
                  <a:cubicBezTo>
                    <a:pt x="949" y="1382"/>
                    <a:pt x="1006" y="1360"/>
                    <a:pt x="1049" y="1317"/>
                  </a:cubicBezTo>
                  <a:lnTo>
                    <a:pt x="1412" y="964"/>
                  </a:lnTo>
                  <a:lnTo>
                    <a:pt x="448"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998;p93">
              <a:extLst>
                <a:ext uri="{FF2B5EF4-FFF2-40B4-BE49-F238E27FC236}">
                  <a16:creationId xmlns:a16="http://schemas.microsoft.com/office/drawing/2014/main" id="{FB22448C-F35B-00FB-9F8F-C7C5BC3CE36C}"/>
                </a:ext>
              </a:extLst>
            </p:cNvPr>
            <p:cNvSpPr/>
            <p:nvPr/>
          </p:nvSpPr>
          <p:spPr>
            <a:xfrm>
              <a:off x="3660353" y="2521831"/>
              <a:ext cx="81278" cy="77089"/>
            </a:xfrm>
            <a:custGeom>
              <a:avLst/>
              <a:gdLst/>
              <a:ahLst/>
              <a:cxnLst/>
              <a:rect l="l" t="t" r="r" b="b"/>
              <a:pathLst>
                <a:path w="3104" h="2944" extrusionOk="0">
                  <a:moveTo>
                    <a:pt x="311" y="1"/>
                  </a:moveTo>
                  <a:cubicBezTo>
                    <a:pt x="148" y="1"/>
                    <a:pt x="1" y="213"/>
                    <a:pt x="156" y="368"/>
                  </a:cubicBezTo>
                  <a:lnTo>
                    <a:pt x="2674" y="2877"/>
                  </a:lnTo>
                  <a:cubicBezTo>
                    <a:pt x="2712" y="2915"/>
                    <a:pt x="2770" y="2943"/>
                    <a:pt x="2827" y="2943"/>
                  </a:cubicBezTo>
                  <a:cubicBezTo>
                    <a:pt x="3008" y="2943"/>
                    <a:pt x="3104" y="2715"/>
                    <a:pt x="2970" y="2581"/>
                  </a:cubicBezTo>
                  <a:lnTo>
                    <a:pt x="451" y="62"/>
                  </a:lnTo>
                  <a:cubicBezTo>
                    <a:pt x="408" y="19"/>
                    <a:pt x="359" y="1"/>
                    <a:pt x="311" y="1"/>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999;p93">
              <a:extLst>
                <a:ext uri="{FF2B5EF4-FFF2-40B4-BE49-F238E27FC236}">
                  <a16:creationId xmlns:a16="http://schemas.microsoft.com/office/drawing/2014/main" id="{C2ECA22F-8BC9-C8A6-6CC2-9571585F7AB0}"/>
                </a:ext>
              </a:extLst>
            </p:cNvPr>
            <p:cNvSpPr/>
            <p:nvPr/>
          </p:nvSpPr>
          <p:spPr>
            <a:xfrm>
              <a:off x="3637075" y="2533090"/>
              <a:ext cx="84813" cy="80807"/>
            </a:xfrm>
            <a:custGeom>
              <a:avLst/>
              <a:gdLst/>
              <a:ahLst/>
              <a:cxnLst/>
              <a:rect l="l" t="t" r="r" b="b"/>
              <a:pathLst>
                <a:path w="3239" h="3086" extrusionOk="0">
                  <a:moveTo>
                    <a:pt x="305" y="0"/>
                  </a:moveTo>
                  <a:cubicBezTo>
                    <a:pt x="144" y="0"/>
                    <a:pt x="0" y="212"/>
                    <a:pt x="148" y="367"/>
                  </a:cubicBezTo>
                  <a:lnTo>
                    <a:pt x="2810" y="3019"/>
                  </a:lnTo>
                  <a:cubicBezTo>
                    <a:pt x="2848" y="3067"/>
                    <a:pt x="2905" y="3086"/>
                    <a:pt x="2962" y="3086"/>
                  </a:cubicBezTo>
                  <a:cubicBezTo>
                    <a:pt x="3144" y="3086"/>
                    <a:pt x="3239" y="2857"/>
                    <a:pt x="3105" y="2723"/>
                  </a:cubicBezTo>
                  <a:lnTo>
                    <a:pt x="444" y="62"/>
                  </a:lnTo>
                  <a:cubicBezTo>
                    <a:pt x="400" y="18"/>
                    <a:pt x="352" y="0"/>
                    <a:pt x="305" y="0"/>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00;p93">
              <a:extLst>
                <a:ext uri="{FF2B5EF4-FFF2-40B4-BE49-F238E27FC236}">
                  <a16:creationId xmlns:a16="http://schemas.microsoft.com/office/drawing/2014/main" id="{7FFA9DD1-F6F2-89B8-BBB5-0464E0344ABD}"/>
                </a:ext>
              </a:extLst>
            </p:cNvPr>
            <p:cNvSpPr/>
            <p:nvPr/>
          </p:nvSpPr>
          <p:spPr>
            <a:xfrm>
              <a:off x="3625841" y="2556552"/>
              <a:ext cx="73816" cy="69835"/>
            </a:xfrm>
            <a:custGeom>
              <a:avLst/>
              <a:gdLst/>
              <a:ahLst/>
              <a:cxnLst/>
              <a:rect l="l" t="t" r="r" b="b"/>
              <a:pathLst>
                <a:path w="2819" h="2667" extrusionOk="0">
                  <a:moveTo>
                    <a:pt x="304" y="1"/>
                  </a:moveTo>
                  <a:cubicBezTo>
                    <a:pt x="143" y="1"/>
                    <a:pt x="0" y="213"/>
                    <a:pt x="148" y="368"/>
                  </a:cubicBezTo>
                  <a:lnTo>
                    <a:pt x="2399" y="2610"/>
                  </a:lnTo>
                  <a:cubicBezTo>
                    <a:pt x="2437" y="2648"/>
                    <a:pt x="2485" y="2667"/>
                    <a:pt x="2542" y="2667"/>
                  </a:cubicBezTo>
                  <a:cubicBezTo>
                    <a:pt x="2733" y="2667"/>
                    <a:pt x="2819" y="2438"/>
                    <a:pt x="2695" y="2314"/>
                  </a:cubicBezTo>
                  <a:lnTo>
                    <a:pt x="443" y="62"/>
                  </a:lnTo>
                  <a:cubicBezTo>
                    <a:pt x="400" y="19"/>
                    <a:pt x="351" y="1"/>
                    <a:pt x="304" y="1"/>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01;p93">
              <a:extLst>
                <a:ext uri="{FF2B5EF4-FFF2-40B4-BE49-F238E27FC236}">
                  <a16:creationId xmlns:a16="http://schemas.microsoft.com/office/drawing/2014/main" id="{4BA99DFB-9219-8EB0-A59D-982A57F7C426}"/>
                </a:ext>
              </a:extLst>
            </p:cNvPr>
            <p:cNvSpPr/>
            <p:nvPr/>
          </p:nvSpPr>
          <p:spPr>
            <a:xfrm>
              <a:off x="3650429" y="2427277"/>
              <a:ext cx="215110" cy="224484"/>
            </a:xfrm>
            <a:custGeom>
              <a:avLst/>
              <a:gdLst/>
              <a:ahLst/>
              <a:cxnLst/>
              <a:rect l="l" t="t" r="r" b="b"/>
              <a:pathLst>
                <a:path w="8215" h="8573" extrusionOk="0">
                  <a:moveTo>
                    <a:pt x="6049" y="1"/>
                  </a:moveTo>
                  <a:lnTo>
                    <a:pt x="4961" y="1088"/>
                  </a:lnTo>
                  <a:cubicBezTo>
                    <a:pt x="4885" y="1164"/>
                    <a:pt x="4780" y="1212"/>
                    <a:pt x="4675" y="1222"/>
                  </a:cubicBezTo>
                  <a:cubicBezTo>
                    <a:pt x="4446" y="1231"/>
                    <a:pt x="4227" y="1336"/>
                    <a:pt x="4074" y="1489"/>
                  </a:cubicBezTo>
                  <a:lnTo>
                    <a:pt x="1851" y="3712"/>
                  </a:lnTo>
                  <a:lnTo>
                    <a:pt x="153" y="5400"/>
                  </a:lnTo>
                  <a:cubicBezTo>
                    <a:pt x="0" y="5562"/>
                    <a:pt x="0" y="5820"/>
                    <a:pt x="153" y="5982"/>
                  </a:cubicBezTo>
                  <a:lnTo>
                    <a:pt x="239" y="6068"/>
                  </a:lnTo>
                  <a:cubicBezTo>
                    <a:pt x="320" y="6149"/>
                    <a:pt x="425" y="6190"/>
                    <a:pt x="530" y="6190"/>
                  </a:cubicBezTo>
                  <a:cubicBezTo>
                    <a:pt x="635" y="6190"/>
                    <a:pt x="740" y="6149"/>
                    <a:pt x="821" y="6068"/>
                  </a:cubicBezTo>
                  <a:lnTo>
                    <a:pt x="821" y="6068"/>
                  </a:lnTo>
                  <a:lnTo>
                    <a:pt x="640" y="6249"/>
                  </a:lnTo>
                  <a:cubicBezTo>
                    <a:pt x="468" y="6411"/>
                    <a:pt x="468" y="6688"/>
                    <a:pt x="640" y="6850"/>
                  </a:cubicBezTo>
                  <a:lnTo>
                    <a:pt x="697" y="6907"/>
                  </a:lnTo>
                  <a:cubicBezTo>
                    <a:pt x="778" y="6993"/>
                    <a:pt x="888" y="7036"/>
                    <a:pt x="997" y="7036"/>
                  </a:cubicBezTo>
                  <a:cubicBezTo>
                    <a:pt x="1107" y="7036"/>
                    <a:pt x="1217" y="6993"/>
                    <a:pt x="1298" y="6907"/>
                  </a:cubicBezTo>
                  <a:lnTo>
                    <a:pt x="1298" y="6907"/>
                  </a:lnTo>
                  <a:lnTo>
                    <a:pt x="1212" y="7003"/>
                  </a:lnTo>
                  <a:cubicBezTo>
                    <a:pt x="1040" y="7175"/>
                    <a:pt x="1040" y="7442"/>
                    <a:pt x="1212" y="7613"/>
                  </a:cubicBezTo>
                  <a:lnTo>
                    <a:pt x="1260" y="7661"/>
                  </a:lnTo>
                  <a:cubicBezTo>
                    <a:pt x="1346" y="7747"/>
                    <a:pt x="1458" y="7790"/>
                    <a:pt x="1569" y="7790"/>
                  </a:cubicBezTo>
                  <a:cubicBezTo>
                    <a:pt x="1680" y="7790"/>
                    <a:pt x="1789" y="7747"/>
                    <a:pt x="1870" y="7661"/>
                  </a:cubicBezTo>
                  <a:lnTo>
                    <a:pt x="1870" y="7661"/>
                  </a:lnTo>
                  <a:lnTo>
                    <a:pt x="1756" y="7785"/>
                  </a:lnTo>
                  <a:cubicBezTo>
                    <a:pt x="1584" y="7957"/>
                    <a:pt x="1584" y="8243"/>
                    <a:pt x="1756" y="8415"/>
                  </a:cubicBezTo>
                  <a:lnTo>
                    <a:pt x="1784" y="8443"/>
                  </a:lnTo>
                  <a:cubicBezTo>
                    <a:pt x="1875" y="8529"/>
                    <a:pt x="1990" y="8572"/>
                    <a:pt x="2103" y="8572"/>
                  </a:cubicBezTo>
                  <a:cubicBezTo>
                    <a:pt x="2216" y="8572"/>
                    <a:pt x="2328" y="8529"/>
                    <a:pt x="2414" y="8443"/>
                  </a:cubicBezTo>
                  <a:lnTo>
                    <a:pt x="5753" y="5104"/>
                  </a:lnTo>
                  <a:lnTo>
                    <a:pt x="6249" y="6316"/>
                  </a:lnTo>
                  <a:cubicBezTo>
                    <a:pt x="6372" y="6531"/>
                    <a:pt x="6593" y="6653"/>
                    <a:pt x="6829" y="6653"/>
                  </a:cubicBezTo>
                  <a:cubicBezTo>
                    <a:pt x="6887" y="6653"/>
                    <a:pt x="6945" y="6646"/>
                    <a:pt x="7003" y="6631"/>
                  </a:cubicBezTo>
                  <a:cubicBezTo>
                    <a:pt x="7003" y="6631"/>
                    <a:pt x="7279" y="6450"/>
                    <a:pt x="7251" y="6345"/>
                  </a:cubicBezTo>
                  <a:cubicBezTo>
                    <a:pt x="7098" y="5858"/>
                    <a:pt x="7012" y="4685"/>
                    <a:pt x="6974" y="3988"/>
                  </a:cubicBezTo>
                  <a:cubicBezTo>
                    <a:pt x="6955" y="3702"/>
                    <a:pt x="7041" y="3416"/>
                    <a:pt x="7213" y="3187"/>
                  </a:cubicBezTo>
                  <a:cubicBezTo>
                    <a:pt x="7251" y="3130"/>
                    <a:pt x="7289" y="3091"/>
                    <a:pt x="7337" y="3044"/>
                  </a:cubicBezTo>
                  <a:lnTo>
                    <a:pt x="8214" y="2166"/>
                  </a:lnTo>
                  <a:lnTo>
                    <a:pt x="6049" y="1"/>
                  </a:ln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1002;p93">
              <a:extLst>
                <a:ext uri="{FF2B5EF4-FFF2-40B4-BE49-F238E27FC236}">
                  <a16:creationId xmlns:a16="http://schemas.microsoft.com/office/drawing/2014/main" id="{C41B3123-F691-B34A-263A-DE66ACC9AE4B}"/>
                </a:ext>
              </a:extLst>
            </p:cNvPr>
            <p:cNvSpPr/>
            <p:nvPr/>
          </p:nvSpPr>
          <p:spPr>
            <a:xfrm>
              <a:off x="3650167" y="2524449"/>
              <a:ext cx="107699" cy="127311"/>
            </a:xfrm>
            <a:custGeom>
              <a:avLst/>
              <a:gdLst/>
              <a:ahLst/>
              <a:cxnLst/>
              <a:rect l="l" t="t" r="r" b="b"/>
              <a:pathLst>
                <a:path w="4113" h="4862" extrusionOk="0">
                  <a:moveTo>
                    <a:pt x="1861" y="1"/>
                  </a:moveTo>
                  <a:lnTo>
                    <a:pt x="163" y="1689"/>
                  </a:lnTo>
                  <a:cubicBezTo>
                    <a:pt x="1" y="1851"/>
                    <a:pt x="1" y="2109"/>
                    <a:pt x="163" y="2271"/>
                  </a:cubicBezTo>
                  <a:lnTo>
                    <a:pt x="249" y="2357"/>
                  </a:lnTo>
                  <a:cubicBezTo>
                    <a:pt x="330" y="2438"/>
                    <a:pt x="435" y="2479"/>
                    <a:pt x="540" y="2479"/>
                  </a:cubicBezTo>
                  <a:cubicBezTo>
                    <a:pt x="645" y="2479"/>
                    <a:pt x="750" y="2438"/>
                    <a:pt x="831" y="2357"/>
                  </a:cubicBezTo>
                  <a:lnTo>
                    <a:pt x="831" y="2357"/>
                  </a:lnTo>
                  <a:lnTo>
                    <a:pt x="650" y="2538"/>
                  </a:lnTo>
                  <a:cubicBezTo>
                    <a:pt x="478" y="2700"/>
                    <a:pt x="478" y="2977"/>
                    <a:pt x="650" y="3139"/>
                  </a:cubicBezTo>
                  <a:lnTo>
                    <a:pt x="707" y="3196"/>
                  </a:lnTo>
                  <a:cubicBezTo>
                    <a:pt x="788" y="3282"/>
                    <a:pt x="898" y="3325"/>
                    <a:pt x="1007" y="3325"/>
                  </a:cubicBezTo>
                  <a:cubicBezTo>
                    <a:pt x="1117" y="3325"/>
                    <a:pt x="1227" y="3282"/>
                    <a:pt x="1308" y="3196"/>
                  </a:cubicBezTo>
                  <a:lnTo>
                    <a:pt x="1308" y="3196"/>
                  </a:lnTo>
                  <a:lnTo>
                    <a:pt x="1222" y="3292"/>
                  </a:lnTo>
                  <a:cubicBezTo>
                    <a:pt x="1050" y="3464"/>
                    <a:pt x="1050" y="3731"/>
                    <a:pt x="1222" y="3902"/>
                  </a:cubicBezTo>
                  <a:lnTo>
                    <a:pt x="1270" y="3950"/>
                  </a:lnTo>
                  <a:cubicBezTo>
                    <a:pt x="1356" y="4036"/>
                    <a:pt x="1465" y="4079"/>
                    <a:pt x="1575" y="4079"/>
                  </a:cubicBezTo>
                  <a:cubicBezTo>
                    <a:pt x="1685" y="4079"/>
                    <a:pt x="1794" y="4036"/>
                    <a:pt x="1880" y="3950"/>
                  </a:cubicBezTo>
                  <a:lnTo>
                    <a:pt x="1880" y="3950"/>
                  </a:lnTo>
                  <a:lnTo>
                    <a:pt x="1766" y="4074"/>
                  </a:lnTo>
                  <a:cubicBezTo>
                    <a:pt x="1594" y="4246"/>
                    <a:pt x="1594" y="4532"/>
                    <a:pt x="1766" y="4704"/>
                  </a:cubicBezTo>
                  <a:lnTo>
                    <a:pt x="1794" y="4732"/>
                  </a:lnTo>
                  <a:cubicBezTo>
                    <a:pt x="1880" y="4818"/>
                    <a:pt x="1995" y="4861"/>
                    <a:pt x="2109" y="4861"/>
                  </a:cubicBezTo>
                  <a:cubicBezTo>
                    <a:pt x="2224" y="4861"/>
                    <a:pt x="2338" y="4818"/>
                    <a:pt x="2424" y="4732"/>
                  </a:cubicBezTo>
                  <a:lnTo>
                    <a:pt x="4113" y="3053"/>
                  </a:lnTo>
                  <a:cubicBezTo>
                    <a:pt x="4074" y="2910"/>
                    <a:pt x="3998" y="2786"/>
                    <a:pt x="3903" y="2681"/>
                  </a:cubicBezTo>
                  <a:lnTo>
                    <a:pt x="3817" y="2605"/>
                  </a:lnTo>
                  <a:cubicBezTo>
                    <a:pt x="3769" y="2557"/>
                    <a:pt x="3722" y="2519"/>
                    <a:pt x="3664" y="2481"/>
                  </a:cubicBezTo>
                  <a:cubicBezTo>
                    <a:pt x="3683" y="2242"/>
                    <a:pt x="3597" y="2004"/>
                    <a:pt x="3435" y="1832"/>
                  </a:cubicBezTo>
                  <a:lnTo>
                    <a:pt x="3426" y="1823"/>
                  </a:lnTo>
                  <a:lnTo>
                    <a:pt x="3359" y="1756"/>
                  </a:lnTo>
                  <a:cubicBezTo>
                    <a:pt x="3283" y="1680"/>
                    <a:pt x="3197" y="1622"/>
                    <a:pt x="3092" y="1575"/>
                  </a:cubicBezTo>
                  <a:cubicBezTo>
                    <a:pt x="3073" y="1393"/>
                    <a:pt x="2996" y="1222"/>
                    <a:pt x="2872" y="1079"/>
                  </a:cubicBezTo>
                  <a:lnTo>
                    <a:pt x="2844" y="1050"/>
                  </a:lnTo>
                  <a:lnTo>
                    <a:pt x="2796" y="1002"/>
                  </a:lnTo>
                  <a:cubicBezTo>
                    <a:pt x="2729" y="936"/>
                    <a:pt x="2644" y="869"/>
                    <a:pt x="2548" y="831"/>
                  </a:cubicBezTo>
                  <a:cubicBezTo>
                    <a:pt x="2539" y="640"/>
                    <a:pt x="2462" y="449"/>
                    <a:pt x="2338" y="306"/>
                  </a:cubicBezTo>
                  <a:cubicBezTo>
                    <a:pt x="2319" y="287"/>
                    <a:pt x="2310" y="268"/>
                    <a:pt x="2300" y="258"/>
                  </a:cubicBezTo>
                  <a:lnTo>
                    <a:pt x="2262" y="230"/>
                  </a:lnTo>
                  <a:cubicBezTo>
                    <a:pt x="2157" y="115"/>
                    <a:pt x="2014" y="39"/>
                    <a:pt x="1861" y="1"/>
                  </a:cubicBez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1003;p93">
              <a:extLst>
                <a:ext uri="{FF2B5EF4-FFF2-40B4-BE49-F238E27FC236}">
                  <a16:creationId xmlns:a16="http://schemas.microsoft.com/office/drawing/2014/main" id="{F6E3C028-570D-96A3-6874-FF7A04C653F3}"/>
                </a:ext>
              </a:extLst>
            </p:cNvPr>
            <p:cNvSpPr/>
            <p:nvPr/>
          </p:nvSpPr>
          <p:spPr>
            <a:xfrm>
              <a:off x="3782323" y="2427041"/>
              <a:ext cx="83216" cy="83687"/>
            </a:xfrm>
            <a:custGeom>
              <a:avLst/>
              <a:gdLst/>
              <a:ahLst/>
              <a:cxnLst/>
              <a:rect l="l" t="t" r="r" b="b"/>
              <a:pathLst>
                <a:path w="3178" h="3196" extrusionOk="0">
                  <a:moveTo>
                    <a:pt x="1012" y="0"/>
                  </a:moveTo>
                  <a:lnTo>
                    <a:pt x="1" y="1021"/>
                  </a:lnTo>
                  <a:lnTo>
                    <a:pt x="2176" y="3196"/>
                  </a:lnTo>
                  <a:cubicBezTo>
                    <a:pt x="2214" y="3139"/>
                    <a:pt x="2252" y="3091"/>
                    <a:pt x="2300" y="3053"/>
                  </a:cubicBezTo>
                  <a:lnTo>
                    <a:pt x="3177" y="2175"/>
                  </a:lnTo>
                  <a:lnTo>
                    <a:pt x="1012" y="0"/>
                  </a:ln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1004;p93">
              <a:extLst>
                <a:ext uri="{FF2B5EF4-FFF2-40B4-BE49-F238E27FC236}">
                  <a16:creationId xmlns:a16="http://schemas.microsoft.com/office/drawing/2014/main" id="{52C0691A-5B4E-13AC-E8E9-580F37279E06}"/>
                </a:ext>
              </a:extLst>
            </p:cNvPr>
            <p:cNvSpPr/>
            <p:nvPr/>
          </p:nvSpPr>
          <p:spPr>
            <a:xfrm>
              <a:off x="3650167" y="2427041"/>
              <a:ext cx="168893" cy="162138"/>
            </a:xfrm>
            <a:custGeom>
              <a:avLst/>
              <a:gdLst/>
              <a:ahLst/>
              <a:cxnLst/>
              <a:rect l="l" t="t" r="r" b="b"/>
              <a:pathLst>
                <a:path w="6450" h="6192" extrusionOk="0">
                  <a:moveTo>
                    <a:pt x="6059" y="0"/>
                  </a:moveTo>
                  <a:lnTo>
                    <a:pt x="4971" y="1088"/>
                  </a:lnTo>
                  <a:cubicBezTo>
                    <a:pt x="4895" y="1164"/>
                    <a:pt x="4790" y="1212"/>
                    <a:pt x="4685" y="1221"/>
                  </a:cubicBezTo>
                  <a:cubicBezTo>
                    <a:pt x="4456" y="1240"/>
                    <a:pt x="4237" y="1336"/>
                    <a:pt x="4074" y="1498"/>
                  </a:cubicBezTo>
                  <a:lnTo>
                    <a:pt x="163" y="5419"/>
                  </a:lnTo>
                  <a:cubicBezTo>
                    <a:pt x="1" y="5571"/>
                    <a:pt x="1" y="5838"/>
                    <a:pt x="163" y="6001"/>
                  </a:cubicBezTo>
                  <a:lnTo>
                    <a:pt x="239" y="6077"/>
                  </a:lnTo>
                  <a:cubicBezTo>
                    <a:pt x="297" y="6134"/>
                    <a:pt x="363" y="6172"/>
                    <a:pt x="440" y="6191"/>
                  </a:cubicBezTo>
                  <a:cubicBezTo>
                    <a:pt x="411" y="6048"/>
                    <a:pt x="449" y="5905"/>
                    <a:pt x="554" y="5810"/>
                  </a:cubicBezTo>
                  <a:lnTo>
                    <a:pt x="4475" y="1889"/>
                  </a:lnTo>
                  <a:cubicBezTo>
                    <a:pt x="4637" y="1727"/>
                    <a:pt x="4847" y="1631"/>
                    <a:pt x="5076" y="1612"/>
                  </a:cubicBezTo>
                  <a:cubicBezTo>
                    <a:pt x="5181" y="1612"/>
                    <a:pt x="5286" y="1565"/>
                    <a:pt x="5362" y="1479"/>
                  </a:cubicBezTo>
                  <a:lnTo>
                    <a:pt x="6450" y="391"/>
                  </a:lnTo>
                  <a:lnTo>
                    <a:pt x="6059" y="0"/>
                  </a:ln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1005;p93">
              <a:extLst>
                <a:ext uri="{FF2B5EF4-FFF2-40B4-BE49-F238E27FC236}">
                  <a16:creationId xmlns:a16="http://schemas.microsoft.com/office/drawing/2014/main" id="{5E813851-14C4-E476-A50D-FEF54985CB00}"/>
                </a:ext>
              </a:extLst>
            </p:cNvPr>
            <p:cNvSpPr/>
            <p:nvPr/>
          </p:nvSpPr>
          <p:spPr>
            <a:xfrm>
              <a:off x="3792823" y="2413660"/>
              <a:ext cx="86699" cy="85782"/>
            </a:xfrm>
            <a:custGeom>
              <a:avLst/>
              <a:gdLst/>
              <a:ahLst/>
              <a:cxnLst/>
              <a:rect l="l" t="t" r="r" b="b"/>
              <a:pathLst>
                <a:path w="3311" h="3276" extrusionOk="0">
                  <a:moveTo>
                    <a:pt x="889" y="1"/>
                  </a:moveTo>
                  <a:cubicBezTo>
                    <a:pt x="833" y="1"/>
                    <a:pt x="778" y="24"/>
                    <a:pt x="735" y="72"/>
                  </a:cubicBezTo>
                  <a:lnTo>
                    <a:pt x="86" y="711"/>
                  </a:lnTo>
                  <a:cubicBezTo>
                    <a:pt x="0" y="797"/>
                    <a:pt x="0" y="940"/>
                    <a:pt x="86" y="1026"/>
                  </a:cubicBezTo>
                  <a:lnTo>
                    <a:pt x="2261" y="3211"/>
                  </a:lnTo>
                  <a:cubicBezTo>
                    <a:pt x="2304" y="3254"/>
                    <a:pt x="2361" y="3275"/>
                    <a:pt x="2419" y="3275"/>
                  </a:cubicBezTo>
                  <a:cubicBezTo>
                    <a:pt x="2476" y="3275"/>
                    <a:pt x="2533" y="3254"/>
                    <a:pt x="2576" y="3211"/>
                  </a:cubicBezTo>
                  <a:lnTo>
                    <a:pt x="3225" y="2562"/>
                  </a:lnTo>
                  <a:cubicBezTo>
                    <a:pt x="3311" y="2476"/>
                    <a:pt x="3311" y="2333"/>
                    <a:pt x="3225" y="2247"/>
                  </a:cubicBezTo>
                  <a:lnTo>
                    <a:pt x="1050" y="72"/>
                  </a:lnTo>
                  <a:cubicBezTo>
                    <a:pt x="1002" y="24"/>
                    <a:pt x="945" y="1"/>
                    <a:pt x="889"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1006;p93">
              <a:extLst>
                <a:ext uri="{FF2B5EF4-FFF2-40B4-BE49-F238E27FC236}">
                  <a16:creationId xmlns:a16="http://schemas.microsoft.com/office/drawing/2014/main" id="{76BE2AEF-F5FC-51F5-67FC-1830F976C4DE}"/>
                </a:ext>
              </a:extLst>
            </p:cNvPr>
            <p:cNvSpPr/>
            <p:nvPr/>
          </p:nvSpPr>
          <p:spPr>
            <a:xfrm>
              <a:off x="3792823" y="2413844"/>
              <a:ext cx="36999" cy="36450"/>
            </a:xfrm>
            <a:custGeom>
              <a:avLst/>
              <a:gdLst/>
              <a:ahLst/>
              <a:cxnLst/>
              <a:rect l="l" t="t" r="r" b="b"/>
              <a:pathLst>
                <a:path w="1413" h="1392" extrusionOk="0">
                  <a:moveTo>
                    <a:pt x="892" y="1"/>
                  </a:moveTo>
                  <a:cubicBezTo>
                    <a:pt x="835" y="1"/>
                    <a:pt x="778" y="22"/>
                    <a:pt x="735" y="65"/>
                  </a:cubicBezTo>
                  <a:lnTo>
                    <a:pt x="86" y="714"/>
                  </a:lnTo>
                  <a:cubicBezTo>
                    <a:pt x="0" y="800"/>
                    <a:pt x="0" y="943"/>
                    <a:pt x="86" y="1029"/>
                  </a:cubicBezTo>
                  <a:lnTo>
                    <a:pt x="449" y="1391"/>
                  </a:lnTo>
                  <a:lnTo>
                    <a:pt x="1412" y="428"/>
                  </a:lnTo>
                  <a:lnTo>
                    <a:pt x="1050" y="65"/>
                  </a:lnTo>
                  <a:cubicBezTo>
                    <a:pt x="1007" y="22"/>
                    <a:pt x="949" y="1"/>
                    <a:pt x="892" y="1"/>
                  </a:cubicBezTo>
                  <a:close/>
                </a:path>
              </a:pathLst>
            </a:custGeom>
            <a:solidFill>
              <a:srgbClr val="A4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1007;p93">
              <a:extLst>
                <a:ext uri="{FF2B5EF4-FFF2-40B4-BE49-F238E27FC236}">
                  <a16:creationId xmlns:a16="http://schemas.microsoft.com/office/drawing/2014/main" id="{EE460E4A-A237-556A-DCF7-1EF836F67A5A}"/>
                </a:ext>
              </a:extLst>
            </p:cNvPr>
            <p:cNvSpPr/>
            <p:nvPr/>
          </p:nvSpPr>
          <p:spPr>
            <a:xfrm>
              <a:off x="3691906" y="2556683"/>
              <a:ext cx="81226" cy="76958"/>
            </a:xfrm>
            <a:custGeom>
              <a:avLst/>
              <a:gdLst/>
              <a:ahLst/>
              <a:cxnLst/>
              <a:rect l="l" t="t" r="r" b="b"/>
              <a:pathLst>
                <a:path w="3102" h="2939" extrusionOk="0">
                  <a:moveTo>
                    <a:pt x="2801" y="0"/>
                  </a:moveTo>
                  <a:cubicBezTo>
                    <a:pt x="2752" y="0"/>
                    <a:pt x="2699" y="20"/>
                    <a:pt x="2652" y="67"/>
                  </a:cubicBezTo>
                  <a:lnTo>
                    <a:pt x="134" y="2576"/>
                  </a:lnTo>
                  <a:cubicBezTo>
                    <a:pt x="0" y="2710"/>
                    <a:pt x="96" y="2939"/>
                    <a:pt x="286" y="2939"/>
                  </a:cubicBezTo>
                  <a:cubicBezTo>
                    <a:pt x="334" y="2939"/>
                    <a:pt x="391" y="2919"/>
                    <a:pt x="429" y="2881"/>
                  </a:cubicBezTo>
                  <a:lnTo>
                    <a:pt x="2948" y="363"/>
                  </a:lnTo>
                  <a:cubicBezTo>
                    <a:pt x="3101" y="209"/>
                    <a:pt x="2964" y="0"/>
                    <a:pt x="2801" y="0"/>
                  </a:cubicBez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1008;p93">
              <a:extLst>
                <a:ext uri="{FF2B5EF4-FFF2-40B4-BE49-F238E27FC236}">
                  <a16:creationId xmlns:a16="http://schemas.microsoft.com/office/drawing/2014/main" id="{C9BEB3EC-E215-5B83-DAC9-778DC9C201AF}"/>
                </a:ext>
              </a:extLst>
            </p:cNvPr>
            <p:cNvSpPr/>
            <p:nvPr/>
          </p:nvSpPr>
          <p:spPr>
            <a:xfrm>
              <a:off x="3676902" y="2533195"/>
              <a:ext cx="84970" cy="80702"/>
            </a:xfrm>
            <a:custGeom>
              <a:avLst/>
              <a:gdLst/>
              <a:ahLst/>
              <a:cxnLst/>
              <a:rect l="l" t="t" r="r" b="b"/>
              <a:pathLst>
                <a:path w="3245" h="3082" extrusionOk="0">
                  <a:moveTo>
                    <a:pt x="2945" y="1"/>
                  </a:moveTo>
                  <a:cubicBezTo>
                    <a:pt x="2895" y="1"/>
                    <a:pt x="2843" y="20"/>
                    <a:pt x="2796" y="67"/>
                  </a:cubicBezTo>
                  <a:lnTo>
                    <a:pt x="134" y="2719"/>
                  </a:lnTo>
                  <a:cubicBezTo>
                    <a:pt x="1" y="2853"/>
                    <a:pt x="96" y="3082"/>
                    <a:pt x="287" y="3082"/>
                  </a:cubicBezTo>
                  <a:cubicBezTo>
                    <a:pt x="335" y="3082"/>
                    <a:pt x="392" y="3063"/>
                    <a:pt x="430" y="3025"/>
                  </a:cubicBezTo>
                  <a:lnTo>
                    <a:pt x="3092" y="363"/>
                  </a:lnTo>
                  <a:cubicBezTo>
                    <a:pt x="3245" y="210"/>
                    <a:pt x="3108" y="1"/>
                    <a:pt x="2945" y="1"/>
                  </a:cubicBez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1009;p93">
              <a:extLst>
                <a:ext uri="{FF2B5EF4-FFF2-40B4-BE49-F238E27FC236}">
                  <a16:creationId xmlns:a16="http://schemas.microsoft.com/office/drawing/2014/main" id="{7B022157-7BE9-51D7-61D7-E8EED7CAA438}"/>
                </a:ext>
              </a:extLst>
            </p:cNvPr>
            <p:cNvSpPr/>
            <p:nvPr/>
          </p:nvSpPr>
          <p:spPr>
            <a:xfrm>
              <a:off x="3664412" y="2522433"/>
              <a:ext cx="72768" cy="69233"/>
            </a:xfrm>
            <a:custGeom>
              <a:avLst/>
              <a:gdLst/>
              <a:ahLst/>
              <a:cxnLst/>
              <a:rect l="l" t="t" r="r" b="b"/>
              <a:pathLst>
                <a:path w="2779" h="2644" extrusionOk="0">
                  <a:moveTo>
                    <a:pt x="2498" y="1"/>
                  </a:moveTo>
                  <a:cubicBezTo>
                    <a:pt x="2458" y="1"/>
                    <a:pt x="2417" y="12"/>
                    <a:pt x="2376" y="39"/>
                  </a:cubicBezTo>
                  <a:lnTo>
                    <a:pt x="134" y="2291"/>
                  </a:lnTo>
                  <a:cubicBezTo>
                    <a:pt x="1" y="2415"/>
                    <a:pt x="96" y="2644"/>
                    <a:pt x="287" y="2644"/>
                  </a:cubicBezTo>
                  <a:cubicBezTo>
                    <a:pt x="335" y="2644"/>
                    <a:pt x="392" y="2625"/>
                    <a:pt x="430" y="2587"/>
                  </a:cubicBezTo>
                  <a:lnTo>
                    <a:pt x="2672" y="345"/>
                  </a:lnTo>
                  <a:cubicBezTo>
                    <a:pt x="2778" y="185"/>
                    <a:pt x="2654" y="1"/>
                    <a:pt x="2498" y="1"/>
                  </a:cubicBezTo>
                  <a:close/>
                </a:path>
              </a:pathLst>
            </a:custGeom>
            <a:solidFill>
              <a:srgbClr val="C8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1010;p93">
              <a:extLst>
                <a:ext uri="{FF2B5EF4-FFF2-40B4-BE49-F238E27FC236}">
                  <a16:creationId xmlns:a16="http://schemas.microsoft.com/office/drawing/2014/main" id="{017A6D26-897B-D01F-49C7-0C56A2A8E6EF}"/>
                </a:ext>
              </a:extLst>
            </p:cNvPr>
            <p:cNvSpPr/>
            <p:nvPr/>
          </p:nvSpPr>
          <p:spPr>
            <a:xfrm>
              <a:off x="3533278" y="2534557"/>
              <a:ext cx="215607" cy="224746"/>
            </a:xfrm>
            <a:custGeom>
              <a:avLst/>
              <a:gdLst/>
              <a:ahLst/>
              <a:cxnLst/>
              <a:rect l="l" t="t" r="r" b="b"/>
              <a:pathLst>
                <a:path w="8234" h="8583" extrusionOk="0">
                  <a:moveTo>
                    <a:pt x="6112" y="1"/>
                  </a:moveTo>
                  <a:cubicBezTo>
                    <a:pt x="5998" y="1"/>
                    <a:pt x="5886" y="44"/>
                    <a:pt x="5801" y="130"/>
                  </a:cubicBezTo>
                  <a:lnTo>
                    <a:pt x="2462" y="3469"/>
                  </a:lnTo>
                  <a:lnTo>
                    <a:pt x="1965" y="2257"/>
                  </a:lnTo>
                  <a:cubicBezTo>
                    <a:pt x="1844" y="2052"/>
                    <a:pt x="1626" y="1926"/>
                    <a:pt x="1393" y="1926"/>
                  </a:cubicBezTo>
                  <a:cubicBezTo>
                    <a:pt x="1333" y="1926"/>
                    <a:pt x="1272" y="1934"/>
                    <a:pt x="1212" y="1952"/>
                  </a:cubicBezTo>
                  <a:cubicBezTo>
                    <a:pt x="1212" y="1952"/>
                    <a:pt x="935" y="2133"/>
                    <a:pt x="964" y="2238"/>
                  </a:cubicBezTo>
                  <a:cubicBezTo>
                    <a:pt x="1116" y="2715"/>
                    <a:pt x="1202" y="3888"/>
                    <a:pt x="1240" y="4594"/>
                  </a:cubicBezTo>
                  <a:cubicBezTo>
                    <a:pt x="1260" y="4947"/>
                    <a:pt x="1126" y="5291"/>
                    <a:pt x="878" y="5539"/>
                  </a:cubicBezTo>
                  <a:lnTo>
                    <a:pt x="0" y="6417"/>
                  </a:lnTo>
                  <a:lnTo>
                    <a:pt x="2166" y="8582"/>
                  </a:lnTo>
                  <a:lnTo>
                    <a:pt x="3253" y="7495"/>
                  </a:lnTo>
                  <a:cubicBezTo>
                    <a:pt x="3330" y="7418"/>
                    <a:pt x="3435" y="7371"/>
                    <a:pt x="3549" y="7371"/>
                  </a:cubicBezTo>
                  <a:cubicBezTo>
                    <a:pt x="3769" y="7351"/>
                    <a:pt x="3988" y="7256"/>
                    <a:pt x="4150" y="7094"/>
                  </a:cubicBezTo>
                  <a:lnTo>
                    <a:pt x="8071" y="3173"/>
                  </a:lnTo>
                  <a:cubicBezTo>
                    <a:pt x="8233" y="3011"/>
                    <a:pt x="8233" y="2753"/>
                    <a:pt x="8071" y="2591"/>
                  </a:cubicBezTo>
                  <a:lnTo>
                    <a:pt x="7985" y="2505"/>
                  </a:lnTo>
                  <a:cubicBezTo>
                    <a:pt x="7902" y="2427"/>
                    <a:pt x="7797" y="2386"/>
                    <a:pt x="7692" y="2386"/>
                  </a:cubicBezTo>
                  <a:cubicBezTo>
                    <a:pt x="7604" y="2386"/>
                    <a:pt x="7516" y="2416"/>
                    <a:pt x="7441" y="2477"/>
                  </a:cubicBezTo>
                  <a:lnTo>
                    <a:pt x="7394" y="2515"/>
                  </a:lnTo>
                  <a:lnTo>
                    <a:pt x="7575" y="2333"/>
                  </a:lnTo>
                  <a:cubicBezTo>
                    <a:pt x="7737" y="2162"/>
                    <a:pt x="7747" y="1904"/>
                    <a:pt x="7585" y="1732"/>
                  </a:cubicBezTo>
                  <a:lnTo>
                    <a:pt x="7575" y="1723"/>
                  </a:lnTo>
                  <a:lnTo>
                    <a:pt x="7518" y="1666"/>
                  </a:lnTo>
                  <a:cubicBezTo>
                    <a:pt x="7436" y="1584"/>
                    <a:pt x="7328" y="1544"/>
                    <a:pt x="7218" y="1544"/>
                  </a:cubicBezTo>
                  <a:cubicBezTo>
                    <a:pt x="7122" y="1544"/>
                    <a:pt x="7025" y="1575"/>
                    <a:pt x="6945" y="1637"/>
                  </a:cubicBezTo>
                  <a:lnTo>
                    <a:pt x="7003" y="1580"/>
                  </a:lnTo>
                  <a:cubicBezTo>
                    <a:pt x="7165" y="1418"/>
                    <a:pt x="7174" y="1151"/>
                    <a:pt x="7022" y="979"/>
                  </a:cubicBezTo>
                  <a:lnTo>
                    <a:pt x="7003" y="960"/>
                  </a:lnTo>
                  <a:lnTo>
                    <a:pt x="6955" y="912"/>
                  </a:lnTo>
                  <a:cubicBezTo>
                    <a:pt x="6872" y="830"/>
                    <a:pt x="6762" y="786"/>
                    <a:pt x="6651" y="786"/>
                  </a:cubicBezTo>
                  <a:cubicBezTo>
                    <a:pt x="6557" y="786"/>
                    <a:pt x="6461" y="818"/>
                    <a:pt x="6382" y="883"/>
                  </a:cubicBezTo>
                  <a:cubicBezTo>
                    <a:pt x="6363" y="893"/>
                    <a:pt x="6354" y="902"/>
                    <a:pt x="6344" y="912"/>
                  </a:cubicBezTo>
                  <a:lnTo>
                    <a:pt x="6344" y="912"/>
                  </a:lnTo>
                  <a:lnTo>
                    <a:pt x="6459" y="798"/>
                  </a:lnTo>
                  <a:cubicBezTo>
                    <a:pt x="6621" y="635"/>
                    <a:pt x="6631" y="368"/>
                    <a:pt x="6478" y="187"/>
                  </a:cubicBezTo>
                  <a:lnTo>
                    <a:pt x="6459" y="168"/>
                  </a:lnTo>
                  <a:lnTo>
                    <a:pt x="6430" y="130"/>
                  </a:lnTo>
                  <a:cubicBezTo>
                    <a:pt x="6340" y="44"/>
                    <a:pt x="6225" y="1"/>
                    <a:pt x="6112" y="1"/>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1011;p93">
              <a:extLst>
                <a:ext uri="{FF2B5EF4-FFF2-40B4-BE49-F238E27FC236}">
                  <a16:creationId xmlns:a16="http://schemas.microsoft.com/office/drawing/2014/main" id="{01E40B4A-B0C7-3A94-21BF-135DD579A410}"/>
                </a:ext>
              </a:extLst>
            </p:cNvPr>
            <p:cNvSpPr/>
            <p:nvPr/>
          </p:nvSpPr>
          <p:spPr>
            <a:xfrm>
              <a:off x="3579730" y="2597401"/>
              <a:ext cx="168893" cy="161902"/>
            </a:xfrm>
            <a:custGeom>
              <a:avLst/>
              <a:gdLst/>
              <a:ahLst/>
              <a:cxnLst/>
              <a:rect l="l" t="t" r="r" b="b"/>
              <a:pathLst>
                <a:path w="6450" h="6183" extrusionOk="0">
                  <a:moveTo>
                    <a:pt x="6011" y="0"/>
                  </a:moveTo>
                  <a:lnTo>
                    <a:pt x="6011" y="0"/>
                  </a:lnTo>
                  <a:cubicBezTo>
                    <a:pt x="6039" y="134"/>
                    <a:pt x="6001" y="277"/>
                    <a:pt x="5906" y="382"/>
                  </a:cubicBezTo>
                  <a:lnTo>
                    <a:pt x="1985" y="4303"/>
                  </a:lnTo>
                  <a:cubicBezTo>
                    <a:pt x="1823" y="4455"/>
                    <a:pt x="1603" y="4560"/>
                    <a:pt x="1384" y="4570"/>
                  </a:cubicBezTo>
                  <a:cubicBezTo>
                    <a:pt x="1269" y="4579"/>
                    <a:pt x="1165" y="4627"/>
                    <a:pt x="1088" y="4703"/>
                  </a:cubicBezTo>
                  <a:lnTo>
                    <a:pt x="1" y="5791"/>
                  </a:lnTo>
                  <a:lnTo>
                    <a:pt x="392" y="6182"/>
                  </a:lnTo>
                  <a:lnTo>
                    <a:pt x="1479" y="5095"/>
                  </a:lnTo>
                  <a:cubicBezTo>
                    <a:pt x="1556" y="5018"/>
                    <a:pt x="1661" y="4971"/>
                    <a:pt x="1775" y="4971"/>
                  </a:cubicBezTo>
                  <a:cubicBezTo>
                    <a:pt x="2004" y="4951"/>
                    <a:pt x="2214" y="4856"/>
                    <a:pt x="2376" y="4694"/>
                  </a:cubicBezTo>
                  <a:lnTo>
                    <a:pt x="6297" y="773"/>
                  </a:lnTo>
                  <a:cubicBezTo>
                    <a:pt x="6450" y="611"/>
                    <a:pt x="6450" y="353"/>
                    <a:pt x="6297" y="191"/>
                  </a:cubicBezTo>
                  <a:lnTo>
                    <a:pt x="6211" y="115"/>
                  </a:lnTo>
                  <a:cubicBezTo>
                    <a:pt x="6154" y="57"/>
                    <a:pt x="6087" y="19"/>
                    <a:pt x="6011"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1012;p93">
              <a:extLst>
                <a:ext uri="{FF2B5EF4-FFF2-40B4-BE49-F238E27FC236}">
                  <a16:creationId xmlns:a16="http://schemas.microsoft.com/office/drawing/2014/main" id="{E8CA1886-8BEE-A593-A886-52AF20F6619F}"/>
                </a:ext>
              </a:extLst>
            </p:cNvPr>
            <p:cNvSpPr/>
            <p:nvPr/>
          </p:nvSpPr>
          <p:spPr>
            <a:xfrm>
              <a:off x="3533278" y="2675825"/>
              <a:ext cx="83216" cy="83713"/>
            </a:xfrm>
            <a:custGeom>
              <a:avLst/>
              <a:gdLst/>
              <a:ahLst/>
              <a:cxnLst/>
              <a:rect l="l" t="t" r="r" b="b"/>
              <a:pathLst>
                <a:path w="3178" h="3197" extrusionOk="0">
                  <a:moveTo>
                    <a:pt x="1002" y="1"/>
                  </a:moveTo>
                  <a:cubicBezTo>
                    <a:pt x="964" y="48"/>
                    <a:pt x="926" y="96"/>
                    <a:pt x="878" y="144"/>
                  </a:cubicBezTo>
                  <a:lnTo>
                    <a:pt x="0" y="1022"/>
                  </a:lnTo>
                  <a:lnTo>
                    <a:pt x="2166" y="3197"/>
                  </a:lnTo>
                  <a:lnTo>
                    <a:pt x="3177" y="2176"/>
                  </a:lnTo>
                  <a:lnTo>
                    <a:pt x="100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1013;p93">
              <a:extLst>
                <a:ext uri="{FF2B5EF4-FFF2-40B4-BE49-F238E27FC236}">
                  <a16:creationId xmlns:a16="http://schemas.microsoft.com/office/drawing/2014/main" id="{1F4928CD-2194-568D-D332-E136FD05E20D}"/>
                </a:ext>
              </a:extLst>
            </p:cNvPr>
            <p:cNvSpPr/>
            <p:nvPr/>
          </p:nvSpPr>
          <p:spPr>
            <a:xfrm>
              <a:off x="3519295" y="2687137"/>
              <a:ext cx="86934" cy="85834"/>
            </a:xfrm>
            <a:custGeom>
              <a:avLst/>
              <a:gdLst/>
              <a:ahLst/>
              <a:cxnLst/>
              <a:rect l="l" t="t" r="r" b="b"/>
              <a:pathLst>
                <a:path w="3320" h="3278" extrusionOk="0">
                  <a:moveTo>
                    <a:pt x="893" y="0"/>
                  </a:moveTo>
                  <a:cubicBezTo>
                    <a:pt x="835" y="0"/>
                    <a:pt x="778" y="22"/>
                    <a:pt x="735" y="65"/>
                  </a:cubicBezTo>
                  <a:lnTo>
                    <a:pt x="86" y="714"/>
                  </a:lnTo>
                  <a:cubicBezTo>
                    <a:pt x="0" y="799"/>
                    <a:pt x="0" y="943"/>
                    <a:pt x="86" y="1028"/>
                  </a:cubicBezTo>
                  <a:lnTo>
                    <a:pt x="2271" y="3213"/>
                  </a:lnTo>
                  <a:cubicBezTo>
                    <a:pt x="2313" y="3256"/>
                    <a:pt x="2371" y="3277"/>
                    <a:pt x="2428" y="3277"/>
                  </a:cubicBezTo>
                  <a:cubicBezTo>
                    <a:pt x="2485" y="3277"/>
                    <a:pt x="2542" y="3256"/>
                    <a:pt x="2585" y="3213"/>
                  </a:cubicBezTo>
                  <a:lnTo>
                    <a:pt x="3234" y="2555"/>
                  </a:lnTo>
                  <a:cubicBezTo>
                    <a:pt x="3320" y="2469"/>
                    <a:pt x="3320" y="2326"/>
                    <a:pt x="3234" y="2240"/>
                  </a:cubicBezTo>
                  <a:lnTo>
                    <a:pt x="1059" y="65"/>
                  </a:lnTo>
                  <a:cubicBezTo>
                    <a:pt x="1011" y="22"/>
                    <a:pt x="952" y="0"/>
                    <a:pt x="893" y="0"/>
                  </a:cubicBezTo>
                  <a:close/>
                </a:path>
              </a:pathLst>
            </a:custGeom>
            <a:solidFill>
              <a:srgbClr val="D1D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1014;p93">
              <a:extLst>
                <a:ext uri="{FF2B5EF4-FFF2-40B4-BE49-F238E27FC236}">
                  <a16:creationId xmlns:a16="http://schemas.microsoft.com/office/drawing/2014/main" id="{D3556E1A-4DF1-C11C-91A2-A3F7899FE437}"/>
                </a:ext>
              </a:extLst>
            </p:cNvPr>
            <p:cNvSpPr/>
            <p:nvPr/>
          </p:nvSpPr>
          <p:spPr>
            <a:xfrm>
              <a:off x="3569230" y="2736286"/>
              <a:ext cx="36764" cy="36685"/>
            </a:xfrm>
            <a:custGeom>
              <a:avLst/>
              <a:gdLst/>
              <a:ahLst/>
              <a:cxnLst/>
              <a:rect l="l" t="t" r="r" b="b"/>
              <a:pathLst>
                <a:path w="1404" h="1401" extrusionOk="0">
                  <a:moveTo>
                    <a:pt x="965" y="0"/>
                  </a:moveTo>
                  <a:lnTo>
                    <a:pt x="1" y="964"/>
                  </a:lnTo>
                  <a:lnTo>
                    <a:pt x="364" y="1336"/>
                  </a:lnTo>
                  <a:cubicBezTo>
                    <a:pt x="406" y="1379"/>
                    <a:pt x="464" y="1400"/>
                    <a:pt x="521" y="1400"/>
                  </a:cubicBezTo>
                  <a:cubicBezTo>
                    <a:pt x="578" y="1400"/>
                    <a:pt x="635" y="1379"/>
                    <a:pt x="678" y="1336"/>
                  </a:cubicBezTo>
                  <a:lnTo>
                    <a:pt x="1318" y="678"/>
                  </a:lnTo>
                  <a:cubicBezTo>
                    <a:pt x="1403" y="592"/>
                    <a:pt x="1403" y="449"/>
                    <a:pt x="1318" y="363"/>
                  </a:cubicBezTo>
                  <a:lnTo>
                    <a:pt x="965" y="0"/>
                  </a:lnTo>
                  <a:close/>
                </a:path>
              </a:pathLst>
            </a:custGeom>
            <a:solidFill>
              <a:srgbClr val="9D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1015;p93">
              <a:extLst>
                <a:ext uri="{FF2B5EF4-FFF2-40B4-BE49-F238E27FC236}">
                  <a16:creationId xmlns:a16="http://schemas.microsoft.com/office/drawing/2014/main" id="{B1367D8C-EE97-6038-FCB8-28ECB2E04C99}"/>
                </a:ext>
              </a:extLst>
            </p:cNvPr>
            <p:cNvSpPr/>
            <p:nvPr/>
          </p:nvSpPr>
          <p:spPr>
            <a:xfrm>
              <a:off x="3623694" y="2539427"/>
              <a:ext cx="83478" cy="86646"/>
            </a:xfrm>
            <a:custGeom>
              <a:avLst/>
              <a:gdLst/>
              <a:ahLst/>
              <a:cxnLst/>
              <a:rect l="l" t="t" r="r" b="b"/>
              <a:pathLst>
                <a:path w="3188" h="3309" extrusionOk="0">
                  <a:moveTo>
                    <a:pt x="3034" y="1"/>
                  </a:moveTo>
                  <a:lnTo>
                    <a:pt x="87" y="2949"/>
                  </a:lnTo>
                  <a:cubicBezTo>
                    <a:pt x="1" y="3025"/>
                    <a:pt x="1" y="3159"/>
                    <a:pt x="87" y="3245"/>
                  </a:cubicBezTo>
                  <a:cubicBezTo>
                    <a:pt x="125" y="3287"/>
                    <a:pt x="177" y="3309"/>
                    <a:pt x="231" y="3309"/>
                  </a:cubicBezTo>
                  <a:cubicBezTo>
                    <a:pt x="285" y="3309"/>
                    <a:pt x="339" y="3287"/>
                    <a:pt x="382" y="3245"/>
                  </a:cubicBezTo>
                  <a:lnTo>
                    <a:pt x="2891" y="726"/>
                  </a:lnTo>
                  <a:lnTo>
                    <a:pt x="3015" y="612"/>
                  </a:lnTo>
                  <a:cubicBezTo>
                    <a:pt x="3178" y="440"/>
                    <a:pt x="3187" y="182"/>
                    <a:pt x="3034"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1016;p93">
              <a:extLst>
                <a:ext uri="{FF2B5EF4-FFF2-40B4-BE49-F238E27FC236}">
                  <a16:creationId xmlns:a16="http://schemas.microsoft.com/office/drawing/2014/main" id="{4C1A84B2-F32F-0480-3473-903C4BD07E85}"/>
                </a:ext>
              </a:extLst>
            </p:cNvPr>
            <p:cNvSpPr/>
            <p:nvPr/>
          </p:nvSpPr>
          <p:spPr>
            <a:xfrm>
              <a:off x="3633147" y="2559930"/>
              <a:ext cx="88243" cy="89657"/>
            </a:xfrm>
            <a:custGeom>
              <a:avLst/>
              <a:gdLst/>
              <a:ahLst/>
              <a:cxnLst/>
              <a:rect l="l" t="t" r="r" b="b"/>
              <a:pathLst>
                <a:path w="3370" h="3424" extrusionOk="0">
                  <a:moveTo>
                    <a:pt x="3208" y="0"/>
                  </a:moveTo>
                  <a:lnTo>
                    <a:pt x="155" y="3063"/>
                  </a:lnTo>
                  <a:cubicBezTo>
                    <a:pt x="1" y="3209"/>
                    <a:pt x="140" y="3424"/>
                    <a:pt x="304" y="3424"/>
                  </a:cubicBezTo>
                  <a:cubicBezTo>
                    <a:pt x="353" y="3424"/>
                    <a:pt x="404" y="3405"/>
                    <a:pt x="451" y="3358"/>
                  </a:cubicBezTo>
                  <a:lnTo>
                    <a:pt x="3112" y="697"/>
                  </a:lnTo>
                  <a:lnTo>
                    <a:pt x="3198" y="601"/>
                  </a:lnTo>
                  <a:cubicBezTo>
                    <a:pt x="3360" y="439"/>
                    <a:pt x="3370" y="172"/>
                    <a:pt x="320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1017;p93">
              <a:extLst>
                <a:ext uri="{FF2B5EF4-FFF2-40B4-BE49-F238E27FC236}">
                  <a16:creationId xmlns:a16="http://schemas.microsoft.com/office/drawing/2014/main" id="{983DB609-8359-DD66-281C-FB1A98463087}"/>
                </a:ext>
              </a:extLst>
            </p:cNvPr>
            <p:cNvSpPr/>
            <p:nvPr/>
          </p:nvSpPr>
          <p:spPr>
            <a:xfrm>
              <a:off x="3656635" y="2579909"/>
              <a:ext cx="79760" cy="80938"/>
            </a:xfrm>
            <a:custGeom>
              <a:avLst/>
              <a:gdLst/>
              <a:ahLst/>
              <a:cxnLst/>
              <a:rect l="l" t="t" r="r" b="b"/>
              <a:pathLst>
                <a:path w="3046" h="3091" extrusionOk="0">
                  <a:moveTo>
                    <a:pt x="2883" y="0"/>
                  </a:moveTo>
                  <a:lnTo>
                    <a:pt x="155" y="2729"/>
                  </a:lnTo>
                  <a:cubicBezTo>
                    <a:pt x="1" y="2876"/>
                    <a:pt x="140" y="3090"/>
                    <a:pt x="304" y="3090"/>
                  </a:cubicBezTo>
                  <a:cubicBezTo>
                    <a:pt x="353" y="3090"/>
                    <a:pt x="404" y="3071"/>
                    <a:pt x="450" y="3025"/>
                  </a:cubicBezTo>
                  <a:lnTo>
                    <a:pt x="2692" y="773"/>
                  </a:lnTo>
                  <a:lnTo>
                    <a:pt x="2874" y="592"/>
                  </a:lnTo>
                  <a:cubicBezTo>
                    <a:pt x="3036" y="430"/>
                    <a:pt x="3045" y="163"/>
                    <a:pt x="2883"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Workshop Agenda</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1: Objectives, Definitions, and Foundational Concepts		8:00 am – 8:30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solidFill>
                  <a:srgbClr val="333333"/>
                </a:solidFill>
              </a:rPr>
              <a:t>Part 2: Assessments and Task Analysis				8:30 am – 9:00 am</a:t>
            </a:r>
            <a:endParaRPr sz="2000" b="1" dirty="0">
              <a:solidFill>
                <a:srgbClr val="333333"/>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3: Storyboarding for VR					9:00 am – 9:30 am</a:t>
            </a:r>
            <a:endParaRPr sz="2000" dirty="0">
              <a:solidFill>
                <a:schemeClr val="bg1">
                  <a:lumMod val="50000"/>
                </a:schemeClr>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Break							9:30 am – 9:45 am</a:t>
            </a:r>
            <a:endParaRPr sz="2000" dirty="0">
              <a:solidFill>
                <a:schemeClr val="bg1">
                  <a:lumMod val="50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4: Prototyping						9:45 am – 11:15 am</a:t>
            </a: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Break							11:15 am – 11:30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5: Socialize and Reflect					11:30 am – 11:45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6: Close Out and Final Thoughts 				11:45 am – 12:00 pm</a:t>
            </a:r>
            <a:r>
              <a:rPr lang="en-US" dirty="0">
                <a:solidFill>
                  <a:schemeClr val="bg1">
                    <a:lumMod val="50000"/>
                  </a:schemeClr>
                </a:solidFill>
              </a:rPr>
              <a:t>	</a:t>
            </a:r>
            <a:r>
              <a:rPr lang="en-US" dirty="0"/>
              <a:t>			</a:t>
            </a:r>
            <a:endParaRPr dirty="0"/>
          </a:p>
        </p:txBody>
      </p:sp>
    </p:spTree>
    <p:extLst>
      <p:ext uri="{BB962C8B-B14F-4D97-AF65-F5344CB8AC3E}">
        <p14:creationId xmlns:p14="http://schemas.microsoft.com/office/powerpoint/2010/main" val="3795216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1edcea934f_0_10"/>
          <p:cNvSpPr txBox="1">
            <a:spLocks noGrp="1"/>
          </p:cNvSpPr>
          <p:nvPr>
            <p:ph type="title"/>
          </p:nvPr>
        </p:nvSpPr>
        <p:spPr>
          <a:xfrm>
            <a:off x="838200" y="216038"/>
            <a:ext cx="10515600" cy="489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cap="none" dirty="0"/>
              <a:t>Part 2</a:t>
            </a:r>
            <a:endParaRPr sz="3200" dirty="0"/>
          </a:p>
        </p:txBody>
      </p:sp>
      <p:sp>
        <p:nvSpPr>
          <p:cNvPr id="502" name="Google Shape;502;g21edcea934f_0_10"/>
          <p:cNvSpPr txBox="1">
            <a:spLocks noGrp="1"/>
          </p:cNvSpPr>
          <p:nvPr>
            <p:ph type="body" idx="1"/>
          </p:nvPr>
        </p:nvSpPr>
        <p:spPr>
          <a:xfrm>
            <a:off x="838200" y="1351400"/>
            <a:ext cx="10515600" cy="537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200" dirty="0">
                <a:cs typeface="Arial Narrow" panose="020B0604020202020204" pitchFamily="34" charset="0"/>
              </a:rPr>
              <a:t>Part 2: </a:t>
            </a:r>
            <a:r>
              <a:rPr lang="en-US" sz="2200" b="1" i="1" dirty="0">
                <a:cs typeface="Arial Narrow" panose="020B0604020202020204" pitchFamily="34" charset="0"/>
              </a:rPr>
              <a:t>Assessments and Task Analysis	</a:t>
            </a:r>
            <a:r>
              <a:rPr lang="en-US" sz="2200" dirty="0">
                <a:cs typeface="Arial Narrow" panose="020B0604020202020204" pitchFamily="34" charset="0"/>
              </a:rPr>
              <a:t>		(8:30am – 8:40am)</a:t>
            </a:r>
            <a:endParaRPr sz="2200" dirty="0">
              <a:cs typeface="Arial Narrow" panose="020B0604020202020204" pitchFamily="34" charset="0"/>
            </a:endParaRPr>
          </a:p>
          <a:p>
            <a:pPr marL="457200" lvl="0" indent="-368300" algn="l" rtl="0">
              <a:lnSpc>
                <a:spcPct val="90000"/>
              </a:lnSpc>
              <a:spcBef>
                <a:spcPts val="500"/>
              </a:spcBef>
              <a:spcAft>
                <a:spcPts val="0"/>
              </a:spcAft>
              <a:buSzPts val="2200"/>
              <a:buChar char="•"/>
            </a:pPr>
            <a:r>
              <a:rPr lang="en-US" sz="2200" dirty="0">
                <a:cs typeface="Arial Narrow" panose="020B0604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Introduce the design task</a:t>
            </a:r>
            <a:r>
              <a:rPr lang="en-US" sz="2200" dirty="0">
                <a:cs typeface="Arial Narrow" panose="020B0604020202020204" pitchFamily="34" charset="0"/>
              </a:rPr>
              <a:t>: Measuring for Deterrence (healthcare sim or other, e.g., military, EMT) </a:t>
            </a:r>
            <a:endParaRPr sz="2200" dirty="0">
              <a:cs typeface="Arial Narrow" panose="020B0604020202020204" pitchFamily="34" charset="0"/>
            </a:endParaRPr>
          </a:p>
          <a:p>
            <a:pPr marL="457200" lvl="0" indent="-368300" algn="l" rtl="0">
              <a:lnSpc>
                <a:spcPct val="90000"/>
              </a:lnSpc>
              <a:spcBef>
                <a:spcPts val="0"/>
              </a:spcBef>
              <a:spcAft>
                <a:spcPts val="0"/>
              </a:spcAft>
              <a:buSzPts val="2200"/>
              <a:buChar char="•"/>
            </a:pPr>
            <a:r>
              <a:rPr lang="en-US" sz="2200" dirty="0">
                <a:cs typeface="Arial Narrow" panose="020B0604020202020204" pitchFamily="34" charset="0"/>
              </a:rPr>
              <a:t>Share links to reference materials (</a:t>
            </a:r>
            <a:r>
              <a:rPr lang="en-US" sz="2200" u="sng" dirty="0">
                <a:solidFill>
                  <a:schemeClr val="hlink"/>
                </a:solidFill>
                <a:cs typeface="Arial Narrow" panose="020B0604020202020204" pitchFamily="34" charset="0"/>
                <a:hlinkClick r:id="rId3"/>
              </a:rPr>
              <a:t>OSHA, Medical Standards)</a:t>
            </a:r>
            <a:endParaRPr sz="2200" dirty="0">
              <a:cs typeface="Arial Narrow" panose="020B0604020202020204" pitchFamily="34" charset="0"/>
            </a:endParaRPr>
          </a:p>
          <a:p>
            <a:pPr marL="457200" lvl="0" indent="-368300" algn="l" rtl="0">
              <a:lnSpc>
                <a:spcPct val="90000"/>
              </a:lnSpc>
              <a:spcBef>
                <a:spcPts val="0"/>
              </a:spcBef>
              <a:spcAft>
                <a:spcPts val="0"/>
              </a:spcAft>
              <a:buSzPts val="2200"/>
              <a:buChar char="•"/>
            </a:pPr>
            <a:r>
              <a:rPr lang="en-US" sz="2200" dirty="0">
                <a:cs typeface="Arial Narrow" panose="020B0604020202020204" pitchFamily="34" charset="0"/>
              </a:rPr>
              <a:t>Hand out high level outline of </a:t>
            </a:r>
            <a:r>
              <a:rPr lang="en-US" sz="2200" u="sng" dirty="0">
                <a:solidFill>
                  <a:schemeClr val="hlink"/>
                </a:solidFill>
                <a:cs typeface="Arial Narrow" panose="020B0604020202020204" pitchFamily="34" charset="0"/>
                <a:hlinkClick r:id="rId4"/>
              </a:rPr>
              <a:t>TA</a:t>
            </a:r>
            <a:r>
              <a:rPr lang="en-US" sz="2200" dirty="0">
                <a:cs typeface="Arial Narrow" panose="020B0604020202020204" pitchFamily="34" charset="0"/>
              </a:rPr>
              <a:t> (see </a:t>
            </a:r>
            <a:r>
              <a:rPr lang="en-US" sz="2200" u="sng" dirty="0">
                <a:solidFill>
                  <a:schemeClr val="hlink"/>
                </a:solidFill>
                <a:cs typeface="Arial Narrow" panose="020B0604020202020204" pitchFamily="34" charset="0"/>
                <a:hlinkClick r:id="rId5" action="ppaction://hlinksldjump"/>
              </a:rPr>
              <a:t>appendix</a:t>
            </a:r>
            <a:r>
              <a:rPr lang="en-US" sz="2200" dirty="0">
                <a:cs typeface="Arial Narrow" panose="020B0604020202020204" pitchFamily="34" charset="0"/>
              </a:rPr>
              <a:t>)</a:t>
            </a:r>
            <a:endParaRPr sz="2200" dirty="0">
              <a:cs typeface="Arial Narrow" panose="020B0604020202020204" pitchFamily="34" charset="0"/>
            </a:endParaRPr>
          </a:p>
          <a:p>
            <a:pPr marL="457200" lvl="0" indent="-368300" algn="l" rtl="0">
              <a:lnSpc>
                <a:spcPct val="90000"/>
              </a:lnSpc>
              <a:spcBef>
                <a:spcPts val="0"/>
              </a:spcBef>
              <a:spcAft>
                <a:spcPts val="0"/>
              </a:spcAft>
              <a:buSzPts val="2200"/>
              <a:buChar char="•"/>
            </a:pPr>
            <a:r>
              <a:rPr lang="en-US" sz="2200" dirty="0">
                <a:cs typeface="Arial Narrow" panose="020B0604020202020204" pitchFamily="34" charset="0"/>
              </a:rPr>
              <a:t>Discuss learner persona: Novice</a:t>
            </a:r>
            <a:endParaRPr sz="2200" dirty="0">
              <a:cs typeface="Arial Narrow" panose="020B0604020202020204" pitchFamily="34" charset="0"/>
            </a:endParaRPr>
          </a:p>
          <a:p>
            <a:pPr marL="457200" lvl="0" indent="-368300" algn="l" rtl="0">
              <a:lnSpc>
                <a:spcPct val="90000"/>
              </a:lnSpc>
              <a:spcBef>
                <a:spcPts val="0"/>
              </a:spcBef>
              <a:spcAft>
                <a:spcPts val="0"/>
              </a:spcAft>
              <a:buSzPts val="2200"/>
              <a:buChar char="•"/>
            </a:pPr>
            <a:r>
              <a:rPr lang="en-US" sz="2200" dirty="0">
                <a:cs typeface="Arial Narrow" panose="020B0604020202020204" pitchFamily="34" charset="0"/>
              </a:rPr>
              <a:t>Pedagogical Agent (PA)</a:t>
            </a:r>
            <a:endParaRPr sz="2200" dirty="0">
              <a:cs typeface="Arial Narrow" panose="020B0604020202020204" pitchFamily="34" charset="0"/>
            </a:endParaRPr>
          </a:p>
          <a:p>
            <a:pPr marL="914400" lvl="0" indent="0" algn="l" rtl="0">
              <a:lnSpc>
                <a:spcPct val="90000"/>
              </a:lnSpc>
              <a:spcBef>
                <a:spcPts val="500"/>
              </a:spcBef>
              <a:spcAft>
                <a:spcPts val="0"/>
              </a:spcAft>
              <a:buSzPts val="1800"/>
              <a:buNone/>
            </a:pPr>
            <a:endParaRPr sz="2200" dirty="0">
              <a:cs typeface="Arial Narrow" panose="020B0604020202020204" pitchFamily="34" charset="0"/>
            </a:endParaRPr>
          </a:p>
          <a:p>
            <a:pPr marL="0" lvl="0" indent="0" algn="l" rtl="0">
              <a:lnSpc>
                <a:spcPct val="90000"/>
              </a:lnSpc>
              <a:spcBef>
                <a:spcPts val="0"/>
              </a:spcBef>
              <a:spcAft>
                <a:spcPts val="0"/>
              </a:spcAft>
              <a:buSzPts val="1800"/>
              <a:buNone/>
            </a:pPr>
            <a:r>
              <a:rPr lang="en-US" sz="2200" b="1" dirty="0">
                <a:cs typeface="Arial Narrow" panose="020B0604020202020204" pitchFamily="34" charset="0"/>
              </a:rPr>
              <a:t>PARTICIPANTS	</a:t>
            </a:r>
            <a:r>
              <a:rPr lang="en-US" sz="2200" dirty="0">
                <a:cs typeface="Arial Narrow" panose="020B0604020202020204" pitchFamily="34" charset="0"/>
              </a:rPr>
              <a:t>																(8:40am – 9:00am)</a:t>
            </a:r>
            <a:endParaRPr sz="2200" dirty="0">
              <a:cs typeface="Arial Narrow" panose="020B0604020202020204" pitchFamily="34" charset="0"/>
            </a:endParaRPr>
          </a:p>
          <a:p>
            <a:pPr marL="457200" lvl="0" indent="-368300" algn="l" rtl="0">
              <a:lnSpc>
                <a:spcPct val="90000"/>
              </a:lnSpc>
              <a:spcBef>
                <a:spcPts val="500"/>
              </a:spcBef>
              <a:spcAft>
                <a:spcPts val="0"/>
              </a:spcAft>
              <a:buSzPts val="2200"/>
              <a:buChar char="•"/>
            </a:pPr>
            <a:r>
              <a:rPr lang="en-US" sz="2200" b="1" dirty="0">
                <a:cs typeface="Arial Narrow" panose="020B0604020202020204" pitchFamily="34" charset="0"/>
              </a:rPr>
              <a:t>Working in groups</a:t>
            </a:r>
            <a:r>
              <a:rPr lang="en-US" sz="2200" dirty="0">
                <a:cs typeface="Arial Narrow" panose="020B0604020202020204" pitchFamily="34" charset="0"/>
              </a:rPr>
              <a:t>, participants will fill in missing information for task analysis and refine/add learning objectives. </a:t>
            </a:r>
            <a:endParaRPr sz="2200" dirty="0">
              <a:cs typeface="Arial Narrow" panose="020B0604020202020204" pitchFamily="34" charset="0"/>
            </a:endParaRPr>
          </a:p>
          <a:p>
            <a:pPr marL="457200" lvl="0" indent="-368300" algn="l" rtl="0">
              <a:lnSpc>
                <a:spcPct val="90000"/>
              </a:lnSpc>
              <a:spcBef>
                <a:spcPts val="0"/>
              </a:spcBef>
              <a:spcAft>
                <a:spcPts val="0"/>
              </a:spcAft>
              <a:buSzPts val="2200"/>
              <a:buChar char="•"/>
            </a:pPr>
            <a:r>
              <a:rPr lang="en-US" sz="2200" b="1" dirty="0">
                <a:cs typeface="Arial Narrow" panose="020B0604020202020204" pitchFamily="34" charset="0"/>
              </a:rPr>
              <a:t>Share</a:t>
            </a:r>
            <a:r>
              <a:rPr lang="en-US" sz="2200" dirty="0">
                <a:cs typeface="Arial Narrow" panose="020B0604020202020204" pitchFamily="34" charset="0"/>
              </a:rPr>
              <a:t> their work with other groups. </a:t>
            </a:r>
            <a:endParaRPr sz="2200" dirty="0">
              <a:cs typeface="Arial Narrow"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1e3ff4b0a9a_0_20"/>
          <p:cNvSpPr/>
          <p:nvPr/>
        </p:nvSpPr>
        <p:spPr>
          <a:xfrm>
            <a:off x="732900" y="1575100"/>
            <a:ext cx="9878700" cy="4116600"/>
          </a:xfrm>
          <a:prstGeom prst="rect">
            <a:avLst/>
          </a:prstGeom>
          <a:solidFill>
            <a:srgbClr val="FCE5CD"/>
          </a:solidFill>
          <a:ln>
            <a:noFill/>
          </a:ln>
        </p:spPr>
        <p:txBody>
          <a:bodyPr spcFirstLastPara="1" wrap="square" lIns="91425" tIns="91425" rIns="91425" bIns="91425" anchor="ctr" anchorCtr="0">
            <a:noAutofit/>
          </a:bodyPr>
          <a:lstStyle/>
          <a:p>
            <a:pPr marL="685800" marR="431800" lvl="0" indent="0" algn="l" rtl="0">
              <a:lnSpc>
                <a:spcPct val="150000"/>
              </a:lnSpc>
              <a:spcBef>
                <a:spcPts val="2300"/>
              </a:spcBef>
              <a:spcAft>
                <a:spcPts val="0"/>
              </a:spcAft>
              <a:buClr>
                <a:srgbClr val="000000"/>
              </a:buClr>
              <a:buSzPts val="1900"/>
              <a:buFont typeface="Arial"/>
              <a:buNone/>
            </a:pPr>
            <a:endParaRPr sz="1900" b="0" i="1" u="none" strike="noStrike" cap="none">
              <a:solidFill>
                <a:srgbClr val="1A1A1A"/>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1e3ff4b0a9a_0_20"/>
          <p:cNvSpPr txBox="1">
            <a:spLocks noGrp="1"/>
          </p:cNvSpPr>
          <p:nvPr>
            <p:ph type="title"/>
          </p:nvPr>
        </p:nvSpPr>
        <p:spPr>
          <a:xfrm>
            <a:off x="838200" y="216038"/>
            <a:ext cx="10515600" cy="4780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Design Task</a:t>
            </a:r>
            <a:endParaRPr sz="3200" dirty="0"/>
          </a:p>
        </p:txBody>
      </p:sp>
      <p:sp>
        <p:nvSpPr>
          <p:cNvPr id="514" name="Google Shape;514;g1e3ff4b0a9a_0_20"/>
          <p:cNvSpPr txBox="1">
            <a:spLocks noGrp="1"/>
          </p:cNvSpPr>
          <p:nvPr>
            <p:ph type="body" idx="1"/>
          </p:nvPr>
        </p:nvSpPr>
        <p:spPr>
          <a:xfrm>
            <a:off x="838200" y="1825625"/>
            <a:ext cx="9636600" cy="3781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en-US" sz="2200" b="1" dirty="0"/>
              <a:t>Task:</a:t>
            </a:r>
            <a:r>
              <a:rPr lang="en-US" sz="2200" dirty="0"/>
              <a:t> Create an immersive simulation that demonstrates best practices for measuring—domain and task of your choice.</a:t>
            </a:r>
            <a:endParaRPr sz="2200" dirty="0"/>
          </a:p>
          <a:p>
            <a:pPr marL="0" lvl="0" indent="0" algn="l" rtl="0">
              <a:lnSpc>
                <a:spcPct val="90000"/>
              </a:lnSpc>
              <a:spcBef>
                <a:spcPts val="1000"/>
              </a:spcBef>
              <a:spcAft>
                <a:spcPts val="0"/>
              </a:spcAft>
              <a:buSzPts val="1800"/>
              <a:buNone/>
            </a:pPr>
            <a:endParaRPr sz="2200" dirty="0"/>
          </a:p>
          <a:p>
            <a:pPr marL="0" lvl="0" indent="0" algn="l" rtl="0">
              <a:lnSpc>
                <a:spcPct val="90000"/>
              </a:lnSpc>
              <a:spcBef>
                <a:spcPts val="1000"/>
              </a:spcBef>
              <a:spcAft>
                <a:spcPts val="0"/>
              </a:spcAft>
              <a:buSzPts val="1800"/>
              <a:buNone/>
            </a:pPr>
            <a:r>
              <a:rPr lang="en-US" sz="2200" b="1" dirty="0"/>
              <a:t>Sim time length:</a:t>
            </a:r>
            <a:r>
              <a:rPr lang="en-US" sz="2200" dirty="0"/>
              <a:t> 3-8 minutes</a:t>
            </a:r>
            <a:endParaRPr sz="2200" dirty="0"/>
          </a:p>
          <a:p>
            <a:pPr marL="0" lvl="0" indent="0" algn="l" rtl="0">
              <a:lnSpc>
                <a:spcPct val="90000"/>
              </a:lnSpc>
              <a:spcBef>
                <a:spcPts val="1000"/>
              </a:spcBef>
              <a:spcAft>
                <a:spcPts val="0"/>
              </a:spcAft>
              <a:buSzPts val="1800"/>
              <a:buNone/>
            </a:pPr>
            <a:endParaRPr sz="2200" dirty="0"/>
          </a:p>
          <a:p>
            <a:pPr marL="0" lvl="0" indent="0" algn="l" rtl="0">
              <a:lnSpc>
                <a:spcPct val="90000"/>
              </a:lnSpc>
              <a:spcBef>
                <a:spcPts val="1000"/>
              </a:spcBef>
              <a:spcAft>
                <a:spcPts val="0"/>
              </a:spcAft>
              <a:buSzPts val="1800"/>
              <a:buNone/>
            </a:pPr>
            <a:r>
              <a:rPr lang="en-US" sz="2200" b="1" dirty="0"/>
              <a:t>Deliverables: </a:t>
            </a:r>
            <a:endParaRPr sz="2200" b="1" dirty="0"/>
          </a:p>
          <a:p>
            <a:pPr marL="457200" lvl="0" indent="-368300" algn="l" rtl="0">
              <a:lnSpc>
                <a:spcPct val="90000"/>
              </a:lnSpc>
              <a:spcBef>
                <a:spcPts val="1000"/>
              </a:spcBef>
              <a:spcAft>
                <a:spcPts val="0"/>
              </a:spcAft>
              <a:buSzPts val="2200"/>
              <a:buChar char="•"/>
            </a:pPr>
            <a:r>
              <a:rPr lang="en-US" sz="2200" dirty="0"/>
              <a:t>Completed Task Analysis </a:t>
            </a:r>
            <a:endParaRPr sz="2200" dirty="0"/>
          </a:p>
          <a:p>
            <a:pPr marL="457200" lvl="0" indent="-368300" algn="l" rtl="0">
              <a:lnSpc>
                <a:spcPct val="90000"/>
              </a:lnSpc>
              <a:spcBef>
                <a:spcPts val="0"/>
              </a:spcBef>
              <a:spcAft>
                <a:spcPts val="0"/>
              </a:spcAft>
              <a:buSzPts val="2200"/>
              <a:buChar char="•"/>
            </a:pPr>
            <a:r>
              <a:rPr lang="en-US" sz="2200" dirty="0"/>
              <a:t>Storyboard of initial design</a:t>
            </a:r>
            <a:endParaRPr sz="2200" dirty="0"/>
          </a:p>
          <a:p>
            <a:pPr marL="457200" lvl="0" indent="-368300" algn="l" rtl="0">
              <a:lnSpc>
                <a:spcPct val="90000"/>
              </a:lnSpc>
              <a:spcBef>
                <a:spcPts val="0"/>
              </a:spcBef>
              <a:spcAft>
                <a:spcPts val="0"/>
              </a:spcAft>
              <a:buSzPts val="2200"/>
              <a:buChar char="•"/>
            </a:pPr>
            <a:r>
              <a:rPr lang="en-US" sz="2200" dirty="0"/>
              <a:t>Initial prototype </a:t>
            </a:r>
            <a:endParaRPr sz="2200" dirty="0"/>
          </a:p>
          <a:p>
            <a:pPr marL="457200" lvl="0" indent="-368300" algn="l" rtl="0">
              <a:lnSpc>
                <a:spcPct val="90000"/>
              </a:lnSpc>
              <a:spcBef>
                <a:spcPts val="0"/>
              </a:spcBef>
              <a:spcAft>
                <a:spcPts val="0"/>
              </a:spcAft>
              <a:buSzPts val="2200"/>
              <a:buChar char="•"/>
            </a:pPr>
            <a:r>
              <a:rPr lang="en-US" sz="2200" dirty="0"/>
              <a:t>Final prototype</a:t>
            </a:r>
            <a:endParaRPr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1e3ff4b0a9a_0_5"/>
          <p:cNvSpPr/>
          <p:nvPr/>
        </p:nvSpPr>
        <p:spPr>
          <a:xfrm>
            <a:off x="838174" y="1788475"/>
            <a:ext cx="9729891" cy="16398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1e3ff4b0a9a_0_5"/>
          <p:cNvSpPr txBox="1">
            <a:spLocks noGrp="1"/>
          </p:cNvSpPr>
          <p:nvPr>
            <p:ph type="title"/>
          </p:nvPr>
        </p:nvSpPr>
        <p:spPr>
          <a:xfrm>
            <a:off x="838200" y="206099"/>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Assessments and Task Analysis (TA) </a:t>
            </a:r>
            <a:endParaRPr sz="3200" dirty="0"/>
          </a:p>
        </p:txBody>
      </p:sp>
      <p:sp>
        <p:nvSpPr>
          <p:cNvPr id="521" name="Google Shape;521;g1e3ff4b0a9a_0_5"/>
          <p:cNvSpPr txBox="1">
            <a:spLocks noGrp="1"/>
          </p:cNvSpPr>
          <p:nvPr>
            <p:ph type="body" idx="1"/>
          </p:nvPr>
        </p:nvSpPr>
        <p:spPr>
          <a:xfrm>
            <a:off x="838174" y="178847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2200" b="1" dirty="0"/>
              <a:t>What’s included: </a:t>
            </a:r>
            <a:endParaRPr sz="2200" b="1" dirty="0"/>
          </a:p>
          <a:p>
            <a:pPr marL="457200" lvl="0" indent="-368300" algn="l" rtl="0">
              <a:lnSpc>
                <a:spcPct val="90000"/>
              </a:lnSpc>
              <a:spcBef>
                <a:spcPts val="1000"/>
              </a:spcBef>
              <a:spcAft>
                <a:spcPts val="0"/>
              </a:spcAft>
              <a:buSzPts val="2200"/>
              <a:buChar char="•"/>
            </a:pPr>
            <a:r>
              <a:rPr lang="en-US" sz="2200" dirty="0"/>
              <a:t>Learning outcomes</a:t>
            </a:r>
            <a:endParaRPr sz="2200" dirty="0"/>
          </a:p>
          <a:p>
            <a:pPr marL="457200" lvl="0" indent="-368300" algn="l" rtl="0">
              <a:lnSpc>
                <a:spcPct val="90000"/>
              </a:lnSpc>
              <a:spcBef>
                <a:spcPts val="0"/>
              </a:spcBef>
              <a:spcAft>
                <a:spcPts val="0"/>
              </a:spcAft>
              <a:buSzPts val="2200"/>
              <a:buChar char="•"/>
            </a:pPr>
            <a:r>
              <a:rPr lang="en-US" sz="2200" dirty="0"/>
              <a:t>Knowledge, skills, and competencies to be included in the simulation as given from SME</a:t>
            </a:r>
            <a:endParaRPr sz="2200" dirty="0"/>
          </a:p>
          <a:p>
            <a:pPr marL="457200" lvl="0" indent="-368300" algn="l" rtl="0">
              <a:lnSpc>
                <a:spcPct val="90000"/>
              </a:lnSpc>
              <a:spcBef>
                <a:spcPts val="0"/>
              </a:spcBef>
              <a:spcAft>
                <a:spcPts val="0"/>
              </a:spcAft>
              <a:buSzPts val="2200"/>
              <a:buChar char="•"/>
            </a:pPr>
            <a:r>
              <a:rPr lang="en-US" sz="2200" dirty="0"/>
              <a:t>What must be assessed</a:t>
            </a:r>
            <a:endParaRPr sz="2200" dirty="0"/>
          </a:p>
          <a:p>
            <a:pPr marL="0" lvl="0" indent="0" algn="l" rtl="0">
              <a:lnSpc>
                <a:spcPct val="90000"/>
              </a:lnSpc>
              <a:spcBef>
                <a:spcPts val="1000"/>
              </a:spcBef>
              <a:spcAft>
                <a:spcPts val="0"/>
              </a:spcAft>
              <a:buSzPts val="1800"/>
              <a:buNone/>
            </a:pPr>
            <a:endParaRPr sz="2200" dirty="0"/>
          </a:p>
          <a:p>
            <a:pPr marL="0" lvl="0" indent="0" algn="l" rtl="0">
              <a:lnSpc>
                <a:spcPct val="90000"/>
              </a:lnSpc>
              <a:spcBef>
                <a:spcPts val="1000"/>
              </a:spcBef>
              <a:spcAft>
                <a:spcPts val="0"/>
              </a:spcAft>
              <a:buSzPts val="1800"/>
              <a:buNone/>
            </a:pPr>
            <a:r>
              <a:rPr lang="en-US" sz="2200" b="1" dirty="0"/>
              <a:t>What needs to be added:</a:t>
            </a:r>
            <a:endParaRPr sz="2200" b="1" dirty="0"/>
          </a:p>
          <a:p>
            <a:pPr marL="457200" lvl="0" indent="-368300" algn="l" rtl="0">
              <a:lnSpc>
                <a:spcPct val="90000"/>
              </a:lnSpc>
              <a:spcBef>
                <a:spcPts val="1000"/>
              </a:spcBef>
              <a:spcAft>
                <a:spcPts val="0"/>
              </a:spcAft>
              <a:buSzPts val="2200"/>
              <a:buChar char="•"/>
            </a:pPr>
            <a:r>
              <a:rPr lang="en-US" sz="2200" dirty="0"/>
              <a:t>Exact learning objective(s) (LOs), with appropriate language </a:t>
            </a:r>
            <a:endParaRPr sz="2200" dirty="0"/>
          </a:p>
          <a:p>
            <a:pPr marL="457200" lvl="0" indent="-368300" algn="l" rtl="0">
              <a:lnSpc>
                <a:spcPct val="90000"/>
              </a:lnSpc>
              <a:spcBef>
                <a:spcPts val="0"/>
              </a:spcBef>
              <a:spcAft>
                <a:spcPts val="0"/>
              </a:spcAft>
              <a:buSzPts val="2200"/>
              <a:buChar char="•"/>
            </a:pPr>
            <a:r>
              <a:rPr lang="en-US" sz="2200" dirty="0"/>
              <a:t>Environment </a:t>
            </a:r>
            <a:endParaRPr sz="2200" dirty="0"/>
          </a:p>
          <a:p>
            <a:pPr marL="457200" lvl="0" indent="-368300" algn="l" rtl="0">
              <a:lnSpc>
                <a:spcPct val="90000"/>
              </a:lnSpc>
              <a:spcBef>
                <a:spcPts val="0"/>
              </a:spcBef>
              <a:spcAft>
                <a:spcPts val="0"/>
              </a:spcAft>
              <a:buSzPts val="2200"/>
              <a:buChar char="•"/>
            </a:pPr>
            <a:r>
              <a:rPr lang="en-US" sz="2200" dirty="0"/>
              <a:t>Procedure, or order that interactions take place </a:t>
            </a:r>
            <a:endParaRPr sz="2200" dirty="0"/>
          </a:p>
          <a:p>
            <a:pPr marL="457200" lvl="0" indent="-368300" algn="l" rtl="0">
              <a:lnSpc>
                <a:spcPct val="90000"/>
              </a:lnSpc>
              <a:spcBef>
                <a:spcPts val="0"/>
              </a:spcBef>
              <a:spcAft>
                <a:spcPts val="0"/>
              </a:spcAft>
              <a:buSzPts val="2200"/>
              <a:buChar char="•"/>
            </a:pPr>
            <a:r>
              <a:rPr lang="en-US" sz="2200" dirty="0"/>
              <a:t>Tasks that give evidence of knowledge, skills, or competencies</a:t>
            </a:r>
            <a:endParaRPr sz="2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graphicFrame>
        <p:nvGraphicFramePr>
          <p:cNvPr id="526" name="Google Shape;526;g2cfd6dfed07_0_0"/>
          <p:cNvGraphicFramePr/>
          <p:nvPr>
            <p:extLst>
              <p:ext uri="{D42A27DB-BD31-4B8C-83A1-F6EECF244321}">
                <p14:modId xmlns:p14="http://schemas.microsoft.com/office/powerpoint/2010/main" val="1550305147"/>
              </p:ext>
            </p:extLst>
          </p:nvPr>
        </p:nvGraphicFramePr>
        <p:xfrm>
          <a:off x="301950" y="990524"/>
          <a:ext cx="11424125" cy="5763821"/>
        </p:xfrm>
        <a:graphic>
          <a:graphicData uri="http://schemas.openxmlformats.org/drawingml/2006/table">
            <a:tbl>
              <a:tblPr>
                <a:noFill/>
              </a:tblPr>
              <a:tblGrid>
                <a:gridCol w="2375936">
                  <a:extLst>
                    <a:ext uri="{9D8B030D-6E8A-4147-A177-3AD203B41FA5}">
                      <a16:colId xmlns:a16="http://schemas.microsoft.com/office/drawing/2014/main" val="20000"/>
                    </a:ext>
                  </a:extLst>
                </a:gridCol>
                <a:gridCol w="2193714">
                  <a:extLst>
                    <a:ext uri="{9D8B030D-6E8A-4147-A177-3AD203B41FA5}">
                      <a16:colId xmlns:a16="http://schemas.microsoft.com/office/drawing/2014/main" val="20001"/>
                    </a:ext>
                  </a:extLst>
                </a:gridCol>
                <a:gridCol w="2284825">
                  <a:extLst>
                    <a:ext uri="{9D8B030D-6E8A-4147-A177-3AD203B41FA5}">
                      <a16:colId xmlns:a16="http://schemas.microsoft.com/office/drawing/2014/main" val="20002"/>
                    </a:ext>
                  </a:extLst>
                </a:gridCol>
                <a:gridCol w="2284825">
                  <a:extLst>
                    <a:ext uri="{9D8B030D-6E8A-4147-A177-3AD203B41FA5}">
                      <a16:colId xmlns:a16="http://schemas.microsoft.com/office/drawing/2014/main" val="20003"/>
                    </a:ext>
                  </a:extLst>
                </a:gridCol>
                <a:gridCol w="2284825">
                  <a:extLst>
                    <a:ext uri="{9D8B030D-6E8A-4147-A177-3AD203B41FA5}">
                      <a16:colId xmlns:a16="http://schemas.microsoft.com/office/drawing/2014/main" val="20004"/>
                    </a:ext>
                  </a:extLst>
                </a:gridCol>
              </a:tblGrid>
              <a:tr h="649973">
                <a:tc>
                  <a:txBody>
                    <a:bodyPr/>
                    <a:lstStyle/>
                    <a:p>
                      <a:pPr marL="0" lvl="0" indent="0" algn="l" rtl="0">
                        <a:spcBef>
                          <a:spcPts val="0"/>
                        </a:spcBef>
                        <a:spcAft>
                          <a:spcPts val="0"/>
                        </a:spcAft>
                        <a:buNone/>
                      </a:pPr>
                      <a:r>
                        <a:rPr lang="en-US" sz="1700" b="1" i="0" dirty="0">
                          <a:solidFill>
                            <a:schemeClr val="dk1"/>
                          </a:solidFill>
                          <a:latin typeface="Arial Narrow" panose="020B0604020202020204" pitchFamily="34" charset="0"/>
                          <a:ea typeface="Calibri"/>
                          <a:cs typeface="Arial Narrow" panose="020B0604020202020204" pitchFamily="34" charset="0"/>
                          <a:sym typeface="Calibri"/>
                        </a:rPr>
                        <a:t>TASK </a:t>
                      </a:r>
                    </a:p>
                    <a:p>
                      <a:pPr marL="0" lvl="0" indent="0" algn="l" rtl="0">
                        <a:spcBef>
                          <a:spcPts val="0"/>
                        </a:spcBef>
                        <a:spcAft>
                          <a:spcPts val="0"/>
                        </a:spcAft>
                        <a:buNone/>
                      </a:pPr>
                      <a:r>
                        <a:rPr lang="en-US" sz="1700" b="1" i="0" dirty="0">
                          <a:solidFill>
                            <a:schemeClr val="dk1"/>
                          </a:solidFill>
                          <a:latin typeface="Arial Narrow" panose="020B0604020202020204" pitchFamily="34" charset="0"/>
                          <a:ea typeface="Calibri"/>
                          <a:cs typeface="Arial Narrow" panose="020B0604020202020204" pitchFamily="34" charset="0"/>
                          <a:sym typeface="Calibri"/>
                        </a:rPr>
                        <a:t>LEARNING OBJECTIVES: </a:t>
                      </a:r>
                      <a:endParaRPr sz="1700" b="1" i="0" dirty="0">
                        <a:solidFill>
                          <a:schemeClr val="dk1"/>
                        </a:solidFill>
                        <a:latin typeface="Arial Narrow" panose="020B0604020202020204" pitchFamily="34" charset="0"/>
                        <a:ea typeface="Calibri"/>
                        <a:cs typeface="Arial Narrow"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tc gridSpan="4">
                  <a:txBody>
                    <a:bodyPr/>
                    <a:lstStyle/>
                    <a:p>
                      <a:pPr marL="0" lvl="0" indent="0" algn="l" rtl="0">
                        <a:spcBef>
                          <a:spcPts val="0"/>
                        </a:spcBef>
                        <a:spcAft>
                          <a:spcPts val="0"/>
                        </a:spcAft>
                        <a:buNone/>
                      </a:pPr>
                      <a:endParaRPr sz="15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F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8891">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ENVIRONMENT</a:t>
                      </a:r>
                      <a:endParaRPr sz="1600" b="1" i="0" dirty="0">
                        <a:solidFill>
                          <a:schemeClr val="dk1"/>
                        </a:solidFill>
                        <a:latin typeface="Arial Narrow" panose="020B0604020202020204" pitchFamily="34" charset="0"/>
                        <a:ea typeface="Calibri"/>
                        <a:cs typeface="Arial Narrow" panose="020B0604020202020204" pitchFamily="34" charset="0"/>
                        <a:sym typeface="Calibri"/>
                      </a:endParaRPr>
                    </a:p>
                  </a:txBody>
                  <a:tcPr marL="91425" marR="91425" marT="91425" marB="91425">
                    <a:lnL w="9525" cap="flat" cmpd="sng">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20000"/>
                        <a:lumOff val="80000"/>
                      </a:schemeClr>
                    </a:solidFill>
                  </a:tcPr>
                </a:tc>
                <a:tc gridSpan="4">
                  <a:txBody>
                    <a:bodyPr/>
                    <a:lstStyle/>
                    <a:p>
                      <a:pPr marL="0" lvl="0" indent="0" algn="l" rtl="0">
                        <a:spcBef>
                          <a:spcPts val="0"/>
                        </a:spcBef>
                        <a:spcAft>
                          <a:spcPts val="0"/>
                        </a:spcAft>
                        <a:buNone/>
                      </a:pPr>
                      <a:endParaRPr sz="15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91425" marR="91425" marT="91425" marB="91425">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1525303"/>
                  </a:ext>
                </a:extLst>
              </a:tr>
              <a:tr h="654711">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TASK STEP</a:t>
                      </a:r>
                      <a:endParaRPr sz="1600" b="1" i="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0"/>
                        </a:spcAft>
                        <a:buNone/>
                      </a:pPr>
                      <a:r>
                        <a:rPr lang="en-US" sz="1100" b="0" i="0" dirty="0">
                          <a:solidFill>
                            <a:schemeClr val="dk1"/>
                          </a:solidFill>
                          <a:latin typeface="Arial Narrow" panose="020B0604020202020204" pitchFamily="34" charset="0"/>
                          <a:ea typeface="Calibri"/>
                          <a:cs typeface="Arial Narrow" panose="020B0604020202020204" pitchFamily="34" charset="0"/>
                          <a:sym typeface="Calibri"/>
                        </a:rPr>
                        <a:t>Distinct stages of the overall task</a:t>
                      </a:r>
                      <a:endParaRPr sz="11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KNOW</a:t>
                      </a:r>
                      <a:endParaRPr sz="1600" b="1" i="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0"/>
                        </a:spcAft>
                        <a:buNone/>
                      </a:pPr>
                      <a:r>
                        <a:rPr lang="en-US" sz="1100" b="0" i="0" dirty="0">
                          <a:solidFill>
                            <a:schemeClr val="dk1"/>
                          </a:solidFill>
                          <a:latin typeface="Arial Narrow" panose="020B0604020202020204" pitchFamily="34" charset="0"/>
                          <a:ea typeface="Calibri"/>
                          <a:cs typeface="Arial Narrow" panose="020B0604020202020204" pitchFamily="34" charset="0"/>
                          <a:sym typeface="Calibri"/>
                        </a:rPr>
                        <a:t>Prerequisite knowledge needed</a:t>
                      </a:r>
                      <a:endParaRPr sz="16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PERCEIVE</a:t>
                      </a:r>
                      <a:endParaRPr sz="1600" b="1" i="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0"/>
                        </a:spcAft>
                        <a:buNone/>
                      </a:pPr>
                      <a:r>
                        <a:rPr lang="en-US" sz="1100" b="0" i="0" dirty="0">
                          <a:solidFill>
                            <a:schemeClr val="dk1"/>
                          </a:solidFill>
                          <a:latin typeface="Arial Narrow" panose="020B0604020202020204" pitchFamily="34" charset="0"/>
                          <a:ea typeface="Calibri"/>
                          <a:cs typeface="Arial Narrow" panose="020B0604020202020204" pitchFamily="34" charset="0"/>
                          <a:sym typeface="Calibri"/>
                        </a:rPr>
                        <a:t>Stimuli picked up by the senses</a:t>
                      </a:r>
                      <a:endParaRPr sz="16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INTERACTIONS</a:t>
                      </a:r>
                    </a:p>
                    <a:p>
                      <a:pPr marL="0" lvl="0" indent="0" algn="l" rtl="0">
                        <a:spcBef>
                          <a:spcPts val="0"/>
                        </a:spcBef>
                        <a:spcAft>
                          <a:spcPts val="0"/>
                        </a:spcAft>
                        <a:buNone/>
                      </a:pPr>
                      <a:r>
                        <a:rPr lang="en-US" sz="1100" b="0" i="0" dirty="0">
                          <a:solidFill>
                            <a:schemeClr val="dk1"/>
                          </a:solidFill>
                          <a:latin typeface="Arial Narrow" panose="020B0604020202020204" pitchFamily="34" charset="0"/>
                          <a:ea typeface="Calibri"/>
                          <a:cs typeface="Arial Narrow" panose="020B0604020202020204" pitchFamily="34" charset="0"/>
                          <a:sym typeface="Calibri"/>
                        </a:rPr>
                        <a:t>Actions that give evidence of KSA</a:t>
                      </a:r>
                      <a:endParaRPr lang="en-US" sz="16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US" sz="1600" b="1" i="0" dirty="0">
                          <a:solidFill>
                            <a:schemeClr val="dk1"/>
                          </a:solidFill>
                          <a:latin typeface="Arial Narrow" panose="020B0604020202020204" pitchFamily="34" charset="0"/>
                          <a:ea typeface="Calibri"/>
                          <a:cs typeface="Arial Narrow" panose="020B0604020202020204" pitchFamily="34" charset="0"/>
                          <a:sym typeface="Calibri"/>
                        </a:rPr>
                        <a:t>ASSESSMENTS</a:t>
                      </a:r>
                      <a:endParaRPr sz="1600" b="1" i="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0"/>
                        </a:spcAft>
                        <a:buNone/>
                      </a:pPr>
                      <a:r>
                        <a:rPr lang="en-US" sz="1100" b="0" i="0" dirty="0">
                          <a:solidFill>
                            <a:schemeClr val="dk1"/>
                          </a:solidFill>
                          <a:latin typeface="Arial Narrow" panose="020B0604020202020204" pitchFamily="34" charset="0"/>
                          <a:ea typeface="Calibri"/>
                          <a:cs typeface="Arial Narrow" panose="020B0604020202020204" pitchFamily="34" charset="0"/>
                          <a:sym typeface="Calibri"/>
                        </a:rPr>
                        <a:t>What metrics define proficiency? Speed, precision, etc.</a:t>
                      </a:r>
                      <a:endParaRPr sz="1600" b="0" i="0" dirty="0">
                        <a:solidFill>
                          <a:schemeClr val="dk1"/>
                        </a:solidFill>
                        <a:latin typeface="Arial Narrow" panose="020B0604020202020204" pitchFamily="34" charset="0"/>
                        <a:ea typeface="Calibri"/>
                        <a:cs typeface="Arial Narrow" panose="020B0604020202020204" pitchFamily="34" charset="0"/>
                        <a:sym typeface="Calibri"/>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785560">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785560">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785560">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785560">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785560">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endParaRPr sz="1200" b="1" dirty="0">
                        <a:solidFill>
                          <a:srgbClr val="45818E"/>
                        </a:solidFill>
                        <a:latin typeface="Calibri"/>
                        <a:ea typeface="Calibri"/>
                        <a:cs typeface="Calibri"/>
                        <a:sym typeface="Calibri"/>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bl>
          </a:graphicData>
        </a:graphic>
      </p:graphicFrame>
      <p:sp>
        <p:nvSpPr>
          <p:cNvPr id="2" name="Google Shape;520;g1e3ff4b0a9a_0_5">
            <a:extLst>
              <a:ext uri="{FF2B5EF4-FFF2-40B4-BE49-F238E27FC236}">
                <a16:creationId xmlns:a16="http://schemas.microsoft.com/office/drawing/2014/main" id="{4E9B942F-F020-74C9-BB9A-6E10C44BF1B3}"/>
              </a:ext>
            </a:extLst>
          </p:cNvPr>
          <p:cNvSpPr txBox="1">
            <a:spLocks noGrp="1"/>
          </p:cNvSpPr>
          <p:nvPr>
            <p:ph type="title"/>
          </p:nvPr>
        </p:nvSpPr>
        <p:spPr>
          <a:xfrm>
            <a:off x="838200" y="206099"/>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Performance and Assessment Analysis Tool</a:t>
            </a:r>
            <a:endParaRPr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1e3ff4b0a9a_0_10"/>
          <p:cNvSpPr txBox="1">
            <a:spLocks noGrp="1"/>
          </p:cNvSpPr>
          <p:nvPr>
            <p:ph type="title"/>
          </p:nvPr>
        </p:nvSpPr>
        <p:spPr>
          <a:xfrm>
            <a:off x="838200" y="235917"/>
            <a:ext cx="10515600" cy="53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Learner Persona</a:t>
            </a:r>
            <a:endParaRPr sz="3200" dirty="0"/>
          </a:p>
        </p:txBody>
      </p:sp>
      <p:sp>
        <p:nvSpPr>
          <p:cNvPr id="532" name="Google Shape;532;g1e3ff4b0a9a_0_10"/>
          <p:cNvSpPr txBox="1">
            <a:spLocks noGrp="1"/>
          </p:cNvSpPr>
          <p:nvPr>
            <p:ph type="body" idx="1"/>
          </p:nvPr>
        </p:nvSpPr>
        <p:spPr>
          <a:xfrm>
            <a:off x="3210050" y="1825625"/>
            <a:ext cx="8143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b="1"/>
              <a:t>Novice:</a:t>
            </a:r>
            <a:endParaRPr b="1"/>
          </a:p>
          <a:p>
            <a:pPr marL="457200" lvl="0" indent="-342900" algn="l" rtl="0">
              <a:lnSpc>
                <a:spcPct val="90000"/>
              </a:lnSpc>
              <a:spcBef>
                <a:spcPts val="1000"/>
              </a:spcBef>
              <a:spcAft>
                <a:spcPts val="0"/>
              </a:spcAft>
              <a:buSzPts val="1800"/>
              <a:buChar char="•"/>
            </a:pPr>
            <a:r>
              <a:rPr lang="en-US"/>
              <a:t>Average age is 25-40 years old</a:t>
            </a:r>
            <a:endParaRPr/>
          </a:p>
          <a:p>
            <a:pPr marL="457200" lvl="0" indent="-342900" algn="l" rtl="0">
              <a:lnSpc>
                <a:spcPct val="90000"/>
              </a:lnSpc>
              <a:spcBef>
                <a:spcPts val="0"/>
              </a:spcBef>
              <a:spcAft>
                <a:spcPts val="0"/>
              </a:spcAft>
              <a:buSzPts val="1800"/>
              <a:buChar char="•"/>
            </a:pPr>
            <a:r>
              <a:rPr lang="en-US"/>
              <a:t>Learner has never had to properly measure before</a:t>
            </a:r>
            <a:endParaRPr/>
          </a:p>
          <a:p>
            <a:pPr marL="457200" lvl="0" indent="-342900" algn="l" rtl="0">
              <a:lnSpc>
                <a:spcPct val="90000"/>
              </a:lnSpc>
              <a:spcBef>
                <a:spcPts val="0"/>
              </a:spcBef>
              <a:spcAft>
                <a:spcPts val="0"/>
              </a:spcAft>
              <a:buSzPts val="1800"/>
              <a:buChar char="•"/>
            </a:pPr>
            <a:r>
              <a:rPr lang="en-US"/>
              <a:t>Learner has no prior knowledge of precision measurement.</a:t>
            </a:r>
            <a:endParaRPr/>
          </a:p>
          <a:p>
            <a:pPr marL="457200" lvl="0" indent="-342900" algn="l" rtl="0">
              <a:lnSpc>
                <a:spcPct val="90000"/>
              </a:lnSpc>
              <a:spcBef>
                <a:spcPts val="0"/>
              </a:spcBef>
              <a:spcAft>
                <a:spcPts val="0"/>
              </a:spcAft>
              <a:buSzPts val="1800"/>
              <a:buChar char="•"/>
            </a:pPr>
            <a:r>
              <a:rPr lang="en-US"/>
              <a:t>Learner is aware of fractions but struggles with mental calculations. </a:t>
            </a:r>
            <a:endParaRPr/>
          </a:p>
        </p:txBody>
      </p:sp>
      <p:pic>
        <p:nvPicPr>
          <p:cNvPr id="533" name="Google Shape;533;g1e3ff4b0a9a_0_10"/>
          <p:cNvPicPr preferRelativeResize="0"/>
          <p:nvPr/>
        </p:nvPicPr>
        <p:blipFill rotWithShape="1">
          <a:blip r:embed="rId3">
            <a:alphaModFix/>
          </a:blip>
          <a:srcRect/>
          <a:stretch/>
        </p:blipFill>
        <p:spPr>
          <a:xfrm>
            <a:off x="838200" y="1825613"/>
            <a:ext cx="2677950" cy="3782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e3ff4b0a9a_0_15"/>
          <p:cNvSpPr/>
          <p:nvPr/>
        </p:nvSpPr>
        <p:spPr>
          <a:xfrm>
            <a:off x="775000" y="1588425"/>
            <a:ext cx="9826200" cy="29874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1e3ff4b0a9a_0_15"/>
          <p:cNvSpPr txBox="1">
            <a:spLocks noGrp="1"/>
          </p:cNvSpPr>
          <p:nvPr>
            <p:ph type="title"/>
          </p:nvPr>
        </p:nvSpPr>
        <p:spPr>
          <a:xfrm>
            <a:off x="838200" y="216038"/>
            <a:ext cx="10515600" cy="5110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Pedagogical Agent (PA)</a:t>
            </a:r>
            <a:endParaRPr sz="3200" dirty="0"/>
          </a:p>
        </p:txBody>
      </p:sp>
      <p:sp>
        <p:nvSpPr>
          <p:cNvPr id="540" name="Google Shape;540;g1e3ff4b0a9a_0_15"/>
          <p:cNvSpPr txBox="1">
            <a:spLocks noGrp="1"/>
          </p:cNvSpPr>
          <p:nvPr>
            <p:ph type="body" idx="1"/>
          </p:nvPr>
        </p:nvSpPr>
        <p:spPr>
          <a:xfrm>
            <a:off x="838200" y="1825625"/>
            <a:ext cx="9478500" cy="26553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SzPts val="2400"/>
              <a:buChar char="•"/>
            </a:pPr>
            <a:r>
              <a:rPr lang="en-US" sz="2400" dirty="0"/>
              <a:t>Who is the pedagogical agent (coach/instructor) guiding the trainee?</a:t>
            </a:r>
            <a:endParaRPr sz="2400" dirty="0"/>
          </a:p>
          <a:p>
            <a:pPr marL="457200" lvl="0" indent="-381000" algn="l" rtl="0">
              <a:lnSpc>
                <a:spcPct val="90000"/>
              </a:lnSpc>
              <a:spcBef>
                <a:spcPts val="0"/>
              </a:spcBef>
              <a:spcAft>
                <a:spcPts val="0"/>
              </a:spcAft>
              <a:buSzPts val="2400"/>
              <a:buChar char="•"/>
            </a:pPr>
            <a:r>
              <a:rPr lang="en-US" sz="2400" dirty="0"/>
              <a:t>What is the relationship of the PA to the trainee to support developing expertise? </a:t>
            </a:r>
            <a:endParaRPr sz="2400" dirty="0"/>
          </a:p>
          <a:p>
            <a:pPr marL="914400" lvl="1" indent="-381000" algn="l" rtl="0">
              <a:lnSpc>
                <a:spcPct val="90000"/>
              </a:lnSpc>
              <a:spcBef>
                <a:spcPts val="0"/>
              </a:spcBef>
              <a:spcAft>
                <a:spcPts val="0"/>
              </a:spcAft>
              <a:buSzPts val="2400"/>
              <a:buChar char="•"/>
            </a:pPr>
            <a:r>
              <a:rPr lang="en-US" dirty="0"/>
              <a:t>Peer?</a:t>
            </a:r>
            <a:endParaRPr dirty="0"/>
          </a:p>
          <a:p>
            <a:pPr marL="914400" lvl="1" indent="-381000" algn="l" rtl="0">
              <a:lnSpc>
                <a:spcPct val="90000"/>
              </a:lnSpc>
              <a:spcBef>
                <a:spcPts val="0"/>
              </a:spcBef>
              <a:spcAft>
                <a:spcPts val="0"/>
              </a:spcAft>
              <a:buSzPts val="2400"/>
              <a:buChar char="•"/>
            </a:pPr>
            <a:r>
              <a:rPr lang="en-US" dirty="0"/>
              <a:t>Higher in rank? </a:t>
            </a:r>
            <a:endParaRPr dirty="0"/>
          </a:p>
          <a:p>
            <a:pPr marL="914400" lvl="1" indent="-381000" algn="l" rtl="0">
              <a:lnSpc>
                <a:spcPct val="90000"/>
              </a:lnSpc>
              <a:spcBef>
                <a:spcPts val="0"/>
              </a:spcBef>
              <a:spcAft>
                <a:spcPts val="0"/>
              </a:spcAft>
              <a:buSzPts val="2400"/>
              <a:buChar char="•"/>
            </a:pPr>
            <a:r>
              <a:rPr lang="en-US" dirty="0"/>
              <a:t>Domain expert?</a:t>
            </a:r>
            <a:endParaRPr dirty="0"/>
          </a:p>
          <a:p>
            <a:pPr marL="457200" lvl="0" indent="-381000" algn="l" rtl="0">
              <a:lnSpc>
                <a:spcPct val="90000"/>
              </a:lnSpc>
              <a:spcBef>
                <a:spcPts val="0"/>
              </a:spcBef>
              <a:spcAft>
                <a:spcPts val="0"/>
              </a:spcAft>
              <a:buSzPts val="2400"/>
              <a:buChar char="•"/>
            </a:pPr>
            <a:r>
              <a:rPr lang="en-US" sz="2400" dirty="0"/>
              <a:t>How are they providing feedback?</a:t>
            </a:r>
            <a:endParaRPr sz="2400" dirty="0"/>
          </a:p>
        </p:txBody>
      </p:sp>
      <p:pic>
        <p:nvPicPr>
          <p:cNvPr id="541" name="Google Shape;541;g1e3ff4b0a9a_0_15"/>
          <p:cNvPicPr preferRelativeResize="0"/>
          <p:nvPr/>
        </p:nvPicPr>
        <p:blipFill rotWithShape="1">
          <a:blip r:embed="rId3">
            <a:alphaModFix/>
          </a:blip>
          <a:srcRect/>
          <a:stretch/>
        </p:blipFill>
        <p:spPr>
          <a:xfrm>
            <a:off x="6416875" y="2748875"/>
            <a:ext cx="2731249" cy="25392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Workshop Agenda</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1: Objectives, Definitions, and Foundational Concepts		8:00 am – 8:30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2: Assessments and Task Analysis				8:30 am – 9:00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solidFill>
                  <a:srgbClr val="333333"/>
                </a:solidFill>
              </a:rPr>
              <a:t>Part 3: Storyboarding for VR					9:00 am – 9:30 am</a:t>
            </a:r>
            <a:endParaRPr sz="2000" b="1" dirty="0">
              <a:solidFill>
                <a:srgbClr val="333333"/>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Break							9:30 am – 9:40 am</a:t>
            </a:r>
            <a:endParaRPr sz="2000" dirty="0">
              <a:solidFill>
                <a:schemeClr val="bg1">
                  <a:lumMod val="50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4: Prototyping						9:45 am – 11:15 am</a:t>
            </a:r>
            <a:endParaRPr sz="2000" dirty="0">
              <a:solidFill>
                <a:schemeClr val="bg1">
                  <a:lumMod val="50000"/>
                </a:schemeClr>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Break							11:15 am – 11:30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5: Socialize and Reflect					11:30 am – 11:45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6: Close Out and Final Thoughts 				11:45 am – 12:00 pm </a:t>
            </a:r>
            <a:r>
              <a:rPr lang="en-US" dirty="0"/>
              <a:t>				</a:t>
            </a:r>
            <a:endParaRPr dirty="0"/>
          </a:p>
        </p:txBody>
      </p:sp>
    </p:spTree>
    <p:extLst>
      <p:ext uri="{BB962C8B-B14F-4D97-AF65-F5344CB8AC3E}">
        <p14:creationId xmlns:p14="http://schemas.microsoft.com/office/powerpoint/2010/main" val="175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1edcea934f_0_5"/>
          <p:cNvSpPr txBox="1">
            <a:spLocks noGrp="1"/>
          </p:cNvSpPr>
          <p:nvPr>
            <p:ph type="title"/>
          </p:nvPr>
        </p:nvSpPr>
        <p:spPr>
          <a:xfrm>
            <a:off x="838200" y="179401"/>
            <a:ext cx="10515600" cy="5017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Workshop Objectives</a:t>
            </a:r>
            <a:endParaRPr dirty="0"/>
          </a:p>
        </p:txBody>
      </p:sp>
      <p:sp>
        <p:nvSpPr>
          <p:cNvPr id="91" name="Google Shape;91;g21edcea934f_0_5"/>
          <p:cNvSpPr txBox="1">
            <a:spLocks noGrp="1"/>
          </p:cNvSpPr>
          <p:nvPr>
            <p:ph type="body" idx="1"/>
          </p:nvPr>
        </p:nvSpPr>
        <p:spPr>
          <a:xfrm>
            <a:off x="838200" y="1026695"/>
            <a:ext cx="10515600" cy="5150130"/>
          </a:xfrm>
          <a:prstGeom prst="rect">
            <a:avLst/>
          </a:prstGeom>
          <a:noFill/>
          <a:ln>
            <a:noFill/>
          </a:ln>
        </p:spPr>
        <p:txBody>
          <a:bodyPr spcFirstLastPara="1" wrap="square" lIns="91425" tIns="45700" rIns="91425" bIns="45700" anchor="t" anchorCtr="0">
            <a:noAutofit/>
          </a:bodyPr>
          <a:lstStyle/>
          <a:p>
            <a:r>
              <a:rPr lang="en-US" sz="1800" b="1" dirty="0"/>
              <a:t>Apply the Principles of Simulation Design and Assessment:</a:t>
            </a:r>
            <a:endParaRPr lang="en-US" sz="1800" dirty="0"/>
          </a:p>
          <a:p>
            <a:pPr lvl="1">
              <a:buFont typeface="Arial" panose="020B0604020202020204" pitchFamily="34" charset="0"/>
              <a:buChar char="•"/>
            </a:pPr>
            <a:r>
              <a:rPr lang="en-US" sz="1800" dirty="0"/>
              <a:t>Participants will learn and apply fundamental principles involved in designing and assessing simulations, particularly in the context of "Measuring Deterrence."</a:t>
            </a:r>
          </a:p>
          <a:p>
            <a:r>
              <a:rPr lang="en-US" sz="1800" b="1" dirty="0"/>
              <a:t>Develop Skills in Task Analysis and Competency Mapping:</a:t>
            </a:r>
            <a:endParaRPr lang="en-US" sz="1800" dirty="0"/>
          </a:p>
          <a:p>
            <a:pPr lvl="1">
              <a:buFont typeface="Arial" panose="020B0604020202020204" pitchFamily="34" charset="0"/>
              <a:buChar char="•"/>
            </a:pPr>
            <a:r>
              <a:rPr lang="en-US" sz="1800" dirty="0"/>
              <a:t>Participants will learn how to conduct a detailed task analysis and map out competencies, aligning training and learning objectives with specific tasks to be assessed in a simulation.</a:t>
            </a:r>
          </a:p>
          <a:p>
            <a:r>
              <a:rPr lang="en-US" sz="1800" b="1" dirty="0"/>
              <a:t>Create Effective Storyboards for VR Simulations:</a:t>
            </a:r>
            <a:endParaRPr lang="en-US" sz="1800" dirty="0"/>
          </a:p>
          <a:p>
            <a:pPr lvl="1">
              <a:buFont typeface="Arial" panose="020B0604020202020204" pitchFamily="34" charset="0"/>
              <a:buChar char="•"/>
            </a:pPr>
            <a:r>
              <a:rPr lang="en-US" sz="1800" dirty="0"/>
              <a:t>Participants will acquire the skills to develop detailed storyboards that illustrate the trainee experience and assessment processes within a VR simulation, focusing on both summative and performative assessments.</a:t>
            </a:r>
          </a:p>
          <a:p>
            <a:r>
              <a:rPr lang="en-US" sz="1800" b="1" dirty="0"/>
              <a:t>Prototype and Iteratively Improve Simulation Designs:</a:t>
            </a:r>
            <a:endParaRPr lang="en-US" sz="1800" dirty="0"/>
          </a:p>
          <a:p>
            <a:pPr lvl="1">
              <a:buFont typeface="Arial" panose="020B0604020202020204" pitchFamily="34" charset="0"/>
              <a:buChar char="•"/>
            </a:pPr>
            <a:r>
              <a:rPr lang="en-US" sz="1800" dirty="0"/>
              <a:t>Participants will learn to create initial prototypes of their simulation designs, engage in iterative design processes by incorporating peer feedback, and refine their prototypes to enhance effectiveness and realism.</a:t>
            </a:r>
          </a:p>
          <a:p>
            <a:r>
              <a:rPr lang="en-US" sz="1800" b="1" dirty="0"/>
              <a:t>Integrate Real-World Assets into Simulation Assessments:</a:t>
            </a:r>
            <a:endParaRPr lang="en-US" sz="1800" dirty="0"/>
          </a:p>
          <a:p>
            <a:pPr lvl="1">
              <a:buFont typeface="Arial" panose="020B0604020202020204" pitchFamily="34" charset="0"/>
              <a:buChar char="•"/>
            </a:pPr>
            <a:r>
              <a:rPr lang="en-US" sz="1800" dirty="0"/>
              <a:t>Participants will understand how to incorporate real-world measuring tools into their simulation assessments, adapting their designs based on practical constraints and ensuring alignment with training 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1edcea934f_0_15"/>
          <p:cNvSpPr txBox="1">
            <a:spLocks noGrp="1"/>
          </p:cNvSpPr>
          <p:nvPr>
            <p:ph type="title"/>
          </p:nvPr>
        </p:nvSpPr>
        <p:spPr>
          <a:xfrm>
            <a:off x="838200" y="222337"/>
            <a:ext cx="10515600" cy="549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cap="none" dirty="0"/>
              <a:t>Part 3</a:t>
            </a:r>
            <a:endParaRPr dirty="0"/>
          </a:p>
        </p:txBody>
      </p:sp>
      <p:sp>
        <p:nvSpPr>
          <p:cNvPr id="554" name="Google Shape;554;g21edcea934f_0_15"/>
          <p:cNvSpPr txBox="1">
            <a:spLocks noGrp="1"/>
          </p:cNvSpPr>
          <p:nvPr>
            <p:ph type="body" idx="1"/>
          </p:nvPr>
        </p:nvSpPr>
        <p:spPr>
          <a:xfrm>
            <a:off x="838200" y="1825625"/>
            <a:ext cx="10515600" cy="453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dirty="0"/>
              <a:t>Part 3: </a:t>
            </a:r>
            <a:r>
              <a:rPr lang="en-US" sz="2400" b="1" i="1" dirty="0"/>
              <a:t>Storyboarding for VR		</a:t>
            </a:r>
            <a:r>
              <a:rPr lang="en-US" sz="2400" dirty="0"/>
              <a:t>(9:00 am – 9:05 am)</a:t>
            </a:r>
            <a:endParaRPr sz="2400" dirty="0"/>
          </a:p>
          <a:p>
            <a:pPr marL="457200" lvl="0" indent="-381000" algn="l" rtl="0">
              <a:lnSpc>
                <a:spcPct val="90000"/>
              </a:lnSpc>
              <a:spcBef>
                <a:spcPts val="500"/>
              </a:spcBef>
              <a:spcAft>
                <a:spcPts val="0"/>
              </a:spcAft>
              <a:buSzPts val="2400"/>
              <a:buChar char="•"/>
            </a:pPr>
            <a:r>
              <a:rPr lang="en-US" sz="2400" dirty="0"/>
              <a:t>Guiding questions</a:t>
            </a:r>
            <a:endParaRPr sz="2400" dirty="0"/>
          </a:p>
          <a:p>
            <a:pPr marL="457200" lvl="0" indent="-381000" algn="l" rtl="0">
              <a:lnSpc>
                <a:spcPct val="90000"/>
              </a:lnSpc>
              <a:spcBef>
                <a:spcPts val="0"/>
              </a:spcBef>
              <a:spcAft>
                <a:spcPts val="0"/>
              </a:spcAft>
              <a:buSzPts val="2400"/>
              <a:buChar char="•"/>
            </a:pPr>
            <a:r>
              <a:rPr lang="en-US" sz="2400" dirty="0"/>
              <a:t>Things to consider</a:t>
            </a:r>
            <a:endParaRPr sz="2400" dirty="0"/>
          </a:p>
          <a:p>
            <a:pPr marL="457200" lvl="0" indent="-381000" algn="l" rtl="0">
              <a:lnSpc>
                <a:spcPct val="90000"/>
              </a:lnSpc>
              <a:spcBef>
                <a:spcPts val="0"/>
              </a:spcBef>
              <a:spcAft>
                <a:spcPts val="0"/>
              </a:spcAft>
              <a:buSzPts val="2400"/>
              <a:buChar char="•"/>
            </a:pPr>
            <a:r>
              <a:rPr lang="en-US" sz="2400" dirty="0"/>
              <a:t>Storyboard template</a:t>
            </a:r>
            <a:endParaRPr sz="2400" dirty="0"/>
          </a:p>
          <a:p>
            <a:pPr marL="0" lvl="0" indent="0" algn="l" rtl="0">
              <a:lnSpc>
                <a:spcPct val="90000"/>
              </a:lnSpc>
              <a:spcBef>
                <a:spcPts val="1000"/>
              </a:spcBef>
              <a:spcAft>
                <a:spcPts val="0"/>
              </a:spcAft>
              <a:buSzPts val="1800"/>
              <a:buNone/>
            </a:pPr>
            <a:endParaRPr sz="2400" dirty="0"/>
          </a:p>
          <a:p>
            <a:pPr marL="0" lvl="0" indent="0" algn="l" rtl="0">
              <a:lnSpc>
                <a:spcPct val="90000"/>
              </a:lnSpc>
              <a:spcBef>
                <a:spcPts val="0"/>
              </a:spcBef>
              <a:spcAft>
                <a:spcPts val="0"/>
              </a:spcAft>
              <a:buSzPts val="1800"/>
              <a:buNone/>
            </a:pPr>
            <a:r>
              <a:rPr lang="en-US" sz="2400" b="1" i="1" dirty="0"/>
              <a:t>PARTICIPANTS</a:t>
            </a:r>
            <a:r>
              <a:rPr lang="en-US" sz="2400" dirty="0"/>
              <a:t>			(9:05 am – 9:30 am)</a:t>
            </a:r>
            <a:endParaRPr sz="2000" dirty="0"/>
          </a:p>
          <a:p>
            <a:pPr marL="457200" lvl="0" indent="-355600" algn="l" rtl="0">
              <a:lnSpc>
                <a:spcPct val="90000"/>
              </a:lnSpc>
              <a:spcBef>
                <a:spcPts val="500"/>
              </a:spcBef>
              <a:spcAft>
                <a:spcPts val="0"/>
              </a:spcAft>
              <a:buSzPts val="2000"/>
              <a:buChar char="•"/>
            </a:pPr>
            <a:r>
              <a:rPr lang="en-US" sz="2000" b="1" i="1" dirty="0"/>
              <a:t>Working in groups,</a:t>
            </a:r>
            <a:r>
              <a:rPr lang="en-US" sz="2000" dirty="0"/>
              <a:t> participants will create a storyboard of at least one of the tasks from the Task Analysis</a:t>
            </a:r>
            <a:endParaRPr sz="2000" dirty="0"/>
          </a:p>
          <a:p>
            <a:pPr marL="457200" lvl="0" indent="-355600" algn="l" rtl="0">
              <a:lnSpc>
                <a:spcPct val="90000"/>
              </a:lnSpc>
              <a:spcBef>
                <a:spcPts val="0"/>
              </a:spcBef>
              <a:spcAft>
                <a:spcPts val="0"/>
              </a:spcAft>
              <a:buSzPts val="2000"/>
              <a:buChar char="•"/>
            </a:pPr>
            <a:r>
              <a:rPr lang="en-US" sz="2000" b="1" i="1" dirty="0"/>
              <a:t>Share</a:t>
            </a:r>
            <a:r>
              <a:rPr lang="en-US" sz="2000" dirty="0"/>
              <a:t> their work with other groups. </a:t>
            </a:r>
            <a:endParaRPr sz="2000" dirty="0"/>
          </a:p>
          <a:p>
            <a:pPr marL="0" lvl="0" indent="0" algn="l" rtl="0">
              <a:lnSpc>
                <a:spcPct val="90000"/>
              </a:lnSpc>
              <a:spcBef>
                <a:spcPts val="500"/>
              </a:spcBef>
              <a:spcAft>
                <a:spcPts val="0"/>
              </a:spcAft>
              <a:buSzPts val="1800"/>
              <a:buNone/>
            </a:pPr>
            <a:endParaRPr sz="2000" dirty="0"/>
          </a:p>
          <a:p>
            <a:pPr marL="0" lvl="0" indent="0" algn="l" rtl="0">
              <a:lnSpc>
                <a:spcPct val="90000"/>
              </a:lnSpc>
              <a:spcBef>
                <a:spcPts val="0"/>
              </a:spcBef>
              <a:spcAft>
                <a:spcPts val="0"/>
              </a:spcAft>
              <a:buSzPts val="1800"/>
              <a:buNone/>
            </a:pPr>
            <a:r>
              <a:rPr lang="en-US" sz="2400" b="1" i="1" dirty="0"/>
              <a:t>Break					</a:t>
            </a:r>
            <a:r>
              <a:rPr lang="en-US" sz="2400" dirty="0"/>
              <a:t>(9:30 am – 9:45 am)</a:t>
            </a:r>
            <a:endParaRPr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253c7699ae5_0_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Storyboarding</a:t>
            </a:r>
            <a:endParaRPr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1e3a37d4b16_5_0"/>
          <p:cNvSpPr txBox="1">
            <a:spLocks noGrp="1"/>
          </p:cNvSpPr>
          <p:nvPr>
            <p:ph type="title"/>
          </p:nvPr>
        </p:nvSpPr>
        <p:spPr>
          <a:xfrm>
            <a:off x="838200" y="186221"/>
            <a:ext cx="10515600" cy="48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Storyboarding for VR Training </a:t>
            </a:r>
            <a:endParaRPr sz="3200" dirty="0"/>
          </a:p>
        </p:txBody>
      </p:sp>
      <p:sp>
        <p:nvSpPr>
          <p:cNvPr id="565" name="Google Shape;565;g1e3a37d4b16_5_0"/>
          <p:cNvSpPr/>
          <p:nvPr/>
        </p:nvSpPr>
        <p:spPr>
          <a:xfrm>
            <a:off x="838175" y="1788475"/>
            <a:ext cx="7156800" cy="42189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e3a37d4b16_5_0"/>
          <p:cNvSpPr txBox="1">
            <a:spLocks noGrp="1"/>
          </p:cNvSpPr>
          <p:nvPr>
            <p:ph type="body" idx="1"/>
          </p:nvPr>
        </p:nvSpPr>
        <p:spPr>
          <a:xfrm>
            <a:off x="1362895" y="3004570"/>
            <a:ext cx="6648300" cy="2732100"/>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are the learning </a:t>
            </a:r>
            <a:r>
              <a:rPr lang="en-US" sz="2100" dirty="0">
                <a:solidFill>
                  <a:srgbClr val="1A1A1A"/>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objectives </a:t>
            </a:r>
            <a:r>
              <a:rPr lang="en-US" sz="2100" dirty="0">
                <a:solidFill>
                  <a:srgbClr val="1A1A1A"/>
                </a:solidFill>
              </a:rPr>
              <a:t>of your simulation? </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Who is the audience? </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are the major task steps required to achieve the learning objective(s)?</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smaller tasks are needed to transition between larger tasks?</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environment(s) is the user in? </a:t>
            </a:r>
            <a:endParaRPr sz="2100" dirty="0">
              <a:solidFill>
                <a:srgbClr val="1A1A1A"/>
              </a:solidFill>
            </a:endParaRPr>
          </a:p>
          <a:p>
            <a:pPr marL="0" lvl="0" indent="0" algn="l" rtl="0">
              <a:lnSpc>
                <a:spcPct val="100000"/>
              </a:lnSpc>
              <a:spcBef>
                <a:spcPts val="0"/>
              </a:spcBef>
              <a:spcAft>
                <a:spcPts val="0"/>
              </a:spcAft>
              <a:buSzPts val="1800"/>
              <a:buNone/>
            </a:pPr>
            <a:endParaRPr sz="2100" dirty="0">
              <a:solidFill>
                <a:srgbClr val="1A1A1A"/>
              </a:solidFill>
            </a:endParaRPr>
          </a:p>
        </p:txBody>
      </p:sp>
      <p:sp>
        <p:nvSpPr>
          <p:cNvPr id="567" name="Google Shape;567;g1e3a37d4b16_5_0"/>
          <p:cNvSpPr txBox="1">
            <a:spLocks noGrp="1"/>
          </p:cNvSpPr>
          <p:nvPr>
            <p:ph type="body" idx="1"/>
          </p:nvPr>
        </p:nvSpPr>
        <p:spPr>
          <a:xfrm>
            <a:off x="1599450" y="2164538"/>
            <a:ext cx="5799900" cy="65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300" b="1">
                <a:solidFill>
                  <a:srgbClr val="1A1A1A"/>
                </a:solidFill>
              </a:rPr>
              <a:t>Guiding questions to build a skeleton:</a:t>
            </a:r>
            <a:r>
              <a:rPr lang="en-US" sz="2200" b="1">
                <a:solidFill>
                  <a:srgbClr val="1A1A1A"/>
                </a:solidFill>
              </a:rPr>
              <a:t> </a:t>
            </a:r>
            <a:endParaRPr sz="2200" b="1">
              <a:solidFill>
                <a:srgbClr val="1A1A1A"/>
              </a:solidFill>
            </a:endParaRPr>
          </a:p>
        </p:txBody>
      </p:sp>
      <p:cxnSp>
        <p:nvCxnSpPr>
          <p:cNvPr id="568" name="Google Shape;568;g1e3a37d4b16_5_0"/>
          <p:cNvCxnSpPr/>
          <p:nvPr/>
        </p:nvCxnSpPr>
        <p:spPr>
          <a:xfrm>
            <a:off x="1599453" y="2876047"/>
            <a:ext cx="5003400" cy="0"/>
          </a:xfrm>
          <a:prstGeom prst="straightConnector1">
            <a:avLst/>
          </a:prstGeom>
          <a:noFill/>
          <a:ln w="9525" cap="flat" cmpd="sng">
            <a:solidFill>
              <a:schemeClr val="dk2"/>
            </a:solidFill>
            <a:prstDash val="solid"/>
            <a:round/>
            <a:headEnd type="none" w="sm" len="sm"/>
            <a:tailEnd type="none" w="sm" len="sm"/>
          </a:ln>
        </p:spPr>
      </p:cxnSp>
      <p:pic>
        <p:nvPicPr>
          <p:cNvPr id="569" name="Google Shape;569;g1e3a37d4b16_5_0"/>
          <p:cNvPicPr preferRelativeResize="0"/>
          <p:nvPr/>
        </p:nvPicPr>
        <p:blipFill rotWithShape="1">
          <a:blip r:embed="rId3">
            <a:alphaModFix/>
          </a:blip>
          <a:srcRect/>
          <a:stretch/>
        </p:blipFill>
        <p:spPr>
          <a:xfrm>
            <a:off x="8163595" y="1843225"/>
            <a:ext cx="3876005" cy="38760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25ac00ee36_0_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Organize the tasks (large and small) in a logical order that supports the learning goal(s). </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Map each task to the appropriate learning objective.</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Consider the environment(s) needed and the orientation of the user (where is the user going to start and which direction will they face?). </a:t>
            </a:r>
            <a:endParaRPr sz="2100" dirty="0">
              <a:solidFill>
                <a:srgbClr val="1A1A1A"/>
              </a:solidFill>
            </a:endParaRPr>
          </a:p>
        </p:txBody>
      </p:sp>
      <p:pic>
        <p:nvPicPr>
          <p:cNvPr id="575" name="Google Shape;575;g225ac00ee36_0_29"/>
          <p:cNvPicPr preferRelativeResize="0"/>
          <p:nvPr/>
        </p:nvPicPr>
        <p:blipFill rotWithShape="1">
          <a:blip r:embed="rId3">
            <a:alphaModFix/>
          </a:blip>
          <a:srcRect/>
          <a:stretch/>
        </p:blipFill>
        <p:spPr>
          <a:xfrm>
            <a:off x="4839525" y="3386975"/>
            <a:ext cx="2512950" cy="2512950"/>
          </a:xfrm>
          <a:prstGeom prst="rect">
            <a:avLst/>
          </a:prstGeom>
          <a:noFill/>
          <a:ln>
            <a:noFill/>
          </a:ln>
        </p:spPr>
      </p:pic>
      <p:sp>
        <p:nvSpPr>
          <p:cNvPr id="576" name="Google Shape;576;g225ac00ee36_0_29"/>
          <p:cNvSpPr txBox="1">
            <a:spLocks noGrp="1"/>
          </p:cNvSpPr>
          <p:nvPr>
            <p:ph type="title"/>
          </p:nvPr>
        </p:nvSpPr>
        <p:spPr>
          <a:xfrm>
            <a:off x="838200" y="203152"/>
            <a:ext cx="10515600" cy="4780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Storyboarding for VR Training </a:t>
            </a:r>
            <a:endParaRPr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25ac00ee36_0_11"/>
          <p:cNvSpPr txBox="1">
            <a:spLocks noGrp="1"/>
          </p:cNvSpPr>
          <p:nvPr>
            <p:ph type="title"/>
          </p:nvPr>
        </p:nvSpPr>
        <p:spPr>
          <a:xfrm>
            <a:off x="838200" y="230763"/>
            <a:ext cx="10515600" cy="4413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Storyboarding for VR Training </a:t>
            </a:r>
            <a:endParaRPr sz="3200" dirty="0"/>
          </a:p>
        </p:txBody>
      </p:sp>
      <p:sp>
        <p:nvSpPr>
          <p:cNvPr id="582" name="Google Shape;582;g225ac00ee36_0_11"/>
          <p:cNvSpPr/>
          <p:nvPr/>
        </p:nvSpPr>
        <p:spPr>
          <a:xfrm>
            <a:off x="2701874" y="1247775"/>
            <a:ext cx="8344200" cy="50484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g225ac00ee36_0_11"/>
          <p:cNvSpPr txBox="1">
            <a:spLocks noGrp="1"/>
          </p:cNvSpPr>
          <p:nvPr>
            <p:ph type="body" idx="1"/>
          </p:nvPr>
        </p:nvSpPr>
        <p:spPr>
          <a:xfrm>
            <a:off x="2703244" y="2120676"/>
            <a:ext cx="7750800" cy="38004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Create the environment required for the learning objectives.</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What is the user seeing?</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What is the user doing?</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Consider the use of controllers vs hand tracking. </a:t>
            </a:r>
            <a:endParaRPr sz="2000" dirty="0">
              <a:solidFill>
                <a:srgbClr val="1A1A1A"/>
              </a:solidFill>
            </a:endParaRPr>
          </a:p>
          <a:p>
            <a:pPr marL="914400" lvl="1" indent="-355600" algn="l" rtl="0">
              <a:lnSpc>
                <a:spcPct val="100000"/>
              </a:lnSpc>
              <a:spcBef>
                <a:spcPts val="0"/>
              </a:spcBef>
              <a:spcAft>
                <a:spcPts val="0"/>
              </a:spcAft>
              <a:buClr>
                <a:srgbClr val="1A1A1A"/>
              </a:buClr>
              <a:buSzPts val="2000"/>
              <a:buChar char="•"/>
            </a:pPr>
            <a:r>
              <a:rPr lang="en-US" sz="2000" dirty="0">
                <a:solidFill>
                  <a:srgbClr val="1A1A1A"/>
                </a:solidFill>
              </a:rPr>
              <a:t>What buttons will be used?</a:t>
            </a:r>
            <a:endParaRPr sz="2000" dirty="0">
              <a:solidFill>
                <a:srgbClr val="1A1A1A"/>
              </a:solidFill>
            </a:endParaRPr>
          </a:p>
          <a:p>
            <a:pPr marL="914400" lvl="1" indent="-355600" algn="l" rtl="0">
              <a:lnSpc>
                <a:spcPct val="100000"/>
              </a:lnSpc>
              <a:spcBef>
                <a:spcPts val="0"/>
              </a:spcBef>
              <a:spcAft>
                <a:spcPts val="0"/>
              </a:spcAft>
              <a:buClr>
                <a:srgbClr val="1A1A1A"/>
              </a:buClr>
              <a:buSzPts val="2000"/>
              <a:buChar char="•"/>
            </a:pPr>
            <a:r>
              <a:rPr lang="en-US" sz="2000" dirty="0">
                <a:solidFill>
                  <a:srgbClr val="1A1A1A"/>
                </a:solidFill>
              </a:rPr>
              <a:t>Do they need to be taught? </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What is the user hearing?</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Where is the user oriented? </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What assets need to be interactable to give evidence of proficiency? </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How will you guide and direct the user’s attention?</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What happens if the user gets stuck? </a:t>
            </a:r>
            <a:endParaRPr sz="2000" dirty="0">
              <a:solidFill>
                <a:srgbClr val="1A1A1A"/>
              </a:solidFill>
            </a:endParaRPr>
          </a:p>
          <a:p>
            <a:pPr marL="457200" lvl="0" indent="-355600" algn="l" rtl="0">
              <a:lnSpc>
                <a:spcPct val="100000"/>
              </a:lnSpc>
              <a:spcBef>
                <a:spcPts val="0"/>
              </a:spcBef>
              <a:spcAft>
                <a:spcPts val="0"/>
              </a:spcAft>
              <a:buClr>
                <a:srgbClr val="1A1A1A"/>
              </a:buClr>
              <a:buSzPts val="2000"/>
              <a:buChar char="•"/>
            </a:pPr>
            <a:r>
              <a:rPr lang="en-US" sz="2000" dirty="0">
                <a:solidFill>
                  <a:srgbClr val="1A1A1A"/>
                </a:solidFill>
              </a:rPr>
              <a:t>How will completion metrics provide evidence of proficiency? </a:t>
            </a:r>
            <a:endParaRPr sz="2000" dirty="0">
              <a:solidFill>
                <a:srgbClr val="1A1A1A"/>
              </a:solidFill>
            </a:endParaRPr>
          </a:p>
          <a:p>
            <a:pPr marL="457200" lvl="0" indent="0" algn="l" rtl="0">
              <a:lnSpc>
                <a:spcPct val="100000"/>
              </a:lnSpc>
              <a:spcBef>
                <a:spcPts val="0"/>
              </a:spcBef>
              <a:spcAft>
                <a:spcPts val="0"/>
              </a:spcAft>
              <a:buSzPts val="1800"/>
              <a:buNone/>
            </a:pPr>
            <a:endParaRPr sz="1700" dirty="0">
              <a:solidFill>
                <a:srgbClr val="1A1A1A"/>
              </a:solidFill>
            </a:endParaRPr>
          </a:p>
        </p:txBody>
      </p:sp>
      <p:sp>
        <p:nvSpPr>
          <p:cNvPr id="584" name="Google Shape;584;g225ac00ee36_0_11"/>
          <p:cNvSpPr txBox="1">
            <a:spLocks noGrp="1"/>
          </p:cNvSpPr>
          <p:nvPr>
            <p:ph type="body" idx="1"/>
          </p:nvPr>
        </p:nvSpPr>
        <p:spPr>
          <a:xfrm>
            <a:off x="3108715" y="1247775"/>
            <a:ext cx="6527100" cy="65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300" b="1" dirty="0">
                <a:solidFill>
                  <a:srgbClr val="1A1A1A"/>
                </a:solidFill>
              </a:rPr>
              <a:t>Add in the details needed for VR training:</a:t>
            </a:r>
            <a:endParaRPr sz="2200" b="1" dirty="0">
              <a:solidFill>
                <a:srgbClr val="1A1A1A"/>
              </a:solidFill>
            </a:endParaRPr>
          </a:p>
        </p:txBody>
      </p:sp>
      <p:cxnSp>
        <p:nvCxnSpPr>
          <p:cNvPr id="585" name="Google Shape;585;g225ac00ee36_0_11"/>
          <p:cNvCxnSpPr/>
          <p:nvPr/>
        </p:nvCxnSpPr>
        <p:spPr>
          <a:xfrm>
            <a:off x="2988804" y="1936644"/>
            <a:ext cx="5341200" cy="0"/>
          </a:xfrm>
          <a:prstGeom prst="straightConnector1">
            <a:avLst/>
          </a:prstGeom>
          <a:noFill/>
          <a:ln w="9525" cap="flat" cmpd="sng">
            <a:solidFill>
              <a:schemeClr val="dk2"/>
            </a:solidFill>
            <a:prstDash val="solid"/>
            <a:round/>
            <a:headEnd type="none" w="sm" len="sm"/>
            <a:tailEnd type="none" w="sm" len="sm"/>
          </a:ln>
        </p:spPr>
      </p:cxnSp>
      <p:pic>
        <p:nvPicPr>
          <p:cNvPr id="586" name="Google Shape;586;g225ac00ee36_0_11"/>
          <p:cNvPicPr preferRelativeResize="0"/>
          <p:nvPr/>
        </p:nvPicPr>
        <p:blipFill rotWithShape="1">
          <a:blip r:embed="rId3">
            <a:alphaModFix/>
          </a:blip>
          <a:srcRect/>
          <a:stretch/>
        </p:blipFill>
        <p:spPr>
          <a:xfrm>
            <a:off x="598900" y="1847425"/>
            <a:ext cx="1325701" cy="1325701"/>
          </a:xfrm>
          <a:prstGeom prst="rect">
            <a:avLst/>
          </a:prstGeom>
          <a:noFill/>
          <a:ln>
            <a:noFill/>
          </a:ln>
        </p:spPr>
      </p:pic>
      <p:pic>
        <p:nvPicPr>
          <p:cNvPr id="587" name="Google Shape;587;g225ac00ee36_0_11"/>
          <p:cNvPicPr preferRelativeResize="0"/>
          <p:nvPr/>
        </p:nvPicPr>
        <p:blipFill rotWithShape="1">
          <a:blip r:embed="rId4">
            <a:alphaModFix/>
          </a:blip>
          <a:srcRect/>
          <a:stretch/>
        </p:blipFill>
        <p:spPr>
          <a:xfrm>
            <a:off x="1440123" y="3531125"/>
            <a:ext cx="1071550" cy="1119775"/>
          </a:xfrm>
          <a:prstGeom prst="rect">
            <a:avLst/>
          </a:prstGeom>
          <a:noFill/>
          <a:ln>
            <a:noFill/>
          </a:ln>
        </p:spPr>
      </p:pic>
      <p:pic>
        <p:nvPicPr>
          <p:cNvPr id="588" name="Google Shape;588;g225ac00ee36_0_11"/>
          <p:cNvPicPr preferRelativeResize="0"/>
          <p:nvPr/>
        </p:nvPicPr>
        <p:blipFill rotWithShape="1">
          <a:blip r:embed="rId5">
            <a:alphaModFix/>
          </a:blip>
          <a:srcRect/>
          <a:stretch/>
        </p:blipFill>
        <p:spPr>
          <a:xfrm>
            <a:off x="8569976" y="2664394"/>
            <a:ext cx="3023124" cy="173346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26e1edaadc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100" b="1" dirty="0">
                <a:solidFill>
                  <a:srgbClr val="1A1A1A"/>
                </a:solidFill>
              </a:rPr>
              <a:t>Other factors to consider: </a:t>
            </a:r>
            <a:endParaRPr sz="2100" b="1" dirty="0">
              <a:solidFill>
                <a:srgbClr val="1A1A1A"/>
              </a:solidFill>
            </a:endParaRPr>
          </a:p>
          <a:p>
            <a:pPr marL="0" lvl="0" indent="0" algn="l" rtl="0">
              <a:lnSpc>
                <a:spcPct val="100000"/>
              </a:lnSpc>
              <a:spcBef>
                <a:spcPts val="0"/>
              </a:spcBef>
              <a:spcAft>
                <a:spcPts val="0"/>
              </a:spcAft>
              <a:buSzPts val="1800"/>
              <a:buNone/>
            </a:pP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assumptions are you making about your users? </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are best practices for teaching the skills to achieve the learning objectives?</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How will you scaffold learning? </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How can the VR space enhance the ability to reach those learning objectives?</a:t>
            </a:r>
            <a:endParaRPr sz="2100" dirty="0">
              <a:solidFill>
                <a:srgbClr val="1A1A1A"/>
              </a:solidFill>
            </a:endParaRP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What constraints exist that hinder the ability to achieve the learning objectives?</a:t>
            </a:r>
          </a:p>
          <a:p>
            <a:pPr marL="457200" lvl="0" indent="-361950" algn="l" rtl="0">
              <a:lnSpc>
                <a:spcPct val="100000"/>
              </a:lnSpc>
              <a:spcBef>
                <a:spcPts val="0"/>
              </a:spcBef>
              <a:spcAft>
                <a:spcPts val="0"/>
              </a:spcAft>
              <a:buClr>
                <a:srgbClr val="1A1A1A"/>
              </a:buClr>
              <a:buSzPts val="2100"/>
              <a:buChar char="•"/>
            </a:pPr>
            <a:r>
              <a:rPr lang="en-US" sz="2100" dirty="0">
                <a:solidFill>
                  <a:srgbClr val="1A1A1A"/>
                </a:solidFill>
              </a:rPr>
              <a:t>How </a:t>
            </a:r>
            <a:r>
              <a:rPr lang="en-US" sz="2100" dirty="0" err="1">
                <a:solidFill>
                  <a:srgbClr val="1A1A1A"/>
                </a:solidFill>
              </a:rPr>
              <a:t>fidelitous</a:t>
            </a:r>
            <a:r>
              <a:rPr lang="en-US" sz="2100" dirty="0">
                <a:solidFill>
                  <a:srgbClr val="1A1A1A"/>
                </a:solidFill>
              </a:rPr>
              <a:t> do the environment and interactions have to be to provide evidence of learning?</a:t>
            </a:r>
            <a:endParaRPr sz="2100" dirty="0">
              <a:solidFill>
                <a:srgbClr val="1A1A1A"/>
              </a:solidFill>
            </a:endParaRPr>
          </a:p>
        </p:txBody>
      </p:sp>
      <p:sp>
        <p:nvSpPr>
          <p:cNvPr id="594" name="Google Shape;594;g226e1edaadc_0_0"/>
          <p:cNvSpPr txBox="1">
            <a:spLocks noGrp="1"/>
          </p:cNvSpPr>
          <p:nvPr>
            <p:ph type="title"/>
          </p:nvPr>
        </p:nvSpPr>
        <p:spPr>
          <a:xfrm>
            <a:off x="838200" y="226903"/>
            <a:ext cx="10515600" cy="4542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Storyboarding for VR Training </a:t>
            </a:r>
            <a:endParaRPr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4;g226e1edaadc_0_0">
            <a:extLst>
              <a:ext uri="{FF2B5EF4-FFF2-40B4-BE49-F238E27FC236}">
                <a16:creationId xmlns:a16="http://schemas.microsoft.com/office/drawing/2014/main" id="{129EC96D-FE79-955B-EE97-3130FBA9C5C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EXAMPLE: SENSORY INPUTS</a:t>
            </a:r>
            <a:endParaRPr sz="3200" dirty="0"/>
          </a:p>
        </p:txBody>
      </p:sp>
      <p:pic>
        <p:nvPicPr>
          <p:cNvPr id="3074" name="Picture 2">
            <a:extLst>
              <a:ext uri="{FF2B5EF4-FFF2-40B4-BE49-F238E27FC236}">
                <a16:creationId xmlns:a16="http://schemas.microsoft.com/office/drawing/2014/main" id="{ACE62994-6403-976C-71F4-3B16C949C4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03" b="6029"/>
          <a:stretch/>
        </p:blipFill>
        <p:spPr bwMode="auto">
          <a:xfrm>
            <a:off x="1155570" y="841248"/>
            <a:ext cx="9149572" cy="5585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B48FE2-740B-1A31-99D4-2A1D378E6B4C}"/>
              </a:ext>
            </a:extLst>
          </p:cNvPr>
          <p:cNvSpPr txBox="1"/>
          <p:nvPr/>
        </p:nvSpPr>
        <p:spPr>
          <a:xfrm>
            <a:off x="2429459" y="1045029"/>
            <a:ext cx="4334198" cy="646331"/>
          </a:xfrm>
          <a:prstGeom prst="rect">
            <a:avLst/>
          </a:prstGeom>
          <a:noFill/>
        </p:spPr>
        <p:txBody>
          <a:bodyPr wrap="square" rtlCol="0">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Practicing using a micrometer on an array of objects in various environments</a:t>
            </a:r>
            <a:endParaRPr lang="en-US" dirty="0">
              <a:solidFill>
                <a:srgbClr val="00B0F0"/>
              </a:solidFill>
              <a:effectLst/>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22213D28-5C22-6528-10BF-19477E41C5EF}"/>
              </a:ext>
            </a:extLst>
          </p:cNvPr>
          <p:cNvSpPr txBox="1"/>
          <p:nvPr/>
        </p:nvSpPr>
        <p:spPr>
          <a:xfrm>
            <a:off x="5188856" y="2608730"/>
            <a:ext cx="4869544" cy="1200329"/>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Target object(s) and target area of object meant to be measured. Micrometer tool and it’s parts. Peripheral machinery objects and space around target object to move about.</a:t>
            </a:r>
            <a:endParaRPr lang="en-US" sz="1800" dirty="0">
              <a:solidFill>
                <a:srgbClr val="00B0F0"/>
              </a:solidFill>
              <a:effectLst/>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30B4DD62-93E9-AB3E-3726-3092F11CAD2F}"/>
              </a:ext>
            </a:extLst>
          </p:cNvPr>
          <p:cNvSpPr txBox="1"/>
          <p:nvPr/>
        </p:nvSpPr>
        <p:spPr>
          <a:xfrm>
            <a:off x="5188856" y="4003976"/>
            <a:ext cx="4869544" cy="646331"/>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Metal clang with the micrometer touches the target object. Faint humming from machines.</a:t>
            </a:r>
            <a:endParaRPr lang="en-US" sz="1800" dirty="0">
              <a:solidFill>
                <a:srgbClr val="00B0F0"/>
              </a:solidFill>
              <a:effectLst/>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E77258EA-1170-77E0-32D0-C02B9811CE0D}"/>
              </a:ext>
            </a:extLst>
          </p:cNvPr>
          <p:cNvSpPr txBox="1"/>
          <p:nvPr/>
        </p:nvSpPr>
        <p:spPr>
          <a:xfrm>
            <a:off x="5188856" y="5139117"/>
            <a:ext cx="4869544" cy="923330"/>
          </a:xfrm>
          <a:prstGeom prst="rect">
            <a:avLst/>
          </a:prstGeom>
          <a:noFill/>
        </p:spPr>
        <p:txBody>
          <a:bodyPr wrap="square" rtlCol="0">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Feel the micrometer in hand. Feel vibrations when metal touches metal. Feel the parts of the micrometer move. Ability to move around the target object.</a:t>
            </a:r>
            <a:endParaRPr lang="en-US" dirty="0">
              <a:solidFill>
                <a:srgbClr val="00B0F0"/>
              </a:solidFill>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11505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4;g226e1edaadc_0_0">
            <a:extLst>
              <a:ext uri="{FF2B5EF4-FFF2-40B4-BE49-F238E27FC236}">
                <a16:creationId xmlns:a16="http://schemas.microsoft.com/office/drawing/2014/main" id="{129EC96D-FE79-955B-EE97-3130FBA9C5C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EXAMPLE: FIDELITY</a:t>
            </a:r>
            <a:endParaRPr sz="3200" dirty="0"/>
          </a:p>
        </p:txBody>
      </p:sp>
      <p:pic>
        <p:nvPicPr>
          <p:cNvPr id="4098" name="Picture 2">
            <a:extLst>
              <a:ext uri="{FF2B5EF4-FFF2-40B4-BE49-F238E27FC236}">
                <a16:creationId xmlns:a16="http://schemas.microsoft.com/office/drawing/2014/main" id="{A0131223-8687-375D-60C9-AEE97DF7B2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91" r="2441" b="7091"/>
          <a:stretch/>
        </p:blipFill>
        <p:spPr bwMode="auto">
          <a:xfrm>
            <a:off x="1399607" y="928332"/>
            <a:ext cx="8702335" cy="55688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5E636-E303-9BEB-AE30-6484863D2783}"/>
              </a:ext>
            </a:extLst>
          </p:cNvPr>
          <p:cNvSpPr txBox="1"/>
          <p:nvPr/>
        </p:nvSpPr>
        <p:spPr>
          <a:xfrm>
            <a:off x="5333999" y="1517248"/>
            <a:ext cx="4637315" cy="1200329"/>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A garage, field, or factory with machinery. Lots of old, worn metal objects and used tools. Cold, rugged.</a:t>
            </a:r>
            <a:endParaRPr lang="en-US" sz="1800" dirty="0">
              <a:solidFill>
                <a:srgbClr val="00B0F0"/>
              </a:solidFill>
              <a:effectLst/>
              <a:latin typeface="Arial Narrow" panose="020B0604020202020204" pitchFamily="34" charset="0"/>
              <a:cs typeface="Arial Narrow" panose="020B0604020202020204" pitchFamily="34" charset="0"/>
            </a:endParaRPr>
          </a:p>
          <a:p>
            <a:br>
              <a:rPr lang="en-US" sz="1800" dirty="0">
                <a:solidFill>
                  <a:srgbClr val="00B0F0"/>
                </a:solidFill>
                <a:latin typeface="Arial Narrow" panose="020B0604020202020204" pitchFamily="34" charset="0"/>
                <a:cs typeface="Arial Narrow" panose="020B0604020202020204" pitchFamily="34" charset="0"/>
              </a:rPr>
            </a:br>
            <a:endParaRPr lang="en-US" sz="1800" dirty="0">
              <a:solidFill>
                <a:srgbClr val="00B0F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CF351EAB-9C11-133F-8BFA-220F28FA94BF}"/>
              </a:ext>
            </a:extLst>
          </p:cNvPr>
          <p:cNvSpPr txBox="1"/>
          <p:nvPr/>
        </p:nvSpPr>
        <p:spPr>
          <a:xfrm>
            <a:off x="5348513" y="2580200"/>
            <a:ext cx="4637315" cy="1477328"/>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Pick up tools (hammer, gauge, measurement tools), inspect them, use their features. Feel machines in the space. Turn them on or off. Micrometer’s thimble rotates and spindle extends and retracts. Close to natural scale</a:t>
            </a:r>
            <a:endParaRPr lang="en-US" sz="1800" dirty="0">
              <a:solidFill>
                <a:srgbClr val="00B0F0"/>
              </a:solidFill>
              <a:effectLst/>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4942FBEC-3A93-9C3B-85C3-151E5E358194}"/>
              </a:ext>
            </a:extLst>
          </p:cNvPr>
          <p:cNvSpPr txBox="1"/>
          <p:nvPr/>
        </p:nvSpPr>
        <p:spPr>
          <a:xfrm>
            <a:off x="5348513" y="4057528"/>
            <a:ext cx="4637315" cy="923330"/>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No virtual humans unless there is a joint measurement activity or a coach providing pointers and feedback on performance.</a:t>
            </a:r>
            <a:endParaRPr lang="en-US" sz="1800" dirty="0">
              <a:solidFill>
                <a:srgbClr val="00B0F0"/>
              </a:solidFill>
              <a:effectLst/>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BB2AE1A8-CD83-F9EF-BFB5-CFF5B6680B82}"/>
              </a:ext>
            </a:extLst>
          </p:cNvPr>
          <p:cNvSpPr txBox="1"/>
          <p:nvPr/>
        </p:nvSpPr>
        <p:spPr>
          <a:xfrm>
            <a:off x="5348513" y="5260686"/>
            <a:ext cx="4622801" cy="923330"/>
          </a:xfrm>
          <a:prstGeom prst="rect">
            <a:avLst/>
          </a:prstGeom>
          <a:noFill/>
        </p:spPr>
        <p:txBody>
          <a:bodyPr wrap="square">
            <a:spAutoFit/>
          </a:bodyPr>
          <a:lstStyle/>
          <a:p>
            <a:pPr rtl="0">
              <a:spcBef>
                <a:spcPts val="0"/>
              </a:spcBef>
              <a:spcAft>
                <a:spcPts val="0"/>
              </a:spcAft>
            </a:pPr>
            <a:r>
              <a:rPr lang="en-US" sz="1800" u="none" strike="noStrike" dirty="0">
                <a:solidFill>
                  <a:srgbClr val="00B0F0"/>
                </a:solidFill>
                <a:effectLst/>
                <a:latin typeface="Arial Narrow" panose="020B0604020202020204" pitchFamily="34" charset="0"/>
                <a:cs typeface="Arial Narrow" panose="020B0604020202020204" pitchFamily="34" charset="0"/>
              </a:rPr>
              <a:t>Expected to use both hands to operate micrometer, as in real life. View measurement markings and determine the value. </a:t>
            </a:r>
            <a:endParaRPr lang="en-US" sz="1800" dirty="0">
              <a:solidFill>
                <a:srgbClr val="00B0F0"/>
              </a:solidFill>
              <a:effectLst/>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0847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4;g226e1edaadc_0_0">
            <a:extLst>
              <a:ext uri="{FF2B5EF4-FFF2-40B4-BE49-F238E27FC236}">
                <a16:creationId xmlns:a16="http://schemas.microsoft.com/office/drawing/2014/main" id="{129EC96D-FE79-955B-EE97-3130FBA9C5C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EXAMPLE: PEDAGOGICAL AGENT</a:t>
            </a:r>
            <a:endParaRPr sz="3200" dirty="0"/>
          </a:p>
        </p:txBody>
      </p:sp>
      <p:pic>
        <p:nvPicPr>
          <p:cNvPr id="3" name="Picture 2">
            <a:extLst>
              <a:ext uri="{FF2B5EF4-FFF2-40B4-BE49-F238E27FC236}">
                <a16:creationId xmlns:a16="http://schemas.microsoft.com/office/drawing/2014/main" id="{AEC61556-BB0B-998B-0A76-4A6CC1FF4831}"/>
              </a:ext>
            </a:extLst>
          </p:cNvPr>
          <p:cNvPicPr>
            <a:picLocks noChangeAspect="1"/>
          </p:cNvPicPr>
          <p:nvPr/>
        </p:nvPicPr>
        <p:blipFill>
          <a:blip r:embed="rId2"/>
          <a:stretch>
            <a:fillRect/>
          </a:stretch>
        </p:blipFill>
        <p:spPr>
          <a:xfrm>
            <a:off x="617095" y="1082312"/>
            <a:ext cx="10957810" cy="5071900"/>
          </a:xfrm>
          <a:prstGeom prst="rect">
            <a:avLst/>
          </a:prstGeom>
        </p:spPr>
      </p:pic>
    </p:spTree>
    <p:extLst>
      <p:ext uri="{BB962C8B-B14F-4D97-AF65-F5344CB8AC3E}">
        <p14:creationId xmlns:p14="http://schemas.microsoft.com/office/powerpoint/2010/main" val="3943982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4;g226e1edaadc_0_0">
            <a:extLst>
              <a:ext uri="{FF2B5EF4-FFF2-40B4-BE49-F238E27FC236}">
                <a16:creationId xmlns:a16="http://schemas.microsoft.com/office/drawing/2014/main" id="{129EC96D-FE79-955B-EE97-3130FBA9C5C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EXAMPLE: PEDAGOGICAL AGENT</a:t>
            </a:r>
            <a:endParaRPr sz="3200" dirty="0"/>
          </a:p>
        </p:txBody>
      </p:sp>
      <p:pic>
        <p:nvPicPr>
          <p:cNvPr id="4" name="Picture 3">
            <a:extLst>
              <a:ext uri="{FF2B5EF4-FFF2-40B4-BE49-F238E27FC236}">
                <a16:creationId xmlns:a16="http://schemas.microsoft.com/office/drawing/2014/main" id="{B24E7345-59BB-C9F9-855B-07451CE520C6}"/>
              </a:ext>
            </a:extLst>
          </p:cNvPr>
          <p:cNvPicPr>
            <a:picLocks noChangeAspect="1"/>
          </p:cNvPicPr>
          <p:nvPr/>
        </p:nvPicPr>
        <p:blipFill>
          <a:blip r:embed="rId2"/>
          <a:stretch>
            <a:fillRect/>
          </a:stretch>
        </p:blipFill>
        <p:spPr>
          <a:xfrm>
            <a:off x="1138895" y="949606"/>
            <a:ext cx="9914209" cy="5181372"/>
          </a:xfrm>
          <a:prstGeom prst="rect">
            <a:avLst/>
          </a:prstGeom>
        </p:spPr>
      </p:pic>
      <p:sp>
        <p:nvSpPr>
          <p:cNvPr id="2" name="TextBox 1">
            <a:extLst>
              <a:ext uri="{FF2B5EF4-FFF2-40B4-BE49-F238E27FC236}">
                <a16:creationId xmlns:a16="http://schemas.microsoft.com/office/drawing/2014/main" id="{372A1472-EF0E-9642-91F5-79653A6D9030}"/>
              </a:ext>
            </a:extLst>
          </p:cNvPr>
          <p:cNvSpPr txBox="1"/>
          <p:nvPr/>
        </p:nvSpPr>
        <p:spPr>
          <a:xfrm>
            <a:off x="7482284" y="3747048"/>
            <a:ext cx="612637" cy="261610"/>
          </a:xfrm>
          <a:prstGeom prst="rect">
            <a:avLst/>
          </a:prstGeom>
          <a:solidFill>
            <a:srgbClr val="E6E6E6"/>
          </a:solidFill>
        </p:spPr>
        <p:txBody>
          <a:bodyPr wrap="square" rtlCol="0">
            <a:spAutoFit/>
          </a:bodyPr>
          <a:lstStyle/>
          <a:p>
            <a:endParaRPr lang="en-US" sz="1100" dirty="0">
              <a:solidFill>
                <a:schemeClr val="tx1">
                  <a:lumMod val="75000"/>
                  <a:lumOff val="25000"/>
                </a:schemeClr>
              </a:solidFill>
              <a:latin typeface="Archivo" pitchFamily="2" charset="77"/>
              <a:cs typeface="Archivo" pitchFamily="2" charset="77"/>
            </a:endParaRPr>
          </a:p>
        </p:txBody>
      </p:sp>
      <p:sp>
        <p:nvSpPr>
          <p:cNvPr id="6" name="TextBox 5">
            <a:extLst>
              <a:ext uri="{FF2B5EF4-FFF2-40B4-BE49-F238E27FC236}">
                <a16:creationId xmlns:a16="http://schemas.microsoft.com/office/drawing/2014/main" id="{16F04A26-2200-3FA1-C2D0-F6787E61948C}"/>
              </a:ext>
            </a:extLst>
          </p:cNvPr>
          <p:cNvSpPr txBox="1"/>
          <p:nvPr/>
        </p:nvSpPr>
        <p:spPr>
          <a:xfrm>
            <a:off x="7388249" y="3740126"/>
            <a:ext cx="987266" cy="292388"/>
          </a:xfrm>
          <a:prstGeom prst="rect">
            <a:avLst/>
          </a:prstGeom>
          <a:noFill/>
        </p:spPr>
        <p:txBody>
          <a:bodyPr wrap="square">
            <a:spAutoFit/>
          </a:bodyPr>
          <a:lstStyle/>
          <a:p>
            <a:r>
              <a:rPr lang="en-US" sz="1300" dirty="0">
                <a:solidFill>
                  <a:schemeClr val="accent4">
                    <a:lumMod val="85000"/>
                    <a:lumOff val="15000"/>
                  </a:schemeClr>
                </a:solidFill>
                <a:latin typeface="Archivo" pitchFamily="2" charset="77"/>
                <a:cs typeface="Archivo" pitchFamily="2" charset="77"/>
              </a:rPr>
              <a:t>learners</a:t>
            </a:r>
          </a:p>
        </p:txBody>
      </p:sp>
    </p:spTree>
    <p:extLst>
      <p:ext uri="{BB962C8B-B14F-4D97-AF65-F5344CB8AC3E}">
        <p14:creationId xmlns:p14="http://schemas.microsoft.com/office/powerpoint/2010/main" val="2544002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Workshop Agenda</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Arial" panose="020B0604020202020204" pitchFamily="34" charset="0"/>
              <a:buChar char="•"/>
            </a:pPr>
            <a:r>
              <a:rPr lang="en-US" sz="2000" dirty="0"/>
              <a:t>Part 1: Objectives, Definitions, and Foundational Concepts		8:00 am – 8:30 am</a:t>
            </a:r>
            <a:endParaRPr sz="2000" dirty="0"/>
          </a:p>
          <a:p>
            <a:pPr>
              <a:lnSpc>
                <a:spcPct val="115000"/>
              </a:lnSpc>
              <a:spcBef>
                <a:spcPts val="0"/>
              </a:spcBef>
              <a:spcAft>
                <a:spcPts val="600"/>
              </a:spcAft>
              <a:buClr>
                <a:srgbClr val="333333"/>
              </a:buClr>
              <a:buSzPts val="2000"/>
              <a:buFont typeface="Arial" panose="020B0604020202020204" pitchFamily="34" charset="0"/>
              <a:buChar char="•"/>
            </a:pPr>
            <a:r>
              <a:rPr lang="en-US" sz="2000" dirty="0"/>
              <a:t>Part 2: Assessments and Task Analysis				8:30 am – 9:00 am</a:t>
            </a:r>
            <a:endParaRPr sz="2000" dirty="0"/>
          </a:p>
          <a:p>
            <a:pPr>
              <a:lnSpc>
                <a:spcPct val="115000"/>
              </a:lnSpc>
              <a:spcBef>
                <a:spcPts val="0"/>
              </a:spcBef>
              <a:spcAft>
                <a:spcPts val="600"/>
              </a:spcAft>
              <a:buClr>
                <a:srgbClr val="333333"/>
              </a:buClr>
              <a:buSzPts val="2000"/>
              <a:buFont typeface="Arial" panose="020B0604020202020204" pitchFamily="34" charset="0"/>
              <a:buChar char="•"/>
            </a:pPr>
            <a:r>
              <a:rPr lang="en-US" sz="2000" dirty="0"/>
              <a:t>Part 3: Storyboarding for VR					9:00 am – 9:30 am</a:t>
            </a:r>
            <a:endParaRPr sz="2000" dirty="0"/>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t>Break							9:30 am – 9:45 am</a:t>
            </a:r>
            <a:endParaRPr sz="2000" dirty="0"/>
          </a:p>
          <a:p>
            <a:pPr>
              <a:lnSpc>
                <a:spcPct val="115000"/>
              </a:lnSpc>
              <a:spcBef>
                <a:spcPts val="0"/>
              </a:spcBef>
              <a:spcAft>
                <a:spcPts val="600"/>
              </a:spcAft>
              <a:buClr>
                <a:srgbClr val="333333"/>
              </a:buClr>
              <a:buSzPts val="2000"/>
              <a:buFont typeface="Arial" panose="020B0604020202020204" pitchFamily="34" charset="0"/>
              <a:buChar char="•"/>
            </a:pPr>
            <a:r>
              <a:rPr lang="en-US" sz="2000" dirty="0"/>
              <a:t>Part 4: Prototyping						9:45 am – 11:15 am</a:t>
            </a: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t>Break							11:15 am – 11:30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t>Part 5: Socialize and Reflect					11:30 am – 11:45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t>Part 6: Close Out and Final Thoughts 				11:45 am – 12:00 pm</a:t>
            </a:r>
            <a:r>
              <a:rPr lang="en-US" dirty="0"/>
              <a:t>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94;g226e1edaadc_0_0">
            <a:extLst>
              <a:ext uri="{FF2B5EF4-FFF2-40B4-BE49-F238E27FC236}">
                <a16:creationId xmlns:a16="http://schemas.microsoft.com/office/drawing/2014/main" id="{129EC96D-FE79-955B-EE97-3130FBA9C5C3}"/>
              </a:ext>
            </a:extLst>
          </p:cNvPr>
          <p:cNvSpPr txBox="1">
            <a:spLocks noGrp="1"/>
          </p:cNvSpPr>
          <p:nvPr>
            <p:ph type="title"/>
          </p:nvPr>
        </p:nvSpPr>
        <p:spPr>
          <a:xfrm>
            <a:off x="1124262" y="0"/>
            <a:ext cx="8638279" cy="8412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EXAMPLE: INSTRUCTIONS &amp; FEEDBACK</a:t>
            </a:r>
            <a:endParaRPr sz="3200" dirty="0"/>
          </a:p>
        </p:txBody>
      </p:sp>
      <p:sp>
        <p:nvSpPr>
          <p:cNvPr id="3" name="TextBox 2">
            <a:extLst>
              <a:ext uri="{FF2B5EF4-FFF2-40B4-BE49-F238E27FC236}">
                <a16:creationId xmlns:a16="http://schemas.microsoft.com/office/drawing/2014/main" id="{C6A9DD7A-EAD2-BD13-9CBC-1CCC018F24CA}"/>
              </a:ext>
            </a:extLst>
          </p:cNvPr>
          <p:cNvSpPr txBox="1"/>
          <p:nvPr/>
        </p:nvSpPr>
        <p:spPr>
          <a:xfrm>
            <a:off x="2053449" y="1399819"/>
            <a:ext cx="8968902" cy="4483279"/>
          </a:xfrm>
          <a:prstGeom prst="rect">
            <a:avLst/>
          </a:prstGeom>
          <a:noFill/>
        </p:spPr>
        <p:txBody>
          <a:bodyPr wrap="square" rtlCol="0">
            <a:spAutoFit/>
          </a:bodyPr>
          <a:lstStyle/>
          <a:p>
            <a:pPr rtl="0">
              <a:spcBef>
                <a:spcPts val="0"/>
              </a:spcBef>
              <a:spcAft>
                <a:spcPts val="0"/>
              </a:spcAft>
            </a:pPr>
            <a:r>
              <a:rPr lang="en-US" sz="2000" b="1" u="none" strike="noStrike" dirty="0">
                <a:solidFill>
                  <a:srgbClr val="00B0F0"/>
                </a:solidFill>
                <a:effectLst/>
                <a:latin typeface="Arial Narrow" panose="020B0604020202020204" pitchFamily="34" charset="0"/>
                <a:cs typeface="Arial Narrow" panose="020B0604020202020204" pitchFamily="34" charset="0"/>
              </a:rPr>
              <a:t>Instructional prompts </a:t>
            </a:r>
            <a:r>
              <a:rPr lang="en-US" sz="2000" u="none" strike="noStrike" dirty="0">
                <a:solidFill>
                  <a:srgbClr val="1C1C1C"/>
                </a:solidFill>
                <a:effectLst/>
                <a:latin typeface="Arial Narrow" panose="020B0604020202020204" pitchFamily="34" charset="0"/>
                <a:cs typeface="Arial Narrow" panose="020B0604020202020204" pitchFamily="34" charset="0"/>
              </a:rPr>
              <a:t>presented at the beginning of the task and triggered by inactivity</a:t>
            </a:r>
            <a:endParaRPr lang="en-US" sz="3600" dirty="0">
              <a:effectLst/>
              <a:latin typeface="Arial Narrow" panose="020B0604020202020204" pitchFamily="34" charset="0"/>
              <a:cs typeface="Arial Narrow" panose="020B0604020202020204" pitchFamily="34" charset="0"/>
            </a:endParaRPr>
          </a:p>
          <a:p>
            <a:pPr marL="914400" rtl="0">
              <a:spcBef>
                <a:spcPts val="1000"/>
              </a:spcBef>
              <a:spcAft>
                <a:spcPts val="0"/>
              </a:spcAft>
            </a:pPr>
            <a:r>
              <a:rPr lang="en-US" sz="2000" u="none" strike="noStrike" dirty="0">
                <a:solidFill>
                  <a:srgbClr val="1C1C1C"/>
                </a:solidFill>
                <a:effectLst/>
                <a:latin typeface="Arial Narrow" panose="020B0604020202020204" pitchFamily="34" charset="0"/>
                <a:cs typeface="Arial Narrow" panose="020B0604020202020204" pitchFamily="34" charset="0"/>
              </a:rPr>
              <a:t>“Practice measuring some of the objects around my auto shop.”</a:t>
            </a:r>
            <a:endParaRPr lang="en-US" sz="3600" dirty="0">
              <a:effectLst/>
              <a:latin typeface="Arial Narrow" panose="020B0604020202020204" pitchFamily="34" charset="0"/>
              <a:cs typeface="Arial Narrow" panose="020B0604020202020204" pitchFamily="34" charset="0"/>
            </a:endParaRPr>
          </a:p>
          <a:p>
            <a:pPr rtl="0">
              <a:spcBef>
                <a:spcPts val="0"/>
              </a:spcBef>
              <a:spcAft>
                <a:spcPts val="0"/>
              </a:spcAft>
            </a:pPr>
            <a:br>
              <a:rPr lang="en-US" sz="3600" dirty="0">
                <a:effectLst/>
                <a:latin typeface="Arial Narrow" panose="020B0604020202020204" pitchFamily="34" charset="0"/>
                <a:cs typeface="Arial Narrow" panose="020B0604020202020204" pitchFamily="34" charset="0"/>
              </a:rPr>
            </a:br>
            <a:r>
              <a:rPr lang="en-US" sz="2000" b="1" u="none" strike="noStrike" dirty="0">
                <a:solidFill>
                  <a:srgbClr val="00B0F0"/>
                </a:solidFill>
                <a:effectLst/>
                <a:latin typeface="Arial Narrow" panose="020B0604020202020204" pitchFamily="34" charset="0"/>
                <a:cs typeface="Arial Narrow" panose="020B0604020202020204" pitchFamily="34" charset="0"/>
              </a:rPr>
              <a:t>Positive feedback </a:t>
            </a:r>
            <a:r>
              <a:rPr lang="en-US" sz="2000" u="none" strike="noStrike" dirty="0">
                <a:solidFill>
                  <a:srgbClr val="1C1C1C"/>
                </a:solidFill>
                <a:effectLst/>
                <a:latin typeface="Arial Narrow" panose="020B0604020202020204" pitchFamily="34" charset="0"/>
                <a:cs typeface="Arial Narrow" panose="020B0604020202020204" pitchFamily="34" charset="0"/>
              </a:rPr>
              <a:t>triggered by correct action</a:t>
            </a:r>
            <a:endParaRPr lang="en-US" sz="3600" dirty="0">
              <a:effectLst/>
              <a:latin typeface="Arial Narrow" panose="020B0604020202020204" pitchFamily="34" charset="0"/>
              <a:cs typeface="Arial Narrow" panose="020B0604020202020204" pitchFamily="34" charset="0"/>
            </a:endParaRPr>
          </a:p>
          <a:p>
            <a:pPr marL="914400" rtl="0">
              <a:spcBef>
                <a:spcPts val="1000"/>
              </a:spcBef>
              <a:spcAft>
                <a:spcPts val="0"/>
              </a:spcAft>
            </a:pPr>
            <a:r>
              <a:rPr lang="en-US" sz="2000" u="none" strike="noStrike" dirty="0">
                <a:solidFill>
                  <a:srgbClr val="1C1C1C"/>
                </a:solidFill>
                <a:effectLst/>
                <a:latin typeface="Arial Narrow" panose="020B0604020202020204" pitchFamily="34" charset="0"/>
                <a:cs typeface="Arial Narrow" panose="020B0604020202020204" pitchFamily="34" charset="0"/>
              </a:rPr>
              <a:t>“Way to twist that Thimble with the right about of pressure between the Spindle and Anvil!”</a:t>
            </a:r>
            <a:endParaRPr lang="en-US" sz="3600" dirty="0">
              <a:effectLst/>
              <a:latin typeface="Arial Narrow" panose="020B0604020202020204" pitchFamily="34" charset="0"/>
              <a:cs typeface="Arial Narrow" panose="020B0604020202020204" pitchFamily="34" charset="0"/>
            </a:endParaRPr>
          </a:p>
          <a:p>
            <a:pPr rtl="0">
              <a:spcBef>
                <a:spcPts val="0"/>
              </a:spcBef>
              <a:spcAft>
                <a:spcPts val="0"/>
              </a:spcAft>
            </a:pPr>
            <a:br>
              <a:rPr lang="en-US" sz="3600" dirty="0">
                <a:effectLst/>
                <a:latin typeface="Arial Narrow" panose="020B0604020202020204" pitchFamily="34" charset="0"/>
                <a:cs typeface="Arial Narrow" panose="020B0604020202020204" pitchFamily="34" charset="0"/>
              </a:rPr>
            </a:br>
            <a:r>
              <a:rPr lang="en-US" sz="2000" b="1" u="none" strike="noStrike" dirty="0">
                <a:solidFill>
                  <a:srgbClr val="00B0F0"/>
                </a:solidFill>
                <a:effectLst/>
                <a:latin typeface="Arial Narrow" panose="020B0604020202020204" pitchFamily="34" charset="0"/>
                <a:cs typeface="Arial Narrow" panose="020B0604020202020204" pitchFamily="34" charset="0"/>
              </a:rPr>
              <a:t>Corrective feedback </a:t>
            </a:r>
            <a:r>
              <a:rPr lang="en-US" sz="2000" u="none" strike="noStrike" dirty="0">
                <a:solidFill>
                  <a:srgbClr val="1C1C1C"/>
                </a:solidFill>
                <a:effectLst/>
                <a:latin typeface="Arial Narrow" panose="020B0604020202020204" pitchFamily="34" charset="0"/>
                <a:cs typeface="Arial Narrow" panose="020B0604020202020204" pitchFamily="34" charset="0"/>
              </a:rPr>
              <a:t>triggered by incorrect action</a:t>
            </a:r>
            <a:endParaRPr lang="en-US" sz="3600" dirty="0">
              <a:effectLst/>
              <a:latin typeface="Arial Narrow" panose="020B0604020202020204" pitchFamily="34" charset="0"/>
              <a:cs typeface="Arial Narrow" panose="020B0604020202020204" pitchFamily="34" charset="0"/>
            </a:endParaRPr>
          </a:p>
          <a:p>
            <a:pPr marL="571500" lvl="1">
              <a:spcBef>
                <a:spcPts val="1000"/>
              </a:spcBef>
              <a:spcAft>
                <a:spcPts val="0"/>
              </a:spcAft>
            </a:pPr>
            <a:r>
              <a:rPr lang="en-US" sz="2000" u="none" strike="noStrike" dirty="0">
                <a:solidFill>
                  <a:srgbClr val="12C6F1"/>
                </a:solidFill>
                <a:effectLst/>
                <a:latin typeface="Arial Narrow" panose="020B0604020202020204" pitchFamily="34" charset="0"/>
                <a:cs typeface="Arial Narrow" panose="020B0604020202020204" pitchFamily="34" charset="0"/>
              </a:rPr>
              <a:t>Brief:</a:t>
            </a:r>
            <a:r>
              <a:rPr lang="en-US" sz="2000" u="none" strike="noStrike" dirty="0">
                <a:solidFill>
                  <a:srgbClr val="1C1C1C"/>
                </a:solidFill>
                <a:effectLst/>
                <a:latin typeface="Arial Narrow" panose="020B0604020202020204" pitchFamily="34" charset="0"/>
                <a:cs typeface="Arial Narrow" panose="020B0604020202020204" pitchFamily="34" charset="0"/>
              </a:rPr>
              <a:t> “Use your placement meter as a guide for correct positioning.”</a:t>
            </a:r>
            <a:endParaRPr lang="en-US" sz="3600" dirty="0">
              <a:effectLst/>
              <a:latin typeface="Arial Narrow" panose="020B0604020202020204" pitchFamily="34" charset="0"/>
              <a:cs typeface="Arial Narrow" panose="020B0604020202020204" pitchFamily="34" charset="0"/>
            </a:endParaRPr>
          </a:p>
          <a:p>
            <a:pPr marL="571500" lvl="1">
              <a:spcBef>
                <a:spcPts val="1000"/>
              </a:spcBef>
              <a:spcAft>
                <a:spcPts val="0"/>
              </a:spcAft>
            </a:pPr>
            <a:r>
              <a:rPr lang="en-US" sz="2000" u="none" strike="noStrike" dirty="0">
                <a:solidFill>
                  <a:srgbClr val="12C6F1"/>
                </a:solidFill>
                <a:effectLst/>
                <a:latin typeface="Arial Narrow" panose="020B0604020202020204" pitchFamily="34" charset="0"/>
                <a:cs typeface="Arial Narrow" panose="020B0604020202020204" pitchFamily="34" charset="0"/>
              </a:rPr>
              <a:t>Explicit: </a:t>
            </a:r>
            <a:r>
              <a:rPr lang="en-US" sz="2000" u="none" strike="noStrike" dirty="0">
                <a:solidFill>
                  <a:srgbClr val="1C1C1C"/>
                </a:solidFill>
                <a:effectLst/>
                <a:latin typeface="Arial Narrow" panose="020B0604020202020204" pitchFamily="34" charset="0"/>
                <a:cs typeface="Arial Narrow" panose="020B0604020202020204" pitchFamily="34" charset="0"/>
              </a:rPr>
              <a:t>“Shift the micrometer to the left until you reach the sweet spot on your placement gauge.”</a:t>
            </a:r>
            <a:endParaRPr lang="en-US" sz="3600" dirty="0">
              <a:effectLst/>
              <a:latin typeface="Arial Narrow" panose="020B0604020202020204" pitchFamily="34" charset="0"/>
              <a:cs typeface="Arial Narrow" panose="020B0604020202020204" pitchFamily="34" charset="0"/>
            </a:endParaRPr>
          </a:p>
        </p:txBody>
      </p:sp>
      <p:grpSp>
        <p:nvGrpSpPr>
          <p:cNvPr id="4" name="Google Shape;13056;p94">
            <a:extLst>
              <a:ext uri="{FF2B5EF4-FFF2-40B4-BE49-F238E27FC236}">
                <a16:creationId xmlns:a16="http://schemas.microsoft.com/office/drawing/2014/main" id="{9F7F6BDE-75E1-84AA-C2D9-D65D880148EE}"/>
              </a:ext>
            </a:extLst>
          </p:cNvPr>
          <p:cNvGrpSpPr/>
          <p:nvPr/>
        </p:nvGrpSpPr>
        <p:grpSpPr>
          <a:xfrm>
            <a:off x="1110358" y="1412721"/>
            <a:ext cx="595951" cy="669271"/>
            <a:chOff x="3564866" y="1499997"/>
            <a:chExt cx="326473" cy="366639"/>
          </a:xfrm>
        </p:grpSpPr>
        <p:sp>
          <p:nvSpPr>
            <p:cNvPr id="6" name="Google Shape;13057;p94">
              <a:extLst>
                <a:ext uri="{FF2B5EF4-FFF2-40B4-BE49-F238E27FC236}">
                  <a16:creationId xmlns:a16="http://schemas.microsoft.com/office/drawing/2014/main" id="{4338C30A-8755-D34F-8D6B-7359C31CED3F}"/>
                </a:ext>
              </a:extLst>
            </p:cNvPr>
            <p:cNvSpPr/>
            <p:nvPr/>
          </p:nvSpPr>
          <p:spPr>
            <a:xfrm>
              <a:off x="3595284" y="1499997"/>
              <a:ext cx="263389" cy="366404"/>
            </a:xfrm>
            <a:custGeom>
              <a:avLst/>
              <a:gdLst/>
              <a:ahLst/>
              <a:cxnLst/>
              <a:rect l="l" t="t" r="r" b="b"/>
              <a:pathLst>
                <a:path w="10079" h="14021" extrusionOk="0">
                  <a:moveTo>
                    <a:pt x="1308" y="0"/>
                  </a:moveTo>
                  <a:cubicBezTo>
                    <a:pt x="587" y="0"/>
                    <a:pt x="0" y="587"/>
                    <a:pt x="0" y="1308"/>
                  </a:cubicBezTo>
                  <a:lnTo>
                    <a:pt x="0" y="14020"/>
                  </a:lnTo>
                  <a:lnTo>
                    <a:pt x="7789" y="14020"/>
                  </a:lnTo>
                  <a:cubicBezTo>
                    <a:pt x="8453" y="14020"/>
                    <a:pt x="8991" y="13482"/>
                    <a:pt x="8991" y="12818"/>
                  </a:cubicBezTo>
                  <a:lnTo>
                    <a:pt x="8991" y="1154"/>
                  </a:lnTo>
                  <a:cubicBezTo>
                    <a:pt x="8991" y="548"/>
                    <a:pt x="9472" y="38"/>
                    <a:pt x="10078" y="0"/>
                  </a:cubicBezTo>
                  <a:close/>
                </a:path>
              </a:pathLst>
            </a:custGeom>
            <a:solidFill>
              <a:srgbClr val="E5E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058;p94">
              <a:extLst>
                <a:ext uri="{FF2B5EF4-FFF2-40B4-BE49-F238E27FC236}">
                  <a16:creationId xmlns:a16="http://schemas.microsoft.com/office/drawing/2014/main" id="{8211A404-B771-5EE4-1C31-133CE9919DF4}"/>
                </a:ext>
              </a:extLst>
            </p:cNvPr>
            <p:cNvSpPr/>
            <p:nvPr/>
          </p:nvSpPr>
          <p:spPr>
            <a:xfrm>
              <a:off x="3623690" y="1499997"/>
              <a:ext cx="234983" cy="366404"/>
            </a:xfrm>
            <a:custGeom>
              <a:avLst/>
              <a:gdLst/>
              <a:ahLst/>
              <a:cxnLst/>
              <a:rect l="l" t="t" r="r" b="b"/>
              <a:pathLst>
                <a:path w="8992" h="14021" extrusionOk="0">
                  <a:moveTo>
                    <a:pt x="1308" y="0"/>
                  </a:moveTo>
                  <a:cubicBezTo>
                    <a:pt x="587" y="0"/>
                    <a:pt x="0" y="587"/>
                    <a:pt x="0" y="1308"/>
                  </a:cubicBezTo>
                  <a:lnTo>
                    <a:pt x="0" y="14020"/>
                  </a:lnTo>
                  <a:lnTo>
                    <a:pt x="6702" y="14020"/>
                  </a:lnTo>
                  <a:cubicBezTo>
                    <a:pt x="7366" y="14020"/>
                    <a:pt x="7904" y="13482"/>
                    <a:pt x="7904" y="12818"/>
                  </a:cubicBezTo>
                  <a:lnTo>
                    <a:pt x="7904" y="1154"/>
                  </a:lnTo>
                  <a:cubicBezTo>
                    <a:pt x="7904" y="548"/>
                    <a:pt x="8385" y="38"/>
                    <a:pt x="8991" y="0"/>
                  </a:cubicBezTo>
                  <a:close/>
                </a:path>
              </a:pathLst>
            </a:custGeom>
            <a:solidFill>
              <a:srgbClr val="EC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059;p94">
              <a:extLst>
                <a:ext uri="{FF2B5EF4-FFF2-40B4-BE49-F238E27FC236}">
                  <a16:creationId xmlns:a16="http://schemas.microsoft.com/office/drawing/2014/main" id="{B194DDE3-F8E0-0C2C-08D5-C92445A64D82}"/>
                </a:ext>
              </a:extLst>
            </p:cNvPr>
            <p:cNvSpPr/>
            <p:nvPr/>
          </p:nvSpPr>
          <p:spPr>
            <a:xfrm>
              <a:off x="3830241" y="1499997"/>
              <a:ext cx="61098" cy="87204"/>
            </a:xfrm>
            <a:custGeom>
              <a:avLst/>
              <a:gdLst/>
              <a:ahLst/>
              <a:cxnLst/>
              <a:rect l="l" t="t" r="r" b="b"/>
              <a:pathLst>
                <a:path w="2338" h="3337" extrusionOk="0">
                  <a:moveTo>
                    <a:pt x="1164" y="0"/>
                  </a:moveTo>
                  <a:cubicBezTo>
                    <a:pt x="520" y="0"/>
                    <a:pt x="0" y="519"/>
                    <a:pt x="0" y="1164"/>
                  </a:cubicBezTo>
                  <a:lnTo>
                    <a:pt x="0" y="3337"/>
                  </a:lnTo>
                  <a:lnTo>
                    <a:pt x="1616" y="3337"/>
                  </a:lnTo>
                  <a:cubicBezTo>
                    <a:pt x="2010" y="3337"/>
                    <a:pt x="2337" y="3010"/>
                    <a:pt x="2337" y="2616"/>
                  </a:cubicBezTo>
                  <a:lnTo>
                    <a:pt x="2337" y="1164"/>
                  </a:lnTo>
                  <a:cubicBezTo>
                    <a:pt x="2337" y="519"/>
                    <a:pt x="1818" y="0"/>
                    <a:pt x="1174" y="0"/>
                  </a:cubicBezTo>
                  <a:close/>
                </a:path>
              </a:pathLst>
            </a:custGeom>
            <a:solidFill>
              <a:srgbClr val="C5D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060;p94">
              <a:extLst>
                <a:ext uri="{FF2B5EF4-FFF2-40B4-BE49-F238E27FC236}">
                  <a16:creationId xmlns:a16="http://schemas.microsoft.com/office/drawing/2014/main" id="{9F50A0BA-CD4E-2DF9-91F5-3C76B3DA2CD3}"/>
                </a:ext>
              </a:extLst>
            </p:cNvPr>
            <p:cNvSpPr/>
            <p:nvPr/>
          </p:nvSpPr>
          <p:spPr>
            <a:xfrm>
              <a:off x="3564866" y="1779431"/>
              <a:ext cx="230724" cy="87204"/>
            </a:xfrm>
            <a:custGeom>
              <a:avLst/>
              <a:gdLst/>
              <a:ahLst/>
              <a:cxnLst/>
              <a:rect l="l" t="t" r="r" b="b"/>
              <a:pathLst>
                <a:path w="8829" h="3337" extrusionOk="0">
                  <a:moveTo>
                    <a:pt x="722" y="0"/>
                  </a:moveTo>
                  <a:cubicBezTo>
                    <a:pt x="318" y="0"/>
                    <a:pt x="1" y="317"/>
                    <a:pt x="1" y="721"/>
                  </a:cubicBezTo>
                  <a:lnTo>
                    <a:pt x="1" y="2173"/>
                  </a:lnTo>
                  <a:cubicBezTo>
                    <a:pt x="1" y="2241"/>
                    <a:pt x="1" y="2317"/>
                    <a:pt x="20" y="2394"/>
                  </a:cubicBezTo>
                  <a:cubicBezTo>
                    <a:pt x="126" y="2933"/>
                    <a:pt x="607" y="3327"/>
                    <a:pt x="1155" y="3337"/>
                  </a:cubicBezTo>
                  <a:lnTo>
                    <a:pt x="8828" y="3337"/>
                  </a:lnTo>
                  <a:lnTo>
                    <a:pt x="8828" y="3327"/>
                  </a:lnTo>
                  <a:cubicBezTo>
                    <a:pt x="8328" y="3260"/>
                    <a:pt x="7925" y="2885"/>
                    <a:pt x="7828" y="2385"/>
                  </a:cubicBezTo>
                  <a:cubicBezTo>
                    <a:pt x="7819" y="2317"/>
                    <a:pt x="7809" y="2241"/>
                    <a:pt x="7809" y="2173"/>
                  </a:cubicBezTo>
                  <a:lnTo>
                    <a:pt x="7809" y="721"/>
                  </a:lnTo>
                  <a:cubicBezTo>
                    <a:pt x="7809" y="317"/>
                    <a:pt x="7482" y="0"/>
                    <a:pt x="7088" y="0"/>
                  </a:cubicBez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061;p94">
              <a:extLst>
                <a:ext uri="{FF2B5EF4-FFF2-40B4-BE49-F238E27FC236}">
                  <a16:creationId xmlns:a16="http://schemas.microsoft.com/office/drawing/2014/main" id="{6BFA8575-40CF-32AF-3E14-DD0C8D3CE3B3}"/>
                </a:ext>
              </a:extLst>
            </p:cNvPr>
            <p:cNvSpPr/>
            <p:nvPr/>
          </p:nvSpPr>
          <p:spPr>
            <a:xfrm>
              <a:off x="3565389" y="1841993"/>
              <a:ext cx="230201" cy="24643"/>
            </a:xfrm>
            <a:custGeom>
              <a:avLst/>
              <a:gdLst/>
              <a:ahLst/>
              <a:cxnLst/>
              <a:rect l="l" t="t" r="r" b="b"/>
              <a:pathLst>
                <a:path w="8809" h="943" extrusionOk="0">
                  <a:moveTo>
                    <a:pt x="0" y="0"/>
                  </a:moveTo>
                  <a:cubicBezTo>
                    <a:pt x="106" y="539"/>
                    <a:pt x="587" y="933"/>
                    <a:pt x="1135" y="943"/>
                  </a:cubicBezTo>
                  <a:lnTo>
                    <a:pt x="8808" y="943"/>
                  </a:lnTo>
                  <a:lnTo>
                    <a:pt x="8808" y="933"/>
                  </a:lnTo>
                  <a:cubicBezTo>
                    <a:pt x="8308" y="866"/>
                    <a:pt x="7905" y="491"/>
                    <a:pt x="7818" y="0"/>
                  </a:cubicBezTo>
                  <a:close/>
                </a:path>
              </a:pathLst>
            </a:custGeom>
            <a:solidFill>
              <a:srgbClr val="C5D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062;p94">
              <a:extLst>
                <a:ext uri="{FF2B5EF4-FFF2-40B4-BE49-F238E27FC236}">
                  <a16:creationId xmlns:a16="http://schemas.microsoft.com/office/drawing/2014/main" id="{76708156-4047-2AFF-4CD2-4E8635BF570F}"/>
                </a:ext>
              </a:extLst>
            </p:cNvPr>
            <p:cNvSpPr/>
            <p:nvPr/>
          </p:nvSpPr>
          <p:spPr>
            <a:xfrm>
              <a:off x="3635659" y="1593708"/>
              <a:ext cx="153737" cy="11368"/>
            </a:xfrm>
            <a:custGeom>
              <a:avLst/>
              <a:gdLst/>
              <a:ahLst/>
              <a:cxnLst/>
              <a:rect l="l" t="t" r="r" b="b"/>
              <a:pathLst>
                <a:path w="5883" h="435" extrusionOk="0">
                  <a:moveTo>
                    <a:pt x="284" y="0"/>
                  </a:moveTo>
                  <a:cubicBezTo>
                    <a:pt x="0" y="0"/>
                    <a:pt x="0" y="434"/>
                    <a:pt x="284" y="434"/>
                  </a:cubicBezTo>
                  <a:cubicBezTo>
                    <a:pt x="290" y="434"/>
                    <a:pt x="296" y="434"/>
                    <a:pt x="302" y="433"/>
                  </a:cubicBezTo>
                  <a:lnTo>
                    <a:pt x="5581" y="433"/>
                  </a:lnTo>
                  <a:cubicBezTo>
                    <a:pt x="5587" y="434"/>
                    <a:pt x="5593" y="434"/>
                    <a:pt x="5599" y="434"/>
                  </a:cubicBezTo>
                  <a:cubicBezTo>
                    <a:pt x="5883" y="434"/>
                    <a:pt x="5883" y="0"/>
                    <a:pt x="5599" y="0"/>
                  </a:cubicBezTo>
                  <a:cubicBezTo>
                    <a:pt x="5593" y="0"/>
                    <a:pt x="5587" y="0"/>
                    <a:pt x="5581" y="1"/>
                  </a:cubicBezTo>
                  <a:lnTo>
                    <a:pt x="302" y="1"/>
                  </a:lnTo>
                  <a:cubicBezTo>
                    <a:pt x="296" y="0"/>
                    <a:pt x="290" y="0"/>
                    <a:pt x="284" y="0"/>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063;p94">
              <a:extLst>
                <a:ext uri="{FF2B5EF4-FFF2-40B4-BE49-F238E27FC236}">
                  <a16:creationId xmlns:a16="http://schemas.microsoft.com/office/drawing/2014/main" id="{56B5ED71-C59C-3B9C-B67B-FD97770A0F77}"/>
                </a:ext>
              </a:extLst>
            </p:cNvPr>
            <p:cNvSpPr/>
            <p:nvPr/>
          </p:nvSpPr>
          <p:spPr>
            <a:xfrm>
              <a:off x="3635659" y="1639675"/>
              <a:ext cx="152901" cy="11368"/>
            </a:xfrm>
            <a:custGeom>
              <a:avLst/>
              <a:gdLst/>
              <a:ahLst/>
              <a:cxnLst/>
              <a:rect l="l" t="t" r="r" b="b"/>
              <a:pathLst>
                <a:path w="5851" h="435" extrusionOk="0">
                  <a:moveTo>
                    <a:pt x="284" y="1"/>
                  </a:moveTo>
                  <a:cubicBezTo>
                    <a:pt x="0" y="1"/>
                    <a:pt x="0" y="435"/>
                    <a:pt x="284" y="435"/>
                  </a:cubicBezTo>
                  <a:cubicBezTo>
                    <a:pt x="290" y="435"/>
                    <a:pt x="296" y="435"/>
                    <a:pt x="302" y="434"/>
                  </a:cubicBezTo>
                  <a:lnTo>
                    <a:pt x="5581" y="434"/>
                  </a:lnTo>
                  <a:cubicBezTo>
                    <a:pt x="5850" y="415"/>
                    <a:pt x="5850" y="21"/>
                    <a:pt x="5581" y="2"/>
                  </a:cubicBezTo>
                  <a:lnTo>
                    <a:pt x="302" y="2"/>
                  </a:lnTo>
                  <a:cubicBezTo>
                    <a:pt x="296" y="1"/>
                    <a:pt x="290" y="1"/>
                    <a:pt x="284" y="1"/>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064;p94">
              <a:extLst>
                <a:ext uri="{FF2B5EF4-FFF2-40B4-BE49-F238E27FC236}">
                  <a16:creationId xmlns:a16="http://schemas.microsoft.com/office/drawing/2014/main" id="{72B0A6ED-96B4-1866-2AAC-C95E3D3AF6D0}"/>
                </a:ext>
              </a:extLst>
            </p:cNvPr>
            <p:cNvSpPr/>
            <p:nvPr/>
          </p:nvSpPr>
          <p:spPr>
            <a:xfrm>
              <a:off x="3635659" y="1685668"/>
              <a:ext cx="152901" cy="11368"/>
            </a:xfrm>
            <a:custGeom>
              <a:avLst/>
              <a:gdLst/>
              <a:ahLst/>
              <a:cxnLst/>
              <a:rect l="l" t="t" r="r" b="b"/>
              <a:pathLst>
                <a:path w="5851" h="435" extrusionOk="0">
                  <a:moveTo>
                    <a:pt x="284" y="1"/>
                  </a:moveTo>
                  <a:cubicBezTo>
                    <a:pt x="0" y="1"/>
                    <a:pt x="0" y="435"/>
                    <a:pt x="284" y="435"/>
                  </a:cubicBezTo>
                  <a:cubicBezTo>
                    <a:pt x="290" y="435"/>
                    <a:pt x="296" y="434"/>
                    <a:pt x="302" y="434"/>
                  </a:cubicBezTo>
                  <a:lnTo>
                    <a:pt x="5581" y="434"/>
                  </a:lnTo>
                  <a:cubicBezTo>
                    <a:pt x="5850" y="415"/>
                    <a:pt x="5850" y="20"/>
                    <a:pt x="5581" y="1"/>
                  </a:cubicBezTo>
                  <a:lnTo>
                    <a:pt x="302" y="1"/>
                  </a:lnTo>
                  <a:cubicBezTo>
                    <a:pt x="296" y="1"/>
                    <a:pt x="290" y="1"/>
                    <a:pt x="284" y="1"/>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065;p94">
              <a:extLst>
                <a:ext uri="{FF2B5EF4-FFF2-40B4-BE49-F238E27FC236}">
                  <a16:creationId xmlns:a16="http://schemas.microsoft.com/office/drawing/2014/main" id="{0E5D802F-B2E4-6B93-6D3A-85BD86582F97}"/>
                </a:ext>
              </a:extLst>
            </p:cNvPr>
            <p:cNvSpPr/>
            <p:nvPr/>
          </p:nvSpPr>
          <p:spPr>
            <a:xfrm>
              <a:off x="3635659" y="1731661"/>
              <a:ext cx="152901" cy="11368"/>
            </a:xfrm>
            <a:custGeom>
              <a:avLst/>
              <a:gdLst/>
              <a:ahLst/>
              <a:cxnLst/>
              <a:rect l="l" t="t" r="r" b="b"/>
              <a:pathLst>
                <a:path w="5851" h="435" extrusionOk="0">
                  <a:moveTo>
                    <a:pt x="284" y="0"/>
                  </a:moveTo>
                  <a:cubicBezTo>
                    <a:pt x="0" y="0"/>
                    <a:pt x="0" y="434"/>
                    <a:pt x="284" y="434"/>
                  </a:cubicBezTo>
                  <a:cubicBezTo>
                    <a:pt x="290" y="434"/>
                    <a:pt x="296" y="434"/>
                    <a:pt x="302" y="434"/>
                  </a:cubicBezTo>
                  <a:lnTo>
                    <a:pt x="5581" y="434"/>
                  </a:lnTo>
                  <a:cubicBezTo>
                    <a:pt x="5850" y="414"/>
                    <a:pt x="5850" y="20"/>
                    <a:pt x="5581" y="1"/>
                  </a:cubicBezTo>
                  <a:lnTo>
                    <a:pt x="302" y="1"/>
                  </a:lnTo>
                  <a:cubicBezTo>
                    <a:pt x="296" y="1"/>
                    <a:pt x="290" y="0"/>
                    <a:pt x="284" y="0"/>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5699;p96">
            <a:extLst>
              <a:ext uri="{FF2B5EF4-FFF2-40B4-BE49-F238E27FC236}">
                <a16:creationId xmlns:a16="http://schemas.microsoft.com/office/drawing/2014/main" id="{EBEBCEB6-9E1F-78C9-48C2-1F6B482B38FC}"/>
              </a:ext>
            </a:extLst>
          </p:cNvPr>
          <p:cNvGrpSpPr/>
          <p:nvPr/>
        </p:nvGrpSpPr>
        <p:grpSpPr>
          <a:xfrm>
            <a:off x="973904" y="4425305"/>
            <a:ext cx="810469" cy="757964"/>
            <a:chOff x="2769819" y="2907251"/>
            <a:chExt cx="373905" cy="349682"/>
          </a:xfrm>
        </p:grpSpPr>
        <p:sp>
          <p:nvSpPr>
            <p:cNvPr id="35" name="Google Shape;15700;p96">
              <a:extLst>
                <a:ext uri="{FF2B5EF4-FFF2-40B4-BE49-F238E27FC236}">
                  <a16:creationId xmlns:a16="http://schemas.microsoft.com/office/drawing/2014/main" id="{B31C2886-B8FA-BDDB-8718-7A15A261F751}"/>
                </a:ext>
              </a:extLst>
            </p:cNvPr>
            <p:cNvSpPr/>
            <p:nvPr/>
          </p:nvSpPr>
          <p:spPr>
            <a:xfrm>
              <a:off x="2975292" y="2943559"/>
              <a:ext cx="168431" cy="176532"/>
            </a:xfrm>
            <a:custGeom>
              <a:avLst/>
              <a:gdLst/>
              <a:ahLst/>
              <a:cxnLst/>
              <a:rect l="l" t="t" r="r" b="b"/>
              <a:pathLst>
                <a:path w="6425" h="6734" extrusionOk="0">
                  <a:moveTo>
                    <a:pt x="694" y="1"/>
                  </a:moveTo>
                  <a:cubicBezTo>
                    <a:pt x="304" y="1"/>
                    <a:pt x="1" y="304"/>
                    <a:pt x="1" y="694"/>
                  </a:cubicBezTo>
                  <a:lnTo>
                    <a:pt x="1" y="4375"/>
                  </a:lnTo>
                  <a:cubicBezTo>
                    <a:pt x="1" y="4750"/>
                    <a:pt x="304" y="5053"/>
                    <a:pt x="679" y="5053"/>
                  </a:cubicBezTo>
                  <a:lnTo>
                    <a:pt x="1372" y="5053"/>
                  </a:lnTo>
                  <a:lnTo>
                    <a:pt x="982" y="6583"/>
                  </a:lnTo>
                  <a:cubicBezTo>
                    <a:pt x="960" y="6671"/>
                    <a:pt x="1021" y="6734"/>
                    <a:pt x="1096" y="6734"/>
                  </a:cubicBezTo>
                  <a:cubicBezTo>
                    <a:pt x="1120" y="6734"/>
                    <a:pt x="1146" y="6727"/>
                    <a:pt x="1170" y="6713"/>
                  </a:cubicBezTo>
                  <a:lnTo>
                    <a:pt x="3436" y="5053"/>
                  </a:lnTo>
                  <a:lnTo>
                    <a:pt x="5732" y="5053"/>
                  </a:lnTo>
                  <a:cubicBezTo>
                    <a:pt x="6121" y="5053"/>
                    <a:pt x="6424" y="4750"/>
                    <a:pt x="6424" y="4375"/>
                  </a:cubicBezTo>
                  <a:lnTo>
                    <a:pt x="6424" y="694"/>
                  </a:lnTo>
                  <a:cubicBezTo>
                    <a:pt x="6424" y="304"/>
                    <a:pt x="6121" y="1"/>
                    <a:pt x="5746"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01;p96">
              <a:extLst>
                <a:ext uri="{FF2B5EF4-FFF2-40B4-BE49-F238E27FC236}">
                  <a16:creationId xmlns:a16="http://schemas.microsoft.com/office/drawing/2014/main" id="{E48CF6E1-2702-6B5F-FF3B-A9E5C82DDD49}"/>
                </a:ext>
              </a:extLst>
            </p:cNvPr>
            <p:cNvSpPr/>
            <p:nvPr/>
          </p:nvSpPr>
          <p:spPr>
            <a:xfrm>
              <a:off x="3035456" y="2943559"/>
              <a:ext cx="48105" cy="114691"/>
            </a:xfrm>
            <a:custGeom>
              <a:avLst/>
              <a:gdLst/>
              <a:ahLst/>
              <a:cxnLst/>
              <a:rect l="l" t="t" r="r" b="b"/>
              <a:pathLst>
                <a:path w="1835" h="4375" extrusionOk="0">
                  <a:moveTo>
                    <a:pt x="1" y="1"/>
                  </a:moveTo>
                  <a:lnTo>
                    <a:pt x="1" y="3451"/>
                  </a:lnTo>
                  <a:cubicBezTo>
                    <a:pt x="1" y="3956"/>
                    <a:pt x="405" y="4375"/>
                    <a:pt x="925" y="4375"/>
                  </a:cubicBezTo>
                  <a:cubicBezTo>
                    <a:pt x="1430" y="4360"/>
                    <a:pt x="1834" y="3956"/>
                    <a:pt x="1834" y="3451"/>
                  </a:cubicBezTo>
                  <a:lnTo>
                    <a:pt x="1834" y="1"/>
                  </a:lnTo>
                  <a:close/>
                </a:path>
              </a:pathLst>
            </a:custGeom>
            <a:solidFill>
              <a:srgbClr val="EF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02;p96">
              <a:extLst>
                <a:ext uri="{FF2B5EF4-FFF2-40B4-BE49-F238E27FC236}">
                  <a16:creationId xmlns:a16="http://schemas.microsoft.com/office/drawing/2014/main" id="{57DC4E1E-0EF3-C189-ADE6-2521C552FF54}"/>
                </a:ext>
              </a:extLst>
            </p:cNvPr>
            <p:cNvSpPr/>
            <p:nvPr/>
          </p:nvSpPr>
          <p:spPr>
            <a:xfrm>
              <a:off x="3047567" y="2907251"/>
              <a:ext cx="23882" cy="96524"/>
            </a:xfrm>
            <a:custGeom>
              <a:avLst/>
              <a:gdLst/>
              <a:ahLst/>
              <a:cxnLst/>
              <a:rect l="l" t="t" r="r" b="b"/>
              <a:pathLst>
                <a:path w="911" h="3682" extrusionOk="0">
                  <a:moveTo>
                    <a:pt x="246" y="0"/>
                  </a:moveTo>
                  <a:cubicBezTo>
                    <a:pt x="116" y="0"/>
                    <a:pt x="1" y="116"/>
                    <a:pt x="15" y="246"/>
                  </a:cubicBezTo>
                  <a:lnTo>
                    <a:pt x="217" y="3465"/>
                  </a:lnTo>
                  <a:cubicBezTo>
                    <a:pt x="217" y="3595"/>
                    <a:pt x="318" y="3681"/>
                    <a:pt x="448" y="3681"/>
                  </a:cubicBezTo>
                  <a:lnTo>
                    <a:pt x="477" y="3681"/>
                  </a:lnTo>
                  <a:cubicBezTo>
                    <a:pt x="593" y="3681"/>
                    <a:pt x="694" y="3595"/>
                    <a:pt x="708" y="3465"/>
                  </a:cubicBezTo>
                  <a:lnTo>
                    <a:pt x="896" y="246"/>
                  </a:lnTo>
                  <a:cubicBezTo>
                    <a:pt x="910" y="116"/>
                    <a:pt x="809" y="0"/>
                    <a:pt x="679"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03;p96">
              <a:extLst>
                <a:ext uri="{FF2B5EF4-FFF2-40B4-BE49-F238E27FC236}">
                  <a16:creationId xmlns:a16="http://schemas.microsoft.com/office/drawing/2014/main" id="{AAF01B21-3D39-81F0-0F26-4F93B1AA3B26}"/>
                </a:ext>
              </a:extLst>
            </p:cNvPr>
            <p:cNvSpPr/>
            <p:nvPr/>
          </p:nvSpPr>
          <p:spPr>
            <a:xfrm>
              <a:off x="3047567" y="3021916"/>
              <a:ext cx="23882" cy="24223"/>
            </a:xfrm>
            <a:custGeom>
              <a:avLst/>
              <a:gdLst/>
              <a:ahLst/>
              <a:cxnLst/>
              <a:rect l="l" t="t" r="r" b="b"/>
              <a:pathLst>
                <a:path w="911" h="924" extrusionOk="0">
                  <a:moveTo>
                    <a:pt x="448" y="0"/>
                  </a:moveTo>
                  <a:cubicBezTo>
                    <a:pt x="203" y="0"/>
                    <a:pt x="1" y="202"/>
                    <a:pt x="1" y="462"/>
                  </a:cubicBezTo>
                  <a:cubicBezTo>
                    <a:pt x="1" y="707"/>
                    <a:pt x="203" y="924"/>
                    <a:pt x="448" y="924"/>
                  </a:cubicBezTo>
                  <a:cubicBezTo>
                    <a:pt x="708" y="924"/>
                    <a:pt x="910" y="707"/>
                    <a:pt x="910" y="462"/>
                  </a:cubicBezTo>
                  <a:cubicBezTo>
                    <a:pt x="910" y="202"/>
                    <a:pt x="708" y="0"/>
                    <a:pt x="448"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04;p96">
              <a:extLst>
                <a:ext uri="{FF2B5EF4-FFF2-40B4-BE49-F238E27FC236}">
                  <a16:creationId xmlns:a16="http://schemas.microsoft.com/office/drawing/2014/main" id="{443BDA2D-F405-B79A-0B4B-FC6E78ADC9BD}"/>
                </a:ext>
              </a:extLst>
            </p:cNvPr>
            <p:cNvSpPr/>
            <p:nvPr/>
          </p:nvSpPr>
          <p:spPr>
            <a:xfrm>
              <a:off x="2769819" y="3172521"/>
              <a:ext cx="205132" cy="84412"/>
            </a:xfrm>
            <a:custGeom>
              <a:avLst/>
              <a:gdLst/>
              <a:ahLst/>
              <a:cxnLst/>
              <a:rect l="l" t="t" r="r" b="b"/>
              <a:pathLst>
                <a:path w="7825" h="3220" extrusionOk="0">
                  <a:moveTo>
                    <a:pt x="2541" y="0"/>
                  </a:moveTo>
                  <a:lnTo>
                    <a:pt x="606" y="708"/>
                  </a:lnTo>
                  <a:cubicBezTo>
                    <a:pt x="246" y="838"/>
                    <a:pt x="0" y="1184"/>
                    <a:pt x="0" y="1574"/>
                  </a:cubicBezTo>
                  <a:lnTo>
                    <a:pt x="0" y="2988"/>
                  </a:lnTo>
                  <a:cubicBezTo>
                    <a:pt x="0" y="3118"/>
                    <a:pt x="101" y="3219"/>
                    <a:pt x="231" y="3219"/>
                  </a:cubicBezTo>
                  <a:lnTo>
                    <a:pt x="7593" y="3219"/>
                  </a:lnTo>
                  <a:cubicBezTo>
                    <a:pt x="7723" y="3219"/>
                    <a:pt x="7824" y="3118"/>
                    <a:pt x="7824" y="2988"/>
                  </a:cubicBezTo>
                  <a:lnTo>
                    <a:pt x="7824" y="1574"/>
                  </a:lnTo>
                  <a:cubicBezTo>
                    <a:pt x="7824" y="1184"/>
                    <a:pt x="7579" y="838"/>
                    <a:pt x="7218" y="708"/>
                  </a:cubicBezTo>
                  <a:lnTo>
                    <a:pt x="5298" y="0"/>
                  </a:lnTo>
                  <a:lnTo>
                    <a:pt x="3912" y="462"/>
                  </a:lnTo>
                  <a:lnTo>
                    <a:pt x="2541" y="0"/>
                  </a:lnTo>
                  <a:close/>
                </a:path>
              </a:pathLst>
            </a:custGeom>
            <a:solidFill>
              <a:srgbClr val="D3D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05;p96">
              <a:extLst>
                <a:ext uri="{FF2B5EF4-FFF2-40B4-BE49-F238E27FC236}">
                  <a16:creationId xmlns:a16="http://schemas.microsoft.com/office/drawing/2014/main" id="{ED18A120-63E3-9170-7C73-A06B6798E2D6}"/>
                </a:ext>
              </a:extLst>
            </p:cNvPr>
            <p:cNvSpPr/>
            <p:nvPr/>
          </p:nvSpPr>
          <p:spPr>
            <a:xfrm>
              <a:off x="2860628" y="3196743"/>
              <a:ext cx="24249" cy="60190"/>
            </a:xfrm>
            <a:custGeom>
              <a:avLst/>
              <a:gdLst/>
              <a:ahLst/>
              <a:cxnLst/>
              <a:rect l="l" t="t" r="r" b="b"/>
              <a:pathLst>
                <a:path w="925" h="2296" extrusionOk="0">
                  <a:moveTo>
                    <a:pt x="217" y="0"/>
                  </a:moveTo>
                  <a:lnTo>
                    <a:pt x="1" y="2295"/>
                  </a:lnTo>
                  <a:lnTo>
                    <a:pt x="925" y="2295"/>
                  </a:lnTo>
                  <a:lnTo>
                    <a:pt x="694" y="0"/>
                  </a:ln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06;p96">
              <a:extLst>
                <a:ext uri="{FF2B5EF4-FFF2-40B4-BE49-F238E27FC236}">
                  <a16:creationId xmlns:a16="http://schemas.microsoft.com/office/drawing/2014/main" id="{2BBF4104-5D23-FC99-F5F4-7BE3C75687A4}"/>
                </a:ext>
              </a:extLst>
            </p:cNvPr>
            <p:cNvSpPr/>
            <p:nvPr/>
          </p:nvSpPr>
          <p:spPr>
            <a:xfrm>
              <a:off x="2862148" y="3184632"/>
              <a:ext cx="21208" cy="20448"/>
            </a:xfrm>
            <a:custGeom>
              <a:avLst/>
              <a:gdLst/>
              <a:ahLst/>
              <a:cxnLst/>
              <a:rect l="l" t="t" r="r" b="b"/>
              <a:pathLst>
                <a:path w="809" h="780" extrusionOk="0">
                  <a:moveTo>
                    <a:pt x="0" y="0"/>
                  </a:moveTo>
                  <a:lnTo>
                    <a:pt x="0" y="621"/>
                  </a:lnTo>
                  <a:cubicBezTo>
                    <a:pt x="0" y="708"/>
                    <a:pt x="73" y="780"/>
                    <a:pt x="159" y="780"/>
                  </a:cubicBezTo>
                  <a:lnTo>
                    <a:pt x="650" y="780"/>
                  </a:lnTo>
                  <a:cubicBezTo>
                    <a:pt x="737" y="780"/>
                    <a:pt x="809" y="708"/>
                    <a:pt x="809" y="621"/>
                  </a:cubicBezTo>
                  <a:lnTo>
                    <a:pt x="809" y="0"/>
                  </a:lnTo>
                  <a:close/>
                </a:path>
              </a:pathLst>
            </a:custGeom>
            <a:solidFill>
              <a:srgbClr val="516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07;p96">
              <a:extLst>
                <a:ext uri="{FF2B5EF4-FFF2-40B4-BE49-F238E27FC236}">
                  <a16:creationId xmlns:a16="http://schemas.microsoft.com/office/drawing/2014/main" id="{EFDD927C-08D4-186A-2D5F-BD890A1F2B6B}"/>
                </a:ext>
              </a:extLst>
            </p:cNvPr>
            <p:cNvSpPr/>
            <p:nvPr/>
          </p:nvSpPr>
          <p:spPr>
            <a:xfrm>
              <a:off x="2938958" y="3197110"/>
              <a:ext cx="35993" cy="59823"/>
            </a:xfrm>
            <a:custGeom>
              <a:avLst/>
              <a:gdLst/>
              <a:ahLst/>
              <a:cxnLst/>
              <a:rect l="l" t="t" r="r" b="b"/>
              <a:pathLst>
                <a:path w="1373" h="2282" extrusionOk="0">
                  <a:moveTo>
                    <a:pt x="1127" y="1"/>
                  </a:moveTo>
                  <a:lnTo>
                    <a:pt x="261" y="867"/>
                  </a:lnTo>
                  <a:cubicBezTo>
                    <a:pt x="87" y="1040"/>
                    <a:pt x="1" y="1271"/>
                    <a:pt x="1" y="1516"/>
                  </a:cubicBezTo>
                  <a:lnTo>
                    <a:pt x="1" y="2281"/>
                  </a:lnTo>
                  <a:lnTo>
                    <a:pt x="1141" y="2281"/>
                  </a:lnTo>
                  <a:cubicBezTo>
                    <a:pt x="1271" y="2281"/>
                    <a:pt x="1372" y="2180"/>
                    <a:pt x="1372" y="2050"/>
                  </a:cubicBezTo>
                  <a:lnTo>
                    <a:pt x="1372" y="621"/>
                  </a:lnTo>
                  <a:cubicBezTo>
                    <a:pt x="1372" y="390"/>
                    <a:pt x="1286" y="174"/>
                    <a:pt x="11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08;p96">
              <a:extLst>
                <a:ext uri="{FF2B5EF4-FFF2-40B4-BE49-F238E27FC236}">
                  <a16:creationId xmlns:a16="http://schemas.microsoft.com/office/drawing/2014/main" id="{92001FAA-7507-9BCC-92E5-49EEEACE94C8}"/>
                </a:ext>
              </a:extLst>
            </p:cNvPr>
            <p:cNvSpPr/>
            <p:nvPr/>
          </p:nvSpPr>
          <p:spPr>
            <a:xfrm>
              <a:off x="2806520" y="2985582"/>
              <a:ext cx="132464" cy="96130"/>
            </a:xfrm>
            <a:custGeom>
              <a:avLst/>
              <a:gdLst/>
              <a:ahLst/>
              <a:cxnLst/>
              <a:rect l="l" t="t" r="r" b="b"/>
              <a:pathLst>
                <a:path w="5053" h="3667" extrusionOk="0">
                  <a:moveTo>
                    <a:pt x="1834" y="0"/>
                  </a:moveTo>
                  <a:cubicBezTo>
                    <a:pt x="823" y="0"/>
                    <a:pt x="0" y="823"/>
                    <a:pt x="0" y="1848"/>
                  </a:cubicBezTo>
                  <a:lnTo>
                    <a:pt x="0" y="2382"/>
                  </a:lnTo>
                  <a:cubicBezTo>
                    <a:pt x="0" y="2627"/>
                    <a:pt x="29" y="2873"/>
                    <a:pt x="116" y="3104"/>
                  </a:cubicBezTo>
                  <a:lnTo>
                    <a:pt x="188" y="3335"/>
                  </a:lnTo>
                  <a:cubicBezTo>
                    <a:pt x="217" y="3407"/>
                    <a:pt x="217" y="3479"/>
                    <a:pt x="231" y="3551"/>
                  </a:cubicBezTo>
                  <a:lnTo>
                    <a:pt x="231" y="3667"/>
                  </a:lnTo>
                  <a:lnTo>
                    <a:pt x="4822" y="3667"/>
                  </a:lnTo>
                  <a:lnTo>
                    <a:pt x="4822" y="3551"/>
                  </a:lnTo>
                  <a:cubicBezTo>
                    <a:pt x="4822" y="3479"/>
                    <a:pt x="4836" y="3407"/>
                    <a:pt x="4865" y="3335"/>
                  </a:cubicBezTo>
                  <a:lnTo>
                    <a:pt x="4937" y="3104"/>
                  </a:lnTo>
                  <a:cubicBezTo>
                    <a:pt x="5010" y="2873"/>
                    <a:pt x="5053" y="2627"/>
                    <a:pt x="5053" y="2397"/>
                  </a:cubicBezTo>
                  <a:lnTo>
                    <a:pt x="5053" y="462"/>
                  </a:lnTo>
                  <a:cubicBezTo>
                    <a:pt x="5053" y="217"/>
                    <a:pt x="4851" y="0"/>
                    <a:pt x="4591" y="0"/>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709;p96">
              <a:extLst>
                <a:ext uri="{FF2B5EF4-FFF2-40B4-BE49-F238E27FC236}">
                  <a16:creationId xmlns:a16="http://schemas.microsoft.com/office/drawing/2014/main" id="{EB46DBD0-3898-0E5C-06FD-97020AB3E418}"/>
                </a:ext>
              </a:extLst>
            </p:cNvPr>
            <p:cNvSpPr/>
            <p:nvPr/>
          </p:nvSpPr>
          <p:spPr>
            <a:xfrm>
              <a:off x="2836405" y="2985582"/>
              <a:ext cx="102579" cy="96524"/>
            </a:xfrm>
            <a:custGeom>
              <a:avLst/>
              <a:gdLst/>
              <a:ahLst/>
              <a:cxnLst/>
              <a:rect l="l" t="t" r="r" b="b"/>
              <a:pathLst>
                <a:path w="3913" h="3682" extrusionOk="0">
                  <a:moveTo>
                    <a:pt x="939" y="0"/>
                  </a:moveTo>
                  <a:cubicBezTo>
                    <a:pt x="419" y="0"/>
                    <a:pt x="1" y="419"/>
                    <a:pt x="1" y="939"/>
                  </a:cubicBezTo>
                  <a:cubicBezTo>
                    <a:pt x="1" y="1458"/>
                    <a:pt x="419" y="1877"/>
                    <a:pt x="939" y="1877"/>
                  </a:cubicBezTo>
                  <a:lnTo>
                    <a:pt x="1069" y="1877"/>
                  </a:lnTo>
                  <a:lnTo>
                    <a:pt x="1127" y="3681"/>
                  </a:lnTo>
                  <a:lnTo>
                    <a:pt x="3682" y="3681"/>
                  </a:lnTo>
                  <a:lnTo>
                    <a:pt x="3682" y="3566"/>
                  </a:lnTo>
                  <a:cubicBezTo>
                    <a:pt x="3682" y="3494"/>
                    <a:pt x="3696" y="3407"/>
                    <a:pt x="3725" y="3349"/>
                  </a:cubicBezTo>
                  <a:lnTo>
                    <a:pt x="3797" y="3118"/>
                  </a:lnTo>
                  <a:cubicBezTo>
                    <a:pt x="3870" y="2887"/>
                    <a:pt x="3913" y="2642"/>
                    <a:pt x="3913" y="2397"/>
                  </a:cubicBezTo>
                  <a:lnTo>
                    <a:pt x="3913" y="462"/>
                  </a:lnTo>
                  <a:cubicBezTo>
                    <a:pt x="3913" y="217"/>
                    <a:pt x="3711" y="0"/>
                    <a:pt x="3451" y="0"/>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710;p96">
              <a:extLst>
                <a:ext uri="{FF2B5EF4-FFF2-40B4-BE49-F238E27FC236}">
                  <a16:creationId xmlns:a16="http://schemas.microsoft.com/office/drawing/2014/main" id="{EBE0673F-7E7C-98D3-19C2-BA81CFA336D1}"/>
                </a:ext>
              </a:extLst>
            </p:cNvPr>
            <p:cNvSpPr/>
            <p:nvPr/>
          </p:nvSpPr>
          <p:spPr>
            <a:xfrm>
              <a:off x="2836405" y="3130498"/>
              <a:ext cx="72327" cy="54160"/>
            </a:xfrm>
            <a:custGeom>
              <a:avLst/>
              <a:gdLst/>
              <a:ahLst/>
              <a:cxnLst/>
              <a:rect l="l" t="t" r="r" b="b"/>
              <a:pathLst>
                <a:path w="2759" h="2066" extrusionOk="0">
                  <a:moveTo>
                    <a:pt x="1" y="1"/>
                  </a:moveTo>
                  <a:lnTo>
                    <a:pt x="1" y="2065"/>
                  </a:lnTo>
                  <a:lnTo>
                    <a:pt x="2758" y="2065"/>
                  </a:lnTo>
                  <a:lnTo>
                    <a:pt x="2758" y="1"/>
                  </a:ln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711;p96">
              <a:extLst>
                <a:ext uri="{FF2B5EF4-FFF2-40B4-BE49-F238E27FC236}">
                  <a16:creationId xmlns:a16="http://schemas.microsoft.com/office/drawing/2014/main" id="{C6B4FD51-D835-B118-A0C1-B6116E67AB7E}"/>
                </a:ext>
              </a:extLst>
            </p:cNvPr>
            <p:cNvSpPr/>
            <p:nvPr/>
          </p:nvSpPr>
          <p:spPr>
            <a:xfrm>
              <a:off x="2836405" y="3130498"/>
              <a:ext cx="72327" cy="30121"/>
            </a:xfrm>
            <a:custGeom>
              <a:avLst/>
              <a:gdLst/>
              <a:ahLst/>
              <a:cxnLst/>
              <a:rect l="l" t="t" r="r" b="b"/>
              <a:pathLst>
                <a:path w="2759" h="1149" extrusionOk="0">
                  <a:moveTo>
                    <a:pt x="1" y="1"/>
                  </a:moveTo>
                  <a:lnTo>
                    <a:pt x="1" y="781"/>
                  </a:lnTo>
                  <a:cubicBezTo>
                    <a:pt x="427" y="1026"/>
                    <a:pt x="903" y="1149"/>
                    <a:pt x="1379" y="1149"/>
                  </a:cubicBezTo>
                  <a:cubicBezTo>
                    <a:pt x="1856" y="1149"/>
                    <a:pt x="2332" y="1026"/>
                    <a:pt x="2758" y="781"/>
                  </a:cubicBezTo>
                  <a:lnTo>
                    <a:pt x="2758" y="1"/>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12;p96">
              <a:extLst>
                <a:ext uri="{FF2B5EF4-FFF2-40B4-BE49-F238E27FC236}">
                  <a16:creationId xmlns:a16="http://schemas.microsoft.com/office/drawing/2014/main" id="{E7065DCC-0127-F3F0-74FC-661614075719}"/>
                </a:ext>
              </a:extLst>
            </p:cNvPr>
            <p:cNvSpPr/>
            <p:nvPr/>
          </p:nvSpPr>
          <p:spPr>
            <a:xfrm>
              <a:off x="2824294" y="3162533"/>
              <a:ext cx="48472" cy="43202"/>
            </a:xfrm>
            <a:custGeom>
              <a:avLst/>
              <a:gdLst/>
              <a:ahLst/>
              <a:cxnLst/>
              <a:rect l="l" t="t" r="r" b="b"/>
              <a:pathLst>
                <a:path w="1849" h="1648" extrusionOk="0">
                  <a:moveTo>
                    <a:pt x="413" y="0"/>
                  </a:moveTo>
                  <a:cubicBezTo>
                    <a:pt x="327" y="0"/>
                    <a:pt x="242" y="48"/>
                    <a:pt x="203" y="136"/>
                  </a:cubicBezTo>
                  <a:lnTo>
                    <a:pt x="1" y="555"/>
                  </a:lnTo>
                  <a:lnTo>
                    <a:pt x="766" y="1551"/>
                  </a:lnTo>
                  <a:cubicBezTo>
                    <a:pt x="814" y="1614"/>
                    <a:pt x="883" y="1647"/>
                    <a:pt x="953" y="1647"/>
                  </a:cubicBezTo>
                  <a:cubicBezTo>
                    <a:pt x="1010" y="1647"/>
                    <a:pt x="1067" y="1625"/>
                    <a:pt x="1112" y="1579"/>
                  </a:cubicBezTo>
                  <a:lnTo>
                    <a:pt x="1849" y="843"/>
                  </a:lnTo>
                  <a:lnTo>
                    <a:pt x="535" y="35"/>
                  </a:lnTo>
                  <a:cubicBezTo>
                    <a:pt x="497" y="11"/>
                    <a:pt x="455" y="0"/>
                    <a:pt x="41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13;p96">
              <a:extLst>
                <a:ext uri="{FF2B5EF4-FFF2-40B4-BE49-F238E27FC236}">
                  <a16:creationId xmlns:a16="http://schemas.microsoft.com/office/drawing/2014/main" id="{B3146F01-BA46-85C9-993B-E6F14A374732}"/>
                </a:ext>
              </a:extLst>
            </p:cNvPr>
            <p:cNvSpPr/>
            <p:nvPr/>
          </p:nvSpPr>
          <p:spPr>
            <a:xfrm>
              <a:off x="2872739" y="3162533"/>
              <a:ext cx="48078" cy="43202"/>
            </a:xfrm>
            <a:custGeom>
              <a:avLst/>
              <a:gdLst/>
              <a:ahLst/>
              <a:cxnLst/>
              <a:rect l="l" t="t" r="r" b="b"/>
              <a:pathLst>
                <a:path w="1834" h="1648" extrusionOk="0">
                  <a:moveTo>
                    <a:pt x="1432" y="0"/>
                  </a:moveTo>
                  <a:cubicBezTo>
                    <a:pt x="1393" y="0"/>
                    <a:pt x="1352" y="11"/>
                    <a:pt x="1314" y="35"/>
                  </a:cubicBezTo>
                  <a:lnTo>
                    <a:pt x="1" y="843"/>
                  </a:lnTo>
                  <a:lnTo>
                    <a:pt x="737" y="1579"/>
                  </a:lnTo>
                  <a:cubicBezTo>
                    <a:pt x="776" y="1625"/>
                    <a:pt x="832" y="1647"/>
                    <a:pt x="891" y="1647"/>
                  </a:cubicBezTo>
                  <a:cubicBezTo>
                    <a:pt x="962" y="1647"/>
                    <a:pt x="1036" y="1614"/>
                    <a:pt x="1083" y="1551"/>
                  </a:cubicBezTo>
                  <a:lnTo>
                    <a:pt x="1834" y="555"/>
                  </a:lnTo>
                  <a:lnTo>
                    <a:pt x="1632" y="136"/>
                  </a:lnTo>
                  <a:cubicBezTo>
                    <a:pt x="1593" y="48"/>
                    <a:pt x="1515" y="0"/>
                    <a:pt x="14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14;p96">
              <a:extLst>
                <a:ext uri="{FF2B5EF4-FFF2-40B4-BE49-F238E27FC236}">
                  <a16:creationId xmlns:a16="http://schemas.microsoft.com/office/drawing/2014/main" id="{5EAEB47D-5F87-734A-EE3C-3EC1D535A293}"/>
                </a:ext>
              </a:extLst>
            </p:cNvPr>
            <p:cNvSpPr/>
            <p:nvPr/>
          </p:nvSpPr>
          <p:spPr>
            <a:xfrm>
              <a:off x="2812576" y="3034709"/>
              <a:ext cx="120746" cy="113616"/>
            </a:xfrm>
            <a:custGeom>
              <a:avLst/>
              <a:gdLst/>
              <a:ahLst/>
              <a:cxnLst/>
              <a:rect l="l" t="t" r="r" b="b"/>
              <a:pathLst>
                <a:path w="4606" h="4334" extrusionOk="0">
                  <a:moveTo>
                    <a:pt x="2002" y="0"/>
                  </a:moveTo>
                  <a:cubicBezTo>
                    <a:pt x="1409" y="0"/>
                    <a:pt x="895" y="100"/>
                    <a:pt x="636" y="162"/>
                  </a:cubicBezTo>
                  <a:cubicBezTo>
                    <a:pt x="535" y="176"/>
                    <a:pt x="448" y="277"/>
                    <a:pt x="462" y="378"/>
                  </a:cubicBezTo>
                  <a:lnTo>
                    <a:pt x="462" y="927"/>
                  </a:lnTo>
                  <a:cubicBezTo>
                    <a:pt x="448" y="1057"/>
                    <a:pt x="405" y="1172"/>
                    <a:pt x="318" y="1259"/>
                  </a:cubicBezTo>
                  <a:lnTo>
                    <a:pt x="130" y="1446"/>
                  </a:lnTo>
                  <a:cubicBezTo>
                    <a:pt x="44" y="1533"/>
                    <a:pt x="0" y="1648"/>
                    <a:pt x="0" y="1778"/>
                  </a:cubicBezTo>
                  <a:lnTo>
                    <a:pt x="0" y="2038"/>
                  </a:lnTo>
                  <a:cubicBezTo>
                    <a:pt x="0" y="3309"/>
                    <a:pt x="1025" y="4333"/>
                    <a:pt x="2296" y="4333"/>
                  </a:cubicBezTo>
                  <a:cubicBezTo>
                    <a:pt x="2304" y="4334"/>
                    <a:pt x="2313" y="4334"/>
                    <a:pt x="2322" y="4334"/>
                  </a:cubicBezTo>
                  <a:cubicBezTo>
                    <a:pt x="3580" y="4334"/>
                    <a:pt x="4605" y="3300"/>
                    <a:pt x="4605" y="2038"/>
                  </a:cubicBezTo>
                  <a:lnTo>
                    <a:pt x="4605" y="1778"/>
                  </a:lnTo>
                  <a:cubicBezTo>
                    <a:pt x="4605" y="1648"/>
                    <a:pt x="4548" y="1533"/>
                    <a:pt x="4461" y="1446"/>
                  </a:cubicBezTo>
                  <a:lnTo>
                    <a:pt x="4273" y="1259"/>
                  </a:lnTo>
                  <a:cubicBezTo>
                    <a:pt x="4187" y="1172"/>
                    <a:pt x="4143" y="1057"/>
                    <a:pt x="4143" y="927"/>
                  </a:cubicBezTo>
                  <a:lnTo>
                    <a:pt x="4143" y="811"/>
                  </a:lnTo>
                  <a:cubicBezTo>
                    <a:pt x="4143" y="710"/>
                    <a:pt x="4100" y="624"/>
                    <a:pt x="4028" y="566"/>
                  </a:cubicBezTo>
                  <a:cubicBezTo>
                    <a:pt x="3419" y="124"/>
                    <a:pt x="2662" y="0"/>
                    <a:pt x="2002" y="0"/>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15;p96">
              <a:extLst>
                <a:ext uri="{FF2B5EF4-FFF2-40B4-BE49-F238E27FC236}">
                  <a16:creationId xmlns:a16="http://schemas.microsoft.com/office/drawing/2014/main" id="{F633AE19-8670-C7DB-1C84-26229D362B70}"/>
                </a:ext>
              </a:extLst>
            </p:cNvPr>
            <p:cNvSpPr/>
            <p:nvPr/>
          </p:nvSpPr>
          <p:spPr>
            <a:xfrm>
              <a:off x="2812183" y="3034577"/>
              <a:ext cx="108268" cy="113380"/>
            </a:xfrm>
            <a:custGeom>
              <a:avLst/>
              <a:gdLst/>
              <a:ahLst/>
              <a:cxnLst/>
              <a:rect l="l" t="t" r="r" b="b"/>
              <a:pathLst>
                <a:path w="4130" h="4325" extrusionOk="0">
                  <a:moveTo>
                    <a:pt x="2014" y="0"/>
                  </a:moveTo>
                  <a:cubicBezTo>
                    <a:pt x="1792" y="0"/>
                    <a:pt x="1580" y="15"/>
                    <a:pt x="1387" y="37"/>
                  </a:cubicBezTo>
                  <a:cubicBezTo>
                    <a:pt x="1141" y="66"/>
                    <a:pt x="882" y="109"/>
                    <a:pt x="636" y="167"/>
                  </a:cubicBezTo>
                  <a:cubicBezTo>
                    <a:pt x="535" y="181"/>
                    <a:pt x="463" y="282"/>
                    <a:pt x="463" y="383"/>
                  </a:cubicBezTo>
                  <a:lnTo>
                    <a:pt x="463" y="932"/>
                  </a:lnTo>
                  <a:cubicBezTo>
                    <a:pt x="463" y="1062"/>
                    <a:pt x="405" y="1177"/>
                    <a:pt x="333" y="1264"/>
                  </a:cubicBezTo>
                  <a:lnTo>
                    <a:pt x="131" y="1451"/>
                  </a:lnTo>
                  <a:cubicBezTo>
                    <a:pt x="44" y="1538"/>
                    <a:pt x="1" y="1653"/>
                    <a:pt x="1" y="1769"/>
                  </a:cubicBezTo>
                  <a:lnTo>
                    <a:pt x="1" y="2043"/>
                  </a:lnTo>
                  <a:cubicBezTo>
                    <a:pt x="1" y="3198"/>
                    <a:pt x="867" y="4180"/>
                    <a:pt x="2022" y="4324"/>
                  </a:cubicBezTo>
                  <a:cubicBezTo>
                    <a:pt x="1603" y="3891"/>
                    <a:pt x="1372" y="3328"/>
                    <a:pt x="1372" y="2736"/>
                  </a:cubicBezTo>
                  <a:lnTo>
                    <a:pt x="1372" y="1047"/>
                  </a:lnTo>
                  <a:cubicBezTo>
                    <a:pt x="1372" y="816"/>
                    <a:pt x="1546" y="629"/>
                    <a:pt x="1777" y="600"/>
                  </a:cubicBezTo>
                  <a:cubicBezTo>
                    <a:pt x="1967" y="575"/>
                    <a:pt x="2208" y="554"/>
                    <a:pt x="2474" y="554"/>
                  </a:cubicBezTo>
                  <a:cubicBezTo>
                    <a:pt x="2996" y="554"/>
                    <a:pt x="3613" y="635"/>
                    <a:pt x="4130" y="932"/>
                  </a:cubicBezTo>
                  <a:lnTo>
                    <a:pt x="4130" y="816"/>
                  </a:lnTo>
                  <a:cubicBezTo>
                    <a:pt x="4130" y="715"/>
                    <a:pt x="4101" y="629"/>
                    <a:pt x="4028" y="571"/>
                  </a:cubicBezTo>
                  <a:cubicBezTo>
                    <a:pt x="3424" y="128"/>
                    <a:pt x="2674" y="0"/>
                    <a:pt x="2014" y="0"/>
                  </a:cubicBez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716;p96">
              <a:extLst>
                <a:ext uri="{FF2B5EF4-FFF2-40B4-BE49-F238E27FC236}">
                  <a16:creationId xmlns:a16="http://schemas.microsoft.com/office/drawing/2014/main" id="{682E5ED7-1C76-6908-78A7-AD10BC51B26A}"/>
                </a:ext>
              </a:extLst>
            </p:cNvPr>
            <p:cNvSpPr/>
            <p:nvPr/>
          </p:nvSpPr>
          <p:spPr>
            <a:xfrm>
              <a:off x="2770186" y="3197110"/>
              <a:ext cx="36360" cy="59823"/>
            </a:xfrm>
            <a:custGeom>
              <a:avLst/>
              <a:gdLst/>
              <a:ahLst/>
              <a:cxnLst/>
              <a:rect l="l" t="t" r="r" b="b"/>
              <a:pathLst>
                <a:path w="1387" h="2282" extrusionOk="0">
                  <a:moveTo>
                    <a:pt x="246" y="1"/>
                  </a:moveTo>
                  <a:cubicBezTo>
                    <a:pt x="87" y="174"/>
                    <a:pt x="1" y="390"/>
                    <a:pt x="1" y="621"/>
                  </a:cubicBezTo>
                  <a:lnTo>
                    <a:pt x="1" y="2050"/>
                  </a:lnTo>
                  <a:cubicBezTo>
                    <a:pt x="1" y="2180"/>
                    <a:pt x="102" y="2281"/>
                    <a:pt x="232" y="2281"/>
                  </a:cubicBezTo>
                  <a:lnTo>
                    <a:pt x="1386" y="2281"/>
                  </a:lnTo>
                  <a:lnTo>
                    <a:pt x="1386" y="1516"/>
                  </a:lnTo>
                  <a:cubicBezTo>
                    <a:pt x="1372" y="1271"/>
                    <a:pt x="1285" y="1040"/>
                    <a:pt x="1112" y="867"/>
                  </a:cubicBezTo>
                  <a:lnTo>
                    <a:pt x="24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5794;p96">
            <a:extLst>
              <a:ext uri="{FF2B5EF4-FFF2-40B4-BE49-F238E27FC236}">
                <a16:creationId xmlns:a16="http://schemas.microsoft.com/office/drawing/2014/main" id="{ED2B284D-7FBE-75BD-14B2-6868C3F98A75}"/>
              </a:ext>
            </a:extLst>
          </p:cNvPr>
          <p:cNvGrpSpPr/>
          <p:nvPr/>
        </p:nvGrpSpPr>
        <p:grpSpPr>
          <a:xfrm>
            <a:off x="964743" y="2762583"/>
            <a:ext cx="915136" cy="811528"/>
            <a:chOff x="5596661" y="2909139"/>
            <a:chExt cx="394326" cy="349682"/>
          </a:xfrm>
        </p:grpSpPr>
        <p:sp>
          <p:nvSpPr>
            <p:cNvPr id="53" name="Google Shape;15795;p96">
              <a:extLst>
                <a:ext uri="{FF2B5EF4-FFF2-40B4-BE49-F238E27FC236}">
                  <a16:creationId xmlns:a16="http://schemas.microsoft.com/office/drawing/2014/main" id="{4BE4956C-978C-B429-05A9-5A619A271EA7}"/>
                </a:ext>
              </a:extLst>
            </p:cNvPr>
            <p:cNvSpPr/>
            <p:nvPr/>
          </p:nvSpPr>
          <p:spPr>
            <a:xfrm>
              <a:off x="5762025" y="2909139"/>
              <a:ext cx="228962" cy="190740"/>
            </a:xfrm>
            <a:custGeom>
              <a:avLst/>
              <a:gdLst/>
              <a:ahLst/>
              <a:cxnLst/>
              <a:rect l="l" t="t" r="r" b="b"/>
              <a:pathLst>
                <a:path w="8734" h="7276" extrusionOk="0">
                  <a:moveTo>
                    <a:pt x="491" y="0"/>
                  </a:moveTo>
                  <a:cubicBezTo>
                    <a:pt x="217" y="0"/>
                    <a:pt x="0" y="217"/>
                    <a:pt x="0" y="477"/>
                  </a:cubicBezTo>
                  <a:lnTo>
                    <a:pt x="0" y="6785"/>
                  </a:lnTo>
                  <a:cubicBezTo>
                    <a:pt x="0" y="7059"/>
                    <a:pt x="217" y="7276"/>
                    <a:pt x="491" y="7276"/>
                  </a:cubicBezTo>
                  <a:lnTo>
                    <a:pt x="8243" y="7276"/>
                  </a:lnTo>
                  <a:cubicBezTo>
                    <a:pt x="8517" y="7276"/>
                    <a:pt x="8734" y="7059"/>
                    <a:pt x="8734" y="6785"/>
                  </a:cubicBezTo>
                  <a:lnTo>
                    <a:pt x="8734" y="477"/>
                  </a:lnTo>
                  <a:cubicBezTo>
                    <a:pt x="8734" y="217"/>
                    <a:pt x="8517" y="0"/>
                    <a:pt x="8243" y="0"/>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796;p96">
              <a:extLst>
                <a:ext uri="{FF2B5EF4-FFF2-40B4-BE49-F238E27FC236}">
                  <a16:creationId xmlns:a16="http://schemas.microsoft.com/office/drawing/2014/main" id="{8BE2139E-2E1C-405A-DB4B-367F6BCE0047}"/>
                </a:ext>
              </a:extLst>
            </p:cNvPr>
            <p:cNvSpPr/>
            <p:nvPr/>
          </p:nvSpPr>
          <p:spPr>
            <a:xfrm>
              <a:off x="5597395" y="3061631"/>
              <a:ext cx="113957" cy="114324"/>
            </a:xfrm>
            <a:custGeom>
              <a:avLst/>
              <a:gdLst/>
              <a:ahLst/>
              <a:cxnLst/>
              <a:rect l="l" t="t" r="r" b="b"/>
              <a:pathLst>
                <a:path w="4347" h="4361" extrusionOk="0">
                  <a:moveTo>
                    <a:pt x="2181" y="1"/>
                  </a:moveTo>
                  <a:cubicBezTo>
                    <a:pt x="1228" y="1"/>
                    <a:pt x="521" y="766"/>
                    <a:pt x="448" y="1690"/>
                  </a:cubicBezTo>
                  <a:cubicBezTo>
                    <a:pt x="391" y="2368"/>
                    <a:pt x="246" y="3032"/>
                    <a:pt x="44" y="3682"/>
                  </a:cubicBezTo>
                  <a:cubicBezTo>
                    <a:pt x="1" y="3797"/>
                    <a:pt x="44" y="3942"/>
                    <a:pt x="174" y="3985"/>
                  </a:cubicBezTo>
                  <a:cubicBezTo>
                    <a:pt x="564" y="4173"/>
                    <a:pt x="997" y="4302"/>
                    <a:pt x="1430" y="4360"/>
                  </a:cubicBezTo>
                  <a:lnTo>
                    <a:pt x="2903" y="4360"/>
                  </a:lnTo>
                  <a:cubicBezTo>
                    <a:pt x="3350" y="4302"/>
                    <a:pt x="3769" y="4173"/>
                    <a:pt x="4173" y="3985"/>
                  </a:cubicBezTo>
                  <a:cubicBezTo>
                    <a:pt x="4288" y="3942"/>
                    <a:pt x="4346" y="3797"/>
                    <a:pt x="4303" y="3682"/>
                  </a:cubicBezTo>
                  <a:cubicBezTo>
                    <a:pt x="4101" y="3032"/>
                    <a:pt x="3956" y="2368"/>
                    <a:pt x="3899" y="1690"/>
                  </a:cubicBezTo>
                  <a:cubicBezTo>
                    <a:pt x="3826" y="766"/>
                    <a:pt x="3133" y="1"/>
                    <a:pt x="2181" y="1"/>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797;p96">
              <a:extLst>
                <a:ext uri="{FF2B5EF4-FFF2-40B4-BE49-F238E27FC236}">
                  <a16:creationId xmlns:a16="http://schemas.microsoft.com/office/drawing/2014/main" id="{558B3510-CCED-09BE-17C5-8FF507725DDB}"/>
                </a:ext>
              </a:extLst>
            </p:cNvPr>
            <p:cNvSpPr/>
            <p:nvPr/>
          </p:nvSpPr>
          <p:spPr>
            <a:xfrm>
              <a:off x="5628434" y="3061631"/>
              <a:ext cx="82918" cy="114324"/>
            </a:xfrm>
            <a:custGeom>
              <a:avLst/>
              <a:gdLst/>
              <a:ahLst/>
              <a:cxnLst/>
              <a:rect l="l" t="t" r="r" b="b"/>
              <a:pathLst>
                <a:path w="3163" h="4361" extrusionOk="0">
                  <a:moveTo>
                    <a:pt x="997" y="1"/>
                  </a:moveTo>
                  <a:cubicBezTo>
                    <a:pt x="275" y="1"/>
                    <a:pt x="1" y="997"/>
                    <a:pt x="636" y="1372"/>
                  </a:cubicBezTo>
                  <a:cubicBezTo>
                    <a:pt x="650" y="1387"/>
                    <a:pt x="665" y="1387"/>
                    <a:pt x="694" y="1401"/>
                  </a:cubicBezTo>
                  <a:lnTo>
                    <a:pt x="1242" y="4360"/>
                  </a:lnTo>
                  <a:lnTo>
                    <a:pt x="1733" y="4360"/>
                  </a:lnTo>
                  <a:cubicBezTo>
                    <a:pt x="2166" y="4302"/>
                    <a:pt x="2599" y="4173"/>
                    <a:pt x="3003" y="3985"/>
                  </a:cubicBezTo>
                  <a:cubicBezTo>
                    <a:pt x="3119" y="3942"/>
                    <a:pt x="3162" y="3797"/>
                    <a:pt x="3119" y="3682"/>
                  </a:cubicBezTo>
                  <a:cubicBezTo>
                    <a:pt x="2917" y="3032"/>
                    <a:pt x="2772" y="2368"/>
                    <a:pt x="2715" y="1690"/>
                  </a:cubicBezTo>
                  <a:cubicBezTo>
                    <a:pt x="2642" y="766"/>
                    <a:pt x="1949" y="1"/>
                    <a:pt x="997"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798;p96">
              <a:extLst>
                <a:ext uri="{FF2B5EF4-FFF2-40B4-BE49-F238E27FC236}">
                  <a16:creationId xmlns:a16="http://schemas.microsoft.com/office/drawing/2014/main" id="{2C95BF3A-20B3-A892-2D6D-9D64A2CD160E}"/>
                </a:ext>
              </a:extLst>
            </p:cNvPr>
            <p:cNvSpPr/>
            <p:nvPr/>
          </p:nvSpPr>
          <p:spPr>
            <a:xfrm>
              <a:off x="5596661" y="3067032"/>
              <a:ext cx="216483" cy="191789"/>
            </a:xfrm>
            <a:custGeom>
              <a:avLst/>
              <a:gdLst/>
              <a:ahLst/>
              <a:cxnLst/>
              <a:rect l="l" t="t" r="r" b="b"/>
              <a:pathLst>
                <a:path w="8258" h="7316" extrusionOk="0">
                  <a:moveTo>
                    <a:pt x="8070" y="0"/>
                  </a:moveTo>
                  <a:cubicBezTo>
                    <a:pt x="8023" y="0"/>
                    <a:pt x="7976" y="19"/>
                    <a:pt x="7940" y="55"/>
                  </a:cubicBezTo>
                  <a:lnTo>
                    <a:pt x="3782" y="4024"/>
                  </a:lnTo>
                  <a:cubicBezTo>
                    <a:pt x="3696" y="4096"/>
                    <a:pt x="3566" y="4154"/>
                    <a:pt x="3450" y="4154"/>
                  </a:cubicBezTo>
                  <a:lnTo>
                    <a:pt x="3407" y="4154"/>
                  </a:lnTo>
                  <a:cubicBezTo>
                    <a:pt x="3133" y="4154"/>
                    <a:pt x="2916" y="3938"/>
                    <a:pt x="2916" y="3663"/>
                  </a:cubicBezTo>
                  <a:lnTo>
                    <a:pt x="2916" y="3202"/>
                  </a:lnTo>
                  <a:lnTo>
                    <a:pt x="1458" y="3202"/>
                  </a:lnTo>
                  <a:lnTo>
                    <a:pt x="1458" y="3678"/>
                  </a:lnTo>
                  <a:cubicBezTo>
                    <a:pt x="1458" y="3866"/>
                    <a:pt x="1357" y="4024"/>
                    <a:pt x="1198" y="4111"/>
                  </a:cubicBezTo>
                  <a:lnTo>
                    <a:pt x="404" y="4501"/>
                  </a:lnTo>
                  <a:cubicBezTo>
                    <a:pt x="159" y="4631"/>
                    <a:pt x="0" y="4876"/>
                    <a:pt x="0" y="5150"/>
                  </a:cubicBezTo>
                  <a:lnTo>
                    <a:pt x="0" y="7070"/>
                  </a:lnTo>
                  <a:cubicBezTo>
                    <a:pt x="0" y="7200"/>
                    <a:pt x="116" y="7316"/>
                    <a:pt x="246" y="7316"/>
                  </a:cubicBezTo>
                  <a:lnTo>
                    <a:pt x="3161" y="7316"/>
                  </a:lnTo>
                  <a:cubicBezTo>
                    <a:pt x="3291" y="7316"/>
                    <a:pt x="3392" y="7200"/>
                    <a:pt x="3392" y="7070"/>
                  </a:cubicBezTo>
                  <a:lnTo>
                    <a:pt x="3392" y="6262"/>
                  </a:lnTo>
                  <a:cubicBezTo>
                    <a:pt x="3392" y="6002"/>
                    <a:pt x="3494" y="5757"/>
                    <a:pt x="3681" y="5583"/>
                  </a:cubicBezTo>
                  <a:lnTo>
                    <a:pt x="7810" y="1455"/>
                  </a:lnTo>
                  <a:cubicBezTo>
                    <a:pt x="7925" y="1325"/>
                    <a:pt x="7983" y="1152"/>
                    <a:pt x="7940" y="993"/>
                  </a:cubicBezTo>
                  <a:lnTo>
                    <a:pt x="7853" y="646"/>
                  </a:lnTo>
                  <a:lnTo>
                    <a:pt x="8185" y="300"/>
                  </a:lnTo>
                  <a:cubicBezTo>
                    <a:pt x="8257" y="228"/>
                    <a:pt x="8257" y="112"/>
                    <a:pt x="8199" y="55"/>
                  </a:cubicBezTo>
                  <a:cubicBezTo>
                    <a:pt x="8163" y="19"/>
                    <a:pt x="8116" y="0"/>
                    <a:pt x="8070" y="0"/>
                  </a:cubicBez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99;p96">
              <a:extLst>
                <a:ext uri="{FF2B5EF4-FFF2-40B4-BE49-F238E27FC236}">
                  <a16:creationId xmlns:a16="http://schemas.microsoft.com/office/drawing/2014/main" id="{4B5A3ECA-AEA3-1EE1-6FBD-64D3BB6C51C8}"/>
                </a:ext>
              </a:extLst>
            </p:cNvPr>
            <p:cNvSpPr/>
            <p:nvPr/>
          </p:nvSpPr>
          <p:spPr>
            <a:xfrm>
              <a:off x="5596661" y="3095318"/>
              <a:ext cx="197163" cy="163136"/>
            </a:xfrm>
            <a:custGeom>
              <a:avLst/>
              <a:gdLst/>
              <a:ahLst/>
              <a:cxnLst/>
              <a:rect l="l" t="t" r="r" b="b"/>
              <a:pathLst>
                <a:path w="7521" h="6223" extrusionOk="0">
                  <a:moveTo>
                    <a:pt x="6871" y="1"/>
                  </a:moveTo>
                  <a:lnTo>
                    <a:pt x="3782" y="2945"/>
                  </a:lnTo>
                  <a:cubicBezTo>
                    <a:pt x="3696" y="3032"/>
                    <a:pt x="3566" y="3075"/>
                    <a:pt x="3450" y="3075"/>
                  </a:cubicBezTo>
                  <a:lnTo>
                    <a:pt x="3306" y="3075"/>
                  </a:lnTo>
                  <a:cubicBezTo>
                    <a:pt x="3096" y="3561"/>
                    <a:pt x="2642" y="3806"/>
                    <a:pt x="2189" y="3806"/>
                  </a:cubicBezTo>
                  <a:cubicBezTo>
                    <a:pt x="1740" y="3806"/>
                    <a:pt x="1291" y="3564"/>
                    <a:pt x="1083" y="3075"/>
                  </a:cubicBezTo>
                  <a:lnTo>
                    <a:pt x="404" y="3422"/>
                  </a:lnTo>
                  <a:cubicBezTo>
                    <a:pt x="159" y="3537"/>
                    <a:pt x="0" y="3797"/>
                    <a:pt x="0" y="4071"/>
                  </a:cubicBezTo>
                  <a:lnTo>
                    <a:pt x="0" y="5991"/>
                  </a:lnTo>
                  <a:cubicBezTo>
                    <a:pt x="0" y="6121"/>
                    <a:pt x="116" y="6222"/>
                    <a:pt x="246" y="6222"/>
                  </a:cubicBezTo>
                  <a:lnTo>
                    <a:pt x="3161" y="6222"/>
                  </a:lnTo>
                  <a:cubicBezTo>
                    <a:pt x="3291" y="6222"/>
                    <a:pt x="3392" y="6121"/>
                    <a:pt x="3392" y="5991"/>
                  </a:cubicBezTo>
                  <a:lnTo>
                    <a:pt x="3392" y="5183"/>
                  </a:lnTo>
                  <a:cubicBezTo>
                    <a:pt x="3392" y="4923"/>
                    <a:pt x="3494" y="4678"/>
                    <a:pt x="3681" y="4504"/>
                  </a:cubicBezTo>
                  <a:lnTo>
                    <a:pt x="7521" y="665"/>
                  </a:lnTo>
                  <a:lnTo>
                    <a:pt x="6871" y="1"/>
                  </a:ln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00;p96">
              <a:extLst>
                <a:ext uri="{FF2B5EF4-FFF2-40B4-BE49-F238E27FC236}">
                  <a16:creationId xmlns:a16="http://schemas.microsoft.com/office/drawing/2014/main" id="{753EA481-AC76-0C2E-1263-1306323EB9EA}"/>
                </a:ext>
              </a:extLst>
            </p:cNvPr>
            <p:cNvSpPr/>
            <p:nvPr/>
          </p:nvSpPr>
          <p:spPr>
            <a:xfrm>
              <a:off x="5633362" y="3150946"/>
              <a:ext cx="41262" cy="22361"/>
            </a:xfrm>
            <a:custGeom>
              <a:avLst/>
              <a:gdLst/>
              <a:ahLst/>
              <a:cxnLst/>
              <a:rect l="l" t="t" r="r" b="b"/>
              <a:pathLst>
                <a:path w="1574" h="853" extrusionOk="0">
                  <a:moveTo>
                    <a:pt x="58" y="1"/>
                  </a:moveTo>
                  <a:lnTo>
                    <a:pt x="58" y="477"/>
                  </a:lnTo>
                  <a:cubicBezTo>
                    <a:pt x="58" y="549"/>
                    <a:pt x="44" y="621"/>
                    <a:pt x="0" y="693"/>
                  </a:cubicBezTo>
                  <a:cubicBezTo>
                    <a:pt x="246" y="794"/>
                    <a:pt x="520" y="852"/>
                    <a:pt x="794" y="852"/>
                  </a:cubicBezTo>
                  <a:cubicBezTo>
                    <a:pt x="1054" y="852"/>
                    <a:pt x="1314" y="794"/>
                    <a:pt x="1574" y="679"/>
                  </a:cubicBezTo>
                  <a:cubicBezTo>
                    <a:pt x="1531" y="621"/>
                    <a:pt x="1516" y="549"/>
                    <a:pt x="1516" y="477"/>
                  </a:cubicBezTo>
                  <a:lnTo>
                    <a:pt x="1516" y="1"/>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01;p96">
              <a:extLst>
                <a:ext uri="{FF2B5EF4-FFF2-40B4-BE49-F238E27FC236}">
                  <a16:creationId xmlns:a16="http://schemas.microsoft.com/office/drawing/2014/main" id="{8EC7D746-02C3-C5CA-53F1-76FCBB80BDB8}"/>
                </a:ext>
              </a:extLst>
            </p:cNvPr>
            <p:cNvSpPr/>
            <p:nvPr/>
          </p:nvSpPr>
          <p:spPr>
            <a:xfrm>
              <a:off x="5615562" y="3098149"/>
              <a:ext cx="76469" cy="62654"/>
            </a:xfrm>
            <a:custGeom>
              <a:avLst/>
              <a:gdLst/>
              <a:ahLst/>
              <a:cxnLst/>
              <a:rect l="l" t="t" r="r" b="b"/>
              <a:pathLst>
                <a:path w="2917" h="2390" extrusionOk="0">
                  <a:moveTo>
                    <a:pt x="1126" y="1"/>
                  </a:moveTo>
                  <a:cubicBezTo>
                    <a:pt x="1032" y="1"/>
                    <a:pt x="946" y="57"/>
                    <a:pt x="910" y="152"/>
                  </a:cubicBezTo>
                  <a:cubicBezTo>
                    <a:pt x="824" y="311"/>
                    <a:pt x="708" y="455"/>
                    <a:pt x="578" y="585"/>
                  </a:cubicBezTo>
                  <a:cubicBezTo>
                    <a:pt x="448" y="701"/>
                    <a:pt x="304" y="787"/>
                    <a:pt x="145" y="874"/>
                  </a:cubicBezTo>
                  <a:cubicBezTo>
                    <a:pt x="44" y="917"/>
                    <a:pt x="1" y="1018"/>
                    <a:pt x="15" y="1120"/>
                  </a:cubicBezTo>
                  <a:cubicBezTo>
                    <a:pt x="116" y="1856"/>
                    <a:pt x="723" y="2390"/>
                    <a:pt x="1459" y="2390"/>
                  </a:cubicBezTo>
                  <a:cubicBezTo>
                    <a:pt x="2210" y="2390"/>
                    <a:pt x="2845" y="1798"/>
                    <a:pt x="2902" y="1047"/>
                  </a:cubicBezTo>
                  <a:cubicBezTo>
                    <a:pt x="2917" y="975"/>
                    <a:pt x="2874" y="903"/>
                    <a:pt x="2830" y="860"/>
                  </a:cubicBezTo>
                  <a:cubicBezTo>
                    <a:pt x="2339" y="455"/>
                    <a:pt x="1776" y="167"/>
                    <a:pt x="1185" y="8"/>
                  </a:cubicBezTo>
                  <a:cubicBezTo>
                    <a:pt x="1165" y="3"/>
                    <a:pt x="1145" y="1"/>
                    <a:pt x="1126"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02;p96">
              <a:extLst>
                <a:ext uri="{FF2B5EF4-FFF2-40B4-BE49-F238E27FC236}">
                  <a16:creationId xmlns:a16="http://schemas.microsoft.com/office/drawing/2014/main" id="{22FCBF07-36E7-5ED7-AD9F-B795D0BDBFF4}"/>
                </a:ext>
              </a:extLst>
            </p:cNvPr>
            <p:cNvSpPr/>
            <p:nvPr/>
          </p:nvSpPr>
          <p:spPr>
            <a:xfrm>
              <a:off x="5615562" y="3098149"/>
              <a:ext cx="76469" cy="61894"/>
            </a:xfrm>
            <a:custGeom>
              <a:avLst/>
              <a:gdLst/>
              <a:ahLst/>
              <a:cxnLst/>
              <a:rect l="l" t="t" r="r" b="b"/>
              <a:pathLst>
                <a:path w="2917" h="2361" extrusionOk="0">
                  <a:moveTo>
                    <a:pt x="1125" y="1"/>
                  </a:moveTo>
                  <a:cubicBezTo>
                    <a:pt x="1031" y="1"/>
                    <a:pt x="946" y="54"/>
                    <a:pt x="910" y="138"/>
                  </a:cubicBezTo>
                  <a:cubicBezTo>
                    <a:pt x="853" y="268"/>
                    <a:pt x="766" y="369"/>
                    <a:pt x="679" y="470"/>
                  </a:cubicBezTo>
                  <a:cubicBezTo>
                    <a:pt x="650" y="499"/>
                    <a:pt x="607" y="542"/>
                    <a:pt x="578" y="585"/>
                  </a:cubicBezTo>
                  <a:cubicBezTo>
                    <a:pt x="448" y="686"/>
                    <a:pt x="304" y="787"/>
                    <a:pt x="145" y="874"/>
                  </a:cubicBezTo>
                  <a:cubicBezTo>
                    <a:pt x="44" y="917"/>
                    <a:pt x="1" y="1018"/>
                    <a:pt x="15" y="1120"/>
                  </a:cubicBezTo>
                  <a:cubicBezTo>
                    <a:pt x="102" y="1755"/>
                    <a:pt x="593" y="2274"/>
                    <a:pt x="1242" y="2361"/>
                  </a:cubicBezTo>
                  <a:cubicBezTo>
                    <a:pt x="910" y="2173"/>
                    <a:pt x="708" y="1798"/>
                    <a:pt x="723" y="1423"/>
                  </a:cubicBezTo>
                  <a:lnTo>
                    <a:pt x="723" y="1076"/>
                  </a:lnTo>
                  <a:cubicBezTo>
                    <a:pt x="780" y="1033"/>
                    <a:pt x="838" y="990"/>
                    <a:pt x="896" y="946"/>
                  </a:cubicBezTo>
                  <a:cubicBezTo>
                    <a:pt x="1026" y="816"/>
                    <a:pt x="1141" y="686"/>
                    <a:pt x="1242" y="528"/>
                  </a:cubicBezTo>
                  <a:cubicBezTo>
                    <a:pt x="1704" y="672"/>
                    <a:pt x="2137" y="903"/>
                    <a:pt x="2498" y="1221"/>
                  </a:cubicBezTo>
                  <a:cubicBezTo>
                    <a:pt x="2542" y="1264"/>
                    <a:pt x="2657" y="1365"/>
                    <a:pt x="2801" y="1495"/>
                  </a:cubicBezTo>
                  <a:cubicBezTo>
                    <a:pt x="2859" y="1350"/>
                    <a:pt x="2888" y="1192"/>
                    <a:pt x="2902" y="1047"/>
                  </a:cubicBezTo>
                  <a:cubicBezTo>
                    <a:pt x="2917" y="975"/>
                    <a:pt x="2874" y="903"/>
                    <a:pt x="2830" y="860"/>
                  </a:cubicBezTo>
                  <a:cubicBezTo>
                    <a:pt x="2339" y="455"/>
                    <a:pt x="1776" y="167"/>
                    <a:pt x="1185" y="8"/>
                  </a:cubicBezTo>
                  <a:cubicBezTo>
                    <a:pt x="1164" y="3"/>
                    <a:pt x="1144" y="1"/>
                    <a:pt x="1125" y="1"/>
                  </a:cubicBez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803;p96">
              <a:extLst>
                <a:ext uri="{FF2B5EF4-FFF2-40B4-BE49-F238E27FC236}">
                  <a16:creationId xmlns:a16="http://schemas.microsoft.com/office/drawing/2014/main" id="{65D0DFAE-173E-971A-DF2F-AD5CD2010D69}"/>
                </a:ext>
              </a:extLst>
            </p:cNvPr>
            <p:cNvSpPr/>
            <p:nvPr/>
          </p:nvSpPr>
          <p:spPr>
            <a:xfrm>
              <a:off x="5596661" y="3191815"/>
              <a:ext cx="25743" cy="66639"/>
            </a:xfrm>
            <a:custGeom>
              <a:avLst/>
              <a:gdLst/>
              <a:ahLst/>
              <a:cxnLst/>
              <a:rect l="l" t="t" r="r" b="b"/>
              <a:pathLst>
                <a:path w="982" h="2542" extrusionOk="0">
                  <a:moveTo>
                    <a:pt x="116" y="1"/>
                  </a:moveTo>
                  <a:cubicBezTo>
                    <a:pt x="43" y="116"/>
                    <a:pt x="0" y="246"/>
                    <a:pt x="0" y="390"/>
                  </a:cubicBezTo>
                  <a:lnTo>
                    <a:pt x="0" y="2310"/>
                  </a:lnTo>
                  <a:cubicBezTo>
                    <a:pt x="0" y="2440"/>
                    <a:pt x="116" y="2541"/>
                    <a:pt x="246" y="2541"/>
                  </a:cubicBezTo>
                  <a:lnTo>
                    <a:pt x="967" y="2541"/>
                  </a:lnTo>
                  <a:lnTo>
                    <a:pt x="982" y="1256"/>
                  </a:lnTo>
                  <a:cubicBezTo>
                    <a:pt x="982" y="997"/>
                    <a:pt x="866" y="751"/>
                    <a:pt x="693" y="564"/>
                  </a:cubicBezTo>
                  <a:lnTo>
                    <a:pt x="116" y="1"/>
                  </a:lnTo>
                  <a:close/>
                </a:path>
              </a:pathLst>
            </a:custGeom>
            <a:solidFill>
              <a:srgbClr val="A9B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804;p96">
              <a:extLst>
                <a:ext uri="{FF2B5EF4-FFF2-40B4-BE49-F238E27FC236}">
                  <a16:creationId xmlns:a16="http://schemas.microsoft.com/office/drawing/2014/main" id="{B16D3403-ED28-2F1A-D03A-95F4F66B744C}"/>
                </a:ext>
              </a:extLst>
            </p:cNvPr>
            <p:cNvSpPr/>
            <p:nvPr/>
          </p:nvSpPr>
          <p:spPr>
            <a:xfrm>
              <a:off x="5819174" y="2953416"/>
              <a:ext cx="114297" cy="114691"/>
            </a:xfrm>
            <a:custGeom>
              <a:avLst/>
              <a:gdLst/>
              <a:ahLst/>
              <a:cxnLst/>
              <a:rect l="l" t="t" r="r" b="b"/>
              <a:pathLst>
                <a:path w="4360" h="4375" extrusionOk="0">
                  <a:moveTo>
                    <a:pt x="2180" y="0"/>
                  </a:moveTo>
                  <a:cubicBezTo>
                    <a:pt x="982" y="0"/>
                    <a:pt x="0" y="982"/>
                    <a:pt x="0" y="2180"/>
                  </a:cubicBezTo>
                  <a:cubicBezTo>
                    <a:pt x="0" y="3393"/>
                    <a:pt x="982" y="4374"/>
                    <a:pt x="2180" y="4374"/>
                  </a:cubicBezTo>
                  <a:cubicBezTo>
                    <a:pt x="3393" y="4374"/>
                    <a:pt x="4360" y="3393"/>
                    <a:pt x="4360" y="2180"/>
                  </a:cubicBezTo>
                  <a:cubicBezTo>
                    <a:pt x="4360" y="982"/>
                    <a:pt x="3393" y="0"/>
                    <a:pt x="2180"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805;p96">
              <a:extLst>
                <a:ext uri="{FF2B5EF4-FFF2-40B4-BE49-F238E27FC236}">
                  <a16:creationId xmlns:a16="http://schemas.microsoft.com/office/drawing/2014/main" id="{261C8DD2-2FFB-A0AB-0775-024AC8B7241F}"/>
                </a:ext>
              </a:extLst>
            </p:cNvPr>
            <p:cNvSpPr/>
            <p:nvPr/>
          </p:nvSpPr>
          <p:spPr>
            <a:xfrm>
              <a:off x="5838075" y="2972710"/>
              <a:ext cx="76469" cy="76076"/>
            </a:xfrm>
            <a:custGeom>
              <a:avLst/>
              <a:gdLst/>
              <a:ahLst/>
              <a:cxnLst/>
              <a:rect l="l" t="t" r="r" b="b"/>
              <a:pathLst>
                <a:path w="2917" h="2902" extrusionOk="0">
                  <a:moveTo>
                    <a:pt x="1459" y="0"/>
                  </a:moveTo>
                  <a:cubicBezTo>
                    <a:pt x="665" y="0"/>
                    <a:pt x="1" y="650"/>
                    <a:pt x="1" y="1444"/>
                  </a:cubicBezTo>
                  <a:cubicBezTo>
                    <a:pt x="1" y="2252"/>
                    <a:pt x="665" y="2902"/>
                    <a:pt x="1459" y="2902"/>
                  </a:cubicBezTo>
                  <a:cubicBezTo>
                    <a:pt x="2267" y="2902"/>
                    <a:pt x="2917" y="2252"/>
                    <a:pt x="2917" y="1444"/>
                  </a:cubicBezTo>
                  <a:cubicBezTo>
                    <a:pt x="2917" y="650"/>
                    <a:pt x="2267" y="0"/>
                    <a:pt x="14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806;p96">
              <a:extLst>
                <a:ext uri="{FF2B5EF4-FFF2-40B4-BE49-F238E27FC236}">
                  <a16:creationId xmlns:a16="http://schemas.microsoft.com/office/drawing/2014/main" id="{144F0B1E-A1BA-27DD-B9D9-A70152222F76}"/>
                </a:ext>
              </a:extLst>
            </p:cNvPr>
            <p:cNvSpPr/>
            <p:nvPr/>
          </p:nvSpPr>
          <p:spPr>
            <a:xfrm>
              <a:off x="5685582" y="3095318"/>
              <a:ext cx="108242" cy="135872"/>
            </a:xfrm>
            <a:custGeom>
              <a:avLst/>
              <a:gdLst/>
              <a:ahLst/>
              <a:cxnLst/>
              <a:rect l="l" t="t" r="r" b="b"/>
              <a:pathLst>
                <a:path w="4129" h="5183" extrusionOk="0">
                  <a:moveTo>
                    <a:pt x="3479" y="1"/>
                  </a:moveTo>
                  <a:lnTo>
                    <a:pt x="722" y="2628"/>
                  </a:lnTo>
                  <a:cubicBezTo>
                    <a:pt x="506" y="2830"/>
                    <a:pt x="332" y="3075"/>
                    <a:pt x="203" y="3350"/>
                  </a:cubicBezTo>
                  <a:cubicBezTo>
                    <a:pt x="73" y="3653"/>
                    <a:pt x="0" y="3970"/>
                    <a:pt x="0" y="4288"/>
                  </a:cubicBezTo>
                  <a:lnTo>
                    <a:pt x="0" y="5183"/>
                  </a:lnTo>
                  <a:cubicBezTo>
                    <a:pt x="0" y="4923"/>
                    <a:pt x="102" y="4678"/>
                    <a:pt x="289" y="4504"/>
                  </a:cubicBezTo>
                  <a:lnTo>
                    <a:pt x="4129" y="650"/>
                  </a:lnTo>
                  <a:lnTo>
                    <a:pt x="3479" y="1"/>
                  </a:lnTo>
                  <a:close/>
                </a:path>
              </a:pathLst>
            </a:custGeom>
            <a:solidFill>
              <a:srgbClr val="A9B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807;p96">
              <a:extLst>
                <a:ext uri="{FF2B5EF4-FFF2-40B4-BE49-F238E27FC236}">
                  <a16:creationId xmlns:a16="http://schemas.microsoft.com/office/drawing/2014/main" id="{A7149E47-4BAF-52A1-0155-824FCCA02E6F}"/>
                </a:ext>
              </a:extLst>
            </p:cNvPr>
            <p:cNvSpPr/>
            <p:nvPr/>
          </p:nvSpPr>
          <p:spPr>
            <a:xfrm>
              <a:off x="5857396" y="2991637"/>
              <a:ext cx="38248" cy="38248"/>
            </a:xfrm>
            <a:custGeom>
              <a:avLst/>
              <a:gdLst/>
              <a:ahLst/>
              <a:cxnLst/>
              <a:rect l="l" t="t" r="r" b="b"/>
              <a:pathLst>
                <a:path w="1459" h="1459" extrusionOk="0">
                  <a:moveTo>
                    <a:pt x="722" y="0"/>
                  </a:moveTo>
                  <a:cubicBezTo>
                    <a:pt x="318" y="0"/>
                    <a:pt x="0" y="332"/>
                    <a:pt x="0" y="722"/>
                  </a:cubicBezTo>
                  <a:cubicBezTo>
                    <a:pt x="0" y="1126"/>
                    <a:pt x="318" y="1458"/>
                    <a:pt x="722" y="1458"/>
                  </a:cubicBezTo>
                  <a:cubicBezTo>
                    <a:pt x="1126" y="1458"/>
                    <a:pt x="1458" y="1126"/>
                    <a:pt x="1458" y="722"/>
                  </a:cubicBezTo>
                  <a:cubicBezTo>
                    <a:pt x="1458" y="332"/>
                    <a:pt x="1126" y="0"/>
                    <a:pt x="722"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808;p96">
              <a:extLst>
                <a:ext uri="{FF2B5EF4-FFF2-40B4-BE49-F238E27FC236}">
                  <a16:creationId xmlns:a16="http://schemas.microsoft.com/office/drawing/2014/main" id="{B698F42E-A2EA-2C73-CCEC-E14F08423732}"/>
                </a:ext>
              </a:extLst>
            </p:cNvPr>
            <p:cNvSpPr/>
            <p:nvPr/>
          </p:nvSpPr>
          <p:spPr>
            <a:xfrm>
              <a:off x="5867986" y="2934384"/>
              <a:ext cx="87532" cy="82630"/>
            </a:xfrm>
            <a:custGeom>
              <a:avLst/>
              <a:gdLst/>
              <a:ahLst/>
              <a:cxnLst/>
              <a:rect l="l" t="t" r="r" b="b"/>
              <a:pathLst>
                <a:path w="3339" h="3152" extrusionOk="0">
                  <a:moveTo>
                    <a:pt x="2986" y="0"/>
                  </a:moveTo>
                  <a:cubicBezTo>
                    <a:pt x="2929" y="0"/>
                    <a:pt x="2869" y="23"/>
                    <a:pt x="2815" y="77"/>
                  </a:cubicBezTo>
                  <a:lnTo>
                    <a:pt x="145" y="2747"/>
                  </a:lnTo>
                  <a:cubicBezTo>
                    <a:pt x="0" y="2892"/>
                    <a:pt x="101" y="3151"/>
                    <a:pt x="318" y="3151"/>
                  </a:cubicBezTo>
                  <a:cubicBezTo>
                    <a:pt x="390" y="3151"/>
                    <a:pt x="448" y="3137"/>
                    <a:pt x="491" y="3079"/>
                  </a:cubicBezTo>
                  <a:lnTo>
                    <a:pt x="3162" y="423"/>
                  </a:lnTo>
                  <a:cubicBezTo>
                    <a:pt x="3339" y="246"/>
                    <a:pt x="3176" y="0"/>
                    <a:pt x="2986" y="0"/>
                  </a:cubicBez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5809;p96">
              <a:extLst>
                <a:ext uri="{FF2B5EF4-FFF2-40B4-BE49-F238E27FC236}">
                  <a16:creationId xmlns:a16="http://schemas.microsoft.com/office/drawing/2014/main" id="{BA04EA3B-2A7D-F939-43D1-8B36E44935E4}"/>
                </a:ext>
              </a:extLst>
            </p:cNvPr>
            <p:cNvSpPr/>
            <p:nvPr/>
          </p:nvSpPr>
          <p:spPr>
            <a:xfrm>
              <a:off x="5916799" y="2937241"/>
              <a:ext cx="38248" cy="33214"/>
            </a:xfrm>
            <a:custGeom>
              <a:avLst/>
              <a:gdLst/>
              <a:ahLst/>
              <a:cxnLst/>
              <a:rect l="l" t="t" r="r" b="b"/>
              <a:pathLst>
                <a:path w="1459" h="1267" extrusionOk="0">
                  <a:moveTo>
                    <a:pt x="495" y="1"/>
                  </a:moveTo>
                  <a:cubicBezTo>
                    <a:pt x="298" y="1"/>
                    <a:pt x="104" y="113"/>
                    <a:pt x="1" y="300"/>
                  </a:cubicBezTo>
                  <a:lnTo>
                    <a:pt x="1" y="1021"/>
                  </a:lnTo>
                  <a:cubicBezTo>
                    <a:pt x="1" y="1151"/>
                    <a:pt x="116" y="1267"/>
                    <a:pt x="246" y="1267"/>
                  </a:cubicBezTo>
                  <a:lnTo>
                    <a:pt x="968" y="1267"/>
                  </a:lnTo>
                  <a:lnTo>
                    <a:pt x="1459" y="776"/>
                  </a:lnTo>
                  <a:cubicBezTo>
                    <a:pt x="1444" y="646"/>
                    <a:pt x="1343" y="545"/>
                    <a:pt x="1213" y="545"/>
                  </a:cubicBezTo>
                  <a:lnTo>
                    <a:pt x="722" y="545"/>
                  </a:lnTo>
                  <a:lnTo>
                    <a:pt x="722" y="54"/>
                  </a:lnTo>
                  <a:cubicBezTo>
                    <a:pt x="649" y="18"/>
                    <a:pt x="572" y="1"/>
                    <a:pt x="495"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5810;p96">
              <a:extLst>
                <a:ext uri="{FF2B5EF4-FFF2-40B4-BE49-F238E27FC236}">
                  <a16:creationId xmlns:a16="http://schemas.microsoft.com/office/drawing/2014/main" id="{9D7AF036-D947-1CDE-422A-F502854940CD}"/>
                </a:ext>
              </a:extLst>
            </p:cNvPr>
            <p:cNvSpPr/>
            <p:nvPr/>
          </p:nvSpPr>
          <p:spPr>
            <a:xfrm>
              <a:off x="5889430" y="2934384"/>
              <a:ext cx="63729" cy="60635"/>
            </a:xfrm>
            <a:custGeom>
              <a:avLst/>
              <a:gdLst/>
              <a:ahLst/>
              <a:cxnLst/>
              <a:rect l="l" t="t" r="r" b="b"/>
              <a:pathLst>
                <a:path w="2431" h="2313" extrusionOk="0">
                  <a:moveTo>
                    <a:pt x="2170" y="1"/>
                  </a:moveTo>
                  <a:cubicBezTo>
                    <a:pt x="2109" y="1"/>
                    <a:pt x="2048" y="26"/>
                    <a:pt x="1997" y="77"/>
                  </a:cubicBezTo>
                  <a:lnTo>
                    <a:pt x="178" y="1896"/>
                  </a:lnTo>
                  <a:cubicBezTo>
                    <a:pt x="0" y="2074"/>
                    <a:pt x="166" y="2312"/>
                    <a:pt x="357" y="2312"/>
                  </a:cubicBezTo>
                  <a:cubicBezTo>
                    <a:pt x="413" y="2312"/>
                    <a:pt x="472" y="2291"/>
                    <a:pt x="525" y="2242"/>
                  </a:cubicBezTo>
                  <a:lnTo>
                    <a:pt x="2344" y="423"/>
                  </a:lnTo>
                  <a:cubicBezTo>
                    <a:pt x="2430" y="322"/>
                    <a:pt x="2430" y="163"/>
                    <a:pt x="2344" y="77"/>
                  </a:cubicBezTo>
                  <a:cubicBezTo>
                    <a:pt x="2293" y="26"/>
                    <a:pt x="2232" y="1"/>
                    <a:pt x="2170" y="1"/>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4777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1e3ff4b0a9a_0_41"/>
          <p:cNvSpPr txBox="1">
            <a:spLocks noGrp="1"/>
          </p:cNvSpPr>
          <p:nvPr>
            <p:ph type="title"/>
          </p:nvPr>
        </p:nvSpPr>
        <p:spPr>
          <a:xfrm>
            <a:off x="838200" y="167526"/>
            <a:ext cx="10515600" cy="5136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3200" dirty="0"/>
              <a:t>Storyboarding for VR Training</a:t>
            </a:r>
            <a:endParaRPr sz="3200" dirty="0"/>
          </a:p>
        </p:txBody>
      </p:sp>
      <p:sp>
        <p:nvSpPr>
          <p:cNvPr id="606" name="Google Shape;606;g1e3ff4b0a9a_0_41"/>
          <p:cNvSpPr txBox="1">
            <a:spLocks noGrp="1"/>
          </p:cNvSpPr>
          <p:nvPr>
            <p:ph type="body" idx="1"/>
          </p:nvPr>
        </p:nvSpPr>
        <p:spPr>
          <a:xfrm>
            <a:off x="838200" y="1364566"/>
            <a:ext cx="10515600" cy="447432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1800"/>
              <a:buNone/>
            </a:pPr>
            <a:r>
              <a:rPr lang="en-US" sz="2400" b="1" dirty="0"/>
              <a:t>Task:</a:t>
            </a:r>
            <a:r>
              <a:rPr lang="en-US" sz="2400" dirty="0"/>
              <a:t> </a:t>
            </a:r>
            <a:endParaRPr sz="2400" dirty="0"/>
          </a:p>
          <a:p>
            <a:pPr marL="0" lvl="0" indent="0" algn="l" rtl="0">
              <a:lnSpc>
                <a:spcPct val="90000"/>
              </a:lnSpc>
              <a:spcBef>
                <a:spcPts val="1000"/>
              </a:spcBef>
              <a:spcAft>
                <a:spcPts val="0"/>
              </a:spcAft>
              <a:buSzPts val="1800"/>
              <a:buNone/>
            </a:pPr>
            <a:r>
              <a:rPr lang="en-US" sz="2400" dirty="0"/>
              <a:t>Create a storyboard of at least one of the tasks from the Task Analysis that you want to assess.  </a:t>
            </a:r>
          </a:p>
          <a:p>
            <a:pPr marL="0" lvl="0" indent="0" algn="l" rtl="0">
              <a:lnSpc>
                <a:spcPct val="90000"/>
              </a:lnSpc>
              <a:spcBef>
                <a:spcPts val="1000"/>
              </a:spcBef>
              <a:spcAft>
                <a:spcPts val="0"/>
              </a:spcAft>
              <a:buSzPts val="1800"/>
              <a:buNone/>
            </a:pPr>
            <a:endParaRPr sz="2400" dirty="0"/>
          </a:p>
          <a:p>
            <a:pPr marL="0" lvl="0" indent="0" algn="l" rtl="0">
              <a:lnSpc>
                <a:spcPct val="90000"/>
              </a:lnSpc>
              <a:spcBef>
                <a:spcPts val="1000"/>
              </a:spcBef>
              <a:spcAft>
                <a:spcPts val="0"/>
              </a:spcAft>
              <a:buSzPts val="1800"/>
              <a:buNone/>
            </a:pPr>
            <a:r>
              <a:rPr lang="en-US" sz="2400" b="1" dirty="0"/>
              <a:t>Include: </a:t>
            </a:r>
            <a:endParaRPr sz="2400" b="1" dirty="0"/>
          </a:p>
          <a:p>
            <a:pPr marL="457200" lvl="0" indent="-342900" algn="l" rtl="0">
              <a:lnSpc>
                <a:spcPct val="120000"/>
              </a:lnSpc>
              <a:spcBef>
                <a:spcPts val="0"/>
              </a:spcBef>
              <a:spcAft>
                <a:spcPts val="0"/>
              </a:spcAft>
              <a:buSzPts val="1800"/>
              <a:buChar char="•"/>
            </a:pPr>
            <a:r>
              <a:rPr lang="en-US" sz="2400" dirty="0"/>
              <a:t>Pedagogical Agent </a:t>
            </a:r>
          </a:p>
          <a:p>
            <a:pPr marL="457200" lvl="0" indent="-342900" algn="l" rtl="0">
              <a:lnSpc>
                <a:spcPct val="120000"/>
              </a:lnSpc>
              <a:spcBef>
                <a:spcPts val="0"/>
              </a:spcBef>
              <a:spcAft>
                <a:spcPts val="0"/>
              </a:spcAft>
              <a:buSzPts val="1800"/>
              <a:buChar char="•"/>
            </a:pPr>
            <a:r>
              <a:rPr lang="en-US" sz="2400" dirty="0"/>
              <a:t>Voiceover </a:t>
            </a:r>
            <a:endParaRPr sz="2400" dirty="0"/>
          </a:p>
          <a:p>
            <a:pPr marL="457200" lvl="0" indent="-342900" algn="l" rtl="0">
              <a:lnSpc>
                <a:spcPct val="120000"/>
              </a:lnSpc>
              <a:spcBef>
                <a:spcPts val="0"/>
              </a:spcBef>
              <a:spcAft>
                <a:spcPts val="0"/>
              </a:spcAft>
              <a:buSzPts val="1800"/>
              <a:buChar char="•"/>
            </a:pPr>
            <a:r>
              <a:rPr lang="en-US" sz="2400" dirty="0"/>
              <a:t>Visuals/Assets</a:t>
            </a:r>
            <a:endParaRPr sz="2400" dirty="0"/>
          </a:p>
          <a:p>
            <a:pPr marL="457200" lvl="0" indent="-342900" algn="l" rtl="0">
              <a:lnSpc>
                <a:spcPct val="120000"/>
              </a:lnSpc>
              <a:spcBef>
                <a:spcPts val="0"/>
              </a:spcBef>
              <a:spcAft>
                <a:spcPts val="0"/>
              </a:spcAft>
              <a:buSzPts val="1800"/>
              <a:buChar char="•"/>
            </a:pPr>
            <a:r>
              <a:rPr lang="en-US" sz="2400" dirty="0"/>
              <a:t>Interactions</a:t>
            </a:r>
            <a:endParaRPr sz="2400" dirty="0"/>
          </a:p>
          <a:p>
            <a:pPr marL="457200" lvl="0" indent="-342900" algn="l" rtl="0">
              <a:lnSpc>
                <a:spcPct val="120000"/>
              </a:lnSpc>
              <a:spcBef>
                <a:spcPts val="0"/>
              </a:spcBef>
              <a:spcAft>
                <a:spcPts val="0"/>
              </a:spcAft>
              <a:buSzPts val="1800"/>
              <a:buChar char="•"/>
            </a:pPr>
            <a:r>
              <a:rPr lang="en-US" sz="2400" dirty="0"/>
              <a:t>Instructions/feedback </a:t>
            </a:r>
            <a:endParaRPr sz="2400" dirty="0"/>
          </a:p>
          <a:p>
            <a:pPr marL="457200" lvl="0" indent="-342900" algn="l" rtl="0">
              <a:lnSpc>
                <a:spcPct val="120000"/>
              </a:lnSpc>
              <a:spcBef>
                <a:spcPts val="0"/>
              </a:spcBef>
              <a:spcAft>
                <a:spcPts val="0"/>
              </a:spcAft>
              <a:buSzPts val="1800"/>
              <a:buChar char="•"/>
            </a:pPr>
            <a:r>
              <a:rPr lang="en-US" sz="2400" dirty="0"/>
              <a:t>Order of events</a:t>
            </a:r>
            <a:endParaRPr sz="2400" dirty="0"/>
          </a:p>
          <a:p>
            <a:pPr marL="457200" lvl="0" indent="-342900" algn="l" rtl="0">
              <a:lnSpc>
                <a:spcPct val="120000"/>
              </a:lnSpc>
              <a:spcBef>
                <a:spcPts val="0"/>
              </a:spcBef>
              <a:spcAft>
                <a:spcPts val="0"/>
              </a:spcAft>
              <a:buSzPts val="1800"/>
              <a:buChar char="•"/>
            </a:pPr>
            <a:r>
              <a:rPr lang="en-US" sz="2400" dirty="0"/>
              <a:t>Learning objectives mapped to each interaction for assessment evidence </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3c7699ae5_0_25"/>
          <p:cNvSpPr txBox="1">
            <a:spLocks noGrp="1"/>
          </p:cNvSpPr>
          <p:nvPr>
            <p:ph type="title"/>
          </p:nvPr>
        </p:nvSpPr>
        <p:spPr>
          <a:xfrm>
            <a:off x="838200" y="2057170"/>
            <a:ext cx="10515600" cy="1549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dirty="0">
                <a:solidFill>
                  <a:schemeClr val="tx1"/>
                </a:solidFill>
              </a:rPr>
              <a:t>Break 9:30 am – 9:45 am</a:t>
            </a:r>
            <a:endParaRPr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Workshop Agenda</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1: Objectives, Definitions, and Foundational Concepts		8:00 am – 8:30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2: Assessments and Task Analysis				8:30 am – 9:00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3: Storyboarding for VR					9:00 am – 9:30 am</a:t>
            </a:r>
            <a:endParaRPr sz="2000" dirty="0">
              <a:solidFill>
                <a:schemeClr val="bg1">
                  <a:lumMod val="75000"/>
                </a:schemeClr>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Break							9:30 am – 9:45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t>Part 4: Prototyping						9:45 am – 11:15 am</a:t>
            </a:r>
            <a:endParaRPr sz="2000" b="1" dirty="0"/>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Break							11:15 am – 11:30 am</a:t>
            </a:r>
            <a:endParaRPr sz="2000" dirty="0">
              <a:solidFill>
                <a:schemeClr val="bg1">
                  <a:lumMod val="50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5: Socialize and Reflect					11:30 am – 11:45 am</a:t>
            </a: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50000"/>
                  </a:schemeClr>
                </a:solidFill>
              </a:rPr>
              <a:t>Part 6: Close Out and Final Thoughts 				11:45 am – 12:00 pm</a:t>
            </a:r>
            <a:r>
              <a:rPr lang="en-US" dirty="0"/>
              <a:t>				</a:t>
            </a:r>
            <a:endParaRPr dirty="0"/>
          </a:p>
        </p:txBody>
      </p:sp>
    </p:spTree>
    <p:extLst>
      <p:ext uri="{BB962C8B-B14F-4D97-AF65-F5344CB8AC3E}">
        <p14:creationId xmlns:p14="http://schemas.microsoft.com/office/powerpoint/2010/main" val="5126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21edcea934f_0_20"/>
          <p:cNvSpPr txBox="1">
            <a:spLocks noGrp="1"/>
          </p:cNvSpPr>
          <p:nvPr>
            <p:ph type="title"/>
          </p:nvPr>
        </p:nvSpPr>
        <p:spPr>
          <a:xfrm>
            <a:off x="838200" y="245856"/>
            <a:ext cx="10515600" cy="5043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cap="none" dirty="0"/>
              <a:t>Part 4</a:t>
            </a:r>
            <a:endParaRPr sz="3200" dirty="0"/>
          </a:p>
        </p:txBody>
      </p:sp>
      <p:sp>
        <p:nvSpPr>
          <p:cNvPr id="617" name="Google Shape;617;g21edcea934f_0_20"/>
          <p:cNvSpPr txBox="1">
            <a:spLocks noGrp="1"/>
          </p:cNvSpPr>
          <p:nvPr>
            <p:ph type="body" idx="1"/>
          </p:nvPr>
        </p:nvSpPr>
        <p:spPr>
          <a:xfrm>
            <a:off x="838200" y="1407055"/>
            <a:ext cx="10515600" cy="46789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dirty="0"/>
              <a:t>Part 4: </a:t>
            </a:r>
            <a:r>
              <a:rPr lang="en-US" sz="2400" b="1" i="1" dirty="0"/>
              <a:t>Initial Prototype</a:t>
            </a:r>
            <a:r>
              <a:rPr lang="en-US" sz="2400" dirty="0"/>
              <a:t>		(9:45 am – 9:55 am)</a:t>
            </a:r>
            <a:endParaRPr sz="2400" dirty="0"/>
          </a:p>
          <a:p>
            <a:pPr marL="914400" lvl="0" indent="0" algn="l" rtl="0">
              <a:lnSpc>
                <a:spcPct val="90000"/>
              </a:lnSpc>
              <a:spcBef>
                <a:spcPts val="500"/>
              </a:spcBef>
              <a:spcAft>
                <a:spcPts val="0"/>
              </a:spcAft>
              <a:buSzPts val="1800"/>
              <a:buNone/>
            </a:pPr>
            <a:endParaRPr sz="2000" dirty="0"/>
          </a:p>
          <a:p>
            <a:pPr marL="457200" lvl="0" indent="-355600" algn="l" rtl="0">
              <a:lnSpc>
                <a:spcPct val="90000"/>
              </a:lnSpc>
              <a:spcBef>
                <a:spcPts val="500"/>
              </a:spcBef>
              <a:spcAft>
                <a:spcPts val="0"/>
              </a:spcAft>
              <a:buSzPts val="2000"/>
              <a:buChar char="•"/>
            </a:pPr>
            <a:r>
              <a:rPr lang="en-US" sz="2000" dirty="0"/>
              <a:t>Define roles within the group </a:t>
            </a:r>
            <a:endParaRPr sz="2000" dirty="0"/>
          </a:p>
          <a:p>
            <a:pPr marL="457200" lvl="0" indent="-355600" algn="l" rtl="0">
              <a:lnSpc>
                <a:spcPct val="90000"/>
              </a:lnSpc>
              <a:spcBef>
                <a:spcPts val="0"/>
              </a:spcBef>
              <a:spcAft>
                <a:spcPts val="0"/>
              </a:spcAft>
              <a:buSzPts val="2000"/>
              <a:buChar char="•"/>
            </a:pPr>
            <a:r>
              <a:rPr lang="en-US" sz="2000" dirty="0"/>
              <a:t>May use materials to mock-up props</a:t>
            </a:r>
            <a:endParaRPr sz="2000" dirty="0"/>
          </a:p>
          <a:p>
            <a:pPr marL="457200" lvl="0" indent="-355600" algn="l" rtl="0">
              <a:lnSpc>
                <a:spcPct val="90000"/>
              </a:lnSpc>
              <a:spcBef>
                <a:spcPts val="0"/>
              </a:spcBef>
              <a:spcAft>
                <a:spcPts val="0"/>
              </a:spcAft>
              <a:buSzPts val="2000"/>
              <a:buChar char="•"/>
            </a:pPr>
            <a:r>
              <a:rPr lang="en-US" sz="2000" dirty="0"/>
              <a:t>Record a playthrough (optional)</a:t>
            </a:r>
            <a:endParaRPr sz="2000" dirty="0"/>
          </a:p>
          <a:p>
            <a:pPr marL="457200" lvl="0" indent="-355600" algn="l" rtl="0">
              <a:lnSpc>
                <a:spcPct val="90000"/>
              </a:lnSpc>
              <a:spcBef>
                <a:spcPts val="0"/>
              </a:spcBef>
              <a:spcAft>
                <a:spcPts val="0"/>
              </a:spcAft>
              <a:buSzPts val="2000"/>
              <a:buChar char="•"/>
            </a:pPr>
            <a:r>
              <a:rPr lang="en-US" sz="2000" dirty="0"/>
              <a:t>Pair and share with group next to you</a:t>
            </a:r>
            <a:endParaRPr sz="2000" dirty="0"/>
          </a:p>
          <a:p>
            <a:pPr marL="457200" lvl="0" indent="-355600" algn="l" rtl="0">
              <a:lnSpc>
                <a:spcPct val="90000"/>
              </a:lnSpc>
              <a:spcBef>
                <a:spcPts val="0"/>
              </a:spcBef>
              <a:spcAft>
                <a:spcPts val="0"/>
              </a:spcAft>
              <a:buSzPts val="2000"/>
              <a:buChar char="•"/>
            </a:pPr>
            <a:r>
              <a:rPr lang="en-US" sz="2000" dirty="0"/>
              <a:t>Volunteer group to share out with whole group	</a:t>
            </a:r>
            <a:endParaRPr sz="2000" dirty="0"/>
          </a:p>
          <a:p>
            <a:pPr marL="0" lvl="0" indent="0" algn="l" rtl="0">
              <a:lnSpc>
                <a:spcPct val="90000"/>
              </a:lnSpc>
              <a:spcBef>
                <a:spcPts val="0"/>
              </a:spcBef>
              <a:spcAft>
                <a:spcPts val="0"/>
              </a:spcAft>
              <a:buSzPts val="1800"/>
              <a:buNone/>
            </a:pPr>
            <a:endParaRPr sz="2000" dirty="0"/>
          </a:p>
          <a:p>
            <a:pPr marL="0" lvl="0" indent="0" algn="l" rtl="0">
              <a:lnSpc>
                <a:spcPct val="90000"/>
              </a:lnSpc>
              <a:spcBef>
                <a:spcPts val="0"/>
              </a:spcBef>
              <a:spcAft>
                <a:spcPts val="0"/>
              </a:spcAft>
              <a:buSzPts val="1800"/>
              <a:buNone/>
            </a:pPr>
            <a:r>
              <a:rPr lang="en-US" sz="2400" b="1" i="1" dirty="0"/>
              <a:t>PARTICIPANTS		</a:t>
            </a:r>
            <a:r>
              <a:rPr lang="en-US" sz="2400" dirty="0"/>
              <a:t>(9:55 am – 10:30 am; 10:40 am – 11:15 am)</a:t>
            </a:r>
            <a:endParaRPr sz="2400" dirty="0"/>
          </a:p>
          <a:p>
            <a:pPr marL="457200" lvl="0" indent="-355600" algn="l" rtl="0">
              <a:lnSpc>
                <a:spcPct val="90000"/>
              </a:lnSpc>
              <a:spcBef>
                <a:spcPts val="500"/>
              </a:spcBef>
              <a:spcAft>
                <a:spcPts val="0"/>
              </a:spcAft>
              <a:buSzPts val="2000"/>
              <a:buChar char="•"/>
            </a:pPr>
            <a:r>
              <a:rPr lang="en-US" sz="2000" b="1" i="1" dirty="0"/>
              <a:t>Pair and Share discussion</a:t>
            </a:r>
            <a:endParaRPr sz="2000" b="1" i="1" dirty="0"/>
          </a:p>
          <a:p>
            <a:pPr marL="914400" lvl="1" indent="-355600" algn="l" rtl="0">
              <a:lnSpc>
                <a:spcPct val="90000"/>
              </a:lnSpc>
              <a:spcBef>
                <a:spcPts val="0"/>
              </a:spcBef>
              <a:spcAft>
                <a:spcPts val="0"/>
              </a:spcAft>
              <a:buSzPts val="2000"/>
              <a:buChar char="•"/>
            </a:pPr>
            <a:r>
              <a:rPr lang="en-US" sz="2000" dirty="0"/>
              <a:t>Get feedback from other groups on design to integrate in next iteration </a:t>
            </a:r>
            <a:endParaRPr sz="2000" dirty="0"/>
          </a:p>
          <a:p>
            <a:pPr marL="457200" lvl="0" indent="-355600" algn="l" rtl="0">
              <a:lnSpc>
                <a:spcPct val="90000"/>
              </a:lnSpc>
              <a:spcBef>
                <a:spcPts val="0"/>
              </a:spcBef>
              <a:spcAft>
                <a:spcPts val="0"/>
              </a:spcAft>
              <a:buSzPts val="2000"/>
              <a:buChar char="•"/>
            </a:pPr>
            <a:r>
              <a:rPr lang="en-US" sz="2000" b="1" i="1" dirty="0"/>
              <a:t>Return to groups </a:t>
            </a:r>
            <a:r>
              <a:rPr lang="en-US" sz="2000" dirty="0"/>
              <a:t>and discuss feedback, identifying elements that can be incorporated in design</a:t>
            </a:r>
          </a:p>
          <a:p>
            <a:pPr marL="457200" lvl="0" indent="-355600" algn="l" rtl="0">
              <a:lnSpc>
                <a:spcPct val="90000"/>
              </a:lnSpc>
              <a:spcBef>
                <a:spcPts val="0"/>
              </a:spcBef>
              <a:spcAft>
                <a:spcPts val="0"/>
              </a:spcAft>
              <a:buSzPts val="2000"/>
              <a:buChar char="•"/>
            </a:pPr>
            <a:r>
              <a:rPr lang="en-US" sz="2000" b="1" i="1" dirty="0"/>
              <a:t>Iterate on design</a:t>
            </a:r>
            <a:r>
              <a:rPr lang="en-US" sz="2000" dirty="0"/>
              <a:t> </a:t>
            </a:r>
          </a:p>
          <a:p>
            <a:pPr marL="457200" lvl="0" indent="-355600" algn="l" rtl="0">
              <a:lnSpc>
                <a:spcPct val="90000"/>
              </a:lnSpc>
              <a:spcBef>
                <a:spcPts val="0"/>
              </a:spcBef>
              <a:spcAft>
                <a:spcPts val="0"/>
              </a:spcAft>
              <a:buSzPts val="2000"/>
              <a:buChar char="•"/>
            </a:pPr>
            <a:r>
              <a:rPr lang="en-US" sz="2000" b="1" i="1" dirty="0"/>
              <a:t>Record playthrough</a:t>
            </a:r>
          </a:p>
          <a:p>
            <a:pPr marL="457200" lvl="0" indent="-355600" algn="l" rtl="0">
              <a:lnSpc>
                <a:spcPct val="90000"/>
              </a:lnSpc>
              <a:spcBef>
                <a:spcPts val="0"/>
              </a:spcBef>
              <a:spcAft>
                <a:spcPts val="0"/>
              </a:spcAft>
              <a:buSzPts val="2000"/>
              <a:buChar char="•"/>
            </a:pPr>
            <a:r>
              <a:rPr lang="en-US" sz="2000" b="1" i="1" dirty="0"/>
              <a:t>Share playthrough between groups</a:t>
            </a:r>
          </a:p>
          <a:p>
            <a:pPr marL="457200" lvl="0" indent="-355600" algn="l" rtl="0">
              <a:lnSpc>
                <a:spcPct val="90000"/>
              </a:lnSpc>
              <a:spcBef>
                <a:spcPts val="0"/>
              </a:spcBef>
              <a:spcAft>
                <a:spcPts val="0"/>
              </a:spcAft>
              <a:buSzPts val="2000"/>
              <a:buChar char="•"/>
            </a:pPr>
            <a:endParaRPr sz="2000" b="1"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1e3e4d054bd_0_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Prototyping</a:t>
            </a:r>
            <a:endParaRPr dirty="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464ca2fb45_1_32"/>
          <p:cNvSpPr/>
          <p:nvPr/>
        </p:nvSpPr>
        <p:spPr>
          <a:xfrm>
            <a:off x="648700" y="2325275"/>
            <a:ext cx="10295700" cy="19824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2464ca2fb45_1_32"/>
          <p:cNvSpPr txBox="1">
            <a:spLocks noGrp="1"/>
          </p:cNvSpPr>
          <p:nvPr>
            <p:ph type="body" idx="4294967295"/>
          </p:nvPr>
        </p:nvSpPr>
        <p:spPr>
          <a:xfrm>
            <a:off x="820825" y="2163776"/>
            <a:ext cx="10123800" cy="1325700"/>
          </a:xfrm>
          <a:prstGeom prst="rect">
            <a:avLst/>
          </a:prstGeom>
          <a:noFill/>
          <a:ln>
            <a:noFill/>
          </a:ln>
        </p:spPr>
        <p:txBody>
          <a:bodyPr spcFirstLastPara="1" wrap="square" lIns="91425" tIns="45700" rIns="91425" bIns="45700" anchor="t" anchorCtr="0">
            <a:noAutofit/>
          </a:bodyPr>
          <a:lstStyle/>
          <a:p>
            <a:pPr marL="457200" marR="431800" lvl="0" indent="0" algn="l" rtl="0">
              <a:lnSpc>
                <a:spcPct val="150000"/>
              </a:lnSpc>
              <a:spcBef>
                <a:spcPts val="2300"/>
              </a:spcBef>
              <a:spcAft>
                <a:spcPts val="0"/>
              </a:spcAft>
              <a:buSzPts val="2800"/>
              <a:buNone/>
            </a:pPr>
            <a:r>
              <a:rPr lang="en-US" sz="1900" dirty="0">
                <a:solidFill>
                  <a:srgbClr val="1A1A1A"/>
                </a:solidFill>
              </a:rPr>
              <a:t>“Prototyping can be defined as the conversion of an intangible idea, either related to the physical or digital world, into a tangible configuration to test its feasibility, validity or efficacy.” - </a:t>
            </a:r>
            <a:r>
              <a:rPr lang="en-US" sz="1900" i="1" dirty="0" err="1">
                <a:solidFill>
                  <a:srgbClr val="1A1A1A"/>
                </a:solidFill>
              </a:rPr>
              <a:t>theengineeringprojects.com</a:t>
            </a:r>
            <a:endParaRPr sz="1900" i="1" dirty="0">
              <a:solidFill>
                <a:srgbClr val="1A1A1A"/>
              </a:solidFill>
            </a:endParaRPr>
          </a:p>
          <a:p>
            <a:pPr marL="685800" lvl="0" indent="0" algn="l" rtl="0">
              <a:lnSpc>
                <a:spcPct val="150000"/>
              </a:lnSpc>
              <a:spcBef>
                <a:spcPts val="1200"/>
              </a:spcBef>
              <a:spcAft>
                <a:spcPts val="0"/>
              </a:spcAft>
              <a:buSzPts val="2800"/>
              <a:buNone/>
            </a:pPr>
            <a:endParaRPr sz="2700" dirty="0"/>
          </a:p>
        </p:txBody>
      </p:sp>
      <p:pic>
        <p:nvPicPr>
          <p:cNvPr id="630" name="Google Shape;630;g2464ca2fb45_1_32"/>
          <p:cNvPicPr preferRelativeResize="0"/>
          <p:nvPr/>
        </p:nvPicPr>
        <p:blipFill rotWithShape="1">
          <a:blip r:embed="rId3">
            <a:alphaModFix/>
          </a:blip>
          <a:srcRect/>
          <a:stretch/>
        </p:blipFill>
        <p:spPr>
          <a:xfrm>
            <a:off x="10293925" y="585050"/>
            <a:ext cx="1325700" cy="1325700"/>
          </a:xfrm>
          <a:prstGeom prst="rect">
            <a:avLst/>
          </a:prstGeom>
          <a:noFill/>
          <a:ln>
            <a:noFill/>
          </a:ln>
        </p:spPr>
      </p:pic>
      <p:sp>
        <p:nvSpPr>
          <p:cNvPr id="631" name="Google Shape;631;g2464ca2fb45_1_32"/>
          <p:cNvSpPr/>
          <p:nvPr/>
        </p:nvSpPr>
        <p:spPr>
          <a:xfrm>
            <a:off x="1100552" y="4051000"/>
            <a:ext cx="10295700" cy="1682700"/>
          </a:xfrm>
          <a:prstGeom prst="rect">
            <a:avLst/>
          </a:prstGeom>
          <a:solidFill>
            <a:srgbClr val="FCE5CD"/>
          </a:solidFill>
          <a:ln>
            <a:noFill/>
          </a:ln>
        </p:spPr>
        <p:txBody>
          <a:bodyPr spcFirstLastPara="1" wrap="square" lIns="91425" tIns="91425" rIns="91425" bIns="91425" anchor="ctr" anchorCtr="0">
            <a:noAutofit/>
          </a:bodyPr>
          <a:lstStyle/>
          <a:p>
            <a:pPr marL="685800" marR="431800" lvl="0" indent="0" algn="l" rtl="0">
              <a:lnSpc>
                <a:spcPct val="150000"/>
              </a:lnSpc>
              <a:spcBef>
                <a:spcPts val="2300"/>
              </a:spcBef>
              <a:spcAft>
                <a:spcPts val="0"/>
              </a:spcAft>
              <a:buClr>
                <a:srgbClr val="000000"/>
              </a:buClr>
              <a:buSzPts val="1900"/>
              <a:buFont typeface="Arial"/>
              <a:buNone/>
            </a:pPr>
            <a:r>
              <a:rPr lang="en-US" sz="1900" b="0" i="0" u="none" strike="noStrike" cap="none">
                <a:solidFill>
                  <a:srgbClr val="1A1A1A"/>
                </a:solidFill>
                <a:latin typeface="Calibri"/>
                <a:ea typeface="Calibri"/>
                <a:cs typeface="Calibri"/>
                <a:sym typeface="Calibri"/>
              </a:rPr>
              <a:t>“</a:t>
            </a:r>
            <a:r>
              <a:rPr lang="en-US" sz="1900" b="0" i="0" u="none" strike="noStrike" cap="none">
                <a:solidFill>
                  <a:srgbClr val="212529"/>
                </a:solidFill>
                <a:latin typeface="Calibri"/>
                <a:ea typeface="Calibri"/>
                <a:cs typeface="Calibri"/>
                <a:sym typeface="Calibri"/>
              </a:rPr>
              <a:t>A first full-scale and usually functional form of a new type or design of a construction” - </a:t>
            </a:r>
            <a:r>
              <a:rPr lang="en-US" sz="1900" b="0" i="1" u="none" strike="noStrike" cap="none">
                <a:solidFill>
                  <a:srgbClr val="212529"/>
                </a:solidFill>
                <a:latin typeface="Calibri"/>
                <a:ea typeface="Calibri"/>
                <a:cs typeface="Calibri"/>
                <a:sym typeface="Calibri"/>
              </a:rPr>
              <a:t>Merriam-Webster Dictionary</a:t>
            </a:r>
            <a:endParaRPr sz="1900" b="0" i="1" u="none" strike="noStrike" cap="none">
              <a:solidFill>
                <a:srgbClr val="1A1A1A"/>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675;g24f1335389d_0_22">
            <a:extLst>
              <a:ext uri="{FF2B5EF4-FFF2-40B4-BE49-F238E27FC236}">
                <a16:creationId xmlns:a16="http://schemas.microsoft.com/office/drawing/2014/main" id="{7B16FD61-D6BE-9949-ABEC-F1746A56251D}"/>
              </a:ext>
            </a:extLst>
          </p:cNvPr>
          <p:cNvSpPr txBox="1">
            <a:spLocks/>
          </p:cNvSpPr>
          <p:nvPr/>
        </p:nvSpPr>
        <p:spPr bwMode="auto">
          <a:xfrm>
            <a:off x="838200" y="0"/>
            <a:ext cx="10515600" cy="887183"/>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a:t>INITIAL PROTOTYPE</a:t>
            </a:r>
            <a:endParaRPr lang="en-US" sz="3200" kern="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464ca2fb45_1_42"/>
          <p:cNvSpPr/>
          <p:nvPr/>
        </p:nvSpPr>
        <p:spPr>
          <a:xfrm>
            <a:off x="838200" y="1624350"/>
            <a:ext cx="4849800" cy="43719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37" name="Google Shape;637;g2464ca2fb45_1_42"/>
          <p:cNvCxnSpPr/>
          <p:nvPr/>
        </p:nvCxnSpPr>
        <p:spPr>
          <a:xfrm rot="10800000" flipH="1">
            <a:off x="1270052" y="2679822"/>
            <a:ext cx="3911400" cy="18300"/>
          </a:xfrm>
          <a:prstGeom prst="straightConnector1">
            <a:avLst/>
          </a:prstGeom>
          <a:noFill/>
          <a:ln w="9525" cap="flat" cmpd="sng">
            <a:solidFill>
              <a:schemeClr val="dk2"/>
            </a:solidFill>
            <a:prstDash val="solid"/>
            <a:round/>
            <a:headEnd type="none" w="sm" len="sm"/>
            <a:tailEnd type="none" w="sm" len="sm"/>
          </a:ln>
        </p:spPr>
      </p:cxnSp>
      <p:sp>
        <p:nvSpPr>
          <p:cNvPr id="638" name="Google Shape;638;g2464ca2fb45_1_42"/>
          <p:cNvSpPr txBox="1">
            <a:spLocks noGrp="1"/>
          </p:cNvSpPr>
          <p:nvPr>
            <p:ph type="body" idx="4294967295"/>
          </p:nvPr>
        </p:nvSpPr>
        <p:spPr>
          <a:xfrm>
            <a:off x="1155200" y="2955700"/>
            <a:ext cx="4443300" cy="2500800"/>
          </a:xfrm>
          <a:prstGeom prst="rect">
            <a:avLst/>
          </a:prstGeom>
          <a:noFill/>
          <a:ln>
            <a:noFill/>
          </a:ln>
        </p:spPr>
        <p:txBody>
          <a:bodyPr spcFirstLastPara="1" wrap="square" lIns="91425" tIns="45700" rIns="91425" bIns="45700" anchor="t" anchorCtr="0">
            <a:noAutofit/>
          </a:bodyPr>
          <a:lstStyle/>
          <a:p>
            <a:pPr marL="0" marR="431800" lvl="0" indent="0" algn="l" rtl="0">
              <a:lnSpc>
                <a:spcPct val="150000"/>
              </a:lnSpc>
              <a:spcBef>
                <a:spcPts val="2300"/>
              </a:spcBef>
              <a:spcAft>
                <a:spcPts val="0"/>
              </a:spcAft>
              <a:buSzPts val="2800"/>
              <a:buNone/>
            </a:pPr>
            <a:r>
              <a:rPr lang="en-US" sz="2000" b="1" dirty="0">
                <a:solidFill>
                  <a:srgbClr val="1A1A1A"/>
                </a:solidFill>
              </a:rPr>
              <a:t>Paper Prototype</a:t>
            </a:r>
            <a:r>
              <a:rPr lang="en-US" sz="2000" dirty="0">
                <a:solidFill>
                  <a:srgbClr val="1A1A1A"/>
                </a:solidFill>
              </a:rPr>
              <a:t> - Storyboards, user flow charts, Figma boards, or other </a:t>
            </a:r>
            <a:r>
              <a:rPr lang="en-US" sz="2000" b="1" dirty="0">
                <a:solidFill>
                  <a:srgbClr val="1A1A1A"/>
                </a:solidFill>
              </a:rPr>
              <a:t>2D representations</a:t>
            </a:r>
            <a:r>
              <a:rPr lang="en-US" sz="2000" dirty="0">
                <a:solidFill>
                  <a:srgbClr val="1A1A1A"/>
                </a:solidFill>
              </a:rPr>
              <a:t> of a product </a:t>
            </a:r>
            <a:endParaRPr sz="2000" dirty="0">
              <a:solidFill>
                <a:srgbClr val="1A1A1A"/>
              </a:solidFill>
            </a:endParaRPr>
          </a:p>
          <a:p>
            <a:pPr marL="685800" marR="431800" lvl="1" indent="-203200" algn="l" rtl="0">
              <a:lnSpc>
                <a:spcPct val="150000"/>
              </a:lnSpc>
              <a:spcBef>
                <a:spcPts val="2300"/>
              </a:spcBef>
              <a:spcAft>
                <a:spcPts val="0"/>
              </a:spcAft>
              <a:buClr>
                <a:srgbClr val="1A1A1A"/>
              </a:buClr>
              <a:buSzPts val="2000"/>
              <a:buChar char="•"/>
            </a:pPr>
            <a:r>
              <a:rPr lang="en-US" sz="2000" dirty="0">
                <a:solidFill>
                  <a:srgbClr val="1A1A1A"/>
                </a:solidFill>
              </a:rPr>
              <a:t>Usually limited or no interactivity</a:t>
            </a:r>
            <a:endParaRPr sz="3100" dirty="0"/>
          </a:p>
        </p:txBody>
      </p:sp>
      <p:pic>
        <p:nvPicPr>
          <p:cNvPr id="640" name="Google Shape;640;g2464ca2fb45_1_42"/>
          <p:cNvPicPr preferRelativeResize="0"/>
          <p:nvPr/>
        </p:nvPicPr>
        <p:blipFill rotWithShape="1">
          <a:blip r:embed="rId3">
            <a:alphaModFix/>
          </a:blip>
          <a:srcRect/>
          <a:stretch/>
        </p:blipFill>
        <p:spPr>
          <a:xfrm>
            <a:off x="6144925" y="1854425"/>
            <a:ext cx="5208873" cy="3911749"/>
          </a:xfrm>
          <a:prstGeom prst="rect">
            <a:avLst/>
          </a:prstGeom>
          <a:noFill/>
          <a:ln>
            <a:noFill/>
          </a:ln>
        </p:spPr>
      </p:pic>
      <p:sp>
        <p:nvSpPr>
          <p:cNvPr id="641" name="Google Shape;641;g2464ca2fb45_1_42"/>
          <p:cNvSpPr txBox="1"/>
          <p:nvPr/>
        </p:nvSpPr>
        <p:spPr>
          <a:xfrm>
            <a:off x="1180550" y="1992113"/>
            <a:ext cx="48498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Different types of prototypes:</a:t>
            </a:r>
            <a:endParaRPr sz="24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p:txBody>
      </p:sp>
      <p:sp>
        <p:nvSpPr>
          <p:cNvPr id="2" name="Google Shape;675;g24f1335389d_0_22">
            <a:extLst>
              <a:ext uri="{FF2B5EF4-FFF2-40B4-BE49-F238E27FC236}">
                <a16:creationId xmlns:a16="http://schemas.microsoft.com/office/drawing/2014/main" id="{40CEC4D4-F3CC-0CAD-785E-E63EEC659D59}"/>
              </a:ext>
            </a:extLst>
          </p:cNvPr>
          <p:cNvSpPr txBox="1">
            <a:spLocks/>
          </p:cNvSpPr>
          <p:nvPr/>
        </p:nvSpPr>
        <p:spPr bwMode="auto">
          <a:xfrm>
            <a:off x="838200" y="0"/>
            <a:ext cx="10515600" cy="887183"/>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a:t>INITIAL PROTOTYPE</a:t>
            </a:r>
            <a:endParaRPr lang="en-US" sz="3200" kern="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4f1335389d_0_37"/>
          <p:cNvSpPr/>
          <p:nvPr/>
        </p:nvSpPr>
        <p:spPr>
          <a:xfrm>
            <a:off x="838200" y="1624350"/>
            <a:ext cx="5629800" cy="43719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48" name="Google Shape;648;g24f1335389d_0_37"/>
          <p:cNvCxnSpPr/>
          <p:nvPr/>
        </p:nvCxnSpPr>
        <p:spPr>
          <a:xfrm>
            <a:off x="1294700" y="2460616"/>
            <a:ext cx="4710300" cy="0"/>
          </a:xfrm>
          <a:prstGeom prst="straightConnector1">
            <a:avLst/>
          </a:prstGeom>
          <a:noFill/>
          <a:ln w="9525" cap="flat" cmpd="sng">
            <a:solidFill>
              <a:schemeClr val="dk2"/>
            </a:solidFill>
            <a:prstDash val="solid"/>
            <a:round/>
            <a:headEnd type="none" w="sm" len="sm"/>
            <a:tailEnd type="none" w="sm" len="sm"/>
          </a:ln>
        </p:spPr>
      </p:cxnSp>
      <p:sp>
        <p:nvSpPr>
          <p:cNvPr id="649" name="Google Shape;649;g24f1335389d_0_37"/>
          <p:cNvSpPr txBox="1">
            <a:spLocks noGrp="1"/>
          </p:cNvSpPr>
          <p:nvPr>
            <p:ph type="body" idx="4294967295"/>
          </p:nvPr>
        </p:nvSpPr>
        <p:spPr>
          <a:xfrm>
            <a:off x="1224950" y="2559898"/>
            <a:ext cx="4849800" cy="3223379"/>
          </a:xfrm>
          <a:prstGeom prst="rect">
            <a:avLst/>
          </a:prstGeom>
          <a:noFill/>
          <a:ln>
            <a:noFill/>
          </a:ln>
        </p:spPr>
        <p:txBody>
          <a:bodyPr spcFirstLastPara="1" wrap="square" lIns="91425" tIns="45700" rIns="91425" bIns="45700" anchor="t" anchorCtr="0">
            <a:noAutofit/>
          </a:bodyPr>
          <a:lstStyle/>
          <a:p>
            <a:pPr marL="0" marR="431800" lvl="0" indent="0" algn="l" rtl="0">
              <a:lnSpc>
                <a:spcPct val="150000"/>
              </a:lnSpc>
              <a:spcBef>
                <a:spcPts val="2300"/>
              </a:spcBef>
              <a:spcAft>
                <a:spcPts val="0"/>
              </a:spcAft>
              <a:buSzPts val="2800"/>
              <a:buNone/>
            </a:pPr>
            <a:r>
              <a:rPr lang="en-US" sz="1900" b="1" dirty="0">
                <a:solidFill>
                  <a:srgbClr val="1A1A1A"/>
                </a:solidFill>
              </a:rPr>
              <a:t>Gray Boxing</a:t>
            </a:r>
            <a:r>
              <a:rPr lang="en-US" sz="1900" dirty="0">
                <a:solidFill>
                  <a:srgbClr val="1A1A1A"/>
                </a:solidFill>
              </a:rPr>
              <a:t> – A build out 3D prototype that includes low-fidelity art, assets, models, or scenes</a:t>
            </a:r>
            <a:endParaRPr sz="1900" dirty="0">
              <a:solidFill>
                <a:srgbClr val="1A1A1A"/>
              </a:solidFill>
            </a:endParaRPr>
          </a:p>
          <a:p>
            <a:pPr marL="685800" marR="431800" lvl="1" indent="-196850" algn="l" rtl="0">
              <a:lnSpc>
                <a:spcPct val="150000"/>
              </a:lnSpc>
              <a:spcBef>
                <a:spcPts val="2300"/>
              </a:spcBef>
              <a:spcAft>
                <a:spcPts val="0"/>
              </a:spcAft>
              <a:buClr>
                <a:srgbClr val="1A1A1A"/>
              </a:buClr>
              <a:buSzPts val="1900"/>
              <a:buFont typeface="Calibri"/>
              <a:buChar char="•"/>
            </a:pPr>
            <a:r>
              <a:rPr lang="en-US" sz="1900" dirty="0">
                <a:solidFill>
                  <a:srgbClr val="1A1A1A"/>
                </a:solidFill>
              </a:rPr>
              <a:t>Usually done within a software application such as Unity, Unreal, Blender, or Maya</a:t>
            </a:r>
            <a:endParaRPr sz="3300" dirty="0"/>
          </a:p>
        </p:txBody>
      </p:sp>
      <p:sp>
        <p:nvSpPr>
          <p:cNvPr id="651" name="Google Shape;651;g24f1335389d_0_37"/>
          <p:cNvSpPr txBox="1"/>
          <p:nvPr/>
        </p:nvSpPr>
        <p:spPr>
          <a:xfrm>
            <a:off x="1228200" y="1754124"/>
            <a:ext cx="48498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Different types of prototypes:</a:t>
            </a:r>
            <a:endParaRPr sz="24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p:txBody>
      </p:sp>
      <p:pic>
        <p:nvPicPr>
          <p:cNvPr id="653" name="Google Shape;653;g24f1335389d_0_37"/>
          <p:cNvPicPr preferRelativeResize="0"/>
          <p:nvPr/>
        </p:nvPicPr>
        <p:blipFill rotWithShape="1">
          <a:blip r:embed="rId3">
            <a:alphaModFix/>
          </a:blip>
          <a:srcRect/>
          <a:stretch/>
        </p:blipFill>
        <p:spPr>
          <a:xfrm>
            <a:off x="6987975" y="1754124"/>
            <a:ext cx="4660651" cy="4112351"/>
          </a:xfrm>
          <a:prstGeom prst="rect">
            <a:avLst/>
          </a:prstGeom>
          <a:noFill/>
          <a:ln>
            <a:noFill/>
          </a:ln>
        </p:spPr>
      </p:pic>
      <p:sp>
        <p:nvSpPr>
          <p:cNvPr id="2" name="Google Shape;675;g24f1335389d_0_22">
            <a:extLst>
              <a:ext uri="{FF2B5EF4-FFF2-40B4-BE49-F238E27FC236}">
                <a16:creationId xmlns:a16="http://schemas.microsoft.com/office/drawing/2014/main" id="{AA35C54F-3E00-4C92-DA65-E145D089CF2A}"/>
              </a:ext>
            </a:extLst>
          </p:cNvPr>
          <p:cNvSpPr txBox="1">
            <a:spLocks/>
          </p:cNvSpPr>
          <p:nvPr/>
        </p:nvSpPr>
        <p:spPr bwMode="auto">
          <a:xfrm>
            <a:off x="838200" y="0"/>
            <a:ext cx="10515600" cy="887183"/>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a:t>INITIAL PROTOTYPE</a:t>
            </a:r>
            <a:endParaRPr lang="en-US" sz="3200" kern="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464ca2fb45_1_48"/>
          <p:cNvSpPr txBox="1">
            <a:spLocks noGrp="1"/>
          </p:cNvSpPr>
          <p:nvPr>
            <p:ph type="body" idx="4294967295"/>
          </p:nvPr>
        </p:nvSpPr>
        <p:spPr>
          <a:xfrm>
            <a:off x="838200" y="1079400"/>
            <a:ext cx="5223600" cy="4351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1200"/>
              </a:spcAft>
              <a:buSzPts val="2800"/>
              <a:buNone/>
            </a:pPr>
            <a:r>
              <a:rPr lang="en-US" sz="2500" dirty="0">
                <a:latin typeface="Arial Narrow" panose="020B0604020202020204" pitchFamily="34" charset="0"/>
                <a:cs typeface="Arial Narrow" panose="020B0604020202020204" pitchFamily="34" charset="0"/>
              </a:rPr>
              <a:t>Storyboard to Brown Box Prototype </a:t>
            </a:r>
            <a:endParaRPr sz="2500" dirty="0">
              <a:latin typeface="Arial Narrow" panose="020B0604020202020204" pitchFamily="34" charset="0"/>
              <a:cs typeface="Arial Narrow" panose="020B0604020202020204" pitchFamily="34" charset="0"/>
            </a:endParaRPr>
          </a:p>
          <a:p>
            <a:pPr marL="0" marR="431800" lvl="0" indent="0" algn="l" rtl="0">
              <a:lnSpc>
                <a:spcPct val="150000"/>
              </a:lnSpc>
              <a:spcBef>
                <a:spcPts val="0"/>
              </a:spcBef>
              <a:spcAft>
                <a:spcPts val="1200"/>
              </a:spcAft>
              <a:buSzPts val="2800"/>
              <a:buNone/>
            </a:pPr>
            <a:r>
              <a:rPr lang="en-US" sz="1800" dirty="0"/>
              <a:t>Materials - Use common items to create low-fidelity mockups of the assets needed in your simulation</a:t>
            </a:r>
          </a:p>
          <a:p>
            <a:pPr marR="431800">
              <a:lnSpc>
                <a:spcPct val="150000"/>
              </a:lnSpc>
              <a:spcBef>
                <a:spcPts val="0"/>
              </a:spcBef>
              <a:spcAft>
                <a:spcPts val="1200"/>
              </a:spcAft>
              <a:buSzPts val="2800"/>
              <a:buFont typeface="Arial" panose="020B0604020202020204" pitchFamily="34" charset="0"/>
              <a:buChar char="•"/>
            </a:pPr>
            <a:r>
              <a:rPr lang="en-US" sz="1800" dirty="0"/>
              <a:t>Tape, scissors, cardstock, markers (multiple colors), pipe cleaners, yarn, straws, tongue compressors/popsicle sticks, etc.</a:t>
            </a:r>
            <a:endParaRPr sz="1800" dirty="0"/>
          </a:p>
        </p:txBody>
      </p:sp>
      <p:pic>
        <p:nvPicPr>
          <p:cNvPr id="660" name="Google Shape;660;g2464ca2fb45_1_48"/>
          <p:cNvPicPr preferRelativeResize="0"/>
          <p:nvPr/>
        </p:nvPicPr>
        <p:blipFill rotWithShape="1">
          <a:blip r:embed="rId3">
            <a:alphaModFix/>
          </a:blip>
          <a:srcRect l="8821" r="7481"/>
          <a:stretch/>
        </p:blipFill>
        <p:spPr>
          <a:xfrm>
            <a:off x="6175475" y="1487675"/>
            <a:ext cx="5294551" cy="4216499"/>
          </a:xfrm>
          <a:prstGeom prst="rect">
            <a:avLst/>
          </a:prstGeom>
          <a:noFill/>
          <a:ln>
            <a:noFill/>
          </a:ln>
        </p:spPr>
      </p:pic>
      <p:sp>
        <p:nvSpPr>
          <p:cNvPr id="2" name="Google Shape;675;g24f1335389d_0_22">
            <a:extLst>
              <a:ext uri="{FF2B5EF4-FFF2-40B4-BE49-F238E27FC236}">
                <a16:creationId xmlns:a16="http://schemas.microsoft.com/office/drawing/2014/main" id="{9A0F9CDA-2232-A22D-8F75-A0FA6C4AC7CC}"/>
              </a:ext>
            </a:extLst>
          </p:cNvPr>
          <p:cNvSpPr txBox="1">
            <a:spLocks/>
          </p:cNvSpPr>
          <p:nvPr/>
        </p:nvSpPr>
        <p:spPr bwMode="auto">
          <a:xfrm>
            <a:off x="838200" y="0"/>
            <a:ext cx="10515600" cy="887183"/>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a:t>INITIAL PROTOTYPE</a:t>
            </a:r>
            <a:endParaRPr lang="en-US" sz="3200" kern="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Part 1</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solidFill>
                  <a:srgbClr val="333333"/>
                </a:solidFill>
              </a:rPr>
              <a:t>Part 1: Objectives, Definitions, and Foundational Concepts		8:00 am – 8:30 am</a:t>
            </a:r>
            <a:endParaRPr sz="2000" b="1" dirty="0">
              <a:solidFill>
                <a:srgbClr val="333333"/>
              </a:solidFill>
            </a:endParaRPr>
          </a:p>
        </p:txBody>
      </p:sp>
      <p:sp>
        <p:nvSpPr>
          <p:cNvPr id="2" name="Google Shape;102;g1e3e4d054bd_0_27">
            <a:extLst>
              <a:ext uri="{FF2B5EF4-FFF2-40B4-BE49-F238E27FC236}">
                <a16:creationId xmlns:a16="http://schemas.microsoft.com/office/drawing/2014/main" id="{3A90E925-BD64-BD84-46C8-F4B9D96FE3B9}"/>
              </a:ext>
            </a:extLst>
          </p:cNvPr>
          <p:cNvSpPr txBox="1">
            <a:spLocks/>
          </p:cNvSpPr>
          <p:nvPr/>
        </p:nvSpPr>
        <p:spPr bwMode="auto">
          <a:xfrm>
            <a:off x="838200" y="1825625"/>
            <a:ext cx="10515600" cy="4351200"/>
          </a:xfrm>
          <a:prstGeom prst="rect">
            <a:avLst/>
          </a:prstGeom>
          <a:noFill/>
          <a:ln w="9525">
            <a:noFill/>
            <a:miter lim="800000"/>
            <a:headEnd/>
            <a:tailEnd/>
          </a:ln>
          <a:effectLst/>
        </p:spPr>
        <p:txBody>
          <a:bodyPr spcFirstLastPara="1" vert="horz" wrap="square" lIns="91425" tIns="45700" rIns="91425" bIns="45700" numCol="1"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685800" indent="0">
              <a:lnSpc>
                <a:spcPct val="90000"/>
              </a:lnSpc>
              <a:spcBef>
                <a:spcPts val="500"/>
              </a:spcBef>
              <a:spcAft>
                <a:spcPts val="0"/>
              </a:spcAft>
              <a:buSzPts val="1800"/>
              <a:buFont typeface="Wingdings" charset="2"/>
              <a:buNone/>
            </a:pPr>
            <a:endParaRPr lang="en-US" sz="2200" kern="0" dirty="0"/>
          </a:p>
          <a:p>
            <a:pPr marL="1143000" lvl="2" indent="-254000">
              <a:lnSpc>
                <a:spcPct val="90000"/>
              </a:lnSpc>
              <a:spcBef>
                <a:spcPts val="500"/>
              </a:spcBef>
              <a:spcAft>
                <a:spcPts val="0"/>
              </a:spcAft>
              <a:buSzPts val="2200"/>
              <a:buFont typeface="Wingdings" pitchFamily="2" charset="2"/>
              <a:buChar char="•"/>
            </a:pPr>
            <a:r>
              <a:rPr lang="en-US" sz="2200" kern="0" dirty="0"/>
              <a:t>You will collaboratively design your own immersive simulation and assessments with other workshop participants.</a:t>
            </a:r>
            <a:r>
              <a:rPr lang="en-US" kern="0" dirty="0"/>
              <a:t>	</a:t>
            </a:r>
          </a:p>
          <a:p>
            <a:pPr marL="1143000" lvl="2" indent="-254000">
              <a:lnSpc>
                <a:spcPct val="90000"/>
              </a:lnSpc>
              <a:spcBef>
                <a:spcPts val="500"/>
              </a:spcBef>
              <a:spcAft>
                <a:spcPts val="0"/>
              </a:spcAft>
              <a:buSzPts val="2200"/>
              <a:buFont typeface="Wingdings" pitchFamily="2" charset="2"/>
              <a:buChar char="•"/>
            </a:pPr>
            <a:r>
              <a:rPr lang="en-US" sz="2200" kern="0" dirty="0"/>
              <a:t>You will focus the simulation on </a:t>
            </a:r>
            <a:r>
              <a:rPr lang="en-US" sz="2200" i="1" kern="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Measuring to Insure Deterrence</a:t>
            </a:r>
            <a:r>
              <a:rPr lang="en-US" sz="2200" i="1" kern="0" dirty="0"/>
              <a:t> and Success.</a:t>
            </a:r>
            <a:r>
              <a:rPr lang="en-US" sz="2200" kern="0" dirty="0"/>
              <a:t>	</a:t>
            </a:r>
            <a:r>
              <a:rPr lang="en-US" kern="0" dirty="0"/>
              <a:t> </a:t>
            </a:r>
          </a:p>
          <a:p>
            <a:pPr marL="1143000" lvl="2" indent="-254000">
              <a:lnSpc>
                <a:spcPct val="90000"/>
              </a:lnSpc>
              <a:spcBef>
                <a:spcPts val="500"/>
              </a:spcBef>
              <a:spcAft>
                <a:spcPts val="0"/>
              </a:spcAft>
              <a:buSzPts val="2200"/>
              <a:buFont typeface="Wingdings" pitchFamily="2" charset="2"/>
              <a:buChar char="•"/>
            </a:pPr>
            <a:r>
              <a:rPr lang="en-US" sz="2200" kern="0" dirty="0"/>
              <a:t>You will learn about the complexity and collaborative nature of designing immersive simulations and assessing for efficacy of learning.</a:t>
            </a:r>
          </a:p>
          <a:p>
            <a:pPr marL="685800" indent="0">
              <a:lnSpc>
                <a:spcPct val="90000"/>
              </a:lnSpc>
              <a:spcBef>
                <a:spcPts val="500"/>
              </a:spcBef>
              <a:spcAft>
                <a:spcPts val="0"/>
              </a:spcAft>
              <a:buSzPts val="1800"/>
              <a:buFont typeface="Wingdings" charset="2"/>
              <a:buNone/>
            </a:pPr>
            <a:endParaRPr lang="en-US" sz="2200" kern="0" dirty="0"/>
          </a:p>
          <a:p>
            <a:pPr marL="0" indent="0">
              <a:lnSpc>
                <a:spcPct val="90000"/>
              </a:lnSpc>
              <a:spcBef>
                <a:spcPts val="1000"/>
              </a:spcBef>
              <a:spcAft>
                <a:spcPts val="0"/>
              </a:spcAft>
              <a:buClr>
                <a:schemeClr val="dk1"/>
              </a:buClr>
              <a:buSzPts val="2800"/>
              <a:buFont typeface="Wingdings" charset="2"/>
              <a:buNone/>
            </a:pPr>
            <a:r>
              <a:rPr lang="en-US" kern="0" dirty="0"/>
              <a:t>								</a:t>
            </a:r>
          </a:p>
        </p:txBody>
      </p:sp>
    </p:spTree>
    <p:extLst>
      <p:ext uri="{BB962C8B-B14F-4D97-AF65-F5344CB8AC3E}">
        <p14:creationId xmlns:p14="http://schemas.microsoft.com/office/powerpoint/2010/main" val="17067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childTnLst>
                                    <p:set>
                                      <p:cBhvr override="childStyle">
                                        <p:cTn id="6" dur="indefinite"/>
                                        <p:tgtEl>
                                          <p:spTgt spid="49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4f1335389d_0_17"/>
          <p:cNvSpPr/>
          <p:nvPr/>
        </p:nvSpPr>
        <p:spPr>
          <a:xfrm>
            <a:off x="6143100" y="1531938"/>
            <a:ext cx="5629800" cy="43719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24f1335389d_0_17"/>
          <p:cNvSpPr txBox="1">
            <a:spLocks noGrp="1"/>
          </p:cNvSpPr>
          <p:nvPr>
            <p:ph type="body" idx="4294967295"/>
          </p:nvPr>
        </p:nvSpPr>
        <p:spPr>
          <a:xfrm>
            <a:off x="838200" y="1079400"/>
            <a:ext cx="5304900" cy="5079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1200"/>
              </a:spcAft>
              <a:buSzPts val="2800"/>
              <a:buNone/>
            </a:pPr>
            <a:r>
              <a:rPr lang="en-US" sz="2500" dirty="0"/>
              <a:t>Storyboard to Brown Box Prototype </a:t>
            </a:r>
            <a:endParaRPr lang="en-US" sz="1800" dirty="0">
              <a:solidFill>
                <a:srgbClr val="1A1A1A"/>
              </a:solidFill>
              <a:highlight>
                <a:srgbClr val="FFFFFF"/>
              </a:highlight>
            </a:endParaRPr>
          </a:p>
          <a:p>
            <a:pPr marL="0" lvl="0" indent="0" algn="l" rtl="0">
              <a:lnSpc>
                <a:spcPct val="150000"/>
              </a:lnSpc>
              <a:spcBef>
                <a:spcPts val="0"/>
              </a:spcBef>
              <a:spcAft>
                <a:spcPts val="1200"/>
              </a:spcAft>
              <a:buSzPts val="2800"/>
              <a:buNone/>
            </a:pPr>
            <a:r>
              <a:rPr lang="en-US" sz="1800" b="1" dirty="0"/>
              <a:t>Team Roles </a:t>
            </a:r>
            <a:r>
              <a:rPr lang="en-US" sz="1800" dirty="0"/>
              <a:t>- Choose who will be responsible for which task (roles will often overlap and that’s okay!)</a:t>
            </a:r>
          </a:p>
          <a:p>
            <a:pPr lvl="1">
              <a:spcBef>
                <a:spcPts val="0"/>
              </a:spcBef>
              <a:spcAft>
                <a:spcPts val="1200"/>
              </a:spcAft>
              <a:buSzPts val="2800"/>
              <a:buFont typeface="Arial" panose="020B0604020202020204" pitchFamily="34" charset="0"/>
              <a:buChar char="•"/>
            </a:pPr>
            <a:r>
              <a:rPr lang="en-US" sz="1800" dirty="0"/>
              <a:t>art/asset creation</a:t>
            </a:r>
          </a:p>
          <a:p>
            <a:pPr lvl="1">
              <a:spcBef>
                <a:spcPts val="0"/>
              </a:spcBef>
              <a:spcAft>
                <a:spcPts val="1200"/>
              </a:spcAft>
              <a:buSzPts val="2800"/>
              <a:buFont typeface="Arial" panose="020B0604020202020204" pitchFamily="34" charset="0"/>
              <a:buChar char="•"/>
            </a:pPr>
            <a:r>
              <a:rPr lang="en-US" sz="1800" dirty="0"/>
              <a:t>writer/director</a:t>
            </a:r>
          </a:p>
          <a:p>
            <a:pPr lvl="1">
              <a:spcBef>
                <a:spcPts val="0"/>
              </a:spcBef>
              <a:spcAft>
                <a:spcPts val="1200"/>
              </a:spcAft>
              <a:buSzPts val="2800"/>
              <a:buFont typeface="Arial" panose="020B0604020202020204" pitchFamily="34" charset="0"/>
              <a:buChar char="•"/>
            </a:pPr>
            <a:r>
              <a:rPr lang="en-US" sz="1800" dirty="0"/>
              <a:t>representative learner</a:t>
            </a:r>
          </a:p>
          <a:p>
            <a:pPr lvl="1">
              <a:spcBef>
                <a:spcPts val="0"/>
              </a:spcBef>
              <a:spcAft>
                <a:spcPts val="1200"/>
              </a:spcAft>
              <a:buSzPts val="2800"/>
              <a:buFont typeface="Arial" panose="020B0604020202020204" pitchFamily="34" charset="0"/>
              <a:buChar char="•"/>
            </a:pPr>
            <a:r>
              <a:rPr lang="en-US" sz="1800" dirty="0"/>
              <a:t>recorder (someone with a mobile device with video recording capabilities)</a:t>
            </a:r>
          </a:p>
          <a:p>
            <a:pPr lvl="1">
              <a:spcBef>
                <a:spcPts val="0"/>
              </a:spcBef>
              <a:spcAft>
                <a:spcPts val="1200"/>
              </a:spcAft>
              <a:buSzPts val="2800"/>
              <a:buFont typeface="Arial" panose="020B0604020202020204" pitchFamily="34" charset="0"/>
              <a:buChar char="•"/>
            </a:pPr>
            <a:r>
              <a:rPr lang="en-US" sz="1800" dirty="0"/>
              <a:t>notetaker/timekeeper</a:t>
            </a:r>
            <a:endParaRPr sz="1800" dirty="0"/>
          </a:p>
        </p:txBody>
      </p:sp>
      <p:pic>
        <p:nvPicPr>
          <p:cNvPr id="668" name="Google Shape;668;g24f1335389d_0_17"/>
          <p:cNvPicPr preferRelativeResize="0"/>
          <p:nvPr/>
        </p:nvPicPr>
        <p:blipFill rotWithShape="1">
          <a:blip r:embed="rId3">
            <a:alphaModFix/>
          </a:blip>
          <a:srcRect/>
          <a:stretch/>
        </p:blipFill>
        <p:spPr>
          <a:xfrm>
            <a:off x="7075550" y="1894125"/>
            <a:ext cx="3647525" cy="3647525"/>
          </a:xfrm>
          <a:prstGeom prst="rect">
            <a:avLst/>
          </a:prstGeom>
          <a:noFill/>
          <a:ln>
            <a:noFill/>
          </a:ln>
        </p:spPr>
      </p:pic>
      <p:sp>
        <p:nvSpPr>
          <p:cNvPr id="669" name="Google Shape;669;g24f1335389d_0_17"/>
          <p:cNvSpPr txBox="1"/>
          <p:nvPr/>
        </p:nvSpPr>
        <p:spPr>
          <a:xfrm>
            <a:off x="8353788" y="6159200"/>
            <a:ext cx="30000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Roles icons created by HAJICON</a:t>
            </a:r>
            <a:endParaRPr sz="1100" b="0" i="0" u="none" strike="noStrike" cap="none">
              <a:solidFill>
                <a:srgbClr val="000000"/>
              </a:solidFill>
              <a:latin typeface="Arial"/>
              <a:ea typeface="Arial"/>
              <a:cs typeface="Arial"/>
              <a:sym typeface="Arial"/>
            </a:endParaRPr>
          </a:p>
        </p:txBody>
      </p:sp>
      <p:sp>
        <p:nvSpPr>
          <p:cNvPr id="2" name="Google Shape;675;g24f1335389d_0_22">
            <a:extLst>
              <a:ext uri="{FF2B5EF4-FFF2-40B4-BE49-F238E27FC236}">
                <a16:creationId xmlns:a16="http://schemas.microsoft.com/office/drawing/2014/main" id="{1A695BEC-C2DD-BA88-3A67-96AA59D66EFD}"/>
              </a:ext>
            </a:extLst>
          </p:cNvPr>
          <p:cNvSpPr txBox="1">
            <a:spLocks/>
          </p:cNvSpPr>
          <p:nvPr/>
        </p:nvSpPr>
        <p:spPr bwMode="auto">
          <a:xfrm>
            <a:off x="838200" y="0"/>
            <a:ext cx="10515600" cy="887183"/>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a:t>INITIAL PROTOTYPE</a:t>
            </a:r>
            <a:endParaRPr lang="en-US" sz="3200" kern="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4f1335389d_0_22"/>
          <p:cNvSpPr txBox="1">
            <a:spLocks noGrp="1"/>
          </p:cNvSpPr>
          <p:nvPr>
            <p:ph type="body" idx="4294967295"/>
          </p:nvPr>
        </p:nvSpPr>
        <p:spPr>
          <a:xfrm>
            <a:off x="838200" y="1079400"/>
            <a:ext cx="5272200" cy="4351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1200"/>
              </a:spcAft>
              <a:buSzPts val="2800"/>
              <a:buNone/>
            </a:pPr>
            <a:r>
              <a:rPr lang="en-US" sz="2500" dirty="0"/>
              <a:t>Storyboard to Brown Box Prototype </a:t>
            </a:r>
            <a:endParaRPr sz="2500" dirty="0"/>
          </a:p>
          <a:p>
            <a:pPr marL="0" marR="431800" lvl="0" indent="0" algn="l" rtl="0">
              <a:lnSpc>
                <a:spcPct val="150000"/>
              </a:lnSpc>
              <a:spcBef>
                <a:spcPts val="0"/>
              </a:spcBef>
              <a:spcAft>
                <a:spcPts val="1200"/>
              </a:spcAft>
              <a:buSzPts val="2800"/>
              <a:buNone/>
            </a:pPr>
            <a:r>
              <a:rPr lang="en-US" sz="1800" b="1" dirty="0"/>
              <a:t>Documentation</a:t>
            </a:r>
            <a:r>
              <a:rPr lang="en-US" sz="1800" dirty="0"/>
              <a:t> - Use a mobile device to record the participant going through the entire simulation from end to end, even if all the details aren’t completely worked out yet </a:t>
            </a:r>
            <a:endParaRPr sz="1800" dirty="0"/>
          </a:p>
          <a:p>
            <a:pPr marL="933436" marR="431800" lvl="1" indent="-285750">
              <a:lnSpc>
                <a:spcPct val="150000"/>
              </a:lnSpc>
              <a:spcBef>
                <a:spcPts val="0"/>
              </a:spcBef>
              <a:spcAft>
                <a:spcPts val="1200"/>
              </a:spcAft>
              <a:buClr>
                <a:srgbClr val="1A1A1A"/>
              </a:buClr>
              <a:buSzPts val="1800"/>
              <a:buFont typeface="Arial" panose="020B0604020202020204" pitchFamily="34" charset="0"/>
              <a:buChar char="•"/>
            </a:pPr>
            <a:r>
              <a:rPr lang="en-US" sz="1800" dirty="0"/>
              <a:t>Update written documentation as changes are made to the design</a:t>
            </a:r>
            <a:endParaRPr sz="1800" dirty="0"/>
          </a:p>
        </p:txBody>
      </p:sp>
      <p:sp>
        <p:nvSpPr>
          <p:cNvPr id="675" name="Google Shape;675;g24f1335389d_0_22"/>
          <p:cNvSpPr txBox="1">
            <a:spLocks noGrp="1"/>
          </p:cNvSpPr>
          <p:nvPr>
            <p:ph type="title" idx="4294967295"/>
          </p:nvPr>
        </p:nvSpPr>
        <p:spPr>
          <a:xfrm>
            <a:off x="838200" y="0"/>
            <a:ext cx="10515600" cy="88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INITIAL PROTOTYPE</a:t>
            </a:r>
            <a:endParaRPr sz="3200" dirty="0"/>
          </a:p>
        </p:txBody>
      </p:sp>
      <p:sp>
        <p:nvSpPr>
          <p:cNvPr id="676" name="Google Shape;676;g24f1335389d_0_22"/>
          <p:cNvSpPr txBox="1"/>
          <p:nvPr/>
        </p:nvSpPr>
        <p:spPr>
          <a:xfrm>
            <a:off x="7774800" y="5788125"/>
            <a:ext cx="3965400" cy="400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Cell icons created by Nhor Phai - Flaticon</a:t>
            </a:r>
            <a:endParaRPr sz="1400" b="0" i="0" u="none" strike="noStrike" cap="none">
              <a:solidFill>
                <a:srgbClr val="000000"/>
              </a:solidFill>
              <a:latin typeface="Arial"/>
              <a:ea typeface="Arial"/>
              <a:cs typeface="Arial"/>
              <a:sym typeface="Arial"/>
            </a:endParaRPr>
          </a:p>
        </p:txBody>
      </p:sp>
      <p:pic>
        <p:nvPicPr>
          <p:cNvPr id="677" name="Google Shape;677;g24f1335389d_0_22"/>
          <p:cNvPicPr preferRelativeResize="0"/>
          <p:nvPr/>
        </p:nvPicPr>
        <p:blipFill rotWithShape="1">
          <a:blip r:embed="rId3">
            <a:alphaModFix/>
          </a:blip>
          <a:srcRect/>
          <a:stretch/>
        </p:blipFill>
        <p:spPr>
          <a:xfrm>
            <a:off x="6954800" y="1384204"/>
            <a:ext cx="3965400" cy="3965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24f1335389d_0_66"/>
          <p:cNvSpPr txBox="1">
            <a:spLocks noGrp="1"/>
          </p:cNvSpPr>
          <p:nvPr>
            <p:ph type="title" idx="4294967295"/>
          </p:nvPr>
        </p:nvSpPr>
        <p:spPr>
          <a:xfrm>
            <a:off x="685800" y="170183"/>
            <a:ext cx="10515600" cy="50234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dirty="0"/>
              <a:t>INITIAL PROTOTYPE</a:t>
            </a:r>
            <a:endParaRPr sz="3200" dirty="0"/>
          </a:p>
        </p:txBody>
      </p:sp>
      <p:sp>
        <p:nvSpPr>
          <p:cNvPr id="683" name="Google Shape;683;g24f1335389d_0_66"/>
          <p:cNvSpPr txBox="1">
            <a:spLocks noGrp="1"/>
          </p:cNvSpPr>
          <p:nvPr>
            <p:ph type="body" idx="4294967295"/>
          </p:nvPr>
        </p:nvSpPr>
        <p:spPr>
          <a:xfrm>
            <a:off x="1155550" y="2502732"/>
            <a:ext cx="5256300" cy="2562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000"/>
              </a:spcBef>
              <a:spcAft>
                <a:spcPts val="0"/>
              </a:spcAft>
              <a:buSzPts val="935"/>
              <a:buNone/>
            </a:pPr>
            <a:r>
              <a:rPr lang="en-US" sz="2875" b="1" dirty="0">
                <a:solidFill>
                  <a:srgbClr val="1A1A1A"/>
                </a:solidFill>
                <a:highlight>
                  <a:srgbClr val="FFFFFF"/>
                </a:highlight>
                <a:latin typeface="Arial Narrow" panose="020B0604020202020204" pitchFamily="34" charset="0"/>
                <a:cs typeface="Arial Narrow" panose="020B0604020202020204" pitchFamily="34" charset="0"/>
              </a:rPr>
              <a:t>Locate a group nearby</a:t>
            </a:r>
            <a:endParaRPr sz="2875" b="1" dirty="0">
              <a:solidFill>
                <a:srgbClr val="1A1A1A"/>
              </a:solidFill>
              <a:highlight>
                <a:srgbClr val="FFFFFF"/>
              </a:highlight>
              <a:latin typeface="Arial Narrow" panose="020B0604020202020204" pitchFamily="34" charset="0"/>
              <a:cs typeface="Arial Narrow" panose="020B0604020202020204" pitchFamily="34" charset="0"/>
            </a:endParaRPr>
          </a:p>
          <a:p>
            <a:pPr marL="0" lvl="0" indent="0" algn="l" rtl="0">
              <a:lnSpc>
                <a:spcPct val="150000"/>
              </a:lnSpc>
              <a:spcBef>
                <a:spcPts val="1000"/>
              </a:spcBef>
              <a:spcAft>
                <a:spcPts val="0"/>
              </a:spcAft>
              <a:buSzPts val="935"/>
              <a:buNone/>
            </a:pPr>
            <a:r>
              <a:rPr lang="en-US" sz="2875" b="1" dirty="0">
                <a:solidFill>
                  <a:srgbClr val="1A1A1A"/>
                </a:solidFill>
                <a:highlight>
                  <a:srgbClr val="FFFFFF"/>
                </a:highlight>
                <a:latin typeface="Arial Narrow" panose="020B0604020202020204" pitchFamily="34" charset="0"/>
                <a:cs typeface="Arial Narrow" panose="020B0604020202020204" pitchFamily="34" charset="0"/>
              </a:rPr>
              <a:t>Review &amp; Provide Feedback </a:t>
            </a:r>
            <a:endParaRPr sz="2875" b="1" dirty="0">
              <a:solidFill>
                <a:srgbClr val="1A1A1A"/>
              </a:solidFill>
              <a:highlight>
                <a:srgbClr val="FFFFFF"/>
              </a:highlight>
              <a:latin typeface="Arial Narrow" panose="020B0604020202020204" pitchFamily="34" charset="0"/>
              <a:cs typeface="Arial Narrow" panose="020B0604020202020204" pitchFamily="34" charset="0"/>
            </a:endParaRPr>
          </a:p>
          <a:p>
            <a:pPr marL="0" lvl="0" indent="0" algn="l" rtl="0">
              <a:lnSpc>
                <a:spcPct val="150000"/>
              </a:lnSpc>
              <a:spcBef>
                <a:spcPts val="1000"/>
              </a:spcBef>
              <a:spcAft>
                <a:spcPts val="0"/>
              </a:spcAft>
              <a:buSzPts val="935"/>
              <a:buNone/>
            </a:pPr>
            <a:r>
              <a:rPr lang="en-US" sz="2875" b="1" dirty="0">
                <a:solidFill>
                  <a:srgbClr val="1A1A1A"/>
                </a:solidFill>
                <a:highlight>
                  <a:srgbClr val="FFFFFF"/>
                </a:highlight>
                <a:latin typeface="Arial Narrow" panose="020B0604020202020204" pitchFamily="34" charset="0"/>
                <a:cs typeface="Arial Narrow" panose="020B0604020202020204" pitchFamily="34" charset="0"/>
              </a:rPr>
              <a:t>Share </a:t>
            </a:r>
            <a:endParaRPr sz="4065" b="1" dirty="0">
              <a:latin typeface="Arial Narrow" panose="020B0604020202020204" pitchFamily="34" charset="0"/>
              <a:cs typeface="Arial Narrow" panose="020B0604020202020204" pitchFamily="34" charset="0"/>
            </a:endParaRPr>
          </a:p>
        </p:txBody>
      </p:sp>
      <p:pic>
        <p:nvPicPr>
          <p:cNvPr id="684" name="Google Shape;684;g24f1335389d_0_66"/>
          <p:cNvPicPr preferRelativeResize="0"/>
          <p:nvPr/>
        </p:nvPicPr>
        <p:blipFill rotWithShape="1">
          <a:blip r:embed="rId3">
            <a:alphaModFix/>
          </a:blip>
          <a:srcRect/>
          <a:stretch/>
        </p:blipFill>
        <p:spPr>
          <a:xfrm>
            <a:off x="771357" y="2833234"/>
            <a:ext cx="305150" cy="289125"/>
          </a:xfrm>
          <a:prstGeom prst="rect">
            <a:avLst/>
          </a:prstGeom>
          <a:noFill/>
          <a:ln>
            <a:noFill/>
          </a:ln>
        </p:spPr>
      </p:pic>
      <p:pic>
        <p:nvPicPr>
          <p:cNvPr id="685" name="Google Shape;685;g24f1335389d_0_66"/>
          <p:cNvPicPr preferRelativeResize="0"/>
          <p:nvPr/>
        </p:nvPicPr>
        <p:blipFill rotWithShape="1">
          <a:blip r:embed="rId3">
            <a:alphaModFix/>
          </a:blip>
          <a:srcRect/>
          <a:stretch/>
        </p:blipFill>
        <p:spPr>
          <a:xfrm>
            <a:off x="771357" y="3639470"/>
            <a:ext cx="305150" cy="289125"/>
          </a:xfrm>
          <a:prstGeom prst="rect">
            <a:avLst/>
          </a:prstGeom>
          <a:noFill/>
          <a:ln>
            <a:noFill/>
          </a:ln>
        </p:spPr>
      </p:pic>
      <p:pic>
        <p:nvPicPr>
          <p:cNvPr id="686" name="Google Shape;686;g24f1335389d_0_66"/>
          <p:cNvPicPr preferRelativeResize="0"/>
          <p:nvPr/>
        </p:nvPicPr>
        <p:blipFill rotWithShape="1">
          <a:blip r:embed="rId3">
            <a:alphaModFix/>
          </a:blip>
          <a:srcRect/>
          <a:stretch/>
        </p:blipFill>
        <p:spPr>
          <a:xfrm>
            <a:off x="771357" y="4397870"/>
            <a:ext cx="305150" cy="289125"/>
          </a:xfrm>
          <a:prstGeom prst="rect">
            <a:avLst/>
          </a:prstGeom>
          <a:noFill/>
          <a:ln>
            <a:noFill/>
          </a:ln>
        </p:spPr>
      </p:pic>
      <p:sp>
        <p:nvSpPr>
          <p:cNvPr id="687" name="Google Shape;687;g24f1335389d_0_66"/>
          <p:cNvSpPr txBox="1"/>
          <p:nvPr/>
        </p:nvSpPr>
        <p:spPr>
          <a:xfrm>
            <a:off x="771350" y="1587625"/>
            <a:ext cx="64179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en-US" sz="24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Pair and Share with a Nearby Team</a:t>
            </a:r>
            <a:endParaRPr sz="24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p:txBody>
      </p:sp>
      <p:sp>
        <p:nvSpPr>
          <p:cNvPr id="688" name="Google Shape;688;g24f1335389d_0_66"/>
          <p:cNvSpPr txBox="1"/>
          <p:nvPr/>
        </p:nvSpPr>
        <p:spPr>
          <a:xfrm>
            <a:off x="7719300" y="5733425"/>
            <a:ext cx="40467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000000"/>
                </a:solidFill>
                <a:latin typeface="Arial Narrow" panose="020B0604020202020204" pitchFamily="34" charset="0"/>
                <a:ea typeface="Arial"/>
                <a:cs typeface="Arial Narrow" panose="020B0604020202020204" pitchFamily="34" charset="0"/>
                <a:sym typeface="Arial"/>
              </a:rPr>
              <a:t>Collaboration icons created by </a:t>
            </a:r>
            <a:r>
              <a:rPr lang="en-US" sz="1400" u="none" strike="noStrike" cap="none" dirty="0" err="1">
                <a:solidFill>
                  <a:srgbClr val="000000"/>
                </a:solidFill>
                <a:latin typeface="Arial Narrow" panose="020B0604020202020204" pitchFamily="34" charset="0"/>
                <a:ea typeface="Arial"/>
                <a:cs typeface="Arial Narrow" panose="020B0604020202020204" pitchFamily="34" charset="0"/>
                <a:sym typeface="Arial"/>
              </a:rPr>
              <a:t>mangsaabguru</a:t>
            </a:r>
            <a:r>
              <a:rPr lang="en-US" sz="1400" u="none" strike="noStrike" cap="none" dirty="0">
                <a:solidFill>
                  <a:srgbClr val="000000"/>
                </a:solidFill>
                <a:latin typeface="Arial Narrow" panose="020B0604020202020204" pitchFamily="34" charset="0"/>
                <a:ea typeface="Arial"/>
                <a:cs typeface="Arial Narrow" panose="020B0604020202020204" pitchFamily="34" charset="0"/>
                <a:sym typeface="Arial"/>
              </a:rPr>
              <a:t> - </a:t>
            </a:r>
            <a:r>
              <a:rPr lang="en-US" sz="1400" u="none" strike="noStrike" cap="none" dirty="0" err="1">
                <a:solidFill>
                  <a:srgbClr val="000000"/>
                </a:solidFill>
                <a:latin typeface="Arial Narrow" panose="020B0604020202020204" pitchFamily="34" charset="0"/>
                <a:ea typeface="Arial"/>
                <a:cs typeface="Arial Narrow" panose="020B0604020202020204" pitchFamily="34" charset="0"/>
                <a:sym typeface="Arial"/>
              </a:rPr>
              <a:t>Flaticon</a:t>
            </a:r>
            <a:endParaRPr sz="1400" u="none" strike="noStrike" cap="none" dirty="0">
              <a:solidFill>
                <a:srgbClr val="000000"/>
              </a:solidFill>
              <a:latin typeface="Arial Narrow" panose="020B0604020202020204" pitchFamily="34" charset="0"/>
              <a:ea typeface="Arial"/>
              <a:cs typeface="Arial Narrow" panose="020B0604020202020204" pitchFamily="34" charset="0"/>
              <a:sym typeface="Arial"/>
            </a:endParaRPr>
          </a:p>
        </p:txBody>
      </p:sp>
      <p:pic>
        <p:nvPicPr>
          <p:cNvPr id="689" name="Google Shape;689;g24f1335389d_0_66"/>
          <p:cNvPicPr preferRelativeResize="0"/>
          <p:nvPr/>
        </p:nvPicPr>
        <p:blipFill rotWithShape="1">
          <a:blip r:embed="rId4">
            <a:alphaModFix/>
          </a:blip>
          <a:srcRect/>
          <a:stretch/>
        </p:blipFill>
        <p:spPr>
          <a:xfrm>
            <a:off x="7719300" y="1377673"/>
            <a:ext cx="3650602" cy="36506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e3e4d054bd_0_5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Design Iterations</a:t>
            </a:r>
            <a:endParaRPr dirty="0">
              <a:solidFill>
                <a:schemeClr val="tx1"/>
              </a:solidFill>
            </a:endParaRPr>
          </a:p>
        </p:txBody>
      </p:sp>
    </p:spTree>
    <p:extLst>
      <p:ext uri="{BB962C8B-B14F-4D97-AF65-F5344CB8AC3E}">
        <p14:creationId xmlns:p14="http://schemas.microsoft.com/office/powerpoint/2010/main" val="2681848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e3e4fbcb84_0_39"/>
          <p:cNvSpPr txBox="1">
            <a:spLocks noGrp="1"/>
          </p:cNvSpPr>
          <p:nvPr>
            <p:ph type="ctrTitle"/>
          </p:nvPr>
        </p:nvSpPr>
        <p:spPr>
          <a:xfrm>
            <a:off x="675861" y="184386"/>
            <a:ext cx="10515600" cy="579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Iterative </a:t>
            </a:r>
            <a:r>
              <a:rPr lang="en-US"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Design</a:t>
            </a:r>
            <a:endParaRPr sz="3200" dirty="0"/>
          </a:p>
        </p:txBody>
      </p:sp>
      <p:sp>
        <p:nvSpPr>
          <p:cNvPr id="706" name="Google Shape;706;g1e3e4fbcb84_0_39"/>
          <p:cNvSpPr/>
          <p:nvPr/>
        </p:nvSpPr>
        <p:spPr>
          <a:xfrm>
            <a:off x="4904477" y="2349839"/>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07" name="Google Shape;707;g1e3e4fbcb84_0_39"/>
          <p:cNvCxnSpPr/>
          <p:nvPr/>
        </p:nvCxnSpPr>
        <p:spPr>
          <a:xfrm>
            <a:off x="4719731" y="2682234"/>
            <a:ext cx="396600" cy="218100"/>
          </a:xfrm>
          <a:prstGeom prst="straightConnector1">
            <a:avLst/>
          </a:prstGeom>
          <a:noFill/>
          <a:ln w="19050" cap="flat" cmpd="sng">
            <a:solidFill>
              <a:srgbClr val="65F0AD"/>
            </a:solidFill>
            <a:prstDash val="solid"/>
            <a:round/>
            <a:headEnd type="oval" w="med" len="med"/>
            <a:tailEnd type="none" w="sm" len="sm"/>
          </a:ln>
        </p:spPr>
      </p:cxnSp>
      <p:cxnSp>
        <p:nvCxnSpPr>
          <p:cNvPr id="708" name="Google Shape;708;g1e3e4fbcb84_0_39"/>
          <p:cNvCxnSpPr/>
          <p:nvPr/>
        </p:nvCxnSpPr>
        <p:spPr>
          <a:xfrm rot="10800000">
            <a:off x="6055486" y="4474740"/>
            <a:ext cx="0" cy="398100"/>
          </a:xfrm>
          <a:prstGeom prst="straightConnector1">
            <a:avLst/>
          </a:prstGeom>
          <a:noFill/>
          <a:ln w="19050" cap="flat" cmpd="sng">
            <a:solidFill>
              <a:srgbClr val="0E9453"/>
            </a:solidFill>
            <a:prstDash val="solid"/>
            <a:round/>
            <a:headEnd type="oval" w="med" len="med"/>
            <a:tailEnd type="none" w="sm" len="sm"/>
          </a:ln>
        </p:spPr>
      </p:cxnSp>
      <p:sp>
        <p:nvSpPr>
          <p:cNvPr id="709" name="Google Shape;709;g1e3e4fbcb84_0_39"/>
          <p:cNvSpPr txBox="1"/>
          <p:nvPr/>
        </p:nvSpPr>
        <p:spPr>
          <a:xfrm>
            <a:off x="5356070" y="3156012"/>
            <a:ext cx="1320000" cy="6954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Clr>
                <a:srgbClr val="000000"/>
              </a:buClr>
              <a:buSzPts val="1600"/>
              <a:buFont typeface="Arial"/>
              <a:buNone/>
            </a:pPr>
            <a:r>
              <a:rPr lang="en-US" sz="20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Iterative Design Process</a:t>
            </a:r>
            <a:endParaRPr sz="2000" b="1" u="none" strike="noStrike" cap="none"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710" name="Google Shape;710;g1e3e4fbcb84_0_39"/>
          <p:cNvSpPr/>
          <p:nvPr/>
        </p:nvSpPr>
        <p:spPr>
          <a:xfrm rot="1717780">
            <a:off x="4849931" y="2264219"/>
            <a:ext cx="2428068" cy="236098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1e3e4fbcb84_0_39"/>
          <p:cNvSpPr/>
          <p:nvPr/>
        </p:nvSpPr>
        <p:spPr>
          <a:xfrm rot="-1717780" flipH="1">
            <a:off x="4851917" y="2264063"/>
            <a:ext cx="2428068" cy="2361301"/>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1e3e4fbcb84_0_39"/>
          <p:cNvSpPr/>
          <p:nvPr/>
        </p:nvSpPr>
        <p:spPr>
          <a:xfrm rot="-8194841">
            <a:off x="5847546" y="2225760"/>
            <a:ext cx="322988" cy="322988"/>
          </a:xfrm>
          <a:prstGeom prst="rtTriangle">
            <a:avLst/>
          </a:prstGeom>
          <a:solidFill>
            <a:srgbClr val="65F0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1e3e4fbcb84_0_39"/>
          <p:cNvSpPr/>
          <p:nvPr/>
        </p:nvSpPr>
        <p:spPr>
          <a:xfrm rot="-9082762" flipH="1">
            <a:off x="4850887" y="2262690"/>
            <a:ext cx="2427517" cy="2360420"/>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1e3e4fbcb84_0_39"/>
          <p:cNvSpPr/>
          <p:nvPr/>
        </p:nvSpPr>
        <p:spPr>
          <a:xfrm rot="-973148">
            <a:off x="6906380" y="3805281"/>
            <a:ext cx="284628" cy="271708"/>
          </a:xfrm>
          <a:prstGeom prst="rtTriangle">
            <a:avLst/>
          </a:prstGeom>
          <a:solidFill>
            <a:srgbClr val="0856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1e3e4fbcb84_0_39"/>
          <p:cNvSpPr/>
          <p:nvPr/>
        </p:nvSpPr>
        <p:spPr>
          <a:xfrm rot="6411030">
            <a:off x="4929742" y="3795898"/>
            <a:ext cx="315653" cy="330976"/>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1e3e4fbcb84_0_39"/>
          <p:cNvSpPr/>
          <p:nvPr/>
        </p:nvSpPr>
        <p:spPr>
          <a:xfrm>
            <a:off x="4904477" y="2349839"/>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17" name="Google Shape;717;g1e3e4fbcb84_0_39"/>
          <p:cNvCxnSpPr/>
          <p:nvPr/>
        </p:nvCxnSpPr>
        <p:spPr>
          <a:xfrm>
            <a:off x="4719731" y="2682234"/>
            <a:ext cx="396600" cy="218100"/>
          </a:xfrm>
          <a:prstGeom prst="straightConnector1">
            <a:avLst/>
          </a:prstGeom>
          <a:noFill/>
          <a:ln w="19050" cap="flat" cmpd="sng">
            <a:solidFill>
              <a:srgbClr val="A1C3FA"/>
            </a:solidFill>
            <a:prstDash val="solid"/>
            <a:round/>
            <a:headEnd type="oval" w="med" len="med"/>
            <a:tailEnd type="none" w="sm" len="sm"/>
          </a:ln>
        </p:spPr>
      </p:cxnSp>
      <p:cxnSp>
        <p:nvCxnSpPr>
          <p:cNvPr id="718" name="Google Shape;718;g1e3e4fbcb84_0_39"/>
          <p:cNvCxnSpPr/>
          <p:nvPr/>
        </p:nvCxnSpPr>
        <p:spPr>
          <a:xfrm flipH="1">
            <a:off x="6990526" y="2735945"/>
            <a:ext cx="407700" cy="250500"/>
          </a:xfrm>
          <a:prstGeom prst="straightConnector1">
            <a:avLst/>
          </a:prstGeom>
          <a:noFill/>
          <a:ln w="19050" cap="flat" cmpd="sng">
            <a:solidFill>
              <a:srgbClr val="0944A1"/>
            </a:solidFill>
            <a:prstDash val="solid"/>
            <a:round/>
            <a:headEnd type="oval" w="med" len="med"/>
            <a:tailEnd type="none" w="sm" len="sm"/>
          </a:ln>
        </p:spPr>
      </p:cxnSp>
      <p:cxnSp>
        <p:nvCxnSpPr>
          <p:cNvPr id="719" name="Google Shape;719;g1e3e4fbcb84_0_39"/>
          <p:cNvCxnSpPr/>
          <p:nvPr/>
        </p:nvCxnSpPr>
        <p:spPr>
          <a:xfrm rot="10800000">
            <a:off x="6055207" y="4474462"/>
            <a:ext cx="900" cy="393600"/>
          </a:xfrm>
          <a:prstGeom prst="straightConnector1">
            <a:avLst/>
          </a:prstGeom>
          <a:noFill/>
          <a:ln w="19050" cap="flat" cmpd="sng">
            <a:solidFill>
              <a:srgbClr val="307BF3"/>
            </a:solidFill>
            <a:prstDash val="solid"/>
            <a:round/>
            <a:headEnd type="oval" w="med" len="med"/>
            <a:tailEnd type="none" w="sm" len="sm"/>
          </a:ln>
        </p:spPr>
      </p:cxnSp>
      <p:sp>
        <p:nvSpPr>
          <p:cNvPr id="720" name="Google Shape;720;g1e3e4fbcb84_0_39"/>
          <p:cNvSpPr/>
          <p:nvPr/>
        </p:nvSpPr>
        <p:spPr>
          <a:xfrm rot="1717780">
            <a:off x="4849931" y="2264219"/>
            <a:ext cx="2428068" cy="2360988"/>
          </a:xfrm>
          <a:prstGeom prst="blockArc">
            <a:avLst>
              <a:gd name="adj1" fmla="val 14414370"/>
              <a:gd name="adj2" fmla="val 694"/>
              <a:gd name="adj3" fmla="val 9562"/>
            </a:avLst>
          </a:prstGeom>
          <a:solidFill>
            <a:srgbClr val="0944A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1e3e4fbcb84_0_39"/>
          <p:cNvSpPr/>
          <p:nvPr/>
        </p:nvSpPr>
        <p:spPr>
          <a:xfrm rot="-1717780" flipH="1">
            <a:off x="4851917" y="2264063"/>
            <a:ext cx="2428068" cy="2361301"/>
          </a:xfrm>
          <a:prstGeom prst="blockArc">
            <a:avLst>
              <a:gd name="adj1" fmla="val 14348563"/>
              <a:gd name="adj2" fmla="val 21472873"/>
              <a:gd name="adj3" fmla="val 9381"/>
            </a:avLst>
          </a:prstGeom>
          <a:solidFill>
            <a:srgbClr val="A1C3FA"/>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22" name="Google Shape;722;g1e3e4fbcb84_0_39"/>
          <p:cNvSpPr/>
          <p:nvPr/>
        </p:nvSpPr>
        <p:spPr>
          <a:xfrm rot="-8194841">
            <a:off x="5847546" y="2225760"/>
            <a:ext cx="322988" cy="322988"/>
          </a:xfrm>
          <a:prstGeom prst="rtTriangle">
            <a:avLst/>
          </a:prstGeom>
          <a:solidFill>
            <a:srgbClr val="A1C3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1e3e4fbcb84_0_39"/>
          <p:cNvSpPr/>
          <p:nvPr/>
        </p:nvSpPr>
        <p:spPr>
          <a:xfrm rot="-9082762" flipH="1">
            <a:off x="4850887" y="2262690"/>
            <a:ext cx="2427517" cy="2360420"/>
          </a:xfrm>
          <a:prstGeom prst="blockArc">
            <a:avLst>
              <a:gd name="adj1" fmla="val 14316164"/>
              <a:gd name="adj2" fmla="val 21502663"/>
              <a:gd name="adj3" fmla="val 9415"/>
            </a:avLst>
          </a:prstGeom>
          <a:solidFill>
            <a:srgbClr val="307BF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1e3e4fbcb84_0_39"/>
          <p:cNvSpPr/>
          <p:nvPr/>
        </p:nvSpPr>
        <p:spPr>
          <a:xfrm rot="-973148">
            <a:off x="6906380" y="3805281"/>
            <a:ext cx="284628" cy="271708"/>
          </a:xfrm>
          <a:prstGeom prst="rtTriangle">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1e3e4fbcb84_0_39"/>
          <p:cNvSpPr/>
          <p:nvPr/>
        </p:nvSpPr>
        <p:spPr>
          <a:xfrm rot="6411030">
            <a:off x="4929742" y="3795898"/>
            <a:ext cx="315653" cy="330976"/>
          </a:xfrm>
          <a:prstGeom prst="rtTriangle">
            <a:avLst/>
          </a:prstGeom>
          <a:solidFill>
            <a:srgbClr val="307B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1e3e4fbcb84_0_39"/>
          <p:cNvSpPr txBox="1"/>
          <p:nvPr/>
        </p:nvSpPr>
        <p:spPr>
          <a:xfrm>
            <a:off x="2706679" y="2846709"/>
            <a:ext cx="18801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Brainstorm design and create mockups</a:t>
            </a:r>
            <a:endParaRPr sz="11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727" name="Google Shape;727;g1e3e4fbcb84_0_39"/>
          <p:cNvSpPr txBox="1"/>
          <p:nvPr/>
        </p:nvSpPr>
        <p:spPr>
          <a:xfrm>
            <a:off x="7623024" y="2232050"/>
            <a:ext cx="23229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Test &amp; Evaluate</a:t>
            </a:r>
            <a:r>
              <a:rPr lang="en-US" sz="23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 </a:t>
            </a:r>
            <a:endParaRPr sz="15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28" name="Google Shape;728;g1e3e4fbcb84_0_39"/>
          <p:cNvSpPr txBox="1"/>
          <p:nvPr/>
        </p:nvSpPr>
        <p:spPr>
          <a:xfrm>
            <a:off x="2410025" y="2460475"/>
            <a:ext cx="2473409" cy="579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Design &amp; Prototype</a:t>
            </a:r>
            <a:endParaRPr sz="9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29" name="Google Shape;729;g1e3e4fbcb84_0_39"/>
          <p:cNvSpPr txBox="1"/>
          <p:nvPr/>
        </p:nvSpPr>
        <p:spPr>
          <a:xfrm>
            <a:off x="7606974" y="2651550"/>
            <a:ext cx="23550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Test prototype, gather feedback, identify areas for improvement</a:t>
            </a:r>
            <a:endParaRPr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730" name="Google Shape;730;g1e3e4fbcb84_0_39"/>
          <p:cNvSpPr txBox="1"/>
          <p:nvPr/>
        </p:nvSpPr>
        <p:spPr>
          <a:xfrm>
            <a:off x="5502456" y="5486157"/>
            <a:ext cx="11055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00000"/>
                </a:solidFill>
                <a:latin typeface="Arial Narrow" panose="020B0604020202020204" pitchFamily="34" charset="0"/>
                <a:ea typeface="Roboto"/>
                <a:cs typeface="Arial Narrow" panose="020B0604020202020204" pitchFamily="34" charset="0"/>
                <a:sym typeface="Roboto"/>
              </a:rPr>
              <a:t>Iterate</a:t>
            </a:r>
            <a:endParaRPr sz="1100" b="1" u="none" strike="noStrike" cap="none">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31" name="Google Shape;731;g1e3e4fbcb84_0_39"/>
          <p:cNvSpPr txBox="1"/>
          <p:nvPr/>
        </p:nvSpPr>
        <p:spPr>
          <a:xfrm>
            <a:off x="5066556" y="5904596"/>
            <a:ext cx="19773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Arial Narrow" panose="020B0604020202020204" pitchFamily="34" charset="0"/>
                <a:ea typeface="Calibri"/>
                <a:cs typeface="Arial Narrow" panose="020B0604020202020204" pitchFamily="34" charset="0"/>
                <a:sym typeface="Calibri"/>
              </a:rPr>
              <a:t>Prioritize feedback, revise, test, repeat</a:t>
            </a:r>
            <a:endParaRPr sz="1800" u="none" strike="noStrike" cap="none">
              <a:solidFill>
                <a:srgbClr val="000000"/>
              </a:solidFill>
              <a:latin typeface="Arial Narrow" panose="020B0604020202020204" pitchFamily="34" charset="0"/>
              <a:ea typeface="Calibri"/>
              <a:cs typeface="Arial Narrow" panose="020B0604020202020204" pitchFamily="34" charset="0"/>
              <a:sym typeface="Calibri"/>
            </a:endParaRPr>
          </a:p>
        </p:txBody>
      </p:sp>
      <p:pic>
        <p:nvPicPr>
          <p:cNvPr id="732" name="Google Shape;732;g1e3e4fbcb84_0_39"/>
          <p:cNvPicPr preferRelativeResize="0"/>
          <p:nvPr/>
        </p:nvPicPr>
        <p:blipFill rotWithShape="1">
          <a:blip r:embed="rId3">
            <a:alphaModFix/>
          </a:blip>
          <a:srcRect/>
          <a:stretch/>
        </p:blipFill>
        <p:spPr>
          <a:xfrm>
            <a:off x="3382561" y="1967027"/>
            <a:ext cx="528337" cy="528337"/>
          </a:xfrm>
          <a:prstGeom prst="rect">
            <a:avLst/>
          </a:prstGeom>
          <a:noFill/>
          <a:ln>
            <a:noFill/>
          </a:ln>
        </p:spPr>
      </p:pic>
      <p:pic>
        <p:nvPicPr>
          <p:cNvPr id="733" name="Google Shape;733;g1e3e4fbcb84_0_39"/>
          <p:cNvPicPr preferRelativeResize="0"/>
          <p:nvPr/>
        </p:nvPicPr>
        <p:blipFill rotWithShape="1">
          <a:blip r:embed="rId4">
            <a:alphaModFix/>
          </a:blip>
          <a:srcRect/>
          <a:stretch/>
        </p:blipFill>
        <p:spPr>
          <a:xfrm>
            <a:off x="8546686" y="1832656"/>
            <a:ext cx="475577" cy="475576"/>
          </a:xfrm>
          <a:prstGeom prst="rect">
            <a:avLst/>
          </a:prstGeom>
          <a:noFill/>
          <a:ln>
            <a:noFill/>
          </a:ln>
        </p:spPr>
      </p:pic>
      <p:pic>
        <p:nvPicPr>
          <p:cNvPr id="734" name="Google Shape;734;g1e3e4fbcb84_0_39"/>
          <p:cNvPicPr preferRelativeResize="0"/>
          <p:nvPr/>
        </p:nvPicPr>
        <p:blipFill rotWithShape="1">
          <a:blip r:embed="rId5">
            <a:alphaModFix/>
          </a:blip>
          <a:srcRect/>
          <a:stretch/>
        </p:blipFill>
        <p:spPr>
          <a:xfrm>
            <a:off x="5643402" y="5060301"/>
            <a:ext cx="823609" cy="475588"/>
          </a:xfrm>
          <a:prstGeom prst="rect">
            <a:avLst/>
          </a:prstGeom>
          <a:noFill/>
          <a:ln>
            <a:noFill/>
          </a:ln>
        </p:spPr>
      </p:pic>
    </p:spTree>
    <p:extLst>
      <p:ext uri="{BB962C8B-B14F-4D97-AF65-F5344CB8AC3E}">
        <p14:creationId xmlns:p14="http://schemas.microsoft.com/office/powerpoint/2010/main" val="295364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1e3e4fbcb84_0_0"/>
          <p:cNvSpPr txBox="1">
            <a:spLocks noGrp="1"/>
          </p:cNvSpPr>
          <p:nvPr>
            <p:ph type="ctrTitle"/>
          </p:nvPr>
        </p:nvSpPr>
        <p:spPr>
          <a:xfrm>
            <a:off x="644697" y="103121"/>
            <a:ext cx="10515600" cy="6394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Benefits of Iterative </a:t>
            </a:r>
            <a:r>
              <a:rPr lang="en-US"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Design</a:t>
            </a:r>
            <a:endParaRPr sz="3200" dirty="0"/>
          </a:p>
        </p:txBody>
      </p:sp>
      <p:sp>
        <p:nvSpPr>
          <p:cNvPr id="740" name="Google Shape;740;g1e3e4fbcb84_0_0"/>
          <p:cNvSpPr txBox="1">
            <a:spLocks noGrp="1"/>
          </p:cNvSpPr>
          <p:nvPr>
            <p:ph type="subTitle" idx="1"/>
          </p:nvPr>
        </p:nvSpPr>
        <p:spPr>
          <a:xfrm>
            <a:off x="1077453" y="1855252"/>
            <a:ext cx="5071500" cy="3664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100"/>
              </a:spcBef>
              <a:spcAft>
                <a:spcPts val="0"/>
              </a:spcAft>
              <a:buSzPts val="900"/>
              <a:buNone/>
            </a:pPr>
            <a:r>
              <a:rPr lang="en-US" sz="2200" b="1" dirty="0">
                <a:solidFill>
                  <a:srgbClr val="1A1A1A"/>
                </a:solidFill>
                <a:highlight>
                  <a:srgbClr val="FFFFFF"/>
                </a:highlight>
              </a:rPr>
              <a:t>Identify issues early</a:t>
            </a:r>
            <a:endParaRPr sz="2200" b="1" dirty="0">
              <a:solidFill>
                <a:srgbClr val="1A1A1A"/>
              </a:solidFill>
              <a:highlight>
                <a:srgbClr val="FFFFFF"/>
              </a:highlight>
            </a:endParaRPr>
          </a:p>
          <a:p>
            <a:pPr marL="0" lvl="0" indent="0" algn="l" rtl="0">
              <a:lnSpc>
                <a:spcPct val="150000"/>
              </a:lnSpc>
              <a:spcBef>
                <a:spcPts val="1100"/>
              </a:spcBef>
              <a:spcAft>
                <a:spcPts val="0"/>
              </a:spcAft>
              <a:buSzPts val="900"/>
              <a:buNone/>
            </a:pPr>
            <a:r>
              <a:rPr lang="en-US" sz="2200" b="1" dirty="0">
                <a:solidFill>
                  <a:srgbClr val="1A1A1A"/>
                </a:solidFill>
                <a:highlight>
                  <a:srgbClr val="FFFFFF"/>
                </a:highlight>
              </a:rPr>
              <a:t>Collect valuable feedback </a:t>
            </a:r>
            <a:endParaRPr sz="2200" b="1" dirty="0">
              <a:solidFill>
                <a:srgbClr val="1A1A1A"/>
              </a:solidFill>
              <a:highlight>
                <a:srgbClr val="FFFFFF"/>
              </a:highlight>
            </a:endParaRPr>
          </a:p>
          <a:p>
            <a:pPr marL="0" lvl="0" indent="0" algn="l" rtl="0">
              <a:lnSpc>
                <a:spcPct val="150000"/>
              </a:lnSpc>
              <a:spcBef>
                <a:spcPts val="1100"/>
              </a:spcBef>
              <a:spcAft>
                <a:spcPts val="0"/>
              </a:spcAft>
              <a:buSzPts val="900"/>
              <a:buNone/>
            </a:pPr>
            <a:r>
              <a:rPr lang="en-US" sz="2200" b="1" dirty="0">
                <a:solidFill>
                  <a:srgbClr val="1A1A1A"/>
                </a:solidFill>
                <a:highlight>
                  <a:srgbClr val="FFFFFF"/>
                </a:highlight>
              </a:rPr>
              <a:t>More time to focus on design </a:t>
            </a:r>
            <a:endParaRPr sz="2200" b="1" dirty="0">
              <a:solidFill>
                <a:srgbClr val="1A1A1A"/>
              </a:solidFill>
              <a:highlight>
                <a:srgbClr val="FFFFFF"/>
              </a:highlight>
            </a:endParaRPr>
          </a:p>
          <a:p>
            <a:pPr marL="0" lvl="0" indent="0" algn="l" rtl="0">
              <a:lnSpc>
                <a:spcPct val="150000"/>
              </a:lnSpc>
              <a:spcBef>
                <a:spcPts val="1100"/>
              </a:spcBef>
              <a:spcAft>
                <a:spcPts val="0"/>
              </a:spcAft>
              <a:buSzPts val="900"/>
              <a:buNone/>
            </a:pPr>
            <a:r>
              <a:rPr lang="en-US" sz="2200" b="1" dirty="0">
                <a:solidFill>
                  <a:srgbClr val="1A1A1A"/>
                </a:solidFill>
                <a:highlight>
                  <a:srgbClr val="FFFFFF"/>
                </a:highlight>
              </a:rPr>
              <a:t>Improved learning product</a:t>
            </a:r>
            <a:endParaRPr sz="2200" b="1" dirty="0">
              <a:solidFill>
                <a:srgbClr val="1A1A1A"/>
              </a:solidFill>
              <a:highlight>
                <a:srgbClr val="FFFFFF"/>
              </a:highlight>
            </a:endParaRPr>
          </a:p>
          <a:p>
            <a:pPr marL="0" lvl="0" indent="0" algn="l" rtl="0">
              <a:lnSpc>
                <a:spcPct val="150000"/>
              </a:lnSpc>
              <a:spcBef>
                <a:spcPts val="1100"/>
              </a:spcBef>
              <a:spcAft>
                <a:spcPts val="0"/>
              </a:spcAft>
              <a:buSzPts val="900"/>
              <a:buNone/>
            </a:pPr>
            <a:r>
              <a:rPr lang="en-US" sz="2200" b="1" dirty="0">
                <a:solidFill>
                  <a:srgbClr val="1A1A1A"/>
                </a:solidFill>
                <a:highlight>
                  <a:srgbClr val="FFFFFF"/>
                </a:highlight>
              </a:rPr>
              <a:t>Theory into practice</a:t>
            </a:r>
            <a:endParaRPr sz="3300" dirty="0"/>
          </a:p>
        </p:txBody>
      </p:sp>
      <p:pic>
        <p:nvPicPr>
          <p:cNvPr id="741" name="Google Shape;741;g1e3e4fbcb84_0_0"/>
          <p:cNvPicPr preferRelativeResize="0"/>
          <p:nvPr/>
        </p:nvPicPr>
        <p:blipFill rotWithShape="1">
          <a:blip r:embed="rId3">
            <a:alphaModFix/>
          </a:blip>
          <a:srcRect/>
          <a:stretch/>
        </p:blipFill>
        <p:spPr>
          <a:xfrm>
            <a:off x="696924" y="2219325"/>
            <a:ext cx="305145" cy="289125"/>
          </a:xfrm>
          <a:prstGeom prst="rect">
            <a:avLst/>
          </a:prstGeom>
          <a:noFill/>
          <a:ln>
            <a:noFill/>
          </a:ln>
        </p:spPr>
      </p:pic>
      <p:pic>
        <p:nvPicPr>
          <p:cNvPr id="742" name="Google Shape;742;g1e3e4fbcb84_0_0"/>
          <p:cNvPicPr preferRelativeResize="0"/>
          <p:nvPr/>
        </p:nvPicPr>
        <p:blipFill rotWithShape="1">
          <a:blip r:embed="rId3">
            <a:alphaModFix/>
          </a:blip>
          <a:srcRect/>
          <a:stretch/>
        </p:blipFill>
        <p:spPr>
          <a:xfrm>
            <a:off x="696924" y="2796961"/>
            <a:ext cx="305145" cy="289125"/>
          </a:xfrm>
          <a:prstGeom prst="rect">
            <a:avLst/>
          </a:prstGeom>
          <a:noFill/>
          <a:ln>
            <a:noFill/>
          </a:ln>
        </p:spPr>
      </p:pic>
      <p:pic>
        <p:nvPicPr>
          <p:cNvPr id="743" name="Google Shape;743;g1e3e4fbcb84_0_0"/>
          <p:cNvPicPr preferRelativeResize="0"/>
          <p:nvPr/>
        </p:nvPicPr>
        <p:blipFill rotWithShape="1">
          <a:blip r:embed="rId3">
            <a:alphaModFix/>
          </a:blip>
          <a:srcRect/>
          <a:stretch/>
        </p:blipFill>
        <p:spPr>
          <a:xfrm>
            <a:off x="696924" y="3402961"/>
            <a:ext cx="305145" cy="289125"/>
          </a:xfrm>
          <a:prstGeom prst="rect">
            <a:avLst/>
          </a:prstGeom>
          <a:noFill/>
          <a:ln>
            <a:noFill/>
          </a:ln>
        </p:spPr>
      </p:pic>
      <p:pic>
        <p:nvPicPr>
          <p:cNvPr id="744" name="Google Shape;744;g1e3e4fbcb84_0_0"/>
          <p:cNvPicPr preferRelativeResize="0"/>
          <p:nvPr/>
        </p:nvPicPr>
        <p:blipFill rotWithShape="1">
          <a:blip r:embed="rId3">
            <a:alphaModFix/>
          </a:blip>
          <a:srcRect/>
          <a:stretch/>
        </p:blipFill>
        <p:spPr>
          <a:xfrm>
            <a:off x="696924" y="4741313"/>
            <a:ext cx="305145" cy="289125"/>
          </a:xfrm>
          <a:prstGeom prst="rect">
            <a:avLst/>
          </a:prstGeom>
          <a:noFill/>
          <a:ln>
            <a:noFill/>
          </a:ln>
        </p:spPr>
      </p:pic>
      <p:pic>
        <p:nvPicPr>
          <p:cNvPr id="745" name="Google Shape;745;g1e3e4fbcb84_0_0"/>
          <p:cNvPicPr preferRelativeResize="0"/>
          <p:nvPr/>
        </p:nvPicPr>
        <p:blipFill rotWithShape="1">
          <a:blip r:embed="rId3">
            <a:alphaModFix/>
          </a:blip>
          <a:srcRect/>
          <a:stretch/>
        </p:blipFill>
        <p:spPr>
          <a:xfrm>
            <a:off x="696924" y="4101535"/>
            <a:ext cx="305145" cy="289125"/>
          </a:xfrm>
          <a:prstGeom prst="rect">
            <a:avLst/>
          </a:prstGeom>
          <a:noFill/>
          <a:ln>
            <a:noFill/>
          </a:ln>
        </p:spPr>
      </p:pic>
      <p:sp>
        <p:nvSpPr>
          <p:cNvPr id="36" name="Google Shape;706;g1e3e4fbcb84_0_39">
            <a:extLst>
              <a:ext uri="{FF2B5EF4-FFF2-40B4-BE49-F238E27FC236}">
                <a16:creationId xmlns:a16="http://schemas.microsoft.com/office/drawing/2014/main" id="{95288A43-5051-B00E-BF30-DDC7491141E9}"/>
              </a:ext>
            </a:extLst>
          </p:cNvPr>
          <p:cNvSpPr/>
          <p:nvPr/>
        </p:nvSpPr>
        <p:spPr>
          <a:xfrm>
            <a:off x="7586718" y="2275127"/>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 name="Google Shape;707;g1e3e4fbcb84_0_39">
            <a:extLst>
              <a:ext uri="{FF2B5EF4-FFF2-40B4-BE49-F238E27FC236}">
                <a16:creationId xmlns:a16="http://schemas.microsoft.com/office/drawing/2014/main" id="{F0668C5E-2B83-9EA2-28AD-A863F647EEA1}"/>
              </a:ext>
            </a:extLst>
          </p:cNvPr>
          <p:cNvCxnSpPr>
            <a:cxnSpLocks/>
          </p:cNvCxnSpPr>
          <p:nvPr/>
        </p:nvCxnSpPr>
        <p:spPr>
          <a:xfrm>
            <a:off x="7401972" y="2607522"/>
            <a:ext cx="396600" cy="218100"/>
          </a:xfrm>
          <a:prstGeom prst="straightConnector1">
            <a:avLst/>
          </a:prstGeom>
          <a:noFill/>
          <a:ln w="19050" cap="flat" cmpd="sng">
            <a:solidFill>
              <a:srgbClr val="65F0AD"/>
            </a:solidFill>
            <a:prstDash val="solid"/>
            <a:round/>
            <a:headEnd type="oval" w="med" len="med"/>
            <a:tailEnd type="none" w="sm" len="sm"/>
          </a:ln>
        </p:spPr>
      </p:cxnSp>
      <p:cxnSp>
        <p:nvCxnSpPr>
          <p:cNvPr id="38" name="Google Shape;708;g1e3e4fbcb84_0_39">
            <a:extLst>
              <a:ext uri="{FF2B5EF4-FFF2-40B4-BE49-F238E27FC236}">
                <a16:creationId xmlns:a16="http://schemas.microsoft.com/office/drawing/2014/main" id="{44CCF4B3-3C96-B940-0B67-FA090BEF50EC}"/>
              </a:ext>
            </a:extLst>
          </p:cNvPr>
          <p:cNvCxnSpPr>
            <a:cxnSpLocks/>
          </p:cNvCxnSpPr>
          <p:nvPr/>
        </p:nvCxnSpPr>
        <p:spPr>
          <a:xfrm rot="10800000">
            <a:off x="8737727" y="4400028"/>
            <a:ext cx="0" cy="398100"/>
          </a:xfrm>
          <a:prstGeom prst="straightConnector1">
            <a:avLst/>
          </a:prstGeom>
          <a:noFill/>
          <a:ln w="19050" cap="flat" cmpd="sng">
            <a:solidFill>
              <a:srgbClr val="0E9453"/>
            </a:solidFill>
            <a:prstDash val="solid"/>
            <a:round/>
            <a:headEnd type="oval" w="med" len="med"/>
            <a:tailEnd type="none" w="sm" len="sm"/>
          </a:ln>
        </p:spPr>
      </p:cxnSp>
      <p:sp>
        <p:nvSpPr>
          <p:cNvPr id="39" name="Google Shape;709;g1e3e4fbcb84_0_39">
            <a:extLst>
              <a:ext uri="{FF2B5EF4-FFF2-40B4-BE49-F238E27FC236}">
                <a16:creationId xmlns:a16="http://schemas.microsoft.com/office/drawing/2014/main" id="{34131346-6878-AD52-102F-5DB6B8C42764}"/>
              </a:ext>
            </a:extLst>
          </p:cNvPr>
          <p:cNvSpPr txBox="1"/>
          <p:nvPr/>
        </p:nvSpPr>
        <p:spPr>
          <a:xfrm>
            <a:off x="8038311" y="3081300"/>
            <a:ext cx="1320000" cy="6954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Clr>
                <a:srgbClr val="000000"/>
              </a:buClr>
              <a:buSzPts val="1600"/>
              <a:buFont typeface="Arial"/>
              <a:buNone/>
            </a:pPr>
            <a:r>
              <a:rPr lang="en-US" sz="20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Iterative Design Process</a:t>
            </a:r>
            <a:endParaRPr sz="2000" b="1" u="none" strike="noStrike" cap="none"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40" name="Google Shape;710;g1e3e4fbcb84_0_39">
            <a:extLst>
              <a:ext uri="{FF2B5EF4-FFF2-40B4-BE49-F238E27FC236}">
                <a16:creationId xmlns:a16="http://schemas.microsoft.com/office/drawing/2014/main" id="{4105914B-4E61-6F7C-C516-54FAC250D426}"/>
              </a:ext>
            </a:extLst>
          </p:cNvPr>
          <p:cNvSpPr/>
          <p:nvPr/>
        </p:nvSpPr>
        <p:spPr>
          <a:xfrm rot="1717780">
            <a:off x="7532172" y="2189507"/>
            <a:ext cx="2428068" cy="236098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11;g1e3e4fbcb84_0_39">
            <a:extLst>
              <a:ext uri="{FF2B5EF4-FFF2-40B4-BE49-F238E27FC236}">
                <a16:creationId xmlns:a16="http://schemas.microsoft.com/office/drawing/2014/main" id="{7F4FEF97-2598-2F9C-7E13-11AE5BB55040}"/>
              </a:ext>
            </a:extLst>
          </p:cNvPr>
          <p:cNvSpPr/>
          <p:nvPr/>
        </p:nvSpPr>
        <p:spPr>
          <a:xfrm rot="-1717780" flipH="1">
            <a:off x="7534158" y="2189351"/>
            <a:ext cx="2428068" cy="2361301"/>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12;g1e3e4fbcb84_0_39">
            <a:extLst>
              <a:ext uri="{FF2B5EF4-FFF2-40B4-BE49-F238E27FC236}">
                <a16:creationId xmlns:a16="http://schemas.microsoft.com/office/drawing/2014/main" id="{1FD9DF11-8AE4-A591-6F7A-5E1321262BF0}"/>
              </a:ext>
            </a:extLst>
          </p:cNvPr>
          <p:cNvSpPr/>
          <p:nvPr/>
        </p:nvSpPr>
        <p:spPr>
          <a:xfrm rot="-8194841">
            <a:off x="8529787" y="2151048"/>
            <a:ext cx="322988" cy="322988"/>
          </a:xfrm>
          <a:prstGeom prst="rtTriangle">
            <a:avLst/>
          </a:prstGeom>
          <a:solidFill>
            <a:srgbClr val="65F0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13;g1e3e4fbcb84_0_39">
            <a:extLst>
              <a:ext uri="{FF2B5EF4-FFF2-40B4-BE49-F238E27FC236}">
                <a16:creationId xmlns:a16="http://schemas.microsoft.com/office/drawing/2014/main" id="{0DA18DD1-6512-32D9-BE13-9C1020A54FA8}"/>
              </a:ext>
            </a:extLst>
          </p:cNvPr>
          <p:cNvSpPr/>
          <p:nvPr/>
        </p:nvSpPr>
        <p:spPr>
          <a:xfrm rot="-9082762" flipH="1">
            <a:off x="7533128" y="2187978"/>
            <a:ext cx="2427517" cy="2360420"/>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14;g1e3e4fbcb84_0_39">
            <a:extLst>
              <a:ext uri="{FF2B5EF4-FFF2-40B4-BE49-F238E27FC236}">
                <a16:creationId xmlns:a16="http://schemas.microsoft.com/office/drawing/2014/main" id="{80EC317A-4865-B2DF-6C9B-C04327763FF9}"/>
              </a:ext>
            </a:extLst>
          </p:cNvPr>
          <p:cNvSpPr/>
          <p:nvPr/>
        </p:nvSpPr>
        <p:spPr>
          <a:xfrm rot="-973148">
            <a:off x="9588621" y="3730569"/>
            <a:ext cx="284628" cy="271708"/>
          </a:xfrm>
          <a:prstGeom prst="rtTriangle">
            <a:avLst/>
          </a:prstGeom>
          <a:solidFill>
            <a:srgbClr val="0856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15;g1e3e4fbcb84_0_39">
            <a:extLst>
              <a:ext uri="{FF2B5EF4-FFF2-40B4-BE49-F238E27FC236}">
                <a16:creationId xmlns:a16="http://schemas.microsoft.com/office/drawing/2014/main" id="{8805FB64-C4C3-D146-AFBC-8D8607E3316E}"/>
              </a:ext>
            </a:extLst>
          </p:cNvPr>
          <p:cNvSpPr/>
          <p:nvPr/>
        </p:nvSpPr>
        <p:spPr>
          <a:xfrm rot="6411030">
            <a:off x="7611983" y="3721186"/>
            <a:ext cx="315653" cy="330976"/>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16;g1e3e4fbcb84_0_39">
            <a:extLst>
              <a:ext uri="{FF2B5EF4-FFF2-40B4-BE49-F238E27FC236}">
                <a16:creationId xmlns:a16="http://schemas.microsoft.com/office/drawing/2014/main" id="{B3C3B9D2-512E-9A9A-74A3-C92A47322040}"/>
              </a:ext>
            </a:extLst>
          </p:cNvPr>
          <p:cNvSpPr/>
          <p:nvPr/>
        </p:nvSpPr>
        <p:spPr>
          <a:xfrm>
            <a:off x="7586718" y="2275127"/>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717;g1e3e4fbcb84_0_39">
            <a:extLst>
              <a:ext uri="{FF2B5EF4-FFF2-40B4-BE49-F238E27FC236}">
                <a16:creationId xmlns:a16="http://schemas.microsoft.com/office/drawing/2014/main" id="{19A291EA-1A51-F956-B856-6D31D4EE4A57}"/>
              </a:ext>
            </a:extLst>
          </p:cNvPr>
          <p:cNvCxnSpPr>
            <a:cxnSpLocks/>
          </p:cNvCxnSpPr>
          <p:nvPr/>
        </p:nvCxnSpPr>
        <p:spPr>
          <a:xfrm>
            <a:off x="7401972" y="2607522"/>
            <a:ext cx="396600" cy="218100"/>
          </a:xfrm>
          <a:prstGeom prst="straightConnector1">
            <a:avLst/>
          </a:prstGeom>
          <a:noFill/>
          <a:ln w="19050" cap="flat" cmpd="sng">
            <a:solidFill>
              <a:srgbClr val="A1C3FA"/>
            </a:solidFill>
            <a:prstDash val="solid"/>
            <a:round/>
            <a:headEnd type="oval" w="med" len="med"/>
            <a:tailEnd type="none" w="sm" len="sm"/>
          </a:ln>
        </p:spPr>
      </p:cxnSp>
      <p:cxnSp>
        <p:nvCxnSpPr>
          <p:cNvPr id="48" name="Google Shape;718;g1e3e4fbcb84_0_39">
            <a:extLst>
              <a:ext uri="{FF2B5EF4-FFF2-40B4-BE49-F238E27FC236}">
                <a16:creationId xmlns:a16="http://schemas.microsoft.com/office/drawing/2014/main" id="{BF66A9CF-E045-3A1E-A868-88A459E3D0FD}"/>
              </a:ext>
            </a:extLst>
          </p:cNvPr>
          <p:cNvCxnSpPr>
            <a:cxnSpLocks/>
          </p:cNvCxnSpPr>
          <p:nvPr/>
        </p:nvCxnSpPr>
        <p:spPr>
          <a:xfrm flipH="1">
            <a:off x="9672767" y="2661233"/>
            <a:ext cx="407700" cy="250500"/>
          </a:xfrm>
          <a:prstGeom prst="straightConnector1">
            <a:avLst/>
          </a:prstGeom>
          <a:noFill/>
          <a:ln w="19050" cap="flat" cmpd="sng">
            <a:solidFill>
              <a:srgbClr val="0944A1"/>
            </a:solidFill>
            <a:prstDash val="solid"/>
            <a:round/>
            <a:headEnd type="oval" w="med" len="med"/>
            <a:tailEnd type="none" w="sm" len="sm"/>
          </a:ln>
        </p:spPr>
      </p:cxnSp>
      <p:cxnSp>
        <p:nvCxnSpPr>
          <p:cNvPr id="49" name="Google Shape;719;g1e3e4fbcb84_0_39">
            <a:extLst>
              <a:ext uri="{FF2B5EF4-FFF2-40B4-BE49-F238E27FC236}">
                <a16:creationId xmlns:a16="http://schemas.microsoft.com/office/drawing/2014/main" id="{D73382A1-5830-40B8-CDF4-56DDE2FD9DA4}"/>
              </a:ext>
            </a:extLst>
          </p:cNvPr>
          <p:cNvCxnSpPr>
            <a:cxnSpLocks/>
          </p:cNvCxnSpPr>
          <p:nvPr/>
        </p:nvCxnSpPr>
        <p:spPr>
          <a:xfrm rot="10800000">
            <a:off x="8737448" y="4399750"/>
            <a:ext cx="900" cy="393600"/>
          </a:xfrm>
          <a:prstGeom prst="straightConnector1">
            <a:avLst/>
          </a:prstGeom>
          <a:noFill/>
          <a:ln w="19050" cap="flat" cmpd="sng">
            <a:solidFill>
              <a:srgbClr val="307BF3"/>
            </a:solidFill>
            <a:prstDash val="solid"/>
            <a:round/>
            <a:headEnd type="oval" w="med" len="med"/>
            <a:tailEnd type="none" w="sm" len="sm"/>
          </a:ln>
        </p:spPr>
      </p:cxnSp>
      <p:sp>
        <p:nvSpPr>
          <p:cNvPr id="50" name="Google Shape;720;g1e3e4fbcb84_0_39">
            <a:extLst>
              <a:ext uri="{FF2B5EF4-FFF2-40B4-BE49-F238E27FC236}">
                <a16:creationId xmlns:a16="http://schemas.microsoft.com/office/drawing/2014/main" id="{5E87C003-61E3-91FF-DD41-C7C4CEF3A2A8}"/>
              </a:ext>
            </a:extLst>
          </p:cNvPr>
          <p:cNvSpPr/>
          <p:nvPr/>
        </p:nvSpPr>
        <p:spPr>
          <a:xfrm rot="1717780">
            <a:off x="7532172" y="2189507"/>
            <a:ext cx="2428068" cy="2360988"/>
          </a:xfrm>
          <a:prstGeom prst="blockArc">
            <a:avLst>
              <a:gd name="adj1" fmla="val 14414370"/>
              <a:gd name="adj2" fmla="val 694"/>
              <a:gd name="adj3" fmla="val 9562"/>
            </a:avLst>
          </a:prstGeom>
          <a:solidFill>
            <a:srgbClr val="0944A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1;g1e3e4fbcb84_0_39">
            <a:extLst>
              <a:ext uri="{FF2B5EF4-FFF2-40B4-BE49-F238E27FC236}">
                <a16:creationId xmlns:a16="http://schemas.microsoft.com/office/drawing/2014/main" id="{985D92E0-911A-EB2A-9533-B8F3C51B1855}"/>
              </a:ext>
            </a:extLst>
          </p:cNvPr>
          <p:cNvSpPr/>
          <p:nvPr/>
        </p:nvSpPr>
        <p:spPr>
          <a:xfrm rot="-1717780" flipH="1">
            <a:off x="7534158" y="2189351"/>
            <a:ext cx="2428068" cy="2361301"/>
          </a:xfrm>
          <a:prstGeom prst="blockArc">
            <a:avLst>
              <a:gd name="adj1" fmla="val 14348563"/>
              <a:gd name="adj2" fmla="val 21472873"/>
              <a:gd name="adj3" fmla="val 9381"/>
            </a:avLst>
          </a:prstGeom>
          <a:solidFill>
            <a:srgbClr val="A1C3FA"/>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52" name="Google Shape;722;g1e3e4fbcb84_0_39">
            <a:extLst>
              <a:ext uri="{FF2B5EF4-FFF2-40B4-BE49-F238E27FC236}">
                <a16:creationId xmlns:a16="http://schemas.microsoft.com/office/drawing/2014/main" id="{6F6CA5D0-6F2D-0388-AF1A-E6910DC6204A}"/>
              </a:ext>
            </a:extLst>
          </p:cNvPr>
          <p:cNvSpPr/>
          <p:nvPr/>
        </p:nvSpPr>
        <p:spPr>
          <a:xfrm rot="-8194841">
            <a:off x="8529787" y="2151048"/>
            <a:ext cx="322988" cy="322988"/>
          </a:xfrm>
          <a:prstGeom prst="rtTriangle">
            <a:avLst/>
          </a:prstGeom>
          <a:solidFill>
            <a:srgbClr val="A1C3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723;g1e3e4fbcb84_0_39">
            <a:extLst>
              <a:ext uri="{FF2B5EF4-FFF2-40B4-BE49-F238E27FC236}">
                <a16:creationId xmlns:a16="http://schemas.microsoft.com/office/drawing/2014/main" id="{5D31460D-48EC-3569-954F-5E7E7D22F67D}"/>
              </a:ext>
            </a:extLst>
          </p:cNvPr>
          <p:cNvSpPr/>
          <p:nvPr/>
        </p:nvSpPr>
        <p:spPr>
          <a:xfrm rot="-9082762" flipH="1">
            <a:off x="7533128" y="2187978"/>
            <a:ext cx="2427517" cy="2360420"/>
          </a:xfrm>
          <a:prstGeom prst="blockArc">
            <a:avLst>
              <a:gd name="adj1" fmla="val 14316164"/>
              <a:gd name="adj2" fmla="val 21502663"/>
              <a:gd name="adj3" fmla="val 9415"/>
            </a:avLst>
          </a:prstGeom>
          <a:solidFill>
            <a:srgbClr val="307BF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724;g1e3e4fbcb84_0_39">
            <a:extLst>
              <a:ext uri="{FF2B5EF4-FFF2-40B4-BE49-F238E27FC236}">
                <a16:creationId xmlns:a16="http://schemas.microsoft.com/office/drawing/2014/main" id="{A1A0923F-B9F2-D63C-85AB-5991CE223A18}"/>
              </a:ext>
            </a:extLst>
          </p:cNvPr>
          <p:cNvSpPr/>
          <p:nvPr/>
        </p:nvSpPr>
        <p:spPr>
          <a:xfrm rot="-973148">
            <a:off x="9588621" y="3730569"/>
            <a:ext cx="284628" cy="271708"/>
          </a:xfrm>
          <a:prstGeom prst="rtTriangle">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725;g1e3e4fbcb84_0_39">
            <a:extLst>
              <a:ext uri="{FF2B5EF4-FFF2-40B4-BE49-F238E27FC236}">
                <a16:creationId xmlns:a16="http://schemas.microsoft.com/office/drawing/2014/main" id="{8F5F36BC-EF34-1752-D510-5F64F426D355}"/>
              </a:ext>
            </a:extLst>
          </p:cNvPr>
          <p:cNvSpPr/>
          <p:nvPr/>
        </p:nvSpPr>
        <p:spPr>
          <a:xfrm rot="6411030">
            <a:off x="7611983" y="3721186"/>
            <a:ext cx="315653" cy="330976"/>
          </a:xfrm>
          <a:prstGeom prst="rtTriangle">
            <a:avLst/>
          </a:prstGeom>
          <a:solidFill>
            <a:srgbClr val="307B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726;g1e3e4fbcb84_0_39">
            <a:extLst>
              <a:ext uri="{FF2B5EF4-FFF2-40B4-BE49-F238E27FC236}">
                <a16:creationId xmlns:a16="http://schemas.microsoft.com/office/drawing/2014/main" id="{04A8271E-F040-C431-7C1B-204C6E3EEA20}"/>
              </a:ext>
            </a:extLst>
          </p:cNvPr>
          <p:cNvSpPr txBox="1"/>
          <p:nvPr/>
        </p:nvSpPr>
        <p:spPr>
          <a:xfrm>
            <a:off x="5580954" y="2906612"/>
            <a:ext cx="18801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Brainstorm design and create mockups</a:t>
            </a:r>
            <a:endParaRPr sz="11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57" name="Google Shape;727;g1e3e4fbcb84_0_39">
            <a:extLst>
              <a:ext uri="{FF2B5EF4-FFF2-40B4-BE49-F238E27FC236}">
                <a16:creationId xmlns:a16="http://schemas.microsoft.com/office/drawing/2014/main" id="{9C97FD49-EF7D-00D5-BF03-0FA27C5B2FD2}"/>
              </a:ext>
            </a:extLst>
          </p:cNvPr>
          <p:cNvSpPr txBox="1"/>
          <p:nvPr/>
        </p:nvSpPr>
        <p:spPr>
          <a:xfrm>
            <a:off x="9853050" y="2378135"/>
            <a:ext cx="23229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Test &amp; Evaluate</a:t>
            </a:r>
            <a:r>
              <a:rPr lang="en-US" sz="23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 </a:t>
            </a:r>
            <a:endParaRPr sz="15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58" name="Google Shape;728;g1e3e4fbcb84_0_39">
            <a:extLst>
              <a:ext uri="{FF2B5EF4-FFF2-40B4-BE49-F238E27FC236}">
                <a16:creationId xmlns:a16="http://schemas.microsoft.com/office/drawing/2014/main" id="{13EEEA59-F4FA-39C4-E3E9-867D37AC56DA}"/>
              </a:ext>
            </a:extLst>
          </p:cNvPr>
          <p:cNvSpPr txBox="1"/>
          <p:nvPr/>
        </p:nvSpPr>
        <p:spPr>
          <a:xfrm>
            <a:off x="5284300" y="2520378"/>
            <a:ext cx="2473409" cy="579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Design &amp; Prototype</a:t>
            </a:r>
            <a:endParaRPr sz="9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59" name="Google Shape;729;g1e3e4fbcb84_0_39">
            <a:extLst>
              <a:ext uri="{FF2B5EF4-FFF2-40B4-BE49-F238E27FC236}">
                <a16:creationId xmlns:a16="http://schemas.microsoft.com/office/drawing/2014/main" id="{8F90448A-9780-C1B4-1C39-FB4296E5DA39}"/>
              </a:ext>
            </a:extLst>
          </p:cNvPr>
          <p:cNvSpPr txBox="1"/>
          <p:nvPr/>
        </p:nvSpPr>
        <p:spPr>
          <a:xfrm>
            <a:off x="9837000" y="2797635"/>
            <a:ext cx="23550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Test prototype, gather feedback, identify areas for improvement</a:t>
            </a:r>
            <a:endParaRPr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60" name="Google Shape;730;g1e3e4fbcb84_0_39">
            <a:extLst>
              <a:ext uri="{FF2B5EF4-FFF2-40B4-BE49-F238E27FC236}">
                <a16:creationId xmlns:a16="http://schemas.microsoft.com/office/drawing/2014/main" id="{D1D34E5B-74AF-039C-C655-EDE4FF2B054C}"/>
              </a:ext>
            </a:extLst>
          </p:cNvPr>
          <p:cNvSpPr txBox="1"/>
          <p:nvPr/>
        </p:nvSpPr>
        <p:spPr>
          <a:xfrm>
            <a:off x="8184697" y="5411445"/>
            <a:ext cx="11055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00000"/>
                </a:solidFill>
                <a:latin typeface="Arial Narrow" panose="020B0604020202020204" pitchFamily="34" charset="0"/>
                <a:ea typeface="Roboto"/>
                <a:cs typeface="Arial Narrow" panose="020B0604020202020204" pitchFamily="34" charset="0"/>
                <a:sym typeface="Roboto"/>
              </a:rPr>
              <a:t>Iterate</a:t>
            </a:r>
            <a:endParaRPr sz="1100" b="1" u="none" strike="noStrike" cap="none">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61" name="Google Shape;731;g1e3e4fbcb84_0_39">
            <a:extLst>
              <a:ext uri="{FF2B5EF4-FFF2-40B4-BE49-F238E27FC236}">
                <a16:creationId xmlns:a16="http://schemas.microsoft.com/office/drawing/2014/main" id="{43259F46-4A97-415A-5169-9810FC7C1DA8}"/>
              </a:ext>
            </a:extLst>
          </p:cNvPr>
          <p:cNvSpPr txBox="1"/>
          <p:nvPr/>
        </p:nvSpPr>
        <p:spPr>
          <a:xfrm>
            <a:off x="7748797" y="5829884"/>
            <a:ext cx="19773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Arial Narrow" panose="020B0604020202020204" pitchFamily="34" charset="0"/>
                <a:ea typeface="Calibri"/>
                <a:cs typeface="Arial Narrow" panose="020B0604020202020204" pitchFamily="34" charset="0"/>
                <a:sym typeface="Calibri"/>
              </a:rPr>
              <a:t>Prioritize feedback, revise, test, repeat</a:t>
            </a:r>
            <a:endParaRPr sz="1800" u="none" strike="noStrike" cap="none">
              <a:solidFill>
                <a:srgbClr val="000000"/>
              </a:solidFill>
              <a:latin typeface="Arial Narrow" panose="020B0604020202020204" pitchFamily="34" charset="0"/>
              <a:ea typeface="Calibri"/>
              <a:cs typeface="Arial Narrow" panose="020B0604020202020204" pitchFamily="34" charset="0"/>
              <a:sym typeface="Calibri"/>
            </a:endParaRPr>
          </a:p>
        </p:txBody>
      </p:sp>
      <p:pic>
        <p:nvPicPr>
          <p:cNvPr id="62" name="Google Shape;732;g1e3e4fbcb84_0_39">
            <a:extLst>
              <a:ext uri="{FF2B5EF4-FFF2-40B4-BE49-F238E27FC236}">
                <a16:creationId xmlns:a16="http://schemas.microsoft.com/office/drawing/2014/main" id="{2DA84C3D-2C49-B1EC-B26F-70AD42400D93}"/>
              </a:ext>
            </a:extLst>
          </p:cNvPr>
          <p:cNvPicPr preferRelativeResize="0"/>
          <p:nvPr/>
        </p:nvPicPr>
        <p:blipFill rotWithShape="1">
          <a:blip r:embed="rId4">
            <a:alphaModFix/>
          </a:blip>
          <a:srcRect/>
          <a:stretch/>
        </p:blipFill>
        <p:spPr>
          <a:xfrm>
            <a:off x="6256836" y="2026930"/>
            <a:ext cx="528337" cy="528337"/>
          </a:xfrm>
          <a:prstGeom prst="rect">
            <a:avLst/>
          </a:prstGeom>
          <a:noFill/>
          <a:ln>
            <a:noFill/>
          </a:ln>
        </p:spPr>
      </p:pic>
      <p:pic>
        <p:nvPicPr>
          <p:cNvPr id="63" name="Google Shape;733;g1e3e4fbcb84_0_39">
            <a:extLst>
              <a:ext uri="{FF2B5EF4-FFF2-40B4-BE49-F238E27FC236}">
                <a16:creationId xmlns:a16="http://schemas.microsoft.com/office/drawing/2014/main" id="{0B2CF0AF-6C15-A5FA-0F49-A0CC7CD80336}"/>
              </a:ext>
            </a:extLst>
          </p:cNvPr>
          <p:cNvPicPr preferRelativeResize="0"/>
          <p:nvPr/>
        </p:nvPicPr>
        <p:blipFill rotWithShape="1">
          <a:blip r:embed="rId5">
            <a:alphaModFix/>
          </a:blip>
          <a:srcRect/>
          <a:stretch/>
        </p:blipFill>
        <p:spPr>
          <a:xfrm>
            <a:off x="10776712" y="1978741"/>
            <a:ext cx="475577" cy="475576"/>
          </a:xfrm>
          <a:prstGeom prst="rect">
            <a:avLst/>
          </a:prstGeom>
          <a:noFill/>
          <a:ln>
            <a:noFill/>
          </a:ln>
        </p:spPr>
      </p:pic>
      <p:pic>
        <p:nvPicPr>
          <p:cNvPr id="704" name="Google Shape;734;g1e3e4fbcb84_0_39">
            <a:extLst>
              <a:ext uri="{FF2B5EF4-FFF2-40B4-BE49-F238E27FC236}">
                <a16:creationId xmlns:a16="http://schemas.microsoft.com/office/drawing/2014/main" id="{A269B086-26B1-E7B7-69DB-151C0B1AEA85}"/>
              </a:ext>
            </a:extLst>
          </p:cNvPr>
          <p:cNvPicPr preferRelativeResize="0"/>
          <p:nvPr/>
        </p:nvPicPr>
        <p:blipFill rotWithShape="1">
          <a:blip r:embed="rId6">
            <a:alphaModFix/>
          </a:blip>
          <a:srcRect/>
          <a:stretch/>
        </p:blipFill>
        <p:spPr>
          <a:xfrm>
            <a:off x="8325643" y="4985589"/>
            <a:ext cx="823609" cy="475588"/>
          </a:xfrm>
          <a:prstGeom prst="rect">
            <a:avLst/>
          </a:prstGeom>
          <a:noFill/>
          <a:ln>
            <a:noFill/>
          </a:ln>
        </p:spPr>
      </p:pic>
    </p:spTree>
    <p:extLst>
      <p:ext uri="{BB962C8B-B14F-4D97-AF65-F5344CB8AC3E}">
        <p14:creationId xmlns:p14="http://schemas.microsoft.com/office/powerpoint/2010/main" val="2294285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21edcea934f_0_20"/>
          <p:cNvSpPr txBox="1">
            <a:spLocks noGrp="1"/>
          </p:cNvSpPr>
          <p:nvPr>
            <p:ph type="title"/>
          </p:nvPr>
        </p:nvSpPr>
        <p:spPr>
          <a:xfrm>
            <a:off x="838200" y="245856"/>
            <a:ext cx="10515600" cy="5043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cap="none" dirty="0"/>
              <a:t>Part 4</a:t>
            </a:r>
            <a:endParaRPr sz="3200" dirty="0"/>
          </a:p>
        </p:txBody>
      </p:sp>
      <p:sp>
        <p:nvSpPr>
          <p:cNvPr id="617" name="Google Shape;617;g21edcea934f_0_20"/>
          <p:cNvSpPr txBox="1">
            <a:spLocks noGrp="1"/>
          </p:cNvSpPr>
          <p:nvPr>
            <p:ph type="body" idx="1"/>
          </p:nvPr>
        </p:nvSpPr>
        <p:spPr>
          <a:xfrm>
            <a:off x="838200" y="1407055"/>
            <a:ext cx="10515600" cy="46789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dirty="0"/>
              <a:t>Part 4: </a:t>
            </a:r>
            <a:r>
              <a:rPr lang="en-US" sz="2400" b="1" i="1" dirty="0"/>
              <a:t>Final Prototype</a:t>
            </a:r>
            <a:r>
              <a:rPr lang="en-US" sz="2400" dirty="0"/>
              <a:t>		(10:30 am – 10:40 am)</a:t>
            </a:r>
            <a:endParaRPr sz="2000" dirty="0"/>
          </a:p>
          <a:p>
            <a:pPr marL="457200" lvl="0" indent="-355600" algn="l" rtl="0">
              <a:lnSpc>
                <a:spcPct val="90000"/>
              </a:lnSpc>
              <a:spcBef>
                <a:spcPts val="500"/>
              </a:spcBef>
              <a:spcAft>
                <a:spcPts val="0"/>
              </a:spcAft>
              <a:buSzPts val="2000"/>
              <a:buChar char="•"/>
            </a:pPr>
            <a:r>
              <a:rPr lang="en-US" sz="2000" dirty="0"/>
              <a:t>You’ve Got Mail	</a:t>
            </a:r>
          </a:p>
          <a:p>
            <a:pPr marL="0" lvl="0" indent="0" algn="l" rtl="0">
              <a:lnSpc>
                <a:spcPct val="90000"/>
              </a:lnSpc>
              <a:spcBef>
                <a:spcPts val="0"/>
              </a:spcBef>
              <a:spcAft>
                <a:spcPts val="0"/>
              </a:spcAft>
              <a:buSzPts val="1800"/>
              <a:buNone/>
            </a:pPr>
            <a:endParaRPr sz="2000" dirty="0"/>
          </a:p>
          <a:p>
            <a:pPr marL="0" lvl="0" indent="0" algn="l" rtl="0">
              <a:lnSpc>
                <a:spcPct val="90000"/>
              </a:lnSpc>
              <a:spcBef>
                <a:spcPts val="0"/>
              </a:spcBef>
              <a:spcAft>
                <a:spcPts val="0"/>
              </a:spcAft>
              <a:buSzPts val="1800"/>
              <a:buNone/>
            </a:pPr>
            <a:r>
              <a:rPr lang="en-US" sz="2400" b="1" i="1" dirty="0"/>
              <a:t>PARTICIPANTS		</a:t>
            </a:r>
            <a:r>
              <a:rPr lang="en-US" sz="2400" dirty="0"/>
              <a:t>(10:40 am – 11:15 am)</a:t>
            </a:r>
            <a:endParaRPr sz="2400" dirty="0"/>
          </a:p>
          <a:p>
            <a:pPr marL="457200" lvl="0" indent="-355600" algn="l" rtl="0">
              <a:lnSpc>
                <a:spcPct val="90000"/>
              </a:lnSpc>
              <a:spcBef>
                <a:spcPts val="0"/>
              </a:spcBef>
              <a:spcAft>
                <a:spcPts val="0"/>
              </a:spcAft>
              <a:buSzPts val="2000"/>
              <a:buChar char="•"/>
            </a:pPr>
            <a:r>
              <a:rPr lang="en-US" sz="2000" b="1" i="1" dirty="0"/>
              <a:t>Return to groups </a:t>
            </a:r>
            <a:r>
              <a:rPr lang="en-US" sz="2000" dirty="0"/>
              <a:t>and discuss feedback, identifying elements that can be incorporated in design</a:t>
            </a:r>
          </a:p>
          <a:p>
            <a:pPr marL="457200" lvl="0" indent="-355600" algn="l" rtl="0">
              <a:lnSpc>
                <a:spcPct val="90000"/>
              </a:lnSpc>
              <a:spcBef>
                <a:spcPts val="0"/>
              </a:spcBef>
              <a:spcAft>
                <a:spcPts val="0"/>
              </a:spcAft>
              <a:buSzPts val="2000"/>
              <a:buChar char="•"/>
            </a:pPr>
            <a:r>
              <a:rPr lang="en-US" sz="2000" b="1" i="1" dirty="0"/>
              <a:t>Iterate on design</a:t>
            </a:r>
            <a:r>
              <a:rPr lang="en-US" sz="2000" dirty="0"/>
              <a:t> </a:t>
            </a:r>
          </a:p>
          <a:p>
            <a:pPr marL="457200" lvl="0" indent="-355600" algn="l" rtl="0">
              <a:lnSpc>
                <a:spcPct val="90000"/>
              </a:lnSpc>
              <a:spcBef>
                <a:spcPts val="0"/>
              </a:spcBef>
              <a:spcAft>
                <a:spcPts val="0"/>
              </a:spcAft>
              <a:buSzPts val="2000"/>
              <a:buChar char="•"/>
            </a:pPr>
            <a:r>
              <a:rPr lang="en-US" sz="2000" b="1" i="1" dirty="0"/>
              <a:t>Record playthrough</a:t>
            </a:r>
          </a:p>
          <a:p>
            <a:pPr marL="457200" lvl="0" indent="-355600" algn="l" rtl="0">
              <a:lnSpc>
                <a:spcPct val="90000"/>
              </a:lnSpc>
              <a:spcBef>
                <a:spcPts val="0"/>
              </a:spcBef>
              <a:spcAft>
                <a:spcPts val="0"/>
              </a:spcAft>
              <a:buSzPts val="2000"/>
              <a:buChar char="•"/>
            </a:pPr>
            <a:r>
              <a:rPr lang="en-US" sz="2000" b="1" i="1" dirty="0"/>
              <a:t>Share playthrough between groups</a:t>
            </a:r>
          </a:p>
          <a:p>
            <a:pPr marL="101600" lvl="0" indent="0" algn="l" rtl="0">
              <a:lnSpc>
                <a:spcPct val="90000"/>
              </a:lnSpc>
              <a:spcBef>
                <a:spcPts val="0"/>
              </a:spcBef>
              <a:spcAft>
                <a:spcPts val="0"/>
              </a:spcAft>
              <a:buSzPts val="2000"/>
              <a:buNone/>
            </a:pPr>
            <a:endParaRPr sz="2000" b="1" i="1" dirty="0"/>
          </a:p>
        </p:txBody>
      </p:sp>
    </p:spTree>
    <p:extLst>
      <p:ext uri="{BB962C8B-B14F-4D97-AF65-F5344CB8AC3E}">
        <p14:creationId xmlns:p14="http://schemas.microsoft.com/office/powerpoint/2010/main" val="1968942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g1e3e4fbcb84_0_72"/>
          <p:cNvPicPr preferRelativeResize="0"/>
          <p:nvPr/>
        </p:nvPicPr>
        <p:blipFill rotWithShape="1">
          <a:blip r:embed="rId3">
            <a:alphaModFix/>
          </a:blip>
          <a:srcRect/>
          <a:stretch/>
        </p:blipFill>
        <p:spPr>
          <a:xfrm>
            <a:off x="840989" y="1234675"/>
            <a:ext cx="5554100" cy="5121200"/>
          </a:xfrm>
          <a:prstGeom prst="rect">
            <a:avLst/>
          </a:prstGeom>
          <a:noFill/>
          <a:ln>
            <a:noFill/>
          </a:ln>
        </p:spPr>
      </p:pic>
      <p:sp>
        <p:nvSpPr>
          <p:cNvPr id="780" name="Google Shape;780;g1e3e4fbcb84_0_72"/>
          <p:cNvSpPr txBox="1"/>
          <p:nvPr/>
        </p:nvSpPr>
        <p:spPr>
          <a:xfrm>
            <a:off x="1582679" y="2174900"/>
            <a:ext cx="7139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dirty="0">
                <a:solidFill>
                  <a:srgbClr val="666666"/>
                </a:solidFill>
                <a:latin typeface="Arial Narrow" panose="020B0604020202020204" pitchFamily="34" charset="0"/>
                <a:cs typeface="Arial Narrow" panose="020B0604020202020204" pitchFamily="34" charset="0"/>
              </a:rPr>
              <a:t>Measurement tool</a:t>
            </a: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 art asset ready</a:t>
            </a:r>
            <a:endParaRPr sz="11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781" name="Google Shape;781;g1e3e4fbcb84_0_72"/>
          <p:cNvSpPr/>
          <p:nvPr/>
        </p:nvSpPr>
        <p:spPr>
          <a:xfrm>
            <a:off x="660489" y="171005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1e3e4fbcb84_0_72"/>
          <p:cNvSpPr txBox="1"/>
          <p:nvPr/>
        </p:nvSpPr>
        <p:spPr>
          <a:xfrm>
            <a:off x="855689" y="1723425"/>
            <a:ext cx="727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From:</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783" name="Google Shape;783;g1e3e4fbcb84_0_72"/>
          <p:cNvSpPr/>
          <p:nvPr/>
        </p:nvSpPr>
        <p:spPr>
          <a:xfrm>
            <a:off x="956164" y="6053575"/>
            <a:ext cx="665700" cy="224100"/>
          </a:xfrm>
          <a:prstGeom prst="rect">
            <a:avLst/>
          </a:prstGeom>
          <a:solidFill>
            <a:srgbClr val="4888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g1e3e4fbcb84_0_72"/>
          <p:cNvSpPr txBox="1"/>
          <p:nvPr/>
        </p:nvSpPr>
        <p:spPr>
          <a:xfrm>
            <a:off x="959639" y="5965375"/>
            <a:ext cx="886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Reply</a:t>
            </a:r>
            <a:endParaRPr sz="1500" b="0" i="0" u="none" strike="noStrike" cap="none">
              <a:solidFill>
                <a:schemeClr val="lt1"/>
              </a:solidFill>
              <a:latin typeface="Calibri"/>
              <a:ea typeface="Calibri"/>
              <a:cs typeface="Calibri"/>
              <a:sym typeface="Calibri"/>
            </a:endParaRPr>
          </a:p>
        </p:txBody>
      </p:sp>
      <p:sp>
        <p:nvSpPr>
          <p:cNvPr id="785" name="Google Shape;785;g1e3e4fbcb84_0_72"/>
          <p:cNvSpPr/>
          <p:nvPr/>
        </p:nvSpPr>
        <p:spPr>
          <a:xfrm>
            <a:off x="584289" y="216725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g1e3e4fbcb84_0_72"/>
          <p:cNvSpPr txBox="1"/>
          <p:nvPr/>
        </p:nvSpPr>
        <p:spPr>
          <a:xfrm>
            <a:off x="840989" y="2167250"/>
            <a:ext cx="92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Subject:</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787" name="Google Shape;787;g1e3e4fbcb84_0_72"/>
          <p:cNvSpPr txBox="1"/>
          <p:nvPr/>
        </p:nvSpPr>
        <p:spPr>
          <a:xfrm>
            <a:off x="4673464" y="1731075"/>
            <a:ext cx="25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666666"/>
                </a:solidFill>
                <a:latin typeface="Arial Narrow" panose="020B0604020202020204" pitchFamily="34" charset="0"/>
                <a:ea typeface="Arial"/>
                <a:cs typeface="Arial Narrow" panose="020B0604020202020204" pitchFamily="34" charset="0"/>
                <a:sym typeface="Arial"/>
              </a:rPr>
              <a:t>I/ITSEC Designers</a:t>
            </a:r>
            <a:endParaRPr sz="1500"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788" name="Google Shape;788;g1e3e4fbcb84_0_72"/>
          <p:cNvSpPr/>
          <p:nvPr/>
        </p:nvSpPr>
        <p:spPr>
          <a:xfrm>
            <a:off x="4230308" y="1707975"/>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g1e3e4fbcb84_0_72"/>
          <p:cNvSpPr txBox="1"/>
          <p:nvPr/>
        </p:nvSpPr>
        <p:spPr>
          <a:xfrm>
            <a:off x="4334603" y="1707970"/>
            <a:ext cx="66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To:</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791" name="Google Shape;791;g1e3e4fbcb84_0_72"/>
          <p:cNvSpPr/>
          <p:nvPr/>
        </p:nvSpPr>
        <p:spPr>
          <a:xfrm>
            <a:off x="840989" y="2683300"/>
            <a:ext cx="5549700" cy="3120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92" name="Google Shape;792;g1e3e4fbcb84_0_72"/>
          <p:cNvSpPr txBox="1"/>
          <p:nvPr/>
        </p:nvSpPr>
        <p:spPr>
          <a:xfrm>
            <a:off x="959639" y="2788750"/>
            <a:ext cx="5359200" cy="238523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Hello team, </a:t>
            </a: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The </a:t>
            </a:r>
            <a:r>
              <a:rPr lang="en-US" sz="1600" b="1" dirty="0">
                <a:solidFill>
                  <a:srgbClr val="666666"/>
                </a:solidFill>
                <a:latin typeface="Arial Narrow" panose="020B0604020202020204" pitchFamily="34" charset="0"/>
                <a:cs typeface="Arial Narrow" panose="020B0604020202020204" pitchFamily="34" charset="0"/>
              </a:rPr>
              <a:t>measuring </a:t>
            </a:r>
            <a:r>
              <a:rPr lang="en-US" sz="16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art asset is ready for your review. Please see the image attached. Please note that this is a static assets and it has no interactive elements. Let us know if you have any feedback. </a:t>
            </a: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Best, </a:t>
            </a: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Art Team</a:t>
            </a:r>
            <a:endParaRPr sz="16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793" name="Google Shape;793;g1e3e4fbcb84_0_72"/>
          <p:cNvSpPr txBox="1"/>
          <p:nvPr/>
        </p:nvSpPr>
        <p:spPr>
          <a:xfrm>
            <a:off x="8264450" y="4824800"/>
            <a:ext cx="23595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dirty="0">
                <a:latin typeface="Arial Narrow" panose="020B0604020202020204" pitchFamily="34" charset="0"/>
                <a:ea typeface="Calibri"/>
                <a:cs typeface="Arial Narrow" panose="020B0604020202020204" pitchFamily="34" charset="0"/>
                <a:sym typeface="Calibri"/>
              </a:rPr>
              <a:t>Measurement</a:t>
            </a:r>
            <a:r>
              <a:rPr lang="en-US" sz="27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Asset</a:t>
            </a:r>
            <a:endParaRPr sz="27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794" name="Google Shape;794;g1e3e4fbcb84_0_72"/>
          <p:cNvSpPr txBox="1"/>
          <p:nvPr/>
        </p:nvSpPr>
        <p:spPr>
          <a:xfrm>
            <a:off x="8913025" y="54331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795" name="Google Shape;795;g1e3e4fbcb84_0_72"/>
          <p:cNvSpPr txBox="1"/>
          <p:nvPr/>
        </p:nvSpPr>
        <p:spPr>
          <a:xfrm>
            <a:off x="1406397" y="1731075"/>
            <a:ext cx="151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666666"/>
                </a:solidFill>
                <a:latin typeface="Arial Narrow" panose="020B0604020202020204" pitchFamily="34" charset="0"/>
                <a:ea typeface="Arial"/>
                <a:cs typeface="Arial Narrow" panose="020B0604020202020204" pitchFamily="34" charset="0"/>
                <a:sym typeface="Arial"/>
              </a:rPr>
              <a:t>Art Team</a:t>
            </a:r>
            <a:endParaRPr sz="1400"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pic>
        <p:nvPicPr>
          <p:cNvPr id="796" name="Google Shape;796;g1e3e4fbcb84_0_72"/>
          <p:cNvPicPr preferRelativeResize="0"/>
          <p:nvPr/>
        </p:nvPicPr>
        <p:blipFill>
          <a:blip r:embed="rId4">
            <a:alphaModFix/>
          </a:blip>
          <a:stretch>
            <a:fillRect/>
          </a:stretch>
        </p:blipFill>
        <p:spPr>
          <a:xfrm>
            <a:off x="7819340" y="1312948"/>
            <a:ext cx="3146512" cy="2973627"/>
          </a:xfrm>
          <a:prstGeom prst="rect">
            <a:avLst/>
          </a:prstGeom>
          <a:noFill/>
          <a:ln>
            <a:noFill/>
          </a:ln>
        </p:spPr>
      </p:pic>
      <p:pic>
        <p:nvPicPr>
          <p:cNvPr id="797" name="Google Shape;797;g1e3e4fbcb84_0_72"/>
          <p:cNvPicPr preferRelativeResize="0"/>
          <p:nvPr/>
        </p:nvPicPr>
        <p:blipFill>
          <a:blip r:embed="rId4">
            <a:alphaModFix/>
          </a:blip>
          <a:stretch>
            <a:fillRect/>
          </a:stretch>
        </p:blipFill>
        <p:spPr>
          <a:xfrm>
            <a:off x="4872039" y="4339425"/>
            <a:ext cx="1346551" cy="1272575"/>
          </a:xfrm>
          <a:prstGeom prst="rect">
            <a:avLst/>
          </a:prstGeom>
          <a:noFill/>
          <a:ln>
            <a:noFill/>
          </a:ln>
        </p:spPr>
      </p:pic>
      <p:sp>
        <p:nvSpPr>
          <p:cNvPr id="4" name="Google Shape;821;g1e3e4fbcb84_0_106">
            <a:extLst>
              <a:ext uri="{FF2B5EF4-FFF2-40B4-BE49-F238E27FC236}">
                <a16:creationId xmlns:a16="http://schemas.microsoft.com/office/drawing/2014/main" id="{5D0C5E6C-E0E9-E845-7A4A-A1447469FEB7}"/>
              </a:ext>
            </a:extLst>
          </p:cNvPr>
          <p:cNvSpPr txBox="1">
            <a:spLocks/>
          </p:cNvSpPr>
          <p:nvPr/>
        </p:nvSpPr>
        <p:spPr bwMode="auto">
          <a:xfrm>
            <a:off x="762000" y="220673"/>
            <a:ext cx="10515600" cy="485602"/>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lvl="0" algn="ctr" rtl="0" eaLnBrk="1" fontAlgn="base" hangingPunct="1">
              <a:lnSpc>
                <a:spcPct val="90000"/>
              </a:lnSpc>
              <a:spcBef>
                <a:spcPts val="0"/>
              </a:spcBef>
              <a:spcAft>
                <a:spcPts val="0"/>
              </a:spcAft>
              <a:buClr>
                <a:schemeClr val="dk1"/>
              </a:buClr>
              <a:buSzPts val="6000"/>
              <a:buFont typeface="Calibri"/>
              <a:buNone/>
              <a:defRPr sz="6000" b="1">
                <a:solidFill>
                  <a:schemeClr val="bg1"/>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l">
              <a:buSzPts val="4400"/>
            </a:pPr>
            <a:r>
              <a:rPr lang="en-US" sz="3200" kern="0"/>
              <a:t>You’ve Got Mail!</a:t>
            </a:r>
            <a:endParaRPr lang="en-US" sz="3200" kern="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g1e3e4fbcb84_0_106"/>
          <p:cNvPicPr preferRelativeResize="0"/>
          <p:nvPr/>
        </p:nvPicPr>
        <p:blipFill rotWithShape="1">
          <a:blip r:embed="rId3">
            <a:alphaModFix/>
          </a:blip>
          <a:srcRect/>
          <a:stretch/>
        </p:blipFill>
        <p:spPr>
          <a:xfrm>
            <a:off x="771050" y="1084650"/>
            <a:ext cx="5689726" cy="5246250"/>
          </a:xfrm>
          <a:prstGeom prst="rect">
            <a:avLst/>
          </a:prstGeom>
          <a:noFill/>
          <a:ln>
            <a:noFill/>
          </a:ln>
        </p:spPr>
      </p:pic>
      <p:sp>
        <p:nvSpPr>
          <p:cNvPr id="816" name="Google Shape;816;g1e3e4fbcb84_0_106"/>
          <p:cNvSpPr/>
          <p:nvPr/>
        </p:nvSpPr>
        <p:spPr>
          <a:xfrm>
            <a:off x="590550" y="1560025"/>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g1e3e4fbcb84_0_106"/>
          <p:cNvSpPr/>
          <p:nvPr/>
        </p:nvSpPr>
        <p:spPr>
          <a:xfrm>
            <a:off x="889700" y="6022875"/>
            <a:ext cx="665700" cy="224100"/>
          </a:xfrm>
          <a:prstGeom prst="rect">
            <a:avLst/>
          </a:prstGeom>
          <a:solidFill>
            <a:srgbClr val="4888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g1e3e4fbcb84_0_106"/>
          <p:cNvSpPr txBox="1"/>
          <p:nvPr/>
        </p:nvSpPr>
        <p:spPr>
          <a:xfrm>
            <a:off x="894858" y="5934675"/>
            <a:ext cx="779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Reply</a:t>
            </a:r>
            <a:endParaRPr sz="1500" b="0" i="0" u="none" strike="noStrike" cap="none">
              <a:solidFill>
                <a:schemeClr val="lt1"/>
              </a:solidFill>
              <a:latin typeface="Calibri"/>
              <a:ea typeface="Calibri"/>
              <a:cs typeface="Calibri"/>
              <a:sym typeface="Calibri"/>
            </a:endParaRPr>
          </a:p>
        </p:txBody>
      </p:sp>
      <p:sp>
        <p:nvSpPr>
          <p:cNvPr id="819" name="Google Shape;819;g1e3e4fbcb84_0_106"/>
          <p:cNvSpPr/>
          <p:nvPr/>
        </p:nvSpPr>
        <p:spPr>
          <a:xfrm>
            <a:off x="514350" y="2017225"/>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g1e3e4fbcb84_0_106"/>
          <p:cNvSpPr/>
          <p:nvPr/>
        </p:nvSpPr>
        <p:spPr>
          <a:xfrm>
            <a:off x="4160369" y="1557950"/>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1e3e4fbcb84_0_106"/>
          <p:cNvSpPr txBox="1">
            <a:spLocks noGrp="1"/>
          </p:cNvSpPr>
          <p:nvPr>
            <p:ph type="ctrTitle"/>
          </p:nvPr>
        </p:nvSpPr>
        <p:spPr>
          <a:xfrm>
            <a:off x="762000" y="220673"/>
            <a:ext cx="10515600" cy="4856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dirty="0"/>
              <a:t>You’ve Got Mail!</a:t>
            </a:r>
            <a:endParaRPr sz="3200" b="1" dirty="0"/>
          </a:p>
        </p:txBody>
      </p:sp>
      <p:pic>
        <p:nvPicPr>
          <p:cNvPr id="822" name="Google Shape;822;g1e3e4fbcb84_0_106"/>
          <p:cNvPicPr preferRelativeResize="0"/>
          <p:nvPr/>
        </p:nvPicPr>
        <p:blipFill rotWithShape="1">
          <a:blip r:embed="rId4">
            <a:alphaModFix/>
          </a:blip>
          <a:srcRect t="-2616"/>
          <a:stretch/>
        </p:blipFill>
        <p:spPr>
          <a:xfrm>
            <a:off x="7393000" y="1463275"/>
            <a:ext cx="4284650" cy="4284650"/>
          </a:xfrm>
          <a:prstGeom prst="rect">
            <a:avLst/>
          </a:prstGeom>
          <a:noFill/>
          <a:ln>
            <a:noFill/>
          </a:ln>
        </p:spPr>
      </p:pic>
      <p:sp>
        <p:nvSpPr>
          <p:cNvPr id="823" name="Google Shape;823;g1e3e4fbcb84_0_106"/>
          <p:cNvSpPr/>
          <p:nvPr/>
        </p:nvSpPr>
        <p:spPr>
          <a:xfrm>
            <a:off x="771050" y="2577500"/>
            <a:ext cx="5690100" cy="3195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g1e3e4fbcb84_0_106"/>
          <p:cNvSpPr txBox="1"/>
          <p:nvPr/>
        </p:nvSpPr>
        <p:spPr>
          <a:xfrm>
            <a:off x="889700" y="2638725"/>
            <a:ext cx="5359200" cy="310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Hello team, </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We received your inquiry regarding the two-handed </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mechanic. We do have that functionality but unfortunately it can potentially cause bugs. </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If possible, consider allowing the coach to serve as the other VR hand for support. </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Best, </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rgbClr val="666666"/>
                </a:solidFill>
                <a:latin typeface="Arial Narrow" panose="020B0604020202020204" pitchFamily="34" charset="0"/>
                <a:ea typeface="Arial"/>
                <a:cs typeface="Arial Narrow" panose="020B0604020202020204" pitchFamily="34" charset="0"/>
                <a:sym typeface="Arial"/>
              </a:rPr>
              <a:t>Engineering Team</a:t>
            </a:r>
            <a:endParaRPr sz="16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pic>
        <p:nvPicPr>
          <p:cNvPr id="825" name="Google Shape;825;g1e3e4fbcb84_0_106"/>
          <p:cNvPicPr preferRelativeResize="0"/>
          <p:nvPr/>
        </p:nvPicPr>
        <p:blipFill rotWithShape="1">
          <a:blip r:embed="rId4">
            <a:alphaModFix/>
          </a:blip>
          <a:srcRect t="-2616"/>
          <a:stretch/>
        </p:blipFill>
        <p:spPr>
          <a:xfrm>
            <a:off x="5270525" y="4741100"/>
            <a:ext cx="780600" cy="780600"/>
          </a:xfrm>
          <a:prstGeom prst="rect">
            <a:avLst/>
          </a:prstGeom>
          <a:noFill/>
          <a:ln>
            <a:noFill/>
          </a:ln>
        </p:spPr>
      </p:pic>
      <p:sp>
        <p:nvSpPr>
          <p:cNvPr id="826" name="Google Shape;826;g1e3e4fbcb84_0_106"/>
          <p:cNvSpPr txBox="1"/>
          <p:nvPr/>
        </p:nvSpPr>
        <p:spPr>
          <a:xfrm>
            <a:off x="9065425" y="55855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a:t>
            </a:r>
            <a:r>
              <a:rPr lang="en-US" sz="1200" u="none" strike="noStrike" cap="none" dirty="0" err="1">
                <a:solidFill>
                  <a:srgbClr val="000000"/>
                </a:solidFill>
                <a:latin typeface="Arial Narrow" panose="020B0604020202020204" pitchFamily="34" charset="0"/>
                <a:ea typeface="Calibri"/>
                <a:cs typeface="Arial Narrow" panose="020B0604020202020204" pitchFamily="34" charset="0"/>
                <a:sym typeface="Calibri"/>
              </a:rPr>
              <a:t>PNGwing.com</a:t>
            </a: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2023) </a:t>
            </a:r>
            <a:endParaRPr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827" name="Google Shape;827;g1e3e4fbcb84_0_106"/>
          <p:cNvSpPr txBox="1"/>
          <p:nvPr/>
        </p:nvSpPr>
        <p:spPr>
          <a:xfrm>
            <a:off x="1555400" y="2015470"/>
            <a:ext cx="7139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Mechanic Follow-up</a:t>
            </a:r>
            <a:endParaRPr sz="11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28" name="Google Shape;828;g1e3e4fbcb84_0_106"/>
          <p:cNvSpPr/>
          <p:nvPr/>
        </p:nvSpPr>
        <p:spPr>
          <a:xfrm>
            <a:off x="590550" y="1560025"/>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g1e3e4fbcb84_0_106"/>
          <p:cNvSpPr txBox="1"/>
          <p:nvPr/>
        </p:nvSpPr>
        <p:spPr>
          <a:xfrm>
            <a:off x="785750" y="1573400"/>
            <a:ext cx="727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From:</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30" name="Google Shape;830;g1e3e4fbcb84_0_106"/>
          <p:cNvSpPr/>
          <p:nvPr/>
        </p:nvSpPr>
        <p:spPr>
          <a:xfrm>
            <a:off x="514350" y="2017225"/>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1e3e4fbcb84_0_106"/>
          <p:cNvSpPr txBox="1"/>
          <p:nvPr/>
        </p:nvSpPr>
        <p:spPr>
          <a:xfrm>
            <a:off x="771050" y="2017225"/>
            <a:ext cx="92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Subject:</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32" name="Google Shape;832;g1e3e4fbcb84_0_106"/>
          <p:cNvSpPr txBox="1"/>
          <p:nvPr/>
        </p:nvSpPr>
        <p:spPr>
          <a:xfrm>
            <a:off x="4603525" y="1581050"/>
            <a:ext cx="25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666666"/>
                </a:solidFill>
                <a:latin typeface="Arial Narrow" panose="020B0604020202020204" pitchFamily="34" charset="0"/>
                <a:ea typeface="Arial"/>
                <a:cs typeface="Arial Narrow" panose="020B0604020202020204" pitchFamily="34" charset="0"/>
                <a:sym typeface="Arial"/>
              </a:rPr>
              <a:t>I/ITSEC Designers</a:t>
            </a:r>
            <a:endParaRPr sz="1500"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33" name="Google Shape;833;g1e3e4fbcb84_0_106"/>
          <p:cNvSpPr/>
          <p:nvPr/>
        </p:nvSpPr>
        <p:spPr>
          <a:xfrm>
            <a:off x="4160369" y="1557950"/>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g1e3e4fbcb84_0_106"/>
          <p:cNvSpPr txBox="1"/>
          <p:nvPr/>
        </p:nvSpPr>
        <p:spPr>
          <a:xfrm>
            <a:off x="4264664" y="1557945"/>
            <a:ext cx="66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To:</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35" name="Google Shape;835;g1e3e4fbcb84_0_106"/>
          <p:cNvSpPr txBox="1"/>
          <p:nvPr/>
        </p:nvSpPr>
        <p:spPr>
          <a:xfrm>
            <a:off x="1336447" y="1581050"/>
            <a:ext cx="2024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666666"/>
                </a:solidFill>
                <a:latin typeface="Arial Narrow" panose="020B0604020202020204" pitchFamily="34" charset="0"/>
                <a:ea typeface="Arial"/>
                <a:cs typeface="Arial Narrow" panose="020B0604020202020204" pitchFamily="34" charset="0"/>
                <a:sym typeface="Arial"/>
              </a:rPr>
              <a:t>Engineering Team</a:t>
            </a:r>
            <a:endParaRPr sz="1400"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g1e3e4fbcb84_0_127"/>
          <p:cNvPicPr preferRelativeResize="0"/>
          <p:nvPr/>
        </p:nvPicPr>
        <p:blipFill rotWithShape="1">
          <a:blip r:embed="rId3">
            <a:alphaModFix/>
          </a:blip>
          <a:srcRect/>
          <a:stretch/>
        </p:blipFill>
        <p:spPr>
          <a:xfrm>
            <a:off x="726793" y="1154665"/>
            <a:ext cx="5554100" cy="5121200"/>
          </a:xfrm>
          <a:prstGeom prst="rect">
            <a:avLst/>
          </a:prstGeom>
          <a:noFill/>
          <a:ln>
            <a:noFill/>
          </a:ln>
        </p:spPr>
      </p:pic>
      <p:sp>
        <p:nvSpPr>
          <p:cNvPr id="842" name="Google Shape;842;g1e3e4fbcb84_0_127"/>
          <p:cNvSpPr/>
          <p:nvPr/>
        </p:nvSpPr>
        <p:spPr>
          <a:xfrm>
            <a:off x="546293" y="163004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1e3e4fbcb84_0_127"/>
          <p:cNvSpPr/>
          <p:nvPr/>
        </p:nvSpPr>
        <p:spPr>
          <a:xfrm>
            <a:off x="841968" y="5973565"/>
            <a:ext cx="665700" cy="224100"/>
          </a:xfrm>
          <a:prstGeom prst="rect">
            <a:avLst/>
          </a:prstGeom>
          <a:solidFill>
            <a:srgbClr val="4888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1e3e4fbcb84_0_127"/>
          <p:cNvSpPr txBox="1"/>
          <p:nvPr/>
        </p:nvSpPr>
        <p:spPr>
          <a:xfrm>
            <a:off x="845443" y="5885365"/>
            <a:ext cx="886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Reply</a:t>
            </a:r>
            <a:endParaRPr sz="1500" b="0" i="0" u="none" strike="noStrike" cap="none">
              <a:solidFill>
                <a:schemeClr val="lt1"/>
              </a:solidFill>
              <a:latin typeface="Calibri"/>
              <a:ea typeface="Calibri"/>
              <a:cs typeface="Calibri"/>
              <a:sym typeface="Calibri"/>
            </a:endParaRPr>
          </a:p>
        </p:txBody>
      </p:sp>
      <p:sp>
        <p:nvSpPr>
          <p:cNvPr id="845" name="Google Shape;845;g1e3e4fbcb84_0_127"/>
          <p:cNvSpPr/>
          <p:nvPr/>
        </p:nvSpPr>
        <p:spPr>
          <a:xfrm>
            <a:off x="574350" y="239585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g1e3e4fbcb84_0_127"/>
          <p:cNvSpPr/>
          <p:nvPr/>
        </p:nvSpPr>
        <p:spPr>
          <a:xfrm>
            <a:off x="4116112" y="1627965"/>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1e3e4fbcb84_0_127"/>
          <p:cNvSpPr/>
          <p:nvPr/>
        </p:nvSpPr>
        <p:spPr>
          <a:xfrm>
            <a:off x="726793" y="2603290"/>
            <a:ext cx="5549700" cy="3120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48" name="Google Shape;848;g1e3e4fbcb84_0_127"/>
          <p:cNvSpPr txBox="1"/>
          <p:nvPr/>
        </p:nvSpPr>
        <p:spPr>
          <a:xfrm>
            <a:off x="845443" y="2784940"/>
            <a:ext cx="5359200" cy="201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Hello designers,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I received your question regarding the trainee using both hands to </a:t>
            </a:r>
            <a:r>
              <a:rPr lang="en-US" sz="1500" b="1" dirty="0">
                <a:solidFill>
                  <a:srgbClr val="666666"/>
                </a:solidFill>
                <a:latin typeface="Arial Narrow" panose="020B0604020202020204" pitchFamily="34" charset="0"/>
                <a:cs typeface="Arial Narrow" panose="020B0604020202020204" pitchFamily="34" charset="0"/>
              </a:rPr>
              <a:t>measure</a:t>
            </a: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 Yes, this would be required.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Best,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Subjective Matter Expert (SME)</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pic>
        <p:nvPicPr>
          <p:cNvPr id="849" name="Google Shape;849;g1e3e4fbcb84_0_127"/>
          <p:cNvPicPr preferRelativeResize="0"/>
          <p:nvPr/>
        </p:nvPicPr>
        <p:blipFill rotWithShape="1">
          <a:blip r:embed="rId4">
            <a:alphaModFix/>
          </a:blip>
          <a:srcRect/>
          <a:stretch/>
        </p:blipFill>
        <p:spPr>
          <a:xfrm>
            <a:off x="6613750" y="1523600"/>
            <a:ext cx="5502049" cy="3730203"/>
          </a:xfrm>
          <a:prstGeom prst="rect">
            <a:avLst/>
          </a:prstGeom>
          <a:noFill/>
          <a:ln>
            <a:noFill/>
          </a:ln>
        </p:spPr>
      </p:pic>
      <p:pic>
        <p:nvPicPr>
          <p:cNvPr id="850" name="Google Shape;850;g1e3e4fbcb84_0_127"/>
          <p:cNvPicPr preferRelativeResize="0"/>
          <p:nvPr/>
        </p:nvPicPr>
        <p:blipFill rotWithShape="1">
          <a:blip r:embed="rId4">
            <a:alphaModFix/>
          </a:blip>
          <a:srcRect/>
          <a:stretch/>
        </p:blipFill>
        <p:spPr>
          <a:xfrm>
            <a:off x="5137893" y="4809790"/>
            <a:ext cx="986487" cy="668800"/>
          </a:xfrm>
          <a:prstGeom prst="rect">
            <a:avLst/>
          </a:prstGeom>
          <a:noFill/>
          <a:ln>
            <a:noFill/>
          </a:ln>
        </p:spPr>
      </p:pic>
      <p:sp>
        <p:nvSpPr>
          <p:cNvPr id="851" name="Google Shape;851;g1e3e4fbcb84_0_127"/>
          <p:cNvSpPr txBox="1"/>
          <p:nvPr/>
        </p:nvSpPr>
        <p:spPr>
          <a:xfrm>
            <a:off x="8532025" y="50521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a:t>
            </a:r>
            <a:r>
              <a:rPr lang="en-US" sz="1200" u="none" strike="noStrike" cap="none" dirty="0" err="1">
                <a:solidFill>
                  <a:srgbClr val="000000"/>
                </a:solidFill>
                <a:latin typeface="Arial Narrow" panose="020B0604020202020204" pitchFamily="34" charset="0"/>
                <a:ea typeface="Calibri"/>
                <a:cs typeface="Arial Narrow" panose="020B0604020202020204" pitchFamily="34" charset="0"/>
                <a:sym typeface="Calibri"/>
              </a:rPr>
              <a:t>PNGwing.com</a:t>
            </a: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2023) </a:t>
            </a:r>
            <a:endParaRPr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852" name="Google Shape;852;g1e3e4fbcb84_0_127"/>
          <p:cNvSpPr txBox="1"/>
          <p:nvPr/>
        </p:nvSpPr>
        <p:spPr>
          <a:xfrm>
            <a:off x="1468483" y="2094890"/>
            <a:ext cx="7139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666666"/>
                </a:solidFill>
                <a:latin typeface="Arial Narrow" panose="020B0604020202020204" pitchFamily="34" charset="0"/>
                <a:ea typeface="Arial"/>
                <a:cs typeface="Arial Narrow" panose="020B0604020202020204" pitchFamily="34" charset="0"/>
                <a:sym typeface="Arial"/>
              </a:rPr>
              <a:t>Content Follow-up</a:t>
            </a:r>
            <a:endParaRPr sz="11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53" name="Google Shape;853;g1e3e4fbcb84_0_127"/>
          <p:cNvSpPr/>
          <p:nvPr/>
        </p:nvSpPr>
        <p:spPr>
          <a:xfrm>
            <a:off x="546293" y="163004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1e3e4fbcb84_0_127"/>
          <p:cNvSpPr txBox="1"/>
          <p:nvPr/>
        </p:nvSpPr>
        <p:spPr>
          <a:xfrm>
            <a:off x="741493" y="1643415"/>
            <a:ext cx="727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From:</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55" name="Google Shape;855;g1e3e4fbcb84_0_127"/>
          <p:cNvSpPr/>
          <p:nvPr/>
        </p:nvSpPr>
        <p:spPr>
          <a:xfrm>
            <a:off x="470093" y="2087240"/>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1e3e4fbcb84_0_127"/>
          <p:cNvSpPr txBox="1"/>
          <p:nvPr/>
        </p:nvSpPr>
        <p:spPr>
          <a:xfrm>
            <a:off x="726793" y="2087240"/>
            <a:ext cx="92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Subject:</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57" name="Google Shape;857;g1e3e4fbcb84_0_127"/>
          <p:cNvSpPr txBox="1"/>
          <p:nvPr/>
        </p:nvSpPr>
        <p:spPr>
          <a:xfrm>
            <a:off x="4559268" y="1651065"/>
            <a:ext cx="25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666666"/>
                </a:solidFill>
                <a:latin typeface="Arial Narrow" panose="020B0604020202020204" pitchFamily="34" charset="0"/>
                <a:ea typeface="Arial"/>
                <a:cs typeface="Arial Narrow" panose="020B0604020202020204" pitchFamily="34" charset="0"/>
                <a:sym typeface="Arial"/>
              </a:rPr>
              <a:t>I/ITSEC Designers</a:t>
            </a:r>
            <a:endParaRPr sz="1500"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58" name="Google Shape;858;g1e3e4fbcb84_0_127"/>
          <p:cNvSpPr/>
          <p:nvPr/>
        </p:nvSpPr>
        <p:spPr>
          <a:xfrm>
            <a:off x="4116112" y="1627965"/>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g1e3e4fbcb84_0_127"/>
          <p:cNvSpPr txBox="1"/>
          <p:nvPr/>
        </p:nvSpPr>
        <p:spPr>
          <a:xfrm>
            <a:off x="4220407" y="1627960"/>
            <a:ext cx="66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To:</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60" name="Google Shape;860;g1e3e4fbcb84_0_127"/>
          <p:cNvSpPr txBox="1"/>
          <p:nvPr/>
        </p:nvSpPr>
        <p:spPr>
          <a:xfrm>
            <a:off x="1292194" y="1651065"/>
            <a:ext cx="292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rgbClr val="666666"/>
                </a:solidFill>
                <a:latin typeface="Arial Narrow" panose="020B0604020202020204" pitchFamily="34" charset="0"/>
                <a:ea typeface="Arial"/>
                <a:cs typeface="Arial Narrow" panose="020B0604020202020204" pitchFamily="34" charset="0"/>
                <a:sym typeface="Arial"/>
              </a:rPr>
              <a:t>Subject Matter Expert (SME) </a:t>
            </a:r>
            <a:endParaRPr sz="1400"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4" name="Google Shape;821;g1e3e4fbcb84_0_106">
            <a:extLst>
              <a:ext uri="{FF2B5EF4-FFF2-40B4-BE49-F238E27FC236}">
                <a16:creationId xmlns:a16="http://schemas.microsoft.com/office/drawing/2014/main" id="{99CCC8E0-1689-2F09-8CDF-6B8061EC47C5}"/>
              </a:ext>
            </a:extLst>
          </p:cNvPr>
          <p:cNvSpPr txBox="1">
            <a:spLocks/>
          </p:cNvSpPr>
          <p:nvPr/>
        </p:nvSpPr>
        <p:spPr bwMode="auto">
          <a:xfrm>
            <a:off x="762000" y="220673"/>
            <a:ext cx="10515600" cy="485602"/>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lvl="0" algn="ctr" rtl="0" eaLnBrk="1" fontAlgn="base" hangingPunct="1">
              <a:lnSpc>
                <a:spcPct val="90000"/>
              </a:lnSpc>
              <a:spcBef>
                <a:spcPts val="0"/>
              </a:spcBef>
              <a:spcAft>
                <a:spcPts val="0"/>
              </a:spcAft>
              <a:buClr>
                <a:schemeClr val="dk1"/>
              </a:buClr>
              <a:buSzPts val="6000"/>
              <a:buFont typeface="Calibri"/>
              <a:buNone/>
              <a:defRPr sz="6000" b="1">
                <a:solidFill>
                  <a:schemeClr val="bg1"/>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l">
              <a:buSzPts val="4400"/>
            </a:pPr>
            <a:r>
              <a:rPr lang="en-US" sz="3200" kern="0"/>
              <a:t>You’ve Got Mail!</a:t>
            </a:r>
            <a:endParaRPr lang="en-US" sz="3200" kern="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e3e4d054bd_0_13"/>
          <p:cNvSpPr txBox="1">
            <a:spLocks noGrp="1"/>
          </p:cNvSpPr>
          <p:nvPr>
            <p:ph type="title"/>
          </p:nvPr>
        </p:nvSpPr>
        <p:spPr>
          <a:xfrm>
            <a:off x="838200" y="143775"/>
            <a:ext cx="10515600" cy="53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dirty="0"/>
              <a:t>Definitions</a:t>
            </a:r>
            <a:r>
              <a:rPr lang="en-US" sz="3200" b="1" cap="none" dirty="0"/>
              <a:t> </a:t>
            </a:r>
            <a:endParaRPr sz="3200" dirty="0"/>
          </a:p>
        </p:txBody>
      </p:sp>
      <p:sp>
        <p:nvSpPr>
          <p:cNvPr id="125" name="Google Shape;125;g1e3e4d054bd_0_13"/>
          <p:cNvSpPr txBox="1">
            <a:spLocks noGrp="1"/>
          </p:cNvSpPr>
          <p:nvPr>
            <p:ph type="body" idx="1"/>
          </p:nvPr>
        </p:nvSpPr>
        <p:spPr>
          <a:xfrm>
            <a:off x="1474622" y="941886"/>
            <a:ext cx="9958969" cy="4351200"/>
          </a:xfrm>
          <a:prstGeom prst="rect">
            <a:avLst/>
          </a:prstGeom>
          <a:noFill/>
          <a:ln>
            <a:noFill/>
          </a:ln>
        </p:spPr>
        <p:txBody>
          <a:bodyPr spcFirstLastPara="1" wrap="square" lIns="91425" tIns="45700" rIns="91425" bIns="45700" anchor="t" anchorCtr="0">
            <a:noAutofit/>
          </a:bodyPr>
          <a:lstStyle/>
          <a:p>
            <a:pPr marL="355600" indent="0">
              <a:lnSpc>
                <a:spcPct val="90000"/>
              </a:lnSpc>
              <a:spcBef>
                <a:spcPts val="500"/>
              </a:spcBef>
              <a:spcAft>
                <a:spcPts val="2400"/>
              </a:spcAft>
              <a:buSzPts val="1800"/>
              <a:buNone/>
            </a:pPr>
            <a:endParaRPr lang="en-US" sz="2200" dirty="0"/>
          </a:p>
          <a:p>
            <a:pPr marL="355600" lvl="2" indent="0" algn="l" rtl="0">
              <a:lnSpc>
                <a:spcPct val="90000"/>
              </a:lnSpc>
              <a:spcBef>
                <a:spcPts val="500"/>
              </a:spcBef>
              <a:spcAft>
                <a:spcPts val="2400"/>
              </a:spcAft>
              <a:buClr>
                <a:schemeClr val="dk1"/>
              </a:buClr>
              <a:buSzPts val="2200"/>
              <a:buNone/>
            </a:pPr>
            <a:r>
              <a:rPr lang="en-US" sz="2200" b="1" dirty="0"/>
              <a:t>Assessment: </a:t>
            </a:r>
            <a:r>
              <a:rPr lang="en-US" sz="2200" dirty="0"/>
              <a:t>A method that allows us to make valid claims about someone’s knowledge, skills, or aptitudes based on observable evidence.</a:t>
            </a:r>
          </a:p>
          <a:p>
            <a:pPr marL="355600" lvl="2" indent="0" algn="l" rtl="0">
              <a:lnSpc>
                <a:spcPct val="90000"/>
              </a:lnSpc>
              <a:spcBef>
                <a:spcPts val="500"/>
              </a:spcBef>
              <a:spcAft>
                <a:spcPts val="2400"/>
              </a:spcAft>
              <a:buClr>
                <a:schemeClr val="dk1"/>
              </a:buClr>
              <a:buSzPts val="2200"/>
              <a:buNone/>
            </a:pPr>
            <a:r>
              <a:rPr lang="en-US" sz="2200" b="1" dirty="0"/>
              <a:t>Immersive learning simulation</a:t>
            </a:r>
            <a:r>
              <a:rPr lang="en-US" sz="2200" dirty="0"/>
              <a:t>: An </a:t>
            </a:r>
            <a:r>
              <a:rPr lang="en-US"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in</a:t>
            </a:r>
            <a:r>
              <a:rPr lang="en-US" sz="2200" dirty="0"/>
              <a:t>-headset learning environment to teach or train. </a:t>
            </a:r>
          </a:p>
          <a:p>
            <a:pPr marL="355600" lvl="2" indent="0" algn="l" rtl="0">
              <a:lnSpc>
                <a:spcPct val="90000"/>
              </a:lnSpc>
              <a:spcBef>
                <a:spcPts val="500"/>
              </a:spcBef>
              <a:spcAft>
                <a:spcPts val="2400"/>
              </a:spcAft>
              <a:buSzPts val="2200"/>
              <a:buNone/>
            </a:pPr>
            <a:r>
              <a:rPr lang="en-US" sz="2200" b="1" dirty="0"/>
              <a:t>Iterative design</a:t>
            </a:r>
            <a:r>
              <a:rPr lang="en-US" sz="2200" dirty="0"/>
              <a:t>: Starting with high-level scoping, collaborating across teams, e.g., art, engineering, etc., to continue to refine in detail and complexity the blueprint of a design.</a:t>
            </a:r>
          </a:p>
          <a:p>
            <a:pPr marL="355600" lvl="2" indent="0" algn="l" rtl="0">
              <a:lnSpc>
                <a:spcPct val="90000"/>
              </a:lnSpc>
              <a:spcBef>
                <a:spcPts val="500"/>
              </a:spcBef>
              <a:spcAft>
                <a:spcPts val="2400"/>
              </a:spcAft>
              <a:buSzPts val="2200"/>
              <a:buNone/>
            </a:pPr>
            <a:r>
              <a:rPr lang="en-US" sz="2200" b="1" dirty="0"/>
              <a:t>Learning engineering</a:t>
            </a:r>
            <a:r>
              <a:rPr lang="en-US" sz="2200" dirty="0"/>
              <a:t>: </a:t>
            </a:r>
            <a:r>
              <a:rPr lang="en-US" sz="2200" dirty="0">
                <a:solidFill>
                  <a:srgbClr val="202122"/>
                </a:solidFill>
              </a:rPr>
              <a:t>T</a:t>
            </a:r>
            <a:r>
              <a:rPr lang="en-US" sz="2200" dirty="0">
                <a:solidFill>
                  <a:srgbClr val="202122"/>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he</a:t>
            </a:r>
            <a:r>
              <a:rPr lang="en-US" sz="2200" dirty="0">
                <a:solidFill>
                  <a:srgbClr val="202122"/>
                </a:solidFill>
              </a:rPr>
              <a:t> systematic application of evidence-based principles and methods from educational </a:t>
            </a:r>
            <a:r>
              <a:rPr lang="en-US" sz="2200" dirty="0">
                <a:solidFill>
                  <a:srgbClr val="202122"/>
                </a:solidFill>
                <a:highlight>
                  <a:srgbClr val="FFFFFF"/>
                </a:highlight>
              </a:rPr>
              <a:t>technology and the learning sciences to create engaging and effective learning experiences, support the difficulties and challenges of learners as they learn, and come to better understand learners and learning. </a:t>
            </a:r>
            <a:endParaRPr lang="en-US" sz="2200" dirty="0"/>
          </a:p>
        </p:txBody>
      </p:sp>
      <p:grpSp>
        <p:nvGrpSpPr>
          <p:cNvPr id="4" name="Google Shape;15860;p96">
            <a:extLst>
              <a:ext uri="{FF2B5EF4-FFF2-40B4-BE49-F238E27FC236}">
                <a16:creationId xmlns:a16="http://schemas.microsoft.com/office/drawing/2014/main" id="{12237392-94C5-D8F2-80F0-7F0915504A54}"/>
              </a:ext>
            </a:extLst>
          </p:cNvPr>
          <p:cNvGrpSpPr/>
          <p:nvPr/>
        </p:nvGrpSpPr>
        <p:grpSpPr>
          <a:xfrm>
            <a:off x="964381" y="1736448"/>
            <a:ext cx="618491" cy="616054"/>
            <a:chOff x="4652476" y="2898915"/>
            <a:chExt cx="386016" cy="384495"/>
          </a:xfrm>
        </p:grpSpPr>
        <p:sp>
          <p:nvSpPr>
            <p:cNvPr id="5" name="Google Shape;15861;p96">
              <a:extLst>
                <a:ext uri="{FF2B5EF4-FFF2-40B4-BE49-F238E27FC236}">
                  <a16:creationId xmlns:a16="http://schemas.microsoft.com/office/drawing/2014/main" id="{46A8186A-A8AC-435B-1C30-A51D6D362951}"/>
                </a:ext>
              </a:extLst>
            </p:cNvPr>
            <p:cNvSpPr/>
            <p:nvPr/>
          </p:nvSpPr>
          <p:spPr>
            <a:xfrm>
              <a:off x="4842456" y="3088895"/>
              <a:ext cx="60190" cy="60190"/>
            </a:xfrm>
            <a:custGeom>
              <a:avLst/>
              <a:gdLst/>
              <a:ahLst/>
              <a:cxnLst/>
              <a:rect l="l" t="t" r="r" b="b"/>
              <a:pathLst>
                <a:path w="2296" h="2296" extrusionOk="0">
                  <a:moveTo>
                    <a:pt x="592" y="0"/>
                  </a:moveTo>
                  <a:lnTo>
                    <a:pt x="0" y="592"/>
                  </a:lnTo>
                  <a:lnTo>
                    <a:pt x="1704" y="2295"/>
                  </a:lnTo>
                  <a:lnTo>
                    <a:pt x="2295" y="1703"/>
                  </a:lnTo>
                  <a:lnTo>
                    <a:pt x="592" y="0"/>
                  </a:ln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862;p96">
              <a:extLst>
                <a:ext uri="{FF2B5EF4-FFF2-40B4-BE49-F238E27FC236}">
                  <a16:creationId xmlns:a16="http://schemas.microsoft.com/office/drawing/2014/main" id="{3CDA982E-A40B-8E4F-0C82-6941C79E57D0}"/>
                </a:ext>
              </a:extLst>
            </p:cNvPr>
            <p:cNvSpPr/>
            <p:nvPr/>
          </p:nvSpPr>
          <p:spPr>
            <a:xfrm>
              <a:off x="4652476" y="2898915"/>
              <a:ext cx="247889" cy="247889"/>
            </a:xfrm>
            <a:custGeom>
              <a:avLst/>
              <a:gdLst/>
              <a:ahLst/>
              <a:cxnLst/>
              <a:rect l="l" t="t" r="r" b="b"/>
              <a:pathLst>
                <a:path w="9456" h="9456" extrusionOk="0">
                  <a:moveTo>
                    <a:pt x="4721" y="1"/>
                  </a:moveTo>
                  <a:cubicBezTo>
                    <a:pt x="2108" y="1"/>
                    <a:pt x="1" y="2108"/>
                    <a:pt x="1" y="4721"/>
                  </a:cubicBezTo>
                  <a:cubicBezTo>
                    <a:pt x="1" y="7334"/>
                    <a:pt x="2108" y="9456"/>
                    <a:pt x="4721" y="9456"/>
                  </a:cubicBezTo>
                  <a:cubicBezTo>
                    <a:pt x="7334" y="9456"/>
                    <a:pt x="9456" y="7334"/>
                    <a:pt x="9456" y="4721"/>
                  </a:cubicBezTo>
                  <a:cubicBezTo>
                    <a:pt x="9456" y="2108"/>
                    <a:pt x="7334" y="1"/>
                    <a:pt x="4721"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863;p96">
              <a:extLst>
                <a:ext uri="{FF2B5EF4-FFF2-40B4-BE49-F238E27FC236}">
                  <a16:creationId xmlns:a16="http://schemas.microsoft.com/office/drawing/2014/main" id="{A3352C4A-DB03-DA5C-99AC-A87D145F6E23}"/>
                </a:ext>
              </a:extLst>
            </p:cNvPr>
            <p:cNvSpPr/>
            <p:nvPr/>
          </p:nvSpPr>
          <p:spPr>
            <a:xfrm>
              <a:off x="4680866" y="2927306"/>
              <a:ext cx="191134" cy="191134"/>
            </a:xfrm>
            <a:custGeom>
              <a:avLst/>
              <a:gdLst/>
              <a:ahLst/>
              <a:cxnLst/>
              <a:rect l="l" t="t" r="r" b="b"/>
              <a:pathLst>
                <a:path w="7291" h="7291" extrusionOk="0">
                  <a:moveTo>
                    <a:pt x="3638" y="0"/>
                  </a:moveTo>
                  <a:cubicBezTo>
                    <a:pt x="1632" y="0"/>
                    <a:pt x="0" y="1631"/>
                    <a:pt x="0" y="3638"/>
                  </a:cubicBezTo>
                  <a:cubicBezTo>
                    <a:pt x="0" y="5659"/>
                    <a:pt x="1632" y="7290"/>
                    <a:pt x="3638" y="7290"/>
                  </a:cubicBezTo>
                  <a:cubicBezTo>
                    <a:pt x="5659" y="7290"/>
                    <a:pt x="7290" y="5659"/>
                    <a:pt x="7290" y="3638"/>
                  </a:cubicBezTo>
                  <a:cubicBezTo>
                    <a:pt x="7290" y="1631"/>
                    <a:pt x="5659" y="0"/>
                    <a:pt x="3638" y="0"/>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864;p96">
              <a:extLst>
                <a:ext uri="{FF2B5EF4-FFF2-40B4-BE49-F238E27FC236}">
                  <a16:creationId xmlns:a16="http://schemas.microsoft.com/office/drawing/2014/main" id="{0D0FEEBF-C21A-72F7-6579-7296D3E462BE}"/>
                </a:ext>
              </a:extLst>
            </p:cNvPr>
            <p:cNvSpPr/>
            <p:nvPr/>
          </p:nvSpPr>
          <p:spPr>
            <a:xfrm>
              <a:off x="4869693" y="3117653"/>
              <a:ext cx="168798" cy="165757"/>
            </a:xfrm>
            <a:custGeom>
              <a:avLst/>
              <a:gdLst/>
              <a:ahLst/>
              <a:cxnLst/>
              <a:rect l="l" t="t" r="r" b="b"/>
              <a:pathLst>
                <a:path w="6439" h="6323" extrusionOk="0">
                  <a:moveTo>
                    <a:pt x="1293" y="0"/>
                  </a:moveTo>
                  <a:cubicBezTo>
                    <a:pt x="1145" y="0"/>
                    <a:pt x="997" y="58"/>
                    <a:pt x="881" y="173"/>
                  </a:cubicBezTo>
                  <a:lnTo>
                    <a:pt x="232" y="823"/>
                  </a:lnTo>
                  <a:cubicBezTo>
                    <a:pt x="1" y="1054"/>
                    <a:pt x="1" y="1415"/>
                    <a:pt x="232" y="1646"/>
                  </a:cubicBezTo>
                  <a:lnTo>
                    <a:pt x="4735" y="6150"/>
                  </a:lnTo>
                  <a:cubicBezTo>
                    <a:pt x="4851" y="6265"/>
                    <a:pt x="4999" y="6323"/>
                    <a:pt x="5147" y="6323"/>
                  </a:cubicBezTo>
                  <a:cubicBezTo>
                    <a:pt x="5295" y="6323"/>
                    <a:pt x="5443" y="6265"/>
                    <a:pt x="5558" y="6150"/>
                  </a:cubicBezTo>
                  <a:lnTo>
                    <a:pt x="6208" y="5500"/>
                  </a:lnTo>
                  <a:cubicBezTo>
                    <a:pt x="6439" y="5269"/>
                    <a:pt x="6439" y="4908"/>
                    <a:pt x="6208" y="4677"/>
                  </a:cubicBezTo>
                  <a:lnTo>
                    <a:pt x="1704" y="173"/>
                  </a:lnTo>
                  <a:cubicBezTo>
                    <a:pt x="1588" y="58"/>
                    <a:pt x="1441" y="0"/>
                    <a:pt x="129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865;p96">
              <a:extLst>
                <a:ext uri="{FF2B5EF4-FFF2-40B4-BE49-F238E27FC236}">
                  <a16:creationId xmlns:a16="http://schemas.microsoft.com/office/drawing/2014/main" id="{B1950D76-F80A-7838-5530-CA89C3EC32BF}"/>
                </a:ext>
              </a:extLst>
            </p:cNvPr>
            <p:cNvSpPr/>
            <p:nvPr/>
          </p:nvSpPr>
          <p:spPr>
            <a:xfrm>
              <a:off x="4881437" y="3118020"/>
              <a:ext cx="157054" cy="155560"/>
            </a:xfrm>
            <a:custGeom>
              <a:avLst/>
              <a:gdLst/>
              <a:ahLst/>
              <a:cxnLst/>
              <a:rect l="l" t="t" r="r" b="b"/>
              <a:pathLst>
                <a:path w="5991" h="5934" extrusionOk="0">
                  <a:moveTo>
                    <a:pt x="25" y="582"/>
                  </a:moveTo>
                  <a:cubicBezTo>
                    <a:pt x="17" y="590"/>
                    <a:pt x="8" y="598"/>
                    <a:pt x="0" y="607"/>
                  </a:cubicBezTo>
                  <a:lnTo>
                    <a:pt x="25" y="582"/>
                  </a:lnTo>
                  <a:close/>
                  <a:moveTo>
                    <a:pt x="845" y="1"/>
                  </a:moveTo>
                  <a:cubicBezTo>
                    <a:pt x="697" y="1"/>
                    <a:pt x="549" y="58"/>
                    <a:pt x="433" y="174"/>
                  </a:cubicBezTo>
                  <a:lnTo>
                    <a:pt x="25" y="582"/>
                  </a:lnTo>
                  <a:lnTo>
                    <a:pt x="25" y="582"/>
                  </a:lnTo>
                  <a:cubicBezTo>
                    <a:pt x="131" y="483"/>
                    <a:pt x="267" y="434"/>
                    <a:pt x="404" y="434"/>
                  </a:cubicBezTo>
                  <a:cubicBezTo>
                    <a:pt x="552" y="434"/>
                    <a:pt x="700" y="491"/>
                    <a:pt x="808" y="607"/>
                  </a:cubicBezTo>
                  <a:lnTo>
                    <a:pt x="5327" y="5111"/>
                  </a:lnTo>
                  <a:cubicBezTo>
                    <a:pt x="5543" y="5342"/>
                    <a:pt x="5543" y="5703"/>
                    <a:pt x="5327" y="5934"/>
                  </a:cubicBezTo>
                  <a:lnTo>
                    <a:pt x="5760" y="5501"/>
                  </a:lnTo>
                  <a:cubicBezTo>
                    <a:pt x="5991" y="5270"/>
                    <a:pt x="5991" y="4909"/>
                    <a:pt x="5760" y="4678"/>
                  </a:cubicBezTo>
                  <a:lnTo>
                    <a:pt x="1256" y="174"/>
                  </a:lnTo>
                  <a:cubicBezTo>
                    <a:pt x="1140" y="58"/>
                    <a:pt x="993" y="1"/>
                    <a:pt x="845"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866;p96">
              <a:extLst>
                <a:ext uri="{FF2B5EF4-FFF2-40B4-BE49-F238E27FC236}">
                  <a16:creationId xmlns:a16="http://schemas.microsoft.com/office/drawing/2014/main" id="{DF8FD974-0B5F-D73B-4853-FF7AFEEA52BA}"/>
                </a:ext>
              </a:extLst>
            </p:cNvPr>
            <p:cNvSpPr/>
            <p:nvPr/>
          </p:nvSpPr>
          <p:spPr>
            <a:xfrm>
              <a:off x="4952952" y="3199391"/>
              <a:ext cx="54134" cy="54134"/>
            </a:xfrm>
            <a:custGeom>
              <a:avLst/>
              <a:gdLst/>
              <a:ahLst/>
              <a:cxnLst/>
              <a:rect l="l" t="t" r="r" b="b"/>
              <a:pathLst>
                <a:path w="2065" h="2065" extrusionOk="0">
                  <a:moveTo>
                    <a:pt x="1458" y="0"/>
                  </a:moveTo>
                  <a:lnTo>
                    <a:pt x="0" y="1473"/>
                  </a:lnTo>
                  <a:lnTo>
                    <a:pt x="592" y="2064"/>
                  </a:lnTo>
                  <a:lnTo>
                    <a:pt x="2065" y="607"/>
                  </a:lnTo>
                  <a:lnTo>
                    <a:pt x="145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867;p96">
              <a:extLst>
                <a:ext uri="{FF2B5EF4-FFF2-40B4-BE49-F238E27FC236}">
                  <a16:creationId xmlns:a16="http://schemas.microsoft.com/office/drawing/2014/main" id="{459D3045-83E4-7107-EDEE-E78CB0B3D9F6}"/>
                </a:ext>
              </a:extLst>
            </p:cNvPr>
            <p:cNvSpPr/>
            <p:nvPr/>
          </p:nvSpPr>
          <p:spPr>
            <a:xfrm>
              <a:off x="4931377" y="3179232"/>
              <a:ext cx="55209" cy="50464"/>
            </a:xfrm>
            <a:custGeom>
              <a:avLst/>
              <a:gdLst/>
              <a:ahLst/>
              <a:cxnLst/>
              <a:rect l="l" t="t" r="r" b="b"/>
              <a:pathLst>
                <a:path w="2106" h="1925" extrusionOk="0">
                  <a:moveTo>
                    <a:pt x="1771" y="0"/>
                  </a:moveTo>
                  <a:cubicBezTo>
                    <a:pt x="1713" y="0"/>
                    <a:pt x="1653" y="26"/>
                    <a:pt x="1603" y="91"/>
                  </a:cubicBezTo>
                  <a:lnTo>
                    <a:pt x="130" y="1549"/>
                  </a:lnTo>
                  <a:cubicBezTo>
                    <a:pt x="1" y="1693"/>
                    <a:pt x="102" y="1924"/>
                    <a:pt x="289" y="1924"/>
                  </a:cubicBezTo>
                  <a:cubicBezTo>
                    <a:pt x="347" y="1924"/>
                    <a:pt x="405" y="1910"/>
                    <a:pt x="448" y="1866"/>
                  </a:cubicBezTo>
                  <a:lnTo>
                    <a:pt x="1920" y="394"/>
                  </a:lnTo>
                  <a:cubicBezTo>
                    <a:pt x="2105" y="242"/>
                    <a:pt x="1947" y="0"/>
                    <a:pt x="17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868;p96">
              <a:extLst>
                <a:ext uri="{FF2B5EF4-FFF2-40B4-BE49-F238E27FC236}">
                  <a16:creationId xmlns:a16="http://schemas.microsoft.com/office/drawing/2014/main" id="{5B45C891-6A5F-FD54-922A-5A6AB3D5BA68}"/>
                </a:ext>
              </a:extLst>
            </p:cNvPr>
            <p:cNvSpPr/>
            <p:nvPr/>
          </p:nvSpPr>
          <p:spPr>
            <a:xfrm>
              <a:off x="4736101" y="2955670"/>
              <a:ext cx="87453" cy="95396"/>
            </a:xfrm>
            <a:custGeom>
              <a:avLst/>
              <a:gdLst/>
              <a:ahLst/>
              <a:cxnLst/>
              <a:rect l="l" t="t" r="r" b="b"/>
              <a:pathLst>
                <a:path w="3336" h="3639" extrusionOk="0">
                  <a:moveTo>
                    <a:pt x="1529" y="1"/>
                  </a:moveTo>
                  <a:cubicBezTo>
                    <a:pt x="1161" y="1"/>
                    <a:pt x="789" y="133"/>
                    <a:pt x="492" y="405"/>
                  </a:cubicBezTo>
                  <a:cubicBezTo>
                    <a:pt x="174" y="694"/>
                    <a:pt x="1" y="1098"/>
                    <a:pt x="1" y="1517"/>
                  </a:cubicBezTo>
                  <a:cubicBezTo>
                    <a:pt x="1" y="1863"/>
                    <a:pt x="257" y="2036"/>
                    <a:pt x="513" y="2036"/>
                  </a:cubicBezTo>
                  <a:cubicBezTo>
                    <a:pt x="770" y="2036"/>
                    <a:pt x="1026" y="1863"/>
                    <a:pt x="1026" y="1517"/>
                  </a:cubicBezTo>
                  <a:cubicBezTo>
                    <a:pt x="1026" y="1236"/>
                    <a:pt x="1270" y="1011"/>
                    <a:pt x="1549" y="1011"/>
                  </a:cubicBezTo>
                  <a:cubicBezTo>
                    <a:pt x="1557" y="1011"/>
                    <a:pt x="1566" y="1011"/>
                    <a:pt x="1574" y="1011"/>
                  </a:cubicBezTo>
                  <a:cubicBezTo>
                    <a:pt x="1820" y="1040"/>
                    <a:pt x="2022" y="1242"/>
                    <a:pt x="2051" y="1488"/>
                  </a:cubicBezTo>
                  <a:cubicBezTo>
                    <a:pt x="2051" y="1704"/>
                    <a:pt x="1935" y="1892"/>
                    <a:pt x="1748" y="1979"/>
                  </a:cubicBezTo>
                  <a:cubicBezTo>
                    <a:pt x="1300" y="2181"/>
                    <a:pt x="1011" y="2628"/>
                    <a:pt x="1026" y="3119"/>
                  </a:cubicBezTo>
                  <a:cubicBezTo>
                    <a:pt x="1026" y="3408"/>
                    <a:pt x="1257" y="3639"/>
                    <a:pt x="1531" y="3639"/>
                  </a:cubicBezTo>
                  <a:cubicBezTo>
                    <a:pt x="1820" y="3639"/>
                    <a:pt x="2051" y="3422"/>
                    <a:pt x="2051" y="3133"/>
                  </a:cubicBezTo>
                  <a:cubicBezTo>
                    <a:pt x="2051" y="3047"/>
                    <a:pt x="2108" y="2960"/>
                    <a:pt x="2181" y="2931"/>
                  </a:cubicBezTo>
                  <a:cubicBezTo>
                    <a:pt x="3032" y="2527"/>
                    <a:pt x="3335" y="1459"/>
                    <a:pt x="2801" y="679"/>
                  </a:cubicBezTo>
                  <a:cubicBezTo>
                    <a:pt x="2505" y="234"/>
                    <a:pt x="2020" y="1"/>
                    <a:pt x="1529" y="1"/>
                  </a:cubicBez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69;p96">
              <a:extLst>
                <a:ext uri="{FF2B5EF4-FFF2-40B4-BE49-F238E27FC236}">
                  <a16:creationId xmlns:a16="http://schemas.microsoft.com/office/drawing/2014/main" id="{993143ED-28CD-5F19-92BB-CFD4C192F38C}"/>
                </a:ext>
              </a:extLst>
            </p:cNvPr>
            <p:cNvSpPr/>
            <p:nvPr/>
          </p:nvSpPr>
          <p:spPr>
            <a:xfrm>
              <a:off x="4762972" y="3064279"/>
              <a:ext cx="26897" cy="28050"/>
            </a:xfrm>
            <a:custGeom>
              <a:avLst/>
              <a:gdLst/>
              <a:ahLst/>
              <a:cxnLst/>
              <a:rect l="l" t="t" r="r" b="b"/>
              <a:pathLst>
                <a:path w="1026" h="1070" extrusionOk="0">
                  <a:moveTo>
                    <a:pt x="513" y="1"/>
                  </a:moveTo>
                  <a:cubicBezTo>
                    <a:pt x="257" y="1"/>
                    <a:pt x="1" y="174"/>
                    <a:pt x="1" y="520"/>
                  </a:cubicBezTo>
                  <a:lnTo>
                    <a:pt x="1" y="549"/>
                  </a:lnTo>
                  <a:cubicBezTo>
                    <a:pt x="1" y="838"/>
                    <a:pt x="232" y="1069"/>
                    <a:pt x="506" y="1069"/>
                  </a:cubicBezTo>
                  <a:cubicBezTo>
                    <a:pt x="795" y="1069"/>
                    <a:pt x="1026" y="838"/>
                    <a:pt x="1026" y="549"/>
                  </a:cubicBezTo>
                  <a:lnTo>
                    <a:pt x="1026" y="520"/>
                  </a:lnTo>
                  <a:cubicBezTo>
                    <a:pt x="1026" y="174"/>
                    <a:pt x="769" y="1"/>
                    <a:pt x="513" y="1"/>
                  </a:cubicBez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A picture containing controller, remote, game, appliance&#10;&#10;Description automatically generated">
            <a:extLst>
              <a:ext uri="{FF2B5EF4-FFF2-40B4-BE49-F238E27FC236}">
                <a16:creationId xmlns:a16="http://schemas.microsoft.com/office/drawing/2014/main" id="{7F96C1DE-BA6D-3F6A-1039-C7918623D3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459" y="2561850"/>
            <a:ext cx="762108" cy="547066"/>
          </a:xfrm>
          <a:prstGeom prst="rect">
            <a:avLst/>
          </a:prstGeom>
          <a:solidFill>
            <a:schemeClr val="bg1"/>
          </a:solidFill>
        </p:spPr>
      </p:pic>
      <p:grpSp>
        <p:nvGrpSpPr>
          <p:cNvPr id="24" name="Google Shape;15887;p96">
            <a:extLst>
              <a:ext uri="{FF2B5EF4-FFF2-40B4-BE49-F238E27FC236}">
                <a16:creationId xmlns:a16="http://schemas.microsoft.com/office/drawing/2014/main" id="{DB1EB609-0CC2-7474-8CBE-30DC99993A3C}"/>
              </a:ext>
            </a:extLst>
          </p:cNvPr>
          <p:cNvGrpSpPr/>
          <p:nvPr/>
        </p:nvGrpSpPr>
        <p:grpSpPr>
          <a:xfrm>
            <a:off x="964381" y="3283349"/>
            <a:ext cx="699932" cy="700687"/>
            <a:chOff x="6086331" y="2905337"/>
            <a:chExt cx="364441" cy="364834"/>
          </a:xfrm>
        </p:grpSpPr>
        <p:sp>
          <p:nvSpPr>
            <p:cNvPr id="25" name="Google Shape;15888;p96">
              <a:extLst>
                <a:ext uri="{FF2B5EF4-FFF2-40B4-BE49-F238E27FC236}">
                  <a16:creationId xmlns:a16="http://schemas.microsoft.com/office/drawing/2014/main" id="{C52C2438-AB20-2E5F-7EDC-4DB7A9761919}"/>
                </a:ext>
              </a:extLst>
            </p:cNvPr>
            <p:cNvSpPr/>
            <p:nvPr/>
          </p:nvSpPr>
          <p:spPr>
            <a:xfrm>
              <a:off x="6086331" y="2905337"/>
              <a:ext cx="277407" cy="277433"/>
            </a:xfrm>
            <a:custGeom>
              <a:avLst/>
              <a:gdLst/>
              <a:ahLst/>
              <a:cxnLst/>
              <a:rect l="l" t="t" r="r" b="b"/>
              <a:pathLst>
                <a:path w="10582" h="10583" extrusionOk="0">
                  <a:moveTo>
                    <a:pt x="4952" y="1"/>
                  </a:moveTo>
                  <a:cubicBezTo>
                    <a:pt x="4735" y="1"/>
                    <a:pt x="4533" y="160"/>
                    <a:pt x="4490" y="391"/>
                  </a:cubicBezTo>
                  <a:lnTo>
                    <a:pt x="4245" y="1589"/>
                  </a:lnTo>
                  <a:cubicBezTo>
                    <a:pt x="3956" y="1675"/>
                    <a:pt x="3667" y="1791"/>
                    <a:pt x="3407" y="1935"/>
                  </a:cubicBezTo>
                  <a:lnTo>
                    <a:pt x="2382" y="1257"/>
                  </a:lnTo>
                  <a:cubicBezTo>
                    <a:pt x="2303" y="1202"/>
                    <a:pt x="2210" y="1175"/>
                    <a:pt x="2117" y="1175"/>
                  </a:cubicBezTo>
                  <a:cubicBezTo>
                    <a:pt x="1992" y="1175"/>
                    <a:pt x="1867" y="1223"/>
                    <a:pt x="1776" y="1315"/>
                  </a:cubicBezTo>
                  <a:lnTo>
                    <a:pt x="1314" y="1791"/>
                  </a:lnTo>
                  <a:cubicBezTo>
                    <a:pt x="1155" y="1950"/>
                    <a:pt x="1127" y="2195"/>
                    <a:pt x="1256" y="2397"/>
                  </a:cubicBezTo>
                  <a:lnTo>
                    <a:pt x="1935" y="3408"/>
                  </a:lnTo>
                  <a:cubicBezTo>
                    <a:pt x="1776" y="3668"/>
                    <a:pt x="1661" y="3956"/>
                    <a:pt x="1589" y="4259"/>
                  </a:cubicBezTo>
                  <a:lnTo>
                    <a:pt x="376" y="4490"/>
                  </a:lnTo>
                  <a:cubicBezTo>
                    <a:pt x="159" y="4534"/>
                    <a:pt x="1" y="4736"/>
                    <a:pt x="1" y="4967"/>
                  </a:cubicBezTo>
                  <a:lnTo>
                    <a:pt x="1" y="5616"/>
                  </a:lnTo>
                  <a:cubicBezTo>
                    <a:pt x="1" y="5847"/>
                    <a:pt x="159" y="6049"/>
                    <a:pt x="376" y="6093"/>
                  </a:cubicBezTo>
                  <a:lnTo>
                    <a:pt x="1589" y="6338"/>
                  </a:lnTo>
                  <a:cubicBezTo>
                    <a:pt x="1661" y="6627"/>
                    <a:pt x="1776" y="6915"/>
                    <a:pt x="1935" y="7175"/>
                  </a:cubicBezTo>
                  <a:lnTo>
                    <a:pt x="1256" y="8200"/>
                  </a:lnTo>
                  <a:cubicBezTo>
                    <a:pt x="1127" y="8388"/>
                    <a:pt x="1155" y="8633"/>
                    <a:pt x="1314" y="8807"/>
                  </a:cubicBezTo>
                  <a:lnTo>
                    <a:pt x="1776" y="9268"/>
                  </a:lnTo>
                  <a:cubicBezTo>
                    <a:pt x="1867" y="9360"/>
                    <a:pt x="1992" y="9408"/>
                    <a:pt x="2117" y="9408"/>
                  </a:cubicBezTo>
                  <a:cubicBezTo>
                    <a:pt x="2210" y="9408"/>
                    <a:pt x="2303" y="9381"/>
                    <a:pt x="2382" y="9326"/>
                  </a:cubicBezTo>
                  <a:lnTo>
                    <a:pt x="3407" y="8648"/>
                  </a:lnTo>
                  <a:cubicBezTo>
                    <a:pt x="3667" y="8792"/>
                    <a:pt x="3956" y="8908"/>
                    <a:pt x="4245" y="8994"/>
                  </a:cubicBezTo>
                  <a:lnTo>
                    <a:pt x="4490" y="10192"/>
                  </a:lnTo>
                  <a:cubicBezTo>
                    <a:pt x="4533" y="10423"/>
                    <a:pt x="4735" y="10582"/>
                    <a:pt x="4952" y="10582"/>
                  </a:cubicBezTo>
                  <a:lnTo>
                    <a:pt x="5616" y="10582"/>
                  </a:lnTo>
                  <a:cubicBezTo>
                    <a:pt x="5847" y="10582"/>
                    <a:pt x="6035" y="10423"/>
                    <a:pt x="6078" y="10192"/>
                  </a:cubicBezTo>
                  <a:lnTo>
                    <a:pt x="6323" y="8994"/>
                  </a:lnTo>
                  <a:cubicBezTo>
                    <a:pt x="6612" y="8908"/>
                    <a:pt x="6901" y="8792"/>
                    <a:pt x="7175" y="8648"/>
                  </a:cubicBezTo>
                  <a:lnTo>
                    <a:pt x="8186" y="9326"/>
                  </a:lnTo>
                  <a:cubicBezTo>
                    <a:pt x="8265" y="9381"/>
                    <a:pt x="8358" y="9408"/>
                    <a:pt x="8451" y="9408"/>
                  </a:cubicBezTo>
                  <a:cubicBezTo>
                    <a:pt x="8576" y="9408"/>
                    <a:pt x="8701" y="9360"/>
                    <a:pt x="8792" y="9268"/>
                  </a:cubicBezTo>
                  <a:lnTo>
                    <a:pt x="9254" y="8807"/>
                  </a:lnTo>
                  <a:cubicBezTo>
                    <a:pt x="9413" y="8633"/>
                    <a:pt x="9441" y="8388"/>
                    <a:pt x="9311" y="8200"/>
                  </a:cubicBezTo>
                  <a:lnTo>
                    <a:pt x="8633" y="7175"/>
                  </a:lnTo>
                  <a:cubicBezTo>
                    <a:pt x="8792" y="6915"/>
                    <a:pt x="8907" y="6627"/>
                    <a:pt x="8994" y="6338"/>
                  </a:cubicBezTo>
                  <a:lnTo>
                    <a:pt x="10192" y="6093"/>
                  </a:lnTo>
                  <a:cubicBezTo>
                    <a:pt x="10409" y="6049"/>
                    <a:pt x="10567" y="5847"/>
                    <a:pt x="10582" y="5616"/>
                  </a:cubicBezTo>
                  <a:lnTo>
                    <a:pt x="10582" y="4967"/>
                  </a:lnTo>
                  <a:cubicBezTo>
                    <a:pt x="10567" y="4736"/>
                    <a:pt x="10409" y="4534"/>
                    <a:pt x="10192" y="4490"/>
                  </a:cubicBezTo>
                  <a:lnTo>
                    <a:pt x="8994" y="4259"/>
                  </a:lnTo>
                  <a:cubicBezTo>
                    <a:pt x="8907" y="3956"/>
                    <a:pt x="8792" y="3682"/>
                    <a:pt x="8647" y="3408"/>
                  </a:cubicBezTo>
                  <a:lnTo>
                    <a:pt x="9311" y="2397"/>
                  </a:lnTo>
                  <a:cubicBezTo>
                    <a:pt x="9441" y="2195"/>
                    <a:pt x="9413" y="1950"/>
                    <a:pt x="9254" y="1791"/>
                  </a:cubicBezTo>
                  <a:lnTo>
                    <a:pt x="8792" y="1315"/>
                  </a:lnTo>
                  <a:cubicBezTo>
                    <a:pt x="8701" y="1223"/>
                    <a:pt x="8576" y="1175"/>
                    <a:pt x="8451" y="1175"/>
                  </a:cubicBezTo>
                  <a:cubicBezTo>
                    <a:pt x="8358" y="1175"/>
                    <a:pt x="8265" y="1202"/>
                    <a:pt x="8186" y="1257"/>
                  </a:cubicBezTo>
                  <a:lnTo>
                    <a:pt x="7175" y="1935"/>
                  </a:lnTo>
                  <a:cubicBezTo>
                    <a:pt x="6901" y="1791"/>
                    <a:pt x="6612" y="1675"/>
                    <a:pt x="6323" y="1589"/>
                  </a:cubicBezTo>
                  <a:lnTo>
                    <a:pt x="6078" y="391"/>
                  </a:lnTo>
                  <a:cubicBezTo>
                    <a:pt x="6035" y="160"/>
                    <a:pt x="5847" y="1"/>
                    <a:pt x="5616" y="1"/>
                  </a:cubicBezTo>
                  <a:close/>
                </a:path>
              </a:pathLst>
            </a:custGeom>
            <a:solidFill>
              <a:srgbClr val="C2C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889;p96">
              <a:extLst>
                <a:ext uri="{FF2B5EF4-FFF2-40B4-BE49-F238E27FC236}">
                  <a16:creationId xmlns:a16="http://schemas.microsoft.com/office/drawing/2014/main" id="{56F8DD52-CD02-7DF6-3BAA-ABC56E3C6141}"/>
                </a:ext>
              </a:extLst>
            </p:cNvPr>
            <p:cNvSpPr/>
            <p:nvPr/>
          </p:nvSpPr>
          <p:spPr>
            <a:xfrm>
              <a:off x="6143480" y="2983301"/>
              <a:ext cx="142321" cy="121821"/>
            </a:xfrm>
            <a:custGeom>
              <a:avLst/>
              <a:gdLst/>
              <a:ahLst/>
              <a:cxnLst/>
              <a:rect l="l" t="t" r="r" b="b"/>
              <a:pathLst>
                <a:path w="5429" h="4647" extrusionOk="0">
                  <a:moveTo>
                    <a:pt x="3104" y="1"/>
                  </a:moveTo>
                  <a:cubicBezTo>
                    <a:pt x="1040" y="1"/>
                    <a:pt x="0" y="2498"/>
                    <a:pt x="1458" y="3956"/>
                  </a:cubicBezTo>
                  <a:cubicBezTo>
                    <a:pt x="1931" y="4433"/>
                    <a:pt x="2515" y="4647"/>
                    <a:pt x="3087" y="4647"/>
                  </a:cubicBezTo>
                  <a:cubicBezTo>
                    <a:pt x="4281" y="4647"/>
                    <a:pt x="5428" y="3720"/>
                    <a:pt x="5428" y="2325"/>
                  </a:cubicBezTo>
                  <a:cubicBezTo>
                    <a:pt x="5428" y="1040"/>
                    <a:pt x="4389" y="1"/>
                    <a:pt x="3104" y="1"/>
                  </a:cubicBezTo>
                  <a:close/>
                </a:path>
              </a:pathLst>
            </a:custGeom>
            <a:solidFill>
              <a:srgbClr val="EB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890;p96">
              <a:extLst>
                <a:ext uri="{FF2B5EF4-FFF2-40B4-BE49-F238E27FC236}">
                  <a16:creationId xmlns:a16="http://schemas.microsoft.com/office/drawing/2014/main" id="{92BEDB6E-E3A8-5CDB-D812-629CFD5EEE3C}"/>
                </a:ext>
              </a:extLst>
            </p:cNvPr>
            <p:cNvSpPr/>
            <p:nvPr/>
          </p:nvSpPr>
          <p:spPr>
            <a:xfrm>
              <a:off x="6184349" y="3013946"/>
              <a:ext cx="70781" cy="60557"/>
            </a:xfrm>
            <a:custGeom>
              <a:avLst/>
              <a:gdLst/>
              <a:ahLst/>
              <a:cxnLst/>
              <a:rect l="l" t="t" r="r" b="b"/>
              <a:pathLst>
                <a:path w="2700" h="2310" extrusionOk="0">
                  <a:moveTo>
                    <a:pt x="1545" y="1"/>
                  </a:moveTo>
                  <a:cubicBezTo>
                    <a:pt x="520" y="1"/>
                    <a:pt x="0" y="1242"/>
                    <a:pt x="722" y="1964"/>
                  </a:cubicBezTo>
                  <a:cubicBezTo>
                    <a:pt x="961" y="2203"/>
                    <a:pt x="1253" y="2310"/>
                    <a:pt x="1539" y="2310"/>
                  </a:cubicBezTo>
                  <a:cubicBezTo>
                    <a:pt x="2134" y="2310"/>
                    <a:pt x="2700" y="1848"/>
                    <a:pt x="2700" y="1156"/>
                  </a:cubicBezTo>
                  <a:cubicBezTo>
                    <a:pt x="2700" y="506"/>
                    <a:pt x="2180" y="1"/>
                    <a:pt x="1545"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891;p96">
              <a:extLst>
                <a:ext uri="{FF2B5EF4-FFF2-40B4-BE49-F238E27FC236}">
                  <a16:creationId xmlns:a16="http://schemas.microsoft.com/office/drawing/2014/main" id="{EDC7EFE1-B3C9-DFA4-F982-6CEFA350FA8B}"/>
                </a:ext>
              </a:extLst>
            </p:cNvPr>
            <p:cNvSpPr/>
            <p:nvPr/>
          </p:nvSpPr>
          <p:spPr>
            <a:xfrm>
              <a:off x="6268368" y="3087374"/>
              <a:ext cx="182404" cy="182797"/>
            </a:xfrm>
            <a:custGeom>
              <a:avLst/>
              <a:gdLst/>
              <a:ahLst/>
              <a:cxnLst/>
              <a:rect l="l" t="t" r="r" b="b"/>
              <a:pathLst>
                <a:path w="6958" h="6973" extrusionOk="0">
                  <a:moveTo>
                    <a:pt x="3262" y="0"/>
                  </a:moveTo>
                  <a:cubicBezTo>
                    <a:pt x="3118" y="0"/>
                    <a:pt x="2988" y="116"/>
                    <a:pt x="2945" y="260"/>
                  </a:cubicBezTo>
                  <a:lnTo>
                    <a:pt x="2801" y="1054"/>
                  </a:lnTo>
                  <a:cubicBezTo>
                    <a:pt x="2598" y="1097"/>
                    <a:pt x="2411" y="1184"/>
                    <a:pt x="2238" y="1285"/>
                  </a:cubicBezTo>
                  <a:lnTo>
                    <a:pt x="1574" y="838"/>
                  </a:lnTo>
                  <a:cubicBezTo>
                    <a:pt x="1518" y="800"/>
                    <a:pt x="1454" y="782"/>
                    <a:pt x="1392" y="782"/>
                  </a:cubicBezTo>
                  <a:cubicBezTo>
                    <a:pt x="1308" y="782"/>
                    <a:pt x="1227" y="815"/>
                    <a:pt x="1169" y="881"/>
                  </a:cubicBezTo>
                  <a:lnTo>
                    <a:pt x="866" y="1184"/>
                  </a:lnTo>
                  <a:cubicBezTo>
                    <a:pt x="765" y="1285"/>
                    <a:pt x="736" y="1458"/>
                    <a:pt x="823" y="1574"/>
                  </a:cubicBezTo>
                  <a:lnTo>
                    <a:pt x="1270" y="2252"/>
                  </a:lnTo>
                  <a:cubicBezTo>
                    <a:pt x="1169" y="2426"/>
                    <a:pt x="1097" y="2613"/>
                    <a:pt x="1039" y="2801"/>
                  </a:cubicBezTo>
                  <a:lnTo>
                    <a:pt x="260" y="2960"/>
                  </a:lnTo>
                  <a:cubicBezTo>
                    <a:pt x="101" y="2988"/>
                    <a:pt x="0" y="3118"/>
                    <a:pt x="0" y="3277"/>
                  </a:cubicBezTo>
                  <a:lnTo>
                    <a:pt x="0" y="3710"/>
                  </a:lnTo>
                  <a:cubicBezTo>
                    <a:pt x="0" y="3855"/>
                    <a:pt x="101" y="3985"/>
                    <a:pt x="260" y="4013"/>
                  </a:cubicBezTo>
                  <a:lnTo>
                    <a:pt x="1039" y="4172"/>
                  </a:lnTo>
                  <a:cubicBezTo>
                    <a:pt x="1097" y="4360"/>
                    <a:pt x="1169" y="4548"/>
                    <a:pt x="1270" y="4735"/>
                  </a:cubicBezTo>
                  <a:lnTo>
                    <a:pt x="823" y="5399"/>
                  </a:lnTo>
                  <a:cubicBezTo>
                    <a:pt x="751" y="5529"/>
                    <a:pt x="765" y="5688"/>
                    <a:pt x="866" y="5803"/>
                  </a:cubicBezTo>
                  <a:lnTo>
                    <a:pt x="1169" y="6107"/>
                  </a:lnTo>
                  <a:cubicBezTo>
                    <a:pt x="1234" y="6163"/>
                    <a:pt x="1312" y="6192"/>
                    <a:pt x="1390" y="6192"/>
                  </a:cubicBezTo>
                  <a:cubicBezTo>
                    <a:pt x="1453" y="6192"/>
                    <a:pt x="1516" y="6174"/>
                    <a:pt x="1574" y="6135"/>
                  </a:cubicBezTo>
                  <a:lnTo>
                    <a:pt x="2238" y="5702"/>
                  </a:lnTo>
                  <a:cubicBezTo>
                    <a:pt x="2411" y="5789"/>
                    <a:pt x="2598" y="5876"/>
                    <a:pt x="2801" y="5919"/>
                  </a:cubicBezTo>
                  <a:lnTo>
                    <a:pt x="2959" y="6713"/>
                  </a:lnTo>
                  <a:cubicBezTo>
                    <a:pt x="2988" y="6857"/>
                    <a:pt x="3118" y="6973"/>
                    <a:pt x="3262" y="6973"/>
                  </a:cubicBezTo>
                  <a:lnTo>
                    <a:pt x="3696" y="6973"/>
                  </a:lnTo>
                  <a:cubicBezTo>
                    <a:pt x="3840" y="6973"/>
                    <a:pt x="3970" y="6857"/>
                    <a:pt x="3999" y="6713"/>
                  </a:cubicBezTo>
                  <a:lnTo>
                    <a:pt x="4157" y="5919"/>
                  </a:lnTo>
                  <a:cubicBezTo>
                    <a:pt x="4360" y="5876"/>
                    <a:pt x="4547" y="5789"/>
                    <a:pt x="4720" y="5702"/>
                  </a:cubicBezTo>
                  <a:lnTo>
                    <a:pt x="5384" y="6135"/>
                  </a:lnTo>
                  <a:cubicBezTo>
                    <a:pt x="5442" y="6174"/>
                    <a:pt x="5505" y="6192"/>
                    <a:pt x="5568" y="6192"/>
                  </a:cubicBezTo>
                  <a:cubicBezTo>
                    <a:pt x="5646" y="6192"/>
                    <a:pt x="5724" y="6163"/>
                    <a:pt x="5789" y="6107"/>
                  </a:cubicBezTo>
                  <a:lnTo>
                    <a:pt x="6092" y="5803"/>
                  </a:lnTo>
                  <a:cubicBezTo>
                    <a:pt x="6193" y="5688"/>
                    <a:pt x="6207" y="5529"/>
                    <a:pt x="6135" y="5399"/>
                  </a:cubicBezTo>
                  <a:lnTo>
                    <a:pt x="5688" y="4735"/>
                  </a:lnTo>
                  <a:cubicBezTo>
                    <a:pt x="5789" y="4548"/>
                    <a:pt x="5861" y="4360"/>
                    <a:pt x="5919" y="4172"/>
                  </a:cubicBezTo>
                  <a:lnTo>
                    <a:pt x="6698" y="4013"/>
                  </a:lnTo>
                  <a:cubicBezTo>
                    <a:pt x="6857" y="3985"/>
                    <a:pt x="6958" y="3855"/>
                    <a:pt x="6958" y="3710"/>
                  </a:cubicBezTo>
                  <a:lnTo>
                    <a:pt x="6958" y="3277"/>
                  </a:lnTo>
                  <a:cubicBezTo>
                    <a:pt x="6958" y="3118"/>
                    <a:pt x="6857" y="2988"/>
                    <a:pt x="6698" y="2960"/>
                  </a:cubicBezTo>
                  <a:lnTo>
                    <a:pt x="5919" y="2801"/>
                  </a:lnTo>
                  <a:cubicBezTo>
                    <a:pt x="5861" y="2613"/>
                    <a:pt x="5774" y="2426"/>
                    <a:pt x="5688" y="2252"/>
                  </a:cubicBezTo>
                  <a:lnTo>
                    <a:pt x="6135" y="1574"/>
                  </a:lnTo>
                  <a:cubicBezTo>
                    <a:pt x="6207" y="1458"/>
                    <a:pt x="6193" y="1285"/>
                    <a:pt x="6092" y="1184"/>
                  </a:cubicBezTo>
                  <a:lnTo>
                    <a:pt x="5789" y="881"/>
                  </a:lnTo>
                  <a:cubicBezTo>
                    <a:pt x="5723" y="815"/>
                    <a:pt x="5643" y="782"/>
                    <a:pt x="5562" y="782"/>
                  </a:cubicBezTo>
                  <a:cubicBezTo>
                    <a:pt x="5501" y="782"/>
                    <a:pt x="5440" y="800"/>
                    <a:pt x="5384" y="838"/>
                  </a:cubicBezTo>
                  <a:lnTo>
                    <a:pt x="4720" y="1285"/>
                  </a:lnTo>
                  <a:cubicBezTo>
                    <a:pt x="4533" y="1184"/>
                    <a:pt x="4360" y="1097"/>
                    <a:pt x="4157" y="1054"/>
                  </a:cubicBezTo>
                  <a:lnTo>
                    <a:pt x="3999" y="260"/>
                  </a:lnTo>
                  <a:cubicBezTo>
                    <a:pt x="3970" y="116"/>
                    <a:pt x="3840" y="0"/>
                    <a:pt x="3696" y="0"/>
                  </a:cubicBezTo>
                  <a:close/>
                </a:path>
              </a:pathLst>
            </a:custGeom>
            <a:solidFill>
              <a:srgbClr val="95AB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892;p96">
              <a:extLst>
                <a:ext uri="{FF2B5EF4-FFF2-40B4-BE49-F238E27FC236}">
                  <a16:creationId xmlns:a16="http://schemas.microsoft.com/office/drawing/2014/main" id="{9F95E413-A9D2-5646-7E39-A1C3F047DF39}"/>
                </a:ext>
              </a:extLst>
            </p:cNvPr>
            <p:cNvSpPr/>
            <p:nvPr/>
          </p:nvSpPr>
          <p:spPr>
            <a:xfrm>
              <a:off x="6298620" y="3133172"/>
              <a:ext cx="106747" cy="91412"/>
            </a:xfrm>
            <a:custGeom>
              <a:avLst/>
              <a:gdLst/>
              <a:ahLst/>
              <a:cxnLst/>
              <a:rect l="l" t="t" r="r" b="b"/>
              <a:pathLst>
                <a:path w="4072" h="3487" extrusionOk="0">
                  <a:moveTo>
                    <a:pt x="2325" y="0"/>
                  </a:moveTo>
                  <a:cubicBezTo>
                    <a:pt x="780" y="0"/>
                    <a:pt x="1" y="1877"/>
                    <a:pt x="1098" y="2974"/>
                  </a:cubicBezTo>
                  <a:cubicBezTo>
                    <a:pt x="1453" y="3328"/>
                    <a:pt x="1889" y="3487"/>
                    <a:pt x="2317" y="3487"/>
                  </a:cubicBezTo>
                  <a:cubicBezTo>
                    <a:pt x="3212" y="3487"/>
                    <a:pt x="4072" y="2792"/>
                    <a:pt x="4072" y="1747"/>
                  </a:cubicBezTo>
                  <a:cubicBezTo>
                    <a:pt x="4057" y="780"/>
                    <a:pt x="3292" y="0"/>
                    <a:pt x="2325"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893;p96">
              <a:extLst>
                <a:ext uri="{FF2B5EF4-FFF2-40B4-BE49-F238E27FC236}">
                  <a16:creationId xmlns:a16="http://schemas.microsoft.com/office/drawing/2014/main" id="{C653EA0A-C89D-04A7-DE71-0C814FC468AA}"/>
                </a:ext>
              </a:extLst>
            </p:cNvPr>
            <p:cNvSpPr/>
            <p:nvPr/>
          </p:nvSpPr>
          <p:spPr>
            <a:xfrm>
              <a:off x="6322843" y="3151706"/>
              <a:ext cx="63991" cy="54527"/>
            </a:xfrm>
            <a:custGeom>
              <a:avLst/>
              <a:gdLst/>
              <a:ahLst/>
              <a:cxnLst/>
              <a:rect l="l" t="t" r="r" b="b"/>
              <a:pathLst>
                <a:path w="2441" h="2080" extrusionOk="0">
                  <a:moveTo>
                    <a:pt x="1401" y="0"/>
                  </a:moveTo>
                  <a:cubicBezTo>
                    <a:pt x="477" y="0"/>
                    <a:pt x="1" y="1112"/>
                    <a:pt x="665" y="1776"/>
                  </a:cubicBezTo>
                  <a:cubicBezTo>
                    <a:pt x="874" y="1985"/>
                    <a:pt x="1134" y="2079"/>
                    <a:pt x="1388" y="2079"/>
                  </a:cubicBezTo>
                  <a:cubicBezTo>
                    <a:pt x="1924" y="2079"/>
                    <a:pt x="2440" y="1666"/>
                    <a:pt x="2440" y="1040"/>
                  </a:cubicBezTo>
                  <a:cubicBezTo>
                    <a:pt x="2440" y="462"/>
                    <a:pt x="1978" y="0"/>
                    <a:pt x="1401" y="0"/>
                  </a:cubicBezTo>
                  <a:close/>
                </a:path>
              </a:pathLst>
            </a:custGeom>
            <a:solidFill>
              <a:srgbClr val="95AB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7910;p91">
            <a:extLst>
              <a:ext uri="{FF2B5EF4-FFF2-40B4-BE49-F238E27FC236}">
                <a16:creationId xmlns:a16="http://schemas.microsoft.com/office/drawing/2014/main" id="{65EF0B40-1F10-935E-C852-17F1D6F45CEF}"/>
              </a:ext>
            </a:extLst>
          </p:cNvPr>
          <p:cNvGrpSpPr/>
          <p:nvPr/>
        </p:nvGrpSpPr>
        <p:grpSpPr>
          <a:xfrm>
            <a:off x="1044278" y="4373700"/>
            <a:ext cx="536274" cy="532828"/>
            <a:chOff x="3514900" y="1489020"/>
            <a:chExt cx="354145" cy="351869"/>
          </a:xfrm>
        </p:grpSpPr>
        <p:sp>
          <p:nvSpPr>
            <p:cNvPr id="32" name="Google Shape;7911;p91">
              <a:extLst>
                <a:ext uri="{FF2B5EF4-FFF2-40B4-BE49-F238E27FC236}">
                  <a16:creationId xmlns:a16="http://schemas.microsoft.com/office/drawing/2014/main" id="{3149BD92-BAFC-E587-B3FE-8F64A98B234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12;p91">
              <a:extLst>
                <a:ext uri="{FF2B5EF4-FFF2-40B4-BE49-F238E27FC236}">
                  <a16:creationId xmlns:a16="http://schemas.microsoft.com/office/drawing/2014/main" id="{60215553-BBF9-16C7-9902-53958B8E5848}"/>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13;p91">
              <a:extLst>
                <a:ext uri="{FF2B5EF4-FFF2-40B4-BE49-F238E27FC236}">
                  <a16:creationId xmlns:a16="http://schemas.microsoft.com/office/drawing/2014/main" id="{A5C076A3-66AD-AE64-7AE6-96716B94B1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14;p91">
              <a:extLst>
                <a:ext uri="{FF2B5EF4-FFF2-40B4-BE49-F238E27FC236}">
                  <a16:creationId xmlns:a16="http://schemas.microsoft.com/office/drawing/2014/main" id="{10F3ED8E-3DE9-A3BD-D52B-866F0AB68EA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15;p91">
              <a:extLst>
                <a:ext uri="{FF2B5EF4-FFF2-40B4-BE49-F238E27FC236}">
                  <a16:creationId xmlns:a16="http://schemas.microsoft.com/office/drawing/2014/main" id="{B0A2E743-A433-373B-56CB-A6BD8DA3100E}"/>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16;p91">
              <a:extLst>
                <a:ext uri="{FF2B5EF4-FFF2-40B4-BE49-F238E27FC236}">
                  <a16:creationId xmlns:a16="http://schemas.microsoft.com/office/drawing/2014/main" id="{15E5BBA7-7FA2-1A4B-15A2-FF09F9E5BD56}"/>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17;p91">
              <a:extLst>
                <a:ext uri="{FF2B5EF4-FFF2-40B4-BE49-F238E27FC236}">
                  <a16:creationId xmlns:a16="http://schemas.microsoft.com/office/drawing/2014/main" id="{E969BE72-BA0F-DB3D-8236-8933EA2151F7}"/>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918;p91">
              <a:extLst>
                <a:ext uri="{FF2B5EF4-FFF2-40B4-BE49-F238E27FC236}">
                  <a16:creationId xmlns:a16="http://schemas.microsoft.com/office/drawing/2014/main" id="{CFF26068-5520-C458-B9E6-43600CE3DD06}"/>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19;p91">
              <a:extLst>
                <a:ext uri="{FF2B5EF4-FFF2-40B4-BE49-F238E27FC236}">
                  <a16:creationId xmlns:a16="http://schemas.microsoft.com/office/drawing/2014/main" id="{1F8092C9-5206-732D-4AEE-F830D72E535A}"/>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20;p91">
              <a:extLst>
                <a:ext uri="{FF2B5EF4-FFF2-40B4-BE49-F238E27FC236}">
                  <a16:creationId xmlns:a16="http://schemas.microsoft.com/office/drawing/2014/main" id="{0ABEF421-0AE8-527B-2B58-9E34B40B6BAD}"/>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1;p91">
              <a:extLst>
                <a:ext uri="{FF2B5EF4-FFF2-40B4-BE49-F238E27FC236}">
                  <a16:creationId xmlns:a16="http://schemas.microsoft.com/office/drawing/2014/main" id="{A327B677-10B0-5353-399F-8B13BE2B50C0}"/>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22;p91">
              <a:extLst>
                <a:ext uri="{FF2B5EF4-FFF2-40B4-BE49-F238E27FC236}">
                  <a16:creationId xmlns:a16="http://schemas.microsoft.com/office/drawing/2014/main" id="{905E3540-4FAC-7A51-9419-1EB107E8953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23;p91">
              <a:extLst>
                <a:ext uri="{FF2B5EF4-FFF2-40B4-BE49-F238E27FC236}">
                  <a16:creationId xmlns:a16="http://schemas.microsoft.com/office/drawing/2014/main" id="{789EFBDE-6C3D-C599-8A02-7884D1E8B23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24;p91">
              <a:extLst>
                <a:ext uri="{FF2B5EF4-FFF2-40B4-BE49-F238E27FC236}">
                  <a16:creationId xmlns:a16="http://schemas.microsoft.com/office/drawing/2014/main" id="{B86EA72A-E3BC-687B-9442-3280855AB6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25;p91">
              <a:extLst>
                <a:ext uri="{FF2B5EF4-FFF2-40B4-BE49-F238E27FC236}">
                  <a16:creationId xmlns:a16="http://schemas.microsoft.com/office/drawing/2014/main" id="{B0291ED6-7BB5-6DD4-CC67-CB2475E55AB2}"/>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26;p91">
              <a:extLst>
                <a:ext uri="{FF2B5EF4-FFF2-40B4-BE49-F238E27FC236}">
                  <a16:creationId xmlns:a16="http://schemas.microsoft.com/office/drawing/2014/main" id="{828C7D42-3D7E-2087-26E0-AA405DD63444}"/>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27;p91">
              <a:extLst>
                <a:ext uri="{FF2B5EF4-FFF2-40B4-BE49-F238E27FC236}">
                  <a16:creationId xmlns:a16="http://schemas.microsoft.com/office/drawing/2014/main" id="{D05F2A23-2D23-D6E1-8F83-9A37670EB056}"/>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28;p91">
              <a:extLst>
                <a:ext uri="{FF2B5EF4-FFF2-40B4-BE49-F238E27FC236}">
                  <a16:creationId xmlns:a16="http://schemas.microsoft.com/office/drawing/2014/main" id="{65B26687-C060-E042-AB3B-E5262357DFDD}"/>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929;p91">
              <a:extLst>
                <a:ext uri="{FF2B5EF4-FFF2-40B4-BE49-F238E27FC236}">
                  <a16:creationId xmlns:a16="http://schemas.microsoft.com/office/drawing/2014/main" id="{C299BD7A-3043-812E-4E49-3948EBA15840}"/>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930;p91">
              <a:extLst>
                <a:ext uri="{FF2B5EF4-FFF2-40B4-BE49-F238E27FC236}">
                  <a16:creationId xmlns:a16="http://schemas.microsoft.com/office/drawing/2014/main" id="{4137766E-342E-B228-EF38-809BF6AC680E}"/>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31;p91">
              <a:extLst>
                <a:ext uri="{FF2B5EF4-FFF2-40B4-BE49-F238E27FC236}">
                  <a16:creationId xmlns:a16="http://schemas.microsoft.com/office/drawing/2014/main" id="{90FEE736-A6F8-B94F-3788-9FA8D537491C}"/>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932;p91">
              <a:extLst>
                <a:ext uri="{FF2B5EF4-FFF2-40B4-BE49-F238E27FC236}">
                  <a16:creationId xmlns:a16="http://schemas.microsoft.com/office/drawing/2014/main" id="{47991E8D-694F-F44D-9BE9-513583724562}"/>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g25209aed9d8_0_0"/>
          <p:cNvPicPr preferRelativeResize="0"/>
          <p:nvPr/>
        </p:nvPicPr>
        <p:blipFill rotWithShape="1">
          <a:blip r:embed="rId3">
            <a:alphaModFix/>
          </a:blip>
          <a:srcRect/>
          <a:stretch/>
        </p:blipFill>
        <p:spPr>
          <a:xfrm>
            <a:off x="806726" y="1214797"/>
            <a:ext cx="5554100" cy="5121200"/>
          </a:xfrm>
          <a:prstGeom prst="rect">
            <a:avLst/>
          </a:prstGeom>
          <a:noFill/>
          <a:ln>
            <a:noFill/>
          </a:ln>
        </p:spPr>
      </p:pic>
      <p:sp>
        <p:nvSpPr>
          <p:cNvPr id="867" name="Google Shape;867;g25209aed9d8_0_0"/>
          <p:cNvSpPr/>
          <p:nvPr/>
        </p:nvSpPr>
        <p:spPr>
          <a:xfrm>
            <a:off x="626226" y="16901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25209aed9d8_0_0"/>
          <p:cNvSpPr/>
          <p:nvPr/>
        </p:nvSpPr>
        <p:spPr>
          <a:xfrm>
            <a:off x="921901" y="6033697"/>
            <a:ext cx="665700" cy="224100"/>
          </a:xfrm>
          <a:prstGeom prst="rect">
            <a:avLst/>
          </a:prstGeom>
          <a:solidFill>
            <a:srgbClr val="4888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g25209aed9d8_0_0"/>
          <p:cNvSpPr txBox="1"/>
          <p:nvPr/>
        </p:nvSpPr>
        <p:spPr>
          <a:xfrm>
            <a:off x="925376" y="5945497"/>
            <a:ext cx="886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Reply</a:t>
            </a:r>
            <a:endParaRPr sz="1500" b="0" i="0" u="none" strike="noStrike" cap="none">
              <a:solidFill>
                <a:schemeClr val="lt1"/>
              </a:solidFill>
              <a:latin typeface="Calibri"/>
              <a:ea typeface="Calibri"/>
              <a:cs typeface="Calibri"/>
              <a:sym typeface="Calibri"/>
            </a:endParaRPr>
          </a:p>
        </p:txBody>
      </p:sp>
      <p:sp>
        <p:nvSpPr>
          <p:cNvPr id="870" name="Google Shape;870;g25209aed9d8_0_0"/>
          <p:cNvSpPr/>
          <p:nvPr/>
        </p:nvSpPr>
        <p:spPr>
          <a:xfrm>
            <a:off x="550026" y="21473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25209aed9d8_0_0"/>
          <p:cNvSpPr/>
          <p:nvPr/>
        </p:nvSpPr>
        <p:spPr>
          <a:xfrm>
            <a:off x="4196045" y="1688097"/>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25209aed9d8_0_0"/>
          <p:cNvSpPr/>
          <p:nvPr/>
        </p:nvSpPr>
        <p:spPr>
          <a:xfrm>
            <a:off x="806726" y="2663422"/>
            <a:ext cx="5549700" cy="3120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73" name="Google Shape;873;g25209aed9d8_0_0"/>
          <p:cNvSpPr txBox="1"/>
          <p:nvPr/>
        </p:nvSpPr>
        <p:spPr>
          <a:xfrm>
            <a:off x="925376" y="2692672"/>
            <a:ext cx="5359200" cy="201590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Hello designers,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We understand that you need the assets to perform differently as well as change the nature of the interaction. However, this </a:t>
            </a:r>
            <a:r>
              <a:rPr lang="en-US" sz="1500" b="1" dirty="0">
                <a:solidFill>
                  <a:srgbClr val="666666"/>
                </a:solidFill>
                <a:latin typeface="Arial Narrow" panose="020B0604020202020204" pitchFamily="34" charset="0"/>
                <a:ea typeface="Arial"/>
                <a:cs typeface="Arial Narrow" panose="020B0604020202020204" pitchFamily="34" charset="0"/>
                <a:sym typeface="Arial"/>
              </a:rPr>
              <a:t>will require another 2-4 weeks to build out these assets and interactions.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Best,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Engineering Team</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pic>
        <p:nvPicPr>
          <p:cNvPr id="874" name="Google Shape;874;g25209aed9d8_0_0"/>
          <p:cNvPicPr preferRelativeResize="0"/>
          <p:nvPr/>
        </p:nvPicPr>
        <p:blipFill rotWithShape="1">
          <a:blip r:embed="rId4">
            <a:alphaModFix/>
          </a:blip>
          <a:srcRect/>
          <a:stretch/>
        </p:blipFill>
        <p:spPr>
          <a:xfrm>
            <a:off x="7104354" y="1470175"/>
            <a:ext cx="4757171" cy="4090974"/>
          </a:xfrm>
          <a:prstGeom prst="rect">
            <a:avLst/>
          </a:prstGeom>
          <a:noFill/>
          <a:ln>
            <a:noFill/>
          </a:ln>
        </p:spPr>
      </p:pic>
      <p:pic>
        <p:nvPicPr>
          <p:cNvPr id="875" name="Google Shape;875;g25209aed9d8_0_0"/>
          <p:cNvPicPr preferRelativeResize="0"/>
          <p:nvPr/>
        </p:nvPicPr>
        <p:blipFill rotWithShape="1">
          <a:blip r:embed="rId4">
            <a:alphaModFix/>
          </a:blip>
          <a:srcRect/>
          <a:stretch/>
        </p:blipFill>
        <p:spPr>
          <a:xfrm>
            <a:off x="5273401" y="4905565"/>
            <a:ext cx="886499" cy="762355"/>
          </a:xfrm>
          <a:prstGeom prst="rect">
            <a:avLst/>
          </a:prstGeom>
          <a:noFill/>
          <a:ln>
            <a:noFill/>
          </a:ln>
        </p:spPr>
      </p:pic>
      <p:sp>
        <p:nvSpPr>
          <p:cNvPr id="876" name="Google Shape;876;g25209aed9d8_0_0"/>
          <p:cNvSpPr txBox="1"/>
          <p:nvPr/>
        </p:nvSpPr>
        <p:spPr>
          <a:xfrm>
            <a:off x="8608225" y="54331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a:t>
            </a:r>
            <a:r>
              <a:rPr lang="en-US" sz="1200" u="none" strike="noStrike" cap="none" dirty="0" err="1">
                <a:solidFill>
                  <a:srgbClr val="000000"/>
                </a:solidFill>
                <a:latin typeface="Arial Narrow" panose="020B0604020202020204" pitchFamily="34" charset="0"/>
                <a:ea typeface="Calibri"/>
                <a:cs typeface="Arial Narrow" panose="020B0604020202020204" pitchFamily="34" charset="0"/>
                <a:sym typeface="Calibri"/>
              </a:rPr>
              <a:t>PNGwing.com</a:t>
            </a: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2023) </a:t>
            </a:r>
            <a:endParaRPr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877" name="Google Shape;877;g25209aed9d8_0_0"/>
          <p:cNvSpPr txBox="1"/>
          <p:nvPr/>
        </p:nvSpPr>
        <p:spPr>
          <a:xfrm>
            <a:off x="1548416" y="2155022"/>
            <a:ext cx="7139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666666"/>
                </a:solidFill>
                <a:latin typeface="Arial Narrow" panose="020B0604020202020204" pitchFamily="34" charset="0"/>
                <a:ea typeface="Arial"/>
                <a:cs typeface="Arial Narrow" panose="020B0604020202020204" pitchFamily="34" charset="0"/>
                <a:sym typeface="Arial"/>
              </a:rPr>
              <a:t>Design Feedback</a:t>
            </a:r>
            <a:endParaRPr sz="1100" b="1" u="none" strike="noStrike" cap="none">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78" name="Google Shape;878;g25209aed9d8_0_0"/>
          <p:cNvSpPr/>
          <p:nvPr/>
        </p:nvSpPr>
        <p:spPr>
          <a:xfrm>
            <a:off x="626226" y="16901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25209aed9d8_0_0"/>
          <p:cNvSpPr txBox="1"/>
          <p:nvPr/>
        </p:nvSpPr>
        <p:spPr>
          <a:xfrm>
            <a:off x="821426" y="1703547"/>
            <a:ext cx="727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From:</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0" name="Google Shape;880;g25209aed9d8_0_0"/>
          <p:cNvSpPr/>
          <p:nvPr/>
        </p:nvSpPr>
        <p:spPr>
          <a:xfrm>
            <a:off x="550026" y="21473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25209aed9d8_0_0"/>
          <p:cNvSpPr txBox="1"/>
          <p:nvPr/>
        </p:nvSpPr>
        <p:spPr>
          <a:xfrm>
            <a:off x="806726" y="2147372"/>
            <a:ext cx="92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Subject:</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2" name="Google Shape;882;g25209aed9d8_0_0"/>
          <p:cNvSpPr txBox="1"/>
          <p:nvPr/>
        </p:nvSpPr>
        <p:spPr>
          <a:xfrm>
            <a:off x="4639201" y="1711197"/>
            <a:ext cx="25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666666"/>
                </a:solidFill>
                <a:latin typeface="Arial Narrow" panose="020B0604020202020204" pitchFamily="34" charset="0"/>
                <a:ea typeface="Arial"/>
                <a:cs typeface="Arial Narrow" panose="020B0604020202020204" pitchFamily="34" charset="0"/>
                <a:sym typeface="Arial"/>
              </a:rPr>
              <a:t>I/ITSEC Designers</a:t>
            </a:r>
            <a:endParaRPr sz="1500"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83" name="Google Shape;883;g25209aed9d8_0_0"/>
          <p:cNvSpPr/>
          <p:nvPr/>
        </p:nvSpPr>
        <p:spPr>
          <a:xfrm>
            <a:off x="4196045" y="1688097"/>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25209aed9d8_0_0"/>
          <p:cNvSpPr txBox="1"/>
          <p:nvPr/>
        </p:nvSpPr>
        <p:spPr>
          <a:xfrm>
            <a:off x="4300340" y="1688092"/>
            <a:ext cx="66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To:</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5" name="Google Shape;885;g25209aed9d8_0_0"/>
          <p:cNvSpPr txBox="1"/>
          <p:nvPr/>
        </p:nvSpPr>
        <p:spPr>
          <a:xfrm>
            <a:off x="1372123" y="1711197"/>
            <a:ext cx="214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dirty="0">
                <a:solidFill>
                  <a:srgbClr val="666666"/>
                </a:solidFill>
                <a:latin typeface="Arial Narrow" panose="020B0604020202020204" pitchFamily="34" charset="0"/>
                <a:ea typeface="Arial"/>
                <a:cs typeface="Arial Narrow" panose="020B0604020202020204" pitchFamily="34" charset="0"/>
                <a:sym typeface="Arial"/>
              </a:rPr>
              <a:t>Engineering Team</a:t>
            </a:r>
            <a:endParaRPr sz="1400"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4" name="Google Shape;821;g1e3e4fbcb84_0_106">
            <a:extLst>
              <a:ext uri="{FF2B5EF4-FFF2-40B4-BE49-F238E27FC236}">
                <a16:creationId xmlns:a16="http://schemas.microsoft.com/office/drawing/2014/main" id="{D4A21D43-8FCA-C1ED-BBF1-76E92022A4C6}"/>
              </a:ext>
            </a:extLst>
          </p:cNvPr>
          <p:cNvSpPr txBox="1">
            <a:spLocks/>
          </p:cNvSpPr>
          <p:nvPr/>
        </p:nvSpPr>
        <p:spPr bwMode="auto">
          <a:xfrm>
            <a:off x="762000" y="220673"/>
            <a:ext cx="10515600" cy="485602"/>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lvl="0" algn="ctr" rtl="0" eaLnBrk="1" fontAlgn="base" hangingPunct="1">
              <a:lnSpc>
                <a:spcPct val="90000"/>
              </a:lnSpc>
              <a:spcBef>
                <a:spcPts val="0"/>
              </a:spcBef>
              <a:spcAft>
                <a:spcPts val="0"/>
              </a:spcAft>
              <a:buClr>
                <a:schemeClr val="dk1"/>
              </a:buClr>
              <a:buSzPts val="6000"/>
              <a:buFont typeface="Calibri"/>
              <a:buNone/>
              <a:defRPr sz="6000" b="1">
                <a:solidFill>
                  <a:schemeClr val="bg1"/>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l">
              <a:buSzPts val="4400"/>
            </a:pPr>
            <a:r>
              <a:rPr lang="en-US" sz="3200" kern="0" dirty="0"/>
              <a:t>You’ve Got Mail!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g25209aed9d8_0_0"/>
          <p:cNvPicPr preferRelativeResize="0"/>
          <p:nvPr/>
        </p:nvPicPr>
        <p:blipFill rotWithShape="1">
          <a:blip r:embed="rId3">
            <a:alphaModFix/>
          </a:blip>
          <a:srcRect/>
          <a:stretch/>
        </p:blipFill>
        <p:spPr>
          <a:xfrm>
            <a:off x="806726" y="1214797"/>
            <a:ext cx="5554100" cy="5121200"/>
          </a:xfrm>
          <a:prstGeom prst="rect">
            <a:avLst/>
          </a:prstGeom>
          <a:noFill/>
          <a:ln>
            <a:noFill/>
          </a:ln>
        </p:spPr>
      </p:pic>
      <p:sp>
        <p:nvSpPr>
          <p:cNvPr id="867" name="Google Shape;867;g25209aed9d8_0_0"/>
          <p:cNvSpPr/>
          <p:nvPr/>
        </p:nvSpPr>
        <p:spPr>
          <a:xfrm>
            <a:off x="626226" y="16901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25209aed9d8_0_0"/>
          <p:cNvSpPr/>
          <p:nvPr/>
        </p:nvSpPr>
        <p:spPr>
          <a:xfrm>
            <a:off x="921901" y="6033697"/>
            <a:ext cx="665700" cy="224100"/>
          </a:xfrm>
          <a:prstGeom prst="rect">
            <a:avLst/>
          </a:prstGeom>
          <a:solidFill>
            <a:srgbClr val="4888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g25209aed9d8_0_0"/>
          <p:cNvSpPr txBox="1"/>
          <p:nvPr/>
        </p:nvSpPr>
        <p:spPr>
          <a:xfrm>
            <a:off x="925376" y="5945497"/>
            <a:ext cx="886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Reply</a:t>
            </a:r>
            <a:endParaRPr sz="1500" b="0" i="0" u="none" strike="noStrike" cap="none">
              <a:solidFill>
                <a:schemeClr val="lt1"/>
              </a:solidFill>
              <a:latin typeface="Calibri"/>
              <a:ea typeface="Calibri"/>
              <a:cs typeface="Calibri"/>
              <a:sym typeface="Calibri"/>
            </a:endParaRPr>
          </a:p>
        </p:txBody>
      </p:sp>
      <p:sp>
        <p:nvSpPr>
          <p:cNvPr id="870" name="Google Shape;870;g25209aed9d8_0_0"/>
          <p:cNvSpPr/>
          <p:nvPr/>
        </p:nvSpPr>
        <p:spPr>
          <a:xfrm>
            <a:off x="550026" y="21473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g25209aed9d8_0_0"/>
          <p:cNvSpPr/>
          <p:nvPr/>
        </p:nvSpPr>
        <p:spPr>
          <a:xfrm>
            <a:off x="4196045" y="1688097"/>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25209aed9d8_0_0"/>
          <p:cNvSpPr/>
          <p:nvPr/>
        </p:nvSpPr>
        <p:spPr>
          <a:xfrm>
            <a:off x="806726" y="2663422"/>
            <a:ext cx="5549700" cy="3120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73" name="Google Shape;873;g25209aed9d8_0_0"/>
          <p:cNvSpPr txBox="1"/>
          <p:nvPr/>
        </p:nvSpPr>
        <p:spPr>
          <a:xfrm>
            <a:off x="925376" y="2692672"/>
            <a:ext cx="5359200" cy="31700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Hello designers,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In looking at the revised design with the static asset, we’re very concerned about this change</a:t>
            </a:r>
            <a:r>
              <a:rPr lang="en-US" sz="1500" b="1" dirty="0">
                <a:solidFill>
                  <a:srgbClr val="666666"/>
                </a:solidFill>
                <a:latin typeface="Arial Narrow" panose="020B0604020202020204" pitchFamily="34" charset="0"/>
                <a:ea typeface="Arial"/>
                <a:cs typeface="Arial Narrow" panose="020B0604020202020204" pitchFamily="34" charset="0"/>
                <a:sym typeface="Arial"/>
              </a:rPr>
              <a:t>. If the participants can’t manipulate the tool and do the interaction in the simulation the same way they would in the real world, how do we know they have learned anything? </a:t>
            </a:r>
          </a:p>
          <a:p>
            <a:pPr marL="0" marR="0" lvl="0" indent="0" algn="l" rtl="0">
              <a:lnSpc>
                <a:spcPct val="100000"/>
              </a:lnSpc>
              <a:spcBef>
                <a:spcPts val="0"/>
              </a:spcBef>
              <a:spcAft>
                <a:spcPts val="0"/>
              </a:spcAft>
              <a:buClr>
                <a:srgbClr val="000000"/>
              </a:buClr>
              <a:buSzPts val="1500"/>
              <a:buFont typeface="Arial"/>
              <a:buNone/>
            </a:pPr>
            <a:endPar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dirty="0">
                <a:solidFill>
                  <a:srgbClr val="666666"/>
                </a:solidFill>
                <a:latin typeface="Arial Narrow" panose="020B0604020202020204" pitchFamily="34" charset="0"/>
                <a:ea typeface="Arial"/>
                <a:cs typeface="Arial Narrow" panose="020B0604020202020204" pitchFamily="34" charset="0"/>
                <a:sym typeface="Arial"/>
              </a:rPr>
              <a:t>Please let us know how you will design a solution to this assessment issue.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dirty="0">
                <a:solidFill>
                  <a:srgbClr val="666666"/>
                </a:solidFill>
                <a:latin typeface="Arial Narrow" panose="020B0604020202020204" pitchFamily="34" charset="0"/>
                <a:ea typeface="Arial"/>
                <a:cs typeface="Arial Narrow" panose="020B0604020202020204" pitchFamily="34" charset="0"/>
                <a:sym typeface="Arial"/>
              </a:rPr>
              <a:t>Regards</a:t>
            </a: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 </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Site </a:t>
            </a:r>
            <a:r>
              <a:rPr lang="en-US" sz="1500" b="1" dirty="0">
                <a:solidFill>
                  <a:srgbClr val="666666"/>
                </a:solidFill>
                <a:latin typeface="Arial Narrow" panose="020B0604020202020204" pitchFamily="34" charset="0"/>
                <a:ea typeface="Arial"/>
                <a:cs typeface="Arial Narrow" panose="020B0604020202020204" pitchFamily="34" charset="0"/>
                <a:sym typeface="Arial"/>
              </a:rPr>
              <a:t>Instructors</a:t>
            </a:r>
            <a:endParaRPr sz="15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pic>
        <p:nvPicPr>
          <p:cNvPr id="874" name="Google Shape;874;g25209aed9d8_0_0"/>
          <p:cNvPicPr preferRelativeResize="0"/>
          <p:nvPr/>
        </p:nvPicPr>
        <p:blipFill rotWithShape="1">
          <a:blip r:embed="rId4">
            <a:alphaModFix/>
          </a:blip>
          <a:srcRect/>
          <a:stretch/>
        </p:blipFill>
        <p:spPr>
          <a:xfrm>
            <a:off x="7104354" y="1470175"/>
            <a:ext cx="4757171" cy="4090974"/>
          </a:xfrm>
          <a:prstGeom prst="rect">
            <a:avLst/>
          </a:prstGeom>
          <a:noFill/>
          <a:ln>
            <a:noFill/>
          </a:ln>
        </p:spPr>
      </p:pic>
      <p:pic>
        <p:nvPicPr>
          <p:cNvPr id="875" name="Google Shape;875;g25209aed9d8_0_0"/>
          <p:cNvPicPr preferRelativeResize="0"/>
          <p:nvPr/>
        </p:nvPicPr>
        <p:blipFill rotWithShape="1">
          <a:blip r:embed="rId4">
            <a:alphaModFix/>
          </a:blip>
          <a:srcRect/>
          <a:stretch/>
        </p:blipFill>
        <p:spPr>
          <a:xfrm>
            <a:off x="5273401" y="4905565"/>
            <a:ext cx="886499" cy="762355"/>
          </a:xfrm>
          <a:prstGeom prst="rect">
            <a:avLst/>
          </a:prstGeom>
          <a:noFill/>
          <a:ln>
            <a:noFill/>
          </a:ln>
        </p:spPr>
      </p:pic>
      <p:sp>
        <p:nvSpPr>
          <p:cNvPr id="876" name="Google Shape;876;g25209aed9d8_0_0"/>
          <p:cNvSpPr txBox="1"/>
          <p:nvPr/>
        </p:nvSpPr>
        <p:spPr>
          <a:xfrm>
            <a:off x="8608225" y="54331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a:t>
            </a:r>
            <a:r>
              <a:rPr lang="en-US" sz="1200" u="none" strike="noStrike" cap="none" dirty="0" err="1">
                <a:solidFill>
                  <a:srgbClr val="000000"/>
                </a:solidFill>
                <a:latin typeface="Arial Narrow" panose="020B0604020202020204" pitchFamily="34" charset="0"/>
                <a:ea typeface="Calibri"/>
                <a:cs typeface="Arial Narrow" panose="020B0604020202020204" pitchFamily="34" charset="0"/>
                <a:sym typeface="Calibri"/>
              </a:rPr>
              <a:t>PNGwing.com</a:t>
            </a: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2023) </a:t>
            </a:r>
            <a:endParaRPr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877" name="Google Shape;877;g25209aed9d8_0_0"/>
          <p:cNvSpPr txBox="1"/>
          <p:nvPr/>
        </p:nvSpPr>
        <p:spPr>
          <a:xfrm>
            <a:off x="1548416" y="2155022"/>
            <a:ext cx="7139700"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solidFill>
                  <a:srgbClr val="666666"/>
                </a:solidFill>
                <a:latin typeface="Arial Narrow" panose="020B0604020202020204" pitchFamily="34" charset="0"/>
                <a:ea typeface="Arial"/>
                <a:cs typeface="Arial Narrow" panose="020B0604020202020204" pitchFamily="34" charset="0"/>
                <a:sym typeface="Arial"/>
              </a:rPr>
              <a:t>Assessment changes?</a:t>
            </a:r>
            <a:endParaRPr sz="1100" b="1"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78" name="Google Shape;878;g25209aed9d8_0_0"/>
          <p:cNvSpPr/>
          <p:nvPr/>
        </p:nvSpPr>
        <p:spPr>
          <a:xfrm>
            <a:off x="626226" y="16901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g25209aed9d8_0_0"/>
          <p:cNvSpPr txBox="1"/>
          <p:nvPr/>
        </p:nvSpPr>
        <p:spPr>
          <a:xfrm>
            <a:off x="821426" y="1703547"/>
            <a:ext cx="7272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rPr>
              <a:t>From:</a:t>
            </a:r>
            <a:endParaRPr sz="1500" u="none" strike="noStrike" cap="none" dirty="0">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0" name="Google Shape;880;g25209aed9d8_0_0"/>
          <p:cNvSpPr/>
          <p:nvPr/>
        </p:nvSpPr>
        <p:spPr>
          <a:xfrm>
            <a:off x="550026" y="2147372"/>
            <a:ext cx="9225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g25209aed9d8_0_0"/>
          <p:cNvSpPr txBox="1"/>
          <p:nvPr/>
        </p:nvSpPr>
        <p:spPr>
          <a:xfrm>
            <a:off x="806726" y="2147372"/>
            <a:ext cx="922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Subject:</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2" name="Google Shape;882;g25209aed9d8_0_0"/>
          <p:cNvSpPr txBox="1"/>
          <p:nvPr/>
        </p:nvSpPr>
        <p:spPr>
          <a:xfrm>
            <a:off x="4639201" y="1711197"/>
            <a:ext cx="253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666666"/>
                </a:solidFill>
                <a:latin typeface="Arial Narrow" panose="020B0604020202020204" pitchFamily="34" charset="0"/>
                <a:ea typeface="Arial"/>
                <a:cs typeface="Arial Narrow" panose="020B0604020202020204" pitchFamily="34" charset="0"/>
                <a:sym typeface="Arial"/>
              </a:rPr>
              <a:t>I/ITSEC Designers</a:t>
            </a:r>
            <a:endParaRPr sz="1500"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883" name="Google Shape;883;g25209aed9d8_0_0"/>
          <p:cNvSpPr/>
          <p:nvPr/>
        </p:nvSpPr>
        <p:spPr>
          <a:xfrm>
            <a:off x="4196045" y="1688097"/>
            <a:ext cx="524700" cy="279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25209aed9d8_0_0"/>
          <p:cNvSpPr txBox="1"/>
          <p:nvPr/>
        </p:nvSpPr>
        <p:spPr>
          <a:xfrm>
            <a:off x="4300340" y="1688092"/>
            <a:ext cx="66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solidFill>
                  <a:srgbClr val="666666"/>
                </a:solidFill>
                <a:latin typeface="Arial Narrow" panose="020B0604020202020204" pitchFamily="34" charset="0"/>
                <a:ea typeface="Calibri"/>
                <a:cs typeface="Arial Narrow" panose="020B0604020202020204" pitchFamily="34" charset="0"/>
                <a:sym typeface="Calibri"/>
              </a:rPr>
              <a:t>To:</a:t>
            </a:r>
            <a:endParaRPr sz="1500" u="none" strike="noStrike" cap="none">
              <a:solidFill>
                <a:srgbClr val="666666"/>
              </a:solidFill>
              <a:latin typeface="Arial Narrow" panose="020B0604020202020204" pitchFamily="34" charset="0"/>
              <a:ea typeface="Calibri"/>
              <a:cs typeface="Arial Narrow" panose="020B0604020202020204" pitchFamily="34" charset="0"/>
              <a:sym typeface="Calibri"/>
            </a:endParaRPr>
          </a:p>
        </p:txBody>
      </p:sp>
      <p:sp>
        <p:nvSpPr>
          <p:cNvPr id="885" name="Google Shape;885;g25209aed9d8_0_0"/>
          <p:cNvSpPr txBox="1"/>
          <p:nvPr/>
        </p:nvSpPr>
        <p:spPr>
          <a:xfrm>
            <a:off x="1372123" y="1711197"/>
            <a:ext cx="214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rgbClr val="666666"/>
                </a:solidFill>
                <a:latin typeface="Arial Narrow" panose="020B0604020202020204" pitchFamily="34" charset="0"/>
                <a:ea typeface="Arial"/>
                <a:cs typeface="Arial Narrow" panose="020B0604020202020204" pitchFamily="34" charset="0"/>
                <a:sym typeface="Arial"/>
              </a:rPr>
              <a:t>Site Instructors</a:t>
            </a:r>
            <a:endParaRPr sz="1400" u="none" strike="noStrike" cap="none" dirty="0">
              <a:solidFill>
                <a:srgbClr val="666666"/>
              </a:solidFill>
              <a:latin typeface="Arial Narrow" panose="020B0604020202020204" pitchFamily="34" charset="0"/>
              <a:ea typeface="Arial"/>
              <a:cs typeface="Arial Narrow" panose="020B0604020202020204" pitchFamily="34" charset="0"/>
              <a:sym typeface="Arial"/>
            </a:endParaRPr>
          </a:p>
        </p:txBody>
      </p:sp>
      <p:sp>
        <p:nvSpPr>
          <p:cNvPr id="4" name="Google Shape;821;g1e3e4fbcb84_0_106">
            <a:extLst>
              <a:ext uri="{FF2B5EF4-FFF2-40B4-BE49-F238E27FC236}">
                <a16:creationId xmlns:a16="http://schemas.microsoft.com/office/drawing/2014/main" id="{D4A21D43-8FCA-C1ED-BBF1-76E92022A4C6}"/>
              </a:ext>
            </a:extLst>
          </p:cNvPr>
          <p:cNvSpPr txBox="1">
            <a:spLocks/>
          </p:cNvSpPr>
          <p:nvPr/>
        </p:nvSpPr>
        <p:spPr bwMode="auto">
          <a:xfrm>
            <a:off x="762000" y="220673"/>
            <a:ext cx="10515600" cy="485602"/>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lvl="0" algn="ctr" rtl="0" eaLnBrk="1" fontAlgn="base" hangingPunct="1">
              <a:lnSpc>
                <a:spcPct val="90000"/>
              </a:lnSpc>
              <a:spcBef>
                <a:spcPts val="0"/>
              </a:spcBef>
              <a:spcAft>
                <a:spcPts val="0"/>
              </a:spcAft>
              <a:buClr>
                <a:schemeClr val="dk1"/>
              </a:buClr>
              <a:buSzPts val="6000"/>
              <a:buFont typeface="Calibri"/>
              <a:buNone/>
              <a:defRPr sz="6000" b="1">
                <a:solidFill>
                  <a:schemeClr val="bg1"/>
                </a:solidFill>
                <a:latin typeface="+mj-lt"/>
                <a:ea typeface="+mj-ea"/>
                <a:cs typeface="+mj-cs"/>
              </a:defRPr>
            </a:lvl1pPr>
            <a:lvl2pPr lvl="1" algn="l" rtl="0" eaLnBrk="1" fontAlgn="base" hangingPunct="1">
              <a:lnSpc>
                <a:spcPct val="100000"/>
              </a:lnSpc>
              <a:spcBef>
                <a:spcPts val="0"/>
              </a:spcBef>
              <a:spcAft>
                <a:spcPts val="0"/>
              </a:spcAft>
              <a:buSzPts val="1400"/>
              <a:buNone/>
              <a:defRPr sz="4267" b="1">
                <a:solidFill>
                  <a:srgbClr val="F77B0B"/>
                </a:solidFill>
                <a:latin typeface="Tahoma" charset="0"/>
              </a:defRPr>
            </a:lvl2pPr>
            <a:lvl3pPr lvl="2" algn="l" rtl="0" eaLnBrk="1" fontAlgn="base" hangingPunct="1">
              <a:lnSpc>
                <a:spcPct val="100000"/>
              </a:lnSpc>
              <a:spcBef>
                <a:spcPts val="0"/>
              </a:spcBef>
              <a:spcAft>
                <a:spcPts val="0"/>
              </a:spcAft>
              <a:buSzPts val="1400"/>
              <a:buNone/>
              <a:defRPr sz="4267" b="1">
                <a:solidFill>
                  <a:srgbClr val="F77B0B"/>
                </a:solidFill>
                <a:latin typeface="Tahoma" charset="0"/>
              </a:defRPr>
            </a:lvl3pPr>
            <a:lvl4pPr lvl="3" algn="l" rtl="0" eaLnBrk="1" fontAlgn="base" hangingPunct="1">
              <a:lnSpc>
                <a:spcPct val="100000"/>
              </a:lnSpc>
              <a:spcBef>
                <a:spcPts val="0"/>
              </a:spcBef>
              <a:spcAft>
                <a:spcPts val="0"/>
              </a:spcAft>
              <a:buSzPts val="1400"/>
              <a:buNone/>
              <a:defRPr sz="4267" b="1">
                <a:solidFill>
                  <a:srgbClr val="F77B0B"/>
                </a:solidFill>
                <a:latin typeface="Tahoma" charset="0"/>
              </a:defRPr>
            </a:lvl4pPr>
            <a:lvl5pPr lvl="4" algn="l" rtl="0" eaLnBrk="1" fontAlgn="base" hangingPunct="1">
              <a:lnSpc>
                <a:spcPct val="100000"/>
              </a:lnSpc>
              <a:spcBef>
                <a:spcPts val="0"/>
              </a:spcBef>
              <a:spcAft>
                <a:spcPts val="0"/>
              </a:spcAft>
              <a:buSzPts val="1400"/>
              <a:buNone/>
              <a:defRPr sz="4267" b="1">
                <a:solidFill>
                  <a:srgbClr val="F77B0B"/>
                </a:solidFill>
                <a:latin typeface="Tahoma" charset="0"/>
              </a:defRPr>
            </a:lvl5pPr>
            <a:lvl6pPr marL="609585" lvl="5" algn="l" rtl="0" eaLnBrk="1" fontAlgn="base" hangingPunct="1">
              <a:lnSpc>
                <a:spcPct val="100000"/>
              </a:lnSpc>
              <a:spcBef>
                <a:spcPts val="0"/>
              </a:spcBef>
              <a:spcAft>
                <a:spcPts val="0"/>
              </a:spcAft>
              <a:buSzPts val="1400"/>
              <a:buNone/>
              <a:defRPr sz="4267" b="1">
                <a:solidFill>
                  <a:srgbClr val="F77B0B"/>
                </a:solidFill>
                <a:latin typeface="Tahoma" charset="0"/>
              </a:defRPr>
            </a:lvl6pPr>
            <a:lvl7pPr marL="1219170" lvl="6" algn="l" rtl="0" eaLnBrk="1" fontAlgn="base" hangingPunct="1">
              <a:lnSpc>
                <a:spcPct val="100000"/>
              </a:lnSpc>
              <a:spcBef>
                <a:spcPts val="0"/>
              </a:spcBef>
              <a:spcAft>
                <a:spcPts val="0"/>
              </a:spcAft>
              <a:buSzPts val="1400"/>
              <a:buNone/>
              <a:defRPr sz="4267" b="1">
                <a:solidFill>
                  <a:srgbClr val="F77B0B"/>
                </a:solidFill>
                <a:latin typeface="Tahoma" charset="0"/>
              </a:defRPr>
            </a:lvl7pPr>
            <a:lvl8pPr marL="1828754" lvl="7" algn="l" rtl="0" eaLnBrk="1" fontAlgn="base" hangingPunct="1">
              <a:lnSpc>
                <a:spcPct val="100000"/>
              </a:lnSpc>
              <a:spcBef>
                <a:spcPts val="0"/>
              </a:spcBef>
              <a:spcAft>
                <a:spcPts val="0"/>
              </a:spcAft>
              <a:buSzPts val="1400"/>
              <a:buNone/>
              <a:defRPr sz="4267" b="1">
                <a:solidFill>
                  <a:srgbClr val="F77B0B"/>
                </a:solidFill>
                <a:latin typeface="Tahoma" charset="0"/>
              </a:defRPr>
            </a:lvl8pPr>
            <a:lvl9pPr marL="2438339" lvl="8" algn="l" rtl="0" eaLnBrk="1" fontAlgn="base" hangingPunct="1">
              <a:lnSpc>
                <a:spcPct val="100000"/>
              </a:lnSpc>
              <a:spcBef>
                <a:spcPts val="0"/>
              </a:spcBef>
              <a:spcAft>
                <a:spcPts val="0"/>
              </a:spcAft>
              <a:buSzPts val="1400"/>
              <a:buNone/>
              <a:defRPr sz="4267" b="1">
                <a:solidFill>
                  <a:srgbClr val="F77B0B"/>
                </a:solidFill>
                <a:latin typeface="Tahoma" charset="0"/>
              </a:defRPr>
            </a:lvl9pPr>
          </a:lstStyle>
          <a:p>
            <a:pPr algn="l">
              <a:buSzPts val="4400"/>
            </a:pPr>
            <a:r>
              <a:rPr lang="en-US" sz="3200" kern="0" dirty="0"/>
              <a:t>You’ve Got Mail!</a:t>
            </a:r>
          </a:p>
        </p:txBody>
      </p:sp>
    </p:spTree>
    <p:extLst>
      <p:ext uri="{BB962C8B-B14F-4D97-AF65-F5344CB8AC3E}">
        <p14:creationId xmlns:p14="http://schemas.microsoft.com/office/powerpoint/2010/main" val="4018584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e3e4d054bd_0_5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Final Design Iterations</a:t>
            </a:r>
            <a:endParaRPr dirty="0">
              <a:solidFill>
                <a:schemeClr val="tx1"/>
              </a:solidFill>
            </a:endParaRPr>
          </a:p>
        </p:txBody>
      </p:sp>
    </p:spTree>
    <p:extLst>
      <p:ext uri="{BB962C8B-B14F-4D97-AF65-F5344CB8AC3E}">
        <p14:creationId xmlns:p14="http://schemas.microsoft.com/office/powerpoint/2010/main" val="1111852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1e3e4fbcb84_0_94"/>
          <p:cNvSpPr txBox="1"/>
          <p:nvPr/>
        </p:nvSpPr>
        <p:spPr>
          <a:xfrm>
            <a:off x="762000" y="1287958"/>
            <a:ext cx="7139700" cy="3139291"/>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Arial Narrow" panose="020B0604020202020204" pitchFamily="34" charset="0"/>
                <a:ea typeface="Calibri"/>
                <a:cs typeface="Arial Narrow" panose="020B0604020202020204" pitchFamily="34" charset="0"/>
                <a:sym typeface="Calibri"/>
              </a:rPr>
              <a:t>Review</a:t>
            </a:r>
            <a:r>
              <a:rPr lang="en-US" sz="18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 recent feedback</a:t>
            </a:r>
            <a:endParaRPr sz="18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Arial Narrow" panose="020B0604020202020204" pitchFamily="34" charset="0"/>
                <a:ea typeface="Calibri"/>
                <a:cs typeface="Arial Narrow" panose="020B0604020202020204" pitchFamily="34" charset="0"/>
                <a:sym typeface="Calibri"/>
              </a:rPr>
              <a:t>Identify</a:t>
            </a:r>
            <a:r>
              <a:rPr lang="en-US" sz="18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 areas for improvement</a:t>
            </a:r>
            <a:endParaRPr sz="18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Arial Narrow" panose="020B0604020202020204" pitchFamily="34" charset="0"/>
                <a:ea typeface="Calibri"/>
                <a:cs typeface="Arial Narrow" panose="020B0604020202020204" pitchFamily="34" charset="0"/>
                <a:sym typeface="Calibri"/>
              </a:rPr>
              <a:t>Prioritize</a:t>
            </a:r>
            <a:r>
              <a:rPr lang="en-US" sz="18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 revisions based on usability, functionality, or feedback</a:t>
            </a:r>
            <a:endParaRPr sz="18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Arial Narrow" panose="020B0604020202020204" pitchFamily="34" charset="0"/>
                <a:ea typeface="Calibri"/>
                <a:cs typeface="Arial Narrow" panose="020B0604020202020204" pitchFamily="34" charset="0"/>
                <a:sym typeface="Calibri"/>
              </a:rPr>
              <a:t>Implement</a:t>
            </a:r>
            <a:r>
              <a:rPr lang="en-US" sz="18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 revisions to your prototype</a:t>
            </a:r>
            <a:endParaRPr sz="18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800"/>
              <a:buFont typeface="Arial"/>
              <a:buNone/>
            </a:pPr>
            <a:r>
              <a:rPr lang="en-US" sz="1800" b="1" u="none" strike="noStrike" cap="none" dirty="0">
                <a:solidFill>
                  <a:schemeClr val="dk1"/>
                </a:solidFill>
                <a:latin typeface="Arial Narrow" panose="020B0604020202020204" pitchFamily="34" charset="0"/>
                <a:ea typeface="Calibri"/>
                <a:cs typeface="Arial Narrow" panose="020B0604020202020204" pitchFamily="34" charset="0"/>
                <a:sym typeface="Calibri"/>
              </a:rPr>
              <a:t>Test</a:t>
            </a:r>
            <a:r>
              <a:rPr lang="en-US" sz="1800" u="none" strike="noStrike" cap="none" dirty="0">
                <a:solidFill>
                  <a:schemeClr val="dk1"/>
                </a:solidFill>
                <a:latin typeface="Arial Narrow" panose="020B0604020202020204" pitchFamily="34" charset="0"/>
                <a:ea typeface="Calibri"/>
                <a:cs typeface="Arial Narrow" panose="020B0604020202020204" pitchFamily="34" charset="0"/>
                <a:sym typeface="Calibri"/>
              </a:rPr>
              <a:t> revisions to validate</a:t>
            </a:r>
            <a:endParaRPr sz="18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900"/>
              <a:buFont typeface="Arial"/>
              <a:buNone/>
            </a:pPr>
            <a:endParaRPr sz="19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lnSpc>
                <a:spcPct val="150000"/>
              </a:lnSpc>
              <a:spcBef>
                <a:spcPts val="0"/>
              </a:spcBef>
              <a:spcAft>
                <a:spcPts val="0"/>
              </a:spcAft>
              <a:buClr>
                <a:srgbClr val="000000"/>
              </a:buClr>
              <a:buSzPts val="1900"/>
              <a:buFont typeface="Arial"/>
              <a:buNone/>
            </a:pPr>
            <a:endParaRPr sz="1900" u="none" strike="noStrike" cap="none" dirty="0">
              <a:solidFill>
                <a:schemeClr val="dk1"/>
              </a:solidFill>
              <a:latin typeface="Arial Narrow" panose="020B0604020202020204" pitchFamily="34" charset="0"/>
              <a:ea typeface="Calibri"/>
              <a:cs typeface="Arial Narrow" panose="020B0604020202020204" pitchFamily="34" charset="0"/>
              <a:sym typeface="Calibri"/>
            </a:endParaRPr>
          </a:p>
        </p:txBody>
      </p:sp>
      <p:sp>
        <p:nvSpPr>
          <p:cNvPr id="803" name="Google Shape;803;g1e3e4fbcb84_0_94"/>
          <p:cNvSpPr txBox="1">
            <a:spLocks noGrp="1"/>
          </p:cNvSpPr>
          <p:nvPr>
            <p:ph type="ctrTitle"/>
          </p:nvPr>
        </p:nvSpPr>
        <p:spPr>
          <a:xfrm>
            <a:off x="762000" y="213756"/>
            <a:ext cx="10515600" cy="617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Iterate on Your Design</a:t>
            </a:r>
            <a:endParaRPr sz="3200" dirty="0"/>
          </a:p>
        </p:txBody>
      </p:sp>
      <p:sp>
        <p:nvSpPr>
          <p:cNvPr id="804" name="Google Shape;804;g1e3e4fbcb84_0_94"/>
          <p:cNvSpPr/>
          <p:nvPr/>
        </p:nvSpPr>
        <p:spPr>
          <a:xfrm>
            <a:off x="863525" y="3614708"/>
            <a:ext cx="7312500" cy="25860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05" name="Google Shape;805;g1e3e4fbcb84_0_94"/>
          <p:cNvSpPr txBox="1">
            <a:spLocks noGrp="1"/>
          </p:cNvSpPr>
          <p:nvPr>
            <p:ph type="subTitle" idx="1"/>
          </p:nvPr>
        </p:nvSpPr>
        <p:spPr>
          <a:xfrm>
            <a:off x="1479150" y="4168158"/>
            <a:ext cx="6556200" cy="1979100"/>
          </a:xfrm>
          <a:prstGeom prst="rect">
            <a:avLst/>
          </a:prstGeom>
          <a:noFill/>
          <a:ln>
            <a:noFill/>
          </a:ln>
        </p:spPr>
        <p:txBody>
          <a:bodyPr spcFirstLastPara="1" wrap="square" lIns="91425" tIns="91425" rIns="91425" bIns="45700" anchor="t" anchorCtr="0">
            <a:noAutofit/>
          </a:bodyPr>
          <a:lstStyle/>
          <a:p>
            <a:pPr marL="457200" lvl="0" indent="-336550" algn="l" rtl="0">
              <a:lnSpc>
                <a:spcPct val="100000"/>
              </a:lnSpc>
              <a:spcBef>
                <a:spcPts val="0"/>
              </a:spcBef>
              <a:spcAft>
                <a:spcPts val="0"/>
              </a:spcAft>
              <a:buClr>
                <a:srgbClr val="1A1A1A"/>
              </a:buClr>
              <a:buSzPts val="1700"/>
              <a:buChar char="●"/>
            </a:pPr>
            <a:r>
              <a:rPr lang="en-US" sz="1700">
                <a:solidFill>
                  <a:srgbClr val="1A1A1A"/>
                </a:solidFill>
              </a:rPr>
              <a:t>What specific improvements am I seeking to make in this iteration?</a:t>
            </a:r>
            <a:endParaRPr sz="1700">
              <a:solidFill>
                <a:srgbClr val="1A1A1A"/>
              </a:solidFill>
            </a:endParaRPr>
          </a:p>
          <a:p>
            <a:pPr marL="457200" lvl="0" indent="-336550" algn="l" rtl="0">
              <a:lnSpc>
                <a:spcPct val="100000"/>
              </a:lnSpc>
              <a:spcBef>
                <a:spcPts val="0"/>
              </a:spcBef>
              <a:spcAft>
                <a:spcPts val="0"/>
              </a:spcAft>
              <a:buClr>
                <a:srgbClr val="1A1A1A"/>
              </a:buClr>
              <a:buSzPts val="1700"/>
              <a:buChar char="●"/>
            </a:pPr>
            <a:r>
              <a:rPr lang="en-US" sz="1700">
                <a:solidFill>
                  <a:srgbClr val="1A1A1A"/>
                </a:solidFill>
              </a:rPr>
              <a:t>What feedback or insights from stakeholders, team members, or users should I consider in this iteration? </a:t>
            </a:r>
            <a:endParaRPr sz="1700">
              <a:solidFill>
                <a:srgbClr val="1A1A1A"/>
              </a:solidFill>
            </a:endParaRPr>
          </a:p>
          <a:p>
            <a:pPr marL="457200" lvl="0" indent="-336550" algn="l" rtl="0">
              <a:lnSpc>
                <a:spcPct val="100000"/>
              </a:lnSpc>
              <a:spcBef>
                <a:spcPts val="0"/>
              </a:spcBef>
              <a:spcAft>
                <a:spcPts val="0"/>
              </a:spcAft>
              <a:buClr>
                <a:srgbClr val="1A1A1A"/>
              </a:buClr>
              <a:buSzPts val="1700"/>
              <a:buChar char="●"/>
            </a:pPr>
            <a:r>
              <a:rPr lang="en-US" sz="1700">
                <a:solidFill>
                  <a:srgbClr val="1A1A1A"/>
                </a:solidFill>
              </a:rPr>
              <a:t>Are there new constraints or limitations that I need to consider?</a:t>
            </a:r>
            <a:endParaRPr sz="1700">
              <a:solidFill>
                <a:srgbClr val="1A1A1A"/>
              </a:solidFill>
            </a:endParaRPr>
          </a:p>
          <a:p>
            <a:pPr marL="457200" lvl="0" indent="-336550" algn="l" rtl="0">
              <a:lnSpc>
                <a:spcPct val="100000"/>
              </a:lnSpc>
              <a:spcBef>
                <a:spcPts val="0"/>
              </a:spcBef>
              <a:spcAft>
                <a:spcPts val="0"/>
              </a:spcAft>
              <a:buClr>
                <a:srgbClr val="1A1A1A"/>
              </a:buClr>
              <a:buSzPts val="1700"/>
              <a:buChar char="●"/>
            </a:pPr>
            <a:r>
              <a:rPr lang="en-US" sz="1700">
                <a:solidFill>
                  <a:srgbClr val="1A1A1A"/>
                </a:solidFill>
              </a:rPr>
              <a:t>What opportunities for additional VR support or innovation can I explore in this iteration?</a:t>
            </a:r>
            <a:endParaRPr sz="1700">
              <a:solidFill>
                <a:srgbClr val="1A1A1A"/>
              </a:solidFill>
            </a:endParaRPr>
          </a:p>
          <a:p>
            <a:pPr marL="457200" lvl="0" indent="0" algn="ctr" rtl="0">
              <a:lnSpc>
                <a:spcPct val="100000"/>
              </a:lnSpc>
              <a:spcBef>
                <a:spcPts val="0"/>
              </a:spcBef>
              <a:spcAft>
                <a:spcPts val="0"/>
              </a:spcAft>
              <a:buSzPts val="2400"/>
              <a:buNone/>
            </a:pPr>
            <a:endParaRPr sz="1800">
              <a:solidFill>
                <a:srgbClr val="1A1A1A"/>
              </a:solidFill>
            </a:endParaRPr>
          </a:p>
        </p:txBody>
      </p:sp>
      <p:sp>
        <p:nvSpPr>
          <p:cNvPr id="806" name="Google Shape;806;g1e3e4fbcb84_0_94"/>
          <p:cNvSpPr txBox="1">
            <a:spLocks noGrp="1"/>
          </p:cNvSpPr>
          <p:nvPr>
            <p:ph type="body" idx="4294967295"/>
          </p:nvPr>
        </p:nvSpPr>
        <p:spPr>
          <a:xfrm>
            <a:off x="1552050" y="3767658"/>
            <a:ext cx="6246900" cy="40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000" b="1">
                <a:solidFill>
                  <a:srgbClr val="1A1A1A"/>
                </a:solidFill>
              </a:rPr>
              <a:t>Questions to consider:</a:t>
            </a:r>
            <a:r>
              <a:rPr lang="en-US" sz="1900" b="1">
                <a:solidFill>
                  <a:srgbClr val="1A1A1A"/>
                </a:solidFill>
              </a:rPr>
              <a:t> </a:t>
            </a:r>
            <a:endParaRPr sz="1900" b="1">
              <a:solidFill>
                <a:srgbClr val="1A1A1A"/>
              </a:solidFill>
            </a:endParaRPr>
          </a:p>
        </p:txBody>
      </p:sp>
      <p:cxnSp>
        <p:nvCxnSpPr>
          <p:cNvPr id="807" name="Google Shape;807;g1e3e4fbcb84_0_94"/>
          <p:cNvCxnSpPr/>
          <p:nvPr/>
        </p:nvCxnSpPr>
        <p:spPr>
          <a:xfrm>
            <a:off x="1641350" y="4183758"/>
            <a:ext cx="5112000" cy="0"/>
          </a:xfrm>
          <a:prstGeom prst="straightConnector1">
            <a:avLst/>
          </a:prstGeom>
          <a:noFill/>
          <a:ln w="9525" cap="flat" cmpd="sng">
            <a:solidFill>
              <a:schemeClr val="dk2"/>
            </a:solidFill>
            <a:prstDash val="solid"/>
            <a:round/>
            <a:headEnd type="none" w="sm" len="sm"/>
            <a:tailEnd type="none" w="sm" len="sm"/>
          </a:ln>
        </p:spPr>
      </p:cxnSp>
      <p:pic>
        <p:nvPicPr>
          <p:cNvPr id="808" name="Google Shape;808;g1e3e4fbcb84_0_94"/>
          <p:cNvPicPr preferRelativeResize="0"/>
          <p:nvPr/>
        </p:nvPicPr>
        <p:blipFill rotWithShape="1">
          <a:blip r:embed="rId3">
            <a:alphaModFix/>
          </a:blip>
          <a:srcRect/>
          <a:stretch/>
        </p:blipFill>
        <p:spPr>
          <a:xfrm>
            <a:off x="945750" y="3694308"/>
            <a:ext cx="530100" cy="550062"/>
          </a:xfrm>
          <a:prstGeom prst="rect">
            <a:avLst/>
          </a:prstGeom>
          <a:noFill/>
          <a:ln>
            <a:noFill/>
          </a:ln>
        </p:spPr>
      </p:pic>
      <p:pic>
        <p:nvPicPr>
          <p:cNvPr id="809" name="Google Shape;809;g1e3e4fbcb84_0_94"/>
          <p:cNvPicPr preferRelativeResize="0"/>
          <p:nvPr/>
        </p:nvPicPr>
        <p:blipFill rotWithShape="1">
          <a:blip r:embed="rId4">
            <a:alphaModFix/>
          </a:blip>
          <a:srcRect/>
          <a:stretch/>
        </p:blipFill>
        <p:spPr>
          <a:xfrm>
            <a:off x="8488548" y="1214325"/>
            <a:ext cx="3627251" cy="2983650"/>
          </a:xfrm>
          <a:prstGeom prst="rect">
            <a:avLst/>
          </a:prstGeom>
          <a:noFill/>
          <a:ln>
            <a:noFill/>
          </a:ln>
        </p:spPr>
      </p:pic>
      <p:sp>
        <p:nvSpPr>
          <p:cNvPr id="810" name="Google Shape;810;g1e3e4fbcb84_0_94"/>
          <p:cNvSpPr txBox="1"/>
          <p:nvPr/>
        </p:nvSpPr>
        <p:spPr>
          <a:xfrm>
            <a:off x="9426850" y="3978383"/>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a:t>
            </a:r>
            <a:r>
              <a:rPr lang="en-US" sz="1200" u="none" strike="noStrike" cap="none" dirty="0" err="1">
                <a:solidFill>
                  <a:srgbClr val="000000"/>
                </a:solidFill>
                <a:latin typeface="Arial Narrow" panose="020B0604020202020204" pitchFamily="34" charset="0"/>
                <a:ea typeface="Calibri"/>
                <a:cs typeface="Arial Narrow" panose="020B0604020202020204" pitchFamily="34" charset="0"/>
                <a:sym typeface="Calibri"/>
              </a:rPr>
              <a:t>PNGwing.com</a:t>
            </a:r>
            <a:r>
              <a:rPr lang="en-US"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 2023) </a:t>
            </a:r>
            <a:endParaRPr sz="12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Tree>
    <p:extLst>
      <p:ext uri="{BB962C8B-B14F-4D97-AF65-F5344CB8AC3E}">
        <p14:creationId xmlns:p14="http://schemas.microsoft.com/office/powerpoint/2010/main" val="555699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e3e4fbcb84_0_39"/>
          <p:cNvSpPr txBox="1">
            <a:spLocks noGrp="1"/>
          </p:cNvSpPr>
          <p:nvPr>
            <p:ph type="ctrTitle"/>
          </p:nvPr>
        </p:nvSpPr>
        <p:spPr>
          <a:xfrm>
            <a:off x="675861" y="184386"/>
            <a:ext cx="10515600" cy="579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Iterative </a:t>
            </a:r>
            <a:r>
              <a:rPr lang="en-US"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Design</a:t>
            </a:r>
            <a:endParaRPr sz="3200" dirty="0"/>
          </a:p>
        </p:txBody>
      </p:sp>
      <p:sp>
        <p:nvSpPr>
          <p:cNvPr id="706" name="Google Shape;706;g1e3e4fbcb84_0_39"/>
          <p:cNvSpPr/>
          <p:nvPr/>
        </p:nvSpPr>
        <p:spPr>
          <a:xfrm>
            <a:off x="4904477" y="2349839"/>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07" name="Google Shape;707;g1e3e4fbcb84_0_39"/>
          <p:cNvCxnSpPr/>
          <p:nvPr/>
        </p:nvCxnSpPr>
        <p:spPr>
          <a:xfrm>
            <a:off x="4719731" y="2682234"/>
            <a:ext cx="396600" cy="218100"/>
          </a:xfrm>
          <a:prstGeom prst="straightConnector1">
            <a:avLst/>
          </a:prstGeom>
          <a:noFill/>
          <a:ln w="19050" cap="flat" cmpd="sng">
            <a:solidFill>
              <a:srgbClr val="65F0AD"/>
            </a:solidFill>
            <a:prstDash val="solid"/>
            <a:round/>
            <a:headEnd type="oval" w="med" len="med"/>
            <a:tailEnd type="none" w="sm" len="sm"/>
          </a:ln>
        </p:spPr>
      </p:cxnSp>
      <p:cxnSp>
        <p:nvCxnSpPr>
          <p:cNvPr id="708" name="Google Shape;708;g1e3e4fbcb84_0_39"/>
          <p:cNvCxnSpPr/>
          <p:nvPr/>
        </p:nvCxnSpPr>
        <p:spPr>
          <a:xfrm rot="10800000">
            <a:off x="6055486" y="4474740"/>
            <a:ext cx="0" cy="398100"/>
          </a:xfrm>
          <a:prstGeom prst="straightConnector1">
            <a:avLst/>
          </a:prstGeom>
          <a:noFill/>
          <a:ln w="19050" cap="flat" cmpd="sng">
            <a:solidFill>
              <a:srgbClr val="0E9453"/>
            </a:solidFill>
            <a:prstDash val="solid"/>
            <a:round/>
            <a:headEnd type="oval" w="med" len="med"/>
            <a:tailEnd type="none" w="sm" len="sm"/>
          </a:ln>
        </p:spPr>
      </p:cxnSp>
      <p:sp>
        <p:nvSpPr>
          <p:cNvPr id="709" name="Google Shape;709;g1e3e4fbcb84_0_39"/>
          <p:cNvSpPr txBox="1"/>
          <p:nvPr/>
        </p:nvSpPr>
        <p:spPr>
          <a:xfrm>
            <a:off x="5356070" y="3156012"/>
            <a:ext cx="1320000" cy="6954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Clr>
                <a:srgbClr val="000000"/>
              </a:buClr>
              <a:buSzPts val="1600"/>
              <a:buFont typeface="Arial"/>
              <a:buNone/>
            </a:pPr>
            <a:r>
              <a:rPr lang="en-US" sz="20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Iterative Design Process</a:t>
            </a:r>
            <a:endParaRPr sz="2000" b="1" u="none" strike="noStrike" cap="none" dirty="0">
              <a:solidFill>
                <a:srgbClr val="000000"/>
              </a:solidFill>
              <a:latin typeface="Arial Narrow" panose="020B0604020202020204" pitchFamily="34" charset="0"/>
              <a:ea typeface="Arial"/>
              <a:cs typeface="Arial Narrow" panose="020B0604020202020204" pitchFamily="34" charset="0"/>
              <a:sym typeface="Arial"/>
            </a:endParaRPr>
          </a:p>
        </p:txBody>
      </p:sp>
      <p:sp>
        <p:nvSpPr>
          <p:cNvPr id="710" name="Google Shape;710;g1e3e4fbcb84_0_39"/>
          <p:cNvSpPr/>
          <p:nvPr/>
        </p:nvSpPr>
        <p:spPr>
          <a:xfrm rot="1717780">
            <a:off x="4849931" y="2264219"/>
            <a:ext cx="2428068" cy="236098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1e3e4fbcb84_0_39"/>
          <p:cNvSpPr/>
          <p:nvPr/>
        </p:nvSpPr>
        <p:spPr>
          <a:xfrm rot="-1717780" flipH="1">
            <a:off x="4851917" y="2264063"/>
            <a:ext cx="2428068" cy="2361301"/>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1e3e4fbcb84_0_39"/>
          <p:cNvSpPr/>
          <p:nvPr/>
        </p:nvSpPr>
        <p:spPr>
          <a:xfrm rot="-8194841">
            <a:off x="5847546" y="2225760"/>
            <a:ext cx="322988" cy="322988"/>
          </a:xfrm>
          <a:prstGeom prst="rtTriangle">
            <a:avLst/>
          </a:prstGeom>
          <a:solidFill>
            <a:srgbClr val="65F0A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1e3e4fbcb84_0_39"/>
          <p:cNvSpPr/>
          <p:nvPr/>
        </p:nvSpPr>
        <p:spPr>
          <a:xfrm rot="-9082762" flipH="1">
            <a:off x="4850887" y="2262690"/>
            <a:ext cx="2427517" cy="2360420"/>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1e3e4fbcb84_0_39"/>
          <p:cNvSpPr/>
          <p:nvPr/>
        </p:nvSpPr>
        <p:spPr>
          <a:xfrm rot="-973148">
            <a:off x="6906380" y="3805281"/>
            <a:ext cx="284628" cy="271708"/>
          </a:xfrm>
          <a:prstGeom prst="rtTriangle">
            <a:avLst/>
          </a:prstGeom>
          <a:solidFill>
            <a:srgbClr val="0856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g1e3e4fbcb84_0_39"/>
          <p:cNvSpPr/>
          <p:nvPr/>
        </p:nvSpPr>
        <p:spPr>
          <a:xfrm rot="6411030">
            <a:off x="4929742" y="3795898"/>
            <a:ext cx="315653" cy="330976"/>
          </a:xfrm>
          <a:prstGeom prst="rtTriangle">
            <a:avLst/>
          </a:prstGeom>
          <a:solidFill>
            <a:srgbClr val="0E945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1e3e4fbcb84_0_39"/>
          <p:cNvSpPr/>
          <p:nvPr/>
        </p:nvSpPr>
        <p:spPr>
          <a:xfrm>
            <a:off x="4904477" y="2349839"/>
            <a:ext cx="2322900" cy="2195700"/>
          </a:xfrm>
          <a:prstGeom prst="donut">
            <a:avLst>
              <a:gd name="adj" fmla="val 16067"/>
            </a:avLst>
          </a:prstGeom>
          <a:solidFill>
            <a:srgbClr val="000000">
              <a:alpha val="1058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17" name="Google Shape;717;g1e3e4fbcb84_0_39"/>
          <p:cNvCxnSpPr/>
          <p:nvPr/>
        </p:nvCxnSpPr>
        <p:spPr>
          <a:xfrm>
            <a:off x="4719731" y="2682234"/>
            <a:ext cx="396600" cy="218100"/>
          </a:xfrm>
          <a:prstGeom prst="straightConnector1">
            <a:avLst/>
          </a:prstGeom>
          <a:noFill/>
          <a:ln w="19050" cap="flat" cmpd="sng">
            <a:solidFill>
              <a:srgbClr val="A1C3FA"/>
            </a:solidFill>
            <a:prstDash val="solid"/>
            <a:round/>
            <a:headEnd type="oval" w="med" len="med"/>
            <a:tailEnd type="none" w="sm" len="sm"/>
          </a:ln>
        </p:spPr>
      </p:cxnSp>
      <p:cxnSp>
        <p:nvCxnSpPr>
          <p:cNvPr id="718" name="Google Shape;718;g1e3e4fbcb84_0_39"/>
          <p:cNvCxnSpPr/>
          <p:nvPr/>
        </p:nvCxnSpPr>
        <p:spPr>
          <a:xfrm flipH="1">
            <a:off x="6990526" y="2735945"/>
            <a:ext cx="407700" cy="250500"/>
          </a:xfrm>
          <a:prstGeom prst="straightConnector1">
            <a:avLst/>
          </a:prstGeom>
          <a:noFill/>
          <a:ln w="19050" cap="flat" cmpd="sng">
            <a:solidFill>
              <a:srgbClr val="0944A1"/>
            </a:solidFill>
            <a:prstDash val="solid"/>
            <a:round/>
            <a:headEnd type="oval" w="med" len="med"/>
            <a:tailEnd type="none" w="sm" len="sm"/>
          </a:ln>
        </p:spPr>
      </p:cxnSp>
      <p:cxnSp>
        <p:nvCxnSpPr>
          <p:cNvPr id="719" name="Google Shape;719;g1e3e4fbcb84_0_39"/>
          <p:cNvCxnSpPr/>
          <p:nvPr/>
        </p:nvCxnSpPr>
        <p:spPr>
          <a:xfrm rot="10800000">
            <a:off x="6055207" y="4474462"/>
            <a:ext cx="900" cy="393600"/>
          </a:xfrm>
          <a:prstGeom prst="straightConnector1">
            <a:avLst/>
          </a:prstGeom>
          <a:noFill/>
          <a:ln w="19050" cap="flat" cmpd="sng">
            <a:solidFill>
              <a:srgbClr val="307BF3"/>
            </a:solidFill>
            <a:prstDash val="solid"/>
            <a:round/>
            <a:headEnd type="oval" w="med" len="med"/>
            <a:tailEnd type="none" w="sm" len="sm"/>
          </a:ln>
        </p:spPr>
      </p:cxnSp>
      <p:sp>
        <p:nvSpPr>
          <p:cNvPr id="720" name="Google Shape;720;g1e3e4fbcb84_0_39"/>
          <p:cNvSpPr/>
          <p:nvPr/>
        </p:nvSpPr>
        <p:spPr>
          <a:xfrm rot="1717780">
            <a:off x="4849931" y="2264219"/>
            <a:ext cx="2428068" cy="2360988"/>
          </a:xfrm>
          <a:prstGeom prst="blockArc">
            <a:avLst>
              <a:gd name="adj1" fmla="val 14414370"/>
              <a:gd name="adj2" fmla="val 694"/>
              <a:gd name="adj3" fmla="val 9562"/>
            </a:avLst>
          </a:prstGeom>
          <a:solidFill>
            <a:srgbClr val="0944A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1e3e4fbcb84_0_39"/>
          <p:cNvSpPr/>
          <p:nvPr/>
        </p:nvSpPr>
        <p:spPr>
          <a:xfrm rot="-1717780" flipH="1">
            <a:off x="4851917" y="2264063"/>
            <a:ext cx="2428068" cy="2361301"/>
          </a:xfrm>
          <a:prstGeom prst="blockArc">
            <a:avLst>
              <a:gd name="adj1" fmla="val 14348563"/>
              <a:gd name="adj2" fmla="val 21472873"/>
              <a:gd name="adj3" fmla="val 9381"/>
            </a:avLst>
          </a:prstGeom>
          <a:solidFill>
            <a:srgbClr val="A1C3FA"/>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22" name="Google Shape;722;g1e3e4fbcb84_0_39"/>
          <p:cNvSpPr/>
          <p:nvPr/>
        </p:nvSpPr>
        <p:spPr>
          <a:xfrm rot="-8194841">
            <a:off x="5847546" y="2225760"/>
            <a:ext cx="322988" cy="322988"/>
          </a:xfrm>
          <a:prstGeom prst="rtTriangle">
            <a:avLst/>
          </a:prstGeom>
          <a:solidFill>
            <a:srgbClr val="A1C3F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1e3e4fbcb84_0_39"/>
          <p:cNvSpPr/>
          <p:nvPr/>
        </p:nvSpPr>
        <p:spPr>
          <a:xfrm rot="-9082762" flipH="1">
            <a:off x="4850887" y="2262690"/>
            <a:ext cx="2427517" cy="2360420"/>
          </a:xfrm>
          <a:prstGeom prst="blockArc">
            <a:avLst>
              <a:gd name="adj1" fmla="val 14316164"/>
              <a:gd name="adj2" fmla="val 21502663"/>
              <a:gd name="adj3" fmla="val 9415"/>
            </a:avLst>
          </a:prstGeom>
          <a:solidFill>
            <a:srgbClr val="307BF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g1e3e4fbcb84_0_39"/>
          <p:cNvSpPr/>
          <p:nvPr/>
        </p:nvSpPr>
        <p:spPr>
          <a:xfrm rot="-973148">
            <a:off x="6906380" y="3805281"/>
            <a:ext cx="284628" cy="271708"/>
          </a:xfrm>
          <a:prstGeom prst="rtTriangle">
            <a:avLst/>
          </a:prstGeom>
          <a:solidFill>
            <a:srgbClr val="0944A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g1e3e4fbcb84_0_39"/>
          <p:cNvSpPr/>
          <p:nvPr/>
        </p:nvSpPr>
        <p:spPr>
          <a:xfrm rot="6411030">
            <a:off x="4929742" y="3795898"/>
            <a:ext cx="315653" cy="330976"/>
          </a:xfrm>
          <a:prstGeom prst="rtTriangle">
            <a:avLst/>
          </a:prstGeom>
          <a:solidFill>
            <a:srgbClr val="307B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1e3e4fbcb84_0_39"/>
          <p:cNvSpPr txBox="1"/>
          <p:nvPr/>
        </p:nvSpPr>
        <p:spPr>
          <a:xfrm>
            <a:off x="2706679" y="2846709"/>
            <a:ext cx="1880100"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Brainstorm design and create mockups</a:t>
            </a:r>
            <a:endParaRPr sz="11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727" name="Google Shape;727;g1e3e4fbcb84_0_39"/>
          <p:cNvSpPr txBox="1"/>
          <p:nvPr/>
        </p:nvSpPr>
        <p:spPr>
          <a:xfrm>
            <a:off x="7623024" y="2232050"/>
            <a:ext cx="23229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Test &amp; Evaluate</a:t>
            </a:r>
            <a:r>
              <a:rPr lang="en-US" sz="23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 </a:t>
            </a:r>
            <a:endParaRPr sz="15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28" name="Google Shape;728;g1e3e4fbcb84_0_39"/>
          <p:cNvSpPr txBox="1"/>
          <p:nvPr/>
        </p:nvSpPr>
        <p:spPr>
          <a:xfrm>
            <a:off x="2410025" y="2460475"/>
            <a:ext cx="2473409" cy="579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dirty="0">
                <a:solidFill>
                  <a:srgbClr val="000000"/>
                </a:solidFill>
                <a:latin typeface="Arial Narrow" panose="020B0604020202020204" pitchFamily="34" charset="0"/>
                <a:ea typeface="Roboto"/>
                <a:cs typeface="Arial Narrow" panose="020B0604020202020204" pitchFamily="34" charset="0"/>
                <a:sym typeface="Roboto"/>
              </a:rPr>
              <a:t>Design &amp; Prototype</a:t>
            </a:r>
            <a:endParaRPr sz="900" b="1" u="none" strike="noStrike" cap="none" dirty="0">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29" name="Google Shape;729;g1e3e4fbcb84_0_39"/>
          <p:cNvSpPr txBox="1"/>
          <p:nvPr/>
        </p:nvSpPr>
        <p:spPr>
          <a:xfrm>
            <a:off x="7606974" y="2651550"/>
            <a:ext cx="23550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rPr>
              <a:t>Test prototype, gather feedback, identify areas for improvement</a:t>
            </a:r>
            <a:endParaRPr sz="1800" u="none" strike="noStrike" cap="none" dirty="0">
              <a:solidFill>
                <a:srgbClr val="000000"/>
              </a:solidFill>
              <a:latin typeface="Arial Narrow" panose="020B0604020202020204" pitchFamily="34" charset="0"/>
              <a:ea typeface="Calibri"/>
              <a:cs typeface="Arial Narrow" panose="020B0604020202020204" pitchFamily="34" charset="0"/>
              <a:sym typeface="Calibri"/>
            </a:endParaRPr>
          </a:p>
        </p:txBody>
      </p:sp>
      <p:sp>
        <p:nvSpPr>
          <p:cNvPr id="730" name="Google Shape;730;g1e3e4fbcb84_0_39"/>
          <p:cNvSpPr txBox="1"/>
          <p:nvPr/>
        </p:nvSpPr>
        <p:spPr>
          <a:xfrm>
            <a:off x="5502456" y="5486157"/>
            <a:ext cx="1105500" cy="527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solidFill>
                  <a:srgbClr val="000000"/>
                </a:solidFill>
                <a:latin typeface="Arial Narrow" panose="020B0604020202020204" pitchFamily="34" charset="0"/>
                <a:ea typeface="Roboto"/>
                <a:cs typeface="Arial Narrow" panose="020B0604020202020204" pitchFamily="34" charset="0"/>
                <a:sym typeface="Roboto"/>
              </a:rPr>
              <a:t>Iterate</a:t>
            </a:r>
            <a:endParaRPr sz="1100" b="1" u="none" strike="noStrike" cap="none">
              <a:solidFill>
                <a:srgbClr val="000000"/>
              </a:solidFill>
              <a:latin typeface="Arial Narrow" panose="020B0604020202020204" pitchFamily="34" charset="0"/>
              <a:ea typeface="Roboto"/>
              <a:cs typeface="Arial Narrow" panose="020B0604020202020204" pitchFamily="34" charset="0"/>
              <a:sym typeface="Roboto"/>
            </a:endParaRPr>
          </a:p>
        </p:txBody>
      </p:sp>
      <p:sp>
        <p:nvSpPr>
          <p:cNvPr id="731" name="Google Shape;731;g1e3e4fbcb84_0_39"/>
          <p:cNvSpPr txBox="1"/>
          <p:nvPr/>
        </p:nvSpPr>
        <p:spPr>
          <a:xfrm>
            <a:off x="5066556" y="5904596"/>
            <a:ext cx="19773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00000"/>
                </a:solidFill>
                <a:latin typeface="Arial Narrow" panose="020B0604020202020204" pitchFamily="34" charset="0"/>
                <a:ea typeface="Calibri"/>
                <a:cs typeface="Arial Narrow" panose="020B0604020202020204" pitchFamily="34" charset="0"/>
                <a:sym typeface="Calibri"/>
              </a:rPr>
              <a:t>Prioritize feedback, revise, test, repeat</a:t>
            </a:r>
            <a:endParaRPr sz="1800" u="none" strike="noStrike" cap="none">
              <a:solidFill>
                <a:srgbClr val="000000"/>
              </a:solidFill>
              <a:latin typeface="Arial Narrow" panose="020B0604020202020204" pitchFamily="34" charset="0"/>
              <a:ea typeface="Calibri"/>
              <a:cs typeface="Arial Narrow" panose="020B0604020202020204" pitchFamily="34" charset="0"/>
              <a:sym typeface="Calibri"/>
            </a:endParaRPr>
          </a:p>
        </p:txBody>
      </p:sp>
      <p:pic>
        <p:nvPicPr>
          <p:cNvPr id="732" name="Google Shape;732;g1e3e4fbcb84_0_39"/>
          <p:cNvPicPr preferRelativeResize="0"/>
          <p:nvPr/>
        </p:nvPicPr>
        <p:blipFill rotWithShape="1">
          <a:blip r:embed="rId3">
            <a:alphaModFix/>
          </a:blip>
          <a:srcRect/>
          <a:stretch/>
        </p:blipFill>
        <p:spPr>
          <a:xfrm>
            <a:off x="3382561" y="1967027"/>
            <a:ext cx="528337" cy="528337"/>
          </a:xfrm>
          <a:prstGeom prst="rect">
            <a:avLst/>
          </a:prstGeom>
          <a:noFill/>
          <a:ln>
            <a:noFill/>
          </a:ln>
        </p:spPr>
      </p:pic>
      <p:pic>
        <p:nvPicPr>
          <p:cNvPr id="733" name="Google Shape;733;g1e3e4fbcb84_0_39"/>
          <p:cNvPicPr preferRelativeResize="0"/>
          <p:nvPr/>
        </p:nvPicPr>
        <p:blipFill rotWithShape="1">
          <a:blip r:embed="rId4">
            <a:alphaModFix/>
          </a:blip>
          <a:srcRect/>
          <a:stretch/>
        </p:blipFill>
        <p:spPr>
          <a:xfrm>
            <a:off x="8546686" y="1832656"/>
            <a:ext cx="475577" cy="475576"/>
          </a:xfrm>
          <a:prstGeom prst="rect">
            <a:avLst/>
          </a:prstGeom>
          <a:noFill/>
          <a:ln>
            <a:noFill/>
          </a:ln>
        </p:spPr>
      </p:pic>
      <p:pic>
        <p:nvPicPr>
          <p:cNvPr id="734" name="Google Shape;734;g1e3e4fbcb84_0_39"/>
          <p:cNvPicPr preferRelativeResize="0"/>
          <p:nvPr/>
        </p:nvPicPr>
        <p:blipFill rotWithShape="1">
          <a:blip r:embed="rId5">
            <a:alphaModFix/>
          </a:blip>
          <a:srcRect/>
          <a:stretch/>
        </p:blipFill>
        <p:spPr>
          <a:xfrm>
            <a:off x="5643402" y="5060301"/>
            <a:ext cx="823609" cy="475588"/>
          </a:xfrm>
          <a:prstGeom prst="rect">
            <a:avLst/>
          </a:prstGeom>
          <a:noFill/>
          <a:ln>
            <a:noFill/>
          </a:ln>
        </p:spPr>
      </p:pic>
    </p:spTree>
    <p:extLst>
      <p:ext uri="{BB962C8B-B14F-4D97-AF65-F5344CB8AC3E}">
        <p14:creationId xmlns:p14="http://schemas.microsoft.com/office/powerpoint/2010/main" val="1788289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4f1335389d_0_22"/>
          <p:cNvSpPr txBox="1">
            <a:spLocks noGrp="1"/>
          </p:cNvSpPr>
          <p:nvPr>
            <p:ph type="body" idx="4294967295"/>
          </p:nvPr>
        </p:nvSpPr>
        <p:spPr>
          <a:xfrm>
            <a:off x="838200" y="1079400"/>
            <a:ext cx="5272200" cy="4351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1200"/>
              </a:spcAft>
              <a:buSzPts val="2800"/>
              <a:buNone/>
            </a:pPr>
            <a:r>
              <a:rPr lang="en-US" sz="2500" dirty="0"/>
              <a:t>Storyboard to Brown Box Prototype </a:t>
            </a:r>
            <a:endParaRPr sz="2500" dirty="0"/>
          </a:p>
          <a:p>
            <a:pPr marL="0" marR="431800" lvl="0" indent="0" algn="l" rtl="0">
              <a:lnSpc>
                <a:spcPct val="150000"/>
              </a:lnSpc>
              <a:spcBef>
                <a:spcPts val="0"/>
              </a:spcBef>
              <a:spcAft>
                <a:spcPts val="1200"/>
              </a:spcAft>
              <a:buSzPts val="2800"/>
              <a:buNone/>
            </a:pPr>
            <a:r>
              <a:rPr lang="en-US" sz="1800" b="1" dirty="0"/>
              <a:t>Documentation</a:t>
            </a:r>
            <a:r>
              <a:rPr lang="en-US" sz="1800" dirty="0"/>
              <a:t> - Use a mobile device to record the participant going through the entire simulation from end to end.</a:t>
            </a:r>
            <a:endParaRPr sz="1800" dirty="0"/>
          </a:p>
          <a:p>
            <a:pPr marL="933436" marR="431800" lvl="1" indent="-285750">
              <a:lnSpc>
                <a:spcPct val="150000"/>
              </a:lnSpc>
              <a:spcBef>
                <a:spcPts val="0"/>
              </a:spcBef>
              <a:spcAft>
                <a:spcPts val="1200"/>
              </a:spcAft>
              <a:buClr>
                <a:srgbClr val="1A1A1A"/>
              </a:buClr>
              <a:buSzPts val="1800"/>
              <a:buFont typeface="Arial" panose="020B0604020202020204" pitchFamily="34" charset="0"/>
              <a:buChar char="•"/>
            </a:pPr>
            <a:r>
              <a:rPr lang="en-US" sz="1800" dirty="0"/>
              <a:t>update written documentation as changes are made to the design</a:t>
            </a:r>
            <a:endParaRPr sz="1800" dirty="0"/>
          </a:p>
        </p:txBody>
      </p:sp>
      <p:sp>
        <p:nvSpPr>
          <p:cNvPr id="675" name="Google Shape;675;g24f1335389d_0_22"/>
          <p:cNvSpPr txBox="1">
            <a:spLocks noGrp="1"/>
          </p:cNvSpPr>
          <p:nvPr>
            <p:ph type="title" idx="4294967295"/>
          </p:nvPr>
        </p:nvSpPr>
        <p:spPr>
          <a:xfrm>
            <a:off x="838200" y="0"/>
            <a:ext cx="10515600" cy="88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FINAL PROTOTYPE</a:t>
            </a:r>
            <a:endParaRPr sz="3200" dirty="0"/>
          </a:p>
        </p:txBody>
      </p:sp>
      <p:sp>
        <p:nvSpPr>
          <p:cNvPr id="676" name="Google Shape;676;g24f1335389d_0_22"/>
          <p:cNvSpPr txBox="1"/>
          <p:nvPr/>
        </p:nvSpPr>
        <p:spPr>
          <a:xfrm>
            <a:off x="7774800" y="5788125"/>
            <a:ext cx="3965400" cy="400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Cell icons created by Nhor Phai - Flaticon</a:t>
            </a:r>
            <a:endParaRPr sz="1400" b="0" i="0" u="none" strike="noStrike" cap="none">
              <a:solidFill>
                <a:srgbClr val="000000"/>
              </a:solidFill>
              <a:latin typeface="Arial"/>
              <a:ea typeface="Arial"/>
              <a:cs typeface="Arial"/>
              <a:sym typeface="Arial"/>
            </a:endParaRPr>
          </a:p>
        </p:txBody>
      </p:sp>
      <p:pic>
        <p:nvPicPr>
          <p:cNvPr id="677" name="Google Shape;677;g24f1335389d_0_22"/>
          <p:cNvPicPr preferRelativeResize="0"/>
          <p:nvPr/>
        </p:nvPicPr>
        <p:blipFill rotWithShape="1">
          <a:blip r:embed="rId3">
            <a:alphaModFix/>
          </a:blip>
          <a:srcRect/>
          <a:stretch/>
        </p:blipFill>
        <p:spPr>
          <a:xfrm>
            <a:off x="6954800" y="1384204"/>
            <a:ext cx="3965400" cy="3965400"/>
          </a:xfrm>
          <a:prstGeom prst="rect">
            <a:avLst/>
          </a:prstGeom>
          <a:noFill/>
          <a:ln>
            <a:noFill/>
          </a:ln>
        </p:spPr>
      </p:pic>
    </p:spTree>
    <p:extLst>
      <p:ext uri="{BB962C8B-B14F-4D97-AF65-F5344CB8AC3E}">
        <p14:creationId xmlns:p14="http://schemas.microsoft.com/office/powerpoint/2010/main" val="3606276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1e3e4d054bd_0_23"/>
          <p:cNvSpPr txBox="1">
            <a:spLocks noGrp="1"/>
          </p:cNvSpPr>
          <p:nvPr>
            <p:ph type="title"/>
          </p:nvPr>
        </p:nvSpPr>
        <p:spPr>
          <a:xfrm>
            <a:off x="838200" y="2057170"/>
            <a:ext cx="10515600" cy="1549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Calibri"/>
              <a:buNone/>
            </a:pPr>
            <a:r>
              <a:rPr lang="en-US" dirty="0">
                <a:solidFill>
                  <a:schemeClr val="tx1"/>
                </a:solidFill>
              </a:rPr>
              <a:t>Optional Break 11:15 – 11:30</a:t>
            </a:r>
            <a:endParaRPr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253c7699ae5_0_5"/>
          <p:cNvSpPr txBox="1">
            <a:spLocks noGrp="1"/>
          </p:cNvSpPr>
          <p:nvPr>
            <p:ph type="title"/>
          </p:nvPr>
        </p:nvSpPr>
        <p:spPr>
          <a:xfrm>
            <a:off x="838200" y="260321"/>
            <a:ext cx="10515600" cy="7036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en-US" sz="3600" b="1" dirty="0"/>
              <a:t>Workshop Agenda</a:t>
            </a:r>
            <a:endParaRPr sz="3600" b="1" dirty="0"/>
          </a:p>
          <a:p>
            <a:pPr marL="0" lvl="0" indent="0" algn="l" rtl="0">
              <a:lnSpc>
                <a:spcPct val="90000"/>
              </a:lnSpc>
              <a:spcBef>
                <a:spcPts val="0"/>
              </a:spcBef>
              <a:spcAft>
                <a:spcPts val="0"/>
              </a:spcAft>
              <a:buClr>
                <a:schemeClr val="dk1"/>
              </a:buClr>
              <a:buSzPts val="4400"/>
              <a:buFont typeface="Calibri"/>
              <a:buNone/>
            </a:pPr>
            <a:r>
              <a:rPr lang="en-US" b="1" cap="none" dirty="0"/>
              <a:t> </a:t>
            </a:r>
            <a:endParaRPr dirty="0"/>
          </a:p>
        </p:txBody>
      </p:sp>
      <p:sp>
        <p:nvSpPr>
          <p:cNvPr id="496" name="Google Shape;496;g253c7699ae5_0_5"/>
          <p:cNvSpPr txBox="1">
            <a:spLocks noGrp="1"/>
          </p:cNvSpPr>
          <p:nvPr>
            <p:ph type="body" idx="1"/>
          </p:nvPr>
        </p:nvSpPr>
        <p:spPr>
          <a:xfrm>
            <a:off x="838200" y="1542825"/>
            <a:ext cx="10515600" cy="43512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1: Objectives, Definitions, and Foundational Concepts		8:00 am – 8:30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2: Assessments and Task Analysis				8:30 am – 9:00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3: Storyboarding for VR					9:00 am – 9:30 am</a:t>
            </a:r>
            <a:endParaRPr sz="2000" dirty="0">
              <a:solidFill>
                <a:schemeClr val="bg1">
                  <a:lumMod val="75000"/>
                </a:schemeClr>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Break							9:30 am – 9:45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Part 4: Prototyping						9:45 am – 11:15 am</a:t>
            </a:r>
            <a:endParaRPr sz="2000" dirty="0">
              <a:solidFill>
                <a:schemeClr val="bg1">
                  <a:lumMod val="75000"/>
                </a:schemeClr>
              </a:solidFill>
            </a:endParaRPr>
          </a:p>
          <a:p>
            <a:pPr marL="787400" lvl="1" indent="-342900">
              <a:lnSpc>
                <a:spcPct val="115000"/>
              </a:lnSpc>
              <a:spcBef>
                <a:spcPts val="0"/>
              </a:spcBef>
              <a:spcAft>
                <a:spcPts val="600"/>
              </a:spcAft>
              <a:buClr>
                <a:srgbClr val="333333"/>
              </a:buClr>
              <a:buSzPts val="2000"/>
              <a:buFont typeface="Arial" panose="020B0604020202020204" pitchFamily="34" charset="0"/>
              <a:buChar char="•"/>
            </a:pPr>
            <a:r>
              <a:rPr lang="en-US" sz="2000" dirty="0">
                <a:solidFill>
                  <a:schemeClr val="bg1">
                    <a:lumMod val="75000"/>
                  </a:schemeClr>
                </a:solidFill>
              </a:rPr>
              <a:t>Break							11:15 am – 11:30 am</a:t>
            </a:r>
            <a:endParaRPr sz="2000" dirty="0">
              <a:solidFill>
                <a:schemeClr val="bg1">
                  <a:lumMod val="75000"/>
                </a:schemeClr>
              </a:solidFill>
            </a:endParaRPr>
          </a:p>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t>Part 5: Socialize and Reflect					11:30 am – 11:45 am</a:t>
            </a:r>
          </a:p>
          <a:p>
            <a:pPr>
              <a:lnSpc>
                <a:spcPct val="115000"/>
              </a:lnSpc>
              <a:spcBef>
                <a:spcPts val="0"/>
              </a:spcBef>
              <a:spcAft>
                <a:spcPts val="600"/>
              </a:spcAft>
              <a:buClr>
                <a:srgbClr val="333333"/>
              </a:buClr>
              <a:buSzPts val="2000"/>
              <a:buFont typeface="Wingdings" panose="05000000000000000000" pitchFamily="2" charset="2"/>
              <a:buChar char="Ø"/>
            </a:pPr>
            <a:r>
              <a:rPr lang="en-US" sz="2000" b="1" dirty="0"/>
              <a:t>Part 6: Close Out and Final Thoughts 				11:45 am – 12:00 pm</a:t>
            </a:r>
            <a:r>
              <a:rPr lang="en-US" b="1" dirty="0"/>
              <a:t>	</a:t>
            </a:r>
            <a:r>
              <a:rPr lang="en-US" dirty="0"/>
              <a:t>			</a:t>
            </a:r>
            <a:endParaRPr dirty="0"/>
          </a:p>
        </p:txBody>
      </p:sp>
    </p:spTree>
    <p:extLst>
      <p:ext uri="{BB962C8B-B14F-4D97-AF65-F5344CB8AC3E}">
        <p14:creationId xmlns:p14="http://schemas.microsoft.com/office/powerpoint/2010/main" val="686772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
          <p:cNvSpPr txBox="1">
            <a:spLocks noGrp="1"/>
          </p:cNvSpPr>
          <p:nvPr>
            <p:ph type="title"/>
          </p:nvPr>
        </p:nvSpPr>
        <p:spPr>
          <a:xfrm>
            <a:off x="838200" y="255795"/>
            <a:ext cx="10515600" cy="5255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b="1" cap="none" dirty="0"/>
              <a:t>Parts 5 and 6</a:t>
            </a:r>
            <a:endParaRPr sz="3200" dirty="0"/>
          </a:p>
        </p:txBody>
      </p:sp>
      <p:sp>
        <p:nvSpPr>
          <p:cNvPr id="896" name="Google Shape;896;p4"/>
          <p:cNvSpPr txBox="1">
            <a:spLocks noGrp="1"/>
          </p:cNvSpPr>
          <p:nvPr>
            <p:ph type="body" idx="1"/>
          </p:nvPr>
        </p:nvSpPr>
        <p:spPr>
          <a:xfrm>
            <a:off x="838200" y="1825625"/>
            <a:ext cx="10791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800"/>
              <a:buNone/>
            </a:pPr>
            <a:r>
              <a:rPr lang="en-US" sz="2200" dirty="0"/>
              <a:t>Part 5: </a:t>
            </a:r>
            <a:r>
              <a:rPr lang="en-US" sz="2200"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Socializing </a:t>
            </a:r>
            <a:r>
              <a:rPr lang="en-US" sz="2200" b="1" i="1" dirty="0"/>
              <a:t>and Reflecting 		</a:t>
            </a:r>
            <a:r>
              <a:rPr lang="en-US" sz="2200" dirty="0"/>
              <a:t>(11:30 am – 11:45 am)</a:t>
            </a:r>
            <a:endParaRPr sz="2200" dirty="0"/>
          </a:p>
          <a:p>
            <a:pPr marL="0" lvl="0" indent="0" algn="l" rtl="0">
              <a:spcBef>
                <a:spcPts val="0"/>
              </a:spcBef>
              <a:spcAft>
                <a:spcPts val="0"/>
              </a:spcAft>
              <a:buSzPts val="1800"/>
              <a:buNone/>
            </a:pPr>
            <a:endParaRPr sz="2200" b="1" i="1" dirty="0"/>
          </a:p>
          <a:p>
            <a:pPr marL="0" lvl="0" indent="0" algn="l" rtl="0">
              <a:spcBef>
                <a:spcPts val="0"/>
              </a:spcBef>
              <a:spcAft>
                <a:spcPts val="0"/>
              </a:spcAft>
              <a:buClr>
                <a:schemeClr val="dk1"/>
              </a:buClr>
              <a:buSzPts val="1100"/>
              <a:buFont typeface="Arial"/>
              <a:buNone/>
            </a:pPr>
            <a:r>
              <a:rPr lang="en-US" sz="2200" b="1" i="1" dirty="0"/>
              <a:t>PARTICIPANTS												</a:t>
            </a:r>
            <a:endParaRPr sz="2200" dirty="0"/>
          </a:p>
          <a:p>
            <a:pPr marL="457200" lvl="0" indent="-368300" algn="l" rtl="0">
              <a:spcBef>
                <a:spcPts val="500"/>
              </a:spcBef>
              <a:spcAft>
                <a:spcPts val="0"/>
              </a:spcAft>
              <a:buSzPts val="2200"/>
              <a:buChar char="•"/>
            </a:pPr>
            <a:r>
              <a:rPr lang="en-US" sz="2200" b="1" i="1" dirty="0"/>
              <a:t>Socializing Designs </a:t>
            </a:r>
            <a:endParaRPr sz="2200" b="1" i="1" dirty="0"/>
          </a:p>
          <a:p>
            <a:pPr marL="914400" lvl="1" indent="-368300" algn="l" rtl="0">
              <a:spcBef>
                <a:spcPts val="0"/>
              </a:spcBef>
              <a:spcAft>
                <a:spcPts val="0"/>
              </a:spcAft>
              <a:buSzPts val="2200"/>
              <a:buChar char="•"/>
            </a:pPr>
            <a:r>
              <a:rPr lang="en-US" sz="2200" dirty="0"/>
              <a:t>Volunteer from group to </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walk through</a:t>
            </a:r>
            <a:r>
              <a:rPr lang="en-US" sz="2200" dirty="0"/>
              <a:t> their simulation 	</a:t>
            </a:r>
            <a:endParaRPr sz="2200" dirty="0"/>
          </a:p>
          <a:p>
            <a:pPr marL="457200" lvl="0" indent="-368300" algn="l" rtl="0">
              <a:spcBef>
                <a:spcPts val="0"/>
              </a:spcBef>
              <a:spcAft>
                <a:spcPts val="0"/>
              </a:spcAft>
              <a:buSzPts val="2200"/>
              <a:buChar char="•"/>
            </a:pPr>
            <a:r>
              <a:rPr lang="en-US" sz="2200" b="1" i="1" dirty="0"/>
              <a:t>Share Measuring For Deterrence</a:t>
            </a:r>
            <a:endParaRPr sz="2200" dirty="0"/>
          </a:p>
          <a:p>
            <a:pPr marL="457200" lvl="0" indent="0" algn="l" rtl="0">
              <a:spcBef>
                <a:spcPts val="0"/>
              </a:spcBef>
              <a:spcAft>
                <a:spcPts val="0"/>
              </a:spcAft>
              <a:buSzPts val="1800"/>
              <a:buNone/>
            </a:pPr>
            <a:endParaRPr sz="2200" dirty="0"/>
          </a:p>
          <a:p>
            <a:pPr marL="0" lvl="0" indent="0" algn="l" rtl="0">
              <a:spcBef>
                <a:spcPts val="1000"/>
              </a:spcBef>
              <a:spcAft>
                <a:spcPts val="0"/>
              </a:spcAft>
              <a:buSzPts val="1800"/>
              <a:buNone/>
            </a:pPr>
            <a:r>
              <a:rPr lang="en-US" sz="2200" dirty="0"/>
              <a:t>Part 6: </a:t>
            </a:r>
            <a:r>
              <a:rPr lang="en-US" sz="2200" b="1" i="1" dirty="0"/>
              <a:t>Close out</a:t>
            </a:r>
            <a:r>
              <a:rPr lang="en-US" sz="2200" dirty="0"/>
              <a:t>				(11:45 am – 12:00 pm)</a:t>
            </a:r>
            <a:endParaRPr sz="2200" dirty="0"/>
          </a:p>
          <a:p>
            <a:pPr marL="457200" lvl="0" indent="-368300" algn="l" rtl="0">
              <a:spcBef>
                <a:spcPts val="0"/>
              </a:spcBef>
              <a:spcAft>
                <a:spcPts val="0"/>
              </a:spcAft>
              <a:buSzPts val="2200"/>
              <a:buChar char="•"/>
            </a:pPr>
            <a:r>
              <a:rPr lang="en-US" sz="2200"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Reflect</a:t>
            </a:r>
            <a:r>
              <a:rPr lang="en-US" sz="2200" b="1" i="1" dirty="0"/>
              <a:t> on Learning Engineering	</a:t>
            </a:r>
            <a:endParaRPr sz="2200" b="1" i="1" dirty="0"/>
          </a:p>
          <a:p>
            <a:pPr marL="457200" lvl="0" indent="-368300" algn="l" rtl="0">
              <a:spcBef>
                <a:spcPts val="0"/>
              </a:spcBef>
              <a:spcAft>
                <a:spcPts val="0"/>
              </a:spcAft>
              <a:buSzPts val="2200"/>
              <a:buChar char="•"/>
            </a:pPr>
            <a:r>
              <a:rPr lang="en-US" sz="2200" b="1" i="1" dirty="0"/>
              <a:t>Final Thoughts</a:t>
            </a:r>
            <a:endParaRPr sz="2200" b="1" i="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0" name="Google Shape;920;g1e3ff4b0a9a_0_30"/>
          <p:cNvSpPr txBox="1">
            <a:spLocks noGrp="1"/>
          </p:cNvSpPr>
          <p:nvPr>
            <p:ph type="title"/>
          </p:nvPr>
        </p:nvSpPr>
        <p:spPr>
          <a:xfrm>
            <a:off x="838200" y="206099"/>
            <a:ext cx="10515600" cy="5730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HyperSkill</a:t>
            </a:r>
            <a:endParaRPr sz="3200" dirty="0"/>
          </a:p>
        </p:txBody>
      </p:sp>
      <p:pic>
        <p:nvPicPr>
          <p:cNvPr id="15" name="Picture 14">
            <a:extLst>
              <a:ext uri="{FF2B5EF4-FFF2-40B4-BE49-F238E27FC236}">
                <a16:creationId xmlns:a16="http://schemas.microsoft.com/office/drawing/2014/main" id="{63703AD8-382E-5342-8800-AB529AE4FEB5}"/>
              </a:ext>
            </a:extLst>
          </p:cNvPr>
          <p:cNvPicPr>
            <a:picLocks noChangeAspect="1"/>
          </p:cNvPicPr>
          <p:nvPr/>
        </p:nvPicPr>
        <p:blipFill>
          <a:blip r:embed="rId3"/>
          <a:stretch>
            <a:fillRect/>
          </a:stretch>
        </p:blipFill>
        <p:spPr>
          <a:xfrm>
            <a:off x="1041061" y="1208986"/>
            <a:ext cx="9885244" cy="4917379"/>
          </a:xfrm>
          <a:prstGeom prst="rect">
            <a:avLst/>
          </a:prstGeom>
        </p:spPr>
      </p:pic>
    </p:spTree>
    <p:extLst>
      <p:ext uri="{BB962C8B-B14F-4D97-AF65-F5344CB8AC3E}">
        <p14:creationId xmlns:p14="http://schemas.microsoft.com/office/powerpoint/2010/main" val="392560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ff5652ca83_0_0"/>
          <p:cNvSpPr txBox="1">
            <a:spLocks noGrp="1"/>
          </p:cNvSpPr>
          <p:nvPr>
            <p:ph type="title"/>
          </p:nvPr>
        </p:nvSpPr>
        <p:spPr>
          <a:xfrm>
            <a:off x="838200" y="203227"/>
            <a:ext cx="10515600" cy="47802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Measuring to insure deterrence &amp; success</a:t>
            </a:r>
            <a:endParaRPr sz="3200" dirty="0"/>
          </a:p>
        </p:txBody>
      </p:sp>
      <p:sp>
        <p:nvSpPr>
          <p:cNvPr id="119" name="Google Shape;119;g1ff5652ca83_0_0"/>
          <p:cNvSpPr txBox="1">
            <a:spLocks noGrp="1"/>
          </p:cNvSpPr>
          <p:nvPr>
            <p:ph type="body" idx="1"/>
          </p:nvPr>
        </p:nvSpPr>
        <p:spPr>
          <a:xfrm>
            <a:off x="838200" y="991491"/>
            <a:ext cx="11172986" cy="5347316"/>
          </a:xfrm>
          <a:prstGeom prst="rect">
            <a:avLst/>
          </a:prstGeom>
        </p:spPr>
        <p:txBody>
          <a:bodyPr spcFirstLastPara="1" wrap="square" lIns="91425" tIns="45700" rIns="91425" bIns="45700" anchor="t" anchorCtr="0">
            <a:noAutofit/>
          </a:bodyPr>
          <a:lstStyle/>
          <a:p>
            <a:pPr marL="0" lvl="0" indent="0" algn="l" rtl="0">
              <a:spcBef>
                <a:spcPts val="1000"/>
              </a:spcBef>
              <a:spcAft>
                <a:spcPts val="1200"/>
              </a:spcAft>
              <a:buClr>
                <a:schemeClr val="dk1"/>
              </a:buClr>
              <a:buSzPts val="1100"/>
              <a:buFont typeface="Arial"/>
              <a:buNone/>
            </a:pPr>
            <a:r>
              <a:rPr lang="en-US" sz="1800" dirty="0">
                <a:solidFill>
                  <a:srgbClr val="1F1F1F"/>
                </a:solidFill>
                <a:highlight>
                  <a:srgbClr val="FFFFFF"/>
                </a:highlight>
              </a:rPr>
              <a:t>Measuring to ensure deterrence and ensure success means that the designed training prepares the trainees and gives evidence of likelihood trainees will accomplish their future missions. Key elements of this process include:</a:t>
            </a:r>
            <a:endParaRPr sz="1800" dirty="0">
              <a:solidFill>
                <a:srgbClr val="1F1F1F"/>
              </a:solidFill>
            </a:endParaRPr>
          </a:p>
          <a:p>
            <a:pPr marL="928688" lvl="1" indent="0">
              <a:spcBef>
                <a:spcPts val="1000"/>
              </a:spcBef>
              <a:spcAft>
                <a:spcPts val="1200"/>
              </a:spcAft>
              <a:buClr>
                <a:srgbClr val="1F1F1F"/>
              </a:buClr>
              <a:buSzPts val="1750"/>
              <a:buNone/>
            </a:pPr>
            <a:r>
              <a:rPr lang="en-US" sz="1800" b="1" dirty="0">
                <a:solidFill>
                  <a:srgbClr val="1F1F1F"/>
                </a:solidFill>
              </a:rPr>
              <a:t>Assessment of Capabilities</a:t>
            </a:r>
            <a:r>
              <a:rPr lang="en-US" sz="1800" dirty="0">
                <a:solidFill>
                  <a:srgbClr val="1F1F1F"/>
                </a:solidFill>
              </a:rPr>
              <a:t>: Determining whether training is providing troops with the necessary skills and knowledge to respond effectively to potential challenges.</a:t>
            </a:r>
            <a:endParaRPr sz="1800" dirty="0">
              <a:solidFill>
                <a:srgbClr val="1F1F1F"/>
              </a:solidFill>
            </a:endParaRPr>
          </a:p>
          <a:p>
            <a:pPr marL="928688" lvl="1" indent="0">
              <a:spcBef>
                <a:spcPts val="0"/>
              </a:spcBef>
              <a:spcAft>
                <a:spcPts val="1200"/>
              </a:spcAft>
              <a:buClr>
                <a:srgbClr val="1F1F1F"/>
              </a:buClr>
              <a:buSzPts val="1750"/>
              <a:buNone/>
            </a:pPr>
            <a:r>
              <a:rPr lang="en-US" sz="1800" b="1" dirty="0">
                <a:solidFill>
                  <a:srgbClr val="1F1F1F"/>
                </a:solidFill>
              </a:rPr>
              <a:t>Readiness Evaluation</a:t>
            </a:r>
            <a:r>
              <a:rPr lang="en-US" sz="1800" dirty="0">
                <a:solidFill>
                  <a:srgbClr val="1F1F1F"/>
                </a:solidFill>
              </a:rPr>
              <a:t>: Gauging the readiness levels of trainees and their ability to be deployed quickly and respond promptly to various situations.</a:t>
            </a:r>
            <a:endParaRPr sz="1800" dirty="0">
              <a:solidFill>
                <a:srgbClr val="1F1F1F"/>
              </a:solidFill>
            </a:endParaRPr>
          </a:p>
          <a:p>
            <a:pPr marL="928688" lvl="1" indent="0">
              <a:spcBef>
                <a:spcPts val="0"/>
              </a:spcBef>
              <a:spcAft>
                <a:spcPts val="1200"/>
              </a:spcAft>
              <a:buClr>
                <a:srgbClr val="1F1F1F"/>
              </a:buClr>
              <a:buSzPts val="1750"/>
              <a:buNone/>
            </a:pPr>
            <a:r>
              <a:rPr lang="en-US" sz="1800" b="1" dirty="0">
                <a:solidFill>
                  <a:srgbClr val="1F1F1F"/>
                </a:solidFill>
              </a:rPr>
              <a:t>Strategic Alignment:</a:t>
            </a:r>
            <a:r>
              <a:rPr lang="en-US" sz="1800" dirty="0">
                <a:solidFill>
                  <a:srgbClr val="1F1F1F"/>
                </a:solidFill>
              </a:rPr>
              <a:t> Ensuring training objectives align with strategic deterrence goals, like maintaining a strong, visible presence to discourage adversaries or mission failures.</a:t>
            </a:r>
            <a:endParaRPr sz="1800" dirty="0">
              <a:solidFill>
                <a:srgbClr val="1F1F1F"/>
              </a:solidFill>
            </a:endParaRPr>
          </a:p>
          <a:p>
            <a:pPr marL="928688" lvl="1" indent="0">
              <a:spcBef>
                <a:spcPts val="0"/>
              </a:spcBef>
              <a:spcAft>
                <a:spcPts val="1200"/>
              </a:spcAft>
              <a:buClr>
                <a:srgbClr val="1F1F1F"/>
              </a:buClr>
              <a:buSzPts val="1750"/>
              <a:buNone/>
            </a:pPr>
            <a:r>
              <a:rPr lang="en-US" sz="1800" b="1" dirty="0">
                <a:solidFill>
                  <a:srgbClr val="1F1F1F"/>
                </a:solidFill>
              </a:rPr>
              <a:t>Performance Metrics:</a:t>
            </a:r>
            <a:r>
              <a:rPr lang="en-US" sz="1800" dirty="0">
                <a:solidFill>
                  <a:srgbClr val="1F1F1F"/>
                </a:solidFill>
              </a:rPr>
              <a:t> Utilizing specific performance metrics to evaluate training outcomes, such as the speed of response, mission success rates, and adaptability.</a:t>
            </a:r>
            <a:endParaRPr sz="1800" dirty="0">
              <a:solidFill>
                <a:srgbClr val="1F1F1F"/>
              </a:solidFill>
            </a:endParaRPr>
          </a:p>
          <a:p>
            <a:pPr marL="928688" lvl="1" indent="0">
              <a:spcBef>
                <a:spcPts val="0"/>
              </a:spcBef>
              <a:spcAft>
                <a:spcPts val="1200"/>
              </a:spcAft>
              <a:buClr>
                <a:srgbClr val="1F1F1F"/>
              </a:buClr>
              <a:buSzPts val="1750"/>
              <a:buNone/>
            </a:pPr>
            <a:r>
              <a:rPr lang="en-US" sz="1800" b="1" dirty="0">
                <a:solidFill>
                  <a:srgbClr val="1F1F1F"/>
                </a:solidFill>
              </a:rPr>
              <a:t>Simulated Threats and Challenges:</a:t>
            </a:r>
            <a:r>
              <a:rPr lang="en-US" sz="1800" dirty="0">
                <a:solidFill>
                  <a:srgbClr val="1F1F1F"/>
                </a:solidFill>
              </a:rPr>
              <a:t> Incorporating realistic scenarios in training exercises to simulate potential threats and assess how well military personnel can identify and neutralize them.</a:t>
            </a:r>
            <a:endParaRPr sz="1800" dirty="0">
              <a:solidFill>
                <a:srgbClr val="1F1F1F"/>
              </a:solidFill>
            </a:endParaRPr>
          </a:p>
          <a:p>
            <a:pPr marL="928688" lvl="1" indent="0">
              <a:spcBef>
                <a:spcPts val="0"/>
              </a:spcBef>
              <a:spcAft>
                <a:spcPts val="1200"/>
              </a:spcAft>
              <a:buClr>
                <a:srgbClr val="1F1F1F"/>
              </a:buClr>
              <a:buSzPts val="1750"/>
              <a:buNone/>
            </a:pPr>
            <a:r>
              <a:rPr lang="en-US" sz="1800" b="1" dirty="0">
                <a:solidFill>
                  <a:srgbClr val="1F1F1F"/>
                </a:solidFill>
              </a:rPr>
              <a:t>Feedback and Improvement:</a:t>
            </a:r>
            <a:r>
              <a:rPr lang="en-US" sz="1800" dirty="0">
                <a:solidFill>
                  <a:srgbClr val="1F1F1F"/>
                </a:solidFill>
              </a:rPr>
              <a:t> Gathering feedback from exercises to refine training programs continually and keep forces adaptable and up-to-date.</a:t>
            </a:r>
            <a:endParaRPr sz="1800" dirty="0">
              <a:solidFill>
                <a:srgbClr val="1F1F1F"/>
              </a:solidFill>
            </a:endParaRPr>
          </a:p>
          <a:p>
            <a:pPr marL="0" lvl="0" indent="0" algn="l" rtl="0">
              <a:spcBef>
                <a:spcPts val="1000"/>
              </a:spcBef>
              <a:spcAft>
                <a:spcPts val="1200"/>
              </a:spcAft>
              <a:buNone/>
            </a:pPr>
            <a:endParaRPr sz="1800" dirty="0"/>
          </a:p>
        </p:txBody>
      </p:sp>
      <p:grpSp>
        <p:nvGrpSpPr>
          <p:cNvPr id="4" name="Google Shape;15860;p96">
            <a:extLst>
              <a:ext uri="{FF2B5EF4-FFF2-40B4-BE49-F238E27FC236}">
                <a16:creationId xmlns:a16="http://schemas.microsoft.com/office/drawing/2014/main" id="{C1C50085-F41C-D9AC-1045-DD6659CCF278}"/>
              </a:ext>
            </a:extLst>
          </p:cNvPr>
          <p:cNvGrpSpPr/>
          <p:nvPr/>
        </p:nvGrpSpPr>
        <p:grpSpPr>
          <a:xfrm>
            <a:off x="1149923" y="2048801"/>
            <a:ext cx="511913" cy="509896"/>
            <a:chOff x="4652476" y="2898915"/>
            <a:chExt cx="386016" cy="384495"/>
          </a:xfrm>
        </p:grpSpPr>
        <p:sp>
          <p:nvSpPr>
            <p:cNvPr id="5" name="Google Shape;15861;p96">
              <a:extLst>
                <a:ext uri="{FF2B5EF4-FFF2-40B4-BE49-F238E27FC236}">
                  <a16:creationId xmlns:a16="http://schemas.microsoft.com/office/drawing/2014/main" id="{674222DC-1EC5-4DB9-1AF1-6D9FF75D2EFB}"/>
                </a:ext>
              </a:extLst>
            </p:cNvPr>
            <p:cNvSpPr/>
            <p:nvPr/>
          </p:nvSpPr>
          <p:spPr>
            <a:xfrm>
              <a:off x="4842456" y="3088895"/>
              <a:ext cx="60190" cy="60190"/>
            </a:xfrm>
            <a:custGeom>
              <a:avLst/>
              <a:gdLst/>
              <a:ahLst/>
              <a:cxnLst/>
              <a:rect l="l" t="t" r="r" b="b"/>
              <a:pathLst>
                <a:path w="2296" h="2296" extrusionOk="0">
                  <a:moveTo>
                    <a:pt x="592" y="0"/>
                  </a:moveTo>
                  <a:lnTo>
                    <a:pt x="0" y="592"/>
                  </a:lnTo>
                  <a:lnTo>
                    <a:pt x="1704" y="2295"/>
                  </a:lnTo>
                  <a:lnTo>
                    <a:pt x="2295" y="1703"/>
                  </a:lnTo>
                  <a:lnTo>
                    <a:pt x="592" y="0"/>
                  </a:ln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862;p96">
              <a:extLst>
                <a:ext uri="{FF2B5EF4-FFF2-40B4-BE49-F238E27FC236}">
                  <a16:creationId xmlns:a16="http://schemas.microsoft.com/office/drawing/2014/main" id="{FB7A8AA2-879E-062A-2FD9-00F55D9557FA}"/>
                </a:ext>
              </a:extLst>
            </p:cNvPr>
            <p:cNvSpPr/>
            <p:nvPr/>
          </p:nvSpPr>
          <p:spPr>
            <a:xfrm>
              <a:off x="4652476" y="2898915"/>
              <a:ext cx="247889" cy="247889"/>
            </a:xfrm>
            <a:custGeom>
              <a:avLst/>
              <a:gdLst/>
              <a:ahLst/>
              <a:cxnLst/>
              <a:rect l="l" t="t" r="r" b="b"/>
              <a:pathLst>
                <a:path w="9456" h="9456" extrusionOk="0">
                  <a:moveTo>
                    <a:pt x="4721" y="1"/>
                  </a:moveTo>
                  <a:cubicBezTo>
                    <a:pt x="2108" y="1"/>
                    <a:pt x="1" y="2108"/>
                    <a:pt x="1" y="4721"/>
                  </a:cubicBezTo>
                  <a:cubicBezTo>
                    <a:pt x="1" y="7334"/>
                    <a:pt x="2108" y="9456"/>
                    <a:pt x="4721" y="9456"/>
                  </a:cubicBezTo>
                  <a:cubicBezTo>
                    <a:pt x="7334" y="9456"/>
                    <a:pt x="9456" y="7334"/>
                    <a:pt x="9456" y="4721"/>
                  </a:cubicBezTo>
                  <a:cubicBezTo>
                    <a:pt x="9456" y="2108"/>
                    <a:pt x="7334" y="1"/>
                    <a:pt x="4721"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863;p96">
              <a:extLst>
                <a:ext uri="{FF2B5EF4-FFF2-40B4-BE49-F238E27FC236}">
                  <a16:creationId xmlns:a16="http://schemas.microsoft.com/office/drawing/2014/main" id="{D1E6604A-0272-7A4D-BF32-1F03CEA56D3C}"/>
                </a:ext>
              </a:extLst>
            </p:cNvPr>
            <p:cNvSpPr/>
            <p:nvPr/>
          </p:nvSpPr>
          <p:spPr>
            <a:xfrm>
              <a:off x="4680866" y="2927306"/>
              <a:ext cx="191134" cy="191134"/>
            </a:xfrm>
            <a:custGeom>
              <a:avLst/>
              <a:gdLst/>
              <a:ahLst/>
              <a:cxnLst/>
              <a:rect l="l" t="t" r="r" b="b"/>
              <a:pathLst>
                <a:path w="7291" h="7291" extrusionOk="0">
                  <a:moveTo>
                    <a:pt x="3638" y="0"/>
                  </a:moveTo>
                  <a:cubicBezTo>
                    <a:pt x="1632" y="0"/>
                    <a:pt x="0" y="1631"/>
                    <a:pt x="0" y="3638"/>
                  </a:cubicBezTo>
                  <a:cubicBezTo>
                    <a:pt x="0" y="5659"/>
                    <a:pt x="1632" y="7290"/>
                    <a:pt x="3638" y="7290"/>
                  </a:cubicBezTo>
                  <a:cubicBezTo>
                    <a:pt x="5659" y="7290"/>
                    <a:pt x="7290" y="5659"/>
                    <a:pt x="7290" y="3638"/>
                  </a:cubicBezTo>
                  <a:cubicBezTo>
                    <a:pt x="7290" y="1631"/>
                    <a:pt x="5659" y="0"/>
                    <a:pt x="3638" y="0"/>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864;p96">
              <a:extLst>
                <a:ext uri="{FF2B5EF4-FFF2-40B4-BE49-F238E27FC236}">
                  <a16:creationId xmlns:a16="http://schemas.microsoft.com/office/drawing/2014/main" id="{8D850356-5ACE-5CDB-ADC3-D64332F85E6D}"/>
                </a:ext>
              </a:extLst>
            </p:cNvPr>
            <p:cNvSpPr/>
            <p:nvPr/>
          </p:nvSpPr>
          <p:spPr>
            <a:xfrm>
              <a:off x="4869693" y="3117653"/>
              <a:ext cx="168798" cy="165757"/>
            </a:xfrm>
            <a:custGeom>
              <a:avLst/>
              <a:gdLst/>
              <a:ahLst/>
              <a:cxnLst/>
              <a:rect l="l" t="t" r="r" b="b"/>
              <a:pathLst>
                <a:path w="6439" h="6323" extrusionOk="0">
                  <a:moveTo>
                    <a:pt x="1293" y="0"/>
                  </a:moveTo>
                  <a:cubicBezTo>
                    <a:pt x="1145" y="0"/>
                    <a:pt x="997" y="58"/>
                    <a:pt x="881" y="173"/>
                  </a:cubicBezTo>
                  <a:lnTo>
                    <a:pt x="232" y="823"/>
                  </a:lnTo>
                  <a:cubicBezTo>
                    <a:pt x="1" y="1054"/>
                    <a:pt x="1" y="1415"/>
                    <a:pt x="232" y="1646"/>
                  </a:cubicBezTo>
                  <a:lnTo>
                    <a:pt x="4735" y="6150"/>
                  </a:lnTo>
                  <a:cubicBezTo>
                    <a:pt x="4851" y="6265"/>
                    <a:pt x="4999" y="6323"/>
                    <a:pt x="5147" y="6323"/>
                  </a:cubicBezTo>
                  <a:cubicBezTo>
                    <a:pt x="5295" y="6323"/>
                    <a:pt x="5443" y="6265"/>
                    <a:pt x="5558" y="6150"/>
                  </a:cubicBezTo>
                  <a:lnTo>
                    <a:pt x="6208" y="5500"/>
                  </a:lnTo>
                  <a:cubicBezTo>
                    <a:pt x="6439" y="5269"/>
                    <a:pt x="6439" y="4908"/>
                    <a:pt x="6208" y="4677"/>
                  </a:cubicBezTo>
                  <a:lnTo>
                    <a:pt x="1704" y="173"/>
                  </a:lnTo>
                  <a:cubicBezTo>
                    <a:pt x="1588" y="58"/>
                    <a:pt x="1441" y="0"/>
                    <a:pt x="129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865;p96">
              <a:extLst>
                <a:ext uri="{FF2B5EF4-FFF2-40B4-BE49-F238E27FC236}">
                  <a16:creationId xmlns:a16="http://schemas.microsoft.com/office/drawing/2014/main" id="{2C3EB7EB-0D07-D1A0-0D38-047E7C588109}"/>
                </a:ext>
              </a:extLst>
            </p:cNvPr>
            <p:cNvSpPr/>
            <p:nvPr/>
          </p:nvSpPr>
          <p:spPr>
            <a:xfrm>
              <a:off x="4881437" y="3118020"/>
              <a:ext cx="157054" cy="155560"/>
            </a:xfrm>
            <a:custGeom>
              <a:avLst/>
              <a:gdLst/>
              <a:ahLst/>
              <a:cxnLst/>
              <a:rect l="l" t="t" r="r" b="b"/>
              <a:pathLst>
                <a:path w="5991" h="5934" extrusionOk="0">
                  <a:moveTo>
                    <a:pt x="25" y="582"/>
                  </a:moveTo>
                  <a:cubicBezTo>
                    <a:pt x="17" y="590"/>
                    <a:pt x="8" y="598"/>
                    <a:pt x="0" y="607"/>
                  </a:cubicBezTo>
                  <a:lnTo>
                    <a:pt x="25" y="582"/>
                  </a:lnTo>
                  <a:close/>
                  <a:moveTo>
                    <a:pt x="845" y="1"/>
                  </a:moveTo>
                  <a:cubicBezTo>
                    <a:pt x="697" y="1"/>
                    <a:pt x="549" y="58"/>
                    <a:pt x="433" y="174"/>
                  </a:cubicBezTo>
                  <a:lnTo>
                    <a:pt x="25" y="582"/>
                  </a:lnTo>
                  <a:lnTo>
                    <a:pt x="25" y="582"/>
                  </a:lnTo>
                  <a:cubicBezTo>
                    <a:pt x="131" y="483"/>
                    <a:pt x="267" y="434"/>
                    <a:pt x="404" y="434"/>
                  </a:cubicBezTo>
                  <a:cubicBezTo>
                    <a:pt x="552" y="434"/>
                    <a:pt x="700" y="491"/>
                    <a:pt x="808" y="607"/>
                  </a:cubicBezTo>
                  <a:lnTo>
                    <a:pt x="5327" y="5111"/>
                  </a:lnTo>
                  <a:cubicBezTo>
                    <a:pt x="5543" y="5342"/>
                    <a:pt x="5543" y="5703"/>
                    <a:pt x="5327" y="5934"/>
                  </a:cubicBezTo>
                  <a:lnTo>
                    <a:pt x="5760" y="5501"/>
                  </a:lnTo>
                  <a:cubicBezTo>
                    <a:pt x="5991" y="5270"/>
                    <a:pt x="5991" y="4909"/>
                    <a:pt x="5760" y="4678"/>
                  </a:cubicBezTo>
                  <a:lnTo>
                    <a:pt x="1256" y="174"/>
                  </a:lnTo>
                  <a:cubicBezTo>
                    <a:pt x="1140" y="58"/>
                    <a:pt x="993" y="1"/>
                    <a:pt x="845"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866;p96">
              <a:extLst>
                <a:ext uri="{FF2B5EF4-FFF2-40B4-BE49-F238E27FC236}">
                  <a16:creationId xmlns:a16="http://schemas.microsoft.com/office/drawing/2014/main" id="{D1B8C847-0122-5698-D796-AAD5008DECAA}"/>
                </a:ext>
              </a:extLst>
            </p:cNvPr>
            <p:cNvSpPr/>
            <p:nvPr/>
          </p:nvSpPr>
          <p:spPr>
            <a:xfrm>
              <a:off x="4952952" y="3199391"/>
              <a:ext cx="54134" cy="54134"/>
            </a:xfrm>
            <a:custGeom>
              <a:avLst/>
              <a:gdLst/>
              <a:ahLst/>
              <a:cxnLst/>
              <a:rect l="l" t="t" r="r" b="b"/>
              <a:pathLst>
                <a:path w="2065" h="2065" extrusionOk="0">
                  <a:moveTo>
                    <a:pt x="1458" y="0"/>
                  </a:moveTo>
                  <a:lnTo>
                    <a:pt x="0" y="1473"/>
                  </a:lnTo>
                  <a:lnTo>
                    <a:pt x="592" y="2064"/>
                  </a:lnTo>
                  <a:lnTo>
                    <a:pt x="2065" y="607"/>
                  </a:lnTo>
                  <a:lnTo>
                    <a:pt x="1458"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867;p96">
              <a:extLst>
                <a:ext uri="{FF2B5EF4-FFF2-40B4-BE49-F238E27FC236}">
                  <a16:creationId xmlns:a16="http://schemas.microsoft.com/office/drawing/2014/main" id="{7B68A0F3-67C9-146D-5BB5-04592607F401}"/>
                </a:ext>
              </a:extLst>
            </p:cNvPr>
            <p:cNvSpPr/>
            <p:nvPr/>
          </p:nvSpPr>
          <p:spPr>
            <a:xfrm>
              <a:off x="4931377" y="3179232"/>
              <a:ext cx="55209" cy="50464"/>
            </a:xfrm>
            <a:custGeom>
              <a:avLst/>
              <a:gdLst/>
              <a:ahLst/>
              <a:cxnLst/>
              <a:rect l="l" t="t" r="r" b="b"/>
              <a:pathLst>
                <a:path w="2106" h="1925" extrusionOk="0">
                  <a:moveTo>
                    <a:pt x="1771" y="0"/>
                  </a:moveTo>
                  <a:cubicBezTo>
                    <a:pt x="1713" y="0"/>
                    <a:pt x="1653" y="26"/>
                    <a:pt x="1603" y="91"/>
                  </a:cubicBezTo>
                  <a:lnTo>
                    <a:pt x="130" y="1549"/>
                  </a:lnTo>
                  <a:cubicBezTo>
                    <a:pt x="1" y="1693"/>
                    <a:pt x="102" y="1924"/>
                    <a:pt x="289" y="1924"/>
                  </a:cubicBezTo>
                  <a:cubicBezTo>
                    <a:pt x="347" y="1924"/>
                    <a:pt x="405" y="1910"/>
                    <a:pt x="448" y="1866"/>
                  </a:cubicBezTo>
                  <a:lnTo>
                    <a:pt x="1920" y="394"/>
                  </a:lnTo>
                  <a:cubicBezTo>
                    <a:pt x="2105" y="242"/>
                    <a:pt x="1947" y="0"/>
                    <a:pt x="17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868;p96">
              <a:extLst>
                <a:ext uri="{FF2B5EF4-FFF2-40B4-BE49-F238E27FC236}">
                  <a16:creationId xmlns:a16="http://schemas.microsoft.com/office/drawing/2014/main" id="{EDE087A4-29B9-B839-6841-7E69E55FB281}"/>
                </a:ext>
              </a:extLst>
            </p:cNvPr>
            <p:cNvSpPr/>
            <p:nvPr/>
          </p:nvSpPr>
          <p:spPr>
            <a:xfrm>
              <a:off x="4736101" y="2955670"/>
              <a:ext cx="87453" cy="95396"/>
            </a:xfrm>
            <a:custGeom>
              <a:avLst/>
              <a:gdLst/>
              <a:ahLst/>
              <a:cxnLst/>
              <a:rect l="l" t="t" r="r" b="b"/>
              <a:pathLst>
                <a:path w="3336" h="3639" extrusionOk="0">
                  <a:moveTo>
                    <a:pt x="1529" y="1"/>
                  </a:moveTo>
                  <a:cubicBezTo>
                    <a:pt x="1161" y="1"/>
                    <a:pt x="789" y="133"/>
                    <a:pt x="492" y="405"/>
                  </a:cubicBezTo>
                  <a:cubicBezTo>
                    <a:pt x="174" y="694"/>
                    <a:pt x="1" y="1098"/>
                    <a:pt x="1" y="1517"/>
                  </a:cubicBezTo>
                  <a:cubicBezTo>
                    <a:pt x="1" y="1863"/>
                    <a:pt x="257" y="2036"/>
                    <a:pt x="513" y="2036"/>
                  </a:cubicBezTo>
                  <a:cubicBezTo>
                    <a:pt x="770" y="2036"/>
                    <a:pt x="1026" y="1863"/>
                    <a:pt x="1026" y="1517"/>
                  </a:cubicBezTo>
                  <a:cubicBezTo>
                    <a:pt x="1026" y="1236"/>
                    <a:pt x="1270" y="1011"/>
                    <a:pt x="1549" y="1011"/>
                  </a:cubicBezTo>
                  <a:cubicBezTo>
                    <a:pt x="1557" y="1011"/>
                    <a:pt x="1566" y="1011"/>
                    <a:pt x="1574" y="1011"/>
                  </a:cubicBezTo>
                  <a:cubicBezTo>
                    <a:pt x="1820" y="1040"/>
                    <a:pt x="2022" y="1242"/>
                    <a:pt x="2051" y="1488"/>
                  </a:cubicBezTo>
                  <a:cubicBezTo>
                    <a:pt x="2051" y="1704"/>
                    <a:pt x="1935" y="1892"/>
                    <a:pt x="1748" y="1979"/>
                  </a:cubicBezTo>
                  <a:cubicBezTo>
                    <a:pt x="1300" y="2181"/>
                    <a:pt x="1011" y="2628"/>
                    <a:pt x="1026" y="3119"/>
                  </a:cubicBezTo>
                  <a:cubicBezTo>
                    <a:pt x="1026" y="3408"/>
                    <a:pt x="1257" y="3639"/>
                    <a:pt x="1531" y="3639"/>
                  </a:cubicBezTo>
                  <a:cubicBezTo>
                    <a:pt x="1820" y="3639"/>
                    <a:pt x="2051" y="3422"/>
                    <a:pt x="2051" y="3133"/>
                  </a:cubicBezTo>
                  <a:cubicBezTo>
                    <a:pt x="2051" y="3047"/>
                    <a:pt x="2108" y="2960"/>
                    <a:pt x="2181" y="2931"/>
                  </a:cubicBezTo>
                  <a:cubicBezTo>
                    <a:pt x="3032" y="2527"/>
                    <a:pt x="3335" y="1459"/>
                    <a:pt x="2801" y="679"/>
                  </a:cubicBezTo>
                  <a:cubicBezTo>
                    <a:pt x="2505" y="234"/>
                    <a:pt x="2020" y="1"/>
                    <a:pt x="1529" y="1"/>
                  </a:cubicBez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69;p96">
              <a:extLst>
                <a:ext uri="{FF2B5EF4-FFF2-40B4-BE49-F238E27FC236}">
                  <a16:creationId xmlns:a16="http://schemas.microsoft.com/office/drawing/2014/main" id="{0694C17E-6754-342F-A91C-B51BD7100FB1}"/>
                </a:ext>
              </a:extLst>
            </p:cNvPr>
            <p:cNvSpPr/>
            <p:nvPr/>
          </p:nvSpPr>
          <p:spPr>
            <a:xfrm>
              <a:off x="4762972" y="3064279"/>
              <a:ext cx="26897" cy="28050"/>
            </a:xfrm>
            <a:custGeom>
              <a:avLst/>
              <a:gdLst/>
              <a:ahLst/>
              <a:cxnLst/>
              <a:rect l="l" t="t" r="r" b="b"/>
              <a:pathLst>
                <a:path w="1026" h="1070" extrusionOk="0">
                  <a:moveTo>
                    <a:pt x="513" y="1"/>
                  </a:moveTo>
                  <a:cubicBezTo>
                    <a:pt x="257" y="1"/>
                    <a:pt x="1" y="174"/>
                    <a:pt x="1" y="520"/>
                  </a:cubicBezTo>
                  <a:lnTo>
                    <a:pt x="1" y="549"/>
                  </a:lnTo>
                  <a:cubicBezTo>
                    <a:pt x="1" y="838"/>
                    <a:pt x="232" y="1069"/>
                    <a:pt x="506" y="1069"/>
                  </a:cubicBezTo>
                  <a:cubicBezTo>
                    <a:pt x="795" y="1069"/>
                    <a:pt x="1026" y="838"/>
                    <a:pt x="1026" y="549"/>
                  </a:cubicBezTo>
                  <a:lnTo>
                    <a:pt x="1026" y="520"/>
                  </a:lnTo>
                  <a:cubicBezTo>
                    <a:pt x="1026" y="174"/>
                    <a:pt x="769" y="1"/>
                    <a:pt x="513" y="1"/>
                  </a:cubicBezTo>
                  <a:close/>
                </a:path>
              </a:pathLst>
            </a:custGeom>
            <a:solidFill>
              <a:srgbClr val="D3D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6302;p90">
            <a:extLst>
              <a:ext uri="{FF2B5EF4-FFF2-40B4-BE49-F238E27FC236}">
                <a16:creationId xmlns:a16="http://schemas.microsoft.com/office/drawing/2014/main" id="{299AFE03-74FA-2545-71F9-4E633D43EDE1}"/>
              </a:ext>
            </a:extLst>
          </p:cNvPr>
          <p:cNvGrpSpPr/>
          <p:nvPr/>
        </p:nvGrpSpPr>
        <p:grpSpPr>
          <a:xfrm>
            <a:off x="1120284" y="3434340"/>
            <a:ext cx="501200" cy="500747"/>
            <a:chOff x="6334673" y="2759633"/>
            <a:chExt cx="378508" cy="378166"/>
          </a:xfrm>
        </p:grpSpPr>
        <p:sp>
          <p:nvSpPr>
            <p:cNvPr id="28" name="Google Shape;6303;p90">
              <a:extLst>
                <a:ext uri="{FF2B5EF4-FFF2-40B4-BE49-F238E27FC236}">
                  <a16:creationId xmlns:a16="http://schemas.microsoft.com/office/drawing/2014/main" id="{16825284-BEDF-3436-A85C-65CD408B2DE8}"/>
                </a:ext>
              </a:extLst>
            </p:cNvPr>
            <p:cNvSpPr/>
            <p:nvPr/>
          </p:nvSpPr>
          <p:spPr>
            <a:xfrm>
              <a:off x="6334673" y="2759633"/>
              <a:ext cx="287027" cy="189004"/>
            </a:xfrm>
            <a:custGeom>
              <a:avLst/>
              <a:gdLst/>
              <a:ahLst/>
              <a:cxnLst/>
              <a:rect l="l" t="t" r="r" b="b"/>
              <a:pathLst>
                <a:path w="10925" h="7194" extrusionOk="0">
                  <a:moveTo>
                    <a:pt x="6983" y="1"/>
                  </a:moveTo>
                  <a:cubicBezTo>
                    <a:pt x="6979" y="1"/>
                    <a:pt x="6975" y="1"/>
                    <a:pt x="6971" y="1"/>
                  </a:cubicBezTo>
                  <a:lnTo>
                    <a:pt x="930" y="1"/>
                  </a:lnTo>
                  <a:cubicBezTo>
                    <a:pt x="417" y="1"/>
                    <a:pt x="7" y="417"/>
                    <a:pt x="7" y="931"/>
                  </a:cubicBezTo>
                  <a:lnTo>
                    <a:pt x="7" y="6965"/>
                  </a:lnTo>
                  <a:cubicBezTo>
                    <a:pt x="0" y="7090"/>
                    <a:pt x="104" y="7194"/>
                    <a:pt x="236" y="7194"/>
                  </a:cubicBezTo>
                  <a:lnTo>
                    <a:pt x="2560" y="7194"/>
                  </a:lnTo>
                  <a:cubicBezTo>
                    <a:pt x="2816" y="7194"/>
                    <a:pt x="3025" y="6986"/>
                    <a:pt x="3025" y="6729"/>
                  </a:cubicBezTo>
                  <a:lnTo>
                    <a:pt x="3025" y="6264"/>
                  </a:lnTo>
                  <a:cubicBezTo>
                    <a:pt x="3031" y="6063"/>
                    <a:pt x="2948" y="5876"/>
                    <a:pt x="2796" y="5744"/>
                  </a:cubicBezTo>
                  <a:cubicBezTo>
                    <a:pt x="1873" y="4981"/>
                    <a:pt x="2407" y="3483"/>
                    <a:pt x="3600" y="3476"/>
                  </a:cubicBezTo>
                  <a:cubicBezTo>
                    <a:pt x="3603" y="3476"/>
                    <a:pt x="3606" y="3476"/>
                    <a:pt x="3609" y="3476"/>
                  </a:cubicBezTo>
                  <a:cubicBezTo>
                    <a:pt x="4796" y="3476"/>
                    <a:pt x="5339" y="4962"/>
                    <a:pt x="4426" y="5730"/>
                  </a:cubicBezTo>
                  <a:cubicBezTo>
                    <a:pt x="4273" y="5862"/>
                    <a:pt x="4183" y="6056"/>
                    <a:pt x="4190" y="6258"/>
                  </a:cubicBezTo>
                  <a:lnTo>
                    <a:pt x="4190" y="6729"/>
                  </a:lnTo>
                  <a:cubicBezTo>
                    <a:pt x="4190" y="6986"/>
                    <a:pt x="4391" y="7194"/>
                    <a:pt x="4648" y="7194"/>
                  </a:cubicBezTo>
                  <a:lnTo>
                    <a:pt x="7207" y="7194"/>
                  </a:lnTo>
                  <a:lnTo>
                    <a:pt x="7207" y="4641"/>
                  </a:lnTo>
                  <a:cubicBezTo>
                    <a:pt x="7207" y="4385"/>
                    <a:pt x="7415" y="4177"/>
                    <a:pt x="7672" y="4177"/>
                  </a:cubicBezTo>
                  <a:lnTo>
                    <a:pt x="8143" y="4177"/>
                  </a:lnTo>
                  <a:cubicBezTo>
                    <a:pt x="8345" y="4177"/>
                    <a:pt x="8539" y="4267"/>
                    <a:pt x="8671" y="4419"/>
                  </a:cubicBezTo>
                  <a:cubicBezTo>
                    <a:pt x="8935" y="4737"/>
                    <a:pt x="9286" y="4878"/>
                    <a:pt x="9633" y="4878"/>
                  </a:cubicBezTo>
                  <a:cubicBezTo>
                    <a:pt x="10288" y="4878"/>
                    <a:pt x="10925" y="4374"/>
                    <a:pt x="10925" y="3594"/>
                  </a:cubicBezTo>
                  <a:cubicBezTo>
                    <a:pt x="10920" y="2815"/>
                    <a:pt x="10288" y="2317"/>
                    <a:pt x="9636" y="2317"/>
                  </a:cubicBezTo>
                  <a:cubicBezTo>
                    <a:pt x="9283" y="2317"/>
                    <a:pt x="8925" y="2463"/>
                    <a:pt x="8657" y="2789"/>
                  </a:cubicBezTo>
                  <a:cubicBezTo>
                    <a:pt x="8530" y="2930"/>
                    <a:pt x="8345" y="3019"/>
                    <a:pt x="8157" y="3019"/>
                  </a:cubicBezTo>
                  <a:cubicBezTo>
                    <a:pt x="8150" y="3019"/>
                    <a:pt x="8143" y="3019"/>
                    <a:pt x="8137" y="3018"/>
                  </a:cubicBezTo>
                  <a:lnTo>
                    <a:pt x="7672" y="3018"/>
                  </a:lnTo>
                  <a:cubicBezTo>
                    <a:pt x="7415" y="3018"/>
                    <a:pt x="7207" y="2810"/>
                    <a:pt x="7207" y="2554"/>
                  </a:cubicBezTo>
                  <a:lnTo>
                    <a:pt x="7207" y="230"/>
                  </a:lnTo>
                  <a:cubicBezTo>
                    <a:pt x="7207" y="102"/>
                    <a:pt x="7103" y="1"/>
                    <a:pt x="6983" y="1"/>
                  </a:cubicBezTo>
                  <a:close/>
                </a:path>
              </a:pathLst>
            </a:custGeom>
            <a:solidFill>
              <a:srgbClr val="8C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304;p90">
              <a:extLst>
                <a:ext uri="{FF2B5EF4-FFF2-40B4-BE49-F238E27FC236}">
                  <a16:creationId xmlns:a16="http://schemas.microsoft.com/office/drawing/2014/main" id="{82FCF1FA-6BBE-1966-5650-FE8D3E7951EF}"/>
                </a:ext>
              </a:extLst>
            </p:cNvPr>
            <p:cNvSpPr/>
            <p:nvPr/>
          </p:nvSpPr>
          <p:spPr>
            <a:xfrm>
              <a:off x="6524019" y="2759660"/>
              <a:ext cx="189162" cy="286659"/>
            </a:xfrm>
            <a:custGeom>
              <a:avLst/>
              <a:gdLst/>
              <a:ahLst/>
              <a:cxnLst/>
              <a:rect l="l" t="t" r="r" b="b"/>
              <a:pathLst>
                <a:path w="7200" h="10911" extrusionOk="0">
                  <a:moveTo>
                    <a:pt x="229" y="0"/>
                  </a:moveTo>
                  <a:cubicBezTo>
                    <a:pt x="104" y="0"/>
                    <a:pt x="0" y="104"/>
                    <a:pt x="0" y="229"/>
                  </a:cubicBezTo>
                  <a:lnTo>
                    <a:pt x="0" y="2553"/>
                  </a:lnTo>
                  <a:cubicBezTo>
                    <a:pt x="0" y="2809"/>
                    <a:pt x="208" y="3017"/>
                    <a:pt x="465" y="3017"/>
                  </a:cubicBezTo>
                  <a:lnTo>
                    <a:pt x="930" y="3017"/>
                  </a:lnTo>
                  <a:cubicBezTo>
                    <a:pt x="937" y="3018"/>
                    <a:pt x="944" y="3018"/>
                    <a:pt x="951" y="3018"/>
                  </a:cubicBezTo>
                  <a:cubicBezTo>
                    <a:pt x="1144" y="3018"/>
                    <a:pt x="1323" y="2929"/>
                    <a:pt x="1450" y="2788"/>
                  </a:cubicBezTo>
                  <a:cubicBezTo>
                    <a:pt x="1718" y="2462"/>
                    <a:pt x="2076" y="2316"/>
                    <a:pt x="2429" y="2316"/>
                  </a:cubicBezTo>
                  <a:cubicBezTo>
                    <a:pt x="3081" y="2316"/>
                    <a:pt x="3713" y="2814"/>
                    <a:pt x="3718" y="3593"/>
                  </a:cubicBezTo>
                  <a:cubicBezTo>
                    <a:pt x="3722" y="4373"/>
                    <a:pt x="3087" y="4877"/>
                    <a:pt x="2431" y="4877"/>
                  </a:cubicBezTo>
                  <a:cubicBezTo>
                    <a:pt x="2083" y="4877"/>
                    <a:pt x="1730" y="4736"/>
                    <a:pt x="1464" y="4418"/>
                  </a:cubicBezTo>
                  <a:cubicBezTo>
                    <a:pt x="1332" y="4266"/>
                    <a:pt x="1138" y="4176"/>
                    <a:pt x="936" y="4176"/>
                  </a:cubicBezTo>
                  <a:lnTo>
                    <a:pt x="465" y="4176"/>
                  </a:lnTo>
                  <a:cubicBezTo>
                    <a:pt x="208" y="4176"/>
                    <a:pt x="0" y="4384"/>
                    <a:pt x="0" y="4640"/>
                  </a:cubicBezTo>
                  <a:lnTo>
                    <a:pt x="0" y="7193"/>
                  </a:lnTo>
                  <a:lnTo>
                    <a:pt x="2553" y="7193"/>
                  </a:lnTo>
                  <a:cubicBezTo>
                    <a:pt x="2809" y="7193"/>
                    <a:pt x="3017" y="7401"/>
                    <a:pt x="3017" y="7658"/>
                  </a:cubicBezTo>
                  <a:lnTo>
                    <a:pt x="3017" y="8129"/>
                  </a:lnTo>
                  <a:cubicBezTo>
                    <a:pt x="3017" y="8330"/>
                    <a:pt x="2927" y="8525"/>
                    <a:pt x="2775" y="8656"/>
                  </a:cubicBezTo>
                  <a:cubicBezTo>
                    <a:pt x="1861" y="9425"/>
                    <a:pt x="2404" y="10911"/>
                    <a:pt x="3592" y="10911"/>
                  </a:cubicBezTo>
                  <a:cubicBezTo>
                    <a:pt x="3594" y="10911"/>
                    <a:pt x="3597" y="10911"/>
                    <a:pt x="3600" y="10911"/>
                  </a:cubicBezTo>
                  <a:cubicBezTo>
                    <a:pt x="4800" y="10904"/>
                    <a:pt x="5334" y="9406"/>
                    <a:pt x="4405" y="8649"/>
                  </a:cubicBezTo>
                  <a:cubicBezTo>
                    <a:pt x="4259" y="8518"/>
                    <a:pt x="4169" y="8323"/>
                    <a:pt x="4176" y="8122"/>
                  </a:cubicBezTo>
                  <a:lnTo>
                    <a:pt x="4176" y="7658"/>
                  </a:lnTo>
                  <a:cubicBezTo>
                    <a:pt x="4176" y="7401"/>
                    <a:pt x="4384" y="7193"/>
                    <a:pt x="4640" y="7193"/>
                  </a:cubicBezTo>
                  <a:lnTo>
                    <a:pt x="6964" y="7193"/>
                  </a:lnTo>
                  <a:cubicBezTo>
                    <a:pt x="7096" y="7193"/>
                    <a:pt x="7200" y="7089"/>
                    <a:pt x="7193" y="6964"/>
                  </a:cubicBezTo>
                  <a:lnTo>
                    <a:pt x="7193" y="930"/>
                  </a:lnTo>
                  <a:cubicBezTo>
                    <a:pt x="7193" y="416"/>
                    <a:pt x="6784" y="0"/>
                    <a:pt x="6270" y="0"/>
                  </a:cubicBezTo>
                  <a:close/>
                </a:path>
              </a:pathLst>
            </a:custGeom>
            <a:solidFill>
              <a:srgbClr val="BCC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305;p90">
              <a:extLst>
                <a:ext uri="{FF2B5EF4-FFF2-40B4-BE49-F238E27FC236}">
                  <a16:creationId xmlns:a16="http://schemas.microsoft.com/office/drawing/2014/main" id="{721DB06E-C73B-3500-9C00-C7EF83A650A1}"/>
                </a:ext>
              </a:extLst>
            </p:cNvPr>
            <p:cNvSpPr/>
            <p:nvPr/>
          </p:nvSpPr>
          <p:spPr>
            <a:xfrm>
              <a:off x="6426207" y="2948611"/>
              <a:ext cx="286791" cy="189188"/>
            </a:xfrm>
            <a:custGeom>
              <a:avLst/>
              <a:gdLst/>
              <a:ahLst/>
              <a:cxnLst/>
              <a:rect l="l" t="t" r="r" b="b"/>
              <a:pathLst>
                <a:path w="10916" h="7201" extrusionOk="0">
                  <a:moveTo>
                    <a:pt x="3716" y="1"/>
                  </a:moveTo>
                  <a:lnTo>
                    <a:pt x="3716" y="2560"/>
                  </a:lnTo>
                  <a:cubicBezTo>
                    <a:pt x="3716" y="2817"/>
                    <a:pt x="3508" y="3025"/>
                    <a:pt x="3258" y="3025"/>
                  </a:cubicBezTo>
                  <a:lnTo>
                    <a:pt x="2787" y="3025"/>
                  </a:lnTo>
                  <a:cubicBezTo>
                    <a:pt x="2586" y="3025"/>
                    <a:pt x="2391" y="2935"/>
                    <a:pt x="2260" y="2782"/>
                  </a:cubicBezTo>
                  <a:cubicBezTo>
                    <a:pt x="1993" y="2465"/>
                    <a:pt x="1640" y="2324"/>
                    <a:pt x="1292" y="2324"/>
                  </a:cubicBezTo>
                  <a:cubicBezTo>
                    <a:pt x="636" y="2324"/>
                    <a:pt x="1" y="2828"/>
                    <a:pt x="5" y="3608"/>
                  </a:cubicBezTo>
                  <a:cubicBezTo>
                    <a:pt x="10" y="4383"/>
                    <a:pt x="644" y="4880"/>
                    <a:pt x="1295" y="4880"/>
                  </a:cubicBezTo>
                  <a:cubicBezTo>
                    <a:pt x="1646" y="4880"/>
                    <a:pt x="2002" y="4735"/>
                    <a:pt x="2266" y="4412"/>
                  </a:cubicBezTo>
                  <a:cubicBezTo>
                    <a:pt x="2393" y="4266"/>
                    <a:pt x="2578" y="4183"/>
                    <a:pt x="2770" y="4183"/>
                  </a:cubicBezTo>
                  <a:cubicBezTo>
                    <a:pt x="2778" y="4183"/>
                    <a:pt x="2786" y="4183"/>
                    <a:pt x="2794" y="4183"/>
                  </a:cubicBezTo>
                  <a:lnTo>
                    <a:pt x="3258" y="4183"/>
                  </a:lnTo>
                  <a:cubicBezTo>
                    <a:pt x="3515" y="4183"/>
                    <a:pt x="3723" y="4392"/>
                    <a:pt x="3723" y="4648"/>
                  </a:cubicBezTo>
                  <a:lnTo>
                    <a:pt x="3723" y="6965"/>
                  </a:lnTo>
                  <a:cubicBezTo>
                    <a:pt x="3723" y="7097"/>
                    <a:pt x="3820" y="7201"/>
                    <a:pt x="3952" y="7201"/>
                  </a:cubicBezTo>
                  <a:lnTo>
                    <a:pt x="9986" y="7201"/>
                  </a:lnTo>
                  <a:cubicBezTo>
                    <a:pt x="10500" y="7201"/>
                    <a:pt x="10916" y="6784"/>
                    <a:pt x="10916" y="6271"/>
                  </a:cubicBezTo>
                  <a:lnTo>
                    <a:pt x="10916" y="237"/>
                  </a:lnTo>
                  <a:cubicBezTo>
                    <a:pt x="10916" y="105"/>
                    <a:pt x="10812" y="1"/>
                    <a:pt x="10687" y="1"/>
                  </a:cubicBezTo>
                  <a:lnTo>
                    <a:pt x="8363" y="1"/>
                  </a:lnTo>
                  <a:cubicBezTo>
                    <a:pt x="8107" y="1"/>
                    <a:pt x="7899" y="209"/>
                    <a:pt x="7899" y="466"/>
                  </a:cubicBezTo>
                  <a:lnTo>
                    <a:pt x="7899" y="930"/>
                  </a:lnTo>
                  <a:cubicBezTo>
                    <a:pt x="7892" y="1131"/>
                    <a:pt x="7975" y="1326"/>
                    <a:pt x="8128" y="1457"/>
                  </a:cubicBezTo>
                  <a:cubicBezTo>
                    <a:pt x="9050" y="2214"/>
                    <a:pt x="8516" y="3712"/>
                    <a:pt x="7323" y="3719"/>
                  </a:cubicBezTo>
                  <a:cubicBezTo>
                    <a:pt x="7320" y="3719"/>
                    <a:pt x="7317" y="3719"/>
                    <a:pt x="7315" y="3719"/>
                  </a:cubicBezTo>
                  <a:cubicBezTo>
                    <a:pt x="6127" y="3719"/>
                    <a:pt x="5584" y="2233"/>
                    <a:pt x="6498" y="1464"/>
                  </a:cubicBezTo>
                  <a:cubicBezTo>
                    <a:pt x="6650" y="1333"/>
                    <a:pt x="6740" y="1138"/>
                    <a:pt x="6740" y="937"/>
                  </a:cubicBezTo>
                  <a:lnTo>
                    <a:pt x="6740" y="466"/>
                  </a:lnTo>
                  <a:cubicBezTo>
                    <a:pt x="6740" y="209"/>
                    <a:pt x="6532" y="1"/>
                    <a:pt x="6276" y="1"/>
                  </a:cubicBezTo>
                  <a:close/>
                </a:path>
              </a:pathLst>
            </a:custGeom>
            <a:solidFill>
              <a:srgbClr val="8F9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306;p90">
              <a:extLst>
                <a:ext uri="{FF2B5EF4-FFF2-40B4-BE49-F238E27FC236}">
                  <a16:creationId xmlns:a16="http://schemas.microsoft.com/office/drawing/2014/main" id="{D867AAC4-C0E6-9136-EDC2-F4BEB60B1E91}"/>
                </a:ext>
              </a:extLst>
            </p:cNvPr>
            <p:cNvSpPr/>
            <p:nvPr/>
          </p:nvSpPr>
          <p:spPr>
            <a:xfrm>
              <a:off x="6334857" y="2850957"/>
              <a:ext cx="189188" cy="286843"/>
            </a:xfrm>
            <a:custGeom>
              <a:avLst/>
              <a:gdLst/>
              <a:ahLst/>
              <a:cxnLst/>
              <a:rect l="l" t="t" r="r" b="b"/>
              <a:pathLst>
                <a:path w="7201" h="10918" extrusionOk="0">
                  <a:moveTo>
                    <a:pt x="3586" y="0"/>
                  </a:moveTo>
                  <a:cubicBezTo>
                    <a:pt x="2393" y="7"/>
                    <a:pt x="1859" y="1505"/>
                    <a:pt x="2782" y="2268"/>
                  </a:cubicBezTo>
                  <a:cubicBezTo>
                    <a:pt x="2934" y="2400"/>
                    <a:pt x="3018" y="2594"/>
                    <a:pt x="3018" y="2795"/>
                  </a:cubicBezTo>
                  <a:lnTo>
                    <a:pt x="3018" y="3253"/>
                  </a:lnTo>
                  <a:cubicBezTo>
                    <a:pt x="3018" y="3510"/>
                    <a:pt x="2809" y="3718"/>
                    <a:pt x="2553" y="3718"/>
                  </a:cubicBezTo>
                  <a:lnTo>
                    <a:pt x="229" y="3718"/>
                  </a:lnTo>
                  <a:cubicBezTo>
                    <a:pt x="104" y="3725"/>
                    <a:pt x="0" y="3822"/>
                    <a:pt x="0" y="3954"/>
                  </a:cubicBezTo>
                  <a:lnTo>
                    <a:pt x="0" y="9988"/>
                  </a:lnTo>
                  <a:cubicBezTo>
                    <a:pt x="0" y="10501"/>
                    <a:pt x="416" y="10911"/>
                    <a:pt x="930" y="10918"/>
                  </a:cubicBezTo>
                  <a:lnTo>
                    <a:pt x="6964" y="10918"/>
                  </a:lnTo>
                  <a:cubicBezTo>
                    <a:pt x="7096" y="10918"/>
                    <a:pt x="7200" y="10814"/>
                    <a:pt x="7200" y="10682"/>
                  </a:cubicBezTo>
                  <a:lnTo>
                    <a:pt x="7200" y="8365"/>
                  </a:lnTo>
                  <a:cubicBezTo>
                    <a:pt x="7200" y="8109"/>
                    <a:pt x="6992" y="7900"/>
                    <a:pt x="6735" y="7900"/>
                  </a:cubicBezTo>
                  <a:lnTo>
                    <a:pt x="6264" y="7900"/>
                  </a:lnTo>
                  <a:cubicBezTo>
                    <a:pt x="6256" y="7900"/>
                    <a:pt x="6248" y="7900"/>
                    <a:pt x="6240" y="7900"/>
                  </a:cubicBezTo>
                  <a:cubicBezTo>
                    <a:pt x="6048" y="7900"/>
                    <a:pt x="5870" y="7983"/>
                    <a:pt x="5743" y="8129"/>
                  </a:cubicBezTo>
                  <a:cubicBezTo>
                    <a:pt x="5476" y="8452"/>
                    <a:pt x="5119" y="8597"/>
                    <a:pt x="4767" y="8597"/>
                  </a:cubicBezTo>
                  <a:cubicBezTo>
                    <a:pt x="4114" y="8597"/>
                    <a:pt x="3480" y="8100"/>
                    <a:pt x="3475" y="7325"/>
                  </a:cubicBezTo>
                  <a:cubicBezTo>
                    <a:pt x="3471" y="6545"/>
                    <a:pt x="4106" y="6041"/>
                    <a:pt x="4762" y="6041"/>
                  </a:cubicBezTo>
                  <a:cubicBezTo>
                    <a:pt x="5110" y="6041"/>
                    <a:pt x="5463" y="6182"/>
                    <a:pt x="5730" y="6499"/>
                  </a:cubicBezTo>
                  <a:cubicBezTo>
                    <a:pt x="5861" y="6652"/>
                    <a:pt x="6056" y="6742"/>
                    <a:pt x="6257" y="6742"/>
                  </a:cubicBezTo>
                  <a:lnTo>
                    <a:pt x="6728" y="6742"/>
                  </a:lnTo>
                  <a:cubicBezTo>
                    <a:pt x="6985" y="6742"/>
                    <a:pt x="7193" y="6534"/>
                    <a:pt x="7193" y="6277"/>
                  </a:cubicBezTo>
                  <a:lnTo>
                    <a:pt x="7193" y="3718"/>
                  </a:lnTo>
                  <a:lnTo>
                    <a:pt x="4641" y="3718"/>
                  </a:lnTo>
                  <a:cubicBezTo>
                    <a:pt x="4384" y="3718"/>
                    <a:pt x="4176" y="3510"/>
                    <a:pt x="4176" y="3253"/>
                  </a:cubicBezTo>
                  <a:lnTo>
                    <a:pt x="4176" y="2782"/>
                  </a:lnTo>
                  <a:cubicBezTo>
                    <a:pt x="4176" y="2580"/>
                    <a:pt x="4266" y="2386"/>
                    <a:pt x="4419" y="2254"/>
                  </a:cubicBezTo>
                  <a:cubicBezTo>
                    <a:pt x="5334" y="1491"/>
                    <a:pt x="4786" y="0"/>
                    <a:pt x="35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6492;p96">
            <a:extLst>
              <a:ext uri="{FF2B5EF4-FFF2-40B4-BE49-F238E27FC236}">
                <a16:creationId xmlns:a16="http://schemas.microsoft.com/office/drawing/2014/main" id="{39526B12-48CB-F249-5A37-9C3847364399}"/>
              </a:ext>
            </a:extLst>
          </p:cNvPr>
          <p:cNvGrpSpPr/>
          <p:nvPr/>
        </p:nvGrpSpPr>
        <p:grpSpPr>
          <a:xfrm>
            <a:off x="922234" y="4148162"/>
            <a:ext cx="743824" cy="547067"/>
            <a:chOff x="5632602" y="2025510"/>
            <a:chExt cx="370130" cy="287264"/>
          </a:xfrm>
        </p:grpSpPr>
        <p:sp>
          <p:nvSpPr>
            <p:cNvPr id="33" name="Google Shape;16493;p96">
              <a:extLst>
                <a:ext uri="{FF2B5EF4-FFF2-40B4-BE49-F238E27FC236}">
                  <a16:creationId xmlns:a16="http://schemas.microsoft.com/office/drawing/2014/main" id="{B30AFF3B-C92F-EB67-8D64-B0E0008B1A22}"/>
                </a:ext>
              </a:extLst>
            </p:cNvPr>
            <p:cNvSpPr/>
            <p:nvPr/>
          </p:nvSpPr>
          <p:spPr>
            <a:xfrm>
              <a:off x="5695046" y="2050493"/>
              <a:ext cx="296701" cy="191501"/>
            </a:xfrm>
            <a:custGeom>
              <a:avLst/>
              <a:gdLst/>
              <a:ahLst/>
              <a:cxnLst/>
              <a:rect l="l" t="t" r="r" b="b"/>
              <a:pathLst>
                <a:path w="11318" h="7305" extrusionOk="0">
                  <a:moveTo>
                    <a:pt x="0" y="0"/>
                  </a:moveTo>
                  <a:lnTo>
                    <a:pt x="0" y="4649"/>
                  </a:lnTo>
                  <a:lnTo>
                    <a:pt x="780" y="4649"/>
                  </a:lnTo>
                  <a:lnTo>
                    <a:pt x="780" y="5168"/>
                  </a:lnTo>
                  <a:lnTo>
                    <a:pt x="996" y="5240"/>
                  </a:lnTo>
                  <a:cubicBezTo>
                    <a:pt x="1126" y="5284"/>
                    <a:pt x="1242" y="5327"/>
                    <a:pt x="1357" y="5399"/>
                  </a:cubicBezTo>
                  <a:lnTo>
                    <a:pt x="1559" y="5500"/>
                  </a:lnTo>
                  <a:lnTo>
                    <a:pt x="1920" y="5139"/>
                  </a:lnTo>
                  <a:lnTo>
                    <a:pt x="2498" y="5717"/>
                  </a:lnTo>
                  <a:lnTo>
                    <a:pt x="2137" y="6078"/>
                  </a:lnTo>
                  <a:lnTo>
                    <a:pt x="2238" y="6280"/>
                  </a:lnTo>
                  <a:cubicBezTo>
                    <a:pt x="2310" y="6395"/>
                    <a:pt x="2353" y="6511"/>
                    <a:pt x="2397" y="6641"/>
                  </a:cubicBezTo>
                  <a:lnTo>
                    <a:pt x="2454" y="6857"/>
                  </a:lnTo>
                  <a:lnTo>
                    <a:pt x="2974" y="6857"/>
                  </a:lnTo>
                  <a:lnTo>
                    <a:pt x="2974" y="7305"/>
                  </a:lnTo>
                  <a:lnTo>
                    <a:pt x="11318" y="7305"/>
                  </a:lnTo>
                  <a:lnTo>
                    <a:pt x="11318" y="0"/>
                  </a:lnTo>
                  <a:close/>
                </a:path>
              </a:pathLst>
            </a:custGeom>
            <a:solidFill>
              <a:srgbClr val="F2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494;p96">
              <a:extLst>
                <a:ext uri="{FF2B5EF4-FFF2-40B4-BE49-F238E27FC236}">
                  <a16:creationId xmlns:a16="http://schemas.microsoft.com/office/drawing/2014/main" id="{BCDEDAD1-6145-BF8E-0532-BFCCC2B6990C}"/>
                </a:ext>
              </a:extLst>
            </p:cNvPr>
            <p:cNvSpPr/>
            <p:nvPr/>
          </p:nvSpPr>
          <p:spPr>
            <a:xfrm>
              <a:off x="5735522" y="2241967"/>
              <a:ext cx="50359" cy="23882"/>
            </a:xfrm>
            <a:custGeom>
              <a:avLst/>
              <a:gdLst/>
              <a:ahLst/>
              <a:cxnLst/>
              <a:rect l="l" t="t" r="r" b="b"/>
              <a:pathLst>
                <a:path w="1921" h="911" extrusionOk="0">
                  <a:moveTo>
                    <a:pt x="1098" y="1"/>
                  </a:moveTo>
                  <a:lnTo>
                    <a:pt x="1098" y="30"/>
                  </a:lnTo>
                  <a:lnTo>
                    <a:pt x="434" y="30"/>
                  </a:lnTo>
                  <a:lnTo>
                    <a:pt x="434" y="44"/>
                  </a:lnTo>
                  <a:cubicBezTo>
                    <a:pt x="405" y="376"/>
                    <a:pt x="261" y="679"/>
                    <a:pt x="1" y="910"/>
                  </a:cubicBezTo>
                  <a:lnTo>
                    <a:pt x="1228" y="910"/>
                  </a:lnTo>
                  <a:cubicBezTo>
                    <a:pt x="1271" y="780"/>
                    <a:pt x="1329" y="650"/>
                    <a:pt x="1358" y="520"/>
                  </a:cubicBezTo>
                  <a:lnTo>
                    <a:pt x="1921" y="520"/>
                  </a:lnTo>
                  <a:lnTo>
                    <a:pt x="1921" y="1"/>
                  </a:lnTo>
                  <a:close/>
                </a:path>
              </a:pathLst>
            </a:custGeom>
            <a:solidFill>
              <a:srgbClr val="B8C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495;p96">
              <a:extLst>
                <a:ext uri="{FF2B5EF4-FFF2-40B4-BE49-F238E27FC236}">
                  <a16:creationId xmlns:a16="http://schemas.microsoft.com/office/drawing/2014/main" id="{1319036C-CFD4-09B4-1AFA-85224A711044}"/>
                </a:ext>
              </a:extLst>
            </p:cNvPr>
            <p:cNvSpPr/>
            <p:nvPr/>
          </p:nvSpPr>
          <p:spPr>
            <a:xfrm>
              <a:off x="5746899" y="2179156"/>
              <a:ext cx="38982" cy="62470"/>
            </a:xfrm>
            <a:custGeom>
              <a:avLst/>
              <a:gdLst/>
              <a:ahLst/>
              <a:cxnLst/>
              <a:rect l="l" t="t" r="r" b="b"/>
              <a:pathLst>
                <a:path w="1487" h="2383" extrusionOk="0">
                  <a:moveTo>
                    <a:pt x="274" y="0"/>
                  </a:moveTo>
                  <a:lnTo>
                    <a:pt x="0" y="275"/>
                  </a:lnTo>
                  <a:lnTo>
                    <a:pt x="534" y="809"/>
                  </a:lnTo>
                  <a:lnTo>
                    <a:pt x="173" y="1170"/>
                  </a:lnTo>
                  <a:lnTo>
                    <a:pt x="274" y="1357"/>
                  </a:lnTo>
                  <a:cubicBezTo>
                    <a:pt x="332" y="1473"/>
                    <a:pt x="390" y="1603"/>
                    <a:pt x="419" y="1718"/>
                  </a:cubicBezTo>
                  <a:lnTo>
                    <a:pt x="491" y="1935"/>
                  </a:lnTo>
                  <a:lnTo>
                    <a:pt x="1010" y="1935"/>
                  </a:lnTo>
                  <a:lnTo>
                    <a:pt x="1010" y="2382"/>
                  </a:lnTo>
                  <a:lnTo>
                    <a:pt x="1487" y="2382"/>
                  </a:lnTo>
                  <a:lnTo>
                    <a:pt x="1487" y="1790"/>
                  </a:lnTo>
                  <a:lnTo>
                    <a:pt x="924" y="1790"/>
                  </a:lnTo>
                  <a:cubicBezTo>
                    <a:pt x="881" y="1574"/>
                    <a:pt x="794" y="1386"/>
                    <a:pt x="678" y="1199"/>
                  </a:cubicBezTo>
                  <a:lnTo>
                    <a:pt x="1083" y="809"/>
                  </a:lnTo>
                  <a:lnTo>
                    <a:pt x="274" y="0"/>
                  </a:lnTo>
                  <a:close/>
                </a:path>
              </a:pathLst>
            </a:custGeom>
            <a:solidFill>
              <a:srgbClr val="B3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496;p96">
              <a:extLst>
                <a:ext uri="{FF2B5EF4-FFF2-40B4-BE49-F238E27FC236}">
                  <a16:creationId xmlns:a16="http://schemas.microsoft.com/office/drawing/2014/main" id="{CA03BF83-4EF3-4520-6C04-BD5C73997C89}"/>
                </a:ext>
              </a:extLst>
            </p:cNvPr>
            <p:cNvSpPr/>
            <p:nvPr/>
          </p:nvSpPr>
          <p:spPr>
            <a:xfrm>
              <a:off x="5698821" y="2168565"/>
              <a:ext cx="42783" cy="26136"/>
            </a:xfrm>
            <a:custGeom>
              <a:avLst/>
              <a:gdLst/>
              <a:ahLst/>
              <a:cxnLst/>
              <a:rect l="l" t="t" r="r" b="b"/>
              <a:pathLst>
                <a:path w="1632" h="997" extrusionOk="0">
                  <a:moveTo>
                    <a:pt x="1" y="0"/>
                  </a:moveTo>
                  <a:lnTo>
                    <a:pt x="1" y="159"/>
                  </a:lnTo>
                  <a:lnTo>
                    <a:pt x="636" y="159"/>
                  </a:lnTo>
                  <a:lnTo>
                    <a:pt x="636" y="679"/>
                  </a:lnTo>
                  <a:lnTo>
                    <a:pt x="852" y="736"/>
                  </a:lnTo>
                  <a:cubicBezTo>
                    <a:pt x="982" y="780"/>
                    <a:pt x="1098" y="823"/>
                    <a:pt x="1213" y="895"/>
                  </a:cubicBezTo>
                  <a:lnTo>
                    <a:pt x="1415" y="996"/>
                  </a:lnTo>
                  <a:lnTo>
                    <a:pt x="1632" y="765"/>
                  </a:lnTo>
                  <a:cubicBezTo>
                    <a:pt x="1473" y="679"/>
                    <a:pt x="1300" y="607"/>
                    <a:pt x="1127" y="563"/>
                  </a:cubicBezTo>
                  <a:lnTo>
                    <a:pt x="1127" y="0"/>
                  </a:lnTo>
                  <a:close/>
                </a:path>
              </a:pathLst>
            </a:custGeom>
            <a:solidFill>
              <a:srgbClr val="B3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497;p96">
              <a:extLst>
                <a:ext uri="{FF2B5EF4-FFF2-40B4-BE49-F238E27FC236}">
                  <a16:creationId xmlns:a16="http://schemas.microsoft.com/office/drawing/2014/main" id="{EB6FE228-19DD-2BD7-C3DD-555379F717A5}"/>
                </a:ext>
              </a:extLst>
            </p:cNvPr>
            <p:cNvSpPr/>
            <p:nvPr/>
          </p:nvSpPr>
          <p:spPr>
            <a:xfrm>
              <a:off x="5695046" y="2050493"/>
              <a:ext cx="9857" cy="118099"/>
            </a:xfrm>
            <a:custGeom>
              <a:avLst/>
              <a:gdLst/>
              <a:ahLst/>
              <a:cxnLst/>
              <a:rect l="l" t="t" r="r" b="b"/>
              <a:pathLst>
                <a:path w="376" h="4505" extrusionOk="0">
                  <a:moveTo>
                    <a:pt x="0" y="0"/>
                  </a:moveTo>
                  <a:lnTo>
                    <a:pt x="0" y="4504"/>
                  </a:lnTo>
                  <a:lnTo>
                    <a:pt x="376" y="4504"/>
                  </a:lnTo>
                  <a:lnTo>
                    <a:pt x="376" y="0"/>
                  </a:lnTo>
                  <a:close/>
                </a:path>
              </a:pathLst>
            </a:custGeom>
            <a:solidFill>
              <a:srgbClr val="B3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98;p96">
              <a:extLst>
                <a:ext uri="{FF2B5EF4-FFF2-40B4-BE49-F238E27FC236}">
                  <a16:creationId xmlns:a16="http://schemas.microsoft.com/office/drawing/2014/main" id="{B947DD95-C7C9-9115-7CB8-3F1C26EAABD7}"/>
                </a:ext>
              </a:extLst>
            </p:cNvPr>
            <p:cNvSpPr/>
            <p:nvPr/>
          </p:nvSpPr>
          <p:spPr>
            <a:xfrm>
              <a:off x="5695046" y="2049732"/>
              <a:ext cx="296701" cy="9857"/>
            </a:xfrm>
            <a:custGeom>
              <a:avLst/>
              <a:gdLst/>
              <a:ahLst/>
              <a:cxnLst/>
              <a:rect l="l" t="t" r="r" b="b"/>
              <a:pathLst>
                <a:path w="11318" h="376" extrusionOk="0">
                  <a:moveTo>
                    <a:pt x="0" y="1"/>
                  </a:moveTo>
                  <a:lnTo>
                    <a:pt x="0" y="376"/>
                  </a:lnTo>
                  <a:lnTo>
                    <a:pt x="11318" y="376"/>
                  </a:lnTo>
                  <a:lnTo>
                    <a:pt x="11318" y="1"/>
                  </a:lnTo>
                  <a:close/>
                </a:path>
              </a:pathLst>
            </a:custGeom>
            <a:solidFill>
              <a:srgbClr val="B3C2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499;p96">
              <a:extLst>
                <a:ext uri="{FF2B5EF4-FFF2-40B4-BE49-F238E27FC236}">
                  <a16:creationId xmlns:a16="http://schemas.microsoft.com/office/drawing/2014/main" id="{68CD818B-6FAA-5D46-FD95-07EBC25D066F}"/>
                </a:ext>
              </a:extLst>
            </p:cNvPr>
            <p:cNvSpPr/>
            <p:nvPr/>
          </p:nvSpPr>
          <p:spPr>
            <a:xfrm>
              <a:off x="5725324" y="2240473"/>
              <a:ext cx="277014" cy="26503"/>
            </a:xfrm>
            <a:custGeom>
              <a:avLst/>
              <a:gdLst/>
              <a:ahLst/>
              <a:cxnLst/>
              <a:rect l="l" t="t" r="r" b="b"/>
              <a:pathLst>
                <a:path w="10567" h="1011" extrusionOk="0">
                  <a:moveTo>
                    <a:pt x="1487" y="0"/>
                  </a:moveTo>
                  <a:cubicBezTo>
                    <a:pt x="1458" y="0"/>
                    <a:pt x="1444" y="14"/>
                    <a:pt x="1429" y="43"/>
                  </a:cubicBezTo>
                  <a:lnTo>
                    <a:pt x="477" y="43"/>
                  </a:lnTo>
                  <a:cubicBezTo>
                    <a:pt x="462" y="43"/>
                    <a:pt x="433" y="58"/>
                    <a:pt x="433" y="87"/>
                  </a:cubicBezTo>
                  <a:lnTo>
                    <a:pt x="433" y="159"/>
                  </a:lnTo>
                  <a:lnTo>
                    <a:pt x="433" y="188"/>
                  </a:lnTo>
                  <a:lnTo>
                    <a:pt x="433" y="202"/>
                  </a:lnTo>
                  <a:lnTo>
                    <a:pt x="433" y="217"/>
                  </a:lnTo>
                  <a:cubicBezTo>
                    <a:pt x="404" y="505"/>
                    <a:pt x="260" y="765"/>
                    <a:pt x="29" y="924"/>
                  </a:cubicBezTo>
                  <a:cubicBezTo>
                    <a:pt x="0" y="953"/>
                    <a:pt x="15" y="1010"/>
                    <a:pt x="58" y="1010"/>
                  </a:cubicBezTo>
                  <a:lnTo>
                    <a:pt x="10524" y="1010"/>
                  </a:lnTo>
                  <a:cubicBezTo>
                    <a:pt x="10553" y="1010"/>
                    <a:pt x="10567" y="996"/>
                    <a:pt x="10567" y="967"/>
                  </a:cubicBezTo>
                  <a:lnTo>
                    <a:pt x="10567" y="58"/>
                  </a:lnTo>
                  <a:cubicBezTo>
                    <a:pt x="10567" y="29"/>
                    <a:pt x="10553" y="14"/>
                    <a:pt x="10538" y="0"/>
                  </a:cubicBezTo>
                  <a:close/>
                </a:path>
              </a:pathLst>
            </a:custGeom>
            <a:solidFill>
              <a:srgbClr val="627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500;p96">
              <a:extLst>
                <a:ext uri="{FF2B5EF4-FFF2-40B4-BE49-F238E27FC236}">
                  <a16:creationId xmlns:a16="http://schemas.microsoft.com/office/drawing/2014/main" id="{85466E46-83CD-6E0F-73BC-E7B91CBA6051}"/>
                </a:ext>
              </a:extLst>
            </p:cNvPr>
            <p:cNvSpPr/>
            <p:nvPr/>
          </p:nvSpPr>
          <p:spPr>
            <a:xfrm>
              <a:off x="5684062" y="2025510"/>
              <a:ext cx="318670" cy="26136"/>
            </a:xfrm>
            <a:custGeom>
              <a:avLst/>
              <a:gdLst/>
              <a:ahLst/>
              <a:cxnLst/>
              <a:rect l="l" t="t" r="r" b="b"/>
              <a:pathLst>
                <a:path w="12156" h="997" extrusionOk="0">
                  <a:moveTo>
                    <a:pt x="44" y="1"/>
                  </a:moveTo>
                  <a:cubicBezTo>
                    <a:pt x="15" y="1"/>
                    <a:pt x="1" y="15"/>
                    <a:pt x="1" y="44"/>
                  </a:cubicBezTo>
                  <a:lnTo>
                    <a:pt x="1" y="953"/>
                  </a:lnTo>
                  <a:cubicBezTo>
                    <a:pt x="1" y="982"/>
                    <a:pt x="15" y="997"/>
                    <a:pt x="44" y="997"/>
                  </a:cubicBezTo>
                  <a:lnTo>
                    <a:pt x="12112" y="997"/>
                  </a:lnTo>
                  <a:cubicBezTo>
                    <a:pt x="12127" y="997"/>
                    <a:pt x="12155" y="982"/>
                    <a:pt x="12155" y="953"/>
                  </a:cubicBezTo>
                  <a:lnTo>
                    <a:pt x="12155" y="44"/>
                  </a:lnTo>
                  <a:cubicBezTo>
                    <a:pt x="12155" y="15"/>
                    <a:pt x="12127" y="1"/>
                    <a:pt x="12112" y="1"/>
                  </a:cubicBezTo>
                  <a:close/>
                </a:path>
              </a:pathLst>
            </a:custGeom>
            <a:solidFill>
              <a:srgbClr val="627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501;p96">
              <a:extLst>
                <a:ext uri="{FF2B5EF4-FFF2-40B4-BE49-F238E27FC236}">
                  <a16:creationId xmlns:a16="http://schemas.microsoft.com/office/drawing/2014/main" id="{CE0B6975-5651-6CBF-BC2B-E2384E5BC313}"/>
                </a:ext>
              </a:extLst>
            </p:cNvPr>
            <p:cNvSpPr/>
            <p:nvPr/>
          </p:nvSpPr>
          <p:spPr>
            <a:xfrm>
              <a:off x="5804022" y="2150005"/>
              <a:ext cx="25009" cy="58328"/>
            </a:xfrm>
            <a:custGeom>
              <a:avLst/>
              <a:gdLst/>
              <a:ahLst/>
              <a:cxnLst/>
              <a:rect l="l" t="t" r="r" b="b"/>
              <a:pathLst>
                <a:path w="954" h="2225" extrusionOk="0">
                  <a:moveTo>
                    <a:pt x="1" y="1"/>
                  </a:moveTo>
                  <a:lnTo>
                    <a:pt x="1" y="2224"/>
                  </a:lnTo>
                  <a:lnTo>
                    <a:pt x="953" y="2224"/>
                  </a:lnTo>
                  <a:lnTo>
                    <a:pt x="953" y="1"/>
                  </a:lnTo>
                  <a:close/>
                </a:path>
              </a:pathLst>
            </a:custGeom>
            <a:solidFill>
              <a:srgbClr val="D5D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502;p96">
              <a:extLst>
                <a:ext uri="{FF2B5EF4-FFF2-40B4-BE49-F238E27FC236}">
                  <a16:creationId xmlns:a16="http://schemas.microsoft.com/office/drawing/2014/main" id="{3C55AD80-B1CA-3BF3-E8EA-1B92C7B98206}"/>
                </a:ext>
              </a:extLst>
            </p:cNvPr>
            <p:cNvSpPr/>
            <p:nvPr/>
          </p:nvSpPr>
          <p:spPr>
            <a:xfrm>
              <a:off x="5846779" y="2125048"/>
              <a:ext cx="25009" cy="83285"/>
            </a:xfrm>
            <a:custGeom>
              <a:avLst/>
              <a:gdLst/>
              <a:ahLst/>
              <a:cxnLst/>
              <a:rect l="l" t="t" r="r" b="b"/>
              <a:pathLst>
                <a:path w="954" h="3177" extrusionOk="0">
                  <a:moveTo>
                    <a:pt x="1" y="0"/>
                  </a:moveTo>
                  <a:lnTo>
                    <a:pt x="1" y="3176"/>
                  </a:lnTo>
                  <a:lnTo>
                    <a:pt x="954" y="3176"/>
                  </a:lnTo>
                  <a:lnTo>
                    <a:pt x="954" y="0"/>
                  </a:lnTo>
                  <a:close/>
                </a:path>
              </a:pathLst>
            </a:custGeom>
            <a:solidFill>
              <a:srgbClr val="D5D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503;p96">
              <a:extLst>
                <a:ext uri="{FF2B5EF4-FFF2-40B4-BE49-F238E27FC236}">
                  <a16:creationId xmlns:a16="http://schemas.microsoft.com/office/drawing/2014/main" id="{8CBA45F3-FB7F-FBBD-6F68-07803138E491}"/>
                </a:ext>
              </a:extLst>
            </p:cNvPr>
            <p:cNvSpPr/>
            <p:nvPr/>
          </p:nvSpPr>
          <p:spPr>
            <a:xfrm>
              <a:off x="5888408" y="2140174"/>
              <a:ext cx="25009" cy="68159"/>
            </a:xfrm>
            <a:custGeom>
              <a:avLst/>
              <a:gdLst/>
              <a:ahLst/>
              <a:cxnLst/>
              <a:rect l="l" t="t" r="r" b="b"/>
              <a:pathLst>
                <a:path w="954" h="2600" extrusionOk="0">
                  <a:moveTo>
                    <a:pt x="1" y="1"/>
                  </a:moveTo>
                  <a:lnTo>
                    <a:pt x="1" y="2599"/>
                  </a:lnTo>
                  <a:lnTo>
                    <a:pt x="954" y="2599"/>
                  </a:lnTo>
                  <a:lnTo>
                    <a:pt x="954" y="1"/>
                  </a:lnTo>
                  <a:close/>
                </a:path>
              </a:pathLst>
            </a:custGeom>
            <a:solidFill>
              <a:srgbClr val="91A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504;p96">
              <a:extLst>
                <a:ext uri="{FF2B5EF4-FFF2-40B4-BE49-F238E27FC236}">
                  <a16:creationId xmlns:a16="http://schemas.microsoft.com/office/drawing/2014/main" id="{5EF41939-A6BB-53B9-F62A-813BE6AF2FFB}"/>
                </a:ext>
              </a:extLst>
            </p:cNvPr>
            <p:cNvSpPr/>
            <p:nvPr/>
          </p:nvSpPr>
          <p:spPr>
            <a:xfrm>
              <a:off x="5932318" y="2090995"/>
              <a:ext cx="25009" cy="117338"/>
            </a:xfrm>
            <a:custGeom>
              <a:avLst/>
              <a:gdLst/>
              <a:ahLst/>
              <a:cxnLst/>
              <a:rect l="l" t="t" r="r" b="b"/>
              <a:pathLst>
                <a:path w="954" h="4476" extrusionOk="0">
                  <a:moveTo>
                    <a:pt x="0" y="0"/>
                  </a:moveTo>
                  <a:lnTo>
                    <a:pt x="0" y="4475"/>
                  </a:lnTo>
                  <a:lnTo>
                    <a:pt x="953" y="4475"/>
                  </a:lnTo>
                  <a:lnTo>
                    <a:pt x="953" y="0"/>
                  </a:lnTo>
                  <a:close/>
                </a:path>
              </a:pathLst>
            </a:custGeom>
            <a:solidFill>
              <a:srgbClr val="95A6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505;p96">
              <a:extLst>
                <a:ext uri="{FF2B5EF4-FFF2-40B4-BE49-F238E27FC236}">
                  <a16:creationId xmlns:a16="http://schemas.microsoft.com/office/drawing/2014/main" id="{B589EFBA-5F7D-63CE-FF4D-256EBE81386A}"/>
                </a:ext>
              </a:extLst>
            </p:cNvPr>
            <p:cNvSpPr/>
            <p:nvPr/>
          </p:nvSpPr>
          <p:spPr>
            <a:xfrm>
              <a:off x="5719636" y="2082658"/>
              <a:ext cx="47711" cy="11744"/>
            </a:xfrm>
            <a:custGeom>
              <a:avLst/>
              <a:gdLst/>
              <a:ahLst/>
              <a:cxnLst/>
              <a:rect l="l" t="t" r="r" b="b"/>
              <a:pathLst>
                <a:path w="1820" h="448" extrusionOk="0">
                  <a:moveTo>
                    <a:pt x="304" y="0"/>
                  </a:moveTo>
                  <a:cubicBezTo>
                    <a:pt x="1" y="0"/>
                    <a:pt x="1" y="448"/>
                    <a:pt x="304" y="448"/>
                  </a:cubicBezTo>
                  <a:lnTo>
                    <a:pt x="1516" y="448"/>
                  </a:lnTo>
                  <a:cubicBezTo>
                    <a:pt x="1820" y="448"/>
                    <a:pt x="1820" y="0"/>
                    <a:pt x="15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506;p96">
              <a:extLst>
                <a:ext uri="{FF2B5EF4-FFF2-40B4-BE49-F238E27FC236}">
                  <a16:creationId xmlns:a16="http://schemas.microsoft.com/office/drawing/2014/main" id="{5F213AB9-56A4-AE9B-DBC1-595C3C8163F2}"/>
                </a:ext>
              </a:extLst>
            </p:cNvPr>
            <p:cNvSpPr/>
            <p:nvPr/>
          </p:nvSpPr>
          <p:spPr>
            <a:xfrm>
              <a:off x="5719636" y="2102346"/>
              <a:ext cx="65118" cy="12138"/>
            </a:xfrm>
            <a:custGeom>
              <a:avLst/>
              <a:gdLst/>
              <a:ahLst/>
              <a:cxnLst/>
              <a:rect l="l" t="t" r="r" b="b"/>
              <a:pathLst>
                <a:path w="2484" h="463" extrusionOk="0">
                  <a:moveTo>
                    <a:pt x="304" y="0"/>
                  </a:moveTo>
                  <a:cubicBezTo>
                    <a:pt x="1" y="0"/>
                    <a:pt x="1" y="462"/>
                    <a:pt x="304" y="462"/>
                  </a:cubicBezTo>
                  <a:lnTo>
                    <a:pt x="2180" y="462"/>
                  </a:lnTo>
                  <a:cubicBezTo>
                    <a:pt x="2484" y="462"/>
                    <a:pt x="2484" y="0"/>
                    <a:pt x="2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507;p96">
              <a:extLst>
                <a:ext uri="{FF2B5EF4-FFF2-40B4-BE49-F238E27FC236}">
                  <a16:creationId xmlns:a16="http://schemas.microsoft.com/office/drawing/2014/main" id="{78D80482-AD15-799C-EC55-EFB62B9B3D45}"/>
                </a:ext>
              </a:extLst>
            </p:cNvPr>
            <p:cNvSpPr/>
            <p:nvPr/>
          </p:nvSpPr>
          <p:spPr>
            <a:xfrm>
              <a:off x="5719636" y="2122374"/>
              <a:ext cx="65118" cy="11771"/>
            </a:xfrm>
            <a:custGeom>
              <a:avLst/>
              <a:gdLst/>
              <a:ahLst/>
              <a:cxnLst/>
              <a:rect l="l" t="t" r="r" b="b"/>
              <a:pathLst>
                <a:path w="2484" h="449" extrusionOk="0">
                  <a:moveTo>
                    <a:pt x="2194" y="1"/>
                  </a:moveTo>
                  <a:cubicBezTo>
                    <a:pt x="2190" y="1"/>
                    <a:pt x="2185" y="1"/>
                    <a:pt x="2180" y="1"/>
                  </a:cubicBezTo>
                  <a:lnTo>
                    <a:pt x="304" y="1"/>
                  </a:lnTo>
                  <a:cubicBezTo>
                    <a:pt x="1" y="1"/>
                    <a:pt x="1" y="449"/>
                    <a:pt x="304" y="449"/>
                  </a:cubicBezTo>
                  <a:lnTo>
                    <a:pt x="2180" y="449"/>
                  </a:lnTo>
                  <a:cubicBezTo>
                    <a:pt x="2479" y="449"/>
                    <a:pt x="2483" y="1"/>
                    <a:pt x="2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508;p96">
              <a:extLst>
                <a:ext uri="{FF2B5EF4-FFF2-40B4-BE49-F238E27FC236}">
                  <a16:creationId xmlns:a16="http://schemas.microsoft.com/office/drawing/2014/main" id="{3D4C55FF-2E1E-AD2F-E298-1BA8BF04B563}"/>
                </a:ext>
              </a:extLst>
            </p:cNvPr>
            <p:cNvSpPr/>
            <p:nvPr/>
          </p:nvSpPr>
          <p:spPr>
            <a:xfrm>
              <a:off x="5719636" y="2142062"/>
              <a:ext cx="65118" cy="12138"/>
            </a:xfrm>
            <a:custGeom>
              <a:avLst/>
              <a:gdLst/>
              <a:ahLst/>
              <a:cxnLst/>
              <a:rect l="l" t="t" r="r" b="b"/>
              <a:pathLst>
                <a:path w="2484" h="463" extrusionOk="0">
                  <a:moveTo>
                    <a:pt x="304" y="1"/>
                  </a:moveTo>
                  <a:cubicBezTo>
                    <a:pt x="1" y="1"/>
                    <a:pt x="1" y="463"/>
                    <a:pt x="304" y="463"/>
                  </a:cubicBezTo>
                  <a:lnTo>
                    <a:pt x="2180" y="463"/>
                  </a:lnTo>
                  <a:cubicBezTo>
                    <a:pt x="2484" y="448"/>
                    <a:pt x="2484" y="1"/>
                    <a:pt x="2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09;p96">
              <a:extLst>
                <a:ext uri="{FF2B5EF4-FFF2-40B4-BE49-F238E27FC236}">
                  <a16:creationId xmlns:a16="http://schemas.microsoft.com/office/drawing/2014/main" id="{5A93A111-FF0A-F3D1-9064-EDC3FFFB29F1}"/>
                </a:ext>
              </a:extLst>
            </p:cNvPr>
            <p:cNvSpPr/>
            <p:nvPr/>
          </p:nvSpPr>
          <p:spPr>
            <a:xfrm>
              <a:off x="5632602" y="2168172"/>
              <a:ext cx="144576" cy="144602"/>
            </a:xfrm>
            <a:custGeom>
              <a:avLst/>
              <a:gdLst/>
              <a:ahLst/>
              <a:cxnLst/>
              <a:rect l="l" t="t" r="r" b="b"/>
              <a:pathLst>
                <a:path w="5515" h="5516" extrusionOk="0">
                  <a:moveTo>
                    <a:pt x="3133" y="1748"/>
                  </a:moveTo>
                  <a:lnTo>
                    <a:pt x="3162" y="1762"/>
                  </a:lnTo>
                  <a:lnTo>
                    <a:pt x="3191" y="1776"/>
                  </a:lnTo>
                  <a:lnTo>
                    <a:pt x="3220" y="1776"/>
                  </a:lnTo>
                  <a:lnTo>
                    <a:pt x="3248" y="1791"/>
                  </a:lnTo>
                  <a:lnTo>
                    <a:pt x="3263" y="1805"/>
                  </a:lnTo>
                  <a:lnTo>
                    <a:pt x="3292" y="1820"/>
                  </a:lnTo>
                  <a:lnTo>
                    <a:pt x="3321" y="1834"/>
                  </a:lnTo>
                  <a:lnTo>
                    <a:pt x="3335" y="1849"/>
                  </a:lnTo>
                  <a:lnTo>
                    <a:pt x="3364" y="1863"/>
                  </a:lnTo>
                  <a:lnTo>
                    <a:pt x="3378" y="1863"/>
                  </a:lnTo>
                  <a:lnTo>
                    <a:pt x="3407" y="1877"/>
                  </a:lnTo>
                  <a:lnTo>
                    <a:pt x="3422" y="1892"/>
                  </a:lnTo>
                  <a:lnTo>
                    <a:pt x="3451" y="1906"/>
                  </a:lnTo>
                  <a:lnTo>
                    <a:pt x="3465" y="1921"/>
                  </a:lnTo>
                  <a:lnTo>
                    <a:pt x="3479" y="1935"/>
                  </a:lnTo>
                  <a:lnTo>
                    <a:pt x="3494" y="1950"/>
                  </a:lnTo>
                  <a:lnTo>
                    <a:pt x="3523" y="1979"/>
                  </a:lnTo>
                  <a:lnTo>
                    <a:pt x="3552" y="1993"/>
                  </a:lnTo>
                  <a:lnTo>
                    <a:pt x="3580" y="2022"/>
                  </a:lnTo>
                  <a:lnTo>
                    <a:pt x="3580" y="2036"/>
                  </a:lnTo>
                  <a:lnTo>
                    <a:pt x="3609" y="2051"/>
                  </a:lnTo>
                  <a:lnTo>
                    <a:pt x="3609" y="2065"/>
                  </a:lnTo>
                  <a:lnTo>
                    <a:pt x="3638" y="2080"/>
                  </a:lnTo>
                  <a:lnTo>
                    <a:pt x="3638" y="2094"/>
                  </a:lnTo>
                  <a:lnTo>
                    <a:pt x="3653" y="2123"/>
                  </a:lnTo>
                  <a:lnTo>
                    <a:pt x="3667" y="2137"/>
                  </a:lnTo>
                  <a:lnTo>
                    <a:pt x="3696" y="2152"/>
                  </a:lnTo>
                  <a:lnTo>
                    <a:pt x="3710" y="2181"/>
                  </a:lnTo>
                  <a:lnTo>
                    <a:pt x="3725" y="2195"/>
                  </a:lnTo>
                  <a:lnTo>
                    <a:pt x="3739" y="2224"/>
                  </a:lnTo>
                  <a:lnTo>
                    <a:pt x="3754" y="2253"/>
                  </a:lnTo>
                  <a:lnTo>
                    <a:pt x="3768" y="2267"/>
                  </a:lnTo>
                  <a:lnTo>
                    <a:pt x="3768" y="2296"/>
                  </a:lnTo>
                  <a:lnTo>
                    <a:pt x="3783" y="2325"/>
                  </a:lnTo>
                  <a:lnTo>
                    <a:pt x="3797" y="2339"/>
                  </a:lnTo>
                  <a:lnTo>
                    <a:pt x="3811" y="2368"/>
                  </a:lnTo>
                  <a:lnTo>
                    <a:pt x="3811" y="2397"/>
                  </a:lnTo>
                  <a:lnTo>
                    <a:pt x="3826" y="2412"/>
                  </a:lnTo>
                  <a:lnTo>
                    <a:pt x="3826" y="2440"/>
                  </a:lnTo>
                  <a:lnTo>
                    <a:pt x="3826" y="2469"/>
                  </a:lnTo>
                  <a:lnTo>
                    <a:pt x="3826" y="2498"/>
                  </a:lnTo>
                  <a:lnTo>
                    <a:pt x="3826" y="2513"/>
                  </a:lnTo>
                  <a:lnTo>
                    <a:pt x="3826" y="2541"/>
                  </a:lnTo>
                  <a:lnTo>
                    <a:pt x="3826" y="2556"/>
                  </a:lnTo>
                  <a:lnTo>
                    <a:pt x="3826" y="2570"/>
                  </a:lnTo>
                  <a:lnTo>
                    <a:pt x="3826" y="2599"/>
                  </a:lnTo>
                  <a:lnTo>
                    <a:pt x="3826" y="2628"/>
                  </a:lnTo>
                  <a:lnTo>
                    <a:pt x="3826" y="2671"/>
                  </a:lnTo>
                  <a:lnTo>
                    <a:pt x="3826" y="2700"/>
                  </a:lnTo>
                  <a:cubicBezTo>
                    <a:pt x="3898" y="2715"/>
                    <a:pt x="3898" y="2744"/>
                    <a:pt x="3898" y="2758"/>
                  </a:cubicBezTo>
                  <a:lnTo>
                    <a:pt x="3898" y="2830"/>
                  </a:lnTo>
                  <a:lnTo>
                    <a:pt x="3898" y="2859"/>
                  </a:lnTo>
                  <a:lnTo>
                    <a:pt x="3898" y="2902"/>
                  </a:lnTo>
                  <a:lnTo>
                    <a:pt x="3898" y="2917"/>
                  </a:lnTo>
                  <a:lnTo>
                    <a:pt x="3898" y="2975"/>
                  </a:lnTo>
                  <a:lnTo>
                    <a:pt x="3898" y="2989"/>
                  </a:lnTo>
                  <a:cubicBezTo>
                    <a:pt x="3898" y="3018"/>
                    <a:pt x="3898" y="3032"/>
                    <a:pt x="3884" y="3061"/>
                  </a:cubicBezTo>
                  <a:lnTo>
                    <a:pt x="3869" y="3119"/>
                  </a:lnTo>
                  <a:lnTo>
                    <a:pt x="3869" y="3133"/>
                  </a:lnTo>
                  <a:lnTo>
                    <a:pt x="3855" y="3191"/>
                  </a:lnTo>
                  <a:lnTo>
                    <a:pt x="3855" y="3206"/>
                  </a:lnTo>
                  <a:cubicBezTo>
                    <a:pt x="3826" y="3234"/>
                    <a:pt x="3811" y="3278"/>
                    <a:pt x="3797" y="3321"/>
                  </a:cubicBezTo>
                  <a:lnTo>
                    <a:pt x="3754" y="3379"/>
                  </a:lnTo>
                  <a:cubicBezTo>
                    <a:pt x="3725" y="3436"/>
                    <a:pt x="3682" y="3494"/>
                    <a:pt x="3638" y="3538"/>
                  </a:cubicBezTo>
                  <a:cubicBezTo>
                    <a:pt x="3580" y="3595"/>
                    <a:pt x="3537" y="3639"/>
                    <a:pt x="3479" y="3682"/>
                  </a:cubicBezTo>
                  <a:lnTo>
                    <a:pt x="3451" y="3696"/>
                  </a:lnTo>
                  <a:lnTo>
                    <a:pt x="3422" y="3725"/>
                  </a:lnTo>
                  <a:lnTo>
                    <a:pt x="3407" y="3725"/>
                  </a:lnTo>
                  <a:lnTo>
                    <a:pt x="3378" y="3740"/>
                  </a:lnTo>
                  <a:lnTo>
                    <a:pt x="3364" y="3740"/>
                  </a:lnTo>
                  <a:lnTo>
                    <a:pt x="3350" y="3754"/>
                  </a:lnTo>
                  <a:lnTo>
                    <a:pt x="3292" y="3783"/>
                  </a:lnTo>
                  <a:lnTo>
                    <a:pt x="3263" y="3797"/>
                  </a:lnTo>
                  <a:lnTo>
                    <a:pt x="3234" y="3797"/>
                  </a:lnTo>
                  <a:lnTo>
                    <a:pt x="3191" y="3826"/>
                  </a:lnTo>
                  <a:lnTo>
                    <a:pt x="3075" y="3826"/>
                  </a:lnTo>
                  <a:lnTo>
                    <a:pt x="3003" y="3841"/>
                  </a:lnTo>
                  <a:lnTo>
                    <a:pt x="2657" y="3841"/>
                  </a:lnTo>
                  <a:lnTo>
                    <a:pt x="2599" y="3826"/>
                  </a:lnTo>
                  <a:lnTo>
                    <a:pt x="2527" y="3826"/>
                  </a:lnTo>
                  <a:lnTo>
                    <a:pt x="2498" y="3812"/>
                  </a:lnTo>
                  <a:lnTo>
                    <a:pt x="2455" y="3797"/>
                  </a:lnTo>
                  <a:lnTo>
                    <a:pt x="2411" y="3783"/>
                  </a:lnTo>
                  <a:lnTo>
                    <a:pt x="2382" y="3768"/>
                  </a:lnTo>
                  <a:lnTo>
                    <a:pt x="2325" y="3740"/>
                  </a:lnTo>
                  <a:lnTo>
                    <a:pt x="2310" y="3740"/>
                  </a:lnTo>
                  <a:lnTo>
                    <a:pt x="2267" y="3711"/>
                  </a:lnTo>
                  <a:cubicBezTo>
                    <a:pt x="1978" y="3538"/>
                    <a:pt x="1790" y="3234"/>
                    <a:pt x="1747" y="2902"/>
                  </a:cubicBezTo>
                  <a:lnTo>
                    <a:pt x="1747" y="2888"/>
                  </a:lnTo>
                  <a:lnTo>
                    <a:pt x="1747" y="2845"/>
                  </a:lnTo>
                  <a:lnTo>
                    <a:pt x="1747" y="2772"/>
                  </a:lnTo>
                  <a:lnTo>
                    <a:pt x="1747" y="2686"/>
                  </a:lnTo>
                  <a:lnTo>
                    <a:pt x="1747" y="2657"/>
                  </a:lnTo>
                  <a:lnTo>
                    <a:pt x="1747" y="2614"/>
                  </a:lnTo>
                  <a:lnTo>
                    <a:pt x="1747" y="2585"/>
                  </a:lnTo>
                  <a:lnTo>
                    <a:pt x="1747" y="2556"/>
                  </a:lnTo>
                  <a:lnTo>
                    <a:pt x="1747" y="2541"/>
                  </a:lnTo>
                  <a:lnTo>
                    <a:pt x="1747" y="2513"/>
                  </a:lnTo>
                  <a:lnTo>
                    <a:pt x="1747" y="2484"/>
                  </a:lnTo>
                  <a:lnTo>
                    <a:pt x="1747" y="2469"/>
                  </a:lnTo>
                  <a:lnTo>
                    <a:pt x="1747" y="2440"/>
                  </a:lnTo>
                  <a:lnTo>
                    <a:pt x="1747" y="2412"/>
                  </a:lnTo>
                  <a:lnTo>
                    <a:pt x="1762" y="2397"/>
                  </a:lnTo>
                  <a:lnTo>
                    <a:pt x="1776" y="2368"/>
                  </a:lnTo>
                  <a:lnTo>
                    <a:pt x="1776" y="2339"/>
                  </a:lnTo>
                  <a:lnTo>
                    <a:pt x="1790" y="2325"/>
                  </a:lnTo>
                  <a:lnTo>
                    <a:pt x="1805" y="2296"/>
                  </a:lnTo>
                  <a:lnTo>
                    <a:pt x="1819" y="2267"/>
                  </a:lnTo>
                  <a:lnTo>
                    <a:pt x="1834" y="2253"/>
                  </a:lnTo>
                  <a:lnTo>
                    <a:pt x="1848" y="2224"/>
                  </a:lnTo>
                  <a:lnTo>
                    <a:pt x="1863" y="2195"/>
                  </a:lnTo>
                  <a:lnTo>
                    <a:pt x="1877" y="2181"/>
                  </a:lnTo>
                  <a:lnTo>
                    <a:pt x="1892" y="2152"/>
                  </a:lnTo>
                  <a:lnTo>
                    <a:pt x="1906" y="2137"/>
                  </a:lnTo>
                  <a:lnTo>
                    <a:pt x="1920" y="2108"/>
                  </a:lnTo>
                  <a:lnTo>
                    <a:pt x="1935" y="2094"/>
                  </a:lnTo>
                  <a:lnTo>
                    <a:pt x="1949" y="2080"/>
                  </a:lnTo>
                  <a:lnTo>
                    <a:pt x="1964" y="2051"/>
                  </a:lnTo>
                  <a:lnTo>
                    <a:pt x="1978" y="2036"/>
                  </a:lnTo>
                  <a:lnTo>
                    <a:pt x="1993" y="2022"/>
                  </a:lnTo>
                  <a:lnTo>
                    <a:pt x="2007" y="2007"/>
                  </a:lnTo>
                  <a:lnTo>
                    <a:pt x="2050" y="1979"/>
                  </a:lnTo>
                  <a:lnTo>
                    <a:pt x="2079" y="1935"/>
                  </a:lnTo>
                  <a:lnTo>
                    <a:pt x="2094" y="1935"/>
                  </a:lnTo>
                  <a:lnTo>
                    <a:pt x="2123" y="1906"/>
                  </a:lnTo>
                  <a:lnTo>
                    <a:pt x="2137" y="1892"/>
                  </a:lnTo>
                  <a:lnTo>
                    <a:pt x="2166" y="1877"/>
                  </a:lnTo>
                  <a:lnTo>
                    <a:pt x="2180" y="1863"/>
                  </a:lnTo>
                  <a:lnTo>
                    <a:pt x="2209" y="1849"/>
                  </a:lnTo>
                  <a:lnTo>
                    <a:pt x="2224" y="1849"/>
                  </a:lnTo>
                  <a:lnTo>
                    <a:pt x="2252" y="1834"/>
                  </a:lnTo>
                  <a:lnTo>
                    <a:pt x="2267" y="1820"/>
                  </a:lnTo>
                  <a:lnTo>
                    <a:pt x="2296" y="1805"/>
                  </a:lnTo>
                  <a:lnTo>
                    <a:pt x="2310" y="1791"/>
                  </a:lnTo>
                  <a:lnTo>
                    <a:pt x="2339" y="1776"/>
                  </a:lnTo>
                  <a:lnTo>
                    <a:pt x="2368" y="1776"/>
                  </a:lnTo>
                  <a:lnTo>
                    <a:pt x="2397" y="1762"/>
                  </a:lnTo>
                  <a:lnTo>
                    <a:pt x="2411" y="1762"/>
                  </a:lnTo>
                  <a:lnTo>
                    <a:pt x="2440" y="1748"/>
                  </a:lnTo>
                  <a:close/>
                  <a:moveTo>
                    <a:pt x="2209" y="1"/>
                  </a:moveTo>
                  <a:cubicBezTo>
                    <a:pt x="2166" y="1"/>
                    <a:pt x="2137" y="44"/>
                    <a:pt x="2137" y="87"/>
                  </a:cubicBezTo>
                  <a:lnTo>
                    <a:pt x="2137" y="578"/>
                  </a:lnTo>
                  <a:cubicBezTo>
                    <a:pt x="1964" y="622"/>
                    <a:pt x="1805" y="679"/>
                    <a:pt x="1646" y="766"/>
                  </a:cubicBezTo>
                  <a:lnTo>
                    <a:pt x="1300" y="434"/>
                  </a:lnTo>
                  <a:cubicBezTo>
                    <a:pt x="1285" y="419"/>
                    <a:pt x="1267" y="412"/>
                    <a:pt x="1247" y="412"/>
                  </a:cubicBezTo>
                  <a:cubicBezTo>
                    <a:pt x="1228" y="412"/>
                    <a:pt x="1206" y="419"/>
                    <a:pt x="1184" y="434"/>
                  </a:cubicBezTo>
                  <a:lnTo>
                    <a:pt x="419" y="1199"/>
                  </a:lnTo>
                  <a:cubicBezTo>
                    <a:pt x="390" y="1228"/>
                    <a:pt x="390" y="1286"/>
                    <a:pt x="419" y="1314"/>
                  </a:cubicBezTo>
                  <a:lnTo>
                    <a:pt x="766" y="1661"/>
                  </a:lnTo>
                  <a:cubicBezTo>
                    <a:pt x="679" y="1805"/>
                    <a:pt x="607" y="1964"/>
                    <a:pt x="563" y="2137"/>
                  </a:cubicBezTo>
                  <a:lnTo>
                    <a:pt x="73" y="2137"/>
                  </a:lnTo>
                  <a:cubicBezTo>
                    <a:pt x="29" y="2137"/>
                    <a:pt x="0" y="2181"/>
                    <a:pt x="0" y="2224"/>
                  </a:cubicBezTo>
                  <a:lnTo>
                    <a:pt x="0" y="3307"/>
                  </a:lnTo>
                  <a:cubicBezTo>
                    <a:pt x="0" y="3350"/>
                    <a:pt x="29" y="3393"/>
                    <a:pt x="73" y="3393"/>
                  </a:cubicBezTo>
                  <a:lnTo>
                    <a:pt x="563" y="3393"/>
                  </a:lnTo>
                  <a:cubicBezTo>
                    <a:pt x="607" y="3552"/>
                    <a:pt x="679" y="3725"/>
                    <a:pt x="766" y="3870"/>
                  </a:cubicBezTo>
                  <a:lnTo>
                    <a:pt x="419" y="4216"/>
                  </a:lnTo>
                  <a:cubicBezTo>
                    <a:pt x="390" y="4245"/>
                    <a:pt x="390" y="4303"/>
                    <a:pt x="419" y="4331"/>
                  </a:cubicBezTo>
                  <a:lnTo>
                    <a:pt x="1184" y="5097"/>
                  </a:lnTo>
                  <a:cubicBezTo>
                    <a:pt x="1206" y="5111"/>
                    <a:pt x="1228" y="5118"/>
                    <a:pt x="1247" y="5118"/>
                  </a:cubicBezTo>
                  <a:cubicBezTo>
                    <a:pt x="1267" y="5118"/>
                    <a:pt x="1285" y="5111"/>
                    <a:pt x="1300" y="5097"/>
                  </a:cubicBezTo>
                  <a:lnTo>
                    <a:pt x="1646" y="4750"/>
                  </a:lnTo>
                  <a:cubicBezTo>
                    <a:pt x="1805" y="4837"/>
                    <a:pt x="1964" y="4909"/>
                    <a:pt x="2123" y="4952"/>
                  </a:cubicBezTo>
                  <a:lnTo>
                    <a:pt x="2123" y="5443"/>
                  </a:lnTo>
                  <a:cubicBezTo>
                    <a:pt x="2123" y="5486"/>
                    <a:pt x="2166" y="5515"/>
                    <a:pt x="2209" y="5515"/>
                  </a:cubicBezTo>
                  <a:lnTo>
                    <a:pt x="3292" y="5515"/>
                  </a:lnTo>
                  <a:cubicBezTo>
                    <a:pt x="3335" y="5515"/>
                    <a:pt x="3378" y="5486"/>
                    <a:pt x="3378" y="5443"/>
                  </a:cubicBezTo>
                  <a:lnTo>
                    <a:pt x="3378" y="4952"/>
                  </a:lnTo>
                  <a:cubicBezTo>
                    <a:pt x="3552" y="4909"/>
                    <a:pt x="3710" y="4837"/>
                    <a:pt x="3855" y="4750"/>
                  </a:cubicBezTo>
                  <a:lnTo>
                    <a:pt x="4201" y="5097"/>
                  </a:lnTo>
                  <a:cubicBezTo>
                    <a:pt x="4216" y="5111"/>
                    <a:pt x="4237" y="5118"/>
                    <a:pt x="4259" y="5118"/>
                  </a:cubicBezTo>
                  <a:cubicBezTo>
                    <a:pt x="4281" y="5118"/>
                    <a:pt x="4302" y="5111"/>
                    <a:pt x="4317" y="5097"/>
                  </a:cubicBezTo>
                  <a:lnTo>
                    <a:pt x="5082" y="4331"/>
                  </a:lnTo>
                  <a:cubicBezTo>
                    <a:pt x="5125" y="4303"/>
                    <a:pt x="5125" y="4245"/>
                    <a:pt x="5082" y="4216"/>
                  </a:cubicBezTo>
                  <a:lnTo>
                    <a:pt x="4750" y="3870"/>
                  </a:lnTo>
                  <a:cubicBezTo>
                    <a:pt x="4836" y="3725"/>
                    <a:pt x="4894" y="3552"/>
                    <a:pt x="4952" y="3393"/>
                  </a:cubicBezTo>
                  <a:lnTo>
                    <a:pt x="5428" y="3393"/>
                  </a:lnTo>
                  <a:cubicBezTo>
                    <a:pt x="5472" y="3393"/>
                    <a:pt x="5515" y="3350"/>
                    <a:pt x="5515" y="3307"/>
                  </a:cubicBezTo>
                  <a:lnTo>
                    <a:pt x="5515" y="2224"/>
                  </a:lnTo>
                  <a:cubicBezTo>
                    <a:pt x="5515" y="2181"/>
                    <a:pt x="5472" y="2137"/>
                    <a:pt x="5428" y="2137"/>
                  </a:cubicBezTo>
                  <a:lnTo>
                    <a:pt x="4952" y="2137"/>
                  </a:lnTo>
                  <a:cubicBezTo>
                    <a:pt x="4894" y="1964"/>
                    <a:pt x="4836" y="1805"/>
                    <a:pt x="4750" y="1661"/>
                  </a:cubicBezTo>
                  <a:lnTo>
                    <a:pt x="5096" y="1314"/>
                  </a:lnTo>
                  <a:cubicBezTo>
                    <a:pt x="5125" y="1286"/>
                    <a:pt x="5125" y="1228"/>
                    <a:pt x="5096" y="1199"/>
                  </a:cubicBezTo>
                  <a:lnTo>
                    <a:pt x="4317" y="434"/>
                  </a:lnTo>
                  <a:cubicBezTo>
                    <a:pt x="4302" y="412"/>
                    <a:pt x="4281" y="401"/>
                    <a:pt x="4259" y="401"/>
                  </a:cubicBezTo>
                  <a:cubicBezTo>
                    <a:pt x="4237" y="401"/>
                    <a:pt x="4216" y="412"/>
                    <a:pt x="4201" y="434"/>
                  </a:cubicBezTo>
                  <a:lnTo>
                    <a:pt x="3869" y="766"/>
                  </a:lnTo>
                  <a:cubicBezTo>
                    <a:pt x="3710" y="679"/>
                    <a:pt x="3552" y="622"/>
                    <a:pt x="3378" y="564"/>
                  </a:cubicBezTo>
                  <a:lnTo>
                    <a:pt x="3378" y="87"/>
                  </a:lnTo>
                  <a:cubicBezTo>
                    <a:pt x="3378" y="44"/>
                    <a:pt x="3350" y="1"/>
                    <a:pt x="3292" y="1"/>
                  </a:cubicBezTo>
                  <a:close/>
                </a:path>
              </a:pathLst>
            </a:custGeom>
            <a:solidFill>
              <a:srgbClr val="E9EE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10;p96">
              <a:extLst>
                <a:ext uri="{FF2B5EF4-FFF2-40B4-BE49-F238E27FC236}">
                  <a16:creationId xmlns:a16="http://schemas.microsoft.com/office/drawing/2014/main" id="{7F8178F5-6FF8-753A-7995-8019AF006D6C}"/>
                </a:ext>
              </a:extLst>
            </p:cNvPr>
            <p:cNvSpPr/>
            <p:nvPr/>
          </p:nvSpPr>
          <p:spPr>
            <a:xfrm>
              <a:off x="5669696" y="2213602"/>
              <a:ext cx="29151" cy="54894"/>
            </a:xfrm>
            <a:custGeom>
              <a:avLst/>
              <a:gdLst/>
              <a:ahLst/>
              <a:cxnLst/>
              <a:rect l="l" t="t" r="r" b="b"/>
              <a:pathLst>
                <a:path w="1112" h="2094" extrusionOk="0">
                  <a:moveTo>
                    <a:pt x="708" y="0"/>
                  </a:moveTo>
                  <a:lnTo>
                    <a:pt x="679" y="15"/>
                  </a:lnTo>
                  <a:lnTo>
                    <a:pt x="664" y="15"/>
                  </a:lnTo>
                  <a:lnTo>
                    <a:pt x="635" y="29"/>
                  </a:lnTo>
                  <a:lnTo>
                    <a:pt x="606" y="29"/>
                  </a:lnTo>
                  <a:lnTo>
                    <a:pt x="578" y="43"/>
                  </a:lnTo>
                  <a:lnTo>
                    <a:pt x="563" y="58"/>
                  </a:lnTo>
                  <a:lnTo>
                    <a:pt x="534" y="72"/>
                  </a:lnTo>
                  <a:lnTo>
                    <a:pt x="520" y="87"/>
                  </a:lnTo>
                  <a:lnTo>
                    <a:pt x="491" y="101"/>
                  </a:lnTo>
                  <a:lnTo>
                    <a:pt x="477" y="101"/>
                  </a:lnTo>
                  <a:lnTo>
                    <a:pt x="448" y="130"/>
                  </a:lnTo>
                  <a:lnTo>
                    <a:pt x="433" y="130"/>
                  </a:lnTo>
                  <a:lnTo>
                    <a:pt x="404" y="159"/>
                  </a:lnTo>
                  <a:lnTo>
                    <a:pt x="390" y="159"/>
                  </a:lnTo>
                  <a:lnTo>
                    <a:pt x="361" y="188"/>
                  </a:lnTo>
                  <a:lnTo>
                    <a:pt x="347" y="202"/>
                  </a:lnTo>
                  <a:lnTo>
                    <a:pt x="318" y="231"/>
                  </a:lnTo>
                  <a:lnTo>
                    <a:pt x="274" y="260"/>
                  </a:lnTo>
                  <a:lnTo>
                    <a:pt x="260" y="274"/>
                  </a:lnTo>
                  <a:lnTo>
                    <a:pt x="246" y="289"/>
                  </a:lnTo>
                  <a:lnTo>
                    <a:pt x="231" y="303"/>
                  </a:lnTo>
                  <a:lnTo>
                    <a:pt x="217" y="332"/>
                  </a:lnTo>
                  <a:lnTo>
                    <a:pt x="202" y="303"/>
                  </a:lnTo>
                  <a:lnTo>
                    <a:pt x="188" y="332"/>
                  </a:lnTo>
                  <a:lnTo>
                    <a:pt x="159" y="347"/>
                  </a:lnTo>
                  <a:lnTo>
                    <a:pt x="145" y="375"/>
                  </a:lnTo>
                  <a:lnTo>
                    <a:pt x="130" y="390"/>
                  </a:lnTo>
                  <a:lnTo>
                    <a:pt x="116" y="419"/>
                  </a:lnTo>
                  <a:lnTo>
                    <a:pt x="101" y="448"/>
                  </a:lnTo>
                  <a:lnTo>
                    <a:pt x="87" y="462"/>
                  </a:lnTo>
                  <a:lnTo>
                    <a:pt x="72" y="491"/>
                  </a:lnTo>
                  <a:lnTo>
                    <a:pt x="58" y="520"/>
                  </a:lnTo>
                  <a:lnTo>
                    <a:pt x="58" y="534"/>
                  </a:lnTo>
                  <a:lnTo>
                    <a:pt x="43" y="563"/>
                  </a:lnTo>
                  <a:lnTo>
                    <a:pt x="29" y="592"/>
                  </a:lnTo>
                  <a:lnTo>
                    <a:pt x="15" y="621"/>
                  </a:lnTo>
                  <a:lnTo>
                    <a:pt x="15" y="635"/>
                  </a:lnTo>
                  <a:lnTo>
                    <a:pt x="0" y="664"/>
                  </a:lnTo>
                  <a:lnTo>
                    <a:pt x="0" y="693"/>
                  </a:lnTo>
                  <a:lnTo>
                    <a:pt x="0" y="707"/>
                  </a:lnTo>
                  <a:lnTo>
                    <a:pt x="0" y="736"/>
                  </a:lnTo>
                  <a:lnTo>
                    <a:pt x="0" y="765"/>
                  </a:lnTo>
                  <a:lnTo>
                    <a:pt x="0" y="780"/>
                  </a:lnTo>
                  <a:lnTo>
                    <a:pt x="0" y="823"/>
                  </a:lnTo>
                  <a:lnTo>
                    <a:pt x="0" y="837"/>
                  </a:lnTo>
                  <a:lnTo>
                    <a:pt x="0" y="881"/>
                  </a:lnTo>
                  <a:lnTo>
                    <a:pt x="0" y="910"/>
                  </a:lnTo>
                  <a:lnTo>
                    <a:pt x="0" y="996"/>
                  </a:lnTo>
                  <a:lnTo>
                    <a:pt x="0" y="1068"/>
                  </a:lnTo>
                  <a:lnTo>
                    <a:pt x="0" y="1083"/>
                  </a:lnTo>
                  <a:lnTo>
                    <a:pt x="0" y="1140"/>
                  </a:lnTo>
                  <a:lnTo>
                    <a:pt x="0" y="1155"/>
                  </a:lnTo>
                  <a:cubicBezTo>
                    <a:pt x="43" y="1487"/>
                    <a:pt x="231" y="1790"/>
                    <a:pt x="520" y="1963"/>
                  </a:cubicBezTo>
                  <a:lnTo>
                    <a:pt x="549" y="1963"/>
                  </a:lnTo>
                  <a:lnTo>
                    <a:pt x="578" y="1992"/>
                  </a:lnTo>
                  <a:lnTo>
                    <a:pt x="606" y="1992"/>
                  </a:lnTo>
                  <a:lnTo>
                    <a:pt x="664" y="2021"/>
                  </a:lnTo>
                  <a:lnTo>
                    <a:pt x="693" y="2035"/>
                  </a:lnTo>
                  <a:lnTo>
                    <a:pt x="722" y="2050"/>
                  </a:lnTo>
                  <a:lnTo>
                    <a:pt x="736" y="2050"/>
                  </a:lnTo>
                  <a:lnTo>
                    <a:pt x="780" y="2064"/>
                  </a:lnTo>
                  <a:lnTo>
                    <a:pt x="809" y="2079"/>
                  </a:lnTo>
                  <a:lnTo>
                    <a:pt x="852" y="2093"/>
                  </a:lnTo>
                  <a:lnTo>
                    <a:pt x="1112" y="2093"/>
                  </a:lnTo>
                  <a:lnTo>
                    <a:pt x="1068" y="2079"/>
                  </a:lnTo>
                  <a:lnTo>
                    <a:pt x="1040" y="2064"/>
                  </a:lnTo>
                  <a:lnTo>
                    <a:pt x="996" y="2050"/>
                  </a:lnTo>
                  <a:lnTo>
                    <a:pt x="982" y="2050"/>
                  </a:lnTo>
                  <a:lnTo>
                    <a:pt x="953" y="2035"/>
                  </a:lnTo>
                  <a:lnTo>
                    <a:pt x="924" y="2021"/>
                  </a:lnTo>
                  <a:lnTo>
                    <a:pt x="852" y="1992"/>
                  </a:lnTo>
                  <a:lnTo>
                    <a:pt x="837" y="1992"/>
                  </a:lnTo>
                  <a:lnTo>
                    <a:pt x="809" y="1963"/>
                  </a:lnTo>
                  <a:lnTo>
                    <a:pt x="780" y="1963"/>
                  </a:lnTo>
                  <a:cubicBezTo>
                    <a:pt x="491" y="1790"/>
                    <a:pt x="303" y="1487"/>
                    <a:pt x="260" y="1155"/>
                  </a:cubicBezTo>
                  <a:lnTo>
                    <a:pt x="260" y="1140"/>
                  </a:lnTo>
                  <a:lnTo>
                    <a:pt x="260" y="1112"/>
                  </a:lnTo>
                  <a:lnTo>
                    <a:pt x="260" y="1039"/>
                  </a:lnTo>
                  <a:lnTo>
                    <a:pt x="260" y="953"/>
                  </a:lnTo>
                  <a:lnTo>
                    <a:pt x="260" y="924"/>
                  </a:lnTo>
                  <a:lnTo>
                    <a:pt x="260" y="866"/>
                  </a:lnTo>
                  <a:lnTo>
                    <a:pt x="260" y="852"/>
                  </a:lnTo>
                  <a:lnTo>
                    <a:pt x="260" y="823"/>
                  </a:lnTo>
                  <a:lnTo>
                    <a:pt x="260" y="794"/>
                  </a:lnTo>
                  <a:lnTo>
                    <a:pt x="260" y="765"/>
                  </a:lnTo>
                  <a:lnTo>
                    <a:pt x="260" y="751"/>
                  </a:lnTo>
                  <a:lnTo>
                    <a:pt x="260" y="722"/>
                  </a:lnTo>
                  <a:lnTo>
                    <a:pt x="260" y="707"/>
                  </a:lnTo>
                  <a:lnTo>
                    <a:pt x="260" y="679"/>
                  </a:lnTo>
                  <a:lnTo>
                    <a:pt x="274" y="650"/>
                  </a:lnTo>
                  <a:lnTo>
                    <a:pt x="289" y="621"/>
                  </a:lnTo>
                  <a:lnTo>
                    <a:pt x="303" y="606"/>
                  </a:lnTo>
                  <a:lnTo>
                    <a:pt x="303" y="578"/>
                  </a:lnTo>
                  <a:lnTo>
                    <a:pt x="318" y="549"/>
                  </a:lnTo>
                  <a:lnTo>
                    <a:pt x="332" y="520"/>
                  </a:lnTo>
                  <a:lnTo>
                    <a:pt x="347" y="505"/>
                  </a:lnTo>
                  <a:lnTo>
                    <a:pt x="361" y="476"/>
                  </a:lnTo>
                  <a:lnTo>
                    <a:pt x="375" y="462"/>
                  </a:lnTo>
                  <a:lnTo>
                    <a:pt x="390" y="433"/>
                  </a:lnTo>
                  <a:lnTo>
                    <a:pt x="404" y="419"/>
                  </a:lnTo>
                  <a:lnTo>
                    <a:pt x="419" y="390"/>
                  </a:lnTo>
                  <a:lnTo>
                    <a:pt x="433" y="375"/>
                  </a:lnTo>
                  <a:lnTo>
                    <a:pt x="462" y="347"/>
                  </a:lnTo>
                  <a:lnTo>
                    <a:pt x="477" y="332"/>
                  </a:lnTo>
                  <a:lnTo>
                    <a:pt x="491" y="303"/>
                  </a:lnTo>
                  <a:lnTo>
                    <a:pt x="505" y="289"/>
                  </a:lnTo>
                  <a:lnTo>
                    <a:pt x="520" y="274"/>
                  </a:lnTo>
                  <a:lnTo>
                    <a:pt x="534" y="260"/>
                  </a:lnTo>
                  <a:lnTo>
                    <a:pt x="563" y="231"/>
                  </a:lnTo>
                  <a:lnTo>
                    <a:pt x="606" y="202"/>
                  </a:lnTo>
                  <a:lnTo>
                    <a:pt x="621" y="188"/>
                  </a:lnTo>
                  <a:lnTo>
                    <a:pt x="650" y="159"/>
                  </a:lnTo>
                  <a:lnTo>
                    <a:pt x="664" y="159"/>
                  </a:lnTo>
                  <a:lnTo>
                    <a:pt x="693" y="130"/>
                  </a:lnTo>
                  <a:lnTo>
                    <a:pt x="708" y="130"/>
                  </a:lnTo>
                  <a:lnTo>
                    <a:pt x="736" y="101"/>
                  </a:lnTo>
                  <a:lnTo>
                    <a:pt x="751" y="101"/>
                  </a:lnTo>
                  <a:lnTo>
                    <a:pt x="780" y="87"/>
                  </a:lnTo>
                  <a:lnTo>
                    <a:pt x="794" y="72"/>
                  </a:lnTo>
                  <a:lnTo>
                    <a:pt x="823" y="58"/>
                  </a:lnTo>
                  <a:lnTo>
                    <a:pt x="837" y="43"/>
                  </a:lnTo>
                  <a:lnTo>
                    <a:pt x="866" y="29"/>
                  </a:lnTo>
                  <a:lnTo>
                    <a:pt x="895" y="29"/>
                  </a:lnTo>
                  <a:lnTo>
                    <a:pt x="924" y="15"/>
                  </a:lnTo>
                  <a:lnTo>
                    <a:pt x="938" y="15"/>
                  </a:lnTo>
                  <a:lnTo>
                    <a:pt x="967" y="0"/>
                  </a:lnTo>
                  <a:close/>
                </a:path>
              </a:pathLst>
            </a:custGeom>
            <a:solidFill>
              <a:srgbClr val="B8C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2" descr="A picture containing controller, remote, game, appliance&#10;&#10;Description automatically generated">
            <a:extLst>
              <a:ext uri="{FF2B5EF4-FFF2-40B4-BE49-F238E27FC236}">
                <a16:creationId xmlns:a16="http://schemas.microsoft.com/office/drawing/2014/main" id="{55D0DA75-E913-C135-1E3C-EEC08A10C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942" y="4868644"/>
            <a:ext cx="650952" cy="467275"/>
          </a:xfrm>
          <a:prstGeom prst="rect">
            <a:avLst/>
          </a:prstGeom>
          <a:solidFill>
            <a:schemeClr val="bg1"/>
          </a:solidFill>
        </p:spPr>
      </p:pic>
      <p:grpSp>
        <p:nvGrpSpPr>
          <p:cNvPr id="52" name="Google Shape;16339;p96">
            <a:extLst>
              <a:ext uri="{FF2B5EF4-FFF2-40B4-BE49-F238E27FC236}">
                <a16:creationId xmlns:a16="http://schemas.microsoft.com/office/drawing/2014/main" id="{72321AE5-DDA3-27E2-13B1-6FCBB98C802D}"/>
              </a:ext>
            </a:extLst>
          </p:cNvPr>
          <p:cNvGrpSpPr/>
          <p:nvPr/>
        </p:nvGrpSpPr>
        <p:grpSpPr>
          <a:xfrm>
            <a:off x="1120249" y="2689892"/>
            <a:ext cx="563229" cy="559543"/>
            <a:chOff x="3214452" y="3340533"/>
            <a:chExt cx="392465" cy="389896"/>
          </a:xfrm>
        </p:grpSpPr>
        <p:sp>
          <p:nvSpPr>
            <p:cNvPr id="53" name="Google Shape;16340;p96">
              <a:extLst>
                <a:ext uri="{FF2B5EF4-FFF2-40B4-BE49-F238E27FC236}">
                  <a16:creationId xmlns:a16="http://schemas.microsoft.com/office/drawing/2014/main" id="{6F9FC050-4B9A-C3FA-4C1F-1B4BE8DE0877}"/>
                </a:ext>
              </a:extLst>
            </p:cNvPr>
            <p:cNvSpPr/>
            <p:nvPr/>
          </p:nvSpPr>
          <p:spPr>
            <a:xfrm>
              <a:off x="3214452" y="3340533"/>
              <a:ext cx="289912" cy="97651"/>
            </a:xfrm>
            <a:custGeom>
              <a:avLst/>
              <a:gdLst/>
              <a:ahLst/>
              <a:cxnLst/>
              <a:rect l="l" t="t" r="r" b="b"/>
              <a:pathLst>
                <a:path w="11059" h="3725" extrusionOk="0">
                  <a:moveTo>
                    <a:pt x="59" y="1"/>
                  </a:moveTo>
                  <a:cubicBezTo>
                    <a:pt x="30" y="1"/>
                    <a:pt x="1" y="29"/>
                    <a:pt x="1" y="44"/>
                  </a:cubicBezTo>
                  <a:lnTo>
                    <a:pt x="1" y="3682"/>
                  </a:lnTo>
                  <a:cubicBezTo>
                    <a:pt x="1" y="3711"/>
                    <a:pt x="30" y="3725"/>
                    <a:pt x="59" y="3725"/>
                  </a:cubicBezTo>
                  <a:lnTo>
                    <a:pt x="11015" y="3725"/>
                  </a:lnTo>
                  <a:cubicBezTo>
                    <a:pt x="11030" y="3725"/>
                    <a:pt x="11058" y="3711"/>
                    <a:pt x="11058" y="3682"/>
                  </a:cubicBezTo>
                  <a:lnTo>
                    <a:pt x="11058" y="44"/>
                  </a:lnTo>
                  <a:cubicBezTo>
                    <a:pt x="11058" y="29"/>
                    <a:pt x="11030" y="1"/>
                    <a:pt x="11015" y="1"/>
                  </a:cubicBezTo>
                  <a:close/>
                </a:path>
              </a:pathLst>
            </a:custGeom>
            <a:solidFill>
              <a:srgbClr val="F4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341;p96">
              <a:extLst>
                <a:ext uri="{FF2B5EF4-FFF2-40B4-BE49-F238E27FC236}">
                  <a16:creationId xmlns:a16="http://schemas.microsoft.com/office/drawing/2014/main" id="{A321A654-3D17-BEB5-0BF3-4D069EDD30C9}"/>
                </a:ext>
              </a:extLst>
            </p:cNvPr>
            <p:cNvSpPr/>
            <p:nvPr/>
          </p:nvSpPr>
          <p:spPr>
            <a:xfrm>
              <a:off x="3214452" y="3571749"/>
              <a:ext cx="302783" cy="98411"/>
            </a:xfrm>
            <a:custGeom>
              <a:avLst/>
              <a:gdLst/>
              <a:ahLst/>
              <a:cxnLst/>
              <a:rect l="l" t="t" r="r" b="b"/>
              <a:pathLst>
                <a:path w="11550" h="3754" extrusionOk="0">
                  <a:moveTo>
                    <a:pt x="59" y="1"/>
                  </a:moveTo>
                  <a:cubicBezTo>
                    <a:pt x="30" y="1"/>
                    <a:pt x="1" y="30"/>
                    <a:pt x="1" y="58"/>
                  </a:cubicBezTo>
                  <a:lnTo>
                    <a:pt x="1" y="3682"/>
                  </a:lnTo>
                  <a:cubicBezTo>
                    <a:pt x="1" y="3711"/>
                    <a:pt x="30" y="3739"/>
                    <a:pt x="59" y="3739"/>
                  </a:cubicBezTo>
                  <a:lnTo>
                    <a:pt x="9413" y="3739"/>
                  </a:lnTo>
                  <a:lnTo>
                    <a:pt x="9528" y="3754"/>
                  </a:lnTo>
                  <a:lnTo>
                    <a:pt x="9543" y="3754"/>
                  </a:lnTo>
                  <a:lnTo>
                    <a:pt x="9644" y="3696"/>
                  </a:lnTo>
                  <a:cubicBezTo>
                    <a:pt x="9716" y="3653"/>
                    <a:pt x="9774" y="3624"/>
                    <a:pt x="9846" y="3595"/>
                  </a:cubicBezTo>
                  <a:lnTo>
                    <a:pt x="11520" y="2931"/>
                  </a:lnTo>
                  <a:cubicBezTo>
                    <a:pt x="11535" y="2931"/>
                    <a:pt x="11549" y="2917"/>
                    <a:pt x="11549" y="2888"/>
                  </a:cubicBezTo>
                  <a:lnTo>
                    <a:pt x="11549" y="2166"/>
                  </a:lnTo>
                  <a:cubicBezTo>
                    <a:pt x="11549" y="2152"/>
                    <a:pt x="11549" y="2137"/>
                    <a:pt x="11535" y="2123"/>
                  </a:cubicBezTo>
                  <a:lnTo>
                    <a:pt x="11362" y="2036"/>
                  </a:lnTo>
                  <a:cubicBezTo>
                    <a:pt x="11058" y="1863"/>
                    <a:pt x="10827" y="1589"/>
                    <a:pt x="10741" y="1257"/>
                  </a:cubicBezTo>
                  <a:lnTo>
                    <a:pt x="10669" y="1011"/>
                  </a:lnTo>
                  <a:cubicBezTo>
                    <a:pt x="10669" y="982"/>
                    <a:pt x="10640" y="968"/>
                    <a:pt x="10625" y="968"/>
                  </a:cubicBezTo>
                  <a:lnTo>
                    <a:pt x="10366" y="968"/>
                  </a:lnTo>
                  <a:cubicBezTo>
                    <a:pt x="10106" y="968"/>
                    <a:pt x="9889" y="751"/>
                    <a:pt x="9889" y="491"/>
                  </a:cubicBezTo>
                  <a:cubicBezTo>
                    <a:pt x="9889" y="463"/>
                    <a:pt x="9889" y="448"/>
                    <a:pt x="9889" y="419"/>
                  </a:cubicBezTo>
                  <a:lnTo>
                    <a:pt x="9932" y="58"/>
                  </a:lnTo>
                  <a:cubicBezTo>
                    <a:pt x="9932" y="30"/>
                    <a:pt x="9918" y="1"/>
                    <a:pt x="9889" y="1"/>
                  </a:cubicBezTo>
                  <a:close/>
                </a:path>
              </a:pathLst>
            </a:custGeom>
            <a:solidFill>
              <a:srgbClr val="F4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342;p96">
              <a:extLst>
                <a:ext uri="{FF2B5EF4-FFF2-40B4-BE49-F238E27FC236}">
                  <a16:creationId xmlns:a16="http://schemas.microsoft.com/office/drawing/2014/main" id="{EBDE1E61-F8B0-9A76-B409-585446F0E386}"/>
                </a:ext>
              </a:extLst>
            </p:cNvPr>
            <p:cNvSpPr/>
            <p:nvPr/>
          </p:nvSpPr>
          <p:spPr>
            <a:xfrm>
              <a:off x="3214452" y="3456246"/>
              <a:ext cx="289912" cy="97756"/>
            </a:xfrm>
            <a:custGeom>
              <a:avLst/>
              <a:gdLst/>
              <a:ahLst/>
              <a:cxnLst/>
              <a:rect l="l" t="t" r="r" b="b"/>
              <a:pathLst>
                <a:path w="11059" h="3729" extrusionOk="0">
                  <a:moveTo>
                    <a:pt x="11030" y="0"/>
                  </a:moveTo>
                  <a:cubicBezTo>
                    <a:pt x="11025" y="0"/>
                    <a:pt x="11020" y="1"/>
                    <a:pt x="11015" y="4"/>
                  </a:cubicBezTo>
                  <a:lnTo>
                    <a:pt x="59" y="4"/>
                  </a:lnTo>
                  <a:cubicBezTo>
                    <a:pt x="30" y="4"/>
                    <a:pt x="1" y="18"/>
                    <a:pt x="1" y="47"/>
                  </a:cubicBezTo>
                  <a:lnTo>
                    <a:pt x="1" y="3685"/>
                  </a:lnTo>
                  <a:cubicBezTo>
                    <a:pt x="1" y="3714"/>
                    <a:pt x="30" y="3728"/>
                    <a:pt x="59" y="3728"/>
                  </a:cubicBezTo>
                  <a:lnTo>
                    <a:pt x="9817" y="3728"/>
                  </a:lnTo>
                  <a:cubicBezTo>
                    <a:pt x="9846" y="3728"/>
                    <a:pt x="9860" y="3714"/>
                    <a:pt x="9875" y="3685"/>
                  </a:cubicBezTo>
                  <a:lnTo>
                    <a:pt x="9889" y="3396"/>
                  </a:lnTo>
                  <a:cubicBezTo>
                    <a:pt x="9947" y="2804"/>
                    <a:pt x="10279" y="2530"/>
                    <a:pt x="10856" y="2227"/>
                  </a:cubicBezTo>
                  <a:lnTo>
                    <a:pt x="11044" y="2140"/>
                  </a:lnTo>
                  <a:cubicBezTo>
                    <a:pt x="11058" y="2126"/>
                    <a:pt x="11058" y="2111"/>
                    <a:pt x="11058" y="2097"/>
                  </a:cubicBezTo>
                  <a:lnTo>
                    <a:pt x="11058" y="47"/>
                  </a:lnTo>
                  <a:cubicBezTo>
                    <a:pt x="11058" y="24"/>
                    <a:pt x="11049" y="0"/>
                    <a:pt x="11030" y="0"/>
                  </a:cubicBezTo>
                  <a:close/>
                </a:path>
              </a:pathLst>
            </a:custGeom>
            <a:solidFill>
              <a:srgbClr val="F4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343;p96">
              <a:extLst>
                <a:ext uri="{FF2B5EF4-FFF2-40B4-BE49-F238E27FC236}">
                  <a16:creationId xmlns:a16="http://schemas.microsoft.com/office/drawing/2014/main" id="{40B35F7A-33F9-017F-D369-CB84AE836BB2}"/>
                </a:ext>
              </a:extLst>
            </p:cNvPr>
            <p:cNvSpPr/>
            <p:nvPr/>
          </p:nvSpPr>
          <p:spPr>
            <a:xfrm>
              <a:off x="3307410" y="3371912"/>
              <a:ext cx="88476" cy="12950"/>
            </a:xfrm>
            <a:custGeom>
              <a:avLst/>
              <a:gdLst/>
              <a:ahLst/>
              <a:cxnLst/>
              <a:rect l="l" t="t" r="r" b="b"/>
              <a:pathLst>
                <a:path w="3375" h="494" extrusionOk="0">
                  <a:moveTo>
                    <a:pt x="325" y="1"/>
                  </a:moveTo>
                  <a:cubicBezTo>
                    <a:pt x="1" y="1"/>
                    <a:pt x="1" y="494"/>
                    <a:pt x="325" y="494"/>
                  </a:cubicBezTo>
                  <a:cubicBezTo>
                    <a:pt x="334" y="494"/>
                    <a:pt x="343" y="493"/>
                    <a:pt x="352" y="493"/>
                  </a:cubicBezTo>
                  <a:lnTo>
                    <a:pt x="3023" y="493"/>
                  </a:lnTo>
                  <a:cubicBezTo>
                    <a:pt x="3032" y="493"/>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344;p96">
              <a:extLst>
                <a:ext uri="{FF2B5EF4-FFF2-40B4-BE49-F238E27FC236}">
                  <a16:creationId xmlns:a16="http://schemas.microsoft.com/office/drawing/2014/main" id="{0EB4D442-70F5-2E82-C3B4-B2F18751DCA4}"/>
                </a:ext>
              </a:extLst>
            </p:cNvPr>
            <p:cNvSpPr/>
            <p:nvPr/>
          </p:nvSpPr>
          <p:spPr>
            <a:xfrm>
              <a:off x="3307410" y="3400303"/>
              <a:ext cx="157605" cy="12557"/>
            </a:xfrm>
            <a:custGeom>
              <a:avLst/>
              <a:gdLst/>
              <a:ahLst/>
              <a:cxnLst/>
              <a:rect l="l" t="t" r="r" b="b"/>
              <a:pathLst>
                <a:path w="6012" h="479" extrusionOk="0">
                  <a:moveTo>
                    <a:pt x="325" y="0"/>
                  </a:moveTo>
                  <a:cubicBezTo>
                    <a:pt x="1" y="0"/>
                    <a:pt x="1" y="479"/>
                    <a:pt x="325" y="479"/>
                  </a:cubicBezTo>
                  <a:cubicBezTo>
                    <a:pt x="334" y="479"/>
                    <a:pt x="343" y="479"/>
                    <a:pt x="352" y="478"/>
                  </a:cubicBezTo>
                  <a:lnTo>
                    <a:pt x="5708" y="478"/>
                  </a:lnTo>
                  <a:cubicBezTo>
                    <a:pt x="6011" y="449"/>
                    <a:pt x="6011" y="16"/>
                    <a:pt x="5708" y="1"/>
                  </a:cubicBezTo>
                  <a:lnTo>
                    <a:pt x="352" y="1"/>
                  </a:lnTo>
                  <a:cubicBezTo>
                    <a:pt x="343" y="1"/>
                    <a:pt x="334" y="0"/>
                    <a:pt x="325" y="0"/>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345;p96">
              <a:extLst>
                <a:ext uri="{FF2B5EF4-FFF2-40B4-BE49-F238E27FC236}">
                  <a16:creationId xmlns:a16="http://schemas.microsoft.com/office/drawing/2014/main" id="{624F40E3-AA0A-B033-B5D3-6FFE3B2B4715}"/>
                </a:ext>
              </a:extLst>
            </p:cNvPr>
            <p:cNvSpPr/>
            <p:nvPr/>
          </p:nvSpPr>
          <p:spPr>
            <a:xfrm>
              <a:off x="3307410" y="3487704"/>
              <a:ext cx="88476" cy="12950"/>
            </a:xfrm>
            <a:custGeom>
              <a:avLst/>
              <a:gdLst/>
              <a:ahLst/>
              <a:cxnLst/>
              <a:rect l="l" t="t" r="r" b="b"/>
              <a:pathLst>
                <a:path w="3375" h="494" extrusionOk="0">
                  <a:moveTo>
                    <a:pt x="325" y="1"/>
                  </a:moveTo>
                  <a:cubicBezTo>
                    <a:pt x="1" y="1"/>
                    <a:pt x="1" y="494"/>
                    <a:pt x="325" y="494"/>
                  </a:cubicBezTo>
                  <a:cubicBezTo>
                    <a:pt x="334" y="494"/>
                    <a:pt x="343" y="494"/>
                    <a:pt x="352" y="493"/>
                  </a:cubicBezTo>
                  <a:lnTo>
                    <a:pt x="3023" y="493"/>
                  </a:lnTo>
                  <a:cubicBezTo>
                    <a:pt x="3032" y="494"/>
                    <a:pt x="3041" y="494"/>
                    <a:pt x="3050" y="494"/>
                  </a:cubicBezTo>
                  <a:cubicBezTo>
                    <a:pt x="3375" y="494"/>
                    <a:pt x="3375" y="1"/>
                    <a:pt x="3050" y="1"/>
                  </a:cubicBezTo>
                  <a:cubicBezTo>
                    <a:pt x="3041" y="1"/>
                    <a:pt x="3032" y="1"/>
                    <a:pt x="3023" y="2"/>
                  </a:cubicBezTo>
                  <a:lnTo>
                    <a:pt x="352" y="2"/>
                  </a:lnTo>
                  <a:cubicBezTo>
                    <a:pt x="343" y="1"/>
                    <a:pt x="334" y="1"/>
                    <a:pt x="325" y="1"/>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346;p96">
              <a:extLst>
                <a:ext uri="{FF2B5EF4-FFF2-40B4-BE49-F238E27FC236}">
                  <a16:creationId xmlns:a16="http://schemas.microsoft.com/office/drawing/2014/main" id="{4567DAF4-7CF1-28F8-3CF3-175A4695D024}"/>
                </a:ext>
              </a:extLst>
            </p:cNvPr>
            <p:cNvSpPr/>
            <p:nvPr/>
          </p:nvSpPr>
          <p:spPr>
            <a:xfrm>
              <a:off x="3307410" y="3516068"/>
              <a:ext cx="155691" cy="12609"/>
            </a:xfrm>
            <a:custGeom>
              <a:avLst/>
              <a:gdLst/>
              <a:ahLst/>
              <a:cxnLst/>
              <a:rect l="l" t="t" r="r" b="b"/>
              <a:pathLst>
                <a:path w="5939" h="481" extrusionOk="0">
                  <a:moveTo>
                    <a:pt x="313" y="0"/>
                  </a:moveTo>
                  <a:cubicBezTo>
                    <a:pt x="1" y="0"/>
                    <a:pt x="5" y="480"/>
                    <a:pt x="325" y="480"/>
                  </a:cubicBezTo>
                  <a:cubicBezTo>
                    <a:pt x="334" y="480"/>
                    <a:pt x="343" y="480"/>
                    <a:pt x="352" y="479"/>
                  </a:cubicBezTo>
                  <a:lnTo>
                    <a:pt x="5650" y="479"/>
                  </a:lnTo>
                  <a:cubicBezTo>
                    <a:pt x="5939" y="450"/>
                    <a:pt x="5939" y="17"/>
                    <a:pt x="5650" y="3"/>
                  </a:cubicBezTo>
                  <a:lnTo>
                    <a:pt x="352" y="3"/>
                  </a:lnTo>
                  <a:cubicBezTo>
                    <a:pt x="339" y="1"/>
                    <a:pt x="326" y="0"/>
                    <a:pt x="313" y="0"/>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347;p96">
              <a:extLst>
                <a:ext uri="{FF2B5EF4-FFF2-40B4-BE49-F238E27FC236}">
                  <a16:creationId xmlns:a16="http://schemas.microsoft.com/office/drawing/2014/main" id="{78A6BD30-C563-FA81-91A6-D7938B346E2A}"/>
                </a:ext>
              </a:extLst>
            </p:cNvPr>
            <p:cNvSpPr/>
            <p:nvPr/>
          </p:nvSpPr>
          <p:spPr>
            <a:xfrm>
              <a:off x="3307410" y="3603522"/>
              <a:ext cx="88476" cy="12950"/>
            </a:xfrm>
            <a:custGeom>
              <a:avLst/>
              <a:gdLst/>
              <a:ahLst/>
              <a:cxnLst/>
              <a:rect l="l" t="t" r="r" b="b"/>
              <a:pathLst>
                <a:path w="3375" h="494" extrusionOk="0">
                  <a:moveTo>
                    <a:pt x="325" y="0"/>
                  </a:moveTo>
                  <a:cubicBezTo>
                    <a:pt x="1" y="0"/>
                    <a:pt x="1" y="493"/>
                    <a:pt x="325" y="493"/>
                  </a:cubicBezTo>
                  <a:cubicBezTo>
                    <a:pt x="334" y="493"/>
                    <a:pt x="343" y="493"/>
                    <a:pt x="352" y="492"/>
                  </a:cubicBezTo>
                  <a:lnTo>
                    <a:pt x="3023" y="492"/>
                  </a:lnTo>
                  <a:cubicBezTo>
                    <a:pt x="3032" y="493"/>
                    <a:pt x="3041" y="493"/>
                    <a:pt x="3050" y="493"/>
                  </a:cubicBezTo>
                  <a:cubicBezTo>
                    <a:pt x="3375" y="493"/>
                    <a:pt x="3375" y="0"/>
                    <a:pt x="3050" y="0"/>
                  </a:cubicBezTo>
                  <a:cubicBezTo>
                    <a:pt x="3041" y="0"/>
                    <a:pt x="3032" y="0"/>
                    <a:pt x="3023" y="1"/>
                  </a:cubicBezTo>
                  <a:lnTo>
                    <a:pt x="352" y="1"/>
                  </a:lnTo>
                  <a:cubicBezTo>
                    <a:pt x="343" y="0"/>
                    <a:pt x="334" y="0"/>
                    <a:pt x="325" y="0"/>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348;p96">
              <a:extLst>
                <a:ext uri="{FF2B5EF4-FFF2-40B4-BE49-F238E27FC236}">
                  <a16:creationId xmlns:a16="http://schemas.microsoft.com/office/drawing/2014/main" id="{74DB1CAC-4386-3539-0BB4-0535C0CA9893}"/>
                </a:ext>
              </a:extLst>
            </p:cNvPr>
            <p:cNvSpPr/>
            <p:nvPr/>
          </p:nvSpPr>
          <p:spPr>
            <a:xfrm>
              <a:off x="3307410" y="3631519"/>
              <a:ext cx="156215" cy="12950"/>
            </a:xfrm>
            <a:custGeom>
              <a:avLst/>
              <a:gdLst/>
              <a:ahLst/>
              <a:cxnLst/>
              <a:rect l="l" t="t" r="r" b="b"/>
              <a:pathLst>
                <a:path w="5959" h="494" extrusionOk="0">
                  <a:moveTo>
                    <a:pt x="325" y="0"/>
                  </a:moveTo>
                  <a:cubicBezTo>
                    <a:pt x="1" y="0"/>
                    <a:pt x="1" y="493"/>
                    <a:pt x="325" y="493"/>
                  </a:cubicBezTo>
                  <a:cubicBezTo>
                    <a:pt x="334" y="493"/>
                    <a:pt x="343" y="493"/>
                    <a:pt x="352" y="492"/>
                  </a:cubicBezTo>
                  <a:lnTo>
                    <a:pt x="5607" y="492"/>
                  </a:lnTo>
                  <a:cubicBezTo>
                    <a:pt x="5616" y="493"/>
                    <a:pt x="5625" y="493"/>
                    <a:pt x="5634" y="493"/>
                  </a:cubicBezTo>
                  <a:cubicBezTo>
                    <a:pt x="5959" y="493"/>
                    <a:pt x="5959" y="0"/>
                    <a:pt x="5634" y="0"/>
                  </a:cubicBezTo>
                  <a:cubicBezTo>
                    <a:pt x="5625" y="0"/>
                    <a:pt x="5616" y="1"/>
                    <a:pt x="5607" y="1"/>
                  </a:cubicBezTo>
                  <a:lnTo>
                    <a:pt x="352" y="1"/>
                  </a:lnTo>
                  <a:cubicBezTo>
                    <a:pt x="343" y="1"/>
                    <a:pt x="334" y="0"/>
                    <a:pt x="325" y="0"/>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349;p96">
              <a:extLst>
                <a:ext uri="{FF2B5EF4-FFF2-40B4-BE49-F238E27FC236}">
                  <a16:creationId xmlns:a16="http://schemas.microsoft.com/office/drawing/2014/main" id="{071FF865-A850-CFE7-EF73-0C00D9961180}"/>
                </a:ext>
              </a:extLst>
            </p:cNvPr>
            <p:cNvSpPr/>
            <p:nvPr/>
          </p:nvSpPr>
          <p:spPr>
            <a:xfrm>
              <a:off x="3235660" y="3365070"/>
              <a:ext cx="57175" cy="54973"/>
            </a:xfrm>
            <a:custGeom>
              <a:avLst/>
              <a:gdLst/>
              <a:ahLst/>
              <a:cxnLst/>
              <a:rect l="l" t="t" r="r" b="b"/>
              <a:pathLst>
                <a:path w="2181" h="2097" extrusionOk="0">
                  <a:moveTo>
                    <a:pt x="1498" y="0"/>
                  </a:moveTo>
                  <a:cubicBezTo>
                    <a:pt x="1485" y="0"/>
                    <a:pt x="1472" y="1"/>
                    <a:pt x="1458" y="3"/>
                  </a:cubicBezTo>
                  <a:lnTo>
                    <a:pt x="246" y="3"/>
                  </a:lnTo>
                  <a:cubicBezTo>
                    <a:pt x="101" y="3"/>
                    <a:pt x="0" y="104"/>
                    <a:pt x="0" y="234"/>
                  </a:cubicBezTo>
                  <a:lnTo>
                    <a:pt x="0" y="1851"/>
                  </a:lnTo>
                  <a:cubicBezTo>
                    <a:pt x="0" y="1981"/>
                    <a:pt x="101" y="2096"/>
                    <a:pt x="246" y="2096"/>
                  </a:cubicBezTo>
                  <a:lnTo>
                    <a:pt x="1935" y="2096"/>
                  </a:lnTo>
                  <a:cubicBezTo>
                    <a:pt x="2065" y="2096"/>
                    <a:pt x="2166" y="1981"/>
                    <a:pt x="2166" y="1851"/>
                  </a:cubicBezTo>
                  <a:lnTo>
                    <a:pt x="2166" y="1418"/>
                  </a:lnTo>
                  <a:cubicBezTo>
                    <a:pt x="2180" y="1237"/>
                    <a:pt x="2054" y="1147"/>
                    <a:pt x="1927" y="1147"/>
                  </a:cubicBezTo>
                  <a:cubicBezTo>
                    <a:pt x="1801" y="1147"/>
                    <a:pt x="1675" y="1237"/>
                    <a:pt x="1689" y="1418"/>
                  </a:cubicBezTo>
                  <a:lnTo>
                    <a:pt x="1689" y="1605"/>
                  </a:lnTo>
                  <a:lnTo>
                    <a:pt x="477" y="1605"/>
                  </a:lnTo>
                  <a:lnTo>
                    <a:pt x="477" y="479"/>
                  </a:lnTo>
                  <a:lnTo>
                    <a:pt x="1458" y="479"/>
                  </a:lnTo>
                  <a:cubicBezTo>
                    <a:pt x="1468" y="480"/>
                    <a:pt x="1477" y="480"/>
                    <a:pt x="1485" y="480"/>
                  </a:cubicBezTo>
                  <a:cubicBezTo>
                    <a:pt x="1806" y="480"/>
                    <a:pt x="1810" y="0"/>
                    <a:pt x="1498" y="0"/>
                  </a:cubicBezTo>
                  <a:close/>
                </a:path>
              </a:pathLst>
            </a:custGeom>
            <a:solidFill>
              <a:srgbClr val="627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50;p96">
              <a:extLst>
                <a:ext uri="{FF2B5EF4-FFF2-40B4-BE49-F238E27FC236}">
                  <a16:creationId xmlns:a16="http://schemas.microsoft.com/office/drawing/2014/main" id="{1B66CF86-7DDB-CD31-E4D1-632E9069538F}"/>
                </a:ext>
              </a:extLst>
            </p:cNvPr>
            <p:cNvSpPr/>
            <p:nvPr/>
          </p:nvSpPr>
          <p:spPr>
            <a:xfrm>
              <a:off x="3248426" y="3364755"/>
              <a:ext cx="55104" cy="40528"/>
            </a:xfrm>
            <a:custGeom>
              <a:avLst/>
              <a:gdLst/>
              <a:ahLst/>
              <a:cxnLst/>
              <a:rect l="l" t="t" r="r" b="b"/>
              <a:pathLst>
                <a:path w="2102" h="1546" extrusionOk="0">
                  <a:moveTo>
                    <a:pt x="1754" y="1"/>
                  </a:moveTo>
                  <a:cubicBezTo>
                    <a:pt x="1694" y="1"/>
                    <a:pt x="1631" y="26"/>
                    <a:pt x="1578" y="87"/>
                  </a:cubicBezTo>
                  <a:lnTo>
                    <a:pt x="769" y="939"/>
                  </a:lnTo>
                  <a:lnTo>
                    <a:pt x="524" y="679"/>
                  </a:lnTo>
                  <a:cubicBezTo>
                    <a:pt x="470" y="618"/>
                    <a:pt x="407" y="593"/>
                    <a:pt x="346" y="593"/>
                  </a:cubicBezTo>
                  <a:cubicBezTo>
                    <a:pt x="163" y="593"/>
                    <a:pt x="0" y="823"/>
                    <a:pt x="163" y="997"/>
                  </a:cubicBezTo>
                  <a:lnTo>
                    <a:pt x="581" y="1458"/>
                  </a:lnTo>
                  <a:cubicBezTo>
                    <a:pt x="625" y="1516"/>
                    <a:pt x="697" y="1545"/>
                    <a:pt x="769" y="1545"/>
                  </a:cubicBezTo>
                  <a:cubicBezTo>
                    <a:pt x="841" y="1545"/>
                    <a:pt x="899" y="1516"/>
                    <a:pt x="957" y="1473"/>
                  </a:cubicBezTo>
                  <a:lnTo>
                    <a:pt x="1938" y="419"/>
                  </a:lnTo>
                  <a:cubicBezTo>
                    <a:pt x="2101" y="235"/>
                    <a:pt x="1937" y="1"/>
                    <a:pt x="1754" y="1"/>
                  </a:cubicBezTo>
                  <a:close/>
                </a:path>
              </a:pathLst>
            </a:custGeom>
            <a:solidFill>
              <a:srgbClr val="69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351;p96">
              <a:extLst>
                <a:ext uri="{FF2B5EF4-FFF2-40B4-BE49-F238E27FC236}">
                  <a16:creationId xmlns:a16="http://schemas.microsoft.com/office/drawing/2014/main" id="{A896EA8E-96C1-C0CF-C0F8-50B7393E7412}"/>
                </a:ext>
              </a:extLst>
            </p:cNvPr>
            <p:cNvSpPr/>
            <p:nvPr/>
          </p:nvSpPr>
          <p:spPr>
            <a:xfrm>
              <a:off x="3235660" y="3480547"/>
              <a:ext cx="56782" cy="55287"/>
            </a:xfrm>
            <a:custGeom>
              <a:avLst/>
              <a:gdLst/>
              <a:ahLst/>
              <a:cxnLst/>
              <a:rect l="l" t="t" r="r" b="b"/>
              <a:pathLst>
                <a:path w="2166" h="2109" extrusionOk="0">
                  <a:moveTo>
                    <a:pt x="246" y="1"/>
                  </a:moveTo>
                  <a:cubicBezTo>
                    <a:pt x="101" y="1"/>
                    <a:pt x="0" y="116"/>
                    <a:pt x="0" y="246"/>
                  </a:cubicBezTo>
                  <a:lnTo>
                    <a:pt x="0" y="1863"/>
                  </a:lnTo>
                  <a:cubicBezTo>
                    <a:pt x="0" y="1993"/>
                    <a:pt x="101" y="2108"/>
                    <a:pt x="246" y="2108"/>
                  </a:cubicBezTo>
                  <a:lnTo>
                    <a:pt x="1935" y="2108"/>
                  </a:lnTo>
                  <a:cubicBezTo>
                    <a:pt x="2065" y="2108"/>
                    <a:pt x="2166" y="1993"/>
                    <a:pt x="2166" y="1863"/>
                  </a:cubicBezTo>
                  <a:lnTo>
                    <a:pt x="2166" y="1430"/>
                  </a:lnTo>
                  <a:cubicBezTo>
                    <a:pt x="2151" y="1278"/>
                    <a:pt x="2036" y="1202"/>
                    <a:pt x="1922" y="1202"/>
                  </a:cubicBezTo>
                  <a:cubicBezTo>
                    <a:pt x="1808" y="1202"/>
                    <a:pt x="1696" y="1278"/>
                    <a:pt x="1689" y="1430"/>
                  </a:cubicBezTo>
                  <a:lnTo>
                    <a:pt x="1689" y="1617"/>
                  </a:lnTo>
                  <a:lnTo>
                    <a:pt x="477" y="1617"/>
                  </a:lnTo>
                  <a:lnTo>
                    <a:pt x="477" y="492"/>
                  </a:lnTo>
                  <a:lnTo>
                    <a:pt x="1458" y="492"/>
                  </a:lnTo>
                  <a:cubicBezTo>
                    <a:pt x="1761" y="463"/>
                    <a:pt x="1761" y="30"/>
                    <a:pt x="1458" y="1"/>
                  </a:cubicBezTo>
                  <a:close/>
                </a:path>
              </a:pathLst>
            </a:custGeom>
            <a:solidFill>
              <a:srgbClr val="627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52;p96">
              <a:extLst>
                <a:ext uri="{FF2B5EF4-FFF2-40B4-BE49-F238E27FC236}">
                  <a16:creationId xmlns:a16="http://schemas.microsoft.com/office/drawing/2014/main" id="{1D2C774B-B7C3-4E79-56C3-99BD439F9689}"/>
                </a:ext>
              </a:extLst>
            </p:cNvPr>
            <p:cNvSpPr/>
            <p:nvPr/>
          </p:nvSpPr>
          <p:spPr>
            <a:xfrm>
              <a:off x="3248400" y="3480573"/>
              <a:ext cx="55130" cy="40502"/>
            </a:xfrm>
            <a:custGeom>
              <a:avLst/>
              <a:gdLst/>
              <a:ahLst/>
              <a:cxnLst/>
              <a:rect l="l" t="t" r="r" b="b"/>
              <a:pathLst>
                <a:path w="2103" h="1545" extrusionOk="0">
                  <a:moveTo>
                    <a:pt x="1755" y="0"/>
                  </a:moveTo>
                  <a:cubicBezTo>
                    <a:pt x="1695" y="0"/>
                    <a:pt x="1632" y="26"/>
                    <a:pt x="1579" y="86"/>
                  </a:cubicBezTo>
                  <a:lnTo>
                    <a:pt x="770" y="938"/>
                  </a:lnTo>
                  <a:lnTo>
                    <a:pt x="525" y="664"/>
                  </a:lnTo>
                  <a:cubicBezTo>
                    <a:pt x="472" y="607"/>
                    <a:pt x="410" y="584"/>
                    <a:pt x="351" y="584"/>
                  </a:cubicBezTo>
                  <a:cubicBezTo>
                    <a:pt x="166" y="584"/>
                    <a:pt x="0" y="810"/>
                    <a:pt x="164" y="996"/>
                  </a:cubicBezTo>
                  <a:lnTo>
                    <a:pt x="582" y="1458"/>
                  </a:lnTo>
                  <a:cubicBezTo>
                    <a:pt x="626" y="1515"/>
                    <a:pt x="698" y="1544"/>
                    <a:pt x="770" y="1544"/>
                  </a:cubicBezTo>
                  <a:cubicBezTo>
                    <a:pt x="842" y="1544"/>
                    <a:pt x="900" y="1515"/>
                    <a:pt x="958" y="1458"/>
                  </a:cubicBezTo>
                  <a:lnTo>
                    <a:pt x="1939" y="418"/>
                  </a:lnTo>
                  <a:cubicBezTo>
                    <a:pt x="2102" y="234"/>
                    <a:pt x="1938" y="0"/>
                    <a:pt x="1755" y="0"/>
                  </a:cubicBezTo>
                  <a:close/>
                </a:path>
              </a:pathLst>
            </a:custGeom>
            <a:solidFill>
              <a:srgbClr val="69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353;p96">
              <a:extLst>
                <a:ext uri="{FF2B5EF4-FFF2-40B4-BE49-F238E27FC236}">
                  <a16:creationId xmlns:a16="http://schemas.microsoft.com/office/drawing/2014/main" id="{6C842D65-E0C4-350C-9A8E-EC84C36A4040}"/>
                </a:ext>
              </a:extLst>
            </p:cNvPr>
            <p:cNvSpPr/>
            <p:nvPr/>
          </p:nvSpPr>
          <p:spPr>
            <a:xfrm>
              <a:off x="3235660" y="3596312"/>
              <a:ext cx="56782" cy="55314"/>
            </a:xfrm>
            <a:custGeom>
              <a:avLst/>
              <a:gdLst/>
              <a:ahLst/>
              <a:cxnLst/>
              <a:rect l="l" t="t" r="r" b="b"/>
              <a:pathLst>
                <a:path w="2166" h="2110" extrusionOk="0">
                  <a:moveTo>
                    <a:pt x="1485" y="1"/>
                  </a:moveTo>
                  <a:cubicBezTo>
                    <a:pt x="1477" y="1"/>
                    <a:pt x="1468" y="1"/>
                    <a:pt x="1458" y="2"/>
                  </a:cubicBezTo>
                  <a:lnTo>
                    <a:pt x="246" y="2"/>
                  </a:lnTo>
                  <a:cubicBezTo>
                    <a:pt x="101" y="2"/>
                    <a:pt x="0" y="117"/>
                    <a:pt x="0" y="247"/>
                  </a:cubicBezTo>
                  <a:lnTo>
                    <a:pt x="0" y="1864"/>
                  </a:lnTo>
                  <a:cubicBezTo>
                    <a:pt x="0" y="1994"/>
                    <a:pt x="101" y="2109"/>
                    <a:pt x="246" y="2109"/>
                  </a:cubicBezTo>
                  <a:lnTo>
                    <a:pt x="1935" y="2109"/>
                  </a:lnTo>
                  <a:cubicBezTo>
                    <a:pt x="2065" y="2095"/>
                    <a:pt x="2166" y="1994"/>
                    <a:pt x="2166" y="1850"/>
                  </a:cubicBezTo>
                  <a:lnTo>
                    <a:pt x="2166" y="1417"/>
                  </a:lnTo>
                  <a:cubicBezTo>
                    <a:pt x="2151" y="1272"/>
                    <a:pt x="2036" y="1200"/>
                    <a:pt x="1922" y="1200"/>
                  </a:cubicBezTo>
                  <a:cubicBezTo>
                    <a:pt x="1808" y="1200"/>
                    <a:pt x="1696" y="1272"/>
                    <a:pt x="1689" y="1417"/>
                  </a:cubicBezTo>
                  <a:lnTo>
                    <a:pt x="1689" y="1619"/>
                  </a:lnTo>
                  <a:lnTo>
                    <a:pt x="477" y="1619"/>
                  </a:lnTo>
                  <a:lnTo>
                    <a:pt x="477" y="493"/>
                  </a:lnTo>
                  <a:lnTo>
                    <a:pt x="1458" y="493"/>
                  </a:lnTo>
                  <a:cubicBezTo>
                    <a:pt x="1468" y="493"/>
                    <a:pt x="1477" y="494"/>
                    <a:pt x="1485" y="494"/>
                  </a:cubicBezTo>
                  <a:cubicBezTo>
                    <a:pt x="1810" y="494"/>
                    <a:pt x="1810" y="1"/>
                    <a:pt x="1485" y="1"/>
                  </a:cubicBezTo>
                  <a:close/>
                </a:path>
              </a:pathLst>
            </a:custGeom>
            <a:solidFill>
              <a:srgbClr val="627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354;p96">
              <a:extLst>
                <a:ext uri="{FF2B5EF4-FFF2-40B4-BE49-F238E27FC236}">
                  <a16:creationId xmlns:a16="http://schemas.microsoft.com/office/drawing/2014/main" id="{3979AF11-13B2-E872-D442-8266407E6130}"/>
                </a:ext>
              </a:extLst>
            </p:cNvPr>
            <p:cNvSpPr/>
            <p:nvPr/>
          </p:nvSpPr>
          <p:spPr>
            <a:xfrm>
              <a:off x="3248400" y="3596365"/>
              <a:ext cx="55130" cy="40214"/>
            </a:xfrm>
            <a:custGeom>
              <a:avLst/>
              <a:gdLst/>
              <a:ahLst/>
              <a:cxnLst/>
              <a:rect l="l" t="t" r="r" b="b"/>
              <a:pathLst>
                <a:path w="2103" h="1534" extrusionOk="0">
                  <a:moveTo>
                    <a:pt x="1755" y="0"/>
                  </a:moveTo>
                  <a:cubicBezTo>
                    <a:pt x="1695" y="0"/>
                    <a:pt x="1632" y="26"/>
                    <a:pt x="1579" y="87"/>
                  </a:cubicBezTo>
                  <a:lnTo>
                    <a:pt x="770" y="938"/>
                  </a:lnTo>
                  <a:lnTo>
                    <a:pt x="525" y="664"/>
                  </a:lnTo>
                  <a:cubicBezTo>
                    <a:pt x="471" y="603"/>
                    <a:pt x="409" y="578"/>
                    <a:pt x="348" y="578"/>
                  </a:cubicBezTo>
                  <a:cubicBezTo>
                    <a:pt x="165" y="578"/>
                    <a:pt x="1" y="811"/>
                    <a:pt x="164" y="996"/>
                  </a:cubicBezTo>
                  <a:lnTo>
                    <a:pt x="582" y="1458"/>
                  </a:lnTo>
                  <a:cubicBezTo>
                    <a:pt x="626" y="1501"/>
                    <a:pt x="698" y="1530"/>
                    <a:pt x="770" y="1530"/>
                  </a:cubicBezTo>
                  <a:cubicBezTo>
                    <a:pt x="783" y="1533"/>
                    <a:pt x="794" y="1534"/>
                    <a:pt x="806" y="1534"/>
                  </a:cubicBezTo>
                  <a:cubicBezTo>
                    <a:pt x="862" y="1534"/>
                    <a:pt x="910" y="1506"/>
                    <a:pt x="958" y="1458"/>
                  </a:cubicBezTo>
                  <a:lnTo>
                    <a:pt x="1939" y="419"/>
                  </a:lnTo>
                  <a:cubicBezTo>
                    <a:pt x="2102" y="234"/>
                    <a:pt x="1938" y="0"/>
                    <a:pt x="1755" y="0"/>
                  </a:cubicBezTo>
                  <a:close/>
                </a:path>
              </a:pathLst>
            </a:custGeom>
            <a:solidFill>
              <a:srgbClr val="698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355;p96">
              <a:extLst>
                <a:ext uri="{FF2B5EF4-FFF2-40B4-BE49-F238E27FC236}">
                  <a16:creationId xmlns:a16="http://schemas.microsoft.com/office/drawing/2014/main" id="{96074EF5-C998-78FB-7939-54C80F61B1B6}"/>
                </a:ext>
              </a:extLst>
            </p:cNvPr>
            <p:cNvSpPr/>
            <p:nvPr/>
          </p:nvSpPr>
          <p:spPr>
            <a:xfrm>
              <a:off x="3438878" y="3642136"/>
              <a:ext cx="168038" cy="88292"/>
            </a:xfrm>
            <a:custGeom>
              <a:avLst/>
              <a:gdLst/>
              <a:ahLst/>
              <a:cxnLst/>
              <a:rect l="l" t="t" r="r" b="b"/>
              <a:pathLst>
                <a:path w="6410" h="3368" extrusionOk="0">
                  <a:moveTo>
                    <a:pt x="2440" y="1"/>
                  </a:moveTo>
                  <a:lnTo>
                    <a:pt x="982" y="592"/>
                  </a:lnTo>
                  <a:cubicBezTo>
                    <a:pt x="837" y="636"/>
                    <a:pt x="707" y="722"/>
                    <a:pt x="592" y="809"/>
                  </a:cubicBezTo>
                  <a:lnTo>
                    <a:pt x="549" y="838"/>
                  </a:lnTo>
                  <a:lnTo>
                    <a:pt x="534" y="867"/>
                  </a:lnTo>
                  <a:lnTo>
                    <a:pt x="520" y="881"/>
                  </a:lnTo>
                  <a:lnTo>
                    <a:pt x="476" y="910"/>
                  </a:lnTo>
                  <a:cubicBezTo>
                    <a:pt x="217" y="1170"/>
                    <a:pt x="58" y="1502"/>
                    <a:pt x="0" y="1877"/>
                  </a:cubicBezTo>
                  <a:lnTo>
                    <a:pt x="0" y="1935"/>
                  </a:lnTo>
                  <a:lnTo>
                    <a:pt x="0" y="1949"/>
                  </a:lnTo>
                  <a:lnTo>
                    <a:pt x="0" y="2007"/>
                  </a:lnTo>
                  <a:lnTo>
                    <a:pt x="0" y="2036"/>
                  </a:lnTo>
                  <a:lnTo>
                    <a:pt x="0" y="2050"/>
                  </a:lnTo>
                  <a:lnTo>
                    <a:pt x="0" y="2123"/>
                  </a:lnTo>
                  <a:lnTo>
                    <a:pt x="0" y="2354"/>
                  </a:lnTo>
                  <a:lnTo>
                    <a:pt x="0" y="3061"/>
                  </a:lnTo>
                  <a:cubicBezTo>
                    <a:pt x="13" y="3232"/>
                    <a:pt x="147" y="3368"/>
                    <a:pt x="313" y="3368"/>
                  </a:cubicBezTo>
                  <a:cubicBezTo>
                    <a:pt x="329" y="3368"/>
                    <a:pt x="345" y="3367"/>
                    <a:pt x="361" y="3364"/>
                  </a:cubicBezTo>
                  <a:lnTo>
                    <a:pt x="6049" y="3364"/>
                  </a:lnTo>
                  <a:cubicBezTo>
                    <a:pt x="6065" y="3367"/>
                    <a:pt x="6081" y="3368"/>
                    <a:pt x="6097" y="3368"/>
                  </a:cubicBezTo>
                  <a:cubicBezTo>
                    <a:pt x="6265" y="3368"/>
                    <a:pt x="6409" y="3232"/>
                    <a:pt x="6409" y="3061"/>
                  </a:cubicBezTo>
                  <a:lnTo>
                    <a:pt x="6409" y="2354"/>
                  </a:lnTo>
                  <a:lnTo>
                    <a:pt x="6409" y="2123"/>
                  </a:lnTo>
                  <a:lnTo>
                    <a:pt x="6337" y="2123"/>
                  </a:lnTo>
                  <a:lnTo>
                    <a:pt x="6337" y="2050"/>
                  </a:lnTo>
                  <a:lnTo>
                    <a:pt x="6337" y="2036"/>
                  </a:lnTo>
                  <a:lnTo>
                    <a:pt x="6337" y="2007"/>
                  </a:lnTo>
                  <a:lnTo>
                    <a:pt x="6337" y="1949"/>
                  </a:lnTo>
                  <a:lnTo>
                    <a:pt x="6337" y="1935"/>
                  </a:lnTo>
                  <a:lnTo>
                    <a:pt x="6337" y="1877"/>
                  </a:lnTo>
                  <a:cubicBezTo>
                    <a:pt x="6294" y="1502"/>
                    <a:pt x="6121" y="1170"/>
                    <a:pt x="5861" y="910"/>
                  </a:cubicBezTo>
                  <a:lnTo>
                    <a:pt x="5818" y="881"/>
                  </a:lnTo>
                  <a:lnTo>
                    <a:pt x="5803" y="867"/>
                  </a:lnTo>
                  <a:lnTo>
                    <a:pt x="5789" y="838"/>
                  </a:lnTo>
                  <a:lnTo>
                    <a:pt x="5745" y="809"/>
                  </a:lnTo>
                  <a:cubicBezTo>
                    <a:pt x="5630" y="722"/>
                    <a:pt x="5500" y="636"/>
                    <a:pt x="5356" y="592"/>
                  </a:cubicBezTo>
                  <a:lnTo>
                    <a:pt x="3898" y="1"/>
                  </a:lnTo>
                  <a:lnTo>
                    <a:pt x="3537" y="376"/>
                  </a:lnTo>
                  <a:lnTo>
                    <a:pt x="3176" y="737"/>
                  </a:lnTo>
                  <a:lnTo>
                    <a:pt x="2801" y="376"/>
                  </a:lnTo>
                  <a:lnTo>
                    <a:pt x="2440" y="1"/>
                  </a:lnTo>
                  <a:close/>
                </a:path>
              </a:pathLst>
            </a:custGeom>
            <a:solidFill>
              <a:srgbClr val="D5D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356;p96">
              <a:extLst>
                <a:ext uri="{FF2B5EF4-FFF2-40B4-BE49-F238E27FC236}">
                  <a16:creationId xmlns:a16="http://schemas.microsoft.com/office/drawing/2014/main" id="{7D77E160-6F23-D63D-CF84-E30240E83C50}"/>
                </a:ext>
              </a:extLst>
            </p:cNvPr>
            <p:cNvSpPr/>
            <p:nvPr/>
          </p:nvSpPr>
          <p:spPr>
            <a:xfrm>
              <a:off x="3436965" y="3642529"/>
              <a:ext cx="68526" cy="87899"/>
            </a:xfrm>
            <a:custGeom>
              <a:avLst/>
              <a:gdLst/>
              <a:ahLst/>
              <a:cxnLst/>
              <a:rect l="l" t="t" r="r" b="b"/>
              <a:pathLst>
                <a:path w="2614" h="3353" extrusionOk="0">
                  <a:moveTo>
                    <a:pt x="2469" y="0"/>
                  </a:moveTo>
                  <a:lnTo>
                    <a:pt x="1026" y="563"/>
                  </a:lnTo>
                  <a:cubicBezTo>
                    <a:pt x="405" y="808"/>
                    <a:pt x="1" y="1429"/>
                    <a:pt x="30" y="2108"/>
                  </a:cubicBezTo>
                  <a:lnTo>
                    <a:pt x="30" y="3046"/>
                  </a:lnTo>
                  <a:cubicBezTo>
                    <a:pt x="30" y="3217"/>
                    <a:pt x="174" y="3353"/>
                    <a:pt x="343" y="3353"/>
                  </a:cubicBezTo>
                  <a:cubicBezTo>
                    <a:pt x="358" y="3353"/>
                    <a:pt x="375" y="3352"/>
                    <a:pt x="391" y="3349"/>
                  </a:cubicBezTo>
                  <a:lnTo>
                    <a:pt x="463" y="3349"/>
                  </a:lnTo>
                  <a:lnTo>
                    <a:pt x="463" y="2108"/>
                  </a:lnTo>
                  <a:cubicBezTo>
                    <a:pt x="434" y="1429"/>
                    <a:pt x="838" y="808"/>
                    <a:pt x="1459" y="563"/>
                  </a:cubicBezTo>
                  <a:lnTo>
                    <a:pt x="2614" y="116"/>
                  </a:lnTo>
                  <a:lnTo>
                    <a:pt x="2469" y="0"/>
                  </a:lnTo>
                  <a:close/>
                </a:path>
              </a:pathLst>
            </a:custGeom>
            <a:solidFill>
              <a:srgbClr val="91A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357;p96">
              <a:extLst>
                <a:ext uri="{FF2B5EF4-FFF2-40B4-BE49-F238E27FC236}">
                  <a16:creationId xmlns:a16="http://schemas.microsoft.com/office/drawing/2014/main" id="{08C1CFD0-4283-27A1-2FF0-2BE49866EE32}"/>
                </a:ext>
              </a:extLst>
            </p:cNvPr>
            <p:cNvSpPr/>
            <p:nvPr/>
          </p:nvSpPr>
          <p:spPr>
            <a:xfrm>
              <a:off x="3468003" y="3503249"/>
              <a:ext cx="106354" cy="74975"/>
            </a:xfrm>
            <a:custGeom>
              <a:avLst/>
              <a:gdLst/>
              <a:ahLst/>
              <a:cxnLst/>
              <a:rect l="l" t="t" r="r" b="b"/>
              <a:pathLst>
                <a:path w="4057" h="2860" extrusionOk="0">
                  <a:moveTo>
                    <a:pt x="3581" y="2440"/>
                  </a:moveTo>
                  <a:lnTo>
                    <a:pt x="3564" y="2457"/>
                  </a:lnTo>
                  <a:lnTo>
                    <a:pt x="3564" y="2457"/>
                  </a:lnTo>
                  <a:lnTo>
                    <a:pt x="3566" y="2455"/>
                  </a:lnTo>
                  <a:lnTo>
                    <a:pt x="3581" y="2440"/>
                  </a:lnTo>
                  <a:close/>
                  <a:moveTo>
                    <a:pt x="3552" y="2455"/>
                  </a:moveTo>
                  <a:lnTo>
                    <a:pt x="3552" y="2469"/>
                  </a:lnTo>
                  <a:lnTo>
                    <a:pt x="3552" y="2484"/>
                  </a:lnTo>
                  <a:lnTo>
                    <a:pt x="3537" y="2513"/>
                  </a:lnTo>
                  <a:lnTo>
                    <a:pt x="3552" y="2469"/>
                  </a:lnTo>
                  <a:lnTo>
                    <a:pt x="3508" y="2498"/>
                  </a:lnTo>
                  <a:lnTo>
                    <a:pt x="3508" y="2498"/>
                  </a:lnTo>
                  <a:lnTo>
                    <a:pt x="3552" y="2455"/>
                  </a:lnTo>
                  <a:close/>
                  <a:moveTo>
                    <a:pt x="1949" y="1"/>
                  </a:moveTo>
                  <a:cubicBezTo>
                    <a:pt x="867" y="1"/>
                    <a:pt x="1" y="867"/>
                    <a:pt x="1" y="1935"/>
                  </a:cubicBezTo>
                  <a:lnTo>
                    <a:pt x="1" y="2859"/>
                  </a:lnTo>
                  <a:cubicBezTo>
                    <a:pt x="1" y="2859"/>
                    <a:pt x="448" y="2816"/>
                    <a:pt x="506" y="2599"/>
                  </a:cubicBezTo>
                  <a:cubicBezTo>
                    <a:pt x="520" y="2570"/>
                    <a:pt x="535" y="2556"/>
                    <a:pt x="549" y="2527"/>
                  </a:cubicBezTo>
                  <a:cubicBezTo>
                    <a:pt x="795" y="2527"/>
                    <a:pt x="1964" y="2513"/>
                    <a:pt x="2642" y="1704"/>
                  </a:cubicBezTo>
                  <a:cubicBezTo>
                    <a:pt x="2787" y="2094"/>
                    <a:pt x="3104" y="2397"/>
                    <a:pt x="3508" y="2513"/>
                  </a:cubicBezTo>
                  <a:cubicBezTo>
                    <a:pt x="3523" y="2541"/>
                    <a:pt x="3537" y="2570"/>
                    <a:pt x="3552" y="2585"/>
                  </a:cubicBezTo>
                  <a:cubicBezTo>
                    <a:pt x="3610" y="2801"/>
                    <a:pt x="4057" y="2845"/>
                    <a:pt x="4057" y="2845"/>
                  </a:cubicBezTo>
                  <a:lnTo>
                    <a:pt x="4057" y="1935"/>
                  </a:lnTo>
                  <a:cubicBezTo>
                    <a:pt x="4043" y="867"/>
                    <a:pt x="3176" y="1"/>
                    <a:pt x="2108" y="1"/>
                  </a:cubicBezTo>
                  <a:close/>
                </a:path>
              </a:pathLst>
            </a:custGeom>
            <a:solidFill>
              <a:srgbClr val="5C7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358;p96">
              <a:extLst>
                <a:ext uri="{FF2B5EF4-FFF2-40B4-BE49-F238E27FC236}">
                  <a16:creationId xmlns:a16="http://schemas.microsoft.com/office/drawing/2014/main" id="{97FDAF92-3718-AB49-210E-3186C936632A}"/>
                </a:ext>
              </a:extLst>
            </p:cNvPr>
            <p:cNvSpPr/>
            <p:nvPr/>
          </p:nvSpPr>
          <p:spPr>
            <a:xfrm>
              <a:off x="3468003" y="3502882"/>
              <a:ext cx="57542" cy="74949"/>
            </a:xfrm>
            <a:custGeom>
              <a:avLst/>
              <a:gdLst/>
              <a:ahLst/>
              <a:cxnLst/>
              <a:rect l="l" t="t" r="r" b="b"/>
              <a:pathLst>
                <a:path w="2195" h="2859" extrusionOk="0">
                  <a:moveTo>
                    <a:pt x="1949" y="0"/>
                  </a:moveTo>
                  <a:cubicBezTo>
                    <a:pt x="881" y="0"/>
                    <a:pt x="1" y="881"/>
                    <a:pt x="1" y="1949"/>
                  </a:cubicBezTo>
                  <a:lnTo>
                    <a:pt x="1" y="2859"/>
                  </a:lnTo>
                  <a:cubicBezTo>
                    <a:pt x="116" y="2844"/>
                    <a:pt x="232" y="2815"/>
                    <a:pt x="347" y="2772"/>
                  </a:cubicBezTo>
                  <a:lnTo>
                    <a:pt x="347" y="2454"/>
                  </a:lnTo>
                  <a:lnTo>
                    <a:pt x="347" y="1949"/>
                  </a:lnTo>
                  <a:cubicBezTo>
                    <a:pt x="347" y="910"/>
                    <a:pt x="1155" y="58"/>
                    <a:pt x="2195" y="0"/>
                  </a:cubicBezTo>
                  <a:close/>
                </a:path>
              </a:pathLst>
            </a:custGeom>
            <a:solidFill>
              <a:srgbClr val="607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59;p96">
              <a:extLst>
                <a:ext uri="{FF2B5EF4-FFF2-40B4-BE49-F238E27FC236}">
                  <a16:creationId xmlns:a16="http://schemas.microsoft.com/office/drawing/2014/main" id="{7EADF949-7DC3-CFA3-2F0C-62A25DC292FC}"/>
                </a:ext>
              </a:extLst>
            </p:cNvPr>
            <p:cNvSpPr/>
            <p:nvPr/>
          </p:nvSpPr>
          <p:spPr>
            <a:xfrm>
              <a:off x="3559598" y="3570386"/>
              <a:ext cx="23489" cy="31143"/>
            </a:xfrm>
            <a:custGeom>
              <a:avLst/>
              <a:gdLst/>
              <a:ahLst/>
              <a:cxnLst/>
              <a:rect l="l" t="t" r="r" b="b"/>
              <a:pathLst>
                <a:path w="896" h="1188" extrusionOk="0">
                  <a:moveTo>
                    <a:pt x="250" y="0"/>
                  </a:moveTo>
                  <a:cubicBezTo>
                    <a:pt x="116" y="0"/>
                    <a:pt x="0" y="104"/>
                    <a:pt x="0" y="240"/>
                  </a:cubicBezTo>
                  <a:lnTo>
                    <a:pt x="0" y="948"/>
                  </a:lnTo>
                  <a:cubicBezTo>
                    <a:pt x="0" y="1084"/>
                    <a:pt x="116" y="1188"/>
                    <a:pt x="250" y="1188"/>
                  </a:cubicBezTo>
                  <a:cubicBezTo>
                    <a:pt x="272" y="1188"/>
                    <a:pt x="295" y="1185"/>
                    <a:pt x="318" y="1179"/>
                  </a:cubicBezTo>
                  <a:cubicBezTo>
                    <a:pt x="361" y="1164"/>
                    <a:pt x="419" y="1135"/>
                    <a:pt x="462" y="1121"/>
                  </a:cubicBezTo>
                  <a:cubicBezTo>
                    <a:pt x="505" y="1078"/>
                    <a:pt x="549" y="1034"/>
                    <a:pt x="592" y="1005"/>
                  </a:cubicBezTo>
                  <a:cubicBezTo>
                    <a:pt x="895" y="673"/>
                    <a:pt x="751" y="139"/>
                    <a:pt x="318" y="9"/>
                  </a:cubicBezTo>
                  <a:cubicBezTo>
                    <a:pt x="295" y="3"/>
                    <a:pt x="272" y="0"/>
                    <a:pt x="250" y="0"/>
                  </a:cubicBezTo>
                  <a:close/>
                </a:path>
              </a:pathLst>
            </a:custGeom>
            <a:solidFill>
              <a:srgbClr val="9DAC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360;p96">
              <a:extLst>
                <a:ext uri="{FF2B5EF4-FFF2-40B4-BE49-F238E27FC236}">
                  <a16:creationId xmlns:a16="http://schemas.microsoft.com/office/drawing/2014/main" id="{7E47FBA9-DCFA-1F28-3E15-EB32D4248AF3}"/>
                </a:ext>
              </a:extLst>
            </p:cNvPr>
            <p:cNvSpPr/>
            <p:nvPr/>
          </p:nvSpPr>
          <p:spPr>
            <a:xfrm>
              <a:off x="3459300" y="3570596"/>
              <a:ext cx="23489" cy="31065"/>
            </a:xfrm>
            <a:custGeom>
              <a:avLst/>
              <a:gdLst/>
              <a:ahLst/>
              <a:cxnLst/>
              <a:rect l="l" t="t" r="r" b="b"/>
              <a:pathLst>
                <a:path w="896" h="1185" extrusionOk="0">
                  <a:moveTo>
                    <a:pt x="658" y="1"/>
                  </a:moveTo>
                  <a:cubicBezTo>
                    <a:pt x="631" y="1"/>
                    <a:pt x="604" y="6"/>
                    <a:pt x="578" y="16"/>
                  </a:cubicBezTo>
                  <a:cubicBezTo>
                    <a:pt x="1" y="189"/>
                    <a:pt x="1" y="997"/>
                    <a:pt x="578" y="1171"/>
                  </a:cubicBezTo>
                  <a:cubicBezTo>
                    <a:pt x="604" y="1180"/>
                    <a:pt x="631" y="1185"/>
                    <a:pt x="656" y="1185"/>
                  </a:cubicBezTo>
                  <a:cubicBezTo>
                    <a:pt x="785" y="1185"/>
                    <a:pt x="896" y="1072"/>
                    <a:pt x="896" y="940"/>
                  </a:cubicBezTo>
                  <a:lnTo>
                    <a:pt x="896" y="247"/>
                  </a:lnTo>
                  <a:cubicBezTo>
                    <a:pt x="896" y="160"/>
                    <a:pt x="852" y="88"/>
                    <a:pt x="795" y="45"/>
                  </a:cubicBezTo>
                  <a:cubicBezTo>
                    <a:pt x="757" y="17"/>
                    <a:pt x="708" y="1"/>
                    <a:pt x="658" y="1"/>
                  </a:cubicBezTo>
                  <a:close/>
                </a:path>
              </a:pathLst>
            </a:custGeom>
            <a:solidFill>
              <a:srgbClr val="B7C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361;p96">
              <a:extLst>
                <a:ext uri="{FF2B5EF4-FFF2-40B4-BE49-F238E27FC236}">
                  <a16:creationId xmlns:a16="http://schemas.microsoft.com/office/drawing/2014/main" id="{E258660A-2386-3947-7F70-D0FCB645D432}"/>
                </a:ext>
              </a:extLst>
            </p:cNvPr>
            <p:cNvSpPr/>
            <p:nvPr/>
          </p:nvSpPr>
          <p:spPr>
            <a:xfrm>
              <a:off x="3501689" y="3624887"/>
              <a:ext cx="39008" cy="44146"/>
            </a:xfrm>
            <a:custGeom>
              <a:avLst/>
              <a:gdLst/>
              <a:ahLst/>
              <a:cxnLst/>
              <a:rect l="l" t="t" r="r" b="b"/>
              <a:pathLst>
                <a:path w="1488" h="1684" extrusionOk="0">
                  <a:moveTo>
                    <a:pt x="241" y="1"/>
                  </a:moveTo>
                  <a:cubicBezTo>
                    <a:pt x="109" y="1"/>
                    <a:pt x="0" y="115"/>
                    <a:pt x="0" y="240"/>
                  </a:cubicBezTo>
                  <a:lnTo>
                    <a:pt x="0" y="962"/>
                  </a:lnTo>
                  <a:cubicBezTo>
                    <a:pt x="0" y="1019"/>
                    <a:pt x="29" y="1092"/>
                    <a:pt x="73" y="1135"/>
                  </a:cubicBezTo>
                  <a:lnTo>
                    <a:pt x="563" y="1611"/>
                  </a:lnTo>
                  <a:cubicBezTo>
                    <a:pt x="607" y="1655"/>
                    <a:pt x="679" y="1684"/>
                    <a:pt x="737" y="1684"/>
                  </a:cubicBezTo>
                  <a:cubicBezTo>
                    <a:pt x="809" y="1684"/>
                    <a:pt x="867" y="1655"/>
                    <a:pt x="924" y="1611"/>
                  </a:cubicBezTo>
                  <a:lnTo>
                    <a:pt x="1430" y="1077"/>
                  </a:lnTo>
                  <a:cubicBezTo>
                    <a:pt x="1473" y="1034"/>
                    <a:pt x="1487" y="976"/>
                    <a:pt x="1487" y="918"/>
                  </a:cubicBezTo>
                  <a:lnTo>
                    <a:pt x="1487" y="240"/>
                  </a:lnTo>
                  <a:cubicBezTo>
                    <a:pt x="1487" y="168"/>
                    <a:pt x="1458" y="125"/>
                    <a:pt x="1415" y="81"/>
                  </a:cubicBezTo>
                  <a:cubicBezTo>
                    <a:pt x="1357" y="38"/>
                    <a:pt x="1300" y="9"/>
                    <a:pt x="1227" y="9"/>
                  </a:cubicBezTo>
                  <a:lnTo>
                    <a:pt x="1184" y="9"/>
                  </a:lnTo>
                  <a:cubicBezTo>
                    <a:pt x="1097" y="23"/>
                    <a:pt x="996" y="38"/>
                    <a:pt x="895" y="38"/>
                  </a:cubicBezTo>
                  <a:lnTo>
                    <a:pt x="592" y="38"/>
                  </a:lnTo>
                  <a:cubicBezTo>
                    <a:pt x="491" y="38"/>
                    <a:pt x="390" y="23"/>
                    <a:pt x="304" y="9"/>
                  </a:cubicBezTo>
                  <a:cubicBezTo>
                    <a:pt x="282" y="3"/>
                    <a:pt x="262" y="1"/>
                    <a:pt x="241" y="1"/>
                  </a:cubicBezTo>
                  <a:close/>
                </a:path>
              </a:pathLst>
            </a:custGeom>
            <a:solidFill>
              <a:srgbClr val="9DAC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362;p96">
              <a:extLst>
                <a:ext uri="{FF2B5EF4-FFF2-40B4-BE49-F238E27FC236}">
                  <a16:creationId xmlns:a16="http://schemas.microsoft.com/office/drawing/2014/main" id="{DCF8CB42-45B1-538F-BEB5-569E2DBED3BC}"/>
                </a:ext>
              </a:extLst>
            </p:cNvPr>
            <p:cNvSpPr/>
            <p:nvPr/>
          </p:nvSpPr>
          <p:spPr>
            <a:xfrm>
              <a:off x="3501689" y="3625385"/>
              <a:ext cx="24249" cy="44015"/>
            </a:xfrm>
            <a:custGeom>
              <a:avLst/>
              <a:gdLst/>
              <a:ahLst/>
              <a:cxnLst/>
              <a:rect l="l" t="t" r="r" b="b"/>
              <a:pathLst>
                <a:path w="925" h="1679" extrusionOk="0">
                  <a:moveTo>
                    <a:pt x="241" y="0"/>
                  </a:moveTo>
                  <a:cubicBezTo>
                    <a:pt x="105" y="0"/>
                    <a:pt x="0" y="108"/>
                    <a:pt x="0" y="250"/>
                  </a:cubicBezTo>
                  <a:lnTo>
                    <a:pt x="0" y="957"/>
                  </a:lnTo>
                  <a:cubicBezTo>
                    <a:pt x="0" y="1029"/>
                    <a:pt x="29" y="1087"/>
                    <a:pt x="73" y="1130"/>
                  </a:cubicBezTo>
                  <a:lnTo>
                    <a:pt x="563" y="1621"/>
                  </a:lnTo>
                  <a:cubicBezTo>
                    <a:pt x="607" y="1665"/>
                    <a:pt x="679" y="1679"/>
                    <a:pt x="737" y="1679"/>
                  </a:cubicBezTo>
                  <a:cubicBezTo>
                    <a:pt x="809" y="1679"/>
                    <a:pt x="867" y="1650"/>
                    <a:pt x="924" y="1607"/>
                  </a:cubicBezTo>
                  <a:cubicBezTo>
                    <a:pt x="867" y="1592"/>
                    <a:pt x="823" y="1578"/>
                    <a:pt x="780" y="1549"/>
                  </a:cubicBezTo>
                  <a:lnTo>
                    <a:pt x="289" y="1058"/>
                  </a:lnTo>
                  <a:cubicBezTo>
                    <a:pt x="246" y="1015"/>
                    <a:pt x="217" y="957"/>
                    <a:pt x="217" y="885"/>
                  </a:cubicBezTo>
                  <a:lnTo>
                    <a:pt x="217" y="178"/>
                  </a:lnTo>
                  <a:cubicBezTo>
                    <a:pt x="217" y="106"/>
                    <a:pt x="246" y="48"/>
                    <a:pt x="289" y="4"/>
                  </a:cubicBezTo>
                  <a:cubicBezTo>
                    <a:pt x="273" y="1"/>
                    <a:pt x="256" y="0"/>
                    <a:pt x="241" y="0"/>
                  </a:cubicBezTo>
                  <a:close/>
                </a:path>
              </a:pathLst>
            </a:custGeom>
            <a:solidFill>
              <a:srgbClr val="B7C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363;p96">
              <a:extLst>
                <a:ext uri="{FF2B5EF4-FFF2-40B4-BE49-F238E27FC236}">
                  <a16:creationId xmlns:a16="http://schemas.microsoft.com/office/drawing/2014/main" id="{415B00C9-3E56-4601-A76D-B6DB9FD47063}"/>
                </a:ext>
              </a:extLst>
            </p:cNvPr>
            <p:cNvSpPr/>
            <p:nvPr/>
          </p:nvSpPr>
          <p:spPr>
            <a:xfrm>
              <a:off x="3479354" y="3547133"/>
              <a:ext cx="83652" cy="89367"/>
            </a:xfrm>
            <a:custGeom>
              <a:avLst/>
              <a:gdLst/>
              <a:ahLst/>
              <a:cxnLst/>
              <a:rect l="l" t="t" r="r" b="b"/>
              <a:pathLst>
                <a:path w="3191" h="3409" extrusionOk="0">
                  <a:moveTo>
                    <a:pt x="2201" y="1"/>
                  </a:moveTo>
                  <a:cubicBezTo>
                    <a:pt x="2184" y="1"/>
                    <a:pt x="2167" y="6"/>
                    <a:pt x="2152" y="16"/>
                  </a:cubicBezTo>
                  <a:cubicBezTo>
                    <a:pt x="1805" y="276"/>
                    <a:pt x="1415" y="463"/>
                    <a:pt x="997" y="579"/>
                  </a:cubicBezTo>
                  <a:cubicBezTo>
                    <a:pt x="867" y="622"/>
                    <a:pt x="737" y="651"/>
                    <a:pt x="607" y="680"/>
                  </a:cubicBezTo>
                  <a:cubicBezTo>
                    <a:pt x="492" y="694"/>
                    <a:pt x="362" y="709"/>
                    <a:pt x="232" y="723"/>
                  </a:cubicBezTo>
                  <a:cubicBezTo>
                    <a:pt x="102" y="738"/>
                    <a:pt x="1" y="839"/>
                    <a:pt x="1" y="969"/>
                  </a:cubicBezTo>
                  <a:lnTo>
                    <a:pt x="1" y="1965"/>
                  </a:lnTo>
                  <a:cubicBezTo>
                    <a:pt x="1" y="2758"/>
                    <a:pt x="650" y="3408"/>
                    <a:pt x="1444" y="3408"/>
                  </a:cubicBezTo>
                  <a:lnTo>
                    <a:pt x="1747" y="3408"/>
                  </a:lnTo>
                  <a:cubicBezTo>
                    <a:pt x="2541" y="3408"/>
                    <a:pt x="3191" y="2758"/>
                    <a:pt x="3191" y="1965"/>
                  </a:cubicBezTo>
                  <a:lnTo>
                    <a:pt x="3191" y="925"/>
                  </a:lnTo>
                  <a:cubicBezTo>
                    <a:pt x="3191" y="824"/>
                    <a:pt x="3119" y="738"/>
                    <a:pt x="3032" y="694"/>
                  </a:cubicBezTo>
                  <a:cubicBezTo>
                    <a:pt x="3003" y="680"/>
                    <a:pt x="2974" y="665"/>
                    <a:pt x="2946" y="665"/>
                  </a:cubicBezTo>
                  <a:cubicBezTo>
                    <a:pt x="2657" y="550"/>
                    <a:pt x="2426" y="333"/>
                    <a:pt x="2296" y="74"/>
                  </a:cubicBezTo>
                  <a:lnTo>
                    <a:pt x="2282" y="45"/>
                  </a:lnTo>
                  <a:cubicBezTo>
                    <a:pt x="2263" y="17"/>
                    <a:pt x="2232" y="1"/>
                    <a:pt x="2201" y="1"/>
                  </a:cubicBezTo>
                  <a:close/>
                </a:path>
              </a:pathLst>
            </a:custGeom>
            <a:solidFill>
              <a:srgbClr val="9DAC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364;p96">
              <a:extLst>
                <a:ext uri="{FF2B5EF4-FFF2-40B4-BE49-F238E27FC236}">
                  <a16:creationId xmlns:a16="http://schemas.microsoft.com/office/drawing/2014/main" id="{4B5D30D7-2BD4-4DF2-8ACB-3C376DE87671}"/>
                </a:ext>
              </a:extLst>
            </p:cNvPr>
            <p:cNvSpPr/>
            <p:nvPr/>
          </p:nvSpPr>
          <p:spPr>
            <a:xfrm>
              <a:off x="3479354" y="3547133"/>
              <a:ext cx="60583" cy="89367"/>
            </a:xfrm>
            <a:custGeom>
              <a:avLst/>
              <a:gdLst/>
              <a:ahLst/>
              <a:cxnLst/>
              <a:rect l="l" t="t" r="r" b="b"/>
              <a:pathLst>
                <a:path w="2311" h="3409" extrusionOk="0">
                  <a:moveTo>
                    <a:pt x="2201" y="1"/>
                  </a:moveTo>
                  <a:cubicBezTo>
                    <a:pt x="2184" y="1"/>
                    <a:pt x="2167" y="6"/>
                    <a:pt x="2152" y="16"/>
                  </a:cubicBezTo>
                  <a:cubicBezTo>
                    <a:pt x="1805" y="276"/>
                    <a:pt x="1415" y="463"/>
                    <a:pt x="997" y="579"/>
                  </a:cubicBezTo>
                  <a:cubicBezTo>
                    <a:pt x="867" y="622"/>
                    <a:pt x="737" y="651"/>
                    <a:pt x="607" y="665"/>
                  </a:cubicBezTo>
                  <a:cubicBezTo>
                    <a:pt x="492" y="694"/>
                    <a:pt x="362" y="709"/>
                    <a:pt x="232" y="723"/>
                  </a:cubicBezTo>
                  <a:cubicBezTo>
                    <a:pt x="102" y="738"/>
                    <a:pt x="1" y="839"/>
                    <a:pt x="1" y="969"/>
                  </a:cubicBezTo>
                  <a:lnTo>
                    <a:pt x="1" y="1965"/>
                  </a:lnTo>
                  <a:cubicBezTo>
                    <a:pt x="1" y="2758"/>
                    <a:pt x="650" y="3408"/>
                    <a:pt x="1444" y="3408"/>
                  </a:cubicBezTo>
                  <a:lnTo>
                    <a:pt x="1733" y="3408"/>
                  </a:lnTo>
                  <a:cubicBezTo>
                    <a:pt x="939" y="3408"/>
                    <a:pt x="304" y="2758"/>
                    <a:pt x="304" y="1965"/>
                  </a:cubicBezTo>
                  <a:lnTo>
                    <a:pt x="304" y="969"/>
                  </a:lnTo>
                  <a:cubicBezTo>
                    <a:pt x="304" y="839"/>
                    <a:pt x="405" y="738"/>
                    <a:pt x="520" y="723"/>
                  </a:cubicBezTo>
                  <a:cubicBezTo>
                    <a:pt x="650" y="709"/>
                    <a:pt x="780" y="694"/>
                    <a:pt x="910" y="680"/>
                  </a:cubicBezTo>
                  <a:cubicBezTo>
                    <a:pt x="1415" y="579"/>
                    <a:pt x="1892" y="391"/>
                    <a:pt x="2310" y="117"/>
                  </a:cubicBezTo>
                  <a:lnTo>
                    <a:pt x="2296" y="74"/>
                  </a:lnTo>
                  <a:lnTo>
                    <a:pt x="2282" y="45"/>
                  </a:lnTo>
                  <a:cubicBezTo>
                    <a:pt x="2263" y="17"/>
                    <a:pt x="2232" y="1"/>
                    <a:pt x="2201" y="1"/>
                  </a:cubicBezTo>
                  <a:close/>
                </a:path>
              </a:pathLst>
            </a:custGeom>
            <a:solidFill>
              <a:srgbClr val="B7C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16387;p96">
            <a:extLst>
              <a:ext uri="{FF2B5EF4-FFF2-40B4-BE49-F238E27FC236}">
                <a16:creationId xmlns:a16="http://schemas.microsoft.com/office/drawing/2014/main" id="{E36909A9-6E5B-5B1F-C777-C842AA1251D6}"/>
              </a:ext>
            </a:extLst>
          </p:cNvPr>
          <p:cNvGrpSpPr/>
          <p:nvPr/>
        </p:nvGrpSpPr>
        <p:grpSpPr>
          <a:xfrm>
            <a:off x="1108571" y="5593342"/>
            <a:ext cx="604926" cy="524494"/>
            <a:chOff x="3735553" y="1530151"/>
            <a:chExt cx="366722" cy="317962"/>
          </a:xfrm>
        </p:grpSpPr>
        <p:sp>
          <p:nvSpPr>
            <p:cNvPr id="79" name="Google Shape;16388;p96">
              <a:extLst>
                <a:ext uri="{FF2B5EF4-FFF2-40B4-BE49-F238E27FC236}">
                  <a16:creationId xmlns:a16="http://schemas.microsoft.com/office/drawing/2014/main" id="{A5635E4D-7719-8017-C855-7E4E1F719ED4}"/>
                </a:ext>
              </a:extLst>
            </p:cNvPr>
            <p:cNvSpPr/>
            <p:nvPr/>
          </p:nvSpPr>
          <p:spPr>
            <a:xfrm>
              <a:off x="3770760" y="1565725"/>
              <a:ext cx="331515" cy="282388"/>
            </a:xfrm>
            <a:custGeom>
              <a:avLst/>
              <a:gdLst/>
              <a:ahLst/>
              <a:cxnLst/>
              <a:rect l="l" t="t" r="r" b="b"/>
              <a:pathLst>
                <a:path w="12646" h="10772" extrusionOk="0">
                  <a:moveTo>
                    <a:pt x="909" y="1"/>
                  </a:moveTo>
                  <a:cubicBezTo>
                    <a:pt x="404" y="1"/>
                    <a:pt x="0" y="405"/>
                    <a:pt x="0" y="910"/>
                  </a:cubicBezTo>
                  <a:lnTo>
                    <a:pt x="0" y="7218"/>
                  </a:lnTo>
                  <a:cubicBezTo>
                    <a:pt x="0" y="7724"/>
                    <a:pt x="404" y="8128"/>
                    <a:pt x="909" y="8128"/>
                  </a:cubicBezTo>
                  <a:lnTo>
                    <a:pt x="4518" y="8128"/>
                  </a:lnTo>
                  <a:lnTo>
                    <a:pt x="8329" y="10726"/>
                  </a:lnTo>
                  <a:cubicBezTo>
                    <a:pt x="8371" y="10757"/>
                    <a:pt x="8416" y="10771"/>
                    <a:pt x="8459" y="10771"/>
                  </a:cubicBezTo>
                  <a:cubicBezTo>
                    <a:pt x="8597" y="10771"/>
                    <a:pt x="8720" y="10634"/>
                    <a:pt x="8676" y="10481"/>
                  </a:cubicBezTo>
                  <a:lnTo>
                    <a:pt x="8127" y="8113"/>
                  </a:lnTo>
                  <a:lnTo>
                    <a:pt x="11736" y="8113"/>
                  </a:lnTo>
                  <a:cubicBezTo>
                    <a:pt x="12241" y="8113"/>
                    <a:pt x="12645" y="7709"/>
                    <a:pt x="12645" y="7218"/>
                  </a:cubicBezTo>
                  <a:lnTo>
                    <a:pt x="12645" y="896"/>
                  </a:lnTo>
                  <a:cubicBezTo>
                    <a:pt x="12645" y="405"/>
                    <a:pt x="12227" y="1"/>
                    <a:pt x="11736" y="1"/>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89;p96">
              <a:extLst>
                <a:ext uri="{FF2B5EF4-FFF2-40B4-BE49-F238E27FC236}">
                  <a16:creationId xmlns:a16="http://schemas.microsoft.com/office/drawing/2014/main" id="{0CF9351D-7312-5050-3CE9-D42A165C3233}"/>
                </a:ext>
              </a:extLst>
            </p:cNvPr>
            <p:cNvSpPr/>
            <p:nvPr/>
          </p:nvSpPr>
          <p:spPr>
            <a:xfrm>
              <a:off x="3770760" y="1565725"/>
              <a:ext cx="307685" cy="189246"/>
            </a:xfrm>
            <a:custGeom>
              <a:avLst/>
              <a:gdLst/>
              <a:ahLst/>
              <a:cxnLst/>
              <a:rect l="l" t="t" r="r" b="b"/>
              <a:pathLst>
                <a:path w="11737" h="7219" extrusionOk="0">
                  <a:moveTo>
                    <a:pt x="909" y="1"/>
                  </a:moveTo>
                  <a:cubicBezTo>
                    <a:pt x="404" y="1"/>
                    <a:pt x="0" y="405"/>
                    <a:pt x="0" y="910"/>
                  </a:cubicBezTo>
                  <a:lnTo>
                    <a:pt x="0" y="7218"/>
                  </a:lnTo>
                  <a:lnTo>
                    <a:pt x="10379" y="7218"/>
                  </a:lnTo>
                  <a:cubicBezTo>
                    <a:pt x="11130" y="7218"/>
                    <a:pt x="11736" y="6612"/>
                    <a:pt x="11736" y="5862"/>
                  </a:cubicBezTo>
                  <a:lnTo>
                    <a:pt x="11736" y="1"/>
                  </a:ln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90;p96">
              <a:extLst>
                <a:ext uri="{FF2B5EF4-FFF2-40B4-BE49-F238E27FC236}">
                  <a16:creationId xmlns:a16="http://schemas.microsoft.com/office/drawing/2014/main" id="{6060A46B-B266-0A9B-F2BE-C8E34887DA22}"/>
                </a:ext>
              </a:extLst>
            </p:cNvPr>
            <p:cNvSpPr/>
            <p:nvPr/>
          </p:nvSpPr>
          <p:spPr>
            <a:xfrm>
              <a:off x="3735553" y="1530151"/>
              <a:ext cx="330781" cy="282073"/>
            </a:xfrm>
            <a:custGeom>
              <a:avLst/>
              <a:gdLst/>
              <a:ahLst/>
              <a:cxnLst/>
              <a:rect l="l" t="t" r="r" b="b"/>
              <a:pathLst>
                <a:path w="12618" h="10760" extrusionOk="0">
                  <a:moveTo>
                    <a:pt x="896" y="1"/>
                  </a:moveTo>
                  <a:cubicBezTo>
                    <a:pt x="405" y="1"/>
                    <a:pt x="1" y="405"/>
                    <a:pt x="1" y="910"/>
                  </a:cubicBezTo>
                  <a:lnTo>
                    <a:pt x="1" y="7219"/>
                  </a:lnTo>
                  <a:cubicBezTo>
                    <a:pt x="1" y="7724"/>
                    <a:pt x="405" y="8128"/>
                    <a:pt x="896" y="8128"/>
                  </a:cubicBezTo>
                  <a:lnTo>
                    <a:pt x="4504" y="8128"/>
                  </a:lnTo>
                  <a:lnTo>
                    <a:pt x="3970" y="10495"/>
                  </a:lnTo>
                  <a:cubicBezTo>
                    <a:pt x="3937" y="10640"/>
                    <a:pt x="4050" y="10760"/>
                    <a:pt x="4183" y="10760"/>
                  </a:cubicBezTo>
                  <a:cubicBezTo>
                    <a:pt x="4222" y="10760"/>
                    <a:pt x="4263" y="10749"/>
                    <a:pt x="4302" y="10726"/>
                  </a:cubicBezTo>
                  <a:lnTo>
                    <a:pt x="8113" y="8128"/>
                  </a:lnTo>
                  <a:lnTo>
                    <a:pt x="11722" y="8128"/>
                  </a:lnTo>
                  <a:cubicBezTo>
                    <a:pt x="12213" y="8128"/>
                    <a:pt x="12617" y="7724"/>
                    <a:pt x="12617" y="7219"/>
                  </a:cubicBezTo>
                  <a:lnTo>
                    <a:pt x="12617" y="910"/>
                  </a:lnTo>
                  <a:cubicBezTo>
                    <a:pt x="12617" y="405"/>
                    <a:pt x="12213" y="15"/>
                    <a:pt x="11722"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91;p96">
              <a:extLst>
                <a:ext uri="{FF2B5EF4-FFF2-40B4-BE49-F238E27FC236}">
                  <a16:creationId xmlns:a16="http://schemas.microsoft.com/office/drawing/2014/main" id="{22099DBE-70B8-BA6A-9EE0-9745F51D4623}"/>
                </a:ext>
              </a:extLst>
            </p:cNvPr>
            <p:cNvSpPr/>
            <p:nvPr/>
          </p:nvSpPr>
          <p:spPr>
            <a:xfrm>
              <a:off x="3779070" y="1629296"/>
              <a:ext cx="250170" cy="14785"/>
            </a:xfrm>
            <a:custGeom>
              <a:avLst/>
              <a:gdLst/>
              <a:ahLst/>
              <a:cxnLst/>
              <a:rect l="l" t="t" r="r" b="b"/>
              <a:pathLst>
                <a:path w="9543" h="564" extrusionOk="0">
                  <a:moveTo>
                    <a:pt x="376" y="1"/>
                  </a:moveTo>
                  <a:cubicBezTo>
                    <a:pt x="1" y="1"/>
                    <a:pt x="1" y="564"/>
                    <a:pt x="376" y="564"/>
                  </a:cubicBezTo>
                  <a:lnTo>
                    <a:pt x="9167" y="564"/>
                  </a:lnTo>
                  <a:cubicBezTo>
                    <a:pt x="9542" y="564"/>
                    <a:pt x="9542" y="1"/>
                    <a:pt x="9167" y="1"/>
                  </a:cubicBezTo>
                  <a:close/>
                </a:path>
              </a:pathLst>
            </a:custGeom>
            <a:solidFill>
              <a:srgbClr val="D1D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92;p96">
              <a:extLst>
                <a:ext uri="{FF2B5EF4-FFF2-40B4-BE49-F238E27FC236}">
                  <a16:creationId xmlns:a16="http://schemas.microsoft.com/office/drawing/2014/main" id="{3918E188-020B-C890-1CFC-9B2BB5934AD4}"/>
                </a:ext>
              </a:extLst>
            </p:cNvPr>
            <p:cNvSpPr/>
            <p:nvPr/>
          </p:nvSpPr>
          <p:spPr>
            <a:xfrm>
              <a:off x="3779070" y="1599778"/>
              <a:ext cx="167304" cy="14785"/>
            </a:xfrm>
            <a:custGeom>
              <a:avLst/>
              <a:gdLst/>
              <a:ahLst/>
              <a:cxnLst/>
              <a:rect l="l" t="t" r="r" b="b"/>
              <a:pathLst>
                <a:path w="6382" h="564" extrusionOk="0">
                  <a:moveTo>
                    <a:pt x="376" y="1"/>
                  </a:moveTo>
                  <a:cubicBezTo>
                    <a:pt x="1" y="1"/>
                    <a:pt x="1" y="564"/>
                    <a:pt x="376" y="564"/>
                  </a:cubicBezTo>
                  <a:lnTo>
                    <a:pt x="6006" y="564"/>
                  </a:lnTo>
                  <a:cubicBezTo>
                    <a:pt x="6381" y="564"/>
                    <a:pt x="6381" y="1"/>
                    <a:pt x="600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93;p96">
              <a:extLst>
                <a:ext uri="{FF2B5EF4-FFF2-40B4-BE49-F238E27FC236}">
                  <a16:creationId xmlns:a16="http://schemas.microsoft.com/office/drawing/2014/main" id="{FA743111-F05C-B017-33BB-1E25BD68AD55}"/>
                </a:ext>
              </a:extLst>
            </p:cNvPr>
            <p:cNvSpPr/>
            <p:nvPr/>
          </p:nvSpPr>
          <p:spPr>
            <a:xfrm>
              <a:off x="3950490" y="1599778"/>
              <a:ext cx="78750" cy="14785"/>
            </a:xfrm>
            <a:custGeom>
              <a:avLst/>
              <a:gdLst/>
              <a:ahLst/>
              <a:cxnLst/>
              <a:rect l="l" t="t" r="r" b="b"/>
              <a:pathLst>
                <a:path w="3004" h="564" extrusionOk="0">
                  <a:moveTo>
                    <a:pt x="376" y="1"/>
                  </a:moveTo>
                  <a:cubicBezTo>
                    <a:pt x="1" y="1"/>
                    <a:pt x="1" y="564"/>
                    <a:pt x="376" y="564"/>
                  </a:cubicBezTo>
                  <a:lnTo>
                    <a:pt x="2628" y="564"/>
                  </a:lnTo>
                  <a:cubicBezTo>
                    <a:pt x="3003" y="564"/>
                    <a:pt x="3003" y="1"/>
                    <a:pt x="2628"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94;p96">
              <a:extLst>
                <a:ext uri="{FF2B5EF4-FFF2-40B4-BE49-F238E27FC236}">
                  <a16:creationId xmlns:a16="http://schemas.microsoft.com/office/drawing/2014/main" id="{CA9DC33D-8A7B-51BE-C31E-ACA29B4BB548}"/>
                </a:ext>
              </a:extLst>
            </p:cNvPr>
            <p:cNvSpPr/>
            <p:nvPr/>
          </p:nvSpPr>
          <p:spPr>
            <a:xfrm>
              <a:off x="3779070" y="1658814"/>
              <a:ext cx="96524" cy="14785"/>
            </a:xfrm>
            <a:custGeom>
              <a:avLst/>
              <a:gdLst/>
              <a:ahLst/>
              <a:cxnLst/>
              <a:rect l="l" t="t" r="r" b="b"/>
              <a:pathLst>
                <a:path w="3682" h="564" extrusionOk="0">
                  <a:moveTo>
                    <a:pt x="376" y="1"/>
                  </a:moveTo>
                  <a:cubicBezTo>
                    <a:pt x="1" y="1"/>
                    <a:pt x="1" y="564"/>
                    <a:pt x="376" y="564"/>
                  </a:cubicBezTo>
                  <a:lnTo>
                    <a:pt x="3306" y="564"/>
                  </a:lnTo>
                  <a:cubicBezTo>
                    <a:pt x="3682" y="564"/>
                    <a:pt x="3682" y="1"/>
                    <a:pt x="3306" y="1"/>
                  </a:cubicBezTo>
                  <a:close/>
                </a:path>
              </a:pathLst>
            </a:custGeom>
            <a:solidFill>
              <a:srgbClr val="91A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95;p96">
              <a:extLst>
                <a:ext uri="{FF2B5EF4-FFF2-40B4-BE49-F238E27FC236}">
                  <a16:creationId xmlns:a16="http://schemas.microsoft.com/office/drawing/2014/main" id="{3D81BCC6-F4A1-8A43-603E-D689DD078C05}"/>
                </a:ext>
              </a:extLst>
            </p:cNvPr>
            <p:cNvSpPr/>
            <p:nvPr/>
          </p:nvSpPr>
          <p:spPr>
            <a:xfrm>
              <a:off x="3891087" y="1658814"/>
              <a:ext cx="138153" cy="14785"/>
            </a:xfrm>
            <a:custGeom>
              <a:avLst/>
              <a:gdLst/>
              <a:ahLst/>
              <a:cxnLst/>
              <a:rect l="l" t="t" r="r" b="b"/>
              <a:pathLst>
                <a:path w="5270" h="564" extrusionOk="0">
                  <a:moveTo>
                    <a:pt x="376" y="1"/>
                  </a:moveTo>
                  <a:cubicBezTo>
                    <a:pt x="0" y="1"/>
                    <a:pt x="0" y="564"/>
                    <a:pt x="376" y="564"/>
                  </a:cubicBezTo>
                  <a:lnTo>
                    <a:pt x="4894" y="564"/>
                  </a:lnTo>
                  <a:cubicBezTo>
                    <a:pt x="5269" y="564"/>
                    <a:pt x="5269" y="1"/>
                    <a:pt x="4894" y="1"/>
                  </a:cubicBezTo>
                  <a:close/>
                </a:path>
              </a:pathLst>
            </a:custGeom>
            <a:solidFill>
              <a:srgbClr val="D1D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96;p96">
              <a:extLst>
                <a:ext uri="{FF2B5EF4-FFF2-40B4-BE49-F238E27FC236}">
                  <a16:creationId xmlns:a16="http://schemas.microsoft.com/office/drawing/2014/main" id="{9EE565CF-9D6A-8F68-F34D-B032B30E70C1}"/>
                </a:ext>
              </a:extLst>
            </p:cNvPr>
            <p:cNvSpPr/>
            <p:nvPr/>
          </p:nvSpPr>
          <p:spPr>
            <a:xfrm>
              <a:off x="3779070" y="1570260"/>
              <a:ext cx="49232" cy="14785"/>
            </a:xfrm>
            <a:custGeom>
              <a:avLst/>
              <a:gdLst/>
              <a:ahLst/>
              <a:cxnLst/>
              <a:rect l="l" t="t" r="r" b="b"/>
              <a:pathLst>
                <a:path w="1878" h="564" extrusionOk="0">
                  <a:moveTo>
                    <a:pt x="376" y="1"/>
                  </a:moveTo>
                  <a:cubicBezTo>
                    <a:pt x="1" y="1"/>
                    <a:pt x="1" y="564"/>
                    <a:pt x="376" y="564"/>
                  </a:cubicBezTo>
                  <a:lnTo>
                    <a:pt x="1502" y="564"/>
                  </a:lnTo>
                  <a:cubicBezTo>
                    <a:pt x="1877" y="564"/>
                    <a:pt x="1877" y="1"/>
                    <a:pt x="1502"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7;p96">
              <a:extLst>
                <a:ext uri="{FF2B5EF4-FFF2-40B4-BE49-F238E27FC236}">
                  <a16:creationId xmlns:a16="http://schemas.microsoft.com/office/drawing/2014/main" id="{F82C2B2E-2292-9A99-4897-B0272B64FA73}"/>
                </a:ext>
              </a:extLst>
            </p:cNvPr>
            <p:cNvSpPr/>
            <p:nvPr/>
          </p:nvSpPr>
          <p:spPr>
            <a:xfrm>
              <a:off x="3832051" y="1570260"/>
              <a:ext cx="197189" cy="14785"/>
            </a:xfrm>
            <a:custGeom>
              <a:avLst/>
              <a:gdLst/>
              <a:ahLst/>
              <a:cxnLst/>
              <a:rect l="l" t="t" r="r" b="b"/>
              <a:pathLst>
                <a:path w="7522" h="564" extrusionOk="0">
                  <a:moveTo>
                    <a:pt x="376" y="1"/>
                  </a:moveTo>
                  <a:cubicBezTo>
                    <a:pt x="1" y="1"/>
                    <a:pt x="1" y="564"/>
                    <a:pt x="376" y="564"/>
                  </a:cubicBezTo>
                  <a:lnTo>
                    <a:pt x="7146" y="564"/>
                  </a:lnTo>
                  <a:cubicBezTo>
                    <a:pt x="7521" y="564"/>
                    <a:pt x="7521" y="1"/>
                    <a:pt x="714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398;p96">
              <a:extLst>
                <a:ext uri="{FF2B5EF4-FFF2-40B4-BE49-F238E27FC236}">
                  <a16:creationId xmlns:a16="http://schemas.microsoft.com/office/drawing/2014/main" id="{834F17E1-EE94-093D-CEE0-DFDF13F3FF41}"/>
                </a:ext>
              </a:extLst>
            </p:cNvPr>
            <p:cNvSpPr/>
            <p:nvPr/>
          </p:nvSpPr>
          <p:spPr>
            <a:xfrm>
              <a:off x="3779070" y="1688699"/>
              <a:ext cx="190740" cy="14811"/>
            </a:xfrm>
            <a:custGeom>
              <a:avLst/>
              <a:gdLst/>
              <a:ahLst/>
              <a:cxnLst/>
              <a:rect l="l" t="t" r="r" b="b"/>
              <a:pathLst>
                <a:path w="7276" h="565" extrusionOk="0">
                  <a:moveTo>
                    <a:pt x="6929" y="1"/>
                  </a:moveTo>
                  <a:cubicBezTo>
                    <a:pt x="6924" y="1"/>
                    <a:pt x="6920" y="1"/>
                    <a:pt x="6915" y="1"/>
                  </a:cubicBezTo>
                  <a:lnTo>
                    <a:pt x="376" y="1"/>
                  </a:lnTo>
                  <a:cubicBezTo>
                    <a:pt x="1" y="1"/>
                    <a:pt x="1" y="564"/>
                    <a:pt x="376" y="564"/>
                  </a:cubicBezTo>
                  <a:lnTo>
                    <a:pt x="6915" y="564"/>
                  </a:lnTo>
                  <a:cubicBezTo>
                    <a:pt x="7271" y="550"/>
                    <a:pt x="7276" y="1"/>
                    <a:pt x="6929" y="1"/>
                  </a:cubicBezTo>
                  <a:close/>
                </a:path>
              </a:pathLst>
            </a:custGeom>
            <a:solidFill>
              <a:srgbClr val="D1DB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399;p96">
              <a:extLst>
                <a:ext uri="{FF2B5EF4-FFF2-40B4-BE49-F238E27FC236}">
                  <a16:creationId xmlns:a16="http://schemas.microsoft.com/office/drawing/2014/main" id="{2BEA6DE6-4180-D9AE-521C-D410E72FD074}"/>
                </a:ext>
              </a:extLst>
            </p:cNvPr>
            <p:cNvSpPr/>
            <p:nvPr/>
          </p:nvSpPr>
          <p:spPr>
            <a:xfrm>
              <a:off x="3973953" y="1688699"/>
              <a:ext cx="55287" cy="14811"/>
            </a:xfrm>
            <a:custGeom>
              <a:avLst/>
              <a:gdLst/>
              <a:ahLst/>
              <a:cxnLst/>
              <a:rect l="l" t="t" r="r" b="b"/>
              <a:pathLst>
                <a:path w="2109" h="565" extrusionOk="0">
                  <a:moveTo>
                    <a:pt x="1747" y="1"/>
                  </a:moveTo>
                  <a:cubicBezTo>
                    <a:pt x="1743" y="1"/>
                    <a:pt x="1738" y="1"/>
                    <a:pt x="1733" y="1"/>
                  </a:cubicBezTo>
                  <a:lnTo>
                    <a:pt x="376" y="1"/>
                  </a:lnTo>
                  <a:cubicBezTo>
                    <a:pt x="1" y="1"/>
                    <a:pt x="1" y="564"/>
                    <a:pt x="376" y="564"/>
                  </a:cubicBezTo>
                  <a:lnTo>
                    <a:pt x="1733" y="564"/>
                  </a:lnTo>
                  <a:cubicBezTo>
                    <a:pt x="2104" y="550"/>
                    <a:pt x="2108" y="1"/>
                    <a:pt x="1747" y="1"/>
                  </a:cubicBezTo>
                  <a:close/>
                </a:path>
              </a:pathLst>
            </a:custGeom>
            <a:solidFill>
              <a:srgbClr val="91A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0" name="Google Shape;920;g1e3ff4b0a9a_0_30"/>
          <p:cNvSpPr txBox="1">
            <a:spLocks noGrp="1"/>
          </p:cNvSpPr>
          <p:nvPr>
            <p:ph type="title"/>
          </p:nvPr>
        </p:nvSpPr>
        <p:spPr>
          <a:xfrm>
            <a:off x="838200" y="206099"/>
            <a:ext cx="10515600" cy="5730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No Code Authoring</a:t>
            </a:r>
            <a:endParaRPr sz="3200" dirty="0"/>
          </a:p>
        </p:txBody>
      </p:sp>
      <p:pic>
        <p:nvPicPr>
          <p:cNvPr id="4" name="Picture 3">
            <a:extLst>
              <a:ext uri="{FF2B5EF4-FFF2-40B4-BE49-F238E27FC236}">
                <a16:creationId xmlns:a16="http://schemas.microsoft.com/office/drawing/2014/main" id="{75348F3B-31EA-87E2-9E35-387085A24EC1}"/>
              </a:ext>
            </a:extLst>
          </p:cNvPr>
          <p:cNvPicPr>
            <a:picLocks noChangeAspect="1"/>
          </p:cNvPicPr>
          <p:nvPr/>
        </p:nvPicPr>
        <p:blipFill>
          <a:blip r:embed="rId3"/>
          <a:stretch>
            <a:fillRect/>
          </a:stretch>
        </p:blipFill>
        <p:spPr>
          <a:xfrm>
            <a:off x="1255363" y="1283096"/>
            <a:ext cx="9113003" cy="5032067"/>
          </a:xfrm>
          <a:prstGeom prst="rect">
            <a:avLst/>
          </a:prstGeom>
        </p:spPr>
      </p:pic>
    </p:spTree>
    <p:extLst>
      <p:ext uri="{BB962C8B-B14F-4D97-AF65-F5344CB8AC3E}">
        <p14:creationId xmlns:p14="http://schemas.microsoft.com/office/powerpoint/2010/main" val="4101989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1e3e4d054bd_0_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Socializing Designs</a:t>
            </a:r>
            <a:endParaRPr dirty="0">
              <a:solidFill>
                <a:schemeClr val="tx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g1e3e4fbcb84_0_145"/>
          <p:cNvSpPr txBox="1">
            <a:spLocks noGrp="1"/>
          </p:cNvSpPr>
          <p:nvPr>
            <p:ph type="ctrTitle"/>
          </p:nvPr>
        </p:nvSpPr>
        <p:spPr>
          <a:xfrm>
            <a:off x="838200" y="111807"/>
            <a:ext cx="10515600" cy="614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Reflect</a:t>
            </a:r>
            <a:r>
              <a:rPr lang="en-US" sz="3200" b="1" dirty="0"/>
              <a:t> on Your Process</a:t>
            </a:r>
            <a:endParaRPr sz="3200" dirty="0"/>
          </a:p>
        </p:txBody>
      </p:sp>
      <p:sp>
        <p:nvSpPr>
          <p:cNvPr id="907" name="Google Shape;907;g1e3e4fbcb84_0_145"/>
          <p:cNvSpPr/>
          <p:nvPr/>
        </p:nvSpPr>
        <p:spPr>
          <a:xfrm>
            <a:off x="838200" y="1607525"/>
            <a:ext cx="6390300" cy="46449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908" name="Google Shape;908;g1e3e4fbcb84_0_145"/>
          <p:cNvSpPr txBox="1">
            <a:spLocks noGrp="1"/>
          </p:cNvSpPr>
          <p:nvPr>
            <p:ph type="subTitle" idx="1"/>
          </p:nvPr>
        </p:nvSpPr>
        <p:spPr>
          <a:xfrm>
            <a:off x="1468700" y="2394850"/>
            <a:ext cx="5637900" cy="4216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2400"/>
              <a:buNone/>
            </a:pP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changed from the first iteration of your product? </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issues did you need to address?</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limitations posed a challenge? </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lessons did you learn from any mistakes or challenges encountered?</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How did unexpected constraints or limitations impact your progress? How can you mitigate them in the future?</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new goals and objectives should you set for the next iteration? How do they align with the lessons learned?</a:t>
            </a:r>
            <a:endParaRPr sz="1700" dirty="0">
              <a:solidFill>
                <a:srgbClr val="1A1A1A"/>
              </a:solidFill>
            </a:endParaRPr>
          </a:p>
          <a:p>
            <a:pPr marL="457200" lvl="0" indent="-336550" algn="l" rtl="0">
              <a:lnSpc>
                <a:spcPct val="115000"/>
              </a:lnSpc>
              <a:spcBef>
                <a:spcPts val="0"/>
              </a:spcBef>
              <a:spcAft>
                <a:spcPts val="0"/>
              </a:spcAft>
              <a:buClr>
                <a:srgbClr val="1A1A1A"/>
              </a:buClr>
              <a:buSzPts val="1700"/>
              <a:buChar char="●"/>
            </a:pPr>
            <a:r>
              <a:rPr lang="en-US" sz="1700" dirty="0">
                <a:solidFill>
                  <a:srgbClr val="1A1A1A"/>
                </a:solidFill>
              </a:rPr>
              <a:t>What personal insights or self-improvement opportunities did you gain from this reflection process?</a:t>
            </a:r>
            <a:endParaRPr sz="1700" dirty="0">
              <a:solidFill>
                <a:srgbClr val="1A1A1A"/>
              </a:solidFill>
            </a:endParaRPr>
          </a:p>
          <a:p>
            <a:pPr marL="457200" lvl="0" indent="0" algn="l" rtl="0">
              <a:lnSpc>
                <a:spcPct val="115000"/>
              </a:lnSpc>
              <a:spcBef>
                <a:spcPts val="0"/>
              </a:spcBef>
              <a:spcAft>
                <a:spcPts val="0"/>
              </a:spcAft>
              <a:buSzPts val="2400"/>
              <a:buNone/>
            </a:pPr>
            <a:endParaRPr sz="1100" dirty="0">
              <a:solidFill>
                <a:srgbClr val="1A1A1A"/>
              </a:solidFill>
            </a:endParaRPr>
          </a:p>
        </p:txBody>
      </p:sp>
      <p:sp>
        <p:nvSpPr>
          <p:cNvPr id="909" name="Google Shape;909;g1e3e4fbcb84_0_145"/>
          <p:cNvSpPr txBox="1">
            <a:spLocks noGrp="1"/>
          </p:cNvSpPr>
          <p:nvPr>
            <p:ph type="body" idx="4294967295"/>
          </p:nvPr>
        </p:nvSpPr>
        <p:spPr>
          <a:xfrm>
            <a:off x="1621097" y="2079511"/>
            <a:ext cx="6246900" cy="476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000" b="1" dirty="0">
                <a:solidFill>
                  <a:srgbClr val="1A1A1A"/>
                </a:solidFill>
              </a:rPr>
              <a:t>Questions to consider:</a:t>
            </a:r>
            <a:r>
              <a:rPr lang="en-US" sz="1900" b="1" dirty="0">
                <a:solidFill>
                  <a:srgbClr val="1A1A1A"/>
                </a:solidFill>
              </a:rPr>
              <a:t> </a:t>
            </a:r>
            <a:endParaRPr sz="1900" b="1" dirty="0">
              <a:solidFill>
                <a:srgbClr val="1A1A1A"/>
              </a:solidFill>
            </a:endParaRPr>
          </a:p>
        </p:txBody>
      </p:sp>
      <p:pic>
        <p:nvPicPr>
          <p:cNvPr id="910" name="Google Shape;910;g1e3e4fbcb84_0_145"/>
          <p:cNvPicPr preferRelativeResize="0"/>
          <p:nvPr/>
        </p:nvPicPr>
        <p:blipFill rotWithShape="1">
          <a:blip r:embed="rId3">
            <a:alphaModFix/>
          </a:blip>
          <a:srcRect/>
          <a:stretch/>
        </p:blipFill>
        <p:spPr>
          <a:xfrm>
            <a:off x="1091000" y="1966907"/>
            <a:ext cx="530100" cy="550062"/>
          </a:xfrm>
          <a:prstGeom prst="rect">
            <a:avLst/>
          </a:prstGeom>
          <a:noFill/>
          <a:ln>
            <a:noFill/>
          </a:ln>
        </p:spPr>
      </p:pic>
      <p:sp>
        <p:nvSpPr>
          <p:cNvPr id="911" name="Google Shape;911;g1e3e4fbcb84_0_145"/>
          <p:cNvSpPr/>
          <p:nvPr/>
        </p:nvSpPr>
        <p:spPr>
          <a:xfrm>
            <a:off x="9430250" y="3529475"/>
            <a:ext cx="530100" cy="400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2" name="Google Shape;912;g1e3e4fbcb84_0_145"/>
          <p:cNvCxnSpPr/>
          <p:nvPr/>
        </p:nvCxnSpPr>
        <p:spPr>
          <a:xfrm>
            <a:off x="1710400" y="2553907"/>
            <a:ext cx="5112000" cy="0"/>
          </a:xfrm>
          <a:prstGeom prst="straightConnector1">
            <a:avLst/>
          </a:prstGeom>
          <a:noFill/>
          <a:ln w="9525" cap="flat" cmpd="sng">
            <a:solidFill>
              <a:schemeClr val="dk2"/>
            </a:solidFill>
            <a:prstDash val="solid"/>
            <a:round/>
            <a:headEnd type="none" w="sm" len="sm"/>
            <a:tailEnd type="none" w="sm" len="sm"/>
          </a:ln>
        </p:spPr>
      </p:cxnSp>
      <p:pic>
        <p:nvPicPr>
          <p:cNvPr id="913" name="Google Shape;913;g1e3e4fbcb84_0_145"/>
          <p:cNvPicPr preferRelativeResize="0"/>
          <p:nvPr/>
        </p:nvPicPr>
        <p:blipFill rotWithShape="1">
          <a:blip r:embed="rId4">
            <a:alphaModFix/>
          </a:blip>
          <a:srcRect/>
          <a:stretch/>
        </p:blipFill>
        <p:spPr>
          <a:xfrm>
            <a:off x="7868001" y="1814500"/>
            <a:ext cx="3763826" cy="3663450"/>
          </a:xfrm>
          <a:prstGeom prst="rect">
            <a:avLst/>
          </a:prstGeom>
          <a:noFill/>
          <a:ln>
            <a:noFill/>
          </a:ln>
        </p:spPr>
      </p:pic>
      <p:sp>
        <p:nvSpPr>
          <p:cNvPr id="914" name="Google Shape;914;g1e3e4fbcb84_0_145"/>
          <p:cNvSpPr txBox="1"/>
          <p:nvPr/>
        </p:nvSpPr>
        <p:spPr>
          <a:xfrm>
            <a:off x="9065425" y="5509325"/>
            <a:ext cx="260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(PNGwing.com, 2023)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1e3ff4b0a9a_0_30"/>
          <p:cNvSpPr/>
          <p:nvPr/>
        </p:nvSpPr>
        <p:spPr>
          <a:xfrm>
            <a:off x="932575" y="1814500"/>
            <a:ext cx="9289200" cy="13821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920" name="Google Shape;920;g1e3ff4b0a9a_0_30"/>
          <p:cNvSpPr txBox="1">
            <a:spLocks noGrp="1"/>
          </p:cNvSpPr>
          <p:nvPr>
            <p:ph type="title"/>
          </p:nvPr>
        </p:nvSpPr>
        <p:spPr>
          <a:xfrm>
            <a:off x="838200" y="206099"/>
            <a:ext cx="10515600" cy="5730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200" dirty="0"/>
              <a:t>Final Thoughts</a:t>
            </a:r>
            <a:endParaRPr sz="3200" dirty="0"/>
          </a:p>
        </p:txBody>
      </p:sp>
      <p:sp>
        <p:nvSpPr>
          <p:cNvPr id="921" name="Google Shape;921;g1e3ff4b0a9a_0_30"/>
          <p:cNvSpPr txBox="1">
            <a:spLocks noGrp="1"/>
          </p:cNvSpPr>
          <p:nvPr>
            <p:ph type="body" idx="1"/>
          </p:nvPr>
        </p:nvSpPr>
        <p:spPr>
          <a:xfrm>
            <a:off x="838200" y="1825625"/>
            <a:ext cx="9289200" cy="1592100"/>
          </a:xfrm>
          <a:prstGeom prst="rect">
            <a:avLst/>
          </a:prstGeom>
          <a:noFill/>
          <a:ln>
            <a:noFill/>
          </a:ln>
        </p:spPr>
        <p:txBody>
          <a:bodyPr spcFirstLastPara="1" wrap="square" lIns="91425" tIns="45700" rIns="91425" bIns="45700" anchor="t" anchorCtr="0">
            <a:normAutofit/>
          </a:bodyPr>
          <a:lstStyle/>
          <a:p>
            <a:pPr marL="457200" lvl="0" indent="-406400" algn="l" rtl="0">
              <a:spcBef>
                <a:spcPts val="500"/>
              </a:spcBef>
              <a:spcAft>
                <a:spcPts val="0"/>
              </a:spcAft>
              <a:buSzPts val="2800"/>
              <a:buChar char="•"/>
            </a:pPr>
            <a:r>
              <a:rPr lang="en-US" dirty="0"/>
              <a:t>What was surprising?</a:t>
            </a:r>
            <a:endParaRPr dirty="0"/>
          </a:p>
          <a:p>
            <a:pPr marL="457200" lvl="0" indent="-406400" algn="l" rtl="0">
              <a:spcBef>
                <a:spcPts val="0"/>
              </a:spcBef>
              <a:spcAft>
                <a:spcPts val="0"/>
              </a:spcAft>
              <a:buSzPts val="2800"/>
              <a:buChar char="•"/>
            </a:pPr>
            <a:r>
              <a:rPr lang="en-US" dirty="0"/>
              <a:t>What was difficult?</a:t>
            </a:r>
            <a:endParaRPr dirty="0"/>
          </a:p>
          <a:p>
            <a:pPr marL="457200" lvl="0" indent="-406400" algn="l" rtl="0">
              <a:spcBef>
                <a:spcPts val="0"/>
              </a:spcBef>
              <a:spcAft>
                <a:spcPts val="0"/>
              </a:spcAft>
              <a:buSzPts val="2800"/>
              <a:buChar char="•"/>
            </a:pPr>
            <a:r>
              <a:rPr lang="en-US" dirty="0"/>
              <a:t>What remaining questions do you have about the process?</a:t>
            </a:r>
            <a:endParaRPr sz="3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g1e3e4d054bd_0_5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b="1" dirty="0">
                <a:solidFill>
                  <a:schemeClr val="tx1"/>
                </a:solidFill>
              </a:rPr>
              <a:t>References and Supporting Materials</a:t>
            </a:r>
            <a:endParaRPr dirty="0">
              <a:solidFill>
                <a:schemeClr val="tx1"/>
              </a:solidFill>
            </a:endParaRPr>
          </a:p>
        </p:txBody>
      </p:sp>
    </p:spTree>
    <p:extLst>
      <p:ext uri="{BB962C8B-B14F-4D97-AF65-F5344CB8AC3E}">
        <p14:creationId xmlns:p14="http://schemas.microsoft.com/office/powerpoint/2010/main" val="513169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1e351a831cd_0_7"/>
          <p:cNvSpPr txBox="1"/>
          <p:nvPr/>
        </p:nvSpPr>
        <p:spPr>
          <a:xfrm>
            <a:off x="1646925" y="2760675"/>
            <a:ext cx="914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27" name="Google Shape;927;g1e351a831cd_0_7"/>
          <p:cNvSpPr txBox="1">
            <a:spLocks noGrp="1"/>
          </p:cNvSpPr>
          <p:nvPr>
            <p:ph type="title" idx="4294967295"/>
          </p:nvPr>
        </p:nvSpPr>
        <p:spPr>
          <a:xfrm>
            <a:off x="838200" y="91500"/>
            <a:ext cx="10515600" cy="7991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References</a:t>
            </a:r>
            <a:endParaRPr sz="3200" dirty="0"/>
          </a:p>
        </p:txBody>
      </p:sp>
      <p:sp>
        <p:nvSpPr>
          <p:cNvPr id="928" name="Google Shape;928;g1e351a831cd_0_7"/>
          <p:cNvSpPr txBox="1">
            <a:spLocks noGrp="1"/>
          </p:cNvSpPr>
          <p:nvPr>
            <p:ph type="body" idx="4294967295"/>
          </p:nvPr>
        </p:nvSpPr>
        <p:spPr>
          <a:xfrm>
            <a:off x="344385" y="809400"/>
            <a:ext cx="11113811" cy="5239200"/>
          </a:xfrm>
          <a:prstGeom prst="rect">
            <a:avLst/>
          </a:prstGeom>
          <a:noFill/>
          <a:ln>
            <a:noFill/>
          </a:ln>
        </p:spPr>
        <p:txBody>
          <a:bodyPr spcFirstLastPara="1" wrap="square" lIns="91425" tIns="45700" rIns="91425" bIns="45700" anchor="t" anchorCtr="0">
            <a:noAutofit/>
          </a:bodyPr>
          <a:lstStyle/>
          <a:p>
            <a:pPr marL="457200" lvl="0" indent="-323850" algn="l" rtl="0">
              <a:lnSpc>
                <a:spcPct val="80000"/>
              </a:lnSpc>
              <a:spcBef>
                <a:spcPts val="1000"/>
              </a:spcBef>
              <a:spcAft>
                <a:spcPts val="0"/>
              </a:spcAft>
              <a:buClr>
                <a:srgbClr val="1A1A1A"/>
              </a:buClr>
              <a:buSzPts val="1500"/>
              <a:buFont typeface="Calibri"/>
              <a:buChar char="•"/>
            </a:pPr>
            <a:r>
              <a:rPr lang="en-US" sz="2000" dirty="0">
                <a:solidFill>
                  <a:srgbClr val="222222"/>
                </a:solidFill>
                <a:highlight>
                  <a:srgbClr val="FFFFFF"/>
                </a:highlight>
              </a:rPr>
              <a:t>Abbas, Y., Martinetti, A., </a:t>
            </a:r>
            <a:r>
              <a:rPr lang="en-US" sz="2000" dirty="0" err="1">
                <a:solidFill>
                  <a:srgbClr val="222222"/>
                </a:solidFill>
                <a:highlight>
                  <a:srgbClr val="FFFFFF"/>
                </a:highlight>
              </a:rPr>
              <a:t>Nizamis</a:t>
            </a:r>
            <a:r>
              <a:rPr lang="en-US" sz="2000" dirty="0">
                <a:solidFill>
                  <a:srgbClr val="222222"/>
                </a:solidFill>
                <a:highlight>
                  <a:srgbClr val="FFFFFF"/>
                </a:highlight>
              </a:rPr>
              <a:t>, K., </a:t>
            </a:r>
            <a:r>
              <a:rPr lang="en-US" sz="2000" dirty="0" err="1">
                <a:solidFill>
                  <a:srgbClr val="222222"/>
                </a:solidFill>
                <a:highlight>
                  <a:srgbClr val="FFFFFF"/>
                </a:highlight>
              </a:rPr>
              <a:t>Spoolder</a:t>
            </a:r>
            <a:r>
              <a:rPr lang="en-US" sz="2000" dirty="0">
                <a:solidFill>
                  <a:srgbClr val="222222"/>
                </a:solidFill>
                <a:highlight>
                  <a:srgbClr val="FFFFFF"/>
                </a:highlight>
              </a:rPr>
              <a:t>, S., &amp; van </a:t>
            </a:r>
            <a:r>
              <a:rPr lang="en-US" sz="2000" dirty="0" err="1">
                <a:solidFill>
                  <a:srgbClr val="222222"/>
                </a:solidFill>
                <a:highlight>
                  <a:srgbClr val="FFFFFF"/>
                </a:highlight>
              </a:rPr>
              <a:t>Dongen</a:t>
            </a:r>
            <a:r>
              <a:rPr lang="en-US" sz="2000" dirty="0">
                <a:solidFill>
                  <a:srgbClr val="222222"/>
                </a:solidFill>
                <a:highlight>
                  <a:srgbClr val="FFFFFF"/>
                </a:highlight>
              </a:rPr>
              <a:t>, L. A. (2021). Ready, trainer… one*! discovering the entanglement of adaptive learning with virtual reality in industrial training: a case study. </a:t>
            </a:r>
            <a:r>
              <a:rPr lang="en-US" sz="2000" i="1" dirty="0">
                <a:solidFill>
                  <a:srgbClr val="222222"/>
                </a:solidFill>
                <a:highlight>
                  <a:srgbClr val="FFFFFF"/>
                </a:highlight>
              </a:rPr>
              <a:t>Interactive learning environments</a:t>
            </a:r>
            <a:r>
              <a:rPr lang="en-US" sz="2000" dirty="0">
                <a:solidFill>
                  <a:srgbClr val="222222"/>
                </a:solidFill>
                <a:highlight>
                  <a:srgbClr val="FFFFFF"/>
                </a:highlight>
              </a:rPr>
              <a:t>, 1-30.</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DeFalco, J. A., &amp; Sinatra, A. M. (2019). Adaptive instructional systems: the evolution of hybrid cognitive tools and tutoring systems. In </a:t>
            </a:r>
            <a:r>
              <a:rPr lang="en-US" sz="2000" i="1" dirty="0">
                <a:solidFill>
                  <a:srgbClr val="222222"/>
                </a:solidFill>
                <a:highlight>
                  <a:srgbClr val="FFFFFF"/>
                </a:highlight>
              </a:rPr>
              <a:t>Adaptive Instructional Systems: First International Conference, AIS 2019, Held as Part of the 21st HCI International Conference, HCII 2019, Orlando, FL, USA, July 26–31, 2019, Proceedings 21</a:t>
            </a:r>
            <a:r>
              <a:rPr lang="en-US" sz="2000" dirty="0">
                <a:solidFill>
                  <a:srgbClr val="222222"/>
                </a:solidFill>
                <a:highlight>
                  <a:srgbClr val="FFFFFF"/>
                </a:highlight>
              </a:rPr>
              <a:t> (pp. 52-61). Springer International Publishing.</a:t>
            </a:r>
            <a:endParaRPr sz="2000" dirty="0">
              <a:solidFill>
                <a:srgbClr val="222222"/>
              </a:solidFill>
              <a:highlight>
                <a:srgbClr val="FFFFFF"/>
              </a:highlight>
            </a:endParaRPr>
          </a:p>
          <a:p>
            <a:pPr marL="457200" indent="-32385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Keehner, M. (2024, July 17-19) Designing simulations for assessment of competency: Insights from research and assessment science [Poster Presentation], Sim Ops 2024, Aurora, CO.</a:t>
            </a:r>
          </a:p>
          <a:p>
            <a:pPr marL="457200" indent="-32385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Keehner, M., Arslan, B., &amp; Lindner, M. A. (2023). Cognition-centered design principles for digital assessment tasks and items. In R. J. Tierney, F. </a:t>
            </a:r>
            <a:r>
              <a:rPr lang="en-US" sz="2000" dirty="0" err="1">
                <a:solidFill>
                  <a:srgbClr val="222222"/>
                </a:solidFill>
                <a:highlight>
                  <a:srgbClr val="FFFFFF"/>
                </a:highlight>
              </a:rPr>
              <a:t>RizviK</a:t>
            </a:r>
            <a:r>
              <a:rPr lang="en-US" sz="2000" dirty="0">
                <a:solidFill>
                  <a:srgbClr val="222222"/>
                </a:solidFill>
                <a:highlight>
                  <a:srgbClr val="FFFFFF"/>
                </a:highlight>
              </a:rPr>
              <a:t>., &amp; </a:t>
            </a:r>
            <a:r>
              <a:rPr lang="en-US" sz="2000" dirty="0" err="1">
                <a:solidFill>
                  <a:srgbClr val="222222"/>
                </a:solidFill>
                <a:highlight>
                  <a:srgbClr val="FFFFFF"/>
                </a:highlight>
              </a:rPr>
              <a:t>Ercikan</a:t>
            </a:r>
            <a:r>
              <a:rPr lang="en-US" sz="2000" dirty="0">
                <a:solidFill>
                  <a:srgbClr val="222222"/>
                </a:solidFill>
                <a:highlight>
                  <a:srgbClr val="FFFFFF"/>
                </a:highlight>
              </a:rPr>
              <a:t> (Eds.), International encyclopedia of education, section: Quantitative research/ educational measurement (4th ed., pp. 171–184). Elsevier.</a:t>
            </a:r>
          </a:p>
          <a:p>
            <a:pPr marL="457200" lvl="0" indent="-323850" algn="l" rtl="0">
              <a:lnSpc>
                <a:spcPct val="80000"/>
              </a:lnSpc>
              <a:spcBef>
                <a:spcPts val="1000"/>
              </a:spcBef>
              <a:spcAft>
                <a:spcPts val="0"/>
              </a:spcAft>
              <a:buClr>
                <a:srgbClr val="222222"/>
              </a:buClr>
              <a:buSzPts val="1500"/>
              <a:buFont typeface="Calibri"/>
              <a:buChar char="•"/>
            </a:pPr>
            <a:r>
              <a:rPr lang="en-US" sz="2000" dirty="0"/>
              <a:t>Pappas, C. (2016, March 29). </a:t>
            </a:r>
            <a:r>
              <a:rPr lang="en-US" sz="2000" i="1" dirty="0"/>
              <a:t>5 Benefits of Iterative Design in eLearning</a:t>
            </a:r>
            <a:r>
              <a:rPr lang="en-US" sz="2000" dirty="0"/>
              <a:t>. Retrieved June 1, 2023, from </a:t>
            </a:r>
            <a:r>
              <a:rPr lang="en-US" sz="2000" u="sng" dirty="0">
                <a:solidFill>
                  <a:schemeClr val="hlink"/>
                </a:solidFill>
                <a:hlinkClick r:id="rId3"/>
              </a:rPr>
              <a:t>https://elearningindustry.com/5-benefits-of-iterative-design-in-elearning</a:t>
            </a:r>
            <a:endParaRPr sz="2000" dirty="0">
              <a:solidFill>
                <a:srgbClr val="222222"/>
              </a:solidFill>
              <a:highlight>
                <a:srgbClr val="FFFFFF"/>
              </a:highlight>
            </a:endParaRPr>
          </a:p>
          <a:p>
            <a:pPr marL="457200" lvl="0" indent="0" algn="l" rtl="0">
              <a:lnSpc>
                <a:spcPct val="115000"/>
              </a:lnSpc>
              <a:spcBef>
                <a:spcPts val="0"/>
              </a:spcBef>
              <a:spcAft>
                <a:spcPts val="0"/>
              </a:spcAft>
              <a:buSzPts val="2800"/>
              <a:buNone/>
            </a:pPr>
            <a:endParaRPr sz="1500" dirty="0">
              <a:solidFill>
                <a:srgbClr val="1A1A1A"/>
              </a:solidFill>
              <a:latin typeface="Avenir"/>
              <a:ea typeface="Avenir"/>
              <a:cs typeface="Avenir"/>
              <a:sym typeface="Avenir"/>
            </a:endParaRPr>
          </a:p>
        </p:txBody>
      </p:sp>
    </p:spTree>
    <p:extLst>
      <p:ext uri="{BB962C8B-B14F-4D97-AF65-F5344CB8AC3E}">
        <p14:creationId xmlns:p14="http://schemas.microsoft.com/office/powerpoint/2010/main" val="212970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1e351a831cd_0_7"/>
          <p:cNvSpPr txBox="1"/>
          <p:nvPr/>
        </p:nvSpPr>
        <p:spPr>
          <a:xfrm>
            <a:off x="1646925" y="2760675"/>
            <a:ext cx="914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27" name="Google Shape;927;g1e351a831cd_0_7"/>
          <p:cNvSpPr txBox="1">
            <a:spLocks noGrp="1"/>
          </p:cNvSpPr>
          <p:nvPr>
            <p:ph type="title" idx="4294967295"/>
          </p:nvPr>
        </p:nvSpPr>
        <p:spPr>
          <a:xfrm>
            <a:off x="838200" y="91500"/>
            <a:ext cx="10515600" cy="7991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200" b="1" dirty="0"/>
              <a:t>References</a:t>
            </a:r>
            <a:endParaRPr sz="3200" dirty="0"/>
          </a:p>
        </p:txBody>
      </p:sp>
      <p:sp>
        <p:nvSpPr>
          <p:cNvPr id="928" name="Google Shape;928;g1e351a831cd_0_7"/>
          <p:cNvSpPr txBox="1">
            <a:spLocks noGrp="1"/>
          </p:cNvSpPr>
          <p:nvPr>
            <p:ph type="body" idx="4294967295"/>
          </p:nvPr>
        </p:nvSpPr>
        <p:spPr>
          <a:xfrm>
            <a:off x="344385" y="809400"/>
            <a:ext cx="11113811" cy="5239200"/>
          </a:xfrm>
          <a:prstGeom prst="rect">
            <a:avLst/>
          </a:prstGeom>
          <a:noFill/>
          <a:ln>
            <a:noFill/>
          </a:ln>
        </p:spPr>
        <p:txBody>
          <a:bodyPr spcFirstLastPara="1" wrap="square" lIns="91425" tIns="45700" rIns="91425" bIns="45700" anchor="t" anchorCtr="0">
            <a:noAutofit/>
          </a:bodyPr>
          <a:lstStyle/>
          <a:p>
            <a:pPr marL="457200" lvl="0" indent="-323850" algn="l" rtl="0">
              <a:lnSpc>
                <a:spcPct val="80000"/>
              </a:lnSpc>
              <a:spcBef>
                <a:spcPts val="1000"/>
              </a:spcBef>
              <a:spcAft>
                <a:spcPts val="0"/>
              </a:spcAft>
              <a:buClr>
                <a:srgbClr val="222222"/>
              </a:buClr>
              <a:buSzPts val="1500"/>
              <a:buFont typeface="Calibri"/>
              <a:buChar char="•"/>
            </a:pPr>
            <a:r>
              <a:rPr lang="en-US" sz="2000" dirty="0"/>
              <a:t>Pappas, C. (2016, March 29). </a:t>
            </a:r>
            <a:r>
              <a:rPr lang="en-US" sz="2000" i="1" dirty="0"/>
              <a:t>5 Benefits of Iterative Design in eLearning</a:t>
            </a:r>
            <a:r>
              <a:rPr lang="en-US" sz="2000" dirty="0"/>
              <a:t>. Retrieved June 1, 2023, from </a:t>
            </a:r>
            <a:r>
              <a:rPr lang="en-US" sz="2000" u="sng" dirty="0">
                <a:solidFill>
                  <a:schemeClr val="hlink"/>
                </a:solidFill>
                <a:hlinkClick r:id="rId3"/>
              </a:rPr>
              <a:t>https://elearningindustry.com/5-benefits-of-iterative-design-in-elearning</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Char char="•"/>
            </a:pPr>
            <a:r>
              <a:rPr lang="en-US" sz="2000" dirty="0" err="1">
                <a:solidFill>
                  <a:srgbClr val="222222"/>
                </a:solidFill>
                <a:highlight>
                  <a:srgbClr val="FFFFFF"/>
                </a:highlight>
              </a:rPr>
              <a:t>OpenAI</a:t>
            </a:r>
            <a:r>
              <a:rPr lang="en-US" sz="2000" dirty="0">
                <a:solidFill>
                  <a:srgbClr val="222222"/>
                </a:solidFill>
                <a:highlight>
                  <a:srgbClr val="FFFFFF"/>
                </a:highlight>
              </a:rPr>
              <a:t>. (2023). ChatGPT (May 25 version) [Large language model]. Retrieved May 25, 2023 from </a:t>
            </a:r>
            <a:r>
              <a:rPr lang="en-US" sz="2000" u="sng" dirty="0">
                <a:solidFill>
                  <a:schemeClr val="hlink"/>
                </a:solidFill>
                <a:highlight>
                  <a:srgbClr val="FFFFFF"/>
                </a:highlight>
                <a:hlinkClick r:id="rId4"/>
              </a:rPr>
              <a:t>https://chat.openai.com/chat</a:t>
            </a:r>
            <a:r>
              <a:rPr lang="en-US" sz="2000" dirty="0">
                <a:solidFill>
                  <a:srgbClr val="222222"/>
                </a:solidFill>
                <a:highlight>
                  <a:srgbClr val="FFFFFF"/>
                </a:highlight>
              </a:rPr>
              <a:t> (for reflection question ideas only)</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Pathan, R., Rajendran, R., &amp; Murthy, S. (2020). Mechanism to capture learner’s interaction in VR-based learning environment: design and application. Smart Learning Environments, 7(1), 1-15.</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Reedy, G. B. (2015). Using cognitive load theory to inform simulation design and practice. Clinical Simulation in Nursing, 11(8), 355-360.</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Sottilare, R. A., DeFalco, J. A., &amp; Connor, J. (2014). ‒A Guide to Instructional Techniques, Strategies and Tactics to Manage Learner Affect, Engagement, and Grit. Design recommendations for intelligent tutoring systems, 2, 7-33.</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Wang, A., Thompson, M., </a:t>
            </a:r>
            <a:r>
              <a:rPr lang="en-US" sz="2000" dirty="0" err="1">
                <a:solidFill>
                  <a:srgbClr val="222222"/>
                </a:solidFill>
                <a:highlight>
                  <a:srgbClr val="FFFFFF"/>
                </a:highlight>
              </a:rPr>
              <a:t>Uz-Bilgin</a:t>
            </a:r>
            <a:r>
              <a:rPr lang="en-US" sz="2000" dirty="0">
                <a:solidFill>
                  <a:srgbClr val="222222"/>
                </a:solidFill>
                <a:highlight>
                  <a:srgbClr val="FFFFFF"/>
                </a:highlight>
              </a:rPr>
              <a:t>, C., &amp; </a:t>
            </a:r>
            <a:r>
              <a:rPr lang="en-US" sz="2000" dirty="0" err="1">
                <a:solidFill>
                  <a:srgbClr val="222222"/>
                </a:solidFill>
                <a:highlight>
                  <a:srgbClr val="FFFFFF"/>
                </a:highlight>
              </a:rPr>
              <a:t>Klopfer</a:t>
            </a:r>
            <a:r>
              <a:rPr lang="en-US" sz="2000" dirty="0">
                <a:solidFill>
                  <a:srgbClr val="222222"/>
                </a:solidFill>
                <a:highlight>
                  <a:srgbClr val="FFFFFF"/>
                </a:highlight>
              </a:rPr>
              <a:t>, E. (2021). Authenticity, interactivity, and collaboration in virtual reality games: Best practices and lessons learned. Frontiers in Virtual Reality, 2, 734083.</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1A1A1A"/>
              </a:buClr>
              <a:buSzPts val="1500"/>
              <a:buFont typeface="Calibri"/>
              <a:buChar char="•"/>
            </a:pPr>
            <a:r>
              <a:rPr lang="en-US" sz="2000" dirty="0">
                <a:solidFill>
                  <a:srgbClr val="222222"/>
                </a:solidFill>
                <a:highlight>
                  <a:srgbClr val="FFFFFF"/>
                </a:highlight>
              </a:rPr>
              <a:t>Xu, X., Kang, J., &amp; Yan, L. (2022). Understanding embodied immersion in technology‐enabled embodied learning environments. </a:t>
            </a:r>
            <a:r>
              <a:rPr lang="en-US" sz="2000" i="1" dirty="0">
                <a:solidFill>
                  <a:srgbClr val="222222"/>
                </a:solidFill>
                <a:highlight>
                  <a:srgbClr val="FFFFFF"/>
                </a:highlight>
              </a:rPr>
              <a:t>Journal of Computer Assisted Learning</a:t>
            </a:r>
            <a:r>
              <a:rPr lang="en-US" sz="2000" dirty="0">
                <a:solidFill>
                  <a:srgbClr val="222222"/>
                </a:solidFill>
                <a:highlight>
                  <a:srgbClr val="FFFFFF"/>
                </a:highlight>
              </a:rPr>
              <a:t>, </a:t>
            </a:r>
            <a:r>
              <a:rPr lang="en-US" sz="2000" i="1" dirty="0">
                <a:solidFill>
                  <a:srgbClr val="222222"/>
                </a:solidFill>
                <a:highlight>
                  <a:srgbClr val="FFFFFF"/>
                </a:highlight>
              </a:rPr>
              <a:t>38</a:t>
            </a:r>
            <a:r>
              <a:rPr lang="en-US" sz="2000" dirty="0">
                <a:solidFill>
                  <a:srgbClr val="222222"/>
                </a:solidFill>
                <a:highlight>
                  <a:srgbClr val="FFFFFF"/>
                </a:highlight>
              </a:rPr>
              <a:t>(1), 103-119.</a:t>
            </a:r>
            <a:endParaRPr sz="2000" dirty="0">
              <a:solidFill>
                <a:srgbClr val="222222"/>
              </a:solidFill>
              <a:highlight>
                <a:srgbClr val="FFFFFF"/>
              </a:highlight>
            </a:endParaRPr>
          </a:p>
          <a:p>
            <a:pPr marL="457200" lvl="0" indent="-323850" algn="l" rtl="0">
              <a:lnSpc>
                <a:spcPct val="80000"/>
              </a:lnSpc>
              <a:spcBef>
                <a:spcPts val="1000"/>
              </a:spcBef>
              <a:spcAft>
                <a:spcPts val="0"/>
              </a:spcAft>
              <a:buClr>
                <a:srgbClr val="222222"/>
              </a:buClr>
              <a:buSzPts val="1500"/>
              <a:buFont typeface="Calibri"/>
              <a:buChar char="•"/>
            </a:pPr>
            <a:r>
              <a:rPr lang="en-US" sz="2000" dirty="0">
                <a:solidFill>
                  <a:srgbClr val="222222"/>
                </a:solidFill>
                <a:highlight>
                  <a:srgbClr val="FFFFFF"/>
                </a:highlight>
              </a:rPr>
              <a:t>Zhou, Y., Ji, S., Xu, T., &amp; Wang, Z. (2018). Promoting knowledge construction: a model for using virtual reality interaction to enhance learning. </a:t>
            </a:r>
            <a:r>
              <a:rPr lang="en-US" sz="2000" i="1" dirty="0">
                <a:solidFill>
                  <a:srgbClr val="222222"/>
                </a:solidFill>
                <a:highlight>
                  <a:srgbClr val="FFFFFF"/>
                </a:highlight>
              </a:rPr>
              <a:t>Procedia computer science</a:t>
            </a:r>
            <a:r>
              <a:rPr lang="en-US" sz="2000" dirty="0">
                <a:solidFill>
                  <a:srgbClr val="222222"/>
                </a:solidFill>
                <a:highlight>
                  <a:srgbClr val="FFFFFF"/>
                </a:highlight>
              </a:rPr>
              <a:t>, </a:t>
            </a:r>
            <a:r>
              <a:rPr lang="en-US" sz="2000" i="1" dirty="0">
                <a:solidFill>
                  <a:srgbClr val="222222"/>
                </a:solidFill>
                <a:highlight>
                  <a:srgbClr val="FFFFFF"/>
                </a:highlight>
              </a:rPr>
              <a:t>130</a:t>
            </a:r>
            <a:r>
              <a:rPr lang="en-US" sz="2000" dirty="0">
                <a:solidFill>
                  <a:srgbClr val="222222"/>
                </a:solidFill>
                <a:highlight>
                  <a:srgbClr val="FFFFFF"/>
                </a:highlight>
              </a:rPr>
              <a:t>, 239-246.</a:t>
            </a:r>
            <a:endParaRPr sz="2000" dirty="0">
              <a:solidFill>
                <a:srgbClr val="222222"/>
              </a:solidFill>
              <a:highlight>
                <a:srgbClr val="FFFFFF"/>
              </a:highlight>
            </a:endParaRPr>
          </a:p>
          <a:p>
            <a:pPr marL="457200" lvl="0" indent="0" algn="l" rtl="0">
              <a:lnSpc>
                <a:spcPct val="115000"/>
              </a:lnSpc>
              <a:spcBef>
                <a:spcPts val="0"/>
              </a:spcBef>
              <a:spcAft>
                <a:spcPts val="0"/>
              </a:spcAft>
              <a:buSzPts val="2800"/>
              <a:buNone/>
            </a:pPr>
            <a:endParaRPr sz="1500" dirty="0">
              <a:solidFill>
                <a:srgbClr val="1A1A1A"/>
              </a:solidFill>
              <a:latin typeface="Avenir"/>
              <a:ea typeface="Avenir"/>
              <a:cs typeface="Avenir"/>
              <a:sym typeface="Aveni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1e3e4d054bd_0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APPENDIX</a:t>
            </a:r>
            <a:endParaRPr/>
          </a:p>
        </p:txBody>
      </p:sp>
      <p:sp>
        <p:nvSpPr>
          <p:cNvPr id="934" name="Google Shape;934;g1e3e4d054bd_0_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368300" algn="l" rtl="0">
              <a:lnSpc>
                <a:spcPct val="90000"/>
              </a:lnSpc>
              <a:spcBef>
                <a:spcPts val="1000"/>
              </a:spcBef>
              <a:spcAft>
                <a:spcPts val="0"/>
              </a:spcAft>
              <a:buSzPts val="2200"/>
              <a:buFont typeface="Calibri"/>
              <a:buChar char="•"/>
            </a:pPr>
            <a:r>
              <a:rPr lang="en-US" sz="2200" u="sng">
                <a:solidFill>
                  <a:schemeClr val="hlink"/>
                </a:solidFill>
                <a:hlinkClick r:id="rId3"/>
              </a:rPr>
              <a:t>OSHA Standards</a:t>
            </a:r>
            <a:endParaRPr sz="2200"/>
          </a:p>
          <a:p>
            <a:pPr marL="457200" lvl="0" indent="-368300" algn="l" rtl="0">
              <a:lnSpc>
                <a:spcPct val="100000"/>
              </a:lnSpc>
              <a:spcBef>
                <a:spcPts val="0"/>
              </a:spcBef>
              <a:spcAft>
                <a:spcPts val="0"/>
              </a:spcAft>
              <a:buSzPts val="2200"/>
              <a:buFont typeface="Calibri"/>
              <a:buChar char="•"/>
            </a:pPr>
            <a:r>
              <a:rPr lang="en-US" sz="2200" u="sng">
                <a:solidFill>
                  <a:srgbClr val="1155CC"/>
                </a:solidFill>
                <a:hlinkClick r:id="rId4">
                  <a:extLst>
                    <a:ext uri="{A12FA001-AC4F-418D-AE19-62706E023703}">
                      <ahyp:hlinkClr xmlns:ahyp="http://schemas.microsoft.com/office/drawing/2018/hyperlinkcolor" val="tx"/>
                    </a:ext>
                  </a:extLst>
                </a:hlinkClick>
              </a:rPr>
              <a:t>Protecting Healthcare Personnel | HAI | CDC</a:t>
            </a:r>
            <a:r>
              <a:rPr lang="en-US" sz="2200">
                <a:solidFill>
                  <a:srgbClr val="1D1C1D"/>
                </a:solidFill>
              </a:rPr>
              <a:t> </a:t>
            </a:r>
            <a:endParaRPr sz="2200">
              <a:solidFill>
                <a:srgbClr val="1D1C1D"/>
              </a:solidFill>
            </a:endParaRPr>
          </a:p>
          <a:p>
            <a:pPr marL="457200" lvl="0" indent="-368300" algn="l" rtl="0">
              <a:lnSpc>
                <a:spcPct val="100000"/>
              </a:lnSpc>
              <a:spcBef>
                <a:spcPts val="0"/>
              </a:spcBef>
              <a:spcAft>
                <a:spcPts val="0"/>
              </a:spcAft>
              <a:buSzPts val="2200"/>
              <a:buFont typeface="Calibri"/>
              <a:buChar char="•"/>
            </a:pPr>
            <a:r>
              <a:rPr lang="en-US" sz="2200" u="sng">
                <a:solidFill>
                  <a:srgbClr val="1155CC"/>
                </a:solidFill>
                <a:hlinkClick r:id="rId5">
                  <a:extLst>
                    <a:ext uri="{A12FA001-AC4F-418D-AE19-62706E023703}">
                      <ahyp:hlinkClr xmlns:ahyp="http://schemas.microsoft.com/office/drawing/2018/hyperlinkcolor" val="tx"/>
                    </a:ext>
                  </a:extLst>
                </a:hlinkClick>
              </a:rPr>
              <a:t>SEQUENCE FOR PUTTING ON PERSONAL PROTECTIVE EQUIPMENT (PPE)</a:t>
            </a:r>
            <a:endParaRPr sz="2200">
              <a:solidFill>
                <a:srgbClr val="1D1C1D"/>
              </a:solidFill>
            </a:endParaRPr>
          </a:p>
          <a:p>
            <a:pPr marL="457200" lvl="0" indent="-368300" algn="l" rtl="0">
              <a:lnSpc>
                <a:spcPct val="100000"/>
              </a:lnSpc>
              <a:spcBef>
                <a:spcPts val="0"/>
              </a:spcBef>
              <a:spcAft>
                <a:spcPts val="0"/>
              </a:spcAft>
              <a:buSzPts val="2200"/>
              <a:buFont typeface="Calibri"/>
              <a:buChar char="•"/>
            </a:pPr>
            <a:r>
              <a:rPr lang="en-US" sz="2200" u="sng">
                <a:solidFill>
                  <a:srgbClr val="1155CC"/>
                </a:solidFill>
                <a:hlinkClick r:id="rId6">
                  <a:extLst>
                    <a:ext uri="{A12FA001-AC4F-418D-AE19-62706E023703}">
                      <ahyp:hlinkClr xmlns:ahyp="http://schemas.microsoft.com/office/drawing/2018/hyperlinkcolor" val="tx"/>
                    </a:ext>
                  </a:extLst>
                </a:hlinkClick>
              </a:rPr>
              <a:t>Healthcare Simulation Standards of Best Practice (HSSoBP)™</a:t>
            </a:r>
            <a:r>
              <a:rPr lang="en-US" sz="2200">
                <a:solidFill>
                  <a:srgbClr val="1D1C1D"/>
                </a:solidFill>
              </a:rPr>
              <a:t> </a:t>
            </a:r>
            <a:endParaRPr sz="2200"/>
          </a:p>
          <a:p>
            <a:pPr marL="457200" lvl="0" indent="-368300" algn="l" rtl="0">
              <a:lnSpc>
                <a:spcPct val="100000"/>
              </a:lnSpc>
              <a:spcBef>
                <a:spcPts val="0"/>
              </a:spcBef>
              <a:spcAft>
                <a:spcPts val="0"/>
              </a:spcAft>
              <a:buSzPts val="2200"/>
              <a:buFont typeface="Calibri"/>
              <a:buChar char="•"/>
            </a:pPr>
            <a:r>
              <a:rPr lang="en-US" sz="2200" u="sng">
                <a:solidFill>
                  <a:srgbClr val="1155CC"/>
                </a:solidFill>
                <a:hlinkClick r:id="rId7">
                  <a:extLst>
                    <a:ext uri="{A12FA001-AC4F-418D-AE19-62706E023703}">
                      <ahyp:hlinkClr xmlns:ahyp="http://schemas.microsoft.com/office/drawing/2018/hyperlinkcolor" val="tx"/>
                    </a:ext>
                  </a:extLst>
                </a:hlinkClick>
              </a:rPr>
              <a:t>Healthcare Simulation Standards of Best Practice TM Simulation Design</a:t>
            </a:r>
            <a:r>
              <a:rPr lang="en-US" sz="2200">
                <a:solidFill>
                  <a:srgbClr val="1D1C1D"/>
                </a:solidFill>
              </a:rPr>
              <a:t> </a:t>
            </a:r>
            <a:endParaRPr sz="2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g1e3f7e06947_0_0"/>
          <p:cNvPicPr preferRelativeResize="0"/>
          <p:nvPr/>
        </p:nvPicPr>
        <p:blipFill rotWithShape="1">
          <a:blip r:embed="rId3">
            <a:alphaModFix/>
          </a:blip>
          <a:srcRect/>
          <a:stretch/>
        </p:blipFill>
        <p:spPr>
          <a:xfrm>
            <a:off x="152400" y="152400"/>
            <a:ext cx="5879044" cy="6553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g24493450ff5_3_5"/>
          <p:cNvPicPr preferRelativeResize="0"/>
          <p:nvPr/>
        </p:nvPicPr>
        <p:blipFill rotWithShape="1">
          <a:blip r:embed="rId3">
            <a:alphaModFix/>
          </a:blip>
          <a:srcRect/>
          <a:stretch/>
        </p:blipFill>
        <p:spPr>
          <a:xfrm>
            <a:off x="2732138" y="1475825"/>
            <a:ext cx="6727725" cy="5382176"/>
          </a:xfrm>
          <a:prstGeom prst="rect">
            <a:avLst/>
          </a:prstGeom>
          <a:noFill/>
          <a:ln>
            <a:noFill/>
          </a:ln>
        </p:spPr>
      </p:pic>
      <p:sp>
        <p:nvSpPr>
          <p:cNvPr id="600" name="Google Shape;600;g24493450ff5_3_5"/>
          <p:cNvSpPr txBox="1">
            <a:spLocks noGrp="1"/>
          </p:cNvSpPr>
          <p:nvPr>
            <p:ph type="title" idx="4294967295"/>
          </p:nvPr>
        </p:nvSpPr>
        <p:spPr>
          <a:xfrm>
            <a:off x="838200" y="196160"/>
            <a:ext cx="10515600" cy="40677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3200" dirty="0"/>
              <a:t>Storyboard Template Example </a:t>
            </a:r>
            <a:endParaRPr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cfcb9e4d26_1_9"/>
          <p:cNvSpPr txBox="1">
            <a:spLocks noGrp="1"/>
          </p:cNvSpPr>
          <p:nvPr>
            <p:ph type="title"/>
          </p:nvPr>
        </p:nvSpPr>
        <p:spPr>
          <a:xfrm>
            <a:off x="838200" y="195809"/>
            <a:ext cx="10515600" cy="4734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dirty="0">
                <a:ea typeface="Calibri"/>
                <a:cs typeface="Calibri"/>
                <a:sym typeface="Calibri"/>
              </a:rPr>
              <a:t>Assessment Types and Uses</a:t>
            </a:r>
            <a:endParaRPr sz="3200" dirty="0"/>
          </a:p>
        </p:txBody>
      </p:sp>
      <p:sp>
        <p:nvSpPr>
          <p:cNvPr id="149" name="Google Shape;149;g2cfcb9e4d26_1_9"/>
          <p:cNvSpPr txBox="1">
            <a:spLocks noGrp="1"/>
          </p:cNvSpPr>
          <p:nvPr>
            <p:ph type="body" idx="1"/>
          </p:nvPr>
        </p:nvSpPr>
        <p:spPr>
          <a:xfrm>
            <a:off x="1207142" y="1245865"/>
            <a:ext cx="4424535" cy="2327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dirty="0">
                <a:cs typeface="Arial Narrow" panose="020B0604020202020204" pitchFamily="34" charset="0"/>
              </a:rPr>
              <a:t>Core goals of assessment </a:t>
            </a:r>
            <a:endParaRPr b="1" dirty="0">
              <a:cs typeface="Arial Narrow" panose="020B0604020202020204" pitchFamily="34" charset="0"/>
            </a:endParaRPr>
          </a:p>
          <a:p>
            <a:pPr marL="0" lvl="0" indent="0" algn="l" rtl="0">
              <a:lnSpc>
                <a:spcPct val="90000"/>
              </a:lnSpc>
              <a:spcBef>
                <a:spcPts val="1000"/>
              </a:spcBef>
              <a:spcAft>
                <a:spcPts val="0"/>
              </a:spcAft>
              <a:buClr>
                <a:schemeClr val="dk1"/>
              </a:buClr>
              <a:buSzPts val="2400"/>
              <a:buNone/>
            </a:pPr>
            <a:r>
              <a:rPr lang="en-US" sz="2000" dirty="0">
                <a:cs typeface="Arial Narrow" panose="020B0604020202020204" pitchFamily="34" charset="0"/>
              </a:rPr>
              <a:t>To make valid claims about what a learner knows and can do based on observable evidence</a:t>
            </a:r>
            <a:endParaRPr sz="2000" dirty="0">
              <a:solidFill>
                <a:srgbClr val="2C8FD7"/>
              </a:solidFill>
              <a:cs typeface="Arial Narrow" panose="020B0604020202020204" pitchFamily="34" charset="0"/>
            </a:endParaRPr>
          </a:p>
          <a:p>
            <a:pPr marL="800100" lvl="1" indent="-342900">
              <a:lnSpc>
                <a:spcPct val="90000"/>
              </a:lnSpc>
              <a:spcBef>
                <a:spcPts val="500"/>
              </a:spcBef>
              <a:spcAft>
                <a:spcPts val="0"/>
              </a:spcAft>
              <a:buClr>
                <a:srgbClr val="2C8FD7"/>
              </a:buClr>
              <a:buSzPts val="2000"/>
              <a:buFont typeface="Arial" panose="020B0604020202020204" pitchFamily="34" charset="0"/>
              <a:buChar char="•"/>
            </a:pPr>
            <a:r>
              <a:rPr lang="en-US" dirty="0">
                <a:solidFill>
                  <a:srgbClr val="2C8FD7"/>
                </a:solidFill>
                <a:latin typeface="Arial Narrow" panose="020B0604020202020204" pitchFamily="34" charset="0"/>
                <a:cs typeface="Arial Narrow" panose="020B0604020202020204" pitchFamily="34" charset="0"/>
              </a:rPr>
              <a:t>Knowledge, skills, and aptitudes (KSAs)</a:t>
            </a:r>
            <a:endParaRPr dirty="0">
              <a:latin typeface="Arial Narrow" panose="020B0604020202020204" pitchFamily="34" charset="0"/>
              <a:cs typeface="Arial Narrow" panose="020B0604020202020204" pitchFamily="34" charset="0"/>
            </a:endParaRPr>
          </a:p>
        </p:txBody>
      </p:sp>
      <p:sp>
        <p:nvSpPr>
          <p:cNvPr id="150" name="Google Shape;150;g2cfcb9e4d26_1_9"/>
          <p:cNvSpPr txBox="1">
            <a:spLocks noGrp="1"/>
          </p:cNvSpPr>
          <p:nvPr>
            <p:ph type="body" idx="2"/>
          </p:nvPr>
        </p:nvSpPr>
        <p:spPr>
          <a:xfrm>
            <a:off x="1207140" y="4100178"/>
            <a:ext cx="5181600" cy="19198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b="1" dirty="0">
                <a:cs typeface="Arial Narrow" panose="020B0604020202020204" pitchFamily="34" charset="0"/>
              </a:rPr>
              <a:t>Different uses of assessment</a:t>
            </a:r>
            <a:endParaRPr b="1" dirty="0">
              <a:cs typeface="Arial Narrow" panose="020B0604020202020204" pitchFamily="34" charset="0"/>
            </a:endParaRPr>
          </a:p>
          <a:p>
            <a:pPr marL="685800" lvl="1" indent="-228600" algn="l" rtl="0">
              <a:lnSpc>
                <a:spcPct val="90000"/>
              </a:lnSpc>
              <a:spcBef>
                <a:spcPts val="500"/>
              </a:spcBef>
              <a:spcAft>
                <a:spcPts val="0"/>
              </a:spcAft>
              <a:buClr>
                <a:srgbClr val="2C8FD7"/>
              </a:buClr>
              <a:buSzPts val="2000"/>
              <a:buChar char="•"/>
            </a:pPr>
            <a:r>
              <a:rPr lang="en-US" sz="2000" dirty="0">
                <a:solidFill>
                  <a:srgbClr val="2C8FD7"/>
                </a:solidFill>
                <a:cs typeface="Arial Narrow" panose="020B0604020202020204" pitchFamily="34" charset="0"/>
              </a:rPr>
              <a:t>Formative or Summative</a:t>
            </a:r>
            <a:endParaRPr dirty="0">
              <a:cs typeface="Arial Narrow" panose="020B0604020202020204" pitchFamily="34" charset="0"/>
            </a:endParaRPr>
          </a:p>
          <a:p>
            <a:pPr marL="685800" marR="0" lvl="1" indent="-228600" algn="l" rtl="0">
              <a:lnSpc>
                <a:spcPct val="90000"/>
              </a:lnSpc>
              <a:spcBef>
                <a:spcPts val="500"/>
              </a:spcBef>
              <a:spcAft>
                <a:spcPts val="0"/>
              </a:spcAft>
              <a:buClr>
                <a:srgbClr val="2C8FD7"/>
              </a:buClr>
              <a:buSzPts val="2000"/>
              <a:buChar char="•"/>
            </a:pPr>
            <a:r>
              <a:rPr lang="en-US" sz="2000" dirty="0">
                <a:solidFill>
                  <a:srgbClr val="2C8FD7"/>
                </a:solidFill>
                <a:cs typeface="Arial Narrow" panose="020B0604020202020204" pitchFamily="34" charset="0"/>
              </a:rPr>
              <a:t>High stakes or Low stakes</a:t>
            </a:r>
            <a:endParaRPr sz="2000" dirty="0">
              <a:solidFill>
                <a:srgbClr val="2C8FD7"/>
              </a:solidFill>
              <a:cs typeface="Arial Narrow" panose="020B0604020202020204" pitchFamily="34" charset="0"/>
            </a:endParaRPr>
          </a:p>
          <a:p>
            <a:pPr marL="685800" marR="0" lvl="1" indent="-228600" algn="l" rtl="0">
              <a:lnSpc>
                <a:spcPct val="90000"/>
              </a:lnSpc>
              <a:spcBef>
                <a:spcPts val="500"/>
              </a:spcBef>
              <a:spcAft>
                <a:spcPts val="0"/>
              </a:spcAft>
              <a:buClr>
                <a:srgbClr val="2C8FD7"/>
              </a:buClr>
              <a:buSzPts val="2000"/>
              <a:buChar char="•"/>
            </a:pPr>
            <a:r>
              <a:rPr lang="en-US" sz="2000" dirty="0">
                <a:solidFill>
                  <a:srgbClr val="2C8FD7"/>
                </a:solidFill>
                <a:cs typeface="Arial Narrow" panose="020B0604020202020204" pitchFamily="34" charset="0"/>
              </a:rPr>
              <a:t>Feedback, credentialing/badging</a:t>
            </a:r>
            <a:endParaRPr sz="2000" dirty="0">
              <a:solidFill>
                <a:srgbClr val="2C8FD7"/>
              </a:solidFill>
              <a:cs typeface="Arial Narrow" panose="020B0604020202020204" pitchFamily="34" charset="0"/>
            </a:endParaRPr>
          </a:p>
          <a:p>
            <a:pPr marL="685800" marR="0" lvl="1" indent="-228600" algn="l" rtl="0">
              <a:lnSpc>
                <a:spcPct val="90000"/>
              </a:lnSpc>
              <a:spcBef>
                <a:spcPts val="500"/>
              </a:spcBef>
              <a:spcAft>
                <a:spcPts val="0"/>
              </a:spcAft>
              <a:buClr>
                <a:srgbClr val="2C8FD7"/>
              </a:buClr>
              <a:buSzPts val="2000"/>
              <a:buChar char="•"/>
            </a:pPr>
            <a:r>
              <a:rPr lang="en-US" sz="2000" dirty="0">
                <a:solidFill>
                  <a:srgbClr val="2C8FD7"/>
                </a:solidFill>
                <a:cs typeface="Arial Narrow" panose="020B0604020202020204" pitchFamily="34" charset="0"/>
              </a:rPr>
              <a:t>Real time or delayed reporting</a:t>
            </a:r>
            <a:endParaRPr sz="2000" dirty="0">
              <a:solidFill>
                <a:srgbClr val="2C8FD7"/>
              </a:solidFill>
              <a:cs typeface="Arial Narrow" panose="020B0604020202020204" pitchFamily="34" charset="0"/>
            </a:endParaRPr>
          </a:p>
        </p:txBody>
      </p:sp>
      <p:sp>
        <p:nvSpPr>
          <p:cNvPr id="151" name="Google Shape;151;g2cfcb9e4d26_1_9"/>
          <p:cNvSpPr txBox="1"/>
          <p:nvPr/>
        </p:nvSpPr>
        <p:spPr>
          <a:xfrm>
            <a:off x="6420361" y="1582683"/>
            <a:ext cx="5181600" cy="4752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1" dirty="0">
                <a:solidFill>
                  <a:schemeClr val="dk1"/>
                </a:solidFill>
                <a:latin typeface="Arial Narrow" panose="020B0604020202020204" pitchFamily="34" charset="0"/>
                <a:ea typeface="Calibri"/>
                <a:cs typeface="Arial Narrow" panose="020B0604020202020204" pitchFamily="34" charset="0"/>
                <a:sym typeface="Calibri"/>
              </a:rPr>
              <a:t>Different types of assessment</a:t>
            </a:r>
            <a:endParaRPr b="1" dirty="0">
              <a:latin typeface="Arial Narrow" panose="020B0604020202020204" pitchFamily="34" charset="0"/>
              <a:cs typeface="Arial Narrow" panose="020B0604020202020204" pitchFamily="34" charset="0"/>
            </a:endParaRPr>
          </a:p>
        </p:txBody>
      </p:sp>
      <p:sp>
        <p:nvSpPr>
          <p:cNvPr id="152" name="Google Shape;152;g2cfcb9e4d26_1_9"/>
          <p:cNvSpPr txBox="1"/>
          <p:nvPr/>
        </p:nvSpPr>
        <p:spPr>
          <a:xfrm>
            <a:off x="6249906" y="5442068"/>
            <a:ext cx="5524319" cy="51497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4"/>
              </a:buClr>
              <a:buSzPts val="2400"/>
              <a:buFont typeface="Arial"/>
              <a:buNone/>
            </a:pPr>
            <a:r>
              <a:rPr lang="en-US" sz="2400" dirty="0">
                <a:solidFill>
                  <a:srgbClr val="F77B0B"/>
                </a:solidFill>
                <a:latin typeface="Arial Narrow" panose="020B0604020202020204" pitchFamily="34" charset="0"/>
                <a:ea typeface="Calibri"/>
                <a:cs typeface="Arial Narrow" panose="020B0604020202020204" pitchFamily="34" charset="0"/>
                <a:sym typeface="Calibri"/>
              </a:rPr>
              <a:t>All assessments depend on evidence</a:t>
            </a:r>
            <a:endParaRPr dirty="0">
              <a:solidFill>
                <a:srgbClr val="F77B0B"/>
              </a:solidFill>
              <a:latin typeface="Arial Narrow" panose="020B0604020202020204" pitchFamily="34" charset="0"/>
              <a:cs typeface="Arial Narrow" panose="020B0604020202020204" pitchFamily="34" charset="0"/>
            </a:endParaRPr>
          </a:p>
        </p:txBody>
      </p:sp>
      <p:grpSp>
        <p:nvGrpSpPr>
          <p:cNvPr id="153" name="Google Shape;153;g2cfcb9e4d26_1_9"/>
          <p:cNvGrpSpPr/>
          <p:nvPr/>
        </p:nvGrpSpPr>
        <p:grpSpPr>
          <a:xfrm>
            <a:off x="6251236" y="2164201"/>
            <a:ext cx="5430104" cy="2850382"/>
            <a:chOff x="86674" y="454938"/>
            <a:chExt cx="5430104" cy="2850382"/>
          </a:xfrm>
        </p:grpSpPr>
        <p:sp>
          <p:nvSpPr>
            <p:cNvPr id="154" name="Google Shape;154;g2cfcb9e4d26_1_9"/>
            <p:cNvSpPr/>
            <p:nvPr/>
          </p:nvSpPr>
          <p:spPr>
            <a:xfrm>
              <a:off x="2499378" y="454938"/>
              <a:ext cx="3017400" cy="1828800"/>
            </a:xfrm>
            <a:prstGeom prst="ellipse">
              <a:avLst/>
            </a:prstGeom>
            <a:solidFill>
              <a:srgbClr val="2B4F9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155" name="Google Shape;155;g2cfcb9e4d26_1_9"/>
            <p:cNvSpPr txBox="1"/>
            <p:nvPr/>
          </p:nvSpPr>
          <p:spPr>
            <a:xfrm>
              <a:off x="3905419" y="624054"/>
              <a:ext cx="1160700" cy="140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b="1" dirty="0">
                  <a:solidFill>
                    <a:schemeClr val="dk1"/>
                  </a:solidFill>
                  <a:latin typeface="Arial Narrow" panose="020B0604020202020204" pitchFamily="34" charset="0"/>
                  <a:ea typeface="Calibri"/>
                  <a:cs typeface="Arial Narrow" panose="020B0604020202020204" pitchFamily="34" charset="0"/>
                  <a:sym typeface="Calibri"/>
                </a:rPr>
                <a:t>Competency based</a:t>
              </a:r>
              <a:endParaRPr b="1" dirty="0">
                <a:latin typeface="Arial Narrow" panose="020B0604020202020204" pitchFamily="34" charset="0"/>
                <a:cs typeface="Arial Narrow" panose="020B0604020202020204" pitchFamily="34" charset="0"/>
              </a:endParaRPr>
            </a:p>
          </p:txBody>
        </p:sp>
        <p:sp>
          <p:nvSpPr>
            <p:cNvPr id="156" name="Google Shape;156;g2cfcb9e4d26_1_9"/>
            <p:cNvSpPr/>
            <p:nvPr/>
          </p:nvSpPr>
          <p:spPr>
            <a:xfrm>
              <a:off x="1478730" y="1476511"/>
              <a:ext cx="2743195" cy="1828808"/>
            </a:xfrm>
            <a:prstGeom prst="ellipse">
              <a:avLst/>
            </a:prstGeom>
            <a:solidFill>
              <a:srgbClr val="2B4F9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157" name="Google Shape;157;g2cfcb9e4d26_1_9"/>
            <p:cNvSpPr txBox="1"/>
            <p:nvPr/>
          </p:nvSpPr>
          <p:spPr>
            <a:xfrm>
              <a:off x="1795253" y="2478839"/>
              <a:ext cx="2110150" cy="580294"/>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dk1"/>
                </a:buClr>
                <a:buSzPts val="1600"/>
                <a:buFont typeface="Calibri"/>
                <a:buNone/>
              </a:pPr>
              <a:r>
                <a:rPr lang="en-US" sz="1600" b="1" dirty="0" err="1">
                  <a:solidFill>
                    <a:schemeClr val="dk1"/>
                  </a:solidFill>
                  <a:latin typeface="Arial Narrow" panose="020B0604020202020204" pitchFamily="34" charset="0"/>
                  <a:ea typeface="Calibri"/>
                  <a:cs typeface="Arial Narrow" panose="020B0604020202020204" pitchFamily="34" charset="0"/>
                  <a:sym typeface="Calibri"/>
                </a:rPr>
                <a:t>Entrustable</a:t>
              </a:r>
              <a:r>
                <a:rPr lang="en-US" sz="1600" b="1" dirty="0">
                  <a:solidFill>
                    <a:schemeClr val="dk1"/>
                  </a:solidFill>
                  <a:latin typeface="Arial Narrow" panose="020B0604020202020204" pitchFamily="34" charset="0"/>
                  <a:ea typeface="Calibri"/>
                  <a:cs typeface="Arial Narrow" panose="020B0604020202020204" pitchFamily="34" charset="0"/>
                  <a:sym typeface="Calibri"/>
                </a:rPr>
                <a:t> Professional Activities</a:t>
              </a:r>
              <a:endParaRPr b="1" dirty="0">
                <a:latin typeface="Arial Narrow" panose="020B0604020202020204" pitchFamily="34" charset="0"/>
                <a:cs typeface="Arial Narrow" panose="020B0604020202020204" pitchFamily="34" charset="0"/>
              </a:endParaRPr>
            </a:p>
          </p:txBody>
        </p:sp>
        <p:sp>
          <p:nvSpPr>
            <p:cNvPr id="158" name="Google Shape;158;g2cfcb9e4d26_1_9"/>
            <p:cNvSpPr/>
            <p:nvPr/>
          </p:nvSpPr>
          <p:spPr>
            <a:xfrm>
              <a:off x="86674" y="458758"/>
              <a:ext cx="2926200" cy="1828800"/>
            </a:xfrm>
            <a:prstGeom prst="ellipse">
              <a:avLst/>
            </a:prstGeom>
            <a:solidFill>
              <a:srgbClr val="2B4F9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159" name="Google Shape;159;g2cfcb9e4d26_1_9"/>
            <p:cNvSpPr txBox="1"/>
            <p:nvPr/>
          </p:nvSpPr>
          <p:spPr>
            <a:xfrm>
              <a:off x="669856" y="624050"/>
              <a:ext cx="1125300" cy="1406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b="1" dirty="0">
                  <a:solidFill>
                    <a:schemeClr val="dk1"/>
                  </a:solidFill>
                  <a:latin typeface="Arial Narrow" panose="020B0604020202020204" pitchFamily="34" charset="0"/>
                  <a:ea typeface="Calibri"/>
                  <a:cs typeface="Arial Narrow" panose="020B0604020202020204" pitchFamily="34" charset="0"/>
                  <a:sym typeface="Calibri"/>
                </a:rPr>
                <a:t>Performance based</a:t>
              </a:r>
              <a:endParaRPr b="1" dirty="0">
                <a:latin typeface="Arial Narrow" panose="020B0604020202020204" pitchFamily="34" charset="0"/>
                <a:cs typeface="Arial Narrow" panose="020B0604020202020204" pitchFamily="34" charset="0"/>
              </a:endParaRPr>
            </a:p>
          </p:txBody>
        </p:sp>
      </p:grpSp>
      <p:grpSp>
        <p:nvGrpSpPr>
          <p:cNvPr id="2" name="Google Shape;15717;p96">
            <a:extLst>
              <a:ext uri="{FF2B5EF4-FFF2-40B4-BE49-F238E27FC236}">
                <a16:creationId xmlns:a16="http://schemas.microsoft.com/office/drawing/2014/main" id="{424A9724-6DFC-0144-1C55-65E0D12ED010}"/>
              </a:ext>
            </a:extLst>
          </p:cNvPr>
          <p:cNvGrpSpPr/>
          <p:nvPr/>
        </p:nvGrpSpPr>
        <p:grpSpPr>
          <a:xfrm>
            <a:off x="616250" y="1195912"/>
            <a:ext cx="590892" cy="587760"/>
            <a:chOff x="3246251" y="2895245"/>
            <a:chExt cx="375792" cy="373800"/>
          </a:xfrm>
        </p:grpSpPr>
        <p:sp>
          <p:nvSpPr>
            <p:cNvPr id="3" name="Google Shape;15718;p96">
              <a:extLst>
                <a:ext uri="{FF2B5EF4-FFF2-40B4-BE49-F238E27FC236}">
                  <a16:creationId xmlns:a16="http://schemas.microsoft.com/office/drawing/2014/main" id="{AEDCDD61-0EE9-FD20-A747-4082EF99569A}"/>
                </a:ext>
              </a:extLst>
            </p:cNvPr>
            <p:cNvSpPr/>
            <p:nvPr/>
          </p:nvSpPr>
          <p:spPr>
            <a:xfrm>
              <a:off x="3246251" y="2960599"/>
              <a:ext cx="308446" cy="308446"/>
            </a:xfrm>
            <a:custGeom>
              <a:avLst/>
              <a:gdLst/>
              <a:ahLst/>
              <a:cxnLst/>
              <a:rect l="l" t="t" r="r" b="b"/>
              <a:pathLst>
                <a:path w="11766" h="11766" extrusionOk="0">
                  <a:moveTo>
                    <a:pt x="5876" y="1"/>
                  </a:moveTo>
                  <a:cubicBezTo>
                    <a:pt x="2628" y="1"/>
                    <a:pt x="0" y="2628"/>
                    <a:pt x="0" y="5876"/>
                  </a:cubicBezTo>
                  <a:cubicBezTo>
                    <a:pt x="0" y="9138"/>
                    <a:pt x="2628" y="11765"/>
                    <a:pt x="5876" y="11765"/>
                  </a:cubicBezTo>
                  <a:cubicBezTo>
                    <a:pt x="9124" y="11765"/>
                    <a:pt x="11765" y="9138"/>
                    <a:pt x="11765" y="5876"/>
                  </a:cubicBezTo>
                  <a:cubicBezTo>
                    <a:pt x="11765" y="2628"/>
                    <a:pt x="9124" y="1"/>
                    <a:pt x="587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5719;p96">
              <a:extLst>
                <a:ext uri="{FF2B5EF4-FFF2-40B4-BE49-F238E27FC236}">
                  <a16:creationId xmlns:a16="http://schemas.microsoft.com/office/drawing/2014/main" id="{0E4621AB-F4FA-E8AF-E891-80AE0CABDA76}"/>
                </a:ext>
              </a:extLst>
            </p:cNvPr>
            <p:cNvSpPr/>
            <p:nvPr/>
          </p:nvSpPr>
          <p:spPr>
            <a:xfrm>
              <a:off x="3400264" y="3108556"/>
              <a:ext cx="154039" cy="12531"/>
            </a:xfrm>
            <a:custGeom>
              <a:avLst/>
              <a:gdLst/>
              <a:ahLst/>
              <a:cxnLst/>
              <a:rect l="l" t="t" r="r" b="b"/>
              <a:pathLst>
                <a:path w="5876" h="478" extrusionOk="0">
                  <a:moveTo>
                    <a:pt x="1" y="1"/>
                  </a:moveTo>
                  <a:lnTo>
                    <a:pt x="1" y="477"/>
                  </a:lnTo>
                  <a:lnTo>
                    <a:pt x="5876" y="477"/>
                  </a:lnTo>
                  <a:lnTo>
                    <a:pt x="5876" y="246"/>
                  </a:lnTo>
                  <a:lnTo>
                    <a:pt x="5876" y="1"/>
                  </a:ln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720;p96">
              <a:extLst>
                <a:ext uri="{FF2B5EF4-FFF2-40B4-BE49-F238E27FC236}">
                  <a16:creationId xmlns:a16="http://schemas.microsoft.com/office/drawing/2014/main" id="{0DF41B4A-AEE8-AE33-569E-AF6F188D54CA}"/>
                </a:ext>
              </a:extLst>
            </p:cNvPr>
            <p:cNvSpPr/>
            <p:nvPr/>
          </p:nvSpPr>
          <p:spPr>
            <a:xfrm>
              <a:off x="3529687" y="2895245"/>
              <a:ext cx="92355" cy="89970"/>
            </a:xfrm>
            <a:custGeom>
              <a:avLst/>
              <a:gdLst/>
              <a:ahLst/>
              <a:cxnLst/>
              <a:rect l="l" t="t" r="r" b="b"/>
              <a:pathLst>
                <a:path w="3523" h="3432" extrusionOk="0">
                  <a:moveTo>
                    <a:pt x="2126" y="1"/>
                  </a:moveTo>
                  <a:cubicBezTo>
                    <a:pt x="2069" y="1"/>
                    <a:pt x="2010" y="22"/>
                    <a:pt x="1964" y="68"/>
                  </a:cubicBezTo>
                  <a:lnTo>
                    <a:pt x="217" y="1815"/>
                  </a:lnTo>
                  <a:cubicBezTo>
                    <a:pt x="87" y="1945"/>
                    <a:pt x="1" y="2118"/>
                    <a:pt x="15" y="2306"/>
                  </a:cubicBezTo>
                  <a:lnTo>
                    <a:pt x="1" y="3432"/>
                  </a:lnTo>
                  <a:lnTo>
                    <a:pt x="1127" y="3432"/>
                  </a:lnTo>
                  <a:cubicBezTo>
                    <a:pt x="1314" y="3432"/>
                    <a:pt x="1487" y="3360"/>
                    <a:pt x="1632" y="3230"/>
                  </a:cubicBezTo>
                  <a:lnTo>
                    <a:pt x="3364" y="1483"/>
                  </a:lnTo>
                  <a:cubicBezTo>
                    <a:pt x="3523" y="1339"/>
                    <a:pt x="3422" y="1079"/>
                    <a:pt x="3205" y="1079"/>
                  </a:cubicBezTo>
                  <a:lnTo>
                    <a:pt x="2368" y="1079"/>
                  </a:lnTo>
                  <a:lnTo>
                    <a:pt x="2368" y="242"/>
                  </a:lnTo>
                  <a:cubicBezTo>
                    <a:pt x="2368" y="95"/>
                    <a:pt x="2248" y="1"/>
                    <a:pt x="2126"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721;p96">
              <a:extLst>
                <a:ext uri="{FF2B5EF4-FFF2-40B4-BE49-F238E27FC236}">
                  <a16:creationId xmlns:a16="http://schemas.microsoft.com/office/drawing/2014/main" id="{7F0455DA-8684-FC13-B45E-2097756D60D1}"/>
                </a:ext>
              </a:extLst>
            </p:cNvPr>
            <p:cNvSpPr/>
            <p:nvPr/>
          </p:nvSpPr>
          <p:spPr>
            <a:xfrm>
              <a:off x="3529687" y="2895245"/>
              <a:ext cx="62103" cy="89970"/>
            </a:xfrm>
            <a:custGeom>
              <a:avLst/>
              <a:gdLst/>
              <a:ahLst/>
              <a:cxnLst/>
              <a:rect l="l" t="t" r="r" b="b"/>
              <a:pathLst>
                <a:path w="2369" h="3432" extrusionOk="0">
                  <a:moveTo>
                    <a:pt x="2126" y="1"/>
                  </a:moveTo>
                  <a:cubicBezTo>
                    <a:pt x="2069" y="1"/>
                    <a:pt x="2010" y="22"/>
                    <a:pt x="1964" y="68"/>
                  </a:cubicBezTo>
                  <a:lnTo>
                    <a:pt x="217" y="1815"/>
                  </a:lnTo>
                  <a:cubicBezTo>
                    <a:pt x="87" y="1945"/>
                    <a:pt x="1" y="2118"/>
                    <a:pt x="15" y="2306"/>
                  </a:cubicBezTo>
                  <a:lnTo>
                    <a:pt x="15" y="3432"/>
                  </a:lnTo>
                  <a:lnTo>
                    <a:pt x="2354" y="1093"/>
                  </a:lnTo>
                  <a:lnTo>
                    <a:pt x="2354" y="242"/>
                  </a:lnTo>
                  <a:lnTo>
                    <a:pt x="2368" y="242"/>
                  </a:lnTo>
                  <a:cubicBezTo>
                    <a:pt x="2368" y="95"/>
                    <a:pt x="2248" y="1"/>
                    <a:pt x="212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722;p96">
              <a:extLst>
                <a:ext uri="{FF2B5EF4-FFF2-40B4-BE49-F238E27FC236}">
                  <a16:creationId xmlns:a16="http://schemas.microsoft.com/office/drawing/2014/main" id="{FA4561DF-B838-4196-AEDC-E0E2FB440E3F}"/>
                </a:ext>
              </a:extLst>
            </p:cNvPr>
            <p:cNvSpPr/>
            <p:nvPr/>
          </p:nvSpPr>
          <p:spPr>
            <a:xfrm>
              <a:off x="3283345" y="2997693"/>
              <a:ext cx="234257" cy="234257"/>
            </a:xfrm>
            <a:custGeom>
              <a:avLst/>
              <a:gdLst/>
              <a:ahLst/>
              <a:cxnLst/>
              <a:rect l="l" t="t" r="r" b="b"/>
              <a:pathLst>
                <a:path w="8936" h="8936" extrusionOk="0">
                  <a:moveTo>
                    <a:pt x="4461" y="0"/>
                  </a:moveTo>
                  <a:cubicBezTo>
                    <a:pt x="1992" y="0"/>
                    <a:pt x="0" y="1992"/>
                    <a:pt x="0" y="4461"/>
                  </a:cubicBezTo>
                  <a:cubicBezTo>
                    <a:pt x="0" y="6944"/>
                    <a:pt x="1992" y="8936"/>
                    <a:pt x="4461" y="8936"/>
                  </a:cubicBezTo>
                  <a:cubicBezTo>
                    <a:pt x="6929" y="8936"/>
                    <a:pt x="8936" y="6944"/>
                    <a:pt x="8936" y="4461"/>
                  </a:cubicBezTo>
                  <a:cubicBezTo>
                    <a:pt x="8936" y="1992"/>
                    <a:pt x="6929" y="0"/>
                    <a:pt x="4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723;p96">
              <a:extLst>
                <a:ext uri="{FF2B5EF4-FFF2-40B4-BE49-F238E27FC236}">
                  <a16:creationId xmlns:a16="http://schemas.microsoft.com/office/drawing/2014/main" id="{B4B9F880-1A93-C28D-1FBD-8868B5BDD51F}"/>
                </a:ext>
              </a:extLst>
            </p:cNvPr>
            <p:cNvSpPr/>
            <p:nvPr/>
          </p:nvSpPr>
          <p:spPr>
            <a:xfrm>
              <a:off x="3400264" y="3108556"/>
              <a:ext cx="117338" cy="12531"/>
            </a:xfrm>
            <a:custGeom>
              <a:avLst/>
              <a:gdLst/>
              <a:ahLst/>
              <a:cxnLst/>
              <a:rect l="l" t="t" r="r" b="b"/>
              <a:pathLst>
                <a:path w="4476" h="478" extrusionOk="0">
                  <a:moveTo>
                    <a:pt x="1" y="1"/>
                  </a:moveTo>
                  <a:lnTo>
                    <a:pt x="1" y="477"/>
                  </a:lnTo>
                  <a:lnTo>
                    <a:pt x="4461" y="477"/>
                  </a:lnTo>
                  <a:cubicBezTo>
                    <a:pt x="4461" y="390"/>
                    <a:pt x="4476" y="318"/>
                    <a:pt x="4476" y="246"/>
                  </a:cubicBezTo>
                  <a:cubicBezTo>
                    <a:pt x="4476" y="160"/>
                    <a:pt x="4476" y="87"/>
                    <a:pt x="4461"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724;p96">
              <a:extLst>
                <a:ext uri="{FF2B5EF4-FFF2-40B4-BE49-F238E27FC236}">
                  <a16:creationId xmlns:a16="http://schemas.microsoft.com/office/drawing/2014/main" id="{87D8E040-281F-B4C6-377C-BFBB7DBC9459}"/>
                </a:ext>
              </a:extLst>
            </p:cNvPr>
            <p:cNvSpPr/>
            <p:nvPr/>
          </p:nvSpPr>
          <p:spPr>
            <a:xfrm>
              <a:off x="3313990" y="3028338"/>
              <a:ext cx="172573" cy="172967"/>
            </a:xfrm>
            <a:custGeom>
              <a:avLst/>
              <a:gdLst/>
              <a:ahLst/>
              <a:cxnLst/>
              <a:rect l="l" t="t" r="r" b="b"/>
              <a:pathLst>
                <a:path w="6583" h="6598" extrusionOk="0">
                  <a:moveTo>
                    <a:pt x="3292" y="0"/>
                  </a:moveTo>
                  <a:cubicBezTo>
                    <a:pt x="1473" y="0"/>
                    <a:pt x="0" y="1487"/>
                    <a:pt x="0" y="3292"/>
                  </a:cubicBezTo>
                  <a:cubicBezTo>
                    <a:pt x="0" y="5111"/>
                    <a:pt x="1473" y="6597"/>
                    <a:pt x="3292" y="6597"/>
                  </a:cubicBezTo>
                  <a:cubicBezTo>
                    <a:pt x="5111" y="6597"/>
                    <a:pt x="6583" y="5111"/>
                    <a:pt x="6583" y="3292"/>
                  </a:cubicBezTo>
                  <a:cubicBezTo>
                    <a:pt x="6583" y="1487"/>
                    <a:pt x="5111" y="0"/>
                    <a:pt x="3292"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725;p96">
              <a:extLst>
                <a:ext uri="{FF2B5EF4-FFF2-40B4-BE49-F238E27FC236}">
                  <a16:creationId xmlns:a16="http://schemas.microsoft.com/office/drawing/2014/main" id="{8E5802C0-4B6E-3FF7-C98F-43C6936D5E50}"/>
                </a:ext>
              </a:extLst>
            </p:cNvPr>
            <p:cNvSpPr/>
            <p:nvPr/>
          </p:nvSpPr>
          <p:spPr>
            <a:xfrm>
              <a:off x="3400264" y="3108556"/>
              <a:ext cx="86693" cy="12531"/>
            </a:xfrm>
            <a:custGeom>
              <a:avLst/>
              <a:gdLst/>
              <a:ahLst/>
              <a:cxnLst/>
              <a:rect l="l" t="t" r="r" b="b"/>
              <a:pathLst>
                <a:path w="3307" h="478" extrusionOk="0">
                  <a:moveTo>
                    <a:pt x="1" y="1"/>
                  </a:moveTo>
                  <a:lnTo>
                    <a:pt x="1" y="477"/>
                  </a:lnTo>
                  <a:lnTo>
                    <a:pt x="3292" y="477"/>
                  </a:lnTo>
                  <a:cubicBezTo>
                    <a:pt x="3292" y="390"/>
                    <a:pt x="3306" y="318"/>
                    <a:pt x="3306" y="246"/>
                  </a:cubicBezTo>
                  <a:cubicBezTo>
                    <a:pt x="3306" y="160"/>
                    <a:pt x="3306" y="87"/>
                    <a:pt x="3292"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726;p96">
              <a:extLst>
                <a:ext uri="{FF2B5EF4-FFF2-40B4-BE49-F238E27FC236}">
                  <a16:creationId xmlns:a16="http://schemas.microsoft.com/office/drawing/2014/main" id="{D59D8143-E421-8A2B-1CBB-39B7C044C232}"/>
                </a:ext>
              </a:extLst>
            </p:cNvPr>
            <p:cNvSpPr/>
            <p:nvPr/>
          </p:nvSpPr>
          <p:spPr>
            <a:xfrm>
              <a:off x="3351084" y="3065432"/>
              <a:ext cx="98778" cy="98778"/>
            </a:xfrm>
            <a:custGeom>
              <a:avLst/>
              <a:gdLst/>
              <a:ahLst/>
              <a:cxnLst/>
              <a:rect l="l" t="t" r="r" b="b"/>
              <a:pathLst>
                <a:path w="3768" h="3768" extrusionOk="0">
                  <a:moveTo>
                    <a:pt x="1877" y="0"/>
                  </a:moveTo>
                  <a:cubicBezTo>
                    <a:pt x="837" y="0"/>
                    <a:pt x="0" y="837"/>
                    <a:pt x="0" y="1877"/>
                  </a:cubicBezTo>
                  <a:cubicBezTo>
                    <a:pt x="0" y="2930"/>
                    <a:pt x="837" y="3768"/>
                    <a:pt x="1877" y="3768"/>
                  </a:cubicBezTo>
                  <a:cubicBezTo>
                    <a:pt x="2916" y="3768"/>
                    <a:pt x="3768" y="2930"/>
                    <a:pt x="3768" y="1877"/>
                  </a:cubicBezTo>
                  <a:cubicBezTo>
                    <a:pt x="3768" y="837"/>
                    <a:pt x="2916" y="0"/>
                    <a:pt x="18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27;p96">
              <a:extLst>
                <a:ext uri="{FF2B5EF4-FFF2-40B4-BE49-F238E27FC236}">
                  <a16:creationId xmlns:a16="http://schemas.microsoft.com/office/drawing/2014/main" id="{C4B751ED-D519-9A9A-3EB3-1AE5CB839B2E}"/>
                </a:ext>
              </a:extLst>
            </p:cNvPr>
            <p:cNvSpPr/>
            <p:nvPr/>
          </p:nvSpPr>
          <p:spPr>
            <a:xfrm>
              <a:off x="3400264" y="3108556"/>
              <a:ext cx="49599" cy="12531"/>
            </a:xfrm>
            <a:custGeom>
              <a:avLst/>
              <a:gdLst/>
              <a:ahLst/>
              <a:cxnLst/>
              <a:rect l="l" t="t" r="r" b="b"/>
              <a:pathLst>
                <a:path w="1892" h="478" extrusionOk="0">
                  <a:moveTo>
                    <a:pt x="1" y="1"/>
                  </a:moveTo>
                  <a:lnTo>
                    <a:pt x="1" y="477"/>
                  </a:lnTo>
                  <a:lnTo>
                    <a:pt x="1877" y="477"/>
                  </a:lnTo>
                  <a:cubicBezTo>
                    <a:pt x="1892" y="318"/>
                    <a:pt x="1892" y="160"/>
                    <a:pt x="1877"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28;p96">
              <a:extLst>
                <a:ext uri="{FF2B5EF4-FFF2-40B4-BE49-F238E27FC236}">
                  <a16:creationId xmlns:a16="http://schemas.microsoft.com/office/drawing/2014/main" id="{8D4CC442-49B0-6153-A458-EC51D12E0D3A}"/>
                </a:ext>
              </a:extLst>
            </p:cNvPr>
            <p:cNvSpPr/>
            <p:nvPr/>
          </p:nvSpPr>
          <p:spPr>
            <a:xfrm>
              <a:off x="3381730" y="3096445"/>
              <a:ext cx="37120" cy="36753"/>
            </a:xfrm>
            <a:custGeom>
              <a:avLst/>
              <a:gdLst/>
              <a:ahLst/>
              <a:cxnLst/>
              <a:rect l="l" t="t" r="r" b="b"/>
              <a:pathLst>
                <a:path w="1416" h="1402" extrusionOk="0">
                  <a:moveTo>
                    <a:pt x="708" y="1"/>
                  </a:moveTo>
                  <a:cubicBezTo>
                    <a:pt x="318" y="1"/>
                    <a:pt x="0" y="318"/>
                    <a:pt x="0" y="694"/>
                  </a:cubicBezTo>
                  <a:cubicBezTo>
                    <a:pt x="0" y="1083"/>
                    <a:pt x="318" y="1401"/>
                    <a:pt x="708" y="1401"/>
                  </a:cubicBezTo>
                  <a:cubicBezTo>
                    <a:pt x="1097" y="1401"/>
                    <a:pt x="1415" y="1083"/>
                    <a:pt x="1415" y="694"/>
                  </a:cubicBezTo>
                  <a:cubicBezTo>
                    <a:pt x="1415" y="318"/>
                    <a:pt x="1097" y="1"/>
                    <a:pt x="708"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729;p96">
              <a:extLst>
                <a:ext uri="{FF2B5EF4-FFF2-40B4-BE49-F238E27FC236}">
                  <a16:creationId xmlns:a16="http://schemas.microsoft.com/office/drawing/2014/main" id="{0F88FA4B-9132-E800-D926-EA87AF3073B5}"/>
                </a:ext>
              </a:extLst>
            </p:cNvPr>
            <p:cNvSpPr/>
            <p:nvPr/>
          </p:nvSpPr>
          <p:spPr>
            <a:xfrm>
              <a:off x="3400264" y="3108556"/>
              <a:ext cx="18953" cy="12531"/>
            </a:xfrm>
            <a:custGeom>
              <a:avLst/>
              <a:gdLst/>
              <a:ahLst/>
              <a:cxnLst/>
              <a:rect l="l" t="t" r="r" b="b"/>
              <a:pathLst>
                <a:path w="723" h="478" extrusionOk="0">
                  <a:moveTo>
                    <a:pt x="1" y="1"/>
                  </a:moveTo>
                  <a:lnTo>
                    <a:pt x="1" y="477"/>
                  </a:lnTo>
                  <a:lnTo>
                    <a:pt x="679" y="477"/>
                  </a:lnTo>
                  <a:cubicBezTo>
                    <a:pt x="722" y="318"/>
                    <a:pt x="722" y="160"/>
                    <a:pt x="679"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730;p96">
              <a:extLst>
                <a:ext uri="{FF2B5EF4-FFF2-40B4-BE49-F238E27FC236}">
                  <a16:creationId xmlns:a16="http://schemas.microsoft.com/office/drawing/2014/main" id="{45903D05-4896-63DB-263C-8E2673456031}"/>
                </a:ext>
              </a:extLst>
            </p:cNvPr>
            <p:cNvSpPr/>
            <p:nvPr/>
          </p:nvSpPr>
          <p:spPr>
            <a:xfrm>
              <a:off x="3391429" y="3079431"/>
              <a:ext cx="44434" cy="41603"/>
            </a:xfrm>
            <a:custGeom>
              <a:avLst/>
              <a:gdLst/>
              <a:ahLst/>
              <a:cxnLst/>
              <a:rect l="l" t="t" r="r" b="b"/>
              <a:pathLst>
                <a:path w="1695" h="1587" extrusionOk="0">
                  <a:moveTo>
                    <a:pt x="1348" y="0"/>
                  </a:moveTo>
                  <a:lnTo>
                    <a:pt x="179" y="1184"/>
                  </a:lnTo>
                  <a:cubicBezTo>
                    <a:pt x="1" y="1351"/>
                    <a:pt x="157" y="1586"/>
                    <a:pt x="344" y="1586"/>
                  </a:cubicBezTo>
                  <a:cubicBezTo>
                    <a:pt x="400" y="1586"/>
                    <a:pt x="458" y="1566"/>
                    <a:pt x="511" y="1516"/>
                  </a:cubicBezTo>
                  <a:lnTo>
                    <a:pt x="1695" y="332"/>
                  </a:lnTo>
                  <a:lnTo>
                    <a:pt x="1348" y="0"/>
                  </a:ln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731;p96">
              <a:extLst>
                <a:ext uri="{FF2B5EF4-FFF2-40B4-BE49-F238E27FC236}">
                  <a16:creationId xmlns:a16="http://schemas.microsoft.com/office/drawing/2014/main" id="{D951D00B-8EA3-36C7-C3CC-A6E427DBC595}"/>
                </a:ext>
              </a:extLst>
            </p:cNvPr>
            <p:cNvSpPr/>
            <p:nvPr/>
          </p:nvSpPr>
          <p:spPr>
            <a:xfrm>
              <a:off x="3420056" y="2908038"/>
              <a:ext cx="189718" cy="185052"/>
            </a:xfrm>
            <a:custGeom>
              <a:avLst/>
              <a:gdLst/>
              <a:ahLst/>
              <a:cxnLst/>
              <a:rect l="l" t="t" r="r" b="b"/>
              <a:pathLst>
                <a:path w="7237" h="7059" extrusionOk="0">
                  <a:moveTo>
                    <a:pt x="6897" y="1"/>
                  </a:moveTo>
                  <a:cubicBezTo>
                    <a:pt x="6843" y="1"/>
                    <a:pt x="6787" y="22"/>
                    <a:pt x="6738" y="71"/>
                  </a:cubicBezTo>
                  <a:lnTo>
                    <a:pt x="141" y="6668"/>
                  </a:lnTo>
                  <a:cubicBezTo>
                    <a:pt x="0" y="6809"/>
                    <a:pt x="92" y="7058"/>
                    <a:pt x="297" y="7058"/>
                  </a:cubicBezTo>
                  <a:cubicBezTo>
                    <a:pt x="302" y="7058"/>
                    <a:pt x="308" y="7058"/>
                    <a:pt x="314" y="7058"/>
                  </a:cubicBezTo>
                  <a:cubicBezTo>
                    <a:pt x="372" y="7058"/>
                    <a:pt x="429" y="7043"/>
                    <a:pt x="473" y="6986"/>
                  </a:cubicBezTo>
                  <a:lnTo>
                    <a:pt x="7070" y="403"/>
                  </a:lnTo>
                  <a:cubicBezTo>
                    <a:pt x="7237" y="236"/>
                    <a:pt x="7078" y="1"/>
                    <a:pt x="6897" y="1"/>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1167;p93">
            <a:extLst>
              <a:ext uri="{FF2B5EF4-FFF2-40B4-BE49-F238E27FC236}">
                <a16:creationId xmlns:a16="http://schemas.microsoft.com/office/drawing/2014/main" id="{64837E00-E159-2DEB-96F0-DCD0A43109C6}"/>
              </a:ext>
            </a:extLst>
          </p:cNvPr>
          <p:cNvGrpSpPr/>
          <p:nvPr/>
        </p:nvGrpSpPr>
        <p:grpSpPr>
          <a:xfrm>
            <a:off x="518486" y="3964004"/>
            <a:ext cx="738314" cy="737721"/>
            <a:chOff x="1750184" y="2413530"/>
            <a:chExt cx="359730" cy="359441"/>
          </a:xfrm>
        </p:grpSpPr>
        <p:sp>
          <p:nvSpPr>
            <p:cNvPr id="19" name="Google Shape;11168;p93">
              <a:extLst>
                <a:ext uri="{FF2B5EF4-FFF2-40B4-BE49-F238E27FC236}">
                  <a16:creationId xmlns:a16="http://schemas.microsoft.com/office/drawing/2014/main" id="{FC525487-5861-2430-5197-938C5C2F11D5}"/>
                </a:ext>
              </a:extLst>
            </p:cNvPr>
            <p:cNvSpPr/>
            <p:nvPr/>
          </p:nvSpPr>
          <p:spPr>
            <a:xfrm>
              <a:off x="1867074" y="2496981"/>
              <a:ext cx="58000" cy="64965"/>
            </a:xfrm>
            <a:custGeom>
              <a:avLst/>
              <a:gdLst/>
              <a:ahLst/>
              <a:cxnLst/>
              <a:rect l="l" t="t" r="r" b="b"/>
              <a:pathLst>
                <a:path w="2215" h="2481" extrusionOk="0">
                  <a:moveTo>
                    <a:pt x="1203" y="0"/>
                  </a:moveTo>
                  <a:lnTo>
                    <a:pt x="335" y="878"/>
                  </a:lnTo>
                  <a:cubicBezTo>
                    <a:pt x="1" y="1202"/>
                    <a:pt x="1" y="1736"/>
                    <a:pt x="335" y="2070"/>
                  </a:cubicBezTo>
                  <a:lnTo>
                    <a:pt x="745" y="2481"/>
                  </a:lnTo>
                  <a:lnTo>
                    <a:pt x="2214" y="1011"/>
                  </a:lnTo>
                  <a:lnTo>
                    <a:pt x="1203" y="0"/>
                  </a:ln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69;p93">
              <a:extLst>
                <a:ext uri="{FF2B5EF4-FFF2-40B4-BE49-F238E27FC236}">
                  <a16:creationId xmlns:a16="http://schemas.microsoft.com/office/drawing/2014/main" id="{46AA1020-7A44-0F1E-872E-68A5157052D9}"/>
                </a:ext>
              </a:extLst>
            </p:cNvPr>
            <p:cNvSpPr/>
            <p:nvPr/>
          </p:nvSpPr>
          <p:spPr>
            <a:xfrm>
              <a:off x="1824863" y="2413530"/>
              <a:ext cx="285050" cy="285312"/>
            </a:xfrm>
            <a:custGeom>
              <a:avLst/>
              <a:gdLst/>
              <a:ahLst/>
              <a:cxnLst/>
              <a:rect l="l" t="t" r="r" b="b"/>
              <a:pathLst>
                <a:path w="10886" h="10896" extrusionOk="0">
                  <a:moveTo>
                    <a:pt x="2033" y="1"/>
                  </a:moveTo>
                  <a:cubicBezTo>
                    <a:pt x="1851" y="1"/>
                    <a:pt x="1670" y="29"/>
                    <a:pt x="1498" y="77"/>
                  </a:cubicBezTo>
                  <a:cubicBezTo>
                    <a:pt x="1336" y="125"/>
                    <a:pt x="1279" y="335"/>
                    <a:pt x="1403" y="449"/>
                  </a:cubicBezTo>
                  <a:lnTo>
                    <a:pt x="2519" y="1565"/>
                  </a:lnTo>
                  <a:cubicBezTo>
                    <a:pt x="2586" y="1632"/>
                    <a:pt x="2643" y="1718"/>
                    <a:pt x="2672" y="1804"/>
                  </a:cubicBezTo>
                  <a:cubicBezTo>
                    <a:pt x="2843" y="2243"/>
                    <a:pt x="2510" y="2720"/>
                    <a:pt x="2033" y="2720"/>
                  </a:cubicBezTo>
                  <a:cubicBezTo>
                    <a:pt x="1956" y="2720"/>
                    <a:pt x="1870" y="2701"/>
                    <a:pt x="1794" y="2672"/>
                  </a:cubicBezTo>
                  <a:cubicBezTo>
                    <a:pt x="1708" y="2643"/>
                    <a:pt x="1622" y="2586"/>
                    <a:pt x="1556" y="2519"/>
                  </a:cubicBezTo>
                  <a:lnTo>
                    <a:pt x="439" y="1403"/>
                  </a:lnTo>
                  <a:cubicBezTo>
                    <a:pt x="397" y="1360"/>
                    <a:pt x="341" y="1340"/>
                    <a:pt x="285" y="1340"/>
                  </a:cubicBezTo>
                  <a:cubicBezTo>
                    <a:pt x="192" y="1340"/>
                    <a:pt x="101" y="1397"/>
                    <a:pt x="77" y="1499"/>
                  </a:cubicBezTo>
                  <a:cubicBezTo>
                    <a:pt x="20" y="1680"/>
                    <a:pt x="1" y="1861"/>
                    <a:pt x="1" y="2042"/>
                  </a:cubicBezTo>
                  <a:cubicBezTo>
                    <a:pt x="1" y="3120"/>
                    <a:pt x="831" y="4008"/>
                    <a:pt x="1909" y="4065"/>
                  </a:cubicBezTo>
                  <a:lnTo>
                    <a:pt x="2042" y="4084"/>
                  </a:lnTo>
                  <a:cubicBezTo>
                    <a:pt x="2242" y="4084"/>
                    <a:pt x="2443" y="4055"/>
                    <a:pt x="2634" y="3989"/>
                  </a:cubicBezTo>
                  <a:cubicBezTo>
                    <a:pt x="2681" y="3979"/>
                    <a:pt x="2719" y="3960"/>
                    <a:pt x="2758" y="3950"/>
                  </a:cubicBezTo>
                  <a:lnTo>
                    <a:pt x="6946" y="8138"/>
                  </a:lnTo>
                  <a:cubicBezTo>
                    <a:pt x="6927" y="8177"/>
                    <a:pt x="6917" y="8215"/>
                    <a:pt x="6907" y="8262"/>
                  </a:cubicBezTo>
                  <a:cubicBezTo>
                    <a:pt x="6841" y="8453"/>
                    <a:pt x="6812" y="8654"/>
                    <a:pt x="6812" y="8854"/>
                  </a:cubicBezTo>
                  <a:lnTo>
                    <a:pt x="6831" y="8987"/>
                  </a:lnTo>
                  <a:cubicBezTo>
                    <a:pt x="6888" y="10065"/>
                    <a:pt x="7776" y="10895"/>
                    <a:pt x="8854" y="10895"/>
                  </a:cubicBezTo>
                  <a:cubicBezTo>
                    <a:pt x="9035" y="10895"/>
                    <a:pt x="9216" y="10876"/>
                    <a:pt x="9388" y="10819"/>
                  </a:cubicBezTo>
                  <a:cubicBezTo>
                    <a:pt x="9569" y="10781"/>
                    <a:pt x="9617" y="10552"/>
                    <a:pt x="9483" y="10438"/>
                  </a:cubicBezTo>
                  <a:lnTo>
                    <a:pt x="8367" y="9331"/>
                  </a:lnTo>
                  <a:cubicBezTo>
                    <a:pt x="8300" y="9264"/>
                    <a:pt x="8243" y="9178"/>
                    <a:pt x="8214" y="9092"/>
                  </a:cubicBezTo>
                  <a:cubicBezTo>
                    <a:pt x="8043" y="8644"/>
                    <a:pt x="8367" y="8177"/>
                    <a:pt x="8844" y="8177"/>
                  </a:cubicBezTo>
                  <a:cubicBezTo>
                    <a:pt x="8920" y="8177"/>
                    <a:pt x="9006" y="8186"/>
                    <a:pt x="9083" y="8224"/>
                  </a:cubicBezTo>
                  <a:cubicBezTo>
                    <a:pt x="9178" y="8253"/>
                    <a:pt x="9254" y="8301"/>
                    <a:pt x="9331" y="8377"/>
                  </a:cubicBezTo>
                  <a:lnTo>
                    <a:pt x="10437" y="9484"/>
                  </a:lnTo>
                  <a:cubicBezTo>
                    <a:pt x="10485" y="9531"/>
                    <a:pt x="10543" y="9553"/>
                    <a:pt x="10600" y="9553"/>
                  </a:cubicBezTo>
                  <a:cubicBezTo>
                    <a:pt x="10692" y="9553"/>
                    <a:pt x="10780" y="9494"/>
                    <a:pt x="10809" y="9388"/>
                  </a:cubicBezTo>
                  <a:cubicBezTo>
                    <a:pt x="10867" y="9216"/>
                    <a:pt x="10886" y="9035"/>
                    <a:pt x="10886" y="8854"/>
                  </a:cubicBezTo>
                  <a:cubicBezTo>
                    <a:pt x="10886" y="7785"/>
                    <a:pt x="10046" y="6898"/>
                    <a:pt x="8978" y="6831"/>
                  </a:cubicBezTo>
                  <a:lnTo>
                    <a:pt x="8844" y="6812"/>
                  </a:lnTo>
                  <a:cubicBezTo>
                    <a:pt x="8644" y="6812"/>
                    <a:pt x="8443" y="6851"/>
                    <a:pt x="8253" y="6908"/>
                  </a:cubicBezTo>
                  <a:lnTo>
                    <a:pt x="8129" y="6946"/>
                  </a:lnTo>
                  <a:lnTo>
                    <a:pt x="3941" y="2758"/>
                  </a:lnTo>
                  <a:cubicBezTo>
                    <a:pt x="3960" y="2720"/>
                    <a:pt x="3969" y="2682"/>
                    <a:pt x="3979" y="2643"/>
                  </a:cubicBezTo>
                  <a:cubicBezTo>
                    <a:pt x="4045" y="2453"/>
                    <a:pt x="4074" y="2252"/>
                    <a:pt x="4074" y="2052"/>
                  </a:cubicBezTo>
                  <a:lnTo>
                    <a:pt x="4065" y="1909"/>
                  </a:lnTo>
                  <a:cubicBezTo>
                    <a:pt x="3998" y="840"/>
                    <a:pt x="3111" y="10"/>
                    <a:pt x="2033" y="1"/>
                  </a:cubicBezTo>
                  <a:close/>
                </a:path>
              </a:pathLst>
            </a:custGeom>
            <a:solidFill>
              <a:srgbClr val="CDD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70;p93">
              <a:extLst>
                <a:ext uri="{FF2B5EF4-FFF2-40B4-BE49-F238E27FC236}">
                  <a16:creationId xmlns:a16="http://schemas.microsoft.com/office/drawing/2014/main" id="{507C7198-5EAE-95AE-338A-A3973418AF66}"/>
                </a:ext>
              </a:extLst>
            </p:cNvPr>
            <p:cNvSpPr/>
            <p:nvPr/>
          </p:nvSpPr>
          <p:spPr>
            <a:xfrm>
              <a:off x="1893808" y="2482737"/>
              <a:ext cx="147160" cy="146898"/>
            </a:xfrm>
            <a:custGeom>
              <a:avLst/>
              <a:gdLst/>
              <a:ahLst/>
              <a:cxnLst/>
              <a:rect l="l" t="t" r="r" b="b"/>
              <a:pathLst>
                <a:path w="5620" h="5610" extrusionOk="0">
                  <a:moveTo>
                    <a:pt x="1365" y="0"/>
                  </a:moveTo>
                  <a:lnTo>
                    <a:pt x="1" y="1346"/>
                  </a:lnTo>
                  <a:cubicBezTo>
                    <a:pt x="39" y="1336"/>
                    <a:pt x="77" y="1317"/>
                    <a:pt x="115" y="1307"/>
                  </a:cubicBezTo>
                  <a:lnTo>
                    <a:pt x="4303" y="5495"/>
                  </a:lnTo>
                  <a:cubicBezTo>
                    <a:pt x="4294" y="5534"/>
                    <a:pt x="4274" y="5572"/>
                    <a:pt x="4265" y="5610"/>
                  </a:cubicBezTo>
                  <a:lnTo>
                    <a:pt x="5620" y="4255"/>
                  </a:lnTo>
                  <a:lnTo>
                    <a:pt x="5620" y="4255"/>
                  </a:lnTo>
                  <a:lnTo>
                    <a:pt x="5505" y="4303"/>
                  </a:lnTo>
                  <a:lnTo>
                    <a:pt x="1327" y="115"/>
                  </a:lnTo>
                  <a:cubicBezTo>
                    <a:pt x="1336" y="77"/>
                    <a:pt x="1346" y="39"/>
                    <a:pt x="1365"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71;p93">
              <a:extLst>
                <a:ext uri="{FF2B5EF4-FFF2-40B4-BE49-F238E27FC236}">
                  <a16:creationId xmlns:a16="http://schemas.microsoft.com/office/drawing/2014/main" id="{3ACF97DB-8C23-79AB-6AD1-F5DD51DA42CA}"/>
                </a:ext>
              </a:extLst>
            </p:cNvPr>
            <p:cNvSpPr/>
            <p:nvPr/>
          </p:nvSpPr>
          <p:spPr>
            <a:xfrm>
              <a:off x="1787654" y="2492294"/>
              <a:ext cx="245065" cy="246767"/>
            </a:xfrm>
            <a:custGeom>
              <a:avLst/>
              <a:gdLst/>
              <a:ahLst/>
              <a:cxnLst/>
              <a:rect l="l" t="t" r="r" b="b"/>
              <a:pathLst>
                <a:path w="9359" h="9424" extrusionOk="0">
                  <a:moveTo>
                    <a:pt x="6073" y="0"/>
                  </a:moveTo>
                  <a:cubicBezTo>
                    <a:pt x="5922" y="0"/>
                    <a:pt x="5772" y="60"/>
                    <a:pt x="5657" y="179"/>
                  </a:cubicBezTo>
                  <a:lnTo>
                    <a:pt x="2853" y="2984"/>
                  </a:lnTo>
                  <a:cubicBezTo>
                    <a:pt x="2557" y="3270"/>
                    <a:pt x="2557" y="3747"/>
                    <a:pt x="2853" y="4033"/>
                  </a:cubicBezTo>
                  <a:lnTo>
                    <a:pt x="2957" y="4148"/>
                  </a:lnTo>
                  <a:lnTo>
                    <a:pt x="0" y="7105"/>
                  </a:lnTo>
                  <a:lnTo>
                    <a:pt x="2318" y="9423"/>
                  </a:lnTo>
                  <a:lnTo>
                    <a:pt x="5266" y="6456"/>
                  </a:lnTo>
                  <a:cubicBezTo>
                    <a:pt x="5414" y="6604"/>
                    <a:pt x="5607" y="6678"/>
                    <a:pt x="5799" y="6678"/>
                  </a:cubicBezTo>
                  <a:cubicBezTo>
                    <a:pt x="5991" y="6678"/>
                    <a:pt x="6182" y="6604"/>
                    <a:pt x="6325" y="6456"/>
                  </a:cubicBezTo>
                  <a:lnTo>
                    <a:pt x="9130" y="3652"/>
                  </a:lnTo>
                  <a:cubicBezTo>
                    <a:pt x="9359" y="3423"/>
                    <a:pt x="9359" y="3041"/>
                    <a:pt x="9120" y="2812"/>
                  </a:cubicBezTo>
                  <a:lnTo>
                    <a:pt x="9101" y="2793"/>
                  </a:lnTo>
                  <a:cubicBezTo>
                    <a:pt x="8984" y="2676"/>
                    <a:pt x="8829" y="2616"/>
                    <a:pt x="8673" y="2616"/>
                  </a:cubicBezTo>
                  <a:cubicBezTo>
                    <a:pt x="8537" y="2616"/>
                    <a:pt x="8401" y="2662"/>
                    <a:pt x="8290" y="2755"/>
                  </a:cubicBezTo>
                  <a:cubicBezTo>
                    <a:pt x="8287" y="2758"/>
                    <a:pt x="8284" y="2761"/>
                    <a:pt x="8280" y="2764"/>
                  </a:cubicBezTo>
                  <a:lnTo>
                    <a:pt x="8280" y="2764"/>
                  </a:lnTo>
                  <a:cubicBezTo>
                    <a:pt x="8490" y="2525"/>
                    <a:pt x="8481" y="2173"/>
                    <a:pt x="8252" y="1944"/>
                  </a:cubicBezTo>
                  <a:lnTo>
                    <a:pt x="8224" y="1925"/>
                  </a:lnTo>
                  <a:cubicBezTo>
                    <a:pt x="8185" y="1877"/>
                    <a:pt x="8138" y="1839"/>
                    <a:pt x="8080" y="1811"/>
                  </a:cubicBezTo>
                  <a:cubicBezTo>
                    <a:pt x="7994" y="1767"/>
                    <a:pt x="7900" y="1746"/>
                    <a:pt x="7807" y="1746"/>
                  </a:cubicBezTo>
                  <a:cubicBezTo>
                    <a:pt x="7655" y="1746"/>
                    <a:pt x="7506" y="1803"/>
                    <a:pt x="7394" y="1915"/>
                  </a:cubicBezTo>
                  <a:cubicBezTo>
                    <a:pt x="7623" y="1677"/>
                    <a:pt x="7623" y="1305"/>
                    <a:pt x="7394" y="1066"/>
                  </a:cubicBezTo>
                  <a:lnTo>
                    <a:pt x="7365" y="1047"/>
                  </a:lnTo>
                  <a:cubicBezTo>
                    <a:pt x="7250" y="928"/>
                    <a:pt x="7098" y="868"/>
                    <a:pt x="6945" y="868"/>
                  </a:cubicBezTo>
                  <a:cubicBezTo>
                    <a:pt x="6793" y="868"/>
                    <a:pt x="6640" y="928"/>
                    <a:pt x="6525" y="1047"/>
                  </a:cubicBezTo>
                  <a:cubicBezTo>
                    <a:pt x="6754" y="809"/>
                    <a:pt x="6754" y="437"/>
                    <a:pt x="6525" y="198"/>
                  </a:cubicBezTo>
                  <a:lnTo>
                    <a:pt x="6497" y="179"/>
                  </a:lnTo>
                  <a:cubicBezTo>
                    <a:pt x="6378" y="60"/>
                    <a:pt x="6225" y="0"/>
                    <a:pt x="6073" y="0"/>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72;p93">
              <a:extLst>
                <a:ext uri="{FF2B5EF4-FFF2-40B4-BE49-F238E27FC236}">
                  <a16:creationId xmlns:a16="http://schemas.microsoft.com/office/drawing/2014/main" id="{19A43239-DA7A-BB61-6D49-179082C0F6FD}"/>
                </a:ext>
              </a:extLst>
            </p:cNvPr>
            <p:cNvSpPr/>
            <p:nvPr/>
          </p:nvSpPr>
          <p:spPr>
            <a:xfrm>
              <a:off x="1806141" y="2613871"/>
              <a:ext cx="106442" cy="106442"/>
            </a:xfrm>
            <a:custGeom>
              <a:avLst/>
              <a:gdLst/>
              <a:ahLst/>
              <a:cxnLst/>
              <a:rect l="l" t="t" r="r" b="b"/>
              <a:pathLst>
                <a:path w="4065" h="4065" extrusionOk="0">
                  <a:moveTo>
                    <a:pt x="1746" y="1"/>
                  </a:moveTo>
                  <a:lnTo>
                    <a:pt x="0" y="1747"/>
                  </a:lnTo>
                  <a:lnTo>
                    <a:pt x="2318" y="4065"/>
                  </a:lnTo>
                  <a:lnTo>
                    <a:pt x="4064" y="2310"/>
                  </a:lnTo>
                  <a:lnTo>
                    <a:pt x="1746" y="1"/>
                  </a:ln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73;p93">
              <a:extLst>
                <a:ext uri="{FF2B5EF4-FFF2-40B4-BE49-F238E27FC236}">
                  <a16:creationId xmlns:a16="http://schemas.microsoft.com/office/drawing/2014/main" id="{EA53343F-2780-4148-49C5-7B2696B59C63}"/>
                </a:ext>
              </a:extLst>
            </p:cNvPr>
            <p:cNvSpPr/>
            <p:nvPr/>
          </p:nvSpPr>
          <p:spPr>
            <a:xfrm>
              <a:off x="1923790" y="2515075"/>
              <a:ext cx="52972" cy="46321"/>
            </a:xfrm>
            <a:custGeom>
              <a:avLst/>
              <a:gdLst/>
              <a:ahLst/>
              <a:cxnLst/>
              <a:rect l="l" t="t" r="r" b="b"/>
              <a:pathLst>
                <a:path w="2023" h="1769" extrusionOk="0">
                  <a:moveTo>
                    <a:pt x="1741" y="1"/>
                  </a:moveTo>
                  <a:cubicBezTo>
                    <a:pt x="1588" y="1"/>
                    <a:pt x="1438" y="60"/>
                    <a:pt x="1326" y="177"/>
                  </a:cubicBezTo>
                  <a:lnTo>
                    <a:pt x="77" y="1408"/>
                  </a:lnTo>
                  <a:cubicBezTo>
                    <a:pt x="0" y="1494"/>
                    <a:pt x="0" y="1627"/>
                    <a:pt x="77" y="1704"/>
                  </a:cubicBezTo>
                  <a:cubicBezTo>
                    <a:pt x="120" y="1747"/>
                    <a:pt x="172" y="1768"/>
                    <a:pt x="225" y="1768"/>
                  </a:cubicBezTo>
                  <a:cubicBezTo>
                    <a:pt x="277" y="1768"/>
                    <a:pt x="329" y="1747"/>
                    <a:pt x="372" y="1704"/>
                  </a:cubicBezTo>
                  <a:lnTo>
                    <a:pt x="2023" y="72"/>
                  </a:lnTo>
                  <a:cubicBezTo>
                    <a:pt x="1934" y="24"/>
                    <a:pt x="1837" y="1"/>
                    <a:pt x="1741" y="1"/>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74;p93">
              <a:extLst>
                <a:ext uri="{FF2B5EF4-FFF2-40B4-BE49-F238E27FC236}">
                  <a16:creationId xmlns:a16="http://schemas.microsoft.com/office/drawing/2014/main" id="{A6907BE6-765E-9704-C715-4F357B228FE1}"/>
                </a:ext>
              </a:extLst>
            </p:cNvPr>
            <p:cNvSpPr/>
            <p:nvPr/>
          </p:nvSpPr>
          <p:spPr>
            <a:xfrm>
              <a:off x="1944215" y="2537882"/>
              <a:ext cx="55277" cy="46766"/>
            </a:xfrm>
            <a:custGeom>
              <a:avLst/>
              <a:gdLst/>
              <a:ahLst/>
              <a:cxnLst/>
              <a:rect l="l" t="t" r="r" b="b"/>
              <a:pathLst>
                <a:path w="2111" h="1786" extrusionOk="0">
                  <a:moveTo>
                    <a:pt x="1839" y="0"/>
                  </a:moveTo>
                  <a:cubicBezTo>
                    <a:pt x="1686" y="0"/>
                    <a:pt x="1533" y="62"/>
                    <a:pt x="1415" y="174"/>
                  </a:cubicBezTo>
                  <a:lnTo>
                    <a:pt x="174" y="1415"/>
                  </a:lnTo>
                  <a:cubicBezTo>
                    <a:pt x="0" y="1567"/>
                    <a:pt x="146" y="1785"/>
                    <a:pt x="313" y="1785"/>
                  </a:cubicBezTo>
                  <a:cubicBezTo>
                    <a:pt x="367" y="1785"/>
                    <a:pt x="422" y="1763"/>
                    <a:pt x="470" y="1710"/>
                  </a:cubicBezTo>
                  <a:lnTo>
                    <a:pt x="2111" y="70"/>
                  </a:lnTo>
                  <a:cubicBezTo>
                    <a:pt x="2025" y="23"/>
                    <a:pt x="1932" y="0"/>
                    <a:pt x="1839"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75;p93">
              <a:extLst>
                <a:ext uri="{FF2B5EF4-FFF2-40B4-BE49-F238E27FC236}">
                  <a16:creationId xmlns:a16="http://schemas.microsoft.com/office/drawing/2014/main" id="{3769A303-80B4-01A9-A6A5-E86BCE70D22D}"/>
                </a:ext>
              </a:extLst>
            </p:cNvPr>
            <p:cNvSpPr/>
            <p:nvPr/>
          </p:nvSpPr>
          <p:spPr>
            <a:xfrm>
              <a:off x="1968252" y="2560611"/>
              <a:ext cx="53993" cy="46243"/>
            </a:xfrm>
            <a:custGeom>
              <a:avLst/>
              <a:gdLst/>
              <a:ahLst/>
              <a:cxnLst/>
              <a:rect l="l" t="t" r="r" b="b"/>
              <a:pathLst>
                <a:path w="2062" h="1766" extrusionOk="0">
                  <a:moveTo>
                    <a:pt x="1790" y="0"/>
                  </a:moveTo>
                  <a:cubicBezTo>
                    <a:pt x="1653" y="0"/>
                    <a:pt x="1516" y="50"/>
                    <a:pt x="1403" y="146"/>
                  </a:cubicBezTo>
                  <a:lnTo>
                    <a:pt x="134" y="1415"/>
                  </a:lnTo>
                  <a:cubicBezTo>
                    <a:pt x="1" y="1570"/>
                    <a:pt x="132" y="1766"/>
                    <a:pt x="290" y="1766"/>
                  </a:cubicBezTo>
                  <a:cubicBezTo>
                    <a:pt x="336" y="1766"/>
                    <a:pt x="385" y="1749"/>
                    <a:pt x="430" y="1711"/>
                  </a:cubicBezTo>
                  <a:lnTo>
                    <a:pt x="2061" y="70"/>
                  </a:lnTo>
                  <a:cubicBezTo>
                    <a:pt x="1976" y="23"/>
                    <a:pt x="1883" y="0"/>
                    <a:pt x="1790" y="0"/>
                  </a:cubicBezTo>
                  <a:close/>
                </a:path>
              </a:pathLst>
            </a:custGeom>
            <a:solidFill>
              <a:srgbClr val="B5C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76;p93">
              <a:extLst>
                <a:ext uri="{FF2B5EF4-FFF2-40B4-BE49-F238E27FC236}">
                  <a16:creationId xmlns:a16="http://schemas.microsoft.com/office/drawing/2014/main" id="{6F279A88-71A7-EB2E-F4D2-88B1FBAC41E2}"/>
                </a:ext>
              </a:extLst>
            </p:cNvPr>
            <p:cNvSpPr/>
            <p:nvPr/>
          </p:nvSpPr>
          <p:spPr>
            <a:xfrm>
              <a:off x="1792630" y="2614945"/>
              <a:ext cx="116707" cy="115869"/>
            </a:xfrm>
            <a:custGeom>
              <a:avLst/>
              <a:gdLst/>
              <a:ahLst/>
              <a:cxnLst/>
              <a:rect l="l" t="t" r="r" b="b"/>
              <a:pathLst>
                <a:path w="4457" h="4425" extrusionOk="0">
                  <a:moveTo>
                    <a:pt x="1122" y="0"/>
                  </a:moveTo>
                  <a:cubicBezTo>
                    <a:pt x="1065" y="0"/>
                    <a:pt x="1007" y="22"/>
                    <a:pt x="964" y="65"/>
                  </a:cubicBezTo>
                  <a:lnTo>
                    <a:pt x="1" y="1028"/>
                  </a:lnTo>
                  <a:lnTo>
                    <a:pt x="3407" y="4425"/>
                  </a:lnTo>
                  <a:lnTo>
                    <a:pt x="4370" y="3471"/>
                  </a:lnTo>
                  <a:cubicBezTo>
                    <a:pt x="4456" y="3375"/>
                    <a:pt x="4456" y="3242"/>
                    <a:pt x="4370" y="3156"/>
                  </a:cubicBezTo>
                  <a:lnTo>
                    <a:pt x="1279" y="65"/>
                  </a:lnTo>
                  <a:cubicBezTo>
                    <a:pt x="1236" y="22"/>
                    <a:pt x="1179" y="0"/>
                    <a:pt x="1122" y="0"/>
                  </a:cubicBezTo>
                  <a:close/>
                </a:path>
              </a:pathLst>
            </a:custGeom>
            <a:solidFill>
              <a:srgbClr val="EB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77;p93">
              <a:extLst>
                <a:ext uri="{FF2B5EF4-FFF2-40B4-BE49-F238E27FC236}">
                  <a16:creationId xmlns:a16="http://schemas.microsoft.com/office/drawing/2014/main" id="{70148580-DAB4-8C0E-DC8A-6629529EED50}"/>
                </a:ext>
              </a:extLst>
            </p:cNvPr>
            <p:cNvSpPr/>
            <p:nvPr/>
          </p:nvSpPr>
          <p:spPr>
            <a:xfrm>
              <a:off x="1750184" y="2637621"/>
              <a:ext cx="135900" cy="135350"/>
            </a:xfrm>
            <a:custGeom>
              <a:avLst/>
              <a:gdLst/>
              <a:ahLst/>
              <a:cxnLst/>
              <a:rect l="l" t="t" r="r" b="b"/>
              <a:pathLst>
                <a:path w="5190" h="5169" extrusionOk="0">
                  <a:moveTo>
                    <a:pt x="1784" y="0"/>
                  </a:moveTo>
                  <a:lnTo>
                    <a:pt x="86" y="1698"/>
                  </a:lnTo>
                  <a:cubicBezTo>
                    <a:pt x="0" y="1784"/>
                    <a:pt x="0" y="1927"/>
                    <a:pt x="86" y="2013"/>
                  </a:cubicBezTo>
                  <a:lnTo>
                    <a:pt x="3177" y="5104"/>
                  </a:lnTo>
                  <a:cubicBezTo>
                    <a:pt x="3220" y="5147"/>
                    <a:pt x="3277" y="5168"/>
                    <a:pt x="3334" y="5168"/>
                  </a:cubicBezTo>
                  <a:cubicBezTo>
                    <a:pt x="3392" y="5168"/>
                    <a:pt x="3449" y="5147"/>
                    <a:pt x="3492" y="5104"/>
                  </a:cubicBezTo>
                  <a:lnTo>
                    <a:pt x="5190" y="3396"/>
                  </a:lnTo>
                  <a:lnTo>
                    <a:pt x="1784" y="0"/>
                  </a:lnTo>
                  <a:close/>
                </a:path>
              </a:pathLst>
            </a:custGeom>
            <a:solidFill>
              <a:srgbClr val="536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78;p93">
              <a:extLst>
                <a:ext uri="{FF2B5EF4-FFF2-40B4-BE49-F238E27FC236}">
                  <a16:creationId xmlns:a16="http://schemas.microsoft.com/office/drawing/2014/main" id="{B12D9682-B4D7-9C29-C136-BC287A52F9D4}"/>
                </a:ext>
              </a:extLst>
            </p:cNvPr>
            <p:cNvSpPr/>
            <p:nvPr/>
          </p:nvSpPr>
          <p:spPr>
            <a:xfrm>
              <a:off x="1750184" y="2665586"/>
              <a:ext cx="107673" cy="107385"/>
            </a:xfrm>
            <a:custGeom>
              <a:avLst/>
              <a:gdLst/>
              <a:ahLst/>
              <a:cxnLst/>
              <a:rect l="l" t="t" r="r" b="b"/>
              <a:pathLst>
                <a:path w="4112" h="4101" extrusionOk="0">
                  <a:moveTo>
                    <a:pt x="716" y="1"/>
                  </a:moveTo>
                  <a:lnTo>
                    <a:pt x="86" y="630"/>
                  </a:lnTo>
                  <a:cubicBezTo>
                    <a:pt x="0" y="716"/>
                    <a:pt x="0" y="859"/>
                    <a:pt x="86" y="945"/>
                  </a:cubicBezTo>
                  <a:lnTo>
                    <a:pt x="3177" y="4036"/>
                  </a:lnTo>
                  <a:cubicBezTo>
                    <a:pt x="3220" y="4079"/>
                    <a:pt x="3277" y="4100"/>
                    <a:pt x="3334" y="4100"/>
                  </a:cubicBezTo>
                  <a:cubicBezTo>
                    <a:pt x="3392" y="4100"/>
                    <a:pt x="3449" y="4079"/>
                    <a:pt x="3492" y="4036"/>
                  </a:cubicBezTo>
                  <a:lnTo>
                    <a:pt x="4112" y="3406"/>
                  </a:lnTo>
                  <a:lnTo>
                    <a:pt x="716" y="1"/>
                  </a:lnTo>
                  <a:close/>
                </a:path>
              </a:pathLst>
            </a:custGeom>
            <a:solidFill>
              <a:srgbClr val="395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2696;p94">
            <a:extLst>
              <a:ext uri="{FF2B5EF4-FFF2-40B4-BE49-F238E27FC236}">
                <a16:creationId xmlns:a16="http://schemas.microsoft.com/office/drawing/2014/main" id="{636FB669-C672-12B9-131E-B28911380E40}"/>
              </a:ext>
            </a:extLst>
          </p:cNvPr>
          <p:cNvGrpSpPr/>
          <p:nvPr/>
        </p:nvGrpSpPr>
        <p:grpSpPr>
          <a:xfrm>
            <a:off x="6521642" y="1493153"/>
            <a:ext cx="585040" cy="675594"/>
            <a:chOff x="866528" y="3348348"/>
            <a:chExt cx="317405" cy="366534"/>
          </a:xfrm>
        </p:grpSpPr>
        <p:sp>
          <p:nvSpPr>
            <p:cNvPr id="31" name="Google Shape;12697;p94">
              <a:extLst>
                <a:ext uri="{FF2B5EF4-FFF2-40B4-BE49-F238E27FC236}">
                  <a16:creationId xmlns:a16="http://schemas.microsoft.com/office/drawing/2014/main" id="{E2C2FC45-C675-F6AF-1BB9-667779E2B0D0}"/>
                </a:ext>
              </a:extLst>
            </p:cNvPr>
            <p:cNvSpPr/>
            <p:nvPr/>
          </p:nvSpPr>
          <p:spPr>
            <a:xfrm>
              <a:off x="869795" y="3526650"/>
              <a:ext cx="314139" cy="188232"/>
            </a:xfrm>
            <a:custGeom>
              <a:avLst/>
              <a:gdLst/>
              <a:ahLst/>
              <a:cxnLst/>
              <a:rect l="l" t="t" r="r" b="b"/>
              <a:pathLst>
                <a:path w="12021" h="7203" extrusionOk="0">
                  <a:moveTo>
                    <a:pt x="6011" y="0"/>
                  </a:moveTo>
                  <a:cubicBezTo>
                    <a:pt x="5933" y="0"/>
                    <a:pt x="5856" y="19"/>
                    <a:pt x="5789" y="58"/>
                  </a:cubicBezTo>
                  <a:lnTo>
                    <a:pt x="827" y="2924"/>
                  </a:lnTo>
                  <a:lnTo>
                    <a:pt x="308" y="3222"/>
                  </a:lnTo>
                  <a:cubicBezTo>
                    <a:pt x="0" y="3395"/>
                    <a:pt x="0" y="3837"/>
                    <a:pt x="308" y="4010"/>
                  </a:cubicBezTo>
                  <a:lnTo>
                    <a:pt x="5789" y="7145"/>
                  </a:lnTo>
                  <a:cubicBezTo>
                    <a:pt x="5856" y="7183"/>
                    <a:pt x="5933" y="7203"/>
                    <a:pt x="6010" y="7203"/>
                  </a:cubicBezTo>
                  <a:cubicBezTo>
                    <a:pt x="6087" y="7203"/>
                    <a:pt x="6164" y="7183"/>
                    <a:pt x="6231" y="7145"/>
                  </a:cubicBezTo>
                  <a:lnTo>
                    <a:pt x="11712" y="4010"/>
                  </a:lnTo>
                  <a:cubicBezTo>
                    <a:pt x="12020" y="3837"/>
                    <a:pt x="12020" y="3395"/>
                    <a:pt x="11712" y="3222"/>
                  </a:cubicBezTo>
                  <a:lnTo>
                    <a:pt x="11203" y="2924"/>
                  </a:lnTo>
                  <a:lnTo>
                    <a:pt x="6241" y="58"/>
                  </a:lnTo>
                  <a:cubicBezTo>
                    <a:pt x="6169" y="19"/>
                    <a:pt x="6089" y="0"/>
                    <a:pt x="6011" y="0"/>
                  </a:cubicBezTo>
                  <a:close/>
                </a:path>
              </a:pathLst>
            </a:custGeom>
            <a:solidFill>
              <a:srgbClr val="7B8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98;p94">
              <a:extLst>
                <a:ext uri="{FF2B5EF4-FFF2-40B4-BE49-F238E27FC236}">
                  <a16:creationId xmlns:a16="http://schemas.microsoft.com/office/drawing/2014/main" id="{2B8D74B0-D139-40D2-0A73-D42A77634080}"/>
                </a:ext>
              </a:extLst>
            </p:cNvPr>
            <p:cNvSpPr/>
            <p:nvPr/>
          </p:nvSpPr>
          <p:spPr>
            <a:xfrm>
              <a:off x="891145" y="3526650"/>
              <a:ext cx="271177" cy="152300"/>
            </a:xfrm>
            <a:custGeom>
              <a:avLst/>
              <a:gdLst/>
              <a:ahLst/>
              <a:cxnLst/>
              <a:rect l="l" t="t" r="r" b="b"/>
              <a:pathLst>
                <a:path w="10377" h="5828" extrusionOk="0">
                  <a:moveTo>
                    <a:pt x="5193" y="0"/>
                  </a:moveTo>
                  <a:cubicBezTo>
                    <a:pt x="5114" y="0"/>
                    <a:pt x="5034" y="19"/>
                    <a:pt x="4962" y="58"/>
                  </a:cubicBezTo>
                  <a:lnTo>
                    <a:pt x="0" y="2924"/>
                  </a:lnTo>
                  <a:lnTo>
                    <a:pt x="4972" y="5770"/>
                  </a:lnTo>
                  <a:cubicBezTo>
                    <a:pt x="5039" y="5808"/>
                    <a:pt x="5116" y="5828"/>
                    <a:pt x="5193" y="5828"/>
                  </a:cubicBezTo>
                  <a:cubicBezTo>
                    <a:pt x="5270" y="5828"/>
                    <a:pt x="5347" y="5808"/>
                    <a:pt x="5414" y="5770"/>
                  </a:cubicBezTo>
                  <a:lnTo>
                    <a:pt x="10376" y="2924"/>
                  </a:lnTo>
                  <a:lnTo>
                    <a:pt x="5424" y="58"/>
                  </a:lnTo>
                  <a:cubicBezTo>
                    <a:pt x="5352" y="19"/>
                    <a:pt x="5272" y="0"/>
                    <a:pt x="5193" y="0"/>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99;p94">
              <a:extLst>
                <a:ext uri="{FF2B5EF4-FFF2-40B4-BE49-F238E27FC236}">
                  <a16:creationId xmlns:a16="http://schemas.microsoft.com/office/drawing/2014/main" id="{CEA63F74-5B66-DA5E-1447-376464CACB3F}"/>
                </a:ext>
              </a:extLst>
            </p:cNvPr>
            <p:cNvSpPr/>
            <p:nvPr/>
          </p:nvSpPr>
          <p:spPr>
            <a:xfrm>
              <a:off x="869795" y="3466911"/>
              <a:ext cx="314139" cy="188180"/>
            </a:xfrm>
            <a:custGeom>
              <a:avLst/>
              <a:gdLst/>
              <a:ahLst/>
              <a:cxnLst/>
              <a:rect l="l" t="t" r="r" b="b"/>
              <a:pathLst>
                <a:path w="12021" h="7201" extrusionOk="0">
                  <a:moveTo>
                    <a:pt x="6011" y="0"/>
                  </a:moveTo>
                  <a:cubicBezTo>
                    <a:pt x="5933" y="0"/>
                    <a:pt x="5856" y="22"/>
                    <a:pt x="5789" y="65"/>
                  </a:cubicBezTo>
                  <a:lnTo>
                    <a:pt x="827" y="2931"/>
                  </a:lnTo>
                  <a:lnTo>
                    <a:pt x="308" y="3229"/>
                  </a:lnTo>
                  <a:cubicBezTo>
                    <a:pt x="0" y="3402"/>
                    <a:pt x="0" y="3834"/>
                    <a:pt x="308" y="4008"/>
                  </a:cubicBezTo>
                  <a:lnTo>
                    <a:pt x="5789" y="7142"/>
                  </a:lnTo>
                  <a:cubicBezTo>
                    <a:pt x="5856" y="7181"/>
                    <a:pt x="5933" y="7200"/>
                    <a:pt x="6010" y="7200"/>
                  </a:cubicBezTo>
                  <a:cubicBezTo>
                    <a:pt x="6087" y="7200"/>
                    <a:pt x="6164" y="7181"/>
                    <a:pt x="6231" y="7142"/>
                  </a:cubicBezTo>
                  <a:lnTo>
                    <a:pt x="11712" y="4008"/>
                  </a:lnTo>
                  <a:cubicBezTo>
                    <a:pt x="12010" y="3834"/>
                    <a:pt x="12020" y="3402"/>
                    <a:pt x="11712" y="3229"/>
                  </a:cubicBezTo>
                  <a:lnTo>
                    <a:pt x="11203" y="2931"/>
                  </a:lnTo>
                  <a:lnTo>
                    <a:pt x="6241" y="65"/>
                  </a:lnTo>
                  <a:cubicBezTo>
                    <a:pt x="6169" y="22"/>
                    <a:pt x="6089" y="0"/>
                    <a:pt x="6011" y="0"/>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00;p94">
              <a:extLst>
                <a:ext uri="{FF2B5EF4-FFF2-40B4-BE49-F238E27FC236}">
                  <a16:creationId xmlns:a16="http://schemas.microsoft.com/office/drawing/2014/main" id="{BA27A472-18BB-430E-11E0-ED7DE50F8AA0}"/>
                </a:ext>
              </a:extLst>
            </p:cNvPr>
            <p:cNvSpPr/>
            <p:nvPr/>
          </p:nvSpPr>
          <p:spPr>
            <a:xfrm>
              <a:off x="891145" y="3466833"/>
              <a:ext cx="271177" cy="152300"/>
            </a:xfrm>
            <a:custGeom>
              <a:avLst/>
              <a:gdLst/>
              <a:ahLst/>
              <a:cxnLst/>
              <a:rect l="l" t="t" r="r" b="b"/>
              <a:pathLst>
                <a:path w="10377" h="5828" extrusionOk="0">
                  <a:moveTo>
                    <a:pt x="5193" y="1"/>
                  </a:moveTo>
                  <a:cubicBezTo>
                    <a:pt x="5114" y="1"/>
                    <a:pt x="5034" y="20"/>
                    <a:pt x="4962" y="58"/>
                  </a:cubicBezTo>
                  <a:lnTo>
                    <a:pt x="0" y="2924"/>
                  </a:lnTo>
                  <a:lnTo>
                    <a:pt x="4972" y="5770"/>
                  </a:lnTo>
                  <a:cubicBezTo>
                    <a:pt x="5039" y="5809"/>
                    <a:pt x="5116" y="5828"/>
                    <a:pt x="5193" y="5828"/>
                  </a:cubicBezTo>
                  <a:cubicBezTo>
                    <a:pt x="5270" y="5828"/>
                    <a:pt x="5347" y="5809"/>
                    <a:pt x="5414" y="5770"/>
                  </a:cubicBezTo>
                  <a:lnTo>
                    <a:pt x="10376" y="2924"/>
                  </a:lnTo>
                  <a:lnTo>
                    <a:pt x="5424" y="58"/>
                  </a:lnTo>
                  <a:cubicBezTo>
                    <a:pt x="5352" y="20"/>
                    <a:pt x="5272" y="1"/>
                    <a:pt x="5193" y="1"/>
                  </a:cubicBezTo>
                  <a:close/>
                </a:path>
              </a:pathLst>
            </a:custGeom>
            <a:solidFill>
              <a:srgbClr val="859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01;p94">
              <a:extLst>
                <a:ext uri="{FF2B5EF4-FFF2-40B4-BE49-F238E27FC236}">
                  <a16:creationId xmlns:a16="http://schemas.microsoft.com/office/drawing/2014/main" id="{AD1EE50F-0EAE-D436-E39A-1D84B6328754}"/>
                </a:ext>
              </a:extLst>
            </p:cNvPr>
            <p:cNvSpPr/>
            <p:nvPr/>
          </p:nvSpPr>
          <p:spPr>
            <a:xfrm>
              <a:off x="869795" y="3407094"/>
              <a:ext cx="313877" cy="188180"/>
            </a:xfrm>
            <a:custGeom>
              <a:avLst/>
              <a:gdLst/>
              <a:ahLst/>
              <a:cxnLst/>
              <a:rect l="l" t="t" r="r" b="b"/>
              <a:pathLst>
                <a:path w="12011" h="7201" extrusionOk="0">
                  <a:moveTo>
                    <a:pt x="6010" y="0"/>
                  </a:moveTo>
                  <a:cubicBezTo>
                    <a:pt x="5931" y="0"/>
                    <a:pt x="5851" y="22"/>
                    <a:pt x="5779" y="65"/>
                  </a:cubicBezTo>
                  <a:lnTo>
                    <a:pt x="731" y="2979"/>
                  </a:lnTo>
                  <a:lnTo>
                    <a:pt x="308" y="3229"/>
                  </a:lnTo>
                  <a:cubicBezTo>
                    <a:pt x="0" y="3402"/>
                    <a:pt x="0" y="3835"/>
                    <a:pt x="308" y="4008"/>
                  </a:cubicBezTo>
                  <a:lnTo>
                    <a:pt x="5789" y="7143"/>
                  </a:lnTo>
                  <a:cubicBezTo>
                    <a:pt x="5856" y="7181"/>
                    <a:pt x="5933" y="7200"/>
                    <a:pt x="6010" y="7200"/>
                  </a:cubicBezTo>
                  <a:cubicBezTo>
                    <a:pt x="6087" y="7200"/>
                    <a:pt x="6164" y="7181"/>
                    <a:pt x="6231" y="7143"/>
                  </a:cubicBezTo>
                  <a:lnTo>
                    <a:pt x="11712" y="4008"/>
                  </a:lnTo>
                  <a:cubicBezTo>
                    <a:pt x="12010" y="3835"/>
                    <a:pt x="12010" y="3402"/>
                    <a:pt x="11712" y="3229"/>
                  </a:cubicBezTo>
                  <a:lnTo>
                    <a:pt x="10789" y="2690"/>
                  </a:lnTo>
                  <a:lnTo>
                    <a:pt x="6241" y="65"/>
                  </a:lnTo>
                  <a:cubicBezTo>
                    <a:pt x="6169" y="22"/>
                    <a:pt x="6089" y="0"/>
                    <a:pt x="6010" y="0"/>
                  </a:cubicBezTo>
                  <a:close/>
                </a:path>
              </a:pathLst>
            </a:custGeom>
            <a:solidFill>
              <a:srgbClr val="C5D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02;p94">
              <a:extLst>
                <a:ext uri="{FF2B5EF4-FFF2-40B4-BE49-F238E27FC236}">
                  <a16:creationId xmlns:a16="http://schemas.microsoft.com/office/drawing/2014/main" id="{3B81DABF-44F5-638C-2FAB-AFCEF6F691D2}"/>
                </a:ext>
              </a:extLst>
            </p:cNvPr>
            <p:cNvSpPr/>
            <p:nvPr/>
          </p:nvSpPr>
          <p:spPr>
            <a:xfrm>
              <a:off x="888872" y="3407094"/>
              <a:ext cx="262893" cy="156690"/>
            </a:xfrm>
            <a:custGeom>
              <a:avLst/>
              <a:gdLst/>
              <a:ahLst/>
              <a:cxnLst/>
              <a:rect l="l" t="t" r="r" b="b"/>
              <a:pathLst>
                <a:path w="10060" h="5996" extrusionOk="0">
                  <a:moveTo>
                    <a:pt x="5279" y="0"/>
                  </a:moveTo>
                  <a:cubicBezTo>
                    <a:pt x="5201" y="0"/>
                    <a:pt x="5121" y="22"/>
                    <a:pt x="5049" y="65"/>
                  </a:cubicBezTo>
                  <a:lnTo>
                    <a:pt x="1" y="2979"/>
                  </a:lnTo>
                  <a:lnTo>
                    <a:pt x="5213" y="5960"/>
                  </a:lnTo>
                  <a:cubicBezTo>
                    <a:pt x="5261" y="5984"/>
                    <a:pt x="5314" y="5996"/>
                    <a:pt x="5367" y="5996"/>
                  </a:cubicBezTo>
                  <a:cubicBezTo>
                    <a:pt x="5419" y="5996"/>
                    <a:pt x="5472" y="5984"/>
                    <a:pt x="5520" y="5960"/>
                  </a:cubicBezTo>
                  <a:lnTo>
                    <a:pt x="6347" y="5479"/>
                  </a:lnTo>
                  <a:lnTo>
                    <a:pt x="9626" y="3614"/>
                  </a:lnTo>
                  <a:cubicBezTo>
                    <a:pt x="9896" y="3460"/>
                    <a:pt x="10059" y="3171"/>
                    <a:pt x="10059" y="2873"/>
                  </a:cubicBezTo>
                  <a:lnTo>
                    <a:pt x="10059" y="2690"/>
                  </a:lnTo>
                  <a:lnTo>
                    <a:pt x="5501" y="65"/>
                  </a:lnTo>
                  <a:cubicBezTo>
                    <a:pt x="5434" y="22"/>
                    <a:pt x="5357" y="0"/>
                    <a:pt x="5279" y="0"/>
                  </a:cubicBezTo>
                  <a:close/>
                </a:path>
              </a:pathLst>
            </a:custGeom>
            <a:solidFill>
              <a:srgbClr val="B8C6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03;p94">
              <a:extLst>
                <a:ext uri="{FF2B5EF4-FFF2-40B4-BE49-F238E27FC236}">
                  <a16:creationId xmlns:a16="http://schemas.microsoft.com/office/drawing/2014/main" id="{208979E0-92C1-3F42-CB6E-249EFFCE76AD}"/>
                </a:ext>
              </a:extLst>
            </p:cNvPr>
            <p:cNvSpPr/>
            <p:nvPr/>
          </p:nvSpPr>
          <p:spPr>
            <a:xfrm>
              <a:off x="866528" y="3348348"/>
              <a:ext cx="282963" cy="189304"/>
            </a:xfrm>
            <a:custGeom>
              <a:avLst/>
              <a:gdLst/>
              <a:ahLst/>
              <a:cxnLst/>
              <a:rect l="l" t="t" r="r" b="b"/>
              <a:pathLst>
                <a:path w="10828" h="7244" extrusionOk="0">
                  <a:moveTo>
                    <a:pt x="6135" y="1"/>
                  </a:moveTo>
                  <a:cubicBezTo>
                    <a:pt x="6082" y="1"/>
                    <a:pt x="6029" y="15"/>
                    <a:pt x="5981" y="44"/>
                  </a:cubicBezTo>
                  <a:lnTo>
                    <a:pt x="212" y="3371"/>
                  </a:lnTo>
                  <a:cubicBezTo>
                    <a:pt x="0" y="3486"/>
                    <a:pt x="0" y="3785"/>
                    <a:pt x="212" y="3910"/>
                  </a:cubicBezTo>
                  <a:lnTo>
                    <a:pt x="5981" y="7208"/>
                  </a:lnTo>
                  <a:cubicBezTo>
                    <a:pt x="6029" y="7232"/>
                    <a:pt x="6082" y="7244"/>
                    <a:pt x="6135" y="7244"/>
                  </a:cubicBezTo>
                  <a:cubicBezTo>
                    <a:pt x="6188" y="7244"/>
                    <a:pt x="6241" y="7232"/>
                    <a:pt x="6289" y="7208"/>
                  </a:cubicBezTo>
                  <a:lnTo>
                    <a:pt x="7116" y="6727"/>
                  </a:lnTo>
                  <a:lnTo>
                    <a:pt x="10828" y="4602"/>
                  </a:lnTo>
                  <a:lnTo>
                    <a:pt x="10828" y="2659"/>
                  </a:lnTo>
                  <a:lnTo>
                    <a:pt x="7039" y="477"/>
                  </a:lnTo>
                  <a:lnTo>
                    <a:pt x="6289" y="44"/>
                  </a:lnTo>
                  <a:cubicBezTo>
                    <a:pt x="6241" y="15"/>
                    <a:pt x="6188" y="1"/>
                    <a:pt x="6135" y="1"/>
                  </a:cubicBezTo>
                  <a:close/>
                </a:path>
              </a:pathLst>
            </a:custGeom>
            <a:solidFill>
              <a:srgbClr val="DF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04;p94">
              <a:extLst>
                <a:ext uri="{FF2B5EF4-FFF2-40B4-BE49-F238E27FC236}">
                  <a16:creationId xmlns:a16="http://schemas.microsoft.com/office/drawing/2014/main" id="{4ABBCECF-0B24-2485-F47E-9093A60BDCBF}"/>
                </a:ext>
              </a:extLst>
            </p:cNvPr>
            <p:cNvSpPr/>
            <p:nvPr/>
          </p:nvSpPr>
          <p:spPr>
            <a:xfrm>
              <a:off x="1102975" y="3417835"/>
              <a:ext cx="46516" cy="50775"/>
            </a:xfrm>
            <a:custGeom>
              <a:avLst/>
              <a:gdLst/>
              <a:ahLst/>
              <a:cxnLst/>
              <a:rect l="l" t="t" r="r" b="b"/>
              <a:pathLst>
                <a:path w="1780" h="1943" extrusionOk="0">
                  <a:moveTo>
                    <a:pt x="1780" y="0"/>
                  </a:moveTo>
                  <a:lnTo>
                    <a:pt x="164" y="789"/>
                  </a:lnTo>
                  <a:cubicBezTo>
                    <a:pt x="1" y="866"/>
                    <a:pt x="1" y="1087"/>
                    <a:pt x="164" y="1174"/>
                  </a:cubicBezTo>
                  <a:lnTo>
                    <a:pt x="1780" y="1943"/>
                  </a:lnTo>
                  <a:lnTo>
                    <a:pt x="1780" y="0"/>
                  </a:lnTo>
                  <a:close/>
                </a:path>
              </a:pathLst>
            </a:custGeom>
            <a:solidFill>
              <a:srgbClr val="EC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500"/>
                                        <p:tgtEl>
                                          <p:spTgt spid="14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9">
                                            <p:txEl>
                                              <p:pRg st="1" end="1"/>
                                            </p:txEl>
                                          </p:spTgt>
                                        </p:tgtEl>
                                        <p:attrNameLst>
                                          <p:attrName>style.visibility</p:attrName>
                                        </p:attrNameLst>
                                      </p:cBhvr>
                                      <p:to>
                                        <p:strVal val="visible"/>
                                      </p:to>
                                    </p:set>
                                    <p:animEffect transition="in" filter="fade">
                                      <p:cBhvr>
                                        <p:cTn id="15" dur="500"/>
                                        <p:tgtEl>
                                          <p:spTgt spid="1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9">
                                            <p:txEl>
                                              <p:pRg st="2" end="2"/>
                                            </p:txEl>
                                          </p:spTgt>
                                        </p:tgtEl>
                                        <p:attrNameLst>
                                          <p:attrName>style.visibility</p:attrName>
                                        </p:attrNameLst>
                                      </p:cBhvr>
                                      <p:to>
                                        <p:strVal val="visible"/>
                                      </p:to>
                                    </p:set>
                                    <p:animEffect transition="in" filter="fade">
                                      <p:cBhvr>
                                        <p:cTn id="20" dur="500"/>
                                        <p:tgtEl>
                                          <p:spTgt spid="14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0">
                                            <p:txEl>
                                              <p:pRg st="0" end="0"/>
                                            </p:txEl>
                                          </p:spTgt>
                                        </p:tgtEl>
                                        <p:attrNameLst>
                                          <p:attrName>style.visibility</p:attrName>
                                        </p:attrNameLst>
                                      </p:cBhvr>
                                      <p:to>
                                        <p:strVal val="visible"/>
                                      </p:to>
                                    </p:set>
                                    <p:animEffect transition="in" filter="fade">
                                      <p:cBhvr>
                                        <p:cTn id="25" dur="500"/>
                                        <p:tgtEl>
                                          <p:spTgt spid="150">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0">
                                            <p:txEl>
                                              <p:pRg st="1" end="1"/>
                                            </p:txEl>
                                          </p:spTgt>
                                        </p:tgtEl>
                                        <p:attrNameLst>
                                          <p:attrName>style.visibility</p:attrName>
                                        </p:attrNameLst>
                                      </p:cBhvr>
                                      <p:to>
                                        <p:strVal val="visible"/>
                                      </p:to>
                                    </p:set>
                                    <p:animEffect transition="in" filter="fade">
                                      <p:cBhvr>
                                        <p:cTn id="33" dur="500"/>
                                        <p:tgtEl>
                                          <p:spTgt spid="15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0">
                                            <p:txEl>
                                              <p:pRg st="2" end="2"/>
                                            </p:txEl>
                                          </p:spTgt>
                                        </p:tgtEl>
                                        <p:attrNameLst>
                                          <p:attrName>style.visibility</p:attrName>
                                        </p:attrNameLst>
                                      </p:cBhvr>
                                      <p:to>
                                        <p:strVal val="visible"/>
                                      </p:to>
                                    </p:set>
                                    <p:animEffect transition="in" filter="fade">
                                      <p:cBhvr>
                                        <p:cTn id="38" dur="500"/>
                                        <p:tgtEl>
                                          <p:spTgt spid="15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0">
                                            <p:txEl>
                                              <p:pRg st="3" end="3"/>
                                            </p:txEl>
                                          </p:spTgt>
                                        </p:tgtEl>
                                        <p:attrNameLst>
                                          <p:attrName>style.visibility</p:attrName>
                                        </p:attrNameLst>
                                      </p:cBhvr>
                                      <p:to>
                                        <p:strVal val="visible"/>
                                      </p:to>
                                    </p:set>
                                    <p:animEffect transition="in" filter="fade">
                                      <p:cBhvr>
                                        <p:cTn id="43" dur="500"/>
                                        <p:tgtEl>
                                          <p:spTgt spid="15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0">
                                            <p:txEl>
                                              <p:pRg st="4" end="4"/>
                                            </p:txEl>
                                          </p:spTgt>
                                        </p:tgtEl>
                                        <p:attrNameLst>
                                          <p:attrName>style.visibility</p:attrName>
                                        </p:attrNameLst>
                                      </p:cBhvr>
                                      <p:to>
                                        <p:strVal val="visible"/>
                                      </p:to>
                                    </p:set>
                                    <p:animEffect transition="in" filter="fade">
                                      <p:cBhvr>
                                        <p:cTn id="48" dur="500"/>
                                        <p:tgtEl>
                                          <p:spTgt spid="150">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1"/>
                                        </p:tgtEl>
                                        <p:attrNameLst>
                                          <p:attrName>style.visibility</p:attrName>
                                        </p:attrNameLst>
                                      </p:cBhvr>
                                      <p:to>
                                        <p:strVal val="visible"/>
                                      </p:to>
                                    </p:set>
                                    <p:animEffect transition="in" filter="fade">
                                      <p:cBhvr>
                                        <p:cTn id="53" dur="500"/>
                                        <p:tgtEl>
                                          <p:spTgt spid="151"/>
                                        </p:tgtEl>
                                      </p:cBhvr>
                                    </p:animEffect>
                                  </p:childTnLst>
                                </p:cTn>
                              </p:par>
                              <p:par>
                                <p:cTn id="54" presetID="10"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3"/>
                                        </p:tgtEl>
                                        <p:attrNameLst>
                                          <p:attrName>style.visibility</p:attrName>
                                        </p:attrNameLst>
                                      </p:cBhvr>
                                      <p:to>
                                        <p:strVal val="visible"/>
                                      </p:to>
                                    </p:set>
                                    <p:animEffect transition="in" filter="fade">
                                      <p:cBhvr>
                                        <p:cTn id="61" dur="500"/>
                                        <p:tgtEl>
                                          <p:spTgt spid="15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52"/>
                                        </p:tgtEl>
                                        <p:attrNameLst>
                                          <p:attrName>style.visibility</p:attrName>
                                        </p:attrNameLst>
                                      </p:cBhvr>
                                      <p:to>
                                        <p:strVal val="visible"/>
                                      </p:to>
                                    </p:set>
                                    <p:animEffect transition="in" filter="fade">
                                      <p:cBhvr>
                                        <p:cTn id="66"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0B347577-3F72-AED6-A78F-793CF0AF5274}"/>
            </a:ext>
          </a:extLst>
        </p:cNvPr>
        <p:cNvGrpSpPr/>
        <p:nvPr/>
      </p:nvGrpSpPr>
      <p:grpSpPr>
        <a:xfrm>
          <a:off x="0" y="0"/>
          <a:ext cx="0" cy="0"/>
          <a:chOff x="0" y="0"/>
          <a:chExt cx="0" cy="0"/>
        </a:xfrm>
      </p:grpSpPr>
      <p:sp>
        <p:nvSpPr>
          <p:cNvPr id="177" name="Google Shape;177;g2cfcb9e4d26_3_28">
            <a:extLst>
              <a:ext uri="{FF2B5EF4-FFF2-40B4-BE49-F238E27FC236}">
                <a16:creationId xmlns:a16="http://schemas.microsoft.com/office/drawing/2014/main" id="{F357FFC1-8051-5EEC-2504-BA726D6CDDBE}"/>
              </a:ext>
            </a:extLst>
          </p:cNvPr>
          <p:cNvSpPr txBox="1">
            <a:spLocks noGrp="1"/>
          </p:cNvSpPr>
          <p:nvPr>
            <p:ph type="body" idx="4294967295"/>
          </p:nvPr>
        </p:nvSpPr>
        <p:spPr>
          <a:xfrm>
            <a:off x="6984571" y="1192892"/>
            <a:ext cx="2086704" cy="65348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2"/>
              </a:buClr>
              <a:buSzPts val="2000"/>
              <a:buNone/>
            </a:pPr>
            <a:r>
              <a:rPr lang="en-US" sz="2000" dirty="0">
                <a:solidFill>
                  <a:srgbClr val="2C8FD7"/>
                </a:solidFill>
                <a:latin typeface="Arial Narrow" panose="020B0604020202020204" pitchFamily="34" charset="0"/>
                <a:cs typeface="Arial Narrow" panose="020B0604020202020204" pitchFamily="34" charset="0"/>
              </a:rPr>
              <a:t>How can you elicit the evidence?</a:t>
            </a:r>
            <a:endParaRPr dirty="0">
              <a:latin typeface="Arial Narrow" panose="020B0604020202020204" pitchFamily="34" charset="0"/>
              <a:cs typeface="Arial Narrow" panose="020B0604020202020204" pitchFamily="34" charset="0"/>
            </a:endParaRPr>
          </a:p>
        </p:txBody>
      </p:sp>
      <p:sp>
        <p:nvSpPr>
          <p:cNvPr id="178" name="Google Shape;178;g2cfcb9e4d26_3_28">
            <a:extLst>
              <a:ext uri="{FF2B5EF4-FFF2-40B4-BE49-F238E27FC236}">
                <a16:creationId xmlns:a16="http://schemas.microsoft.com/office/drawing/2014/main" id="{C7320D5F-E478-1D80-2E43-9B5C57F23D5B}"/>
              </a:ext>
            </a:extLst>
          </p:cNvPr>
          <p:cNvSpPr txBox="1"/>
          <p:nvPr/>
        </p:nvSpPr>
        <p:spPr>
          <a:xfrm>
            <a:off x="179850" y="2844300"/>
            <a:ext cx="1316700" cy="58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err="1">
                <a:solidFill>
                  <a:srgbClr val="7F7F7F"/>
                </a:solidFill>
                <a:latin typeface="Arial Narrow" panose="020B0604020202020204" pitchFamily="34" charset="0"/>
                <a:ea typeface="Calibri"/>
                <a:cs typeface="Arial Narrow" panose="020B0604020202020204" pitchFamily="34" charset="0"/>
                <a:sym typeface="Calibri"/>
              </a:rPr>
              <a:t>Mislevy</a:t>
            </a:r>
            <a:r>
              <a:rPr lang="en-US" sz="1600" dirty="0">
                <a:solidFill>
                  <a:srgbClr val="7F7F7F"/>
                </a:solidFill>
                <a:latin typeface="Arial Narrow" panose="020B0604020202020204" pitchFamily="34" charset="0"/>
                <a:ea typeface="Calibri"/>
                <a:cs typeface="Arial Narrow" panose="020B0604020202020204" pitchFamily="34" charset="0"/>
                <a:sym typeface="Calibri"/>
              </a:rPr>
              <a:t> et al. (2012)</a:t>
            </a:r>
            <a:endParaRPr dirty="0">
              <a:latin typeface="Arial Narrow" panose="020B0604020202020204" pitchFamily="34" charset="0"/>
              <a:cs typeface="Arial Narrow" panose="020B0604020202020204" pitchFamily="34" charset="0"/>
            </a:endParaRPr>
          </a:p>
        </p:txBody>
      </p:sp>
      <p:sp>
        <p:nvSpPr>
          <p:cNvPr id="179" name="Google Shape;179;g2cfcb9e4d26_3_28">
            <a:extLst>
              <a:ext uri="{FF2B5EF4-FFF2-40B4-BE49-F238E27FC236}">
                <a16:creationId xmlns:a16="http://schemas.microsoft.com/office/drawing/2014/main" id="{AE7AE0D1-B568-1C60-44AA-483F5B1D799B}"/>
              </a:ext>
            </a:extLst>
          </p:cNvPr>
          <p:cNvSpPr txBox="1"/>
          <p:nvPr/>
        </p:nvSpPr>
        <p:spPr>
          <a:xfrm>
            <a:off x="1636651" y="1192325"/>
            <a:ext cx="2242246" cy="64847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2"/>
              </a:buClr>
              <a:buSzPts val="2000"/>
              <a:buFont typeface="Arial"/>
              <a:buNone/>
            </a:pPr>
            <a:r>
              <a:rPr lang="en-US" sz="2000" dirty="0">
                <a:solidFill>
                  <a:srgbClr val="2C8FD7"/>
                </a:solidFill>
                <a:latin typeface="Arial Narrow" panose="020B0604020202020204" pitchFamily="34" charset="0"/>
                <a:ea typeface="Calibri"/>
                <a:cs typeface="Arial Narrow" panose="020B0604020202020204" pitchFamily="34" charset="0"/>
                <a:sym typeface="Calibri"/>
              </a:rPr>
              <a:t>What claims do you want to make?</a:t>
            </a:r>
            <a:endParaRPr dirty="0">
              <a:latin typeface="Arial Narrow" panose="020B0604020202020204" pitchFamily="34" charset="0"/>
              <a:cs typeface="Arial Narrow" panose="020B0604020202020204" pitchFamily="34" charset="0"/>
            </a:endParaRPr>
          </a:p>
        </p:txBody>
      </p:sp>
      <p:sp>
        <p:nvSpPr>
          <p:cNvPr id="180" name="Google Shape;180;g2cfcb9e4d26_3_28">
            <a:extLst>
              <a:ext uri="{FF2B5EF4-FFF2-40B4-BE49-F238E27FC236}">
                <a16:creationId xmlns:a16="http://schemas.microsoft.com/office/drawing/2014/main" id="{59F56B12-A1B7-349D-AC98-F44D2065BB84}"/>
              </a:ext>
            </a:extLst>
          </p:cNvPr>
          <p:cNvSpPr txBox="1"/>
          <p:nvPr/>
        </p:nvSpPr>
        <p:spPr>
          <a:xfrm>
            <a:off x="4295557" y="1189394"/>
            <a:ext cx="2086704" cy="65348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2"/>
              </a:buClr>
              <a:buSzPts val="2000"/>
              <a:buFont typeface="Arial"/>
              <a:buNone/>
            </a:pPr>
            <a:r>
              <a:rPr lang="en-US" sz="2000" dirty="0">
                <a:solidFill>
                  <a:srgbClr val="2C8FD7"/>
                </a:solidFill>
                <a:latin typeface="Arial Narrow" panose="020B0604020202020204" pitchFamily="34" charset="0"/>
                <a:ea typeface="Calibri"/>
                <a:cs typeface="Arial Narrow" panose="020B0604020202020204" pitchFamily="34" charset="0"/>
                <a:sym typeface="Calibri"/>
              </a:rPr>
              <a:t>What evidence types will work?</a:t>
            </a:r>
            <a:endParaRPr dirty="0">
              <a:latin typeface="Arial Narrow" panose="020B0604020202020204" pitchFamily="34" charset="0"/>
              <a:cs typeface="Arial Narrow" panose="020B0604020202020204" pitchFamily="34" charset="0"/>
            </a:endParaRPr>
          </a:p>
        </p:txBody>
      </p:sp>
      <p:pic>
        <p:nvPicPr>
          <p:cNvPr id="181" name="Google Shape;181;g2cfcb9e4d26_3_28" descr="A person wearing a virtual reality headset&#10;&#10;Description automatically generated">
            <a:extLst>
              <a:ext uri="{FF2B5EF4-FFF2-40B4-BE49-F238E27FC236}">
                <a16:creationId xmlns:a16="http://schemas.microsoft.com/office/drawing/2014/main" id="{ECBC56BB-D0FE-89C6-F5D2-241F619121D3}"/>
              </a:ext>
            </a:extLst>
          </p:cNvPr>
          <p:cNvPicPr preferRelativeResize="0"/>
          <p:nvPr/>
        </p:nvPicPr>
        <p:blipFill rotWithShape="1">
          <a:blip r:embed="rId3">
            <a:alphaModFix/>
          </a:blip>
          <a:srcRect/>
          <a:stretch/>
        </p:blipFill>
        <p:spPr>
          <a:xfrm>
            <a:off x="1630627" y="4297741"/>
            <a:ext cx="1382377" cy="1382377"/>
          </a:xfrm>
          <a:prstGeom prst="rect">
            <a:avLst/>
          </a:prstGeom>
          <a:noFill/>
          <a:ln>
            <a:noFill/>
          </a:ln>
        </p:spPr>
      </p:pic>
      <p:sp>
        <p:nvSpPr>
          <p:cNvPr id="182" name="Google Shape;182;g2cfcb9e4d26_3_28">
            <a:extLst>
              <a:ext uri="{FF2B5EF4-FFF2-40B4-BE49-F238E27FC236}">
                <a16:creationId xmlns:a16="http://schemas.microsoft.com/office/drawing/2014/main" id="{4BCBA67C-E0AB-4AE5-4824-C08DC622FF79}"/>
              </a:ext>
            </a:extLst>
          </p:cNvPr>
          <p:cNvSpPr txBox="1"/>
          <p:nvPr/>
        </p:nvSpPr>
        <p:spPr>
          <a:xfrm>
            <a:off x="3161175" y="4281850"/>
            <a:ext cx="803130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Narrow" panose="020B0604020202020204" pitchFamily="34" charset="0"/>
                <a:ea typeface="Calibri"/>
                <a:cs typeface="Arial Narrow" panose="020B0604020202020204" pitchFamily="34" charset="0"/>
                <a:sym typeface="Calibri"/>
              </a:rPr>
              <a:t>Immersive simulations can be designed to:</a:t>
            </a:r>
            <a:endParaRPr sz="1800" dirty="0">
              <a:solidFill>
                <a:schemeClr val="dk1"/>
              </a:solidFill>
              <a:latin typeface="Arial Narrow" panose="020B0604020202020204" pitchFamily="34" charset="0"/>
              <a:ea typeface="Calibri"/>
              <a:cs typeface="Arial Narrow" panose="020B0604020202020204" pitchFamily="34" charset="0"/>
              <a:sym typeface="Calibri"/>
            </a:endParaRPr>
          </a:p>
          <a:p>
            <a:pPr marL="457200" marR="0" lvl="0" indent="-342900" algn="l" rtl="0">
              <a:spcBef>
                <a:spcPts val="0"/>
              </a:spcBef>
              <a:spcAft>
                <a:spcPts val="0"/>
              </a:spcAft>
              <a:buClr>
                <a:schemeClr val="dk1"/>
              </a:buClr>
              <a:buSzPts val="1800"/>
              <a:buFont typeface="Calibri"/>
              <a:buChar char="●"/>
            </a:pPr>
            <a:r>
              <a:rPr lang="en-US" sz="1800" dirty="0">
                <a:solidFill>
                  <a:schemeClr val="dk1"/>
                </a:solidFill>
                <a:latin typeface="Arial Narrow" panose="020B0604020202020204" pitchFamily="34" charset="0"/>
                <a:ea typeface="Calibri"/>
                <a:cs typeface="Arial Narrow" panose="020B0604020202020204" pitchFamily="34" charset="0"/>
                <a:sym typeface="Calibri"/>
              </a:rPr>
              <a:t>elicit evidence of knowledge, skills, or aptitudes</a:t>
            </a:r>
            <a:endParaRPr dirty="0">
              <a:latin typeface="Arial Narrow" panose="020B0604020202020204" pitchFamily="34" charset="0"/>
              <a:cs typeface="Arial Narrow" panose="020B0604020202020204" pitchFamily="34" charset="0"/>
            </a:endParaRPr>
          </a:p>
          <a:p>
            <a:pPr marL="457200" marR="0" lvl="0" indent="-342900" algn="l" rtl="0">
              <a:spcBef>
                <a:spcPts val="0"/>
              </a:spcBef>
              <a:spcAft>
                <a:spcPts val="0"/>
              </a:spcAft>
              <a:buClr>
                <a:schemeClr val="dk1"/>
              </a:buClr>
              <a:buSzPts val="1800"/>
              <a:buFont typeface="Calibri"/>
              <a:buChar char="●"/>
            </a:pPr>
            <a:r>
              <a:rPr lang="en-US" sz="1800" dirty="0">
                <a:solidFill>
                  <a:schemeClr val="dk1"/>
                </a:solidFill>
                <a:latin typeface="Arial Narrow" panose="020B0604020202020204" pitchFamily="34" charset="0"/>
                <a:ea typeface="Calibri"/>
                <a:cs typeface="Arial Narrow" panose="020B0604020202020204" pitchFamily="34" charset="0"/>
                <a:sym typeface="Calibri"/>
              </a:rPr>
              <a:t>capture the evidence automatically</a:t>
            </a:r>
            <a:endParaRPr dirty="0">
              <a:latin typeface="Arial Narrow" panose="020B0604020202020204" pitchFamily="34" charset="0"/>
              <a:cs typeface="Arial Narrow" panose="020B0604020202020204" pitchFamily="34" charset="0"/>
            </a:endParaRPr>
          </a:p>
          <a:p>
            <a:pPr marL="457200" marR="0" lvl="0" indent="-342900" algn="l" rtl="0">
              <a:spcBef>
                <a:spcPts val="0"/>
              </a:spcBef>
              <a:spcAft>
                <a:spcPts val="0"/>
              </a:spcAft>
              <a:buClr>
                <a:schemeClr val="dk1"/>
              </a:buClr>
              <a:buSzPts val="1800"/>
              <a:buFont typeface="Calibri"/>
              <a:buChar char="●"/>
            </a:pPr>
            <a:r>
              <a:rPr lang="en-US" sz="1800" dirty="0">
                <a:solidFill>
                  <a:schemeClr val="dk1"/>
                </a:solidFill>
                <a:latin typeface="Arial Narrow" panose="020B0604020202020204" pitchFamily="34" charset="0"/>
                <a:ea typeface="Calibri"/>
                <a:cs typeface="Arial Narrow" panose="020B0604020202020204" pitchFamily="34" charset="0"/>
                <a:sym typeface="Calibri"/>
              </a:rPr>
              <a:t>adapt and respond to the evidence in real-time</a:t>
            </a:r>
            <a:endParaRPr dirty="0">
              <a:latin typeface="Arial Narrow" panose="020B0604020202020204" pitchFamily="34" charset="0"/>
              <a:cs typeface="Arial Narrow" panose="020B0604020202020204" pitchFamily="34" charset="0"/>
            </a:endParaRPr>
          </a:p>
          <a:p>
            <a:pPr marL="0" marR="0" lvl="0" indent="0" algn="l" rtl="0">
              <a:spcBef>
                <a:spcPts val="0"/>
              </a:spcBef>
              <a:spcAft>
                <a:spcPts val="0"/>
              </a:spcAft>
              <a:buNone/>
            </a:pPr>
            <a:endParaRPr sz="1800"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spcBef>
                <a:spcPts val="0"/>
              </a:spcBef>
              <a:spcAft>
                <a:spcPts val="0"/>
              </a:spcAft>
              <a:buNone/>
            </a:pPr>
            <a:r>
              <a:rPr lang="en-US" sz="1800" dirty="0">
                <a:solidFill>
                  <a:srgbClr val="2C8FD7"/>
                </a:solidFill>
                <a:latin typeface="Arial Narrow" panose="020B0604020202020204" pitchFamily="34" charset="0"/>
                <a:ea typeface="Calibri"/>
                <a:cs typeface="Arial Narrow" panose="020B0604020202020204" pitchFamily="34" charset="0"/>
                <a:sym typeface="Calibri"/>
              </a:rPr>
              <a:t>Design sims using ECD principles and you can connect evidence to competencies</a:t>
            </a:r>
            <a:endParaRPr dirty="0">
              <a:latin typeface="Arial Narrow" panose="020B0604020202020204" pitchFamily="34" charset="0"/>
              <a:cs typeface="Arial Narrow" panose="020B0604020202020204" pitchFamily="34" charset="0"/>
            </a:endParaRPr>
          </a:p>
        </p:txBody>
      </p:sp>
      <p:sp>
        <p:nvSpPr>
          <p:cNvPr id="183" name="Google Shape;183;g2cfcb9e4d26_3_28">
            <a:extLst>
              <a:ext uri="{FF2B5EF4-FFF2-40B4-BE49-F238E27FC236}">
                <a16:creationId xmlns:a16="http://schemas.microsoft.com/office/drawing/2014/main" id="{19DD5578-9073-FD83-3284-78BF2F66360C}"/>
              </a:ext>
            </a:extLst>
          </p:cNvPr>
          <p:cNvSpPr txBox="1"/>
          <p:nvPr/>
        </p:nvSpPr>
        <p:spPr>
          <a:xfrm>
            <a:off x="959763" y="5663569"/>
            <a:ext cx="2563016" cy="2154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rgbClr val="7F7F7F"/>
                </a:solidFill>
                <a:latin typeface="Arial Narrow" panose="020B0604020202020204" pitchFamily="34" charset="0"/>
                <a:ea typeface="Arial"/>
                <a:cs typeface="Arial Narrow" panose="020B0604020202020204" pitchFamily="34" charset="0"/>
                <a:sym typeface="Arial"/>
              </a:rPr>
              <a:t>Image created with assistance of DALL·E 2</a:t>
            </a:r>
            <a:endParaRPr sz="800" dirty="0">
              <a:solidFill>
                <a:srgbClr val="7F7F7F"/>
              </a:solidFill>
              <a:latin typeface="Arial Narrow" panose="020B0604020202020204" pitchFamily="34" charset="0"/>
              <a:ea typeface="Calibri"/>
              <a:cs typeface="Arial Narrow" panose="020B0604020202020204" pitchFamily="34" charset="0"/>
              <a:sym typeface="Calibri"/>
            </a:endParaRPr>
          </a:p>
        </p:txBody>
      </p:sp>
      <p:sp>
        <p:nvSpPr>
          <p:cNvPr id="3" name="Google Shape;165;g2cfcb9e4d26_3_19">
            <a:extLst>
              <a:ext uri="{FF2B5EF4-FFF2-40B4-BE49-F238E27FC236}">
                <a16:creationId xmlns:a16="http://schemas.microsoft.com/office/drawing/2014/main" id="{F1A8467E-C64A-F003-D6C6-0EB26364B182}"/>
              </a:ext>
            </a:extLst>
          </p:cNvPr>
          <p:cNvSpPr txBox="1">
            <a:spLocks/>
          </p:cNvSpPr>
          <p:nvPr/>
        </p:nvSpPr>
        <p:spPr>
          <a:xfrm>
            <a:off x="838200" y="216358"/>
            <a:ext cx="10515600" cy="549275"/>
          </a:xfrm>
          <a:prstGeom prst="rect">
            <a:avLst/>
          </a:prstGeom>
          <a:noFill/>
          <a:ln>
            <a:noFill/>
          </a:ln>
        </p:spPr>
        <p:txBody>
          <a:bodyPr spcFirstLastPara="1" wrap="square" lIns="91425" tIns="45700" rIns="91425" bIns="45700" anchor="ctr" anchorCtr="0">
            <a:norm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lnSpc>
                <a:spcPct val="90000"/>
              </a:lnSpc>
              <a:spcBef>
                <a:spcPts val="0"/>
              </a:spcBef>
              <a:spcAft>
                <a:spcPts val="0"/>
              </a:spcAft>
              <a:buClr>
                <a:schemeClr val="dk1"/>
              </a:buClr>
              <a:buSzPts val="4400"/>
              <a:buFont typeface="Calibri"/>
              <a:buNone/>
            </a:pPr>
            <a:r>
              <a:rPr lang="en-US" sz="3200" kern="0" dirty="0">
                <a:ea typeface="Calibri"/>
                <a:cs typeface="Calibri"/>
                <a:sym typeface="Calibri"/>
              </a:rPr>
              <a:t>Evidence-Centered Design for Assessment</a:t>
            </a:r>
            <a:endParaRPr lang="en-US" sz="3200" kern="0" dirty="0"/>
          </a:p>
        </p:txBody>
      </p:sp>
      <p:pic>
        <p:nvPicPr>
          <p:cNvPr id="6" name="Picture 5">
            <a:extLst>
              <a:ext uri="{FF2B5EF4-FFF2-40B4-BE49-F238E27FC236}">
                <a16:creationId xmlns:a16="http://schemas.microsoft.com/office/drawing/2014/main" id="{292828CD-3BF9-1229-6374-1F11226BA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550" y="1958211"/>
            <a:ext cx="7772400" cy="2083981"/>
          </a:xfrm>
          <a:prstGeom prst="rect">
            <a:avLst/>
          </a:prstGeom>
        </p:spPr>
      </p:pic>
    </p:spTree>
    <p:extLst>
      <p:ext uri="{BB962C8B-B14F-4D97-AF65-F5344CB8AC3E}">
        <p14:creationId xmlns:p14="http://schemas.microsoft.com/office/powerpoint/2010/main" val="5514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
                                        <p:tgtEl>
                                          <p:spTgt spid="181"/>
                                        </p:tgtEl>
                                      </p:cBhvr>
                                    </p:animEffect>
                                  </p:childTnLst>
                                </p:cTn>
                              </p:par>
                              <p:par>
                                <p:cTn id="8" presetID="10" presetClass="entr" presetSubtype="0"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cfcb9e4d26_3_264"/>
          <p:cNvSpPr txBox="1">
            <a:spLocks noGrp="1"/>
          </p:cNvSpPr>
          <p:nvPr>
            <p:ph type="title"/>
          </p:nvPr>
        </p:nvSpPr>
        <p:spPr>
          <a:xfrm>
            <a:off x="838200" y="225978"/>
            <a:ext cx="10515600" cy="4738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200" dirty="0">
                <a:ea typeface="Calibri"/>
                <a:cs typeface="Calibri"/>
                <a:sym typeface="Calibri"/>
              </a:rPr>
              <a:t>Observable Data in </a:t>
            </a:r>
            <a:r>
              <a:rPr lang="en-US" sz="3200" dirty="0"/>
              <a:t>Digital</a:t>
            </a:r>
            <a:r>
              <a:rPr lang="en-US" sz="3200" dirty="0">
                <a:ea typeface="Calibri"/>
                <a:cs typeface="Calibri"/>
                <a:sym typeface="Calibri"/>
              </a:rPr>
              <a:t> Assessments</a:t>
            </a:r>
            <a:endParaRPr sz="3200" dirty="0"/>
          </a:p>
        </p:txBody>
      </p:sp>
      <p:sp>
        <p:nvSpPr>
          <p:cNvPr id="408" name="Google Shape;408;g2cfcb9e4d26_3_2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9</a:t>
            </a:fld>
            <a:endParaRPr/>
          </a:p>
        </p:txBody>
      </p:sp>
      <p:grpSp>
        <p:nvGrpSpPr>
          <p:cNvPr id="409" name="Google Shape;409;g2cfcb9e4d26_3_264"/>
          <p:cNvGrpSpPr/>
          <p:nvPr/>
        </p:nvGrpSpPr>
        <p:grpSpPr>
          <a:xfrm>
            <a:off x="6177776" y="1423525"/>
            <a:ext cx="5127340" cy="4863501"/>
            <a:chOff x="0" y="20088"/>
            <a:chExt cx="3672819" cy="3690007"/>
          </a:xfrm>
        </p:grpSpPr>
        <p:sp>
          <p:nvSpPr>
            <p:cNvPr id="410" name="Google Shape;410;g2cfcb9e4d26_3_264"/>
            <p:cNvSpPr/>
            <p:nvPr/>
          </p:nvSpPr>
          <p:spPr>
            <a:xfrm>
              <a:off x="0" y="20088"/>
              <a:ext cx="3672819" cy="3690007"/>
            </a:xfrm>
            <a:prstGeom prst="ellipse">
              <a:avLst/>
            </a:prstGeom>
            <a:solidFill>
              <a:srgbClr val="4A86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411" name="Google Shape;411;g2cfcb9e4d26_3_264"/>
            <p:cNvSpPr txBox="1"/>
            <p:nvPr/>
          </p:nvSpPr>
          <p:spPr>
            <a:xfrm>
              <a:off x="1171247" y="204582"/>
              <a:ext cx="1399500" cy="5535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400" dirty="0">
                  <a:latin typeface="Arial Narrow" panose="020B0604020202020204" pitchFamily="34" charset="0"/>
                  <a:ea typeface="Calibri"/>
                  <a:cs typeface="Arial Narrow" panose="020B0604020202020204" pitchFamily="34" charset="0"/>
                  <a:sym typeface="Calibri"/>
                </a:rPr>
                <a:t>Observable data - all captured actions and verbalizations</a:t>
              </a:r>
              <a:endParaRPr sz="2800" dirty="0">
                <a:latin typeface="Arial Narrow" panose="020B0604020202020204" pitchFamily="34" charset="0"/>
                <a:cs typeface="Arial Narrow" panose="020B0604020202020204" pitchFamily="34" charset="0"/>
              </a:endParaRPr>
            </a:p>
          </p:txBody>
        </p:sp>
        <p:sp>
          <p:nvSpPr>
            <p:cNvPr id="412" name="Google Shape;412;g2cfcb9e4d26_3_264"/>
            <p:cNvSpPr/>
            <p:nvPr/>
          </p:nvSpPr>
          <p:spPr>
            <a:xfrm>
              <a:off x="367281" y="763246"/>
              <a:ext cx="2938255" cy="2938255"/>
            </a:xfrm>
            <a:prstGeom prst="ellipse">
              <a:avLst/>
            </a:prstGeom>
            <a:solidFill>
              <a:srgbClr val="F6B26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413" name="Google Shape;413;g2cfcb9e4d26_3_264"/>
            <p:cNvSpPr txBox="1"/>
            <p:nvPr/>
          </p:nvSpPr>
          <p:spPr>
            <a:xfrm>
              <a:off x="1042899" y="939540"/>
              <a:ext cx="1609800" cy="5289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400" dirty="0">
                  <a:latin typeface="Arial Narrow" panose="020B0604020202020204" pitchFamily="34" charset="0"/>
                  <a:ea typeface="Calibri"/>
                  <a:cs typeface="Arial Narrow" panose="020B0604020202020204" pitchFamily="34" charset="0"/>
                  <a:sym typeface="Calibri"/>
                </a:rPr>
                <a:t>Observable data that are construct related but are not scorable evidence for claims</a:t>
              </a:r>
              <a:endParaRPr sz="2800" dirty="0">
                <a:latin typeface="Arial Narrow" panose="020B0604020202020204" pitchFamily="34" charset="0"/>
                <a:cs typeface="Arial Narrow" panose="020B0604020202020204" pitchFamily="34" charset="0"/>
              </a:endParaRPr>
            </a:p>
          </p:txBody>
        </p:sp>
        <p:sp>
          <p:nvSpPr>
            <p:cNvPr id="414" name="Google Shape;414;g2cfcb9e4d26_3_264"/>
            <p:cNvSpPr/>
            <p:nvPr/>
          </p:nvSpPr>
          <p:spPr>
            <a:xfrm>
              <a:off x="677719" y="1493634"/>
              <a:ext cx="2317379" cy="2212043"/>
            </a:xfrm>
            <a:prstGeom prst="ellipse">
              <a:avLst/>
            </a:prstGeom>
            <a:solidFill>
              <a:srgbClr val="E6913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415" name="Google Shape;415;g2cfcb9e4d26_3_264"/>
            <p:cNvSpPr txBox="1"/>
            <p:nvPr/>
          </p:nvSpPr>
          <p:spPr>
            <a:xfrm>
              <a:off x="1171247" y="1734673"/>
              <a:ext cx="1399500" cy="4977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400" dirty="0">
                  <a:latin typeface="Arial Narrow" panose="020B0604020202020204" pitchFamily="34" charset="0"/>
                  <a:ea typeface="Calibri"/>
                  <a:cs typeface="Arial Narrow" panose="020B0604020202020204" pitchFamily="34" charset="0"/>
                  <a:sym typeface="Calibri"/>
                </a:rPr>
                <a:t>Observable data that are construct relevant and can be scored as evidence</a:t>
              </a:r>
              <a:endParaRPr sz="2800" dirty="0">
                <a:latin typeface="Arial Narrow" panose="020B0604020202020204" pitchFamily="34" charset="0"/>
                <a:cs typeface="Arial Narrow" panose="020B0604020202020204" pitchFamily="34" charset="0"/>
              </a:endParaRPr>
            </a:p>
          </p:txBody>
        </p:sp>
        <p:sp>
          <p:nvSpPr>
            <p:cNvPr id="416" name="Google Shape;416;g2cfcb9e4d26_3_264"/>
            <p:cNvSpPr/>
            <p:nvPr/>
          </p:nvSpPr>
          <p:spPr>
            <a:xfrm>
              <a:off x="1101845" y="2232373"/>
              <a:ext cx="1469127" cy="1469127"/>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Narrow" panose="020B0604020202020204" pitchFamily="34" charset="0"/>
                <a:cs typeface="Arial Narrow" panose="020B0604020202020204" pitchFamily="34" charset="0"/>
              </a:endParaRPr>
            </a:p>
          </p:txBody>
        </p:sp>
        <p:sp>
          <p:nvSpPr>
            <p:cNvPr id="417" name="Google Shape;417;g2cfcb9e4d26_3_264"/>
            <p:cNvSpPr txBox="1"/>
            <p:nvPr/>
          </p:nvSpPr>
          <p:spPr>
            <a:xfrm>
              <a:off x="1136658" y="2677126"/>
              <a:ext cx="1399500" cy="7344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400" dirty="0">
                  <a:latin typeface="Arial Narrow" panose="020B0604020202020204" pitchFamily="34" charset="0"/>
                  <a:ea typeface="Calibri"/>
                  <a:cs typeface="Arial Narrow" panose="020B0604020202020204" pitchFamily="34" charset="0"/>
                  <a:sym typeface="Calibri"/>
                </a:rPr>
                <a:t>Observable data that are direct responses to explicit test items and are scorable evidence for the target construct</a:t>
              </a:r>
              <a:endParaRPr sz="2800" dirty="0">
                <a:latin typeface="Arial Narrow" panose="020B0604020202020204" pitchFamily="34" charset="0"/>
                <a:cs typeface="Arial Narrow" panose="020B0604020202020204" pitchFamily="34" charset="0"/>
              </a:endParaRPr>
            </a:p>
          </p:txBody>
        </p:sp>
      </p:grpSp>
      <p:sp>
        <p:nvSpPr>
          <p:cNvPr id="418" name="Google Shape;418;g2cfcb9e4d26_3_264"/>
          <p:cNvSpPr txBox="1"/>
          <p:nvPr/>
        </p:nvSpPr>
        <p:spPr>
          <a:xfrm>
            <a:off x="1529143" y="1339632"/>
            <a:ext cx="4633682" cy="50167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2400"/>
              </a:spcAft>
              <a:buNone/>
            </a:pPr>
            <a:r>
              <a:rPr lang="en-US" sz="2000" dirty="0">
                <a:solidFill>
                  <a:schemeClr val="dk1"/>
                </a:solidFill>
                <a:latin typeface="Arial Narrow" panose="020B0604020202020204" pitchFamily="34" charset="0"/>
                <a:ea typeface="Calibri"/>
                <a:cs typeface="Arial Narrow" panose="020B0604020202020204" pitchFamily="34" charset="0"/>
                <a:sym typeface="Calibri"/>
              </a:rPr>
              <a:t>Observable data = any external action, verbalization, etc.</a:t>
            </a:r>
            <a:endParaRPr sz="2000"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spcBef>
                <a:spcPts val="0"/>
              </a:spcBef>
              <a:spcAft>
                <a:spcPts val="2400"/>
              </a:spcAft>
              <a:buNone/>
            </a:pPr>
            <a:r>
              <a:rPr lang="en-US" sz="2000" dirty="0">
                <a:solidFill>
                  <a:schemeClr val="dk1"/>
                </a:solidFill>
                <a:latin typeface="Arial Narrow" panose="020B0604020202020204" pitchFamily="34" charset="0"/>
                <a:ea typeface="Calibri"/>
                <a:cs typeface="Arial Narrow" panose="020B0604020202020204" pitchFamily="34" charset="0"/>
                <a:sym typeface="Calibri"/>
              </a:rPr>
              <a:t>In a digital task, these can be automatically captured and logged</a:t>
            </a:r>
            <a:endParaRPr sz="2000" dirty="0">
              <a:solidFill>
                <a:schemeClr val="dk1"/>
              </a:solidFill>
              <a:latin typeface="Arial Narrow" panose="020B0604020202020204" pitchFamily="34" charset="0"/>
              <a:ea typeface="Calibri"/>
              <a:cs typeface="Arial Narrow" panose="020B0604020202020204" pitchFamily="34" charset="0"/>
              <a:sym typeface="Calibri"/>
            </a:endParaRPr>
          </a:p>
          <a:p>
            <a:pPr marL="0" marR="0" lvl="0" indent="0" algn="l" rtl="0">
              <a:spcBef>
                <a:spcPts val="0"/>
              </a:spcBef>
              <a:spcAft>
                <a:spcPts val="2400"/>
              </a:spcAft>
              <a:buNone/>
            </a:pPr>
            <a:r>
              <a:rPr lang="en-US" sz="2000" dirty="0">
                <a:solidFill>
                  <a:schemeClr val="dk1"/>
                </a:solidFill>
                <a:latin typeface="Arial Narrow" panose="020B0604020202020204" pitchFamily="34" charset="0"/>
                <a:ea typeface="Calibri"/>
                <a:cs typeface="Arial Narrow" panose="020B0604020202020204" pitchFamily="34" charset="0"/>
                <a:sym typeface="Calibri"/>
              </a:rPr>
              <a:t>The log data, or process data, can be defined and labeled as evidence for the target competencies</a:t>
            </a:r>
            <a:endParaRPr sz="200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2400"/>
              </a:spcAft>
              <a:buNone/>
            </a:pPr>
            <a:r>
              <a:rPr lang="en-US" sz="2000" dirty="0">
                <a:solidFill>
                  <a:schemeClr val="dk1"/>
                </a:solidFill>
                <a:latin typeface="Arial Narrow" panose="020B0604020202020204" pitchFamily="34" charset="0"/>
                <a:ea typeface="Calibri"/>
                <a:cs typeface="Arial Narrow" panose="020B0604020202020204" pitchFamily="34" charset="0"/>
                <a:sym typeface="Calibri"/>
              </a:rPr>
              <a:t>The same behavior can mean different things in different contexts</a:t>
            </a:r>
            <a:endParaRPr sz="2000" dirty="0">
              <a:solidFill>
                <a:schemeClr val="dk1"/>
              </a:solidFill>
              <a:latin typeface="Arial Narrow" panose="020B0604020202020204" pitchFamily="34" charset="0"/>
              <a:ea typeface="Calibri"/>
              <a:cs typeface="Arial Narrow" panose="020B0604020202020204" pitchFamily="34" charset="0"/>
              <a:sym typeface="Calibri"/>
            </a:endParaRPr>
          </a:p>
          <a:p>
            <a:pPr marL="0" lvl="0" indent="0" algn="l" rtl="0">
              <a:spcBef>
                <a:spcPts val="0"/>
              </a:spcBef>
              <a:spcAft>
                <a:spcPts val="2400"/>
              </a:spcAft>
              <a:buNone/>
            </a:pPr>
            <a:r>
              <a:rPr lang="en-US" sz="2000" dirty="0">
                <a:solidFill>
                  <a:schemeClr val="dk1"/>
                </a:solidFill>
                <a:latin typeface="Arial Narrow" panose="020B0604020202020204" pitchFamily="34" charset="0"/>
                <a:ea typeface="Calibri"/>
                <a:cs typeface="Arial Narrow" panose="020B0604020202020204" pitchFamily="34" charset="0"/>
                <a:sym typeface="Calibri"/>
              </a:rPr>
              <a:t>The competency, evidence, and task models define which category an action falls into</a:t>
            </a:r>
            <a:endParaRPr sz="2000" dirty="0">
              <a:solidFill>
                <a:schemeClr val="dk1"/>
              </a:solidFill>
              <a:latin typeface="Arial Narrow" panose="020B0604020202020204" pitchFamily="34" charset="0"/>
              <a:ea typeface="Calibri"/>
              <a:cs typeface="Arial Narrow" panose="020B0604020202020204" pitchFamily="34" charset="0"/>
              <a:sym typeface="Calibri"/>
            </a:endParaRPr>
          </a:p>
        </p:txBody>
      </p:sp>
      <p:grpSp>
        <p:nvGrpSpPr>
          <p:cNvPr id="2" name="Google Shape;11123;p93">
            <a:extLst>
              <a:ext uri="{FF2B5EF4-FFF2-40B4-BE49-F238E27FC236}">
                <a16:creationId xmlns:a16="http://schemas.microsoft.com/office/drawing/2014/main" id="{0D3435C0-EFFB-5645-A04A-14AEF5B6D387}"/>
              </a:ext>
            </a:extLst>
          </p:cNvPr>
          <p:cNvGrpSpPr/>
          <p:nvPr/>
        </p:nvGrpSpPr>
        <p:grpSpPr>
          <a:xfrm>
            <a:off x="681592" y="2251673"/>
            <a:ext cx="793411" cy="724069"/>
            <a:chOff x="3531026" y="1977314"/>
            <a:chExt cx="359232" cy="327836"/>
          </a:xfrm>
        </p:grpSpPr>
        <p:sp>
          <p:nvSpPr>
            <p:cNvPr id="3" name="Google Shape;11124;p93">
              <a:extLst>
                <a:ext uri="{FF2B5EF4-FFF2-40B4-BE49-F238E27FC236}">
                  <a16:creationId xmlns:a16="http://schemas.microsoft.com/office/drawing/2014/main" id="{4CDBC13E-D419-E2B6-4AE3-AF852AFC65D4}"/>
                </a:ext>
              </a:extLst>
            </p:cNvPr>
            <p:cNvSpPr/>
            <p:nvPr/>
          </p:nvSpPr>
          <p:spPr>
            <a:xfrm>
              <a:off x="3668156" y="1977314"/>
              <a:ext cx="96806" cy="92590"/>
            </a:xfrm>
            <a:custGeom>
              <a:avLst/>
              <a:gdLst/>
              <a:ahLst/>
              <a:cxnLst/>
              <a:rect l="l" t="t" r="r" b="b"/>
              <a:pathLst>
                <a:path w="3697" h="3536" extrusionOk="0">
                  <a:moveTo>
                    <a:pt x="1845" y="862"/>
                  </a:moveTo>
                  <a:cubicBezTo>
                    <a:pt x="2066" y="862"/>
                    <a:pt x="2290" y="944"/>
                    <a:pt x="2472" y="1129"/>
                  </a:cubicBezTo>
                  <a:cubicBezTo>
                    <a:pt x="3044" y="1701"/>
                    <a:pt x="2643" y="2674"/>
                    <a:pt x="1832" y="2674"/>
                  </a:cubicBezTo>
                  <a:cubicBezTo>
                    <a:pt x="1336" y="2674"/>
                    <a:pt x="936" y="2264"/>
                    <a:pt x="936" y="1768"/>
                  </a:cubicBezTo>
                  <a:cubicBezTo>
                    <a:pt x="936" y="1225"/>
                    <a:pt x="1382" y="862"/>
                    <a:pt x="1845" y="862"/>
                  </a:cubicBezTo>
                  <a:close/>
                  <a:moveTo>
                    <a:pt x="1832" y="1"/>
                  </a:moveTo>
                  <a:cubicBezTo>
                    <a:pt x="1732" y="1"/>
                    <a:pt x="1632" y="65"/>
                    <a:pt x="1623" y="194"/>
                  </a:cubicBezTo>
                  <a:lnTo>
                    <a:pt x="1623" y="461"/>
                  </a:lnTo>
                  <a:cubicBezTo>
                    <a:pt x="1422" y="499"/>
                    <a:pt x="1231" y="576"/>
                    <a:pt x="1060" y="700"/>
                  </a:cubicBezTo>
                  <a:lnTo>
                    <a:pt x="869" y="509"/>
                  </a:lnTo>
                  <a:cubicBezTo>
                    <a:pt x="826" y="470"/>
                    <a:pt x="779" y="454"/>
                    <a:pt x="733" y="454"/>
                  </a:cubicBezTo>
                  <a:cubicBezTo>
                    <a:pt x="576" y="454"/>
                    <a:pt x="440" y="649"/>
                    <a:pt x="573" y="805"/>
                  </a:cubicBezTo>
                  <a:lnTo>
                    <a:pt x="764" y="995"/>
                  </a:lnTo>
                  <a:cubicBezTo>
                    <a:pt x="640" y="1158"/>
                    <a:pt x="564" y="1358"/>
                    <a:pt x="526" y="1558"/>
                  </a:cubicBezTo>
                  <a:lnTo>
                    <a:pt x="258" y="1558"/>
                  </a:lnTo>
                  <a:cubicBezTo>
                    <a:pt x="1" y="1577"/>
                    <a:pt x="1" y="1949"/>
                    <a:pt x="258" y="1978"/>
                  </a:cubicBezTo>
                  <a:lnTo>
                    <a:pt x="526" y="1978"/>
                  </a:lnTo>
                  <a:cubicBezTo>
                    <a:pt x="564" y="2178"/>
                    <a:pt x="640" y="2369"/>
                    <a:pt x="764" y="2541"/>
                  </a:cubicBezTo>
                  <a:lnTo>
                    <a:pt x="573" y="2732"/>
                  </a:lnTo>
                  <a:cubicBezTo>
                    <a:pt x="407" y="2876"/>
                    <a:pt x="552" y="3097"/>
                    <a:pt x="715" y="3097"/>
                  </a:cubicBezTo>
                  <a:cubicBezTo>
                    <a:pt x="768" y="3097"/>
                    <a:pt x="822" y="3074"/>
                    <a:pt x="869" y="3018"/>
                  </a:cubicBezTo>
                  <a:lnTo>
                    <a:pt x="1060" y="2837"/>
                  </a:lnTo>
                  <a:cubicBezTo>
                    <a:pt x="1231" y="2951"/>
                    <a:pt x="1422" y="3037"/>
                    <a:pt x="1623" y="3075"/>
                  </a:cubicBezTo>
                  <a:lnTo>
                    <a:pt x="1623" y="3342"/>
                  </a:lnTo>
                  <a:cubicBezTo>
                    <a:pt x="1632" y="3471"/>
                    <a:pt x="1732" y="3535"/>
                    <a:pt x="1832" y="3535"/>
                  </a:cubicBezTo>
                  <a:cubicBezTo>
                    <a:pt x="1933" y="3535"/>
                    <a:pt x="2033" y="3471"/>
                    <a:pt x="2042" y="3342"/>
                  </a:cubicBezTo>
                  <a:lnTo>
                    <a:pt x="2042" y="3066"/>
                  </a:lnTo>
                  <a:cubicBezTo>
                    <a:pt x="2243" y="3037"/>
                    <a:pt x="2443" y="2951"/>
                    <a:pt x="2605" y="2827"/>
                  </a:cubicBezTo>
                  <a:lnTo>
                    <a:pt x="2796" y="3018"/>
                  </a:lnTo>
                  <a:cubicBezTo>
                    <a:pt x="2838" y="3054"/>
                    <a:pt x="2884" y="3069"/>
                    <a:pt x="2929" y="3069"/>
                  </a:cubicBezTo>
                  <a:cubicBezTo>
                    <a:pt x="3084" y="3069"/>
                    <a:pt x="3218" y="2880"/>
                    <a:pt x="3092" y="2732"/>
                  </a:cubicBezTo>
                  <a:lnTo>
                    <a:pt x="2901" y="2541"/>
                  </a:lnTo>
                  <a:cubicBezTo>
                    <a:pt x="3025" y="2369"/>
                    <a:pt x="3101" y="2178"/>
                    <a:pt x="3139" y="1968"/>
                  </a:cubicBezTo>
                  <a:lnTo>
                    <a:pt x="3407" y="1968"/>
                  </a:lnTo>
                  <a:cubicBezTo>
                    <a:pt x="3416" y="1969"/>
                    <a:pt x="3424" y="1970"/>
                    <a:pt x="3433" y="1970"/>
                  </a:cubicBezTo>
                  <a:cubicBezTo>
                    <a:pt x="3696" y="1970"/>
                    <a:pt x="3694" y="1558"/>
                    <a:pt x="3424" y="1558"/>
                  </a:cubicBezTo>
                  <a:cubicBezTo>
                    <a:pt x="3419" y="1558"/>
                    <a:pt x="3413" y="1558"/>
                    <a:pt x="3407" y="1558"/>
                  </a:cubicBezTo>
                  <a:lnTo>
                    <a:pt x="3139" y="1558"/>
                  </a:lnTo>
                  <a:cubicBezTo>
                    <a:pt x="3101" y="1358"/>
                    <a:pt x="3025" y="1158"/>
                    <a:pt x="2901" y="995"/>
                  </a:cubicBezTo>
                  <a:lnTo>
                    <a:pt x="3092" y="805"/>
                  </a:lnTo>
                  <a:cubicBezTo>
                    <a:pt x="3218" y="648"/>
                    <a:pt x="3084" y="458"/>
                    <a:pt x="2928" y="458"/>
                  </a:cubicBezTo>
                  <a:cubicBezTo>
                    <a:pt x="2884" y="458"/>
                    <a:pt x="2838" y="473"/>
                    <a:pt x="2796" y="509"/>
                  </a:cubicBezTo>
                  <a:lnTo>
                    <a:pt x="2605" y="700"/>
                  </a:lnTo>
                  <a:cubicBezTo>
                    <a:pt x="2443" y="576"/>
                    <a:pt x="2243" y="499"/>
                    <a:pt x="2042" y="461"/>
                  </a:cubicBezTo>
                  <a:lnTo>
                    <a:pt x="2042" y="194"/>
                  </a:lnTo>
                  <a:cubicBezTo>
                    <a:pt x="2033" y="65"/>
                    <a:pt x="1933" y="1"/>
                    <a:pt x="1832" y="1"/>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125;p93">
              <a:extLst>
                <a:ext uri="{FF2B5EF4-FFF2-40B4-BE49-F238E27FC236}">
                  <a16:creationId xmlns:a16="http://schemas.microsoft.com/office/drawing/2014/main" id="{952F08FC-407A-5061-5E3E-031B114B524A}"/>
                </a:ext>
              </a:extLst>
            </p:cNvPr>
            <p:cNvSpPr/>
            <p:nvPr/>
          </p:nvSpPr>
          <p:spPr>
            <a:xfrm>
              <a:off x="3692901" y="2005960"/>
              <a:ext cx="40744" cy="35140"/>
            </a:xfrm>
            <a:custGeom>
              <a:avLst/>
              <a:gdLst/>
              <a:ahLst/>
              <a:cxnLst/>
              <a:rect l="l" t="t" r="r" b="b"/>
              <a:pathLst>
                <a:path w="1556" h="1342" extrusionOk="0">
                  <a:moveTo>
                    <a:pt x="887" y="417"/>
                  </a:moveTo>
                  <a:cubicBezTo>
                    <a:pt x="1031" y="417"/>
                    <a:pt x="1145" y="531"/>
                    <a:pt x="1145" y="674"/>
                  </a:cubicBezTo>
                  <a:cubicBezTo>
                    <a:pt x="1145" y="824"/>
                    <a:pt x="1016" y="925"/>
                    <a:pt x="882" y="925"/>
                  </a:cubicBezTo>
                  <a:cubicBezTo>
                    <a:pt x="820" y="925"/>
                    <a:pt x="757" y="904"/>
                    <a:pt x="706" y="855"/>
                  </a:cubicBezTo>
                  <a:cubicBezTo>
                    <a:pt x="554" y="693"/>
                    <a:pt x="668" y="417"/>
                    <a:pt x="887" y="417"/>
                  </a:cubicBezTo>
                  <a:close/>
                  <a:moveTo>
                    <a:pt x="886" y="0"/>
                  </a:moveTo>
                  <a:cubicBezTo>
                    <a:pt x="722" y="0"/>
                    <a:pt x="556" y="61"/>
                    <a:pt x="420" y="197"/>
                  </a:cubicBezTo>
                  <a:cubicBezTo>
                    <a:pt x="0" y="617"/>
                    <a:pt x="296" y="1342"/>
                    <a:pt x="887" y="1342"/>
                  </a:cubicBezTo>
                  <a:cubicBezTo>
                    <a:pt x="1260" y="1342"/>
                    <a:pt x="1555" y="1037"/>
                    <a:pt x="1555" y="674"/>
                  </a:cubicBezTo>
                  <a:cubicBezTo>
                    <a:pt x="1555" y="267"/>
                    <a:pt x="1228" y="0"/>
                    <a:pt x="886" y="0"/>
                  </a:cubicBezTo>
                  <a:close/>
                </a:path>
              </a:pathLst>
            </a:custGeom>
            <a:solidFill>
              <a:srgbClr val="9BA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126;p93">
              <a:extLst>
                <a:ext uri="{FF2B5EF4-FFF2-40B4-BE49-F238E27FC236}">
                  <a16:creationId xmlns:a16="http://schemas.microsoft.com/office/drawing/2014/main" id="{341F4047-EA50-0936-63C8-F81178759D1E}"/>
                </a:ext>
              </a:extLst>
            </p:cNvPr>
            <p:cNvSpPr/>
            <p:nvPr/>
          </p:nvSpPr>
          <p:spPr>
            <a:xfrm>
              <a:off x="3531026" y="2088286"/>
              <a:ext cx="276068" cy="216864"/>
            </a:xfrm>
            <a:custGeom>
              <a:avLst/>
              <a:gdLst/>
              <a:ahLst/>
              <a:cxnLst/>
              <a:rect l="l" t="t" r="r" b="b"/>
              <a:pathLst>
                <a:path w="10543" h="8282" extrusionOk="0">
                  <a:moveTo>
                    <a:pt x="220" y="1"/>
                  </a:moveTo>
                  <a:cubicBezTo>
                    <a:pt x="96" y="1"/>
                    <a:pt x="0" y="96"/>
                    <a:pt x="0" y="220"/>
                  </a:cubicBezTo>
                  <a:lnTo>
                    <a:pt x="0" y="8062"/>
                  </a:lnTo>
                  <a:cubicBezTo>
                    <a:pt x="0" y="8186"/>
                    <a:pt x="96" y="8282"/>
                    <a:pt x="220" y="8282"/>
                  </a:cubicBezTo>
                  <a:lnTo>
                    <a:pt x="10361" y="8282"/>
                  </a:lnTo>
                  <a:cubicBezTo>
                    <a:pt x="10437" y="8282"/>
                    <a:pt x="10504" y="8243"/>
                    <a:pt x="10542" y="8186"/>
                  </a:cubicBezTo>
                  <a:lnTo>
                    <a:pt x="10542" y="1594"/>
                  </a:lnTo>
                  <a:cubicBezTo>
                    <a:pt x="10542" y="1470"/>
                    <a:pt x="10437" y="1375"/>
                    <a:pt x="10313" y="1375"/>
                  </a:cubicBezTo>
                  <a:lnTo>
                    <a:pt x="4265" y="1375"/>
                  </a:lnTo>
                  <a:lnTo>
                    <a:pt x="2948" y="58"/>
                  </a:lnTo>
                  <a:cubicBezTo>
                    <a:pt x="2910" y="20"/>
                    <a:pt x="2853" y="1"/>
                    <a:pt x="2796" y="1"/>
                  </a:cubicBezTo>
                  <a:close/>
                </a:path>
              </a:pathLst>
            </a:custGeom>
            <a:solidFill>
              <a:srgbClr val="A4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127;p93">
              <a:extLst>
                <a:ext uri="{FF2B5EF4-FFF2-40B4-BE49-F238E27FC236}">
                  <a16:creationId xmlns:a16="http://schemas.microsoft.com/office/drawing/2014/main" id="{F100F17C-5166-F7EC-40B5-E801AFBB5F85}"/>
                </a:ext>
              </a:extLst>
            </p:cNvPr>
            <p:cNvSpPr/>
            <p:nvPr/>
          </p:nvSpPr>
          <p:spPr>
            <a:xfrm>
              <a:off x="3743360" y="2124264"/>
              <a:ext cx="63472" cy="51742"/>
            </a:xfrm>
            <a:custGeom>
              <a:avLst/>
              <a:gdLst/>
              <a:ahLst/>
              <a:cxnLst/>
              <a:rect l="l" t="t" r="r" b="b"/>
              <a:pathLst>
                <a:path w="2424" h="1976" extrusionOk="0">
                  <a:moveTo>
                    <a:pt x="449" y="1"/>
                  </a:moveTo>
                  <a:lnTo>
                    <a:pt x="86" y="363"/>
                  </a:lnTo>
                  <a:cubicBezTo>
                    <a:pt x="0" y="449"/>
                    <a:pt x="0" y="583"/>
                    <a:pt x="86" y="678"/>
                  </a:cubicBezTo>
                  <a:lnTo>
                    <a:pt x="773" y="1365"/>
                  </a:lnTo>
                  <a:cubicBezTo>
                    <a:pt x="816" y="1403"/>
                    <a:pt x="873" y="1422"/>
                    <a:pt x="930" y="1422"/>
                  </a:cubicBezTo>
                  <a:cubicBezTo>
                    <a:pt x="988" y="1422"/>
                    <a:pt x="1045" y="1403"/>
                    <a:pt x="1088" y="1365"/>
                  </a:cubicBezTo>
                  <a:lnTo>
                    <a:pt x="1536" y="917"/>
                  </a:lnTo>
                  <a:cubicBezTo>
                    <a:pt x="1698" y="1002"/>
                    <a:pt x="1861" y="1069"/>
                    <a:pt x="2042" y="1126"/>
                  </a:cubicBezTo>
                  <a:lnTo>
                    <a:pt x="2042" y="1756"/>
                  </a:lnTo>
                  <a:cubicBezTo>
                    <a:pt x="2042" y="1880"/>
                    <a:pt x="2137" y="1975"/>
                    <a:pt x="2261" y="1975"/>
                  </a:cubicBezTo>
                  <a:lnTo>
                    <a:pt x="2423" y="1975"/>
                  </a:lnTo>
                  <a:lnTo>
                    <a:pt x="2423" y="220"/>
                  </a:lnTo>
                  <a:cubicBezTo>
                    <a:pt x="2423" y="106"/>
                    <a:pt x="2328" y="1"/>
                    <a:pt x="2204" y="1"/>
                  </a:cubicBezTo>
                  <a:close/>
                </a:path>
              </a:pathLst>
            </a:custGeom>
            <a:solidFill>
              <a:srgbClr val="9CA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28;p93">
              <a:extLst>
                <a:ext uri="{FF2B5EF4-FFF2-40B4-BE49-F238E27FC236}">
                  <a16:creationId xmlns:a16="http://schemas.microsoft.com/office/drawing/2014/main" id="{85FA84BF-362B-30F1-9826-093E0A35C958}"/>
                </a:ext>
              </a:extLst>
            </p:cNvPr>
            <p:cNvSpPr/>
            <p:nvPr/>
          </p:nvSpPr>
          <p:spPr>
            <a:xfrm>
              <a:off x="3531026" y="2193471"/>
              <a:ext cx="276068" cy="111443"/>
            </a:xfrm>
            <a:custGeom>
              <a:avLst/>
              <a:gdLst/>
              <a:ahLst/>
              <a:cxnLst/>
              <a:rect l="l" t="t" r="r" b="b"/>
              <a:pathLst>
                <a:path w="10543" h="4256" extrusionOk="0">
                  <a:moveTo>
                    <a:pt x="0" y="0"/>
                  </a:moveTo>
                  <a:lnTo>
                    <a:pt x="0" y="4036"/>
                  </a:lnTo>
                  <a:cubicBezTo>
                    <a:pt x="0" y="4160"/>
                    <a:pt x="96" y="4255"/>
                    <a:pt x="220" y="4255"/>
                  </a:cubicBezTo>
                  <a:lnTo>
                    <a:pt x="10361" y="4255"/>
                  </a:lnTo>
                  <a:cubicBezTo>
                    <a:pt x="10437" y="4255"/>
                    <a:pt x="10504" y="4217"/>
                    <a:pt x="10542" y="4160"/>
                  </a:cubicBezTo>
                  <a:lnTo>
                    <a:pt x="10542" y="0"/>
                  </a:lnTo>
                  <a:close/>
                </a:path>
              </a:pathLst>
            </a:custGeom>
            <a:solidFill>
              <a:srgbClr val="9CA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29;p93">
              <a:extLst>
                <a:ext uri="{FF2B5EF4-FFF2-40B4-BE49-F238E27FC236}">
                  <a16:creationId xmlns:a16="http://schemas.microsoft.com/office/drawing/2014/main" id="{048AFBA1-7DB2-BCB9-10C7-3D373B1B3B3D}"/>
                </a:ext>
              </a:extLst>
            </p:cNvPr>
            <p:cNvSpPr/>
            <p:nvPr/>
          </p:nvSpPr>
          <p:spPr>
            <a:xfrm>
              <a:off x="3531785" y="2179462"/>
              <a:ext cx="298535" cy="125688"/>
            </a:xfrm>
            <a:custGeom>
              <a:avLst/>
              <a:gdLst/>
              <a:ahLst/>
              <a:cxnLst/>
              <a:rect l="l" t="t" r="r" b="b"/>
              <a:pathLst>
                <a:path w="11401" h="4800" extrusionOk="0">
                  <a:moveTo>
                    <a:pt x="1068" y="1"/>
                  </a:moveTo>
                  <a:cubicBezTo>
                    <a:pt x="964" y="1"/>
                    <a:pt x="868" y="77"/>
                    <a:pt x="849" y="182"/>
                  </a:cubicBezTo>
                  <a:lnTo>
                    <a:pt x="782" y="535"/>
                  </a:lnTo>
                  <a:lnTo>
                    <a:pt x="134" y="3951"/>
                  </a:lnTo>
                  <a:lnTo>
                    <a:pt x="0" y="4676"/>
                  </a:lnTo>
                  <a:cubicBezTo>
                    <a:pt x="38" y="4752"/>
                    <a:pt x="114" y="4800"/>
                    <a:pt x="191" y="4800"/>
                  </a:cubicBezTo>
                  <a:lnTo>
                    <a:pt x="10332" y="4800"/>
                  </a:lnTo>
                  <a:cubicBezTo>
                    <a:pt x="10437" y="4790"/>
                    <a:pt x="10523" y="4723"/>
                    <a:pt x="10542" y="4618"/>
                  </a:cubicBezTo>
                  <a:lnTo>
                    <a:pt x="10675" y="3951"/>
                  </a:lnTo>
                  <a:lnTo>
                    <a:pt x="11372" y="259"/>
                  </a:lnTo>
                  <a:cubicBezTo>
                    <a:pt x="11400" y="125"/>
                    <a:pt x="11295" y="1"/>
                    <a:pt x="11162"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30;p93">
              <a:extLst>
                <a:ext uri="{FF2B5EF4-FFF2-40B4-BE49-F238E27FC236}">
                  <a16:creationId xmlns:a16="http://schemas.microsoft.com/office/drawing/2014/main" id="{DE156260-80A4-6DB4-59A4-BC6FBD4C8B98}"/>
                </a:ext>
              </a:extLst>
            </p:cNvPr>
            <p:cNvSpPr/>
            <p:nvPr/>
          </p:nvSpPr>
          <p:spPr>
            <a:xfrm>
              <a:off x="3531785" y="2282893"/>
              <a:ext cx="279551" cy="22257"/>
            </a:xfrm>
            <a:custGeom>
              <a:avLst/>
              <a:gdLst/>
              <a:ahLst/>
              <a:cxnLst/>
              <a:rect l="l" t="t" r="r" b="b"/>
              <a:pathLst>
                <a:path w="10676" h="850" extrusionOk="0">
                  <a:moveTo>
                    <a:pt x="134" y="1"/>
                  </a:moveTo>
                  <a:lnTo>
                    <a:pt x="29" y="592"/>
                  </a:lnTo>
                  <a:lnTo>
                    <a:pt x="0" y="726"/>
                  </a:lnTo>
                  <a:cubicBezTo>
                    <a:pt x="38" y="802"/>
                    <a:pt x="114" y="850"/>
                    <a:pt x="191" y="850"/>
                  </a:cubicBezTo>
                  <a:lnTo>
                    <a:pt x="10332" y="850"/>
                  </a:lnTo>
                  <a:cubicBezTo>
                    <a:pt x="10437" y="840"/>
                    <a:pt x="10523" y="773"/>
                    <a:pt x="10542" y="668"/>
                  </a:cubicBezTo>
                  <a:lnTo>
                    <a:pt x="10675" y="1"/>
                  </a:lnTo>
                  <a:close/>
                </a:path>
              </a:pathLst>
            </a:custGeom>
            <a:solidFill>
              <a:srgbClr val="A4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31;p93">
              <a:extLst>
                <a:ext uri="{FF2B5EF4-FFF2-40B4-BE49-F238E27FC236}">
                  <a16:creationId xmlns:a16="http://schemas.microsoft.com/office/drawing/2014/main" id="{39FEA9C4-C5D0-B38C-F3C5-EA3709135DEE}"/>
                </a:ext>
              </a:extLst>
            </p:cNvPr>
            <p:cNvSpPr/>
            <p:nvPr/>
          </p:nvSpPr>
          <p:spPr>
            <a:xfrm>
              <a:off x="3740846" y="2015596"/>
              <a:ext cx="149412" cy="149176"/>
            </a:xfrm>
            <a:custGeom>
              <a:avLst/>
              <a:gdLst/>
              <a:ahLst/>
              <a:cxnLst/>
              <a:rect l="l" t="t" r="r" b="b"/>
              <a:pathLst>
                <a:path w="5706" h="5697" extrusionOk="0">
                  <a:moveTo>
                    <a:pt x="2843" y="1622"/>
                  </a:moveTo>
                  <a:cubicBezTo>
                    <a:pt x="3468" y="1622"/>
                    <a:pt x="4065" y="2109"/>
                    <a:pt x="4065" y="2844"/>
                  </a:cubicBezTo>
                  <a:cubicBezTo>
                    <a:pt x="4065" y="3511"/>
                    <a:pt x="3521" y="4055"/>
                    <a:pt x="2853" y="4055"/>
                  </a:cubicBezTo>
                  <a:cubicBezTo>
                    <a:pt x="1766" y="4055"/>
                    <a:pt x="1222" y="2748"/>
                    <a:pt x="1985" y="1985"/>
                  </a:cubicBezTo>
                  <a:cubicBezTo>
                    <a:pt x="2236" y="1734"/>
                    <a:pt x="2543" y="1622"/>
                    <a:pt x="2843" y="1622"/>
                  </a:cubicBezTo>
                  <a:close/>
                  <a:moveTo>
                    <a:pt x="2787" y="1"/>
                  </a:moveTo>
                  <a:cubicBezTo>
                    <a:pt x="2663" y="1"/>
                    <a:pt x="2567" y="96"/>
                    <a:pt x="2567" y="220"/>
                  </a:cubicBezTo>
                  <a:lnTo>
                    <a:pt x="2567" y="764"/>
                  </a:lnTo>
                  <a:cubicBezTo>
                    <a:pt x="2205" y="812"/>
                    <a:pt x="1861" y="955"/>
                    <a:pt x="1565" y="1184"/>
                  </a:cubicBezTo>
                  <a:lnTo>
                    <a:pt x="1174" y="793"/>
                  </a:lnTo>
                  <a:cubicBezTo>
                    <a:pt x="1131" y="750"/>
                    <a:pt x="1077" y="728"/>
                    <a:pt x="1022" y="728"/>
                  </a:cubicBezTo>
                  <a:cubicBezTo>
                    <a:pt x="967" y="728"/>
                    <a:pt x="912" y="750"/>
                    <a:pt x="869" y="793"/>
                  </a:cubicBezTo>
                  <a:lnTo>
                    <a:pt x="783" y="878"/>
                  </a:lnTo>
                  <a:cubicBezTo>
                    <a:pt x="697" y="964"/>
                    <a:pt x="697" y="1098"/>
                    <a:pt x="783" y="1184"/>
                  </a:cubicBezTo>
                  <a:lnTo>
                    <a:pt x="1174" y="1575"/>
                  </a:lnTo>
                  <a:cubicBezTo>
                    <a:pt x="945" y="1871"/>
                    <a:pt x="802" y="2214"/>
                    <a:pt x="755" y="2577"/>
                  </a:cubicBezTo>
                  <a:lnTo>
                    <a:pt x="230" y="2577"/>
                  </a:lnTo>
                  <a:cubicBezTo>
                    <a:pt x="106" y="2577"/>
                    <a:pt x="1" y="2672"/>
                    <a:pt x="1" y="2796"/>
                  </a:cubicBezTo>
                  <a:lnTo>
                    <a:pt x="1" y="2920"/>
                  </a:lnTo>
                  <a:cubicBezTo>
                    <a:pt x="10" y="3035"/>
                    <a:pt x="106" y="3120"/>
                    <a:pt x="230" y="3120"/>
                  </a:cubicBezTo>
                  <a:lnTo>
                    <a:pt x="774" y="3120"/>
                  </a:lnTo>
                  <a:cubicBezTo>
                    <a:pt x="821" y="3483"/>
                    <a:pt x="964" y="3826"/>
                    <a:pt x="1193" y="4122"/>
                  </a:cubicBezTo>
                  <a:lnTo>
                    <a:pt x="802" y="4513"/>
                  </a:lnTo>
                  <a:cubicBezTo>
                    <a:pt x="716" y="4599"/>
                    <a:pt x="716" y="4733"/>
                    <a:pt x="802" y="4818"/>
                  </a:cubicBezTo>
                  <a:lnTo>
                    <a:pt x="888" y="4904"/>
                  </a:lnTo>
                  <a:cubicBezTo>
                    <a:pt x="931" y="4947"/>
                    <a:pt x="986" y="4969"/>
                    <a:pt x="1041" y="4969"/>
                  </a:cubicBezTo>
                  <a:cubicBezTo>
                    <a:pt x="1096" y="4969"/>
                    <a:pt x="1151" y="4947"/>
                    <a:pt x="1193" y="4904"/>
                  </a:cubicBezTo>
                  <a:lnTo>
                    <a:pt x="1585" y="4513"/>
                  </a:lnTo>
                  <a:cubicBezTo>
                    <a:pt x="1880" y="4742"/>
                    <a:pt x="2224" y="4885"/>
                    <a:pt x="2586" y="4933"/>
                  </a:cubicBezTo>
                  <a:lnTo>
                    <a:pt x="2586" y="5477"/>
                  </a:lnTo>
                  <a:cubicBezTo>
                    <a:pt x="2586" y="5601"/>
                    <a:pt x="2682" y="5696"/>
                    <a:pt x="2806" y="5696"/>
                  </a:cubicBezTo>
                  <a:lnTo>
                    <a:pt x="2930" y="5696"/>
                  </a:lnTo>
                  <a:cubicBezTo>
                    <a:pt x="3044" y="5696"/>
                    <a:pt x="3149" y="5601"/>
                    <a:pt x="3149" y="5477"/>
                  </a:cubicBezTo>
                  <a:lnTo>
                    <a:pt x="3149" y="4933"/>
                  </a:lnTo>
                  <a:cubicBezTo>
                    <a:pt x="3512" y="4885"/>
                    <a:pt x="3855" y="4742"/>
                    <a:pt x="4151" y="4513"/>
                  </a:cubicBezTo>
                  <a:lnTo>
                    <a:pt x="4532" y="4904"/>
                  </a:lnTo>
                  <a:cubicBezTo>
                    <a:pt x="4575" y="4947"/>
                    <a:pt x="4633" y="4969"/>
                    <a:pt x="4690" y="4969"/>
                  </a:cubicBezTo>
                  <a:cubicBezTo>
                    <a:pt x="4747" y="4969"/>
                    <a:pt x="4804" y="4947"/>
                    <a:pt x="4847" y="4904"/>
                  </a:cubicBezTo>
                  <a:lnTo>
                    <a:pt x="4933" y="4818"/>
                  </a:lnTo>
                  <a:cubicBezTo>
                    <a:pt x="5019" y="4733"/>
                    <a:pt x="5019" y="4599"/>
                    <a:pt x="4933" y="4513"/>
                  </a:cubicBezTo>
                  <a:lnTo>
                    <a:pt x="4523" y="4113"/>
                  </a:lnTo>
                  <a:cubicBezTo>
                    <a:pt x="4742" y="3826"/>
                    <a:pt x="4885" y="3483"/>
                    <a:pt x="4933" y="3111"/>
                  </a:cubicBezTo>
                  <a:lnTo>
                    <a:pt x="5486" y="3111"/>
                  </a:lnTo>
                  <a:cubicBezTo>
                    <a:pt x="5601" y="3111"/>
                    <a:pt x="5696" y="3015"/>
                    <a:pt x="5706" y="2901"/>
                  </a:cubicBezTo>
                  <a:lnTo>
                    <a:pt x="5706" y="2777"/>
                  </a:lnTo>
                  <a:cubicBezTo>
                    <a:pt x="5706" y="2662"/>
                    <a:pt x="5601" y="2558"/>
                    <a:pt x="5477" y="2558"/>
                  </a:cubicBezTo>
                  <a:lnTo>
                    <a:pt x="4933" y="2558"/>
                  </a:lnTo>
                  <a:cubicBezTo>
                    <a:pt x="4885" y="2195"/>
                    <a:pt x="4742" y="1852"/>
                    <a:pt x="4513" y="1556"/>
                  </a:cubicBezTo>
                  <a:lnTo>
                    <a:pt x="4904" y="1174"/>
                  </a:lnTo>
                  <a:cubicBezTo>
                    <a:pt x="4990" y="1079"/>
                    <a:pt x="4990" y="945"/>
                    <a:pt x="4904" y="859"/>
                  </a:cubicBezTo>
                  <a:lnTo>
                    <a:pt x="4819" y="774"/>
                  </a:lnTo>
                  <a:cubicBezTo>
                    <a:pt x="4776" y="731"/>
                    <a:pt x="4721" y="709"/>
                    <a:pt x="4666" y="709"/>
                  </a:cubicBezTo>
                  <a:cubicBezTo>
                    <a:pt x="4611" y="709"/>
                    <a:pt x="4556" y="731"/>
                    <a:pt x="4513" y="774"/>
                  </a:cubicBezTo>
                  <a:lnTo>
                    <a:pt x="4122" y="1165"/>
                  </a:lnTo>
                  <a:cubicBezTo>
                    <a:pt x="3826" y="936"/>
                    <a:pt x="3483" y="793"/>
                    <a:pt x="3121" y="745"/>
                  </a:cubicBezTo>
                  <a:lnTo>
                    <a:pt x="3121" y="201"/>
                  </a:lnTo>
                  <a:cubicBezTo>
                    <a:pt x="3111" y="87"/>
                    <a:pt x="3016" y="1"/>
                    <a:pt x="2911" y="1"/>
                  </a:cubicBez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32;p93">
              <a:extLst>
                <a:ext uri="{FF2B5EF4-FFF2-40B4-BE49-F238E27FC236}">
                  <a16:creationId xmlns:a16="http://schemas.microsoft.com/office/drawing/2014/main" id="{6DA0B300-4F30-02A6-0BFC-0371DCE6CA68}"/>
                </a:ext>
              </a:extLst>
            </p:cNvPr>
            <p:cNvSpPr/>
            <p:nvPr/>
          </p:nvSpPr>
          <p:spPr>
            <a:xfrm>
              <a:off x="3789576" y="2070532"/>
              <a:ext cx="45221" cy="38780"/>
            </a:xfrm>
            <a:custGeom>
              <a:avLst/>
              <a:gdLst/>
              <a:ahLst/>
              <a:cxnLst/>
              <a:rect l="l" t="t" r="r" b="b"/>
              <a:pathLst>
                <a:path w="1727" h="1481" extrusionOk="0">
                  <a:moveTo>
                    <a:pt x="989" y="0"/>
                  </a:moveTo>
                  <a:cubicBezTo>
                    <a:pt x="807" y="0"/>
                    <a:pt x="620" y="69"/>
                    <a:pt x="468" y="221"/>
                  </a:cubicBezTo>
                  <a:cubicBezTo>
                    <a:pt x="0" y="679"/>
                    <a:pt x="334" y="1480"/>
                    <a:pt x="992" y="1480"/>
                  </a:cubicBezTo>
                  <a:cubicBezTo>
                    <a:pt x="1393" y="1480"/>
                    <a:pt x="1727" y="1146"/>
                    <a:pt x="1727" y="736"/>
                  </a:cubicBezTo>
                  <a:cubicBezTo>
                    <a:pt x="1727" y="292"/>
                    <a:pt x="1367" y="0"/>
                    <a:pt x="989" y="0"/>
                  </a:cubicBezTo>
                  <a:close/>
                </a:path>
              </a:pathLst>
            </a:custGeom>
            <a:solidFill>
              <a:srgbClr val="94A3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133;p93">
              <a:extLst>
                <a:ext uri="{FF2B5EF4-FFF2-40B4-BE49-F238E27FC236}">
                  <a16:creationId xmlns:a16="http://schemas.microsoft.com/office/drawing/2014/main" id="{E6A75B0F-08D9-63A0-C2B7-8BC1C0D7FB33}"/>
                </a:ext>
              </a:extLst>
            </p:cNvPr>
            <p:cNvSpPr/>
            <p:nvPr/>
          </p:nvSpPr>
          <p:spPr>
            <a:xfrm>
              <a:off x="3531026" y="2088286"/>
              <a:ext cx="111679" cy="36004"/>
            </a:xfrm>
            <a:custGeom>
              <a:avLst/>
              <a:gdLst/>
              <a:ahLst/>
              <a:cxnLst/>
              <a:rect l="l" t="t" r="r" b="b"/>
              <a:pathLst>
                <a:path w="4265" h="1375" extrusionOk="0">
                  <a:moveTo>
                    <a:pt x="220" y="1"/>
                  </a:moveTo>
                  <a:cubicBezTo>
                    <a:pt x="96" y="1"/>
                    <a:pt x="0" y="96"/>
                    <a:pt x="0" y="220"/>
                  </a:cubicBezTo>
                  <a:lnTo>
                    <a:pt x="0" y="1375"/>
                  </a:lnTo>
                  <a:lnTo>
                    <a:pt x="4265" y="1375"/>
                  </a:lnTo>
                  <a:lnTo>
                    <a:pt x="2948" y="58"/>
                  </a:lnTo>
                  <a:cubicBezTo>
                    <a:pt x="2910" y="20"/>
                    <a:pt x="2853" y="1"/>
                    <a:pt x="2796" y="1"/>
                  </a:cubicBezTo>
                  <a:close/>
                </a:path>
              </a:pathLst>
            </a:custGeom>
            <a:solidFill>
              <a:srgbClr val="9CA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1107;p93">
            <a:extLst>
              <a:ext uri="{FF2B5EF4-FFF2-40B4-BE49-F238E27FC236}">
                <a16:creationId xmlns:a16="http://schemas.microsoft.com/office/drawing/2014/main" id="{0E5E21FC-1331-0113-591E-891F163E5772}"/>
              </a:ext>
            </a:extLst>
          </p:cNvPr>
          <p:cNvGrpSpPr/>
          <p:nvPr/>
        </p:nvGrpSpPr>
        <p:grpSpPr>
          <a:xfrm>
            <a:off x="604104" y="1355172"/>
            <a:ext cx="829388" cy="657530"/>
            <a:chOff x="3523772" y="3404422"/>
            <a:chExt cx="362008" cy="244175"/>
          </a:xfrm>
        </p:grpSpPr>
        <p:sp>
          <p:nvSpPr>
            <p:cNvPr id="14" name="Google Shape;11108;p93">
              <a:extLst>
                <a:ext uri="{FF2B5EF4-FFF2-40B4-BE49-F238E27FC236}">
                  <a16:creationId xmlns:a16="http://schemas.microsoft.com/office/drawing/2014/main" id="{8E7D96A0-E888-877D-22E2-4C2DF0AA5AE1}"/>
                </a:ext>
              </a:extLst>
            </p:cNvPr>
            <p:cNvSpPr/>
            <p:nvPr/>
          </p:nvSpPr>
          <p:spPr>
            <a:xfrm>
              <a:off x="3566244" y="3404579"/>
              <a:ext cx="122677" cy="233256"/>
            </a:xfrm>
            <a:custGeom>
              <a:avLst/>
              <a:gdLst/>
              <a:ahLst/>
              <a:cxnLst/>
              <a:rect l="l" t="t" r="r" b="b"/>
              <a:pathLst>
                <a:path w="4685" h="8908" extrusionOk="0">
                  <a:moveTo>
                    <a:pt x="1882" y="1"/>
                  </a:moveTo>
                  <a:cubicBezTo>
                    <a:pt x="1557" y="1"/>
                    <a:pt x="1231" y="211"/>
                    <a:pt x="1203" y="637"/>
                  </a:cubicBezTo>
                  <a:cubicBezTo>
                    <a:pt x="1107" y="503"/>
                    <a:pt x="955" y="408"/>
                    <a:pt x="792" y="379"/>
                  </a:cubicBezTo>
                  <a:cubicBezTo>
                    <a:pt x="754" y="370"/>
                    <a:pt x="716" y="370"/>
                    <a:pt x="668" y="370"/>
                  </a:cubicBezTo>
                  <a:cubicBezTo>
                    <a:pt x="296" y="370"/>
                    <a:pt x="1" y="675"/>
                    <a:pt x="1" y="1047"/>
                  </a:cubicBezTo>
                  <a:lnTo>
                    <a:pt x="1" y="8908"/>
                  </a:lnTo>
                  <a:lnTo>
                    <a:pt x="4685" y="8908"/>
                  </a:lnTo>
                  <a:lnTo>
                    <a:pt x="4666" y="2068"/>
                  </a:lnTo>
                  <a:cubicBezTo>
                    <a:pt x="4666" y="1744"/>
                    <a:pt x="4407" y="1531"/>
                    <a:pt x="4136" y="1531"/>
                  </a:cubicBezTo>
                  <a:cubicBezTo>
                    <a:pt x="4007" y="1531"/>
                    <a:pt x="3876" y="1579"/>
                    <a:pt x="3769" y="1686"/>
                  </a:cubicBezTo>
                  <a:lnTo>
                    <a:pt x="3769" y="1219"/>
                  </a:lnTo>
                  <a:cubicBezTo>
                    <a:pt x="3763" y="806"/>
                    <a:pt x="3426" y="544"/>
                    <a:pt x="3081" y="544"/>
                  </a:cubicBezTo>
                  <a:cubicBezTo>
                    <a:pt x="2891" y="544"/>
                    <a:pt x="2699" y="623"/>
                    <a:pt x="2557" y="799"/>
                  </a:cubicBezTo>
                  <a:lnTo>
                    <a:pt x="2557" y="675"/>
                  </a:lnTo>
                  <a:cubicBezTo>
                    <a:pt x="2557" y="228"/>
                    <a:pt x="2220" y="1"/>
                    <a:pt x="1882" y="1"/>
                  </a:cubicBezTo>
                  <a:close/>
                </a:path>
              </a:pathLst>
            </a:custGeom>
            <a:solidFill>
              <a:srgbClr val="EB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09;p93">
              <a:extLst>
                <a:ext uri="{FF2B5EF4-FFF2-40B4-BE49-F238E27FC236}">
                  <a16:creationId xmlns:a16="http://schemas.microsoft.com/office/drawing/2014/main" id="{8314CE4E-C5C9-2314-6899-03F67272F693}"/>
                </a:ext>
              </a:extLst>
            </p:cNvPr>
            <p:cNvSpPr/>
            <p:nvPr/>
          </p:nvSpPr>
          <p:spPr>
            <a:xfrm>
              <a:off x="3566244" y="3511179"/>
              <a:ext cx="78476" cy="126657"/>
            </a:xfrm>
            <a:custGeom>
              <a:avLst/>
              <a:gdLst/>
              <a:ahLst/>
              <a:cxnLst/>
              <a:rect l="l" t="t" r="r" b="b"/>
              <a:pathLst>
                <a:path w="2997" h="4837" extrusionOk="0">
                  <a:moveTo>
                    <a:pt x="1" y="0"/>
                  </a:moveTo>
                  <a:lnTo>
                    <a:pt x="1" y="4837"/>
                  </a:lnTo>
                  <a:lnTo>
                    <a:pt x="2996" y="4837"/>
                  </a:lnTo>
                  <a:lnTo>
                    <a:pt x="2996" y="2996"/>
                  </a:lnTo>
                  <a:cubicBezTo>
                    <a:pt x="2996" y="1345"/>
                    <a:pt x="1651" y="0"/>
                    <a:pt x="1" y="0"/>
                  </a:cubicBez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10;p93">
              <a:extLst>
                <a:ext uri="{FF2B5EF4-FFF2-40B4-BE49-F238E27FC236}">
                  <a16:creationId xmlns:a16="http://schemas.microsoft.com/office/drawing/2014/main" id="{D4B06AAF-2E19-5611-6D07-6C527989B958}"/>
                </a:ext>
              </a:extLst>
            </p:cNvPr>
            <p:cNvSpPr/>
            <p:nvPr/>
          </p:nvSpPr>
          <p:spPr>
            <a:xfrm>
              <a:off x="3586852" y="3414504"/>
              <a:ext cx="11390" cy="95759"/>
            </a:xfrm>
            <a:custGeom>
              <a:avLst/>
              <a:gdLst/>
              <a:ahLst/>
              <a:cxnLst/>
              <a:rect l="l" t="t" r="r" b="b"/>
              <a:pathLst>
                <a:path w="435" h="3657" extrusionOk="0">
                  <a:moveTo>
                    <a:pt x="15" y="0"/>
                  </a:moveTo>
                  <a:lnTo>
                    <a:pt x="15" y="3435"/>
                  </a:lnTo>
                  <a:cubicBezTo>
                    <a:pt x="1" y="3582"/>
                    <a:pt x="108" y="3656"/>
                    <a:pt x="216" y="3656"/>
                  </a:cubicBezTo>
                  <a:cubicBezTo>
                    <a:pt x="325" y="3656"/>
                    <a:pt x="435" y="3582"/>
                    <a:pt x="425" y="3435"/>
                  </a:cubicBezTo>
                  <a:lnTo>
                    <a:pt x="425" y="258"/>
                  </a:lnTo>
                  <a:cubicBezTo>
                    <a:pt x="320" y="124"/>
                    <a:pt x="177" y="29"/>
                    <a:pt x="15" y="0"/>
                  </a:cubicBez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11;p93">
              <a:extLst>
                <a:ext uri="{FF2B5EF4-FFF2-40B4-BE49-F238E27FC236}">
                  <a16:creationId xmlns:a16="http://schemas.microsoft.com/office/drawing/2014/main" id="{86EF98F2-910D-9F29-F80A-B48107A9975D}"/>
                </a:ext>
              </a:extLst>
            </p:cNvPr>
            <p:cNvSpPr/>
            <p:nvPr/>
          </p:nvSpPr>
          <p:spPr>
            <a:xfrm>
              <a:off x="3622202" y="3405758"/>
              <a:ext cx="11521" cy="103928"/>
            </a:xfrm>
            <a:custGeom>
              <a:avLst/>
              <a:gdLst/>
              <a:ahLst/>
              <a:cxnLst/>
              <a:rect l="l" t="t" r="r" b="b"/>
              <a:pathLst>
                <a:path w="440" h="3969" extrusionOk="0">
                  <a:moveTo>
                    <a:pt x="10" y="0"/>
                  </a:moveTo>
                  <a:cubicBezTo>
                    <a:pt x="10" y="10"/>
                    <a:pt x="10" y="29"/>
                    <a:pt x="10" y="39"/>
                  </a:cubicBezTo>
                  <a:cubicBezTo>
                    <a:pt x="29" y="229"/>
                    <a:pt x="20" y="2719"/>
                    <a:pt x="0" y="3759"/>
                  </a:cubicBezTo>
                  <a:cubicBezTo>
                    <a:pt x="0" y="3874"/>
                    <a:pt x="96" y="3969"/>
                    <a:pt x="210" y="3969"/>
                  </a:cubicBezTo>
                  <a:cubicBezTo>
                    <a:pt x="325" y="3969"/>
                    <a:pt x="411" y="3883"/>
                    <a:pt x="411" y="3769"/>
                  </a:cubicBezTo>
                  <a:cubicBezTo>
                    <a:pt x="411" y="3759"/>
                    <a:pt x="420" y="3034"/>
                    <a:pt x="430" y="2299"/>
                  </a:cubicBezTo>
                  <a:cubicBezTo>
                    <a:pt x="439" y="1660"/>
                    <a:pt x="439" y="1145"/>
                    <a:pt x="430" y="754"/>
                  </a:cubicBezTo>
                  <a:lnTo>
                    <a:pt x="430" y="630"/>
                  </a:lnTo>
                  <a:cubicBezTo>
                    <a:pt x="430" y="353"/>
                    <a:pt x="268" y="105"/>
                    <a:pt x="10" y="0"/>
                  </a:cubicBez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12;p93">
              <a:extLst>
                <a:ext uri="{FF2B5EF4-FFF2-40B4-BE49-F238E27FC236}">
                  <a16:creationId xmlns:a16="http://schemas.microsoft.com/office/drawing/2014/main" id="{F037D65B-9812-9A0E-8C00-6EF799177262}"/>
                </a:ext>
              </a:extLst>
            </p:cNvPr>
            <p:cNvSpPr/>
            <p:nvPr/>
          </p:nvSpPr>
          <p:spPr>
            <a:xfrm>
              <a:off x="3654174" y="3420002"/>
              <a:ext cx="11024" cy="89317"/>
            </a:xfrm>
            <a:custGeom>
              <a:avLst/>
              <a:gdLst/>
              <a:ahLst/>
              <a:cxnLst/>
              <a:rect l="l" t="t" r="r" b="b"/>
              <a:pathLst>
                <a:path w="421" h="3411" extrusionOk="0">
                  <a:moveTo>
                    <a:pt x="1" y="0"/>
                  </a:moveTo>
                  <a:lnTo>
                    <a:pt x="1" y="3225"/>
                  </a:lnTo>
                  <a:cubicBezTo>
                    <a:pt x="10" y="3349"/>
                    <a:pt x="110" y="3411"/>
                    <a:pt x="210" y="3411"/>
                  </a:cubicBezTo>
                  <a:cubicBezTo>
                    <a:pt x="311" y="3411"/>
                    <a:pt x="411" y="3349"/>
                    <a:pt x="420" y="3225"/>
                  </a:cubicBezTo>
                  <a:lnTo>
                    <a:pt x="420" y="630"/>
                  </a:lnTo>
                  <a:cubicBezTo>
                    <a:pt x="420" y="353"/>
                    <a:pt x="258" y="105"/>
                    <a:pt x="1" y="0"/>
                  </a:cubicBez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13;p93">
              <a:extLst>
                <a:ext uri="{FF2B5EF4-FFF2-40B4-BE49-F238E27FC236}">
                  <a16:creationId xmlns:a16="http://schemas.microsoft.com/office/drawing/2014/main" id="{C5B61BD0-E986-42B0-CF72-7023E3042706}"/>
                </a:ext>
              </a:extLst>
            </p:cNvPr>
            <p:cNvSpPr/>
            <p:nvPr/>
          </p:nvSpPr>
          <p:spPr>
            <a:xfrm>
              <a:off x="3523772" y="3493320"/>
              <a:ext cx="90469" cy="144515"/>
            </a:xfrm>
            <a:custGeom>
              <a:avLst/>
              <a:gdLst/>
              <a:ahLst/>
              <a:cxnLst/>
              <a:rect l="l" t="t" r="r" b="b"/>
              <a:pathLst>
                <a:path w="3455" h="5519" extrusionOk="0">
                  <a:moveTo>
                    <a:pt x="683" y="0"/>
                  </a:moveTo>
                  <a:cubicBezTo>
                    <a:pt x="523" y="0"/>
                    <a:pt x="363" y="62"/>
                    <a:pt x="239" y="186"/>
                  </a:cubicBezTo>
                  <a:cubicBezTo>
                    <a:pt x="1" y="425"/>
                    <a:pt x="1" y="825"/>
                    <a:pt x="239" y="1064"/>
                  </a:cubicBezTo>
                  <a:lnTo>
                    <a:pt x="1623" y="2447"/>
                  </a:lnTo>
                  <a:lnTo>
                    <a:pt x="1623" y="5519"/>
                  </a:lnTo>
                  <a:lnTo>
                    <a:pt x="3454" y="5519"/>
                  </a:lnTo>
                  <a:lnTo>
                    <a:pt x="3454" y="4107"/>
                  </a:lnTo>
                  <a:cubicBezTo>
                    <a:pt x="3454" y="3067"/>
                    <a:pt x="3034" y="2075"/>
                    <a:pt x="2300" y="1350"/>
                  </a:cubicBezTo>
                  <a:lnTo>
                    <a:pt x="1126" y="186"/>
                  </a:lnTo>
                  <a:cubicBezTo>
                    <a:pt x="1002" y="62"/>
                    <a:pt x="843" y="0"/>
                    <a:pt x="68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14;p93">
              <a:extLst>
                <a:ext uri="{FF2B5EF4-FFF2-40B4-BE49-F238E27FC236}">
                  <a16:creationId xmlns:a16="http://schemas.microsoft.com/office/drawing/2014/main" id="{602B91AF-7933-C9B6-79EC-A474DAD313D7}"/>
                </a:ext>
              </a:extLst>
            </p:cNvPr>
            <p:cNvSpPr/>
            <p:nvPr/>
          </p:nvSpPr>
          <p:spPr>
            <a:xfrm>
              <a:off x="3557263" y="3624324"/>
              <a:ext cx="140404" cy="24273"/>
            </a:xfrm>
            <a:custGeom>
              <a:avLst/>
              <a:gdLst/>
              <a:ahLst/>
              <a:cxnLst/>
              <a:rect l="l" t="t" r="r" b="b"/>
              <a:pathLst>
                <a:path w="5362" h="927" extrusionOk="0">
                  <a:moveTo>
                    <a:pt x="219" y="1"/>
                  </a:moveTo>
                  <a:cubicBezTo>
                    <a:pt x="105" y="1"/>
                    <a:pt x="0" y="106"/>
                    <a:pt x="0" y="230"/>
                  </a:cubicBezTo>
                  <a:lnTo>
                    <a:pt x="0" y="707"/>
                  </a:lnTo>
                  <a:cubicBezTo>
                    <a:pt x="0" y="821"/>
                    <a:pt x="105" y="926"/>
                    <a:pt x="219" y="926"/>
                  </a:cubicBezTo>
                  <a:lnTo>
                    <a:pt x="5142" y="926"/>
                  </a:lnTo>
                  <a:cubicBezTo>
                    <a:pt x="5266" y="926"/>
                    <a:pt x="5362" y="821"/>
                    <a:pt x="5362" y="707"/>
                  </a:cubicBezTo>
                  <a:lnTo>
                    <a:pt x="5362" y="230"/>
                  </a:lnTo>
                  <a:cubicBezTo>
                    <a:pt x="5362" y="106"/>
                    <a:pt x="5266" y="1"/>
                    <a:pt x="5142"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15;p93">
              <a:extLst>
                <a:ext uri="{FF2B5EF4-FFF2-40B4-BE49-F238E27FC236}">
                  <a16:creationId xmlns:a16="http://schemas.microsoft.com/office/drawing/2014/main" id="{25E45B44-8F92-070C-5ED0-27E1B9579AB4}"/>
                </a:ext>
              </a:extLst>
            </p:cNvPr>
            <p:cNvSpPr/>
            <p:nvPr/>
          </p:nvSpPr>
          <p:spPr>
            <a:xfrm>
              <a:off x="3720631" y="3404422"/>
              <a:ext cx="122677" cy="233413"/>
            </a:xfrm>
            <a:custGeom>
              <a:avLst/>
              <a:gdLst/>
              <a:ahLst/>
              <a:cxnLst/>
              <a:rect l="l" t="t" r="r" b="b"/>
              <a:pathLst>
                <a:path w="4685" h="8914" extrusionOk="0">
                  <a:moveTo>
                    <a:pt x="2786" y="1"/>
                  </a:moveTo>
                  <a:cubicBezTo>
                    <a:pt x="2473" y="1"/>
                    <a:pt x="2160" y="199"/>
                    <a:pt x="2118" y="605"/>
                  </a:cubicBezTo>
                  <a:cubicBezTo>
                    <a:pt x="2118" y="624"/>
                    <a:pt x="2118" y="652"/>
                    <a:pt x="2118" y="681"/>
                  </a:cubicBezTo>
                  <a:lnTo>
                    <a:pt x="2118" y="815"/>
                  </a:lnTo>
                  <a:cubicBezTo>
                    <a:pt x="1986" y="642"/>
                    <a:pt x="1789" y="548"/>
                    <a:pt x="1585" y="548"/>
                  </a:cubicBezTo>
                  <a:cubicBezTo>
                    <a:pt x="1496" y="548"/>
                    <a:pt x="1404" y="567"/>
                    <a:pt x="1317" y="605"/>
                  </a:cubicBezTo>
                  <a:cubicBezTo>
                    <a:pt x="1069" y="710"/>
                    <a:pt x="906" y="958"/>
                    <a:pt x="906" y="1225"/>
                  </a:cubicBezTo>
                  <a:lnTo>
                    <a:pt x="906" y="1683"/>
                  </a:lnTo>
                  <a:cubicBezTo>
                    <a:pt x="797" y="1579"/>
                    <a:pt x="666" y="1533"/>
                    <a:pt x="537" y="1533"/>
                  </a:cubicBezTo>
                  <a:cubicBezTo>
                    <a:pt x="262" y="1533"/>
                    <a:pt x="0" y="1746"/>
                    <a:pt x="0" y="2064"/>
                  </a:cubicBezTo>
                  <a:lnTo>
                    <a:pt x="0" y="8914"/>
                  </a:lnTo>
                  <a:lnTo>
                    <a:pt x="4684" y="8914"/>
                  </a:lnTo>
                  <a:lnTo>
                    <a:pt x="4684" y="1053"/>
                  </a:lnTo>
                  <a:cubicBezTo>
                    <a:pt x="4684" y="677"/>
                    <a:pt x="4388" y="375"/>
                    <a:pt x="4015" y="375"/>
                  </a:cubicBezTo>
                  <a:cubicBezTo>
                    <a:pt x="4009" y="375"/>
                    <a:pt x="4003" y="376"/>
                    <a:pt x="3997" y="376"/>
                  </a:cubicBezTo>
                  <a:cubicBezTo>
                    <a:pt x="3959" y="376"/>
                    <a:pt x="3921" y="376"/>
                    <a:pt x="3883" y="385"/>
                  </a:cubicBezTo>
                  <a:cubicBezTo>
                    <a:pt x="3711" y="414"/>
                    <a:pt x="3568" y="509"/>
                    <a:pt x="3463" y="643"/>
                  </a:cubicBezTo>
                  <a:cubicBezTo>
                    <a:pt x="3444" y="218"/>
                    <a:pt x="3115" y="1"/>
                    <a:pt x="2786" y="1"/>
                  </a:cubicBezTo>
                  <a:close/>
                </a:path>
              </a:pathLst>
            </a:custGeom>
            <a:solidFill>
              <a:srgbClr val="EB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16;p93">
              <a:extLst>
                <a:ext uri="{FF2B5EF4-FFF2-40B4-BE49-F238E27FC236}">
                  <a16:creationId xmlns:a16="http://schemas.microsoft.com/office/drawing/2014/main" id="{FCFA4329-8ECB-8313-CDC8-4B71D5C734F2}"/>
                </a:ext>
              </a:extLst>
            </p:cNvPr>
            <p:cNvSpPr/>
            <p:nvPr/>
          </p:nvSpPr>
          <p:spPr>
            <a:xfrm>
              <a:off x="3764831" y="3511179"/>
              <a:ext cx="78476" cy="126657"/>
            </a:xfrm>
            <a:custGeom>
              <a:avLst/>
              <a:gdLst/>
              <a:ahLst/>
              <a:cxnLst/>
              <a:rect l="l" t="t" r="r" b="b"/>
              <a:pathLst>
                <a:path w="2997" h="4837" extrusionOk="0">
                  <a:moveTo>
                    <a:pt x="2996" y="0"/>
                  </a:moveTo>
                  <a:cubicBezTo>
                    <a:pt x="1336" y="0"/>
                    <a:pt x="1" y="1345"/>
                    <a:pt x="1" y="2996"/>
                  </a:cubicBezTo>
                  <a:lnTo>
                    <a:pt x="1" y="4837"/>
                  </a:lnTo>
                  <a:lnTo>
                    <a:pt x="2996" y="4837"/>
                  </a:lnTo>
                  <a:lnTo>
                    <a:pt x="2996" y="0"/>
                  </a:ln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17;p93">
              <a:extLst>
                <a:ext uri="{FF2B5EF4-FFF2-40B4-BE49-F238E27FC236}">
                  <a16:creationId xmlns:a16="http://schemas.microsoft.com/office/drawing/2014/main" id="{3523CD9F-8FD2-3B92-819A-DC795B48FA6A}"/>
                </a:ext>
              </a:extLst>
            </p:cNvPr>
            <p:cNvSpPr/>
            <p:nvPr/>
          </p:nvSpPr>
          <p:spPr>
            <a:xfrm>
              <a:off x="3811546" y="3414504"/>
              <a:ext cx="10762" cy="94764"/>
            </a:xfrm>
            <a:custGeom>
              <a:avLst/>
              <a:gdLst/>
              <a:ahLst/>
              <a:cxnLst/>
              <a:rect l="l" t="t" r="r" b="b"/>
              <a:pathLst>
                <a:path w="411" h="3619" extrusionOk="0">
                  <a:moveTo>
                    <a:pt x="411" y="0"/>
                  </a:moveTo>
                  <a:cubicBezTo>
                    <a:pt x="249" y="29"/>
                    <a:pt x="96" y="124"/>
                    <a:pt x="1" y="258"/>
                  </a:cubicBezTo>
                  <a:lnTo>
                    <a:pt x="1" y="3425"/>
                  </a:lnTo>
                  <a:cubicBezTo>
                    <a:pt x="10" y="3554"/>
                    <a:pt x="108" y="3618"/>
                    <a:pt x="206" y="3618"/>
                  </a:cubicBezTo>
                  <a:cubicBezTo>
                    <a:pt x="304" y="3618"/>
                    <a:pt x="401" y="3554"/>
                    <a:pt x="411" y="3425"/>
                  </a:cubicBezTo>
                  <a:lnTo>
                    <a:pt x="411" y="0"/>
                  </a:ln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18;p93">
              <a:extLst>
                <a:ext uri="{FF2B5EF4-FFF2-40B4-BE49-F238E27FC236}">
                  <a16:creationId xmlns:a16="http://schemas.microsoft.com/office/drawing/2014/main" id="{95B2B31D-B8B6-042A-96CA-8CFAA43BFC05}"/>
                </a:ext>
              </a:extLst>
            </p:cNvPr>
            <p:cNvSpPr/>
            <p:nvPr/>
          </p:nvSpPr>
          <p:spPr>
            <a:xfrm>
              <a:off x="3776091" y="3472372"/>
              <a:ext cx="11260" cy="37340"/>
            </a:xfrm>
            <a:custGeom>
              <a:avLst/>
              <a:gdLst/>
              <a:ahLst/>
              <a:cxnLst/>
              <a:rect l="l" t="t" r="r" b="b"/>
              <a:pathLst>
                <a:path w="430" h="1426" extrusionOk="0">
                  <a:moveTo>
                    <a:pt x="205" y="1"/>
                  </a:moveTo>
                  <a:cubicBezTo>
                    <a:pt x="103" y="1"/>
                    <a:pt x="0" y="70"/>
                    <a:pt x="0" y="204"/>
                  </a:cubicBezTo>
                  <a:cubicBezTo>
                    <a:pt x="10" y="481"/>
                    <a:pt x="10" y="805"/>
                    <a:pt x="10" y="1215"/>
                  </a:cubicBezTo>
                  <a:cubicBezTo>
                    <a:pt x="10" y="1330"/>
                    <a:pt x="95" y="1425"/>
                    <a:pt x="210" y="1425"/>
                  </a:cubicBezTo>
                  <a:cubicBezTo>
                    <a:pt x="215" y="1425"/>
                    <a:pt x="221" y="1426"/>
                    <a:pt x="226" y="1426"/>
                  </a:cubicBezTo>
                  <a:cubicBezTo>
                    <a:pt x="333" y="1426"/>
                    <a:pt x="420" y="1334"/>
                    <a:pt x="420" y="1225"/>
                  </a:cubicBezTo>
                  <a:cubicBezTo>
                    <a:pt x="429" y="805"/>
                    <a:pt x="429" y="471"/>
                    <a:pt x="410" y="185"/>
                  </a:cubicBezTo>
                  <a:cubicBezTo>
                    <a:pt x="397" y="61"/>
                    <a:pt x="301" y="1"/>
                    <a:pt x="205" y="1"/>
                  </a:cubicBez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19;p93">
              <a:extLst>
                <a:ext uri="{FF2B5EF4-FFF2-40B4-BE49-F238E27FC236}">
                  <a16:creationId xmlns:a16="http://schemas.microsoft.com/office/drawing/2014/main" id="{8BC94E20-22C3-CE43-0F37-B7D065C90716}"/>
                </a:ext>
              </a:extLst>
            </p:cNvPr>
            <p:cNvSpPr/>
            <p:nvPr/>
          </p:nvSpPr>
          <p:spPr>
            <a:xfrm>
              <a:off x="3744355" y="3420238"/>
              <a:ext cx="10762" cy="89265"/>
            </a:xfrm>
            <a:custGeom>
              <a:avLst/>
              <a:gdLst/>
              <a:ahLst/>
              <a:cxnLst/>
              <a:rect l="l" t="t" r="r" b="b"/>
              <a:pathLst>
                <a:path w="411" h="3409" extrusionOk="0">
                  <a:moveTo>
                    <a:pt x="411" y="1"/>
                  </a:moveTo>
                  <a:cubicBezTo>
                    <a:pt x="163" y="106"/>
                    <a:pt x="0" y="354"/>
                    <a:pt x="0" y="621"/>
                  </a:cubicBezTo>
                  <a:lnTo>
                    <a:pt x="0" y="3216"/>
                  </a:lnTo>
                  <a:cubicBezTo>
                    <a:pt x="10" y="3344"/>
                    <a:pt x="108" y="3409"/>
                    <a:pt x="206" y="3409"/>
                  </a:cubicBezTo>
                  <a:cubicBezTo>
                    <a:pt x="303" y="3409"/>
                    <a:pt x="401" y="3344"/>
                    <a:pt x="411" y="3216"/>
                  </a:cubicBezTo>
                  <a:lnTo>
                    <a:pt x="411" y="1"/>
                  </a:ln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20;p93">
              <a:extLst>
                <a:ext uri="{FF2B5EF4-FFF2-40B4-BE49-F238E27FC236}">
                  <a16:creationId xmlns:a16="http://schemas.microsoft.com/office/drawing/2014/main" id="{28238FCC-6E69-2668-F9F3-CB3D8F5B4168}"/>
                </a:ext>
              </a:extLst>
            </p:cNvPr>
            <p:cNvSpPr/>
            <p:nvPr/>
          </p:nvSpPr>
          <p:spPr>
            <a:xfrm>
              <a:off x="3795311" y="3493320"/>
              <a:ext cx="90469" cy="144515"/>
            </a:xfrm>
            <a:custGeom>
              <a:avLst/>
              <a:gdLst/>
              <a:ahLst/>
              <a:cxnLst/>
              <a:rect l="l" t="t" r="r" b="b"/>
              <a:pathLst>
                <a:path w="3455" h="5519" extrusionOk="0">
                  <a:moveTo>
                    <a:pt x="2773" y="0"/>
                  </a:moveTo>
                  <a:cubicBezTo>
                    <a:pt x="2615" y="0"/>
                    <a:pt x="2457" y="62"/>
                    <a:pt x="2338" y="186"/>
                  </a:cubicBezTo>
                  <a:lnTo>
                    <a:pt x="1155" y="1350"/>
                  </a:lnTo>
                  <a:cubicBezTo>
                    <a:pt x="420" y="2075"/>
                    <a:pt x="1" y="3067"/>
                    <a:pt x="1" y="4107"/>
                  </a:cubicBezTo>
                  <a:lnTo>
                    <a:pt x="1" y="5519"/>
                  </a:lnTo>
                  <a:lnTo>
                    <a:pt x="1832" y="5519"/>
                  </a:lnTo>
                  <a:lnTo>
                    <a:pt x="1832" y="2447"/>
                  </a:lnTo>
                  <a:lnTo>
                    <a:pt x="3216" y="1064"/>
                  </a:lnTo>
                  <a:cubicBezTo>
                    <a:pt x="3454" y="825"/>
                    <a:pt x="3454" y="425"/>
                    <a:pt x="3216" y="186"/>
                  </a:cubicBezTo>
                  <a:cubicBezTo>
                    <a:pt x="3092" y="62"/>
                    <a:pt x="2932" y="0"/>
                    <a:pt x="277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21;p93">
              <a:extLst>
                <a:ext uri="{FF2B5EF4-FFF2-40B4-BE49-F238E27FC236}">
                  <a16:creationId xmlns:a16="http://schemas.microsoft.com/office/drawing/2014/main" id="{BB2638BC-C305-6D22-C368-10D864DEE147}"/>
                </a:ext>
              </a:extLst>
            </p:cNvPr>
            <p:cNvSpPr/>
            <p:nvPr/>
          </p:nvSpPr>
          <p:spPr>
            <a:xfrm>
              <a:off x="3711624" y="3624324"/>
              <a:ext cx="140666" cy="24273"/>
            </a:xfrm>
            <a:custGeom>
              <a:avLst/>
              <a:gdLst/>
              <a:ahLst/>
              <a:cxnLst/>
              <a:rect l="l" t="t" r="r" b="b"/>
              <a:pathLst>
                <a:path w="5372" h="927" extrusionOk="0">
                  <a:moveTo>
                    <a:pt x="230" y="1"/>
                  </a:moveTo>
                  <a:cubicBezTo>
                    <a:pt x="106" y="1"/>
                    <a:pt x="1" y="106"/>
                    <a:pt x="10" y="230"/>
                  </a:cubicBezTo>
                  <a:lnTo>
                    <a:pt x="10" y="707"/>
                  </a:lnTo>
                  <a:cubicBezTo>
                    <a:pt x="10" y="831"/>
                    <a:pt x="106" y="926"/>
                    <a:pt x="230" y="926"/>
                  </a:cubicBezTo>
                  <a:lnTo>
                    <a:pt x="5143" y="926"/>
                  </a:lnTo>
                  <a:cubicBezTo>
                    <a:pt x="5267" y="926"/>
                    <a:pt x="5372" y="821"/>
                    <a:pt x="5362" y="707"/>
                  </a:cubicBezTo>
                  <a:lnTo>
                    <a:pt x="5362" y="230"/>
                  </a:lnTo>
                  <a:cubicBezTo>
                    <a:pt x="5362" y="106"/>
                    <a:pt x="5267" y="1"/>
                    <a:pt x="5143"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22;p93">
              <a:extLst>
                <a:ext uri="{FF2B5EF4-FFF2-40B4-BE49-F238E27FC236}">
                  <a16:creationId xmlns:a16="http://schemas.microsoft.com/office/drawing/2014/main" id="{7C0CA4AC-3896-E4E3-06C8-E73FF3136941}"/>
                </a:ext>
              </a:extLst>
            </p:cNvPr>
            <p:cNvSpPr/>
            <p:nvPr/>
          </p:nvSpPr>
          <p:spPr>
            <a:xfrm>
              <a:off x="3776327" y="3405758"/>
              <a:ext cx="10762" cy="56795"/>
            </a:xfrm>
            <a:custGeom>
              <a:avLst/>
              <a:gdLst/>
              <a:ahLst/>
              <a:cxnLst/>
              <a:rect l="l" t="t" r="r" b="b"/>
              <a:pathLst>
                <a:path w="411" h="2169" extrusionOk="0">
                  <a:moveTo>
                    <a:pt x="411" y="0"/>
                  </a:moveTo>
                  <a:cubicBezTo>
                    <a:pt x="182" y="96"/>
                    <a:pt x="20" y="306"/>
                    <a:pt x="1" y="554"/>
                  </a:cubicBezTo>
                  <a:lnTo>
                    <a:pt x="1" y="1975"/>
                  </a:lnTo>
                  <a:cubicBezTo>
                    <a:pt x="10" y="2104"/>
                    <a:pt x="108" y="2168"/>
                    <a:pt x="206" y="2168"/>
                  </a:cubicBezTo>
                  <a:cubicBezTo>
                    <a:pt x="304" y="2168"/>
                    <a:pt x="401" y="2104"/>
                    <a:pt x="411" y="1975"/>
                  </a:cubicBezTo>
                  <a:lnTo>
                    <a:pt x="411" y="0"/>
                  </a:lnTo>
                  <a:close/>
                </a:path>
              </a:pathLst>
            </a:custGeom>
            <a:solidFill>
              <a:srgbClr val="AEB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5717;p96">
            <a:extLst>
              <a:ext uri="{FF2B5EF4-FFF2-40B4-BE49-F238E27FC236}">
                <a16:creationId xmlns:a16="http://schemas.microsoft.com/office/drawing/2014/main" id="{DCF217FC-DCD3-5A0F-0AD8-144ED14D4718}"/>
              </a:ext>
            </a:extLst>
          </p:cNvPr>
          <p:cNvGrpSpPr/>
          <p:nvPr/>
        </p:nvGrpSpPr>
        <p:grpSpPr>
          <a:xfrm>
            <a:off x="708593" y="3269688"/>
            <a:ext cx="696392" cy="692701"/>
            <a:chOff x="3246251" y="2895245"/>
            <a:chExt cx="375792" cy="373800"/>
          </a:xfrm>
        </p:grpSpPr>
        <p:sp>
          <p:nvSpPr>
            <p:cNvPr id="30" name="Google Shape;15718;p96">
              <a:extLst>
                <a:ext uri="{FF2B5EF4-FFF2-40B4-BE49-F238E27FC236}">
                  <a16:creationId xmlns:a16="http://schemas.microsoft.com/office/drawing/2014/main" id="{FCC1E77A-DCB5-8A44-382B-204841F5F061}"/>
                </a:ext>
              </a:extLst>
            </p:cNvPr>
            <p:cNvSpPr/>
            <p:nvPr/>
          </p:nvSpPr>
          <p:spPr>
            <a:xfrm>
              <a:off x="3246251" y="2960599"/>
              <a:ext cx="308446" cy="308446"/>
            </a:xfrm>
            <a:custGeom>
              <a:avLst/>
              <a:gdLst/>
              <a:ahLst/>
              <a:cxnLst/>
              <a:rect l="l" t="t" r="r" b="b"/>
              <a:pathLst>
                <a:path w="11766" h="11766" extrusionOk="0">
                  <a:moveTo>
                    <a:pt x="5876" y="1"/>
                  </a:moveTo>
                  <a:cubicBezTo>
                    <a:pt x="2628" y="1"/>
                    <a:pt x="0" y="2628"/>
                    <a:pt x="0" y="5876"/>
                  </a:cubicBezTo>
                  <a:cubicBezTo>
                    <a:pt x="0" y="9138"/>
                    <a:pt x="2628" y="11765"/>
                    <a:pt x="5876" y="11765"/>
                  </a:cubicBezTo>
                  <a:cubicBezTo>
                    <a:pt x="9124" y="11765"/>
                    <a:pt x="11765" y="9138"/>
                    <a:pt x="11765" y="5876"/>
                  </a:cubicBezTo>
                  <a:cubicBezTo>
                    <a:pt x="11765" y="2628"/>
                    <a:pt x="9124" y="1"/>
                    <a:pt x="587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719;p96">
              <a:extLst>
                <a:ext uri="{FF2B5EF4-FFF2-40B4-BE49-F238E27FC236}">
                  <a16:creationId xmlns:a16="http://schemas.microsoft.com/office/drawing/2014/main" id="{854E64B6-A5BB-301D-4777-1FD4C07885CE}"/>
                </a:ext>
              </a:extLst>
            </p:cNvPr>
            <p:cNvSpPr/>
            <p:nvPr/>
          </p:nvSpPr>
          <p:spPr>
            <a:xfrm>
              <a:off x="3400264" y="3108556"/>
              <a:ext cx="154039" cy="12531"/>
            </a:xfrm>
            <a:custGeom>
              <a:avLst/>
              <a:gdLst/>
              <a:ahLst/>
              <a:cxnLst/>
              <a:rect l="l" t="t" r="r" b="b"/>
              <a:pathLst>
                <a:path w="5876" h="478" extrusionOk="0">
                  <a:moveTo>
                    <a:pt x="1" y="1"/>
                  </a:moveTo>
                  <a:lnTo>
                    <a:pt x="1" y="477"/>
                  </a:lnTo>
                  <a:lnTo>
                    <a:pt x="5876" y="477"/>
                  </a:lnTo>
                  <a:lnTo>
                    <a:pt x="5876" y="246"/>
                  </a:lnTo>
                  <a:lnTo>
                    <a:pt x="5876" y="1"/>
                  </a:ln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720;p96">
              <a:extLst>
                <a:ext uri="{FF2B5EF4-FFF2-40B4-BE49-F238E27FC236}">
                  <a16:creationId xmlns:a16="http://schemas.microsoft.com/office/drawing/2014/main" id="{1469F73C-E2B8-6732-23FF-612911934A1D}"/>
                </a:ext>
              </a:extLst>
            </p:cNvPr>
            <p:cNvSpPr/>
            <p:nvPr/>
          </p:nvSpPr>
          <p:spPr>
            <a:xfrm>
              <a:off x="3529687" y="2895245"/>
              <a:ext cx="92355" cy="89970"/>
            </a:xfrm>
            <a:custGeom>
              <a:avLst/>
              <a:gdLst/>
              <a:ahLst/>
              <a:cxnLst/>
              <a:rect l="l" t="t" r="r" b="b"/>
              <a:pathLst>
                <a:path w="3523" h="3432" extrusionOk="0">
                  <a:moveTo>
                    <a:pt x="2126" y="1"/>
                  </a:moveTo>
                  <a:cubicBezTo>
                    <a:pt x="2069" y="1"/>
                    <a:pt x="2010" y="22"/>
                    <a:pt x="1964" y="68"/>
                  </a:cubicBezTo>
                  <a:lnTo>
                    <a:pt x="217" y="1815"/>
                  </a:lnTo>
                  <a:cubicBezTo>
                    <a:pt x="87" y="1945"/>
                    <a:pt x="1" y="2118"/>
                    <a:pt x="15" y="2306"/>
                  </a:cubicBezTo>
                  <a:lnTo>
                    <a:pt x="1" y="3432"/>
                  </a:lnTo>
                  <a:lnTo>
                    <a:pt x="1127" y="3432"/>
                  </a:lnTo>
                  <a:cubicBezTo>
                    <a:pt x="1314" y="3432"/>
                    <a:pt x="1487" y="3360"/>
                    <a:pt x="1632" y="3230"/>
                  </a:cubicBezTo>
                  <a:lnTo>
                    <a:pt x="3364" y="1483"/>
                  </a:lnTo>
                  <a:cubicBezTo>
                    <a:pt x="3523" y="1339"/>
                    <a:pt x="3422" y="1079"/>
                    <a:pt x="3205" y="1079"/>
                  </a:cubicBezTo>
                  <a:lnTo>
                    <a:pt x="2368" y="1079"/>
                  </a:lnTo>
                  <a:lnTo>
                    <a:pt x="2368" y="242"/>
                  </a:lnTo>
                  <a:cubicBezTo>
                    <a:pt x="2368" y="95"/>
                    <a:pt x="2248" y="1"/>
                    <a:pt x="2126"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721;p96">
              <a:extLst>
                <a:ext uri="{FF2B5EF4-FFF2-40B4-BE49-F238E27FC236}">
                  <a16:creationId xmlns:a16="http://schemas.microsoft.com/office/drawing/2014/main" id="{B01EDC92-D564-1F56-BEB0-625AF4B711EA}"/>
                </a:ext>
              </a:extLst>
            </p:cNvPr>
            <p:cNvSpPr/>
            <p:nvPr/>
          </p:nvSpPr>
          <p:spPr>
            <a:xfrm>
              <a:off x="3529687" y="2895245"/>
              <a:ext cx="62103" cy="89970"/>
            </a:xfrm>
            <a:custGeom>
              <a:avLst/>
              <a:gdLst/>
              <a:ahLst/>
              <a:cxnLst/>
              <a:rect l="l" t="t" r="r" b="b"/>
              <a:pathLst>
                <a:path w="2369" h="3432" extrusionOk="0">
                  <a:moveTo>
                    <a:pt x="2126" y="1"/>
                  </a:moveTo>
                  <a:cubicBezTo>
                    <a:pt x="2069" y="1"/>
                    <a:pt x="2010" y="22"/>
                    <a:pt x="1964" y="68"/>
                  </a:cubicBezTo>
                  <a:lnTo>
                    <a:pt x="217" y="1815"/>
                  </a:lnTo>
                  <a:cubicBezTo>
                    <a:pt x="87" y="1945"/>
                    <a:pt x="1" y="2118"/>
                    <a:pt x="15" y="2306"/>
                  </a:cubicBezTo>
                  <a:lnTo>
                    <a:pt x="15" y="3432"/>
                  </a:lnTo>
                  <a:lnTo>
                    <a:pt x="2354" y="1093"/>
                  </a:lnTo>
                  <a:lnTo>
                    <a:pt x="2354" y="242"/>
                  </a:lnTo>
                  <a:lnTo>
                    <a:pt x="2368" y="242"/>
                  </a:lnTo>
                  <a:cubicBezTo>
                    <a:pt x="2368" y="95"/>
                    <a:pt x="2248" y="1"/>
                    <a:pt x="2126"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722;p96">
              <a:extLst>
                <a:ext uri="{FF2B5EF4-FFF2-40B4-BE49-F238E27FC236}">
                  <a16:creationId xmlns:a16="http://schemas.microsoft.com/office/drawing/2014/main" id="{5EF44654-CE0E-5EFC-DA1F-1DB28CD498B6}"/>
                </a:ext>
              </a:extLst>
            </p:cNvPr>
            <p:cNvSpPr/>
            <p:nvPr/>
          </p:nvSpPr>
          <p:spPr>
            <a:xfrm>
              <a:off x="3283345" y="2997693"/>
              <a:ext cx="234257" cy="234257"/>
            </a:xfrm>
            <a:custGeom>
              <a:avLst/>
              <a:gdLst/>
              <a:ahLst/>
              <a:cxnLst/>
              <a:rect l="l" t="t" r="r" b="b"/>
              <a:pathLst>
                <a:path w="8936" h="8936" extrusionOk="0">
                  <a:moveTo>
                    <a:pt x="4461" y="0"/>
                  </a:moveTo>
                  <a:cubicBezTo>
                    <a:pt x="1992" y="0"/>
                    <a:pt x="0" y="1992"/>
                    <a:pt x="0" y="4461"/>
                  </a:cubicBezTo>
                  <a:cubicBezTo>
                    <a:pt x="0" y="6944"/>
                    <a:pt x="1992" y="8936"/>
                    <a:pt x="4461" y="8936"/>
                  </a:cubicBezTo>
                  <a:cubicBezTo>
                    <a:pt x="6929" y="8936"/>
                    <a:pt x="8936" y="6944"/>
                    <a:pt x="8936" y="4461"/>
                  </a:cubicBezTo>
                  <a:cubicBezTo>
                    <a:pt x="8936" y="1992"/>
                    <a:pt x="6929" y="0"/>
                    <a:pt x="4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723;p96">
              <a:extLst>
                <a:ext uri="{FF2B5EF4-FFF2-40B4-BE49-F238E27FC236}">
                  <a16:creationId xmlns:a16="http://schemas.microsoft.com/office/drawing/2014/main" id="{30D2CE63-42A7-9191-CF55-D64E586B143C}"/>
                </a:ext>
              </a:extLst>
            </p:cNvPr>
            <p:cNvSpPr/>
            <p:nvPr/>
          </p:nvSpPr>
          <p:spPr>
            <a:xfrm>
              <a:off x="3400264" y="3108556"/>
              <a:ext cx="117338" cy="12531"/>
            </a:xfrm>
            <a:custGeom>
              <a:avLst/>
              <a:gdLst/>
              <a:ahLst/>
              <a:cxnLst/>
              <a:rect l="l" t="t" r="r" b="b"/>
              <a:pathLst>
                <a:path w="4476" h="478" extrusionOk="0">
                  <a:moveTo>
                    <a:pt x="1" y="1"/>
                  </a:moveTo>
                  <a:lnTo>
                    <a:pt x="1" y="477"/>
                  </a:lnTo>
                  <a:lnTo>
                    <a:pt x="4461" y="477"/>
                  </a:lnTo>
                  <a:cubicBezTo>
                    <a:pt x="4461" y="390"/>
                    <a:pt x="4476" y="318"/>
                    <a:pt x="4476" y="246"/>
                  </a:cubicBezTo>
                  <a:cubicBezTo>
                    <a:pt x="4476" y="160"/>
                    <a:pt x="4476" y="87"/>
                    <a:pt x="4461"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24;p96">
              <a:extLst>
                <a:ext uri="{FF2B5EF4-FFF2-40B4-BE49-F238E27FC236}">
                  <a16:creationId xmlns:a16="http://schemas.microsoft.com/office/drawing/2014/main" id="{8739A3E5-3D59-C1A5-0429-5294FD0A9CD4}"/>
                </a:ext>
              </a:extLst>
            </p:cNvPr>
            <p:cNvSpPr/>
            <p:nvPr/>
          </p:nvSpPr>
          <p:spPr>
            <a:xfrm>
              <a:off x="3313990" y="3028338"/>
              <a:ext cx="172573" cy="172967"/>
            </a:xfrm>
            <a:custGeom>
              <a:avLst/>
              <a:gdLst/>
              <a:ahLst/>
              <a:cxnLst/>
              <a:rect l="l" t="t" r="r" b="b"/>
              <a:pathLst>
                <a:path w="6583" h="6598" extrusionOk="0">
                  <a:moveTo>
                    <a:pt x="3292" y="0"/>
                  </a:moveTo>
                  <a:cubicBezTo>
                    <a:pt x="1473" y="0"/>
                    <a:pt x="0" y="1487"/>
                    <a:pt x="0" y="3292"/>
                  </a:cubicBezTo>
                  <a:cubicBezTo>
                    <a:pt x="0" y="5111"/>
                    <a:pt x="1473" y="6597"/>
                    <a:pt x="3292" y="6597"/>
                  </a:cubicBezTo>
                  <a:cubicBezTo>
                    <a:pt x="5111" y="6597"/>
                    <a:pt x="6583" y="5111"/>
                    <a:pt x="6583" y="3292"/>
                  </a:cubicBezTo>
                  <a:cubicBezTo>
                    <a:pt x="6583" y="1487"/>
                    <a:pt x="5111" y="0"/>
                    <a:pt x="3292"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25;p96">
              <a:extLst>
                <a:ext uri="{FF2B5EF4-FFF2-40B4-BE49-F238E27FC236}">
                  <a16:creationId xmlns:a16="http://schemas.microsoft.com/office/drawing/2014/main" id="{34C4F97C-A8D5-9C32-6E67-6D7E2FD5F42D}"/>
                </a:ext>
              </a:extLst>
            </p:cNvPr>
            <p:cNvSpPr/>
            <p:nvPr/>
          </p:nvSpPr>
          <p:spPr>
            <a:xfrm>
              <a:off x="3400264" y="3108556"/>
              <a:ext cx="86693" cy="12531"/>
            </a:xfrm>
            <a:custGeom>
              <a:avLst/>
              <a:gdLst/>
              <a:ahLst/>
              <a:cxnLst/>
              <a:rect l="l" t="t" r="r" b="b"/>
              <a:pathLst>
                <a:path w="3307" h="478" extrusionOk="0">
                  <a:moveTo>
                    <a:pt x="1" y="1"/>
                  </a:moveTo>
                  <a:lnTo>
                    <a:pt x="1" y="477"/>
                  </a:lnTo>
                  <a:lnTo>
                    <a:pt x="3292" y="477"/>
                  </a:lnTo>
                  <a:cubicBezTo>
                    <a:pt x="3292" y="390"/>
                    <a:pt x="3306" y="318"/>
                    <a:pt x="3306" y="246"/>
                  </a:cubicBezTo>
                  <a:cubicBezTo>
                    <a:pt x="3306" y="160"/>
                    <a:pt x="3306" y="87"/>
                    <a:pt x="3292"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26;p96">
              <a:extLst>
                <a:ext uri="{FF2B5EF4-FFF2-40B4-BE49-F238E27FC236}">
                  <a16:creationId xmlns:a16="http://schemas.microsoft.com/office/drawing/2014/main" id="{D3786640-6373-742C-BAF7-DAF2DE99B215}"/>
                </a:ext>
              </a:extLst>
            </p:cNvPr>
            <p:cNvSpPr/>
            <p:nvPr/>
          </p:nvSpPr>
          <p:spPr>
            <a:xfrm>
              <a:off x="3351084" y="3065432"/>
              <a:ext cx="98778" cy="98778"/>
            </a:xfrm>
            <a:custGeom>
              <a:avLst/>
              <a:gdLst/>
              <a:ahLst/>
              <a:cxnLst/>
              <a:rect l="l" t="t" r="r" b="b"/>
              <a:pathLst>
                <a:path w="3768" h="3768" extrusionOk="0">
                  <a:moveTo>
                    <a:pt x="1877" y="0"/>
                  </a:moveTo>
                  <a:cubicBezTo>
                    <a:pt x="837" y="0"/>
                    <a:pt x="0" y="837"/>
                    <a:pt x="0" y="1877"/>
                  </a:cubicBezTo>
                  <a:cubicBezTo>
                    <a:pt x="0" y="2930"/>
                    <a:pt x="837" y="3768"/>
                    <a:pt x="1877" y="3768"/>
                  </a:cubicBezTo>
                  <a:cubicBezTo>
                    <a:pt x="2916" y="3768"/>
                    <a:pt x="3768" y="2930"/>
                    <a:pt x="3768" y="1877"/>
                  </a:cubicBezTo>
                  <a:cubicBezTo>
                    <a:pt x="3768" y="837"/>
                    <a:pt x="2916" y="0"/>
                    <a:pt x="18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27;p96">
              <a:extLst>
                <a:ext uri="{FF2B5EF4-FFF2-40B4-BE49-F238E27FC236}">
                  <a16:creationId xmlns:a16="http://schemas.microsoft.com/office/drawing/2014/main" id="{27CC7AA9-3481-C3DA-9C44-BFFB45E3A243}"/>
                </a:ext>
              </a:extLst>
            </p:cNvPr>
            <p:cNvSpPr/>
            <p:nvPr/>
          </p:nvSpPr>
          <p:spPr>
            <a:xfrm>
              <a:off x="3400264" y="3108556"/>
              <a:ext cx="49599" cy="12531"/>
            </a:xfrm>
            <a:custGeom>
              <a:avLst/>
              <a:gdLst/>
              <a:ahLst/>
              <a:cxnLst/>
              <a:rect l="l" t="t" r="r" b="b"/>
              <a:pathLst>
                <a:path w="1892" h="478" extrusionOk="0">
                  <a:moveTo>
                    <a:pt x="1" y="1"/>
                  </a:moveTo>
                  <a:lnTo>
                    <a:pt x="1" y="477"/>
                  </a:lnTo>
                  <a:lnTo>
                    <a:pt x="1877" y="477"/>
                  </a:lnTo>
                  <a:cubicBezTo>
                    <a:pt x="1892" y="318"/>
                    <a:pt x="1892" y="160"/>
                    <a:pt x="1877" y="1"/>
                  </a:cubicBezTo>
                  <a:close/>
                </a:path>
              </a:pathLst>
            </a:custGeom>
            <a:solidFill>
              <a:srgbClr val="EF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28;p96">
              <a:extLst>
                <a:ext uri="{FF2B5EF4-FFF2-40B4-BE49-F238E27FC236}">
                  <a16:creationId xmlns:a16="http://schemas.microsoft.com/office/drawing/2014/main" id="{1AC2BBDA-3A32-5C78-6B77-F13E96725728}"/>
                </a:ext>
              </a:extLst>
            </p:cNvPr>
            <p:cNvSpPr/>
            <p:nvPr/>
          </p:nvSpPr>
          <p:spPr>
            <a:xfrm>
              <a:off x="3381730" y="3096445"/>
              <a:ext cx="37120" cy="36753"/>
            </a:xfrm>
            <a:custGeom>
              <a:avLst/>
              <a:gdLst/>
              <a:ahLst/>
              <a:cxnLst/>
              <a:rect l="l" t="t" r="r" b="b"/>
              <a:pathLst>
                <a:path w="1416" h="1402" extrusionOk="0">
                  <a:moveTo>
                    <a:pt x="708" y="1"/>
                  </a:moveTo>
                  <a:cubicBezTo>
                    <a:pt x="318" y="1"/>
                    <a:pt x="0" y="318"/>
                    <a:pt x="0" y="694"/>
                  </a:cubicBezTo>
                  <a:cubicBezTo>
                    <a:pt x="0" y="1083"/>
                    <a:pt x="318" y="1401"/>
                    <a:pt x="708" y="1401"/>
                  </a:cubicBezTo>
                  <a:cubicBezTo>
                    <a:pt x="1097" y="1401"/>
                    <a:pt x="1415" y="1083"/>
                    <a:pt x="1415" y="694"/>
                  </a:cubicBezTo>
                  <a:cubicBezTo>
                    <a:pt x="1415" y="318"/>
                    <a:pt x="1097" y="1"/>
                    <a:pt x="708" y="1"/>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29;p96">
              <a:extLst>
                <a:ext uri="{FF2B5EF4-FFF2-40B4-BE49-F238E27FC236}">
                  <a16:creationId xmlns:a16="http://schemas.microsoft.com/office/drawing/2014/main" id="{D7E2E5C0-08D9-66C6-A07E-C76616F87940}"/>
                </a:ext>
              </a:extLst>
            </p:cNvPr>
            <p:cNvSpPr/>
            <p:nvPr/>
          </p:nvSpPr>
          <p:spPr>
            <a:xfrm>
              <a:off x="3400264" y="3108556"/>
              <a:ext cx="18953" cy="12531"/>
            </a:xfrm>
            <a:custGeom>
              <a:avLst/>
              <a:gdLst/>
              <a:ahLst/>
              <a:cxnLst/>
              <a:rect l="l" t="t" r="r" b="b"/>
              <a:pathLst>
                <a:path w="723" h="478" extrusionOk="0">
                  <a:moveTo>
                    <a:pt x="1" y="1"/>
                  </a:moveTo>
                  <a:lnTo>
                    <a:pt x="1" y="477"/>
                  </a:lnTo>
                  <a:lnTo>
                    <a:pt x="679" y="477"/>
                  </a:lnTo>
                  <a:cubicBezTo>
                    <a:pt x="722" y="318"/>
                    <a:pt x="722" y="160"/>
                    <a:pt x="679" y="1"/>
                  </a:cubicBezTo>
                  <a:close/>
                </a:path>
              </a:pathLst>
            </a:custGeom>
            <a:solidFill>
              <a:srgbClr val="83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30;p96">
              <a:extLst>
                <a:ext uri="{FF2B5EF4-FFF2-40B4-BE49-F238E27FC236}">
                  <a16:creationId xmlns:a16="http://schemas.microsoft.com/office/drawing/2014/main" id="{F0B03E96-C133-D26F-A412-04C3CCE368CD}"/>
                </a:ext>
              </a:extLst>
            </p:cNvPr>
            <p:cNvSpPr/>
            <p:nvPr/>
          </p:nvSpPr>
          <p:spPr>
            <a:xfrm>
              <a:off x="3391429" y="3079431"/>
              <a:ext cx="44434" cy="41603"/>
            </a:xfrm>
            <a:custGeom>
              <a:avLst/>
              <a:gdLst/>
              <a:ahLst/>
              <a:cxnLst/>
              <a:rect l="l" t="t" r="r" b="b"/>
              <a:pathLst>
                <a:path w="1695" h="1587" extrusionOk="0">
                  <a:moveTo>
                    <a:pt x="1348" y="0"/>
                  </a:moveTo>
                  <a:lnTo>
                    <a:pt x="179" y="1184"/>
                  </a:lnTo>
                  <a:cubicBezTo>
                    <a:pt x="1" y="1351"/>
                    <a:pt x="157" y="1586"/>
                    <a:pt x="344" y="1586"/>
                  </a:cubicBezTo>
                  <a:cubicBezTo>
                    <a:pt x="400" y="1586"/>
                    <a:pt x="458" y="1566"/>
                    <a:pt x="511" y="1516"/>
                  </a:cubicBezTo>
                  <a:lnTo>
                    <a:pt x="1695" y="332"/>
                  </a:lnTo>
                  <a:lnTo>
                    <a:pt x="1348" y="0"/>
                  </a:ln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731;p96">
              <a:extLst>
                <a:ext uri="{FF2B5EF4-FFF2-40B4-BE49-F238E27FC236}">
                  <a16:creationId xmlns:a16="http://schemas.microsoft.com/office/drawing/2014/main" id="{AB42006E-A6A5-A81C-74D1-6515892E39C3}"/>
                </a:ext>
              </a:extLst>
            </p:cNvPr>
            <p:cNvSpPr/>
            <p:nvPr/>
          </p:nvSpPr>
          <p:spPr>
            <a:xfrm>
              <a:off x="3420056" y="2908038"/>
              <a:ext cx="189718" cy="185052"/>
            </a:xfrm>
            <a:custGeom>
              <a:avLst/>
              <a:gdLst/>
              <a:ahLst/>
              <a:cxnLst/>
              <a:rect l="l" t="t" r="r" b="b"/>
              <a:pathLst>
                <a:path w="7237" h="7059" extrusionOk="0">
                  <a:moveTo>
                    <a:pt x="6897" y="1"/>
                  </a:moveTo>
                  <a:cubicBezTo>
                    <a:pt x="6843" y="1"/>
                    <a:pt x="6787" y="22"/>
                    <a:pt x="6738" y="71"/>
                  </a:cubicBezTo>
                  <a:lnTo>
                    <a:pt x="141" y="6668"/>
                  </a:lnTo>
                  <a:cubicBezTo>
                    <a:pt x="0" y="6809"/>
                    <a:pt x="92" y="7058"/>
                    <a:pt x="297" y="7058"/>
                  </a:cubicBezTo>
                  <a:cubicBezTo>
                    <a:pt x="302" y="7058"/>
                    <a:pt x="308" y="7058"/>
                    <a:pt x="314" y="7058"/>
                  </a:cubicBezTo>
                  <a:cubicBezTo>
                    <a:pt x="372" y="7058"/>
                    <a:pt x="429" y="7043"/>
                    <a:pt x="473" y="6986"/>
                  </a:cubicBezTo>
                  <a:lnTo>
                    <a:pt x="7070" y="403"/>
                  </a:lnTo>
                  <a:cubicBezTo>
                    <a:pt x="7237" y="236"/>
                    <a:pt x="7078" y="1"/>
                    <a:pt x="6897" y="1"/>
                  </a:cubicBezTo>
                  <a:close/>
                </a:path>
              </a:pathLst>
            </a:custGeom>
            <a:solidFill>
              <a:srgbClr val="667A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460;p90">
            <a:extLst>
              <a:ext uri="{FF2B5EF4-FFF2-40B4-BE49-F238E27FC236}">
                <a16:creationId xmlns:a16="http://schemas.microsoft.com/office/drawing/2014/main" id="{8A158F88-189B-D558-4F6F-0EAC1336B6C6}"/>
              </a:ext>
            </a:extLst>
          </p:cNvPr>
          <p:cNvGrpSpPr/>
          <p:nvPr/>
        </p:nvGrpSpPr>
        <p:grpSpPr>
          <a:xfrm>
            <a:off x="658328" y="4250523"/>
            <a:ext cx="765876" cy="814089"/>
            <a:chOff x="4093603" y="4146138"/>
            <a:chExt cx="395638" cy="420544"/>
          </a:xfrm>
        </p:grpSpPr>
        <p:sp>
          <p:nvSpPr>
            <p:cNvPr id="45" name="Google Shape;6461;p90">
              <a:extLst>
                <a:ext uri="{FF2B5EF4-FFF2-40B4-BE49-F238E27FC236}">
                  <a16:creationId xmlns:a16="http://schemas.microsoft.com/office/drawing/2014/main" id="{74832B55-6755-64BD-0D91-97FBCF0D3FAE}"/>
                </a:ext>
              </a:extLst>
            </p:cNvPr>
            <p:cNvSpPr/>
            <p:nvPr/>
          </p:nvSpPr>
          <p:spPr>
            <a:xfrm>
              <a:off x="4158286" y="4218414"/>
              <a:ext cx="266088" cy="326567"/>
            </a:xfrm>
            <a:custGeom>
              <a:avLst/>
              <a:gdLst/>
              <a:ahLst/>
              <a:cxnLst/>
              <a:rect l="l" t="t" r="r" b="b"/>
              <a:pathLst>
                <a:path w="10128" h="12430" extrusionOk="0">
                  <a:moveTo>
                    <a:pt x="5064" y="0"/>
                  </a:moveTo>
                  <a:cubicBezTo>
                    <a:pt x="2865" y="0"/>
                    <a:pt x="958" y="1526"/>
                    <a:pt x="479" y="3669"/>
                  </a:cubicBezTo>
                  <a:cubicBezTo>
                    <a:pt x="1" y="5813"/>
                    <a:pt x="1076" y="8005"/>
                    <a:pt x="3059" y="8941"/>
                  </a:cubicBezTo>
                  <a:cubicBezTo>
                    <a:pt x="3448" y="9128"/>
                    <a:pt x="3691" y="9510"/>
                    <a:pt x="3684" y="9933"/>
                  </a:cubicBezTo>
                  <a:lnTo>
                    <a:pt x="3684" y="11875"/>
                  </a:lnTo>
                  <a:lnTo>
                    <a:pt x="3691" y="11875"/>
                  </a:lnTo>
                  <a:cubicBezTo>
                    <a:pt x="3691" y="12180"/>
                    <a:pt x="3933" y="12430"/>
                    <a:pt x="4239" y="12430"/>
                  </a:cubicBezTo>
                  <a:lnTo>
                    <a:pt x="5896" y="12430"/>
                  </a:lnTo>
                  <a:cubicBezTo>
                    <a:pt x="6201" y="12430"/>
                    <a:pt x="6451" y="12180"/>
                    <a:pt x="6451" y="11875"/>
                  </a:cubicBezTo>
                  <a:lnTo>
                    <a:pt x="6451" y="9933"/>
                  </a:lnTo>
                  <a:cubicBezTo>
                    <a:pt x="6444" y="9510"/>
                    <a:pt x="6687" y="9128"/>
                    <a:pt x="7068" y="8941"/>
                  </a:cubicBezTo>
                  <a:cubicBezTo>
                    <a:pt x="9052" y="8005"/>
                    <a:pt x="10127" y="5813"/>
                    <a:pt x="9649" y="3669"/>
                  </a:cubicBezTo>
                  <a:cubicBezTo>
                    <a:pt x="9170" y="1526"/>
                    <a:pt x="7263" y="0"/>
                    <a:pt x="5064"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62;p90">
              <a:extLst>
                <a:ext uri="{FF2B5EF4-FFF2-40B4-BE49-F238E27FC236}">
                  <a16:creationId xmlns:a16="http://schemas.microsoft.com/office/drawing/2014/main" id="{8307CBC7-23D0-8F67-0F0F-AA6778698275}"/>
                </a:ext>
              </a:extLst>
            </p:cNvPr>
            <p:cNvSpPr/>
            <p:nvPr/>
          </p:nvSpPr>
          <p:spPr>
            <a:xfrm>
              <a:off x="4189813" y="4240089"/>
              <a:ext cx="203218" cy="203218"/>
            </a:xfrm>
            <a:custGeom>
              <a:avLst/>
              <a:gdLst/>
              <a:ahLst/>
              <a:cxnLst/>
              <a:rect l="l" t="t" r="r" b="b"/>
              <a:pathLst>
                <a:path w="7735" h="7735" extrusionOk="0">
                  <a:moveTo>
                    <a:pt x="3871" y="1"/>
                  </a:moveTo>
                  <a:cubicBezTo>
                    <a:pt x="1735" y="1"/>
                    <a:pt x="0" y="1735"/>
                    <a:pt x="0" y="3871"/>
                  </a:cubicBezTo>
                  <a:cubicBezTo>
                    <a:pt x="0" y="6007"/>
                    <a:pt x="1735" y="7734"/>
                    <a:pt x="3871" y="7734"/>
                  </a:cubicBezTo>
                  <a:cubicBezTo>
                    <a:pt x="6007" y="7734"/>
                    <a:pt x="7734" y="6007"/>
                    <a:pt x="7734" y="3871"/>
                  </a:cubicBezTo>
                  <a:cubicBezTo>
                    <a:pt x="7734" y="1735"/>
                    <a:pt x="6007" y="1"/>
                    <a:pt x="3871"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6463;p90">
              <a:extLst>
                <a:ext uri="{FF2B5EF4-FFF2-40B4-BE49-F238E27FC236}">
                  <a16:creationId xmlns:a16="http://schemas.microsoft.com/office/drawing/2014/main" id="{DD372EB3-0A60-B141-4F6F-92B71FC8D380}"/>
                </a:ext>
              </a:extLst>
            </p:cNvPr>
            <p:cNvSpPr/>
            <p:nvPr/>
          </p:nvSpPr>
          <p:spPr>
            <a:xfrm>
              <a:off x="4211671" y="4261947"/>
              <a:ext cx="159658" cy="159684"/>
            </a:xfrm>
            <a:custGeom>
              <a:avLst/>
              <a:gdLst/>
              <a:ahLst/>
              <a:cxnLst/>
              <a:rect l="l" t="t" r="r" b="b"/>
              <a:pathLst>
                <a:path w="6077" h="6078" extrusionOk="0">
                  <a:moveTo>
                    <a:pt x="3039" y="1"/>
                  </a:moveTo>
                  <a:cubicBezTo>
                    <a:pt x="1360" y="1"/>
                    <a:pt x="1" y="1360"/>
                    <a:pt x="1" y="3039"/>
                  </a:cubicBezTo>
                  <a:cubicBezTo>
                    <a:pt x="1" y="4718"/>
                    <a:pt x="1360" y="6077"/>
                    <a:pt x="3039" y="6077"/>
                  </a:cubicBezTo>
                  <a:cubicBezTo>
                    <a:pt x="4717" y="6077"/>
                    <a:pt x="6077" y="4718"/>
                    <a:pt x="6077" y="3039"/>
                  </a:cubicBezTo>
                  <a:cubicBezTo>
                    <a:pt x="6077" y="1360"/>
                    <a:pt x="4717" y="1"/>
                    <a:pt x="30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464;p90">
              <a:extLst>
                <a:ext uri="{FF2B5EF4-FFF2-40B4-BE49-F238E27FC236}">
                  <a16:creationId xmlns:a16="http://schemas.microsoft.com/office/drawing/2014/main" id="{691C38D1-50DD-A19C-8D93-DF2BAF2672C3}"/>
                </a:ext>
              </a:extLst>
            </p:cNvPr>
            <p:cNvSpPr/>
            <p:nvPr/>
          </p:nvSpPr>
          <p:spPr>
            <a:xfrm>
              <a:off x="4269629" y="4537677"/>
              <a:ext cx="43586" cy="29005"/>
            </a:xfrm>
            <a:custGeom>
              <a:avLst/>
              <a:gdLst/>
              <a:ahLst/>
              <a:cxnLst/>
              <a:rect l="l" t="t" r="r" b="b"/>
              <a:pathLst>
                <a:path w="1659" h="1104" extrusionOk="0">
                  <a:moveTo>
                    <a:pt x="1" y="0"/>
                  </a:moveTo>
                  <a:lnTo>
                    <a:pt x="1" y="548"/>
                  </a:lnTo>
                  <a:cubicBezTo>
                    <a:pt x="1" y="854"/>
                    <a:pt x="250" y="1103"/>
                    <a:pt x="555" y="1103"/>
                  </a:cubicBezTo>
                  <a:lnTo>
                    <a:pt x="1103" y="1103"/>
                  </a:lnTo>
                  <a:cubicBezTo>
                    <a:pt x="1409" y="1103"/>
                    <a:pt x="1658" y="854"/>
                    <a:pt x="1658" y="548"/>
                  </a:cubicBezTo>
                  <a:lnTo>
                    <a:pt x="1658" y="0"/>
                  </a:lnTo>
                  <a:close/>
                </a:path>
              </a:pathLst>
            </a:custGeom>
            <a:solidFill>
              <a:srgbClr val="7070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465;p90">
              <a:extLst>
                <a:ext uri="{FF2B5EF4-FFF2-40B4-BE49-F238E27FC236}">
                  <a16:creationId xmlns:a16="http://schemas.microsoft.com/office/drawing/2014/main" id="{D5FFF97B-5443-FB3F-DDE2-98E10A4C9D2C}"/>
                </a:ext>
              </a:extLst>
            </p:cNvPr>
            <p:cNvSpPr/>
            <p:nvPr/>
          </p:nvSpPr>
          <p:spPr>
            <a:xfrm>
              <a:off x="4434725" y="4334486"/>
              <a:ext cx="54515" cy="14608"/>
            </a:xfrm>
            <a:custGeom>
              <a:avLst/>
              <a:gdLst/>
              <a:ahLst/>
              <a:cxnLst/>
              <a:rect l="l" t="t" r="r" b="b"/>
              <a:pathLst>
                <a:path w="2075" h="556" extrusionOk="0">
                  <a:moveTo>
                    <a:pt x="348" y="1"/>
                  </a:moveTo>
                  <a:cubicBezTo>
                    <a:pt x="1" y="21"/>
                    <a:pt x="1" y="535"/>
                    <a:pt x="348" y="555"/>
                  </a:cubicBezTo>
                  <a:lnTo>
                    <a:pt x="1728" y="555"/>
                  </a:lnTo>
                  <a:cubicBezTo>
                    <a:pt x="2075" y="535"/>
                    <a:pt x="2075" y="21"/>
                    <a:pt x="1728" y="1"/>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466;p90">
              <a:extLst>
                <a:ext uri="{FF2B5EF4-FFF2-40B4-BE49-F238E27FC236}">
                  <a16:creationId xmlns:a16="http://schemas.microsoft.com/office/drawing/2014/main" id="{E0ED3C3F-CA31-14F4-1CDE-09DE9F8DE006}"/>
                </a:ext>
              </a:extLst>
            </p:cNvPr>
            <p:cNvSpPr/>
            <p:nvPr/>
          </p:nvSpPr>
          <p:spPr>
            <a:xfrm>
              <a:off x="4093603" y="4334460"/>
              <a:ext cx="62896" cy="14634"/>
            </a:xfrm>
            <a:custGeom>
              <a:avLst/>
              <a:gdLst/>
              <a:ahLst/>
              <a:cxnLst/>
              <a:rect l="l" t="t" r="r" b="b"/>
              <a:pathLst>
                <a:path w="2394" h="557" extrusionOk="0">
                  <a:moveTo>
                    <a:pt x="2025" y="1"/>
                  </a:moveTo>
                  <a:cubicBezTo>
                    <a:pt x="2018" y="1"/>
                    <a:pt x="2011" y="1"/>
                    <a:pt x="2005" y="2"/>
                  </a:cubicBezTo>
                  <a:lnTo>
                    <a:pt x="354" y="2"/>
                  </a:lnTo>
                  <a:cubicBezTo>
                    <a:pt x="0" y="22"/>
                    <a:pt x="0" y="536"/>
                    <a:pt x="354" y="556"/>
                  </a:cubicBezTo>
                  <a:lnTo>
                    <a:pt x="2005" y="556"/>
                  </a:lnTo>
                  <a:cubicBezTo>
                    <a:pt x="2011" y="557"/>
                    <a:pt x="2018" y="557"/>
                    <a:pt x="2025" y="557"/>
                  </a:cubicBezTo>
                  <a:cubicBezTo>
                    <a:pt x="2393" y="557"/>
                    <a:pt x="2393" y="1"/>
                    <a:pt x="2025" y="1"/>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467;p90">
              <a:extLst>
                <a:ext uri="{FF2B5EF4-FFF2-40B4-BE49-F238E27FC236}">
                  <a16:creationId xmlns:a16="http://schemas.microsoft.com/office/drawing/2014/main" id="{9B8A7513-C993-A984-C4C1-41D9B87F088D}"/>
                </a:ext>
              </a:extLst>
            </p:cNvPr>
            <p:cNvSpPr/>
            <p:nvPr/>
          </p:nvSpPr>
          <p:spPr>
            <a:xfrm>
              <a:off x="4284210" y="4146138"/>
              <a:ext cx="14424" cy="50417"/>
            </a:xfrm>
            <a:custGeom>
              <a:avLst/>
              <a:gdLst/>
              <a:ahLst/>
              <a:cxnLst/>
              <a:rect l="l" t="t" r="r" b="b"/>
              <a:pathLst>
                <a:path w="549" h="1919" extrusionOk="0">
                  <a:moveTo>
                    <a:pt x="277" y="1"/>
                  </a:moveTo>
                  <a:cubicBezTo>
                    <a:pt x="144" y="1"/>
                    <a:pt x="11" y="88"/>
                    <a:pt x="0" y="261"/>
                  </a:cubicBezTo>
                  <a:lnTo>
                    <a:pt x="0" y="1641"/>
                  </a:lnTo>
                  <a:cubicBezTo>
                    <a:pt x="0" y="1794"/>
                    <a:pt x="125" y="1919"/>
                    <a:pt x="278" y="1919"/>
                  </a:cubicBezTo>
                  <a:cubicBezTo>
                    <a:pt x="430" y="1919"/>
                    <a:pt x="548" y="1794"/>
                    <a:pt x="548" y="1641"/>
                  </a:cubicBezTo>
                  <a:lnTo>
                    <a:pt x="548" y="261"/>
                  </a:lnTo>
                  <a:cubicBezTo>
                    <a:pt x="541" y="88"/>
                    <a:pt x="410" y="1"/>
                    <a:pt x="277" y="1"/>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468;p90">
              <a:extLst>
                <a:ext uri="{FF2B5EF4-FFF2-40B4-BE49-F238E27FC236}">
                  <a16:creationId xmlns:a16="http://schemas.microsoft.com/office/drawing/2014/main" id="{C9EC9D89-4833-DD7A-C7A6-3AFD2DD74235}"/>
                </a:ext>
              </a:extLst>
            </p:cNvPr>
            <p:cNvSpPr/>
            <p:nvPr/>
          </p:nvSpPr>
          <p:spPr>
            <a:xfrm>
              <a:off x="4358561" y="4183813"/>
              <a:ext cx="29294" cy="33156"/>
            </a:xfrm>
            <a:custGeom>
              <a:avLst/>
              <a:gdLst/>
              <a:ahLst/>
              <a:cxnLst/>
              <a:rect l="l" t="t" r="r" b="b"/>
              <a:pathLst>
                <a:path w="1115" h="1262" extrusionOk="0">
                  <a:moveTo>
                    <a:pt x="745" y="0"/>
                  </a:moveTo>
                  <a:cubicBezTo>
                    <a:pt x="662" y="0"/>
                    <a:pt x="578" y="39"/>
                    <a:pt x="521" y="131"/>
                  </a:cubicBezTo>
                  <a:lnTo>
                    <a:pt x="104" y="852"/>
                  </a:lnTo>
                  <a:cubicBezTo>
                    <a:pt x="0" y="1033"/>
                    <a:pt x="132" y="1262"/>
                    <a:pt x="347" y="1262"/>
                  </a:cubicBezTo>
                  <a:cubicBezTo>
                    <a:pt x="444" y="1262"/>
                    <a:pt x="534" y="1213"/>
                    <a:pt x="583" y="1130"/>
                  </a:cubicBezTo>
                  <a:lnTo>
                    <a:pt x="999" y="409"/>
                  </a:lnTo>
                  <a:cubicBezTo>
                    <a:pt x="1114" y="193"/>
                    <a:pt x="931" y="0"/>
                    <a:pt x="745"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469;p90">
              <a:extLst>
                <a:ext uri="{FF2B5EF4-FFF2-40B4-BE49-F238E27FC236}">
                  <a16:creationId xmlns:a16="http://schemas.microsoft.com/office/drawing/2014/main" id="{72F5CA4E-D6C9-2BF6-CF5D-7C3778C61B90}"/>
                </a:ext>
              </a:extLst>
            </p:cNvPr>
            <p:cNvSpPr/>
            <p:nvPr/>
          </p:nvSpPr>
          <p:spPr>
            <a:xfrm>
              <a:off x="4195277" y="4466505"/>
              <a:ext cx="29268" cy="33287"/>
            </a:xfrm>
            <a:custGeom>
              <a:avLst/>
              <a:gdLst/>
              <a:ahLst/>
              <a:cxnLst/>
              <a:rect l="l" t="t" r="r" b="b"/>
              <a:pathLst>
                <a:path w="1114" h="1267" extrusionOk="0">
                  <a:moveTo>
                    <a:pt x="748" y="1"/>
                  </a:moveTo>
                  <a:cubicBezTo>
                    <a:pt x="664" y="1"/>
                    <a:pt x="579" y="41"/>
                    <a:pt x="521" y="136"/>
                  </a:cubicBezTo>
                  <a:lnTo>
                    <a:pt x="105" y="850"/>
                  </a:lnTo>
                  <a:cubicBezTo>
                    <a:pt x="1" y="1038"/>
                    <a:pt x="132" y="1267"/>
                    <a:pt x="347" y="1267"/>
                  </a:cubicBezTo>
                  <a:cubicBezTo>
                    <a:pt x="444" y="1267"/>
                    <a:pt x="535" y="1211"/>
                    <a:pt x="583" y="1128"/>
                  </a:cubicBezTo>
                  <a:lnTo>
                    <a:pt x="999" y="413"/>
                  </a:lnTo>
                  <a:cubicBezTo>
                    <a:pt x="1114" y="194"/>
                    <a:pt x="933" y="1"/>
                    <a:pt x="748"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470;p90">
              <a:extLst>
                <a:ext uri="{FF2B5EF4-FFF2-40B4-BE49-F238E27FC236}">
                  <a16:creationId xmlns:a16="http://schemas.microsoft.com/office/drawing/2014/main" id="{95748761-4333-BB2E-21BB-BE91E0F793A6}"/>
                </a:ext>
              </a:extLst>
            </p:cNvPr>
            <p:cNvSpPr/>
            <p:nvPr/>
          </p:nvSpPr>
          <p:spPr>
            <a:xfrm>
              <a:off x="4195172" y="4183813"/>
              <a:ext cx="29294" cy="33156"/>
            </a:xfrm>
            <a:custGeom>
              <a:avLst/>
              <a:gdLst/>
              <a:ahLst/>
              <a:cxnLst/>
              <a:rect l="l" t="t" r="r" b="b"/>
              <a:pathLst>
                <a:path w="1115" h="1262" extrusionOk="0">
                  <a:moveTo>
                    <a:pt x="366" y="0"/>
                  </a:moveTo>
                  <a:cubicBezTo>
                    <a:pt x="180" y="0"/>
                    <a:pt x="1" y="193"/>
                    <a:pt x="116" y="409"/>
                  </a:cubicBezTo>
                  <a:lnTo>
                    <a:pt x="525" y="1130"/>
                  </a:lnTo>
                  <a:cubicBezTo>
                    <a:pt x="573" y="1213"/>
                    <a:pt x="670" y="1262"/>
                    <a:pt x="768" y="1262"/>
                  </a:cubicBezTo>
                  <a:cubicBezTo>
                    <a:pt x="976" y="1262"/>
                    <a:pt x="1114" y="1033"/>
                    <a:pt x="1003" y="852"/>
                  </a:cubicBezTo>
                  <a:lnTo>
                    <a:pt x="594" y="131"/>
                  </a:lnTo>
                  <a:cubicBezTo>
                    <a:pt x="534" y="39"/>
                    <a:pt x="450" y="0"/>
                    <a:pt x="366"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471;p90">
              <a:extLst>
                <a:ext uri="{FF2B5EF4-FFF2-40B4-BE49-F238E27FC236}">
                  <a16:creationId xmlns:a16="http://schemas.microsoft.com/office/drawing/2014/main" id="{3C8ED57D-AF24-63AF-164A-40CF7A88D7A0}"/>
                </a:ext>
              </a:extLst>
            </p:cNvPr>
            <p:cNvSpPr/>
            <p:nvPr/>
          </p:nvSpPr>
          <p:spPr>
            <a:xfrm>
              <a:off x="4358272" y="4466505"/>
              <a:ext cx="29294" cy="33287"/>
            </a:xfrm>
            <a:custGeom>
              <a:avLst/>
              <a:gdLst/>
              <a:ahLst/>
              <a:cxnLst/>
              <a:rect l="l" t="t" r="r" b="b"/>
              <a:pathLst>
                <a:path w="1115" h="1267" extrusionOk="0">
                  <a:moveTo>
                    <a:pt x="367" y="1"/>
                  </a:moveTo>
                  <a:cubicBezTo>
                    <a:pt x="182" y="1"/>
                    <a:pt x="1" y="194"/>
                    <a:pt x="115" y="413"/>
                  </a:cubicBezTo>
                  <a:lnTo>
                    <a:pt x="532" y="1128"/>
                  </a:lnTo>
                  <a:cubicBezTo>
                    <a:pt x="580" y="1211"/>
                    <a:pt x="670" y="1267"/>
                    <a:pt x="774" y="1267"/>
                  </a:cubicBezTo>
                  <a:cubicBezTo>
                    <a:pt x="982" y="1267"/>
                    <a:pt x="1114" y="1038"/>
                    <a:pt x="1010" y="850"/>
                  </a:cubicBezTo>
                  <a:lnTo>
                    <a:pt x="594" y="136"/>
                  </a:lnTo>
                  <a:cubicBezTo>
                    <a:pt x="536" y="41"/>
                    <a:pt x="451" y="1"/>
                    <a:pt x="36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472;p90">
              <a:extLst>
                <a:ext uri="{FF2B5EF4-FFF2-40B4-BE49-F238E27FC236}">
                  <a16:creationId xmlns:a16="http://schemas.microsoft.com/office/drawing/2014/main" id="{BC47015F-4D98-0FE9-7674-3DDBEA38B04B}"/>
                </a:ext>
              </a:extLst>
            </p:cNvPr>
            <p:cNvSpPr/>
            <p:nvPr/>
          </p:nvSpPr>
          <p:spPr>
            <a:xfrm>
              <a:off x="4412315" y="4410335"/>
              <a:ext cx="39934" cy="25668"/>
            </a:xfrm>
            <a:custGeom>
              <a:avLst/>
              <a:gdLst/>
              <a:ahLst/>
              <a:cxnLst/>
              <a:rect l="l" t="t" r="r" b="b"/>
              <a:pathLst>
                <a:path w="1520" h="977" extrusionOk="0">
                  <a:moveTo>
                    <a:pt x="408" y="1"/>
                  </a:moveTo>
                  <a:cubicBezTo>
                    <a:pt x="158" y="1"/>
                    <a:pt x="0" y="375"/>
                    <a:pt x="285" y="526"/>
                  </a:cubicBezTo>
                  <a:lnTo>
                    <a:pt x="999" y="942"/>
                  </a:lnTo>
                  <a:cubicBezTo>
                    <a:pt x="1041" y="963"/>
                    <a:pt x="1090" y="977"/>
                    <a:pt x="1138" y="977"/>
                  </a:cubicBezTo>
                  <a:cubicBezTo>
                    <a:pt x="1422" y="977"/>
                    <a:pt x="1520" y="602"/>
                    <a:pt x="1277" y="464"/>
                  </a:cubicBezTo>
                  <a:lnTo>
                    <a:pt x="562" y="48"/>
                  </a:lnTo>
                  <a:cubicBezTo>
                    <a:pt x="509" y="15"/>
                    <a:pt x="457" y="1"/>
                    <a:pt x="408"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473;p90">
              <a:extLst>
                <a:ext uri="{FF2B5EF4-FFF2-40B4-BE49-F238E27FC236}">
                  <a16:creationId xmlns:a16="http://schemas.microsoft.com/office/drawing/2014/main" id="{034D0368-61C1-BA78-3024-B1D7721E2AA1}"/>
                </a:ext>
              </a:extLst>
            </p:cNvPr>
            <p:cNvSpPr/>
            <p:nvPr/>
          </p:nvSpPr>
          <p:spPr>
            <a:xfrm>
              <a:off x="4130306" y="4247340"/>
              <a:ext cx="39304" cy="25589"/>
            </a:xfrm>
            <a:custGeom>
              <a:avLst/>
              <a:gdLst/>
              <a:ahLst/>
              <a:cxnLst/>
              <a:rect l="l" t="t" r="r" b="b"/>
              <a:pathLst>
                <a:path w="1496" h="974" extrusionOk="0">
                  <a:moveTo>
                    <a:pt x="397" y="1"/>
                  </a:moveTo>
                  <a:cubicBezTo>
                    <a:pt x="153" y="1"/>
                    <a:pt x="0" y="356"/>
                    <a:pt x="254" y="515"/>
                  </a:cubicBezTo>
                  <a:lnTo>
                    <a:pt x="975" y="931"/>
                  </a:lnTo>
                  <a:cubicBezTo>
                    <a:pt x="1017" y="959"/>
                    <a:pt x="1066" y="966"/>
                    <a:pt x="1114" y="973"/>
                  </a:cubicBezTo>
                  <a:lnTo>
                    <a:pt x="1114" y="966"/>
                  </a:lnTo>
                  <a:cubicBezTo>
                    <a:pt x="1398" y="966"/>
                    <a:pt x="1496" y="592"/>
                    <a:pt x="1253" y="453"/>
                  </a:cubicBezTo>
                  <a:lnTo>
                    <a:pt x="531" y="37"/>
                  </a:lnTo>
                  <a:cubicBezTo>
                    <a:pt x="485" y="12"/>
                    <a:pt x="439" y="1"/>
                    <a:pt x="3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474;p90">
              <a:extLst>
                <a:ext uri="{FF2B5EF4-FFF2-40B4-BE49-F238E27FC236}">
                  <a16:creationId xmlns:a16="http://schemas.microsoft.com/office/drawing/2014/main" id="{300691DE-AF36-4BD2-F7BE-3781C1B49364}"/>
                </a:ext>
              </a:extLst>
            </p:cNvPr>
            <p:cNvSpPr/>
            <p:nvPr/>
          </p:nvSpPr>
          <p:spPr>
            <a:xfrm>
              <a:off x="4413418" y="4247182"/>
              <a:ext cx="39908" cy="25747"/>
            </a:xfrm>
            <a:custGeom>
              <a:avLst/>
              <a:gdLst/>
              <a:ahLst/>
              <a:cxnLst/>
              <a:rect l="l" t="t" r="r" b="b"/>
              <a:pathLst>
                <a:path w="1519" h="980" extrusionOk="0">
                  <a:moveTo>
                    <a:pt x="1114" y="0"/>
                  </a:moveTo>
                  <a:cubicBezTo>
                    <a:pt x="1064" y="0"/>
                    <a:pt x="1011" y="15"/>
                    <a:pt x="957" y="50"/>
                  </a:cubicBezTo>
                  <a:lnTo>
                    <a:pt x="243" y="459"/>
                  </a:lnTo>
                  <a:cubicBezTo>
                    <a:pt x="0" y="605"/>
                    <a:pt x="97" y="972"/>
                    <a:pt x="382" y="979"/>
                  </a:cubicBezTo>
                  <a:cubicBezTo>
                    <a:pt x="430" y="979"/>
                    <a:pt x="479" y="965"/>
                    <a:pt x="520" y="937"/>
                  </a:cubicBezTo>
                  <a:lnTo>
                    <a:pt x="1235" y="528"/>
                  </a:lnTo>
                  <a:cubicBezTo>
                    <a:pt x="1518" y="378"/>
                    <a:pt x="1363" y="0"/>
                    <a:pt x="1114"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475;p90">
              <a:extLst>
                <a:ext uri="{FF2B5EF4-FFF2-40B4-BE49-F238E27FC236}">
                  <a16:creationId xmlns:a16="http://schemas.microsoft.com/office/drawing/2014/main" id="{7D77D0AF-D014-04A2-9EBD-8255566EA459}"/>
                </a:ext>
              </a:extLst>
            </p:cNvPr>
            <p:cNvSpPr/>
            <p:nvPr/>
          </p:nvSpPr>
          <p:spPr>
            <a:xfrm>
              <a:off x="4130595" y="4410624"/>
              <a:ext cx="39304" cy="25379"/>
            </a:xfrm>
            <a:custGeom>
              <a:avLst/>
              <a:gdLst/>
              <a:ahLst/>
              <a:cxnLst/>
              <a:rect l="l" t="t" r="r" b="b"/>
              <a:pathLst>
                <a:path w="1496" h="966" extrusionOk="0">
                  <a:moveTo>
                    <a:pt x="1099" y="1"/>
                  </a:moveTo>
                  <a:cubicBezTo>
                    <a:pt x="1056" y="1"/>
                    <a:pt x="1011" y="12"/>
                    <a:pt x="964" y="37"/>
                  </a:cubicBezTo>
                  <a:lnTo>
                    <a:pt x="243" y="453"/>
                  </a:lnTo>
                  <a:cubicBezTo>
                    <a:pt x="0" y="598"/>
                    <a:pt x="104" y="966"/>
                    <a:pt x="382" y="966"/>
                  </a:cubicBezTo>
                  <a:cubicBezTo>
                    <a:pt x="430" y="966"/>
                    <a:pt x="479" y="952"/>
                    <a:pt x="520" y="931"/>
                  </a:cubicBezTo>
                  <a:lnTo>
                    <a:pt x="1242" y="515"/>
                  </a:lnTo>
                  <a:cubicBezTo>
                    <a:pt x="1496" y="356"/>
                    <a:pt x="1343" y="1"/>
                    <a:pt x="1099"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476;p90">
              <a:extLst>
                <a:ext uri="{FF2B5EF4-FFF2-40B4-BE49-F238E27FC236}">
                  <a16:creationId xmlns:a16="http://schemas.microsoft.com/office/drawing/2014/main" id="{E6682D43-EF70-3538-D566-CE0ACFDF6E1F}"/>
                </a:ext>
              </a:extLst>
            </p:cNvPr>
            <p:cNvSpPr/>
            <p:nvPr/>
          </p:nvSpPr>
          <p:spPr>
            <a:xfrm>
              <a:off x="4255231" y="4494118"/>
              <a:ext cx="72565" cy="50864"/>
            </a:xfrm>
            <a:custGeom>
              <a:avLst/>
              <a:gdLst/>
              <a:ahLst/>
              <a:cxnLst/>
              <a:rect l="l" t="t" r="r" b="b"/>
              <a:pathLst>
                <a:path w="2762" h="1936" extrusionOk="0">
                  <a:moveTo>
                    <a:pt x="1" y="1"/>
                  </a:moveTo>
                  <a:lnTo>
                    <a:pt x="1" y="1381"/>
                  </a:lnTo>
                  <a:cubicBezTo>
                    <a:pt x="1" y="1686"/>
                    <a:pt x="243" y="1936"/>
                    <a:pt x="549" y="1936"/>
                  </a:cubicBezTo>
                  <a:lnTo>
                    <a:pt x="2206" y="1936"/>
                  </a:lnTo>
                  <a:cubicBezTo>
                    <a:pt x="2511" y="1936"/>
                    <a:pt x="2761" y="1686"/>
                    <a:pt x="2761" y="1381"/>
                  </a:cubicBezTo>
                  <a:lnTo>
                    <a:pt x="2761" y="1"/>
                  </a:lnTo>
                  <a:close/>
                </a:path>
              </a:pathLst>
            </a:custGeom>
            <a:solidFill>
              <a:srgbClr val="C7C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477;p90">
              <a:extLst>
                <a:ext uri="{FF2B5EF4-FFF2-40B4-BE49-F238E27FC236}">
                  <a16:creationId xmlns:a16="http://schemas.microsoft.com/office/drawing/2014/main" id="{F7E57348-399D-72B2-4EF7-1F45B4161DF2}"/>
                </a:ext>
              </a:extLst>
            </p:cNvPr>
            <p:cNvSpPr/>
            <p:nvPr/>
          </p:nvSpPr>
          <p:spPr>
            <a:xfrm>
              <a:off x="4247954" y="4494118"/>
              <a:ext cx="87120" cy="14608"/>
            </a:xfrm>
            <a:custGeom>
              <a:avLst/>
              <a:gdLst/>
              <a:ahLst/>
              <a:cxnLst/>
              <a:rect l="l" t="t" r="r" b="b"/>
              <a:pathLst>
                <a:path w="3316" h="556" extrusionOk="0">
                  <a:moveTo>
                    <a:pt x="278" y="1"/>
                  </a:moveTo>
                  <a:cubicBezTo>
                    <a:pt x="125" y="1"/>
                    <a:pt x="0" y="125"/>
                    <a:pt x="0" y="278"/>
                  </a:cubicBezTo>
                  <a:cubicBezTo>
                    <a:pt x="0" y="431"/>
                    <a:pt x="125" y="556"/>
                    <a:pt x="278" y="556"/>
                  </a:cubicBezTo>
                  <a:lnTo>
                    <a:pt x="3038" y="556"/>
                  </a:lnTo>
                  <a:cubicBezTo>
                    <a:pt x="3191" y="556"/>
                    <a:pt x="3316" y="431"/>
                    <a:pt x="3316" y="278"/>
                  </a:cubicBezTo>
                  <a:cubicBezTo>
                    <a:pt x="3316" y="125"/>
                    <a:pt x="3191" y="1"/>
                    <a:pt x="3038" y="1"/>
                  </a:cubicBezTo>
                  <a:close/>
                </a:path>
              </a:pathLst>
            </a:custGeom>
            <a:solidFill>
              <a:srgbClr val="ADB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3381;p94">
            <a:extLst>
              <a:ext uri="{FF2B5EF4-FFF2-40B4-BE49-F238E27FC236}">
                <a16:creationId xmlns:a16="http://schemas.microsoft.com/office/drawing/2014/main" id="{62691ED3-778E-7BFB-E110-006C62B1DD8C}"/>
              </a:ext>
            </a:extLst>
          </p:cNvPr>
          <p:cNvGrpSpPr/>
          <p:nvPr/>
        </p:nvGrpSpPr>
        <p:grpSpPr>
          <a:xfrm>
            <a:off x="772375" y="5316402"/>
            <a:ext cx="552111" cy="613064"/>
            <a:chOff x="1388708" y="4274484"/>
            <a:chExt cx="330210" cy="366665"/>
          </a:xfrm>
        </p:grpSpPr>
        <p:sp>
          <p:nvSpPr>
            <p:cNvPr id="63" name="Google Shape;13382;p94">
              <a:extLst>
                <a:ext uri="{FF2B5EF4-FFF2-40B4-BE49-F238E27FC236}">
                  <a16:creationId xmlns:a16="http://schemas.microsoft.com/office/drawing/2014/main" id="{C43D9026-4C78-8297-A8D6-6FAE454D57C0}"/>
                </a:ext>
              </a:extLst>
            </p:cNvPr>
            <p:cNvSpPr/>
            <p:nvPr/>
          </p:nvSpPr>
          <p:spPr>
            <a:xfrm>
              <a:off x="1490965" y="4274484"/>
              <a:ext cx="227954" cy="366665"/>
            </a:xfrm>
            <a:custGeom>
              <a:avLst/>
              <a:gdLst/>
              <a:ahLst/>
              <a:cxnLst/>
              <a:rect l="l" t="t" r="r" b="b"/>
              <a:pathLst>
                <a:path w="8723" h="14031" extrusionOk="0">
                  <a:moveTo>
                    <a:pt x="289" y="1"/>
                  </a:moveTo>
                  <a:cubicBezTo>
                    <a:pt x="126" y="1"/>
                    <a:pt x="1" y="126"/>
                    <a:pt x="1" y="289"/>
                  </a:cubicBezTo>
                  <a:lnTo>
                    <a:pt x="1" y="14030"/>
                  </a:lnTo>
                  <a:lnTo>
                    <a:pt x="6963" y="14030"/>
                  </a:lnTo>
                  <a:cubicBezTo>
                    <a:pt x="7934" y="14030"/>
                    <a:pt x="8723" y="13242"/>
                    <a:pt x="8723" y="12271"/>
                  </a:cubicBezTo>
                  <a:lnTo>
                    <a:pt x="8723" y="289"/>
                  </a:lnTo>
                  <a:cubicBezTo>
                    <a:pt x="8723" y="126"/>
                    <a:pt x="8598" y="1"/>
                    <a:pt x="8444" y="1"/>
                  </a:cubicBezTo>
                  <a:close/>
                </a:path>
              </a:pathLst>
            </a:custGeom>
            <a:solidFill>
              <a:srgbClr val="F5F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3383;p94">
              <a:extLst>
                <a:ext uri="{FF2B5EF4-FFF2-40B4-BE49-F238E27FC236}">
                  <a16:creationId xmlns:a16="http://schemas.microsoft.com/office/drawing/2014/main" id="{6D7281DE-B8BB-75AB-EB68-B2AEB26DC266}"/>
                </a:ext>
              </a:extLst>
            </p:cNvPr>
            <p:cNvSpPr/>
            <p:nvPr/>
          </p:nvSpPr>
          <p:spPr>
            <a:xfrm>
              <a:off x="1651810" y="4274484"/>
              <a:ext cx="67108" cy="366665"/>
            </a:xfrm>
            <a:custGeom>
              <a:avLst/>
              <a:gdLst/>
              <a:ahLst/>
              <a:cxnLst/>
              <a:rect l="l" t="t" r="r" b="b"/>
              <a:pathLst>
                <a:path w="2568" h="14031" extrusionOk="0">
                  <a:moveTo>
                    <a:pt x="1481" y="1"/>
                  </a:moveTo>
                  <a:cubicBezTo>
                    <a:pt x="1635" y="1"/>
                    <a:pt x="1760" y="126"/>
                    <a:pt x="1760" y="289"/>
                  </a:cubicBezTo>
                  <a:lnTo>
                    <a:pt x="1760" y="12271"/>
                  </a:lnTo>
                  <a:cubicBezTo>
                    <a:pt x="1760" y="13242"/>
                    <a:pt x="971" y="14030"/>
                    <a:pt x="0" y="14030"/>
                  </a:cubicBezTo>
                  <a:lnTo>
                    <a:pt x="808" y="14030"/>
                  </a:lnTo>
                  <a:cubicBezTo>
                    <a:pt x="1779" y="14030"/>
                    <a:pt x="2568" y="13242"/>
                    <a:pt x="2568" y="12271"/>
                  </a:cubicBezTo>
                  <a:lnTo>
                    <a:pt x="2568" y="289"/>
                  </a:lnTo>
                  <a:cubicBezTo>
                    <a:pt x="2568" y="126"/>
                    <a:pt x="2443"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3384;p94">
              <a:extLst>
                <a:ext uri="{FF2B5EF4-FFF2-40B4-BE49-F238E27FC236}">
                  <a16:creationId xmlns:a16="http://schemas.microsoft.com/office/drawing/2014/main" id="{AC731987-6421-5BC0-9117-15A974BFBD86}"/>
                </a:ext>
              </a:extLst>
            </p:cNvPr>
            <p:cNvSpPr/>
            <p:nvPr/>
          </p:nvSpPr>
          <p:spPr>
            <a:xfrm>
              <a:off x="1395973" y="4576288"/>
              <a:ext cx="273947" cy="64861"/>
            </a:xfrm>
            <a:custGeom>
              <a:avLst/>
              <a:gdLst/>
              <a:ahLst/>
              <a:cxnLst/>
              <a:rect l="l" t="t" r="r" b="b"/>
              <a:pathLst>
                <a:path w="10483" h="2482" extrusionOk="0">
                  <a:moveTo>
                    <a:pt x="280" y="0"/>
                  </a:moveTo>
                  <a:cubicBezTo>
                    <a:pt x="126" y="0"/>
                    <a:pt x="1" y="125"/>
                    <a:pt x="1" y="289"/>
                  </a:cubicBezTo>
                  <a:lnTo>
                    <a:pt x="1" y="722"/>
                  </a:lnTo>
                  <a:cubicBezTo>
                    <a:pt x="1" y="1693"/>
                    <a:pt x="789" y="2481"/>
                    <a:pt x="1761" y="2481"/>
                  </a:cubicBezTo>
                  <a:lnTo>
                    <a:pt x="10482" y="2481"/>
                  </a:lnTo>
                  <a:cubicBezTo>
                    <a:pt x="9511" y="2481"/>
                    <a:pt x="8723" y="1693"/>
                    <a:pt x="8723" y="722"/>
                  </a:cubicBezTo>
                  <a:lnTo>
                    <a:pt x="8723" y="289"/>
                  </a:lnTo>
                  <a:cubicBezTo>
                    <a:pt x="8723" y="125"/>
                    <a:pt x="8598" y="0"/>
                    <a:pt x="8444" y="0"/>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3385;p94">
              <a:extLst>
                <a:ext uri="{FF2B5EF4-FFF2-40B4-BE49-F238E27FC236}">
                  <a16:creationId xmlns:a16="http://schemas.microsoft.com/office/drawing/2014/main" id="{7BDF9FD5-3AE4-4892-EB7F-D21793956F15}"/>
                </a:ext>
              </a:extLst>
            </p:cNvPr>
            <p:cNvSpPr/>
            <p:nvPr/>
          </p:nvSpPr>
          <p:spPr>
            <a:xfrm>
              <a:off x="1523395" y="4385547"/>
              <a:ext cx="31437" cy="26916"/>
            </a:xfrm>
            <a:custGeom>
              <a:avLst/>
              <a:gdLst/>
              <a:ahLst/>
              <a:cxnLst/>
              <a:rect l="l" t="t" r="r" b="b"/>
              <a:pathLst>
                <a:path w="1203" h="1030" extrusionOk="0">
                  <a:moveTo>
                    <a:pt x="683" y="1"/>
                  </a:moveTo>
                  <a:cubicBezTo>
                    <a:pt x="231" y="1"/>
                    <a:pt x="0" y="559"/>
                    <a:pt x="327" y="876"/>
                  </a:cubicBezTo>
                  <a:cubicBezTo>
                    <a:pt x="430" y="982"/>
                    <a:pt x="559" y="1029"/>
                    <a:pt x="685" y="1029"/>
                  </a:cubicBezTo>
                  <a:cubicBezTo>
                    <a:pt x="948" y="1029"/>
                    <a:pt x="1202" y="825"/>
                    <a:pt x="1202" y="520"/>
                  </a:cubicBezTo>
                  <a:cubicBezTo>
                    <a:pt x="1202" y="232"/>
                    <a:pt x="972" y="1"/>
                    <a:pt x="683" y="1"/>
                  </a:cubicBezTo>
                  <a:close/>
                </a:path>
              </a:pathLst>
            </a:custGeom>
            <a:solidFill>
              <a:srgbClr val="A2A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3386;p94">
              <a:extLst>
                <a:ext uri="{FF2B5EF4-FFF2-40B4-BE49-F238E27FC236}">
                  <a16:creationId xmlns:a16="http://schemas.microsoft.com/office/drawing/2014/main" id="{87EC426A-1BE5-4017-FC52-A48491AC4403}"/>
                </a:ext>
              </a:extLst>
            </p:cNvPr>
            <p:cNvSpPr/>
            <p:nvPr/>
          </p:nvSpPr>
          <p:spPr>
            <a:xfrm>
              <a:off x="1569623" y="4394589"/>
              <a:ext cx="41734" cy="11106"/>
            </a:xfrm>
            <a:custGeom>
              <a:avLst/>
              <a:gdLst/>
              <a:ahLst/>
              <a:cxnLst/>
              <a:rect l="l" t="t" r="r" b="b"/>
              <a:pathLst>
                <a:path w="1597" h="425" extrusionOk="0">
                  <a:moveTo>
                    <a:pt x="280" y="1"/>
                  </a:moveTo>
                  <a:cubicBezTo>
                    <a:pt x="1" y="1"/>
                    <a:pt x="1" y="424"/>
                    <a:pt x="280" y="424"/>
                  </a:cubicBezTo>
                  <a:lnTo>
                    <a:pt x="1318" y="424"/>
                  </a:lnTo>
                  <a:cubicBezTo>
                    <a:pt x="1597" y="424"/>
                    <a:pt x="1597" y="1"/>
                    <a:pt x="1318" y="1"/>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3387;p94">
              <a:extLst>
                <a:ext uri="{FF2B5EF4-FFF2-40B4-BE49-F238E27FC236}">
                  <a16:creationId xmlns:a16="http://schemas.microsoft.com/office/drawing/2014/main" id="{A9BA078A-67B4-CB3C-26C2-F2C62A0A86C3}"/>
                </a:ext>
              </a:extLst>
            </p:cNvPr>
            <p:cNvSpPr/>
            <p:nvPr/>
          </p:nvSpPr>
          <p:spPr>
            <a:xfrm>
              <a:off x="1569623" y="4407917"/>
              <a:ext cx="109103" cy="11080"/>
            </a:xfrm>
            <a:custGeom>
              <a:avLst/>
              <a:gdLst/>
              <a:ahLst/>
              <a:cxnLst/>
              <a:rect l="l" t="t" r="r" b="b"/>
              <a:pathLst>
                <a:path w="4175" h="424" extrusionOk="0">
                  <a:moveTo>
                    <a:pt x="280" y="1"/>
                  </a:moveTo>
                  <a:cubicBezTo>
                    <a:pt x="1" y="1"/>
                    <a:pt x="1" y="424"/>
                    <a:pt x="280" y="424"/>
                  </a:cubicBezTo>
                  <a:lnTo>
                    <a:pt x="3895" y="424"/>
                  </a:lnTo>
                  <a:cubicBezTo>
                    <a:pt x="4174" y="424"/>
                    <a:pt x="4174" y="1"/>
                    <a:pt x="3895" y="1"/>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3388;p94">
              <a:extLst>
                <a:ext uri="{FF2B5EF4-FFF2-40B4-BE49-F238E27FC236}">
                  <a16:creationId xmlns:a16="http://schemas.microsoft.com/office/drawing/2014/main" id="{5C605646-AEA8-F616-0923-94AF47D07B86}"/>
                </a:ext>
              </a:extLst>
            </p:cNvPr>
            <p:cNvSpPr/>
            <p:nvPr/>
          </p:nvSpPr>
          <p:spPr>
            <a:xfrm>
              <a:off x="1569623" y="4379014"/>
              <a:ext cx="14608" cy="11080"/>
            </a:xfrm>
            <a:custGeom>
              <a:avLst/>
              <a:gdLst/>
              <a:ahLst/>
              <a:cxnLst/>
              <a:rect l="l" t="t" r="r" b="b"/>
              <a:pathLst>
                <a:path w="559" h="424" extrusionOk="0">
                  <a:moveTo>
                    <a:pt x="280" y="1"/>
                  </a:moveTo>
                  <a:cubicBezTo>
                    <a:pt x="1" y="1"/>
                    <a:pt x="1" y="424"/>
                    <a:pt x="280" y="424"/>
                  </a:cubicBezTo>
                  <a:cubicBezTo>
                    <a:pt x="558" y="424"/>
                    <a:pt x="558" y="1"/>
                    <a:pt x="280" y="1"/>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3389;p94">
              <a:extLst>
                <a:ext uri="{FF2B5EF4-FFF2-40B4-BE49-F238E27FC236}">
                  <a16:creationId xmlns:a16="http://schemas.microsoft.com/office/drawing/2014/main" id="{032E81FE-C934-D256-DE09-CB5CAEB0F0C9}"/>
                </a:ext>
              </a:extLst>
            </p:cNvPr>
            <p:cNvSpPr/>
            <p:nvPr/>
          </p:nvSpPr>
          <p:spPr>
            <a:xfrm>
              <a:off x="1523395" y="4444110"/>
              <a:ext cx="31437" cy="26786"/>
            </a:xfrm>
            <a:custGeom>
              <a:avLst/>
              <a:gdLst/>
              <a:ahLst/>
              <a:cxnLst/>
              <a:rect l="l" t="t" r="r" b="b"/>
              <a:pathLst>
                <a:path w="1203" h="1025" extrusionOk="0">
                  <a:moveTo>
                    <a:pt x="683" y="0"/>
                  </a:moveTo>
                  <a:cubicBezTo>
                    <a:pt x="231" y="0"/>
                    <a:pt x="0" y="548"/>
                    <a:pt x="327" y="875"/>
                  </a:cubicBezTo>
                  <a:cubicBezTo>
                    <a:pt x="430" y="978"/>
                    <a:pt x="558" y="1024"/>
                    <a:pt x="684" y="1024"/>
                  </a:cubicBezTo>
                  <a:cubicBezTo>
                    <a:pt x="947" y="1024"/>
                    <a:pt x="1202" y="822"/>
                    <a:pt x="1202" y="510"/>
                  </a:cubicBezTo>
                  <a:cubicBezTo>
                    <a:pt x="1202" y="231"/>
                    <a:pt x="972" y="0"/>
                    <a:pt x="683" y="0"/>
                  </a:cubicBezTo>
                  <a:close/>
                </a:path>
              </a:pathLst>
            </a:custGeom>
            <a:solidFill>
              <a:srgbClr val="A2A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3390;p94">
              <a:extLst>
                <a:ext uri="{FF2B5EF4-FFF2-40B4-BE49-F238E27FC236}">
                  <a16:creationId xmlns:a16="http://schemas.microsoft.com/office/drawing/2014/main" id="{FA1752F2-826F-50FC-1E8A-ED874F507947}"/>
                </a:ext>
              </a:extLst>
            </p:cNvPr>
            <p:cNvSpPr/>
            <p:nvPr/>
          </p:nvSpPr>
          <p:spPr>
            <a:xfrm>
              <a:off x="1569623" y="4453152"/>
              <a:ext cx="41734" cy="11080"/>
            </a:xfrm>
            <a:custGeom>
              <a:avLst/>
              <a:gdLst/>
              <a:ahLst/>
              <a:cxnLst/>
              <a:rect l="l" t="t" r="r" b="b"/>
              <a:pathLst>
                <a:path w="1597" h="424" extrusionOk="0">
                  <a:moveTo>
                    <a:pt x="280" y="1"/>
                  </a:moveTo>
                  <a:cubicBezTo>
                    <a:pt x="1" y="1"/>
                    <a:pt x="1" y="424"/>
                    <a:pt x="280" y="424"/>
                  </a:cubicBezTo>
                  <a:lnTo>
                    <a:pt x="1318" y="424"/>
                  </a:lnTo>
                  <a:cubicBezTo>
                    <a:pt x="1597" y="424"/>
                    <a:pt x="1597" y="1"/>
                    <a:pt x="1318" y="1"/>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3391;p94">
              <a:extLst>
                <a:ext uri="{FF2B5EF4-FFF2-40B4-BE49-F238E27FC236}">
                  <a16:creationId xmlns:a16="http://schemas.microsoft.com/office/drawing/2014/main" id="{03F8173F-0A18-5635-ED75-EFB03329CEC0}"/>
                </a:ext>
              </a:extLst>
            </p:cNvPr>
            <p:cNvSpPr/>
            <p:nvPr/>
          </p:nvSpPr>
          <p:spPr>
            <a:xfrm>
              <a:off x="1569623" y="4466480"/>
              <a:ext cx="109103" cy="11080"/>
            </a:xfrm>
            <a:custGeom>
              <a:avLst/>
              <a:gdLst/>
              <a:ahLst/>
              <a:cxnLst/>
              <a:rect l="l" t="t" r="r" b="b"/>
              <a:pathLst>
                <a:path w="4175" h="424" extrusionOk="0">
                  <a:moveTo>
                    <a:pt x="280" y="0"/>
                  </a:moveTo>
                  <a:cubicBezTo>
                    <a:pt x="1" y="0"/>
                    <a:pt x="1" y="423"/>
                    <a:pt x="280" y="423"/>
                  </a:cubicBezTo>
                  <a:lnTo>
                    <a:pt x="3895" y="423"/>
                  </a:lnTo>
                  <a:cubicBezTo>
                    <a:pt x="4174" y="423"/>
                    <a:pt x="4174" y="0"/>
                    <a:pt x="3895" y="0"/>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3392;p94">
              <a:extLst>
                <a:ext uri="{FF2B5EF4-FFF2-40B4-BE49-F238E27FC236}">
                  <a16:creationId xmlns:a16="http://schemas.microsoft.com/office/drawing/2014/main" id="{A1865A11-23E9-021B-D604-052BF91E32AD}"/>
                </a:ext>
              </a:extLst>
            </p:cNvPr>
            <p:cNvSpPr/>
            <p:nvPr/>
          </p:nvSpPr>
          <p:spPr>
            <a:xfrm>
              <a:off x="1569623" y="4437577"/>
              <a:ext cx="14608" cy="11080"/>
            </a:xfrm>
            <a:custGeom>
              <a:avLst/>
              <a:gdLst/>
              <a:ahLst/>
              <a:cxnLst/>
              <a:rect l="l" t="t" r="r" b="b"/>
              <a:pathLst>
                <a:path w="559" h="424" extrusionOk="0">
                  <a:moveTo>
                    <a:pt x="280" y="0"/>
                  </a:moveTo>
                  <a:cubicBezTo>
                    <a:pt x="1" y="0"/>
                    <a:pt x="1" y="423"/>
                    <a:pt x="280" y="423"/>
                  </a:cubicBezTo>
                  <a:cubicBezTo>
                    <a:pt x="558" y="423"/>
                    <a:pt x="558" y="0"/>
                    <a:pt x="280" y="0"/>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3393;p94">
              <a:extLst>
                <a:ext uri="{FF2B5EF4-FFF2-40B4-BE49-F238E27FC236}">
                  <a16:creationId xmlns:a16="http://schemas.microsoft.com/office/drawing/2014/main" id="{46567BC9-C94E-354F-E26D-6750B9CEBCF6}"/>
                </a:ext>
              </a:extLst>
            </p:cNvPr>
            <p:cNvSpPr/>
            <p:nvPr/>
          </p:nvSpPr>
          <p:spPr>
            <a:xfrm>
              <a:off x="1523395" y="4502647"/>
              <a:ext cx="31437" cy="26655"/>
            </a:xfrm>
            <a:custGeom>
              <a:avLst/>
              <a:gdLst/>
              <a:ahLst/>
              <a:cxnLst/>
              <a:rect l="l" t="t" r="r" b="b"/>
              <a:pathLst>
                <a:path w="1203" h="1020" extrusionOk="0">
                  <a:moveTo>
                    <a:pt x="683" y="1"/>
                  </a:moveTo>
                  <a:cubicBezTo>
                    <a:pt x="231" y="1"/>
                    <a:pt x="0" y="549"/>
                    <a:pt x="327" y="866"/>
                  </a:cubicBezTo>
                  <a:cubicBezTo>
                    <a:pt x="430" y="973"/>
                    <a:pt x="559" y="1020"/>
                    <a:pt x="685" y="1020"/>
                  </a:cubicBezTo>
                  <a:cubicBezTo>
                    <a:pt x="948" y="1020"/>
                    <a:pt x="1202" y="816"/>
                    <a:pt x="1202" y="511"/>
                  </a:cubicBezTo>
                  <a:cubicBezTo>
                    <a:pt x="1202" y="222"/>
                    <a:pt x="972" y="1"/>
                    <a:pt x="683" y="1"/>
                  </a:cubicBezTo>
                  <a:close/>
                </a:path>
              </a:pathLst>
            </a:custGeom>
            <a:solidFill>
              <a:srgbClr val="A2A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3394;p94">
              <a:extLst>
                <a:ext uri="{FF2B5EF4-FFF2-40B4-BE49-F238E27FC236}">
                  <a16:creationId xmlns:a16="http://schemas.microsoft.com/office/drawing/2014/main" id="{4D7397F0-5B18-4BA8-E5EA-1FB36741E3C2}"/>
                </a:ext>
              </a:extLst>
            </p:cNvPr>
            <p:cNvSpPr/>
            <p:nvPr/>
          </p:nvSpPr>
          <p:spPr>
            <a:xfrm>
              <a:off x="1569623" y="4511689"/>
              <a:ext cx="41734" cy="11106"/>
            </a:xfrm>
            <a:custGeom>
              <a:avLst/>
              <a:gdLst/>
              <a:ahLst/>
              <a:cxnLst/>
              <a:rect l="l" t="t" r="r" b="b"/>
              <a:pathLst>
                <a:path w="1597" h="425" extrusionOk="0">
                  <a:moveTo>
                    <a:pt x="1327" y="1"/>
                  </a:moveTo>
                  <a:cubicBezTo>
                    <a:pt x="1324" y="1"/>
                    <a:pt x="1321" y="1"/>
                    <a:pt x="1318" y="1"/>
                  </a:cubicBezTo>
                  <a:lnTo>
                    <a:pt x="280" y="1"/>
                  </a:lnTo>
                  <a:cubicBezTo>
                    <a:pt x="1" y="1"/>
                    <a:pt x="1" y="424"/>
                    <a:pt x="280" y="424"/>
                  </a:cubicBezTo>
                  <a:lnTo>
                    <a:pt x="1318" y="424"/>
                  </a:lnTo>
                  <a:cubicBezTo>
                    <a:pt x="1594" y="415"/>
                    <a:pt x="1597" y="1"/>
                    <a:pt x="1327" y="1"/>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3395;p94">
              <a:extLst>
                <a:ext uri="{FF2B5EF4-FFF2-40B4-BE49-F238E27FC236}">
                  <a16:creationId xmlns:a16="http://schemas.microsoft.com/office/drawing/2014/main" id="{484A1980-EC44-D68D-B81B-B25D4CFFB3E9}"/>
                </a:ext>
              </a:extLst>
            </p:cNvPr>
            <p:cNvSpPr/>
            <p:nvPr/>
          </p:nvSpPr>
          <p:spPr>
            <a:xfrm>
              <a:off x="1569623" y="4524781"/>
              <a:ext cx="109103" cy="11080"/>
            </a:xfrm>
            <a:custGeom>
              <a:avLst/>
              <a:gdLst/>
              <a:ahLst/>
              <a:cxnLst/>
              <a:rect l="l" t="t" r="r" b="b"/>
              <a:pathLst>
                <a:path w="4175" h="424" extrusionOk="0">
                  <a:moveTo>
                    <a:pt x="280" y="0"/>
                  </a:moveTo>
                  <a:cubicBezTo>
                    <a:pt x="1" y="0"/>
                    <a:pt x="1" y="423"/>
                    <a:pt x="280" y="423"/>
                  </a:cubicBezTo>
                  <a:lnTo>
                    <a:pt x="3895" y="423"/>
                  </a:lnTo>
                  <a:cubicBezTo>
                    <a:pt x="4174" y="423"/>
                    <a:pt x="4174" y="0"/>
                    <a:pt x="3895" y="0"/>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3396;p94">
              <a:extLst>
                <a:ext uri="{FF2B5EF4-FFF2-40B4-BE49-F238E27FC236}">
                  <a16:creationId xmlns:a16="http://schemas.microsoft.com/office/drawing/2014/main" id="{04EB933D-6B98-FE63-5AA3-97B77A080785}"/>
                </a:ext>
              </a:extLst>
            </p:cNvPr>
            <p:cNvSpPr/>
            <p:nvPr/>
          </p:nvSpPr>
          <p:spPr>
            <a:xfrm>
              <a:off x="1569623" y="4495879"/>
              <a:ext cx="14608" cy="11080"/>
            </a:xfrm>
            <a:custGeom>
              <a:avLst/>
              <a:gdLst/>
              <a:ahLst/>
              <a:cxnLst/>
              <a:rect l="l" t="t" r="r" b="b"/>
              <a:pathLst>
                <a:path w="559" h="424" extrusionOk="0">
                  <a:moveTo>
                    <a:pt x="280" y="0"/>
                  </a:moveTo>
                  <a:cubicBezTo>
                    <a:pt x="1" y="0"/>
                    <a:pt x="1" y="423"/>
                    <a:pt x="280" y="423"/>
                  </a:cubicBezTo>
                  <a:cubicBezTo>
                    <a:pt x="558" y="423"/>
                    <a:pt x="558" y="0"/>
                    <a:pt x="280" y="0"/>
                  </a:cubicBezTo>
                  <a:close/>
                </a:path>
              </a:pathLst>
            </a:custGeom>
            <a:solidFill>
              <a:srgbClr val="D0DA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3397;p94">
              <a:extLst>
                <a:ext uri="{FF2B5EF4-FFF2-40B4-BE49-F238E27FC236}">
                  <a16:creationId xmlns:a16="http://schemas.microsoft.com/office/drawing/2014/main" id="{B766DF9F-DEEA-86BF-CBD5-FEF00F5F0871}"/>
                </a:ext>
              </a:extLst>
            </p:cNvPr>
            <p:cNvSpPr/>
            <p:nvPr/>
          </p:nvSpPr>
          <p:spPr>
            <a:xfrm>
              <a:off x="1530425" y="4309423"/>
              <a:ext cx="149295" cy="32169"/>
            </a:xfrm>
            <a:custGeom>
              <a:avLst/>
              <a:gdLst/>
              <a:ahLst/>
              <a:cxnLst/>
              <a:rect l="l" t="t" r="r" b="b"/>
              <a:pathLst>
                <a:path w="5713" h="1231" extrusionOk="0">
                  <a:moveTo>
                    <a:pt x="279" y="0"/>
                  </a:moveTo>
                  <a:cubicBezTo>
                    <a:pt x="126" y="0"/>
                    <a:pt x="1" y="125"/>
                    <a:pt x="1" y="279"/>
                  </a:cubicBezTo>
                  <a:lnTo>
                    <a:pt x="1" y="943"/>
                  </a:lnTo>
                  <a:cubicBezTo>
                    <a:pt x="1" y="1106"/>
                    <a:pt x="126" y="1231"/>
                    <a:pt x="279" y="1231"/>
                  </a:cubicBezTo>
                  <a:lnTo>
                    <a:pt x="5424" y="1231"/>
                  </a:lnTo>
                  <a:cubicBezTo>
                    <a:pt x="5587" y="1231"/>
                    <a:pt x="5712" y="1106"/>
                    <a:pt x="5712" y="943"/>
                  </a:cubicBezTo>
                  <a:lnTo>
                    <a:pt x="5712" y="279"/>
                  </a:lnTo>
                  <a:cubicBezTo>
                    <a:pt x="5712" y="125"/>
                    <a:pt x="5587" y="0"/>
                    <a:pt x="5424" y="0"/>
                  </a:cubicBezTo>
                  <a:close/>
                </a:path>
              </a:pathLst>
            </a:custGeom>
            <a:solidFill>
              <a:srgbClr val="7082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3398;p94">
              <a:extLst>
                <a:ext uri="{FF2B5EF4-FFF2-40B4-BE49-F238E27FC236}">
                  <a16:creationId xmlns:a16="http://schemas.microsoft.com/office/drawing/2014/main" id="{244A76CE-83EE-047A-4054-212A4ADA7CAE}"/>
                </a:ext>
              </a:extLst>
            </p:cNvPr>
            <p:cNvSpPr/>
            <p:nvPr/>
          </p:nvSpPr>
          <p:spPr>
            <a:xfrm>
              <a:off x="1490965" y="4463448"/>
              <a:ext cx="29634" cy="29451"/>
            </a:xfrm>
            <a:custGeom>
              <a:avLst/>
              <a:gdLst/>
              <a:ahLst/>
              <a:cxnLst/>
              <a:rect l="l" t="t" r="r" b="b"/>
              <a:pathLst>
                <a:path w="1134" h="1127" extrusionOk="0">
                  <a:moveTo>
                    <a:pt x="732" y="1"/>
                  </a:moveTo>
                  <a:lnTo>
                    <a:pt x="1" y="655"/>
                  </a:lnTo>
                  <a:lnTo>
                    <a:pt x="914" y="1107"/>
                  </a:lnTo>
                  <a:cubicBezTo>
                    <a:pt x="936" y="1121"/>
                    <a:pt x="959" y="1127"/>
                    <a:pt x="981" y="1127"/>
                  </a:cubicBezTo>
                  <a:cubicBezTo>
                    <a:pt x="1064" y="1127"/>
                    <a:pt x="1133" y="1037"/>
                    <a:pt x="1087" y="953"/>
                  </a:cubicBezTo>
                  <a:lnTo>
                    <a:pt x="732" y="1"/>
                  </a:lnTo>
                  <a:close/>
                </a:path>
              </a:pathLst>
            </a:custGeom>
            <a:solidFill>
              <a:srgbClr val="7B8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3399;p94">
              <a:extLst>
                <a:ext uri="{FF2B5EF4-FFF2-40B4-BE49-F238E27FC236}">
                  <a16:creationId xmlns:a16="http://schemas.microsoft.com/office/drawing/2014/main" id="{EAC90D51-AF6E-ACE5-636B-894ABBEEFE1D}"/>
                </a:ext>
              </a:extLst>
            </p:cNvPr>
            <p:cNvSpPr/>
            <p:nvPr/>
          </p:nvSpPr>
          <p:spPr>
            <a:xfrm>
              <a:off x="1388708" y="4350242"/>
              <a:ext cx="122640" cy="130689"/>
            </a:xfrm>
            <a:custGeom>
              <a:avLst/>
              <a:gdLst/>
              <a:ahLst/>
              <a:cxnLst/>
              <a:rect l="l" t="t" r="r" b="b"/>
              <a:pathLst>
                <a:path w="4693" h="5001" extrusionOk="0">
                  <a:moveTo>
                    <a:pt x="811" y="1"/>
                  </a:moveTo>
                  <a:cubicBezTo>
                    <a:pt x="763" y="1"/>
                    <a:pt x="714" y="18"/>
                    <a:pt x="673" y="54"/>
                  </a:cubicBezTo>
                  <a:lnTo>
                    <a:pt x="87" y="573"/>
                  </a:lnTo>
                  <a:cubicBezTo>
                    <a:pt x="0" y="650"/>
                    <a:pt x="0" y="784"/>
                    <a:pt x="77" y="871"/>
                  </a:cubicBezTo>
                  <a:lnTo>
                    <a:pt x="3722" y="4929"/>
                  </a:lnTo>
                  <a:cubicBezTo>
                    <a:pt x="3763" y="4976"/>
                    <a:pt x="3822" y="5000"/>
                    <a:pt x="3881" y="5000"/>
                  </a:cubicBezTo>
                  <a:cubicBezTo>
                    <a:pt x="3931" y="5000"/>
                    <a:pt x="3980" y="4983"/>
                    <a:pt x="4020" y="4948"/>
                  </a:cubicBezTo>
                  <a:lnTo>
                    <a:pt x="4597" y="4419"/>
                  </a:lnTo>
                  <a:cubicBezTo>
                    <a:pt x="4683" y="4342"/>
                    <a:pt x="4693" y="4217"/>
                    <a:pt x="4616" y="4131"/>
                  </a:cubicBezTo>
                  <a:lnTo>
                    <a:pt x="962" y="63"/>
                  </a:lnTo>
                  <a:cubicBezTo>
                    <a:pt x="921" y="22"/>
                    <a:pt x="866" y="1"/>
                    <a:pt x="811" y="1"/>
                  </a:cubicBezTo>
                  <a:close/>
                </a:path>
              </a:pathLst>
            </a:custGeom>
            <a:solidFill>
              <a:srgbClr val="D3D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3400;p94">
              <a:extLst>
                <a:ext uri="{FF2B5EF4-FFF2-40B4-BE49-F238E27FC236}">
                  <a16:creationId xmlns:a16="http://schemas.microsoft.com/office/drawing/2014/main" id="{4DA6CEE3-4ABF-038E-1FCC-B9B4BCC915AB}"/>
                </a:ext>
              </a:extLst>
            </p:cNvPr>
            <p:cNvSpPr/>
            <p:nvPr/>
          </p:nvSpPr>
          <p:spPr>
            <a:xfrm>
              <a:off x="1388708" y="4358422"/>
              <a:ext cx="112605" cy="122509"/>
            </a:xfrm>
            <a:custGeom>
              <a:avLst/>
              <a:gdLst/>
              <a:ahLst/>
              <a:cxnLst/>
              <a:rect l="l" t="t" r="r" b="b"/>
              <a:pathLst>
                <a:path w="4309" h="4688" extrusionOk="0">
                  <a:moveTo>
                    <a:pt x="385" y="0"/>
                  </a:moveTo>
                  <a:lnTo>
                    <a:pt x="87" y="260"/>
                  </a:lnTo>
                  <a:cubicBezTo>
                    <a:pt x="0" y="337"/>
                    <a:pt x="0" y="471"/>
                    <a:pt x="77" y="558"/>
                  </a:cubicBezTo>
                  <a:lnTo>
                    <a:pt x="3722" y="4616"/>
                  </a:lnTo>
                  <a:cubicBezTo>
                    <a:pt x="3763" y="4663"/>
                    <a:pt x="3822" y="4687"/>
                    <a:pt x="3881" y="4687"/>
                  </a:cubicBezTo>
                  <a:cubicBezTo>
                    <a:pt x="3931" y="4687"/>
                    <a:pt x="3980" y="4670"/>
                    <a:pt x="4020" y="4635"/>
                  </a:cubicBezTo>
                  <a:lnTo>
                    <a:pt x="4308" y="4376"/>
                  </a:lnTo>
                  <a:lnTo>
                    <a:pt x="385" y="0"/>
                  </a:lnTo>
                  <a:close/>
                </a:path>
              </a:pathLst>
            </a:custGeom>
            <a:solidFill>
              <a:srgbClr val="D1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3401;p94">
              <a:extLst>
                <a:ext uri="{FF2B5EF4-FFF2-40B4-BE49-F238E27FC236}">
                  <a16:creationId xmlns:a16="http://schemas.microsoft.com/office/drawing/2014/main" id="{E5FA8FF3-A780-B408-B9B3-C7D82CB0C4C3}"/>
                </a:ext>
              </a:extLst>
            </p:cNvPr>
            <p:cNvSpPr/>
            <p:nvPr/>
          </p:nvSpPr>
          <p:spPr>
            <a:xfrm>
              <a:off x="1388708" y="4350242"/>
              <a:ext cx="35697" cy="34338"/>
            </a:xfrm>
            <a:custGeom>
              <a:avLst/>
              <a:gdLst/>
              <a:ahLst/>
              <a:cxnLst/>
              <a:rect l="l" t="t" r="r" b="b"/>
              <a:pathLst>
                <a:path w="1366" h="1314" extrusionOk="0">
                  <a:moveTo>
                    <a:pt x="811" y="1"/>
                  </a:moveTo>
                  <a:cubicBezTo>
                    <a:pt x="763" y="1"/>
                    <a:pt x="714" y="18"/>
                    <a:pt x="673" y="54"/>
                  </a:cubicBezTo>
                  <a:lnTo>
                    <a:pt x="87" y="573"/>
                  </a:lnTo>
                  <a:cubicBezTo>
                    <a:pt x="0" y="650"/>
                    <a:pt x="0" y="784"/>
                    <a:pt x="77" y="871"/>
                  </a:cubicBezTo>
                  <a:lnTo>
                    <a:pt x="471" y="1313"/>
                  </a:lnTo>
                  <a:lnTo>
                    <a:pt x="1366" y="506"/>
                  </a:lnTo>
                  <a:lnTo>
                    <a:pt x="962" y="63"/>
                  </a:lnTo>
                  <a:cubicBezTo>
                    <a:pt x="921" y="22"/>
                    <a:pt x="866" y="1"/>
                    <a:pt x="811" y="1"/>
                  </a:cubicBezTo>
                  <a:close/>
                </a:path>
              </a:pathLst>
            </a:custGeom>
            <a:solidFill>
              <a:srgbClr val="8D9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5328</TotalTime>
  <Words>6227</Words>
  <Application>Microsoft Macintosh PowerPoint</Application>
  <PresentationFormat>Widescreen</PresentationFormat>
  <Paragraphs>709</Paragraphs>
  <Slides>69</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69</vt:i4>
      </vt:variant>
    </vt:vector>
  </HeadingPairs>
  <TitlesOfParts>
    <vt:vector size="78" baseType="lpstr">
      <vt:lpstr>Archivo</vt:lpstr>
      <vt:lpstr>Arial</vt:lpstr>
      <vt:lpstr>Arial Narrow</vt:lpstr>
      <vt:lpstr>Avenir</vt:lpstr>
      <vt:lpstr>Calibri</vt:lpstr>
      <vt:lpstr>Roboto</vt:lpstr>
      <vt:lpstr>Tahoma</vt:lpstr>
      <vt:lpstr>Wingdings</vt:lpstr>
      <vt:lpstr>Blends</vt:lpstr>
      <vt:lpstr>PowerPoint Presentation</vt:lpstr>
      <vt:lpstr>Workshop Objectives</vt:lpstr>
      <vt:lpstr>Workshop Agenda  </vt:lpstr>
      <vt:lpstr>Part 1  </vt:lpstr>
      <vt:lpstr>Definitions </vt:lpstr>
      <vt:lpstr>Measuring to insure deterrence &amp; success</vt:lpstr>
      <vt:lpstr>Assessment Types and Uses</vt:lpstr>
      <vt:lpstr>PowerPoint Presentation</vt:lpstr>
      <vt:lpstr>Observable Data in Digital Assessments</vt:lpstr>
      <vt:lpstr>Design complexity</vt:lpstr>
      <vt:lpstr>Assertions </vt:lpstr>
      <vt:lpstr>Workshop Agenda  </vt:lpstr>
      <vt:lpstr>Part 2</vt:lpstr>
      <vt:lpstr>Design Task</vt:lpstr>
      <vt:lpstr>Assessments and Task Analysis (TA) </vt:lpstr>
      <vt:lpstr>Performance and Assessment Analysis Tool</vt:lpstr>
      <vt:lpstr>Learner Persona</vt:lpstr>
      <vt:lpstr>Pedagogical Agent (PA)</vt:lpstr>
      <vt:lpstr>Workshop Agenda  </vt:lpstr>
      <vt:lpstr>Part 3</vt:lpstr>
      <vt:lpstr>Storyboarding</vt:lpstr>
      <vt:lpstr>Storyboarding for VR Training </vt:lpstr>
      <vt:lpstr>Storyboarding for VR Training </vt:lpstr>
      <vt:lpstr>Storyboarding for VR Training </vt:lpstr>
      <vt:lpstr>Storyboarding for VR Training </vt:lpstr>
      <vt:lpstr>EXAMPLE: SENSORY INPUTS</vt:lpstr>
      <vt:lpstr>EXAMPLE: FIDELITY</vt:lpstr>
      <vt:lpstr>EXAMPLE: PEDAGOGICAL AGENT</vt:lpstr>
      <vt:lpstr>EXAMPLE: PEDAGOGICAL AGENT</vt:lpstr>
      <vt:lpstr>EXAMPLE: INSTRUCTIONS &amp; FEEDBACK</vt:lpstr>
      <vt:lpstr>Storyboarding for VR Training</vt:lpstr>
      <vt:lpstr>Break 9:30 am – 9:45 am</vt:lpstr>
      <vt:lpstr>Workshop Agenda  </vt:lpstr>
      <vt:lpstr>Part 4</vt:lpstr>
      <vt:lpstr>Prototyping</vt:lpstr>
      <vt:lpstr>PowerPoint Presentation</vt:lpstr>
      <vt:lpstr>PowerPoint Presentation</vt:lpstr>
      <vt:lpstr>PowerPoint Presentation</vt:lpstr>
      <vt:lpstr>PowerPoint Presentation</vt:lpstr>
      <vt:lpstr>PowerPoint Presentation</vt:lpstr>
      <vt:lpstr>INITIAL PROTOTYPE</vt:lpstr>
      <vt:lpstr>INITIAL PROTOTYPE</vt:lpstr>
      <vt:lpstr>Design Iterations</vt:lpstr>
      <vt:lpstr>Iterative Design</vt:lpstr>
      <vt:lpstr>Benefits of Iterative Design</vt:lpstr>
      <vt:lpstr>Part 4</vt:lpstr>
      <vt:lpstr>PowerPoint Presentation</vt:lpstr>
      <vt:lpstr>You’ve Got Mail!</vt:lpstr>
      <vt:lpstr>PowerPoint Presentation</vt:lpstr>
      <vt:lpstr>PowerPoint Presentation</vt:lpstr>
      <vt:lpstr>PowerPoint Presentation</vt:lpstr>
      <vt:lpstr>Final Design Iterations</vt:lpstr>
      <vt:lpstr>Iterate on Your Design</vt:lpstr>
      <vt:lpstr>Iterative Design</vt:lpstr>
      <vt:lpstr>FINAL PROTOTYPE</vt:lpstr>
      <vt:lpstr>Optional Break 11:15 – 11:30</vt:lpstr>
      <vt:lpstr>Workshop Agenda  </vt:lpstr>
      <vt:lpstr>Parts 5 and 6</vt:lpstr>
      <vt:lpstr>HyperSkill</vt:lpstr>
      <vt:lpstr>No Code Authoring</vt:lpstr>
      <vt:lpstr>Socializing Designs</vt:lpstr>
      <vt:lpstr>Reflect on Your Process</vt:lpstr>
      <vt:lpstr>Final Thoughts</vt:lpstr>
      <vt:lpstr>References and Supporting Materials</vt:lpstr>
      <vt:lpstr>References</vt:lpstr>
      <vt:lpstr>References</vt:lpstr>
      <vt:lpstr>APPENDIX</vt:lpstr>
      <vt:lpstr>PowerPoint Presentation</vt:lpstr>
      <vt:lpstr>Storyboard Template Example </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Jeanine A. DeFalco</cp:lastModifiedBy>
  <cp:revision>59</cp:revision>
  <cp:lastPrinted>1601-01-01T00:00:00Z</cp:lastPrinted>
  <dcterms:created xsi:type="dcterms:W3CDTF">2016-03-29T15:29:36Z</dcterms:created>
  <dcterms:modified xsi:type="dcterms:W3CDTF">2024-10-07T00:33:16Z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