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61"/>
  </p:notesMasterIdLst>
  <p:handoutMasterIdLst>
    <p:handoutMasterId r:id="rId62"/>
  </p:handoutMasterIdLst>
  <p:sldIdLst>
    <p:sldId id="290" r:id="rId5"/>
    <p:sldId id="306" r:id="rId6"/>
    <p:sldId id="305" r:id="rId7"/>
    <p:sldId id="307" r:id="rId8"/>
    <p:sldId id="308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11" r:id="rId18"/>
    <p:sldId id="353" r:id="rId19"/>
    <p:sldId id="354" r:id="rId20"/>
    <p:sldId id="356" r:id="rId21"/>
    <p:sldId id="313" r:id="rId22"/>
    <p:sldId id="312" r:id="rId23"/>
    <p:sldId id="332" r:id="rId24"/>
    <p:sldId id="335" r:id="rId25"/>
    <p:sldId id="336" r:id="rId26"/>
    <p:sldId id="359" r:id="rId27"/>
    <p:sldId id="360" r:id="rId28"/>
    <p:sldId id="314" r:id="rId29"/>
    <p:sldId id="357" r:id="rId30"/>
    <p:sldId id="358" r:id="rId31"/>
    <p:sldId id="337" r:id="rId32"/>
    <p:sldId id="334" r:id="rId33"/>
    <p:sldId id="351" r:id="rId34"/>
    <p:sldId id="348" r:id="rId35"/>
    <p:sldId id="350" r:id="rId36"/>
    <p:sldId id="349" r:id="rId37"/>
    <p:sldId id="339" r:id="rId38"/>
    <p:sldId id="361" r:id="rId39"/>
    <p:sldId id="317" r:id="rId40"/>
    <p:sldId id="316" r:id="rId41"/>
    <p:sldId id="371" r:id="rId42"/>
    <p:sldId id="318" r:id="rId43"/>
    <p:sldId id="370" r:id="rId44"/>
    <p:sldId id="319" r:id="rId45"/>
    <p:sldId id="364" r:id="rId46"/>
    <p:sldId id="367" r:id="rId47"/>
    <p:sldId id="368" r:id="rId48"/>
    <p:sldId id="366" r:id="rId49"/>
    <p:sldId id="321" r:id="rId50"/>
    <p:sldId id="320" r:id="rId51"/>
    <p:sldId id="327" r:id="rId52"/>
    <p:sldId id="328" r:id="rId53"/>
    <p:sldId id="330" r:id="rId54"/>
    <p:sldId id="331" r:id="rId55"/>
    <p:sldId id="323" r:id="rId56"/>
    <p:sldId id="322" r:id="rId57"/>
    <p:sldId id="325" r:id="rId58"/>
    <p:sldId id="365" r:id="rId59"/>
    <p:sldId id="369" r:id="rId60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C8941B-2C40-4156-80DB-4FF566B19766}">
          <p14:sldIdLst>
            <p14:sldId id="290"/>
            <p14:sldId id="306"/>
            <p14:sldId id="305"/>
            <p14:sldId id="307"/>
            <p14:sldId id="308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11"/>
            <p14:sldId id="353"/>
            <p14:sldId id="354"/>
            <p14:sldId id="356"/>
            <p14:sldId id="313"/>
            <p14:sldId id="312"/>
            <p14:sldId id="332"/>
            <p14:sldId id="335"/>
            <p14:sldId id="336"/>
            <p14:sldId id="359"/>
            <p14:sldId id="360"/>
            <p14:sldId id="314"/>
            <p14:sldId id="357"/>
            <p14:sldId id="358"/>
            <p14:sldId id="337"/>
            <p14:sldId id="334"/>
            <p14:sldId id="351"/>
            <p14:sldId id="348"/>
            <p14:sldId id="350"/>
            <p14:sldId id="349"/>
            <p14:sldId id="339"/>
            <p14:sldId id="361"/>
            <p14:sldId id="317"/>
            <p14:sldId id="316"/>
            <p14:sldId id="371"/>
            <p14:sldId id="318"/>
            <p14:sldId id="370"/>
            <p14:sldId id="319"/>
            <p14:sldId id="364"/>
            <p14:sldId id="367"/>
            <p14:sldId id="368"/>
          </p14:sldIdLst>
        </p14:section>
        <p14:section name="Long Format/BackUp" id="{7315C13C-D60D-4258-9A85-9F1E7D4A9A04}">
          <p14:sldIdLst>
            <p14:sldId id="366"/>
            <p14:sldId id="321"/>
            <p14:sldId id="320"/>
            <p14:sldId id="327"/>
            <p14:sldId id="328"/>
            <p14:sldId id="330"/>
            <p14:sldId id="331"/>
            <p14:sldId id="323"/>
            <p14:sldId id="322"/>
            <p14:sldId id="325"/>
            <p14:sldId id="365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58A"/>
    <a:srgbClr val="CC3300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D9BC9-A5F8-3545-DC0B-8E463C1BC234}" v="436" dt="2024-10-03T15:41:06.815"/>
    <p1510:client id="{80AC643D-92C9-A9EB-1214-3538ACC20575}" v="22" dt="2024-10-03T17:49:07.316"/>
    <p1510:client id="{B3F1F742-DBC8-3C66-5B22-BF22D4A80EC7}" v="43" dt="2024-10-03T17:46:26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0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>
                <a:latin typeface="Arial"/>
                <a:cs typeface="Arial"/>
              </a:rPr>
              <a:t>Objective. </a:t>
            </a:r>
            <a:r>
              <a:rPr lang="en-US">
                <a:latin typeface="Arial"/>
                <a:cs typeface="Arial"/>
              </a:rPr>
              <a:t>Your task is to design a language learning app. Keep in mind how you can incorporate ML, expert systems, and </a:t>
            </a:r>
            <a:r>
              <a:rPr lang="en-US" err="1">
                <a:latin typeface="Arial"/>
                <a:cs typeface="Arial"/>
              </a:rPr>
              <a:t>GenAI</a:t>
            </a:r>
            <a:r>
              <a:rPr lang="en-US">
                <a:latin typeface="Arial"/>
                <a:cs typeface="Arial"/>
              </a:rPr>
              <a:t> as potential solutions.</a:t>
            </a:r>
            <a:endParaRPr lang="en-US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/>
              <a:t>The app does not need to be designed for any specific language.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/>
              <a:t>The app should cover the basics of reading, writing, listening, and speaking.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/>
              <a:t>The app should facilitate spaced repetition, meaning content is presented on scheduled intervals to address forgetting.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/>
              <a:t>The app should incorporate a mastery system where users’ progress is based on proficiency measures. 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/>
              <a:t>The app should facilitate interaction with large language models (LLMs) for practice.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>
                <a:latin typeface="Arial"/>
                <a:cs typeface="Arial"/>
              </a:rPr>
              <a:t>Objective. </a:t>
            </a:r>
            <a:r>
              <a:rPr lang="en-US">
                <a:latin typeface="Arial"/>
                <a:cs typeface="Arial"/>
              </a:rPr>
              <a:t>Your task is to design a language learning app. Keep in mind how you can incorporate ML, expert systems, and </a:t>
            </a:r>
            <a:r>
              <a:rPr lang="en-US" err="1">
                <a:latin typeface="Arial"/>
                <a:cs typeface="Arial"/>
              </a:rPr>
              <a:t>GenAI</a:t>
            </a:r>
            <a:r>
              <a:rPr lang="en-US">
                <a:latin typeface="Arial"/>
                <a:cs typeface="Arial"/>
              </a:rPr>
              <a:t> as potential solutions.</a:t>
            </a:r>
            <a:endParaRPr lang="en-US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/>
              <a:t>The app does not need to be designed for any specific language.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/>
              <a:t>The app should cover the basics of reading, writing, listening, and speaking.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/>
              <a:t>The app should facilitate spaced repetition, meaning content is presented on scheduled intervals to address forgetting.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/>
              <a:t>The app should incorporate a mastery system where users’ progress is based on proficiency measures. 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/>
              <a:t>The app should facilitate interaction with large language models (LLMs) for practice.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4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4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err="1">
                  <a:latin typeface="Arial"/>
                  <a:cs typeface="Arial"/>
                </a:rPr>
                <a:t>NTSAToday</a:t>
              </a:r>
              <a:endParaRPr lang="en-US" sz="1200" b="1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err="1">
                  <a:latin typeface="Arial"/>
                  <a:cs typeface="Arial"/>
                </a:rPr>
                <a:t>NTSAToday</a:t>
              </a:r>
              <a:endParaRPr lang="en-US" sz="1200" b="1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brice.colby@soartech.co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71093" y="1617096"/>
            <a:ext cx="10449813" cy="1229411"/>
          </a:xfrm>
        </p:spPr>
        <p:txBody>
          <a:bodyPr/>
          <a:lstStyle/>
          <a:p>
            <a:r>
              <a:rPr lang="en-US"/>
              <a:t>Fundamentals of Artificial Intelligence (AI) </a:t>
            </a:r>
          </a:p>
          <a:p>
            <a:r>
              <a:rPr lang="en-US"/>
              <a:t>for Simulation-based Training</a:t>
            </a:r>
          </a:p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56580" y="4678046"/>
            <a:ext cx="8478838" cy="964781"/>
          </a:xfrm>
        </p:spPr>
        <p:txBody>
          <a:bodyPr/>
          <a:lstStyle/>
          <a:p>
            <a:pPr eaLnBrk="1" hangingPunct="1"/>
            <a:r>
              <a:rPr lang="en-US" sz="2000">
                <a:latin typeface="Arial Narrow"/>
              </a:rPr>
              <a:t>Brice Colby, Ph.D.</a:t>
            </a:r>
          </a:p>
          <a:p>
            <a:pPr eaLnBrk="1" hangingPunct="1"/>
            <a:r>
              <a:rPr lang="en-US" sz="2000">
                <a:latin typeface="Arial Narrow"/>
              </a:rPr>
              <a:t>Randolph M. Jones, Ph.D.</a:t>
            </a:r>
          </a:p>
          <a:p>
            <a:pPr eaLnBrk="1" hangingPunct="1"/>
            <a:r>
              <a:rPr lang="en-US" sz="2000">
                <a:latin typeface="Arial Narrow"/>
              </a:rPr>
              <a:t>Morgan Ulinski, Ph.D.</a:t>
            </a:r>
          </a:p>
          <a:p>
            <a:r>
              <a:rPr lang="en-US" sz="2000">
                <a:latin typeface="Arial Narrow"/>
              </a:rPr>
              <a:t>Elaine Choy, M.S.</a:t>
            </a:r>
          </a:p>
          <a:p>
            <a:r>
              <a:rPr lang="en-US" sz="2000">
                <a:latin typeface="Arial Narrow"/>
              </a:rPr>
              <a:t>Robert </a:t>
            </a:r>
            <a:r>
              <a:rPr lang="en-US" sz="2000" err="1">
                <a:latin typeface="Arial Narrow"/>
              </a:rPr>
              <a:t>Sottilare</a:t>
            </a:r>
            <a:r>
              <a:rPr lang="en-US" sz="2000">
                <a:latin typeface="Arial Narrow"/>
              </a:rPr>
              <a:t>, Ph.D.</a:t>
            </a:r>
          </a:p>
          <a:p>
            <a:pPr eaLnBrk="1" hangingPunct="1"/>
            <a:endParaRPr lang="en-US" sz="2000">
              <a:latin typeface="Arial Narrow" pitchFamily="34" charset="0"/>
            </a:endParaRPr>
          </a:p>
          <a:p>
            <a:endParaRPr lang="en-US" sz="200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2264839-37FF-18E6-964D-F599AE0429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477001"/>
            <a:ext cx="821634" cy="3409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133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68E8870-17DE-45C4-A8DD-7644B2422933}" type="slidenum">
              <a:rPr lang="en-US" smtClean="0"/>
              <a:pPr algn="ctr">
                <a:defRPr/>
              </a:pPr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5F4FB-0CF8-5B2A-9951-6F930A884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2" b="35841"/>
          <a:stretch/>
        </p:blipFill>
        <p:spPr>
          <a:xfrm>
            <a:off x="3807298" y="2959731"/>
            <a:ext cx="4577402" cy="139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0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040" y="0"/>
            <a:ext cx="7350584" cy="795130"/>
          </a:xfrm>
        </p:spPr>
        <p:txBody>
          <a:bodyPr/>
          <a:lstStyle/>
          <a:p>
            <a:r>
              <a:rPr lang="en-US"/>
              <a:t>Functional Branches of AI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99E902E-6614-C513-4A30-5885AA65B5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672" y="998899"/>
            <a:ext cx="12060515" cy="795130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but, there are many other types of AI…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630E0E1-67AD-FE18-635A-3437B5685629}"/>
              </a:ext>
            </a:extLst>
          </p:cNvPr>
          <p:cNvSpPr txBox="1">
            <a:spLocks/>
          </p:cNvSpPr>
          <p:nvPr/>
        </p:nvSpPr>
        <p:spPr bwMode="auto">
          <a:xfrm>
            <a:off x="83672" y="1480704"/>
            <a:ext cx="5713505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>
                <a:latin typeface="Arial Narrow"/>
                <a:cs typeface="Times New Roman"/>
              </a:rPr>
              <a:t>Deep Learning</a:t>
            </a:r>
            <a:endParaRPr lang="en-US">
              <a:latin typeface="Arial Narrow"/>
              <a:cs typeface="Times New Roman"/>
            </a:endParaRP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0">
                <a:latin typeface="Arial Narrow"/>
                <a:cs typeface="Times New Roman"/>
              </a:rPr>
              <a:t>Artificial Neural Networks</a:t>
            </a:r>
          </a:p>
          <a:p>
            <a:pPr marL="1523365" lvl="2" indent="-3041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>
                <a:latin typeface="Arial Narrow"/>
                <a:cs typeface="Times New Roman"/>
              </a:rPr>
              <a:t>Feedforward Neural Networks</a:t>
            </a:r>
          </a:p>
          <a:p>
            <a:pPr marL="1523365" lvl="2" indent="-3041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>
                <a:latin typeface="Arial Narrow"/>
                <a:cs typeface="Times New Roman"/>
              </a:rPr>
              <a:t>Convolutional Neural Networks (CNN)</a:t>
            </a:r>
          </a:p>
          <a:p>
            <a:pPr marL="1523365" lvl="2" indent="-3041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>
                <a:latin typeface="Arial Narrow"/>
                <a:cs typeface="Times New Roman"/>
              </a:rPr>
              <a:t>Recurrent Neural Networks (RNN)</a:t>
            </a:r>
          </a:p>
          <a:p>
            <a:pPr marL="2132965" lvl="3" indent="-3041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>
                <a:latin typeface="Arial Narrow"/>
                <a:cs typeface="Times New Roman"/>
              </a:rPr>
              <a:t>Long Short-Term Memory (LSTM)</a:t>
            </a:r>
          </a:p>
          <a:p>
            <a:pPr marL="2132965" lvl="3" indent="-3041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>
                <a:latin typeface="Arial Narrow"/>
                <a:cs typeface="Times New Roman"/>
              </a:rPr>
              <a:t>Gated Recurrent Unit (GRU)</a:t>
            </a:r>
          </a:p>
          <a:p>
            <a:pPr marL="1523365" lvl="2" indent="-3041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>
                <a:latin typeface="Arial Narrow"/>
                <a:cs typeface="Times New Roman"/>
              </a:rPr>
              <a:t>Generative Adversarial Networks (GAN)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0">
                <a:latin typeface="Arial Narrow"/>
                <a:cs typeface="Times New Roman"/>
              </a:rPr>
              <a:t>Deep Reinforcement Learning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0">
                <a:latin typeface="Arial Narrow"/>
                <a:cs typeface="Times New Roman"/>
              </a:rPr>
              <a:t>Deep Autoencoders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0">
                <a:latin typeface="Arial Narrow"/>
                <a:cs typeface="Times New Roman"/>
              </a:rPr>
              <a:t>Deep Boltzmann Machines (DBM)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B61005-FB90-3085-7EB2-7EBCE74FBBF3}"/>
              </a:ext>
            </a:extLst>
          </p:cNvPr>
          <p:cNvSpPr txBox="1">
            <a:spLocks/>
          </p:cNvSpPr>
          <p:nvPr/>
        </p:nvSpPr>
        <p:spPr bwMode="auto">
          <a:xfrm>
            <a:off x="6263342" y="1480704"/>
            <a:ext cx="5713505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>
                <a:latin typeface="Arial Narrow"/>
                <a:cs typeface="Times New Roman"/>
              </a:rPr>
              <a:t>Natural Language Processing (NLP)</a:t>
            </a:r>
            <a:endParaRPr lang="en-US">
              <a:latin typeface="Arial Narrow"/>
              <a:cs typeface="Times New Roman"/>
            </a:endParaRP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Text Classification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Named Entity Recognition (NER)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Sentiment Analysis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Text Summarization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Machine Translation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Question Answering </a:t>
            </a:r>
            <a:endParaRPr lang="en-US" sz="2000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B460B1F-5004-86FA-05C5-12D8FFEE92DC}"/>
              </a:ext>
            </a:extLst>
          </p:cNvPr>
          <p:cNvSpPr txBox="1">
            <a:spLocks/>
          </p:cNvSpPr>
          <p:nvPr/>
        </p:nvSpPr>
        <p:spPr>
          <a:xfrm>
            <a:off x="10886876" y="6419966"/>
            <a:ext cx="821634" cy="34093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68E8870-17DE-45C4-A8DD-7644B2422933}" type="slidenum">
              <a:rPr lang="en-US" sz="1800" dirty="0" smtClean="0">
                <a:latin typeface="Arial"/>
                <a:cs typeface="Arial"/>
              </a:rPr>
              <a:pPr algn="r">
                <a:defRPr/>
              </a:pPr>
              <a:t>10</a:t>
            </a:fld>
            <a:endParaRPr lang="en-US"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705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040" y="0"/>
            <a:ext cx="7350584" cy="795130"/>
          </a:xfrm>
        </p:spPr>
        <p:txBody>
          <a:bodyPr/>
          <a:lstStyle/>
          <a:p>
            <a:r>
              <a:rPr lang="en-US"/>
              <a:t>Functional Branches of AI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630E0E1-67AD-FE18-635A-3437B5685629}"/>
              </a:ext>
            </a:extLst>
          </p:cNvPr>
          <p:cNvSpPr txBox="1">
            <a:spLocks/>
          </p:cNvSpPr>
          <p:nvPr/>
        </p:nvSpPr>
        <p:spPr bwMode="auto">
          <a:xfrm>
            <a:off x="83672" y="984670"/>
            <a:ext cx="5713505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>
                <a:latin typeface="Arial Narrow"/>
                <a:cs typeface="Times New Roman"/>
              </a:rPr>
              <a:t>Computer Vision</a:t>
            </a:r>
            <a:endParaRPr lang="en-US">
              <a:latin typeface="Arial Narrow"/>
              <a:cs typeface="Times New Roman"/>
            </a:endParaRP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Image Classification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Object Detection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Image Segmentation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Facial Recognition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Optical Character Recognition (OCR)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Pose Estimation</a:t>
            </a: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B61005-FB90-3085-7EB2-7EBCE74FBBF3}"/>
              </a:ext>
            </a:extLst>
          </p:cNvPr>
          <p:cNvSpPr txBox="1">
            <a:spLocks/>
          </p:cNvSpPr>
          <p:nvPr/>
        </p:nvSpPr>
        <p:spPr bwMode="auto">
          <a:xfrm>
            <a:off x="6263342" y="984670"/>
            <a:ext cx="5713505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>
                <a:latin typeface="Arial Narrow" panose="020B0606020202030204" pitchFamily="34" charset="0"/>
                <a:cs typeface="Times New Roman" panose="02020603050405020304" pitchFamily="18" charset="0"/>
              </a:rPr>
              <a:t>Evolutionary Computation</a:t>
            </a:r>
            <a:endParaRPr lang="en-US"/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Genetic Algorithms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Genetic Programming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Evolutionary Strategies</a:t>
            </a: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>
                <a:latin typeface="Arial Narrow" panose="020B0606020202030204" pitchFamily="34" charset="0"/>
                <a:cs typeface="Times New Roman" panose="02020603050405020304" pitchFamily="18" charset="0"/>
              </a:rPr>
              <a:t>Robotics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Robot Perception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Robot Control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Path Planning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Human-Robot Interaction (HRI)</a:t>
            </a:r>
            <a:r>
              <a:rPr lang="en-US" sz="1200" kern="0">
                <a:latin typeface="Arial Narrow"/>
                <a:cs typeface="Times New Roman"/>
              </a:rPr>
              <a:t> </a:t>
            </a:r>
            <a:endParaRPr lang="en-US" sz="1200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54CCA5D-E2B3-77D1-C8A5-EB5A8C9A48D9}"/>
              </a:ext>
            </a:extLst>
          </p:cNvPr>
          <p:cNvSpPr txBox="1">
            <a:spLocks/>
          </p:cNvSpPr>
          <p:nvPr/>
        </p:nvSpPr>
        <p:spPr bwMode="auto">
          <a:xfrm>
            <a:off x="83672" y="4143235"/>
            <a:ext cx="5713505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>
                <a:latin typeface="Arial Narrow" panose="020B0606020202030204" pitchFamily="34" charset="0"/>
                <a:cs typeface="Times New Roman" panose="02020603050405020304" pitchFamily="18" charset="0"/>
              </a:rPr>
              <a:t>Expert Systems</a:t>
            </a:r>
            <a:endParaRPr lang="en-US"/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Rule-Based Systems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Case-Based Reasoning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Fuzzy Logic Systems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Knowledge Graphs</a:t>
            </a:r>
            <a:r>
              <a:rPr lang="en-US" sz="1600" kern="0">
                <a:latin typeface="Arial Narrow"/>
                <a:cs typeface="Times New Roman"/>
              </a:rPr>
              <a:t> </a:t>
            </a:r>
            <a:endParaRPr lang="en-US" sz="1600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5D001-CCF2-9588-2398-BBECB0E1D7E1}"/>
              </a:ext>
            </a:extLst>
          </p:cNvPr>
          <p:cNvSpPr txBox="1">
            <a:spLocks/>
          </p:cNvSpPr>
          <p:nvPr/>
        </p:nvSpPr>
        <p:spPr>
          <a:xfrm>
            <a:off x="10886876" y="6419966"/>
            <a:ext cx="821634" cy="34093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68E8870-17DE-45C4-A8DD-7644B2422933}" type="slidenum">
              <a:rPr lang="en-US" sz="1800" dirty="0" smtClean="0">
                <a:latin typeface="Arial"/>
                <a:cs typeface="Arial"/>
              </a:rPr>
              <a:pPr algn="r">
                <a:defRPr/>
              </a:pPr>
              <a:t>11</a:t>
            </a:fld>
            <a:endParaRPr lang="en-US"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41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040" y="0"/>
            <a:ext cx="7350584" cy="795130"/>
          </a:xfrm>
        </p:spPr>
        <p:txBody>
          <a:bodyPr/>
          <a:lstStyle/>
          <a:p>
            <a:r>
              <a:rPr lang="en-US"/>
              <a:t>Functional Branches of AI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630E0E1-67AD-FE18-635A-3437B5685629}"/>
              </a:ext>
            </a:extLst>
          </p:cNvPr>
          <p:cNvSpPr txBox="1">
            <a:spLocks/>
          </p:cNvSpPr>
          <p:nvPr/>
        </p:nvSpPr>
        <p:spPr bwMode="auto">
          <a:xfrm>
            <a:off x="83672" y="984670"/>
            <a:ext cx="5713505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>
                <a:latin typeface="Arial Narrow"/>
                <a:cs typeface="Times New Roman"/>
              </a:rPr>
              <a:t>Planning and Scheduling</a:t>
            </a:r>
            <a:endParaRPr lang="en-US">
              <a:latin typeface="Arial Narrow"/>
              <a:cs typeface="Times New Roman"/>
            </a:endParaRP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Classical Planning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Constraint Satisfaction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Markov Decision Processes (MDP)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Hierarchical Task Networks (HTN)</a:t>
            </a: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>
                <a:latin typeface="Arial Narrow"/>
                <a:cs typeface="Times New Roman"/>
              </a:rPr>
              <a:t>Probabilistic Reasoning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Bayesian Networks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Hidden Markov Models (HMM)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Conditional Random Fields (CRF)</a:t>
            </a: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0B61005-FB90-3085-7EB2-7EBCE74FBBF3}"/>
              </a:ext>
            </a:extLst>
          </p:cNvPr>
          <p:cNvSpPr txBox="1">
            <a:spLocks/>
          </p:cNvSpPr>
          <p:nvPr/>
        </p:nvSpPr>
        <p:spPr bwMode="auto">
          <a:xfrm>
            <a:off x="6263342" y="984670"/>
            <a:ext cx="5713505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>
                <a:latin typeface="Arial Narrow"/>
                <a:cs typeface="Times New Roman"/>
              </a:rPr>
              <a:t>Swarm Intelligence</a:t>
            </a:r>
            <a:endParaRPr lang="en-US">
              <a:latin typeface="Arial Narrow"/>
              <a:cs typeface="Times New Roman"/>
            </a:endParaRP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Ant Colony Optimization (ACO)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Particle Swarm Optimization (PSO)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Bee Algorithms</a:t>
            </a: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>
                <a:latin typeface="Arial Narrow"/>
                <a:cs typeface="Times New Roman"/>
              </a:rPr>
              <a:t>Knowledge Representation &amp; Reasoning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Logic Programming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Description Logics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Ontologies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>
                <a:latin typeface="Arial Narrow"/>
                <a:cs typeface="Times New Roman"/>
              </a:rPr>
              <a:t>Speech Recognition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Acoustic Modeling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Language Modeling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0">
                <a:latin typeface="Arial Narrow"/>
                <a:cs typeface="Times New Roman"/>
              </a:rPr>
              <a:t>Speaker Recognition</a:t>
            </a:r>
            <a:r>
              <a:rPr lang="en-US" sz="800" kern="0">
                <a:latin typeface="Arial Narrow"/>
                <a:cs typeface="Times New Roman"/>
              </a:rPr>
              <a:t> </a:t>
            </a:r>
            <a:endParaRPr lang="en-US" sz="800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C7C0D-D46F-355C-60C2-4DBE2CF0B0C6}"/>
              </a:ext>
            </a:extLst>
          </p:cNvPr>
          <p:cNvSpPr txBox="1">
            <a:spLocks/>
          </p:cNvSpPr>
          <p:nvPr/>
        </p:nvSpPr>
        <p:spPr>
          <a:xfrm>
            <a:off x="10886876" y="6419966"/>
            <a:ext cx="821634" cy="34093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68E8870-17DE-45C4-A8DD-7644B2422933}" type="slidenum">
              <a:rPr lang="en-US" sz="1800" dirty="0" smtClean="0">
                <a:latin typeface="Arial"/>
                <a:cs typeface="Arial"/>
              </a:rPr>
              <a:pPr algn="r">
                <a:defRPr/>
              </a:pPr>
              <a:t>12</a:t>
            </a:fld>
            <a:endParaRPr lang="en-US"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44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1AB4EE-1894-577E-87FC-D982D55BB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F71E48-941C-6FDE-4964-1BCCFDE3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LLM Benchmark Performance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3963FF-7B38-A382-3A31-4BBDB23B06F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71188" y="1234160"/>
            <a:ext cx="11615798" cy="467858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6531DA-6362-E5F2-787C-B61FEF1354B9}"/>
              </a:ext>
            </a:extLst>
          </p:cNvPr>
          <p:cNvSpPr txBox="1"/>
          <p:nvPr/>
        </p:nvSpPr>
        <p:spPr>
          <a:xfrm>
            <a:off x="4245474" y="6097870"/>
            <a:ext cx="371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Results from velum.ai March, 2024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719269-726C-6CA1-C0EC-1235CC5B615E}"/>
              </a:ext>
            </a:extLst>
          </p:cNvPr>
          <p:cNvSpPr/>
          <p:nvPr/>
        </p:nvSpPr>
        <p:spPr bwMode="auto">
          <a:xfrm rot="5400000">
            <a:off x="5500366" y="-98233"/>
            <a:ext cx="617080" cy="10507308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6E8103-D191-D478-6285-7ACDA606F475}"/>
              </a:ext>
            </a:extLst>
          </p:cNvPr>
          <p:cNvSpPr/>
          <p:nvPr/>
        </p:nvSpPr>
        <p:spPr bwMode="auto">
          <a:xfrm rot="5400000">
            <a:off x="5394714" y="-2213133"/>
            <a:ext cx="617080" cy="10507308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985783-4EAC-EE1B-5B6D-ED9003176501}"/>
              </a:ext>
            </a:extLst>
          </p:cNvPr>
          <p:cNvSpPr/>
          <p:nvPr/>
        </p:nvSpPr>
        <p:spPr bwMode="auto">
          <a:xfrm rot="5400000">
            <a:off x="5500366" y="-3440748"/>
            <a:ext cx="617080" cy="10507308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FE8EAB-4C5C-8F93-5264-6D800AFAD9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 sz="3600"/>
              <a:t>Modeling Tr(AI)ning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40E2C-2760-7B05-B4E7-862E37B81D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38" y="3565525"/>
            <a:ext cx="10454720" cy="1934127"/>
          </a:xfrm>
        </p:spPr>
        <p:txBody>
          <a:bodyPr/>
          <a:lstStyle/>
          <a:p>
            <a:r>
              <a:rPr lang="en-US" sz="3200">
                <a:latin typeface="Arial Narrow"/>
              </a:rPr>
              <a:t>Dr. Brice Colby</a:t>
            </a:r>
            <a:endParaRPr lang="en-US" sz="3200"/>
          </a:p>
          <a:p>
            <a:r>
              <a:rPr lang="en-US" sz="3200">
                <a:latin typeface="Arial Narrow"/>
              </a:rPr>
              <a:t>0820-0840</a:t>
            </a:r>
            <a:endParaRPr lang="en-US" sz="32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A1619-EC0D-0C2C-466E-C4DEC01E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96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Modeling Tr(AI)ning</a:t>
            </a:r>
            <a:endParaRPr lang="en-US"/>
          </a:p>
        </p:txBody>
      </p:sp>
      <p:pic>
        <p:nvPicPr>
          <p:cNvPr id="82" name="Picture 81" descr="Timeline, qr code&#10;&#10;Description automatically generated">
            <a:extLst>
              <a:ext uri="{FF2B5EF4-FFF2-40B4-BE49-F238E27FC236}">
                <a16:creationId xmlns:a16="http://schemas.microsoft.com/office/drawing/2014/main" id="{30A3864E-1DD7-0349-9686-06F4E90FF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0" y="831288"/>
            <a:ext cx="10674740" cy="57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96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Modeling Tr(AI)ning</a:t>
            </a:r>
            <a:endParaRPr lang="en-US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2AC6304D-63E3-DC61-D825-488572230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9" y="803000"/>
            <a:ext cx="10625739" cy="5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34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Modeling Tr(AI)ning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10A10E2-E6A6-FCD3-AE99-F34EC0739C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1940" y="833506"/>
            <a:ext cx="11707149" cy="68814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 Narrow"/>
              </a:rPr>
              <a:t>Examples of where AI can fit in…</a:t>
            </a:r>
            <a:endParaRPr lang="en-US" sz="2400">
              <a:latin typeface="Arial Narrow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E11D933-57E4-9732-6ADB-21D8638D4202}"/>
              </a:ext>
            </a:extLst>
          </p:cNvPr>
          <p:cNvGrpSpPr/>
          <p:nvPr/>
        </p:nvGrpSpPr>
        <p:grpSpPr>
          <a:xfrm>
            <a:off x="1939672" y="3913025"/>
            <a:ext cx="8312656" cy="2558548"/>
            <a:chOff x="1693995" y="3819080"/>
            <a:chExt cx="8312656" cy="255854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C239487-119B-60F5-EC54-77604C020F22}"/>
                </a:ext>
              </a:extLst>
            </p:cNvPr>
            <p:cNvGrpSpPr/>
            <p:nvPr/>
          </p:nvGrpSpPr>
          <p:grpSpPr>
            <a:xfrm>
              <a:off x="1693995" y="3819080"/>
              <a:ext cx="2286000" cy="2558548"/>
              <a:chOff x="619171" y="1586235"/>
              <a:chExt cx="2286000" cy="255854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B646AC1-BFBF-3513-38C6-BF15C9D82A35}"/>
                  </a:ext>
                </a:extLst>
              </p:cNvPr>
              <p:cNvGrpSpPr/>
              <p:nvPr/>
            </p:nvGrpSpPr>
            <p:grpSpPr>
              <a:xfrm>
                <a:off x="1261347" y="1586235"/>
                <a:ext cx="1001648" cy="1129394"/>
                <a:chOff x="985743" y="3008869"/>
                <a:chExt cx="1001648" cy="1129394"/>
              </a:xfrm>
            </p:grpSpPr>
            <p:pic>
              <p:nvPicPr>
                <p:cNvPr id="20" name="Graphic 19" descr="Books outline">
                  <a:extLst>
                    <a:ext uri="{FF2B5EF4-FFF2-40B4-BE49-F238E27FC236}">
                      <a16:creationId xmlns:a16="http://schemas.microsoft.com/office/drawing/2014/main" id="{A593EF57-3D92-91D0-8592-BDD6165A4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9433" y="3008869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77B8711-EFE8-39D2-1EC8-9ACB11B6BD54}"/>
                    </a:ext>
                  </a:extLst>
                </p:cNvPr>
                <p:cNvSpPr txBox="1"/>
                <p:nvPr/>
              </p:nvSpPr>
              <p:spPr>
                <a:xfrm>
                  <a:off x="985743" y="3768931"/>
                  <a:ext cx="10016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93050"/>
                      </a:solidFill>
                      <a:effectLst/>
                      <a:uLnTx/>
                      <a:uFillTx/>
                      <a:latin typeface="Calibri"/>
                    </a:rPr>
                    <a:t>Content</a:t>
                  </a:r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7D6167D-4F8C-87DF-8548-1F7C57270260}"/>
                  </a:ext>
                </a:extLst>
              </p:cNvPr>
              <p:cNvSpPr/>
              <p:nvPr/>
            </p:nvSpPr>
            <p:spPr>
              <a:xfrm>
                <a:off x="619171" y="2773183"/>
                <a:ext cx="2286000" cy="137160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AI Technique:</a:t>
                </a:r>
                <a:r>
                  <a:rPr lang="en-US" sz="1400" kern="0">
                    <a:solidFill>
                      <a:srgbClr val="44546A">
                        <a:lumMod val="75000"/>
                      </a:srgbClr>
                    </a:solidFill>
                    <a:latin typeface="Calibri"/>
                  </a:rPr>
                  <a:t> NLP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Application: </a:t>
                </a:r>
                <a:r>
                  <a:rPr kumimoji="0" lang="en-US" sz="1400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Generating an knowledge structure for a domain by feeding in a textbook.</a:t>
                </a: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88F8F72-1D4E-1B20-6987-ABA49E826D23}"/>
                </a:ext>
              </a:extLst>
            </p:cNvPr>
            <p:cNvGrpSpPr/>
            <p:nvPr/>
          </p:nvGrpSpPr>
          <p:grpSpPr>
            <a:xfrm>
              <a:off x="7720651" y="3931928"/>
              <a:ext cx="2286000" cy="2445700"/>
              <a:chOff x="7728554" y="2371035"/>
              <a:chExt cx="2286000" cy="244570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6C61DD45-8F2C-A4A0-A0EA-52BBB6DC88D5}"/>
                  </a:ext>
                </a:extLst>
              </p:cNvPr>
              <p:cNvGrpSpPr/>
              <p:nvPr/>
            </p:nvGrpSpPr>
            <p:grpSpPr>
              <a:xfrm>
                <a:off x="8073259" y="2371035"/>
                <a:ext cx="1596590" cy="1008651"/>
                <a:chOff x="7690239" y="2174185"/>
                <a:chExt cx="1596590" cy="1008651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62278DD-D937-C60C-1774-343E32A56C60}"/>
                    </a:ext>
                  </a:extLst>
                </p:cNvPr>
                <p:cNvSpPr txBox="1"/>
                <p:nvPr/>
              </p:nvSpPr>
              <p:spPr>
                <a:xfrm>
                  <a:off x="7690239" y="2813504"/>
                  <a:ext cx="15965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93050"/>
                      </a:solidFill>
                      <a:effectLst/>
                      <a:uLnTx/>
                      <a:uFillTx/>
                      <a:latin typeface="Calibri"/>
                    </a:rPr>
                    <a:t>Pedagogy</a:t>
                  </a: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E8C25DB4-D64F-CB2A-74E1-B96EEE79BF33}"/>
                    </a:ext>
                  </a:extLst>
                </p:cNvPr>
                <p:cNvGrpSpPr/>
                <p:nvPr/>
              </p:nvGrpSpPr>
              <p:grpSpPr>
                <a:xfrm>
                  <a:off x="7740417" y="2174185"/>
                  <a:ext cx="1496235" cy="625689"/>
                  <a:chOff x="7790593" y="2029829"/>
                  <a:chExt cx="1496235" cy="625689"/>
                </a:xfrm>
              </p:grpSpPr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254B7F32-A929-7690-0C3D-91E3380F174F}"/>
                      </a:ext>
                    </a:extLst>
                  </p:cNvPr>
                  <p:cNvGrpSpPr/>
                  <p:nvPr/>
                </p:nvGrpSpPr>
                <p:grpSpPr>
                  <a:xfrm>
                    <a:off x="7821292" y="2114073"/>
                    <a:ext cx="1434836" cy="457200"/>
                    <a:chOff x="7790594" y="2111109"/>
                    <a:chExt cx="1434836" cy="457200"/>
                  </a:xfrm>
                </p:grpSpPr>
                <p:pic>
                  <p:nvPicPr>
                    <p:cNvPr id="39" name="Graphic 38" descr="Classroom outline">
                      <a:extLst>
                        <a:ext uri="{FF2B5EF4-FFF2-40B4-BE49-F238E27FC236}">
                          <a16:creationId xmlns:a16="http://schemas.microsoft.com/office/drawing/2014/main" id="{EE26252E-971F-B408-5507-77442C8D30A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790594" y="2111109"/>
                      <a:ext cx="457200" cy="457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0" name="Graphic 39" descr="Classroom outline">
                      <a:extLst>
                        <a:ext uri="{FF2B5EF4-FFF2-40B4-BE49-F238E27FC236}">
                          <a16:creationId xmlns:a16="http://schemas.microsoft.com/office/drawing/2014/main" id="{6A48E003-F209-FA61-73CB-80783FDEE1C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279412" y="2111109"/>
                      <a:ext cx="457200" cy="457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1" name="Graphic 40" descr="Classroom outline">
                      <a:extLst>
                        <a:ext uri="{FF2B5EF4-FFF2-40B4-BE49-F238E27FC236}">
                          <a16:creationId xmlns:a16="http://schemas.microsoft.com/office/drawing/2014/main" id="{52D6135B-FCB7-B961-2217-66D4DC923F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768230" y="2111109"/>
                      <a:ext cx="457200" cy="45720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38" name="Rectangle: Rounded Corners 37">
                    <a:extLst>
                      <a:ext uri="{FF2B5EF4-FFF2-40B4-BE49-F238E27FC236}">
                        <a16:creationId xmlns:a16="http://schemas.microsoft.com/office/drawing/2014/main" id="{463C0789-3E1A-A195-B093-D8D3381970A0}"/>
                      </a:ext>
                    </a:extLst>
                  </p:cNvPr>
                  <p:cNvSpPr/>
                  <p:nvPr/>
                </p:nvSpPr>
                <p:spPr>
                  <a:xfrm>
                    <a:off x="7790593" y="2029829"/>
                    <a:ext cx="1496235" cy="625689"/>
                  </a:xfrm>
                  <a:prstGeom prst="roundRect">
                    <a:avLst/>
                  </a:prstGeom>
                  <a:noFill/>
                  <a:ln w="12700" cap="flat" cmpd="sng" algn="ctr">
                    <a:solidFill>
                      <a:srgbClr val="F5BE17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0BF056C-B1E3-F4AD-7CB3-C6657922C6C3}"/>
                  </a:ext>
                </a:extLst>
              </p:cNvPr>
              <p:cNvSpPr/>
              <p:nvPr/>
            </p:nvSpPr>
            <p:spPr>
              <a:xfrm>
                <a:off x="7728554" y="3445135"/>
                <a:ext cx="2286000" cy="137160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AI Technique:</a:t>
                </a:r>
                <a:r>
                  <a:rPr lang="en-US" sz="1400" kern="0">
                    <a:solidFill>
                      <a:srgbClr val="44546A">
                        <a:lumMod val="75000"/>
                      </a:srgbClr>
                    </a:solidFill>
                    <a:latin typeface="Calibri"/>
                  </a:rPr>
                  <a:t> Expert Systems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Application: </a:t>
                </a:r>
                <a:r>
                  <a:rPr kumimoji="0" lang="en-US" sz="1400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Creating heuristics for when to apply a certain approach.</a:t>
                </a: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054D1EBD-AE1F-87CE-2574-B4FBCD5C0515}"/>
                </a:ext>
              </a:extLst>
            </p:cNvPr>
            <p:cNvGrpSpPr/>
            <p:nvPr/>
          </p:nvGrpSpPr>
          <p:grpSpPr>
            <a:xfrm>
              <a:off x="4707323" y="4125527"/>
              <a:ext cx="2286000" cy="2252101"/>
              <a:chOff x="8855610" y="3873991"/>
              <a:chExt cx="2286000" cy="225210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69323CD0-B2BB-1A45-8164-4F1D8FE4C0B1}"/>
                  </a:ext>
                </a:extLst>
              </p:cNvPr>
              <p:cNvGrpSpPr/>
              <p:nvPr/>
            </p:nvGrpSpPr>
            <p:grpSpPr>
              <a:xfrm>
                <a:off x="9307629" y="3873991"/>
                <a:ext cx="1381962" cy="842125"/>
                <a:chOff x="9290908" y="3961459"/>
                <a:chExt cx="1381962" cy="842125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BD603882-16B4-BF07-ADF0-17C7A33BB911}"/>
                    </a:ext>
                  </a:extLst>
                </p:cNvPr>
                <p:cNvGrpSpPr/>
                <p:nvPr/>
              </p:nvGrpSpPr>
              <p:grpSpPr>
                <a:xfrm>
                  <a:off x="9290908" y="3961459"/>
                  <a:ext cx="1381962" cy="457200"/>
                  <a:chOff x="8860932" y="4040657"/>
                  <a:chExt cx="1381962" cy="457200"/>
                </a:xfrm>
              </p:grpSpPr>
              <p:sp>
                <p:nvSpPr>
                  <p:cNvPr id="148" name="Rectangle: Rounded Corners 147">
                    <a:extLst>
                      <a:ext uri="{FF2B5EF4-FFF2-40B4-BE49-F238E27FC236}">
                        <a16:creationId xmlns:a16="http://schemas.microsoft.com/office/drawing/2014/main" id="{D31711D3-31AC-F100-45B0-BBFDB40B97FE}"/>
                      </a:ext>
                    </a:extLst>
                  </p:cNvPr>
                  <p:cNvSpPr/>
                  <p:nvPr/>
                </p:nvSpPr>
                <p:spPr>
                  <a:xfrm>
                    <a:off x="8860932" y="4040657"/>
                    <a:ext cx="1381962" cy="457200"/>
                  </a:xfrm>
                  <a:prstGeom prst="roundRect">
                    <a:avLst/>
                  </a:prstGeom>
                  <a:noFill/>
                  <a:ln w="12700" cap="flat" cmpd="sng" algn="ctr">
                    <a:solidFill>
                      <a:srgbClr val="F5BE17">
                        <a:shade val="15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DB5B8F9C-D842-4C64-9F7E-BD89CBFD8A9D}"/>
                      </a:ext>
                    </a:extLst>
                  </p:cNvPr>
                  <p:cNvGrpSpPr/>
                  <p:nvPr/>
                </p:nvGrpSpPr>
                <p:grpSpPr>
                  <a:xfrm>
                    <a:off x="8876616" y="4040657"/>
                    <a:ext cx="1350594" cy="457200"/>
                    <a:chOff x="8852336" y="4073788"/>
                    <a:chExt cx="1350594" cy="457200"/>
                  </a:xfrm>
                </p:grpSpPr>
                <p:pic>
                  <p:nvPicPr>
                    <p:cNvPr id="150" name="Graphic 149" descr="Moustache face outline outline">
                      <a:extLst>
                        <a:ext uri="{FF2B5EF4-FFF2-40B4-BE49-F238E27FC236}">
                          <a16:creationId xmlns:a16="http://schemas.microsoft.com/office/drawing/2014/main" id="{F56C5D1A-1142-C90F-6568-B0AC9528EAC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299033" y="4073788"/>
                      <a:ext cx="457200" cy="457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1" name="Graphic 150" descr="Neutral face outline outline">
                      <a:extLst>
                        <a:ext uri="{FF2B5EF4-FFF2-40B4-BE49-F238E27FC236}">
                          <a16:creationId xmlns:a16="http://schemas.microsoft.com/office/drawing/2014/main" id="{3AF02D60-F566-2A04-B023-5C118377140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852336" y="4073788"/>
                      <a:ext cx="457200" cy="457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2" name="Graphic 151" descr="Smiling face outline outline">
                      <a:extLst>
                        <a:ext uri="{FF2B5EF4-FFF2-40B4-BE49-F238E27FC236}">
                          <a16:creationId xmlns:a16="http://schemas.microsoft.com/office/drawing/2014/main" id="{81715617-ADE6-F9E0-6BF1-A76C90236DC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745730" y="4073788"/>
                      <a:ext cx="457200" cy="457200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4BB3F0C2-DBE0-4F6C-85B6-29061E4D0D19}"/>
                    </a:ext>
                  </a:extLst>
                </p:cNvPr>
                <p:cNvSpPr txBox="1"/>
                <p:nvPr/>
              </p:nvSpPr>
              <p:spPr>
                <a:xfrm>
                  <a:off x="9437591" y="4434252"/>
                  <a:ext cx="1122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93050"/>
                      </a:solidFill>
                      <a:effectLst/>
                      <a:uLnTx/>
                      <a:uFillTx/>
                      <a:latin typeface="Calibri"/>
                    </a:rPr>
                    <a:t>Detectors</a:t>
                  </a:r>
                </a:p>
              </p:txBody>
            </p:sp>
          </p:grp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E0D1C45-D6BB-FA21-3F09-85B4D9424D6D}"/>
                  </a:ext>
                </a:extLst>
              </p:cNvPr>
              <p:cNvSpPr/>
              <p:nvPr/>
            </p:nvSpPr>
            <p:spPr>
              <a:xfrm>
                <a:off x="8855610" y="4754492"/>
                <a:ext cx="2286000" cy="137160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AI Technique:</a:t>
                </a:r>
                <a:r>
                  <a:rPr lang="en-US" sz="1400" kern="0">
                    <a:solidFill>
                      <a:srgbClr val="44546A">
                        <a:lumMod val="75000"/>
                      </a:srgbClr>
                    </a:solidFill>
                    <a:latin typeface="Calibri"/>
                  </a:rPr>
                  <a:t> Classification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Application: </a:t>
                </a:r>
                <a:r>
                  <a:rPr kumimoji="0" lang="en-US" sz="1400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Generating context-sensitive feedback for assessment questions.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FEB669B-4C6D-E6BD-3420-2CF5DA2832AF}"/>
              </a:ext>
            </a:extLst>
          </p:cNvPr>
          <p:cNvGrpSpPr/>
          <p:nvPr/>
        </p:nvGrpSpPr>
        <p:grpSpPr>
          <a:xfrm>
            <a:off x="685329" y="1231497"/>
            <a:ext cx="10821343" cy="2564010"/>
            <a:chOff x="449081" y="1231497"/>
            <a:chExt cx="10821343" cy="256401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785589C-2384-1571-C8AB-F3BC7009B432}"/>
                </a:ext>
              </a:extLst>
            </p:cNvPr>
            <p:cNvGrpSpPr/>
            <p:nvPr/>
          </p:nvGrpSpPr>
          <p:grpSpPr>
            <a:xfrm>
              <a:off x="6139309" y="1287245"/>
              <a:ext cx="2286000" cy="2508262"/>
              <a:chOff x="4475778" y="2136607"/>
              <a:chExt cx="2286000" cy="2508262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CEA5F23-23FE-2A14-8821-987456D64FE5}"/>
                  </a:ext>
                </a:extLst>
              </p:cNvPr>
              <p:cNvGrpSpPr/>
              <p:nvPr/>
            </p:nvGrpSpPr>
            <p:grpSpPr>
              <a:xfrm>
                <a:off x="4810288" y="2136607"/>
                <a:ext cx="1616980" cy="1095560"/>
                <a:chOff x="4906496" y="1117509"/>
                <a:chExt cx="1616980" cy="1095560"/>
              </a:xfrm>
            </p:grpSpPr>
            <p:pic>
              <p:nvPicPr>
                <p:cNvPr id="54" name="Graphic 53" descr="Business Growth outline">
                  <a:extLst>
                    <a:ext uri="{FF2B5EF4-FFF2-40B4-BE49-F238E27FC236}">
                      <a16:creationId xmlns:a16="http://schemas.microsoft.com/office/drawing/2014/main" id="{7140F2F7-13A4-0617-F4BB-742ED1D19E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7786" y="1117509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C3E8503-E38C-B4B1-C26A-2AA60A18FE60}"/>
                    </a:ext>
                  </a:extLst>
                </p:cNvPr>
                <p:cNvSpPr txBox="1"/>
                <p:nvPr/>
              </p:nvSpPr>
              <p:spPr>
                <a:xfrm>
                  <a:off x="4906496" y="1843737"/>
                  <a:ext cx="16169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93050"/>
                      </a:solidFill>
                      <a:effectLst/>
                      <a:uLnTx/>
                      <a:uFillTx/>
                      <a:latin typeface="Calibri"/>
                    </a:rPr>
                    <a:t>Student Model</a:t>
                  </a:r>
                </a:p>
              </p:txBody>
            </p:sp>
          </p:grp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6352435-711F-B19E-8CA9-DA9F9B598D1F}"/>
                  </a:ext>
                </a:extLst>
              </p:cNvPr>
              <p:cNvSpPr/>
              <p:nvPr/>
            </p:nvSpPr>
            <p:spPr>
              <a:xfrm>
                <a:off x="4475778" y="3273269"/>
                <a:ext cx="2286000" cy="137160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AI Technique:</a:t>
                </a:r>
                <a:r>
                  <a:rPr lang="en-US" sz="1400" kern="0">
                    <a:solidFill>
                      <a:srgbClr val="44546A">
                        <a:lumMod val="75000"/>
                      </a:srgbClr>
                    </a:solidFill>
                    <a:latin typeface="Calibri"/>
                  </a:rPr>
                  <a:t> HMM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Application: </a:t>
                </a:r>
                <a:r>
                  <a:rPr kumimoji="0" lang="en-US" sz="1400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Modeling student knowledge to predict future performance.</a:t>
                </a: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FE5F5DA-B975-73C1-FEDF-8C4E456A4419}"/>
                </a:ext>
              </a:extLst>
            </p:cNvPr>
            <p:cNvGrpSpPr/>
            <p:nvPr/>
          </p:nvGrpSpPr>
          <p:grpSpPr>
            <a:xfrm>
              <a:off x="449081" y="1266418"/>
              <a:ext cx="2286000" cy="2529089"/>
              <a:chOff x="541012" y="1685225"/>
              <a:chExt cx="2286000" cy="2529089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2E97C96-47EF-FA87-36C7-CF4BA437269D}"/>
                  </a:ext>
                </a:extLst>
              </p:cNvPr>
              <p:cNvGrpSpPr/>
              <p:nvPr/>
            </p:nvGrpSpPr>
            <p:grpSpPr>
              <a:xfrm>
                <a:off x="1103173" y="1685225"/>
                <a:ext cx="1161678" cy="1112213"/>
                <a:chOff x="5644470" y="4126345"/>
                <a:chExt cx="1161678" cy="1112213"/>
              </a:xfrm>
            </p:grpSpPr>
            <p:pic>
              <p:nvPicPr>
                <p:cNvPr id="131" name="Graphic 130" descr="Chat bubble outline">
                  <a:extLst>
                    <a:ext uri="{FF2B5EF4-FFF2-40B4-BE49-F238E27FC236}">
                      <a16:creationId xmlns:a16="http://schemas.microsoft.com/office/drawing/2014/main" id="{3E594B5C-DD90-2617-0C8D-7BF80F8075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68109" y="4126345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C43005A8-1FEF-37D6-CF1C-DA0F679A3B7B}"/>
                    </a:ext>
                  </a:extLst>
                </p:cNvPr>
                <p:cNvSpPr txBox="1"/>
                <p:nvPr/>
              </p:nvSpPr>
              <p:spPr>
                <a:xfrm>
                  <a:off x="5644470" y="4869226"/>
                  <a:ext cx="1161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93050"/>
                      </a:solidFill>
                      <a:effectLst/>
                      <a:uLnTx/>
                      <a:uFillTx/>
                      <a:latin typeface="Calibri"/>
                    </a:rPr>
                    <a:t>Messages</a:t>
                  </a:r>
                </a:p>
              </p:txBody>
            </p:sp>
          </p:grp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0E8B22EE-3890-0758-04A3-714F801D207E}"/>
                  </a:ext>
                </a:extLst>
              </p:cNvPr>
              <p:cNvSpPr/>
              <p:nvPr/>
            </p:nvSpPr>
            <p:spPr>
              <a:xfrm>
                <a:off x="541012" y="2842714"/>
                <a:ext cx="2286000" cy="137160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AI Technique:</a:t>
                </a:r>
                <a:r>
                  <a:rPr lang="en-US" sz="1400" kern="0">
                    <a:solidFill>
                      <a:srgbClr val="44546A">
                        <a:lumMod val="75000"/>
                      </a:srgbClr>
                    </a:solidFill>
                    <a:latin typeface="Calibri"/>
                  </a:rPr>
                  <a:t> LLM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Application: </a:t>
                </a:r>
                <a:r>
                  <a:rPr kumimoji="0" lang="en-US" sz="1400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Generating context-sensitive feedback for assessment questions.</a:t>
                </a: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91BA5C4-1363-915C-479B-E146D7A43BDA}"/>
                </a:ext>
              </a:extLst>
            </p:cNvPr>
            <p:cNvGrpSpPr/>
            <p:nvPr/>
          </p:nvGrpSpPr>
          <p:grpSpPr>
            <a:xfrm>
              <a:off x="8984424" y="1296375"/>
              <a:ext cx="2286000" cy="2499132"/>
              <a:chOff x="4953000" y="3643321"/>
              <a:chExt cx="2286000" cy="2499132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ACC6AAA8-E665-CEDC-8ED7-037C331FF660}"/>
                  </a:ext>
                </a:extLst>
              </p:cNvPr>
              <p:cNvGrpSpPr/>
              <p:nvPr/>
            </p:nvGrpSpPr>
            <p:grpSpPr>
              <a:xfrm>
                <a:off x="5367188" y="3643321"/>
                <a:ext cx="1457624" cy="1104110"/>
                <a:chOff x="6600831" y="1627545"/>
                <a:chExt cx="1457624" cy="1104110"/>
              </a:xfrm>
            </p:grpSpPr>
            <p:pic>
              <p:nvPicPr>
                <p:cNvPr id="141" name="Graphic 140" descr="Bar chart outline">
                  <a:extLst>
                    <a:ext uri="{FF2B5EF4-FFF2-40B4-BE49-F238E27FC236}">
                      <a16:creationId xmlns:a16="http://schemas.microsoft.com/office/drawing/2014/main" id="{2223A603-C6FB-7793-2D19-F679038BF1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72443" y="1627545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818376CD-40D5-0366-3505-46531C78344D}"/>
                    </a:ext>
                  </a:extLst>
                </p:cNvPr>
                <p:cNvSpPr txBox="1"/>
                <p:nvPr/>
              </p:nvSpPr>
              <p:spPr>
                <a:xfrm>
                  <a:off x="6600831" y="2362323"/>
                  <a:ext cx="14576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93050"/>
                      </a:solidFill>
                      <a:effectLst/>
                      <a:uLnTx/>
                      <a:uFillTx/>
                      <a:latin typeface="Calibri"/>
                    </a:rPr>
                    <a:t>Tutor Model</a:t>
                  </a:r>
                </a:p>
              </p:txBody>
            </p:sp>
          </p:grp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3BD363FB-332B-712F-E213-4D74E2A3F8BD}"/>
                  </a:ext>
                </a:extLst>
              </p:cNvPr>
              <p:cNvSpPr/>
              <p:nvPr/>
            </p:nvSpPr>
            <p:spPr>
              <a:xfrm>
                <a:off x="4953000" y="4770853"/>
                <a:ext cx="2286000" cy="137160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AI Technique:</a:t>
                </a:r>
                <a:r>
                  <a:rPr lang="en-US" sz="1400" kern="0">
                    <a:solidFill>
                      <a:srgbClr val="44546A">
                        <a:lumMod val="75000"/>
                      </a:srgbClr>
                    </a:solidFill>
                    <a:latin typeface="Calibri"/>
                  </a:rPr>
                  <a:t> Reinforcement learning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Application: </a:t>
                </a:r>
                <a:r>
                  <a:rPr kumimoji="0" lang="en-US" sz="1400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Determining the </a:t>
                </a:r>
                <a:r>
                  <a:rPr lang="en-US" sz="1400" kern="0">
                    <a:solidFill>
                      <a:srgbClr val="44546A">
                        <a:lumMod val="75000"/>
                      </a:srgbClr>
                    </a:solidFill>
                    <a:latin typeface="Calibri"/>
                  </a:rPr>
                  <a:t>best adaptations given a certain student.</a:t>
                </a: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F82C0B09-3D1C-7ED3-36B0-86A6CF6302FB}"/>
                </a:ext>
              </a:extLst>
            </p:cNvPr>
            <p:cNvGrpSpPr/>
            <p:nvPr/>
          </p:nvGrpSpPr>
          <p:grpSpPr>
            <a:xfrm>
              <a:off x="3294195" y="1231497"/>
              <a:ext cx="2286000" cy="2564010"/>
              <a:chOff x="2858720" y="1204857"/>
              <a:chExt cx="2286000" cy="256401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23523E6B-A0BA-13D0-2C78-4A11A207DC16}"/>
                  </a:ext>
                </a:extLst>
              </p:cNvPr>
              <p:cNvSpPr/>
              <p:nvPr/>
            </p:nvSpPr>
            <p:spPr>
              <a:xfrm>
                <a:off x="2858720" y="2397267"/>
                <a:ext cx="2286000" cy="1371600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AI Technique:</a:t>
                </a:r>
                <a:r>
                  <a:rPr lang="en-US" sz="1400" kern="0">
                    <a:solidFill>
                      <a:srgbClr val="44546A">
                        <a:lumMod val="75000"/>
                      </a:srgbClr>
                    </a:solidFill>
                    <a:latin typeface="Calibri"/>
                  </a:rPr>
                  <a:t> Image Recognition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Application: </a:t>
                </a:r>
                <a:r>
                  <a:rPr kumimoji="0" lang="en-US" sz="1400" i="0" u="none" strike="noStrike" kern="0" cap="none" spc="0" normalizeH="0" baseline="0" noProof="0">
                    <a:ln>
                      <a:noFill/>
                    </a:ln>
                    <a:solidFill>
                      <a:srgbClr val="44546A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Converting handwriting on a tablet into a machine-readable format. </a:t>
                </a: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7A8E8A99-3A4E-9308-F3FC-7E06153E184B}"/>
                  </a:ext>
                </a:extLst>
              </p:cNvPr>
              <p:cNvGrpSpPr/>
              <p:nvPr/>
            </p:nvGrpSpPr>
            <p:grpSpPr>
              <a:xfrm>
                <a:off x="3500896" y="1204857"/>
                <a:ext cx="1001648" cy="1154545"/>
                <a:chOff x="4299313" y="3842359"/>
                <a:chExt cx="1001648" cy="1154545"/>
              </a:xfrm>
            </p:grpSpPr>
            <p:pic>
              <p:nvPicPr>
                <p:cNvPr id="164" name="Graphic 163" descr="Mouse outline">
                  <a:extLst>
                    <a:ext uri="{FF2B5EF4-FFF2-40B4-BE49-F238E27FC236}">
                      <a16:creationId xmlns:a16="http://schemas.microsoft.com/office/drawing/2014/main" id="{86A2F5EC-CFC0-0024-D1D8-8C1880CE57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42937" y="3842359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AD8F343E-C33B-591B-82F9-2DCF324780B5}"/>
                    </a:ext>
                  </a:extLst>
                </p:cNvPr>
                <p:cNvSpPr txBox="1"/>
                <p:nvPr/>
              </p:nvSpPr>
              <p:spPr>
                <a:xfrm>
                  <a:off x="4299313" y="4627572"/>
                  <a:ext cx="10016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193050"/>
                      </a:solidFill>
                      <a:effectLst/>
                      <a:uLnTx/>
                      <a:uFillTx/>
                      <a:latin typeface="Calibri"/>
                    </a:rPr>
                    <a:t>Controls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58987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FE8EAB-4C5C-8F93-5264-6D800AFAD9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 sz="3600"/>
              <a:t>Practical Applications of AI and Examples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40E2C-2760-7B05-B4E7-862E37B81D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38" y="3565525"/>
            <a:ext cx="10454720" cy="1934127"/>
          </a:xfrm>
        </p:spPr>
        <p:txBody>
          <a:bodyPr/>
          <a:lstStyle/>
          <a:p>
            <a:r>
              <a:rPr lang="en-US" sz="3200">
                <a:latin typeface="Arial Narrow"/>
              </a:rPr>
              <a:t>Ms. Elaine Choy, Dr. Brice Colby, Dr. Morgan Ulinski</a:t>
            </a:r>
            <a:endParaRPr lang="en-US" sz="3200"/>
          </a:p>
          <a:p>
            <a:r>
              <a:rPr lang="en-US" sz="3200">
                <a:latin typeface="Arial Narrow"/>
              </a:rPr>
              <a:t>0840-0925</a:t>
            </a:r>
            <a:endParaRPr lang="en-US" sz="32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A1619-EC0D-0C2C-466E-C4DEC01E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8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Machine Learning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E9D7-AC59-9EF6-7C4D-670391BBCA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5615357" cy="5075237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 Narrow"/>
              </a:rPr>
              <a:t>Machine Learning and Modeling</a:t>
            </a:r>
          </a:p>
          <a:p>
            <a:pPr marL="457200" indent="-457200"/>
            <a:r>
              <a:rPr lang="en-US" sz="2400" i="1">
                <a:latin typeface="Arial Narrow"/>
              </a:rPr>
              <a:t>Algorithms that give computers the ability to learn from data, and then make predictions and decisions</a:t>
            </a:r>
          </a:p>
          <a:p>
            <a:pPr marL="0" indent="0">
              <a:buNone/>
            </a:pPr>
            <a:endParaRPr lang="en-US" sz="2000" i="1"/>
          </a:p>
          <a:p>
            <a:pPr marL="0" indent="0">
              <a:buNone/>
            </a:pPr>
            <a:r>
              <a:rPr lang="en-US">
                <a:latin typeface="Arial Narrow"/>
              </a:rPr>
              <a:t>When do we use ML?</a:t>
            </a:r>
            <a:endParaRPr lang="en-US" i="1">
              <a:latin typeface="Arial Narrow"/>
            </a:endParaRPr>
          </a:p>
          <a:p>
            <a:pPr marL="342900" indent="-342900"/>
            <a:r>
              <a:rPr lang="en-US" sz="2400">
                <a:latin typeface="Arial Narrow"/>
              </a:rPr>
              <a:t>Human expertise doesn't exist</a:t>
            </a:r>
          </a:p>
          <a:p>
            <a:pPr marL="342900" indent="-342900"/>
            <a:r>
              <a:rPr lang="en-US" sz="2400">
                <a:latin typeface="Arial Narrow"/>
              </a:rPr>
              <a:t>Humans can't explain expertise</a:t>
            </a:r>
          </a:p>
          <a:p>
            <a:pPr marL="342900" indent="-342900"/>
            <a:r>
              <a:rPr lang="en-US" sz="2400">
                <a:latin typeface="Arial Narrow"/>
              </a:rPr>
              <a:t>Models are based on huge amounts of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B238F-C48B-1934-A19E-1FAC6C268729}"/>
              </a:ext>
            </a:extLst>
          </p:cNvPr>
          <p:cNvSpPr txBox="1"/>
          <p:nvPr/>
        </p:nvSpPr>
        <p:spPr>
          <a:xfrm>
            <a:off x="7886474" y="5765840"/>
            <a:ext cx="4303371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r"/>
            <a:r>
              <a:rPr lang="en-US" sz="1100">
                <a:latin typeface="Arial Narrow"/>
                <a:ea typeface="Tahoma"/>
                <a:cs typeface="Tahoma"/>
              </a:rPr>
              <a:t>https://em360tech.com/tech-article/what-is-machine-learning-ml</a:t>
            </a:r>
            <a:endParaRPr lang="en-US">
              <a:latin typeface="Arial Narrow"/>
            </a:endParaRPr>
          </a:p>
        </p:txBody>
      </p:sp>
      <p:pic>
        <p:nvPicPr>
          <p:cNvPr id="8" name="Picture 7" descr="examples of machine learning models">
            <a:extLst>
              <a:ext uri="{FF2B5EF4-FFF2-40B4-BE49-F238E27FC236}">
                <a16:creationId xmlns:a16="http://schemas.microsoft.com/office/drawing/2014/main" id="{43DFB373-D72E-555A-1AC9-9D3F11292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632" y="1245285"/>
            <a:ext cx="6083595" cy="437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0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Facilitators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F2F81-170A-D64D-385C-297759CB4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5" r="16675"/>
          <a:stretch/>
        </p:blipFill>
        <p:spPr>
          <a:xfrm>
            <a:off x="266707" y="1946462"/>
            <a:ext cx="2286000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55803-08A8-6F37-DED5-564897EE1AE9}"/>
              </a:ext>
            </a:extLst>
          </p:cNvPr>
          <p:cNvSpPr txBox="1"/>
          <p:nvPr/>
        </p:nvSpPr>
        <p:spPr>
          <a:xfrm>
            <a:off x="178102" y="4231336"/>
            <a:ext cx="2468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Brice Colby, Ph.D.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AA42E-B615-3FCB-2FC4-0B7DCD03A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2" y="1946462"/>
            <a:ext cx="2286000" cy="228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2D03B2-F1D7-842F-A966-4A256C6709A9}"/>
              </a:ext>
            </a:extLst>
          </p:cNvPr>
          <p:cNvSpPr txBox="1"/>
          <p:nvPr/>
        </p:nvSpPr>
        <p:spPr>
          <a:xfrm>
            <a:off x="2998855" y="4231336"/>
            <a:ext cx="3062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Randolph Jones, Ph.D.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3624A80-A507-9197-9408-D957CD670949}"/>
              </a:ext>
            </a:extLst>
          </p:cNvPr>
          <p:cNvSpPr txBox="1">
            <a:spLocks noChangeArrowheads="1"/>
          </p:cNvSpPr>
          <p:nvPr/>
        </p:nvSpPr>
        <p:spPr>
          <a:xfrm>
            <a:off x="5685183" y="6465353"/>
            <a:ext cx="821634" cy="3409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133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68E8870-17DE-45C4-A8DD-7644B2422933}" type="slidenum">
              <a:rPr lang="en-US" smtClean="0"/>
              <a:pPr algn="ctr">
                <a:defRPr/>
              </a:pPr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97B6E-E883-C2C8-6326-6DA2E02A8C9C}"/>
              </a:ext>
            </a:extLst>
          </p:cNvPr>
          <p:cNvSpPr txBox="1"/>
          <p:nvPr/>
        </p:nvSpPr>
        <p:spPr>
          <a:xfrm>
            <a:off x="6186269" y="4228986"/>
            <a:ext cx="29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Morgan Ulinski, Ph.D.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D96062-0C8E-C1B4-6237-504F8BAEF295}"/>
              </a:ext>
            </a:extLst>
          </p:cNvPr>
          <p:cNvSpPr txBox="1"/>
          <p:nvPr/>
        </p:nvSpPr>
        <p:spPr>
          <a:xfrm>
            <a:off x="9593258" y="4232462"/>
            <a:ext cx="238879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>
                <a:latin typeface="Tahoma"/>
                <a:ea typeface="Tahoma"/>
                <a:cs typeface="Tahoma"/>
              </a:rPr>
              <a:t>Elaine Choy, M.S.</a:t>
            </a:r>
            <a:endParaRPr lang="en-US" sz="2000" b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66B5BF-BB5F-1547-D2A5-7AD9E82D6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097" y="1946462"/>
            <a:ext cx="2286000" cy="228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ECD317-B17A-1C0A-A284-5F8088957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9293" y="194646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21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Machine Learning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E9D7-AC59-9EF6-7C4D-670391BBCA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4587544" cy="5075237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 Narrow"/>
              </a:rPr>
              <a:t>Supervised Learning</a:t>
            </a:r>
            <a:endParaRPr lang="en-US"/>
          </a:p>
          <a:p>
            <a:pPr marL="456565" indent="-456565"/>
            <a:r>
              <a:rPr lang="en-US" i="1">
                <a:latin typeface="Arial Narrow"/>
              </a:rPr>
              <a:t>Learns from labeled data</a:t>
            </a:r>
            <a:endParaRPr lang="en-US" i="1"/>
          </a:p>
          <a:p>
            <a:pPr marL="0" indent="0">
              <a:buNone/>
            </a:pPr>
            <a:endParaRPr lang="en-US" i="1"/>
          </a:p>
          <a:p>
            <a:pPr marL="457200" indent="-457200"/>
            <a:r>
              <a:rPr lang="en-US">
                <a:latin typeface="Arial Narrow"/>
              </a:rPr>
              <a:t>Classification</a:t>
            </a:r>
            <a:endParaRPr lang="en-US"/>
          </a:p>
          <a:p>
            <a:pPr marL="989965" lvl="1" indent="-380365"/>
            <a:r>
              <a:rPr lang="en-US">
                <a:latin typeface="Arial Narrow"/>
              </a:rPr>
              <a:t>Predict categorical values, like animal species, spam email, medical diagnoses</a:t>
            </a:r>
            <a:endParaRPr lang="en-US"/>
          </a:p>
          <a:p>
            <a:pPr marL="457200" indent="-457200"/>
            <a:r>
              <a:rPr lang="en-US">
                <a:latin typeface="Arial Narrow"/>
              </a:rPr>
              <a:t>Regression</a:t>
            </a:r>
            <a:endParaRPr lang="en-US"/>
          </a:p>
          <a:p>
            <a:pPr marL="989965" lvl="1" indent="-380365"/>
            <a:r>
              <a:rPr lang="en-US">
                <a:latin typeface="Arial Narrow"/>
              </a:rPr>
              <a:t>Predict continuous values, like house prices, stock prices</a:t>
            </a:r>
            <a:endParaRPr lang="en-US"/>
          </a:p>
          <a:p>
            <a:pPr marL="457200" indent="-457200"/>
            <a:endParaRPr lang="en-US" sz="2000" i="1"/>
          </a:p>
        </p:txBody>
      </p:sp>
      <p:pic>
        <p:nvPicPr>
          <p:cNvPr id="5" name="Picture 4" descr="Lightbox">
            <a:extLst>
              <a:ext uri="{FF2B5EF4-FFF2-40B4-BE49-F238E27FC236}">
                <a16:creationId xmlns:a16="http://schemas.microsoft.com/office/drawing/2014/main" id="{E9E4044D-5925-C58C-7E9B-ACC026AE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773" y="1751320"/>
            <a:ext cx="6092454" cy="3674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5C8F45-B0F4-B2D3-C6BF-74AC6F162897}"/>
              </a:ext>
            </a:extLst>
          </p:cNvPr>
          <p:cNvSpPr txBox="1"/>
          <p:nvPr/>
        </p:nvSpPr>
        <p:spPr>
          <a:xfrm>
            <a:off x="7886474" y="5765840"/>
            <a:ext cx="4303371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r"/>
            <a:r>
              <a:rPr lang="en-US" sz="1100">
                <a:latin typeface="Arial Narrow"/>
                <a:ea typeface="Tahoma"/>
                <a:cs typeface="Tahoma"/>
              </a:rPr>
              <a:t>https://www.geeksforgeeks.org/supervised-unsupervised-learning/</a:t>
            </a:r>
            <a:endParaRPr lang="en-US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85487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Machine Learning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E9D7-AC59-9EF6-7C4D-670391BBCA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4587544" cy="5075237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 Narrow"/>
              </a:rPr>
              <a:t>Unsupervised Learning</a:t>
            </a:r>
            <a:endParaRPr lang="en-US"/>
          </a:p>
          <a:p>
            <a:pPr marL="456565" indent="-456565"/>
            <a:r>
              <a:rPr lang="en-US" sz="2400" i="1">
                <a:latin typeface="Arial Narrow"/>
              </a:rPr>
              <a:t>Learns from unlabeled data</a:t>
            </a:r>
            <a:endParaRPr lang="en-US" sz="2400"/>
          </a:p>
          <a:p>
            <a:pPr marL="0" indent="0">
              <a:buNone/>
            </a:pPr>
            <a:endParaRPr lang="en-US" sz="2400">
              <a:latin typeface="Arial Narrow"/>
            </a:endParaRPr>
          </a:p>
          <a:p>
            <a:pPr marL="457200" indent="-457200"/>
            <a:r>
              <a:rPr lang="en-US" sz="2400">
                <a:latin typeface="Arial Narrow"/>
              </a:rPr>
              <a:t>Clustering</a:t>
            </a:r>
            <a:endParaRPr lang="en-US" sz="2400"/>
          </a:p>
          <a:p>
            <a:pPr marL="989965" lvl="1" indent="-380365"/>
            <a:r>
              <a:rPr lang="en-US" sz="2000">
                <a:latin typeface="Arial Narrow"/>
              </a:rPr>
              <a:t>Discover and group similar data together, like target customers</a:t>
            </a:r>
            <a:endParaRPr lang="en-US" sz="2000"/>
          </a:p>
          <a:p>
            <a:pPr marL="457200" indent="-457200"/>
            <a:r>
              <a:rPr lang="en-US" sz="2400">
                <a:latin typeface="Arial Narrow"/>
              </a:rPr>
              <a:t>Association Rule Learning</a:t>
            </a:r>
            <a:endParaRPr lang="en-US" sz="2400"/>
          </a:p>
          <a:p>
            <a:pPr marL="989965" lvl="1" indent="-380365"/>
            <a:r>
              <a:rPr lang="en-US" sz="2000">
                <a:latin typeface="Arial Narrow"/>
              </a:rPr>
              <a:t>Discover a rule that describes large portions of data, like scientific discovery</a:t>
            </a:r>
            <a:endParaRPr lang="en-US" sz="2000"/>
          </a:p>
          <a:p>
            <a:pPr marL="0" indent="0">
              <a:buNone/>
            </a:pPr>
            <a:endParaRPr lang="en-US">
              <a:latin typeface="Arial Narrow"/>
            </a:endParaRPr>
          </a:p>
          <a:p>
            <a:pPr marL="0" indent="0">
              <a:buNone/>
            </a:pPr>
            <a:r>
              <a:rPr lang="en-US">
                <a:latin typeface="Arial Narrow"/>
              </a:rPr>
              <a:t>Semi-Supervised Learning</a:t>
            </a:r>
          </a:p>
          <a:p>
            <a:pPr marL="457200" indent="-457200"/>
            <a:endParaRPr lang="en-US" sz="2000" i="1"/>
          </a:p>
        </p:txBody>
      </p:sp>
      <p:pic>
        <p:nvPicPr>
          <p:cNvPr id="5" name="Picture 4" descr="Lightbox">
            <a:extLst>
              <a:ext uri="{FF2B5EF4-FFF2-40B4-BE49-F238E27FC236}">
                <a16:creationId xmlns:a16="http://schemas.microsoft.com/office/drawing/2014/main" id="{B405BA6B-6F06-15F8-56D7-CA63F1C98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773" y="2449160"/>
            <a:ext cx="6092454" cy="22697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6FC0EB-0335-2731-4342-88FB01F7341F}"/>
              </a:ext>
            </a:extLst>
          </p:cNvPr>
          <p:cNvSpPr txBox="1"/>
          <p:nvPr/>
        </p:nvSpPr>
        <p:spPr>
          <a:xfrm>
            <a:off x="7886474" y="5765840"/>
            <a:ext cx="4303371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r"/>
            <a:r>
              <a:rPr lang="en-US" sz="1100">
                <a:latin typeface="Arial Narrow"/>
                <a:ea typeface="Tahoma"/>
                <a:cs typeface="Tahoma"/>
              </a:rPr>
              <a:t>https://www.geeksforgeeks.org/supervised-unsupervised-learning/</a:t>
            </a:r>
            <a:endParaRPr lang="en-US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11544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Machine Learning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E9D7-AC59-9EF6-7C4D-670391BBCA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4587544" cy="5075237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 Narrow"/>
              </a:rPr>
              <a:t>Reinforcement Learning</a:t>
            </a:r>
            <a:endParaRPr lang="en-US"/>
          </a:p>
          <a:p>
            <a:pPr marL="456565" indent="-456565"/>
            <a:r>
              <a:rPr lang="en-US">
                <a:latin typeface="Arial Narrow"/>
              </a:rPr>
              <a:t>Learns to make predictions and decisions based on optimal results</a:t>
            </a:r>
            <a:endParaRPr lang="en-US"/>
          </a:p>
          <a:p>
            <a:pPr marL="0" indent="0">
              <a:buNone/>
            </a:pPr>
            <a:endParaRPr lang="en-US">
              <a:latin typeface="Arial Narrow"/>
            </a:endParaRPr>
          </a:p>
          <a:p>
            <a:pPr marL="0" indent="0">
              <a:buNone/>
            </a:pPr>
            <a:r>
              <a:rPr lang="en-US">
                <a:latin typeface="Arial Narrow"/>
              </a:rPr>
              <a:t>Transfer Learning</a:t>
            </a:r>
            <a:endParaRPr lang="en-US"/>
          </a:p>
          <a:p>
            <a:pPr marL="456565" indent="-456565"/>
            <a:r>
              <a:rPr lang="en-US">
                <a:latin typeface="Arial Narrow"/>
              </a:rPr>
              <a:t>Learns from a pre-trained model and dataset</a:t>
            </a:r>
            <a:endParaRPr lang="en-US"/>
          </a:p>
          <a:p>
            <a:pPr marL="457200" indent="-457200"/>
            <a:endParaRPr lang="en-US" sz="2000" i="1"/>
          </a:p>
        </p:txBody>
      </p:sp>
      <p:pic>
        <p:nvPicPr>
          <p:cNvPr id="5" name="Picture 4" descr="Reinforcement Learning in ML">
            <a:extLst>
              <a:ext uri="{FF2B5EF4-FFF2-40B4-BE49-F238E27FC236}">
                <a16:creationId xmlns:a16="http://schemas.microsoft.com/office/drawing/2014/main" id="{D804FD98-A770-A560-EC83-3A49AC9AE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" t="17922" r="-116" b="3117"/>
          <a:stretch/>
        </p:blipFill>
        <p:spPr>
          <a:xfrm>
            <a:off x="6459563" y="902388"/>
            <a:ext cx="5728901" cy="2529280"/>
          </a:xfrm>
          <a:prstGeom prst="rect">
            <a:avLst/>
          </a:prstGeom>
        </p:spPr>
      </p:pic>
      <p:pic>
        <p:nvPicPr>
          <p:cNvPr id="6" name="Picture 5" descr="Transfer learning">
            <a:extLst>
              <a:ext uri="{FF2B5EF4-FFF2-40B4-BE49-F238E27FC236}">
                <a16:creationId xmlns:a16="http://schemas.microsoft.com/office/drawing/2014/main" id="{040FBF85-788F-AC4A-6547-8D9769340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680" y="3508080"/>
            <a:ext cx="466592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88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E00F0D-1814-927C-44AE-0E34C23B0F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03374D-2CA1-CA38-49EB-8B04422B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ML in Simulation-based Training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8E606E-BF0E-BC4A-D887-625484595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15049"/>
              </p:ext>
            </p:extLst>
          </p:nvPr>
        </p:nvGraphicFramePr>
        <p:xfrm>
          <a:off x="358047" y="2689951"/>
          <a:ext cx="11492154" cy="3093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0718">
                  <a:extLst>
                    <a:ext uri="{9D8B030D-6E8A-4147-A177-3AD203B41FA5}">
                      <a16:colId xmlns:a16="http://schemas.microsoft.com/office/drawing/2014/main" val="3108200964"/>
                    </a:ext>
                  </a:extLst>
                </a:gridCol>
                <a:gridCol w="3830718">
                  <a:extLst>
                    <a:ext uri="{9D8B030D-6E8A-4147-A177-3AD203B41FA5}">
                      <a16:colId xmlns:a16="http://schemas.microsoft.com/office/drawing/2014/main" val="3545843533"/>
                    </a:ext>
                  </a:extLst>
                </a:gridCol>
                <a:gridCol w="3830718">
                  <a:extLst>
                    <a:ext uri="{9D8B030D-6E8A-4147-A177-3AD203B41FA5}">
                      <a16:colId xmlns:a16="http://schemas.microsoft.com/office/drawing/2014/main" val="329186654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65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/>
                        <a:t>Military &amp; 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2000" b="1"/>
                        <a:t>Defense Training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2000"/>
                    </a:p>
                    <a:p>
                      <a:pPr lvl="0">
                        <a:buNone/>
                      </a:pPr>
                      <a:r>
                        <a:rPr lang="en-US" sz="2000"/>
                        <a:t>Enemy behavior simulated using reinforcement learning for unpredictable tactical responses in training.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100" b="1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Healthcare &amp; </a:t>
                      </a:r>
                      <a:endParaRPr lang="en-US" sz="2100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100" b="1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Surgical Training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20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0" i="0" u="none" strike="noStrike" noProof="0">
                          <a:solidFill>
                            <a:srgbClr val="000000"/>
                          </a:solidFill>
                          <a:latin typeface="Tahoma"/>
                        </a:rPr>
                        <a:t>Virtual surgery simulations with haptic feedback that mimic real-world conditions and assess surgeon precision and timing.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/>
                        <a:t>Automotive Driving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2000" b="1"/>
                        <a:t>Simulations</a:t>
                      </a:r>
                    </a:p>
                    <a:p>
                      <a:pPr lvl="0">
                        <a:buNone/>
                      </a:pPr>
                      <a:endParaRPr lang="en-US" sz="2000"/>
                    </a:p>
                    <a:p>
                      <a:pPr lvl="0">
                        <a:buNone/>
                      </a:pPr>
                      <a:r>
                        <a:rPr lang="en-US" sz="2000" b="0" i="0" u="none" strike="noStrike" noProof="0"/>
                        <a:t>Training drivers in simulators that predict reactions to bad weather or obstacles; autonomous vehicles trained in complex traffic environments.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195195"/>
                  </a:ext>
                </a:extLst>
              </a:tr>
            </a:tbl>
          </a:graphicData>
        </a:graphic>
      </p:graphicFrame>
      <p:pic>
        <p:nvPicPr>
          <p:cNvPr id="8" name="Picture 7" descr="Surgeons team surrounding patient on operation table flat vector illustration. Cartoon medical workers preparing for surgery. Medicine and technology concept">
            <a:extLst>
              <a:ext uri="{FF2B5EF4-FFF2-40B4-BE49-F238E27FC236}">
                <a16:creationId xmlns:a16="http://schemas.microsoft.com/office/drawing/2014/main" id="{98D61C18-6735-D0FC-3A62-DDA40ADC5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81982"/>
            <a:ext cx="2743199" cy="1713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E2682-51B7-4370-3EC6-839F1A4E1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331" y="1046602"/>
            <a:ext cx="1976521" cy="1983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B9ADE7-4385-F1D7-9854-E68F40BB1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103" y="1064964"/>
            <a:ext cx="1979890" cy="19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6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Modeling Tr(AI)ning</a:t>
            </a:r>
            <a:endParaRPr lang="en-US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2AC6304D-63E3-DC61-D825-488572230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9" y="803000"/>
            <a:ext cx="10625739" cy="5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05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Expert Systems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E9D7-AC59-9EF6-7C4D-670391BBCA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046716"/>
            <a:ext cx="4286020" cy="4997092"/>
          </a:xfrm>
        </p:spPr>
        <p:txBody>
          <a:bodyPr/>
          <a:lstStyle/>
          <a:p>
            <a:pPr marL="456565" indent="-456565"/>
            <a:r>
              <a:rPr lang="en-US" sz="2400">
                <a:latin typeface="Arial Narrow"/>
              </a:rPr>
              <a:t>What is an expert system?</a:t>
            </a:r>
          </a:p>
          <a:p>
            <a:pPr marL="989951" lvl="1" indent="-456565"/>
            <a:r>
              <a:rPr lang="en-US" sz="2000"/>
              <a:t>An AI program that mimics human expertise in a given domain</a:t>
            </a:r>
          </a:p>
          <a:p>
            <a:pPr marL="456565" indent="-456565"/>
            <a:r>
              <a:rPr lang="en-US" sz="2400"/>
              <a:t>What are the parts of an expert system?</a:t>
            </a:r>
          </a:p>
          <a:p>
            <a:pPr marL="989951" lvl="1" indent="-456565"/>
            <a:r>
              <a:rPr lang="en-US" sz="2000"/>
              <a:t>Knowledge base: Expertise is stored in rules and facts</a:t>
            </a:r>
          </a:p>
          <a:p>
            <a:pPr marL="989951" lvl="1" indent="-456565"/>
            <a:r>
              <a:rPr lang="en-US" sz="2000"/>
              <a:t>Inference Engine: Applies logical rules to the knowledge base to solve problems</a:t>
            </a:r>
          </a:p>
          <a:p>
            <a:pPr marL="456565" indent="-456565"/>
            <a:r>
              <a:rPr lang="en-US" sz="2400"/>
              <a:t>Example:</a:t>
            </a:r>
          </a:p>
          <a:p>
            <a:pPr marL="989951" lvl="1" indent="-456565"/>
            <a:r>
              <a:rPr lang="en-US" sz="2000"/>
              <a:t>Behaviorism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807E0-FB63-0AB1-08E1-52B5CC1CFB3C}"/>
              </a:ext>
            </a:extLst>
          </p:cNvPr>
          <p:cNvSpPr txBox="1"/>
          <p:nvPr/>
        </p:nvSpPr>
        <p:spPr>
          <a:xfrm>
            <a:off x="5494773" y="850097"/>
            <a:ext cx="610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9951" lvl="1" indent="-456565" algn="ctr"/>
            <a:r>
              <a:rPr lang="en-US" sz="2400"/>
              <a:t>Expert System for Behaviorism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A9DE59-5744-BF4A-840E-DC5C200A5BD1}"/>
              </a:ext>
            </a:extLst>
          </p:cNvPr>
          <p:cNvGrpSpPr/>
          <p:nvPr/>
        </p:nvGrpSpPr>
        <p:grpSpPr>
          <a:xfrm>
            <a:off x="5171207" y="1898777"/>
            <a:ext cx="6753570" cy="2266125"/>
            <a:chOff x="5171207" y="1898777"/>
            <a:chExt cx="6753570" cy="22661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67C014-D220-3B69-7426-27DAABB07E24}"/>
                </a:ext>
              </a:extLst>
            </p:cNvPr>
            <p:cNvSpPr/>
            <p:nvPr/>
          </p:nvSpPr>
          <p:spPr>
            <a:xfrm>
              <a:off x="5171207" y="1898779"/>
              <a:ext cx="3200400" cy="226612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Facts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Positive reinforcement increase the </a:t>
              </a:r>
              <a:r>
                <a:rPr lang="en-US" sz="1400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likelihood of repeated behavior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Negative reinforcement also increases the likelihood of repeated behavior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400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Punishment decreases the likelihood of repeated behavior</a:t>
              </a:r>
              <a:endPara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2B4BA2-A61D-D37D-55FD-D69806111E41}"/>
                </a:ext>
              </a:extLst>
            </p:cNvPr>
            <p:cNvSpPr/>
            <p:nvPr/>
          </p:nvSpPr>
          <p:spPr>
            <a:xfrm>
              <a:off x="8724377" y="1898777"/>
              <a:ext cx="3200400" cy="226612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Rules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400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IF a student completes a task correctly, THEN provide positive reinforcement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1400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IF a student avoids a negative outcome, THEN recognize the behavior as negative reinforcement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400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IF a student engages in undesirable behavior, THEN apply punishment (e.g., loss of privileges)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84D6764-14CA-3B83-3555-7EDC04D029BC}"/>
              </a:ext>
            </a:extLst>
          </p:cNvPr>
          <p:cNvSpPr/>
          <p:nvPr/>
        </p:nvSpPr>
        <p:spPr>
          <a:xfrm>
            <a:off x="5171207" y="4283629"/>
            <a:ext cx="6753570" cy="461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Inference Engine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6A10FB-A271-ED29-BBAE-D797712A8336}"/>
              </a:ext>
            </a:extLst>
          </p:cNvPr>
          <p:cNvSpPr/>
          <p:nvPr/>
        </p:nvSpPr>
        <p:spPr>
          <a:xfrm>
            <a:off x="5171207" y="1318384"/>
            <a:ext cx="6753570" cy="461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 Base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AD6E7-287F-4B1E-8D96-45ABA22B7E8A}"/>
              </a:ext>
            </a:extLst>
          </p:cNvPr>
          <p:cNvSpPr/>
          <p:nvPr/>
        </p:nvSpPr>
        <p:spPr>
          <a:xfrm>
            <a:off x="5171207" y="4871918"/>
            <a:ext cx="2057400" cy="155393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Scenario 1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completes homework on time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>
                <a:solidFill>
                  <a:srgbClr val="44546A">
                    <a:lumMod val="75000"/>
                  </a:srgbClr>
                </a:solidFill>
                <a:latin typeface="Calibri"/>
              </a:rPr>
              <a:t>Inference engine matches with Rule 1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>
                <a:solidFill>
                  <a:srgbClr val="44546A">
                    <a:lumMod val="75000"/>
                  </a:srgbClr>
                </a:solidFill>
                <a:latin typeface="Calibri"/>
              </a:rPr>
              <a:t>Positive reinforcement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67DFF-085C-2991-F88A-20BD6F9CB57C}"/>
              </a:ext>
            </a:extLst>
          </p:cNvPr>
          <p:cNvSpPr/>
          <p:nvPr/>
        </p:nvSpPr>
        <p:spPr>
          <a:xfrm>
            <a:off x="7517898" y="4871918"/>
            <a:ext cx="2057400" cy="152648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Scenario 2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avoids detention with good behavior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>
                <a:solidFill>
                  <a:srgbClr val="44546A">
                    <a:lumMod val="75000"/>
                  </a:srgbClr>
                </a:solidFill>
                <a:latin typeface="Calibri"/>
              </a:rPr>
              <a:t>Matches with Rule 2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>
                <a:solidFill>
                  <a:srgbClr val="44546A">
                    <a:lumMod val="75000"/>
                  </a:srgbClr>
                </a:solidFill>
                <a:latin typeface="Calibri"/>
              </a:rPr>
              <a:t>Negative reinforcement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55DB58-FDC7-21D8-5BAE-55E0D7B46FFE}"/>
              </a:ext>
            </a:extLst>
          </p:cNvPr>
          <p:cNvSpPr/>
          <p:nvPr/>
        </p:nvSpPr>
        <p:spPr>
          <a:xfrm>
            <a:off x="9864588" y="4871918"/>
            <a:ext cx="2057400" cy="152648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Scenario 3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student disrupts class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>
                <a:solidFill>
                  <a:srgbClr val="44546A">
                    <a:lumMod val="75000"/>
                  </a:srgbClr>
                </a:solidFill>
                <a:latin typeface="Calibri"/>
              </a:rPr>
              <a:t>Matches with Rule 3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>
                <a:solidFill>
                  <a:srgbClr val="44546A">
                    <a:lumMod val="75000"/>
                  </a:srgbClr>
                </a:solidFill>
                <a:latin typeface="Calibri"/>
              </a:rPr>
              <a:t>Punishment applied like a time-out</a:t>
            </a:r>
          </a:p>
        </p:txBody>
      </p:sp>
    </p:spTree>
    <p:extLst>
      <p:ext uri="{BB962C8B-B14F-4D97-AF65-F5344CB8AC3E}">
        <p14:creationId xmlns:p14="http://schemas.microsoft.com/office/powerpoint/2010/main" val="1058083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Expert Systems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E9D7-AC59-9EF6-7C4D-670391BBCA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046716"/>
            <a:ext cx="4286020" cy="4997092"/>
          </a:xfrm>
        </p:spPr>
        <p:txBody>
          <a:bodyPr/>
          <a:lstStyle/>
          <a:p>
            <a:pPr marL="456565" indent="-456565"/>
            <a:r>
              <a:rPr lang="en-US" sz="2400">
                <a:latin typeface="Arial Narrow"/>
              </a:rPr>
              <a:t>Integrating expert systems into pedagogy allows us to adapt the pedagogy, with a few other tools (like LLMs)</a:t>
            </a:r>
          </a:p>
          <a:p>
            <a:pPr marL="456565" indent="-456565"/>
            <a:r>
              <a:rPr lang="en-US" sz="2400">
                <a:latin typeface="Arial Narrow"/>
              </a:rPr>
              <a:t>We can create personalized learning paths, provide real-time feedback, offer scaffolding and support, or provide adaptive assessments</a:t>
            </a:r>
          </a:p>
          <a:p>
            <a:pPr marL="456565" indent="-456565"/>
            <a:endParaRPr lang="en-US" sz="2400">
              <a:latin typeface="Arial Narro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807E0-FB63-0AB1-08E1-52B5CC1CFB3C}"/>
              </a:ext>
            </a:extLst>
          </p:cNvPr>
          <p:cNvSpPr txBox="1"/>
          <p:nvPr/>
        </p:nvSpPr>
        <p:spPr>
          <a:xfrm>
            <a:off x="5494773" y="1219615"/>
            <a:ext cx="610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9951" lvl="1" indent="-456565" algn="ctr"/>
            <a:r>
              <a:rPr lang="en-US" sz="2400"/>
              <a:t>How Pedagogy Changes Learning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67C014-D220-3B69-7426-27DAABB07E24}"/>
              </a:ext>
            </a:extLst>
          </p:cNvPr>
          <p:cNvSpPr/>
          <p:nvPr/>
        </p:nvSpPr>
        <p:spPr>
          <a:xfrm>
            <a:off x="5171207" y="1736247"/>
            <a:ext cx="2057400" cy="110933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Point 1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is struggling with calculating the slope of a line.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4D6764-14CA-3B83-3555-7EDC04D029BC}"/>
              </a:ext>
            </a:extLst>
          </p:cNvPr>
          <p:cNvSpPr/>
          <p:nvPr/>
        </p:nvSpPr>
        <p:spPr>
          <a:xfrm>
            <a:off x="5168418" y="3610684"/>
            <a:ext cx="6753570" cy="461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“Apply Positive Reinforcement”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6A10FB-A271-ED29-BBAE-D797712A8336}"/>
              </a:ext>
            </a:extLst>
          </p:cNvPr>
          <p:cNvSpPr/>
          <p:nvPr/>
        </p:nvSpPr>
        <p:spPr>
          <a:xfrm>
            <a:off x="5171207" y="2972209"/>
            <a:ext cx="6753570" cy="461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Expert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AD6E7-287F-4B1E-8D96-45ABA22B7E8A}"/>
              </a:ext>
            </a:extLst>
          </p:cNvPr>
          <p:cNvSpPr/>
          <p:nvPr/>
        </p:nvSpPr>
        <p:spPr>
          <a:xfrm>
            <a:off x="5171207" y="4887634"/>
            <a:ext cx="6797412" cy="79196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>
                <a:solidFill>
                  <a:srgbClr val="44546A">
                    <a:lumMod val="75000"/>
                  </a:srgbClr>
                </a:solidFill>
                <a:latin typeface="Calibri"/>
              </a:rPr>
              <a:t>Jimmy, you’ve done well when applying simple algebraic problems. You know how to solve 3x = 9. While the slope of a line has some more variables in it, I’m confident you can take what you learned previously and apply it here.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AA4FA6-C61B-CB56-50C1-FB6BD038FBA0}"/>
              </a:ext>
            </a:extLst>
          </p:cNvPr>
          <p:cNvSpPr/>
          <p:nvPr/>
        </p:nvSpPr>
        <p:spPr>
          <a:xfrm>
            <a:off x="7518987" y="1736246"/>
            <a:ext cx="2057400" cy="110933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Point 2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has done well with simple algebraic problems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776A69-1ED2-C82C-2B29-C4C25BAA7ABA}"/>
              </a:ext>
            </a:extLst>
          </p:cNvPr>
          <p:cNvSpPr/>
          <p:nvPr/>
        </p:nvSpPr>
        <p:spPr>
          <a:xfrm>
            <a:off x="9864588" y="1736245"/>
            <a:ext cx="2057400" cy="110933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Point 3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Positive reinforcement has worked well with this student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E03847-808B-CE73-BEA1-948EED3A9FD9}"/>
              </a:ext>
            </a:extLst>
          </p:cNvPr>
          <p:cNvSpPr/>
          <p:nvPr/>
        </p:nvSpPr>
        <p:spPr>
          <a:xfrm>
            <a:off x="5168418" y="4249159"/>
            <a:ext cx="6753570" cy="461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LLM Creates Personalized Feedback</a:t>
            </a:r>
          </a:p>
        </p:txBody>
      </p:sp>
    </p:spTree>
    <p:extLst>
      <p:ext uri="{BB962C8B-B14F-4D97-AF65-F5344CB8AC3E}">
        <p14:creationId xmlns:p14="http://schemas.microsoft.com/office/powerpoint/2010/main" val="2667664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Expert Systems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807E0-FB63-0AB1-08E1-52B5CC1CFB3C}"/>
              </a:ext>
            </a:extLst>
          </p:cNvPr>
          <p:cNvSpPr txBox="1"/>
          <p:nvPr/>
        </p:nvSpPr>
        <p:spPr>
          <a:xfrm>
            <a:off x="1870542" y="942471"/>
            <a:ext cx="8450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9951" lvl="1" indent="-456565" algn="ctr"/>
            <a:r>
              <a:rPr lang="en-US" sz="2400"/>
              <a:t>Application in Simulation-based Learning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C1C884-DED0-B411-6005-A835BBDA56BF}"/>
              </a:ext>
            </a:extLst>
          </p:cNvPr>
          <p:cNvGrpSpPr/>
          <p:nvPr/>
        </p:nvGrpSpPr>
        <p:grpSpPr>
          <a:xfrm>
            <a:off x="1870542" y="1551477"/>
            <a:ext cx="3885918" cy="4692748"/>
            <a:chOff x="91899" y="1551477"/>
            <a:chExt cx="3885918" cy="46927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67C014-D220-3B69-7426-27DAABB07E24}"/>
                </a:ext>
              </a:extLst>
            </p:cNvPr>
            <p:cNvSpPr/>
            <p:nvPr/>
          </p:nvSpPr>
          <p:spPr>
            <a:xfrm>
              <a:off x="91900" y="1551477"/>
              <a:ext cx="3885917" cy="469274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Simulation-based Learning: Military Training</a:t>
              </a:r>
              <a:r>
                <a:rPr lang="en-US" sz="1600" b="1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 Sims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Knowledge Base: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400" kern="0">
                <a:solidFill>
                  <a:srgbClr val="44546A">
                    <a:lumMod val="75000"/>
                  </a:srgbClr>
                </a:solidFill>
                <a:latin typeface="Calibri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400" kern="0">
                <a:solidFill>
                  <a:srgbClr val="44546A">
                    <a:lumMod val="75000"/>
                  </a:srgbClr>
                </a:solidFill>
                <a:latin typeface="Calibri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400" kern="0">
                <a:solidFill>
                  <a:srgbClr val="44546A">
                    <a:lumMod val="75000"/>
                  </a:srgbClr>
                </a:solidFill>
                <a:latin typeface="Calibri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400" kern="0">
                <a:solidFill>
                  <a:srgbClr val="44546A">
                    <a:lumMod val="75000"/>
                  </a:srgbClr>
                </a:solidFill>
                <a:latin typeface="Calibri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1400" b="1" kern="0">
                <a:solidFill>
                  <a:srgbClr val="44546A">
                    <a:lumMod val="75000"/>
                  </a:srgbClr>
                </a:solidFill>
                <a:latin typeface="Calibri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1400" b="1" kern="0">
                <a:solidFill>
                  <a:srgbClr val="44546A">
                    <a:lumMod val="75000"/>
                  </a:srgbClr>
                </a:solidFill>
                <a:latin typeface="Calibri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400" b="1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Inference Engine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1400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Check the terrain (Fact 1)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400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Terrain is urban, applies </a:t>
              </a:r>
              <a:r>
                <a:rPr lang="en-US" sz="1400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Rule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1400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System creates ambush scenarios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1400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Monitors use of cover and adjusts enemy hit probability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A85717-9B38-B499-3E96-1F136BFAB012}"/>
                </a:ext>
              </a:extLst>
            </p:cNvPr>
            <p:cNvSpPr txBox="1"/>
            <p:nvPr/>
          </p:nvSpPr>
          <p:spPr>
            <a:xfrm>
              <a:off x="91899" y="2559023"/>
              <a:ext cx="3885917" cy="2677656"/>
            </a:xfrm>
            <a:prstGeom prst="rect">
              <a:avLst/>
            </a:prstGeom>
            <a:noFill/>
          </p:spPr>
          <p:txBody>
            <a:bodyPr wrap="square" numCol="2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Fact 1: Enemy units use specific tactics based on terrain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Fact 2: Certain maneuvers have higher success rates in urban environments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Fact 3: Weather conditions affect visibility and movement</a:t>
              </a:r>
              <a:endPara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200" kern="0">
                <a:solidFill>
                  <a:srgbClr val="44546A">
                    <a:lumMod val="75000"/>
                  </a:srgbClr>
                </a:solidFill>
                <a:latin typeface="Calibri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Rule 1: IF terrain is urban, THEN increase likelihood of ambush scenarios</a:t>
              </a:r>
              <a:endParaRPr lang="en-US" sz="1200" kern="0">
                <a:solidFill>
                  <a:srgbClr val="44546A">
                    <a:lumMod val="75000"/>
                  </a:srgbClr>
                </a:solidFill>
                <a:latin typeface="Calibri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Rule 2: IF visibility is low, THEN reduce accuracy of long-range weapons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Rule 3: IF soldiers use cover effectively, THEN decrease enemy hit probability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73C16A-51C8-ACA2-214B-2875170D415E}"/>
              </a:ext>
            </a:extLst>
          </p:cNvPr>
          <p:cNvGrpSpPr/>
          <p:nvPr/>
        </p:nvGrpSpPr>
        <p:grpSpPr>
          <a:xfrm>
            <a:off x="6557985" y="1551477"/>
            <a:ext cx="3885918" cy="4692748"/>
            <a:chOff x="4240102" y="1551477"/>
            <a:chExt cx="3885918" cy="469274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FC4D5E-252C-47D8-C007-92D68D869763}"/>
                </a:ext>
              </a:extLst>
            </p:cNvPr>
            <p:cNvSpPr/>
            <p:nvPr/>
          </p:nvSpPr>
          <p:spPr>
            <a:xfrm>
              <a:off x="4240103" y="1551477"/>
              <a:ext cx="3885917" cy="469274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Skill Development: Medical Procedure Training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Knowledge Base: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400" kern="0">
                <a:solidFill>
                  <a:srgbClr val="44546A">
                    <a:lumMod val="75000"/>
                  </a:srgbClr>
                </a:solidFill>
                <a:latin typeface="Calibri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400" kern="0">
                <a:solidFill>
                  <a:srgbClr val="44546A">
                    <a:lumMod val="75000"/>
                  </a:srgbClr>
                </a:solidFill>
                <a:latin typeface="Calibri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400" kern="0">
                <a:solidFill>
                  <a:srgbClr val="44546A">
                    <a:lumMod val="75000"/>
                  </a:srgbClr>
                </a:solidFill>
                <a:latin typeface="Calibri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400" kern="0">
                <a:solidFill>
                  <a:srgbClr val="44546A">
                    <a:lumMod val="75000"/>
                  </a:srgbClr>
                </a:solidFill>
                <a:latin typeface="Calibri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1400" b="1" kern="0">
                <a:solidFill>
                  <a:srgbClr val="44546A">
                    <a:lumMod val="75000"/>
                  </a:srgbClr>
                </a:solidFill>
                <a:latin typeface="Calibri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1400" b="1" kern="0">
                <a:solidFill>
                  <a:srgbClr val="44546A">
                    <a:lumMod val="75000"/>
                  </a:srgbClr>
                </a:solidFill>
                <a:latin typeface="Calibri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400" b="1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Inference Engine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1400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A student performs a virtual surgery, with inference engine monitoring every step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1400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Detects and applies Rule 1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1400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Checks suturing steps and confirms completion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AF89B0-7F8B-28DA-3E31-E060F23F50EB}"/>
                </a:ext>
              </a:extLst>
            </p:cNvPr>
            <p:cNvSpPr txBox="1"/>
            <p:nvPr/>
          </p:nvSpPr>
          <p:spPr>
            <a:xfrm>
              <a:off x="4240102" y="2559023"/>
              <a:ext cx="3885917" cy="2677656"/>
            </a:xfrm>
            <a:prstGeom prst="rect">
              <a:avLst/>
            </a:prstGeom>
            <a:noFill/>
          </p:spPr>
          <p:txBody>
            <a:bodyPr wrap="square" numCol="2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Fact 1: Proper sterilization is critical to avoid infections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Fact 2: Specific steps must be followed for suturing wounds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Fact 3: Complications can arise from improper incision techniques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sz="1200" kern="0">
                <a:solidFill>
                  <a:srgbClr val="44546A">
                    <a:lumMod val="75000"/>
                  </a:srgbClr>
                </a:solidFill>
                <a:latin typeface="Calibri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Rule 1: IF sterilization is not performed, THEN increase infection risk</a:t>
              </a:r>
              <a:endParaRPr lang="en-US" sz="1200" kern="0">
                <a:solidFill>
                  <a:srgbClr val="44546A">
                    <a:lumMod val="75000"/>
                  </a:srgbClr>
                </a:solidFill>
                <a:latin typeface="Calibri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Rule 2: IF suturing steps are followed, THEN confirm completion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kern="0">
                  <a:solidFill>
                    <a:srgbClr val="44546A">
                      <a:lumMod val="75000"/>
                    </a:srgbClr>
                  </a:solidFill>
                  <a:latin typeface="Calibri"/>
                </a:rPr>
                <a:t>Rule 3: IF incision is improper, THEN flag for review and provide feedback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7911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Natural Language Processing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13BB6-D0F2-3864-974E-91BB5D88C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899" y="1275464"/>
            <a:ext cx="93059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47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Natural Language Processing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E9D7-AC59-9EF6-7C4D-670391BBCA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6565" indent="-456565"/>
            <a:r>
              <a:rPr lang="en-US">
                <a:latin typeface="Arial Narrow"/>
              </a:rPr>
              <a:t>History of NLP</a:t>
            </a:r>
          </a:p>
          <a:p>
            <a:pPr marL="989965" lvl="1" indent="-380365"/>
            <a:r>
              <a:rPr lang="en-US">
                <a:latin typeface="Arial Narrow"/>
              </a:rPr>
              <a:t>1950s-1980s: Rule-Based Systems and Expert Systems</a:t>
            </a:r>
            <a:endParaRPr lang="en-US"/>
          </a:p>
          <a:p>
            <a:pPr marL="1523365" lvl="2" indent="-304165"/>
            <a:r>
              <a:rPr lang="en-US">
                <a:latin typeface="Arial Narrow"/>
              </a:rPr>
              <a:t>Development of rule-based NLP systems using handcrafted rules.</a:t>
            </a:r>
            <a:endParaRPr lang="en-US"/>
          </a:p>
          <a:p>
            <a:pPr marL="1523365" lvl="2" indent="-304165"/>
            <a:r>
              <a:rPr lang="en-US">
                <a:latin typeface="Arial Narrow"/>
              </a:rPr>
              <a:t>Example: ELIZA, a rule-based chatbot (1966)</a:t>
            </a:r>
          </a:p>
          <a:p>
            <a:pPr marL="989965" lvl="1" indent="-380365"/>
            <a:r>
              <a:rPr lang="en-US">
                <a:latin typeface="Arial Narrow"/>
              </a:rPr>
              <a:t>1990s: Statistical Methods</a:t>
            </a:r>
            <a:endParaRPr lang="en-US"/>
          </a:p>
          <a:p>
            <a:pPr marL="1523365" lvl="2" indent="-304165"/>
            <a:r>
              <a:rPr lang="en-US">
                <a:latin typeface="Arial Narrow"/>
              </a:rPr>
              <a:t>Shift from rule-based systems to statistical models due to increased computational power.</a:t>
            </a:r>
            <a:endParaRPr lang="en-US"/>
          </a:p>
          <a:p>
            <a:pPr marL="1523365" lvl="2" indent="-304165"/>
            <a:r>
              <a:rPr lang="en-US">
                <a:latin typeface="Arial Narrow"/>
              </a:rPr>
              <a:t>Example: Hidden Markov Models (HMMs) for speech recognition.</a:t>
            </a:r>
          </a:p>
          <a:p>
            <a:pPr marL="989965" lvl="1" indent="-380365"/>
            <a:r>
              <a:rPr lang="en-US">
                <a:latin typeface="Arial Narrow"/>
              </a:rPr>
              <a:t>2000s: Machine Learning and Data-Driven Approaches</a:t>
            </a:r>
            <a:endParaRPr lang="en-US"/>
          </a:p>
          <a:p>
            <a:pPr marL="1523365" lvl="2" indent="-304165"/>
            <a:r>
              <a:rPr lang="en-US">
                <a:latin typeface="Arial Narrow"/>
              </a:rPr>
              <a:t>Rise of machine learning algorithms for NLP tasks.</a:t>
            </a:r>
            <a:endParaRPr lang="en-US"/>
          </a:p>
          <a:p>
            <a:pPr marL="1523365" lvl="2" indent="-304165"/>
            <a:r>
              <a:rPr lang="en-US">
                <a:latin typeface="Arial Narrow"/>
              </a:rPr>
              <a:t>Example: Google's Word2Vec computes vector representations of words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9142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6565" indent="-456565"/>
            <a:r>
              <a:rPr lang="en-US" sz="2400" b="1">
                <a:latin typeface="Arial Narrow"/>
              </a:rPr>
              <a:t>This workshop is rated G and is appropriate for all audiences</a:t>
            </a:r>
            <a:endParaRPr lang="en-US">
              <a:latin typeface="Arial Narrow"/>
            </a:endParaRPr>
          </a:p>
          <a:p>
            <a:pPr marL="456565" indent="-456565"/>
            <a:endParaRPr lang="en-US" sz="2400" b="1"/>
          </a:p>
          <a:p>
            <a:pPr marL="456565" indent="-456565"/>
            <a:r>
              <a:rPr lang="en-US" sz="2400" b="1">
                <a:latin typeface="Arial Narrow"/>
              </a:rPr>
              <a:t>What can you expect?</a:t>
            </a:r>
          </a:p>
          <a:p>
            <a:pPr marL="989965" lvl="1" indent="-380365"/>
            <a:r>
              <a:rPr lang="en-US" sz="2000" b="1">
                <a:latin typeface="Arial Narrow"/>
              </a:rPr>
              <a:t>Interactive demonstrations, discussions and other activities</a:t>
            </a:r>
          </a:p>
          <a:p>
            <a:pPr marL="989965" lvl="1" indent="-380365"/>
            <a:r>
              <a:rPr lang="en-US" sz="2000" b="1">
                <a:latin typeface="Arial Narrow"/>
              </a:rPr>
              <a:t>Understanding of various types of AI tools and methods</a:t>
            </a:r>
          </a:p>
          <a:p>
            <a:pPr marL="989965" lvl="1" indent="-380365"/>
            <a:r>
              <a:rPr lang="en-US" sz="2000" b="1">
                <a:latin typeface="Arial Narrow"/>
              </a:rPr>
              <a:t>Understanding of how various AI tools and methods are applied in simulation-based training</a:t>
            </a:r>
          </a:p>
          <a:p>
            <a:pPr marL="989965" lvl="1" indent="-380365"/>
            <a:r>
              <a:rPr lang="en-US" sz="2000" b="1">
                <a:latin typeface="Arial Narrow"/>
              </a:rPr>
              <a:t>Understanding the interplay between AI and simulation-based training technologies</a:t>
            </a:r>
          </a:p>
          <a:p>
            <a:pPr marL="989965" lvl="1" indent="-380365"/>
            <a:endParaRPr lang="en-US" sz="2000" b="1"/>
          </a:p>
          <a:p>
            <a:pPr marL="989965" lvl="1" indent="-380365"/>
            <a:r>
              <a:rPr lang="en-US" sz="2000" b="1">
                <a:latin typeface="Arial Narrow"/>
                <a:sym typeface="Wingdings" panose="05000000000000000000" pitchFamily="2" charset="2"/>
              </a:rPr>
              <a:t>If you want these slides… email Brice at </a:t>
            </a:r>
            <a:r>
              <a:rPr lang="en-US" sz="2000" b="1">
                <a:latin typeface="Arial Narrow"/>
                <a:sym typeface="Wingdings" panose="05000000000000000000" pitchFamily="2" charset="2"/>
                <a:hlinkClick r:id="rId2"/>
              </a:rPr>
              <a:t>brice.colby@soartech.com</a:t>
            </a:r>
            <a:r>
              <a:rPr lang="en-US" sz="2000" b="1">
                <a:latin typeface="Arial Narrow"/>
                <a:sym typeface="Wingdings" panose="05000000000000000000" pitchFamily="2" charset="2"/>
              </a:rPr>
              <a:t> for a pdf.</a:t>
            </a:r>
            <a:endParaRPr lang="en-US" sz="2000" b="1">
              <a:latin typeface="Arial Narrow"/>
            </a:endParaRPr>
          </a:p>
          <a:p>
            <a:pPr marL="456565" indent="-456565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847DD6A-197B-34B7-BC28-C81558B6AC13}"/>
              </a:ext>
            </a:extLst>
          </p:cNvPr>
          <p:cNvSpPr txBox="1">
            <a:spLocks noChangeArrowheads="1"/>
          </p:cNvSpPr>
          <p:nvPr/>
        </p:nvSpPr>
        <p:spPr>
          <a:xfrm>
            <a:off x="5685183" y="6465353"/>
            <a:ext cx="821634" cy="3409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133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68E8870-17DE-45C4-A8DD-7644B2422933}" type="slidenum">
              <a:rPr lang="en-US" smtClean="0"/>
              <a:pPr algn="ctr"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31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Natural Language Processing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E9D7-AC59-9EF6-7C4D-670391BBCA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6565" indent="-456565"/>
            <a:r>
              <a:rPr lang="en-US">
                <a:latin typeface="Arial Narrow"/>
              </a:rPr>
              <a:t>History of NLP (continued)</a:t>
            </a:r>
          </a:p>
          <a:p>
            <a:pPr marL="989965" lvl="1" indent="-380365"/>
            <a:r>
              <a:rPr lang="en-US">
                <a:latin typeface="Arial Narrow"/>
              </a:rPr>
              <a:t>2010s: Deep Learning Revolution</a:t>
            </a:r>
            <a:endParaRPr lang="en-US"/>
          </a:p>
          <a:p>
            <a:pPr marL="1523365" lvl="2" indent="-304165"/>
            <a:r>
              <a:rPr lang="en-US">
                <a:latin typeface="Arial Narrow"/>
              </a:rPr>
              <a:t>Deep learning methods transform NLP.</a:t>
            </a:r>
            <a:endParaRPr lang="en-US"/>
          </a:p>
          <a:p>
            <a:pPr marL="1523365" lvl="2" indent="-304165"/>
            <a:r>
              <a:rPr lang="en-US">
                <a:latin typeface="Arial Narrow"/>
              </a:rPr>
              <a:t>Examples: RNNs, LSTM networks, Seq2Seq models for MT</a:t>
            </a:r>
          </a:p>
          <a:p>
            <a:pPr marL="989965" lvl="1" indent="-380365"/>
            <a:r>
              <a:rPr lang="en-US" b="1">
                <a:latin typeface="Arial Narrow"/>
              </a:rPr>
              <a:t>2020s: LLMs and Generative AI</a:t>
            </a:r>
          </a:p>
          <a:p>
            <a:pPr marL="1523365" lvl="2" indent="-304165"/>
            <a:r>
              <a:rPr lang="en-US"/>
              <a:t>Emergence of powerful generative models.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39966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72B88-D78B-E935-3826-A7A4CE3CDF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143315-1BD5-896F-B059-61111615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Natural Language Processing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8463E-6C45-ABA9-D95B-2FDDCCB54B2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6565" indent="-456565"/>
            <a:r>
              <a:rPr lang="en-US">
                <a:latin typeface="Arial Narrow"/>
              </a:rPr>
              <a:t>Use of LLMs in simulation-based training</a:t>
            </a:r>
          </a:p>
          <a:p>
            <a:pPr marL="989965" lvl="1" indent="-380365"/>
            <a:r>
              <a:rPr lang="en-US">
                <a:latin typeface="Arial Narrow"/>
              </a:rPr>
              <a:t>Conversational agents and virtual instructors </a:t>
            </a:r>
          </a:p>
          <a:p>
            <a:pPr marL="1523365" lvl="2" indent="-304165"/>
            <a:r>
              <a:rPr lang="en-US">
                <a:latin typeface="Arial Narrow"/>
              </a:rPr>
              <a:t>Realistic dialogues with virtual agents for interactive training</a:t>
            </a:r>
          </a:p>
          <a:p>
            <a:pPr marL="1523365" lvl="2" indent="-304165"/>
            <a:r>
              <a:rPr lang="en-US">
                <a:latin typeface="Arial Narrow"/>
              </a:rPr>
              <a:t>AI-driven tutors</a:t>
            </a:r>
          </a:p>
          <a:p>
            <a:pPr marL="989965" lvl="1" indent="-380365"/>
            <a:r>
              <a:rPr lang="en-US">
                <a:latin typeface="Arial Narrow"/>
              </a:rPr>
              <a:t>Scenario generation and adaptation</a:t>
            </a:r>
          </a:p>
          <a:p>
            <a:pPr marL="1523365" lvl="2" indent="-304165"/>
            <a:r>
              <a:rPr lang="en-US">
                <a:latin typeface="Arial Narrow"/>
              </a:rPr>
              <a:t>Enhancement of depth and variability of simulations</a:t>
            </a:r>
          </a:p>
          <a:p>
            <a:pPr marL="989965" lvl="1" indent="-380365"/>
            <a:r>
              <a:rPr lang="en-US">
                <a:latin typeface="Arial Narrow"/>
              </a:rPr>
              <a:t>Content creation and enhanced delivery</a:t>
            </a:r>
          </a:p>
          <a:p>
            <a:pPr marL="1523365" lvl="2" indent="-304165"/>
            <a:r>
              <a:rPr lang="en-US">
                <a:latin typeface="Arial Narrow"/>
              </a:rPr>
              <a:t>Detailed explanations aid in understanding complex topics</a:t>
            </a:r>
          </a:p>
        </p:txBody>
      </p:sp>
    </p:spTree>
    <p:extLst>
      <p:ext uri="{BB962C8B-B14F-4D97-AF65-F5344CB8AC3E}">
        <p14:creationId xmlns:p14="http://schemas.microsoft.com/office/powerpoint/2010/main" val="3331568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72B88-D78B-E935-3826-A7A4CE3CDF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143315-1BD5-896F-B059-61111615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Natural Language Processing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8463E-6C45-ABA9-D95B-2FDDCCB54B2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6565" indent="-456565"/>
            <a:r>
              <a:rPr lang="en-US">
                <a:latin typeface="Arial Narrow"/>
              </a:rPr>
              <a:t>Real-world Applications of NLP in simulation-based training</a:t>
            </a:r>
            <a:endParaRPr lang="en-US" sz="3200"/>
          </a:p>
          <a:p>
            <a:pPr marL="989965" lvl="1" indent="-380365"/>
            <a:r>
              <a:rPr lang="en-US">
                <a:latin typeface="Arial Narrow"/>
              </a:rPr>
              <a:t>Healthcare</a:t>
            </a:r>
          </a:p>
          <a:p>
            <a:pPr marL="989965" lvl="1" indent="-380365"/>
            <a:r>
              <a:rPr lang="en-US">
                <a:latin typeface="Arial Narrow"/>
              </a:rPr>
              <a:t>Customer Service</a:t>
            </a:r>
          </a:p>
          <a:p>
            <a:pPr marL="989965" lvl="1" indent="-380365"/>
            <a:r>
              <a:rPr lang="en-US">
                <a:latin typeface="Arial Narrow"/>
              </a:rPr>
              <a:t>Law Enforcement &amp; Military</a:t>
            </a:r>
          </a:p>
          <a:p>
            <a:pPr marL="989965" lvl="1" indent="-380365"/>
            <a:r>
              <a:rPr lang="en-US">
                <a:latin typeface="Arial Narrow"/>
              </a:rPr>
              <a:t>Corporate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1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406ED4-D690-CBC7-B585-1DB19B67B4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4A52C-B4E3-9413-1C30-20B4150C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Natural Language Processing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DA0A80-7F83-1F64-3874-3954D1036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" t="1884" r="1690" b="2955"/>
          <a:stretch/>
        </p:blipFill>
        <p:spPr>
          <a:xfrm>
            <a:off x="244549" y="967209"/>
            <a:ext cx="6014568" cy="5378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5F609F-D812-5E40-6B4B-880DA5554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5" b="21568"/>
          <a:stretch/>
        </p:blipFill>
        <p:spPr>
          <a:xfrm>
            <a:off x="6616096" y="948070"/>
            <a:ext cx="5348215" cy="5378860"/>
          </a:xfrm>
          <a:prstGeom prst="rect">
            <a:avLst/>
          </a:prstGeom>
        </p:spPr>
      </p:pic>
      <p:pic>
        <p:nvPicPr>
          <p:cNvPr id="12" name="Picture 11" descr="ChatGPT Logo">
            <a:extLst>
              <a:ext uri="{FF2B5EF4-FFF2-40B4-BE49-F238E27FC236}">
                <a16:creationId xmlns:a16="http://schemas.microsoft.com/office/drawing/2014/main" id="{67081805-3E12-D846-20DB-A4B9B4F2A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28" y="869847"/>
            <a:ext cx="1888271" cy="56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77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Natural Language Processing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EFB1AC2-13C0-C5C1-9A1B-5E38D4FC9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753" y="928023"/>
            <a:ext cx="1578934" cy="793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56AD04-973B-D07F-DCB3-BA4F456437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31" t="12177" r="10911" b="6772"/>
          <a:stretch/>
        </p:blipFill>
        <p:spPr>
          <a:xfrm>
            <a:off x="2323214" y="928023"/>
            <a:ext cx="7549632" cy="555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03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E7CDF2-76A6-EEDB-1B32-C1DB450F36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5262F4-9A5A-D2AD-44B6-921E14FC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Terminology Differentiation</a:t>
            </a:r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6DD254C-C96B-074A-680E-C58D7C816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109660"/>
              </p:ext>
            </p:extLst>
          </p:nvPr>
        </p:nvGraphicFramePr>
        <p:xfrm>
          <a:off x="257059" y="936433"/>
          <a:ext cx="11677956" cy="53492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775796">
                  <a:extLst>
                    <a:ext uri="{9D8B030D-6E8A-4147-A177-3AD203B41FA5}">
                      <a16:colId xmlns:a16="http://schemas.microsoft.com/office/drawing/2014/main" val="428679751"/>
                    </a:ext>
                  </a:extLst>
                </a:gridCol>
                <a:gridCol w="2462318">
                  <a:extLst>
                    <a:ext uri="{9D8B030D-6E8A-4147-A177-3AD203B41FA5}">
                      <a16:colId xmlns:a16="http://schemas.microsoft.com/office/drawing/2014/main" val="1181377185"/>
                    </a:ext>
                  </a:extLst>
                </a:gridCol>
                <a:gridCol w="2489778">
                  <a:extLst>
                    <a:ext uri="{9D8B030D-6E8A-4147-A177-3AD203B41FA5}">
                      <a16:colId xmlns:a16="http://schemas.microsoft.com/office/drawing/2014/main" val="2301986158"/>
                    </a:ext>
                  </a:extLst>
                </a:gridCol>
                <a:gridCol w="2489778">
                  <a:extLst>
                    <a:ext uri="{9D8B030D-6E8A-4147-A177-3AD203B41FA5}">
                      <a16:colId xmlns:a16="http://schemas.microsoft.com/office/drawing/2014/main" val="367307873"/>
                    </a:ext>
                  </a:extLst>
                </a:gridCol>
                <a:gridCol w="2460286">
                  <a:extLst>
                    <a:ext uri="{9D8B030D-6E8A-4147-A177-3AD203B41FA5}">
                      <a16:colId xmlns:a16="http://schemas.microsoft.com/office/drawing/2014/main" val="1312507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Machine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/>
                        <a:t>Natural Language Processing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Large Language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Generative 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34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/>
                        <a:t>Definition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latin typeface="Tahoma"/>
                        </a:rPr>
                        <a:t>A subset of AI where algorithms learn from data to make predictions or decisions without being explicitly programmed.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latin typeface="Tahoma"/>
                        </a:rPr>
                        <a:t>A subfield of AI that focuses on the interaction between computers and human language.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latin typeface="Tahoma"/>
                        </a:rPr>
                        <a:t>A type of ML model specifically designed to understand and generate human language, trained on vast datasets.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latin typeface="Tahoma"/>
                        </a:rPr>
                        <a:t>A subset of AI designed to create new data (text, images, etc.) that mimics the structure of the input data.</a:t>
                      </a:r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01431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Core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/>
                        <a:t>General-purpose learning and decision-making based on data patterns.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/>
                        <a:t>Processing and analyzing human language in text or speech form.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/>
                        <a:t>Understanding, generating, and predicting text by analyzing large-scale language data.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/>
                        <a:t>Creating new content (text, images, etc.) that closely resembles human-produced content.</a:t>
                      </a:r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36728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Primary 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latin typeface="Tahoma"/>
                        </a:rPr>
                        <a:t>Predictive analytics, recommendation systems, classification tasks, and regression.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latin typeface="Tahoma"/>
                        </a:rPr>
                        <a:t>Language translation, sentiment analysis, speech recognition, text classification.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latin typeface="Tahoma"/>
                        </a:rPr>
                        <a:t>Chatbots, text generation, question answering, summarization, and translation.</a:t>
                      </a:r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latin typeface="Tahoma"/>
                        </a:rPr>
                        <a:t>AI art, text generation (e.g., GPT), music composition, code generation.</a:t>
                      </a:r>
                      <a:endParaRPr lang="en-US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57163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Simulation-Based Training Examples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/>
                        <a:t>Scenario generation, Adaptive learning, Real-time performance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latin typeface="Tahoma"/>
                        </a:rPr>
                        <a:t>Simulating chat conversations or multilingual environments to improve language translation.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/>
                        <a:t>Training models using virtual customer interactions to improve conversational agents (e.g., virtual customer support).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latin typeface="Tahoma"/>
                        </a:rPr>
                        <a:t>Training AI models in simulated video game worlds to generate dynamic content (e.g., characters, environments, or narratives).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609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748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FE8EAB-4C5C-8F93-5264-6D800AFAD9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 sz="3600"/>
              <a:t>Applying AI Workshop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40E2C-2760-7B05-B4E7-862E37B81D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38" y="3565525"/>
            <a:ext cx="10454720" cy="1934127"/>
          </a:xfrm>
        </p:spPr>
        <p:txBody>
          <a:bodyPr/>
          <a:lstStyle/>
          <a:p>
            <a:r>
              <a:rPr lang="en-US" sz="3200">
                <a:latin typeface="Arial Narrow"/>
              </a:rPr>
              <a:t>Ms. Elaine Choy, Dr. Brice Colby, </a:t>
            </a:r>
            <a:endParaRPr lang="en-US" sz="3200"/>
          </a:p>
          <a:p>
            <a:r>
              <a:rPr lang="en-US" sz="3200">
                <a:latin typeface="Arial Narrow"/>
              </a:rPr>
              <a:t>Dr. Morgan Ulinski, Dr. Randolph M. Jones</a:t>
            </a:r>
            <a:endParaRPr lang="en-US" sz="3200"/>
          </a:p>
          <a:p>
            <a:r>
              <a:rPr lang="en-US" sz="3200">
                <a:latin typeface="Arial Narrow"/>
              </a:rPr>
              <a:t>0925-1000</a:t>
            </a:r>
            <a:endParaRPr lang="en-US" sz="32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A1619-EC0D-0C2C-466E-C4DEC01E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1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Applying AI Workshop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E9D7-AC59-9EF6-7C4D-670391BBCA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6565" indent="-456565"/>
            <a:r>
              <a:rPr lang="en-US">
                <a:latin typeface="Arial Narrow"/>
              </a:rPr>
              <a:t>Jigsaw – group up and identify AI solutions</a:t>
            </a:r>
            <a:endParaRPr lang="en-US"/>
          </a:p>
          <a:p>
            <a:pPr marL="989965" lvl="1" indent="-380365"/>
            <a:r>
              <a:rPr lang="en-US">
                <a:latin typeface="Arial Narrow"/>
              </a:rPr>
              <a:t>Create a group of 6</a:t>
            </a:r>
          </a:p>
          <a:p>
            <a:pPr marL="989965" lvl="1" indent="-380365"/>
            <a:r>
              <a:rPr lang="en-US">
                <a:latin typeface="Arial Narrow"/>
              </a:rPr>
              <a:t>Assign 2 people from your group to study each of the following using the job aids: ML, expert systems, </a:t>
            </a:r>
            <a:r>
              <a:rPr lang="en-US" err="1">
                <a:latin typeface="Arial Narrow"/>
              </a:rPr>
              <a:t>GenAI</a:t>
            </a:r>
            <a:endParaRPr lang="en-US">
              <a:latin typeface="Arial Narrow"/>
            </a:endParaRPr>
          </a:p>
          <a:p>
            <a:pPr marL="989965" lvl="1" indent="-380365"/>
            <a:r>
              <a:rPr lang="en-US">
                <a:latin typeface="Arial Narrow"/>
              </a:rPr>
              <a:t>Spend 10 minutes discussing additional practical applications of the technology to training</a:t>
            </a:r>
          </a:p>
        </p:txBody>
      </p:sp>
    </p:spTree>
    <p:extLst>
      <p:ext uri="{BB962C8B-B14F-4D97-AF65-F5344CB8AC3E}">
        <p14:creationId xmlns:p14="http://schemas.microsoft.com/office/powerpoint/2010/main" val="42860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Applying AI Workshop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E9D7-AC59-9EF6-7C4D-670391BBCA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6565" indent="-456565"/>
            <a:r>
              <a:rPr lang="en-US">
                <a:latin typeface="Arial Narrow"/>
              </a:rPr>
              <a:t>What are the main components of an expert system, and how do they interact?</a:t>
            </a:r>
          </a:p>
          <a:p>
            <a:pPr marL="456565" indent="-456565"/>
            <a:r>
              <a:rPr lang="en-US">
                <a:latin typeface="Arial Narrow"/>
              </a:rPr>
              <a:t>What are the key differences between supervised, unsupervised, and reinforcement learning?</a:t>
            </a:r>
          </a:p>
          <a:p>
            <a:pPr marL="456565" indent="-456565"/>
            <a:r>
              <a:rPr lang="en-US">
                <a:latin typeface="Arial Narrow"/>
              </a:rPr>
              <a:t>What is </a:t>
            </a:r>
            <a:r>
              <a:rPr lang="en-US" err="1">
                <a:latin typeface="Arial Narrow"/>
              </a:rPr>
              <a:t>GenAI</a:t>
            </a:r>
            <a:r>
              <a:rPr lang="en-US">
                <a:latin typeface="Arial Narrow"/>
              </a:rPr>
              <a:t> and how does it differ from other forms of AI?</a:t>
            </a:r>
          </a:p>
          <a:p>
            <a:pPr marL="456565" indent="-456565"/>
            <a:r>
              <a:rPr lang="en-US">
                <a:latin typeface="Arial Narrow"/>
              </a:rPr>
              <a:t>What were some practical applications you came up with?</a:t>
            </a:r>
            <a:endParaRPr lang="en-US"/>
          </a:p>
          <a:p>
            <a:pPr marL="456565" indent="-45656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50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FE8EAB-4C5C-8F93-5264-6D800AFAD9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 sz="3600"/>
              <a:t>30min Break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40E2C-2760-7B05-B4E7-862E37B81D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38" y="3565525"/>
            <a:ext cx="10454720" cy="1934127"/>
          </a:xfrm>
        </p:spPr>
        <p:txBody>
          <a:bodyPr/>
          <a:lstStyle/>
          <a:p>
            <a:r>
              <a:rPr lang="en-US" sz="3200">
                <a:latin typeface="Arial Narrow"/>
              </a:rPr>
              <a:t>Please return to your seat NLT 1030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A1619-EC0D-0C2C-466E-C4DEC01E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7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C6F84EE-139B-7306-2CD3-21580EBB9BCF}"/>
              </a:ext>
            </a:extLst>
          </p:cNvPr>
          <p:cNvSpPr txBox="1">
            <a:spLocks noChangeArrowheads="1"/>
          </p:cNvSpPr>
          <p:nvPr/>
        </p:nvSpPr>
        <p:spPr>
          <a:xfrm>
            <a:off x="5685183" y="6465353"/>
            <a:ext cx="821634" cy="3409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133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68E8870-17DE-45C4-A8DD-7644B2422933}" type="slidenum">
              <a:rPr lang="en-US" smtClean="0"/>
              <a:pPr algn="ctr">
                <a:defRPr/>
              </a:pPr>
              <a:t>4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0BE2CF8-6739-2357-0E30-9AFFCDD08C1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3377707"/>
              </p:ext>
            </p:extLst>
          </p:nvPr>
        </p:nvGraphicFramePr>
        <p:xfrm>
          <a:off x="894907" y="992371"/>
          <a:ext cx="10397741" cy="48463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972597">
                  <a:extLst>
                    <a:ext uri="{9D8B030D-6E8A-4147-A177-3AD203B41FA5}">
                      <a16:colId xmlns:a16="http://schemas.microsoft.com/office/drawing/2014/main" val="372899782"/>
                    </a:ext>
                  </a:extLst>
                </a:gridCol>
                <a:gridCol w="6321821">
                  <a:extLst>
                    <a:ext uri="{9D8B030D-6E8A-4147-A177-3AD203B41FA5}">
                      <a16:colId xmlns:a16="http://schemas.microsoft.com/office/drawing/2014/main" val="2973936323"/>
                    </a:ext>
                  </a:extLst>
                </a:gridCol>
                <a:gridCol w="2103323">
                  <a:extLst>
                    <a:ext uri="{9D8B030D-6E8A-4147-A177-3AD203B41FA5}">
                      <a16:colId xmlns:a16="http://schemas.microsoft.com/office/drawing/2014/main" val="2306469117"/>
                    </a:ext>
                  </a:extLst>
                </a:gridCol>
              </a:tblGrid>
              <a:tr h="42227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Presenter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854926"/>
                  </a:ext>
                </a:extLst>
              </a:tr>
              <a:tr h="422270">
                <a:tc>
                  <a:txBody>
                    <a:bodyPr/>
                    <a:lstStyle/>
                    <a:p>
                      <a:r>
                        <a:rPr lang="en-US"/>
                        <a:t>0800-0820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Artificial Intelligence 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Dr. Jones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425272"/>
                  </a:ext>
                </a:extLst>
              </a:tr>
              <a:tr h="422270">
                <a:tc>
                  <a:txBody>
                    <a:bodyPr/>
                    <a:lstStyle/>
                    <a:p>
                      <a:r>
                        <a:rPr lang="en-US"/>
                        <a:t>0820-0840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Modeling Tr(AI)</a:t>
                      </a:r>
                      <a:r>
                        <a:rPr lang="en-US" err="1"/>
                        <a:t>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Dr. Colby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378510"/>
                  </a:ext>
                </a:extLst>
              </a:tr>
              <a:tr h="1101214">
                <a:tc>
                  <a:txBody>
                    <a:bodyPr/>
                    <a:lstStyle/>
                    <a:p>
                      <a:r>
                        <a:rPr lang="en-US"/>
                        <a:t>0840-0925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Practical Applications of AI and 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Ms. Choy, 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Dr. Colby, 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Dr. Ulinski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323485"/>
                  </a:ext>
                </a:extLst>
              </a:tr>
              <a:tr h="422270">
                <a:tc>
                  <a:txBody>
                    <a:bodyPr/>
                    <a:lstStyle/>
                    <a:p>
                      <a:r>
                        <a:rPr lang="en-US"/>
                        <a:t>0925-1005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Applying AI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04108"/>
                  </a:ext>
                </a:extLst>
              </a:tr>
              <a:tr h="422270">
                <a:tc>
                  <a:txBody>
                    <a:bodyPr/>
                    <a:lstStyle/>
                    <a:p>
                      <a:r>
                        <a:rPr lang="en-US"/>
                        <a:t>1005-1035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30 min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976700"/>
                  </a:ext>
                </a:extLst>
              </a:tr>
              <a:tr h="422270">
                <a:tc>
                  <a:txBody>
                    <a:bodyPr/>
                    <a:lstStyle/>
                    <a:p>
                      <a:r>
                        <a:rPr lang="en-US"/>
                        <a:t>1035-1135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Group Work, then Discussion &amp; Debrief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017630"/>
                  </a:ext>
                </a:extLst>
              </a:tr>
              <a:tr h="4222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Ethics, Challenges, &amp; Future Direction of 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71526"/>
                  </a:ext>
                </a:extLst>
              </a:tr>
              <a:tr h="4222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1135-1150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Concluding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31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201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Applying AI Workshop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E9D7-AC59-9EF6-7C4D-670391BBCA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6565" indent="-456565"/>
            <a:r>
              <a:rPr lang="en-US">
                <a:latin typeface="Arial Narrow"/>
              </a:rPr>
              <a:t>Still in your groups of 6, work together to solve this design challenge</a:t>
            </a:r>
          </a:p>
          <a:p>
            <a:pPr marL="456565" indent="-456565"/>
            <a:r>
              <a:rPr lang="en-US">
                <a:latin typeface="Arial Narrow"/>
              </a:rPr>
              <a:t>Design challenge: Your task is to design a language learning app. Keep in mind how you can incorporate machine learning, expert systems, and </a:t>
            </a:r>
            <a:r>
              <a:rPr lang="en-US" err="1">
                <a:latin typeface="Arial Narrow"/>
              </a:rPr>
              <a:t>GenAI</a:t>
            </a:r>
            <a:r>
              <a:rPr lang="en-US">
                <a:latin typeface="Arial Narrow"/>
              </a:rPr>
              <a:t> as potential solutions. </a:t>
            </a:r>
            <a:endParaRPr lang="en-US"/>
          </a:p>
          <a:p>
            <a:pPr marL="456565" indent="-456565"/>
            <a:r>
              <a:rPr lang="en-US">
                <a:latin typeface="Arial Narrow"/>
              </a:rPr>
              <a:t>Requirements:</a:t>
            </a:r>
          </a:p>
          <a:p>
            <a:pPr marL="818515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>
                <a:latin typeface="Arial Narrow"/>
              </a:rPr>
              <a:t>The app does not need to be designed for any specific language.</a:t>
            </a:r>
          </a:p>
          <a:p>
            <a:pPr marL="818515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>
                <a:latin typeface="Arial Narrow"/>
              </a:rPr>
              <a:t>The app should cover the basics of reading, writing, listening, and speaking. </a:t>
            </a:r>
          </a:p>
          <a:p>
            <a:pPr marL="818515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>
                <a:latin typeface="Arial Narrow"/>
              </a:rPr>
              <a:t>The app should facilitate spaced repetition, meaning content is presented on scheduled intervals to address forgetting.</a:t>
            </a:r>
          </a:p>
          <a:p>
            <a:pPr marL="818515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>
                <a:latin typeface="Arial Narrow"/>
              </a:rPr>
              <a:t>The app should incorporate a mastery system where users’ progress is based on proficiency measures.  </a:t>
            </a:r>
          </a:p>
          <a:p>
            <a:pPr marL="818515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>
                <a:latin typeface="Arial Narrow"/>
              </a:rPr>
              <a:t>The app should facilitate interaction with large language models (LLMs) for practice. </a:t>
            </a:r>
            <a:endParaRPr lang="en-US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97385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Applying AI Workshop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E9D7-AC59-9EF6-7C4D-670391BBCA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6565" indent="-456565"/>
            <a:r>
              <a:rPr lang="en-US">
                <a:latin typeface="Arial Narrow"/>
              </a:rPr>
              <a:t>What kind of training solutions did your groups come up with?</a:t>
            </a:r>
            <a:endParaRPr lang="en-US"/>
          </a:p>
          <a:p>
            <a:pPr marL="456565" indent="-456565"/>
            <a:r>
              <a:rPr lang="en-US">
                <a:latin typeface="Arial Narrow"/>
              </a:rPr>
              <a:t>How do you think the roles of teachers and students will change with the increasing use of AI in education?</a:t>
            </a:r>
          </a:p>
          <a:p>
            <a:pPr marL="456565" indent="-456565"/>
            <a:r>
              <a:rPr lang="en-US">
                <a:latin typeface="Arial Narrow"/>
              </a:rPr>
              <a:t>Imagine an ideal classroom of the future where AI is fully integrated. What does it look like, and how does it function?</a:t>
            </a:r>
          </a:p>
          <a:p>
            <a:pPr marL="456565" indent="-45656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00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9E1E4-FBBB-FDC0-BA42-428B8FDD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>
                <a:ea typeface="Tahoma"/>
                <a:cs typeface="Tahoma"/>
              </a:rPr>
              <a:t>Key Considerations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A8AE2-A92F-9C2F-DA6E-CE108482B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F4709-19D1-B056-F44C-29B684BCFC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316" y="898967"/>
            <a:ext cx="4702452" cy="48958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u="sng">
                <a:latin typeface="Arial Narrow"/>
              </a:rPr>
              <a:t>Ethics of AI</a:t>
            </a:r>
            <a:endParaRPr lang="en-US" sz="2400" u="sng"/>
          </a:p>
          <a:p>
            <a:pPr marL="514350" indent="-514350"/>
            <a:r>
              <a:rPr lang="en-US" sz="2000">
                <a:latin typeface="Arial Narrow"/>
              </a:rPr>
              <a:t>Responsible</a:t>
            </a:r>
            <a:endParaRPr lang="en-US" sz="2000"/>
          </a:p>
          <a:p>
            <a:pPr marL="989965" lvl="1" indent="-380365"/>
            <a:r>
              <a:rPr lang="en-US" sz="1600">
                <a:latin typeface="Arial Narrow"/>
              </a:rPr>
              <a:t> judgment and care in the development, deployment, and use of AI capabilities </a:t>
            </a:r>
          </a:p>
          <a:p>
            <a:pPr marL="514350" indent="-514350"/>
            <a:r>
              <a:rPr lang="en-US" sz="2000">
                <a:latin typeface="Arial Narrow"/>
              </a:rPr>
              <a:t>Equitable</a:t>
            </a:r>
            <a:endParaRPr lang="en-US" sz="2000"/>
          </a:p>
          <a:p>
            <a:pPr marL="989965" lvl="1" indent="-380365"/>
            <a:r>
              <a:rPr lang="en-US" sz="1600">
                <a:latin typeface="Arial Narrow"/>
              </a:rPr>
              <a:t>minimize unintended bias</a:t>
            </a:r>
            <a:endParaRPr lang="en-US" sz="1600"/>
          </a:p>
          <a:p>
            <a:pPr marL="514350" indent="-514350"/>
            <a:r>
              <a:rPr lang="en-US" sz="2000">
                <a:latin typeface="Arial Narrow"/>
              </a:rPr>
              <a:t>Traceable</a:t>
            </a:r>
            <a:endParaRPr lang="en-US" sz="2000"/>
          </a:p>
          <a:p>
            <a:pPr marL="989965" lvl="1" indent="-380365"/>
            <a:r>
              <a:rPr lang="en-US" sz="1600">
                <a:latin typeface="Arial Narrow"/>
              </a:rPr>
              <a:t>understanding of the technology, development processes, and operational methods, including auditable methodologies and data sources</a:t>
            </a:r>
            <a:endParaRPr lang="en-US" sz="1600"/>
          </a:p>
          <a:p>
            <a:pPr marL="514350" indent="-514350"/>
            <a:r>
              <a:rPr lang="en-US" sz="2000">
                <a:latin typeface="Arial Narrow"/>
              </a:rPr>
              <a:t>Reliable</a:t>
            </a:r>
            <a:endParaRPr lang="en-US" sz="2000"/>
          </a:p>
          <a:p>
            <a:pPr marL="1047750" lvl="1" indent="-380365">
              <a:buFont typeface="Wingdings" charset="2"/>
            </a:pPr>
            <a:r>
              <a:rPr lang="en-US" sz="1600">
                <a:latin typeface="Arial Narrow"/>
              </a:rPr>
              <a:t>safety, security, and effectiveness of such capabilities will be subject to testing and assurance</a:t>
            </a:r>
          </a:p>
          <a:p>
            <a:pPr marL="514350" indent="-514350"/>
            <a:r>
              <a:rPr lang="en-US" sz="2000">
                <a:latin typeface="Arial Narrow"/>
              </a:rPr>
              <a:t>Governable</a:t>
            </a:r>
            <a:endParaRPr lang="en-US" sz="2000"/>
          </a:p>
          <a:p>
            <a:pPr marL="989965" lvl="1" indent="-380365"/>
            <a:r>
              <a:rPr lang="en-US" sz="1600">
                <a:latin typeface="Arial Narrow"/>
              </a:rPr>
              <a:t>detect and avoid unintended consequences</a:t>
            </a:r>
          </a:p>
          <a:p>
            <a:pPr marL="989965" lvl="1" indent="-380365"/>
            <a:r>
              <a:rPr lang="en-US" sz="1600">
                <a:latin typeface="Arial Narrow"/>
              </a:rPr>
              <a:t>ability to disengage deployed systems that demonstrate unintended behavior 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8856C-9463-B250-16F6-33AB0B5D19A3}"/>
              </a:ext>
            </a:extLst>
          </p:cNvPr>
          <p:cNvSpPr txBox="1"/>
          <p:nvPr/>
        </p:nvSpPr>
        <p:spPr>
          <a:xfrm>
            <a:off x="-112112" y="806559"/>
            <a:ext cx="129894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>
                <a:latin typeface="Arial Narrow"/>
                <a:ea typeface="Tahoma"/>
                <a:cs typeface="Tahoma"/>
              </a:rPr>
              <a:t>DoD Release (2020)</a:t>
            </a:r>
            <a:endParaRPr lang="en-US">
              <a:ea typeface="Tahoma" charset="0"/>
              <a:cs typeface="Tahoma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7CFE6E-7EB8-BED0-7D6A-F3CDCA56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0" y="95865"/>
            <a:ext cx="726324" cy="69878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D18B063-B996-80B4-BC37-956DFDECED8C}"/>
              </a:ext>
            </a:extLst>
          </p:cNvPr>
          <p:cNvSpPr txBox="1">
            <a:spLocks/>
          </p:cNvSpPr>
          <p:nvPr/>
        </p:nvSpPr>
        <p:spPr bwMode="auto">
          <a:xfrm>
            <a:off x="4694541" y="895295"/>
            <a:ext cx="401389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u="sng" kern="0">
                <a:latin typeface="Arial Narrow"/>
              </a:rPr>
              <a:t>Challenges of AI</a:t>
            </a:r>
            <a:endParaRPr lang="en-US" sz="2400" u="sng" kern="0"/>
          </a:p>
          <a:p>
            <a:pPr marL="456565" indent="-456565">
              <a:buFont typeface="Wingdings"/>
              <a:buChar char="Ø"/>
            </a:pPr>
            <a:r>
              <a:rPr lang="en-US" sz="2000" kern="0">
                <a:latin typeface="Arial Narrow"/>
              </a:rPr>
              <a:t>Scalability and performance</a:t>
            </a:r>
          </a:p>
          <a:p>
            <a:pPr marL="989965" lvl="1" indent="-380365">
              <a:buFont typeface="Wingdings"/>
              <a:buChar char="n"/>
            </a:pPr>
            <a:r>
              <a:rPr lang="en-US" sz="1600" kern="0">
                <a:latin typeface="Arial Narrow"/>
              </a:rPr>
              <a:t>Computational demands</a:t>
            </a:r>
          </a:p>
          <a:p>
            <a:pPr marL="989965" lvl="1" indent="-380365">
              <a:buFont typeface="Wingdings"/>
              <a:buChar char="n"/>
            </a:pPr>
            <a:r>
              <a:rPr lang="en-US" sz="1600" kern="0">
                <a:latin typeface="Arial Narrow"/>
              </a:rPr>
              <a:t>Scalable solutions</a:t>
            </a:r>
            <a:endParaRPr lang="en-US" sz="1600" kern="0"/>
          </a:p>
          <a:p>
            <a:pPr marL="456565" indent="-456565"/>
            <a:r>
              <a:rPr lang="en-US" sz="2000" kern="0">
                <a:latin typeface="Arial Narrow"/>
              </a:rPr>
              <a:t>Artificial General Intelligence</a:t>
            </a:r>
            <a:endParaRPr lang="en-US" sz="2000" kern="0"/>
          </a:p>
          <a:p>
            <a:pPr marL="989965" lvl="1" indent="-380365">
              <a:buFont typeface="Wingdings"/>
              <a:buChar char="n"/>
            </a:pPr>
            <a:r>
              <a:rPr lang="en-US" sz="1600" kern="0">
                <a:latin typeface="Arial Narrow"/>
              </a:rPr>
              <a:t>Integrated learning and reasoning</a:t>
            </a:r>
          </a:p>
          <a:p>
            <a:pPr marL="989965" lvl="1" indent="-380365">
              <a:buFont typeface="Wingdings"/>
              <a:buChar char="n"/>
            </a:pPr>
            <a:r>
              <a:rPr lang="en-US" sz="1600" kern="0">
                <a:latin typeface="Arial Narrow"/>
              </a:rPr>
              <a:t>Evolution vs. learning</a:t>
            </a:r>
          </a:p>
          <a:p>
            <a:pPr marL="989965" lvl="1" indent="-380365">
              <a:buFont typeface="Wingdings"/>
              <a:buChar char="n"/>
            </a:pPr>
            <a:r>
              <a:rPr lang="en-US" sz="1600" kern="0">
                <a:latin typeface="Arial Narrow"/>
              </a:rPr>
              <a:t>Generalization vs. over-generalization</a:t>
            </a:r>
          </a:p>
          <a:p>
            <a:pPr marL="456565" indent="-456565">
              <a:buFont typeface="Wingdings"/>
              <a:buChar char="Ø"/>
            </a:pPr>
            <a:r>
              <a:rPr lang="en-US" sz="2000" kern="0">
                <a:latin typeface="Arial Narrow"/>
              </a:rPr>
              <a:t>Interoperability</a:t>
            </a:r>
          </a:p>
          <a:p>
            <a:pPr marL="989965" lvl="1" indent="-380365">
              <a:buFont typeface="Wingdings"/>
              <a:buChar char="n"/>
            </a:pPr>
            <a:r>
              <a:rPr lang="en-US" sz="1600" kern="0">
                <a:latin typeface="Arial Narrow"/>
              </a:rPr>
              <a:t>System integration</a:t>
            </a:r>
            <a:endParaRPr lang="en-US" sz="1600" kern="0"/>
          </a:p>
          <a:p>
            <a:pPr marL="989965" lvl="1" indent="-380365">
              <a:buFont typeface="Wingdings"/>
              <a:buChar char="n"/>
            </a:pPr>
            <a:r>
              <a:rPr lang="en-US" sz="1600" kern="0">
                <a:latin typeface="Arial Narrow"/>
              </a:rPr>
              <a:t>Standardization</a:t>
            </a:r>
            <a:endParaRPr lang="en-US" sz="1600" kern="0"/>
          </a:p>
          <a:p>
            <a:pPr marL="456565" indent="-456565">
              <a:buFont typeface="Wingdings"/>
              <a:buChar char="Ø"/>
            </a:pPr>
            <a:r>
              <a:rPr lang="en-US" sz="2000" kern="0">
                <a:latin typeface="Arial Narrow"/>
              </a:rPr>
              <a:t>Ethical and security concerns</a:t>
            </a:r>
            <a:endParaRPr lang="en-US" sz="2000" kern="0"/>
          </a:p>
          <a:p>
            <a:pPr marL="989965" lvl="1" indent="-380365">
              <a:buFont typeface="Wingdings"/>
              <a:buChar char="n"/>
            </a:pPr>
            <a:r>
              <a:rPr lang="en-US" sz="1600" kern="0">
                <a:latin typeface="Arial Narrow"/>
              </a:rPr>
              <a:t>Bias and fairness</a:t>
            </a:r>
            <a:endParaRPr lang="en-US" sz="1600" kern="0"/>
          </a:p>
          <a:p>
            <a:pPr marL="989965" lvl="1" indent="-380365">
              <a:buFont typeface="Wingdings"/>
              <a:buChar char="n"/>
            </a:pPr>
            <a:r>
              <a:rPr lang="en-US" sz="1600" kern="0">
                <a:latin typeface="Arial Narrow"/>
              </a:rPr>
              <a:t>Data security</a:t>
            </a:r>
            <a:endParaRPr lang="en-US" sz="160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3CE7E1A-2F8D-2B46-DE1A-1B0D80B26297}"/>
              </a:ext>
            </a:extLst>
          </p:cNvPr>
          <p:cNvSpPr txBox="1">
            <a:spLocks/>
          </p:cNvSpPr>
          <p:nvPr/>
        </p:nvSpPr>
        <p:spPr bwMode="auto">
          <a:xfrm>
            <a:off x="8715698" y="895294"/>
            <a:ext cx="34722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u="sng" kern="0">
                <a:latin typeface="Arial Narrow"/>
              </a:rPr>
              <a:t>Future Directions of AI</a:t>
            </a:r>
            <a:endParaRPr lang="en-US" sz="2000"/>
          </a:p>
          <a:p>
            <a:pPr marL="456565" indent="-456565">
              <a:buFont typeface="Wingdings"/>
              <a:buChar char="Ø"/>
            </a:pPr>
            <a:r>
              <a:rPr lang="en-US" sz="2000" kern="0">
                <a:latin typeface="Arial Narrow"/>
              </a:rPr>
              <a:t>Advanced machine learning algorithms</a:t>
            </a:r>
          </a:p>
          <a:p>
            <a:pPr marL="989965" lvl="1" indent="-380365">
              <a:buFont typeface="Wingdings"/>
              <a:buChar char="n"/>
            </a:pPr>
            <a:r>
              <a:rPr lang="en-US" sz="1600" kern="0">
                <a:latin typeface="Arial Narrow"/>
              </a:rPr>
              <a:t>Enhance simulation accuracy and predictive capabilities</a:t>
            </a:r>
          </a:p>
          <a:p>
            <a:pPr marL="456565" indent="-456565">
              <a:buFont typeface="Wingdings"/>
              <a:buChar char="Ø"/>
            </a:pPr>
            <a:r>
              <a:rPr lang="en-US" sz="2000" kern="0">
                <a:latin typeface="Arial Narrow"/>
              </a:rPr>
              <a:t>Generative AI</a:t>
            </a:r>
          </a:p>
          <a:p>
            <a:pPr marL="989965" lvl="1" indent="-380365">
              <a:buFont typeface="Wingdings"/>
              <a:buChar char="n"/>
            </a:pPr>
            <a:r>
              <a:rPr lang="en-US" sz="1600" kern="0">
                <a:latin typeface="Arial Narrow"/>
              </a:rPr>
              <a:t>Content creation</a:t>
            </a:r>
          </a:p>
          <a:p>
            <a:pPr marL="989965" lvl="1" indent="-380365">
              <a:buFont typeface="Wingdings"/>
              <a:buChar char="n"/>
            </a:pPr>
            <a:r>
              <a:rPr lang="en-US" sz="1600" kern="0">
                <a:latin typeface="Arial Narrow"/>
              </a:rPr>
              <a:t>Scenario variation</a:t>
            </a:r>
          </a:p>
          <a:p>
            <a:pPr marL="456565" indent="-456565">
              <a:buFont typeface="Wingdings"/>
              <a:buChar char="Ø"/>
            </a:pPr>
            <a:r>
              <a:rPr lang="en-US" sz="2000" kern="0">
                <a:latin typeface="Arial Narrow"/>
              </a:rPr>
              <a:t>Real-time data integration</a:t>
            </a:r>
            <a:endParaRPr lang="en-US" sz="2000" kern="0"/>
          </a:p>
          <a:p>
            <a:pPr marL="989965" lvl="1" indent="-380365">
              <a:buFont typeface="Wingdings"/>
              <a:buChar char="n"/>
            </a:pPr>
            <a:r>
              <a:rPr lang="en-US" sz="1600" kern="0">
                <a:latin typeface="Arial Narrow"/>
              </a:rPr>
              <a:t>Live data feeds</a:t>
            </a:r>
            <a:endParaRPr lang="en-US" sz="1600" kern="0"/>
          </a:p>
          <a:p>
            <a:pPr marL="989965" lvl="1" indent="-380365">
              <a:buFont typeface="Wingdings"/>
              <a:buChar char="n"/>
            </a:pPr>
            <a:r>
              <a:rPr lang="en-US" sz="1600" kern="0">
                <a:latin typeface="Arial Narrow"/>
              </a:rPr>
              <a:t>IoT and sensor data</a:t>
            </a:r>
            <a:endParaRPr lang="en-US" sz="1600" kern="0"/>
          </a:p>
          <a:p>
            <a:pPr marL="456565" indent="-456565">
              <a:buFont typeface="Wingdings"/>
              <a:buChar char="Ø"/>
            </a:pPr>
            <a:endParaRPr lang="en-US" sz="1400" kern="0"/>
          </a:p>
        </p:txBody>
      </p:sp>
    </p:spTree>
    <p:extLst>
      <p:ext uri="{BB962C8B-B14F-4D97-AF65-F5344CB8AC3E}">
        <p14:creationId xmlns:p14="http://schemas.microsoft.com/office/powerpoint/2010/main" val="627890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0A0470-E15B-D70D-99DD-76E0633F0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z="3600"/>
          </a:p>
          <a:p>
            <a:r>
              <a:rPr lang="en-US" sz="3600"/>
              <a:t>Concluding Discussion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949CC-B52C-4F63-1E21-28E8927A5D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>
                <a:latin typeface="Arial Narrow"/>
              </a:rPr>
              <a:t>How will you apply AI methods to your own </a:t>
            </a:r>
          </a:p>
          <a:p>
            <a:r>
              <a:rPr lang="en-US" sz="3600">
                <a:latin typeface="Arial Narrow"/>
              </a:rPr>
              <a:t>training and simulation problems? </a:t>
            </a:r>
            <a:endParaRPr lang="en-US" sz="3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91586-CF02-04B1-DA73-A0B805E6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098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172B35-E665-2C55-D647-F3D77B57CC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/>
              <a:t>Thank you for attending!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25C56-7EA3-6CE5-7614-84124F9D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5785DE2-505E-9736-974F-E30FA1F13227}"/>
              </a:ext>
            </a:extLst>
          </p:cNvPr>
          <p:cNvSpPr txBox="1">
            <a:spLocks/>
          </p:cNvSpPr>
          <p:nvPr/>
        </p:nvSpPr>
        <p:spPr bwMode="auto">
          <a:xfrm>
            <a:off x="1856580" y="4531154"/>
            <a:ext cx="8478838" cy="96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None/>
              <a:defRPr sz="2400" b="1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>
                <a:latin typeface="Arial Narrow"/>
              </a:rPr>
              <a:t>Brice Colby, Ph.D. (brice.colby@soartech.com)</a:t>
            </a:r>
          </a:p>
          <a:p>
            <a:r>
              <a:rPr lang="en-US" sz="2000" kern="0">
                <a:latin typeface="Arial Narrow"/>
              </a:rPr>
              <a:t>Randolph M. Jones, Ph.D.</a:t>
            </a:r>
          </a:p>
          <a:p>
            <a:r>
              <a:rPr lang="en-US" sz="2000" kern="0">
                <a:latin typeface="Arial Narrow"/>
              </a:rPr>
              <a:t>Morgan Ulinski, Ph.D.</a:t>
            </a:r>
          </a:p>
          <a:p>
            <a:r>
              <a:rPr lang="en-US" sz="2000" kern="0">
                <a:latin typeface="Arial Narrow"/>
              </a:rPr>
              <a:t>Elaine Choy, M.S.</a:t>
            </a:r>
          </a:p>
          <a:p>
            <a:r>
              <a:rPr lang="en-US" sz="2000" kern="0">
                <a:latin typeface="Arial Narrow"/>
              </a:rPr>
              <a:t>Robert </a:t>
            </a:r>
            <a:r>
              <a:rPr lang="en-US" sz="2000" kern="0" err="1">
                <a:latin typeface="Arial Narrow"/>
              </a:rPr>
              <a:t>Sottilare</a:t>
            </a:r>
            <a:r>
              <a:rPr lang="en-US" sz="2000" kern="0">
                <a:latin typeface="Arial Narrow"/>
              </a:rPr>
              <a:t>, Ph.D.</a:t>
            </a:r>
          </a:p>
          <a:p>
            <a:endParaRPr lang="en-US" sz="2000" kern="0">
              <a:latin typeface="Arial Narrow" pitchFamily="34" charset="0"/>
            </a:endParaRPr>
          </a:p>
          <a:p>
            <a:endParaRPr lang="en-US" sz="2000" kern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662033-8224-4FA4-7C9F-7902307BE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32" b="35841"/>
          <a:stretch/>
        </p:blipFill>
        <p:spPr>
          <a:xfrm>
            <a:off x="3807298" y="2812840"/>
            <a:ext cx="4577402" cy="139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11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C6F84EE-139B-7306-2CD3-21580EBB9BCF}"/>
              </a:ext>
            </a:extLst>
          </p:cNvPr>
          <p:cNvSpPr txBox="1">
            <a:spLocks noChangeArrowheads="1"/>
          </p:cNvSpPr>
          <p:nvPr/>
        </p:nvSpPr>
        <p:spPr>
          <a:xfrm>
            <a:off x="5685183" y="6465353"/>
            <a:ext cx="821634" cy="3409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133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68E8870-17DE-45C4-A8DD-7644B2422933}" type="slidenum">
              <a:rPr lang="en-US" smtClean="0"/>
              <a:pPr algn="ctr">
                <a:defRPr/>
              </a:pPr>
              <a:t>45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0BE2CF8-6739-2357-0E30-9AFFCDD08C15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894907" y="992371"/>
          <a:ext cx="10397741" cy="53035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972597">
                  <a:extLst>
                    <a:ext uri="{9D8B030D-6E8A-4147-A177-3AD203B41FA5}">
                      <a16:colId xmlns:a16="http://schemas.microsoft.com/office/drawing/2014/main" val="372899782"/>
                    </a:ext>
                  </a:extLst>
                </a:gridCol>
                <a:gridCol w="6321821">
                  <a:extLst>
                    <a:ext uri="{9D8B030D-6E8A-4147-A177-3AD203B41FA5}">
                      <a16:colId xmlns:a16="http://schemas.microsoft.com/office/drawing/2014/main" val="2973936323"/>
                    </a:ext>
                  </a:extLst>
                </a:gridCol>
                <a:gridCol w="2103323">
                  <a:extLst>
                    <a:ext uri="{9D8B030D-6E8A-4147-A177-3AD203B41FA5}">
                      <a16:colId xmlns:a16="http://schemas.microsoft.com/office/drawing/2014/main" val="2306469117"/>
                    </a:ext>
                  </a:extLst>
                </a:gridCol>
              </a:tblGrid>
              <a:tr h="42227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Presenter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854926"/>
                  </a:ext>
                </a:extLst>
              </a:tr>
              <a:tr h="422270">
                <a:tc>
                  <a:txBody>
                    <a:bodyPr/>
                    <a:lstStyle/>
                    <a:p>
                      <a:r>
                        <a:rPr lang="en-US"/>
                        <a:t>0800-0820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Artificial Intelligence 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Dr. Jones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425272"/>
                  </a:ext>
                </a:extLst>
              </a:tr>
              <a:tr h="422270">
                <a:tc>
                  <a:txBody>
                    <a:bodyPr/>
                    <a:lstStyle/>
                    <a:p>
                      <a:r>
                        <a:rPr lang="en-US"/>
                        <a:t>0820-0840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Modeling Tr(AI)</a:t>
                      </a:r>
                      <a:r>
                        <a:rPr lang="en-US" err="1"/>
                        <a:t>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Dr. Colby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378510"/>
                  </a:ext>
                </a:extLst>
              </a:tr>
              <a:tr h="1101214">
                <a:tc>
                  <a:txBody>
                    <a:bodyPr/>
                    <a:lstStyle/>
                    <a:p>
                      <a:r>
                        <a:rPr lang="en-US"/>
                        <a:t>0840-0925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Practical Applications of AI and 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Ms. Choy, 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Dr. Colby, 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Dr. Ulinski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323485"/>
                  </a:ext>
                </a:extLst>
              </a:tr>
              <a:tr h="422270">
                <a:tc>
                  <a:txBody>
                    <a:bodyPr/>
                    <a:lstStyle/>
                    <a:p>
                      <a:r>
                        <a:rPr lang="en-US"/>
                        <a:t>0925-1005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Applying AI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04108"/>
                  </a:ext>
                </a:extLst>
              </a:tr>
              <a:tr h="422270">
                <a:tc>
                  <a:txBody>
                    <a:bodyPr/>
                    <a:lstStyle/>
                    <a:p>
                      <a:r>
                        <a:rPr lang="en-US"/>
                        <a:t>1005-1035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30 min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976700"/>
                  </a:ext>
                </a:extLst>
              </a:tr>
              <a:tr h="422270">
                <a:tc>
                  <a:txBody>
                    <a:bodyPr/>
                    <a:lstStyle/>
                    <a:p>
                      <a:r>
                        <a:rPr lang="en-US"/>
                        <a:t>1035-1105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Workshop Discussion and Debrief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Dr. Jones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017630"/>
                  </a:ext>
                </a:extLst>
              </a:tr>
              <a:tr h="422270">
                <a:tc>
                  <a:txBody>
                    <a:bodyPr/>
                    <a:lstStyle/>
                    <a:p>
                      <a:r>
                        <a:rPr lang="en-US"/>
                        <a:t>1105-1120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Ethics in 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Ms. Choy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71526"/>
                  </a:ext>
                </a:extLst>
              </a:tr>
              <a:tr h="4222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1120-1135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Future Directions and Challenges of 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Dr. Jones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770304"/>
                  </a:ext>
                </a:extLst>
              </a:tr>
              <a:tr h="4222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1135-1150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Key Takeaways and Conclusions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Dr. Ulinski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31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9047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FE8EAB-4C5C-8F93-5264-6D800AFAD9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 sz="3600"/>
              <a:t>Ethics in AI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40E2C-2760-7B05-B4E7-862E37B81D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38" y="3565525"/>
            <a:ext cx="10454720" cy="1934127"/>
          </a:xfrm>
        </p:spPr>
        <p:txBody>
          <a:bodyPr/>
          <a:lstStyle/>
          <a:p>
            <a:r>
              <a:rPr lang="en-US" sz="3200">
                <a:latin typeface="Arial Narrow"/>
              </a:rPr>
              <a:t>Ms. Elaine Choy</a:t>
            </a:r>
            <a:endParaRPr lang="en-US"/>
          </a:p>
          <a:p>
            <a:r>
              <a:rPr lang="en-US" sz="3200">
                <a:latin typeface="Arial Narrow"/>
              </a:rPr>
              <a:t>1105-1120</a:t>
            </a:r>
          </a:p>
          <a:p>
            <a:endParaRPr lang="en-US" sz="32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A1619-EC0D-0C2C-466E-C4DEC01E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32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DoD AI Ethical Principles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E9D7-AC59-9EF6-7C4D-670391BBCA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dirty="0">
                <a:latin typeface="Arial Narrow"/>
              </a:rPr>
              <a:t>DoD officially adopted five key ethical principles for AI in 2020</a:t>
            </a:r>
            <a:endParaRPr lang="en-US" b="1" dirty="0"/>
          </a:p>
          <a:p>
            <a:pPr marL="76200" indent="0">
              <a:buNone/>
            </a:pPr>
            <a:endParaRPr lang="en-US" b="1">
              <a:latin typeface="Arial Narrow"/>
            </a:endParaRPr>
          </a:p>
          <a:p>
            <a:pPr marL="76200" indent="0">
              <a:buNone/>
            </a:pPr>
            <a:r>
              <a:rPr lang="en-US" b="1" dirty="0">
                <a:latin typeface="Arial Narrow"/>
              </a:rPr>
              <a:t>1. Responsible </a:t>
            </a:r>
            <a:r>
              <a:rPr lang="en-US" dirty="0">
                <a:latin typeface="Arial Narrow"/>
              </a:rPr>
              <a:t>– </a:t>
            </a:r>
            <a:endParaRPr lang="en-US" dirty="0"/>
          </a:p>
          <a:p>
            <a:pPr marL="76200" indent="0">
              <a:buNone/>
            </a:pPr>
            <a:r>
              <a:rPr lang="en-US" dirty="0">
                <a:latin typeface="Arial Narrow"/>
              </a:rPr>
              <a:t>DoD personnel will exercise appropriate levels of </a:t>
            </a:r>
            <a:r>
              <a:rPr lang="en-US" i="1" dirty="0">
                <a:latin typeface="Arial Narrow"/>
              </a:rPr>
              <a:t>judgment and care</a:t>
            </a:r>
            <a:r>
              <a:rPr lang="en-US" dirty="0">
                <a:latin typeface="Arial Narrow"/>
              </a:rPr>
              <a:t>, while remaining responsible for the development, deployment, and use of AI capabilities</a:t>
            </a:r>
          </a:p>
          <a:p>
            <a:pPr marL="7620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900" b="1" dirty="0"/>
              <a:t>2. Equitable </a:t>
            </a:r>
            <a:r>
              <a:rPr lang="en-US" sz="2900" dirty="0"/>
              <a:t>– </a:t>
            </a:r>
          </a:p>
          <a:p>
            <a:pPr marL="0" indent="0">
              <a:buNone/>
            </a:pPr>
            <a:r>
              <a:rPr lang="en-US" sz="2900" dirty="0">
                <a:latin typeface="Arial Narrow"/>
              </a:rPr>
              <a:t>The Department will take deliberate steps to minimize </a:t>
            </a:r>
            <a:r>
              <a:rPr lang="en-US" sz="2900" i="1" dirty="0">
                <a:latin typeface="Arial Narrow"/>
              </a:rPr>
              <a:t>unintended bias</a:t>
            </a:r>
            <a:r>
              <a:rPr lang="en-US" sz="2900" dirty="0">
                <a:latin typeface="Arial Narrow"/>
              </a:rPr>
              <a:t> in AI capabilities</a:t>
            </a:r>
            <a:endParaRPr lang="en-US" dirty="0">
              <a:latin typeface="Arial Narrow"/>
            </a:endParaRPr>
          </a:p>
          <a:p>
            <a:pPr marL="76200" indent="0">
              <a:buNone/>
            </a:pPr>
            <a:endParaRPr lang="en-US" dirty="0"/>
          </a:p>
          <a:p>
            <a:pPr marL="533400" indent="-457200"/>
            <a:endParaRPr lang="en-US"/>
          </a:p>
          <a:p>
            <a:pPr marL="533400" indent="-45720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212E0-5F44-A9D8-8C31-B1612E626836}"/>
              </a:ext>
            </a:extLst>
          </p:cNvPr>
          <p:cNvSpPr txBox="1"/>
          <p:nvPr/>
        </p:nvSpPr>
        <p:spPr>
          <a:xfrm>
            <a:off x="10889512" y="6051697"/>
            <a:ext cx="129894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>
                <a:latin typeface="Arial Narrow"/>
                <a:ea typeface="Tahoma"/>
                <a:cs typeface="Tahoma"/>
              </a:rPr>
              <a:t>DoD Release (2020)</a:t>
            </a:r>
            <a:endParaRPr lang="en-US">
              <a:ea typeface="Tahoma" charset="0"/>
              <a:cs typeface="Tahoma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3CDBC-E29F-4174-ED2D-2E73BB322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749" y="4937051"/>
            <a:ext cx="1139456" cy="113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311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DoD AI Ethical Principles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E9D7-AC59-9EF6-7C4D-670391BBCA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b="1" dirty="0">
                <a:latin typeface="Arial Narrow"/>
              </a:rPr>
              <a:t>3. Traceable </a:t>
            </a:r>
            <a:r>
              <a:rPr lang="en-US" dirty="0">
                <a:latin typeface="Arial Narrow"/>
              </a:rPr>
              <a:t>– </a:t>
            </a:r>
          </a:p>
          <a:p>
            <a:pPr marL="76200" indent="0">
              <a:buNone/>
            </a:pPr>
            <a:r>
              <a:rPr lang="en-US" dirty="0">
                <a:latin typeface="Arial Narrow"/>
              </a:rPr>
              <a:t>The Department's AI capabilities will be developed and deployed such that relevant personnel possess an </a:t>
            </a:r>
            <a:r>
              <a:rPr lang="en-US" i="1" dirty="0">
                <a:latin typeface="Arial Narrow"/>
              </a:rPr>
              <a:t>appropriate understanding</a:t>
            </a:r>
            <a:r>
              <a:rPr lang="en-US" dirty="0">
                <a:latin typeface="Arial Narrow"/>
              </a:rPr>
              <a:t> of the technology, development processes, and operational methods applicable to AI capabilities, including with </a:t>
            </a:r>
            <a:r>
              <a:rPr lang="en-US" i="1" dirty="0">
                <a:latin typeface="Arial Narrow"/>
              </a:rPr>
              <a:t>transparent and auditable methodologies</a:t>
            </a:r>
            <a:r>
              <a:rPr lang="en-US" dirty="0">
                <a:latin typeface="Arial Narrow"/>
              </a:rPr>
              <a:t>, data sources, and design procedures and documentation</a:t>
            </a:r>
          </a:p>
          <a:p>
            <a:pPr marL="76200" indent="0">
              <a:buNone/>
            </a:pPr>
            <a:endParaRPr lang="en-US" sz="300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69167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DoD AI Ethical Principles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E9D7-AC59-9EF6-7C4D-670391BBCA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Narrow"/>
              </a:rPr>
              <a:t>4. Reliable </a:t>
            </a:r>
            <a:r>
              <a:rPr lang="en-US" dirty="0">
                <a:latin typeface="Arial Narrow"/>
              </a:rPr>
              <a:t>– </a:t>
            </a:r>
          </a:p>
          <a:p>
            <a:pPr marL="0" indent="0">
              <a:buNone/>
            </a:pPr>
            <a:r>
              <a:rPr lang="en-US" dirty="0">
                <a:latin typeface="Arial Narrow"/>
              </a:rPr>
              <a:t>The Department's AI capabilities will have explicit, well-defined uses, and the </a:t>
            </a:r>
            <a:r>
              <a:rPr lang="en-US" i="1" dirty="0">
                <a:latin typeface="Arial Narrow"/>
              </a:rPr>
              <a:t>safety, security</a:t>
            </a:r>
            <a:r>
              <a:rPr lang="en-US" dirty="0">
                <a:latin typeface="Arial Narrow"/>
              </a:rPr>
              <a:t>, and effectiveness of such capabilities will be subject to </a:t>
            </a:r>
            <a:r>
              <a:rPr lang="en-US" i="1" dirty="0">
                <a:latin typeface="Arial Narrow"/>
              </a:rPr>
              <a:t>testing and assurance</a:t>
            </a:r>
            <a:r>
              <a:rPr lang="en-US" dirty="0">
                <a:latin typeface="Arial Narrow"/>
              </a:rPr>
              <a:t> within those defined uses across their entire lifecycles</a:t>
            </a:r>
          </a:p>
          <a:p>
            <a:pPr marL="76200" indent="0">
              <a:buNone/>
            </a:pPr>
            <a:endParaRPr lang="en-US" sz="3000">
              <a:latin typeface="Arial Narrow"/>
            </a:endParaRPr>
          </a:p>
          <a:p>
            <a:pPr marL="76200" indent="0">
              <a:buNone/>
            </a:pPr>
            <a:r>
              <a:rPr lang="en-US" sz="2900" b="1" dirty="0">
                <a:latin typeface="Arial Narrow"/>
              </a:rPr>
              <a:t>5. Governable </a:t>
            </a:r>
            <a:r>
              <a:rPr lang="en-US" sz="2900" dirty="0">
                <a:latin typeface="Arial Narrow"/>
              </a:rPr>
              <a:t>– </a:t>
            </a:r>
          </a:p>
          <a:p>
            <a:pPr marL="76200" indent="0">
              <a:buNone/>
            </a:pPr>
            <a:r>
              <a:rPr lang="en-US" sz="2900" dirty="0">
                <a:latin typeface="Arial Narrow"/>
              </a:rPr>
              <a:t>The Department will design and engineer AI capabilities to fulfill their intended functions while possessing the ability to detect and avoid unintended consequences, and the ability to </a:t>
            </a:r>
            <a:r>
              <a:rPr lang="en-US" sz="2900" i="1" dirty="0">
                <a:latin typeface="Arial Narrow"/>
              </a:rPr>
              <a:t>disengage or deactivate deployed systems</a:t>
            </a:r>
            <a:r>
              <a:rPr lang="en-US" sz="2900" dirty="0">
                <a:latin typeface="Arial Narrow"/>
              </a:rPr>
              <a:t> that demonstrate unintended behavior</a:t>
            </a:r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6790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FE8EAB-4C5C-8F93-5264-6D800AFAD9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 sz="3600"/>
              <a:t>Artificial Intelligence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40E2C-2760-7B05-B4E7-862E37B81D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38" y="3565525"/>
            <a:ext cx="10454720" cy="1934127"/>
          </a:xfrm>
        </p:spPr>
        <p:txBody>
          <a:bodyPr/>
          <a:lstStyle/>
          <a:p>
            <a:r>
              <a:rPr lang="en-US" sz="3200">
                <a:latin typeface="Arial Narrow"/>
              </a:rPr>
              <a:t>Dr. Randolph M. Jones</a:t>
            </a:r>
            <a:endParaRPr lang="en-US" sz="3200"/>
          </a:p>
          <a:p>
            <a:r>
              <a:rPr lang="en-US" sz="3200">
                <a:latin typeface="Arial Narrow"/>
              </a:rPr>
              <a:t>0800-0820</a:t>
            </a:r>
            <a:endParaRPr lang="en-US" sz="32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A1619-EC0D-0C2C-466E-C4DEC01E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077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DoD AI Ethical Principles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E9D7-AC59-9EF6-7C4D-670391BBCA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b="1">
                <a:latin typeface="Arial Narrow"/>
              </a:rPr>
              <a:t>How to track ethical AI?</a:t>
            </a:r>
          </a:p>
          <a:p>
            <a:pPr marL="533400" indent="-457200"/>
            <a:r>
              <a:rPr lang="en-US">
                <a:latin typeface="Arial Narrow"/>
              </a:rPr>
              <a:t>Allocate funding to create a role representing ELSI</a:t>
            </a:r>
          </a:p>
          <a:p>
            <a:pPr marL="533400" indent="-457200"/>
            <a:r>
              <a:rPr lang="en-US">
                <a:latin typeface="Arial Narrow"/>
              </a:rPr>
              <a:t>Identify relevant AI ethical dilemmas</a:t>
            </a:r>
            <a:endParaRPr lang="en-US"/>
          </a:p>
          <a:p>
            <a:pPr marL="533400" indent="-457200"/>
            <a:r>
              <a:rPr lang="en-US">
                <a:latin typeface="Arial Narrow"/>
              </a:rPr>
              <a:t>Document and track ELSI decisions, especially its impact </a:t>
            </a:r>
          </a:p>
          <a:p>
            <a:pPr marL="533400" indent="-457200"/>
            <a:r>
              <a:rPr lang="en-US">
                <a:latin typeface="Arial Narrow"/>
              </a:rPr>
              <a:t>Monitor and evaluate consistently</a:t>
            </a:r>
            <a:endParaRPr lang="en-US"/>
          </a:p>
          <a:p>
            <a:pPr marL="533400" indent="-457200"/>
            <a:endParaRPr lang="en-US"/>
          </a:p>
          <a:p>
            <a:pPr marL="76200" indent="0">
              <a:buNone/>
            </a:pPr>
            <a:endParaRPr lang="en-US"/>
          </a:p>
          <a:p>
            <a:pPr marL="533400" indent="-457200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0BC07E-CFCA-1BEF-46A0-D5D9AE38F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51262"/>
              </p:ext>
            </p:extLst>
          </p:nvPr>
        </p:nvGraphicFramePr>
        <p:xfrm>
          <a:off x="310116" y="4093535"/>
          <a:ext cx="11597847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2232">
                  <a:extLst>
                    <a:ext uri="{9D8B030D-6E8A-4147-A177-3AD203B41FA5}">
                      <a16:colId xmlns:a16="http://schemas.microsoft.com/office/drawing/2014/main" val="1505971077"/>
                    </a:ext>
                  </a:extLst>
                </a:gridCol>
                <a:gridCol w="1426534">
                  <a:extLst>
                    <a:ext uri="{9D8B030D-6E8A-4147-A177-3AD203B41FA5}">
                      <a16:colId xmlns:a16="http://schemas.microsoft.com/office/drawing/2014/main" val="1281362230"/>
                    </a:ext>
                  </a:extLst>
                </a:gridCol>
                <a:gridCol w="1674624">
                  <a:extLst>
                    <a:ext uri="{9D8B030D-6E8A-4147-A177-3AD203B41FA5}">
                      <a16:colId xmlns:a16="http://schemas.microsoft.com/office/drawing/2014/main" val="1663166330"/>
                    </a:ext>
                  </a:extLst>
                </a:gridCol>
                <a:gridCol w="3420137">
                  <a:extLst>
                    <a:ext uri="{9D8B030D-6E8A-4147-A177-3AD203B41FA5}">
                      <a16:colId xmlns:a16="http://schemas.microsoft.com/office/drawing/2014/main" val="1692987914"/>
                    </a:ext>
                  </a:extLst>
                </a:gridCol>
                <a:gridCol w="2923953">
                  <a:extLst>
                    <a:ext uri="{9D8B030D-6E8A-4147-A177-3AD203B41FA5}">
                      <a16:colId xmlns:a16="http://schemas.microsoft.com/office/drawing/2014/main" val="2487822262"/>
                    </a:ext>
                  </a:extLst>
                </a:gridCol>
                <a:gridCol w="770367">
                  <a:extLst>
                    <a:ext uri="{9D8B030D-6E8A-4147-A177-3AD203B41FA5}">
                      <a16:colId xmlns:a16="http://schemas.microsoft.com/office/drawing/2014/main" val="675881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Principle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ELSI Implication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Decision/Activity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0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01JAN25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Testbed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Governable, Equitable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Only offer mostly "correct" treatment options or the whole gambit? Also very effortful to offer all options.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Offer range of plausible treatment options and ensure it can be expanded.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256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0637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Ethics in AI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E9D7-AC59-9EF6-7C4D-670391BBCA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5349544" cy="5075237"/>
          </a:xfrm>
        </p:spPr>
        <p:txBody>
          <a:bodyPr/>
          <a:lstStyle/>
          <a:p>
            <a:pPr marL="76200" indent="0">
              <a:buNone/>
            </a:pPr>
            <a:r>
              <a:rPr lang="en-US" b="1">
                <a:latin typeface="Arial Narrow"/>
              </a:rPr>
              <a:t>Further Reading:</a:t>
            </a:r>
          </a:p>
          <a:p>
            <a:pPr marL="76200" indent="0">
              <a:buNone/>
            </a:pPr>
            <a:endParaRPr lang="en-US" i="1">
              <a:latin typeface="Arial Narrow"/>
            </a:endParaRPr>
          </a:p>
          <a:p>
            <a:pPr marL="76200" indent="0">
              <a:buNone/>
            </a:pPr>
            <a:r>
              <a:rPr lang="en-US" i="1">
                <a:latin typeface="Arial Narrow"/>
              </a:rPr>
              <a:t>Recommendation on the Ethics of Artificial Intelligence</a:t>
            </a:r>
            <a:r>
              <a:rPr lang="en-US">
                <a:latin typeface="Arial Narrow"/>
              </a:rPr>
              <a:t> (2022) </a:t>
            </a:r>
            <a:endParaRPr lang="en-US"/>
          </a:p>
          <a:p>
            <a:pPr marL="76200" indent="0">
              <a:buNone/>
            </a:pPr>
            <a:r>
              <a:rPr lang="en-US">
                <a:latin typeface="Arial Narrow"/>
              </a:rPr>
              <a:t>by the </a:t>
            </a:r>
            <a:endParaRPr lang="en-US"/>
          </a:p>
          <a:p>
            <a:pPr marL="76200" indent="0">
              <a:buNone/>
            </a:pPr>
            <a:r>
              <a:rPr lang="en-US">
                <a:latin typeface="Arial Narrow"/>
              </a:rPr>
              <a:t>United Nations Educational, Scientific, and Cultural Organization (UNESCO)</a:t>
            </a:r>
            <a:endParaRPr lang="en-US"/>
          </a:p>
          <a:p>
            <a:pPr marL="76200" indent="0">
              <a:buNone/>
            </a:pPr>
            <a:endParaRPr lang="en-US"/>
          </a:p>
          <a:p>
            <a:pPr marL="7620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C678C-814D-80AB-2D53-CD2966206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37" y="954161"/>
            <a:ext cx="5536684" cy="5268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E61FFA-4C56-F9DA-47E7-104C187AC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85" y="4875027"/>
            <a:ext cx="1511597" cy="151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272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FE8EAB-4C5C-8F93-5264-6D800AFAD9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 sz="3600"/>
              <a:t>Future Directions and Challenges of AI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40E2C-2760-7B05-B4E7-862E37B81D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38" y="3565525"/>
            <a:ext cx="10454720" cy="1934127"/>
          </a:xfrm>
        </p:spPr>
        <p:txBody>
          <a:bodyPr/>
          <a:lstStyle/>
          <a:p>
            <a:r>
              <a:rPr lang="en-US" sz="3200">
                <a:latin typeface="Arial Narrow"/>
              </a:rPr>
              <a:t>Dr. Randolph M. Jones</a:t>
            </a:r>
            <a:endParaRPr lang="en-US"/>
          </a:p>
          <a:p>
            <a:r>
              <a:rPr lang="en-US" sz="3200">
                <a:latin typeface="Arial Narrow"/>
              </a:rPr>
              <a:t>1120-1135</a:t>
            </a:r>
          </a:p>
          <a:p>
            <a:endParaRPr lang="en-US" sz="32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A1619-EC0D-0C2C-466E-C4DEC01E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470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B104E-DAFA-B08B-377B-F2064D336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FE8093-E8D1-274D-CD3C-6823DA45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Future Directions and Challenges of AI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CE9D7-AC59-9EF6-7C4D-670391BBCA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7955" y="1113697"/>
            <a:ext cx="5222210" cy="5075237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 Narrow"/>
              </a:rPr>
              <a:t>Future Directions</a:t>
            </a:r>
          </a:p>
          <a:p>
            <a:pPr marL="456565" indent="-456565"/>
            <a:r>
              <a:rPr lang="en-US" sz="2400">
                <a:latin typeface="Arial Narrow"/>
              </a:rPr>
              <a:t>Advanced machine learning algorithms</a:t>
            </a:r>
          </a:p>
          <a:p>
            <a:pPr marL="989965" lvl="1" indent="-380365"/>
            <a:r>
              <a:rPr lang="en-US" sz="2000">
                <a:latin typeface="Arial Narrow"/>
              </a:rPr>
              <a:t>Enhance simulation accuracy and predictive capabilities</a:t>
            </a:r>
            <a:endParaRPr lang="en-US" sz="2000"/>
          </a:p>
          <a:p>
            <a:pPr marL="456565" indent="-456565"/>
            <a:r>
              <a:rPr lang="en-US" sz="2400">
                <a:latin typeface="Arial Narrow"/>
              </a:rPr>
              <a:t>Generative AI</a:t>
            </a:r>
            <a:endParaRPr lang="en-US" sz="2400"/>
          </a:p>
          <a:p>
            <a:pPr marL="989965" lvl="1" indent="-380365"/>
            <a:r>
              <a:rPr lang="en-US" sz="2000">
                <a:latin typeface="Arial Narrow"/>
              </a:rPr>
              <a:t>Content creation</a:t>
            </a:r>
            <a:endParaRPr lang="en-US" sz="2000"/>
          </a:p>
          <a:p>
            <a:pPr marL="989965" lvl="1" indent="-380365"/>
            <a:r>
              <a:rPr lang="en-US" sz="2000">
                <a:latin typeface="Arial Narrow"/>
              </a:rPr>
              <a:t>Scenario variation</a:t>
            </a:r>
            <a:endParaRPr lang="en-US" sz="2000"/>
          </a:p>
          <a:p>
            <a:pPr marL="456565" indent="-456565"/>
            <a:r>
              <a:rPr lang="en-US" sz="2400">
                <a:latin typeface="Arial Narrow"/>
              </a:rPr>
              <a:t>Real-time data integration</a:t>
            </a:r>
            <a:endParaRPr lang="en-US" sz="2400"/>
          </a:p>
          <a:p>
            <a:pPr marL="989965" lvl="1" indent="-380365"/>
            <a:r>
              <a:rPr lang="en-US" sz="2000">
                <a:latin typeface="Arial Narrow"/>
              </a:rPr>
              <a:t>Live data feeds</a:t>
            </a:r>
            <a:endParaRPr lang="en-US" sz="2000"/>
          </a:p>
          <a:p>
            <a:pPr marL="989965" lvl="1" indent="-380365"/>
            <a:r>
              <a:rPr lang="en-US" sz="2000">
                <a:latin typeface="Arial Narrow"/>
              </a:rPr>
              <a:t>IoT and sensor data</a:t>
            </a:r>
            <a:endParaRPr lang="en-US" sz="2000"/>
          </a:p>
          <a:p>
            <a:pPr marL="0" indent="0">
              <a:buNone/>
            </a:pPr>
            <a:endParaRPr lang="en-US"/>
          </a:p>
          <a:p>
            <a:pPr marL="456565" indent="-456565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DA33275-4B7D-C7CE-A717-BA8EFE99A262}"/>
              </a:ext>
            </a:extLst>
          </p:cNvPr>
          <p:cNvSpPr txBox="1">
            <a:spLocks/>
          </p:cNvSpPr>
          <p:nvPr/>
        </p:nvSpPr>
        <p:spPr bwMode="auto">
          <a:xfrm>
            <a:off x="6605628" y="1113697"/>
            <a:ext cx="5449865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>
                <a:latin typeface="Arial Narrow"/>
              </a:rPr>
              <a:t>Challenges</a:t>
            </a:r>
            <a:endParaRPr lang="en-US"/>
          </a:p>
          <a:p>
            <a:pPr marL="456565" indent="-456565"/>
            <a:r>
              <a:rPr lang="en-US" sz="2400" kern="0">
                <a:latin typeface="Arial Narrow"/>
              </a:rPr>
              <a:t>Scalability and performance</a:t>
            </a:r>
            <a:endParaRPr lang="en-US" sz="2400" kern="0"/>
          </a:p>
          <a:p>
            <a:pPr marL="989965" lvl="1" indent="-380365"/>
            <a:r>
              <a:rPr lang="en-US" sz="2000" kern="0">
                <a:latin typeface="Arial Narrow"/>
              </a:rPr>
              <a:t>Computational demands</a:t>
            </a:r>
            <a:endParaRPr lang="en-US" sz="2000" kern="0"/>
          </a:p>
          <a:p>
            <a:pPr marL="989965" lvl="1" indent="-380365"/>
            <a:r>
              <a:rPr lang="en-US" sz="2000" kern="0">
                <a:latin typeface="Arial Narrow"/>
              </a:rPr>
              <a:t>Scalable solutions</a:t>
            </a:r>
          </a:p>
          <a:p>
            <a:pPr marL="456579" indent="-380365"/>
            <a:r>
              <a:rPr lang="en-US" sz="2400" kern="0">
                <a:latin typeface="Arial Narrow"/>
              </a:rPr>
              <a:t>Artificial General Intelligence</a:t>
            </a:r>
          </a:p>
          <a:p>
            <a:pPr marL="989965" lvl="1" indent="-380365"/>
            <a:r>
              <a:rPr lang="en-US" sz="2000" kern="0">
                <a:latin typeface="Arial Narrow"/>
              </a:rPr>
              <a:t>Integrated learning and reasoning</a:t>
            </a:r>
          </a:p>
          <a:p>
            <a:pPr marL="989965" lvl="1" indent="-380365"/>
            <a:r>
              <a:rPr lang="en-US" sz="2000" kern="0">
                <a:latin typeface="Arial Narrow"/>
              </a:rPr>
              <a:t>Evolution vs. learning</a:t>
            </a:r>
          </a:p>
          <a:p>
            <a:pPr marL="989965" lvl="1" indent="-380365"/>
            <a:r>
              <a:rPr lang="en-US" sz="2000" kern="0">
                <a:latin typeface="Arial Narrow"/>
              </a:rPr>
              <a:t>Generalization vs. over-generalization</a:t>
            </a:r>
            <a:endParaRPr lang="en-US" sz="2000" kern="0"/>
          </a:p>
          <a:p>
            <a:pPr marL="456565" indent="-456565"/>
            <a:r>
              <a:rPr lang="en-US" sz="2400" kern="0">
                <a:latin typeface="Arial Narrow"/>
              </a:rPr>
              <a:t>Interoperability</a:t>
            </a:r>
            <a:endParaRPr lang="en-US" sz="2400" kern="0"/>
          </a:p>
          <a:p>
            <a:pPr marL="989965" lvl="1" indent="-380365"/>
            <a:r>
              <a:rPr lang="en-US" sz="2000" kern="0">
                <a:latin typeface="Arial Narrow"/>
              </a:rPr>
              <a:t>System integration</a:t>
            </a:r>
            <a:endParaRPr lang="en-US" sz="2000" kern="0"/>
          </a:p>
          <a:p>
            <a:pPr marL="989965" lvl="1" indent="-380365"/>
            <a:r>
              <a:rPr lang="en-US" sz="2000" kern="0">
                <a:latin typeface="Arial Narrow"/>
              </a:rPr>
              <a:t>Standardization</a:t>
            </a:r>
            <a:endParaRPr lang="en-US" sz="2000" kern="0"/>
          </a:p>
          <a:p>
            <a:pPr marL="456565" indent="-456565"/>
            <a:r>
              <a:rPr lang="en-US" sz="2400" kern="0">
                <a:latin typeface="Arial Narrow"/>
              </a:rPr>
              <a:t>Ethical and security concerns</a:t>
            </a:r>
            <a:endParaRPr lang="en-US" sz="2400" kern="0"/>
          </a:p>
          <a:p>
            <a:pPr marL="989965" lvl="1" indent="-380365"/>
            <a:r>
              <a:rPr lang="en-US" sz="2000" kern="0">
                <a:latin typeface="Arial Narrow"/>
              </a:rPr>
              <a:t>Bias and fairness</a:t>
            </a:r>
            <a:endParaRPr lang="en-US" sz="2000" kern="0"/>
          </a:p>
          <a:p>
            <a:pPr marL="989965" lvl="1" indent="-380365"/>
            <a:r>
              <a:rPr lang="en-US" sz="2000" kern="0">
                <a:latin typeface="Arial Narrow"/>
              </a:rPr>
              <a:t>Data security</a:t>
            </a:r>
            <a:endParaRPr lang="en-US" sz="2000" kern="0"/>
          </a:p>
          <a:p>
            <a:pPr marL="456565" indent="-456565"/>
            <a:endParaRPr lang="en-US" kern="0"/>
          </a:p>
          <a:p>
            <a:pPr marL="456565" indent="-456565"/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4187196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FE8EAB-4C5C-8F93-5264-6D800AFAD9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  <a:p>
            <a:r>
              <a:rPr lang="en-US" sz="3600"/>
              <a:t>Concluding Discussion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40E2C-2760-7B05-B4E7-862E37B81D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38" y="3565525"/>
            <a:ext cx="10454720" cy="1934127"/>
          </a:xfrm>
        </p:spPr>
        <p:txBody>
          <a:bodyPr/>
          <a:lstStyle/>
          <a:p>
            <a:r>
              <a:rPr lang="en-US" sz="3200">
                <a:latin typeface="Arial Narrow"/>
              </a:rPr>
              <a:t>Dr. Morgan Ulinski</a:t>
            </a:r>
            <a:endParaRPr lang="en-US"/>
          </a:p>
          <a:p>
            <a:r>
              <a:rPr lang="en-US" sz="3200">
                <a:latin typeface="Arial Narrow"/>
              </a:rPr>
              <a:t>1135-1150</a:t>
            </a:r>
          </a:p>
          <a:p>
            <a:endParaRPr lang="en-US" sz="32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A1619-EC0D-0C2C-466E-C4DEC01E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282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B8D860-AC40-25A0-AC6B-B133A8E523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B3A53-7EEF-F35A-5870-480D8A78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Concluding Discussion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AEF81-D550-15DB-D303-3050AA24050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>
                <a:latin typeface="Arial Narrow"/>
              </a:rPr>
              <a:t> </a:t>
            </a:r>
            <a:endParaRPr lang="en-US" sz="3600"/>
          </a:p>
          <a:p>
            <a:pPr marL="0" indent="0" algn="ctr">
              <a:buNone/>
            </a:pPr>
            <a:endParaRPr lang="en-US" sz="3600">
              <a:latin typeface="Arial Narrow"/>
            </a:endParaRPr>
          </a:p>
          <a:p>
            <a:pPr marL="0" indent="0" algn="ctr">
              <a:buNone/>
            </a:pPr>
            <a:r>
              <a:rPr lang="en-US" sz="3600">
                <a:latin typeface="Arial Narrow"/>
              </a:rPr>
              <a:t>How will you apply AI methods to your own </a:t>
            </a:r>
            <a:endParaRPr lang="en-US" sz="3600"/>
          </a:p>
          <a:p>
            <a:pPr marL="0" indent="0" algn="ctr">
              <a:buNone/>
            </a:pPr>
            <a:r>
              <a:rPr lang="en-US" sz="3600">
                <a:latin typeface="Arial Narrow"/>
              </a:rPr>
              <a:t>training and simulation problems?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8878088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172B35-E665-2C55-D647-F3D77B57CC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/>
              <a:t>Thank you for attending!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25C56-7EA3-6CE5-7614-84124F9D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5785DE2-505E-9736-974F-E30FA1F13227}"/>
              </a:ext>
            </a:extLst>
          </p:cNvPr>
          <p:cNvSpPr txBox="1">
            <a:spLocks/>
          </p:cNvSpPr>
          <p:nvPr/>
        </p:nvSpPr>
        <p:spPr bwMode="auto">
          <a:xfrm>
            <a:off x="1856580" y="4531154"/>
            <a:ext cx="8478838" cy="96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None/>
              <a:defRPr sz="2400" b="1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>
                <a:latin typeface="Arial Narrow"/>
              </a:rPr>
              <a:t>Brice Colby, Ph.D.</a:t>
            </a:r>
          </a:p>
          <a:p>
            <a:r>
              <a:rPr lang="en-US" sz="2000" kern="0">
                <a:latin typeface="Arial Narrow"/>
              </a:rPr>
              <a:t>Randolph M. Jones, Ph.D.</a:t>
            </a:r>
          </a:p>
          <a:p>
            <a:r>
              <a:rPr lang="en-US" sz="2000" kern="0">
                <a:latin typeface="Arial Narrow"/>
              </a:rPr>
              <a:t>Morgan Ulinski, Ph.D.</a:t>
            </a:r>
          </a:p>
          <a:p>
            <a:r>
              <a:rPr lang="en-US" sz="2000" kern="0">
                <a:latin typeface="Arial Narrow"/>
              </a:rPr>
              <a:t>Elaine Choy, M.S.</a:t>
            </a:r>
          </a:p>
          <a:p>
            <a:r>
              <a:rPr lang="en-US" sz="2000" kern="0">
                <a:latin typeface="Arial Narrow"/>
              </a:rPr>
              <a:t>Robert </a:t>
            </a:r>
            <a:r>
              <a:rPr lang="en-US" sz="2000" kern="0" err="1">
                <a:latin typeface="Arial Narrow"/>
              </a:rPr>
              <a:t>Sottilare</a:t>
            </a:r>
            <a:r>
              <a:rPr lang="en-US" sz="2000" kern="0">
                <a:latin typeface="Arial Narrow"/>
              </a:rPr>
              <a:t>, Ph.D.</a:t>
            </a:r>
          </a:p>
          <a:p>
            <a:endParaRPr lang="en-US" sz="2000" kern="0">
              <a:latin typeface="Arial Narrow" pitchFamily="34" charset="0"/>
            </a:endParaRPr>
          </a:p>
          <a:p>
            <a:endParaRPr lang="en-US" sz="2000" kern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662033-8224-4FA4-7C9F-7902307BE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32" b="35841"/>
          <a:stretch/>
        </p:blipFill>
        <p:spPr>
          <a:xfrm>
            <a:off x="3807298" y="2812840"/>
            <a:ext cx="4577402" cy="139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9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Artificial Intelligence?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3672" y="998899"/>
            <a:ext cx="12060515" cy="4361994"/>
          </a:xfrm>
        </p:spPr>
        <p:txBody>
          <a:bodyPr/>
          <a:lstStyle/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The science and engineering of making intelligent machines (John McCarthy, August 1955)</a:t>
            </a:r>
            <a:endParaRPr lang="en-US"/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latin typeface="Arial Narrow" panose="020B0606020202030204" pitchFamily="34" charset="0"/>
                <a:cs typeface="Times New Roman" panose="02020603050405020304" pitchFamily="18" charset="0"/>
              </a:rPr>
              <a:t>Three stages of AI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0">
                <a:effectLst/>
                <a:highlight>
                  <a:srgbClr val="00FFFF"/>
                </a:highlight>
                <a:latin typeface="Arial Narrow"/>
                <a:cs typeface="Times New Roman"/>
              </a:rPr>
              <a:t>Artificial Narrow Intelligence (weak AI)</a:t>
            </a:r>
            <a:r>
              <a:rPr lang="en-US" sz="2000" b="1" kern="0">
                <a:effectLst/>
                <a:latin typeface="Arial Narrow"/>
                <a:cs typeface="Times New Roman"/>
              </a:rPr>
              <a:t> – </a:t>
            </a:r>
            <a:r>
              <a:rPr lang="en-US" sz="2000" kern="0">
                <a:effectLst/>
                <a:latin typeface="Arial Narrow"/>
                <a:cs typeface="Times New Roman"/>
              </a:rPr>
              <a:t>no ability to think; performs a set of pre-defined functions</a:t>
            </a:r>
          </a:p>
          <a:p>
            <a:pPr marL="1523365" lvl="2" indent="-3041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0">
                <a:effectLst/>
                <a:latin typeface="Arial Narrow"/>
                <a:cs typeface="Times New Roman"/>
              </a:rPr>
              <a:t>Examples: Search algorithms, Siri, Alexa, self-driving cars, and Sophia the humanoid; almost all the AI-based systems built to date fall under the category of Weak AI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0">
                <a:effectLst/>
                <a:highlight>
                  <a:srgbClr val="00FFFF"/>
                </a:highlight>
                <a:latin typeface="Arial Narrow"/>
                <a:cs typeface="Times New Roman"/>
              </a:rPr>
              <a:t>Artificial General Intelligence (strong AI)</a:t>
            </a:r>
            <a:r>
              <a:rPr lang="en-US" sz="2000" b="1" kern="0">
                <a:effectLst/>
                <a:latin typeface="Arial Narrow"/>
                <a:cs typeface="Times New Roman"/>
              </a:rPr>
              <a:t> – </a:t>
            </a:r>
            <a:r>
              <a:rPr lang="en-US" sz="2000" kern="0">
                <a:effectLst/>
                <a:latin typeface="Arial Narrow"/>
                <a:cs typeface="Times New Roman"/>
              </a:rPr>
              <a:t>the stage in the evolution of AI where machines will possess the ability to think and make decisions just like humans; no current examples of strong AI</a:t>
            </a:r>
          </a:p>
          <a:p>
            <a:pPr marL="1523365" lvl="2" indent="-3041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latin typeface="Arial Narrow"/>
                <a:cs typeface="Times New Roman"/>
              </a:rPr>
              <a:t>Sci-Fi movie examples of strong AI: HAL 9000 (2001: A Space Odyssey), Ava (Ex Machina), Data (Star Trek: The Next Generation), and Samantha, the virtual assistant (Her, 2013)</a:t>
            </a:r>
            <a:endParaRPr lang="en-US" sz="1800" kern="0">
              <a:effectLst/>
              <a:latin typeface="Arial Narrow"/>
              <a:cs typeface="Times New Roman"/>
            </a:endParaRP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0">
                <a:effectLst/>
                <a:highlight>
                  <a:srgbClr val="00FFFF"/>
                </a:highlight>
                <a:latin typeface="Arial Narrow"/>
                <a:cs typeface="Times New Roman"/>
              </a:rPr>
              <a:t>Artificial Super Intelligence (ASI)</a:t>
            </a:r>
            <a:r>
              <a:rPr lang="en-US" sz="2000" b="1" kern="0">
                <a:effectLst/>
                <a:latin typeface="Arial Narrow"/>
                <a:cs typeface="Times New Roman"/>
              </a:rPr>
              <a:t> - </a:t>
            </a:r>
            <a:r>
              <a:rPr lang="en-US" sz="2000" kern="0">
                <a:effectLst/>
                <a:latin typeface="Arial Narrow"/>
                <a:cs typeface="Times New Roman"/>
              </a:rPr>
              <a:t>the stage of AI when the capability of intelligent machines surpass the intelligence of human beings; no current examples of ASI</a:t>
            </a:r>
            <a:r>
              <a:rPr lang="en-US" sz="2000">
                <a:latin typeface="Arial Narrow"/>
                <a:cs typeface="Times New Roman"/>
              </a:rPr>
              <a:t> </a:t>
            </a:r>
            <a:endParaRPr lang="en-US" sz="2000" kern="0">
              <a:effectLst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523365" lvl="2" indent="-3041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latin typeface="Arial Narrow"/>
                <a:cs typeface="Times New Roman"/>
              </a:rPr>
              <a:t>Sci-Fi examples include Skynet (Terminator movie franchise)</a:t>
            </a:r>
            <a:r>
              <a:rPr lang="en-US" sz="1800" kern="0">
                <a:effectLst/>
                <a:latin typeface="Arial Narrow"/>
                <a:cs typeface="Times New Roman"/>
              </a:rPr>
              <a:t> and other hypothetical situations depicted in movies and books where machines take over the world and destroy mankind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82A49-17E4-1268-FAAF-1CACA578DD27}"/>
              </a:ext>
            </a:extLst>
          </p:cNvPr>
          <p:cNvSpPr txBox="1"/>
          <p:nvPr/>
        </p:nvSpPr>
        <p:spPr>
          <a:xfrm>
            <a:off x="2432422" y="6006664"/>
            <a:ext cx="7327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McCarthy, J. (1955, August). A proposal for the Dartmouth summer research project on artificial intelligence, August 31, 1955.</a:t>
            </a:r>
          </a:p>
          <a:p>
            <a:r>
              <a:rPr lang="en-US" sz="1000"/>
              <a:t>McCarthy, J., Minsky, M. L., Rochester, N., &amp; Shannon, C. E. (1956). Artificial intelligence (AI) coined at Dartmouth.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1D427F6-308E-78F3-D0A5-E0DA0CB3905F}"/>
              </a:ext>
            </a:extLst>
          </p:cNvPr>
          <p:cNvSpPr txBox="1">
            <a:spLocks/>
          </p:cNvSpPr>
          <p:nvPr/>
        </p:nvSpPr>
        <p:spPr>
          <a:xfrm>
            <a:off x="10886876" y="6419966"/>
            <a:ext cx="821634" cy="34093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68E8870-17DE-45C4-A8DD-7644B2422933}" type="slidenum">
              <a:rPr lang="en-US" sz="1800" dirty="0" smtClean="0">
                <a:latin typeface="Arial"/>
                <a:cs typeface="Arial"/>
              </a:rPr>
              <a:pPr algn="r">
                <a:defRPr/>
              </a:pPr>
              <a:t>6</a:t>
            </a:fld>
            <a:endParaRPr lang="en-US"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95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that AI can do…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3672" y="998899"/>
            <a:ext cx="12060515" cy="2341948"/>
          </a:xfrm>
        </p:spPr>
        <p:txBody>
          <a:bodyPr/>
          <a:lstStyle/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>
                <a:latin typeface="Arial Narrow"/>
                <a:cs typeface="Times New Roman"/>
              </a:rPr>
              <a:t>Process data: </a:t>
            </a:r>
            <a:r>
              <a:rPr lang="en-US" sz="2000">
                <a:latin typeface="Arial Narrow"/>
                <a:cs typeface="Times New Roman"/>
              </a:rPr>
              <a:t>AI can analyze and process large amounts of data quickly and efficiently. </a:t>
            </a:r>
            <a:endParaRPr lang="en-US" sz="2000">
              <a:latin typeface="Arial Narrow"/>
              <a:cs typeface="Times New Roman" panose="02020603050405020304" pitchFamily="18" charset="0"/>
            </a:endParaRP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>
                <a:latin typeface="Arial Narrow"/>
                <a:cs typeface="Times New Roman"/>
              </a:rPr>
              <a:t>Recognize patterns: </a:t>
            </a:r>
            <a:r>
              <a:rPr lang="en-US" sz="2000">
                <a:latin typeface="Arial Narrow"/>
                <a:cs typeface="Times New Roman"/>
              </a:rPr>
              <a:t>AI algorithms can identify and recognize patterns within data</a:t>
            </a: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>
                <a:latin typeface="Arial Narrow"/>
                <a:cs typeface="Times New Roman"/>
              </a:rPr>
              <a:t>Classify and predict: </a:t>
            </a:r>
            <a:r>
              <a:rPr lang="en-US" sz="2000">
                <a:latin typeface="Arial Narrow"/>
                <a:cs typeface="Times New Roman"/>
              </a:rPr>
              <a:t>AI can classify data into categories or predict outcomes based on patterns in the data</a:t>
            </a: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>
                <a:latin typeface="Arial Narrow"/>
                <a:cs typeface="Times New Roman"/>
              </a:rPr>
              <a:t>Make decisions: </a:t>
            </a:r>
            <a:r>
              <a:rPr lang="en-US" sz="2000">
                <a:latin typeface="Arial Narrow"/>
                <a:cs typeface="Times New Roman"/>
              </a:rPr>
              <a:t>AI systems can make decisions based on data analysis and predefined rules or models</a:t>
            </a: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>
                <a:latin typeface="Arial Narrow"/>
                <a:cs typeface="Times New Roman"/>
              </a:rPr>
              <a:t>Automate processes: </a:t>
            </a:r>
            <a:r>
              <a:rPr lang="en-US" sz="2000">
                <a:latin typeface="Arial Narrow"/>
                <a:cs typeface="Times New Roman"/>
              </a:rPr>
              <a:t>AI enable the automation of repetitive or mundane tasks, freeing up human resources for more complex or creative work</a:t>
            </a: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61E0A-DB31-7208-170A-66EE29E13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459" y="3511522"/>
            <a:ext cx="6735482" cy="28483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641E18-2397-6B85-DBD9-60548D6A1D38}"/>
              </a:ext>
            </a:extLst>
          </p:cNvPr>
          <p:cNvSpPr txBox="1"/>
          <p:nvPr/>
        </p:nvSpPr>
        <p:spPr>
          <a:xfrm>
            <a:off x="213508" y="4251594"/>
            <a:ext cx="22734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/>
              <a:t>https://www.edureka.co/blog/types-of-artificial-intelligence/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09983C8-CD9D-1AA1-F738-3270AA5B3FC7}"/>
              </a:ext>
            </a:extLst>
          </p:cNvPr>
          <p:cNvSpPr txBox="1">
            <a:spLocks/>
          </p:cNvSpPr>
          <p:nvPr/>
        </p:nvSpPr>
        <p:spPr>
          <a:xfrm>
            <a:off x="10886876" y="6419966"/>
            <a:ext cx="821634" cy="34093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68E8870-17DE-45C4-A8DD-7644B2422933}" type="slidenum">
              <a:rPr lang="en-US" sz="1800" dirty="0" smtClean="0">
                <a:latin typeface="Arial"/>
                <a:cs typeface="Arial"/>
              </a:rPr>
              <a:pPr algn="r">
                <a:defRPr/>
              </a:pPr>
              <a:t>7</a:t>
            </a:fld>
            <a:endParaRPr lang="en-US"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085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that AI can do…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35938" y="1148305"/>
            <a:ext cx="5423950" cy="3710560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>
                <a:latin typeface="Arial Narrow" panose="020B0606020202030204" pitchFamily="34" charset="0"/>
                <a:cs typeface="Times New Roman" panose="02020603050405020304" pitchFamily="18" charset="0"/>
              </a:rPr>
              <a:t>Process natural language: </a:t>
            </a:r>
            <a:r>
              <a:rPr lang="en-US" sz="2000">
                <a:latin typeface="Arial Narrow" panose="020B0606020202030204" pitchFamily="34" charset="0"/>
                <a:cs typeface="Times New Roman" panose="02020603050405020304" pitchFamily="18" charset="0"/>
              </a:rPr>
              <a:t>AI can process and understand human language to enable language translation, sentiment analysis, interactive dialogue, and voice-controlled systems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>
                <a:latin typeface="Arial Narrow" panose="020B0606020202030204" pitchFamily="34" charset="0"/>
                <a:cs typeface="Times New Roman" panose="02020603050405020304" pitchFamily="18" charset="0"/>
              </a:rPr>
              <a:t>Optimization: </a:t>
            </a:r>
            <a:r>
              <a:rPr lang="en-US" sz="2000">
                <a:latin typeface="Arial Narrow" panose="020B0606020202030204" pitchFamily="34" charset="0"/>
                <a:cs typeface="Times New Roman" panose="02020603050405020304" pitchFamily="18" charset="0"/>
              </a:rPr>
              <a:t>AI can optimize processes and systems by finding the most efficient solutions based on predefined goals or constraints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>
                <a:latin typeface="Arial Narrow" panose="020B0606020202030204" pitchFamily="34" charset="0"/>
                <a:cs typeface="Times New Roman" panose="02020603050405020304" pitchFamily="18" charset="0"/>
              </a:rPr>
              <a:t>Simulate and model: </a:t>
            </a:r>
            <a:r>
              <a:rPr lang="en-US" sz="2000">
                <a:latin typeface="Arial Narrow" panose="020B0606020202030204" pitchFamily="34" charset="0"/>
                <a:cs typeface="Times New Roman" panose="02020603050405020304" pitchFamily="18" charset="0"/>
              </a:rPr>
              <a:t>AI can simulate real-world scenarios or model complex systems to analyze their behavior and make predictions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7A24F-6EBF-3846-96DB-F42A78D3C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72901"/>
            <a:ext cx="5633583" cy="3231446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5D0EE51-FC04-D44E-11A6-A240DDF33377}"/>
              </a:ext>
            </a:extLst>
          </p:cNvPr>
          <p:cNvSpPr txBox="1">
            <a:spLocks/>
          </p:cNvSpPr>
          <p:nvPr/>
        </p:nvSpPr>
        <p:spPr bwMode="auto">
          <a:xfrm>
            <a:off x="135938" y="4757522"/>
            <a:ext cx="11920124" cy="160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0">
                <a:latin typeface="Arial Narrow" panose="020B0606020202030204" pitchFamily="34" charset="0"/>
                <a:cs typeface="Times New Roman" panose="02020603050405020304" pitchFamily="18" charset="0"/>
              </a:rPr>
              <a:t>Personalize experiences: </a:t>
            </a:r>
            <a:r>
              <a:rPr lang="en-US" sz="2000" kern="0">
                <a:latin typeface="Arial Narrow" panose="020B0606020202030204" pitchFamily="34" charset="0"/>
                <a:cs typeface="Times New Roman" panose="02020603050405020304" pitchFamily="18" charset="0"/>
              </a:rPr>
              <a:t>AI personalize experiences by tailoring content, recommendations, and interactions to individual users based on their preferences, behavior, and historical data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0">
                <a:latin typeface="Arial Narrow" panose="020B0606020202030204" pitchFamily="34" charset="0"/>
                <a:cs typeface="Times New Roman" panose="02020603050405020304" pitchFamily="18" charset="0"/>
              </a:rPr>
              <a:t>Generate stuff: </a:t>
            </a:r>
            <a:r>
              <a:rPr lang="en-US" sz="2000" kern="0">
                <a:latin typeface="Arial Narrow" panose="020B0606020202030204" pitchFamily="34" charset="0"/>
                <a:cs typeface="Times New Roman" panose="02020603050405020304" pitchFamily="18" charset="0"/>
              </a:rPr>
              <a:t>AI can generate content, artwork, music, and other creative outputs based on predefined patterns or by learning from existing examples; ChatGPT falls into this category.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ker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1A369FB-4057-0751-EA6E-EC35D922C29D}"/>
              </a:ext>
            </a:extLst>
          </p:cNvPr>
          <p:cNvSpPr txBox="1">
            <a:spLocks/>
          </p:cNvSpPr>
          <p:nvPr/>
        </p:nvSpPr>
        <p:spPr>
          <a:xfrm>
            <a:off x="10886876" y="6419966"/>
            <a:ext cx="821634" cy="34093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68E8870-17DE-45C4-A8DD-7644B2422933}" type="slidenum">
              <a:rPr lang="en-US" sz="1800" dirty="0" smtClean="0">
                <a:latin typeface="Arial"/>
                <a:cs typeface="Arial"/>
              </a:rPr>
              <a:pPr algn="r">
                <a:defRPr/>
              </a:pPr>
              <a:t>8</a:t>
            </a:fld>
            <a:endParaRPr lang="en-US"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31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040" y="0"/>
            <a:ext cx="7350584" cy="795130"/>
          </a:xfrm>
        </p:spPr>
        <p:txBody>
          <a:bodyPr/>
          <a:lstStyle/>
          <a:p>
            <a:r>
              <a:rPr lang="en-US"/>
              <a:t>Functional Branches of AI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99E902E-6614-C513-4A30-5885AA65B5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672" y="998899"/>
            <a:ext cx="12060515" cy="795130"/>
          </a:xfrm>
        </p:spPr>
        <p:txBody>
          <a:bodyPr/>
          <a:lstStyle/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latin typeface="Arial Narrow"/>
                <a:cs typeface="Times New Roman"/>
              </a:rPr>
              <a:t>Machine learning is the most well-known type of AI… </a:t>
            </a:r>
            <a:endParaRPr lang="en-US"/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>
                <a:latin typeface="Arial Narrow"/>
                <a:cs typeface="Times New Roman"/>
              </a:rPr>
              <a:t>Supervised Learning</a:t>
            </a:r>
          </a:p>
          <a:p>
            <a:pPr marL="1523365" lvl="2" indent="-3041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latin typeface="Arial Narrow"/>
                <a:cs typeface="Times New Roman"/>
              </a:rPr>
              <a:t>Classification</a:t>
            </a:r>
          </a:p>
          <a:p>
            <a:pPr marL="1523365" lvl="2" indent="-3041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latin typeface="Arial Narrow"/>
                <a:cs typeface="Times New Roman"/>
              </a:rPr>
              <a:t>Regression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>
                <a:latin typeface="Arial Narrow"/>
                <a:cs typeface="Times New Roman"/>
              </a:rPr>
              <a:t>Unsupervised Learning</a:t>
            </a:r>
          </a:p>
          <a:p>
            <a:pPr marL="1523365" lvl="2" indent="-3041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latin typeface="Arial Narrow"/>
                <a:cs typeface="Times New Roman"/>
              </a:rPr>
              <a:t>Clustering</a:t>
            </a:r>
          </a:p>
          <a:p>
            <a:pPr marL="1523365" lvl="2" indent="-3041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latin typeface="Arial Narrow"/>
                <a:cs typeface="Times New Roman"/>
              </a:rPr>
              <a:t>Dimensionality Reduction</a:t>
            </a:r>
          </a:p>
          <a:p>
            <a:pPr marL="1523365" lvl="2" indent="-3041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latin typeface="Arial Narrow"/>
                <a:cs typeface="Times New Roman"/>
              </a:rPr>
              <a:t>Association Rule Learning</a:t>
            </a:r>
            <a:endParaRPr lang="en-US" sz="1600">
              <a:latin typeface="Arial Narrow"/>
              <a:cs typeface="Times New Roman"/>
            </a:endParaRP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>
                <a:latin typeface="Arial Narrow"/>
                <a:cs typeface="Times New Roman"/>
              </a:rPr>
              <a:t>Semi-Supervised Learning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>
                <a:latin typeface="Arial Narrow"/>
                <a:cs typeface="Times New Roman"/>
              </a:rPr>
              <a:t>Reinforcement Learning</a:t>
            </a:r>
          </a:p>
          <a:p>
            <a:pPr marL="989965" lvl="1" indent="-3803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>
                <a:latin typeface="Arial Narrow"/>
                <a:cs typeface="Times New Roman"/>
              </a:rPr>
              <a:t>Transfer Learning</a:t>
            </a: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6565" indent="-456565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08110-C09C-2857-3067-1E7C78A6B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4"/>
          <a:stretch/>
        </p:blipFill>
        <p:spPr>
          <a:xfrm>
            <a:off x="5074024" y="1662547"/>
            <a:ext cx="7117976" cy="4020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B238F-C48B-1934-A19E-1FAC6C268729}"/>
              </a:ext>
            </a:extLst>
          </p:cNvPr>
          <p:cNvSpPr txBox="1"/>
          <p:nvPr/>
        </p:nvSpPr>
        <p:spPr>
          <a:xfrm>
            <a:off x="8311776" y="5597491"/>
            <a:ext cx="31869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/>
              <a:t>https://levity.ai/blog/how-do-machines-learn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31CFB3E-BB96-6809-18A5-AFBE84ACC81A}"/>
              </a:ext>
            </a:extLst>
          </p:cNvPr>
          <p:cNvSpPr txBox="1">
            <a:spLocks/>
          </p:cNvSpPr>
          <p:nvPr/>
        </p:nvSpPr>
        <p:spPr>
          <a:xfrm>
            <a:off x="10886876" y="6419966"/>
            <a:ext cx="821634" cy="34093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68E8870-17DE-45C4-A8DD-7644B2422933}" type="slidenum">
              <a:rPr lang="en-US" sz="1800" dirty="0" smtClean="0">
                <a:latin typeface="Arial"/>
                <a:cs typeface="Arial"/>
              </a:rPr>
              <a:pPr algn="r">
                <a:defRPr/>
              </a:pPr>
              <a:t>9</a:t>
            </a:fld>
            <a:endParaRPr lang="en-US"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173755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7CEEDC4C8BE44594DAAB8C4E778049" ma:contentTypeVersion="4" ma:contentTypeDescription="Create a new document." ma:contentTypeScope="" ma:versionID="e849038d12a70751596bf9e12b70f325">
  <xsd:schema xmlns:xsd="http://www.w3.org/2001/XMLSchema" xmlns:xs="http://www.w3.org/2001/XMLSchema" xmlns:p="http://schemas.microsoft.com/office/2006/metadata/properties" xmlns:ns2="135f95ee-87bf-450f-8057-117fda7d9946" targetNamespace="http://schemas.microsoft.com/office/2006/metadata/properties" ma:root="true" ma:fieldsID="11fc611212c9d614adb265cfd750f4d9" ns2:_="">
    <xsd:import namespace="135f95ee-87bf-450f-8057-117fda7d99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f95ee-87bf-450f-8057-117fda7d99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40B7E6B-3136-408B-8E58-8844B777F336}">
  <ds:schemaRefs>
    <ds:schemaRef ds:uri="135f95ee-87bf-450f-8057-117fda7d99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709B06-5FA7-40B8-A752-7128AA94FE0C}">
  <ds:schemaRefs>
    <ds:schemaRef ds:uri="http://schemas.microsoft.com/office/infopath/2007/PartnerControls"/>
    <ds:schemaRef ds:uri="http://purl.org/dc/dcmitype/"/>
    <ds:schemaRef ds:uri="135f95ee-87bf-450f-8057-117fda7d9946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f0ebe55-f3ec-4242-809c-f668fcb02eee}" enabled="1" method="Privileged" siteId="{e8520b93-4e79-4c54-9a70-feb96b1116e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3816</Words>
  <Application>Microsoft Office PowerPoint</Application>
  <PresentationFormat>Widescreen</PresentationFormat>
  <Paragraphs>691</Paragraphs>
  <Slides>56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Arial Narrow</vt:lpstr>
      <vt:lpstr>Calibri</vt:lpstr>
      <vt:lpstr>Tahoma</vt:lpstr>
      <vt:lpstr>Wingdings</vt:lpstr>
      <vt:lpstr>Blends</vt:lpstr>
      <vt:lpstr>PowerPoint Presentation</vt:lpstr>
      <vt:lpstr>Your Facilitators</vt:lpstr>
      <vt:lpstr>Welcome</vt:lpstr>
      <vt:lpstr>Agenda</vt:lpstr>
      <vt:lpstr>PowerPoint Presentation</vt:lpstr>
      <vt:lpstr>What is Artificial Intelligence?</vt:lpstr>
      <vt:lpstr>Things that AI can do…</vt:lpstr>
      <vt:lpstr>Things that AI can do…</vt:lpstr>
      <vt:lpstr>Functional Branches of AI</vt:lpstr>
      <vt:lpstr>Functional Branches of AI</vt:lpstr>
      <vt:lpstr>Functional Branches of AI</vt:lpstr>
      <vt:lpstr>Functional Branches of AI</vt:lpstr>
      <vt:lpstr>Current LLM Benchmark Performance</vt:lpstr>
      <vt:lpstr>PowerPoint Presentation</vt:lpstr>
      <vt:lpstr>Modeling Tr(AI)ning</vt:lpstr>
      <vt:lpstr>Modeling Tr(AI)ning</vt:lpstr>
      <vt:lpstr>Modeling Tr(AI)ning</vt:lpstr>
      <vt:lpstr>PowerPoint Presentation</vt:lpstr>
      <vt:lpstr>Machine Learning</vt:lpstr>
      <vt:lpstr>Machine Learning</vt:lpstr>
      <vt:lpstr>Machine Learning</vt:lpstr>
      <vt:lpstr>Machine Learning</vt:lpstr>
      <vt:lpstr>ML in Simulation-based Training</vt:lpstr>
      <vt:lpstr>Modeling Tr(AI)ning</vt:lpstr>
      <vt:lpstr>Expert Systems</vt:lpstr>
      <vt:lpstr>Expert Systems</vt:lpstr>
      <vt:lpstr>Expert Systems</vt:lpstr>
      <vt:lpstr>Natural Language Processing</vt:lpstr>
      <vt:lpstr>Natural Language Processing</vt:lpstr>
      <vt:lpstr>Natural Language Processing</vt:lpstr>
      <vt:lpstr>Natural Language Processing</vt:lpstr>
      <vt:lpstr>Natural Language Processing</vt:lpstr>
      <vt:lpstr>Natural Language Processing</vt:lpstr>
      <vt:lpstr>Natural Language Processing</vt:lpstr>
      <vt:lpstr>Terminology Differentiation</vt:lpstr>
      <vt:lpstr>PowerPoint Presentation</vt:lpstr>
      <vt:lpstr>Applying AI Workshop</vt:lpstr>
      <vt:lpstr>Applying AI Workshop</vt:lpstr>
      <vt:lpstr>PowerPoint Presentation</vt:lpstr>
      <vt:lpstr>Applying AI Workshop</vt:lpstr>
      <vt:lpstr>Applying AI Workshop</vt:lpstr>
      <vt:lpstr>Key Considerations</vt:lpstr>
      <vt:lpstr>PowerPoint Presentation</vt:lpstr>
      <vt:lpstr>PowerPoint Presentation</vt:lpstr>
      <vt:lpstr>Agenda</vt:lpstr>
      <vt:lpstr>PowerPoint Presentation</vt:lpstr>
      <vt:lpstr>DoD AI Ethical Principles</vt:lpstr>
      <vt:lpstr>DoD AI Ethical Principles</vt:lpstr>
      <vt:lpstr>DoD AI Ethical Principles</vt:lpstr>
      <vt:lpstr>DoD AI Ethical Principles</vt:lpstr>
      <vt:lpstr>Ethics in AI</vt:lpstr>
      <vt:lpstr>PowerPoint Presentation</vt:lpstr>
      <vt:lpstr>Future Directions and Challenges of AI</vt:lpstr>
      <vt:lpstr>PowerPoint Presentation</vt:lpstr>
      <vt:lpstr>Concluding Discussion</vt:lpstr>
      <vt:lpstr>PowerPoint Presentation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Brice Colby</cp:lastModifiedBy>
  <cp:revision>19</cp:revision>
  <cp:lastPrinted>1601-01-01T00:00:00Z</cp:lastPrinted>
  <dcterms:created xsi:type="dcterms:W3CDTF">2016-03-29T15:29:36Z</dcterms:created>
  <dcterms:modified xsi:type="dcterms:W3CDTF">2024-10-04T16:47:38Z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0x010100677CEEDC4C8BE44594DAAB8C4E778049</vt:lpwstr>
  </property>
  <property fmtid="{D5CDD505-2E9C-101B-9397-08002B2CF9AE}" pid="3" name="DocumentDescription">
    <vt:lpwstr>&lt;div class=ExternalClass9DF5FD6F97034AAA9FF0AABB8157F05A&gt; &lt;/div&gt;</vt:lpwstr>
  </property>
</Properties>
</file>