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9" r:id="rId4"/>
  </p:sldMasterIdLst>
  <p:notesMasterIdLst>
    <p:notesMasterId r:id="rId75"/>
  </p:notesMasterIdLst>
  <p:handoutMasterIdLst>
    <p:handoutMasterId r:id="rId76"/>
  </p:handoutMasterIdLst>
  <p:sldIdLst>
    <p:sldId id="289" r:id="rId5"/>
    <p:sldId id="317" r:id="rId6"/>
    <p:sldId id="302" r:id="rId7"/>
    <p:sldId id="316" r:id="rId8"/>
    <p:sldId id="395" r:id="rId9"/>
    <p:sldId id="306" r:id="rId10"/>
    <p:sldId id="389" r:id="rId11"/>
    <p:sldId id="542" r:id="rId12"/>
    <p:sldId id="324" r:id="rId13"/>
    <p:sldId id="529" r:id="rId14"/>
    <p:sldId id="399" r:id="rId15"/>
    <p:sldId id="444" r:id="rId16"/>
    <p:sldId id="522" r:id="rId17"/>
    <p:sldId id="446" r:id="rId18"/>
    <p:sldId id="526" r:id="rId19"/>
    <p:sldId id="486" r:id="rId20"/>
    <p:sldId id="487" r:id="rId21"/>
    <p:sldId id="488" r:id="rId22"/>
    <p:sldId id="490" r:id="rId23"/>
    <p:sldId id="498" r:id="rId24"/>
    <p:sldId id="482" r:id="rId25"/>
    <p:sldId id="458" r:id="rId26"/>
    <p:sldId id="459" r:id="rId27"/>
    <p:sldId id="527" r:id="rId28"/>
    <p:sldId id="342" r:id="rId29"/>
    <p:sldId id="344" r:id="rId30"/>
    <p:sldId id="343" r:id="rId31"/>
    <p:sldId id="491" r:id="rId32"/>
    <p:sldId id="499" r:id="rId33"/>
    <p:sldId id="350" r:id="rId34"/>
    <p:sldId id="464" r:id="rId35"/>
    <p:sldId id="429" r:id="rId36"/>
    <p:sldId id="528" r:id="rId37"/>
    <p:sldId id="510" r:id="rId38"/>
    <p:sldId id="511" r:id="rId39"/>
    <p:sldId id="512" r:id="rId40"/>
    <p:sldId id="492" r:id="rId41"/>
    <p:sldId id="500" r:id="rId42"/>
    <p:sldId id="515" r:id="rId43"/>
    <p:sldId id="521" r:id="rId44"/>
    <p:sldId id="516" r:id="rId45"/>
    <p:sldId id="531" r:id="rId46"/>
    <p:sldId id="340" r:id="rId47"/>
    <p:sldId id="449" r:id="rId48"/>
    <p:sldId id="451" r:id="rId49"/>
    <p:sldId id="494" r:id="rId50"/>
    <p:sldId id="501" r:id="rId51"/>
    <p:sldId id="470" r:id="rId52"/>
    <p:sldId id="518" r:id="rId53"/>
    <p:sldId id="467" r:id="rId54"/>
    <p:sldId id="532" r:id="rId55"/>
    <p:sldId id="353" r:id="rId56"/>
    <p:sldId id="535" r:id="rId57"/>
    <p:sldId id="541" r:id="rId58"/>
    <p:sldId id="496" r:id="rId59"/>
    <p:sldId id="502" r:id="rId60"/>
    <p:sldId id="530" r:id="rId61"/>
    <p:sldId id="472" r:id="rId62"/>
    <p:sldId id="365" r:id="rId63"/>
    <p:sldId id="363" r:id="rId64"/>
    <p:sldId id="503" r:id="rId65"/>
    <p:sldId id="524" r:id="rId66"/>
    <p:sldId id="401" r:id="rId67"/>
    <p:sldId id="507" r:id="rId68"/>
    <p:sldId id="508" r:id="rId69"/>
    <p:sldId id="509" r:id="rId70"/>
    <p:sldId id="513" r:id="rId71"/>
    <p:sldId id="533" r:id="rId72"/>
    <p:sldId id="537" r:id="rId73"/>
    <p:sldId id="520" r:id="rId74"/>
  </p:sldIdLst>
  <p:sldSz cx="12192000" cy="6858000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Tahoma" charset="0"/>
        <a:ea typeface="+mn-ea"/>
        <a:cs typeface="+mn-cs"/>
      </a:defRPr>
    </a:lvl1pPr>
    <a:lvl2pPr marL="609585"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Tahoma" charset="0"/>
        <a:ea typeface="+mn-ea"/>
        <a:cs typeface="+mn-cs"/>
      </a:defRPr>
    </a:lvl2pPr>
    <a:lvl3pPr marL="1219170"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Tahoma" charset="0"/>
        <a:ea typeface="+mn-ea"/>
        <a:cs typeface="+mn-cs"/>
      </a:defRPr>
    </a:lvl3pPr>
    <a:lvl4pPr marL="1828754"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Tahoma" charset="0"/>
        <a:ea typeface="+mn-ea"/>
        <a:cs typeface="+mn-cs"/>
      </a:defRPr>
    </a:lvl4pPr>
    <a:lvl5pPr marL="2438339" algn="l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Tahoma" charset="0"/>
        <a:ea typeface="+mn-ea"/>
        <a:cs typeface="+mn-cs"/>
      </a:defRPr>
    </a:lvl5pPr>
    <a:lvl6pPr marL="3047924" algn="l" defTabSz="1219170" rtl="0" eaLnBrk="1" latinLnBrk="0" hangingPunct="1">
      <a:defRPr sz="3200" kern="1200">
        <a:solidFill>
          <a:schemeClr val="tx1"/>
        </a:solidFill>
        <a:latin typeface="Tahoma" charset="0"/>
        <a:ea typeface="+mn-ea"/>
        <a:cs typeface="+mn-cs"/>
      </a:defRPr>
    </a:lvl6pPr>
    <a:lvl7pPr marL="3657509" algn="l" defTabSz="1219170" rtl="0" eaLnBrk="1" latinLnBrk="0" hangingPunct="1">
      <a:defRPr sz="3200" kern="1200">
        <a:solidFill>
          <a:schemeClr val="tx1"/>
        </a:solidFill>
        <a:latin typeface="Tahoma" charset="0"/>
        <a:ea typeface="+mn-ea"/>
        <a:cs typeface="+mn-cs"/>
      </a:defRPr>
    </a:lvl7pPr>
    <a:lvl8pPr marL="4267093" algn="l" defTabSz="1219170" rtl="0" eaLnBrk="1" latinLnBrk="0" hangingPunct="1">
      <a:defRPr sz="3200" kern="1200">
        <a:solidFill>
          <a:schemeClr val="tx1"/>
        </a:solidFill>
        <a:latin typeface="Tahoma" charset="0"/>
        <a:ea typeface="+mn-ea"/>
        <a:cs typeface="+mn-cs"/>
      </a:defRPr>
    </a:lvl8pPr>
    <a:lvl9pPr marL="4876678" algn="l" defTabSz="1219170" rtl="0" eaLnBrk="1" latinLnBrk="0" hangingPunct="1">
      <a:defRPr sz="3200" kern="1200">
        <a:solidFill>
          <a:schemeClr val="tx1"/>
        </a:solidFill>
        <a:latin typeface="Tahoma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 userDrawn="1">
          <p15:clr>
            <a:srgbClr val="A4A3A4"/>
          </p15:clr>
        </p15:guide>
        <p15:guide id="2" pos="2208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00"/>
    <a:srgbClr val="00E4A8"/>
    <a:srgbClr val="B2F50B"/>
    <a:srgbClr val="CC3300"/>
    <a:srgbClr val="22458A"/>
    <a:srgbClr val="2B56AB"/>
    <a:srgbClr val="0033CC"/>
    <a:srgbClr val="3366CC"/>
    <a:srgbClr val="0066CC"/>
    <a:srgbClr val="F77B0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4652" autoAdjust="0"/>
    <p:restoredTop sz="94634" autoAdjust="0"/>
  </p:normalViewPr>
  <p:slideViewPr>
    <p:cSldViewPr snapToGrid="0">
      <p:cViewPr varScale="1">
        <p:scale>
          <a:sx n="151" d="100"/>
          <a:sy n="151" d="100"/>
        </p:scale>
        <p:origin x="100" y="26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70" d="100"/>
          <a:sy n="70" d="100"/>
        </p:scale>
        <p:origin x="-2814" y="-102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16" Type="http://schemas.openxmlformats.org/officeDocument/2006/relationships/slide" Target="slides/slide1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slide" Target="slides/slide62.xml"/><Relationship Id="rId74" Type="http://schemas.openxmlformats.org/officeDocument/2006/relationships/slide" Target="slides/slide70.xml"/><Relationship Id="rId79" Type="http://schemas.openxmlformats.org/officeDocument/2006/relationships/theme" Target="theme/theme1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77" Type="http://schemas.openxmlformats.org/officeDocument/2006/relationships/presProps" Target="presProp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80" Type="http://schemas.openxmlformats.org/officeDocument/2006/relationships/tableStyles" Target="tableStyles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handoutMaster" Target="handoutMasters/handoutMaster1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2" Type="http://schemas.openxmlformats.org/officeDocument/2006/relationships/customXml" Target="../customXml/item2.xml"/><Relationship Id="rId29" Type="http://schemas.openxmlformats.org/officeDocument/2006/relationships/slide" Target="slides/slide2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"/>
            <a:ext cx="3037840" cy="465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57" tIns="46580" rIns="93157" bIns="46580" numCol="1" anchor="t" anchorCtr="0" compatLnSpc="1">
            <a:prstTxWarp prst="textNoShape">
              <a:avLst/>
            </a:prstTxWarp>
          </a:bodyPr>
          <a:lstStyle>
            <a:lvl1pPr defTabSz="931899">
              <a:defRPr sz="1300"/>
            </a:lvl1pPr>
          </a:lstStyle>
          <a:p>
            <a:endParaRPr lang="en-US" dirty="0"/>
          </a:p>
        </p:txBody>
      </p:sp>
      <p:sp>
        <p:nvSpPr>
          <p:cNvPr id="10854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2560" y="1"/>
            <a:ext cx="3037840" cy="465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57" tIns="46580" rIns="93157" bIns="46580" numCol="1" anchor="t" anchorCtr="0" compatLnSpc="1">
            <a:prstTxWarp prst="textNoShape">
              <a:avLst/>
            </a:prstTxWarp>
          </a:bodyPr>
          <a:lstStyle>
            <a:lvl1pPr algn="r" defTabSz="931899">
              <a:defRPr sz="1300"/>
            </a:lvl1pPr>
          </a:lstStyle>
          <a:p>
            <a:endParaRPr lang="en-US" dirty="0"/>
          </a:p>
        </p:txBody>
      </p:sp>
      <p:sp>
        <p:nvSpPr>
          <p:cNvPr id="10854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30600"/>
            <a:ext cx="3037840" cy="46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57" tIns="46580" rIns="93157" bIns="46580" numCol="1" anchor="b" anchorCtr="0" compatLnSpc="1">
            <a:prstTxWarp prst="textNoShape">
              <a:avLst/>
            </a:prstTxWarp>
          </a:bodyPr>
          <a:lstStyle>
            <a:lvl1pPr defTabSz="931899">
              <a:defRPr sz="1300"/>
            </a:lvl1pPr>
          </a:lstStyle>
          <a:p>
            <a:endParaRPr lang="en-US" dirty="0"/>
          </a:p>
        </p:txBody>
      </p:sp>
      <p:sp>
        <p:nvSpPr>
          <p:cNvPr id="10854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2560" y="8830600"/>
            <a:ext cx="3037840" cy="46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57" tIns="46580" rIns="93157" bIns="46580" numCol="1" anchor="b" anchorCtr="0" compatLnSpc="1">
            <a:prstTxWarp prst="textNoShape">
              <a:avLst/>
            </a:prstTxWarp>
          </a:bodyPr>
          <a:lstStyle>
            <a:lvl1pPr algn="r" defTabSz="931899">
              <a:defRPr sz="1300"/>
            </a:lvl1pPr>
          </a:lstStyle>
          <a:p>
            <a:fld id="{4F2942F5-6495-4924-A5BF-A11924438D24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710261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"/>
            <a:ext cx="3037840" cy="465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57" tIns="46580" rIns="93157" bIns="46580" numCol="1" anchor="t" anchorCtr="0" compatLnSpc="1">
            <a:prstTxWarp prst="textNoShape">
              <a:avLst/>
            </a:prstTxWarp>
          </a:bodyPr>
          <a:lstStyle>
            <a:lvl1pPr defTabSz="931899">
              <a:defRPr sz="1300"/>
            </a:lvl1pPr>
          </a:lstStyle>
          <a:p>
            <a:endParaRPr lang="en-US" dirty="0"/>
          </a:p>
        </p:txBody>
      </p:sp>
      <p:sp>
        <p:nvSpPr>
          <p:cNvPr id="1054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2560" y="1"/>
            <a:ext cx="3037840" cy="465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57" tIns="46580" rIns="93157" bIns="46580" numCol="1" anchor="t" anchorCtr="0" compatLnSpc="1">
            <a:prstTxWarp prst="textNoShape">
              <a:avLst/>
            </a:prstTxWarp>
          </a:bodyPr>
          <a:lstStyle>
            <a:lvl1pPr algn="r" defTabSz="931899">
              <a:defRPr sz="1300"/>
            </a:lvl1pPr>
          </a:lstStyle>
          <a:p>
            <a:endParaRPr lang="en-US" dirty="0"/>
          </a:p>
        </p:txBody>
      </p:sp>
      <p:sp>
        <p:nvSpPr>
          <p:cNvPr id="1054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406400" y="696913"/>
            <a:ext cx="6197600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1054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34720" y="4416118"/>
            <a:ext cx="5140960" cy="41840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57" tIns="46580" rIns="93157" bIns="4658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54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30600"/>
            <a:ext cx="3037840" cy="46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57" tIns="46580" rIns="93157" bIns="46580" numCol="1" anchor="b" anchorCtr="0" compatLnSpc="1">
            <a:prstTxWarp prst="textNoShape">
              <a:avLst/>
            </a:prstTxWarp>
          </a:bodyPr>
          <a:lstStyle>
            <a:lvl1pPr defTabSz="931899">
              <a:defRPr sz="1300"/>
            </a:lvl1pPr>
          </a:lstStyle>
          <a:p>
            <a:endParaRPr lang="en-US" dirty="0"/>
          </a:p>
        </p:txBody>
      </p:sp>
      <p:sp>
        <p:nvSpPr>
          <p:cNvPr id="1054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2560" y="8830600"/>
            <a:ext cx="3037840" cy="46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57" tIns="46580" rIns="93157" bIns="46580" numCol="1" anchor="b" anchorCtr="0" compatLnSpc="1">
            <a:prstTxWarp prst="textNoShape">
              <a:avLst/>
            </a:prstTxWarp>
          </a:bodyPr>
          <a:lstStyle>
            <a:lvl1pPr algn="r" defTabSz="931899">
              <a:defRPr sz="1300"/>
            </a:lvl1pPr>
          </a:lstStyle>
          <a:p>
            <a:fld id="{85D9B890-3B6E-417C-BD92-47816D5AB620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056145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600" kern="1200">
        <a:solidFill>
          <a:schemeClr val="tx1"/>
        </a:solidFill>
        <a:latin typeface="Arial" charset="0"/>
        <a:ea typeface="+mn-ea"/>
        <a:cs typeface="+mn-cs"/>
      </a:defRPr>
    </a:lvl1pPr>
    <a:lvl2pPr marL="609585" algn="l" rtl="0" eaLnBrk="0" fontAlgn="base" hangingPunct="0">
      <a:spcBef>
        <a:spcPct val="30000"/>
      </a:spcBef>
      <a:spcAft>
        <a:spcPct val="0"/>
      </a:spcAft>
      <a:defRPr kumimoji="1" sz="1600" kern="1200">
        <a:solidFill>
          <a:schemeClr val="tx1"/>
        </a:solidFill>
        <a:latin typeface="Arial" charset="0"/>
        <a:ea typeface="+mn-ea"/>
        <a:cs typeface="+mn-cs"/>
      </a:defRPr>
    </a:lvl2pPr>
    <a:lvl3pPr marL="1219170" algn="l" rtl="0" eaLnBrk="0" fontAlgn="base" hangingPunct="0">
      <a:spcBef>
        <a:spcPct val="30000"/>
      </a:spcBef>
      <a:spcAft>
        <a:spcPct val="0"/>
      </a:spcAft>
      <a:defRPr kumimoji="1" sz="1600" kern="1200">
        <a:solidFill>
          <a:schemeClr val="tx1"/>
        </a:solidFill>
        <a:latin typeface="Arial" charset="0"/>
        <a:ea typeface="+mn-ea"/>
        <a:cs typeface="+mn-cs"/>
      </a:defRPr>
    </a:lvl3pPr>
    <a:lvl4pPr marL="1828754" algn="l" rtl="0" eaLnBrk="0" fontAlgn="base" hangingPunct="0">
      <a:spcBef>
        <a:spcPct val="30000"/>
      </a:spcBef>
      <a:spcAft>
        <a:spcPct val="0"/>
      </a:spcAft>
      <a:defRPr kumimoji="1" sz="1600" kern="1200">
        <a:solidFill>
          <a:schemeClr val="tx1"/>
        </a:solidFill>
        <a:latin typeface="Arial" charset="0"/>
        <a:ea typeface="+mn-ea"/>
        <a:cs typeface="+mn-cs"/>
      </a:defRPr>
    </a:lvl4pPr>
    <a:lvl5pPr marL="2438339" algn="l" rtl="0" eaLnBrk="0" fontAlgn="base" hangingPunct="0">
      <a:spcBef>
        <a:spcPct val="30000"/>
      </a:spcBef>
      <a:spcAft>
        <a:spcPct val="0"/>
      </a:spcAft>
      <a:defRPr kumimoji="1" sz="1600" kern="1200">
        <a:solidFill>
          <a:schemeClr val="tx1"/>
        </a:solidFill>
        <a:latin typeface="Arial" charset="0"/>
        <a:ea typeface="+mn-ea"/>
        <a:cs typeface="+mn-cs"/>
      </a:defRPr>
    </a:lvl5pPr>
    <a:lvl6pPr marL="3047924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7509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7093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6678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C86FA95-754A-4FEF-9130-0A7EC231E6A0}" type="slidenum">
              <a:rPr lang="en-US"/>
              <a:pPr/>
              <a:t>1</a:t>
            </a:fld>
            <a:endParaRPr lang="en-US" dirty="0"/>
          </a:p>
        </p:txBody>
      </p:sp>
      <p:sp>
        <p:nvSpPr>
          <p:cNvPr id="132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1320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59815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9B890-3B6E-417C-BD92-47816D5AB620}" type="slidenum">
              <a:rPr lang="en-US" smtClean="0"/>
              <a:pPr/>
              <a:t>48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23808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67C2A0-96F8-3969-6B51-4944864F13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AC3F4EB-F07E-0820-1588-7A222DE1D74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8C13679-51A9-4CD6-D583-1CCA098DBF3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EA4B25-C353-05A9-A487-FE1CE12FF59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9B890-3B6E-417C-BD92-47816D5AB620}" type="slidenum">
              <a:rPr lang="en-US" smtClean="0"/>
              <a:pPr/>
              <a:t>50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34277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ext Placeholder 38"/>
          <p:cNvSpPr>
            <a:spLocks noGrp="1"/>
          </p:cNvSpPr>
          <p:nvPr>
            <p:ph type="body" sz="quarter" idx="10"/>
          </p:nvPr>
        </p:nvSpPr>
        <p:spPr>
          <a:xfrm>
            <a:off x="871093" y="1858346"/>
            <a:ext cx="10449813" cy="1229411"/>
          </a:xfrm>
        </p:spPr>
        <p:txBody>
          <a:bodyPr/>
          <a:lstStyle>
            <a:lvl1pPr marL="0" indent="0" algn="ctr">
              <a:buNone/>
              <a:defRPr sz="2800" b="1">
                <a:solidFill>
                  <a:srgbClr val="CC3300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1" name="Text Placeholder 40"/>
          <p:cNvSpPr>
            <a:spLocks noGrp="1"/>
          </p:cNvSpPr>
          <p:nvPr>
            <p:ph type="body" sz="quarter" idx="11"/>
          </p:nvPr>
        </p:nvSpPr>
        <p:spPr>
          <a:xfrm>
            <a:off x="2070100" y="3565525"/>
            <a:ext cx="8478838" cy="1934127"/>
          </a:xfrm>
        </p:spPr>
        <p:txBody>
          <a:bodyPr/>
          <a:lstStyle>
            <a:lvl1pPr marL="0" indent="0" algn="ctr">
              <a:buNone/>
              <a:defRPr sz="2400" b="1">
                <a:latin typeface="Arial Narrow" charset="0"/>
                <a:ea typeface="Arial Narrow" charset="0"/>
                <a:cs typeface="Arial Narrow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20" name="Group 19"/>
          <p:cNvGrpSpPr/>
          <p:nvPr userDrawn="1"/>
        </p:nvGrpSpPr>
        <p:grpSpPr>
          <a:xfrm>
            <a:off x="1305124" y="6512595"/>
            <a:ext cx="1338900" cy="276999"/>
            <a:chOff x="2207996" y="6472185"/>
            <a:chExt cx="1338900" cy="276999"/>
          </a:xfrm>
        </p:grpSpPr>
        <p:pic>
          <p:nvPicPr>
            <p:cNvPr id="21" name="Picture 20" descr="YouTube_icon_block.pn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07996" y="6485179"/>
              <a:ext cx="334590" cy="250942"/>
            </a:xfrm>
            <a:prstGeom prst="rect">
              <a:avLst/>
            </a:prstGeom>
          </p:spPr>
        </p:pic>
        <p:sp>
          <p:nvSpPr>
            <p:cNvPr id="22" name="Rectangle 21"/>
            <p:cNvSpPr/>
            <p:nvPr/>
          </p:nvSpPr>
          <p:spPr>
            <a:xfrm>
              <a:off x="2513023" y="6472185"/>
              <a:ext cx="1033873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b="1" dirty="0">
                  <a:latin typeface="Arial"/>
                  <a:cs typeface="Arial"/>
                </a:rPr>
                <a:t>NTSAToday</a:t>
              </a:r>
            </a:p>
          </p:txBody>
        </p:sp>
      </p:grpSp>
      <p:pic>
        <p:nvPicPr>
          <p:cNvPr id="29" name="Picture 28" descr="Text, logo&#10;&#10;Description automatically generated">
            <a:extLst>
              <a:ext uri="{FF2B5EF4-FFF2-40B4-BE49-F238E27FC236}">
                <a16:creationId xmlns:a16="http://schemas.microsoft.com/office/drawing/2014/main" id="{1268F2DD-8B4A-B745-B423-049FE701681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4985" y="6351073"/>
            <a:ext cx="1094689" cy="438303"/>
          </a:xfrm>
          <a:prstGeom prst="rect">
            <a:avLst/>
          </a:prstGeom>
        </p:spPr>
      </p:pic>
      <p:sp>
        <p:nvSpPr>
          <p:cNvPr id="30" name="Slide Number Placeholder 2">
            <a:extLst>
              <a:ext uri="{FF2B5EF4-FFF2-40B4-BE49-F238E27FC236}">
                <a16:creationId xmlns:a16="http://schemas.microsoft.com/office/drawing/2014/main" id="{8FAAA619-D59D-024E-83F2-04B759B36D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86876" y="6419966"/>
            <a:ext cx="821634" cy="340935"/>
          </a:xfrm>
        </p:spPr>
        <p:txBody>
          <a:bodyPr/>
          <a:lstStyle/>
          <a:p>
            <a:pPr>
              <a:defRPr/>
            </a:pPr>
            <a:fld id="{D68E8870-17DE-45C4-A8DD-7644B2422933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763CD88B-3D8E-5930-8860-B89DE42D2953}"/>
              </a:ext>
            </a:extLst>
          </p:cNvPr>
          <p:cNvCxnSpPr/>
          <p:nvPr userDrawn="1"/>
        </p:nvCxnSpPr>
        <p:spPr bwMode="auto">
          <a:xfrm>
            <a:off x="0" y="1361190"/>
            <a:ext cx="12192000" cy="0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C33F177E-FD1D-3429-0967-6E068024731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16800"/>
            <a:ext cx="12192000" cy="1362456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D3790B48-04B0-C7FD-F0C1-BEFEA9C62337}"/>
              </a:ext>
            </a:extLst>
          </p:cNvPr>
          <p:cNvGrpSpPr/>
          <p:nvPr userDrawn="1"/>
        </p:nvGrpSpPr>
        <p:grpSpPr>
          <a:xfrm>
            <a:off x="260862" y="6503087"/>
            <a:ext cx="1044262" cy="282877"/>
            <a:chOff x="260862" y="6503087"/>
            <a:chExt cx="1044262" cy="282877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365A881C-A917-6498-85C6-F1C8BEBFFF0A}"/>
                </a:ext>
              </a:extLst>
            </p:cNvPr>
            <p:cNvSpPr/>
            <p:nvPr/>
          </p:nvSpPr>
          <p:spPr>
            <a:xfrm>
              <a:off x="468035" y="6508965"/>
              <a:ext cx="837089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b="1" dirty="0">
                  <a:latin typeface="Arial"/>
                  <a:cs typeface="Arial"/>
                </a:rPr>
                <a:t>@IITSEC</a:t>
              </a: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176AF24A-A2C7-4537-ED5B-1FB8F20C863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60862" y="6503087"/>
              <a:ext cx="257814" cy="257814"/>
            </a:xfrm>
            <a:prstGeom prst="rect">
              <a:avLst/>
            </a:prstGeom>
          </p:spPr>
        </p:pic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22007856-D53C-82C6-78C1-CE86F095E76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80" t="14145" r="22571" b="14339"/>
          <a:stretch/>
        </p:blipFill>
        <p:spPr>
          <a:xfrm>
            <a:off x="11720949" y="6333477"/>
            <a:ext cx="473689" cy="47548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8E8870-17DE-45C4-A8DD-7644B2422933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1"/>
          </p:nvPr>
        </p:nvSpPr>
        <p:spPr>
          <a:xfrm>
            <a:off x="480132" y="1046715"/>
            <a:ext cx="11250613" cy="5075237"/>
          </a:xfrm>
        </p:spPr>
        <p:txBody>
          <a:bodyPr/>
          <a:lstStyle>
            <a:lvl3pPr marL="1523962" indent="-304792">
              <a:buClr>
                <a:schemeClr val="tx1"/>
              </a:buClr>
              <a:buFont typeface="Wingdings" charset="2"/>
              <a:buChar char="v"/>
              <a:defRPr sz="2000">
                <a:latin typeface="Arial Narrow" charset="0"/>
                <a:ea typeface="Arial Narrow" charset="0"/>
                <a:cs typeface="Arial Narrow" charset="0"/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9810832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ed Tex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68E8870-17DE-45C4-A8DD-7644B2422933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6105439" y="989946"/>
            <a:ext cx="5609483" cy="4896678"/>
          </a:xfrm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/>
          </p:nvPr>
        </p:nvSpPr>
        <p:spPr>
          <a:xfrm>
            <a:off x="410817" y="990774"/>
            <a:ext cx="5446091" cy="4895850"/>
          </a:xfrm>
        </p:spPr>
        <p:txBody>
          <a:bodyPr/>
          <a:lstStyle>
            <a:lvl3pPr marL="1523962" indent="-304792">
              <a:defRPr lang="en-US" sz="2000" dirty="0" smtClean="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9332139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45741" y="0"/>
            <a:ext cx="7416800" cy="841248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3061" y="1053389"/>
            <a:ext cx="10928351" cy="4890211"/>
          </a:xfrm>
        </p:spPr>
        <p:txBody>
          <a:bodyPr/>
          <a:lstStyle>
            <a:lvl1pPr>
              <a:buClr>
                <a:schemeClr val="tx1"/>
              </a:buClr>
              <a:defRPr sz="2800">
                <a:solidFill>
                  <a:schemeClr val="tx1"/>
                </a:solidFill>
                <a:latin typeface="Arial Narrow" pitchFamily="34" charset="0"/>
              </a:defRPr>
            </a:lvl1pPr>
            <a:lvl2pPr>
              <a:buClr>
                <a:schemeClr val="tx1"/>
              </a:buClr>
              <a:defRPr sz="2400">
                <a:solidFill>
                  <a:schemeClr val="tx1"/>
                </a:solidFill>
                <a:latin typeface="Arial Narrow" pitchFamily="34" charset="0"/>
              </a:defRPr>
            </a:lvl2pPr>
            <a:lvl3pPr>
              <a:buClr>
                <a:schemeClr val="tx1"/>
              </a:buClr>
              <a:defRPr sz="2000">
                <a:solidFill>
                  <a:schemeClr val="tx1"/>
                </a:solidFill>
                <a:latin typeface="Arial Narrow" pitchFamily="34" charset="0"/>
              </a:defRPr>
            </a:lvl3pPr>
            <a:lvl4pPr>
              <a:buClr>
                <a:schemeClr val="tx1"/>
              </a:buClr>
              <a:defRPr sz="1800">
                <a:solidFill>
                  <a:schemeClr val="tx1"/>
                </a:solidFill>
                <a:latin typeface="Arial Narrow" pitchFamily="34" charset="0"/>
              </a:defRPr>
            </a:lvl4pPr>
            <a:lvl5pPr>
              <a:buClr>
                <a:schemeClr val="tx1"/>
              </a:buClr>
              <a:defRPr sz="1800">
                <a:solidFill>
                  <a:schemeClr val="tx1"/>
                </a:solidFill>
                <a:latin typeface="Arial Narrow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5150897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10" Type="http://schemas.openxmlformats.org/officeDocument/2006/relationships/image" Target="../media/image5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14" name="Rectangle 10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1963" y="989946"/>
            <a:ext cx="11006952" cy="48966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8324" name="Rectangle 20"/>
          <p:cNvSpPr>
            <a:spLocks noGrp="1" noChangeArrowheads="1"/>
          </p:cNvSpPr>
          <p:nvPr>
            <p:ph type="title"/>
          </p:nvPr>
        </p:nvSpPr>
        <p:spPr bwMode="auto">
          <a:xfrm>
            <a:off x="2397039" y="0"/>
            <a:ext cx="7416800" cy="7951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</a:t>
            </a:r>
          </a:p>
        </p:txBody>
      </p:sp>
      <p:sp>
        <p:nvSpPr>
          <p:cNvPr id="10" name="Rectangle 3"/>
          <p:cNvSpPr>
            <a:spLocks noGrp="1" noChangeArrowheads="1"/>
          </p:cNvSpPr>
          <p:nvPr>
            <p:ph type="sldNum" sz="quarter" idx="4"/>
          </p:nvPr>
        </p:nvSpPr>
        <p:spPr>
          <a:xfrm>
            <a:off x="10893288" y="6477001"/>
            <a:ext cx="821634" cy="340935"/>
          </a:xfrm>
          <a:prstGeom prst="rect">
            <a:avLst/>
          </a:prstGeom>
        </p:spPr>
        <p:txBody>
          <a:bodyPr/>
          <a:lstStyle>
            <a:lvl1pPr algn="r">
              <a:defRPr sz="2133"/>
            </a:lvl1pPr>
          </a:lstStyle>
          <a:p>
            <a:pPr>
              <a:defRPr/>
            </a:pPr>
            <a:fld id="{D68E8870-17DE-45C4-A8DD-7644B2422933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1305124" y="6512595"/>
            <a:ext cx="1338900" cy="276999"/>
            <a:chOff x="2207996" y="6472185"/>
            <a:chExt cx="1338900" cy="276999"/>
          </a:xfrm>
        </p:grpSpPr>
        <p:pic>
          <p:nvPicPr>
            <p:cNvPr id="25" name="Picture 24" descr="YouTube_icon_block.png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07996" y="6485179"/>
              <a:ext cx="334590" cy="250942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513023" y="6472185"/>
              <a:ext cx="1033873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b="1" dirty="0">
                  <a:latin typeface="Arial"/>
                  <a:cs typeface="Arial"/>
                </a:rPr>
                <a:t>NTSAToday</a:t>
              </a:r>
            </a:p>
          </p:txBody>
        </p:sp>
      </p:grpSp>
      <p:pic>
        <p:nvPicPr>
          <p:cNvPr id="17" name="Picture 16" descr="Text, logo&#10;&#10;Description automatically generated">
            <a:extLst>
              <a:ext uri="{FF2B5EF4-FFF2-40B4-BE49-F238E27FC236}">
                <a16:creationId xmlns:a16="http://schemas.microsoft.com/office/drawing/2014/main" id="{54782887-490E-0144-831D-68E3D84E5E2D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7392" y="6352841"/>
            <a:ext cx="1094689" cy="43830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329B4E3-77EA-8607-736D-5A7B3EC41ECC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" b="100"/>
          <a:stretch/>
        </p:blipFill>
        <p:spPr>
          <a:xfrm>
            <a:off x="0" y="1474"/>
            <a:ext cx="12212320" cy="823509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5D750FDE-2C1F-0237-67D9-0E156FC60F2F}"/>
              </a:ext>
            </a:extLst>
          </p:cNvPr>
          <p:cNvGrpSpPr/>
          <p:nvPr userDrawn="1"/>
        </p:nvGrpSpPr>
        <p:grpSpPr>
          <a:xfrm>
            <a:off x="260862" y="6503087"/>
            <a:ext cx="1044262" cy="282877"/>
            <a:chOff x="260862" y="6503087"/>
            <a:chExt cx="1044262" cy="282877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A065A0FB-53D2-D257-9A2D-FF80A7CD33CE}"/>
                </a:ext>
              </a:extLst>
            </p:cNvPr>
            <p:cNvSpPr/>
            <p:nvPr/>
          </p:nvSpPr>
          <p:spPr>
            <a:xfrm>
              <a:off x="468035" y="6508965"/>
              <a:ext cx="837089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b="1" dirty="0">
                  <a:latin typeface="Arial"/>
                  <a:cs typeface="Arial"/>
                </a:rPr>
                <a:t>@IITSEC</a:t>
              </a: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16A85FD3-3D3E-319A-77BE-25186D06BB4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60862" y="6503087"/>
              <a:ext cx="257814" cy="257814"/>
            </a:xfrm>
            <a:prstGeom prst="rect">
              <a:avLst/>
            </a:prstGeom>
          </p:spPr>
        </p:pic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CDBDE676-EE96-D8BE-61A7-D8B05F2F3BA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80" t="14145" r="22571" b="14339"/>
          <a:stretch/>
        </p:blipFill>
        <p:spPr>
          <a:xfrm>
            <a:off x="11720949" y="6333477"/>
            <a:ext cx="473689" cy="475488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267" b="1">
          <a:solidFill>
            <a:srgbClr val="F77B0B"/>
          </a:solidFill>
          <a:latin typeface="Tahoma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267" b="1">
          <a:solidFill>
            <a:srgbClr val="F77B0B"/>
          </a:solidFill>
          <a:latin typeface="Tahoma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267" b="1">
          <a:solidFill>
            <a:srgbClr val="F77B0B"/>
          </a:solidFill>
          <a:latin typeface="Tahoma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267" b="1">
          <a:solidFill>
            <a:srgbClr val="F77B0B"/>
          </a:solidFill>
          <a:latin typeface="Tahoma" charset="0"/>
        </a:defRPr>
      </a:lvl5pPr>
      <a:lvl6pPr marL="609585" algn="l" rtl="0" eaLnBrk="1" fontAlgn="base" hangingPunct="1">
        <a:spcBef>
          <a:spcPct val="0"/>
        </a:spcBef>
        <a:spcAft>
          <a:spcPct val="0"/>
        </a:spcAft>
        <a:defRPr sz="4267" b="1">
          <a:solidFill>
            <a:srgbClr val="F77B0B"/>
          </a:solidFill>
          <a:latin typeface="Tahoma" charset="0"/>
        </a:defRPr>
      </a:lvl6pPr>
      <a:lvl7pPr marL="1219170" algn="l" rtl="0" eaLnBrk="1" fontAlgn="base" hangingPunct="1">
        <a:spcBef>
          <a:spcPct val="0"/>
        </a:spcBef>
        <a:spcAft>
          <a:spcPct val="0"/>
        </a:spcAft>
        <a:defRPr sz="4267" b="1">
          <a:solidFill>
            <a:srgbClr val="F77B0B"/>
          </a:solidFill>
          <a:latin typeface="Tahoma" charset="0"/>
        </a:defRPr>
      </a:lvl7pPr>
      <a:lvl8pPr marL="1828754" algn="l" rtl="0" eaLnBrk="1" fontAlgn="base" hangingPunct="1">
        <a:spcBef>
          <a:spcPct val="0"/>
        </a:spcBef>
        <a:spcAft>
          <a:spcPct val="0"/>
        </a:spcAft>
        <a:defRPr sz="4267" b="1">
          <a:solidFill>
            <a:srgbClr val="F77B0B"/>
          </a:solidFill>
          <a:latin typeface="Tahoma" charset="0"/>
        </a:defRPr>
      </a:lvl8pPr>
      <a:lvl9pPr marL="2438339" algn="l" rtl="0" eaLnBrk="1" fontAlgn="base" hangingPunct="1">
        <a:spcBef>
          <a:spcPct val="0"/>
        </a:spcBef>
        <a:spcAft>
          <a:spcPct val="0"/>
        </a:spcAft>
        <a:defRPr sz="4267" b="1">
          <a:solidFill>
            <a:srgbClr val="F77B0B"/>
          </a:solidFill>
          <a:latin typeface="Tahoma" charset="0"/>
        </a:defRPr>
      </a:lvl9pPr>
    </p:titleStyle>
    <p:bodyStyle>
      <a:lvl1pPr marL="457189" indent="-457189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charset="2"/>
        <a:buChar char="Ø"/>
        <a:defRPr sz="2800">
          <a:solidFill>
            <a:schemeClr val="tx1"/>
          </a:solidFill>
          <a:latin typeface="Arial Narrow" charset="0"/>
          <a:ea typeface="Arial Narrow" charset="0"/>
          <a:cs typeface="Arial Narrow" charset="0"/>
        </a:defRPr>
      </a:lvl1pPr>
      <a:lvl2pPr marL="990575" indent="-38099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n"/>
        <a:defRPr sz="2400">
          <a:solidFill>
            <a:schemeClr val="tx1"/>
          </a:solidFill>
          <a:latin typeface="Arial Narrow" charset="0"/>
          <a:ea typeface="Arial Narrow" charset="0"/>
          <a:cs typeface="Arial Narrow" charset="0"/>
        </a:defRPr>
      </a:lvl2pPr>
      <a:lvl3pPr marL="1523962" indent="-304792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itchFamily="2" charset="2"/>
        <a:buChar char="n"/>
        <a:defRPr sz="3200">
          <a:solidFill>
            <a:schemeClr val="tx1"/>
          </a:solidFill>
          <a:latin typeface="+mn-lt"/>
        </a:defRPr>
      </a:lvl3pPr>
      <a:lvl4pPr marL="2133547" indent="-304792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Wingdings" pitchFamily="2" charset="2"/>
        <a:buChar char="n"/>
        <a:defRPr sz="2667">
          <a:solidFill>
            <a:schemeClr val="tx1"/>
          </a:solidFill>
          <a:latin typeface="+mn-lt"/>
        </a:defRPr>
      </a:lvl4pPr>
      <a:lvl5pPr marL="2743131" indent="-304792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667">
          <a:solidFill>
            <a:schemeClr val="tx1"/>
          </a:solidFill>
          <a:latin typeface="+mn-lt"/>
        </a:defRPr>
      </a:lvl5pPr>
      <a:lvl6pPr marL="3352716" indent="-304792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667">
          <a:solidFill>
            <a:schemeClr val="tx1"/>
          </a:solidFill>
          <a:latin typeface="+mn-lt"/>
        </a:defRPr>
      </a:lvl6pPr>
      <a:lvl7pPr marL="3962301" indent="-304792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667">
          <a:solidFill>
            <a:schemeClr val="tx1"/>
          </a:solidFill>
          <a:latin typeface="+mn-lt"/>
        </a:defRPr>
      </a:lvl7pPr>
      <a:lvl8pPr marL="4571886" indent="-304792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667">
          <a:solidFill>
            <a:schemeClr val="tx1"/>
          </a:solidFill>
          <a:latin typeface="+mn-lt"/>
        </a:defRPr>
      </a:lvl8pPr>
      <a:lvl9pPr marL="5181470" indent="-304792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pitchFamily="2" charset="2"/>
        <a:buChar char="n"/>
        <a:defRPr sz="2667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3.png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8.png"/><Relationship Id="rId5" Type="http://schemas.openxmlformats.org/officeDocument/2006/relationships/image" Target="../media/image37.gif"/><Relationship Id="rId4" Type="http://schemas.openxmlformats.org/officeDocument/2006/relationships/image" Target="../media/image36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gif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4.gif"/><Relationship Id="rId4" Type="http://schemas.openxmlformats.org/officeDocument/2006/relationships/image" Target="../media/image53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3.png"/><Relationship Id="rId4" Type="http://schemas.microsoft.com/office/2007/relationships/hdphoto" Target="../media/hdphoto1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7" Type="http://schemas.openxmlformats.org/officeDocument/2006/relationships/image" Target="../media/image62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1.png"/><Relationship Id="rId5" Type="http://schemas.openxmlformats.org/officeDocument/2006/relationships/image" Target="../media/image60.jpeg"/><Relationship Id="rId4" Type="http://schemas.openxmlformats.org/officeDocument/2006/relationships/image" Target="../media/image59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64.jpeg"/><Relationship Id="rId7" Type="http://schemas.openxmlformats.org/officeDocument/2006/relationships/image" Target="../media/image68.png"/><Relationship Id="rId12" Type="http://schemas.openxmlformats.org/officeDocument/2006/relationships/image" Target="../media/image73.gif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7.png"/><Relationship Id="rId11" Type="http://schemas.openxmlformats.org/officeDocument/2006/relationships/image" Target="../media/image72.png"/><Relationship Id="rId5" Type="http://schemas.openxmlformats.org/officeDocument/2006/relationships/image" Target="../media/image66.png"/><Relationship Id="rId10" Type="http://schemas.openxmlformats.org/officeDocument/2006/relationships/image" Target="../media/image71.png"/><Relationship Id="rId4" Type="http://schemas.openxmlformats.org/officeDocument/2006/relationships/image" Target="../media/image65.png"/><Relationship Id="rId9" Type="http://schemas.openxmlformats.org/officeDocument/2006/relationships/image" Target="../media/image7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7" Type="http://schemas.openxmlformats.org/officeDocument/2006/relationships/image" Target="../media/image79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3.jpeg"/><Relationship Id="rId4" Type="http://schemas.openxmlformats.org/officeDocument/2006/relationships/image" Target="../media/image82.gif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gif"/><Relationship Id="rId3" Type="http://schemas.openxmlformats.org/officeDocument/2006/relationships/image" Target="../media/image85.png"/><Relationship Id="rId7" Type="http://schemas.openxmlformats.org/officeDocument/2006/relationships/image" Target="../media/image89.gif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8.gif"/><Relationship Id="rId5" Type="http://schemas.openxmlformats.org/officeDocument/2006/relationships/image" Target="../media/image87.png"/><Relationship Id="rId10" Type="http://schemas.openxmlformats.org/officeDocument/2006/relationships/image" Target="../media/image92.jpeg"/><Relationship Id="rId4" Type="http://schemas.openxmlformats.org/officeDocument/2006/relationships/image" Target="../media/image86.png"/><Relationship Id="rId9" Type="http://schemas.openxmlformats.org/officeDocument/2006/relationships/image" Target="../media/image9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7" Type="http://schemas.openxmlformats.org/officeDocument/2006/relationships/image" Target="../media/image98.jpe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7.jpeg"/><Relationship Id="rId5" Type="http://schemas.openxmlformats.org/officeDocument/2006/relationships/image" Target="../media/image96.png"/><Relationship Id="rId4" Type="http://schemas.openxmlformats.org/officeDocument/2006/relationships/image" Target="../media/image9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3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gif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9.jpeg"/><Relationship Id="rId5" Type="http://schemas.openxmlformats.org/officeDocument/2006/relationships/image" Target="../media/image108.jpeg"/><Relationship Id="rId4" Type="http://schemas.openxmlformats.org/officeDocument/2006/relationships/image" Target="../media/image107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13.png"/><Relationship Id="rId4" Type="http://schemas.openxmlformats.org/officeDocument/2006/relationships/image" Target="../media/image112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9.emf"/><Relationship Id="rId5" Type="http://schemas.openxmlformats.org/officeDocument/2006/relationships/package" Target="../embeddings/Microsoft_Excel_Worksheet.xlsx"/><Relationship Id="rId4" Type="http://schemas.openxmlformats.org/officeDocument/2006/relationships/image" Target="../media/image11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3.png"/><Relationship Id="rId4" Type="http://schemas.microsoft.com/office/2007/relationships/hdphoto" Target="../media/hdphoto1.wdp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4.jpeg"/><Relationship Id="rId5" Type="http://schemas.openxmlformats.org/officeDocument/2006/relationships/image" Target="../media/image123.jpeg"/><Relationship Id="rId4" Type="http://schemas.openxmlformats.org/officeDocument/2006/relationships/image" Target="../media/image12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9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33.png"/><Relationship Id="rId4" Type="http://schemas.openxmlformats.org/officeDocument/2006/relationships/image" Target="../media/image132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6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8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3.png"/><Relationship Id="rId4" Type="http://schemas.microsoft.com/office/2007/relationships/hdphoto" Target="../media/hdphoto1.wdp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jpeg"/><Relationship Id="rId7" Type="http://schemas.openxmlformats.org/officeDocument/2006/relationships/image" Target="../media/image14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2.jpeg"/><Relationship Id="rId5" Type="http://schemas.openxmlformats.org/officeDocument/2006/relationships/image" Target="../media/image141.jpeg"/><Relationship Id="rId4" Type="http://schemas.openxmlformats.org/officeDocument/2006/relationships/image" Target="../media/image140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47.jpeg"/><Relationship Id="rId4" Type="http://schemas.openxmlformats.org/officeDocument/2006/relationships/image" Target="../media/image14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9.jpe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jpeg"/><Relationship Id="rId2" Type="http://schemas.openxmlformats.org/officeDocument/2006/relationships/image" Target="../media/image150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53.jpeg"/><Relationship Id="rId4" Type="http://schemas.openxmlformats.org/officeDocument/2006/relationships/image" Target="../media/image152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png"/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6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png"/><Relationship Id="rId2" Type="http://schemas.openxmlformats.org/officeDocument/2006/relationships/image" Target="../media/image15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0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png"/><Relationship Id="rId2" Type="http://schemas.openxmlformats.org/officeDocument/2006/relationships/image" Target="../media/image161.jpeg"/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png"/><Relationship Id="rId2" Type="http://schemas.openxmlformats.org/officeDocument/2006/relationships/image" Target="../media/image163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png"/><Relationship Id="rId2" Type="http://schemas.openxmlformats.org/officeDocument/2006/relationships/image" Target="../media/image165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68.jpeg"/><Relationship Id="rId4" Type="http://schemas.openxmlformats.org/officeDocument/2006/relationships/image" Target="../media/image167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png"/></Relationships>
</file>

<file path=ppt/slides/_rels/slide6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vfxvoice.com/avatar-flight-of-passage-a-cinematic-multi-sensory-3d-experience-that-soars/" TargetMode="External"/><Relationship Id="rId3" Type="http://schemas.openxmlformats.org/officeDocument/2006/relationships/hyperlink" Target="https://doi.org/10.3390/smartcities4010019" TargetMode="External"/><Relationship Id="rId7" Type="http://schemas.openxmlformats.org/officeDocument/2006/relationships/hyperlink" Target="https://www.usarpac.army.mil/Our-Story/Our-News/Article-Display/Article/3405013/training-together-is-vital-to-deterrence/" TargetMode="External"/><Relationship Id="rId2" Type="http://schemas.openxmlformats.org/officeDocument/2006/relationships/image" Target="../media/image169.jpg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doi.org/10.1353/tech.2015.0017" TargetMode="External"/><Relationship Id="rId11" Type="http://schemas.openxmlformats.org/officeDocument/2006/relationships/hyperlink" Target="https://www.ntsa.org/-/media/sites/ntsa/cmsp/exam/iitsec-2023-cmsp-pdw---d---1-of-4---course---20231210.pdf" TargetMode="External"/><Relationship Id="rId5" Type="http://schemas.openxmlformats.org/officeDocument/2006/relationships/hyperlink" Target="https://www.acqnotes.com/Attachments/DoD%205000.59-M%20DoD%20Modeling%20and%20Simulation%20Glossary.pdf" TargetMode="External"/><Relationship Id="rId10" Type="http://schemas.openxmlformats.org/officeDocument/2006/relationships/hyperlink" Target="https://www.iitsec.org/-/media/sites/iitsec/get-involved/2024/iitsec2024callforpresentations.pdf?download=1" TargetMode="External"/><Relationship Id="rId4" Type="http://schemas.openxmlformats.org/officeDocument/2006/relationships/hyperlink" Target="https://doi.org/10.1109/OJVT.2020.3036582" TargetMode="External"/><Relationship Id="rId9" Type="http://schemas.openxmlformats.org/officeDocument/2006/relationships/hyperlink" Target="https://bluetoad.com/publication/?m=34018&amp;i=657661&amp;view=articleBrowser&amp;article_id=3655144&amp;ver=html5" TargetMode="External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intel.com/content/www/us/en/gaming/resources/how-to-fix-input-lag.html" TargetMode="External"/><Relationship Id="rId3" Type="http://schemas.openxmlformats.org/officeDocument/2006/relationships/hyperlink" Target="https://lpsa.swarthmore.edu/Representations/SysRepSS.html" TargetMode="External"/><Relationship Id="rId7" Type="http://schemas.openxmlformats.org/officeDocument/2006/relationships/hyperlink" Target="https://doi.org/10.1201/b10681" TargetMode="External"/><Relationship Id="rId2" Type="http://schemas.openxmlformats.org/officeDocument/2006/relationships/image" Target="../media/image169.jpg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math.hws.edu/graphicsbook/c3/s5.html" TargetMode="External"/><Relationship Id="rId11" Type="http://schemas.openxmlformats.org/officeDocument/2006/relationships/hyperlink" Target="https://ed.ilogues.com/2018/06/27/translate-rotate-and-scale-manipulators-in-3d-modelling-programs" TargetMode="External"/><Relationship Id="rId5" Type="http://schemas.openxmlformats.org/officeDocument/2006/relationships/hyperlink" Target="https://cookierobotics.com/018/" TargetMode="External"/><Relationship Id="rId10" Type="http://schemas.openxmlformats.org/officeDocument/2006/relationships/hyperlink" Target="https://learn.microsoft.com/en-us/windows/win32/xinput/getting-started-with-xinput" TargetMode="External"/><Relationship Id="rId4" Type="http://schemas.openxmlformats.org/officeDocument/2006/relationships/hyperlink" Target="http://15462.courses.cs.cmu.edu/fall2016/lecture/linalg/slide_003" TargetMode="External"/><Relationship Id="rId9" Type="http://schemas.openxmlformats.org/officeDocument/2006/relationships/hyperlink" Target="https://doi.org/10.1017/aer.2018.35" TargetMode="External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hyperlink" Target="https://archit-rstg.medium.com/two-to-four-bicycle-model-for-car-898063e87074" TargetMode="External"/><Relationship Id="rId3" Type="http://schemas.openxmlformats.org/officeDocument/2006/relationships/hyperlink" Target="https://commons.wikimedia.org/wiki/Special:Contributions/Guillermo_Bossio" TargetMode="External"/><Relationship Id="rId7" Type="http://schemas.openxmlformats.org/officeDocument/2006/relationships/hyperlink" Target="https://www.marineinsight.com/naval-architecture/ship-motions/" TargetMode="External"/><Relationship Id="rId2" Type="http://schemas.openxmlformats.org/officeDocument/2006/relationships/image" Target="../media/image169.jpg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thef1clan.com/2020/07/27/vehicle-dynamics-an-introduction/" TargetMode="External"/><Relationship Id="rId11" Type="http://schemas.openxmlformats.org/officeDocument/2006/relationships/hyperlink" Target="https://x-engineer.org/ordinary-differential-equations-ode/" TargetMode="External"/><Relationship Id="rId5" Type="http://schemas.openxmlformats.org/officeDocument/2006/relationships/hyperlink" Target="https://www.degruyter.com/document/doi/10.2478/9783110401509.5/pdf" TargetMode="External"/><Relationship Id="rId10" Type="http://schemas.openxmlformats.org/officeDocument/2006/relationships/hyperlink" Target="https://doi.org/10.12913/22998624/85662" TargetMode="External"/><Relationship Id="rId4" Type="http://schemas.openxmlformats.org/officeDocument/2006/relationships/hyperlink" Target="https://courses.cit.cornell.edu/mae5070/DynamicEquations.pdf" TargetMode="External"/><Relationship Id="rId9" Type="http://schemas.openxmlformats.org/officeDocument/2006/relationships/hyperlink" Target="https://aircraftflightmechanics.com/Dynamics/ModesofMotion.html" TargetMode="External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mathworks.com/discovery/low-pass-filter.html" TargetMode="External"/><Relationship Id="rId3" Type="http://schemas.openxmlformats.org/officeDocument/2006/relationships/hyperlink" Target="https://doi.org/10.1109/ACCESS.2019.2922993" TargetMode="External"/><Relationship Id="rId7" Type="http://schemas.openxmlformats.org/officeDocument/2006/relationships/hyperlink" Target="https://doi.org/10.1142/S1793962317430048" TargetMode="External"/><Relationship Id="rId2" Type="http://schemas.openxmlformats.org/officeDocument/2006/relationships/image" Target="../media/image169.jpg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www.force-dynamics.com/how-it-works" TargetMode="External"/><Relationship Id="rId11" Type="http://schemas.openxmlformats.org/officeDocument/2006/relationships/hyperlink" Target="https://www.analog.com/en/resources/technical-books/scientist_engineers_guide.html" TargetMode="External"/><Relationship Id="rId5" Type="http://schemas.openxmlformats.org/officeDocument/2006/relationships/hyperlink" Target="https://www.excel-easy.com/examples/moving-average.html" TargetMode="External"/><Relationship Id="rId10" Type="http://schemas.openxmlformats.org/officeDocument/2006/relationships/hyperlink" Target="https://www.moog.com/products/motion-systems.html" TargetMode="External"/><Relationship Id="rId4" Type="http://schemas.openxmlformats.org/officeDocument/2006/relationships/hyperlink" Target="https://doi.org/10.1145/1658349.1658354" TargetMode="External"/><Relationship Id="rId9" Type="http://schemas.openxmlformats.org/officeDocument/2006/relationships/hyperlink" Target="https://www.mathworks.com/discovery/high-pass-filter.html" TargetMode="External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haroldserrano.com/blog/tips-for-developing-a-collision-detection-system" TargetMode="External"/><Relationship Id="rId3" Type="http://schemas.openxmlformats.org/officeDocument/2006/relationships/hyperlink" Target="http://www.euclideanspace.com/threed/games/examples/cars/collisions/" TargetMode="External"/><Relationship Id="rId7" Type="http://schemas.openxmlformats.org/officeDocument/2006/relationships/hyperlink" Target="https://carto.com/blog/raster-vs-vector-whats-the-difference-which-is-best" TargetMode="External"/><Relationship Id="rId2" Type="http://schemas.openxmlformats.org/officeDocument/2006/relationships/image" Target="../media/image169.jpg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www-nrd.nhtsa.dot.gov/pdf/esv/esv17/Proceed/00219.pdf" TargetMode="External"/><Relationship Id="rId11" Type="http://schemas.openxmlformats.org/officeDocument/2006/relationships/hyperlink" Target="https://happycoding.io/tutorials/processing/collision-detection" TargetMode="External"/><Relationship Id="rId5" Type="http://schemas.openxmlformats.org/officeDocument/2006/relationships/hyperlink" Target="https://doi.org/10.1007/978-3-031-42134-1_4" TargetMode="External"/><Relationship Id="rId10" Type="http://schemas.openxmlformats.org/officeDocument/2006/relationships/hyperlink" Target="https://www.asam.net/index.php?eID=dumpFile&amp;t=f&amp;f=1998&amp;token=bd3ff9aecb6baf1c794770bc08f81a910005399e" TargetMode="External"/><Relationship Id="rId4" Type="http://schemas.openxmlformats.org/officeDocument/2006/relationships/hyperlink" Target="https://www.ncbi.nlm.nih.gov/books/NBK547670/" TargetMode="External"/><Relationship Id="rId9" Type="http://schemas.openxmlformats.org/officeDocument/2006/relationships/hyperlink" Target="https://doi.org/10.1111%2Fj.1467-8659.2005.00829.x" TargetMode="External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mak.com/mak-one/apps/vr-engage?view=article&amp;id=204" TargetMode="External"/><Relationship Id="rId3" Type="http://schemas.openxmlformats.org/officeDocument/2006/relationships/hyperlink" Target="https://www.aniwaa.com/guide/vr-ar/ultimate-vr-ar-mr-guide/" TargetMode="External"/><Relationship Id="rId7" Type="http://schemas.openxmlformats.org/officeDocument/2006/relationships/hyperlink" Target="https://help.reliasoft.com/articles/content/hotwire/issue131/hottopics131.htm" TargetMode="External"/><Relationship Id="rId2" Type="http://schemas.openxmlformats.org/officeDocument/2006/relationships/image" Target="../media/image169.jpg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www.avadirect.com/blog/frame-rate-fps-vs-hz-refresh-rate/" TargetMode="External"/><Relationship Id="rId11" Type="http://schemas.openxmlformats.org/officeDocument/2006/relationships/hyperlink" Target="https://www.linkedin.com/pulse/evolution-history-screen-display-technology-wendy-wen/?trk=pulse-article" TargetMode="External"/><Relationship Id="rId5" Type="http://schemas.openxmlformats.org/officeDocument/2006/relationships/hyperlink" Target="https://doi.org/10.1016/j.trip.2019.100004" TargetMode="External"/><Relationship Id="rId10" Type="http://schemas.openxmlformats.org/officeDocument/2006/relationships/hyperlink" Target="https://web.stanford.edu/group/sisl/k12/optimization" TargetMode="External"/><Relationship Id="rId4" Type="http://schemas.openxmlformats.org/officeDocument/2006/relationships/hyperlink" Target="https://www.avtsim.com/how-to-build-a-simulator-visual-systems-image-generator/" TargetMode="External"/><Relationship Id="rId9" Type="http://schemas.openxmlformats.org/officeDocument/2006/relationships/hyperlink" Target="https://doi.org/10.1177/154193120404801610" TargetMode="External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hyperlink" Target="https://corescholar.libraries.wright.edu/isap_2013/94" TargetMode="External"/><Relationship Id="rId3" Type="http://schemas.openxmlformats.org/officeDocument/2006/relationships/hyperlink" Target="https://doi.org/10.1109/ACCESS.2019.2922993" TargetMode="External"/><Relationship Id="rId7" Type="http://schemas.openxmlformats.org/officeDocument/2006/relationships/hyperlink" Target="https://doi.org/10.1016/j.displa.2019.08.004" TargetMode="External"/><Relationship Id="rId2" Type="http://schemas.openxmlformats.org/officeDocument/2006/relationships/image" Target="../media/image169.jpg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www.washingtonpost.com/archive/politics/2004/10/27/ntsb-cites-pilot-error-in-2001-ny-crash/81e1b65a-3d71-47eb-84bb-72dee7e02b57/" TargetMode="External"/><Relationship Id="rId11" Type="http://schemas.openxmlformats.org/officeDocument/2006/relationships/hyperlink" Target="https://www.gdcvault.com/play/1022287/Technical-Artist-Bootcamp-Nasum-Virtualis" TargetMode="External"/><Relationship Id="rId5" Type="http://schemas.openxmlformats.org/officeDocument/2006/relationships/hyperlink" Target="https://doi.org/10.1007/978-3-319-08234-9_162-1" TargetMode="External"/><Relationship Id="rId10" Type="http://schemas.openxmlformats.org/officeDocument/2006/relationships/hyperlink" Target="https://doi.org/10.1016/S0925-7535(01)00010-8" TargetMode="External"/><Relationship Id="rId4" Type="http://schemas.openxmlformats.org/officeDocument/2006/relationships/hyperlink" Target="https://apstraining.com/resource/transfer-of-knowledge-in-upset-prevention-and-recovery-training/" TargetMode="External"/><Relationship Id="rId9" Type="http://schemas.openxmlformats.org/officeDocument/2006/relationships/hyperlink" Target="https://flightsafety.org/asw-article/simulation-can-be-habit-forming/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7.jpeg"/><Relationship Id="rId5" Type="http://schemas.openxmlformats.org/officeDocument/2006/relationships/image" Target="../media/image26.png"/><Relationship Id="rId4" Type="http://schemas.openxmlformats.org/officeDocument/2006/relationships/image" Target="../media/image25.jpe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jpeg"/><Relationship Id="rId2" Type="http://schemas.openxmlformats.org/officeDocument/2006/relationships/image" Target="../media/image17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3.jpeg"/><Relationship Id="rId5" Type="http://schemas.openxmlformats.org/officeDocument/2006/relationships/hyperlink" Target="mailto:hulme@buffalo.edu" TargetMode="External"/><Relationship Id="rId4" Type="http://schemas.openxmlformats.org/officeDocument/2006/relationships/image" Target="../media/image17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0.jpe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Beyond the Basics – An Interactive “deep dive” into Vehicle Modeling &amp; Simulation (M&amp;S) Fundamentals</a:t>
            </a:r>
            <a:endParaRPr lang="en-US" sz="2000" dirty="0">
              <a:solidFill>
                <a:srgbClr val="00B050"/>
              </a:solidFill>
            </a:endParaRPr>
          </a:p>
          <a:p>
            <a:endParaRPr lang="en-US" dirty="0"/>
          </a:p>
          <a:p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1623862" y="4437948"/>
            <a:ext cx="8478838" cy="1934127"/>
          </a:xfrm>
        </p:spPr>
        <p:txBody>
          <a:bodyPr/>
          <a:lstStyle/>
          <a:p>
            <a:pPr eaLnBrk="1" hangingPunct="1"/>
            <a:endParaRPr lang="en-US" dirty="0">
              <a:latin typeface="Arial Narrow" pitchFamily="34" charset="0"/>
            </a:endParaRPr>
          </a:p>
          <a:p>
            <a:pPr eaLnBrk="1" hangingPunct="1"/>
            <a:endParaRPr lang="en-US" dirty="0">
              <a:latin typeface="Arial Narrow" pitchFamily="34" charset="0"/>
            </a:endParaRPr>
          </a:p>
          <a:p>
            <a:pPr eaLnBrk="1" hangingPunct="1"/>
            <a:r>
              <a:rPr lang="en-US" dirty="0">
                <a:latin typeface="Arial Narrow" pitchFamily="34" charset="0"/>
              </a:rPr>
              <a:t>Kevin F. Hulme, Ph.D., CMSP</a:t>
            </a:r>
          </a:p>
          <a:p>
            <a:endParaRPr lang="en-US" dirty="0"/>
          </a:p>
        </p:txBody>
      </p:sp>
      <p:pic>
        <p:nvPicPr>
          <p:cNvPr id="2" name="Picture 1" descr="Institute for Sustainable Transportation and Logistics - University at  Buffalo">
            <a:extLst>
              <a:ext uri="{FF2B5EF4-FFF2-40B4-BE49-F238E27FC236}">
                <a16:creationId xmlns:a16="http://schemas.microsoft.com/office/drawing/2014/main" id="{5D160554-1904-7B67-5970-773A3DA6EC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3330" y="6015295"/>
            <a:ext cx="2456144" cy="713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Now boarding: A trip anywhere in Microsoft Flight Simulator's virtual world">
            <a:extLst>
              <a:ext uri="{FF2B5EF4-FFF2-40B4-BE49-F238E27FC236}">
                <a16:creationId xmlns:a16="http://schemas.microsoft.com/office/drawing/2014/main" id="{99686292-5F3B-02D6-CAEE-B7181F316C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16" t="12333" r="6592"/>
          <a:stretch/>
        </p:blipFill>
        <p:spPr bwMode="auto">
          <a:xfrm>
            <a:off x="131465" y="3044999"/>
            <a:ext cx="4009937" cy="2249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This is why driving simulators are so useful">
            <a:extLst>
              <a:ext uri="{FF2B5EF4-FFF2-40B4-BE49-F238E27FC236}">
                <a16:creationId xmlns:a16="http://schemas.microsoft.com/office/drawing/2014/main" id="{B77016AB-F501-CC3B-102F-7856CE63C6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86" t="17929" r="15412"/>
          <a:stretch/>
        </p:blipFill>
        <p:spPr bwMode="auto">
          <a:xfrm>
            <a:off x="4447562" y="3070165"/>
            <a:ext cx="3296874" cy="2249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Naval - NAUTIS Maritime Simulator">
            <a:extLst>
              <a:ext uri="{FF2B5EF4-FFF2-40B4-BE49-F238E27FC236}">
                <a16:creationId xmlns:a16="http://schemas.microsoft.com/office/drawing/2014/main" id="{2BBDF7C7-89E6-9021-195A-36A0429AED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0599" y="3090266"/>
            <a:ext cx="3998787" cy="2249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A blue rectangular sign with white text&#10;&#10;Description automatically generated">
            <a:extLst>
              <a:ext uri="{FF2B5EF4-FFF2-40B4-BE49-F238E27FC236}">
                <a16:creationId xmlns:a16="http://schemas.microsoft.com/office/drawing/2014/main" id="{BD128128-7735-00A5-78B0-CD3167FF7C7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7287" y="6084406"/>
            <a:ext cx="1911991" cy="575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46863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D7287108-FDBD-67F5-B1B7-7C9A270028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97125" y="0"/>
            <a:ext cx="7416800" cy="795338"/>
          </a:xfrm>
        </p:spPr>
        <p:txBody>
          <a:bodyPr/>
          <a:lstStyle/>
          <a:p>
            <a:r>
              <a:rPr lang="en-US" dirty="0"/>
              <a:t>PDW Introduction </a:t>
            </a:r>
            <a:br>
              <a:rPr lang="en-US" dirty="0"/>
            </a:br>
            <a:r>
              <a:rPr lang="en-US" sz="1400" dirty="0"/>
              <a:t>A word about MS Excel</a:t>
            </a:r>
          </a:p>
        </p:txBody>
      </p:sp>
      <p:sp>
        <p:nvSpPr>
          <p:cNvPr id="2" name="Content Placeholder 3">
            <a:extLst>
              <a:ext uri="{FF2B5EF4-FFF2-40B4-BE49-F238E27FC236}">
                <a16:creationId xmlns:a16="http://schemas.microsoft.com/office/drawing/2014/main" id="{4AC549DA-C76A-86DA-7ECF-97A350165FD5}"/>
              </a:ext>
            </a:extLst>
          </p:cNvPr>
          <p:cNvSpPr txBox="1">
            <a:spLocks/>
          </p:cNvSpPr>
          <p:nvPr/>
        </p:nvSpPr>
        <p:spPr>
          <a:xfrm>
            <a:off x="480131" y="1046716"/>
            <a:ext cx="8065506" cy="4186856"/>
          </a:xfrm>
          <a:prstGeom prst="rect">
            <a:avLst/>
          </a:prstGeom>
        </p:spPr>
        <p:txBody>
          <a:bodyPr/>
          <a:lstStyle>
            <a:lvl1pPr marL="457189" indent="-4571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charset="2"/>
              <a:buChar char="Ø"/>
              <a:defRPr sz="280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defRPr>
            </a:lvl1pPr>
            <a:lvl2pPr marL="990575" indent="-38099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defRPr>
            </a:lvl2pPr>
            <a:lvl3pPr marL="1523962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</a:defRPr>
            </a:lvl3pPr>
            <a:lvl4pPr marL="2133547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4pPr>
            <a:lvl5pPr marL="2743131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5pPr>
            <a:lvl6pPr marL="3352716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6pPr>
            <a:lvl7pPr marL="3962301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7pPr>
            <a:lvl8pPr marL="4571886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8pPr>
            <a:lvl9pPr marL="5181470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sz="2400" b="1" kern="0" dirty="0"/>
              <a:t>Why MS Excel?</a:t>
            </a:r>
          </a:p>
          <a:p>
            <a:pPr marL="0" indent="0">
              <a:buNone/>
            </a:pPr>
            <a:endParaRPr lang="en-US" sz="1000" kern="0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sz="2400" kern="0" dirty="0"/>
              <a:t>For the purposes of this PDW, Excel will enable us to 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000" kern="0" dirty="0"/>
              <a:t>Break out from PowerPoint periodically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000" kern="0" dirty="0"/>
              <a:t>Visualize simulation subproblem mathematics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kern="0" dirty="0"/>
              <a:t>True vehicle simulations vary across time (t) and space (xyz)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000" kern="0" dirty="0"/>
              <a:t>A real-time programming language (e.g., C/C++/C#, Java, MATLAB, Simulink) would be a more appropriate development tool 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000" kern="0" dirty="0"/>
              <a:t>That training lies beyond the scope of a 4-hour PDW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kern="0" dirty="0"/>
              <a:t>Excel serves as an intermediary between initial conceptualization and eventual implementation of a proper simulation 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sz="2400" kern="0" dirty="0"/>
          </a:p>
          <a:p>
            <a:pPr marL="0" indent="0">
              <a:buNone/>
            </a:pPr>
            <a:endParaRPr lang="en-US" sz="2400" kern="0" dirty="0"/>
          </a:p>
          <a:p>
            <a:pPr marL="0" indent="0">
              <a:buNone/>
            </a:pPr>
            <a:endParaRPr lang="en-US" sz="2400" kern="0" dirty="0"/>
          </a:p>
          <a:p>
            <a:pPr marL="0" indent="0">
              <a:buNone/>
            </a:pPr>
            <a:endParaRPr lang="en-US" sz="2400" kern="0" dirty="0"/>
          </a:p>
          <a:p>
            <a:endParaRPr lang="en-US" sz="2400" kern="0" dirty="0"/>
          </a:p>
        </p:txBody>
      </p:sp>
      <p:pic>
        <p:nvPicPr>
          <p:cNvPr id="1026" name="Picture 2" descr="Phoenix One launches new training on MS Excel Dashboards &amp; PowerPivot">
            <a:extLst>
              <a:ext uri="{FF2B5EF4-FFF2-40B4-BE49-F238E27FC236}">
                <a16:creationId xmlns:a16="http://schemas.microsoft.com/office/drawing/2014/main" id="{562077A3-A187-2FA6-6843-66C276ED08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9455" y="1046715"/>
            <a:ext cx="2202711" cy="1163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E999759-AF8A-749B-747D-61FF023BF6B2}"/>
              </a:ext>
            </a:extLst>
          </p:cNvPr>
          <p:cNvSpPr txBox="1"/>
          <p:nvPr/>
        </p:nvSpPr>
        <p:spPr>
          <a:xfrm>
            <a:off x="8880058" y="2785338"/>
            <a:ext cx="31854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i="1" dirty="0">
                <a:highlight>
                  <a:srgbClr val="FFFF00"/>
                </a:highlight>
                <a:latin typeface="Arial Narrow" panose="020B0606020202030204" pitchFamily="34" charset="0"/>
              </a:rPr>
              <a:t>QR code for Excel breakouts: </a:t>
            </a:r>
            <a:endParaRPr lang="en-US" sz="2000" i="1" dirty="0">
              <a:highlight>
                <a:srgbClr val="FFFF00"/>
              </a:highlight>
              <a:latin typeface="Arial Narrow" panose="020B0606020202030204" pitchFamily="34" charset="0"/>
            </a:endParaRPr>
          </a:p>
        </p:txBody>
      </p:sp>
      <p:pic>
        <p:nvPicPr>
          <p:cNvPr id="5" name="Picture 4" descr="A qr code with black squares&#10;&#10;Description automatically generated">
            <a:extLst>
              <a:ext uri="{FF2B5EF4-FFF2-40B4-BE49-F238E27FC236}">
                <a16:creationId xmlns:a16="http://schemas.microsoft.com/office/drawing/2014/main" id="{211B0697-86FE-0FC5-2908-4473165E50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4026" y="3129202"/>
            <a:ext cx="3037553" cy="3037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99911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D7287108-FDBD-67F5-B1B7-7C9A270028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182935"/>
            <a:ext cx="7579453" cy="1722566"/>
          </a:xfrm>
        </p:spPr>
        <p:txBody>
          <a:bodyPr/>
          <a:lstStyle/>
          <a:p>
            <a:br>
              <a:rPr lang="en-US" sz="3200" dirty="0">
                <a:solidFill>
                  <a:srgbClr val="22458A"/>
                </a:solidFill>
              </a:rPr>
            </a:br>
            <a:r>
              <a:rPr lang="en-US" sz="3200" dirty="0">
                <a:solidFill>
                  <a:srgbClr val="22458A"/>
                </a:solidFill>
              </a:rPr>
              <a:t>M&amp;S component: </a:t>
            </a:r>
            <a:r>
              <a:rPr lang="en-US" sz="3200" b="0" dirty="0">
                <a:solidFill>
                  <a:srgbClr val="22458A"/>
                </a:solidFill>
              </a:rPr>
              <a:t>Haptics/Inputs</a:t>
            </a:r>
            <a:br>
              <a:rPr lang="en-US" sz="3200" dirty="0">
                <a:solidFill>
                  <a:srgbClr val="22458A"/>
                </a:solidFill>
              </a:rPr>
            </a:br>
            <a:r>
              <a:rPr lang="en-US" sz="3200" dirty="0">
                <a:solidFill>
                  <a:srgbClr val="22458A"/>
                </a:solidFill>
              </a:rPr>
              <a:t>Solution method: </a:t>
            </a:r>
            <a:r>
              <a:rPr lang="en-US" sz="3200" b="0" dirty="0">
                <a:solidFill>
                  <a:srgbClr val="22458A"/>
                </a:solidFill>
              </a:rPr>
              <a:t>Linear algebra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1D932ED0-B634-84B6-EA16-FC8A504B13E5}"/>
              </a:ext>
            </a:extLst>
          </p:cNvPr>
          <p:cNvSpPr txBox="1">
            <a:spLocks/>
          </p:cNvSpPr>
          <p:nvPr/>
        </p:nvSpPr>
        <p:spPr bwMode="auto">
          <a:xfrm>
            <a:off x="2397125" y="0"/>
            <a:ext cx="7416800" cy="795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267" b="1">
                <a:solidFill>
                  <a:srgbClr val="F77B0B"/>
                </a:solidFill>
                <a:latin typeface="Tahoma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267" b="1">
                <a:solidFill>
                  <a:srgbClr val="F77B0B"/>
                </a:solidFill>
                <a:latin typeface="Tahoma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267" b="1">
                <a:solidFill>
                  <a:srgbClr val="F77B0B"/>
                </a:solidFill>
                <a:latin typeface="Tahoma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267" b="1">
                <a:solidFill>
                  <a:srgbClr val="F77B0B"/>
                </a:solidFill>
                <a:latin typeface="Tahoma" charset="0"/>
              </a:defRPr>
            </a:lvl5pPr>
            <a:lvl6pPr marL="609585" algn="l" rtl="0" eaLnBrk="1" fontAlgn="base" hangingPunct="1">
              <a:spcBef>
                <a:spcPct val="0"/>
              </a:spcBef>
              <a:spcAft>
                <a:spcPct val="0"/>
              </a:spcAft>
              <a:defRPr sz="4267" b="1">
                <a:solidFill>
                  <a:srgbClr val="F77B0B"/>
                </a:solidFill>
                <a:latin typeface="Tahoma" charset="0"/>
              </a:defRPr>
            </a:lvl6pPr>
            <a:lvl7pPr marL="1219170" algn="l" rtl="0" eaLnBrk="1" fontAlgn="base" hangingPunct="1">
              <a:spcBef>
                <a:spcPct val="0"/>
              </a:spcBef>
              <a:spcAft>
                <a:spcPct val="0"/>
              </a:spcAft>
              <a:defRPr sz="4267" b="1">
                <a:solidFill>
                  <a:srgbClr val="F77B0B"/>
                </a:solidFill>
                <a:latin typeface="Tahoma" charset="0"/>
              </a:defRPr>
            </a:lvl7pPr>
            <a:lvl8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4267" b="1">
                <a:solidFill>
                  <a:srgbClr val="F77B0B"/>
                </a:solidFill>
                <a:latin typeface="Tahoma" charset="0"/>
              </a:defRPr>
            </a:lvl8pPr>
            <a:lvl9pPr marL="2438339" algn="l" rtl="0" eaLnBrk="1" fontAlgn="base" hangingPunct="1">
              <a:spcBef>
                <a:spcPct val="0"/>
              </a:spcBef>
              <a:spcAft>
                <a:spcPct val="0"/>
              </a:spcAft>
              <a:defRPr sz="4267" b="1">
                <a:solidFill>
                  <a:srgbClr val="F77B0B"/>
                </a:solidFill>
                <a:latin typeface="Tahoma" charset="0"/>
              </a:defRPr>
            </a:lvl9pPr>
          </a:lstStyle>
          <a:p>
            <a:r>
              <a:rPr lang="en-US" i="1" kern="0" dirty="0"/>
              <a:t>Beyond the Basics 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241073B-C7D5-2F09-26AA-D5786E3D7C4C}"/>
              </a:ext>
            </a:extLst>
          </p:cNvPr>
          <p:cNvGrpSpPr/>
          <p:nvPr/>
        </p:nvGrpSpPr>
        <p:grpSpPr>
          <a:xfrm>
            <a:off x="8688821" y="1293962"/>
            <a:ext cx="2984227" cy="4028536"/>
            <a:chOff x="8688821" y="1293962"/>
            <a:chExt cx="2984227" cy="4028536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A2756BD0-A5BA-A057-2B95-66F8664E5D0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contrast="-32000"/>
                      </a14:imgEffect>
                    </a14:imgLayer>
                  </a14:imgProps>
                </a:ext>
              </a:extLst>
            </a:blip>
            <a:srcRect l="3750" t="30984" r="76214" b="20932"/>
            <a:stretch/>
          </p:blipFill>
          <p:spPr>
            <a:xfrm>
              <a:off x="8688821" y="1293962"/>
              <a:ext cx="2984227" cy="4028536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506C0847-DCC3-787D-EE1E-B9A6EADF1B63}"/>
                </a:ext>
              </a:extLst>
            </p:cNvPr>
            <p:cNvSpPr/>
            <p:nvPr/>
          </p:nvSpPr>
          <p:spPr bwMode="auto">
            <a:xfrm>
              <a:off x="9579634" y="1630392"/>
              <a:ext cx="1078302" cy="1117121"/>
            </a:xfrm>
            <a:prstGeom prst="rect">
              <a:avLst/>
            </a:prstGeom>
            <a:solidFill>
              <a:srgbClr val="FF00FF">
                <a:alpha val="20000"/>
              </a:srgbClr>
            </a:solidFill>
            <a:ln w="19050" cap="flat" cmpd="sng" algn="ctr">
              <a:solidFill>
                <a:schemeClr val="tx1"/>
              </a:solidFill>
              <a:prstDash val="sysDot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endParaRPr>
            </a:p>
          </p:txBody>
        </p: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CAD8E491-684D-2828-8801-C5F59DB95CBD}"/>
              </a:ext>
            </a:extLst>
          </p:cNvPr>
          <p:cNvSpPr/>
          <p:nvPr/>
        </p:nvSpPr>
        <p:spPr bwMode="auto">
          <a:xfrm>
            <a:off x="9665513" y="1689100"/>
            <a:ext cx="210853" cy="228600"/>
          </a:xfrm>
          <a:prstGeom prst="rect">
            <a:avLst/>
          </a:prstGeom>
          <a:solidFill>
            <a:srgbClr val="FF0000"/>
          </a:solidFill>
          <a:ln w="19050" cap="flat" cmpd="sng" algn="ctr">
            <a:solidFill>
              <a:schemeClr val="tx1"/>
            </a:solidFill>
            <a:prstDash val="sysDash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rPr>
              <a:t>1</a:t>
            </a:r>
          </a:p>
        </p:txBody>
      </p:sp>
      <p:pic>
        <p:nvPicPr>
          <p:cNvPr id="7" name="Picture 2" descr="I/ITSEC 2021 | ADL Initiative">
            <a:extLst>
              <a:ext uri="{FF2B5EF4-FFF2-40B4-BE49-F238E27FC236}">
                <a16:creationId xmlns:a16="http://schemas.microsoft.com/office/drawing/2014/main" id="{CAC2738D-B560-F568-DF50-C703291515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0" t="34866" r="8853" b="34194"/>
          <a:stretch/>
        </p:blipFill>
        <p:spPr bwMode="auto">
          <a:xfrm>
            <a:off x="598251" y="1103319"/>
            <a:ext cx="4610912" cy="1722566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EFE928E-0E42-8451-F769-4A755F5089D5}"/>
              </a:ext>
            </a:extLst>
          </p:cNvPr>
          <p:cNvSpPr/>
          <p:nvPr/>
        </p:nvSpPr>
        <p:spPr bwMode="auto">
          <a:xfrm>
            <a:off x="825611" y="4929918"/>
            <a:ext cx="210853" cy="228600"/>
          </a:xfrm>
          <a:prstGeom prst="rect">
            <a:avLst/>
          </a:prstGeom>
          <a:solidFill>
            <a:srgbClr val="FF0000"/>
          </a:solidFill>
          <a:ln w="19050" cap="flat" cmpd="sng" algn="ctr">
            <a:solidFill>
              <a:schemeClr val="tx1"/>
            </a:solidFill>
            <a:prstDash val="sysDash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6921247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D7287108-FDBD-67F5-B1B7-7C9A270028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97125" y="0"/>
            <a:ext cx="7416800" cy="795338"/>
          </a:xfrm>
        </p:spPr>
        <p:txBody>
          <a:bodyPr/>
          <a:lstStyle/>
          <a:p>
            <a:r>
              <a:rPr lang="en-US" dirty="0"/>
              <a:t>Haptics/Inputs</a:t>
            </a:r>
          </a:p>
        </p:txBody>
      </p:sp>
      <p:sp>
        <p:nvSpPr>
          <p:cNvPr id="2" name="Content Placeholder 3">
            <a:extLst>
              <a:ext uri="{FF2B5EF4-FFF2-40B4-BE49-F238E27FC236}">
                <a16:creationId xmlns:a16="http://schemas.microsoft.com/office/drawing/2014/main" id="{FDDDD390-49EF-6381-2DCE-6D640E9ECA3A}"/>
              </a:ext>
            </a:extLst>
          </p:cNvPr>
          <p:cNvSpPr txBox="1">
            <a:spLocks/>
          </p:cNvSpPr>
          <p:nvPr/>
        </p:nvSpPr>
        <p:spPr>
          <a:xfrm>
            <a:off x="467130" y="1046715"/>
            <a:ext cx="8849637" cy="5075237"/>
          </a:xfrm>
          <a:prstGeom prst="rect">
            <a:avLst/>
          </a:prstGeom>
        </p:spPr>
        <p:txBody>
          <a:bodyPr/>
          <a:lstStyle>
            <a:lvl1pPr marL="457189" indent="-4571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charset="2"/>
              <a:buChar char="Ø"/>
              <a:defRPr sz="280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defRPr>
            </a:lvl1pPr>
            <a:lvl2pPr marL="990575" indent="-38099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defRPr>
            </a:lvl2pPr>
            <a:lvl3pPr marL="1523962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</a:defRPr>
            </a:lvl3pPr>
            <a:lvl4pPr marL="2133547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4pPr>
            <a:lvl5pPr marL="2743131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5pPr>
            <a:lvl6pPr marL="3352716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6pPr>
            <a:lvl7pPr marL="3962301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7pPr>
            <a:lvl8pPr marL="4571886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8pPr>
            <a:lvl9pPr marL="5181470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endParaRPr lang="en-US" sz="2400" kern="0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sz="2400" u="sng" kern="0" dirty="0"/>
              <a:t>Human Interface Device (HID)</a:t>
            </a:r>
            <a:r>
              <a:rPr lang="en-US" sz="2400" kern="0" dirty="0"/>
              <a:t>: </a:t>
            </a:r>
            <a:r>
              <a:rPr lang="en-US" sz="2400" b="1" i="1" kern="0" dirty="0"/>
              <a:t>provide input </a:t>
            </a:r>
            <a:r>
              <a:rPr lang="en-US" sz="2400" kern="0" dirty="0"/>
              <a:t>to the simulation 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000" kern="0" dirty="0"/>
              <a:t>Perturbations result in a </a:t>
            </a:r>
            <a:r>
              <a:rPr lang="en-US" sz="2000" b="1" i="1" kern="0" dirty="0"/>
              <a:t>change in state </a:t>
            </a:r>
            <a:r>
              <a:rPr lang="en-US" sz="2000" kern="0" dirty="0"/>
              <a:t>- necessitates re-solving equations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kern="0" dirty="0"/>
              <a:t>Many device inputs provide </a:t>
            </a:r>
            <a:r>
              <a:rPr lang="en-US" sz="2400" b="1" i="1" kern="0" dirty="0"/>
              <a:t>feedback</a:t>
            </a:r>
            <a:r>
              <a:rPr lang="en-US" sz="2400" kern="0" dirty="0"/>
              <a:t> (e.g., haptic | force | visual | aural)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000" kern="0" dirty="0"/>
              <a:t>Enhance realism, presence, immersion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kern="0" dirty="0"/>
              <a:t>Types of vehicle simulation control input devices: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000" kern="0" dirty="0"/>
              <a:t>Steering, gas, brake, clutch, yoke, throttle, rudder, azimuth, tiller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kern="0" dirty="0"/>
              <a:t>Additional modeling inputs to enhance simulation fidelity: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000" kern="0" dirty="0"/>
              <a:t>Surface elevation/traits, wind shear and gusts, fluid (wave) dynamics</a:t>
            </a:r>
            <a:endParaRPr lang="en-US" sz="2400" kern="0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sz="2400" kern="0" dirty="0"/>
              <a:t>To capture an input signal, an </a:t>
            </a:r>
            <a:r>
              <a:rPr lang="en-US" sz="2400" b="1" i="1" kern="0" dirty="0"/>
              <a:t>analog-to-digital interface </a:t>
            </a:r>
            <a:r>
              <a:rPr lang="en-US" sz="2400" kern="0" dirty="0"/>
              <a:t>is required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000" b="1" i="1" kern="0" dirty="0"/>
              <a:t>DirectInput/</a:t>
            </a:r>
            <a:r>
              <a:rPr lang="en-US" sz="2000" b="1" i="1" kern="0" dirty="0" err="1"/>
              <a:t>Xinput</a:t>
            </a:r>
            <a:r>
              <a:rPr lang="en-US" sz="2000" kern="0" dirty="0"/>
              <a:t> (Microsoft) for creating action mappings, and device feedback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000" kern="0" dirty="0"/>
              <a:t>Game Engines (e.g., Unity, Unreal) </a:t>
            </a:r>
            <a:r>
              <a:rPr lang="en-US" sz="2000" b="1" i="1" kern="0" dirty="0"/>
              <a:t>natively include API’s </a:t>
            </a:r>
            <a:r>
              <a:rPr lang="en-US" sz="2000" kern="0" dirty="0"/>
              <a:t>for input handling </a:t>
            </a:r>
          </a:p>
          <a:p>
            <a:pPr marL="0" indent="0">
              <a:buNone/>
            </a:pPr>
            <a:endParaRPr lang="en-US" sz="2400" kern="0" dirty="0"/>
          </a:p>
          <a:p>
            <a:pPr marL="0" indent="0">
              <a:buNone/>
            </a:pPr>
            <a:endParaRPr lang="en-US" sz="2400" kern="0" dirty="0"/>
          </a:p>
          <a:p>
            <a:endParaRPr lang="en-US" sz="2400" kern="0" dirty="0"/>
          </a:p>
        </p:txBody>
      </p:sp>
      <p:pic>
        <p:nvPicPr>
          <p:cNvPr id="3074" name="Picture 2" descr="Logitech G Flight Simulator Aircraft Instrument Panel">
            <a:extLst>
              <a:ext uri="{FF2B5EF4-FFF2-40B4-BE49-F238E27FC236}">
                <a16:creationId xmlns:a16="http://schemas.microsoft.com/office/drawing/2014/main" id="{4BD226CA-4854-2081-98C3-F2263ADD6B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6740" y="1046715"/>
            <a:ext cx="1516572" cy="1117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Best Racing Wheel and Pedals for iRacing and Your Budget - CNET">
            <a:extLst>
              <a:ext uri="{FF2B5EF4-FFF2-40B4-BE49-F238E27FC236}">
                <a16:creationId xmlns:a16="http://schemas.microsoft.com/office/drawing/2014/main" id="{681B68D2-19F3-D951-AE7D-9DA3DD2F51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1354" y="1124151"/>
            <a:ext cx="1598709" cy="898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759900A-8989-D9AA-7092-9FFBC5398469}"/>
              </a:ext>
            </a:extLst>
          </p:cNvPr>
          <p:cNvSpPr txBox="1"/>
          <p:nvPr/>
        </p:nvSpPr>
        <p:spPr>
          <a:xfrm>
            <a:off x="105601" y="250785"/>
            <a:ext cx="886781" cy="253916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1050" i="1" dirty="0">
                <a:highlight>
                  <a:srgbClr val="FFFF00"/>
                </a:highlight>
                <a:latin typeface="Arial Narrow" panose="020B0606020202030204" pitchFamily="34" charset="0"/>
              </a:rPr>
              <a:t>Gregory, 2009</a:t>
            </a:r>
          </a:p>
        </p:txBody>
      </p:sp>
      <p:pic>
        <p:nvPicPr>
          <p:cNvPr id="2050" name="Picture 2" descr="Virtual Worlds | Free Full-Text | Physics-Based Watercraft Simulator in  Virtual Reality">
            <a:extLst>
              <a:ext uri="{FF2B5EF4-FFF2-40B4-BE49-F238E27FC236}">
                <a16:creationId xmlns:a16="http://schemas.microsoft.com/office/drawing/2014/main" id="{9358FBFD-D97C-F62A-7162-323C7EF316C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6" t="2510" r="1469" b="3346"/>
          <a:stretch/>
        </p:blipFill>
        <p:spPr bwMode="auto">
          <a:xfrm>
            <a:off x="9380969" y="2268755"/>
            <a:ext cx="2343901" cy="1299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9A9483E0-FCD2-FF40-6046-09D2CA83CD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4784" y="3779490"/>
            <a:ext cx="2400086" cy="1056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017EFDF-2658-212D-9907-9ACE55646AD3}"/>
              </a:ext>
            </a:extLst>
          </p:cNvPr>
          <p:cNvSpPr txBox="1"/>
          <p:nvPr/>
        </p:nvSpPr>
        <p:spPr>
          <a:xfrm>
            <a:off x="1076606" y="250785"/>
            <a:ext cx="933269" cy="253916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1050" i="1" dirty="0">
                <a:highlight>
                  <a:srgbClr val="FFFF00"/>
                </a:highlight>
                <a:latin typeface="Arial Narrow" panose="020B0606020202030204" pitchFamily="34" charset="0"/>
              </a:rPr>
              <a:t>Microsoft, 2022</a:t>
            </a:r>
          </a:p>
        </p:txBody>
      </p:sp>
      <p:pic>
        <p:nvPicPr>
          <p:cNvPr id="4104" name="Picture 8" descr="Fix x360ce Not Working or Detecting Controller Emulator">
            <a:extLst>
              <a:ext uri="{FF2B5EF4-FFF2-40B4-BE49-F238E27FC236}">
                <a16:creationId xmlns:a16="http://schemas.microsoft.com/office/drawing/2014/main" id="{903BFFF6-F5FC-2C1F-0FF9-472A222E8B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8591" y="4955304"/>
            <a:ext cx="1926172" cy="1354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69420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D7287108-FDBD-67F5-B1B7-7C9A270028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97125" y="0"/>
            <a:ext cx="7416800" cy="795338"/>
          </a:xfrm>
        </p:spPr>
        <p:txBody>
          <a:bodyPr/>
          <a:lstStyle/>
          <a:p>
            <a:r>
              <a:rPr lang="en-US" dirty="0"/>
              <a:t>Haptics/Inputs</a:t>
            </a:r>
          </a:p>
        </p:txBody>
      </p:sp>
      <p:sp>
        <p:nvSpPr>
          <p:cNvPr id="2" name="Content Placeholder 3">
            <a:extLst>
              <a:ext uri="{FF2B5EF4-FFF2-40B4-BE49-F238E27FC236}">
                <a16:creationId xmlns:a16="http://schemas.microsoft.com/office/drawing/2014/main" id="{FDDDD390-49EF-6381-2DCE-6D640E9ECA3A}"/>
              </a:ext>
            </a:extLst>
          </p:cNvPr>
          <p:cNvSpPr txBox="1">
            <a:spLocks/>
          </p:cNvSpPr>
          <p:nvPr/>
        </p:nvSpPr>
        <p:spPr>
          <a:xfrm>
            <a:off x="467131" y="1046715"/>
            <a:ext cx="7825969" cy="5075237"/>
          </a:xfrm>
          <a:prstGeom prst="rect">
            <a:avLst/>
          </a:prstGeom>
        </p:spPr>
        <p:txBody>
          <a:bodyPr/>
          <a:lstStyle>
            <a:lvl1pPr marL="457189" indent="-4571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charset="2"/>
              <a:buChar char="Ø"/>
              <a:defRPr sz="280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defRPr>
            </a:lvl1pPr>
            <a:lvl2pPr marL="990575" indent="-38099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defRPr>
            </a:lvl2pPr>
            <a:lvl3pPr marL="1523962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</a:defRPr>
            </a:lvl3pPr>
            <a:lvl4pPr marL="2133547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4pPr>
            <a:lvl5pPr marL="2743131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5pPr>
            <a:lvl6pPr marL="3352716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6pPr>
            <a:lvl7pPr marL="3962301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7pPr>
            <a:lvl8pPr marL="4571886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8pPr>
            <a:lvl9pPr marL="5181470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endParaRPr lang="en-US" sz="2400" kern="0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sz="2400" b="1" u="sng" kern="0" dirty="0"/>
              <a:t>Input Lag / Latency</a:t>
            </a:r>
            <a:r>
              <a:rPr lang="en-US" sz="2400" kern="0" dirty="0"/>
              <a:t>: user-perceived delay between taking an action (input) and the resulting change in the simulation (output)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000" kern="0" dirty="0"/>
              <a:t>If not minimized, trainee orientation will become decoupled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000" kern="0" dirty="0"/>
              <a:t>Potentially inducing disorientation; poor transfer of training</a:t>
            </a:r>
            <a:endParaRPr lang="en-US" sz="2400" kern="0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sz="2400" kern="0" dirty="0"/>
              <a:t>Within a simulation control loop, latency can accumulate from a variety of sources (e.g., see L1 to L6 in Figure)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000" kern="0" dirty="0"/>
              <a:t>Controller (input) lag {L1} can be a primary source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kern="0" dirty="0"/>
              <a:t>Computer settings that often influence lag: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000" kern="0" dirty="0"/>
              <a:t>Refresh rate (</a:t>
            </a:r>
            <a:r>
              <a:rPr lang="en-US" sz="2000" b="1" i="1" kern="0" dirty="0"/>
              <a:t>display technology</a:t>
            </a:r>
            <a:r>
              <a:rPr lang="en-US" sz="2000" kern="0" dirty="0"/>
              <a:t>)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000" kern="0" dirty="0"/>
              <a:t>Frames-per-Second (FPS) (</a:t>
            </a:r>
            <a:r>
              <a:rPr lang="en-US" sz="2000" b="1" i="1" kern="0" dirty="0"/>
              <a:t>CPU/GPU</a:t>
            </a:r>
            <a:r>
              <a:rPr lang="en-US" sz="2000" kern="0" dirty="0"/>
              <a:t>)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000" kern="0" dirty="0"/>
              <a:t>V-sync (</a:t>
            </a:r>
            <a:r>
              <a:rPr lang="en-US" sz="2000" b="1" i="1" kern="0" dirty="0"/>
              <a:t>relates the above</a:t>
            </a:r>
            <a:r>
              <a:rPr lang="en-US" sz="2000" kern="0" dirty="0"/>
              <a:t>)</a:t>
            </a:r>
          </a:p>
          <a:p>
            <a:pPr marL="609585" lvl="1" indent="0">
              <a:buNone/>
            </a:pPr>
            <a:endParaRPr lang="en-US" sz="2000" kern="0" dirty="0"/>
          </a:p>
          <a:p>
            <a:pPr marL="0" indent="0">
              <a:buNone/>
            </a:pPr>
            <a:endParaRPr lang="en-US" sz="2400" kern="0" dirty="0"/>
          </a:p>
          <a:p>
            <a:pPr marL="0" indent="0">
              <a:buNone/>
            </a:pPr>
            <a:endParaRPr lang="en-US" sz="2400" kern="0" dirty="0"/>
          </a:p>
          <a:p>
            <a:endParaRPr lang="en-US" sz="2400" kern="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017EFDF-2658-212D-9907-9ACE55646AD3}"/>
              </a:ext>
            </a:extLst>
          </p:cNvPr>
          <p:cNvSpPr txBox="1"/>
          <p:nvPr/>
        </p:nvSpPr>
        <p:spPr>
          <a:xfrm>
            <a:off x="1355559" y="270711"/>
            <a:ext cx="696024" cy="253916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1050" i="1" dirty="0">
                <a:highlight>
                  <a:srgbClr val="FFFF00"/>
                </a:highlight>
                <a:latin typeface="Arial Narrow" panose="020B0606020202030204" pitchFamily="34" charset="0"/>
              </a:rPr>
              <a:t>Intel, 2024</a:t>
            </a:r>
          </a:p>
        </p:txBody>
      </p:sp>
      <p:pic>
        <p:nvPicPr>
          <p:cNvPr id="4" name="Picture 2" descr="Latency in Flight Simulation Platform. | Download Scientific Diagram">
            <a:extLst>
              <a:ext uri="{FF2B5EF4-FFF2-40B4-BE49-F238E27FC236}">
                <a16:creationId xmlns:a16="http://schemas.microsoft.com/office/drawing/2014/main" id="{7B60E39E-740C-7B52-84E8-5335BCBFCB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2196" y="1969338"/>
            <a:ext cx="3395871" cy="3072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3D41E9A-E202-33DE-22E9-93EA4EC70946}"/>
              </a:ext>
            </a:extLst>
          </p:cNvPr>
          <p:cNvSpPr txBox="1"/>
          <p:nvPr/>
        </p:nvSpPr>
        <p:spPr>
          <a:xfrm>
            <a:off x="129386" y="270711"/>
            <a:ext cx="1085554" cy="253916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1050" i="1" dirty="0">
                <a:highlight>
                  <a:srgbClr val="FFFF00"/>
                </a:highlight>
                <a:latin typeface="Arial Narrow" panose="020B0606020202030204" pitchFamily="34" charset="0"/>
              </a:rPr>
              <a:t>Lemes et al., 2018</a:t>
            </a:r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7F0B7968-03AD-CB91-D6DF-728AE6993333}"/>
              </a:ext>
            </a:extLst>
          </p:cNvPr>
          <p:cNvSpPr/>
          <p:nvPr/>
        </p:nvSpPr>
        <p:spPr bwMode="auto">
          <a:xfrm>
            <a:off x="6328833" y="3560233"/>
            <a:ext cx="2201334" cy="190500"/>
          </a:xfrm>
          <a:prstGeom prst="rightArrow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50655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D7287108-FDBD-67F5-B1B7-7C9A270028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97125" y="0"/>
            <a:ext cx="7416800" cy="795338"/>
          </a:xfrm>
        </p:spPr>
        <p:txBody>
          <a:bodyPr/>
          <a:lstStyle/>
          <a:p>
            <a:r>
              <a:rPr lang="en-US" dirty="0"/>
              <a:t>Haptics/Inputs</a:t>
            </a:r>
          </a:p>
        </p:txBody>
      </p:sp>
      <p:sp>
        <p:nvSpPr>
          <p:cNvPr id="2" name="Content Placeholder 3">
            <a:extLst>
              <a:ext uri="{FF2B5EF4-FFF2-40B4-BE49-F238E27FC236}">
                <a16:creationId xmlns:a16="http://schemas.microsoft.com/office/drawing/2014/main" id="{FDDDD390-49EF-6381-2DCE-6D640E9ECA3A}"/>
              </a:ext>
            </a:extLst>
          </p:cNvPr>
          <p:cNvSpPr txBox="1">
            <a:spLocks/>
          </p:cNvSpPr>
          <p:nvPr/>
        </p:nvSpPr>
        <p:spPr>
          <a:xfrm>
            <a:off x="467129" y="1046715"/>
            <a:ext cx="7262937" cy="5075237"/>
          </a:xfrm>
          <a:prstGeom prst="rect">
            <a:avLst/>
          </a:prstGeom>
        </p:spPr>
        <p:txBody>
          <a:bodyPr/>
          <a:lstStyle>
            <a:lvl1pPr marL="457189" indent="-4571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charset="2"/>
              <a:buChar char="Ø"/>
              <a:defRPr sz="280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defRPr>
            </a:lvl1pPr>
            <a:lvl2pPr marL="990575" indent="-38099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defRPr>
            </a:lvl2pPr>
            <a:lvl3pPr marL="1523962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</a:defRPr>
            </a:lvl3pPr>
            <a:lvl4pPr marL="2133547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4pPr>
            <a:lvl5pPr marL="2743131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5pPr>
            <a:lvl6pPr marL="3352716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6pPr>
            <a:lvl7pPr marL="3962301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7pPr>
            <a:lvl8pPr marL="4571886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8pPr>
            <a:lvl9pPr marL="5181470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endParaRPr lang="en-US" sz="2400" kern="0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sz="2400" kern="0" dirty="0"/>
              <a:t>How do human-provided input(s) manifest in subsequent changes of the vehicle “state”?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b="1" i="1" kern="0" dirty="0"/>
              <a:t>State-space representation: </a:t>
            </a:r>
            <a:r>
              <a:rPr lang="en-US" sz="2400" kern="0" dirty="0"/>
              <a:t>mathematical model of a physical system - </a:t>
            </a:r>
            <a:r>
              <a:rPr lang="en-US" sz="2400" u="sng" kern="0" dirty="0"/>
              <a:t>input, output and state variables </a:t>
            </a:r>
            <a:r>
              <a:rPr lang="en-US" sz="2400" kern="0" dirty="0"/>
              <a:t>related by first-order differential equations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000" b="1" i="1" kern="0" dirty="0"/>
              <a:t>State variables </a:t>
            </a:r>
            <a:r>
              <a:rPr lang="en-US" sz="2000" kern="0" dirty="0"/>
              <a:t>inside the system that evolve over time: depend on values of initial conditions and input variables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000" b="1" i="1" kern="0" dirty="0"/>
              <a:t>Output variables </a:t>
            </a:r>
            <a:r>
              <a:rPr lang="en-US" sz="2000" kern="0" dirty="0"/>
              <a:t>(which are linearly independent): depend on values of inputs and state variables</a:t>
            </a:r>
          </a:p>
          <a:p>
            <a:pPr marL="0" indent="0">
              <a:buNone/>
            </a:pPr>
            <a:endParaRPr lang="en-US" sz="2400" kern="0" dirty="0"/>
          </a:p>
          <a:p>
            <a:pPr marL="0" indent="0">
              <a:buNone/>
            </a:pPr>
            <a:endParaRPr lang="en-US" sz="2400" kern="0" dirty="0"/>
          </a:p>
          <a:p>
            <a:endParaRPr lang="en-US" sz="2400" kern="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293ED1F-2CC0-004A-E948-ED274649F94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689" t="17643" r="44201" b="76065"/>
          <a:stretch/>
        </p:blipFill>
        <p:spPr>
          <a:xfrm>
            <a:off x="5681369" y="5216587"/>
            <a:ext cx="2841792" cy="830604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7E0FA3A-4B34-DC22-D162-A329B8AB554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909" t="16363" r="36061" b="34517"/>
          <a:stretch/>
        </p:blipFill>
        <p:spPr>
          <a:xfrm>
            <a:off x="8068732" y="908584"/>
            <a:ext cx="4054283" cy="339150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C0E42C4-C4E3-2CAB-D826-A402E392659F}"/>
              </a:ext>
            </a:extLst>
          </p:cNvPr>
          <p:cNvSpPr txBox="1"/>
          <p:nvPr/>
        </p:nvSpPr>
        <p:spPr>
          <a:xfrm>
            <a:off x="109189" y="270711"/>
            <a:ext cx="1213794" cy="253916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1050" i="1" dirty="0">
                <a:highlight>
                  <a:srgbClr val="FFFF00"/>
                </a:highlight>
                <a:latin typeface="Arial Narrow" panose="020B0606020202030204" pitchFamily="34" charset="0"/>
              </a:rPr>
              <a:t>Cookierobotics, 2017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FFF545D-5EC7-A3F7-04B0-77EAF549A7C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1483" t="24377" r="42939" b="61137"/>
          <a:stretch/>
        </p:blipFill>
        <p:spPr>
          <a:xfrm>
            <a:off x="9316255" y="4711256"/>
            <a:ext cx="2554092" cy="1335935"/>
          </a:xfrm>
          <a:prstGeom prst="rect">
            <a:avLst/>
          </a:prstGeom>
          <a:ln w="19050">
            <a:solidFill>
              <a:schemeClr val="tx1"/>
            </a:solidFill>
            <a:prstDash val="sysDot"/>
          </a:ln>
        </p:spPr>
      </p:pic>
      <p:pic>
        <p:nvPicPr>
          <p:cNvPr id="1026" name="Picture 2" descr="undefined">
            <a:extLst>
              <a:ext uri="{FF2B5EF4-FFF2-40B4-BE49-F238E27FC236}">
                <a16:creationId xmlns:a16="http://schemas.microsoft.com/office/drawing/2014/main" id="{0964CC80-23F5-8DCB-F249-8EC8778584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925" y="5169969"/>
            <a:ext cx="3877852" cy="1454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017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D7287108-FDBD-67F5-B1B7-7C9A270028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97125" y="0"/>
            <a:ext cx="7416800" cy="795338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Numerical approach #1</a:t>
            </a:r>
          </a:p>
        </p:txBody>
      </p:sp>
      <p:sp>
        <p:nvSpPr>
          <p:cNvPr id="2" name="Content Placeholder 3">
            <a:extLst>
              <a:ext uri="{FF2B5EF4-FFF2-40B4-BE49-F238E27FC236}">
                <a16:creationId xmlns:a16="http://schemas.microsoft.com/office/drawing/2014/main" id="{FDDDD390-49EF-6381-2DCE-6D640E9ECA3A}"/>
              </a:ext>
            </a:extLst>
          </p:cNvPr>
          <p:cNvSpPr txBox="1">
            <a:spLocks/>
          </p:cNvSpPr>
          <p:nvPr/>
        </p:nvSpPr>
        <p:spPr>
          <a:xfrm>
            <a:off x="467129" y="1046715"/>
            <a:ext cx="11212637" cy="5075237"/>
          </a:xfrm>
          <a:prstGeom prst="rect">
            <a:avLst/>
          </a:prstGeom>
        </p:spPr>
        <p:txBody>
          <a:bodyPr/>
          <a:lstStyle>
            <a:lvl1pPr marL="457189" indent="-4571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charset="2"/>
              <a:buChar char="Ø"/>
              <a:defRPr sz="280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defRPr>
            </a:lvl1pPr>
            <a:lvl2pPr marL="990575" indent="-38099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defRPr>
            </a:lvl2pPr>
            <a:lvl3pPr marL="1523962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</a:defRPr>
            </a:lvl3pPr>
            <a:lvl4pPr marL="2133547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4pPr>
            <a:lvl5pPr marL="2743131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5pPr>
            <a:lvl6pPr marL="3352716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6pPr>
            <a:lvl7pPr marL="3962301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7pPr>
            <a:lvl8pPr marL="4571886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8pPr>
            <a:lvl9pPr marL="5181470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endParaRPr lang="en-US" sz="2400" kern="0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sz="2400" kern="0" dirty="0"/>
              <a:t>Recall: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000" u="sng" kern="0" dirty="0"/>
              <a:t>Human Interface Device (HID)</a:t>
            </a:r>
            <a:r>
              <a:rPr lang="en-US" sz="2000" kern="0" dirty="0"/>
              <a:t>: enables user to </a:t>
            </a:r>
            <a:r>
              <a:rPr lang="en-US" sz="2000" b="1" i="1" kern="0" dirty="0"/>
              <a:t>provide input </a:t>
            </a:r>
            <a:r>
              <a:rPr lang="en-US" sz="2000" kern="0" dirty="0"/>
              <a:t>to the simulation 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000" kern="0" dirty="0"/>
              <a:t>System input(s) manifest in vehicle state changes through a system of equations (based on matrices)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b="1" i="1" kern="0" dirty="0"/>
              <a:t>Linear algebra </a:t>
            </a:r>
            <a:r>
              <a:rPr lang="en-US" sz="2400" kern="0" dirty="0"/>
              <a:t>is a branch of mathematics that includes the study of: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000" u="sng" kern="0" dirty="0"/>
              <a:t>Vectors</a:t>
            </a:r>
            <a:r>
              <a:rPr lang="en-US" sz="2000" kern="0" dirty="0"/>
              <a:t>: Quantities that have both magnitude and direction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000" u="sng" kern="0" dirty="0"/>
              <a:t>Matrices</a:t>
            </a:r>
            <a:r>
              <a:rPr lang="en-US" sz="2000" kern="0" dirty="0"/>
              <a:t>: Tables of numbers (coefficients)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000" u="sng" kern="0" dirty="0"/>
              <a:t>Linear equations</a:t>
            </a:r>
            <a:r>
              <a:rPr lang="en-US" sz="2000" kern="0" dirty="0"/>
              <a:t>: Large systems of equations that can be solved (using matrices) in a standard form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000" u="sng" kern="0" dirty="0"/>
              <a:t>Linear transformations</a:t>
            </a:r>
            <a:r>
              <a:rPr lang="en-US" sz="2000" kern="0" dirty="0"/>
              <a:t>: Geometric manipulations of objects in 3D space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sz="2400" b="1" kern="0" dirty="0">
              <a:solidFill>
                <a:srgbClr val="FF0000"/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b="1" kern="0" dirty="0">
                <a:highlight>
                  <a:srgbClr val="FF0000"/>
                </a:highlight>
              </a:rPr>
              <a:t>Let’s investigate some </a:t>
            </a:r>
            <a:r>
              <a:rPr lang="en-US" sz="2400" b="1" u="sng" kern="0" dirty="0">
                <a:highlight>
                  <a:srgbClr val="FF0000"/>
                </a:highlight>
              </a:rPr>
              <a:t>Linear Algebra </a:t>
            </a:r>
            <a:r>
              <a:rPr lang="en-US" sz="2400" b="1" kern="0" dirty="0">
                <a:highlight>
                  <a:srgbClr val="FF0000"/>
                </a:highlight>
              </a:rPr>
              <a:t>essentials</a:t>
            </a:r>
          </a:p>
          <a:p>
            <a:pPr marL="0" indent="0">
              <a:buNone/>
            </a:pPr>
            <a:endParaRPr lang="en-US" sz="2400" kern="0" dirty="0"/>
          </a:p>
          <a:p>
            <a:pPr marL="0" indent="0">
              <a:buNone/>
            </a:pPr>
            <a:endParaRPr lang="en-US" sz="2400" kern="0" dirty="0"/>
          </a:p>
          <a:p>
            <a:endParaRPr lang="en-US" sz="2400" kern="0" dirty="0"/>
          </a:p>
        </p:txBody>
      </p:sp>
    </p:spTree>
    <p:extLst>
      <p:ext uri="{BB962C8B-B14F-4D97-AF65-F5344CB8AC3E}">
        <p14:creationId xmlns:p14="http://schemas.microsoft.com/office/powerpoint/2010/main" val="365096985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D7287108-FDBD-67F5-B1B7-7C9A270028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97125" y="0"/>
            <a:ext cx="7416800" cy="795338"/>
          </a:xfrm>
        </p:spPr>
        <p:txBody>
          <a:bodyPr/>
          <a:lstStyle/>
          <a:p>
            <a:r>
              <a:rPr lang="en-US" dirty="0"/>
              <a:t>Linear algebra</a:t>
            </a:r>
          </a:p>
        </p:txBody>
      </p:sp>
      <p:sp>
        <p:nvSpPr>
          <p:cNvPr id="2" name="Content Placeholder 3">
            <a:extLst>
              <a:ext uri="{FF2B5EF4-FFF2-40B4-BE49-F238E27FC236}">
                <a16:creationId xmlns:a16="http://schemas.microsoft.com/office/drawing/2014/main" id="{ABEDBAE8-35AD-6A6E-C9C3-F7E850027E95}"/>
              </a:ext>
            </a:extLst>
          </p:cNvPr>
          <p:cNvSpPr txBox="1">
            <a:spLocks/>
          </p:cNvSpPr>
          <p:nvPr/>
        </p:nvSpPr>
        <p:spPr>
          <a:xfrm>
            <a:off x="480132" y="1046715"/>
            <a:ext cx="8354782" cy="5075237"/>
          </a:xfrm>
          <a:prstGeom prst="rect">
            <a:avLst/>
          </a:prstGeom>
        </p:spPr>
        <p:txBody>
          <a:bodyPr/>
          <a:lstStyle>
            <a:lvl1pPr marL="457189" indent="-4571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charset="2"/>
              <a:buChar char="Ø"/>
              <a:defRPr sz="280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defRPr>
            </a:lvl1pPr>
            <a:lvl2pPr marL="990575" indent="-38099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defRPr>
            </a:lvl2pPr>
            <a:lvl3pPr marL="1523962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</a:defRPr>
            </a:lvl3pPr>
            <a:lvl4pPr marL="2133547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4pPr>
            <a:lvl5pPr marL="2743131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5pPr>
            <a:lvl6pPr marL="3352716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6pPr>
            <a:lvl7pPr marL="3962301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7pPr>
            <a:lvl8pPr marL="4571886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8pPr>
            <a:lvl9pPr marL="5181470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endParaRPr lang="en-US" sz="2400" kern="0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sz="2400" u="sng" kern="0" dirty="0"/>
              <a:t>Definition</a:t>
            </a:r>
            <a:r>
              <a:rPr lang="en-US" sz="2400" kern="0" dirty="0"/>
              <a:t>: a branch of mathematics that is </a:t>
            </a:r>
            <a:r>
              <a:rPr lang="en-US" sz="2400" b="1" i="1" kern="0" dirty="0"/>
              <a:t>fundamental to computer graphics </a:t>
            </a:r>
            <a:r>
              <a:rPr lang="en-US" sz="2400" kern="0" dirty="0"/>
              <a:t>- </a:t>
            </a:r>
            <a:r>
              <a:rPr lang="en-US" sz="2400" i="1" kern="0" dirty="0"/>
              <a:t>vectors</a:t>
            </a:r>
            <a:r>
              <a:rPr lang="en-US" sz="2400" kern="0" dirty="0"/>
              <a:t>, </a:t>
            </a:r>
            <a:r>
              <a:rPr lang="en-US" sz="2400" i="1" kern="0" dirty="0"/>
              <a:t>matrices</a:t>
            </a:r>
            <a:r>
              <a:rPr lang="en-US" sz="2400" kern="0" dirty="0"/>
              <a:t>, </a:t>
            </a:r>
            <a:r>
              <a:rPr lang="en-US" sz="2400" i="1" kern="0" dirty="0"/>
              <a:t>linear transformations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kern="0" dirty="0"/>
              <a:t>Serves as a bridge between geometry, physics, and </a:t>
            </a:r>
            <a:r>
              <a:rPr lang="en-US" sz="2400" b="1" i="1" kern="0" dirty="0"/>
              <a:t>computation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kern="0" dirty="0"/>
              <a:t>Once a </a:t>
            </a:r>
            <a:r>
              <a:rPr lang="en-US" sz="2400" b="1" i="1" kern="0" dirty="0"/>
              <a:t>system of linear equations </a:t>
            </a:r>
            <a:r>
              <a:rPr lang="en-US" sz="2400" kern="0" dirty="0"/>
              <a:t>has been defined, essentially you can ask the computer to solve [A][x] = [b]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kern="0" dirty="0"/>
              <a:t>With modern-day graphics API’s and game engines, these operations are </a:t>
            </a:r>
            <a:r>
              <a:rPr lang="en-US" sz="2400" b="1" i="1" kern="0" dirty="0"/>
              <a:t>handled internally </a:t>
            </a:r>
            <a:r>
              <a:rPr lang="en-US" sz="2400" kern="0" dirty="0"/>
              <a:t>or by software libraries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kern="0" dirty="0"/>
              <a:t>However, familiarity with general concepts and terminology is essential for usage, application, and </a:t>
            </a:r>
            <a:r>
              <a:rPr lang="en-US" sz="2400" b="1" i="1" kern="0" dirty="0"/>
              <a:t>debugging/problem-solving</a:t>
            </a:r>
          </a:p>
          <a:p>
            <a:pPr marL="0" indent="0">
              <a:buNone/>
            </a:pPr>
            <a:endParaRPr lang="en-US" sz="2400" kern="0" dirty="0"/>
          </a:p>
          <a:p>
            <a:pPr marL="0" indent="0">
              <a:buNone/>
            </a:pPr>
            <a:endParaRPr lang="en-US" sz="2400" kern="0" dirty="0"/>
          </a:p>
          <a:p>
            <a:endParaRPr lang="en-US" sz="2400" kern="0" dirty="0"/>
          </a:p>
        </p:txBody>
      </p:sp>
      <p:pic>
        <p:nvPicPr>
          <p:cNvPr id="2054" name="Picture 6">
            <a:extLst>
              <a:ext uri="{FF2B5EF4-FFF2-40B4-BE49-F238E27FC236}">
                <a16:creationId xmlns:a16="http://schemas.microsoft.com/office/drawing/2014/main" id="{F3947731-758E-8D76-D709-74921D0C7E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7775" y="1750743"/>
            <a:ext cx="3121934" cy="1331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Matrix equation Ax=b | StudyPug">
            <a:extLst>
              <a:ext uri="{FF2B5EF4-FFF2-40B4-BE49-F238E27FC236}">
                <a16:creationId xmlns:a16="http://schemas.microsoft.com/office/drawing/2014/main" id="{377B5B92-8F56-20F1-CBB1-F5B1028D31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4953" y="3472729"/>
            <a:ext cx="3247578" cy="1800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5E90B0D-513A-1162-5024-730129424FFA}"/>
              </a:ext>
            </a:extLst>
          </p:cNvPr>
          <p:cNvSpPr txBox="1"/>
          <p:nvPr/>
        </p:nvSpPr>
        <p:spPr>
          <a:xfrm>
            <a:off x="9019468" y="5231741"/>
            <a:ext cx="11160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latin typeface="Arial Narrow" panose="020B0606020202030204" pitchFamily="34" charset="0"/>
              </a:rPr>
              <a:t>coefficients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A2F7BAF-2200-5B7A-659F-2FC048E66275}"/>
              </a:ext>
            </a:extLst>
          </p:cNvPr>
          <p:cNvSpPr txBox="1"/>
          <p:nvPr/>
        </p:nvSpPr>
        <p:spPr>
          <a:xfrm>
            <a:off x="10135479" y="5231741"/>
            <a:ext cx="9108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latin typeface="Arial Narrow" panose="020B0606020202030204" pitchFamily="34" charset="0"/>
              </a:rPr>
              <a:t>variables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416D2D0-D69D-3EB7-78D5-A5435720CE20}"/>
              </a:ext>
            </a:extLst>
          </p:cNvPr>
          <p:cNvSpPr txBox="1"/>
          <p:nvPr/>
        </p:nvSpPr>
        <p:spPr>
          <a:xfrm>
            <a:off x="11043121" y="5232294"/>
            <a:ext cx="97654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latin typeface="Arial Narrow" panose="020B0606020202030204" pitchFamily="34" charset="0"/>
              </a:rPr>
              <a:t>constants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27E5B78-1B69-CD44-95D8-9C338491D939}"/>
              </a:ext>
            </a:extLst>
          </p:cNvPr>
          <p:cNvSpPr txBox="1"/>
          <p:nvPr/>
        </p:nvSpPr>
        <p:spPr>
          <a:xfrm>
            <a:off x="109678" y="270711"/>
            <a:ext cx="740908" cy="253916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1050" i="1" dirty="0">
                <a:highlight>
                  <a:srgbClr val="FFFF00"/>
                </a:highlight>
                <a:latin typeface="Arial Narrow" panose="020B0606020202030204" pitchFamily="34" charset="0"/>
              </a:rPr>
              <a:t>CMU, 2016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0FF3BC3-B997-1736-A529-4207B375E1B9}"/>
              </a:ext>
            </a:extLst>
          </p:cNvPr>
          <p:cNvSpPr txBox="1"/>
          <p:nvPr/>
        </p:nvSpPr>
        <p:spPr>
          <a:xfrm>
            <a:off x="9236843" y="4863671"/>
            <a:ext cx="30168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[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CB02911-81E9-D676-0B78-6F243A7A2B01}"/>
              </a:ext>
            </a:extLst>
          </p:cNvPr>
          <p:cNvSpPr txBox="1"/>
          <p:nvPr/>
        </p:nvSpPr>
        <p:spPr>
          <a:xfrm>
            <a:off x="10277899" y="4875005"/>
            <a:ext cx="30168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[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AB3FDE0-45E2-6D87-88D6-C2FBC19C936A}"/>
              </a:ext>
            </a:extLst>
          </p:cNvPr>
          <p:cNvSpPr txBox="1"/>
          <p:nvPr/>
        </p:nvSpPr>
        <p:spPr>
          <a:xfrm>
            <a:off x="11168112" y="4863671"/>
            <a:ext cx="30168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[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AFD696D-D469-8736-2735-71F1260705DB}"/>
              </a:ext>
            </a:extLst>
          </p:cNvPr>
          <p:cNvSpPr txBox="1"/>
          <p:nvPr/>
        </p:nvSpPr>
        <p:spPr>
          <a:xfrm>
            <a:off x="9574284" y="4863671"/>
            <a:ext cx="30168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]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72AD81B-C497-5033-FB2C-9CF962AE5C4A}"/>
              </a:ext>
            </a:extLst>
          </p:cNvPr>
          <p:cNvSpPr txBox="1"/>
          <p:nvPr/>
        </p:nvSpPr>
        <p:spPr>
          <a:xfrm>
            <a:off x="10598015" y="4883355"/>
            <a:ext cx="30168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]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FFFAB29-7D09-EEE3-150E-FA880DAD0EFF}"/>
              </a:ext>
            </a:extLst>
          </p:cNvPr>
          <p:cNvSpPr txBox="1"/>
          <p:nvPr/>
        </p:nvSpPr>
        <p:spPr>
          <a:xfrm>
            <a:off x="11469798" y="4855063"/>
            <a:ext cx="30168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3328166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D7287108-FDBD-67F5-B1B7-7C9A270028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97125" y="0"/>
            <a:ext cx="7416800" cy="795338"/>
          </a:xfrm>
        </p:spPr>
        <p:txBody>
          <a:bodyPr/>
          <a:lstStyle/>
          <a:p>
            <a:r>
              <a:rPr lang="en-US" dirty="0"/>
              <a:t>Linear algebra</a:t>
            </a:r>
          </a:p>
        </p:txBody>
      </p:sp>
      <p:sp>
        <p:nvSpPr>
          <p:cNvPr id="2" name="Content Placeholder 3">
            <a:extLst>
              <a:ext uri="{FF2B5EF4-FFF2-40B4-BE49-F238E27FC236}">
                <a16:creationId xmlns:a16="http://schemas.microsoft.com/office/drawing/2014/main" id="{F0C2F2BD-50EB-D004-CBED-1B501EBA6B4D}"/>
              </a:ext>
            </a:extLst>
          </p:cNvPr>
          <p:cNvSpPr txBox="1">
            <a:spLocks/>
          </p:cNvSpPr>
          <p:nvPr/>
        </p:nvSpPr>
        <p:spPr>
          <a:xfrm>
            <a:off x="480132" y="1046715"/>
            <a:ext cx="6918903" cy="5075237"/>
          </a:xfrm>
          <a:prstGeom prst="rect">
            <a:avLst/>
          </a:prstGeom>
        </p:spPr>
        <p:txBody>
          <a:bodyPr/>
          <a:lstStyle>
            <a:lvl1pPr marL="457189" indent="-4571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charset="2"/>
              <a:buChar char="Ø"/>
              <a:defRPr sz="280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defRPr>
            </a:lvl1pPr>
            <a:lvl2pPr marL="990575" indent="-38099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defRPr>
            </a:lvl2pPr>
            <a:lvl3pPr marL="1523962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</a:defRPr>
            </a:lvl3pPr>
            <a:lvl4pPr marL="2133547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4pPr>
            <a:lvl5pPr marL="2743131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5pPr>
            <a:lvl6pPr marL="3352716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6pPr>
            <a:lvl7pPr marL="3962301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7pPr>
            <a:lvl8pPr marL="4571886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8pPr>
            <a:lvl9pPr marL="5181470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endParaRPr lang="en-US" sz="2400" kern="0" dirty="0"/>
          </a:p>
          <a:p>
            <a:pPr marL="457200" indent="-457200">
              <a:buFont typeface="+mj-lt"/>
              <a:buAutoNum type="alphaLcParenR"/>
            </a:pPr>
            <a:r>
              <a:rPr lang="en-US" sz="2400" kern="0" dirty="0"/>
              <a:t>A </a:t>
            </a:r>
            <a:r>
              <a:rPr lang="en-US" sz="2400" b="1" i="1" kern="0" dirty="0"/>
              <a:t>vector</a:t>
            </a:r>
            <a:r>
              <a:rPr lang="en-US" sz="2400" kern="0" dirty="0"/>
              <a:t> is a quantity that has magnitude and direction; used in computer graphics to represent spatial relationships (e.g., from an object to a light source)</a:t>
            </a:r>
          </a:p>
          <a:p>
            <a:pPr marL="457200" indent="-457200">
              <a:buFont typeface="+mj-lt"/>
              <a:buAutoNum type="alphaLcParenR"/>
            </a:pPr>
            <a:endParaRPr lang="en-US" sz="2400" kern="0" dirty="0"/>
          </a:p>
          <a:p>
            <a:pPr marL="457200" indent="-457200">
              <a:buFont typeface="+mj-lt"/>
              <a:buAutoNum type="alphaLcParenR"/>
            </a:pPr>
            <a:r>
              <a:rPr lang="en-US" sz="2400" kern="0" dirty="0"/>
              <a:t>A </a:t>
            </a:r>
            <a:r>
              <a:rPr lang="en-US" sz="2400" b="1" i="1" kern="0" dirty="0"/>
              <a:t>matrix</a:t>
            </a:r>
            <a:r>
              <a:rPr lang="en-US" sz="2400" kern="0" dirty="0"/>
              <a:t> is a two-dimensional array of numbers; a matrix with r rows and c columns is an (r x c) matrix</a:t>
            </a:r>
          </a:p>
          <a:p>
            <a:pPr marL="0" indent="0">
              <a:buNone/>
            </a:pPr>
            <a:endParaRPr lang="en-US" sz="2400" kern="0" dirty="0"/>
          </a:p>
          <a:p>
            <a:endParaRPr lang="en-US" sz="2400" kern="0" dirty="0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B7A67E5F-87D7-CD5D-8635-03902B6F85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7240" y="1749477"/>
            <a:ext cx="4829681" cy="1449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CB7C2B9E-C3E1-0CA2-1971-D4B5268A4EEC}"/>
              </a:ext>
            </a:extLst>
          </p:cNvPr>
          <p:cNvGrpSpPr/>
          <p:nvPr/>
        </p:nvGrpSpPr>
        <p:grpSpPr>
          <a:xfrm>
            <a:off x="8275783" y="3718999"/>
            <a:ext cx="3790782" cy="2236981"/>
            <a:chOff x="8256587" y="2717558"/>
            <a:chExt cx="3179128" cy="1912803"/>
          </a:xfrm>
        </p:grpSpPr>
        <p:pic>
          <p:nvPicPr>
            <p:cNvPr id="3076" name="Picture 4">
              <a:extLst>
                <a:ext uri="{FF2B5EF4-FFF2-40B4-BE49-F238E27FC236}">
                  <a16:creationId xmlns:a16="http://schemas.microsoft.com/office/drawing/2014/main" id="{5BEBB9B3-9A17-6254-2050-BACEE2AD979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56587" y="2717558"/>
              <a:ext cx="3114675" cy="8667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0684D111-2571-3734-6C67-5A7F70C8EA51}"/>
                </a:ext>
              </a:extLst>
            </p:cNvPr>
            <p:cNvSpPr txBox="1"/>
            <p:nvPr/>
          </p:nvSpPr>
          <p:spPr>
            <a:xfrm>
              <a:off x="8429624" y="3690077"/>
              <a:ext cx="56778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Arial Narrow" panose="020B0606020202030204" pitchFamily="34" charset="0"/>
                </a:rPr>
                <a:t>(3x3)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16221B3A-E18D-2016-7FE3-BD9C6B08E5B7}"/>
                </a:ext>
              </a:extLst>
            </p:cNvPr>
            <p:cNvSpPr txBox="1"/>
            <p:nvPr/>
          </p:nvSpPr>
          <p:spPr>
            <a:xfrm>
              <a:off x="9102995" y="3682725"/>
              <a:ext cx="56778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Arial Narrow" panose="020B0606020202030204" pitchFamily="34" charset="0"/>
                </a:rPr>
                <a:t>(3x1)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11D45048-CE68-9830-6FB6-C453CC10F6B1}"/>
                </a:ext>
              </a:extLst>
            </p:cNvPr>
            <p:cNvSpPr txBox="1"/>
            <p:nvPr/>
          </p:nvSpPr>
          <p:spPr>
            <a:xfrm>
              <a:off x="10406061" y="3690077"/>
              <a:ext cx="56778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>
                  <a:latin typeface="Arial Narrow" panose="020B0606020202030204" pitchFamily="34" charset="0"/>
                </a:rPr>
                <a:t>(3x1)</a:t>
              </a:r>
            </a:p>
          </p:txBody>
        </p:sp>
        <p:sp>
          <p:nvSpPr>
            <p:cNvPr id="7" name="Arrow: Curved Up 6">
              <a:extLst>
                <a:ext uri="{FF2B5EF4-FFF2-40B4-BE49-F238E27FC236}">
                  <a16:creationId xmlns:a16="http://schemas.microsoft.com/office/drawing/2014/main" id="{CACA0303-D088-27EE-5ECA-A257C28BF5AD}"/>
                </a:ext>
              </a:extLst>
            </p:cNvPr>
            <p:cNvSpPr/>
            <p:nvPr/>
          </p:nvSpPr>
          <p:spPr bwMode="auto">
            <a:xfrm>
              <a:off x="8766310" y="3954070"/>
              <a:ext cx="567784" cy="331202"/>
            </a:xfrm>
            <a:prstGeom prst="curvedUpArrow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B410498-FE4B-8A76-587C-BE9B0A4D2A10}"/>
                </a:ext>
              </a:extLst>
            </p:cNvPr>
            <p:cNvSpPr txBox="1"/>
            <p:nvPr/>
          </p:nvSpPr>
          <p:spPr>
            <a:xfrm>
              <a:off x="8256587" y="4367186"/>
              <a:ext cx="3179128" cy="2631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i="1" dirty="0">
                  <a:latin typeface="Arial Narrow" panose="020B0606020202030204" pitchFamily="34" charset="0"/>
                </a:rPr>
                <a:t>To multiply 2 matrices – “inner” dimensions must match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515C9AC5-3771-DFE0-6866-9EF3046D8520}"/>
              </a:ext>
            </a:extLst>
          </p:cNvPr>
          <p:cNvSpPr txBox="1"/>
          <p:nvPr/>
        </p:nvSpPr>
        <p:spPr>
          <a:xfrm>
            <a:off x="7692624" y="1580200"/>
            <a:ext cx="3337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latin typeface="Arial Narrow" panose="020B0606020202030204" pitchFamily="34" charset="0"/>
              </a:rPr>
              <a:t>a)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C3BDB47-E5F5-1FE9-EEAE-0DAD01E1AA54}"/>
              </a:ext>
            </a:extLst>
          </p:cNvPr>
          <p:cNvSpPr txBox="1"/>
          <p:nvPr/>
        </p:nvSpPr>
        <p:spPr>
          <a:xfrm>
            <a:off x="7692624" y="3584333"/>
            <a:ext cx="3433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latin typeface="Arial Narrow" panose="020B0606020202030204" pitchFamily="34" charset="0"/>
              </a:rPr>
              <a:t>b)</a:t>
            </a:r>
          </a:p>
        </p:txBody>
      </p:sp>
      <p:pic>
        <p:nvPicPr>
          <p:cNvPr id="1026" name="Picture 2" descr="Left, Up and Forward Axis of OpenGL Matrix">
            <a:extLst>
              <a:ext uri="{FF2B5EF4-FFF2-40B4-BE49-F238E27FC236}">
                <a16:creationId xmlns:a16="http://schemas.microsoft.com/office/drawing/2014/main" id="{F3C7A933-28A8-8C46-E264-034F5AE5C8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7054" y="4433454"/>
            <a:ext cx="2924915" cy="2174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light dynamics (fixed-wing aircraft) - Wikipedia">
            <a:extLst>
              <a:ext uri="{FF2B5EF4-FFF2-40B4-BE49-F238E27FC236}">
                <a16:creationId xmlns:a16="http://schemas.microsoft.com/office/drawing/2014/main" id="{4D9A2FB5-774A-126D-758E-9D425E67D9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314" y="4293460"/>
            <a:ext cx="2554204" cy="1917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9A21DFA-BB98-709B-C3DF-78B9EFFF62FA}"/>
              </a:ext>
            </a:extLst>
          </p:cNvPr>
          <p:cNvSpPr txBox="1"/>
          <p:nvPr/>
        </p:nvSpPr>
        <p:spPr>
          <a:xfrm>
            <a:off x="4840576" y="4375444"/>
            <a:ext cx="8778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/>
              <a:t>rotations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6BEA74D-31AC-01EF-D6F5-92501881CE1B}"/>
              </a:ext>
            </a:extLst>
          </p:cNvPr>
          <p:cNvSpPr txBox="1"/>
          <p:nvPr/>
        </p:nvSpPr>
        <p:spPr>
          <a:xfrm>
            <a:off x="112784" y="292231"/>
            <a:ext cx="671979" cy="253916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1050" i="1" dirty="0">
                <a:highlight>
                  <a:srgbClr val="FFFF00"/>
                </a:highlight>
                <a:latin typeface="Arial Narrow" panose="020B0606020202030204" pitchFamily="34" charset="0"/>
              </a:rPr>
              <a:t>Eck, 2021</a:t>
            </a:r>
          </a:p>
        </p:txBody>
      </p:sp>
    </p:spTree>
    <p:extLst>
      <p:ext uri="{BB962C8B-B14F-4D97-AF65-F5344CB8AC3E}">
        <p14:creationId xmlns:p14="http://schemas.microsoft.com/office/powerpoint/2010/main" val="204264399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D7287108-FDBD-67F5-B1B7-7C9A270028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97125" y="0"/>
            <a:ext cx="7416800" cy="795338"/>
          </a:xfrm>
        </p:spPr>
        <p:txBody>
          <a:bodyPr/>
          <a:lstStyle/>
          <a:p>
            <a:r>
              <a:rPr lang="en-US" dirty="0"/>
              <a:t>Linear algebra</a:t>
            </a:r>
          </a:p>
        </p:txBody>
      </p:sp>
      <p:sp>
        <p:nvSpPr>
          <p:cNvPr id="2" name="Content Placeholder 3">
            <a:extLst>
              <a:ext uri="{FF2B5EF4-FFF2-40B4-BE49-F238E27FC236}">
                <a16:creationId xmlns:a16="http://schemas.microsoft.com/office/drawing/2014/main" id="{F0C2F2BD-50EB-D004-CBED-1B501EBA6B4D}"/>
              </a:ext>
            </a:extLst>
          </p:cNvPr>
          <p:cNvSpPr txBox="1">
            <a:spLocks/>
          </p:cNvSpPr>
          <p:nvPr/>
        </p:nvSpPr>
        <p:spPr>
          <a:xfrm>
            <a:off x="480132" y="1046715"/>
            <a:ext cx="5726704" cy="5075237"/>
          </a:xfrm>
          <a:prstGeom prst="rect">
            <a:avLst/>
          </a:prstGeom>
        </p:spPr>
        <p:txBody>
          <a:bodyPr/>
          <a:lstStyle>
            <a:lvl1pPr marL="457189" indent="-4571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charset="2"/>
              <a:buChar char="Ø"/>
              <a:defRPr sz="280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defRPr>
            </a:lvl1pPr>
            <a:lvl2pPr marL="990575" indent="-38099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defRPr>
            </a:lvl2pPr>
            <a:lvl3pPr marL="1523962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</a:defRPr>
            </a:lvl3pPr>
            <a:lvl4pPr marL="2133547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4pPr>
            <a:lvl5pPr marL="2743131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5pPr>
            <a:lvl6pPr marL="3352716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6pPr>
            <a:lvl7pPr marL="3962301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7pPr>
            <a:lvl8pPr marL="4571886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8pPr>
            <a:lvl9pPr marL="5181470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endParaRPr lang="en-US" sz="2400" kern="0" dirty="0"/>
          </a:p>
          <a:p>
            <a:pPr marL="457200" indent="-457200">
              <a:buFont typeface="+mj-lt"/>
              <a:buAutoNum type="alphaLcParenR" startAt="3"/>
            </a:pPr>
            <a:r>
              <a:rPr lang="en-US" sz="2400" b="1" i="1" kern="0" dirty="0"/>
              <a:t>Linear transformations</a:t>
            </a:r>
            <a:r>
              <a:rPr lang="en-US" sz="2400" kern="0" dirty="0"/>
              <a:t> can be represented by matrices; in computer graphics, are used to implement geometric operations (e.g., translation, scaling, rotation {XYZ})</a:t>
            </a:r>
          </a:p>
          <a:p>
            <a:pPr marL="0" indent="0">
              <a:buNone/>
            </a:pPr>
            <a:endParaRPr lang="en-US" sz="2400" kern="0" dirty="0"/>
          </a:p>
          <a:p>
            <a:pPr marL="0" indent="0">
              <a:buNone/>
            </a:pPr>
            <a:endParaRPr lang="en-US" sz="2400" kern="0" dirty="0"/>
          </a:p>
          <a:p>
            <a:endParaRPr lang="en-US" sz="2400" kern="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7216845-CB42-53A7-C3A6-3A156985C222}"/>
              </a:ext>
            </a:extLst>
          </p:cNvPr>
          <p:cNvSpPr txBox="1"/>
          <p:nvPr/>
        </p:nvSpPr>
        <p:spPr>
          <a:xfrm>
            <a:off x="142918" y="270711"/>
            <a:ext cx="800219" cy="253916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1050" i="1" dirty="0">
                <a:highlight>
                  <a:srgbClr val="FFFF00"/>
                </a:highlight>
                <a:latin typeface="Arial Narrow" panose="020B0606020202030204" pitchFamily="34" charset="0"/>
              </a:rPr>
              <a:t>Zhang, 2018</a:t>
            </a:r>
          </a:p>
        </p:txBody>
      </p:sp>
      <p:pic>
        <p:nvPicPr>
          <p:cNvPr id="3078" name="Picture 6">
            <a:extLst>
              <a:ext uri="{FF2B5EF4-FFF2-40B4-BE49-F238E27FC236}">
                <a16:creationId xmlns:a16="http://schemas.microsoft.com/office/drawing/2014/main" id="{174289E5-31F9-79B0-F7B3-A3369F6C2B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9207" y="991496"/>
            <a:ext cx="4618308" cy="2744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1B486A8-1B49-49EA-709B-0F5AF9B77A16}"/>
              </a:ext>
            </a:extLst>
          </p:cNvPr>
          <p:cNvSpPr txBox="1"/>
          <p:nvPr/>
        </p:nvSpPr>
        <p:spPr>
          <a:xfrm>
            <a:off x="6756789" y="877438"/>
            <a:ext cx="3337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latin typeface="Arial Narrow" panose="020B0606020202030204" pitchFamily="34" charset="0"/>
              </a:rPr>
              <a:t>c)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9376F833-A464-82F9-5EBC-C7C6CEE116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815" y="4110186"/>
            <a:ext cx="3311272" cy="1808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00BDDF53-9DD7-3722-FDCB-9270983C27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5213" y="4103948"/>
            <a:ext cx="3276021" cy="1789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F857F9F6-971D-A5E9-3F14-3608D51DE5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6635" y="4110186"/>
            <a:ext cx="3311271" cy="1808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86CB609-E507-C216-0BCF-F65925540D42}"/>
              </a:ext>
            </a:extLst>
          </p:cNvPr>
          <p:cNvSpPr txBox="1"/>
          <p:nvPr/>
        </p:nvSpPr>
        <p:spPr>
          <a:xfrm>
            <a:off x="1859202" y="5917455"/>
            <a:ext cx="141936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>
                <a:latin typeface="Arial Narrow" panose="020B0606020202030204" pitchFamily="34" charset="0"/>
              </a:rPr>
              <a:t>Translation (</a:t>
            </a:r>
            <a:r>
              <a:rPr lang="en-US" sz="1600" i="1" dirty="0" err="1">
                <a:latin typeface="Arial Narrow" panose="020B0606020202030204" pitchFamily="34" charset="0"/>
              </a:rPr>
              <a:t>xyz</a:t>
            </a:r>
            <a:r>
              <a:rPr lang="en-US" sz="1600" i="1" dirty="0">
                <a:latin typeface="Arial Narrow" panose="020B0606020202030204" pitchFamily="34" charset="0"/>
              </a:rPr>
              <a:t>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9136E78-85D7-9E56-6CC0-9054E60BDBC9}"/>
              </a:ext>
            </a:extLst>
          </p:cNvPr>
          <p:cNvSpPr txBox="1"/>
          <p:nvPr/>
        </p:nvSpPr>
        <p:spPr>
          <a:xfrm>
            <a:off x="9044323" y="5903067"/>
            <a:ext cx="153920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>
                <a:latin typeface="Arial Narrow" panose="020B0606020202030204" pitchFamily="34" charset="0"/>
              </a:rPr>
              <a:t>Rotation (x) (y) (z)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2C53A65-079F-2C15-3447-E0F58610785C}"/>
              </a:ext>
            </a:extLst>
          </p:cNvPr>
          <p:cNvSpPr txBox="1"/>
          <p:nvPr/>
        </p:nvSpPr>
        <p:spPr>
          <a:xfrm>
            <a:off x="5628167" y="5918968"/>
            <a:ext cx="114807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>
                <a:latin typeface="Arial Narrow" panose="020B0606020202030204" pitchFamily="34" charset="0"/>
              </a:rPr>
              <a:t>Scaling (</a:t>
            </a:r>
            <a:r>
              <a:rPr lang="en-US" sz="1600" i="1" dirty="0" err="1">
                <a:latin typeface="Arial Narrow" panose="020B0606020202030204" pitchFamily="34" charset="0"/>
              </a:rPr>
              <a:t>xyz</a:t>
            </a:r>
            <a:r>
              <a:rPr lang="en-US" sz="1600" i="1" dirty="0">
                <a:latin typeface="Arial Narrow" panose="020B0606020202030204" pitchFamily="34" charset="0"/>
              </a:rPr>
              <a:t>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E8E6DDD-89DF-8126-3A3F-9342DC2310F2}"/>
              </a:ext>
            </a:extLst>
          </p:cNvPr>
          <p:cNvSpPr txBox="1"/>
          <p:nvPr/>
        </p:nvSpPr>
        <p:spPr>
          <a:xfrm>
            <a:off x="2568883" y="3264367"/>
            <a:ext cx="3481183" cy="584775"/>
          </a:xfrm>
          <a:prstGeom prst="rect">
            <a:avLst/>
          </a:prstGeom>
          <a:solidFill>
            <a:srgbClr val="FFFF00"/>
          </a:solidFill>
          <a:ln w="19050">
            <a:solidFill>
              <a:schemeClr val="tx1"/>
            </a:solidFill>
            <a:prstDash val="sysDot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kern="0" dirty="0">
                <a:latin typeface="Arial Narrow" panose="020B0606020202030204" pitchFamily="34" charset="0"/>
              </a:rPr>
              <a:t>Homogeneous coordinates (4x4) allow rotations/translations to be handled together</a:t>
            </a:r>
          </a:p>
        </p:txBody>
      </p:sp>
    </p:spTree>
    <p:extLst>
      <p:ext uri="{BB962C8B-B14F-4D97-AF65-F5344CB8AC3E}">
        <p14:creationId xmlns:p14="http://schemas.microsoft.com/office/powerpoint/2010/main" val="23139444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D7287108-FDBD-67F5-B1B7-7C9A270028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97125" y="0"/>
            <a:ext cx="7416800" cy="795338"/>
          </a:xfrm>
        </p:spPr>
        <p:txBody>
          <a:bodyPr/>
          <a:lstStyle/>
          <a:p>
            <a:r>
              <a:rPr lang="en-US" dirty="0">
                <a:solidFill>
                  <a:srgbClr val="00B0F0"/>
                </a:solidFill>
              </a:rPr>
              <a:t>Breakout #1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F1517B8-9C73-8B92-1A18-0F0B342FC4F0}"/>
              </a:ext>
            </a:extLst>
          </p:cNvPr>
          <p:cNvSpPr/>
          <p:nvPr/>
        </p:nvSpPr>
        <p:spPr bwMode="auto">
          <a:xfrm>
            <a:off x="383097" y="1034424"/>
            <a:ext cx="11425806" cy="455732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400" b="1" i="1" dirty="0">
                <a:latin typeface="Arial Narrow" panose="020B0606020202030204" pitchFamily="34" charset="0"/>
              </a:rPr>
              <a:t>Matrix representations</a:t>
            </a:r>
            <a:endParaRPr kumimoji="0" lang="en-US" sz="2400" b="1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 Narrow" panose="020B0606020202030204" pitchFamily="34" charset="0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2400" dirty="0">
              <a:latin typeface="Arial Narrow" panose="020B0606020202030204" pitchFamily="34" charset="0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2400" dirty="0">
              <a:latin typeface="Arial Narrow" panose="020B0606020202030204" pitchFamily="34" charset="0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2400" dirty="0">
              <a:latin typeface="Arial Narrow" panose="020B0606020202030204" pitchFamily="34" charset="0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2400" dirty="0">
              <a:latin typeface="Arial Narrow" panose="020B0606020202030204" pitchFamily="34" charset="0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2400" dirty="0">
              <a:latin typeface="Arial Narrow" panose="020B0606020202030204" pitchFamily="34" charset="0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2400" dirty="0">
              <a:latin typeface="Arial Narrow" panose="020B0606020202030204" pitchFamily="34" charset="0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2400" u="sng" dirty="0">
              <a:latin typeface="Arial Narrow" panose="020B0606020202030204" pitchFamily="34" charset="0"/>
            </a:endParaRPr>
          </a:p>
          <a:p>
            <a:pPr marL="0" marR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400" u="sng" dirty="0">
                <a:latin typeface="Arial Narrow" panose="020B0606020202030204" pitchFamily="34" charset="0"/>
              </a:rPr>
              <a:t>Goals</a:t>
            </a:r>
            <a:r>
              <a:rPr lang="en-US" sz="2400" dirty="0">
                <a:latin typeface="Arial Narrow" panose="020B0606020202030204" pitchFamily="34" charset="0"/>
              </a:rPr>
              <a:t>:</a:t>
            </a:r>
          </a:p>
          <a:p>
            <a:pPr marL="457200" marR="0" indent="-4572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</a:pP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Narrow" panose="020B0606020202030204" pitchFamily="34" charset="0"/>
              </a:rPr>
              <a:t>Demonstrate basic linear algebra operations in MS Excel</a:t>
            </a:r>
          </a:p>
          <a:p>
            <a:pPr marL="457200" marR="0" indent="-4572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</a:pPr>
            <a:r>
              <a:rPr lang="en-US" sz="2400" u="sng" dirty="0">
                <a:latin typeface="Arial Narrow" panose="020B0606020202030204" pitchFamily="34" charset="0"/>
              </a:rPr>
              <a:t>State-space</a:t>
            </a:r>
            <a:r>
              <a:rPr lang="en-US" sz="2400" dirty="0">
                <a:latin typeface="Arial Narrow" panose="020B0606020202030204" pitchFamily="34" charset="0"/>
              </a:rPr>
              <a:t>: observe how INPUTS manifest in system (i.e., state/output) equations</a:t>
            </a:r>
          </a:p>
          <a:p>
            <a:pPr marL="457200" marR="0" indent="-4572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</a:pPr>
            <a:r>
              <a:rPr lang="en-US" sz="2400" u="sng" dirty="0">
                <a:latin typeface="Arial Narrow" panose="020B0606020202030204" pitchFamily="34" charset="0"/>
              </a:rPr>
              <a:t>Matrix </a:t>
            </a:r>
            <a:r>
              <a:rPr kumimoji="0" lang="en-US" sz="2400" b="0" i="0" u="sng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Narrow" panose="020B0606020202030204" pitchFamily="34" charset="0"/>
              </a:rPr>
              <a:t>Transforms</a:t>
            </a: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Narrow" panose="020B0606020202030204" pitchFamily="34" charset="0"/>
              </a:rPr>
              <a:t>: how do we manipulate world objects in 3D graphics space</a:t>
            </a:r>
          </a:p>
        </p:txBody>
      </p:sp>
      <p:pic>
        <p:nvPicPr>
          <p:cNvPr id="4" name="Picture 2" descr="undefined">
            <a:extLst>
              <a:ext uri="{FF2B5EF4-FFF2-40B4-BE49-F238E27FC236}">
                <a16:creationId xmlns:a16="http://schemas.microsoft.com/office/drawing/2014/main" id="{5581096B-E76C-AF22-D88C-D24FD0343C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0089" y="1864075"/>
            <a:ext cx="4870872" cy="1826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EA9CE77-17E9-B082-F2AA-7831A07BF5A3}"/>
              </a:ext>
            </a:extLst>
          </p:cNvPr>
          <p:cNvSpPr txBox="1"/>
          <p:nvPr/>
        </p:nvSpPr>
        <p:spPr>
          <a:xfrm>
            <a:off x="157584" y="274697"/>
            <a:ext cx="904415" cy="253916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1050" i="1" dirty="0">
                <a:highlight>
                  <a:srgbClr val="FFFF00"/>
                </a:highlight>
                <a:latin typeface="Arial Narrow" panose="020B0606020202030204" pitchFamily="34" charset="0"/>
              </a:rPr>
              <a:t>Cheever, 2022</a:t>
            </a:r>
          </a:p>
        </p:txBody>
      </p:sp>
    </p:spTree>
    <p:extLst>
      <p:ext uri="{BB962C8B-B14F-4D97-AF65-F5344CB8AC3E}">
        <p14:creationId xmlns:p14="http://schemas.microsoft.com/office/powerpoint/2010/main" val="9733286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D7287108-FDBD-67F5-B1B7-7C9A270028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182935"/>
            <a:ext cx="5796123" cy="1722566"/>
          </a:xfrm>
        </p:spPr>
        <p:txBody>
          <a:bodyPr/>
          <a:lstStyle/>
          <a:p>
            <a:r>
              <a:rPr lang="en-US" sz="3200" dirty="0">
                <a:solidFill>
                  <a:srgbClr val="22458A"/>
                </a:solidFill>
              </a:rPr>
              <a:t>PDW Introduction</a:t>
            </a:r>
          </a:p>
        </p:txBody>
      </p:sp>
      <p:pic>
        <p:nvPicPr>
          <p:cNvPr id="2" name="Picture 2" descr="I/ITSEC 2021 | ADL Initiative">
            <a:extLst>
              <a:ext uri="{FF2B5EF4-FFF2-40B4-BE49-F238E27FC236}">
                <a16:creationId xmlns:a16="http://schemas.microsoft.com/office/drawing/2014/main" id="{F35DAB05-BEE9-B5FC-E463-2DC0FA07578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0" t="34866" r="8853" b="34194"/>
          <a:stretch/>
        </p:blipFill>
        <p:spPr bwMode="auto">
          <a:xfrm>
            <a:off x="598251" y="1103319"/>
            <a:ext cx="4610912" cy="1722566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A person in a garment&#10;&#10;Description automatically generated with low confidence">
            <a:extLst>
              <a:ext uri="{FF2B5EF4-FFF2-40B4-BE49-F238E27FC236}">
                <a16:creationId xmlns:a16="http://schemas.microsoft.com/office/drawing/2014/main" id="{0A0D9E5E-C5E1-C4FD-EA98-C1D44D7FE7D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3" t="13888" r="16173" b="6597"/>
          <a:stretch/>
        </p:blipFill>
        <p:spPr>
          <a:xfrm>
            <a:off x="8567460" y="1195431"/>
            <a:ext cx="2699106" cy="4936922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53654D9B-850C-C36C-E040-F9AF864F00FE}"/>
              </a:ext>
            </a:extLst>
          </p:cNvPr>
          <p:cNvSpPr txBox="1">
            <a:spLocks/>
          </p:cNvSpPr>
          <p:nvPr/>
        </p:nvSpPr>
        <p:spPr bwMode="auto">
          <a:xfrm>
            <a:off x="2397125" y="0"/>
            <a:ext cx="7416800" cy="795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267" b="1">
                <a:solidFill>
                  <a:srgbClr val="F77B0B"/>
                </a:solidFill>
                <a:latin typeface="Tahoma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267" b="1">
                <a:solidFill>
                  <a:srgbClr val="F77B0B"/>
                </a:solidFill>
                <a:latin typeface="Tahoma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267" b="1">
                <a:solidFill>
                  <a:srgbClr val="F77B0B"/>
                </a:solidFill>
                <a:latin typeface="Tahoma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267" b="1">
                <a:solidFill>
                  <a:srgbClr val="F77B0B"/>
                </a:solidFill>
                <a:latin typeface="Tahoma" charset="0"/>
              </a:defRPr>
            </a:lvl5pPr>
            <a:lvl6pPr marL="609585" algn="l" rtl="0" eaLnBrk="1" fontAlgn="base" hangingPunct="1">
              <a:spcBef>
                <a:spcPct val="0"/>
              </a:spcBef>
              <a:spcAft>
                <a:spcPct val="0"/>
              </a:spcAft>
              <a:defRPr sz="4267" b="1">
                <a:solidFill>
                  <a:srgbClr val="F77B0B"/>
                </a:solidFill>
                <a:latin typeface="Tahoma" charset="0"/>
              </a:defRPr>
            </a:lvl6pPr>
            <a:lvl7pPr marL="1219170" algn="l" rtl="0" eaLnBrk="1" fontAlgn="base" hangingPunct="1">
              <a:spcBef>
                <a:spcPct val="0"/>
              </a:spcBef>
              <a:spcAft>
                <a:spcPct val="0"/>
              </a:spcAft>
              <a:defRPr sz="4267" b="1">
                <a:solidFill>
                  <a:srgbClr val="F77B0B"/>
                </a:solidFill>
                <a:latin typeface="Tahoma" charset="0"/>
              </a:defRPr>
            </a:lvl7pPr>
            <a:lvl8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4267" b="1">
                <a:solidFill>
                  <a:srgbClr val="F77B0B"/>
                </a:solidFill>
                <a:latin typeface="Tahoma" charset="0"/>
              </a:defRPr>
            </a:lvl8pPr>
            <a:lvl9pPr marL="2438339" algn="l" rtl="0" eaLnBrk="1" fontAlgn="base" hangingPunct="1">
              <a:spcBef>
                <a:spcPct val="0"/>
              </a:spcBef>
              <a:spcAft>
                <a:spcPct val="0"/>
              </a:spcAft>
              <a:defRPr sz="4267" b="1">
                <a:solidFill>
                  <a:srgbClr val="F77B0B"/>
                </a:solidFill>
                <a:latin typeface="Tahoma" charset="0"/>
              </a:defRPr>
            </a:lvl9pPr>
          </a:lstStyle>
          <a:p>
            <a:r>
              <a:rPr lang="en-US" i="1" kern="0" dirty="0"/>
              <a:t>Beyond the Basics</a:t>
            </a:r>
          </a:p>
        </p:txBody>
      </p:sp>
    </p:spTree>
    <p:extLst>
      <p:ext uri="{BB962C8B-B14F-4D97-AF65-F5344CB8AC3E}">
        <p14:creationId xmlns:p14="http://schemas.microsoft.com/office/powerpoint/2010/main" val="223490452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D7287108-FDBD-67F5-B1B7-7C9A270028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182935"/>
            <a:ext cx="7730455" cy="1722566"/>
          </a:xfrm>
        </p:spPr>
        <p:txBody>
          <a:bodyPr/>
          <a:lstStyle/>
          <a:p>
            <a:r>
              <a:rPr lang="en-US" sz="3200" dirty="0">
                <a:solidFill>
                  <a:srgbClr val="22458A"/>
                </a:solidFill>
              </a:rPr>
              <a:t>M&amp;S component: </a:t>
            </a:r>
            <a:r>
              <a:rPr lang="en-US" sz="3200" b="0" dirty="0">
                <a:solidFill>
                  <a:srgbClr val="22458A"/>
                </a:solidFill>
              </a:rPr>
              <a:t>Vehicle dynamics</a:t>
            </a:r>
            <a:br>
              <a:rPr lang="en-US" sz="3200" dirty="0">
                <a:solidFill>
                  <a:srgbClr val="22458A"/>
                </a:solidFill>
              </a:rPr>
            </a:br>
            <a:r>
              <a:rPr lang="en-US" sz="3200" dirty="0">
                <a:solidFill>
                  <a:srgbClr val="22458A"/>
                </a:solidFill>
              </a:rPr>
              <a:t>Solution approach: </a:t>
            </a:r>
            <a:r>
              <a:rPr lang="en-US" sz="3200" b="0" dirty="0">
                <a:solidFill>
                  <a:srgbClr val="22458A"/>
                </a:solidFill>
              </a:rPr>
              <a:t>ODE’s</a:t>
            </a:r>
            <a:endParaRPr lang="en-US" sz="3200" dirty="0">
              <a:solidFill>
                <a:srgbClr val="22458A"/>
              </a:solidFill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E6CAD940-E710-982F-2365-1431B86320AC}"/>
              </a:ext>
            </a:extLst>
          </p:cNvPr>
          <p:cNvSpPr txBox="1">
            <a:spLocks/>
          </p:cNvSpPr>
          <p:nvPr/>
        </p:nvSpPr>
        <p:spPr bwMode="auto">
          <a:xfrm>
            <a:off x="2397125" y="0"/>
            <a:ext cx="7416800" cy="795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267" b="1">
                <a:solidFill>
                  <a:srgbClr val="F77B0B"/>
                </a:solidFill>
                <a:latin typeface="Tahoma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267" b="1">
                <a:solidFill>
                  <a:srgbClr val="F77B0B"/>
                </a:solidFill>
                <a:latin typeface="Tahoma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267" b="1">
                <a:solidFill>
                  <a:srgbClr val="F77B0B"/>
                </a:solidFill>
                <a:latin typeface="Tahoma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267" b="1">
                <a:solidFill>
                  <a:srgbClr val="F77B0B"/>
                </a:solidFill>
                <a:latin typeface="Tahoma" charset="0"/>
              </a:defRPr>
            </a:lvl5pPr>
            <a:lvl6pPr marL="609585" algn="l" rtl="0" eaLnBrk="1" fontAlgn="base" hangingPunct="1">
              <a:spcBef>
                <a:spcPct val="0"/>
              </a:spcBef>
              <a:spcAft>
                <a:spcPct val="0"/>
              </a:spcAft>
              <a:defRPr sz="4267" b="1">
                <a:solidFill>
                  <a:srgbClr val="F77B0B"/>
                </a:solidFill>
                <a:latin typeface="Tahoma" charset="0"/>
              </a:defRPr>
            </a:lvl6pPr>
            <a:lvl7pPr marL="1219170" algn="l" rtl="0" eaLnBrk="1" fontAlgn="base" hangingPunct="1">
              <a:spcBef>
                <a:spcPct val="0"/>
              </a:spcBef>
              <a:spcAft>
                <a:spcPct val="0"/>
              </a:spcAft>
              <a:defRPr sz="4267" b="1">
                <a:solidFill>
                  <a:srgbClr val="F77B0B"/>
                </a:solidFill>
                <a:latin typeface="Tahoma" charset="0"/>
              </a:defRPr>
            </a:lvl7pPr>
            <a:lvl8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4267" b="1">
                <a:solidFill>
                  <a:srgbClr val="F77B0B"/>
                </a:solidFill>
                <a:latin typeface="Tahoma" charset="0"/>
              </a:defRPr>
            </a:lvl8pPr>
            <a:lvl9pPr marL="2438339" algn="l" rtl="0" eaLnBrk="1" fontAlgn="base" hangingPunct="1">
              <a:spcBef>
                <a:spcPct val="0"/>
              </a:spcBef>
              <a:spcAft>
                <a:spcPct val="0"/>
              </a:spcAft>
              <a:defRPr sz="4267" b="1">
                <a:solidFill>
                  <a:srgbClr val="F77B0B"/>
                </a:solidFill>
                <a:latin typeface="Tahoma" charset="0"/>
              </a:defRPr>
            </a:lvl9pPr>
          </a:lstStyle>
          <a:p>
            <a:r>
              <a:rPr lang="en-US" i="1" kern="0" dirty="0"/>
              <a:t>Beyond the Basics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FFACE2E-1B65-74B1-CFBB-CD0472AD613E}"/>
              </a:ext>
            </a:extLst>
          </p:cNvPr>
          <p:cNvGrpSpPr/>
          <p:nvPr/>
        </p:nvGrpSpPr>
        <p:grpSpPr>
          <a:xfrm>
            <a:off x="8688821" y="1293962"/>
            <a:ext cx="3129368" cy="4028536"/>
            <a:chOff x="8688821" y="1293962"/>
            <a:chExt cx="3129368" cy="4028536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80196479-309A-4500-9FB5-622A9415A5D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contrast="-32000"/>
                      </a14:imgEffect>
                    </a14:imgLayer>
                  </a14:imgProps>
                </a:ext>
              </a:extLst>
            </a:blip>
            <a:srcRect l="3750" t="30984" r="76214" b="20932"/>
            <a:stretch/>
          </p:blipFill>
          <p:spPr>
            <a:xfrm>
              <a:off x="8688821" y="1293962"/>
              <a:ext cx="2984227" cy="4028536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62012CAF-BE06-E13D-53E5-46F8C0AC63CF}"/>
                </a:ext>
              </a:extLst>
            </p:cNvPr>
            <p:cNvSpPr/>
            <p:nvPr/>
          </p:nvSpPr>
          <p:spPr bwMode="auto">
            <a:xfrm>
              <a:off x="10239555" y="3019245"/>
              <a:ext cx="1578634" cy="491706"/>
            </a:xfrm>
            <a:prstGeom prst="rect">
              <a:avLst/>
            </a:prstGeom>
            <a:solidFill>
              <a:srgbClr val="FFFF00">
                <a:alpha val="20000"/>
              </a:srgbClr>
            </a:solidFill>
            <a:ln w="19050" cap="flat" cmpd="sng" algn="ctr">
              <a:solidFill>
                <a:schemeClr val="tx1"/>
              </a:solidFill>
              <a:prstDash val="sysDot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endParaRPr>
            </a:p>
          </p:txBody>
        </p: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B6FFC2E4-F42B-45F5-01E0-AADD15679C63}"/>
              </a:ext>
            </a:extLst>
          </p:cNvPr>
          <p:cNvSpPr/>
          <p:nvPr/>
        </p:nvSpPr>
        <p:spPr bwMode="auto">
          <a:xfrm>
            <a:off x="11567621" y="3048159"/>
            <a:ext cx="210853" cy="228600"/>
          </a:xfrm>
          <a:prstGeom prst="rect">
            <a:avLst/>
          </a:prstGeom>
          <a:solidFill>
            <a:srgbClr val="FF0000"/>
          </a:solidFill>
          <a:ln w="19050" cap="flat" cmpd="sng" algn="ctr">
            <a:solidFill>
              <a:schemeClr val="tx1"/>
            </a:solidFill>
            <a:prstDash val="sysDash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000" b="1" dirty="0"/>
              <a:t>2</a:t>
            </a:r>
            <a:endParaRPr kumimoji="0" lang="en-US" sz="10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pic>
        <p:nvPicPr>
          <p:cNvPr id="3" name="Picture 2" descr="I/ITSEC 2021 | ADL Initiative">
            <a:extLst>
              <a:ext uri="{FF2B5EF4-FFF2-40B4-BE49-F238E27FC236}">
                <a16:creationId xmlns:a16="http://schemas.microsoft.com/office/drawing/2014/main" id="{693DC97F-2B80-A18A-CE40-D21B975D830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0" t="34866" r="8853" b="34194"/>
          <a:stretch/>
        </p:blipFill>
        <p:spPr bwMode="auto">
          <a:xfrm>
            <a:off x="598251" y="1103319"/>
            <a:ext cx="4610912" cy="1722566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1FC7CE1-837A-28B0-2ED5-41359F70CD34}"/>
              </a:ext>
            </a:extLst>
          </p:cNvPr>
          <p:cNvSpPr/>
          <p:nvPr/>
        </p:nvSpPr>
        <p:spPr bwMode="auto">
          <a:xfrm>
            <a:off x="692442" y="4696466"/>
            <a:ext cx="210853" cy="228600"/>
          </a:xfrm>
          <a:prstGeom prst="rect">
            <a:avLst/>
          </a:prstGeom>
          <a:solidFill>
            <a:srgbClr val="FF0000"/>
          </a:solidFill>
          <a:ln w="19050" cap="flat" cmpd="sng" algn="ctr">
            <a:solidFill>
              <a:schemeClr val="tx1"/>
            </a:solidFill>
            <a:prstDash val="sysDash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000" b="1" dirty="0"/>
              <a:t>2</a:t>
            </a:r>
            <a:endParaRPr kumimoji="0" lang="en-US" sz="10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719946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D7287108-FDBD-67F5-B1B7-7C9A270028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97125" y="0"/>
            <a:ext cx="7416800" cy="795338"/>
          </a:xfrm>
        </p:spPr>
        <p:txBody>
          <a:bodyPr/>
          <a:lstStyle/>
          <a:p>
            <a:r>
              <a:rPr lang="en-US" dirty="0"/>
              <a:t>Vehicle Dynamics (intro / </a:t>
            </a:r>
            <a:r>
              <a:rPr lang="en-US" i="1" dirty="0"/>
              <a:t>ground</a:t>
            </a:r>
            <a:r>
              <a:rPr lang="en-US" dirty="0"/>
              <a:t>)</a:t>
            </a:r>
          </a:p>
        </p:txBody>
      </p:sp>
      <p:sp>
        <p:nvSpPr>
          <p:cNvPr id="2" name="Content Placeholder 3">
            <a:extLst>
              <a:ext uri="{FF2B5EF4-FFF2-40B4-BE49-F238E27FC236}">
                <a16:creationId xmlns:a16="http://schemas.microsoft.com/office/drawing/2014/main" id="{54D5D159-433D-F869-C79D-7D35C52EDDCA}"/>
              </a:ext>
            </a:extLst>
          </p:cNvPr>
          <p:cNvSpPr txBox="1">
            <a:spLocks/>
          </p:cNvSpPr>
          <p:nvPr/>
        </p:nvSpPr>
        <p:spPr>
          <a:xfrm>
            <a:off x="467129" y="1046715"/>
            <a:ext cx="11441139" cy="5075237"/>
          </a:xfrm>
          <a:prstGeom prst="rect">
            <a:avLst/>
          </a:prstGeom>
        </p:spPr>
        <p:txBody>
          <a:bodyPr/>
          <a:lstStyle>
            <a:lvl1pPr marL="457189" indent="-4571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charset="2"/>
              <a:buChar char="Ø"/>
              <a:defRPr sz="280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defRPr>
            </a:lvl1pPr>
            <a:lvl2pPr marL="990575" indent="-38099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defRPr>
            </a:lvl2pPr>
            <a:lvl3pPr marL="1523962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</a:defRPr>
            </a:lvl3pPr>
            <a:lvl4pPr marL="2133547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4pPr>
            <a:lvl5pPr marL="2743131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5pPr>
            <a:lvl6pPr marL="3352716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6pPr>
            <a:lvl7pPr marL="3962301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7pPr>
            <a:lvl8pPr marL="4571886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8pPr>
            <a:lvl9pPr marL="5181470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sz="2400" b="1" u="sng" kern="0" dirty="0"/>
              <a:t>Definition</a:t>
            </a:r>
            <a:r>
              <a:rPr lang="en-US" sz="2400" kern="0" dirty="0"/>
              <a:t>: The behavior of a vehicle in response to (pilot/environment) inputs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kern="0" dirty="0"/>
              <a:t>Longitudinal: “Fore/aft” (</a:t>
            </a:r>
            <a:r>
              <a:rPr lang="en-US" sz="2400" i="1" kern="0" dirty="0"/>
              <a:t>roll</a:t>
            </a:r>
            <a:r>
              <a:rPr lang="en-US" sz="2400" kern="0" dirty="0"/>
              <a:t>) | Lateral: “Sideways” (</a:t>
            </a:r>
            <a:r>
              <a:rPr lang="en-US" sz="2400" i="1" kern="0" dirty="0"/>
              <a:t>pitch</a:t>
            </a:r>
            <a:r>
              <a:rPr lang="en-US" sz="2400" kern="0" dirty="0"/>
              <a:t>) | Vertical: (</a:t>
            </a:r>
            <a:r>
              <a:rPr lang="en-US" sz="2400" i="1" kern="0" dirty="0"/>
              <a:t>yaw</a:t>
            </a:r>
            <a:r>
              <a:rPr lang="en-US" sz="2400" kern="0" dirty="0"/>
              <a:t>)</a:t>
            </a:r>
          </a:p>
          <a:p>
            <a:pPr marL="0" indent="0">
              <a:buNone/>
            </a:pPr>
            <a:r>
              <a:rPr lang="en-US" sz="2400" b="1" u="sng" kern="0" dirty="0"/>
              <a:t>For this PDW</a:t>
            </a:r>
            <a:r>
              <a:rPr lang="en-US" sz="2400" kern="0" dirty="0"/>
              <a:t>: introduce equations/terminology and observe commonalities</a:t>
            </a:r>
            <a:endParaRPr lang="en-US" sz="2400" b="1" kern="0" dirty="0"/>
          </a:p>
          <a:p>
            <a:pPr marL="0" indent="0">
              <a:buNone/>
            </a:pPr>
            <a:endParaRPr lang="en-US" sz="800" b="1" kern="0" dirty="0"/>
          </a:p>
          <a:p>
            <a:pPr marL="0" indent="0">
              <a:buNone/>
            </a:pPr>
            <a:r>
              <a:rPr lang="en-US" sz="2400" b="1" kern="0" dirty="0"/>
              <a:t>The Bicycle Model: </a:t>
            </a:r>
            <a:r>
              <a:rPr lang="en-US" sz="2400" kern="0" dirty="0"/>
              <a:t>Front/rear wheels considered together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000" kern="0" dirty="0"/>
              <a:t>Considers longitudinal (x), lateral (y), yaw (</a:t>
            </a:r>
            <a:r>
              <a:rPr lang="el-GR" sz="2000" i="1" kern="0" dirty="0"/>
              <a:t>ψ</a:t>
            </a:r>
            <a:r>
              <a:rPr lang="en-US" sz="2000" kern="0" dirty="0"/>
              <a:t>) motion (i.e., negligible roll)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b="1" kern="0" dirty="0"/>
              <a:t>Tire sideslip</a:t>
            </a:r>
            <a:r>
              <a:rPr lang="en-US" sz="2400" kern="0" dirty="0"/>
              <a:t>: slip angles (</a:t>
            </a:r>
            <a:r>
              <a:rPr lang="el-GR" sz="2400" kern="0" dirty="0"/>
              <a:t>α</a:t>
            </a:r>
            <a:r>
              <a:rPr lang="en-US" sz="2400" kern="0" dirty="0"/>
              <a:t>) front (f) and rear (r)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000" kern="0" dirty="0"/>
              <a:t>Oversteer, understeer, neutral steer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b="1" kern="0" dirty="0"/>
              <a:t>Cornering stiffness</a:t>
            </a:r>
            <a:r>
              <a:rPr lang="en-US" sz="2400" kern="0" dirty="0"/>
              <a:t>: relates sideslip (</a:t>
            </a:r>
            <a:r>
              <a:rPr lang="el-GR" sz="2400" kern="0" dirty="0"/>
              <a:t>α</a:t>
            </a:r>
            <a:r>
              <a:rPr lang="en-US" sz="2400" kern="0" dirty="0"/>
              <a:t>) and lateral force (</a:t>
            </a:r>
            <a:r>
              <a:rPr lang="en-US" sz="2400" kern="0" dirty="0" err="1"/>
              <a:t>F</a:t>
            </a:r>
            <a:r>
              <a:rPr lang="en-US" sz="2400" kern="0" baseline="-25000" dirty="0" err="1"/>
              <a:t>y</a:t>
            </a:r>
            <a:r>
              <a:rPr lang="en-US" sz="2400" kern="0" dirty="0"/>
              <a:t>)</a:t>
            </a:r>
            <a:endParaRPr lang="en-US" sz="2400" b="1" i="1" kern="0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000" kern="0" dirty="0"/>
              <a:t>Constant C</a:t>
            </a:r>
            <a:r>
              <a:rPr lang="el-GR" sz="2000" kern="0" baseline="-25000" dirty="0"/>
              <a:t>α</a:t>
            </a:r>
            <a:r>
              <a:rPr lang="el-GR" sz="2000" kern="0" dirty="0"/>
              <a:t> </a:t>
            </a:r>
            <a:r>
              <a:rPr lang="en-US" sz="2000" kern="0" dirty="0"/>
              <a:t>represents the cornering stiffness	</a:t>
            </a:r>
          </a:p>
          <a:p>
            <a:r>
              <a:rPr lang="en-US" sz="2400" kern="0" dirty="0"/>
              <a:t>Dynamic equations derived from </a:t>
            </a:r>
            <a:r>
              <a:rPr lang="en-US" sz="2400" b="1" i="1" kern="0" dirty="0"/>
              <a:t>Newton’s second law (F = ma)</a:t>
            </a:r>
            <a:r>
              <a:rPr lang="en-US" sz="2400" kern="0" dirty="0"/>
              <a:t>: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000" b="1" i="1" kern="0" dirty="0"/>
              <a:t>Model equations </a:t>
            </a:r>
            <a:r>
              <a:rPr lang="en-US" sz="2000" kern="0" dirty="0"/>
              <a:t>after manipulations:</a:t>
            </a:r>
          </a:p>
          <a:p>
            <a:pPr marL="0" indent="0">
              <a:buNone/>
            </a:pPr>
            <a:endParaRPr lang="en-US" sz="2400" kern="0" dirty="0"/>
          </a:p>
          <a:p>
            <a:pPr marL="0" indent="0">
              <a:buNone/>
            </a:pPr>
            <a:endParaRPr lang="en-US" sz="2400" kern="0" dirty="0"/>
          </a:p>
          <a:p>
            <a:endParaRPr lang="en-US" sz="2400" kern="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4232E6F-BC6C-192D-2773-37D045CCA340}"/>
              </a:ext>
            </a:extLst>
          </p:cNvPr>
          <p:cNvSpPr txBox="1"/>
          <p:nvPr/>
        </p:nvSpPr>
        <p:spPr>
          <a:xfrm>
            <a:off x="1082047" y="270711"/>
            <a:ext cx="1067921" cy="253916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1050" i="1" dirty="0">
                <a:highlight>
                  <a:srgbClr val="FFFF00"/>
                </a:highlight>
                <a:latin typeface="Arial Narrow" panose="020B0606020202030204" pitchFamily="34" charset="0"/>
              </a:rPr>
              <a:t>McCullough, 2020</a:t>
            </a:r>
          </a:p>
        </p:txBody>
      </p:sp>
      <p:pic>
        <p:nvPicPr>
          <p:cNvPr id="5" name="Picture 2" descr="Greek Symbols in Math &amp; Science | Lists, Uses &amp; Significance | Study.com">
            <a:extLst>
              <a:ext uri="{FF2B5EF4-FFF2-40B4-BE49-F238E27FC236}">
                <a16:creationId xmlns:a16="http://schemas.microsoft.com/office/drawing/2014/main" id="{4080B440-E593-ED94-E0B2-5D448F7847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5603" y="898292"/>
            <a:ext cx="2017907" cy="1361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7A743CBC-96AA-E863-0040-3C7098D68C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83" t="18734" r="2623" b="4689"/>
          <a:stretch/>
        </p:blipFill>
        <p:spPr bwMode="auto">
          <a:xfrm>
            <a:off x="10085603" y="2672772"/>
            <a:ext cx="1965047" cy="1201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95F649D-A83D-4F25-A18C-47CCFB6A1B31}"/>
              </a:ext>
            </a:extLst>
          </p:cNvPr>
          <p:cNvSpPr txBox="1"/>
          <p:nvPr/>
        </p:nvSpPr>
        <p:spPr>
          <a:xfrm>
            <a:off x="121444" y="270711"/>
            <a:ext cx="861133" cy="253916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1050" i="1" dirty="0">
                <a:highlight>
                  <a:srgbClr val="FFFF00"/>
                </a:highlight>
                <a:latin typeface="Arial Narrow" panose="020B0606020202030204" pitchFamily="34" charset="0"/>
              </a:rPr>
              <a:t>Rastogi, 2020</a:t>
            </a:r>
          </a:p>
        </p:txBody>
      </p:sp>
      <p:pic>
        <p:nvPicPr>
          <p:cNvPr id="8" name="Picture 6">
            <a:extLst>
              <a:ext uri="{FF2B5EF4-FFF2-40B4-BE49-F238E27FC236}">
                <a16:creationId xmlns:a16="http://schemas.microsoft.com/office/drawing/2014/main" id="{DFE5A593-1C23-91F8-6326-6C561AFCE11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22" t="23430" r="38364" b="17612"/>
          <a:stretch/>
        </p:blipFill>
        <p:spPr bwMode="auto">
          <a:xfrm>
            <a:off x="8575788" y="4955974"/>
            <a:ext cx="886333" cy="330736"/>
          </a:xfrm>
          <a:prstGeom prst="rect">
            <a:avLst/>
          </a:prstGeom>
          <a:noFill/>
          <a:ln w="19050">
            <a:solidFill>
              <a:schemeClr val="tx1"/>
            </a:solidFill>
            <a:prstDash val="sysDot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A5B6B317-DCF5-7638-724D-47F97C54BB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436" b="17640"/>
          <a:stretch/>
        </p:blipFill>
        <p:spPr bwMode="auto">
          <a:xfrm>
            <a:off x="11381547" y="4286801"/>
            <a:ext cx="693995" cy="925838"/>
          </a:xfrm>
          <a:prstGeom prst="rect">
            <a:avLst/>
          </a:prstGeom>
          <a:noFill/>
          <a:ln w="19050">
            <a:solidFill>
              <a:schemeClr val="tx1"/>
            </a:solidFill>
            <a:prstDash val="sysDot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id="{F6F44F73-1838-4B52-1406-552EC1BEF2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13" r="10366" b="6183"/>
          <a:stretch/>
        </p:blipFill>
        <p:spPr bwMode="auto">
          <a:xfrm>
            <a:off x="10085603" y="4286800"/>
            <a:ext cx="1150932" cy="925838"/>
          </a:xfrm>
          <a:prstGeom prst="rect">
            <a:avLst/>
          </a:prstGeom>
          <a:noFill/>
          <a:ln w="19050">
            <a:solidFill>
              <a:schemeClr val="tx1"/>
            </a:solidFill>
            <a:prstDash val="sysDot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>
            <a:extLst>
              <a:ext uri="{FF2B5EF4-FFF2-40B4-BE49-F238E27FC236}">
                <a16:creationId xmlns:a16="http://schemas.microsoft.com/office/drawing/2014/main" id="{48EA8721-98BB-850E-CE61-9F9B14DE67C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84" r="1"/>
          <a:stretch/>
        </p:blipFill>
        <p:spPr bwMode="auto">
          <a:xfrm>
            <a:off x="5364198" y="5466722"/>
            <a:ext cx="3910331" cy="1295180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158D8CC-3210-314E-1CE5-811775A68081}"/>
              </a:ext>
            </a:extLst>
          </p:cNvPr>
          <p:cNvSpPr txBox="1"/>
          <p:nvPr/>
        </p:nvSpPr>
        <p:spPr>
          <a:xfrm>
            <a:off x="10196308" y="5437580"/>
            <a:ext cx="1593706" cy="307777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rial Narrow" panose="020B0606020202030204" pitchFamily="34" charset="0"/>
              </a:rPr>
              <a:t>Steering angle (input)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C0F16205-98AF-8B7F-F0E4-94A3581EBAFE}"/>
              </a:ext>
            </a:extLst>
          </p:cNvPr>
          <p:cNvCxnSpPr/>
          <p:nvPr/>
        </p:nvCxnSpPr>
        <p:spPr bwMode="auto">
          <a:xfrm flipH="1">
            <a:off x="9236848" y="5648526"/>
            <a:ext cx="905499" cy="461395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triangle"/>
          </a:ln>
          <a:effectLst/>
        </p:spPr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F6EBFDF-6246-706B-9024-36D474B54BC1}"/>
              </a:ext>
            </a:extLst>
          </p:cNvPr>
          <p:cNvCxnSpPr>
            <a:cxnSpLocks/>
          </p:cNvCxnSpPr>
          <p:nvPr/>
        </p:nvCxnSpPr>
        <p:spPr bwMode="auto">
          <a:xfrm>
            <a:off x="552011" y="2481943"/>
            <a:ext cx="8722518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dash"/>
            <a:miter lim="800000"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79286098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D7287108-FDBD-67F5-B1B7-7C9A270028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97125" y="0"/>
            <a:ext cx="7416800" cy="795338"/>
          </a:xfrm>
        </p:spPr>
        <p:txBody>
          <a:bodyPr/>
          <a:lstStyle/>
          <a:p>
            <a:r>
              <a:rPr lang="en-US" dirty="0"/>
              <a:t>Vehicle Dynamics (</a:t>
            </a:r>
            <a:r>
              <a:rPr lang="en-US" i="1" dirty="0"/>
              <a:t>flight</a:t>
            </a:r>
            <a:r>
              <a:rPr lang="en-US" dirty="0"/>
              <a:t>)</a:t>
            </a:r>
          </a:p>
        </p:txBody>
      </p:sp>
      <p:sp>
        <p:nvSpPr>
          <p:cNvPr id="2" name="Content Placeholder 3">
            <a:extLst>
              <a:ext uri="{FF2B5EF4-FFF2-40B4-BE49-F238E27FC236}">
                <a16:creationId xmlns:a16="http://schemas.microsoft.com/office/drawing/2014/main" id="{3395CFB5-E0F0-457A-692E-52389141FBEF}"/>
              </a:ext>
            </a:extLst>
          </p:cNvPr>
          <p:cNvSpPr txBox="1">
            <a:spLocks/>
          </p:cNvSpPr>
          <p:nvPr/>
        </p:nvSpPr>
        <p:spPr>
          <a:xfrm>
            <a:off x="467129" y="1046716"/>
            <a:ext cx="7921862" cy="2946444"/>
          </a:xfrm>
          <a:prstGeom prst="rect">
            <a:avLst/>
          </a:prstGeom>
        </p:spPr>
        <p:txBody>
          <a:bodyPr/>
          <a:lstStyle>
            <a:lvl1pPr marL="457189" indent="-4571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charset="2"/>
              <a:buChar char="Ø"/>
              <a:defRPr sz="280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defRPr>
            </a:lvl1pPr>
            <a:lvl2pPr marL="990575" indent="-38099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defRPr>
            </a:lvl2pPr>
            <a:lvl3pPr marL="1523962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</a:defRPr>
            </a:lvl3pPr>
            <a:lvl4pPr marL="2133547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4pPr>
            <a:lvl5pPr marL="2743131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5pPr>
            <a:lvl6pPr marL="3352716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6pPr>
            <a:lvl7pPr marL="3962301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7pPr>
            <a:lvl8pPr marL="4571886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8pPr>
            <a:lvl9pPr marL="5181470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sz="2400" b="1" kern="0" dirty="0"/>
              <a:t>Longitudinal modes: </a:t>
            </a:r>
            <a:r>
              <a:rPr lang="en-US" sz="2400" i="1" kern="0" dirty="0"/>
              <a:t>involves pitch motion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u="sng" kern="0" dirty="0"/>
              <a:t>Short-period</a:t>
            </a:r>
            <a:r>
              <a:rPr lang="en-US" sz="2400" kern="0" dirty="0"/>
              <a:t>: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u="sng" kern="0" dirty="0"/>
              <a:t>Phugoid</a:t>
            </a:r>
            <a:r>
              <a:rPr lang="en-US" sz="2400" kern="0" dirty="0"/>
              <a:t>:</a:t>
            </a:r>
          </a:p>
          <a:p>
            <a:pPr marL="0" indent="0">
              <a:buNone/>
            </a:pPr>
            <a:r>
              <a:rPr lang="en-US" sz="2400" b="1" kern="0" dirty="0"/>
              <a:t>Lateral modes</a:t>
            </a:r>
            <a:r>
              <a:rPr lang="en-US" sz="2400" kern="0" dirty="0"/>
              <a:t>: involve both </a:t>
            </a:r>
            <a:r>
              <a:rPr lang="en-US" sz="2400" i="1" kern="0" dirty="0"/>
              <a:t>yaw and roll motions</a:t>
            </a:r>
            <a:endParaRPr lang="en-US" sz="2400" u="sng" kern="0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sz="2400" u="sng" kern="0" dirty="0"/>
              <a:t>Roll mode</a:t>
            </a:r>
            <a:r>
              <a:rPr lang="en-US" sz="2400" kern="0" dirty="0"/>
              <a:t>: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u="sng" kern="0" dirty="0"/>
              <a:t>Dutch Roll</a:t>
            </a:r>
            <a:r>
              <a:rPr lang="en-US" sz="2400" kern="0" dirty="0"/>
              <a:t>: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u="sng" kern="0" dirty="0"/>
              <a:t>Spiral mode</a:t>
            </a:r>
            <a:r>
              <a:rPr lang="en-US" sz="2400" kern="0" dirty="0"/>
              <a:t>: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449E2A95-0C82-47AE-4F6F-FD5E7C06F79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8" r="5244"/>
          <a:stretch/>
        </p:blipFill>
        <p:spPr bwMode="auto">
          <a:xfrm>
            <a:off x="9443181" y="924444"/>
            <a:ext cx="2618596" cy="1711497"/>
          </a:xfrm>
          <a:prstGeom prst="rect">
            <a:avLst/>
          </a:prstGeom>
          <a:noFill/>
          <a:ln w="19050">
            <a:solidFill>
              <a:schemeClr val="tx1"/>
            </a:solidFill>
            <a:prstDash val="sysDot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12.6 Inherent Aircraft Motions as Characteristics of Design">
            <a:extLst>
              <a:ext uri="{FF2B5EF4-FFF2-40B4-BE49-F238E27FC236}">
                <a16:creationId xmlns:a16="http://schemas.microsoft.com/office/drawing/2014/main" id="{F3AB7751-3B1C-F100-E142-DBAA1C042F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3181" y="2892242"/>
            <a:ext cx="2393820" cy="2201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3395CFB5-E0F0-457A-692E-52389141FBEF}"/>
              </a:ext>
            </a:extLst>
          </p:cNvPr>
          <p:cNvSpPr txBox="1">
            <a:spLocks/>
          </p:cNvSpPr>
          <p:nvPr/>
        </p:nvSpPr>
        <p:spPr>
          <a:xfrm>
            <a:off x="6845958" y="1601599"/>
            <a:ext cx="2310882" cy="1092892"/>
          </a:xfrm>
          <a:prstGeom prst="rect">
            <a:avLst/>
          </a:prstGeom>
        </p:spPr>
        <p:txBody>
          <a:bodyPr/>
          <a:lstStyle>
            <a:lvl1pPr marL="457189" indent="-4571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charset="2"/>
              <a:buChar char="Ø"/>
              <a:defRPr sz="280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defRPr>
            </a:lvl1pPr>
            <a:lvl2pPr marL="990575" indent="-38099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defRPr>
            </a:lvl2pPr>
            <a:lvl3pPr marL="1523962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</a:defRPr>
            </a:lvl3pPr>
            <a:lvl4pPr marL="2133547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4pPr>
            <a:lvl5pPr marL="2743131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5pPr>
            <a:lvl6pPr marL="3352716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6pPr>
            <a:lvl7pPr marL="3962301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7pPr>
            <a:lvl8pPr marL="4571886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8pPr>
            <a:lvl9pPr marL="5181470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SzPct val="100000"/>
              <a:buNone/>
            </a:pPr>
            <a:r>
              <a:rPr lang="en-US" sz="2000" b="1" kern="0" dirty="0"/>
              <a:t>(</a:t>
            </a:r>
            <a:r>
              <a:rPr lang="en-US" sz="2000" b="1" i="1" kern="0" dirty="0"/>
              <a:t>incidence angle | </a:t>
            </a:r>
            <a:r>
              <a:rPr lang="el-GR" sz="2000" b="1" i="1" kern="0" dirty="0"/>
              <a:t>α</a:t>
            </a:r>
            <a:r>
              <a:rPr lang="en-US" sz="2000" b="1" kern="0" dirty="0"/>
              <a:t>)</a:t>
            </a:r>
            <a:endParaRPr lang="en-US" sz="2000" kern="0" dirty="0"/>
          </a:p>
          <a:p>
            <a:pPr marL="0" indent="0">
              <a:buSzPct val="100000"/>
              <a:buNone/>
            </a:pPr>
            <a:r>
              <a:rPr lang="en-US" sz="2000" b="1" kern="0" dirty="0"/>
              <a:t>(</a:t>
            </a:r>
            <a:r>
              <a:rPr lang="en-US" sz="2000" b="1" i="1" kern="0" dirty="0"/>
              <a:t>speed | u</a:t>
            </a:r>
            <a:r>
              <a:rPr lang="en-US" sz="2000" b="1" kern="0" dirty="0"/>
              <a:t>)</a:t>
            </a:r>
            <a:endParaRPr lang="en-US" sz="2000" kern="0" dirty="0"/>
          </a:p>
          <a:p>
            <a:pPr marL="0" indent="0">
              <a:buSzPct val="100000"/>
              <a:buNone/>
            </a:pPr>
            <a:endParaRPr lang="en-US" sz="2000" kern="0" dirty="0"/>
          </a:p>
          <a:p>
            <a:pPr marL="0" indent="0">
              <a:buSzPct val="100000"/>
              <a:buNone/>
            </a:pPr>
            <a:endParaRPr lang="en-US" sz="2000" kern="0" dirty="0"/>
          </a:p>
          <a:p>
            <a:pPr marL="0" indent="0">
              <a:buSzPct val="100000"/>
              <a:buNone/>
            </a:pPr>
            <a:endParaRPr lang="en-US" sz="2000" kern="0" dirty="0"/>
          </a:p>
          <a:p>
            <a:pPr marL="0" indent="0">
              <a:buSzPct val="100000"/>
              <a:buNone/>
            </a:pPr>
            <a:endParaRPr lang="en-US" sz="2000" kern="0" dirty="0"/>
          </a:p>
          <a:p>
            <a:pPr marL="0" indent="0">
              <a:buSzPct val="100000"/>
              <a:buNone/>
            </a:pPr>
            <a:endParaRPr lang="en-US" sz="2000" kern="0" dirty="0"/>
          </a:p>
          <a:p>
            <a:pPr marL="0" indent="0">
              <a:buSzPct val="100000"/>
              <a:buNone/>
            </a:pPr>
            <a:endParaRPr lang="en-US" sz="2000" kern="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124A663-6C02-9F96-1CE1-B13803375C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44072" y="1628926"/>
            <a:ext cx="3932897" cy="30253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6737890-6C29-22EA-A4EB-3C23E6F42D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44072" y="1989788"/>
            <a:ext cx="1463878" cy="316514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99555BAE-C763-CED3-C217-8ABF734C54B4}"/>
              </a:ext>
            </a:extLst>
          </p:cNvPr>
          <p:cNvGrpSpPr/>
          <p:nvPr/>
        </p:nvGrpSpPr>
        <p:grpSpPr>
          <a:xfrm>
            <a:off x="531120" y="4936084"/>
            <a:ext cx="4436582" cy="1265186"/>
            <a:chOff x="2970037" y="4244375"/>
            <a:chExt cx="6843888" cy="2170315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41A4B2DD-DE63-2817-9E93-5149C8833B5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28560" t="35825" r="29394" b="40471"/>
            <a:stretch/>
          </p:blipFill>
          <p:spPr>
            <a:xfrm>
              <a:off x="2970037" y="4244375"/>
              <a:ext cx="6843888" cy="2170315"/>
            </a:xfrm>
            <a:prstGeom prst="rect">
              <a:avLst/>
            </a:prstGeom>
            <a:ln>
              <a:solidFill>
                <a:schemeClr val="tx1"/>
              </a:solidFill>
              <a:prstDash val="solid"/>
            </a:ln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EF728448-2681-D114-A075-7AA22563EF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92659" t="31371" r="4562" b="28086"/>
            <a:stretch/>
          </p:blipFill>
          <p:spPr>
            <a:xfrm>
              <a:off x="9466769" y="5088514"/>
              <a:ext cx="157018" cy="176214"/>
            </a:xfrm>
            <a:prstGeom prst="rect">
              <a:avLst/>
            </a:prstGeom>
            <a:solidFill>
              <a:schemeClr val="bg1"/>
            </a:solidFill>
            <a:ln>
              <a:noFill/>
              <a:prstDash val="solid"/>
            </a:ln>
          </p:spPr>
        </p:pic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D71B31E7-ACAB-9A09-5875-B8850385684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02819" y="2073719"/>
            <a:ext cx="422211" cy="320298"/>
          </a:xfrm>
          <a:prstGeom prst="rect">
            <a:avLst/>
          </a:prstGeom>
          <a:ln>
            <a:solidFill>
              <a:schemeClr val="tx1"/>
            </a:solidFill>
            <a:prstDash val="sysDot"/>
          </a:ln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D80E94ED-DCCF-B264-0BEC-B0F13B2F9E70}"/>
              </a:ext>
            </a:extLst>
          </p:cNvPr>
          <p:cNvSpPr txBox="1"/>
          <p:nvPr/>
        </p:nvSpPr>
        <p:spPr>
          <a:xfrm>
            <a:off x="1153772" y="270018"/>
            <a:ext cx="769763" cy="253916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1050" i="1" dirty="0">
                <a:highlight>
                  <a:srgbClr val="FFFF00"/>
                </a:highlight>
                <a:latin typeface="Arial Narrow" panose="020B0606020202030204" pitchFamily="34" charset="0"/>
              </a:rPr>
              <a:t>Smith, 2020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A33D433-03C7-6B46-FEEA-902B919C68BA}"/>
              </a:ext>
            </a:extLst>
          </p:cNvPr>
          <p:cNvSpPr txBox="1"/>
          <p:nvPr/>
        </p:nvSpPr>
        <p:spPr>
          <a:xfrm>
            <a:off x="6270901" y="1010621"/>
            <a:ext cx="2393820" cy="338554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  <a:prstDash val="sysDash"/>
          </a:ln>
        </p:spPr>
        <p:txBody>
          <a:bodyPr wrap="square">
            <a:spAutoFit/>
          </a:bodyPr>
          <a:lstStyle/>
          <a:p>
            <a:r>
              <a:rPr lang="en-US" sz="1600" kern="0" dirty="0">
                <a:latin typeface="Arial Narrow" panose="020B0606020202030204" pitchFamily="34" charset="0"/>
              </a:rPr>
              <a:t>Equations of motion (</a:t>
            </a:r>
            <a:r>
              <a:rPr lang="en-US" sz="1600" i="1" kern="0" dirty="0">
                <a:latin typeface="Arial Narrow" panose="020B0606020202030204" pitchFamily="34" charset="0"/>
              </a:rPr>
              <a:t>F = ma</a:t>
            </a:r>
            <a:r>
              <a:rPr lang="en-US" sz="1600" kern="0" dirty="0">
                <a:latin typeface="Arial Narrow" panose="020B0606020202030204" pitchFamily="34" charset="0"/>
              </a:rPr>
              <a:t>)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079BAD8-99F2-6463-6F0E-DF52475322A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44072" y="2827389"/>
            <a:ext cx="613270" cy="26983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97D1697-FFB0-488C-F7CF-E5D260137E6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97994" y="3301490"/>
            <a:ext cx="3870228" cy="31682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DF24C3C-6242-F9E3-85EF-CAC670A8056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644072" y="3768746"/>
            <a:ext cx="3048862" cy="375689"/>
          </a:xfrm>
          <a:prstGeom prst="rect">
            <a:avLst/>
          </a:prstGeom>
        </p:spPr>
      </p:pic>
      <p:sp>
        <p:nvSpPr>
          <p:cNvPr id="18" name="Content Placeholder 3">
            <a:extLst>
              <a:ext uri="{FF2B5EF4-FFF2-40B4-BE49-F238E27FC236}">
                <a16:creationId xmlns:a16="http://schemas.microsoft.com/office/drawing/2014/main" id="{3395CFB5-E0F0-457A-692E-52389141FBEF}"/>
              </a:ext>
            </a:extLst>
          </p:cNvPr>
          <p:cNvSpPr txBox="1">
            <a:spLocks/>
          </p:cNvSpPr>
          <p:nvPr/>
        </p:nvSpPr>
        <p:spPr>
          <a:xfrm>
            <a:off x="6884360" y="2915440"/>
            <a:ext cx="3244998" cy="1203628"/>
          </a:xfrm>
          <a:prstGeom prst="rect">
            <a:avLst/>
          </a:prstGeom>
        </p:spPr>
        <p:txBody>
          <a:bodyPr/>
          <a:lstStyle>
            <a:lvl1pPr marL="457189" indent="-4571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charset="2"/>
              <a:buChar char="Ø"/>
              <a:defRPr sz="280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defRPr>
            </a:lvl1pPr>
            <a:lvl2pPr marL="990575" indent="-38099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defRPr>
            </a:lvl2pPr>
            <a:lvl3pPr marL="1523962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</a:defRPr>
            </a:lvl3pPr>
            <a:lvl4pPr marL="2133547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4pPr>
            <a:lvl5pPr marL="2743131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5pPr>
            <a:lvl6pPr marL="3352716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6pPr>
            <a:lvl7pPr marL="3962301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7pPr>
            <a:lvl8pPr marL="4571886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8pPr>
            <a:lvl9pPr marL="5181470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sz="2000" b="1" kern="0" dirty="0"/>
              <a:t>(</a:t>
            </a:r>
            <a:r>
              <a:rPr lang="en-US" sz="2000" b="1" i="1" kern="0" dirty="0"/>
              <a:t>roll rate | p)</a:t>
            </a:r>
          </a:p>
          <a:p>
            <a:pPr marL="0" indent="0">
              <a:buNone/>
            </a:pPr>
            <a:r>
              <a:rPr lang="en-US" sz="2000" b="1" kern="0" dirty="0"/>
              <a:t>(</a:t>
            </a:r>
            <a:r>
              <a:rPr lang="en-US" sz="2000" b="1" i="1" kern="0" dirty="0"/>
              <a:t>sideslip angle | </a:t>
            </a:r>
            <a:r>
              <a:rPr lang="el-GR" sz="2000" b="1" i="1" kern="0" dirty="0"/>
              <a:t>β</a:t>
            </a:r>
            <a:r>
              <a:rPr lang="en-US" sz="2000" b="1" kern="0" dirty="0"/>
              <a:t>)</a:t>
            </a:r>
          </a:p>
          <a:p>
            <a:pPr marL="0" indent="0">
              <a:buNone/>
            </a:pPr>
            <a:r>
              <a:rPr lang="en-US" sz="2000" b="1" kern="0" dirty="0"/>
              <a:t>(</a:t>
            </a:r>
            <a:r>
              <a:rPr lang="en-US" sz="2000" b="1" i="1" kern="0" dirty="0"/>
              <a:t>roll angle | </a:t>
            </a:r>
            <a:r>
              <a:rPr lang="el-GR" sz="2000" b="1" i="1" kern="0" dirty="0"/>
              <a:t>Ф</a:t>
            </a:r>
            <a:r>
              <a:rPr lang="en-US" sz="2000" b="1" kern="0" dirty="0"/>
              <a:t>)</a:t>
            </a:r>
            <a:endParaRPr lang="en-US" sz="2400" u="sng" kern="0" dirty="0"/>
          </a:p>
          <a:p>
            <a:pPr marL="0" indent="0">
              <a:buNone/>
            </a:pPr>
            <a:endParaRPr lang="en-US" sz="2400" kern="0" dirty="0"/>
          </a:p>
          <a:p>
            <a:pPr marL="0" indent="0">
              <a:buNone/>
            </a:pPr>
            <a:endParaRPr lang="en-US" sz="2400" kern="0" dirty="0"/>
          </a:p>
          <a:p>
            <a:endParaRPr lang="en-US" sz="2400" kern="0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5A1EFE3E-54A9-C5F0-69CA-74AB29D36234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28125" t="33472" r="29141" b="31945"/>
          <a:stretch/>
        </p:blipFill>
        <p:spPr>
          <a:xfrm>
            <a:off x="5176818" y="4730600"/>
            <a:ext cx="4063562" cy="1849776"/>
          </a:xfrm>
          <a:prstGeom prst="rect">
            <a:avLst/>
          </a:prstGeom>
          <a:ln>
            <a:solidFill>
              <a:schemeClr val="tx1"/>
            </a:solidFill>
            <a:prstDash val="solid"/>
          </a:ln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327F5AB4-22DA-C4B1-065C-5B683D546A41}"/>
              </a:ext>
            </a:extLst>
          </p:cNvPr>
          <p:cNvSpPr txBox="1"/>
          <p:nvPr/>
        </p:nvSpPr>
        <p:spPr>
          <a:xfrm>
            <a:off x="137693" y="270018"/>
            <a:ext cx="928459" cy="253916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1050" i="1" dirty="0">
                <a:highlight>
                  <a:srgbClr val="FFFF00"/>
                </a:highlight>
                <a:latin typeface="Arial Narrow" panose="020B0606020202030204" pitchFamily="34" charset="0"/>
              </a:rPr>
              <a:t>Caughey, 2011</a:t>
            </a:r>
          </a:p>
        </p:txBody>
      </p:sp>
      <p:pic>
        <p:nvPicPr>
          <p:cNvPr id="25" name="Picture 2" descr="Dutch roll - Wikipedia">
            <a:extLst>
              <a:ext uri="{FF2B5EF4-FFF2-40B4-BE49-F238E27FC236}">
                <a16:creationId xmlns:a16="http://schemas.microsoft.com/office/drawing/2014/main" id="{D69E284D-52A9-A161-BA9A-E81E003A46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5605" y="5023799"/>
            <a:ext cx="928971" cy="1327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044846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D7287108-FDBD-67F5-B1B7-7C9A270028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97125" y="0"/>
            <a:ext cx="7416800" cy="795338"/>
          </a:xfrm>
        </p:spPr>
        <p:txBody>
          <a:bodyPr/>
          <a:lstStyle/>
          <a:p>
            <a:r>
              <a:rPr lang="en-US" dirty="0"/>
              <a:t>Vehicle Dynamics (</a:t>
            </a:r>
            <a:r>
              <a:rPr lang="en-US" i="1" dirty="0"/>
              <a:t>marine</a:t>
            </a:r>
            <a:r>
              <a:rPr lang="en-US" dirty="0"/>
              <a:t>)</a:t>
            </a:r>
          </a:p>
        </p:txBody>
      </p:sp>
      <p:sp>
        <p:nvSpPr>
          <p:cNvPr id="2" name="Content Placeholder 3">
            <a:extLst>
              <a:ext uri="{FF2B5EF4-FFF2-40B4-BE49-F238E27FC236}">
                <a16:creationId xmlns:a16="http://schemas.microsoft.com/office/drawing/2014/main" id="{3395CFB5-E0F0-457A-692E-52389141FBEF}"/>
              </a:ext>
            </a:extLst>
          </p:cNvPr>
          <p:cNvSpPr txBox="1">
            <a:spLocks/>
          </p:cNvSpPr>
          <p:nvPr/>
        </p:nvSpPr>
        <p:spPr>
          <a:xfrm>
            <a:off x="467131" y="1046715"/>
            <a:ext cx="7577742" cy="5075237"/>
          </a:xfrm>
          <a:prstGeom prst="rect">
            <a:avLst/>
          </a:prstGeom>
        </p:spPr>
        <p:txBody>
          <a:bodyPr/>
          <a:lstStyle>
            <a:lvl1pPr marL="457189" indent="-4571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charset="2"/>
              <a:buChar char="Ø"/>
              <a:defRPr sz="280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defRPr>
            </a:lvl1pPr>
            <a:lvl2pPr marL="990575" indent="-38099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defRPr>
            </a:lvl2pPr>
            <a:lvl3pPr marL="1523962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</a:defRPr>
            </a:lvl3pPr>
            <a:lvl4pPr marL="2133547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4pPr>
            <a:lvl5pPr marL="2743131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5pPr>
            <a:lvl6pPr marL="3352716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6pPr>
            <a:lvl7pPr marL="3962301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7pPr>
            <a:lvl8pPr marL="4571886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8pPr>
            <a:lvl9pPr marL="5181470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Font typeface="Wingdings" panose="05000000000000000000" pitchFamily="2" charset="2"/>
              <a:buChar char="Ø"/>
            </a:pPr>
            <a:r>
              <a:rPr lang="en-US" sz="2400" kern="0" dirty="0"/>
              <a:t>Ships are subjected to forces in all directions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000" kern="0" dirty="0"/>
              <a:t>Wave loads, structural stresses, wind forces, turning forces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000" b="1" i="1" kern="0" dirty="0"/>
              <a:t>Hogging/sagging</a:t>
            </a:r>
            <a:r>
              <a:rPr lang="en-US" sz="2000" kern="0" dirty="0"/>
              <a:t>: hull curvature due to force imbalance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000" b="1" i="1" kern="0" dirty="0"/>
              <a:t>Slamming</a:t>
            </a:r>
            <a:r>
              <a:rPr lang="en-US" sz="2000" kern="0" dirty="0"/>
              <a:t>: hull crashes into wave crests | sudden deceleration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b="1" i="1" kern="0" dirty="0"/>
              <a:t>Equations of motion </a:t>
            </a:r>
            <a:r>
              <a:rPr lang="en-US" sz="2400" kern="0" dirty="0"/>
              <a:t>result from forces/moments: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000" kern="0" dirty="0"/>
              <a:t>Hull (H), propeller (P), rudder (R), environmental (W), restorative (G)</a:t>
            </a:r>
          </a:p>
          <a:p>
            <a:pPr lvl="1">
              <a:buFont typeface="Wingdings" panose="05000000000000000000" pitchFamily="2" charset="2"/>
              <a:buChar char="Ø"/>
            </a:pPr>
            <a:endParaRPr lang="en-US" sz="2400" kern="0" dirty="0"/>
          </a:p>
          <a:p>
            <a:pPr lvl="1">
              <a:buFont typeface="Wingdings" panose="05000000000000000000" pitchFamily="2" charset="2"/>
              <a:buChar char="Ø"/>
            </a:pPr>
            <a:endParaRPr lang="en-US" sz="2400" kern="0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sz="2400" kern="0" dirty="0"/>
              <a:t>12 primary state variables (</a:t>
            </a:r>
            <a:r>
              <a:rPr lang="en-US" sz="2400" b="1" i="1" kern="0" dirty="0"/>
              <a:t>see Table</a:t>
            </a:r>
            <a:r>
              <a:rPr lang="en-US" sz="2400" kern="0" dirty="0"/>
              <a:t>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kern="0" dirty="0"/>
              <a:t>Lagrangian model for vessel motion: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000" b="1" kern="0" dirty="0"/>
              <a:t>M</a:t>
            </a:r>
            <a:r>
              <a:rPr lang="en-US" sz="2000" kern="0" dirty="0"/>
              <a:t>: mass matrix </a:t>
            </a:r>
            <a:r>
              <a:rPr lang="en-US" sz="2000" b="1" kern="0" dirty="0"/>
              <a:t>| C</a:t>
            </a:r>
            <a:r>
              <a:rPr lang="en-US" sz="2000" kern="0" dirty="0"/>
              <a:t>: centripetal effects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000" b="1" kern="0" dirty="0"/>
              <a:t>D</a:t>
            </a:r>
            <a:r>
              <a:rPr lang="en-US" sz="2000" kern="0" dirty="0"/>
              <a:t>: damping effects | </a:t>
            </a:r>
            <a:r>
              <a:rPr lang="en-US" sz="2000" b="1" kern="0" dirty="0"/>
              <a:t>g</a:t>
            </a:r>
            <a:r>
              <a:rPr lang="en-US" sz="2000" kern="0" dirty="0"/>
              <a:t>: restoring forces</a:t>
            </a:r>
          </a:p>
          <a:p>
            <a:pPr marL="0" indent="0">
              <a:buNone/>
            </a:pPr>
            <a:endParaRPr lang="en-US" sz="2400" kern="0" dirty="0"/>
          </a:p>
          <a:p>
            <a:pPr marL="0" indent="0">
              <a:buNone/>
            </a:pPr>
            <a:endParaRPr lang="en-US" sz="2400" kern="0" dirty="0"/>
          </a:p>
          <a:p>
            <a:endParaRPr lang="en-US" sz="2400" kern="0" dirty="0"/>
          </a:p>
        </p:txBody>
      </p:sp>
      <p:pic>
        <p:nvPicPr>
          <p:cNvPr id="1026" name="Picture 2" descr="Cargo ship movement types">
            <a:extLst>
              <a:ext uri="{FF2B5EF4-FFF2-40B4-BE49-F238E27FC236}">
                <a16:creationId xmlns:a16="http://schemas.microsoft.com/office/drawing/2014/main" id="{68A16398-8453-C819-5969-D88FB972AFD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636" b="18687"/>
          <a:stretch/>
        </p:blipFill>
        <p:spPr bwMode="auto">
          <a:xfrm>
            <a:off x="7592380" y="1162678"/>
            <a:ext cx="2097544" cy="1506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C852C7A-8FF1-8D7B-F420-9BF42085CC57}"/>
              </a:ext>
            </a:extLst>
          </p:cNvPr>
          <p:cNvSpPr txBox="1"/>
          <p:nvPr/>
        </p:nvSpPr>
        <p:spPr>
          <a:xfrm>
            <a:off x="1123882" y="270711"/>
            <a:ext cx="824265" cy="253916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1050" i="1" dirty="0">
                <a:highlight>
                  <a:srgbClr val="FFFF00"/>
                </a:highlight>
                <a:latin typeface="Arial Narrow" panose="020B0606020202030204" pitchFamily="34" charset="0"/>
              </a:rPr>
              <a:t>Menon, 2021</a:t>
            </a:r>
          </a:p>
        </p:txBody>
      </p:sp>
      <p:pic>
        <p:nvPicPr>
          <p:cNvPr id="1028" name="Picture 4" descr="Hogging and Sagging">
            <a:extLst>
              <a:ext uri="{FF2B5EF4-FFF2-40B4-BE49-F238E27FC236}">
                <a16:creationId xmlns:a16="http://schemas.microsoft.com/office/drawing/2014/main" id="{E34D8D6C-1F70-4868-6915-F3DC3853BF5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17"/>
          <a:stretch/>
        </p:blipFill>
        <p:spPr bwMode="auto">
          <a:xfrm>
            <a:off x="10143520" y="1072538"/>
            <a:ext cx="1843666" cy="773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Hogging and Sagging">
            <a:extLst>
              <a:ext uri="{FF2B5EF4-FFF2-40B4-BE49-F238E27FC236}">
                <a16:creationId xmlns:a16="http://schemas.microsoft.com/office/drawing/2014/main" id="{5A07C933-2BD6-E242-E322-C3D2087A1A1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17"/>
          <a:stretch/>
        </p:blipFill>
        <p:spPr bwMode="auto">
          <a:xfrm>
            <a:off x="9904643" y="1915863"/>
            <a:ext cx="2007969" cy="842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E8C41D6-AC74-E903-8A62-F139840FC2B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0761" t="31015" r="23063" b="45931"/>
          <a:stretch/>
        </p:blipFill>
        <p:spPr>
          <a:xfrm>
            <a:off x="6764456" y="4726647"/>
            <a:ext cx="2228319" cy="178646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FFC71AC-C8F3-1769-9406-444FC2E91DB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2789" t="58047" r="41667" b="12323"/>
          <a:stretch/>
        </p:blipFill>
        <p:spPr>
          <a:xfrm>
            <a:off x="9114056" y="3429000"/>
            <a:ext cx="3018906" cy="196978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39C3FB5-BCCD-B319-2D5F-C14350E944E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5985" t="33939" r="45303" b="48687"/>
          <a:stretch/>
        </p:blipFill>
        <p:spPr>
          <a:xfrm>
            <a:off x="9124842" y="3712122"/>
            <a:ext cx="726762" cy="81523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5198850-CF6A-16CA-6458-6F9E1CDF32F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6143" t="73849" r="45145" b="8979"/>
          <a:stretch/>
        </p:blipFill>
        <p:spPr>
          <a:xfrm>
            <a:off x="9169332" y="4491530"/>
            <a:ext cx="735311" cy="81523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CE1CBBB-32C7-F1E8-A883-8C5B4307B54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3637" t="66801" r="43030" b="28754"/>
          <a:stretch/>
        </p:blipFill>
        <p:spPr>
          <a:xfrm>
            <a:off x="3731840" y="3584333"/>
            <a:ext cx="2561554" cy="480291"/>
          </a:xfrm>
          <a:prstGeom prst="rect">
            <a:avLst/>
          </a:prstGeom>
          <a:ln w="19050">
            <a:solidFill>
              <a:schemeClr val="tx1"/>
            </a:solidFill>
            <a:prstDash val="sysDot"/>
          </a:ln>
        </p:spPr>
      </p:pic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B9382D5F-7028-EC09-A9E0-EBB0CD9B1333}"/>
              </a:ext>
            </a:extLst>
          </p:cNvPr>
          <p:cNvCxnSpPr>
            <a:cxnSpLocks/>
          </p:cNvCxnSpPr>
          <p:nvPr/>
        </p:nvCxnSpPr>
        <p:spPr bwMode="auto">
          <a:xfrm>
            <a:off x="5515676" y="4483688"/>
            <a:ext cx="3653656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dash"/>
            <a:miter lim="800000"/>
            <a:headEnd type="none" w="med" len="med"/>
            <a:tailEnd type="triangle"/>
          </a:ln>
          <a:effectLst/>
        </p:spPr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FBA762F8-2605-94E5-8C4A-3BAC1E5C27F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2934" t="68149" r="25496" b="26996"/>
          <a:stretch/>
        </p:blipFill>
        <p:spPr>
          <a:xfrm>
            <a:off x="3898458" y="6110356"/>
            <a:ext cx="2228319" cy="525945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ECB0641-9154-AD7C-E603-40DB9732154A}"/>
              </a:ext>
            </a:extLst>
          </p:cNvPr>
          <p:cNvSpPr txBox="1"/>
          <p:nvPr/>
        </p:nvSpPr>
        <p:spPr>
          <a:xfrm>
            <a:off x="164964" y="270711"/>
            <a:ext cx="841897" cy="253916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1050" i="1" dirty="0">
                <a:highlight>
                  <a:srgbClr val="FFFF00"/>
                </a:highlight>
                <a:latin typeface="Arial Narrow" panose="020B0606020202030204" pitchFamily="34" charset="0"/>
              </a:rPr>
              <a:t>Martelli, 2014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7657082-A0F7-B97F-F299-AABCF536AEE4}"/>
              </a:ext>
            </a:extLst>
          </p:cNvPr>
          <p:cNvSpPr txBox="1"/>
          <p:nvPr/>
        </p:nvSpPr>
        <p:spPr>
          <a:xfrm>
            <a:off x="219849" y="5978977"/>
            <a:ext cx="2393820" cy="338554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  <a:prstDash val="sysDash"/>
          </a:ln>
        </p:spPr>
        <p:txBody>
          <a:bodyPr wrap="square">
            <a:spAutoFit/>
          </a:bodyPr>
          <a:lstStyle/>
          <a:p>
            <a:r>
              <a:rPr lang="en-US" sz="1600" kern="0" dirty="0">
                <a:latin typeface="Arial Narrow" panose="020B0606020202030204" pitchFamily="34" charset="0"/>
              </a:rPr>
              <a:t>Equations of motion (</a:t>
            </a:r>
            <a:r>
              <a:rPr lang="en-US" sz="1600" i="1" kern="0" dirty="0">
                <a:latin typeface="Arial Narrow" panose="020B0606020202030204" pitchFamily="34" charset="0"/>
              </a:rPr>
              <a:t>F = ma</a:t>
            </a:r>
            <a:r>
              <a:rPr lang="en-US" sz="1600" kern="0" dirty="0">
                <a:latin typeface="Arial Narrow" panose="020B0606020202030204" pitchFamily="34" charset="0"/>
              </a:rPr>
              <a:t>)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87BAE750-958B-52E7-0595-FEDB5B242742}"/>
              </a:ext>
            </a:extLst>
          </p:cNvPr>
          <p:cNvCxnSpPr/>
          <p:nvPr/>
        </p:nvCxnSpPr>
        <p:spPr bwMode="auto">
          <a:xfrm>
            <a:off x="2709489" y="6148254"/>
            <a:ext cx="1104023" cy="185125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40118275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D7287108-FDBD-67F5-B1B7-7C9A270028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97125" y="0"/>
            <a:ext cx="7416800" cy="795338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Numerical approach #2</a:t>
            </a:r>
          </a:p>
        </p:txBody>
      </p:sp>
      <p:sp>
        <p:nvSpPr>
          <p:cNvPr id="2" name="Content Placeholder 3">
            <a:extLst>
              <a:ext uri="{FF2B5EF4-FFF2-40B4-BE49-F238E27FC236}">
                <a16:creationId xmlns:a16="http://schemas.microsoft.com/office/drawing/2014/main" id="{FDDDD390-49EF-6381-2DCE-6D640E9ECA3A}"/>
              </a:ext>
            </a:extLst>
          </p:cNvPr>
          <p:cNvSpPr txBox="1">
            <a:spLocks/>
          </p:cNvSpPr>
          <p:nvPr/>
        </p:nvSpPr>
        <p:spPr>
          <a:xfrm>
            <a:off x="467129" y="1046715"/>
            <a:ext cx="9443104" cy="5075237"/>
          </a:xfrm>
          <a:prstGeom prst="rect">
            <a:avLst/>
          </a:prstGeom>
        </p:spPr>
        <p:txBody>
          <a:bodyPr/>
          <a:lstStyle>
            <a:lvl1pPr marL="457189" indent="-4571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charset="2"/>
              <a:buChar char="Ø"/>
              <a:defRPr sz="280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defRPr>
            </a:lvl1pPr>
            <a:lvl2pPr marL="990575" indent="-38099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defRPr>
            </a:lvl2pPr>
            <a:lvl3pPr marL="1523962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</a:defRPr>
            </a:lvl3pPr>
            <a:lvl4pPr marL="2133547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4pPr>
            <a:lvl5pPr marL="2743131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5pPr>
            <a:lvl6pPr marL="3352716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6pPr>
            <a:lvl7pPr marL="3962301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7pPr>
            <a:lvl8pPr marL="4571886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8pPr>
            <a:lvl9pPr marL="5181470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endParaRPr lang="en-US" sz="2400" kern="0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sz="2400" kern="0" dirty="0"/>
              <a:t>Recall: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000" kern="0" dirty="0"/>
              <a:t>Vehicle dynamics allow us to physically define the behavior of a vehicle in response to inputs from the pilot and the external environment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000" kern="0" dirty="0"/>
              <a:t>The resulting mathematical model (</a:t>
            </a:r>
            <a:r>
              <a:rPr lang="en-US" sz="2000" b="1" kern="0" dirty="0"/>
              <a:t>F=ma</a:t>
            </a:r>
            <a:r>
              <a:rPr lang="en-US" sz="2000" kern="0" dirty="0"/>
              <a:t>) is often a system of </a:t>
            </a:r>
            <a:r>
              <a:rPr lang="en-US" sz="2000" i="1" kern="0" dirty="0"/>
              <a:t>differential equations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kern="0" dirty="0"/>
              <a:t>In mathematics, </a:t>
            </a:r>
            <a:r>
              <a:rPr lang="en-US" sz="2400" b="1" i="1" kern="0" dirty="0"/>
              <a:t>a differential equation </a:t>
            </a:r>
            <a:r>
              <a:rPr lang="en-US" sz="2400" kern="0" dirty="0"/>
              <a:t>is an equation that contains one or more functions with its derivatives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000" kern="0" dirty="0"/>
              <a:t>An ordinary differential equation (ODE) has one independent variable along with its </a:t>
            </a:r>
            <a:r>
              <a:rPr lang="en-US" sz="2000" i="1" kern="0" dirty="0"/>
              <a:t>derivatives</a:t>
            </a:r>
            <a:r>
              <a:rPr lang="en-US" sz="2000" kern="0" dirty="0"/>
              <a:t>, which define the </a:t>
            </a:r>
            <a:r>
              <a:rPr lang="en-US" sz="2000" i="1" kern="0" dirty="0"/>
              <a:t>rate of change </a:t>
            </a:r>
            <a:r>
              <a:rPr lang="en-US" sz="2000" kern="0" dirty="0"/>
              <a:t>of a function at a point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000" kern="0" dirty="0"/>
              <a:t>The primary purpose is to study the solution(s) that satisfy the equations 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sz="2400" b="1" kern="0" dirty="0">
              <a:solidFill>
                <a:srgbClr val="FF0000"/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b="1" kern="0" dirty="0">
                <a:highlight>
                  <a:srgbClr val="FF0000"/>
                </a:highlight>
              </a:rPr>
              <a:t>Let’s introduce </a:t>
            </a:r>
            <a:r>
              <a:rPr lang="en-US" sz="2400" b="1" u="sng" kern="0" dirty="0">
                <a:highlight>
                  <a:srgbClr val="FF0000"/>
                </a:highlight>
              </a:rPr>
              <a:t>Ordinary Differential Equations (ODE’s)</a:t>
            </a:r>
            <a:r>
              <a:rPr lang="en-US" sz="2400" b="1" kern="0" dirty="0">
                <a:highlight>
                  <a:srgbClr val="FF0000"/>
                </a:highlight>
              </a:rPr>
              <a:t> for added context</a:t>
            </a:r>
          </a:p>
          <a:p>
            <a:pPr marL="0" indent="0">
              <a:buNone/>
            </a:pPr>
            <a:endParaRPr lang="en-US" sz="2400" kern="0" dirty="0"/>
          </a:p>
          <a:p>
            <a:pPr marL="0" indent="0">
              <a:buNone/>
            </a:pPr>
            <a:endParaRPr lang="en-US" sz="2400" kern="0" dirty="0"/>
          </a:p>
          <a:p>
            <a:endParaRPr lang="en-US" sz="2400" kern="0" dirty="0"/>
          </a:p>
        </p:txBody>
      </p:sp>
    </p:spTree>
    <p:extLst>
      <p:ext uri="{BB962C8B-B14F-4D97-AF65-F5344CB8AC3E}">
        <p14:creationId xmlns:p14="http://schemas.microsoft.com/office/powerpoint/2010/main" val="229884358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D7287108-FDBD-67F5-B1B7-7C9A270028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97125" y="0"/>
            <a:ext cx="7416800" cy="795338"/>
          </a:xfrm>
        </p:spPr>
        <p:txBody>
          <a:bodyPr/>
          <a:lstStyle/>
          <a:p>
            <a:r>
              <a:rPr lang="en-US" dirty="0"/>
              <a:t>Ordinary Differential Equations (ODE’s)</a:t>
            </a:r>
          </a:p>
        </p:txBody>
      </p:sp>
      <p:sp>
        <p:nvSpPr>
          <p:cNvPr id="2" name="Content Placeholder 3">
            <a:extLst>
              <a:ext uri="{FF2B5EF4-FFF2-40B4-BE49-F238E27FC236}">
                <a16:creationId xmlns:a16="http://schemas.microsoft.com/office/drawing/2014/main" id="{6C3C8A09-A224-BA79-9482-5F3C575765BF}"/>
              </a:ext>
            </a:extLst>
          </p:cNvPr>
          <p:cNvSpPr txBox="1">
            <a:spLocks/>
          </p:cNvSpPr>
          <p:nvPr/>
        </p:nvSpPr>
        <p:spPr>
          <a:xfrm>
            <a:off x="467130" y="1046715"/>
            <a:ext cx="11386513" cy="5075237"/>
          </a:xfrm>
          <a:prstGeom prst="rect">
            <a:avLst/>
          </a:prstGeom>
        </p:spPr>
        <p:txBody>
          <a:bodyPr/>
          <a:lstStyle>
            <a:lvl1pPr marL="457189" indent="-4571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charset="2"/>
              <a:buChar char="Ø"/>
              <a:defRPr sz="280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defRPr>
            </a:lvl1pPr>
            <a:lvl2pPr marL="990575" indent="-38099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defRPr>
            </a:lvl2pPr>
            <a:lvl3pPr marL="1523962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</a:defRPr>
            </a:lvl3pPr>
            <a:lvl4pPr marL="2133547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4pPr>
            <a:lvl5pPr marL="2743131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5pPr>
            <a:lvl6pPr marL="3352716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6pPr>
            <a:lvl7pPr marL="3962301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7pPr>
            <a:lvl8pPr marL="4571886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8pPr>
            <a:lvl9pPr marL="5181470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endParaRPr lang="en-US" sz="2400" kern="0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sz="2400" u="sng" kern="0" dirty="0"/>
              <a:t>Definition</a:t>
            </a:r>
            <a:r>
              <a:rPr lang="en-US" sz="2400" kern="0" dirty="0"/>
              <a:t>: mathematical representation to understand </a:t>
            </a:r>
            <a:r>
              <a:rPr lang="en-US" sz="2400" b="1" i="1" kern="0" dirty="0"/>
              <a:t>dynamic behavior</a:t>
            </a:r>
            <a:r>
              <a:rPr lang="en-US" sz="2400" kern="0" dirty="0"/>
              <a:t> (i.e., over time)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000" kern="0" dirty="0"/>
              <a:t>Describes the </a:t>
            </a:r>
            <a:r>
              <a:rPr lang="en-US" sz="2000" b="1" i="1" kern="0" dirty="0"/>
              <a:t>rate of change</a:t>
            </a:r>
            <a:r>
              <a:rPr lang="en-US" sz="2000" kern="0" dirty="0"/>
              <a:t> (i.e., derivative) of two variables (e.g., dy/dx; dx/dt)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000" i="1" kern="0" dirty="0"/>
              <a:t>Ordinary</a:t>
            </a:r>
            <a:r>
              <a:rPr lang="en-US" sz="2000" kern="0" dirty="0"/>
              <a:t> implies one independent variable; </a:t>
            </a:r>
            <a:r>
              <a:rPr lang="en-US" sz="2000" i="1" kern="0" dirty="0"/>
              <a:t>partial</a:t>
            </a:r>
            <a:r>
              <a:rPr lang="en-US" sz="2000" kern="0" dirty="0"/>
              <a:t> differential equations have multiple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b="1" kern="0" dirty="0"/>
              <a:t>Classic example (</a:t>
            </a:r>
            <a:r>
              <a:rPr lang="en-US" sz="2400" b="1" i="1" kern="0" dirty="0"/>
              <a:t>mechanical</a:t>
            </a:r>
            <a:r>
              <a:rPr lang="en-US" sz="2400" b="1" kern="0" dirty="0"/>
              <a:t> system)</a:t>
            </a:r>
            <a:r>
              <a:rPr lang="en-US" sz="2400" kern="0" dirty="0"/>
              <a:t>: a moving vehicle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000" kern="0" dirty="0"/>
              <a:t>Force (F) = mass (m) × acceleration (a) – Newton’s second law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000" kern="0" dirty="0"/>
              <a:t>Acceleration (a) = time rate of change of velocity (v) {</a:t>
            </a:r>
            <a:r>
              <a:rPr lang="en-US" sz="2000" i="1" kern="0" dirty="0"/>
              <a:t>a = dv/dt</a:t>
            </a:r>
            <a:r>
              <a:rPr lang="en-US" sz="2000" kern="0" dirty="0"/>
              <a:t>}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000" kern="0" dirty="0"/>
              <a:t>F(t) = m * (dv/dt) – applied force varies with time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000" kern="0" dirty="0">
                <a:highlight>
                  <a:srgbClr val="FFFF00"/>
                </a:highlight>
              </a:rPr>
              <a:t>(dv/dt) = F(t)/m</a:t>
            </a:r>
          </a:p>
          <a:p>
            <a:r>
              <a:rPr lang="en-US" sz="2400" kern="0" dirty="0"/>
              <a:t>By solving this equation, we determine how the vehicle position (x) and speed (v) vary in time as a function of the traction force F(t)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sz="2400" kern="0" dirty="0"/>
          </a:p>
          <a:p>
            <a:pPr marL="0" indent="0">
              <a:buNone/>
            </a:pPr>
            <a:endParaRPr lang="en-US" sz="2400" kern="0" dirty="0"/>
          </a:p>
          <a:p>
            <a:pPr marL="0" indent="0">
              <a:buNone/>
            </a:pPr>
            <a:endParaRPr lang="en-US" sz="2400" kern="0" dirty="0"/>
          </a:p>
          <a:p>
            <a:endParaRPr lang="en-US" sz="2400" kern="0" dirty="0"/>
          </a:p>
        </p:txBody>
      </p:sp>
      <p:sp>
        <p:nvSpPr>
          <p:cNvPr id="6" name="AutoShape 6" descr="slope delta x and delta y">
            <a:extLst>
              <a:ext uri="{FF2B5EF4-FFF2-40B4-BE49-F238E27FC236}">
                <a16:creationId xmlns:a16="http://schemas.microsoft.com/office/drawing/2014/main" id="{2559CADA-3AEB-BD20-D37F-C544E67FC35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3BA67F5-EC8D-F310-439E-B10D449D46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20027" y="3101865"/>
            <a:ext cx="1875275" cy="116762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2E6E6D5-05FA-53B0-8A40-1A102AD5D7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16573" y="2425319"/>
            <a:ext cx="1217800" cy="100368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6274A3C-697F-C3E5-0DD7-0359AE10BD69}"/>
              </a:ext>
            </a:extLst>
          </p:cNvPr>
          <p:cNvSpPr txBox="1"/>
          <p:nvPr/>
        </p:nvSpPr>
        <p:spPr>
          <a:xfrm>
            <a:off x="168012" y="282305"/>
            <a:ext cx="1007007" cy="253916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1050" i="1" dirty="0">
                <a:highlight>
                  <a:srgbClr val="FFFF00"/>
                </a:highlight>
                <a:latin typeface="Arial Narrow" panose="020B0606020202030204" pitchFamily="34" charset="0"/>
              </a:rPr>
              <a:t>x-engineer, 2022</a:t>
            </a:r>
          </a:p>
        </p:txBody>
      </p:sp>
      <p:pic>
        <p:nvPicPr>
          <p:cNvPr id="4" name="Picture 6" descr="Equations of Motion – NM EDUCATION">
            <a:extLst>
              <a:ext uri="{FF2B5EF4-FFF2-40B4-BE49-F238E27FC236}">
                <a16:creationId xmlns:a16="http://schemas.microsoft.com/office/drawing/2014/main" id="{FAEF6449-7BA7-0A28-A394-0A1A9EB5B3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41" b="28772"/>
          <a:stretch/>
        </p:blipFill>
        <p:spPr bwMode="auto">
          <a:xfrm>
            <a:off x="6467427" y="4026275"/>
            <a:ext cx="1653689" cy="555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F=ma – EWT">
            <a:extLst>
              <a:ext uri="{FF2B5EF4-FFF2-40B4-BE49-F238E27FC236}">
                <a16:creationId xmlns:a16="http://schemas.microsoft.com/office/drawing/2014/main" id="{20733B50-C371-5120-A2E9-C669FEB59D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5421" y="5257928"/>
            <a:ext cx="2402361" cy="1501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541790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D7287108-FDBD-67F5-B1B7-7C9A270028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97125" y="0"/>
            <a:ext cx="7416800" cy="795338"/>
          </a:xfrm>
        </p:spPr>
        <p:txBody>
          <a:bodyPr/>
          <a:lstStyle/>
          <a:p>
            <a:r>
              <a:rPr lang="en-US" dirty="0"/>
              <a:t>Ordinary Differential Equations (ODE’s)</a:t>
            </a:r>
          </a:p>
        </p:txBody>
      </p:sp>
      <p:sp>
        <p:nvSpPr>
          <p:cNvPr id="2" name="Content Placeholder 3">
            <a:extLst>
              <a:ext uri="{FF2B5EF4-FFF2-40B4-BE49-F238E27FC236}">
                <a16:creationId xmlns:a16="http://schemas.microsoft.com/office/drawing/2014/main" id="{FDDDD390-49EF-6381-2DCE-6D640E9ECA3A}"/>
              </a:ext>
            </a:extLst>
          </p:cNvPr>
          <p:cNvSpPr txBox="1">
            <a:spLocks/>
          </p:cNvSpPr>
          <p:nvPr/>
        </p:nvSpPr>
        <p:spPr>
          <a:xfrm>
            <a:off x="467131" y="1046715"/>
            <a:ext cx="7623414" cy="5075237"/>
          </a:xfrm>
          <a:prstGeom prst="rect">
            <a:avLst/>
          </a:prstGeom>
        </p:spPr>
        <p:txBody>
          <a:bodyPr/>
          <a:lstStyle>
            <a:lvl1pPr marL="457189" indent="-4571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charset="2"/>
              <a:buChar char="Ø"/>
              <a:defRPr sz="280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defRPr>
            </a:lvl1pPr>
            <a:lvl2pPr marL="990575" indent="-38099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defRPr>
            </a:lvl2pPr>
            <a:lvl3pPr marL="1523962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</a:defRPr>
            </a:lvl3pPr>
            <a:lvl4pPr marL="2133547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4pPr>
            <a:lvl5pPr marL="2743131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5pPr>
            <a:lvl6pPr marL="3352716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6pPr>
            <a:lvl7pPr marL="3962301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7pPr>
            <a:lvl8pPr marL="4571886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8pPr>
            <a:lvl9pPr marL="5181470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endParaRPr lang="en-US" sz="2400" kern="0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sz="2400" kern="0" dirty="0"/>
              <a:t>Another well-known example: </a:t>
            </a:r>
            <a:r>
              <a:rPr lang="en-US" sz="2400" b="1" i="1" kern="0" dirty="0"/>
              <a:t>spring-mass-damper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000" kern="0" dirty="0"/>
              <a:t>A simplification of a vehicle suspension system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kern="0" dirty="0"/>
              <a:t>Equations of motion obtained by applying (F=ma)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000" kern="0" dirty="0"/>
              <a:t>Re-arranging yields a second-order differential equation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kern="0" dirty="0"/>
              <a:t>System response x(t) is dependent on constants mass (m), spring stiffness (k), damping coefficient (b/c) that define the </a:t>
            </a:r>
            <a:r>
              <a:rPr lang="en-US" sz="2400" i="1" kern="0" dirty="0"/>
              <a:t>natural frequency </a:t>
            </a:r>
            <a:r>
              <a:rPr lang="en-US" sz="2400" kern="0" dirty="0"/>
              <a:t>and </a:t>
            </a:r>
            <a:r>
              <a:rPr lang="en-US" sz="2400" i="1" kern="0" dirty="0"/>
              <a:t>damping ratio</a:t>
            </a:r>
          </a:p>
          <a:p>
            <a:pPr marL="0" indent="0">
              <a:buNone/>
            </a:pPr>
            <a:endParaRPr lang="en-US" sz="2400" kern="0" dirty="0"/>
          </a:p>
          <a:p>
            <a:pPr marL="0" indent="0">
              <a:buNone/>
            </a:pPr>
            <a:endParaRPr lang="en-US" sz="2400" kern="0" dirty="0"/>
          </a:p>
          <a:p>
            <a:endParaRPr lang="en-US" sz="2400" kern="0" dirty="0"/>
          </a:p>
        </p:txBody>
      </p:sp>
      <p:pic>
        <p:nvPicPr>
          <p:cNvPr id="3078" name="Picture 6" descr="How car springs and dampers work | How a Car Works">
            <a:extLst>
              <a:ext uri="{FF2B5EF4-FFF2-40B4-BE49-F238E27FC236}">
                <a16:creationId xmlns:a16="http://schemas.microsoft.com/office/drawing/2014/main" id="{28D29394-2838-D1DC-BB83-AC927C9817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1665" y="4881936"/>
            <a:ext cx="1412932" cy="1170240"/>
          </a:xfrm>
          <a:prstGeom prst="rect">
            <a:avLst/>
          </a:prstGeom>
          <a:noFill/>
          <a:ln>
            <a:solidFill>
              <a:schemeClr val="tx1"/>
            </a:solidFill>
            <a:prstDash val="dash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5263978-332F-351E-A4E3-AB655C2F60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09323" y="2531147"/>
            <a:ext cx="2913676" cy="21907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C8FC3EF-4FBC-0BB3-EDE2-B04B3104B4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09323" y="2883527"/>
            <a:ext cx="1647825" cy="2190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C02CD93-D299-1CF3-D770-75451148B7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09323" y="3208916"/>
            <a:ext cx="2973381" cy="44016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752786A-034C-2328-636F-AE73A53D1C31}"/>
              </a:ext>
            </a:extLst>
          </p:cNvPr>
          <p:cNvSpPr txBox="1"/>
          <p:nvPr/>
        </p:nvSpPr>
        <p:spPr>
          <a:xfrm>
            <a:off x="8900719" y="4158641"/>
            <a:ext cx="1571199" cy="30777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  <a:prstDash val="sysDot"/>
          </a:ln>
        </p:spPr>
        <p:txBody>
          <a:bodyPr wrap="none" rtlCol="0">
            <a:spAutoFit/>
          </a:bodyPr>
          <a:lstStyle/>
          <a:p>
            <a:r>
              <a:rPr lang="en-US" sz="1400" i="1" dirty="0"/>
              <a:t>natural frequency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84524E0-0C43-C02C-D947-A09606411F90}"/>
              </a:ext>
            </a:extLst>
          </p:cNvPr>
          <p:cNvSpPr txBox="1"/>
          <p:nvPr/>
        </p:nvSpPr>
        <p:spPr>
          <a:xfrm>
            <a:off x="10743353" y="4288583"/>
            <a:ext cx="1279646" cy="30777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  <a:prstDash val="sysDot"/>
          </a:ln>
        </p:spPr>
        <p:txBody>
          <a:bodyPr wrap="none" rtlCol="0">
            <a:spAutoFit/>
          </a:bodyPr>
          <a:lstStyle/>
          <a:p>
            <a:r>
              <a:rPr lang="en-US" sz="1400" i="1" dirty="0"/>
              <a:t>damping ratio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14CBC1E6-8B4C-C93C-27C0-069D95FF9B0E}"/>
              </a:ext>
            </a:extLst>
          </p:cNvPr>
          <p:cNvCxnSpPr/>
          <p:nvPr/>
        </p:nvCxnSpPr>
        <p:spPr bwMode="auto">
          <a:xfrm flipH="1" flipV="1">
            <a:off x="10871712" y="3710206"/>
            <a:ext cx="438775" cy="532231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triangle"/>
          </a:ln>
          <a:effectLst/>
        </p:spPr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0D61DCFA-F45E-0CBD-AE1C-07E6CB8BA260}"/>
              </a:ext>
            </a:extLst>
          </p:cNvPr>
          <p:cNvCxnSpPr>
            <a:cxnSpLocks/>
          </p:cNvCxnSpPr>
          <p:nvPr/>
        </p:nvCxnSpPr>
        <p:spPr bwMode="auto">
          <a:xfrm flipV="1">
            <a:off x="9529894" y="3740935"/>
            <a:ext cx="139840" cy="36684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triangle"/>
          </a:ln>
          <a:effectLst/>
        </p:spPr>
      </p:cxnSp>
      <p:pic>
        <p:nvPicPr>
          <p:cNvPr id="22" name="Picture 2">
            <a:extLst>
              <a:ext uri="{FF2B5EF4-FFF2-40B4-BE49-F238E27FC236}">
                <a16:creationId xmlns:a16="http://schemas.microsoft.com/office/drawing/2014/main" id="{C07AB61C-C13A-71D4-AEF7-EC1D6CA112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234" y="4452026"/>
            <a:ext cx="2397156" cy="1360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4">
            <a:extLst>
              <a:ext uri="{FF2B5EF4-FFF2-40B4-BE49-F238E27FC236}">
                <a16:creationId xmlns:a16="http://schemas.microsoft.com/office/drawing/2014/main" id="{B31E0C4B-6904-51B6-9A0E-47908F21EA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3736" y="4452026"/>
            <a:ext cx="2483315" cy="1360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6">
            <a:extLst>
              <a:ext uri="{FF2B5EF4-FFF2-40B4-BE49-F238E27FC236}">
                <a16:creationId xmlns:a16="http://schemas.microsoft.com/office/drawing/2014/main" id="{7663F45F-A828-044A-2C61-DE65B9A065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4437819"/>
            <a:ext cx="2547402" cy="1373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F7E5EE19-717B-002C-8764-CFEEDA7417A1}"/>
              </a:ext>
            </a:extLst>
          </p:cNvPr>
          <p:cNvSpPr txBox="1"/>
          <p:nvPr/>
        </p:nvSpPr>
        <p:spPr>
          <a:xfrm>
            <a:off x="1651243" y="4729921"/>
            <a:ext cx="958821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000" dirty="0">
                <a:highlight>
                  <a:srgbClr val="FFFF00"/>
                </a:highlight>
              </a:rPr>
              <a:t>underdamped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BE00628-7817-1C0C-ABF0-9674BDBF3D6A}"/>
              </a:ext>
            </a:extLst>
          </p:cNvPr>
          <p:cNvSpPr txBox="1"/>
          <p:nvPr/>
        </p:nvSpPr>
        <p:spPr>
          <a:xfrm>
            <a:off x="7771749" y="4575740"/>
            <a:ext cx="639919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000" dirty="0">
                <a:highlight>
                  <a:srgbClr val="FFFF00"/>
                </a:highlight>
              </a:rPr>
              <a:t>critically</a:t>
            </a:r>
          </a:p>
          <a:p>
            <a:pPr algn="ctr"/>
            <a:r>
              <a:rPr lang="en-US" sz="1000" dirty="0">
                <a:highlight>
                  <a:srgbClr val="FFFF00"/>
                </a:highlight>
              </a:rPr>
              <a:t>damped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9062769-6700-9C2A-8A7F-9AFA484FBE0F}"/>
              </a:ext>
            </a:extLst>
          </p:cNvPr>
          <p:cNvSpPr txBox="1"/>
          <p:nvPr/>
        </p:nvSpPr>
        <p:spPr>
          <a:xfrm>
            <a:off x="4689705" y="4729629"/>
            <a:ext cx="885179" cy="24622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000" dirty="0">
                <a:highlight>
                  <a:srgbClr val="FFFF00"/>
                </a:highlight>
              </a:rPr>
              <a:t>overdamped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0C6CE32-61AF-28D8-FCFC-233847C869D2}"/>
              </a:ext>
            </a:extLst>
          </p:cNvPr>
          <p:cNvSpPr txBox="1"/>
          <p:nvPr/>
        </p:nvSpPr>
        <p:spPr>
          <a:xfrm>
            <a:off x="3578747" y="5790516"/>
            <a:ext cx="18405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i="1" dirty="0"/>
              <a:t>Damping ratio &gt; 1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E0253CF-3E8D-B927-CE97-2A2AEA08B6D3}"/>
              </a:ext>
            </a:extLst>
          </p:cNvPr>
          <p:cNvSpPr txBox="1"/>
          <p:nvPr/>
        </p:nvSpPr>
        <p:spPr>
          <a:xfrm>
            <a:off x="622150" y="5790517"/>
            <a:ext cx="18405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i="1" dirty="0"/>
              <a:t>Damping ratio &lt; 1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893A7881-01BF-B75E-0836-3069DFB307CB}"/>
              </a:ext>
            </a:extLst>
          </p:cNvPr>
          <p:cNvSpPr txBox="1"/>
          <p:nvPr/>
        </p:nvSpPr>
        <p:spPr>
          <a:xfrm>
            <a:off x="6522341" y="5792483"/>
            <a:ext cx="18405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i="1" dirty="0"/>
              <a:t>Damping ratio = 1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5E451CA-15FF-28CE-9C4F-C0B3635A575F}"/>
              </a:ext>
            </a:extLst>
          </p:cNvPr>
          <p:cNvSpPr txBox="1"/>
          <p:nvPr/>
        </p:nvSpPr>
        <p:spPr>
          <a:xfrm>
            <a:off x="148064" y="303362"/>
            <a:ext cx="817853" cy="253916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1050" i="1" dirty="0">
                <a:highlight>
                  <a:srgbClr val="FFFF00"/>
                </a:highlight>
                <a:latin typeface="Arial Narrow" panose="020B0606020202030204" pitchFamily="34" charset="0"/>
              </a:rPr>
              <a:t>Bossio, 2021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64E9807-F00C-51B6-7645-08A159ECC8E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2259" y="1019926"/>
            <a:ext cx="1366615" cy="135256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04BD841-98D5-A61F-3E60-CE1201D7A1A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3011" y="1037788"/>
            <a:ext cx="1366614" cy="1308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126851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D7287108-FDBD-67F5-B1B7-7C9A270028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97125" y="0"/>
            <a:ext cx="7416800" cy="795338"/>
          </a:xfrm>
        </p:spPr>
        <p:txBody>
          <a:bodyPr/>
          <a:lstStyle/>
          <a:p>
            <a:r>
              <a:rPr lang="en-US" dirty="0"/>
              <a:t>Ordinary Differential Equations (ODE’s)</a:t>
            </a:r>
          </a:p>
        </p:txBody>
      </p:sp>
      <p:sp>
        <p:nvSpPr>
          <p:cNvPr id="2" name="Content Placeholder 3">
            <a:extLst>
              <a:ext uri="{FF2B5EF4-FFF2-40B4-BE49-F238E27FC236}">
                <a16:creationId xmlns:a16="http://schemas.microsoft.com/office/drawing/2014/main" id="{ECA6064F-A6C2-8F12-D6F4-0B7FEDC5C5BC}"/>
              </a:ext>
            </a:extLst>
          </p:cNvPr>
          <p:cNvSpPr txBox="1">
            <a:spLocks/>
          </p:cNvSpPr>
          <p:nvPr/>
        </p:nvSpPr>
        <p:spPr>
          <a:xfrm>
            <a:off x="467130" y="1046716"/>
            <a:ext cx="8441977" cy="3412034"/>
          </a:xfrm>
          <a:prstGeom prst="rect">
            <a:avLst/>
          </a:prstGeom>
        </p:spPr>
        <p:txBody>
          <a:bodyPr/>
          <a:lstStyle>
            <a:lvl1pPr marL="457189" indent="-4571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charset="2"/>
              <a:buChar char="Ø"/>
              <a:defRPr sz="280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defRPr>
            </a:lvl1pPr>
            <a:lvl2pPr marL="990575" indent="-38099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defRPr>
            </a:lvl2pPr>
            <a:lvl3pPr marL="1523962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</a:defRPr>
            </a:lvl3pPr>
            <a:lvl4pPr marL="2133547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4pPr>
            <a:lvl5pPr marL="2743131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5pPr>
            <a:lvl6pPr marL="3352716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6pPr>
            <a:lvl7pPr marL="3962301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7pPr>
            <a:lvl8pPr marL="4571886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8pPr>
            <a:lvl9pPr marL="5181470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endParaRPr lang="en-US" sz="2400" kern="0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sz="2400" kern="0" dirty="0"/>
              <a:t>For efficient solution of a system of equations on a digital computer, </a:t>
            </a:r>
            <a:r>
              <a:rPr lang="en-US" sz="2400" b="1" i="1" kern="0" dirty="0"/>
              <a:t>numerical methods </a:t>
            </a:r>
            <a:r>
              <a:rPr lang="en-US" sz="2400" kern="0" dirty="0"/>
              <a:t>are commonly employed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kern="0" dirty="0"/>
              <a:t>Two approaches: </a:t>
            </a:r>
            <a:r>
              <a:rPr lang="en-US" sz="2400" u="sng" kern="0" dirty="0"/>
              <a:t>Euler’s Method </a:t>
            </a:r>
            <a:r>
              <a:rPr lang="en-US" sz="2400" kern="0" dirty="0"/>
              <a:t>and </a:t>
            </a:r>
            <a:r>
              <a:rPr lang="en-US" sz="2400" u="sng" kern="0" dirty="0"/>
              <a:t>Newton’s Method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b="1" i="1" kern="0" dirty="0"/>
              <a:t>Euler’s Method </a:t>
            </a:r>
            <a:r>
              <a:rPr lang="en-US" sz="2400" kern="0" dirty="0"/>
              <a:t>implements linear approximations (over a short distance) to estimate the solution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b="1" i="1" kern="0" dirty="0"/>
              <a:t>Newton’s Method </a:t>
            </a:r>
            <a:r>
              <a:rPr lang="en-US" sz="2400" kern="0" dirty="0"/>
              <a:t>is a root-finding algorithm for solving equations {f(x)=0} by successive approximation </a:t>
            </a:r>
          </a:p>
          <a:p>
            <a:pPr marL="0" indent="0">
              <a:buNone/>
            </a:pPr>
            <a:endParaRPr lang="en-US" sz="2400" kern="0" dirty="0"/>
          </a:p>
          <a:p>
            <a:pPr marL="0" indent="0">
              <a:buNone/>
            </a:pPr>
            <a:endParaRPr lang="en-US" sz="2400" kern="0" dirty="0"/>
          </a:p>
          <a:p>
            <a:endParaRPr lang="en-US" sz="2400" kern="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EDE19DA-6655-3268-2189-AA18EFCF4BDC}"/>
              </a:ext>
            </a:extLst>
          </p:cNvPr>
          <p:cNvSpPr txBox="1"/>
          <p:nvPr/>
        </p:nvSpPr>
        <p:spPr>
          <a:xfrm>
            <a:off x="193907" y="270711"/>
            <a:ext cx="1215397" cy="253916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1050" i="1" dirty="0">
                <a:highlight>
                  <a:srgbClr val="FFFF00"/>
                </a:highlight>
                <a:latin typeface="Arial Narrow" panose="020B0606020202030204" pitchFamily="34" charset="0"/>
              </a:rPr>
              <a:t>Terefe &amp; Lemu, 2018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40B1C06-FCA4-AAE1-8280-A98A9A024D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72026" y="1027375"/>
            <a:ext cx="2941596" cy="2628606"/>
          </a:xfrm>
          <a:prstGeom prst="rect">
            <a:avLst/>
          </a:prstGeom>
        </p:spPr>
      </p:pic>
      <p:pic>
        <p:nvPicPr>
          <p:cNvPr id="1030" name="Picture 6" descr="Euler's Method Explained with Examples">
            <a:extLst>
              <a:ext uri="{FF2B5EF4-FFF2-40B4-BE49-F238E27FC236}">
                <a16:creationId xmlns:a16="http://schemas.microsoft.com/office/drawing/2014/main" id="{F6C3EBB9-F181-5829-B33E-468FA8C30A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8147" y="3796018"/>
            <a:ext cx="1729354" cy="1421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ow to do Euler's Method? (Simply Explained in 4 Powerful Examples)">
            <a:extLst>
              <a:ext uri="{FF2B5EF4-FFF2-40B4-BE49-F238E27FC236}">
                <a16:creationId xmlns:a16="http://schemas.microsoft.com/office/drawing/2014/main" id="{66865FB6-ACFC-39E6-C993-1E7F81EB7AE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738" b="35119"/>
          <a:stretch/>
        </p:blipFill>
        <p:spPr bwMode="auto">
          <a:xfrm>
            <a:off x="9492143" y="5465644"/>
            <a:ext cx="2472394" cy="445032"/>
          </a:xfrm>
          <a:prstGeom prst="rect">
            <a:avLst/>
          </a:prstGeom>
          <a:noFill/>
          <a:ln>
            <a:solidFill>
              <a:schemeClr val="tx1"/>
            </a:solidFill>
            <a:prstDash val="sysDash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Implement Newton's Method in Python From Scratch by Using SymPy Symbolic  Toolbox and Automatic Differentiation | Fusion of Engineering, Control,  Coding, Machine Learning, and Science">
            <a:extLst>
              <a:ext uri="{FF2B5EF4-FFF2-40B4-BE49-F238E27FC236}">
                <a16:creationId xmlns:a16="http://schemas.microsoft.com/office/drawing/2014/main" id="{9EF93C08-6CE2-16EC-24BC-BDA5D60385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907" y="4554710"/>
            <a:ext cx="2688173" cy="1821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85E97BBE-A115-6138-7379-D25C1DFF3DE5}"/>
              </a:ext>
            </a:extLst>
          </p:cNvPr>
          <p:cNvGrpSpPr/>
          <p:nvPr/>
        </p:nvGrpSpPr>
        <p:grpSpPr>
          <a:xfrm>
            <a:off x="5100507" y="4634917"/>
            <a:ext cx="3547316" cy="1873885"/>
            <a:chOff x="7560595" y="3945175"/>
            <a:chExt cx="4325941" cy="2287657"/>
          </a:xfrm>
        </p:grpSpPr>
        <p:pic>
          <p:nvPicPr>
            <p:cNvPr id="8" name="Picture 6" descr="Using Excel Newtons Method - YouTube">
              <a:extLst>
                <a:ext uri="{FF2B5EF4-FFF2-40B4-BE49-F238E27FC236}">
                  <a16:creationId xmlns:a16="http://schemas.microsoft.com/office/drawing/2014/main" id="{4B20B4CF-13C8-E039-BCB2-294BDAF8464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757" r="16719" b="3948"/>
            <a:stretch/>
          </p:blipFill>
          <p:spPr bwMode="auto">
            <a:xfrm>
              <a:off x="7560595" y="3945175"/>
              <a:ext cx="4325941" cy="22876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5D13B772-39C3-A5DD-273F-768AC20DA9C3}"/>
                </a:ext>
              </a:extLst>
            </p:cNvPr>
            <p:cNvSpPr/>
            <p:nvPr/>
          </p:nvSpPr>
          <p:spPr bwMode="auto">
            <a:xfrm>
              <a:off x="10745626" y="5690579"/>
              <a:ext cx="1140910" cy="41910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bg1"/>
              </a:solidFill>
              <a:prstDash val="solid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endParaRP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2EB6B326-2C76-54B8-84BE-5D96A40B9E3A}"/>
              </a:ext>
            </a:extLst>
          </p:cNvPr>
          <p:cNvSpPr txBox="1"/>
          <p:nvPr/>
        </p:nvSpPr>
        <p:spPr>
          <a:xfrm>
            <a:off x="7088699" y="5504457"/>
            <a:ext cx="1166070" cy="307777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  <a:prstDash val="dash"/>
          </a:ln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x* = 0.68232</a:t>
            </a:r>
          </a:p>
        </p:txBody>
      </p:sp>
      <p:pic>
        <p:nvPicPr>
          <p:cNvPr id="12" name="Picture 2" descr="Newtons Method Python. So this is for people who want to see… | by Prince  Avecillas | Medium">
            <a:extLst>
              <a:ext uri="{FF2B5EF4-FFF2-40B4-BE49-F238E27FC236}">
                <a16:creationId xmlns:a16="http://schemas.microsoft.com/office/drawing/2014/main" id="{6478C5A4-8571-C9D7-7B3D-BBCC19B9FD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90" t="57812" r="26023" b="8125"/>
          <a:stretch/>
        </p:blipFill>
        <p:spPr bwMode="auto">
          <a:xfrm>
            <a:off x="2849126" y="5049017"/>
            <a:ext cx="2021146" cy="592218"/>
          </a:xfrm>
          <a:prstGeom prst="rect">
            <a:avLst/>
          </a:prstGeom>
          <a:noFill/>
          <a:ln>
            <a:solidFill>
              <a:schemeClr val="tx1"/>
            </a:solidFill>
            <a:prstDash val="sysDash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8153751-198F-B766-AE50-8089603D8C91}"/>
              </a:ext>
            </a:extLst>
          </p:cNvPr>
          <p:cNvCxnSpPr/>
          <p:nvPr/>
        </p:nvCxnSpPr>
        <p:spPr bwMode="auto">
          <a:xfrm>
            <a:off x="8811403" y="950756"/>
            <a:ext cx="47366" cy="5747853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dash"/>
            <a:miter lim="800000"/>
            <a:headEnd type="none" w="med" len="med"/>
            <a:tailEnd type="none" w="med" len="med"/>
          </a:ln>
          <a:effectLst/>
        </p:spPr>
      </p:cxnSp>
      <p:sp>
        <p:nvSpPr>
          <p:cNvPr id="15" name="Arrow: Right 14">
            <a:extLst>
              <a:ext uri="{FF2B5EF4-FFF2-40B4-BE49-F238E27FC236}">
                <a16:creationId xmlns:a16="http://schemas.microsoft.com/office/drawing/2014/main" id="{47CBC49D-46B8-96B9-F897-97490EE8B345}"/>
              </a:ext>
            </a:extLst>
          </p:cNvPr>
          <p:cNvSpPr/>
          <p:nvPr/>
        </p:nvSpPr>
        <p:spPr bwMode="auto">
          <a:xfrm>
            <a:off x="7391481" y="3219275"/>
            <a:ext cx="863288" cy="209725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16" name="Arrow: Down 15">
            <a:extLst>
              <a:ext uri="{FF2B5EF4-FFF2-40B4-BE49-F238E27FC236}">
                <a16:creationId xmlns:a16="http://schemas.microsoft.com/office/drawing/2014/main" id="{9593DD85-494F-7A19-CAA0-0D81F3A07604}"/>
              </a:ext>
            </a:extLst>
          </p:cNvPr>
          <p:cNvSpPr/>
          <p:nvPr/>
        </p:nvSpPr>
        <p:spPr bwMode="auto">
          <a:xfrm>
            <a:off x="3689289" y="4399703"/>
            <a:ext cx="201336" cy="520439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091024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D7287108-FDBD-67F5-B1B7-7C9A270028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97125" y="0"/>
            <a:ext cx="7416800" cy="795338"/>
          </a:xfrm>
        </p:spPr>
        <p:txBody>
          <a:bodyPr/>
          <a:lstStyle/>
          <a:p>
            <a:r>
              <a:rPr lang="en-US" dirty="0">
                <a:solidFill>
                  <a:srgbClr val="00B0F0"/>
                </a:solidFill>
              </a:rPr>
              <a:t>Breakout #2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F1517B8-9C73-8B92-1A18-0F0B342FC4F0}"/>
              </a:ext>
            </a:extLst>
          </p:cNvPr>
          <p:cNvSpPr/>
          <p:nvPr/>
        </p:nvSpPr>
        <p:spPr bwMode="auto">
          <a:xfrm>
            <a:off x="392622" y="1090568"/>
            <a:ext cx="11425806" cy="462759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Narrow" panose="020B0606020202030204" pitchFamily="34" charset="0"/>
              </a:rPr>
              <a:t>Ordinary Differential Equations (ODEs)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2400" b="1" i="1" dirty="0">
              <a:latin typeface="Arial Narrow" panose="020B0606020202030204" pitchFamily="34" charset="0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2400" dirty="0">
              <a:latin typeface="Arial Narrow" panose="020B0606020202030204" pitchFamily="34" charset="0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2400" dirty="0">
              <a:latin typeface="Arial Narrow" panose="020B0606020202030204" pitchFamily="34" charset="0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2400" dirty="0">
              <a:latin typeface="Arial Narrow" panose="020B0606020202030204" pitchFamily="34" charset="0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2400" dirty="0">
              <a:latin typeface="Arial Narrow" panose="020B0606020202030204" pitchFamily="34" charset="0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2400" dirty="0">
              <a:latin typeface="Arial Narrow" panose="020B0606020202030204" pitchFamily="34" charset="0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2400" dirty="0">
              <a:latin typeface="Arial Narrow" panose="020B0606020202030204" pitchFamily="34" charset="0"/>
            </a:endParaRPr>
          </a:p>
          <a:p>
            <a:pPr marL="0" marR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400" u="sng" dirty="0">
                <a:latin typeface="Arial Narrow" panose="020B0606020202030204" pitchFamily="34" charset="0"/>
              </a:rPr>
              <a:t>Goals</a:t>
            </a:r>
            <a:r>
              <a:rPr lang="en-US" sz="2400" dirty="0">
                <a:latin typeface="Arial Narrow" panose="020B0606020202030204" pitchFamily="34" charset="0"/>
              </a:rPr>
              <a:t>:</a:t>
            </a:r>
          </a:p>
          <a:p>
            <a:pPr marL="457200" marR="0" indent="-4572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</a:pP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Narrow" panose="020B0606020202030204" pitchFamily="34" charset="0"/>
              </a:rPr>
              <a:t>Demonstrate physics-based modeling in MS Excel </a:t>
            </a:r>
          </a:p>
          <a:p>
            <a:pPr marL="457200" indent="-457200" algn="just">
              <a:buFontTx/>
              <a:buAutoNum type="arabicPeriod"/>
            </a:pPr>
            <a:r>
              <a:rPr lang="en-US" sz="2400" dirty="0">
                <a:latin typeface="Arial Narrow" panose="020B0606020202030204" pitchFamily="34" charset="0"/>
              </a:rPr>
              <a:t>Observe simplified Bicycle model for the dynamics of ground vehicles</a:t>
            </a: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 Narrow" panose="020B0606020202030204" pitchFamily="34" charset="0"/>
            </a:endParaRPr>
          </a:p>
          <a:p>
            <a:pPr marL="457200" marR="0" indent="-4572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</a:pPr>
            <a:r>
              <a:rPr lang="en-US" sz="2400" dirty="0">
                <a:latin typeface="Arial Narrow" panose="020B0606020202030204" pitchFamily="34" charset="0"/>
              </a:rPr>
              <a:t>Illustrate </a:t>
            </a: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Narrow" panose="020B0606020202030204" pitchFamily="34" charset="0"/>
              </a:rPr>
              <a:t>basic numerical solution approach (i.e., Euler’s Method)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18BD4A7-997C-E81C-75EF-5A7F7CA39B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0406" y="1708511"/>
            <a:ext cx="5071188" cy="2421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44923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D7287108-FDBD-67F5-B1B7-7C9A270028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182935"/>
            <a:ext cx="8183461" cy="1722566"/>
          </a:xfrm>
        </p:spPr>
        <p:txBody>
          <a:bodyPr/>
          <a:lstStyle/>
          <a:p>
            <a:r>
              <a:rPr lang="en-US" sz="3200" dirty="0">
                <a:solidFill>
                  <a:srgbClr val="22458A"/>
                </a:solidFill>
              </a:rPr>
              <a:t>M&amp;S component: </a:t>
            </a:r>
            <a:r>
              <a:rPr lang="en-US" sz="3200" b="0" dirty="0">
                <a:solidFill>
                  <a:srgbClr val="22458A"/>
                </a:solidFill>
              </a:rPr>
              <a:t>Motion simulation</a:t>
            </a:r>
            <a:br>
              <a:rPr lang="en-US" sz="3200" dirty="0">
                <a:solidFill>
                  <a:srgbClr val="22458A"/>
                </a:solidFill>
              </a:rPr>
            </a:br>
            <a:r>
              <a:rPr lang="en-US" sz="3200" dirty="0">
                <a:solidFill>
                  <a:srgbClr val="22458A"/>
                </a:solidFill>
              </a:rPr>
              <a:t>Solution approach: </a:t>
            </a:r>
            <a:r>
              <a:rPr lang="en-US" sz="3200" b="0" dirty="0">
                <a:solidFill>
                  <a:srgbClr val="22458A"/>
                </a:solidFill>
              </a:rPr>
              <a:t>Moving average</a:t>
            </a:r>
            <a:endParaRPr lang="en-US" sz="3200" dirty="0">
              <a:solidFill>
                <a:srgbClr val="22458A"/>
              </a:solidFill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D6114B58-7BA1-E3AC-6367-33338AB55398}"/>
              </a:ext>
            </a:extLst>
          </p:cNvPr>
          <p:cNvGrpSpPr/>
          <p:nvPr/>
        </p:nvGrpSpPr>
        <p:grpSpPr>
          <a:xfrm>
            <a:off x="8688821" y="1173192"/>
            <a:ext cx="2984227" cy="4149306"/>
            <a:chOff x="8688821" y="1173192"/>
            <a:chExt cx="2984227" cy="4149306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3FDD1EB4-BAC1-5F46-6F46-4D563C582F1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contrast="-32000"/>
                      </a14:imgEffect>
                    </a14:imgLayer>
                  </a14:imgProps>
                </a:ext>
              </a:extLst>
            </a:blip>
            <a:srcRect l="3750" t="30984" r="76214" b="20932"/>
            <a:stretch/>
          </p:blipFill>
          <p:spPr>
            <a:xfrm>
              <a:off x="8688821" y="1293962"/>
              <a:ext cx="2984227" cy="4028536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71E2D5BF-069C-D3AA-860F-070B9C2AFBF3}"/>
                </a:ext>
              </a:extLst>
            </p:cNvPr>
            <p:cNvSpPr/>
            <p:nvPr/>
          </p:nvSpPr>
          <p:spPr bwMode="auto">
            <a:xfrm>
              <a:off x="10545792" y="1173192"/>
              <a:ext cx="1127256" cy="1639019"/>
            </a:xfrm>
            <a:prstGeom prst="rect">
              <a:avLst/>
            </a:prstGeom>
            <a:solidFill>
              <a:srgbClr val="B2B2B2">
                <a:alpha val="20000"/>
              </a:srgbClr>
            </a:solidFill>
            <a:ln w="19050" cap="flat" cmpd="sng" algn="ctr">
              <a:solidFill>
                <a:schemeClr val="tx1"/>
              </a:solidFill>
              <a:prstDash val="sysDot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endParaRPr>
            </a:p>
          </p:txBody>
        </p:sp>
      </p:grpSp>
      <p:sp>
        <p:nvSpPr>
          <p:cNvPr id="3" name="Title 1">
            <a:extLst>
              <a:ext uri="{FF2B5EF4-FFF2-40B4-BE49-F238E27FC236}">
                <a16:creationId xmlns:a16="http://schemas.microsoft.com/office/drawing/2014/main" id="{DD0E79DF-8171-0F4B-3707-13EB76322AFD}"/>
              </a:ext>
            </a:extLst>
          </p:cNvPr>
          <p:cNvSpPr txBox="1">
            <a:spLocks/>
          </p:cNvSpPr>
          <p:nvPr/>
        </p:nvSpPr>
        <p:spPr bwMode="auto">
          <a:xfrm>
            <a:off x="2397125" y="0"/>
            <a:ext cx="7416800" cy="795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267" b="1">
                <a:solidFill>
                  <a:srgbClr val="F77B0B"/>
                </a:solidFill>
                <a:latin typeface="Tahoma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267" b="1">
                <a:solidFill>
                  <a:srgbClr val="F77B0B"/>
                </a:solidFill>
                <a:latin typeface="Tahoma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267" b="1">
                <a:solidFill>
                  <a:srgbClr val="F77B0B"/>
                </a:solidFill>
                <a:latin typeface="Tahoma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267" b="1">
                <a:solidFill>
                  <a:srgbClr val="F77B0B"/>
                </a:solidFill>
                <a:latin typeface="Tahoma" charset="0"/>
              </a:defRPr>
            </a:lvl5pPr>
            <a:lvl6pPr marL="609585" algn="l" rtl="0" eaLnBrk="1" fontAlgn="base" hangingPunct="1">
              <a:spcBef>
                <a:spcPct val="0"/>
              </a:spcBef>
              <a:spcAft>
                <a:spcPct val="0"/>
              </a:spcAft>
              <a:defRPr sz="4267" b="1">
                <a:solidFill>
                  <a:srgbClr val="F77B0B"/>
                </a:solidFill>
                <a:latin typeface="Tahoma" charset="0"/>
              </a:defRPr>
            </a:lvl6pPr>
            <a:lvl7pPr marL="1219170" algn="l" rtl="0" eaLnBrk="1" fontAlgn="base" hangingPunct="1">
              <a:spcBef>
                <a:spcPct val="0"/>
              </a:spcBef>
              <a:spcAft>
                <a:spcPct val="0"/>
              </a:spcAft>
              <a:defRPr sz="4267" b="1">
                <a:solidFill>
                  <a:srgbClr val="F77B0B"/>
                </a:solidFill>
                <a:latin typeface="Tahoma" charset="0"/>
              </a:defRPr>
            </a:lvl7pPr>
            <a:lvl8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4267" b="1">
                <a:solidFill>
                  <a:srgbClr val="F77B0B"/>
                </a:solidFill>
                <a:latin typeface="Tahoma" charset="0"/>
              </a:defRPr>
            </a:lvl8pPr>
            <a:lvl9pPr marL="2438339" algn="l" rtl="0" eaLnBrk="1" fontAlgn="base" hangingPunct="1">
              <a:spcBef>
                <a:spcPct val="0"/>
              </a:spcBef>
              <a:spcAft>
                <a:spcPct val="0"/>
              </a:spcAft>
              <a:defRPr sz="4267" b="1">
                <a:solidFill>
                  <a:srgbClr val="F77B0B"/>
                </a:solidFill>
                <a:latin typeface="Tahoma" charset="0"/>
              </a:defRPr>
            </a:lvl9pPr>
          </a:lstStyle>
          <a:p>
            <a:r>
              <a:rPr lang="en-US" i="1" kern="0" dirty="0"/>
              <a:t>Beyond the Basics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549ED36-7922-C15A-2A55-5F411950CA7D}"/>
              </a:ext>
            </a:extLst>
          </p:cNvPr>
          <p:cNvSpPr/>
          <p:nvPr/>
        </p:nvSpPr>
        <p:spPr bwMode="auto">
          <a:xfrm>
            <a:off x="11367705" y="2111873"/>
            <a:ext cx="210853" cy="228600"/>
          </a:xfrm>
          <a:prstGeom prst="rect">
            <a:avLst/>
          </a:prstGeom>
          <a:solidFill>
            <a:srgbClr val="FF0000"/>
          </a:solidFill>
          <a:ln w="19050" cap="flat" cmpd="sng" algn="ctr">
            <a:solidFill>
              <a:schemeClr val="tx1"/>
            </a:solidFill>
            <a:prstDash val="sysDash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000" b="1" dirty="0"/>
              <a:t>3</a:t>
            </a:r>
            <a:endParaRPr kumimoji="0" lang="en-US" sz="10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pic>
        <p:nvPicPr>
          <p:cNvPr id="6" name="Picture 2" descr="I/ITSEC 2021 | ADL Initiative">
            <a:extLst>
              <a:ext uri="{FF2B5EF4-FFF2-40B4-BE49-F238E27FC236}">
                <a16:creationId xmlns:a16="http://schemas.microsoft.com/office/drawing/2014/main" id="{1D18B996-9959-B011-414C-60359DC8CD9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0" t="34866" r="8853" b="34194"/>
          <a:stretch/>
        </p:blipFill>
        <p:spPr bwMode="auto">
          <a:xfrm>
            <a:off x="598251" y="1103319"/>
            <a:ext cx="4610912" cy="1722566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E74D1ED-E78A-DA69-E58C-4DD8ACEA9A27}"/>
              </a:ext>
            </a:extLst>
          </p:cNvPr>
          <p:cNvSpPr/>
          <p:nvPr/>
        </p:nvSpPr>
        <p:spPr bwMode="auto">
          <a:xfrm>
            <a:off x="821204" y="4695650"/>
            <a:ext cx="210853" cy="228600"/>
          </a:xfrm>
          <a:prstGeom prst="rect">
            <a:avLst/>
          </a:prstGeom>
          <a:solidFill>
            <a:srgbClr val="FF0000"/>
          </a:solidFill>
          <a:ln w="19050" cap="flat" cmpd="sng" algn="ctr">
            <a:solidFill>
              <a:schemeClr val="tx1"/>
            </a:solidFill>
            <a:prstDash val="sysDash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000" b="1" dirty="0"/>
              <a:t>3</a:t>
            </a:r>
            <a:endParaRPr kumimoji="0" lang="en-US" sz="10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75056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D7287108-FDBD-67F5-B1B7-7C9A270028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97125" y="0"/>
            <a:ext cx="7416800" cy="795338"/>
          </a:xfrm>
        </p:spPr>
        <p:txBody>
          <a:bodyPr/>
          <a:lstStyle/>
          <a:p>
            <a:r>
              <a:rPr lang="en-US" dirty="0"/>
              <a:t>PDW Introduction </a:t>
            </a:r>
            <a:br>
              <a:rPr lang="en-US" dirty="0"/>
            </a:br>
            <a:r>
              <a:rPr lang="en-US" sz="1400" dirty="0"/>
              <a:t>Agenda</a:t>
            </a:r>
          </a:p>
        </p:txBody>
      </p:sp>
      <p:sp>
        <p:nvSpPr>
          <p:cNvPr id="2" name="Content Placeholder 3">
            <a:extLst>
              <a:ext uri="{FF2B5EF4-FFF2-40B4-BE49-F238E27FC236}">
                <a16:creationId xmlns:a16="http://schemas.microsoft.com/office/drawing/2014/main" id="{1D29A00E-6010-B253-8611-2D5A692E9133}"/>
              </a:ext>
            </a:extLst>
          </p:cNvPr>
          <p:cNvSpPr txBox="1">
            <a:spLocks/>
          </p:cNvSpPr>
          <p:nvPr/>
        </p:nvSpPr>
        <p:spPr>
          <a:xfrm>
            <a:off x="513841" y="983339"/>
            <a:ext cx="8988334" cy="5075237"/>
          </a:xfrm>
          <a:prstGeom prst="rect">
            <a:avLst/>
          </a:prstGeom>
        </p:spPr>
        <p:txBody>
          <a:bodyPr/>
          <a:lstStyle>
            <a:lvl1pPr marL="457189" indent="-4571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charset="2"/>
              <a:buChar char="Ø"/>
              <a:defRPr sz="280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defRPr>
            </a:lvl1pPr>
            <a:lvl2pPr marL="990575" indent="-38099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defRPr>
            </a:lvl2pPr>
            <a:lvl3pPr marL="1523962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</a:defRPr>
            </a:lvl3pPr>
            <a:lvl4pPr marL="2133547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4pPr>
            <a:lvl5pPr marL="2743131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5pPr>
            <a:lvl6pPr marL="3352716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6pPr>
            <a:lvl7pPr marL="3962301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7pPr>
            <a:lvl8pPr marL="4571886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8pPr>
            <a:lvl9pPr marL="5181470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1800" b="1" kern="0" dirty="0"/>
              <a:t>PDW Introduction </a:t>
            </a:r>
            <a:r>
              <a:rPr lang="en-US" sz="1800" kern="0" dirty="0"/>
              <a:t>(8:00 – 8:20)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1800" kern="0" dirty="0"/>
              <a:t>Agenda | Speaker Intro | Who should attend? | Welcome to I/ITSEC 2024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1800" kern="0" dirty="0"/>
              <a:t>M&amp;S Fundamentals | Historical context | MS Excel (</a:t>
            </a:r>
            <a:r>
              <a:rPr lang="en-US" sz="1800" i="1" kern="0" dirty="0"/>
              <a:t>justification</a:t>
            </a:r>
            <a:r>
              <a:rPr lang="en-US" sz="1800" kern="0" dirty="0"/>
              <a:t>) | </a:t>
            </a:r>
            <a:r>
              <a:rPr lang="en-US" sz="1800" b="1" kern="0" dirty="0"/>
              <a:t>BREAK</a:t>
            </a:r>
          </a:p>
          <a:p>
            <a:pPr lvl="1">
              <a:buFont typeface="Wingdings" panose="05000000000000000000" pitchFamily="2" charset="2"/>
              <a:buChar char="§"/>
            </a:pPr>
            <a:endParaRPr lang="en-US" sz="800" kern="0" dirty="0"/>
          </a:p>
          <a:p>
            <a:r>
              <a:rPr lang="en-US" sz="1800" b="1" kern="0" dirty="0"/>
              <a:t>“Beyond the Basics” </a:t>
            </a:r>
            <a:r>
              <a:rPr lang="en-US" sz="1800" kern="0" dirty="0"/>
              <a:t>(8:30 – 11:40)</a:t>
            </a:r>
            <a:endParaRPr lang="en-US" sz="800" kern="0" dirty="0"/>
          </a:p>
          <a:p>
            <a:pPr marL="1066785" lvl="1" indent="-457200">
              <a:buFont typeface="+mj-lt"/>
              <a:buAutoNum type="arabicParenR"/>
            </a:pPr>
            <a:r>
              <a:rPr lang="en-US" sz="1800" kern="0" dirty="0"/>
              <a:t>Haptics/Inputs | </a:t>
            </a:r>
            <a:r>
              <a:rPr lang="en-US" sz="1800" kern="0" dirty="0">
                <a:latin typeface="Arial Narrow" panose="020B0606020202030204" pitchFamily="34" charset="0"/>
              </a:rPr>
              <a:t>Linear algebra / Excel Breakout | </a:t>
            </a:r>
            <a:r>
              <a:rPr lang="en-US" sz="1800" b="1" kern="0" dirty="0">
                <a:latin typeface="Arial Narrow" panose="020B0606020202030204" pitchFamily="34" charset="0"/>
              </a:rPr>
              <a:t>BREAK</a:t>
            </a:r>
            <a:r>
              <a:rPr lang="en-US" sz="1800" kern="0" dirty="0">
                <a:latin typeface="Arial Narrow" panose="020B0606020202030204" pitchFamily="34" charset="0"/>
              </a:rPr>
              <a:t> </a:t>
            </a:r>
            <a:r>
              <a:rPr lang="en-US" sz="1800" kern="0" dirty="0"/>
              <a:t>(8:30 – 9:05) </a:t>
            </a:r>
            <a:endParaRPr lang="en-US" sz="1800" kern="0" dirty="0">
              <a:latin typeface="Arial Narrow" panose="020B0606020202030204" pitchFamily="34" charset="0"/>
            </a:endParaRPr>
          </a:p>
          <a:p>
            <a:pPr marL="1066785" lvl="1" indent="-457200">
              <a:buFont typeface="+mj-lt"/>
              <a:buAutoNum type="arabicParenR"/>
            </a:pPr>
            <a:r>
              <a:rPr lang="en-US" sz="1800" kern="0" dirty="0"/>
              <a:t>Vehicle Dynamics | </a:t>
            </a:r>
            <a:r>
              <a:rPr lang="en-US" sz="1800" kern="0" dirty="0">
                <a:latin typeface="Arial Narrow" panose="020B0606020202030204" pitchFamily="34" charset="0"/>
              </a:rPr>
              <a:t>Differential Equations / Excel Breakout | </a:t>
            </a:r>
            <a:r>
              <a:rPr lang="en-US" sz="1800" b="1" kern="0" dirty="0">
                <a:latin typeface="Arial Narrow" panose="020B0606020202030204" pitchFamily="34" charset="0"/>
              </a:rPr>
              <a:t>BREAK</a:t>
            </a:r>
            <a:r>
              <a:rPr lang="en-US" sz="1800" kern="0" dirty="0">
                <a:latin typeface="Arial Narrow" panose="020B0606020202030204" pitchFamily="34" charset="0"/>
              </a:rPr>
              <a:t> </a:t>
            </a:r>
            <a:r>
              <a:rPr lang="en-US" sz="1800" kern="0" dirty="0"/>
              <a:t>(9:05 – 9:40) </a:t>
            </a:r>
            <a:endParaRPr lang="en-US" sz="1800" kern="0" dirty="0">
              <a:latin typeface="Arial Narrow" panose="020B0606020202030204" pitchFamily="34" charset="0"/>
            </a:endParaRPr>
          </a:p>
          <a:p>
            <a:pPr marL="1066785" lvl="1" indent="-457200">
              <a:buFont typeface="+mj-lt"/>
              <a:buAutoNum type="arabicParenR"/>
            </a:pPr>
            <a:r>
              <a:rPr lang="en-US" sz="1800" kern="0" dirty="0"/>
              <a:t>Motion Simulation | Data Filters</a:t>
            </a:r>
            <a:r>
              <a:rPr lang="en-US" sz="1800" kern="0" dirty="0">
                <a:latin typeface="Arial Narrow" panose="020B0606020202030204" pitchFamily="34" charset="0"/>
              </a:rPr>
              <a:t> / Excel Breakout | </a:t>
            </a:r>
            <a:r>
              <a:rPr lang="en-US" sz="1800" b="1" kern="0" dirty="0">
                <a:latin typeface="Arial Narrow" panose="020B0606020202030204" pitchFamily="34" charset="0"/>
              </a:rPr>
              <a:t>BREAK</a:t>
            </a:r>
            <a:r>
              <a:rPr lang="en-US" sz="1800" kern="0" dirty="0">
                <a:latin typeface="Arial Narrow" panose="020B0606020202030204" pitchFamily="34" charset="0"/>
              </a:rPr>
              <a:t> </a:t>
            </a:r>
            <a:r>
              <a:rPr lang="en-US" sz="1800" kern="0" dirty="0"/>
              <a:t>(9:40 – 10:15)</a:t>
            </a:r>
            <a:endParaRPr lang="en-US" sz="1800" kern="0" dirty="0">
              <a:latin typeface="Arial Narrow" panose="020B0606020202030204" pitchFamily="34" charset="0"/>
            </a:endParaRPr>
          </a:p>
          <a:p>
            <a:pPr marL="1066785" lvl="1" indent="-457200">
              <a:buFont typeface="+mj-lt"/>
              <a:buAutoNum type="arabicParenR"/>
            </a:pPr>
            <a:r>
              <a:rPr lang="en-US" sz="1800" kern="0" dirty="0"/>
              <a:t>Virtual Environments | </a:t>
            </a:r>
            <a:r>
              <a:rPr lang="en-US" sz="1800" kern="0" dirty="0">
                <a:latin typeface="Arial Narrow" panose="020B0606020202030204" pitchFamily="34" charset="0"/>
              </a:rPr>
              <a:t>Collision detection / Excel Breakout | </a:t>
            </a:r>
            <a:r>
              <a:rPr lang="en-US" sz="1800" b="1" kern="0" dirty="0">
                <a:latin typeface="Arial Narrow" panose="020B0606020202030204" pitchFamily="34" charset="0"/>
              </a:rPr>
              <a:t>BREAK </a:t>
            </a:r>
            <a:r>
              <a:rPr lang="en-US" sz="1800" kern="0" dirty="0"/>
              <a:t>(10:15 – 10:50)</a:t>
            </a:r>
            <a:endParaRPr lang="en-US" sz="1800" kern="0" dirty="0">
              <a:latin typeface="Arial Narrow" panose="020B0606020202030204" pitchFamily="34" charset="0"/>
            </a:endParaRPr>
          </a:p>
          <a:p>
            <a:pPr marL="1066785" lvl="1" indent="-457200">
              <a:buFont typeface="+mj-lt"/>
              <a:buAutoNum type="arabicParenR"/>
            </a:pPr>
            <a:r>
              <a:rPr lang="en-US" sz="1800" kern="0" dirty="0"/>
              <a:t>Displays, IGs, Sound | O</a:t>
            </a:r>
            <a:r>
              <a:rPr lang="en-US" sz="1800" kern="0" dirty="0">
                <a:latin typeface="Arial Narrow" panose="020B0606020202030204" pitchFamily="34" charset="0"/>
              </a:rPr>
              <a:t>ptimization / Excel Breakout | </a:t>
            </a:r>
            <a:r>
              <a:rPr lang="en-US" sz="1800" b="1" kern="0" dirty="0">
                <a:latin typeface="Arial Narrow" panose="020B0606020202030204" pitchFamily="34" charset="0"/>
              </a:rPr>
              <a:t>BREAK</a:t>
            </a:r>
            <a:r>
              <a:rPr lang="en-US" sz="1800" kern="0" dirty="0">
                <a:latin typeface="Arial Narrow" panose="020B0606020202030204" pitchFamily="34" charset="0"/>
              </a:rPr>
              <a:t> </a:t>
            </a:r>
            <a:r>
              <a:rPr lang="en-US" sz="1800" kern="0" dirty="0"/>
              <a:t>(10:50 – 11:25)</a:t>
            </a:r>
            <a:endParaRPr lang="en-US" sz="800" kern="0" dirty="0"/>
          </a:p>
          <a:p>
            <a:pPr marL="573088" lvl="1" indent="0">
              <a:buNone/>
            </a:pPr>
            <a:r>
              <a:rPr lang="en-US" sz="1800" kern="0" dirty="0"/>
              <a:t>Special topics (11:25 – 11:40)</a:t>
            </a:r>
          </a:p>
          <a:p>
            <a:endParaRPr lang="en-US" sz="800" b="1" kern="0" dirty="0">
              <a:latin typeface="Arial Narrow" panose="020B0606020202030204" pitchFamily="34" charset="0"/>
            </a:endParaRPr>
          </a:p>
          <a:p>
            <a:r>
              <a:rPr lang="en-US" sz="1800" b="1" kern="0" dirty="0">
                <a:latin typeface="Arial Narrow" panose="020B0606020202030204" pitchFamily="34" charset="0"/>
              </a:rPr>
              <a:t>PDW Summary </a:t>
            </a:r>
            <a:r>
              <a:rPr lang="en-US" sz="1800" kern="0" dirty="0">
                <a:latin typeface="Arial Narrow" panose="020B0606020202030204" pitchFamily="34" charset="0"/>
              </a:rPr>
              <a:t>(11:40 – 11:45)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1800" kern="0" dirty="0">
                <a:latin typeface="Arial Narrow" panose="020B0606020202030204" pitchFamily="34" charset="0"/>
              </a:rPr>
              <a:t>“Beyond the Basics” recap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1800" kern="0" dirty="0">
                <a:latin typeface="Arial Narrow" panose="020B0606020202030204" pitchFamily="34" charset="0"/>
              </a:rPr>
              <a:t>Acknowledgements &amp; Bibliography</a:t>
            </a:r>
          </a:p>
          <a:p>
            <a:pPr marL="609585" lvl="1" indent="0">
              <a:buNone/>
            </a:pPr>
            <a:endParaRPr lang="en-US" sz="800" kern="0" dirty="0">
              <a:latin typeface="Arial Narrow" panose="020B0606020202030204" pitchFamily="34" charset="0"/>
            </a:endParaRPr>
          </a:p>
          <a:p>
            <a:r>
              <a:rPr lang="en-US" sz="1800" b="1" kern="0" dirty="0">
                <a:latin typeface="Arial Narrow" panose="020B0606020202030204" pitchFamily="34" charset="0"/>
              </a:rPr>
              <a:t>PDW Conclusion / Q&amp;A </a:t>
            </a:r>
            <a:r>
              <a:rPr lang="en-US" sz="1800" kern="0" dirty="0">
                <a:latin typeface="Arial Narrow" panose="020B0606020202030204" pitchFamily="34" charset="0"/>
              </a:rPr>
              <a:t>(11:45 – 12:00)</a:t>
            </a:r>
            <a:endParaRPr lang="en-US" sz="1800" b="1" kern="0" dirty="0"/>
          </a:p>
          <a:p>
            <a:endParaRPr lang="en-US" sz="1800" kern="0" dirty="0"/>
          </a:p>
        </p:txBody>
      </p:sp>
      <p:sp>
        <p:nvSpPr>
          <p:cNvPr id="3" name="Content Placeholder 3">
            <a:extLst>
              <a:ext uri="{FF2B5EF4-FFF2-40B4-BE49-F238E27FC236}">
                <a16:creationId xmlns:a16="http://schemas.microsoft.com/office/drawing/2014/main" id="{1D29A00E-6010-B253-8611-2D5A692E9133}"/>
              </a:ext>
            </a:extLst>
          </p:cNvPr>
          <p:cNvSpPr txBox="1">
            <a:spLocks/>
          </p:cNvSpPr>
          <p:nvPr/>
        </p:nvSpPr>
        <p:spPr>
          <a:xfrm>
            <a:off x="3105345" y="5429093"/>
            <a:ext cx="11037952" cy="5240311"/>
          </a:xfrm>
          <a:prstGeom prst="rect">
            <a:avLst/>
          </a:prstGeom>
        </p:spPr>
        <p:txBody>
          <a:bodyPr/>
          <a:lstStyle>
            <a:lvl1pPr marL="457189" indent="-4571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charset="2"/>
              <a:buChar char="Ø"/>
              <a:defRPr sz="280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defRPr>
            </a:lvl1pPr>
            <a:lvl2pPr marL="990575" indent="-38099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defRPr>
            </a:lvl2pPr>
            <a:lvl3pPr marL="1523962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</a:defRPr>
            </a:lvl3pPr>
            <a:lvl4pPr marL="2133547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4pPr>
            <a:lvl5pPr marL="2743131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5pPr>
            <a:lvl6pPr marL="3352716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6pPr>
            <a:lvl7pPr marL="3962301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7pPr>
            <a:lvl8pPr marL="4571886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8pPr>
            <a:lvl9pPr marL="5181470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endParaRPr lang="en-US" sz="2400" b="1" kern="0" dirty="0"/>
          </a:p>
          <a:p>
            <a:pPr marL="609585" lvl="1" indent="0">
              <a:buNone/>
            </a:pPr>
            <a:endParaRPr lang="en-US" sz="2400" kern="0" dirty="0"/>
          </a:p>
          <a:p>
            <a:endParaRPr lang="en-US" sz="2400" kern="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8E6B592-CC42-AB3B-0F2E-9A57D68C8CD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32000"/>
                    </a14:imgEffect>
                  </a14:imgLayer>
                </a14:imgProps>
              </a:ext>
            </a:extLst>
          </a:blip>
          <a:srcRect l="3750" t="30984" r="76214" b="20932"/>
          <a:stretch/>
        </p:blipFill>
        <p:spPr>
          <a:xfrm>
            <a:off x="8874316" y="1626303"/>
            <a:ext cx="3100118" cy="4184982"/>
          </a:xfrm>
          <a:prstGeom prst="rect">
            <a:avLst/>
          </a:prstGeom>
          <a:ln w="12700">
            <a:solidFill>
              <a:schemeClr val="tx1"/>
            </a:solidFill>
            <a:prstDash val="sysDot"/>
          </a:ln>
        </p:spPr>
      </p:pic>
    </p:spTree>
    <p:extLst>
      <p:ext uri="{BB962C8B-B14F-4D97-AF65-F5344CB8AC3E}">
        <p14:creationId xmlns:p14="http://schemas.microsoft.com/office/powerpoint/2010/main" val="144530963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D7287108-FDBD-67F5-B1B7-7C9A270028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97125" y="0"/>
            <a:ext cx="7416800" cy="795338"/>
          </a:xfrm>
        </p:spPr>
        <p:txBody>
          <a:bodyPr/>
          <a:lstStyle/>
          <a:p>
            <a:r>
              <a:rPr lang="en-US" dirty="0"/>
              <a:t>Motion Simulation (I/O) </a:t>
            </a:r>
          </a:p>
        </p:txBody>
      </p:sp>
      <p:sp>
        <p:nvSpPr>
          <p:cNvPr id="2" name="Content Placeholder 3">
            <a:extLst>
              <a:ext uri="{FF2B5EF4-FFF2-40B4-BE49-F238E27FC236}">
                <a16:creationId xmlns:a16="http://schemas.microsoft.com/office/drawing/2014/main" id="{FF092EC4-14B9-2F7A-7F00-6D985103A787}"/>
              </a:ext>
            </a:extLst>
          </p:cNvPr>
          <p:cNvSpPr txBox="1">
            <a:spLocks/>
          </p:cNvSpPr>
          <p:nvPr/>
        </p:nvSpPr>
        <p:spPr>
          <a:xfrm>
            <a:off x="467131" y="1046716"/>
            <a:ext cx="6860710" cy="5358910"/>
          </a:xfrm>
          <a:prstGeom prst="rect">
            <a:avLst/>
          </a:prstGeom>
        </p:spPr>
        <p:txBody>
          <a:bodyPr/>
          <a:lstStyle>
            <a:lvl1pPr marL="457189" indent="-4571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charset="2"/>
              <a:buChar char="Ø"/>
              <a:defRPr sz="280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defRPr>
            </a:lvl1pPr>
            <a:lvl2pPr marL="990575" indent="-38099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defRPr>
            </a:lvl2pPr>
            <a:lvl3pPr marL="1523962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</a:defRPr>
            </a:lvl3pPr>
            <a:lvl4pPr marL="2133547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4pPr>
            <a:lvl5pPr marL="2743131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5pPr>
            <a:lvl6pPr marL="3352716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6pPr>
            <a:lvl7pPr marL="3962301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7pPr>
            <a:lvl8pPr marL="4571886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8pPr>
            <a:lvl9pPr marL="5181470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2400" b="1" kern="0" dirty="0"/>
              <a:t>Algorithm inputs: </a:t>
            </a:r>
            <a:r>
              <a:rPr lang="en-US" sz="2400" kern="0" dirty="0"/>
              <a:t>vehicle specific forces (i.e., accelerations) and angular velocities, ground inputs / vehicle orientation (roll/pitch)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kern="0" dirty="0"/>
              <a:t>Transfer of calculated data from vehicle dynamics model to motion system often needs to be filtered (i.e., real system: infinite; motion system: finite)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kern="0" dirty="0"/>
              <a:t>Common data filters: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000" b="1" kern="0" dirty="0"/>
              <a:t>High-pass</a:t>
            </a:r>
            <a:r>
              <a:rPr lang="en-US" sz="2000" kern="0" dirty="0"/>
              <a:t>: remove low-frequency motions that could result in motion platform reaching actuator travel limits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000" b="1" kern="0" dirty="0"/>
              <a:t>Low-pass</a:t>
            </a:r>
            <a:r>
              <a:rPr lang="en-US" sz="2000" kern="0" dirty="0"/>
              <a:t>: introduce low-frequency rotations (“G-Tilt”, or “Tilt coordination”) to replicate sustained accelerations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u="sng" kern="0" dirty="0"/>
              <a:t>Algorithm outputs</a:t>
            </a:r>
            <a:r>
              <a:rPr lang="en-US" sz="2400" kern="0" dirty="0"/>
              <a:t>: linear (</a:t>
            </a:r>
            <a:r>
              <a:rPr lang="en-US" sz="2400" b="1" i="1" kern="0" dirty="0"/>
              <a:t>S</a:t>
            </a:r>
            <a:r>
              <a:rPr lang="en-US" sz="2400" kern="0" dirty="0"/>
              <a:t>) and angular (</a:t>
            </a:r>
            <a:r>
              <a:rPr lang="el-GR" sz="2400" b="1" i="1" kern="0" dirty="0"/>
              <a:t>Ω</a:t>
            </a:r>
            <a:r>
              <a:rPr lang="en-US" sz="2400" kern="0" dirty="0"/>
              <a:t>) displacement cues</a:t>
            </a:r>
          </a:p>
          <a:p>
            <a:pPr marL="0" indent="0">
              <a:buNone/>
            </a:pPr>
            <a:endParaRPr lang="en-US" sz="2400" kern="0" dirty="0"/>
          </a:p>
          <a:p>
            <a:pPr marL="0" indent="0">
              <a:buNone/>
            </a:pPr>
            <a:endParaRPr lang="en-US" sz="2400" kern="0" dirty="0"/>
          </a:p>
          <a:p>
            <a:endParaRPr lang="en-US" sz="2400" kern="0" dirty="0"/>
          </a:p>
        </p:txBody>
      </p:sp>
      <p:pic>
        <p:nvPicPr>
          <p:cNvPr id="5122" name="Picture 2" descr="Diagram of a classical filter motion cueing algorithm [45].">
            <a:extLst>
              <a:ext uri="{FF2B5EF4-FFF2-40B4-BE49-F238E27FC236}">
                <a16:creationId xmlns:a16="http://schemas.microsoft.com/office/drawing/2014/main" id="{E0737A4B-4C5E-FE9F-8483-953936A309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3896" y="3790950"/>
            <a:ext cx="4240057" cy="2095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FLIGHT-SIMULATOR | 3D CAD Model Library | GrabCAD">
            <a:extLst>
              <a:ext uri="{FF2B5EF4-FFF2-40B4-BE49-F238E27FC236}">
                <a16:creationId xmlns:a16="http://schemas.microsoft.com/office/drawing/2014/main" id="{BA3507D6-D854-EA80-864D-FCBC8A7AC47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37" t="16879" r="22449" b="6677"/>
          <a:stretch/>
        </p:blipFill>
        <p:spPr bwMode="auto">
          <a:xfrm>
            <a:off x="8098402" y="992383"/>
            <a:ext cx="3140765" cy="2601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F5E8415-F0D9-D7E2-4A1D-DD0E2D3A5853}"/>
              </a:ext>
            </a:extLst>
          </p:cNvPr>
          <p:cNvSpPr txBox="1"/>
          <p:nvPr/>
        </p:nvSpPr>
        <p:spPr>
          <a:xfrm>
            <a:off x="122814" y="279139"/>
            <a:ext cx="780983" cy="253916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1050" i="1" dirty="0">
                <a:highlight>
                  <a:srgbClr val="FFFF00"/>
                </a:highlight>
                <a:latin typeface="Arial Narrow" panose="020B0606020202030204" pitchFamily="34" charset="0"/>
              </a:rPr>
              <a:t>Jones, 2017</a:t>
            </a:r>
          </a:p>
        </p:txBody>
      </p:sp>
    </p:spTree>
    <p:extLst>
      <p:ext uri="{BB962C8B-B14F-4D97-AF65-F5344CB8AC3E}">
        <p14:creationId xmlns:p14="http://schemas.microsoft.com/office/powerpoint/2010/main" val="146467308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D7287108-FDBD-67F5-B1B7-7C9A270028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97125" y="0"/>
            <a:ext cx="7416800" cy="795338"/>
          </a:xfrm>
        </p:spPr>
        <p:txBody>
          <a:bodyPr/>
          <a:lstStyle/>
          <a:p>
            <a:r>
              <a:rPr lang="en-US" dirty="0"/>
              <a:t>Motion Simulation (washout) </a:t>
            </a:r>
          </a:p>
        </p:txBody>
      </p:sp>
      <p:sp>
        <p:nvSpPr>
          <p:cNvPr id="2" name="Content Placeholder 3">
            <a:extLst>
              <a:ext uri="{FF2B5EF4-FFF2-40B4-BE49-F238E27FC236}">
                <a16:creationId xmlns:a16="http://schemas.microsoft.com/office/drawing/2014/main" id="{FF092EC4-14B9-2F7A-7F00-6D985103A787}"/>
              </a:ext>
            </a:extLst>
          </p:cNvPr>
          <p:cNvSpPr txBox="1">
            <a:spLocks/>
          </p:cNvSpPr>
          <p:nvPr/>
        </p:nvSpPr>
        <p:spPr>
          <a:xfrm>
            <a:off x="467132" y="1046715"/>
            <a:ext cx="8765358" cy="5476285"/>
          </a:xfrm>
          <a:prstGeom prst="rect">
            <a:avLst/>
          </a:prstGeom>
        </p:spPr>
        <p:txBody>
          <a:bodyPr/>
          <a:lstStyle>
            <a:lvl1pPr marL="457189" indent="-4571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charset="2"/>
              <a:buChar char="Ø"/>
              <a:defRPr sz="280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defRPr>
            </a:lvl1pPr>
            <a:lvl2pPr marL="990575" indent="-38099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defRPr>
            </a:lvl2pPr>
            <a:lvl3pPr marL="1523962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</a:defRPr>
            </a:lvl3pPr>
            <a:lvl4pPr marL="2133547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4pPr>
            <a:lvl5pPr marL="2743131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5pPr>
            <a:lvl6pPr marL="3352716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6pPr>
            <a:lvl7pPr marL="3962301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7pPr>
            <a:lvl8pPr marL="4571886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8pPr>
            <a:lvl9pPr marL="5181470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sz="2400" u="sng" kern="0" dirty="0"/>
              <a:t>Acceleration onset</a:t>
            </a:r>
            <a:r>
              <a:rPr lang="en-US" sz="2400" kern="0" dirty="0"/>
              <a:t>: conventional motion cueing principle</a:t>
            </a:r>
          </a:p>
          <a:p>
            <a:pPr marL="457200" indent="-457200">
              <a:buFont typeface="+mj-lt"/>
              <a:buAutoNum type="arabicParenR"/>
            </a:pPr>
            <a:r>
              <a:rPr lang="en-US" sz="2400" kern="0" dirty="0"/>
              <a:t>Initial acceleration is replicated closely (</a:t>
            </a:r>
            <a:r>
              <a:rPr lang="en-US" sz="2400" i="1" kern="0" dirty="0"/>
              <a:t>can’t go further</a:t>
            </a:r>
            <a:r>
              <a:rPr lang="en-US" sz="2400" kern="0" dirty="0"/>
              <a:t>)</a:t>
            </a:r>
          </a:p>
          <a:p>
            <a:pPr marL="457200" indent="-457200">
              <a:buFont typeface="+mj-lt"/>
              <a:buAutoNum type="arabicParenR"/>
            </a:pPr>
            <a:r>
              <a:rPr lang="en-US" sz="2400" kern="0" dirty="0"/>
              <a:t>Proceed to a gradual </a:t>
            </a:r>
            <a:r>
              <a:rPr lang="en-US" sz="2400" i="1" kern="0" dirty="0"/>
              <a:t>zero movement </a:t>
            </a:r>
            <a:r>
              <a:rPr lang="en-US" sz="2400" kern="0" dirty="0"/>
              <a:t>phase (</a:t>
            </a:r>
            <a:r>
              <a:rPr lang="en-US" sz="2400" i="1" kern="0" dirty="0"/>
              <a:t>washout</a:t>
            </a:r>
            <a:r>
              <a:rPr lang="en-US" sz="2400" kern="0" dirty="0"/>
              <a:t>)</a:t>
            </a:r>
          </a:p>
          <a:p>
            <a:pPr marL="457200" indent="-457200">
              <a:buFont typeface="+mj-lt"/>
              <a:buAutoNum type="arabicParenR"/>
            </a:pPr>
            <a:r>
              <a:rPr lang="en-US" sz="2400" kern="0" dirty="0"/>
              <a:t>Below sensory threshold, return to neutral position (</a:t>
            </a:r>
            <a:r>
              <a:rPr lang="en-US" sz="2400" i="1" kern="0" dirty="0"/>
              <a:t>restoration</a:t>
            </a:r>
            <a:r>
              <a:rPr lang="en-US" sz="2400" kern="0" dirty="0"/>
              <a:t>)</a:t>
            </a:r>
          </a:p>
          <a:p>
            <a:pPr marL="0" indent="0">
              <a:buNone/>
            </a:pPr>
            <a:endParaRPr lang="en-US" sz="2400" kern="0" dirty="0"/>
          </a:p>
          <a:p>
            <a:pPr marL="0" indent="0">
              <a:buNone/>
            </a:pPr>
            <a:endParaRPr lang="en-US" sz="2400" kern="0" dirty="0"/>
          </a:p>
          <a:p>
            <a:pPr marL="0" indent="0">
              <a:buNone/>
            </a:pPr>
            <a:r>
              <a:rPr lang="en-US" sz="2400" u="sng" kern="0" dirty="0"/>
              <a:t>G-Tilt</a:t>
            </a:r>
            <a:r>
              <a:rPr lang="en-US" sz="2400" kern="0" dirty="0"/>
              <a:t>: replace "real" acceleration with the </a:t>
            </a:r>
            <a:r>
              <a:rPr lang="en-US" sz="2400" i="1" kern="0" dirty="0"/>
              <a:t>force felt from gravity</a:t>
            </a:r>
          </a:p>
          <a:p>
            <a:r>
              <a:rPr lang="en-US" sz="2400" kern="0" dirty="0"/>
              <a:t>Low frequency rotation of moving platform (w/ scene graph) 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000" kern="0" dirty="0"/>
              <a:t>G-vector differential (</a:t>
            </a:r>
            <a:r>
              <a:rPr lang="el-GR" sz="2000" kern="0" dirty="0"/>
              <a:t>θ</a:t>
            </a:r>
            <a:r>
              <a:rPr lang="en-US" sz="2000" kern="0" baseline="-25000" dirty="0"/>
              <a:t>p</a:t>
            </a:r>
            <a:r>
              <a:rPr lang="en-US" sz="2000" kern="0" dirty="0"/>
              <a:t>) between local/global vertical axes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000" kern="0" dirty="0"/>
              <a:t>Creates the illusion of sustained acceleration (longitudinal/pitch |  lateral/roll)</a:t>
            </a:r>
          </a:p>
          <a:p>
            <a:pPr marL="0" indent="0">
              <a:buNone/>
            </a:pPr>
            <a:endParaRPr lang="en-US" sz="2400" kern="0" dirty="0"/>
          </a:p>
          <a:p>
            <a:pPr marL="0" indent="0">
              <a:buNone/>
            </a:pPr>
            <a:endParaRPr lang="en-US" sz="2400" kern="0" dirty="0"/>
          </a:p>
          <a:p>
            <a:endParaRPr lang="en-US" sz="2400" kern="0" dirty="0"/>
          </a:p>
        </p:txBody>
      </p:sp>
      <p:pic>
        <p:nvPicPr>
          <p:cNvPr id="2054" name="Picture 6">
            <a:extLst>
              <a:ext uri="{FF2B5EF4-FFF2-40B4-BE49-F238E27FC236}">
                <a16:creationId xmlns:a16="http://schemas.microsoft.com/office/drawing/2014/main" id="{F28A1304-13C8-6FB7-74C9-5817211BFF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7687" y="836054"/>
            <a:ext cx="3254477" cy="2057866"/>
          </a:xfrm>
          <a:prstGeom prst="rect">
            <a:avLst/>
          </a:prstGeom>
          <a:solidFill>
            <a:schemeClr val="bg1"/>
          </a:solidFill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1BF21A7-F35D-F644-8EC3-A74C023CB86E}"/>
              </a:ext>
            </a:extLst>
          </p:cNvPr>
          <p:cNvCxnSpPr>
            <a:cxnSpLocks/>
          </p:cNvCxnSpPr>
          <p:nvPr/>
        </p:nvCxnSpPr>
        <p:spPr bwMode="auto">
          <a:xfrm>
            <a:off x="404456" y="3305175"/>
            <a:ext cx="11172418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dashDot"/>
            <a:miter lim="800000"/>
            <a:headEnd type="none" w="med" len="med"/>
            <a:tailEnd type="none" w="med" len="med"/>
          </a:ln>
          <a:effectLst/>
        </p:spPr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3CB146FF-0024-57E1-4049-BE61A0BBC85C}"/>
              </a:ext>
            </a:extLst>
          </p:cNvPr>
          <p:cNvSpPr txBox="1"/>
          <p:nvPr/>
        </p:nvSpPr>
        <p:spPr>
          <a:xfrm>
            <a:off x="142612" y="270711"/>
            <a:ext cx="1281120" cy="253916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1050" i="1" dirty="0">
                <a:highlight>
                  <a:srgbClr val="FFFF00"/>
                </a:highlight>
                <a:latin typeface="Arial Narrow" panose="020B0606020202030204" pitchFamily="34" charset="0"/>
              </a:rPr>
              <a:t>Force Dynamics, 2015</a:t>
            </a: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BCBC6930-99F1-5B6F-EBDC-984CA858E83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886"/>
          <a:stretch/>
        </p:blipFill>
        <p:spPr bwMode="auto">
          <a:xfrm>
            <a:off x="656408" y="5638391"/>
            <a:ext cx="3094428" cy="72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EB6D682-4F05-07E7-BE1A-5EB76A84A7A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30588" y="4048541"/>
            <a:ext cx="3221681" cy="1983923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66E424B2-D297-52B1-09D8-B81C41883683}"/>
              </a:ext>
            </a:extLst>
          </p:cNvPr>
          <p:cNvCxnSpPr/>
          <p:nvPr/>
        </p:nvCxnSpPr>
        <p:spPr bwMode="auto">
          <a:xfrm flipH="1">
            <a:off x="9569596" y="4999995"/>
            <a:ext cx="193763" cy="691068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00B050"/>
            </a:solidFill>
            <a:prstDash val="solid"/>
            <a:miter lim="800000"/>
            <a:headEnd type="none" w="med" len="med"/>
            <a:tailEnd type="triangle"/>
          </a:ln>
          <a:effectLst/>
        </p:spPr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7389EB95-F458-CCB4-B5E0-A54F22696EE6}"/>
              </a:ext>
            </a:extLst>
          </p:cNvPr>
          <p:cNvCxnSpPr>
            <a:cxnSpLocks/>
          </p:cNvCxnSpPr>
          <p:nvPr/>
        </p:nvCxnSpPr>
        <p:spPr bwMode="auto">
          <a:xfrm>
            <a:off x="9886262" y="5054156"/>
            <a:ext cx="0" cy="143332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miter lim="800000"/>
            <a:headEnd type="none" w="med" len="med"/>
            <a:tailEnd type="triangle"/>
          </a:ln>
          <a:effectLst/>
        </p:spPr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712F1E79-91AA-D2A8-45CC-35A8B70F0BBB}"/>
              </a:ext>
            </a:extLst>
          </p:cNvPr>
          <p:cNvSpPr txBox="1"/>
          <p:nvPr/>
        </p:nvSpPr>
        <p:spPr>
          <a:xfrm>
            <a:off x="9590876" y="5345529"/>
            <a:ext cx="3449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600" b="1" kern="0" dirty="0">
                <a:latin typeface="Arial Narrow" panose="020B0606020202030204" pitchFamily="34" charset="0"/>
              </a:rPr>
              <a:t>θ</a:t>
            </a:r>
            <a:r>
              <a:rPr lang="en-US" sz="1600" b="1" kern="0" baseline="-25000" dirty="0">
                <a:latin typeface="Arial Narrow" panose="020B0606020202030204" pitchFamily="34" charset="0"/>
              </a:rPr>
              <a:t>p</a:t>
            </a:r>
            <a:endParaRPr lang="en-US" sz="1600" b="1" baseline="-25000" dirty="0">
              <a:latin typeface="Arial Narrow" panose="020B0606020202030204" pitchFamily="34" charset="0"/>
            </a:endParaRPr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id="{7BE198D8-B958-3099-3BCA-2E7A857FA9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088"/>
          <a:stretch/>
        </p:blipFill>
        <p:spPr bwMode="auto">
          <a:xfrm>
            <a:off x="4340422" y="5604616"/>
            <a:ext cx="3425838" cy="855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Arrow: Right 13">
            <a:extLst>
              <a:ext uri="{FF2B5EF4-FFF2-40B4-BE49-F238E27FC236}">
                <a16:creationId xmlns:a16="http://schemas.microsoft.com/office/drawing/2014/main" id="{1E59C53D-F8B9-964A-5CA2-B23A3B919194}"/>
              </a:ext>
            </a:extLst>
          </p:cNvPr>
          <p:cNvSpPr/>
          <p:nvPr/>
        </p:nvSpPr>
        <p:spPr bwMode="auto">
          <a:xfrm>
            <a:off x="3924997" y="5943973"/>
            <a:ext cx="631888" cy="155908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829886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D7287108-FDBD-67F5-B1B7-7C9A270028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97125" y="0"/>
            <a:ext cx="7416800" cy="795338"/>
          </a:xfrm>
        </p:spPr>
        <p:txBody>
          <a:bodyPr/>
          <a:lstStyle/>
          <a:p>
            <a:r>
              <a:rPr lang="en-US" dirty="0"/>
              <a:t>Motion Simulation (G-Tilt) </a:t>
            </a:r>
          </a:p>
        </p:txBody>
      </p:sp>
      <p:sp>
        <p:nvSpPr>
          <p:cNvPr id="2" name="Content Placeholder 3">
            <a:extLst>
              <a:ext uri="{FF2B5EF4-FFF2-40B4-BE49-F238E27FC236}">
                <a16:creationId xmlns:a16="http://schemas.microsoft.com/office/drawing/2014/main" id="{FF092EC4-14B9-2F7A-7F00-6D985103A787}"/>
              </a:ext>
            </a:extLst>
          </p:cNvPr>
          <p:cNvSpPr txBox="1">
            <a:spLocks/>
          </p:cNvSpPr>
          <p:nvPr/>
        </p:nvSpPr>
        <p:spPr>
          <a:xfrm>
            <a:off x="467130" y="1046715"/>
            <a:ext cx="6967340" cy="5075237"/>
          </a:xfrm>
          <a:prstGeom prst="rect">
            <a:avLst/>
          </a:prstGeom>
        </p:spPr>
        <p:txBody>
          <a:bodyPr/>
          <a:lstStyle>
            <a:lvl1pPr marL="457189" indent="-4571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charset="2"/>
              <a:buChar char="Ø"/>
              <a:defRPr sz="280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defRPr>
            </a:lvl1pPr>
            <a:lvl2pPr marL="990575" indent="-38099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defRPr>
            </a:lvl2pPr>
            <a:lvl3pPr marL="1523962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</a:defRPr>
            </a:lvl3pPr>
            <a:lvl4pPr marL="2133547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4pPr>
            <a:lvl5pPr marL="2743131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5pPr>
            <a:lvl6pPr marL="3352716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6pPr>
            <a:lvl7pPr marL="3962301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7pPr>
            <a:lvl8pPr marL="4571886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8pPr>
            <a:lvl9pPr marL="5181470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2400" kern="0" dirty="0"/>
              <a:t>Effective motion cues are often a bit of science and art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kern="0" dirty="0"/>
              <a:t>Example: </a:t>
            </a:r>
            <a:r>
              <a:rPr lang="en-US" sz="2400" b="1" i="1" kern="0" dirty="0"/>
              <a:t>longitudinal </a:t>
            </a:r>
            <a:r>
              <a:rPr lang="en-US" sz="2400" kern="0" dirty="0"/>
              <a:t>(fore/aft) motion cueing: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000" kern="0" dirty="0"/>
              <a:t>Surge translation, velocity, acceleration (</a:t>
            </a:r>
            <a:r>
              <a:rPr lang="en-US" sz="2000" i="1" kern="0" dirty="0"/>
              <a:t>top row</a:t>
            </a:r>
            <a:r>
              <a:rPr lang="en-US" sz="2000" kern="0" dirty="0"/>
              <a:t>)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000" kern="0" dirty="0"/>
              <a:t>Pitch motion | </a:t>
            </a:r>
            <a:r>
              <a:rPr lang="en-US" sz="2000" i="1" kern="0" dirty="0"/>
              <a:t>visual </a:t>
            </a:r>
            <a:r>
              <a:rPr lang="en-US" sz="2000" kern="0" dirty="0"/>
              <a:t>forward velocity/translation (</a:t>
            </a:r>
            <a:r>
              <a:rPr lang="en-US" sz="2000" i="1" kern="0" dirty="0"/>
              <a:t>middle row</a:t>
            </a:r>
            <a:r>
              <a:rPr lang="en-US" sz="2000" kern="0" dirty="0"/>
              <a:t>)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000" kern="0" dirty="0"/>
              <a:t>Some vertical “noise” for realism (</a:t>
            </a:r>
            <a:r>
              <a:rPr lang="en-US" sz="2000" i="1" kern="0" dirty="0"/>
              <a:t>bottom row</a:t>
            </a:r>
            <a:r>
              <a:rPr lang="en-US" sz="2000" kern="0" dirty="0"/>
              <a:t>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kern="0" dirty="0"/>
              <a:t>With </a:t>
            </a:r>
            <a:r>
              <a:rPr lang="en-US" sz="2400" i="1" kern="0" dirty="0"/>
              <a:t>motion cueing</a:t>
            </a:r>
            <a:r>
              <a:rPr lang="en-US" sz="2400" kern="0" dirty="0"/>
              <a:t>, our </a:t>
            </a:r>
            <a:r>
              <a:rPr lang="en-US" sz="2400" b="1" i="1" kern="0" dirty="0"/>
              <a:t>vestibular system </a:t>
            </a:r>
            <a:r>
              <a:rPr lang="en-US" sz="2400" kern="0" dirty="0"/>
              <a:t>is engaged; an inner ear complex to recognize linear/angular motion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u="sng" kern="0" dirty="0"/>
              <a:t>A primary drawback</a:t>
            </a:r>
            <a:r>
              <a:rPr lang="en-US" sz="2400" kern="0" dirty="0"/>
              <a:t>: due to </a:t>
            </a:r>
            <a:r>
              <a:rPr lang="en-US" sz="2400" i="1" kern="0" dirty="0"/>
              <a:t>spatial limitations </a:t>
            </a:r>
            <a:r>
              <a:rPr lang="en-US" sz="2400" kern="0" dirty="0"/>
              <a:t>imposed on motion simulators, perceived discrepancies between the motion of the simulator and the “real world” will occur </a:t>
            </a:r>
          </a:p>
          <a:p>
            <a:pPr marL="0" indent="0">
              <a:buNone/>
            </a:pPr>
            <a:endParaRPr lang="en-US" sz="2400" kern="0" dirty="0"/>
          </a:p>
          <a:p>
            <a:endParaRPr lang="en-US" sz="2400" kern="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9F3304D-B9C3-64F1-19E6-58E94E01D06F}"/>
              </a:ext>
            </a:extLst>
          </p:cNvPr>
          <p:cNvSpPr txBox="1"/>
          <p:nvPr/>
        </p:nvSpPr>
        <p:spPr>
          <a:xfrm>
            <a:off x="121106" y="270711"/>
            <a:ext cx="1056700" cy="253916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1050" i="1" dirty="0">
                <a:highlight>
                  <a:srgbClr val="FFFF00"/>
                </a:highlight>
                <a:latin typeface="Arial Narrow" panose="020B0606020202030204" pitchFamily="34" charset="0"/>
              </a:rPr>
              <a:t>Berger et al, 2007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4AE4B7D-7303-270E-1394-F5AC4101601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3904" y="4139869"/>
            <a:ext cx="1951451" cy="1949062"/>
          </a:xfrm>
          <a:prstGeom prst="rect">
            <a:avLst/>
          </a:prstGeom>
          <a:ln w="28575">
            <a:solidFill>
              <a:schemeClr val="tx1"/>
            </a:solidFill>
            <a:prstDash val="sysDot"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B94F9FE-523B-6D0C-304A-F05B7D81822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772" t="51014" r="31134" b="29318"/>
          <a:stretch/>
        </p:blipFill>
        <p:spPr>
          <a:xfrm>
            <a:off x="7868019" y="845456"/>
            <a:ext cx="3799787" cy="139689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DF851F7-DA5B-DE17-157C-9F14945FE04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9167" t="38783" r="43978" b="36637"/>
          <a:stretch/>
        </p:blipFill>
        <p:spPr>
          <a:xfrm>
            <a:off x="7797765" y="4351390"/>
            <a:ext cx="1780514" cy="146054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287E8AC-853C-AA62-9781-50B89A8C1320}"/>
              </a:ext>
            </a:extLst>
          </p:cNvPr>
          <p:cNvSpPr txBox="1"/>
          <p:nvPr/>
        </p:nvSpPr>
        <p:spPr>
          <a:xfrm>
            <a:off x="11728199" y="2955061"/>
            <a:ext cx="35298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+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10F7197-1B7D-126A-99A7-0A726D5DE66A}"/>
              </a:ext>
            </a:extLst>
          </p:cNvPr>
          <p:cNvSpPr txBox="1"/>
          <p:nvPr/>
        </p:nvSpPr>
        <p:spPr>
          <a:xfrm>
            <a:off x="11667806" y="1426293"/>
            <a:ext cx="35298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+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43A6CFA-AF83-7EE8-262C-853F870AB08E}"/>
              </a:ext>
            </a:extLst>
          </p:cNvPr>
          <p:cNvSpPr txBox="1"/>
          <p:nvPr/>
        </p:nvSpPr>
        <p:spPr>
          <a:xfrm>
            <a:off x="9640027" y="4912384"/>
            <a:ext cx="35298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=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F4321E0C-7028-0C2F-76C0-8886B4CD808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772" t="71507" r="31134" b="9159"/>
          <a:stretch/>
        </p:blipFill>
        <p:spPr>
          <a:xfrm>
            <a:off x="7747133" y="2439068"/>
            <a:ext cx="4041557" cy="1460541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E10A7FB5-EEBB-3496-7AC7-084AD4701989}"/>
              </a:ext>
            </a:extLst>
          </p:cNvPr>
          <p:cNvCxnSpPr>
            <a:cxnSpLocks/>
          </p:cNvCxnSpPr>
          <p:nvPr/>
        </p:nvCxnSpPr>
        <p:spPr bwMode="auto">
          <a:xfrm>
            <a:off x="7622659" y="877438"/>
            <a:ext cx="0" cy="5797683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dash"/>
            <a:miter lim="800000"/>
            <a:headEnd type="none" w="med" len="med"/>
            <a:tailEnd type="none" w="med" len="med"/>
          </a:ln>
          <a:effectLst/>
        </p:spPr>
      </p:cxnSp>
      <p:pic>
        <p:nvPicPr>
          <p:cNvPr id="4104" name="Picture 8">
            <a:extLst>
              <a:ext uri="{FF2B5EF4-FFF2-40B4-BE49-F238E27FC236}">
                <a16:creationId xmlns:a16="http://schemas.microsoft.com/office/drawing/2014/main" id="{03C0C7AD-AE01-769D-7449-83E1E772F6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212" y="5250938"/>
            <a:ext cx="2499832" cy="1175702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>
            <a:extLst>
              <a:ext uri="{FF2B5EF4-FFF2-40B4-BE49-F238E27FC236}">
                <a16:creationId xmlns:a16="http://schemas.microsoft.com/office/drawing/2014/main" id="{EC45A520-2299-BB02-92A4-B04ADC3454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9989" y="5420335"/>
            <a:ext cx="3968197" cy="1212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Arrow: Left-Right 12">
            <a:extLst>
              <a:ext uri="{FF2B5EF4-FFF2-40B4-BE49-F238E27FC236}">
                <a16:creationId xmlns:a16="http://schemas.microsoft.com/office/drawing/2014/main" id="{C7135558-346D-9558-BBB9-ED6DA17262AE}"/>
              </a:ext>
            </a:extLst>
          </p:cNvPr>
          <p:cNvSpPr/>
          <p:nvPr/>
        </p:nvSpPr>
        <p:spPr bwMode="auto">
          <a:xfrm>
            <a:off x="2931939" y="5864252"/>
            <a:ext cx="534333" cy="177101"/>
          </a:xfrm>
          <a:prstGeom prst="left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12060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D7287108-FDBD-67F5-B1B7-7C9A270028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97125" y="0"/>
            <a:ext cx="7416800" cy="795338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Numerical approach #3</a:t>
            </a:r>
          </a:p>
        </p:txBody>
      </p:sp>
      <p:sp>
        <p:nvSpPr>
          <p:cNvPr id="2" name="Content Placeholder 3">
            <a:extLst>
              <a:ext uri="{FF2B5EF4-FFF2-40B4-BE49-F238E27FC236}">
                <a16:creationId xmlns:a16="http://schemas.microsoft.com/office/drawing/2014/main" id="{FDDDD390-49EF-6381-2DCE-6D640E9ECA3A}"/>
              </a:ext>
            </a:extLst>
          </p:cNvPr>
          <p:cNvSpPr txBox="1">
            <a:spLocks/>
          </p:cNvSpPr>
          <p:nvPr/>
        </p:nvSpPr>
        <p:spPr>
          <a:xfrm>
            <a:off x="467129" y="1046715"/>
            <a:ext cx="9346795" cy="5075237"/>
          </a:xfrm>
          <a:prstGeom prst="rect">
            <a:avLst/>
          </a:prstGeom>
        </p:spPr>
        <p:txBody>
          <a:bodyPr/>
          <a:lstStyle>
            <a:lvl1pPr marL="457189" indent="-4571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charset="2"/>
              <a:buChar char="Ø"/>
              <a:defRPr sz="280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defRPr>
            </a:lvl1pPr>
            <a:lvl2pPr marL="990575" indent="-38099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defRPr>
            </a:lvl2pPr>
            <a:lvl3pPr marL="1523962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</a:defRPr>
            </a:lvl3pPr>
            <a:lvl4pPr marL="2133547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4pPr>
            <a:lvl5pPr marL="2743131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5pPr>
            <a:lvl6pPr marL="3352716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6pPr>
            <a:lvl7pPr marL="3962301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7pPr>
            <a:lvl8pPr marL="4571886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8pPr>
            <a:lvl9pPr marL="5181470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endParaRPr lang="en-US" sz="2400" kern="0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sz="2400" kern="0" dirty="0"/>
              <a:t>Recall: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000" kern="0" dirty="0"/>
              <a:t>Motion cueing is commonly used for simulating the dynamics of a moving vehicle upon a device (i.e., a “hexapod” simulator) with a limited workspace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000" kern="0" dirty="0"/>
              <a:t>Inputs include vehicle orientation, velocities, accelerations, and angular velocities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b="1" i="1" kern="0" dirty="0"/>
              <a:t>Digital filtering </a:t>
            </a:r>
            <a:r>
              <a:rPr lang="en-US" sz="2400" kern="0" dirty="0"/>
              <a:t>is a mathematical technique that selects specific segments of a larger data set that meets specific criteria and removes any irrelevant or unnecessary information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000" kern="0" dirty="0"/>
              <a:t>Some filters remove high amplitude signals (i.e., </a:t>
            </a:r>
            <a:r>
              <a:rPr lang="en-US" sz="2000" i="1" kern="0" dirty="0"/>
              <a:t>high-pass</a:t>
            </a:r>
            <a:r>
              <a:rPr lang="en-US" sz="2000" kern="0" dirty="0"/>
              <a:t>)</a:t>
            </a:r>
            <a:endParaRPr lang="en-US" sz="2000" u="sng" kern="0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000" kern="0" dirty="0"/>
              <a:t>Some filters remove high frequency signals (i.e., </a:t>
            </a:r>
            <a:r>
              <a:rPr lang="en-US" sz="2000" i="1" kern="0" dirty="0"/>
              <a:t>low-pass)</a:t>
            </a:r>
            <a:endParaRPr lang="en-US" sz="2000" u="sng" kern="0" dirty="0"/>
          </a:p>
          <a:p>
            <a:pPr marL="609585" lvl="1" indent="0">
              <a:buNone/>
            </a:pPr>
            <a:endParaRPr lang="en-US" sz="1600" kern="0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sz="2400" b="1" kern="0" dirty="0">
                <a:highlight>
                  <a:srgbClr val="FF0000"/>
                </a:highlight>
              </a:rPr>
              <a:t>Let’s investigate the basic utility of </a:t>
            </a:r>
            <a:r>
              <a:rPr lang="en-US" sz="2400" b="1" u="sng" kern="0" dirty="0">
                <a:highlight>
                  <a:srgbClr val="FF0000"/>
                </a:highlight>
              </a:rPr>
              <a:t>Low/High-pass filters</a:t>
            </a:r>
          </a:p>
          <a:p>
            <a:pPr marL="0" indent="0">
              <a:buNone/>
            </a:pPr>
            <a:endParaRPr lang="en-US" sz="2400" kern="0" dirty="0"/>
          </a:p>
          <a:p>
            <a:pPr marL="0" indent="0">
              <a:buNone/>
            </a:pPr>
            <a:endParaRPr lang="en-US" sz="2400" kern="0" dirty="0"/>
          </a:p>
          <a:p>
            <a:endParaRPr lang="en-US" sz="2400" kern="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412F1C8-F99F-5034-D191-7EE372BF8BE1}"/>
              </a:ext>
            </a:extLst>
          </p:cNvPr>
          <p:cNvSpPr txBox="1"/>
          <p:nvPr/>
        </p:nvSpPr>
        <p:spPr>
          <a:xfrm>
            <a:off x="7125577" y="4154831"/>
            <a:ext cx="745848" cy="307777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  <a:prstDash val="sysDash"/>
          </a:ln>
        </p:spPr>
        <p:txBody>
          <a:bodyPr wrap="square" rtlCol="0">
            <a:spAutoFit/>
          </a:bodyPr>
          <a:lstStyle/>
          <a:p>
            <a:r>
              <a:rPr lang="en-US" sz="1400" dirty="0">
                <a:highlight>
                  <a:srgbClr val="FFFF00"/>
                </a:highlight>
                <a:latin typeface="Arial Narrow" panose="020B0606020202030204" pitchFamily="34" charset="0"/>
              </a:rPr>
              <a:t>transient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8006332-B1BF-7C57-8D5F-907A72C17D8D}"/>
              </a:ext>
            </a:extLst>
          </p:cNvPr>
          <p:cNvSpPr txBox="1"/>
          <p:nvPr/>
        </p:nvSpPr>
        <p:spPr>
          <a:xfrm>
            <a:off x="7125576" y="4526350"/>
            <a:ext cx="1007105" cy="307777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  <a:prstDash val="sysDash"/>
          </a:ln>
        </p:spPr>
        <p:txBody>
          <a:bodyPr wrap="square" rtlCol="0">
            <a:spAutoFit/>
          </a:bodyPr>
          <a:lstStyle/>
          <a:p>
            <a:r>
              <a:rPr lang="en-US" sz="1400" dirty="0">
                <a:highlight>
                  <a:srgbClr val="FFFF00"/>
                </a:highlight>
                <a:latin typeface="Arial Narrow" panose="020B0606020202030204" pitchFamily="34" charset="0"/>
              </a:rPr>
              <a:t>steady-state</a:t>
            </a:r>
          </a:p>
        </p:txBody>
      </p:sp>
    </p:spTree>
    <p:extLst>
      <p:ext uri="{BB962C8B-B14F-4D97-AF65-F5344CB8AC3E}">
        <p14:creationId xmlns:p14="http://schemas.microsoft.com/office/powerpoint/2010/main" val="136834262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7972C7-EF07-0196-18E9-DBAE6144A2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FF41A887-2503-5371-26F7-668B763674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97125" y="0"/>
            <a:ext cx="7416800" cy="795338"/>
          </a:xfrm>
        </p:spPr>
        <p:txBody>
          <a:bodyPr/>
          <a:lstStyle/>
          <a:p>
            <a:r>
              <a:rPr lang="en-US" dirty="0"/>
              <a:t>Low- and High-pass filters</a:t>
            </a:r>
          </a:p>
        </p:txBody>
      </p:sp>
      <p:sp>
        <p:nvSpPr>
          <p:cNvPr id="2" name="Content Placeholder 3">
            <a:extLst>
              <a:ext uri="{FF2B5EF4-FFF2-40B4-BE49-F238E27FC236}">
                <a16:creationId xmlns:a16="http://schemas.microsoft.com/office/drawing/2014/main" id="{EC0E26B2-A351-4196-FD84-A8025C82B9D4}"/>
              </a:ext>
            </a:extLst>
          </p:cNvPr>
          <p:cNvSpPr txBox="1">
            <a:spLocks/>
          </p:cNvSpPr>
          <p:nvPr/>
        </p:nvSpPr>
        <p:spPr>
          <a:xfrm>
            <a:off x="467128" y="1046715"/>
            <a:ext cx="9346797" cy="5075237"/>
          </a:xfrm>
          <a:prstGeom prst="rect">
            <a:avLst/>
          </a:prstGeom>
        </p:spPr>
        <p:txBody>
          <a:bodyPr/>
          <a:lstStyle>
            <a:lvl1pPr marL="457189" indent="-4571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charset="2"/>
              <a:buChar char="Ø"/>
              <a:defRPr sz="280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defRPr>
            </a:lvl1pPr>
            <a:lvl2pPr marL="990575" indent="-38099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defRPr>
            </a:lvl2pPr>
            <a:lvl3pPr marL="1523962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</a:defRPr>
            </a:lvl3pPr>
            <a:lvl4pPr marL="2133547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4pPr>
            <a:lvl5pPr marL="2743131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5pPr>
            <a:lvl6pPr marL="3352716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6pPr>
            <a:lvl7pPr marL="3962301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7pPr>
            <a:lvl8pPr marL="4571886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8pPr>
            <a:lvl9pPr marL="5181470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sz="2400" b="1" kern="0" dirty="0"/>
              <a:t>Signal processing filters</a:t>
            </a:r>
            <a:endParaRPr lang="en-US" sz="2400" kern="0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sz="2400" u="sng" kern="0" dirty="0"/>
              <a:t>Low-pass filter</a:t>
            </a:r>
            <a:r>
              <a:rPr lang="en-US" sz="2400" kern="0" dirty="0"/>
              <a:t>: passes signals with a frequency lower than cutoff frequency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u="sng" kern="0" dirty="0"/>
              <a:t>High-pass filter</a:t>
            </a:r>
            <a:r>
              <a:rPr lang="en-US" sz="2400" kern="0" dirty="0"/>
              <a:t>: passes signals with a frequency higher than cutoff frequency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kern="0" dirty="0"/>
              <a:t>Common filters for </a:t>
            </a:r>
            <a:r>
              <a:rPr lang="en-US" sz="2400" b="1" i="1" kern="0" dirty="0"/>
              <a:t>motion cueing and motion simulation</a:t>
            </a:r>
            <a:endParaRPr lang="en-US" sz="2400" kern="0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sz="2400" kern="0" dirty="0"/>
              <a:t>Cutoff frequency: boundary frequency between a </a:t>
            </a:r>
            <a:r>
              <a:rPr lang="en-US" sz="2400" kern="0" dirty="0">
                <a:highlight>
                  <a:srgbClr val="FFFF00"/>
                </a:highlight>
              </a:rPr>
              <a:t>“passband” </a:t>
            </a:r>
            <a:r>
              <a:rPr lang="en-US" sz="2400" kern="0" dirty="0"/>
              <a:t>and </a:t>
            </a:r>
            <a:r>
              <a:rPr lang="en-US" sz="2400" kern="0" dirty="0">
                <a:highlight>
                  <a:srgbClr val="FFFF00"/>
                </a:highlight>
              </a:rPr>
              <a:t>“stopband”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000" kern="0" dirty="0"/>
              <a:t>Common where calculated output power (dB) is one-half the input power</a:t>
            </a:r>
            <a:endParaRPr lang="en-US" sz="1600" kern="0" dirty="0"/>
          </a:p>
          <a:p>
            <a:pPr marL="0" indent="0">
              <a:buNone/>
            </a:pPr>
            <a:endParaRPr lang="en-US" sz="2400" kern="0" dirty="0"/>
          </a:p>
          <a:p>
            <a:endParaRPr lang="en-US" sz="2400" kern="0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D051E3A7-0DC4-0CCC-494F-E62CB4D3F1F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845" t="35314" r="58053" b="47930"/>
          <a:stretch/>
        </p:blipFill>
        <p:spPr>
          <a:xfrm>
            <a:off x="9755794" y="924021"/>
            <a:ext cx="2284886" cy="179543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2FE9CCC-B40F-7D81-52FB-9CD81EEAEE8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22" t="35220" r="88633" b="48075"/>
          <a:stretch/>
        </p:blipFill>
        <p:spPr>
          <a:xfrm>
            <a:off x="9899925" y="2683389"/>
            <a:ext cx="2227462" cy="1737313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C292752E-BB6A-1647-7CC7-23177A482973}"/>
              </a:ext>
            </a:extLst>
          </p:cNvPr>
          <p:cNvSpPr txBox="1"/>
          <p:nvPr/>
        </p:nvSpPr>
        <p:spPr>
          <a:xfrm>
            <a:off x="85452" y="326160"/>
            <a:ext cx="763351" cy="253916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1050" i="1" dirty="0">
                <a:highlight>
                  <a:srgbClr val="FFFF00"/>
                </a:highlight>
                <a:latin typeface="Arial Narrow" panose="020B0606020202030204" pitchFamily="34" charset="0"/>
              </a:rPr>
              <a:t>Moog, 2022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379825C-E1CE-BA09-252B-6354664442E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1859" t="53265" r="36440" b="14437"/>
          <a:stretch/>
        </p:blipFill>
        <p:spPr>
          <a:xfrm>
            <a:off x="2023063" y="3615462"/>
            <a:ext cx="5973755" cy="288293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61351F6-1B62-F6DD-2156-4AFD1E636AAE}"/>
              </a:ext>
            </a:extLst>
          </p:cNvPr>
          <p:cNvSpPr txBox="1"/>
          <p:nvPr/>
        </p:nvSpPr>
        <p:spPr>
          <a:xfrm>
            <a:off x="942858" y="326160"/>
            <a:ext cx="1257075" cy="253916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1050" i="1" dirty="0">
                <a:highlight>
                  <a:srgbClr val="FFFF00"/>
                </a:highlight>
                <a:latin typeface="Arial Narrow" panose="020B0606020202030204" pitchFamily="34" charset="0"/>
              </a:rPr>
              <a:t>MathWorks, 2024 a, b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7DEF41D-06F5-7A18-D32E-E733DF810F5F}"/>
              </a:ext>
            </a:extLst>
          </p:cNvPr>
          <p:cNvSpPr/>
          <p:nvPr/>
        </p:nvSpPr>
        <p:spPr bwMode="auto">
          <a:xfrm>
            <a:off x="3659409" y="3780481"/>
            <a:ext cx="2701062" cy="1091380"/>
          </a:xfrm>
          <a:prstGeom prst="rect">
            <a:avLst/>
          </a:prstGeom>
          <a:solidFill>
            <a:srgbClr val="00E4A8">
              <a:alpha val="25098"/>
            </a:srgbClr>
          </a:solidFill>
          <a:ln w="19050" cap="flat" cmpd="sng" algn="ctr">
            <a:solidFill>
              <a:schemeClr val="tx1"/>
            </a:solidFill>
            <a:prstDash val="sysDash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C2CF81A-2C10-4953-6EB8-5C4C9BFB475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1597" t="34606" r="55556" b="48167"/>
          <a:stretch/>
        </p:blipFill>
        <p:spPr>
          <a:xfrm>
            <a:off x="8663624" y="4747158"/>
            <a:ext cx="3323097" cy="1186821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1CF3754C-3CAF-E8FE-A6FA-4FD23334FB3D}"/>
              </a:ext>
            </a:extLst>
          </p:cNvPr>
          <p:cNvSpPr/>
          <p:nvPr/>
        </p:nvSpPr>
        <p:spPr bwMode="auto">
          <a:xfrm>
            <a:off x="11151187" y="3780481"/>
            <a:ext cx="573685" cy="225987"/>
          </a:xfrm>
          <a:prstGeom prst="rect">
            <a:avLst/>
          </a:prstGeom>
          <a:solidFill>
            <a:srgbClr val="FFFF00">
              <a:alpha val="50196"/>
            </a:srgbClr>
          </a:solidFill>
          <a:ln w="9525" cap="flat" cmpd="sng" algn="ctr">
            <a:solidFill>
              <a:schemeClr val="tx1"/>
            </a:solidFill>
            <a:prstDash val="sysDot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Narrow" panose="020B0606020202030204" pitchFamily="34" charset="0"/>
              </a:rPr>
              <a:t>passband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E6BB848-60ED-585A-7B35-875A443B271E}"/>
              </a:ext>
            </a:extLst>
          </p:cNvPr>
          <p:cNvSpPr/>
          <p:nvPr/>
        </p:nvSpPr>
        <p:spPr bwMode="auto">
          <a:xfrm>
            <a:off x="10218623" y="2020685"/>
            <a:ext cx="573685" cy="225987"/>
          </a:xfrm>
          <a:prstGeom prst="rect">
            <a:avLst/>
          </a:prstGeom>
          <a:solidFill>
            <a:srgbClr val="FFFF00">
              <a:alpha val="50196"/>
            </a:srgbClr>
          </a:solidFill>
          <a:ln w="9525" cap="flat" cmpd="sng" algn="ctr">
            <a:solidFill>
              <a:schemeClr val="tx1"/>
            </a:solidFill>
            <a:prstDash val="sysDot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Narrow" panose="020B0606020202030204" pitchFamily="34" charset="0"/>
              </a:rPr>
              <a:t>passband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81C2A66-773E-8BFD-C073-22457263FA5A}"/>
              </a:ext>
            </a:extLst>
          </p:cNvPr>
          <p:cNvSpPr/>
          <p:nvPr/>
        </p:nvSpPr>
        <p:spPr bwMode="auto">
          <a:xfrm>
            <a:off x="10108361" y="3552045"/>
            <a:ext cx="573685" cy="225987"/>
          </a:xfrm>
          <a:prstGeom prst="rect">
            <a:avLst/>
          </a:prstGeom>
          <a:solidFill>
            <a:srgbClr val="FFFF00">
              <a:alpha val="50196"/>
            </a:srgbClr>
          </a:solidFill>
          <a:ln w="9525" cap="flat" cmpd="sng" algn="ctr">
            <a:solidFill>
              <a:schemeClr val="tx1"/>
            </a:solidFill>
            <a:prstDash val="sysDot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900" i="1" dirty="0">
                <a:latin typeface="Arial Narrow" panose="020B0606020202030204" pitchFamily="34" charset="0"/>
              </a:rPr>
              <a:t>stop</a:t>
            </a:r>
            <a:r>
              <a:rPr kumimoji="0" lang="en-US" sz="9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Narrow" panose="020B0606020202030204" pitchFamily="34" charset="0"/>
              </a:rPr>
              <a:t>band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F5B27C3-E443-1FC1-E42A-557B53B1210F}"/>
              </a:ext>
            </a:extLst>
          </p:cNvPr>
          <p:cNvSpPr/>
          <p:nvPr/>
        </p:nvSpPr>
        <p:spPr bwMode="auto">
          <a:xfrm>
            <a:off x="11347929" y="1813895"/>
            <a:ext cx="573685" cy="225987"/>
          </a:xfrm>
          <a:prstGeom prst="rect">
            <a:avLst/>
          </a:prstGeom>
          <a:solidFill>
            <a:srgbClr val="FFFF00">
              <a:alpha val="50196"/>
            </a:srgbClr>
          </a:solidFill>
          <a:ln w="9525" cap="flat" cmpd="sng" algn="ctr">
            <a:solidFill>
              <a:schemeClr val="tx1"/>
            </a:solidFill>
            <a:prstDash val="sysDot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900" i="1" dirty="0">
                <a:latin typeface="Arial Narrow" panose="020B0606020202030204" pitchFamily="34" charset="0"/>
              </a:rPr>
              <a:t>stop</a:t>
            </a:r>
            <a:r>
              <a:rPr kumimoji="0" lang="en-US" sz="9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Narrow" panose="020B0606020202030204" pitchFamily="34" charset="0"/>
              </a:rPr>
              <a:t>band</a:t>
            </a:r>
          </a:p>
        </p:txBody>
      </p:sp>
    </p:spTree>
    <p:extLst>
      <p:ext uri="{BB962C8B-B14F-4D97-AF65-F5344CB8AC3E}">
        <p14:creationId xmlns:p14="http://schemas.microsoft.com/office/powerpoint/2010/main" val="338769197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A6B729-FA12-2859-45AB-E91566BCC5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EDEF7F13-4B45-EA0B-E43F-C8BA1BB298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97125" y="0"/>
            <a:ext cx="7416800" cy="795338"/>
          </a:xfrm>
        </p:spPr>
        <p:txBody>
          <a:bodyPr/>
          <a:lstStyle/>
          <a:p>
            <a:r>
              <a:rPr lang="en-US" dirty="0"/>
              <a:t>Moving average</a:t>
            </a:r>
          </a:p>
        </p:txBody>
      </p:sp>
      <p:sp>
        <p:nvSpPr>
          <p:cNvPr id="2" name="Content Placeholder 3">
            <a:extLst>
              <a:ext uri="{FF2B5EF4-FFF2-40B4-BE49-F238E27FC236}">
                <a16:creationId xmlns:a16="http://schemas.microsoft.com/office/drawing/2014/main" id="{98ECAC21-876E-5390-E034-006C6E532628}"/>
              </a:ext>
            </a:extLst>
          </p:cNvPr>
          <p:cNvSpPr txBox="1">
            <a:spLocks/>
          </p:cNvSpPr>
          <p:nvPr/>
        </p:nvSpPr>
        <p:spPr>
          <a:xfrm>
            <a:off x="467128" y="1046715"/>
            <a:ext cx="11264875" cy="2985915"/>
          </a:xfrm>
          <a:prstGeom prst="rect">
            <a:avLst/>
          </a:prstGeom>
        </p:spPr>
        <p:txBody>
          <a:bodyPr/>
          <a:lstStyle>
            <a:lvl1pPr marL="457189" indent="-4571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charset="2"/>
              <a:buChar char="Ø"/>
              <a:defRPr sz="280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defRPr>
            </a:lvl1pPr>
            <a:lvl2pPr marL="990575" indent="-38099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defRPr>
            </a:lvl2pPr>
            <a:lvl3pPr marL="1523962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</a:defRPr>
            </a:lvl3pPr>
            <a:lvl4pPr marL="2133547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4pPr>
            <a:lvl5pPr marL="2743131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5pPr>
            <a:lvl6pPr marL="3352716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6pPr>
            <a:lvl7pPr marL="3962301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7pPr>
            <a:lvl8pPr marL="4571886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8pPr>
            <a:lvl9pPr marL="5181470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sz="2400" b="1" kern="0" dirty="0"/>
              <a:t>Signal processing filters</a:t>
            </a:r>
            <a:endParaRPr lang="en-US" sz="2400" kern="0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sz="2400" kern="0" dirty="0"/>
              <a:t>A special type of low-pass filter is a </a:t>
            </a:r>
            <a:r>
              <a:rPr lang="en-US" sz="2400" b="1" i="1" kern="0" dirty="0"/>
              <a:t>Moving Average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000" kern="0" dirty="0"/>
              <a:t>Analyze data points by creating a series of averages of selections of the full data set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000" kern="0" dirty="0"/>
              <a:t>Used with time series data to smooth out short-term fluctuations to highlight longer-term trends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u="sng" kern="0" dirty="0"/>
              <a:t>Advantages</a:t>
            </a:r>
            <a:r>
              <a:rPr lang="en-US" sz="2400" kern="0" dirty="0"/>
              <a:t>: simple and efficient algorithm; effective at noise reduction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u="sng" kern="0" dirty="0"/>
              <a:t>Disadvantages</a:t>
            </a:r>
            <a:r>
              <a:rPr lang="en-US" sz="2400" kern="0" dirty="0"/>
              <a:t>: phase shift must be compensated for (e.g., via prediction; tuning) and can lead to unexpected artifacts (e.g., smoothed peaks where there were valleys in the actual data)</a:t>
            </a:r>
          </a:p>
          <a:p>
            <a:pPr marL="0" indent="0">
              <a:buNone/>
            </a:pPr>
            <a:endParaRPr lang="en-US" sz="2400" kern="0" dirty="0"/>
          </a:p>
          <a:p>
            <a:endParaRPr lang="en-US" sz="2400" kern="0" dirty="0"/>
          </a:p>
        </p:txBody>
      </p:sp>
      <p:pic>
        <p:nvPicPr>
          <p:cNvPr id="2050" name="Picture 2" descr="A demonstration of the moving average filter and low-pass filter in... |  Download Scientific Diagram">
            <a:extLst>
              <a:ext uri="{FF2B5EF4-FFF2-40B4-BE49-F238E27FC236}">
                <a16:creationId xmlns:a16="http://schemas.microsoft.com/office/drawing/2014/main" id="{AA01D477-CB5E-CD4B-A49C-CBF8FAA512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4308" y="4097272"/>
            <a:ext cx="4590614" cy="2538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BAFADC5-1471-9FA5-D81B-0D90A42A38C7}"/>
              </a:ext>
            </a:extLst>
          </p:cNvPr>
          <p:cNvSpPr txBox="1"/>
          <p:nvPr/>
        </p:nvSpPr>
        <p:spPr>
          <a:xfrm>
            <a:off x="166488" y="270711"/>
            <a:ext cx="1031051" cy="253916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1050" i="1" dirty="0">
                <a:highlight>
                  <a:srgbClr val="FFFF00"/>
                </a:highlight>
                <a:latin typeface="Arial Narrow" panose="020B0606020202030204" pitchFamily="34" charset="0"/>
              </a:rPr>
              <a:t>Excel Easy, 2024</a:t>
            </a:r>
          </a:p>
        </p:txBody>
      </p:sp>
    </p:spTree>
    <p:extLst>
      <p:ext uri="{BB962C8B-B14F-4D97-AF65-F5344CB8AC3E}">
        <p14:creationId xmlns:p14="http://schemas.microsoft.com/office/powerpoint/2010/main" val="260301369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B8C1D8-6080-7C58-2C90-90EA325871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CD7B7FDF-3FBC-6326-44B3-59390B82DC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97125" y="0"/>
            <a:ext cx="7416800" cy="795338"/>
          </a:xfrm>
        </p:spPr>
        <p:txBody>
          <a:bodyPr/>
          <a:lstStyle/>
          <a:p>
            <a:r>
              <a:rPr lang="en-US" dirty="0"/>
              <a:t>Moving average</a:t>
            </a:r>
          </a:p>
        </p:txBody>
      </p:sp>
      <p:sp>
        <p:nvSpPr>
          <p:cNvPr id="2" name="Content Placeholder 3">
            <a:extLst>
              <a:ext uri="{FF2B5EF4-FFF2-40B4-BE49-F238E27FC236}">
                <a16:creationId xmlns:a16="http://schemas.microsoft.com/office/drawing/2014/main" id="{C2458AAE-F080-55B6-9E30-DCD881E4B68F}"/>
              </a:ext>
            </a:extLst>
          </p:cNvPr>
          <p:cNvSpPr txBox="1">
            <a:spLocks/>
          </p:cNvSpPr>
          <p:nvPr/>
        </p:nvSpPr>
        <p:spPr>
          <a:xfrm>
            <a:off x="467129" y="1046715"/>
            <a:ext cx="8349700" cy="5075237"/>
          </a:xfrm>
          <a:prstGeom prst="rect">
            <a:avLst/>
          </a:prstGeom>
        </p:spPr>
        <p:txBody>
          <a:bodyPr/>
          <a:lstStyle>
            <a:lvl1pPr marL="457189" indent="-4571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charset="2"/>
              <a:buChar char="Ø"/>
              <a:defRPr sz="280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defRPr>
            </a:lvl1pPr>
            <a:lvl2pPr marL="990575" indent="-38099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defRPr>
            </a:lvl2pPr>
            <a:lvl3pPr marL="1523962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</a:defRPr>
            </a:lvl3pPr>
            <a:lvl4pPr marL="2133547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4pPr>
            <a:lvl5pPr marL="2743131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5pPr>
            <a:lvl6pPr marL="3352716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6pPr>
            <a:lvl7pPr marL="3962301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7pPr>
            <a:lvl8pPr marL="4571886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8pPr>
            <a:lvl9pPr marL="5181470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sz="2400" b="1" kern="0" dirty="0"/>
              <a:t>Signal processing filters</a:t>
            </a:r>
            <a:endParaRPr lang="en-US" sz="2400" kern="0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sz="2400" kern="0" dirty="0"/>
              <a:t>As the name implies, the moving average filter operates by averaging several points (</a:t>
            </a:r>
            <a:r>
              <a:rPr lang="en-US" sz="2400" b="1" i="1" kern="0" dirty="0"/>
              <a:t>M</a:t>
            </a:r>
            <a:r>
              <a:rPr lang="en-US" sz="2400" kern="0" dirty="0"/>
              <a:t>) from the input signal (</a:t>
            </a:r>
            <a:r>
              <a:rPr lang="en-US" sz="2400" b="1" i="1" kern="0" dirty="0"/>
              <a:t>x[]</a:t>
            </a:r>
            <a:r>
              <a:rPr lang="en-US" sz="2400" kern="0" dirty="0"/>
              <a:t>) to produce each point (</a:t>
            </a:r>
            <a:r>
              <a:rPr lang="en-US" sz="2400" b="1" i="1" kern="0" dirty="0"/>
              <a:t>i</a:t>
            </a:r>
            <a:r>
              <a:rPr lang="en-US" sz="2400" kern="0" dirty="0"/>
              <a:t>) in the output signal (</a:t>
            </a:r>
            <a:r>
              <a:rPr lang="en-US" sz="2400" b="1" i="1" kern="0" dirty="0"/>
              <a:t>y[]</a:t>
            </a:r>
            <a:r>
              <a:rPr lang="en-US" sz="2400" kern="0" dirty="0"/>
              <a:t>):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sz="2400" kern="0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sz="2400" kern="0" dirty="0"/>
              <a:t>The calculated moving average can be “one-sided” or symmetrical around the output point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000" u="sng" kern="0" dirty="0"/>
              <a:t>Example</a:t>
            </a:r>
            <a:r>
              <a:rPr lang="en-US" sz="2000" kern="0" dirty="0"/>
              <a:t>: in an 11-point moving average, iterator j can run from 0-10 (one-sided), or from -5 to +5 (symmetrical)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kern="0" dirty="0"/>
              <a:t>The signal in (a) is a pulse buried in random noise.  In (b) and (c), the smoothing action of the moving average filter: 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000" kern="0" dirty="0"/>
              <a:t>Decreases the amplitude of the random noise (usually good)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000" kern="0" dirty="0"/>
              <a:t>Reduces the sharpness of the edges (could be bad)</a:t>
            </a:r>
          </a:p>
          <a:p>
            <a:pPr marL="0" indent="0">
              <a:buNone/>
            </a:pPr>
            <a:endParaRPr lang="en-US" sz="2400" kern="0" dirty="0"/>
          </a:p>
          <a:p>
            <a:endParaRPr lang="en-US" sz="2400" kern="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5E18DDD-C096-BEDA-3034-E276494A5B50}"/>
              </a:ext>
            </a:extLst>
          </p:cNvPr>
          <p:cNvSpPr txBox="1"/>
          <p:nvPr/>
        </p:nvSpPr>
        <p:spPr>
          <a:xfrm>
            <a:off x="168643" y="270711"/>
            <a:ext cx="769763" cy="253916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1050" i="1" dirty="0">
                <a:highlight>
                  <a:srgbClr val="FFFF00"/>
                </a:highlight>
                <a:latin typeface="Arial Narrow" panose="020B0606020202030204" pitchFamily="34" charset="0"/>
              </a:rPr>
              <a:t>Smith, 1999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55136B9-90A4-03BA-3F03-D898545F735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681" t="43209" r="52833" b="34784"/>
          <a:stretch/>
        </p:blipFill>
        <p:spPr>
          <a:xfrm>
            <a:off x="9852871" y="1107347"/>
            <a:ext cx="2017552" cy="155948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8EF5209-7B58-8F5D-584F-1A67B0AB351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7787" t="43354" r="38555" b="35293"/>
          <a:stretch/>
        </p:blipFill>
        <p:spPr>
          <a:xfrm>
            <a:off x="9943823" y="2776011"/>
            <a:ext cx="1972076" cy="146042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0DB9B66-AE4E-7F85-E212-C41D24FEC2D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7820" t="65289" r="38831" b="12196"/>
          <a:stretch/>
        </p:blipFill>
        <p:spPr>
          <a:xfrm>
            <a:off x="9943823" y="4344899"/>
            <a:ext cx="1908496" cy="152483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E94A5A8-6348-74AF-6DCD-99B8E527262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5645" t="51449" r="40216" b="38310"/>
          <a:stretch/>
        </p:blipFill>
        <p:spPr>
          <a:xfrm>
            <a:off x="3916591" y="2332139"/>
            <a:ext cx="2261901" cy="77598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1F4A914-07B4-A718-59A2-AF26BA99E6F7}"/>
              </a:ext>
            </a:extLst>
          </p:cNvPr>
          <p:cNvSpPr txBox="1"/>
          <p:nvPr/>
        </p:nvSpPr>
        <p:spPr>
          <a:xfrm>
            <a:off x="9480179" y="1532467"/>
            <a:ext cx="3337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latin typeface="Arial Narrow" panose="020B0606020202030204" pitchFamily="34" charset="0"/>
              </a:rPr>
              <a:t>a)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90CE34A-55D7-182F-A56E-89E35A4179D1}"/>
              </a:ext>
            </a:extLst>
          </p:cNvPr>
          <p:cNvSpPr txBox="1"/>
          <p:nvPr/>
        </p:nvSpPr>
        <p:spPr>
          <a:xfrm>
            <a:off x="9524556" y="3002125"/>
            <a:ext cx="3433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latin typeface="Arial Narrow" panose="020B0606020202030204" pitchFamily="34" charset="0"/>
              </a:rPr>
              <a:t>b)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4860370-1674-CAD5-5287-268C3CFCC300}"/>
              </a:ext>
            </a:extLst>
          </p:cNvPr>
          <p:cNvSpPr txBox="1"/>
          <p:nvPr/>
        </p:nvSpPr>
        <p:spPr>
          <a:xfrm>
            <a:off x="9529365" y="4471783"/>
            <a:ext cx="3337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latin typeface="Arial Narrow" panose="020B0606020202030204" pitchFamily="34" charset="0"/>
              </a:rPr>
              <a:t>c)</a:t>
            </a:r>
          </a:p>
        </p:txBody>
      </p:sp>
    </p:spTree>
    <p:extLst>
      <p:ext uri="{BB962C8B-B14F-4D97-AF65-F5344CB8AC3E}">
        <p14:creationId xmlns:p14="http://schemas.microsoft.com/office/powerpoint/2010/main" val="385430464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D7287108-FDBD-67F5-B1B7-7C9A270028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97125" y="0"/>
            <a:ext cx="7416800" cy="795338"/>
          </a:xfrm>
        </p:spPr>
        <p:txBody>
          <a:bodyPr/>
          <a:lstStyle/>
          <a:p>
            <a:r>
              <a:rPr lang="en-US" dirty="0">
                <a:solidFill>
                  <a:srgbClr val="00B0F0"/>
                </a:solidFill>
              </a:rPr>
              <a:t>Breakout #3</a:t>
            </a:r>
            <a:r>
              <a:rPr lang="en-US" dirty="0"/>
              <a:t>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F1517B8-9C73-8B92-1A18-0F0B342FC4F0}"/>
              </a:ext>
            </a:extLst>
          </p:cNvPr>
          <p:cNvSpPr/>
          <p:nvPr/>
        </p:nvSpPr>
        <p:spPr bwMode="auto">
          <a:xfrm>
            <a:off x="383097" y="1359016"/>
            <a:ext cx="11425806" cy="4595119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Narrow" panose="020B0606020202030204" pitchFamily="34" charset="0"/>
              </a:rPr>
              <a:t>Moving Average data filters</a:t>
            </a: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2400" dirty="0">
              <a:latin typeface="Arial Narrow" panose="020B0606020202030204" pitchFamily="34" charset="0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2400" dirty="0">
              <a:latin typeface="Arial Narrow" panose="020B0606020202030204" pitchFamily="34" charset="0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2400" dirty="0">
              <a:latin typeface="Arial Narrow" panose="020B0606020202030204" pitchFamily="34" charset="0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2400" dirty="0">
              <a:latin typeface="Arial Narrow" panose="020B0606020202030204" pitchFamily="34" charset="0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2400" dirty="0">
              <a:latin typeface="Arial Narrow" panose="020B0606020202030204" pitchFamily="34" charset="0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2400" dirty="0">
              <a:latin typeface="Arial Narrow" panose="020B0606020202030204" pitchFamily="34" charset="0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2400" dirty="0">
              <a:latin typeface="Arial Narrow" panose="020B0606020202030204" pitchFamily="34" charset="0"/>
            </a:endParaRPr>
          </a:p>
          <a:p>
            <a:pPr marL="0" marR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400" u="sng" dirty="0">
                <a:latin typeface="Arial Narrow" panose="020B0606020202030204" pitchFamily="34" charset="0"/>
              </a:rPr>
              <a:t>Goals</a:t>
            </a:r>
            <a:r>
              <a:rPr lang="en-US" sz="2400" dirty="0">
                <a:latin typeface="Arial Narrow" panose="020B0606020202030204" pitchFamily="34" charset="0"/>
              </a:rPr>
              <a:t>:</a:t>
            </a:r>
          </a:p>
          <a:p>
            <a:pPr marL="457200" indent="-457200" algn="just">
              <a:buFontTx/>
              <a:buAutoNum type="arabicPeriod"/>
            </a:pP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Narrow" panose="020B0606020202030204" pitchFamily="34" charset="0"/>
              </a:rPr>
              <a:t>Demonstrate basic data filtering in MS Excel </a:t>
            </a:r>
          </a:p>
          <a:p>
            <a:pPr marL="457200" marR="0" indent="-4572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</a:pP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Narrow" panose="020B0606020202030204" pitchFamily="34" charset="0"/>
              </a:rPr>
              <a:t>Visualize how smoothing a data signal is essential for motion simulation</a:t>
            </a:r>
          </a:p>
          <a:p>
            <a:pPr marL="457200" marR="0" indent="-4572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</a:pPr>
            <a:r>
              <a:rPr lang="en-US" sz="2400" dirty="0">
                <a:latin typeface="Arial Narrow" panose="020B0606020202030204" pitchFamily="34" charset="0"/>
              </a:rPr>
              <a:t>Observe how Moving Averages can be used for (low/high-pass) motion filters</a:t>
            </a: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 Narrow" panose="020B0606020202030204" pitchFamily="34" charset="0"/>
            </a:endParaRPr>
          </a:p>
        </p:txBody>
      </p:sp>
      <p:pic>
        <p:nvPicPr>
          <p:cNvPr id="1026" name="Picture 2" descr="Micromodeler DSP - Introducing Digital Filters with the Moving Average  Filter - Tutorial">
            <a:extLst>
              <a:ext uri="{FF2B5EF4-FFF2-40B4-BE49-F238E27FC236}">
                <a16:creationId xmlns:a16="http://schemas.microsoft.com/office/drawing/2014/main" id="{E06CBA7D-A252-70E5-1A04-A54D5131AE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6855" y="2393505"/>
            <a:ext cx="1980370" cy="1689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lassical Washout Filter Algorithm [12] | Download Scientific Diagram">
            <a:extLst>
              <a:ext uri="{FF2B5EF4-FFF2-40B4-BE49-F238E27FC236}">
                <a16:creationId xmlns:a16="http://schemas.microsoft.com/office/drawing/2014/main" id="{294710EE-1284-77F1-5F15-732252176E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5222" y="1995490"/>
            <a:ext cx="5190425" cy="2485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4CA3C460-C3B5-D774-8AC0-E06F5470FDA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96098500"/>
              </p:ext>
            </p:extLst>
          </p:nvPr>
        </p:nvGraphicFramePr>
        <p:xfrm>
          <a:off x="5483225" y="3240088"/>
          <a:ext cx="1225550" cy="374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5" imgW="1225702" imgH="374770" progId="Excel.Sheet.12">
                  <p:embed/>
                </p:oleObj>
              </mc:Choice>
              <mc:Fallback>
                <p:oleObj name="Worksheet" r:id="rId5" imgW="1225702" imgH="374770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483225" y="3240088"/>
                        <a:ext cx="1225550" cy="3746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89118227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D7287108-FDBD-67F5-B1B7-7C9A270028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366" y="4182935"/>
            <a:ext cx="8443608" cy="1722566"/>
          </a:xfrm>
        </p:spPr>
        <p:txBody>
          <a:bodyPr/>
          <a:lstStyle/>
          <a:p>
            <a:r>
              <a:rPr lang="en-US" sz="3200" dirty="0">
                <a:solidFill>
                  <a:srgbClr val="22458A"/>
                </a:solidFill>
              </a:rPr>
              <a:t>M&amp;S component: </a:t>
            </a:r>
            <a:r>
              <a:rPr lang="en-US" sz="3200" b="0" dirty="0">
                <a:solidFill>
                  <a:srgbClr val="22458A"/>
                </a:solidFill>
              </a:rPr>
              <a:t>Virtual Environments</a:t>
            </a:r>
            <a:br>
              <a:rPr lang="en-US" sz="3200" dirty="0">
                <a:solidFill>
                  <a:srgbClr val="22458A"/>
                </a:solidFill>
              </a:rPr>
            </a:br>
            <a:r>
              <a:rPr lang="en-US" sz="3200" dirty="0">
                <a:solidFill>
                  <a:srgbClr val="22458A"/>
                </a:solidFill>
              </a:rPr>
              <a:t>Solution approach:  </a:t>
            </a:r>
            <a:r>
              <a:rPr lang="en-US" sz="3200" b="0" dirty="0">
                <a:solidFill>
                  <a:srgbClr val="22458A"/>
                </a:solidFill>
              </a:rPr>
              <a:t>Collision detection</a:t>
            </a:r>
            <a:endParaRPr lang="en-US" sz="3200" dirty="0">
              <a:solidFill>
                <a:srgbClr val="22458A"/>
              </a:solidFill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F8E37792-00BD-A894-E209-652C3A45AA5F}"/>
              </a:ext>
            </a:extLst>
          </p:cNvPr>
          <p:cNvGrpSpPr/>
          <p:nvPr/>
        </p:nvGrpSpPr>
        <p:grpSpPr>
          <a:xfrm>
            <a:off x="8688821" y="1293962"/>
            <a:ext cx="3129368" cy="4028536"/>
            <a:chOff x="8688821" y="1293962"/>
            <a:chExt cx="3129368" cy="4028536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8316D2A8-401B-AF4D-10BF-357639F4B90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contrast="-32000"/>
                      </a14:imgEffect>
                    </a14:imgLayer>
                  </a14:imgProps>
                </a:ext>
              </a:extLst>
            </a:blip>
            <a:srcRect l="3750" t="30984" r="76214" b="20932"/>
            <a:stretch/>
          </p:blipFill>
          <p:spPr>
            <a:xfrm>
              <a:off x="8688821" y="1293962"/>
              <a:ext cx="2984227" cy="4028536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3C290890-2E38-B9F6-2590-13445F107967}"/>
                </a:ext>
              </a:extLst>
            </p:cNvPr>
            <p:cNvSpPr/>
            <p:nvPr/>
          </p:nvSpPr>
          <p:spPr bwMode="auto">
            <a:xfrm>
              <a:off x="8954219" y="3683479"/>
              <a:ext cx="2863970" cy="754810"/>
            </a:xfrm>
            <a:prstGeom prst="rect">
              <a:avLst/>
            </a:prstGeom>
            <a:solidFill>
              <a:srgbClr val="0099FF">
                <a:alpha val="20000"/>
              </a:srgbClr>
            </a:solidFill>
            <a:ln w="19050" cap="flat" cmpd="sng" algn="ctr">
              <a:solidFill>
                <a:schemeClr val="tx1"/>
              </a:solidFill>
              <a:prstDash val="sysDot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endParaRPr>
            </a:p>
          </p:txBody>
        </p:sp>
      </p:grpSp>
      <p:sp>
        <p:nvSpPr>
          <p:cNvPr id="3" name="Title 1">
            <a:extLst>
              <a:ext uri="{FF2B5EF4-FFF2-40B4-BE49-F238E27FC236}">
                <a16:creationId xmlns:a16="http://schemas.microsoft.com/office/drawing/2014/main" id="{710A0626-0F44-288D-67FE-E758EF4C84DB}"/>
              </a:ext>
            </a:extLst>
          </p:cNvPr>
          <p:cNvSpPr txBox="1">
            <a:spLocks/>
          </p:cNvSpPr>
          <p:nvPr/>
        </p:nvSpPr>
        <p:spPr bwMode="auto">
          <a:xfrm>
            <a:off x="2397125" y="0"/>
            <a:ext cx="7416800" cy="795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267" b="1">
                <a:solidFill>
                  <a:srgbClr val="F77B0B"/>
                </a:solidFill>
                <a:latin typeface="Tahoma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267" b="1">
                <a:solidFill>
                  <a:srgbClr val="F77B0B"/>
                </a:solidFill>
                <a:latin typeface="Tahoma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267" b="1">
                <a:solidFill>
                  <a:srgbClr val="F77B0B"/>
                </a:solidFill>
                <a:latin typeface="Tahoma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267" b="1">
                <a:solidFill>
                  <a:srgbClr val="F77B0B"/>
                </a:solidFill>
                <a:latin typeface="Tahoma" charset="0"/>
              </a:defRPr>
            </a:lvl5pPr>
            <a:lvl6pPr marL="609585" algn="l" rtl="0" eaLnBrk="1" fontAlgn="base" hangingPunct="1">
              <a:spcBef>
                <a:spcPct val="0"/>
              </a:spcBef>
              <a:spcAft>
                <a:spcPct val="0"/>
              </a:spcAft>
              <a:defRPr sz="4267" b="1">
                <a:solidFill>
                  <a:srgbClr val="F77B0B"/>
                </a:solidFill>
                <a:latin typeface="Tahoma" charset="0"/>
              </a:defRPr>
            </a:lvl6pPr>
            <a:lvl7pPr marL="1219170" algn="l" rtl="0" eaLnBrk="1" fontAlgn="base" hangingPunct="1">
              <a:spcBef>
                <a:spcPct val="0"/>
              </a:spcBef>
              <a:spcAft>
                <a:spcPct val="0"/>
              </a:spcAft>
              <a:defRPr sz="4267" b="1">
                <a:solidFill>
                  <a:srgbClr val="F77B0B"/>
                </a:solidFill>
                <a:latin typeface="Tahoma" charset="0"/>
              </a:defRPr>
            </a:lvl7pPr>
            <a:lvl8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4267" b="1">
                <a:solidFill>
                  <a:srgbClr val="F77B0B"/>
                </a:solidFill>
                <a:latin typeface="Tahoma" charset="0"/>
              </a:defRPr>
            </a:lvl8pPr>
            <a:lvl9pPr marL="2438339" algn="l" rtl="0" eaLnBrk="1" fontAlgn="base" hangingPunct="1">
              <a:spcBef>
                <a:spcPct val="0"/>
              </a:spcBef>
              <a:spcAft>
                <a:spcPct val="0"/>
              </a:spcAft>
              <a:defRPr sz="4267" b="1">
                <a:solidFill>
                  <a:srgbClr val="F77B0B"/>
                </a:solidFill>
                <a:latin typeface="Tahoma" charset="0"/>
              </a:defRPr>
            </a:lvl9pPr>
          </a:lstStyle>
          <a:p>
            <a:r>
              <a:rPr lang="en-US" i="1" kern="0" dirty="0"/>
              <a:t>Beyond the Basics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46F533A-1425-ABED-CCE2-D255323DCE91}"/>
              </a:ext>
            </a:extLst>
          </p:cNvPr>
          <p:cNvSpPr/>
          <p:nvPr/>
        </p:nvSpPr>
        <p:spPr bwMode="auto">
          <a:xfrm>
            <a:off x="11473131" y="3791308"/>
            <a:ext cx="210853" cy="228600"/>
          </a:xfrm>
          <a:prstGeom prst="rect">
            <a:avLst/>
          </a:prstGeom>
          <a:solidFill>
            <a:srgbClr val="FF0000"/>
          </a:solidFill>
          <a:ln w="19050" cap="flat" cmpd="sng" algn="ctr">
            <a:solidFill>
              <a:schemeClr val="tx1"/>
            </a:solidFill>
            <a:prstDash val="sysDash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000" b="1" dirty="0"/>
              <a:t>4</a:t>
            </a:r>
            <a:endParaRPr kumimoji="0" lang="en-US" sz="10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pic>
        <p:nvPicPr>
          <p:cNvPr id="6" name="Picture 2" descr="I/ITSEC 2021 | ADL Initiative">
            <a:extLst>
              <a:ext uri="{FF2B5EF4-FFF2-40B4-BE49-F238E27FC236}">
                <a16:creationId xmlns:a16="http://schemas.microsoft.com/office/drawing/2014/main" id="{3A4189DB-7EF0-9589-3D84-74C53FA251A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0" t="34866" r="8853" b="34194"/>
          <a:stretch/>
        </p:blipFill>
        <p:spPr bwMode="auto">
          <a:xfrm>
            <a:off x="598251" y="1103319"/>
            <a:ext cx="4610912" cy="1722566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28E48A3-7A3D-B19D-36F2-847ADB3C338F}"/>
              </a:ext>
            </a:extLst>
          </p:cNvPr>
          <p:cNvSpPr/>
          <p:nvPr/>
        </p:nvSpPr>
        <p:spPr bwMode="auto">
          <a:xfrm>
            <a:off x="317280" y="4702197"/>
            <a:ext cx="210853" cy="228600"/>
          </a:xfrm>
          <a:prstGeom prst="rect">
            <a:avLst/>
          </a:prstGeom>
          <a:solidFill>
            <a:srgbClr val="FF0000"/>
          </a:solidFill>
          <a:ln w="19050" cap="flat" cmpd="sng" algn="ctr">
            <a:solidFill>
              <a:schemeClr val="tx1"/>
            </a:solidFill>
            <a:prstDash val="sysDash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000" b="1" dirty="0"/>
              <a:t>4</a:t>
            </a:r>
            <a:endParaRPr kumimoji="0" lang="en-US" sz="10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002607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284C34-4442-13AE-13F0-7A7B6EEE0E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2D86EF97-3D4C-46A9-22EE-F93913A75A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008" y="0"/>
            <a:ext cx="11316749" cy="795338"/>
          </a:xfrm>
        </p:spPr>
        <p:txBody>
          <a:bodyPr/>
          <a:lstStyle/>
          <a:p>
            <a:r>
              <a:rPr lang="en-US" dirty="0"/>
              <a:t>Virtual Environments</a:t>
            </a:r>
          </a:p>
        </p:txBody>
      </p:sp>
      <p:sp>
        <p:nvSpPr>
          <p:cNvPr id="2" name="Content Placeholder 3">
            <a:extLst>
              <a:ext uri="{FF2B5EF4-FFF2-40B4-BE49-F238E27FC236}">
                <a16:creationId xmlns:a16="http://schemas.microsoft.com/office/drawing/2014/main" id="{928B9D1A-C48E-3542-C26A-FEAD3B853C30}"/>
              </a:ext>
            </a:extLst>
          </p:cNvPr>
          <p:cNvSpPr txBox="1">
            <a:spLocks/>
          </p:cNvSpPr>
          <p:nvPr/>
        </p:nvSpPr>
        <p:spPr>
          <a:xfrm>
            <a:off x="467130" y="1046715"/>
            <a:ext cx="11470636" cy="5005942"/>
          </a:xfrm>
          <a:prstGeom prst="rect">
            <a:avLst/>
          </a:prstGeom>
        </p:spPr>
        <p:txBody>
          <a:bodyPr/>
          <a:lstStyle>
            <a:lvl1pPr marL="457189" indent="-4571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charset="2"/>
              <a:buChar char="Ø"/>
              <a:defRPr sz="280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defRPr>
            </a:lvl1pPr>
            <a:lvl2pPr marL="990575" indent="-38099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defRPr>
            </a:lvl2pPr>
            <a:lvl3pPr marL="1523962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</a:defRPr>
            </a:lvl3pPr>
            <a:lvl4pPr marL="2133547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4pPr>
            <a:lvl5pPr marL="2743131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5pPr>
            <a:lvl6pPr marL="3352716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6pPr>
            <a:lvl7pPr marL="3962301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7pPr>
            <a:lvl8pPr marL="4571886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8pPr>
            <a:lvl9pPr marL="5181470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sz="2400" b="1" kern="0" dirty="0"/>
              <a:t>Terrain databases</a:t>
            </a:r>
            <a:endParaRPr lang="en-US" sz="2400" kern="0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sz="2400" kern="0" dirty="0"/>
              <a:t>A digital representation of the terrain (e.g., mountains, hills, valleys, water) at discrete points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000" kern="0" dirty="0"/>
              <a:t>Often massive 3D point collections that result from high-resolution elevation observations (i.e., lidar, sonar)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000" kern="0" dirty="0"/>
              <a:t>Includes airports, terrain-tiled landscapes, road networks, signs, bridges, nautical charts, coastline, harbors</a:t>
            </a:r>
          </a:p>
          <a:p>
            <a:r>
              <a:rPr lang="en-US" sz="2400" kern="0" dirty="0"/>
              <a:t>Example content for a </a:t>
            </a:r>
            <a:r>
              <a:rPr lang="en-US" sz="2400" i="1" kern="0" dirty="0"/>
              <a:t>Driving</a:t>
            </a:r>
            <a:r>
              <a:rPr lang="en-US" sz="2400" kern="0" dirty="0"/>
              <a:t> scene</a:t>
            </a:r>
          </a:p>
          <a:p>
            <a:pPr marL="1066785" lvl="1" indent="-457200">
              <a:buFont typeface="+mj-lt"/>
              <a:buAutoNum type="alphaLcParenR"/>
            </a:pPr>
            <a:r>
              <a:rPr lang="en-US" sz="2000" u="sng" kern="0" dirty="0"/>
              <a:t>Landscape data</a:t>
            </a:r>
            <a:r>
              <a:rPr lang="en-US" sz="2000" kern="0" dirty="0"/>
              <a:t>: Ground Textures and Height Maps</a:t>
            </a:r>
          </a:p>
          <a:p>
            <a:pPr marL="1066785" lvl="1" indent="-457200">
              <a:buFont typeface="+mj-lt"/>
              <a:buAutoNum type="alphaLcParenR"/>
            </a:pPr>
            <a:r>
              <a:rPr lang="en-US" sz="2000" u="sng" kern="0" dirty="0"/>
              <a:t>Model Libraries</a:t>
            </a:r>
            <a:r>
              <a:rPr lang="en-US" sz="2000" kern="0" dirty="0"/>
              <a:t>: 2D texture maps and 3D models</a:t>
            </a:r>
          </a:p>
          <a:p>
            <a:pPr marL="1066785" lvl="1" indent="-457200">
              <a:buFont typeface="+mj-lt"/>
              <a:buAutoNum type="alphaLcParenR"/>
            </a:pPr>
            <a:r>
              <a:rPr lang="en-US" sz="2000" u="sng" kern="0" dirty="0"/>
              <a:t>Vector data (i.e., points/lines/polygons)</a:t>
            </a:r>
            <a:r>
              <a:rPr lang="en-US" sz="2000" kern="0" dirty="0"/>
              <a:t>: define geometric boundaries</a:t>
            </a:r>
          </a:p>
          <a:p>
            <a:endParaRPr lang="en-US" sz="2400" kern="0" dirty="0"/>
          </a:p>
          <a:p>
            <a:endParaRPr lang="en-US" sz="2400" kern="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40B1C97-691F-E862-BC43-7A0C01C926AD}"/>
              </a:ext>
            </a:extLst>
          </p:cNvPr>
          <p:cNvSpPr txBox="1"/>
          <p:nvPr/>
        </p:nvSpPr>
        <p:spPr>
          <a:xfrm>
            <a:off x="120243" y="270711"/>
            <a:ext cx="1178528" cy="253916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1050" i="1" dirty="0">
                <a:highlight>
                  <a:srgbClr val="FFFF00"/>
                </a:highlight>
                <a:latin typeface="Arial Narrow" panose="020B0606020202030204" pitchFamily="34" charset="0"/>
              </a:rPr>
              <a:t>TrianGraphics, 2018</a:t>
            </a:r>
          </a:p>
        </p:txBody>
      </p:sp>
      <p:pic>
        <p:nvPicPr>
          <p:cNvPr id="1026" name="Picture 2" descr="flughafen02b">
            <a:extLst>
              <a:ext uri="{FF2B5EF4-FFF2-40B4-BE49-F238E27FC236}">
                <a16:creationId xmlns:a16="http://schemas.microsoft.com/office/drawing/2014/main" id="{0C58B258-B7D9-5496-EB39-57F5634D22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3623" y="2772278"/>
            <a:ext cx="2437980" cy="1371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40B1C97-691F-E862-BC43-7A0C01C926AD}"/>
              </a:ext>
            </a:extLst>
          </p:cNvPr>
          <p:cNvSpPr txBox="1"/>
          <p:nvPr/>
        </p:nvSpPr>
        <p:spPr>
          <a:xfrm>
            <a:off x="1378547" y="270711"/>
            <a:ext cx="898003" cy="253916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1050" i="1" dirty="0">
                <a:highlight>
                  <a:srgbClr val="FFFF00"/>
                </a:highlight>
                <a:latin typeface="Arial Narrow" panose="020B0606020202030204" pitchFamily="34" charset="0"/>
              </a:rPr>
              <a:t>Rushton, 2020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81D7164-5967-CD65-80EB-9108E23A95AB}"/>
              </a:ext>
            </a:extLst>
          </p:cNvPr>
          <p:cNvCxnSpPr/>
          <p:nvPr/>
        </p:nvCxnSpPr>
        <p:spPr bwMode="auto">
          <a:xfrm>
            <a:off x="80063" y="4395019"/>
            <a:ext cx="11941979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ysDash"/>
            <a:miter lim="800000"/>
            <a:headEnd type="none" w="med" len="med"/>
            <a:tailEnd type="none" w="med" len="med"/>
          </a:ln>
          <a:effectLst/>
        </p:spPr>
      </p:cxnSp>
      <p:pic>
        <p:nvPicPr>
          <p:cNvPr id="2050" name="Picture 2" descr="California Elevation Map">
            <a:extLst>
              <a:ext uri="{FF2B5EF4-FFF2-40B4-BE49-F238E27FC236}">
                <a16:creationId xmlns:a16="http://schemas.microsoft.com/office/drawing/2014/main" id="{8536F42B-BCB3-6902-C2D0-F00E7A3FFB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383" y="4665730"/>
            <a:ext cx="1297546" cy="1367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Car 3D Models and Vehicles for Download - 3DModels.org">
            <a:extLst>
              <a:ext uri="{FF2B5EF4-FFF2-40B4-BE49-F238E27FC236}">
                <a16:creationId xmlns:a16="http://schemas.microsoft.com/office/drawing/2014/main" id="{7B95D84F-BB7B-F8CE-5A61-EF359CA67C0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98" b="-2111"/>
          <a:stretch/>
        </p:blipFill>
        <p:spPr bwMode="auto">
          <a:xfrm>
            <a:off x="2103523" y="4665730"/>
            <a:ext cx="1460462" cy="1394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Designing safer cities through simulations | Unity Blog">
            <a:extLst>
              <a:ext uri="{FF2B5EF4-FFF2-40B4-BE49-F238E27FC236}">
                <a16:creationId xmlns:a16="http://schemas.microsoft.com/office/drawing/2014/main" id="{5A360ADC-BD8D-2529-B202-036B28493A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8668" y="4665730"/>
            <a:ext cx="3319624" cy="1867289"/>
          </a:xfrm>
          <a:prstGeom prst="rect">
            <a:avLst/>
          </a:prstGeom>
          <a:noFill/>
          <a:ln w="19050">
            <a:solidFill>
              <a:srgbClr val="CC3300"/>
            </a:solidFill>
            <a:prstDash val="sysDash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Graphical representation of vector data">
            <a:extLst>
              <a:ext uri="{FF2B5EF4-FFF2-40B4-BE49-F238E27FC236}">
                <a16:creationId xmlns:a16="http://schemas.microsoft.com/office/drawing/2014/main" id="{D2FCB740-A779-DB45-A8E6-DCDDFA8496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1801" y="4638839"/>
            <a:ext cx="3645966" cy="1394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Arrow: Right 7">
            <a:extLst>
              <a:ext uri="{FF2B5EF4-FFF2-40B4-BE49-F238E27FC236}">
                <a16:creationId xmlns:a16="http://schemas.microsoft.com/office/drawing/2014/main" id="{42E19E76-BD7C-3B5E-56CA-7423A19D3441}"/>
              </a:ext>
            </a:extLst>
          </p:cNvPr>
          <p:cNvSpPr/>
          <p:nvPr/>
        </p:nvSpPr>
        <p:spPr bwMode="auto">
          <a:xfrm>
            <a:off x="3786712" y="5275709"/>
            <a:ext cx="328679" cy="185408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9" name="Arrow: Right 8">
            <a:extLst>
              <a:ext uri="{FF2B5EF4-FFF2-40B4-BE49-F238E27FC236}">
                <a16:creationId xmlns:a16="http://schemas.microsoft.com/office/drawing/2014/main" id="{0275923F-B89C-8D25-4C32-6E1380720246}"/>
              </a:ext>
            </a:extLst>
          </p:cNvPr>
          <p:cNvSpPr/>
          <p:nvPr/>
        </p:nvSpPr>
        <p:spPr bwMode="auto">
          <a:xfrm rot="10800000">
            <a:off x="7815707" y="5275709"/>
            <a:ext cx="328679" cy="185408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2F9F823-8FCA-EEC5-10C7-834A1308B873}"/>
              </a:ext>
            </a:extLst>
          </p:cNvPr>
          <p:cNvSpPr txBox="1"/>
          <p:nvPr/>
        </p:nvSpPr>
        <p:spPr>
          <a:xfrm>
            <a:off x="485620" y="4756450"/>
            <a:ext cx="223887" cy="30777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a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1A5D79B-86C6-56F3-D9FF-90EB7F4EB257}"/>
              </a:ext>
            </a:extLst>
          </p:cNvPr>
          <p:cNvSpPr txBox="1"/>
          <p:nvPr/>
        </p:nvSpPr>
        <p:spPr>
          <a:xfrm>
            <a:off x="11644074" y="4681476"/>
            <a:ext cx="223887" cy="30777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c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0FFFA63-4D4E-E7B4-18AB-B1D47ACBC699}"/>
              </a:ext>
            </a:extLst>
          </p:cNvPr>
          <p:cNvSpPr txBox="1"/>
          <p:nvPr/>
        </p:nvSpPr>
        <p:spPr>
          <a:xfrm>
            <a:off x="2164606" y="5657396"/>
            <a:ext cx="223887" cy="30777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b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EFA4FA9-5FB6-358C-7D34-8A4FD41634F9}"/>
              </a:ext>
            </a:extLst>
          </p:cNvPr>
          <p:cNvSpPr txBox="1"/>
          <p:nvPr/>
        </p:nvSpPr>
        <p:spPr>
          <a:xfrm>
            <a:off x="8200103" y="6276128"/>
            <a:ext cx="585417" cy="307777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  <a:latin typeface="Arial Narrow" panose="020B0606020202030204" pitchFamily="34" charset="0"/>
              </a:rPr>
              <a:t>house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294AE27-4FDC-B290-B06B-FF2ECCB15027}"/>
              </a:ext>
            </a:extLst>
          </p:cNvPr>
          <p:cNvSpPr txBox="1"/>
          <p:nvPr/>
        </p:nvSpPr>
        <p:spPr>
          <a:xfrm>
            <a:off x="10977717" y="6185224"/>
            <a:ext cx="471604" cy="307777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B050"/>
                </a:solidFill>
                <a:latin typeface="Arial Narrow" panose="020B0606020202030204" pitchFamily="34" charset="0"/>
              </a:rPr>
              <a:t>park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68EEC73-85D4-3981-D8D6-4825C6D08D0B}"/>
              </a:ext>
            </a:extLst>
          </p:cNvPr>
          <p:cNvSpPr txBox="1"/>
          <p:nvPr/>
        </p:nvSpPr>
        <p:spPr>
          <a:xfrm>
            <a:off x="9395622" y="6142587"/>
            <a:ext cx="553357" cy="307777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B0F0"/>
                </a:solidFill>
                <a:latin typeface="Arial Narrow" panose="020B0606020202030204" pitchFamily="34" charset="0"/>
              </a:rPr>
              <a:t>roads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395B0A26-498E-FCAA-D728-C43B1F3F90B7}"/>
              </a:ext>
            </a:extLst>
          </p:cNvPr>
          <p:cNvCxnSpPr/>
          <p:nvPr/>
        </p:nvCxnSpPr>
        <p:spPr bwMode="auto">
          <a:xfrm flipV="1">
            <a:off x="8629913" y="5965052"/>
            <a:ext cx="155607" cy="258767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triangle"/>
          </a:ln>
          <a:effectLst/>
        </p:spPr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0D3623E4-9110-A039-C60A-26F89EA2881B}"/>
              </a:ext>
            </a:extLst>
          </p:cNvPr>
          <p:cNvCxnSpPr>
            <a:cxnSpLocks/>
          </p:cNvCxnSpPr>
          <p:nvPr/>
        </p:nvCxnSpPr>
        <p:spPr bwMode="auto">
          <a:xfrm flipV="1">
            <a:off x="9561600" y="5528538"/>
            <a:ext cx="387379" cy="57432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triangle"/>
          </a:ln>
          <a:effectLst/>
        </p:spPr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23E83E6B-8372-EB75-06C3-122323455CD8}"/>
              </a:ext>
            </a:extLst>
          </p:cNvPr>
          <p:cNvCxnSpPr>
            <a:cxnSpLocks/>
          </p:cNvCxnSpPr>
          <p:nvPr/>
        </p:nvCxnSpPr>
        <p:spPr bwMode="auto">
          <a:xfrm flipV="1">
            <a:off x="11095703" y="5599374"/>
            <a:ext cx="209989" cy="543213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16605332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D7287108-FDBD-67F5-B1B7-7C9A270028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97125" y="0"/>
            <a:ext cx="7416800" cy="795338"/>
          </a:xfrm>
        </p:spPr>
        <p:txBody>
          <a:bodyPr/>
          <a:lstStyle/>
          <a:p>
            <a:r>
              <a:rPr lang="en-US" dirty="0"/>
              <a:t>PDW Introduction </a:t>
            </a:r>
            <a:br>
              <a:rPr lang="en-US" dirty="0"/>
            </a:br>
            <a:r>
              <a:rPr lang="en-US" sz="1400" dirty="0"/>
              <a:t>Speaker introduction / Attendee Justification</a:t>
            </a:r>
          </a:p>
        </p:txBody>
      </p:sp>
      <p:sp>
        <p:nvSpPr>
          <p:cNvPr id="3" name="Content Placeholder 3">
            <a:extLst>
              <a:ext uri="{FF2B5EF4-FFF2-40B4-BE49-F238E27FC236}">
                <a16:creationId xmlns:a16="http://schemas.microsoft.com/office/drawing/2014/main" id="{0A8F27D7-2DA5-4A4C-9B57-8EB00DABC7BD}"/>
              </a:ext>
            </a:extLst>
          </p:cNvPr>
          <p:cNvSpPr txBox="1">
            <a:spLocks/>
          </p:cNvSpPr>
          <p:nvPr/>
        </p:nvSpPr>
        <p:spPr>
          <a:xfrm>
            <a:off x="480130" y="1046715"/>
            <a:ext cx="10155563" cy="5075237"/>
          </a:xfrm>
          <a:prstGeom prst="rect">
            <a:avLst/>
          </a:prstGeom>
        </p:spPr>
        <p:txBody>
          <a:bodyPr/>
          <a:lstStyle>
            <a:lvl1pPr marL="457189" indent="-4571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charset="2"/>
              <a:buChar char="Ø"/>
              <a:defRPr sz="280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defRPr>
            </a:lvl1pPr>
            <a:lvl2pPr marL="990575" indent="-38099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defRPr>
            </a:lvl2pPr>
            <a:lvl3pPr marL="1523962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</a:defRPr>
            </a:lvl3pPr>
            <a:lvl4pPr marL="2133547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4pPr>
            <a:lvl5pPr marL="2743131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5pPr>
            <a:lvl6pPr marL="3352716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6pPr>
            <a:lvl7pPr marL="3962301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7pPr>
            <a:lvl8pPr marL="4571886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8pPr>
            <a:lvl9pPr marL="5181470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endParaRPr lang="en-US" sz="2400" kern="0" dirty="0"/>
          </a:p>
          <a:p>
            <a:pPr marL="0" indent="0">
              <a:buNone/>
            </a:pPr>
            <a:r>
              <a:rPr lang="en-US" sz="2000" b="1" i="1" kern="0" dirty="0"/>
              <a:t>Kevin F. Hulme </a:t>
            </a:r>
            <a:r>
              <a:rPr lang="en-US" sz="2000" kern="0" dirty="0"/>
              <a:t>received his Ph.D. from the Department of Mechanical Engineering at the University at Buffalo, specializing in multidisciplinary optimization of complex systems</a:t>
            </a:r>
          </a:p>
          <a:p>
            <a:pPr marL="0" indent="0">
              <a:buNone/>
            </a:pPr>
            <a:endParaRPr lang="en-US" sz="800" kern="0" dirty="0"/>
          </a:p>
          <a:p>
            <a:pPr marL="0" indent="0">
              <a:buNone/>
            </a:pPr>
            <a:r>
              <a:rPr lang="en-US" sz="2000" kern="0" dirty="0"/>
              <a:t>Kevin is the Program Manager for Stephen Still Institute for Sustainable Transportation and Logistics (SSISTL) and as Senior Research Staff in the Transportation Research and Visualization Lab (TRAVL)</a:t>
            </a:r>
          </a:p>
          <a:p>
            <a:pPr marL="0" indent="0">
              <a:buNone/>
            </a:pPr>
            <a:endParaRPr lang="en-US" sz="800" kern="0" dirty="0"/>
          </a:p>
          <a:p>
            <a:pPr marL="0" indent="0">
              <a:buNone/>
            </a:pPr>
            <a:r>
              <a:rPr lang="en-US" sz="2000" kern="0" dirty="0"/>
              <a:t>Kevin’s current areas of focus include simulation science, applied modeling and simulation (M&amp;S), and human factors in vehicle simulation </a:t>
            </a:r>
          </a:p>
          <a:p>
            <a:pPr marL="0" indent="0">
              <a:buNone/>
            </a:pPr>
            <a:endParaRPr lang="en-US" sz="800" kern="0" dirty="0"/>
          </a:p>
          <a:p>
            <a:pPr marL="0" indent="0">
              <a:buNone/>
            </a:pPr>
            <a:r>
              <a:rPr lang="en-US" sz="2000" kern="0" dirty="0"/>
              <a:t>Kevin is a Certified Modeling and Simulation Professional (CMSP)</a:t>
            </a:r>
          </a:p>
          <a:p>
            <a:pPr marL="0" indent="0">
              <a:buNone/>
            </a:pPr>
            <a:endParaRPr lang="en-US" sz="2000" kern="0" dirty="0"/>
          </a:p>
          <a:p>
            <a:pPr marL="457200" indent="-457200">
              <a:buFont typeface="+mj-lt"/>
              <a:buAutoNum type="arabicParenR"/>
            </a:pPr>
            <a:r>
              <a:rPr lang="en-US" sz="2000" kern="0" dirty="0"/>
              <a:t>Attendees who seek Continuing Education for core M&amp;S content (enhance Tutorials/Technical Papers)</a:t>
            </a:r>
          </a:p>
          <a:p>
            <a:pPr marL="457200" indent="-457200">
              <a:buFont typeface="+mj-lt"/>
              <a:buAutoNum type="arabicParenR"/>
            </a:pPr>
            <a:r>
              <a:rPr lang="en-US" sz="2000" kern="0" dirty="0"/>
              <a:t>Attendees who want to explore fundamental supporting M&amp;S technologies (vehicle simulation)</a:t>
            </a:r>
          </a:p>
          <a:p>
            <a:pPr marL="457200" indent="-457200">
              <a:buFont typeface="+mj-lt"/>
              <a:buAutoNum type="arabicParenR"/>
            </a:pPr>
            <a:r>
              <a:rPr lang="en-US" sz="2000" kern="0" dirty="0"/>
              <a:t>Attendees who want to discover contemporary examples of M&amp;S in research, education, training</a:t>
            </a:r>
          </a:p>
          <a:p>
            <a:pPr marL="457200" indent="-457200">
              <a:buFont typeface="+mj-lt"/>
              <a:buAutoNum type="arabicParenR"/>
            </a:pPr>
            <a:r>
              <a:rPr lang="en-US" sz="2000" kern="0" dirty="0"/>
              <a:t>Attendees who are considering M&amp;S Professional Development (CMSP designation)</a:t>
            </a:r>
          </a:p>
          <a:p>
            <a:pPr marL="0" indent="0">
              <a:buNone/>
            </a:pPr>
            <a:endParaRPr lang="en-US" sz="2000" kern="0" dirty="0"/>
          </a:p>
          <a:p>
            <a:endParaRPr lang="en-US" sz="2400" kern="0" dirty="0"/>
          </a:p>
        </p:txBody>
      </p:sp>
      <p:pic>
        <p:nvPicPr>
          <p:cNvPr id="5" name="Picture 4" descr="A picture containing person, sitting, indoor, smiling&#10;&#10;Description automatically generated">
            <a:extLst>
              <a:ext uri="{FF2B5EF4-FFF2-40B4-BE49-F238E27FC236}">
                <a16:creationId xmlns:a16="http://schemas.microsoft.com/office/drawing/2014/main" id="{5A8A0528-54E8-C47A-5EC9-1D76EF82900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6700" y="1046715"/>
            <a:ext cx="1392739" cy="149198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3C7D8B9-D309-1EFD-E97D-D6DA801B889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505" t="38899" r="5803" b="42997"/>
          <a:stretch/>
        </p:blipFill>
        <p:spPr>
          <a:xfrm>
            <a:off x="3602822" y="6197801"/>
            <a:ext cx="4134312" cy="571315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7DEC9E8-B3C8-60AB-B15D-FF6DF802D9B4}"/>
              </a:ext>
            </a:extLst>
          </p:cNvPr>
          <p:cNvCxnSpPr/>
          <p:nvPr/>
        </p:nvCxnSpPr>
        <p:spPr bwMode="auto">
          <a:xfrm flipV="1">
            <a:off x="248617" y="4475082"/>
            <a:ext cx="11663867" cy="29497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ysDash"/>
            <a:miter lim="800000"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417826249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284C34-4442-13AE-13F0-7A7B6EEE0E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2D86EF97-3D4C-46A9-22EE-F93913A75A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008" y="0"/>
            <a:ext cx="11316749" cy="795338"/>
          </a:xfrm>
        </p:spPr>
        <p:txBody>
          <a:bodyPr/>
          <a:lstStyle/>
          <a:p>
            <a:r>
              <a:rPr lang="en-US" dirty="0"/>
              <a:t>Virtual Environments</a:t>
            </a:r>
          </a:p>
        </p:txBody>
      </p:sp>
      <p:sp>
        <p:nvSpPr>
          <p:cNvPr id="2" name="Content Placeholder 3">
            <a:extLst>
              <a:ext uri="{FF2B5EF4-FFF2-40B4-BE49-F238E27FC236}">
                <a16:creationId xmlns:a16="http://schemas.microsoft.com/office/drawing/2014/main" id="{928B9D1A-C48E-3542-C26A-FEAD3B853C30}"/>
              </a:ext>
            </a:extLst>
          </p:cNvPr>
          <p:cNvSpPr txBox="1">
            <a:spLocks/>
          </p:cNvSpPr>
          <p:nvPr/>
        </p:nvSpPr>
        <p:spPr>
          <a:xfrm>
            <a:off x="467130" y="1046715"/>
            <a:ext cx="11520738" cy="5005942"/>
          </a:xfrm>
          <a:prstGeom prst="rect">
            <a:avLst/>
          </a:prstGeom>
        </p:spPr>
        <p:txBody>
          <a:bodyPr/>
          <a:lstStyle>
            <a:lvl1pPr marL="457189" indent="-4571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charset="2"/>
              <a:buChar char="Ø"/>
              <a:defRPr sz="280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defRPr>
            </a:lvl1pPr>
            <a:lvl2pPr marL="990575" indent="-38099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defRPr>
            </a:lvl2pPr>
            <a:lvl3pPr marL="1523962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</a:defRPr>
            </a:lvl3pPr>
            <a:lvl4pPr marL="2133547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4pPr>
            <a:lvl5pPr marL="2743131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5pPr>
            <a:lvl6pPr marL="3352716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6pPr>
            <a:lvl7pPr marL="3962301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7pPr>
            <a:lvl8pPr marL="4571886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8pPr>
            <a:lvl9pPr marL="5181470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sz="2400" b="1" kern="0" dirty="0"/>
              <a:t>Terrain elements – static and dynamic </a:t>
            </a:r>
            <a:endParaRPr lang="en-US" sz="2400" kern="0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sz="2400" i="1" kern="0" dirty="0"/>
              <a:t>Static:</a:t>
            </a:r>
            <a:r>
              <a:rPr lang="en-US" sz="2400" kern="0" dirty="0"/>
              <a:t> implies non-moving objects that comprise the physical environment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000" kern="0" dirty="0"/>
              <a:t>Includes roads, barriers, curbs, rough terrain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000" kern="0" dirty="0">
                <a:solidFill>
                  <a:srgbClr val="FF0000"/>
                </a:solidFill>
              </a:rPr>
              <a:t>How do we handle asset (e.g., vehicle) </a:t>
            </a:r>
            <a:r>
              <a:rPr lang="en-US" sz="2000" u="sng" kern="0" dirty="0">
                <a:solidFill>
                  <a:srgbClr val="FF0000"/>
                </a:solidFill>
              </a:rPr>
              <a:t>interactions</a:t>
            </a:r>
            <a:r>
              <a:rPr lang="en-US" sz="2000" kern="0" dirty="0">
                <a:solidFill>
                  <a:srgbClr val="FF0000"/>
                </a:solidFill>
              </a:rPr>
              <a:t> with static objects?</a:t>
            </a:r>
          </a:p>
          <a:p>
            <a:pPr marL="609585" lvl="1" indent="0">
              <a:buNone/>
            </a:pPr>
            <a:endParaRPr lang="en-US" sz="2000" kern="0" dirty="0"/>
          </a:p>
          <a:p>
            <a:pPr marL="609585" lvl="1" indent="0">
              <a:buNone/>
            </a:pPr>
            <a:endParaRPr lang="en-US" sz="2000" kern="0" dirty="0"/>
          </a:p>
          <a:p>
            <a:pPr marL="609585" lvl="1" indent="0">
              <a:buNone/>
            </a:pPr>
            <a:endParaRPr lang="en-US" sz="2000" kern="0" dirty="0"/>
          </a:p>
          <a:p>
            <a:pPr marL="609585" lvl="1" indent="0">
              <a:buNone/>
            </a:pPr>
            <a:endParaRPr lang="en-US" sz="2000" kern="0" dirty="0"/>
          </a:p>
          <a:p>
            <a:pPr marL="609585" lvl="1" indent="0">
              <a:buNone/>
            </a:pPr>
            <a:endParaRPr lang="en-US" sz="2000" kern="0" dirty="0"/>
          </a:p>
          <a:p>
            <a:pPr marL="609585" lvl="1" indent="0">
              <a:buNone/>
            </a:pPr>
            <a:endParaRPr lang="en-US" sz="2000" kern="0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sz="2400" i="1" kern="0" dirty="0"/>
              <a:t>Dynamic</a:t>
            </a:r>
            <a:r>
              <a:rPr lang="en-US" sz="2400" kern="0" dirty="0"/>
              <a:t>: implies world assets that vary with time 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000" kern="0" dirty="0"/>
              <a:t>Moving objects (e.g., subject vehicle, other vehicles, pedestrians); traffic control device states, etc.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000" kern="0" dirty="0"/>
              <a:t>Programmed (dynamic) behaviors could be fully deterministic or autonomous</a:t>
            </a:r>
          </a:p>
          <a:p>
            <a:endParaRPr lang="en-US" sz="2400" kern="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40B1C97-691F-E862-BC43-7A0C01C926AD}"/>
              </a:ext>
            </a:extLst>
          </p:cNvPr>
          <p:cNvSpPr txBox="1"/>
          <p:nvPr/>
        </p:nvSpPr>
        <p:spPr>
          <a:xfrm>
            <a:off x="120243" y="270711"/>
            <a:ext cx="1116011" cy="253916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1050" i="1" dirty="0">
                <a:highlight>
                  <a:srgbClr val="FFFF00"/>
                </a:highlight>
                <a:latin typeface="Arial Narrow" panose="020B0606020202030204" pitchFamily="34" charset="0"/>
              </a:rPr>
              <a:t>Papelis et al., 2001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3BFF135-5F99-C0EA-37E1-B9902A30144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4062" t="27496" r="26181" b="47434"/>
          <a:stretch/>
        </p:blipFill>
        <p:spPr>
          <a:xfrm>
            <a:off x="1074352" y="2795248"/>
            <a:ext cx="3270106" cy="200186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48D3015-12B6-BB88-9457-E88EE84DDCC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341" t="57184" r="45868" b="17014"/>
          <a:stretch/>
        </p:blipFill>
        <p:spPr>
          <a:xfrm>
            <a:off x="4428732" y="2795248"/>
            <a:ext cx="5801973" cy="2038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391434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284C34-4442-13AE-13F0-7A7B6EEE0E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2D86EF97-3D4C-46A9-22EE-F93913A75A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008" y="0"/>
            <a:ext cx="11316749" cy="795338"/>
          </a:xfrm>
        </p:spPr>
        <p:txBody>
          <a:bodyPr/>
          <a:lstStyle/>
          <a:p>
            <a:r>
              <a:rPr lang="en-US" dirty="0"/>
              <a:t>Virtual Environments</a:t>
            </a:r>
          </a:p>
        </p:txBody>
      </p:sp>
      <p:sp>
        <p:nvSpPr>
          <p:cNvPr id="2" name="Content Placeholder 3">
            <a:extLst>
              <a:ext uri="{FF2B5EF4-FFF2-40B4-BE49-F238E27FC236}">
                <a16:creationId xmlns:a16="http://schemas.microsoft.com/office/drawing/2014/main" id="{928B9D1A-C48E-3542-C26A-FEAD3B853C30}"/>
              </a:ext>
            </a:extLst>
          </p:cNvPr>
          <p:cNvSpPr txBox="1">
            <a:spLocks/>
          </p:cNvSpPr>
          <p:nvPr/>
        </p:nvSpPr>
        <p:spPr>
          <a:xfrm>
            <a:off x="467130" y="1046715"/>
            <a:ext cx="11436925" cy="5155118"/>
          </a:xfrm>
          <a:prstGeom prst="rect">
            <a:avLst/>
          </a:prstGeom>
        </p:spPr>
        <p:txBody>
          <a:bodyPr/>
          <a:lstStyle>
            <a:lvl1pPr marL="457189" indent="-4571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charset="2"/>
              <a:buChar char="Ø"/>
              <a:defRPr sz="280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defRPr>
            </a:lvl1pPr>
            <a:lvl2pPr marL="990575" indent="-38099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defRPr>
            </a:lvl2pPr>
            <a:lvl3pPr marL="1523962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</a:defRPr>
            </a:lvl3pPr>
            <a:lvl4pPr marL="2133547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4pPr>
            <a:lvl5pPr marL="2743131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5pPr>
            <a:lvl6pPr marL="3352716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6pPr>
            <a:lvl7pPr marL="3962301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7pPr>
            <a:lvl8pPr marL="4571886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8pPr>
            <a:lvl9pPr marL="5181470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sz="2400" b="1" kern="0" dirty="0"/>
              <a:t>Scenario authoring</a:t>
            </a:r>
            <a:endParaRPr lang="en-US" sz="2400" kern="0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sz="2400" kern="0" dirty="0"/>
              <a:t>Specification of elements in a virtual environment such that certain events appear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000" kern="0" dirty="0"/>
              <a:t>Events commonly introduced to induce subject behavior/response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000" kern="0" dirty="0"/>
              <a:t>Event timing can be critical to maintain consistency across subjects/experiments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kern="0" dirty="0"/>
              <a:t>Scenarios designed to identify knowledge gaps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000" kern="0" dirty="0"/>
              <a:t>Improve pilot safety and train for situational awareness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000" u="sng" kern="0" dirty="0"/>
              <a:t>Examples</a:t>
            </a:r>
            <a:r>
              <a:rPr lang="en-US" sz="2000" kern="0" dirty="0"/>
              <a:t>: Inclement weather (e.g., rain, ice, fog) | Equipment malfunction (e.g., landing gear failure)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kern="0" dirty="0"/>
              <a:t>Scenario development informed by: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000" kern="0" dirty="0"/>
              <a:t>Educational principles (e.g., Bloom's Taxonomy) – guidelines for successful training goals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000" kern="0" dirty="0"/>
              <a:t>Key performance indictors (KPIs) (e.g., navigation performance, psychological factors, decision making)</a:t>
            </a:r>
          </a:p>
          <a:p>
            <a:pPr marL="0" indent="0">
              <a:buNone/>
            </a:pPr>
            <a:endParaRPr lang="en-US" sz="2400" kern="0" dirty="0"/>
          </a:p>
          <a:p>
            <a:endParaRPr lang="en-US" sz="2400" kern="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40B1C97-691F-E862-BC43-7A0C01C926AD}"/>
              </a:ext>
            </a:extLst>
          </p:cNvPr>
          <p:cNvSpPr txBox="1"/>
          <p:nvPr/>
        </p:nvSpPr>
        <p:spPr>
          <a:xfrm>
            <a:off x="1660063" y="270711"/>
            <a:ext cx="1085554" cy="253916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1050" i="1" dirty="0">
                <a:highlight>
                  <a:srgbClr val="FFFF00"/>
                </a:highlight>
                <a:latin typeface="Arial Narrow" panose="020B0606020202030204" pitchFamily="34" charset="0"/>
              </a:rPr>
              <a:t>Munim et al., 2023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FC67591-02B0-C329-5415-112BB3C5CF63}"/>
              </a:ext>
            </a:extLst>
          </p:cNvPr>
          <p:cNvSpPr txBox="1"/>
          <p:nvPr/>
        </p:nvSpPr>
        <p:spPr>
          <a:xfrm>
            <a:off x="120243" y="270711"/>
            <a:ext cx="1447832" cy="253916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1050" i="1" dirty="0">
                <a:highlight>
                  <a:srgbClr val="FFFF00"/>
                </a:highlight>
                <a:latin typeface="Arial Narrow" panose="020B0606020202030204" pitchFamily="34" charset="0"/>
              </a:rPr>
              <a:t>Harrington &amp; Simon, 2022</a:t>
            </a:r>
          </a:p>
        </p:txBody>
      </p:sp>
      <p:pic>
        <p:nvPicPr>
          <p:cNvPr id="1026" name="Picture 2" descr="PDF] Automated scenario generation: toward tailored and optimized military  training in virtual environments | Semantic Scholar">
            <a:extLst>
              <a:ext uri="{FF2B5EF4-FFF2-40B4-BE49-F238E27FC236}">
                <a16:creationId xmlns:a16="http://schemas.microsoft.com/office/drawing/2014/main" id="{D3EA3336-8545-1478-9714-CB8891E709E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712"/>
          <a:stretch/>
        </p:blipFill>
        <p:spPr bwMode="auto">
          <a:xfrm>
            <a:off x="3952621" y="5204074"/>
            <a:ext cx="3703898" cy="1550687"/>
          </a:xfrm>
          <a:prstGeom prst="rect">
            <a:avLst/>
          </a:prstGeom>
          <a:noFill/>
          <a:ln>
            <a:solidFill>
              <a:schemeClr val="tx1"/>
            </a:solidFill>
            <a:prstDash val="sysDash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777590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D7287108-FDBD-67F5-B1B7-7C9A270028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97125" y="0"/>
            <a:ext cx="7416800" cy="795338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Numerical approach #4</a:t>
            </a:r>
          </a:p>
        </p:txBody>
      </p:sp>
      <p:sp>
        <p:nvSpPr>
          <p:cNvPr id="2" name="Content Placeholder 3">
            <a:extLst>
              <a:ext uri="{FF2B5EF4-FFF2-40B4-BE49-F238E27FC236}">
                <a16:creationId xmlns:a16="http://schemas.microsoft.com/office/drawing/2014/main" id="{FDDDD390-49EF-6381-2DCE-6D640E9ECA3A}"/>
              </a:ext>
            </a:extLst>
          </p:cNvPr>
          <p:cNvSpPr txBox="1">
            <a:spLocks/>
          </p:cNvSpPr>
          <p:nvPr/>
        </p:nvSpPr>
        <p:spPr>
          <a:xfrm>
            <a:off x="467129" y="1046715"/>
            <a:ext cx="9346795" cy="5075237"/>
          </a:xfrm>
          <a:prstGeom prst="rect">
            <a:avLst/>
          </a:prstGeom>
        </p:spPr>
        <p:txBody>
          <a:bodyPr/>
          <a:lstStyle>
            <a:lvl1pPr marL="457189" indent="-4571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charset="2"/>
              <a:buChar char="Ø"/>
              <a:defRPr sz="280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defRPr>
            </a:lvl1pPr>
            <a:lvl2pPr marL="990575" indent="-38099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defRPr>
            </a:lvl2pPr>
            <a:lvl3pPr marL="1523962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</a:defRPr>
            </a:lvl3pPr>
            <a:lvl4pPr marL="2133547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4pPr>
            <a:lvl5pPr marL="2743131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5pPr>
            <a:lvl6pPr marL="3352716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6pPr>
            <a:lvl7pPr marL="3962301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7pPr>
            <a:lvl8pPr marL="4571886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8pPr>
            <a:lvl9pPr marL="5181470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endParaRPr lang="en-US" sz="2400" kern="0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sz="2400" kern="0" dirty="0"/>
              <a:t>Recall: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000" kern="0" dirty="0"/>
              <a:t>Virtual environments for vehicle simulators define components of the artificial world within which a human subject (trainee) participates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000" kern="0" dirty="0"/>
              <a:t>A primary (static) component is the terrain database, which is a geometric digital definition of selected aspects of the surface of the Earth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400" kern="0" dirty="0"/>
              <a:t>Dynamic simulations will likely involve </a:t>
            </a:r>
            <a:r>
              <a:rPr lang="en-US" sz="2400" b="1" i="1" kern="0" dirty="0"/>
              <a:t>complex interactions between objects</a:t>
            </a:r>
            <a:r>
              <a:rPr lang="en-US" sz="2400" kern="0" dirty="0"/>
              <a:t> (i.e., collisions) in the virtual world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000" kern="0" dirty="0"/>
              <a:t>Interactions with static objects (e.g., curbs, the ground)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000" kern="0" dirty="0"/>
              <a:t>Interactions with dynamic objects (e.g., other cars)</a:t>
            </a:r>
            <a:endParaRPr lang="en-US" sz="1600" kern="0" dirty="0"/>
          </a:p>
          <a:p>
            <a:pPr>
              <a:buFont typeface="Wingdings" panose="05000000000000000000" pitchFamily="2" charset="2"/>
              <a:buChar char="Ø"/>
            </a:pPr>
            <a:endParaRPr lang="en-US" sz="2400" b="1" kern="0" dirty="0">
              <a:solidFill>
                <a:srgbClr val="FF0000"/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b="1" kern="0" dirty="0">
                <a:highlight>
                  <a:srgbClr val="FF0000"/>
                </a:highlight>
              </a:rPr>
              <a:t>Let’s investigate some mathematics behind </a:t>
            </a:r>
            <a:r>
              <a:rPr lang="en-US" sz="2400" b="1" u="sng" kern="0" dirty="0">
                <a:highlight>
                  <a:srgbClr val="FF0000"/>
                </a:highlight>
              </a:rPr>
              <a:t>collision detection</a:t>
            </a:r>
          </a:p>
          <a:p>
            <a:pPr marL="0" indent="0">
              <a:buNone/>
            </a:pPr>
            <a:endParaRPr lang="en-US" sz="2400" kern="0" dirty="0"/>
          </a:p>
          <a:p>
            <a:pPr marL="0" indent="0">
              <a:buNone/>
            </a:pPr>
            <a:endParaRPr lang="en-US" sz="2400" kern="0" dirty="0"/>
          </a:p>
          <a:p>
            <a:endParaRPr lang="en-US" sz="2400" kern="0" dirty="0"/>
          </a:p>
        </p:txBody>
      </p:sp>
    </p:spTree>
    <p:extLst>
      <p:ext uri="{BB962C8B-B14F-4D97-AF65-F5344CB8AC3E}">
        <p14:creationId xmlns:p14="http://schemas.microsoft.com/office/powerpoint/2010/main" val="210443187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D7287108-FDBD-67F5-B1B7-7C9A270028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97125" y="0"/>
            <a:ext cx="7416800" cy="795338"/>
          </a:xfrm>
        </p:spPr>
        <p:txBody>
          <a:bodyPr/>
          <a:lstStyle/>
          <a:p>
            <a:r>
              <a:rPr lang="en-US" dirty="0"/>
              <a:t>Collision detection </a:t>
            </a:r>
          </a:p>
        </p:txBody>
      </p:sp>
      <p:sp>
        <p:nvSpPr>
          <p:cNvPr id="2" name="Content Placeholder 3">
            <a:extLst>
              <a:ext uri="{FF2B5EF4-FFF2-40B4-BE49-F238E27FC236}">
                <a16:creationId xmlns:a16="http://schemas.microsoft.com/office/drawing/2014/main" id="{B5C156BD-08A2-EF46-A068-2E317792ABE4}"/>
              </a:ext>
            </a:extLst>
          </p:cNvPr>
          <p:cNvSpPr txBox="1">
            <a:spLocks/>
          </p:cNvSpPr>
          <p:nvPr/>
        </p:nvSpPr>
        <p:spPr>
          <a:xfrm>
            <a:off x="480132" y="1046715"/>
            <a:ext cx="11423846" cy="5075237"/>
          </a:xfrm>
          <a:prstGeom prst="rect">
            <a:avLst/>
          </a:prstGeom>
        </p:spPr>
        <p:txBody>
          <a:bodyPr/>
          <a:lstStyle>
            <a:lvl1pPr marL="457189" indent="-4571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charset="2"/>
              <a:buChar char="Ø"/>
              <a:defRPr sz="280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defRPr>
            </a:lvl1pPr>
            <a:lvl2pPr marL="990575" indent="-38099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defRPr>
            </a:lvl2pPr>
            <a:lvl3pPr marL="1523962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</a:defRPr>
            </a:lvl3pPr>
            <a:lvl4pPr marL="2133547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4pPr>
            <a:lvl5pPr marL="2743131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5pPr>
            <a:lvl6pPr marL="3352716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6pPr>
            <a:lvl7pPr marL="3962301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7pPr>
            <a:lvl8pPr marL="4571886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8pPr>
            <a:lvl9pPr marL="5181470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sz="2400" b="1" kern="0" dirty="0"/>
              <a:t>Collision detection basics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u="sng" kern="0" dirty="0"/>
              <a:t>Definition</a:t>
            </a:r>
            <a:r>
              <a:rPr lang="en-US" sz="2400" kern="0" dirty="0"/>
              <a:t>: the geometric problem of detecting the intersection of two or more world objects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000" kern="0" dirty="0"/>
              <a:t>An essential component within any dynamic simulation</a:t>
            </a:r>
          </a:p>
          <a:p>
            <a:r>
              <a:rPr lang="en-US" sz="2400" kern="0" dirty="0"/>
              <a:t>Collision algorithms are more efficient for </a:t>
            </a:r>
            <a:r>
              <a:rPr lang="en-US" sz="2400" b="1" i="1" kern="0" dirty="0"/>
              <a:t>convex</a:t>
            </a:r>
            <a:r>
              <a:rPr lang="en-US" sz="2400" kern="0" dirty="0"/>
              <a:t> polygons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000" kern="0" dirty="0"/>
              <a:t>Concave shapes have inner gaps/voids/cavities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000" kern="0" dirty="0"/>
              <a:t>Simple shapes (e.g., circles, spheres, rectangles, boxes) offer easier collision detection 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000" kern="0" dirty="0"/>
              <a:t>However, they only approximate actual geometries (</a:t>
            </a:r>
            <a:r>
              <a:rPr lang="en-US" sz="2000" b="1" i="1" kern="0" dirty="0"/>
              <a:t>pros/cons</a:t>
            </a:r>
            <a:r>
              <a:rPr lang="en-US" sz="2000" kern="0" dirty="0"/>
              <a:t>)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sz="2000" kern="0" dirty="0"/>
          </a:p>
          <a:p>
            <a:pPr marL="0" indent="0">
              <a:buNone/>
            </a:pPr>
            <a:endParaRPr lang="en-US" sz="2400" kern="0" dirty="0"/>
          </a:p>
          <a:p>
            <a:pPr marL="0" indent="0">
              <a:buNone/>
            </a:pPr>
            <a:endParaRPr lang="en-US" sz="2400" kern="0" dirty="0"/>
          </a:p>
          <a:p>
            <a:endParaRPr lang="en-US" sz="2400" kern="0" dirty="0"/>
          </a:p>
        </p:txBody>
      </p:sp>
      <p:pic>
        <p:nvPicPr>
          <p:cNvPr id="1032" name="Picture 8" descr="21 Pro Tips for Smashing the Rack | Pool Cues and Billiards Supplies at  PoolDawg.com">
            <a:extLst>
              <a:ext uri="{FF2B5EF4-FFF2-40B4-BE49-F238E27FC236}">
                <a16:creationId xmlns:a16="http://schemas.microsoft.com/office/drawing/2014/main" id="{AAB3F70D-3855-54DC-5910-406362A33B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517" y="4579044"/>
            <a:ext cx="2657137" cy="1394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086973A-4289-CF09-D46F-26ACDFB3E21A}"/>
              </a:ext>
            </a:extLst>
          </p:cNvPr>
          <p:cNvSpPr txBox="1"/>
          <p:nvPr/>
        </p:nvSpPr>
        <p:spPr>
          <a:xfrm>
            <a:off x="141299" y="270711"/>
            <a:ext cx="1213794" cy="253916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1050" i="1" dirty="0">
                <a:highlight>
                  <a:srgbClr val="FFFF00"/>
                </a:highlight>
                <a:latin typeface="Arial Narrow" panose="020B0606020202030204" pitchFamily="34" charset="0"/>
              </a:rPr>
              <a:t>Teschner et al., 2005</a:t>
            </a:r>
          </a:p>
        </p:txBody>
      </p:sp>
      <p:pic>
        <p:nvPicPr>
          <p:cNvPr id="9" name="Picture 6" descr="Collision Detection in 2D Arcade Video Games (Part III-End)">
            <a:extLst>
              <a:ext uri="{FF2B5EF4-FFF2-40B4-BE49-F238E27FC236}">
                <a16:creationId xmlns:a16="http://schemas.microsoft.com/office/drawing/2014/main" id="{B89E9986-8C0D-C086-4724-701412EAC04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95" t="3769" r="27032" b="51284"/>
          <a:stretch/>
        </p:blipFill>
        <p:spPr bwMode="auto">
          <a:xfrm>
            <a:off x="5633650" y="4119737"/>
            <a:ext cx="1708470" cy="1750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82EFEC1-4D8D-ED0B-4B80-6815BBA1275E}"/>
              </a:ext>
            </a:extLst>
          </p:cNvPr>
          <p:cNvSpPr txBox="1"/>
          <p:nvPr/>
        </p:nvSpPr>
        <p:spPr>
          <a:xfrm>
            <a:off x="1497706" y="270711"/>
            <a:ext cx="880369" cy="253916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1050" i="1" dirty="0">
                <a:highlight>
                  <a:srgbClr val="FFFF00"/>
                </a:highlight>
                <a:latin typeface="Arial Narrow" panose="020B0606020202030204" pitchFamily="34" charset="0"/>
              </a:rPr>
              <a:t>Serrano, 2016</a:t>
            </a:r>
          </a:p>
        </p:txBody>
      </p:sp>
      <p:pic>
        <p:nvPicPr>
          <p:cNvPr id="12" name="Picture 10" descr="Tips for developing a Collision Detection System — Harold Serrano - Game  Engine Developer">
            <a:extLst>
              <a:ext uri="{FF2B5EF4-FFF2-40B4-BE49-F238E27FC236}">
                <a16:creationId xmlns:a16="http://schemas.microsoft.com/office/drawing/2014/main" id="{27D8EFB3-E8F4-53F8-DBB0-C1DB1A98172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87" b="12346"/>
          <a:stretch/>
        </p:blipFill>
        <p:spPr bwMode="auto">
          <a:xfrm>
            <a:off x="8910601" y="4197071"/>
            <a:ext cx="2767556" cy="1293963"/>
          </a:xfrm>
          <a:prstGeom prst="rect">
            <a:avLst/>
          </a:prstGeom>
          <a:noFill/>
          <a:ln>
            <a:solidFill>
              <a:schemeClr val="tx1"/>
            </a:solidFill>
            <a:prstDash val="sysDash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9ED93EFD-E33A-FB19-9D0D-CB6B3AEC5808}"/>
              </a:ext>
            </a:extLst>
          </p:cNvPr>
          <p:cNvCxnSpPr>
            <a:cxnSpLocks/>
          </p:cNvCxnSpPr>
          <p:nvPr/>
        </p:nvCxnSpPr>
        <p:spPr bwMode="auto">
          <a:xfrm flipV="1">
            <a:off x="5562249" y="5170363"/>
            <a:ext cx="712136" cy="640922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triangle"/>
          </a:ln>
          <a:effectLst/>
        </p:spPr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7E265A7F-30BD-8950-DF76-64A1A7616626}"/>
              </a:ext>
            </a:extLst>
          </p:cNvPr>
          <p:cNvSpPr txBox="1"/>
          <p:nvPr/>
        </p:nvSpPr>
        <p:spPr>
          <a:xfrm>
            <a:off x="4686195" y="5877287"/>
            <a:ext cx="1396536" cy="369332"/>
          </a:xfrm>
          <a:prstGeom prst="rect">
            <a:avLst/>
          </a:prstGeom>
          <a:noFill/>
          <a:ln>
            <a:solidFill>
              <a:srgbClr val="FF0000"/>
            </a:solidFill>
            <a:prstDash val="sysDash"/>
          </a:ln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Arial Narrow" panose="020B0606020202030204" pitchFamily="34" charset="0"/>
              </a:rPr>
              <a:t>False positive!</a:t>
            </a:r>
          </a:p>
        </p:txBody>
      </p:sp>
    </p:spTree>
    <p:extLst>
      <p:ext uri="{BB962C8B-B14F-4D97-AF65-F5344CB8AC3E}">
        <p14:creationId xmlns:p14="http://schemas.microsoft.com/office/powerpoint/2010/main" val="419416523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D7287108-FDBD-67F5-B1B7-7C9A270028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97125" y="0"/>
            <a:ext cx="7416800" cy="795338"/>
          </a:xfrm>
        </p:spPr>
        <p:txBody>
          <a:bodyPr/>
          <a:lstStyle/>
          <a:p>
            <a:r>
              <a:rPr lang="en-US" dirty="0"/>
              <a:t>Collision detection </a:t>
            </a:r>
          </a:p>
        </p:txBody>
      </p:sp>
      <p:sp>
        <p:nvSpPr>
          <p:cNvPr id="2" name="Content Placeholder 3">
            <a:extLst>
              <a:ext uri="{FF2B5EF4-FFF2-40B4-BE49-F238E27FC236}">
                <a16:creationId xmlns:a16="http://schemas.microsoft.com/office/drawing/2014/main" id="{5CD5FAA8-EB5E-2671-6160-9AFEC04DC1B2}"/>
              </a:ext>
            </a:extLst>
          </p:cNvPr>
          <p:cNvSpPr txBox="1">
            <a:spLocks/>
          </p:cNvSpPr>
          <p:nvPr/>
        </p:nvSpPr>
        <p:spPr>
          <a:xfrm>
            <a:off x="480132" y="1046715"/>
            <a:ext cx="8043083" cy="5075237"/>
          </a:xfrm>
          <a:prstGeom prst="rect">
            <a:avLst/>
          </a:prstGeom>
        </p:spPr>
        <p:txBody>
          <a:bodyPr/>
          <a:lstStyle>
            <a:lvl1pPr marL="457189" indent="-4571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charset="2"/>
              <a:buChar char="Ø"/>
              <a:defRPr sz="280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defRPr>
            </a:lvl1pPr>
            <a:lvl2pPr marL="990575" indent="-38099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defRPr>
            </a:lvl2pPr>
            <a:lvl3pPr marL="1523962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</a:defRPr>
            </a:lvl3pPr>
            <a:lvl4pPr marL="2133547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4pPr>
            <a:lvl5pPr marL="2743131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5pPr>
            <a:lvl6pPr marL="3352716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6pPr>
            <a:lvl7pPr marL="3962301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7pPr>
            <a:lvl8pPr marL="4571886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8pPr>
            <a:lvl9pPr marL="5181470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sz="2400" b="1" kern="0" dirty="0"/>
              <a:t>Collision detection basics</a:t>
            </a:r>
            <a:endParaRPr lang="en-US" sz="2400" kern="0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sz="2400" b="1" i="1" kern="0" dirty="0"/>
              <a:t>Sphere-based collisions</a:t>
            </a:r>
            <a:r>
              <a:rPr lang="en-US" sz="2400" kern="0" dirty="0"/>
              <a:t> - verify if the sum of the circle radii is less than the distance between the circle centers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b="1" i="1" kern="0" dirty="0"/>
              <a:t>Axis-aligned bounding box (AABB) </a:t>
            </a:r>
            <a:r>
              <a:rPr lang="en-US" sz="2400" kern="0" dirty="0"/>
              <a:t>- box has no rotation and its edges are parallel to the base axes of the scene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000" kern="0" dirty="0"/>
              <a:t>With Oriented Bounding Box (OBB) – objects can be rotated</a:t>
            </a:r>
          </a:p>
          <a:p>
            <a:r>
              <a:rPr lang="en-US" sz="2400" b="1" kern="0" dirty="0"/>
              <a:t>Point-in-polygon test</a:t>
            </a:r>
            <a:r>
              <a:rPr lang="en-US" sz="2400" kern="0" dirty="0"/>
              <a:t>: using “right hand” rule, for query point, sum all </a:t>
            </a:r>
            <a:r>
              <a:rPr lang="en-US" sz="2400" u="sng" kern="0" dirty="0"/>
              <a:t>signed</a:t>
            </a:r>
            <a:r>
              <a:rPr lang="en-US" sz="2400" kern="0" dirty="0"/>
              <a:t> angles to the vertex edges (</a:t>
            </a:r>
            <a:r>
              <a:rPr lang="en-US" sz="2400" b="1" i="1" kern="0" dirty="0"/>
              <a:t>ABCD</a:t>
            </a:r>
            <a:r>
              <a:rPr lang="en-US" sz="2400" kern="0" dirty="0"/>
              <a:t>) 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000" kern="0" dirty="0"/>
              <a:t>If sum=360 degrees, point is inside polygon (e.g., P1)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000" kern="0" dirty="0"/>
              <a:t>If sum=0 degrees, point is outside polygon (e.g., P2)</a:t>
            </a:r>
          </a:p>
          <a:p>
            <a:endParaRPr lang="en-US" sz="2400" kern="0" dirty="0"/>
          </a:p>
          <a:p>
            <a:pPr marL="0" indent="0">
              <a:buNone/>
            </a:pPr>
            <a:endParaRPr lang="en-US" sz="2400" kern="0" dirty="0"/>
          </a:p>
          <a:p>
            <a:pPr marL="0" indent="0">
              <a:buNone/>
            </a:pPr>
            <a:endParaRPr lang="en-US" sz="2400" kern="0" dirty="0"/>
          </a:p>
          <a:p>
            <a:endParaRPr lang="en-US" sz="2400" kern="0" dirty="0"/>
          </a:p>
        </p:txBody>
      </p:sp>
      <p:pic>
        <p:nvPicPr>
          <p:cNvPr id="3" name="Picture 4" descr="LearnOpenGL - Collision detection">
            <a:extLst>
              <a:ext uri="{FF2B5EF4-FFF2-40B4-BE49-F238E27FC236}">
                <a16:creationId xmlns:a16="http://schemas.microsoft.com/office/drawing/2014/main" id="{793D1010-2A50-4B05-E761-9585D07642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5247" y="2658047"/>
            <a:ext cx="2898846" cy="1082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separated circles">
            <a:extLst>
              <a:ext uri="{FF2B5EF4-FFF2-40B4-BE49-F238E27FC236}">
                <a16:creationId xmlns:a16="http://schemas.microsoft.com/office/drawing/2014/main" id="{248B9233-57E3-06C2-FAAA-FA3D0103795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8" t="9934" r="7784" b="15952"/>
          <a:stretch/>
        </p:blipFill>
        <p:spPr bwMode="auto">
          <a:xfrm>
            <a:off x="9158971" y="1100372"/>
            <a:ext cx="2428629" cy="1252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E15BDCF-C50E-F250-AE73-8F59610BD3C4}"/>
              </a:ext>
            </a:extLst>
          </p:cNvPr>
          <p:cNvSpPr txBox="1"/>
          <p:nvPr/>
        </p:nvSpPr>
        <p:spPr>
          <a:xfrm>
            <a:off x="112056" y="279252"/>
            <a:ext cx="958917" cy="253916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1050" i="1" dirty="0">
                <a:highlight>
                  <a:srgbClr val="FFFF00"/>
                </a:highlight>
                <a:latin typeface="Arial Narrow" panose="020B0606020202030204" pitchFamily="34" charset="0"/>
              </a:rPr>
              <a:t>Workman, 2016</a:t>
            </a:r>
          </a:p>
        </p:txBody>
      </p:sp>
      <p:pic>
        <p:nvPicPr>
          <p:cNvPr id="3076" name="Picture 4">
            <a:extLst>
              <a:ext uri="{FF2B5EF4-FFF2-40B4-BE49-F238E27FC236}">
                <a16:creationId xmlns:a16="http://schemas.microsoft.com/office/drawing/2014/main" id="{95DC037B-E948-DB94-723D-29382D7D38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8554" y="4667158"/>
            <a:ext cx="2894932" cy="1982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Right-hand rule - Wikipedia">
            <a:extLst>
              <a:ext uri="{FF2B5EF4-FFF2-40B4-BE49-F238E27FC236}">
                <a16:creationId xmlns:a16="http://schemas.microsoft.com/office/drawing/2014/main" id="{6DD06BB5-842C-03AA-0951-98F66E6106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3739" y="4052111"/>
            <a:ext cx="1224382" cy="1108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376362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D7287108-FDBD-67F5-B1B7-7C9A270028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97125" y="0"/>
            <a:ext cx="7416800" cy="795338"/>
          </a:xfrm>
        </p:spPr>
        <p:txBody>
          <a:bodyPr/>
          <a:lstStyle/>
          <a:p>
            <a:r>
              <a:rPr lang="en-US" dirty="0"/>
              <a:t>Collision detection </a:t>
            </a:r>
          </a:p>
        </p:txBody>
      </p:sp>
      <p:sp>
        <p:nvSpPr>
          <p:cNvPr id="2" name="Content Placeholder 3">
            <a:extLst>
              <a:ext uri="{FF2B5EF4-FFF2-40B4-BE49-F238E27FC236}">
                <a16:creationId xmlns:a16="http://schemas.microsoft.com/office/drawing/2014/main" id="{5CD5FAA8-EB5E-2671-6160-9AFEC04DC1B2}"/>
              </a:ext>
            </a:extLst>
          </p:cNvPr>
          <p:cNvSpPr txBox="1">
            <a:spLocks/>
          </p:cNvSpPr>
          <p:nvPr/>
        </p:nvSpPr>
        <p:spPr>
          <a:xfrm>
            <a:off x="480132" y="1046715"/>
            <a:ext cx="7329203" cy="5075237"/>
          </a:xfrm>
          <a:prstGeom prst="rect">
            <a:avLst/>
          </a:prstGeom>
        </p:spPr>
        <p:txBody>
          <a:bodyPr/>
          <a:lstStyle>
            <a:lvl1pPr marL="457189" indent="-4571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charset="2"/>
              <a:buChar char="Ø"/>
              <a:defRPr sz="280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defRPr>
            </a:lvl1pPr>
            <a:lvl2pPr marL="990575" indent="-38099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defRPr>
            </a:lvl2pPr>
            <a:lvl3pPr marL="1523962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</a:defRPr>
            </a:lvl3pPr>
            <a:lvl4pPr marL="2133547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4pPr>
            <a:lvl5pPr marL="2743131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5pPr>
            <a:lvl6pPr marL="3352716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6pPr>
            <a:lvl7pPr marL="3962301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7pPr>
            <a:lvl8pPr marL="4571886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8pPr>
            <a:lvl9pPr marL="5181470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sz="2400" b="1" kern="0" dirty="0"/>
              <a:t>Collision detection basics</a:t>
            </a:r>
            <a:endParaRPr lang="en-US" sz="2400" kern="0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sz="2400" u="sng" kern="0" dirty="0"/>
              <a:t>Bounding boxes</a:t>
            </a:r>
            <a:r>
              <a:rPr lang="en-US" sz="2400" kern="0" dirty="0"/>
              <a:t>: 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000" kern="0" dirty="0"/>
              <a:t>Represent (approximate) each car by a boundary rectangle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000" kern="0" dirty="0"/>
              <a:t>Rectangles are not axis-aligned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000" kern="0" dirty="0"/>
              <a:t>Requires vector math to identify overlap regions</a:t>
            </a:r>
            <a:endParaRPr lang="en-US" sz="2400" kern="0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sz="2400" u="sng" kern="0" dirty="0"/>
              <a:t>Collision response</a:t>
            </a:r>
            <a:r>
              <a:rPr lang="en-US" sz="2400" kern="0" dirty="0"/>
              <a:t>: 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000" kern="0" dirty="0"/>
              <a:t>Simulation termination/restart?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000" kern="0" dirty="0"/>
              <a:t>Vehicle change of direction (e.g., physics engine)? 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000" kern="0" dirty="0"/>
              <a:t>Simulation event (e.g., explosion) to indicate a crash?</a:t>
            </a:r>
            <a:endParaRPr lang="en-US" sz="2400" kern="0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sz="2400" u="sng" kern="0" dirty="0"/>
              <a:t>Related vehicle applications</a:t>
            </a:r>
            <a:r>
              <a:rPr lang="en-US" sz="2400" kern="0" dirty="0"/>
              <a:t>: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000" kern="0" dirty="0"/>
              <a:t>Computer vision (e.g., lane detection)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000" kern="0" dirty="0"/>
              <a:t>Sensors for autonomous vehicles (e.g., V2X)</a:t>
            </a:r>
          </a:p>
          <a:p>
            <a:pPr marL="0" indent="0">
              <a:buNone/>
            </a:pPr>
            <a:endParaRPr lang="en-US" sz="2400" kern="0" dirty="0"/>
          </a:p>
          <a:p>
            <a:endParaRPr lang="en-US" sz="2400" kern="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F7AF2D5-03B8-889B-755B-FDF364236C0E}"/>
              </a:ext>
            </a:extLst>
          </p:cNvPr>
          <p:cNvSpPr txBox="1"/>
          <p:nvPr/>
        </p:nvSpPr>
        <p:spPr>
          <a:xfrm>
            <a:off x="144037" y="270711"/>
            <a:ext cx="776175" cy="253916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1050" i="1" dirty="0">
                <a:highlight>
                  <a:srgbClr val="FFFF00"/>
                </a:highlight>
                <a:latin typeface="Arial Narrow" panose="020B0606020202030204" pitchFamily="34" charset="0"/>
              </a:rPr>
              <a:t>Baker, 2022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A50A4ED-6BA9-A684-CC7C-091A80A1AC2A}"/>
              </a:ext>
            </a:extLst>
          </p:cNvPr>
          <p:cNvGrpSpPr/>
          <p:nvPr/>
        </p:nvGrpSpPr>
        <p:grpSpPr>
          <a:xfrm>
            <a:off x="8732939" y="1220597"/>
            <a:ext cx="3367197" cy="2340530"/>
            <a:chOff x="7655558" y="1237000"/>
            <a:chExt cx="4079242" cy="3102106"/>
          </a:xfrm>
        </p:grpSpPr>
        <p:pic>
          <p:nvPicPr>
            <p:cNvPr id="4100" name="Picture 4" descr="boundary rectangles">
              <a:extLst>
                <a:ext uri="{FF2B5EF4-FFF2-40B4-BE49-F238E27FC236}">
                  <a16:creationId xmlns:a16="http://schemas.microsoft.com/office/drawing/2014/main" id="{1EC52158-624F-4934-4AE1-2D1EE6B7C10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91060" y="1237000"/>
              <a:ext cx="3354125" cy="25155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3E539F67-372A-3B2B-D5F1-16BAE1EF4E90}"/>
                </a:ext>
              </a:extLst>
            </p:cNvPr>
            <p:cNvSpPr txBox="1"/>
            <p:nvPr/>
          </p:nvSpPr>
          <p:spPr>
            <a:xfrm>
              <a:off x="7655558" y="1541224"/>
              <a:ext cx="1063610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i="1" dirty="0"/>
                <a:t>Parallel to red: long dimension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48008CE-3AEF-1D79-E916-F7AF70208410}"/>
                </a:ext>
              </a:extLst>
            </p:cNvPr>
            <p:cNvSpPr txBox="1"/>
            <p:nvPr/>
          </p:nvSpPr>
          <p:spPr>
            <a:xfrm>
              <a:off x="10671190" y="1619650"/>
              <a:ext cx="1063610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i="1" dirty="0"/>
                <a:t>Parallel to blue: long dimension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976BD7D-B656-783E-14F6-002E4D880294}"/>
                </a:ext>
              </a:extLst>
            </p:cNvPr>
            <p:cNvSpPr txBox="1"/>
            <p:nvPr/>
          </p:nvSpPr>
          <p:spPr>
            <a:xfrm>
              <a:off x="7742000" y="3244334"/>
              <a:ext cx="1008315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i="1" dirty="0"/>
                <a:t>Parallel to red: short dimension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F3035E9-4C6E-9861-9046-4BC204B85C25}"/>
                </a:ext>
              </a:extLst>
            </p:cNvPr>
            <p:cNvSpPr txBox="1"/>
            <p:nvPr/>
          </p:nvSpPr>
          <p:spPr>
            <a:xfrm>
              <a:off x="10465827" y="3486850"/>
              <a:ext cx="1063610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i="1" dirty="0"/>
                <a:t>Parallel to blue: short dimension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71FFA426-3447-2284-9442-374BB2A83A56}"/>
                </a:ext>
              </a:extLst>
            </p:cNvPr>
            <p:cNvSpPr txBox="1"/>
            <p:nvPr/>
          </p:nvSpPr>
          <p:spPr>
            <a:xfrm>
              <a:off x="8911048" y="3959438"/>
              <a:ext cx="700492" cy="379668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  <a:prstDash val="sysDot"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b="1" dirty="0"/>
                <a:t>GAP!</a:t>
              </a:r>
            </a:p>
          </p:txBody>
        </p: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B2FE4752-45D7-3CF7-3F42-288B29D8EE98}"/>
                </a:ext>
              </a:extLst>
            </p:cNvPr>
            <p:cNvCxnSpPr>
              <a:cxnSpLocks/>
            </p:cNvCxnSpPr>
            <p:nvPr/>
          </p:nvCxnSpPr>
          <p:spPr bwMode="auto">
            <a:xfrm flipH="1" flipV="1">
              <a:off x="8957883" y="3281320"/>
              <a:ext cx="194209" cy="574862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miter lim="800000"/>
              <a:headEnd type="none" w="med" len="med"/>
              <a:tailEnd type="triangle"/>
            </a:ln>
            <a:effectLst/>
          </p:spPr>
        </p:cxnSp>
      </p:grpSp>
      <p:pic>
        <p:nvPicPr>
          <p:cNvPr id="4102" name="Picture 6" descr="boundary rectangles">
            <a:extLst>
              <a:ext uri="{FF2B5EF4-FFF2-40B4-BE49-F238E27FC236}">
                <a16:creationId xmlns:a16="http://schemas.microsoft.com/office/drawing/2014/main" id="{C892F691-9C0C-6A66-3552-BC770D82DB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3104" y="1467299"/>
            <a:ext cx="1803237" cy="1388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How to Choose the Right Sensors for Autonomous Vehicles">
            <a:extLst>
              <a:ext uri="{FF2B5EF4-FFF2-40B4-BE49-F238E27FC236}">
                <a16:creationId xmlns:a16="http://schemas.microsoft.com/office/drawing/2014/main" id="{11582560-4431-AF3B-E5CE-16481C6FEA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7309" y="4116092"/>
            <a:ext cx="3602192" cy="1885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Arrow: Right 13">
            <a:extLst>
              <a:ext uri="{FF2B5EF4-FFF2-40B4-BE49-F238E27FC236}">
                <a16:creationId xmlns:a16="http://schemas.microsoft.com/office/drawing/2014/main" id="{9C48CA82-632B-7247-90A3-3A6EBC9F2187}"/>
              </a:ext>
            </a:extLst>
          </p:cNvPr>
          <p:cNvSpPr/>
          <p:nvPr/>
        </p:nvSpPr>
        <p:spPr bwMode="auto">
          <a:xfrm>
            <a:off x="7277277" y="3369806"/>
            <a:ext cx="2254358" cy="174058"/>
          </a:xfrm>
          <a:prstGeom prst="rightArrow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2973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D7287108-FDBD-67F5-B1B7-7C9A270028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97125" y="0"/>
            <a:ext cx="7416800" cy="795338"/>
          </a:xfrm>
        </p:spPr>
        <p:txBody>
          <a:bodyPr/>
          <a:lstStyle/>
          <a:p>
            <a:r>
              <a:rPr lang="en-US" dirty="0">
                <a:solidFill>
                  <a:srgbClr val="00B0F0"/>
                </a:solidFill>
              </a:rPr>
              <a:t>Breakout #4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F1517B8-9C73-8B92-1A18-0F0B342FC4F0}"/>
              </a:ext>
            </a:extLst>
          </p:cNvPr>
          <p:cNvSpPr/>
          <p:nvPr/>
        </p:nvSpPr>
        <p:spPr bwMode="auto">
          <a:xfrm>
            <a:off x="421401" y="2218888"/>
            <a:ext cx="11425806" cy="3844806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400" b="1" i="1" dirty="0">
                <a:latin typeface="Arial Narrow" panose="020B0606020202030204" pitchFamily="34" charset="0"/>
              </a:rPr>
              <a:t>Ground vehicle collision detection</a:t>
            </a:r>
            <a:endParaRPr kumimoji="0" lang="en-US" sz="2400" b="1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 Narrow" panose="020B0606020202030204" pitchFamily="34" charset="0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2400" dirty="0">
              <a:latin typeface="Arial Narrow" panose="020B0606020202030204" pitchFamily="34" charset="0"/>
            </a:endParaRPr>
          </a:p>
          <a:p>
            <a:pPr marL="0" marR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2400" u="sng" dirty="0">
              <a:latin typeface="Arial Narrow" panose="020B0606020202030204" pitchFamily="34" charset="0"/>
            </a:endParaRPr>
          </a:p>
          <a:p>
            <a:pPr marL="0" marR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2400" u="sng" dirty="0">
              <a:latin typeface="Arial Narrow" panose="020B0606020202030204" pitchFamily="34" charset="0"/>
            </a:endParaRPr>
          </a:p>
          <a:p>
            <a:pPr marL="0" marR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2400" u="sng" dirty="0">
              <a:latin typeface="Arial Narrow" panose="020B0606020202030204" pitchFamily="34" charset="0"/>
            </a:endParaRPr>
          </a:p>
          <a:p>
            <a:pPr marL="0" marR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2400" u="sng" dirty="0">
              <a:latin typeface="Arial Narrow" panose="020B0606020202030204" pitchFamily="34" charset="0"/>
            </a:endParaRPr>
          </a:p>
          <a:p>
            <a:pPr marL="0" marR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400" u="sng" dirty="0">
                <a:latin typeface="Arial Narrow" panose="020B0606020202030204" pitchFamily="34" charset="0"/>
              </a:rPr>
              <a:t>Goals</a:t>
            </a:r>
            <a:r>
              <a:rPr lang="en-US" sz="2400" dirty="0">
                <a:latin typeface="Arial Narrow" panose="020B0606020202030204" pitchFamily="34" charset="0"/>
              </a:rPr>
              <a:t>:</a:t>
            </a:r>
          </a:p>
          <a:p>
            <a:pPr marL="457200" indent="-457200" algn="just">
              <a:buFontTx/>
              <a:buAutoNum type="arabicPeriod"/>
            </a:pP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Narrow" panose="020B0606020202030204" pitchFamily="34" charset="0"/>
              </a:rPr>
              <a:t>Demonstrate collision detection basics in MS Excel </a:t>
            </a:r>
          </a:p>
          <a:p>
            <a:pPr marL="457200" marR="0" indent="-4572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</a:pP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Narrow" panose="020B0606020202030204" pitchFamily="34" charset="0"/>
              </a:rPr>
              <a:t>Compare techniques (e.g., spheres, AABB) for simplifying geometries (in 2D, 3D)</a:t>
            </a:r>
          </a:p>
          <a:p>
            <a:pPr marL="457200" marR="0" indent="-4572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</a:pPr>
            <a:r>
              <a:rPr lang="en-US" sz="2400" dirty="0">
                <a:latin typeface="Arial Narrow" panose="020B0606020202030204" pitchFamily="34" charset="0"/>
              </a:rPr>
              <a:t>Observe trade-offs in detecting object overlap in a dynamic vehicle simulation</a:t>
            </a: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 Narrow" panose="020B0606020202030204" pitchFamily="34" charset="0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 Narrow" panose="020B0606020202030204" pitchFamily="34" charset="0"/>
            </a:endParaRPr>
          </a:p>
        </p:txBody>
      </p:sp>
      <p:pic>
        <p:nvPicPr>
          <p:cNvPr id="3074" name="Picture 2" descr="Video Game Physics Tutorial Part II: Collision Detection | Toptal®">
            <a:extLst>
              <a:ext uri="{FF2B5EF4-FFF2-40B4-BE49-F238E27FC236}">
                <a16:creationId xmlns:a16="http://schemas.microsoft.com/office/drawing/2014/main" id="{1F9C3790-5C4B-8C14-1169-2C5C5F8E594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7" r="23125"/>
          <a:stretch/>
        </p:blipFill>
        <p:spPr bwMode="auto">
          <a:xfrm>
            <a:off x="1651000" y="2899607"/>
            <a:ext cx="4842933" cy="1708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3D Theory - Car Racing Game Example Collisions - Martin Baker">
            <a:extLst>
              <a:ext uri="{FF2B5EF4-FFF2-40B4-BE49-F238E27FC236}">
                <a16:creationId xmlns:a16="http://schemas.microsoft.com/office/drawing/2014/main" id="{9495E1BD-A3FB-6D9C-B1C4-A6F6767ADB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5356" y="2899607"/>
            <a:ext cx="2123240" cy="1713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rrow: Left-Right 1">
            <a:extLst>
              <a:ext uri="{FF2B5EF4-FFF2-40B4-BE49-F238E27FC236}">
                <a16:creationId xmlns:a16="http://schemas.microsoft.com/office/drawing/2014/main" id="{E64D7055-D903-900F-2E66-B967F8C6BB29}"/>
              </a:ext>
            </a:extLst>
          </p:cNvPr>
          <p:cNvSpPr/>
          <p:nvPr/>
        </p:nvSpPr>
        <p:spPr bwMode="auto">
          <a:xfrm>
            <a:off x="6746122" y="3649261"/>
            <a:ext cx="1602011" cy="198966"/>
          </a:xfrm>
          <a:prstGeom prst="leftRightArrow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41470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D7287108-FDBD-67F5-B1B7-7C9A270028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6226" y="4669319"/>
            <a:ext cx="8882871" cy="1722566"/>
          </a:xfrm>
        </p:spPr>
        <p:txBody>
          <a:bodyPr/>
          <a:lstStyle/>
          <a:p>
            <a:r>
              <a:rPr lang="en-US" sz="3200" dirty="0">
                <a:solidFill>
                  <a:srgbClr val="22458A"/>
                </a:solidFill>
              </a:rPr>
              <a:t>M&amp;S component: </a:t>
            </a:r>
            <a:r>
              <a:rPr lang="en-US" sz="3200" b="0" dirty="0">
                <a:solidFill>
                  <a:srgbClr val="22458A"/>
                </a:solidFill>
              </a:rPr>
              <a:t>Displays/IG/sound</a:t>
            </a:r>
            <a:br>
              <a:rPr lang="en-US" sz="3200" dirty="0">
                <a:solidFill>
                  <a:srgbClr val="22458A"/>
                </a:solidFill>
              </a:rPr>
            </a:br>
            <a:r>
              <a:rPr lang="en-US" sz="3200" dirty="0">
                <a:solidFill>
                  <a:srgbClr val="22458A"/>
                </a:solidFill>
              </a:rPr>
              <a:t>Solution approach: </a:t>
            </a:r>
            <a:r>
              <a:rPr lang="en-US" sz="3200" b="0" dirty="0">
                <a:solidFill>
                  <a:srgbClr val="22458A"/>
                </a:solidFill>
              </a:rPr>
              <a:t>Goal seeking/optimization</a:t>
            </a:r>
            <a:endParaRPr lang="en-US" sz="3200" dirty="0">
              <a:solidFill>
                <a:srgbClr val="22458A"/>
              </a:solidFill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7A161D11-CEFE-0EC8-4537-4C689E302378}"/>
              </a:ext>
            </a:extLst>
          </p:cNvPr>
          <p:cNvGrpSpPr/>
          <p:nvPr/>
        </p:nvGrpSpPr>
        <p:grpSpPr>
          <a:xfrm>
            <a:off x="8688821" y="1293962"/>
            <a:ext cx="2984227" cy="4058728"/>
            <a:chOff x="8688821" y="1293962"/>
            <a:chExt cx="2984227" cy="4058728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DAA75498-AD66-059D-73C7-40C82534D39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contrast="-32000"/>
                      </a14:imgEffect>
                    </a14:imgLayer>
                  </a14:imgProps>
                </a:ext>
              </a:extLst>
            </a:blip>
            <a:srcRect l="3750" t="30984" r="76214" b="20932"/>
            <a:stretch/>
          </p:blipFill>
          <p:spPr>
            <a:xfrm>
              <a:off x="8688821" y="1293962"/>
              <a:ext cx="2984227" cy="4028536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600137CE-937E-75F0-0CAA-E8EB5D124974}"/>
                </a:ext>
              </a:extLst>
            </p:cNvPr>
            <p:cNvSpPr/>
            <p:nvPr/>
          </p:nvSpPr>
          <p:spPr bwMode="auto">
            <a:xfrm>
              <a:off x="9234577" y="4373591"/>
              <a:ext cx="2238555" cy="979099"/>
            </a:xfrm>
            <a:prstGeom prst="rect">
              <a:avLst/>
            </a:prstGeom>
            <a:solidFill>
              <a:srgbClr val="00CC00">
                <a:alpha val="20000"/>
              </a:srgbClr>
            </a:solidFill>
            <a:ln w="19050" cap="flat" cmpd="sng" algn="ctr">
              <a:solidFill>
                <a:schemeClr val="tx1"/>
              </a:solidFill>
              <a:prstDash val="sysDot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endParaRPr>
            </a:p>
          </p:txBody>
        </p:sp>
      </p:grpSp>
      <p:sp>
        <p:nvSpPr>
          <p:cNvPr id="3" name="Title 1">
            <a:extLst>
              <a:ext uri="{FF2B5EF4-FFF2-40B4-BE49-F238E27FC236}">
                <a16:creationId xmlns:a16="http://schemas.microsoft.com/office/drawing/2014/main" id="{7AC69055-3A72-E7BD-772D-9326E7373110}"/>
              </a:ext>
            </a:extLst>
          </p:cNvPr>
          <p:cNvSpPr txBox="1">
            <a:spLocks/>
          </p:cNvSpPr>
          <p:nvPr/>
        </p:nvSpPr>
        <p:spPr bwMode="auto">
          <a:xfrm>
            <a:off x="2397125" y="0"/>
            <a:ext cx="7416800" cy="795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267" b="1">
                <a:solidFill>
                  <a:srgbClr val="F77B0B"/>
                </a:solidFill>
                <a:latin typeface="Tahoma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267" b="1">
                <a:solidFill>
                  <a:srgbClr val="F77B0B"/>
                </a:solidFill>
                <a:latin typeface="Tahoma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267" b="1">
                <a:solidFill>
                  <a:srgbClr val="F77B0B"/>
                </a:solidFill>
                <a:latin typeface="Tahoma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267" b="1">
                <a:solidFill>
                  <a:srgbClr val="F77B0B"/>
                </a:solidFill>
                <a:latin typeface="Tahoma" charset="0"/>
              </a:defRPr>
            </a:lvl5pPr>
            <a:lvl6pPr marL="609585" algn="l" rtl="0" eaLnBrk="1" fontAlgn="base" hangingPunct="1">
              <a:spcBef>
                <a:spcPct val="0"/>
              </a:spcBef>
              <a:spcAft>
                <a:spcPct val="0"/>
              </a:spcAft>
              <a:defRPr sz="4267" b="1">
                <a:solidFill>
                  <a:srgbClr val="F77B0B"/>
                </a:solidFill>
                <a:latin typeface="Tahoma" charset="0"/>
              </a:defRPr>
            </a:lvl6pPr>
            <a:lvl7pPr marL="1219170" algn="l" rtl="0" eaLnBrk="1" fontAlgn="base" hangingPunct="1">
              <a:spcBef>
                <a:spcPct val="0"/>
              </a:spcBef>
              <a:spcAft>
                <a:spcPct val="0"/>
              </a:spcAft>
              <a:defRPr sz="4267" b="1">
                <a:solidFill>
                  <a:srgbClr val="F77B0B"/>
                </a:solidFill>
                <a:latin typeface="Tahoma" charset="0"/>
              </a:defRPr>
            </a:lvl7pPr>
            <a:lvl8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4267" b="1">
                <a:solidFill>
                  <a:srgbClr val="F77B0B"/>
                </a:solidFill>
                <a:latin typeface="Tahoma" charset="0"/>
              </a:defRPr>
            </a:lvl8pPr>
            <a:lvl9pPr marL="2438339" algn="l" rtl="0" eaLnBrk="1" fontAlgn="base" hangingPunct="1">
              <a:spcBef>
                <a:spcPct val="0"/>
              </a:spcBef>
              <a:spcAft>
                <a:spcPct val="0"/>
              </a:spcAft>
              <a:defRPr sz="4267" b="1">
                <a:solidFill>
                  <a:srgbClr val="F77B0B"/>
                </a:solidFill>
                <a:latin typeface="Tahoma" charset="0"/>
              </a:defRPr>
            </a:lvl9pPr>
          </a:lstStyle>
          <a:p>
            <a:r>
              <a:rPr lang="en-US" i="1" kern="0" dirty="0"/>
              <a:t>Beyond the Basics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34935C2-A618-0AE2-3860-381DC0E0458E}"/>
              </a:ext>
            </a:extLst>
          </p:cNvPr>
          <p:cNvSpPr/>
          <p:nvPr/>
        </p:nvSpPr>
        <p:spPr bwMode="auto">
          <a:xfrm>
            <a:off x="11101440" y="4518563"/>
            <a:ext cx="210853" cy="228600"/>
          </a:xfrm>
          <a:prstGeom prst="rect">
            <a:avLst/>
          </a:prstGeom>
          <a:solidFill>
            <a:srgbClr val="FF0000"/>
          </a:solidFill>
          <a:ln w="19050" cap="flat" cmpd="sng" algn="ctr">
            <a:solidFill>
              <a:schemeClr val="tx1"/>
            </a:solidFill>
            <a:prstDash val="sysDash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000" b="1" dirty="0"/>
              <a:t>5</a:t>
            </a:r>
            <a:endParaRPr kumimoji="0" lang="en-US" sz="10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pic>
        <p:nvPicPr>
          <p:cNvPr id="7" name="Picture 2" descr="I/ITSEC 2021 | ADL Initiative">
            <a:extLst>
              <a:ext uri="{FF2B5EF4-FFF2-40B4-BE49-F238E27FC236}">
                <a16:creationId xmlns:a16="http://schemas.microsoft.com/office/drawing/2014/main" id="{D4B2F41D-44F7-0574-9778-EC297620CBB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0" t="34866" r="8853" b="34194"/>
          <a:stretch/>
        </p:blipFill>
        <p:spPr bwMode="auto">
          <a:xfrm>
            <a:off x="598251" y="1103319"/>
            <a:ext cx="4610912" cy="1722566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F0D49DE-DD2D-85BD-5536-9F117EB88E6F}"/>
              </a:ext>
            </a:extLst>
          </p:cNvPr>
          <p:cNvSpPr/>
          <p:nvPr/>
        </p:nvSpPr>
        <p:spPr bwMode="auto">
          <a:xfrm>
            <a:off x="1132233" y="5208198"/>
            <a:ext cx="210853" cy="228600"/>
          </a:xfrm>
          <a:prstGeom prst="rect">
            <a:avLst/>
          </a:prstGeom>
          <a:solidFill>
            <a:srgbClr val="FF0000"/>
          </a:solidFill>
          <a:ln w="19050" cap="flat" cmpd="sng" algn="ctr">
            <a:solidFill>
              <a:schemeClr val="tx1"/>
            </a:solidFill>
            <a:prstDash val="sysDash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000" b="1" dirty="0"/>
              <a:t>5</a:t>
            </a:r>
            <a:endParaRPr kumimoji="0" lang="en-US" sz="10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4770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D7287108-FDBD-67F5-B1B7-7C9A270028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008" y="0"/>
            <a:ext cx="11316749" cy="795338"/>
          </a:xfrm>
        </p:spPr>
        <p:txBody>
          <a:bodyPr/>
          <a:lstStyle/>
          <a:p>
            <a:r>
              <a:rPr lang="en-US" dirty="0"/>
              <a:t>Display systems</a:t>
            </a:r>
          </a:p>
        </p:txBody>
      </p:sp>
      <p:sp>
        <p:nvSpPr>
          <p:cNvPr id="3" name="Content Placeholder 3">
            <a:extLst>
              <a:ext uri="{FF2B5EF4-FFF2-40B4-BE49-F238E27FC236}">
                <a16:creationId xmlns:a16="http://schemas.microsoft.com/office/drawing/2014/main" id="{04B5DC4F-9FA4-8C32-1626-2450AFE5165C}"/>
              </a:ext>
            </a:extLst>
          </p:cNvPr>
          <p:cNvSpPr txBox="1">
            <a:spLocks/>
          </p:cNvSpPr>
          <p:nvPr/>
        </p:nvSpPr>
        <p:spPr>
          <a:xfrm>
            <a:off x="467130" y="1046715"/>
            <a:ext cx="7981589" cy="5280194"/>
          </a:xfrm>
          <a:prstGeom prst="rect">
            <a:avLst/>
          </a:prstGeom>
        </p:spPr>
        <p:txBody>
          <a:bodyPr/>
          <a:lstStyle>
            <a:lvl1pPr marL="457189" indent="-4571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charset="2"/>
              <a:buChar char="Ø"/>
              <a:defRPr sz="280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defRPr>
            </a:lvl1pPr>
            <a:lvl2pPr marL="990575" indent="-38099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defRPr>
            </a:lvl2pPr>
            <a:lvl3pPr marL="1523962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</a:defRPr>
            </a:lvl3pPr>
            <a:lvl4pPr marL="2133547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4pPr>
            <a:lvl5pPr marL="2743131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5pPr>
            <a:lvl6pPr marL="3352716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6pPr>
            <a:lvl7pPr marL="3962301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7pPr>
            <a:lvl8pPr marL="4571886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8pPr>
            <a:lvl9pPr marL="5181470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Font typeface="Wingdings" panose="05000000000000000000" pitchFamily="2" charset="2"/>
              <a:buChar char="Ø"/>
            </a:pPr>
            <a:r>
              <a:rPr lang="en-US" sz="2400" kern="0" dirty="0"/>
              <a:t>Classifications of visual system technologies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000" u="sng" kern="0" dirty="0"/>
              <a:t>Digital Light Projection</a:t>
            </a:r>
            <a:r>
              <a:rPr lang="en-US" sz="2000" kern="0" dirty="0"/>
              <a:t>: projection onto a (curved/flat) screen surface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000" u="sng" kern="0" dirty="0"/>
              <a:t>Panel display</a:t>
            </a:r>
            <a:r>
              <a:rPr lang="en-US" sz="2000" kern="0" dirty="0"/>
              <a:t>: electronics (e.g., LCD, LED) use light emission/modulation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000" u="sng" kern="0" dirty="0"/>
              <a:t>Holography</a:t>
            </a:r>
            <a:r>
              <a:rPr lang="en-US" sz="2000" kern="0" dirty="0"/>
              <a:t>: utilizes light diffraction to display a 3D image</a:t>
            </a:r>
            <a:endParaRPr lang="en-US" sz="2400" kern="0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sz="2400" kern="0" dirty="0"/>
              <a:t>Adjustment parameters are technology-dependent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000" u="sng" kern="0" dirty="0"/>
              <a:t>Field-of-view (FOV):</a:t>
            </a:r>
            <a:r>
              <a:rPr lang="en-US" sz="2000" kern="0" dirty="0"/>
              <a:t> viewing angle to see the observable world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000" u="sng" kern="0" dirty="0"/>
              <a:t>Edge Blending</a:t>
            </a:r>
            <a:r>
              <a:rPr lang="en-US" sz="2000" kern="0" dirty="0"/>
              <a:t>: accounts for overlap at the projection seams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000" u="sng" kern="0" dirty="0"/>
              <a:t>Image Warping</a:t>
            </a:r>
            <a:r>
              <a:rPr lang="en-US" sz="2000" kern="0" dirty="0"/>
              <a:t>: transfers flat image onto a curved screen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kern="0" dirty="0"/>
              <a:t>Head-mounted Displays (HMD) technologies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000" u="sng" kern="0" dirty="0"/>
              <a:t>Virtual Reality (VR):</a:t>
            </a:r>
            <a:r>
              <a:rPr lang="en-US" sz="2000" kern="0" dirty="0"/>
              <a:t> full field-of-vision is virtual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000" u="sng" kern="0" dirty="0"/>
              <a:t>Augmented Reality (AR):</a:t>
            </a:r>
            <a:r>
              <a:rPr lang="en-US" sz="2000" kern="0" dirty="0"/>
              <a:t> live surroundings w/ virtual visual elements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000" u="sng" kern="0" dirty="0"/>
              <a:t>Mixed Reality (MR):</a:t>
            </a:r>
            <a:r>
              <a:rPr lang="en-US" sz="2000" kern="0" dirty="0"/>
              <a:t> physical and virtual worlds interacting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sz="2400" kern="0" dirty="0"/>
          </a:p>
          <a:p>
            <a:pPr marL="0" indent="0">
              <a:buNone/>
            </a:pPr>
            <a:endParaRPr lang="en-US" sz="2400" kern="0" dirty="0"/>
          </a:p>
          <a:p>
            <a:pPr marL="0" indent="0">
              <a:buNone/>
            </a:pPr>
            <a:endParaRPr lang="en-US" sz="2400" kern="0" dirty="0"/>
          </a:p>
          <a:p>
            <a:endParaRPr lang="en-US" sz="2400" kern="0" dirty="0"/>
          </a:p>
        </p:txBody>
      </p:sp>
      <p:pic>
        <p:nvPicPr>
          <p:cNvPr id="2050" name="Picture 2" descr="Front Projected Dome Displays - TREALITY SVS">
            <a:extLst>
              <a:ext uri="{FF2B5EF4-FFF2-40B4-BE49-F238E27FC236}">
                <a16:creationId xmlns:a16="http://schemas.microsoft.com/office/drawing/2014/main" id="{6E6F91B3-9F99-BDFB-15BF-5CCF456754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70" r="57625"/>
          <a:stretch/>
        </p:blipFill>
        <p:spPr bwMode="auto">
          <a:xfrm>
            <a:off x="8766591" y="956544"/>
            <a:ext cx="1241036" cy="1470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A picture containing text, electronics, display, computer&#10;&#10;Description automatically generated">
            <a:extLst>
              <a:ext uri="{FF2B5EF4-FFF2-40B4-BE49-F238E27FC236}">
                <a16:creationId xmlns:a16="http://schemas.microsoft.com/office/drawing/2014/main" id="{DFCCA23E-4C0B-F132-DB38-6D5241F264D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82" b="10759"/>
          <a:stretch/>
        </p:blipFill>
        <p:spPr>
          <a:xfrm>
            <a:off x="10135438" y="956544"/>
            <a:ext cx="1989141" cy="1470162"/>
          </a:xfrm>
          <a:prstGeom prst="rect">
            <a:avLst/>
          </a:prstGeom>
        </p:spPr>
      </p:pic>
      <p:pic>
        <p:nvPicPr>
          <p:cNvPr id="1026" name="Picture 2" descr="What do Automotive Suppliers See in 3D Displays and Holograms?">
            <a:extLst>
              <a:ext uri="{FF2B5EF4-FFF2-40B4-BE49-F238E27FC236}">
                <a16:creationId xmlns:a16="http://schemas.microsoft.com/office/drawing/2014/main" id="{04063456-C49D-9B91-02AE-3F686783B37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39" t="38303"/>
          <a:stretch/>
        </p:blipFill>
        <p:spPr bwMode="auto">
          <a:xfrm>
            <a:off x="8767778" y="2588008"/>
            <a:ext cx="3356801" cy="1681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F61DBF9-7366-74BB-26EA-2BDF96C79FB9}"/>
              </a:ext>
            </a:extLst>
          </p:cNvPr>
          <p:cNvSpPr txBox="1"/>
          <p:nvPr/>
        </p:nvSpPr>
        <p:spPr>
          <a:xfrm>
            <a:off x="1099939" y="305908"/>
            <a:ext cx="715260" cy="253916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1050" i="1" dirty="0">
                <a:highlight>
                  <a:srgbClr val="FFFF00"/>
                </a:highlight>
                <a:latin typeface="Arial Narrow" panose="020B0606020202030204" pitchFamily="34" charset="0"/>
              </a:rPr>
              <a:t>Wen, 2022</a:t>
            </a:r>
          </a:p>
        </p:txBody>
      </p:sp>
      <p:pic>
        <p:nvPicPr>
          <p:cNvPr id="2052" name="Picture 4" descr="Advanced Edge Blending &amp; Warping Software by ImmersaView | Public space  design, Exhibition design, Architecture presentation board">
            <a:extLst>
              <a:ext uri="{FF2B5EF4-FFF2-40B4-BE49-F238E27FC236}">
                <a16:creationId xmlns:a16="http://schemas.microsoft.com/office/drawing/2014/main" id="{26D883B7-B38C-BC1E-13E5-EAB302F246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6053" y="4420132"/>
            <a:ext cx="2920051" cy="1642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8D705EA-538A-E1E3-69AC-D86792E768BF}"/>
              </a:ext>
            </a:extLst>
          </p:cNvPr>
          <p:cNvSpPr txBox="1"/>
          <p:nvPr/>
        </p:nvSpPr>
        <p:spPr>
          <a:xfrm>
            <a:off x="139301" y="305908"/>
            <a:ext cx="849913" cy="253916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1050" i="1" dirty="0">
                <a:highlight>
                  <a:srgbClr val="FFFF00"/>
                </a:highlight>
                <a:latin typeface="Arial Narrow" panose="020B0606020202030204" pitchFamily="34" charset="0"/>
              </a:rPr>
              <a:t>Aniwaa, 2021</a:t>
            </a:r>
          </a:p>
        </p:txBody>
      </p:sp>
      <p:pic>
        <p:nvPicPr>
          <p:cNvPr id="12" name="Picture 2" descr="Mini spotten lernen vr ar mr difference Unleserlich königliche Familie  Alphabet">
            <a:extLst>
              <a:ext uri="{FF2B5EF4-FFF2-40B4-BE49-F238E27FC236}">
                <a16:creationId xmlns:a16="http://schemas.microsoft.com/office/drawing/2014/main" id="{7FA04857-3B14-5C47-73A9-AFC87277F6C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66822" b="5185"/>
          <a:stretch/>
        </p:blipFill>
        <p:spPr bwMode="auto">
          <a:xfrm>
            <a:off x="6576810" y="5911178"/>
            <a:ext cx="1311370" cy="734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Mini spotten lernen vr ar mr difference Unleserlich königliche Familie  Alphabet">
            <a:extLst>
              <a:ext uri="{FF2B5EF4-FFF2-40B4-BE49-F238E27FC236}">
                <a16:creationId xmlns:a16="http://schemas.microsoft.com/office/drawing/2014/main" id="{8BF5F348-C647-A219-73D4-8C7C9DFBC76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34232" b="35476"/>
          <a:stretch/>
        </p:blipFill>
        <p:spPr bwMode="auto">
          <a:xfrm>
            <a:off x="4713512" y="5916148"/>
            <a:ext cx="1355964" cy="821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Mini spotten lernen vr ar mr difference Unleserlich königliche Familie  Alphabet">
            <a:extLst>
              <a:ext uri="{FF2B5EF4-FFF2-40B4-BE49-F238E27FC236}">
                <a16:creationId xmlns:a16="http://schemas.microsoft.com/office/drawing/2014/main" id="{12D5DFE6-4D26-0DBC-5E2A-05AC1E851A4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b="68509"/>
          <a:stretch/>
        </p:blipFill>
        <p:spPr bwMode="auto">
          <a:xfrm>
            <a:off x="2866285" y="5911178"/>
            <a:ext cx="1311370" cy="825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B79F065-634A-3C99-FB42-DE0F71D12A73}"/>
              </a:ext>
            </a:extLst>
          </p:cNvPr>
          <p:cNvSpPr txBox="1"/>
          <p:nvPr/>
        </p:nvSpPr>
        <p:spPr>
          <a:xfrm>
            <a:off x="3267733" y="6550795"/>
            <a:ext cx="5084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/>
              <a:t>VR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BD29DE7-76C4-C722-37FB-FA6D79FAF29E}"/>
              </a:ext>
            </a:extLst>
          </p:cNvPr>
          <p:cNvSpPr txBox="1"/>
          <p:nvPr/>
        </p:nvSpPr>
        <p:spPr>
          <a:xfrm>
            <a:off x="5121393" y="6552422"/>
            <a:ext cx="5116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/>
              <a:t>AR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7FFDCDD-B617-92AA-977B-435402BFD7A7}"/>
              </a:ext>
            </a:extLst>
          </p:cNvPr>
          <p:cNvSpPr txBox="1"/>
          <p:nvPr/>
        </p:nvSpPr>
        <p:spPr>
          <a:xfrm>
            <a:off x="6952610" y="6550795"/>
            <a:ext cx="5597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/>
              <a:t>MR</a:t>
            </a:r>
          </a:p>
        </p:txBody>
      </p:sp>
    </p:spTree>
    <p:extLst>
      <p:ext uri="{BB962C8B-B14F-4D97-AF65-F5344CB8AC3E}">
        <p14:creationId xmlns:p14="http://schemas.microsoft.com/office/powerpoint/2010/main" val="324908279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284C34-4442-13AE-13F0-7A7B6EEE0E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2D86EF97-3D4C-46A9-22EE-F93913A75A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008" y="0"/>
            <a:ext cx="11316749" cy="795338"/>
          </a:xfrm>
        </p:spPr>
        <p:txBody>
          <a:bodyPr/>
          <a:lstStyle/>
          <a:p>
            <a:r>
              <a:rPr lang="en-US" dirty="0"/>
              <a:t>Image Generators (IG)</a:t>
            </a:r>
          </a:p>
        </p:txBody>
      </p:sp>
      <p:sp>
        <p:nvSpPr>
          <p:cNvPr id="2" name="Content Placeholder 3">
            <a:extLst>
              <a:ext uri="{FF2B5EF4-FFF2-40B4-BE49-F238E27FC236}">
                <a16:creationId xmlns:a16="http://schemas.microsoft.com/office/drawing/2014/main" id="{928B9D1A-C48E-3542-C26A-FEAD3B853C30}"/>
              </a:ext>
            </a:extLst>
          </p:cNvPr>
          <p:cNvSpPr txBox="1">
            <a:spLocks/>
          </p:cNvSpPr>
          <p:nvPr/>
        </p:nvSpPr>
        <p:spPr>
          <a:xfrm>
            <a:off x="467131" y="1046716"/>
            <a:ext cx="7267170" cy="1520316"/>
          </a:xfrm>
          <a:prstGeom prst="rect">
            <a:avLst/>
          </a:prstGeom>
        </p:spPr>
        <p:txBody>
          <a:bodyPr/>
          <a:lstStyle>
            <a:lvl1pPr marL="457189" indent="-4571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charset="2"/>
              <a:buChar char="Ø"/>
              <a:defRPr sz="280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defRPr>
            </a:lvl1pPr>
            <a:lvl2pPr marL="990575" indent="-38099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defRPr>
            </a:lvl2pPr>
            <a:lvl3pPr marL="1523962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</a:defRPr>
            </a:lvl3pPr>
            <a:lvl4pPr marL="2133547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4pPr>
            <a:lvl5pPr marL="2743131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5pPr>
            <a:lvl6pPr marL="3352716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6pPr>
            <a:lvl7pPr marL="3962301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7pPr>
            <a:lvl8pPr marL="4571886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8pPr>
            <a:lvl9pPr marL="5181470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sz="2400" b="1" kern="0" dirty="0"/>
              <a:t>IG fundamentals and Game Engines </a:t>
            </a:r>
            <a:endParaRPr lang="en-US" sz="2400" kern="0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sz="2400" kern="0" dirty="0"/>
              <a:t>An IG creates visual scenes from participant's perspective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000" u="sng" kern="0" dirty="0"/>
              <a:t>Primary</a:t>
            </a:r>
            <a:r>
              <a:rPr lang="en-US" sz="2000" kern="0" dirty="0"/>
              <a:t>: the visible spectrum for "out-the-window" (OTW) views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000" kern="0" dirty="0"/>
              <a:t>Often multiple IGs required to display surrounding environment; other wavelengths for optical sensors (e.g., infrared; night vision)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kern="0" dirty="0"/>
              <a:t>A Game Engine is a software development environment 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000" kern="0" dirty="0"/>
              <a:t>Integrates graphics rendering, physics, sound, animation, and AI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000" u="sng" kern="0" dirty="0"/>
              <a:t>Applications</a:t>
            </a:r>
            <a:r>
              <a:rPr lang="en-US" sz="2000" kern="0" dirty="0"/>
              <a:t>: vehicle performance | ADAS (advanced driver-assistance systems) | connected autonomous vehicles (CAVs)</a:t>
            </a:r>
          </a:p>
          <a:p>
            <a:pPr>
              <a:buFont typeface="Wingdings" panose="05000000000000000000" pitchFamily="2" charset="2"/>
              <a:buChar char="§"/>
            </a:pPr>
            <a:endParaRPr lang="en-US" sz="2400" kern="0" dirty="0"/>
          </a:p>
          <a:p>
            <a:pPr marL="0" indent="0">
              <a:buNone/>
            </a:pPr>
            <a:endParaRPr lang="en-US" sz="2400" kern="0" dirty="0"/>
          </a:p>
          <a:p>
            <a:pPr marL="0" indent="0">
              <a:buNone/>
            </a:pPr>
            <a:endParaRPr lang="en-US" sz="2400" kern="0" dirty="0"/>
          </a:p>
          <a:p>
            <a:endParaRPr lang="en-US" sz="2400" kern="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BB61332-1C85-ADA5-D34B-0E61B15DE3E8}"/>
              </a:ext>
            </a:extLst>
          </p:cNvPr>
          <p:cNvSpPr txBox="1"/>
          <p:nvPr/>
        </p:nvSpPr>
        <p:spPr>
          <a:xfrm>
            <a:off x="912450" y="312986"/>
            <a:ext cx="728084" cy="253916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1050" i="1" dirty="0">
                <a:highlight>
                  <a:srgbClr val="FFFF00"/>
                </a:highlight>
                <a:latin typeface="Arial Narrow" panose="020B0606020202030204" pitchFamily="34" charset="0"/>
              </a:rPr>
              <a:t>MAK, 2024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2F6B35B-2B15-D652-63E9-C401670B467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147" t="21265" r="29896" b="14083"/>
          <a:stretch/>
        </p:blipFill>
        <p:spPr>
          <a:xfrm>
            <a:off x="8166393" y="951456"/>
            <a:ext cx="3905364" cy="213738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40D9239-1520-D2B8-EE2E-5513A4586E50}"/>
              </a:ext>
            </a:extLst>
          </p:cNvPr>
          <p:cNvSpPr/>
          <p:nvPr/>
        </p:nvSpPr>
        <p:spPr bwMode="auto">
          <a:xfrm>
            <a:off x="9255475" y="895981"/>
            <a:ext cx="863600" cy="771510"/>
          </a:xfrm>
          <a:prstGeom prst="rect">
            <a:avLst/>
          </a:prstGeom>
          <a:noFill/>
          <a:ln w="19050" cap="flat" cmpd="sng" algn="ctr">
            <a:solidFill>
              <a:srgbClr val="CC3300"/>
            </a:solidFill>
            <a:prstDash val="sysDash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pic>
        <p:nvPicPr>
          <p:cNvPr id="1028" name="Picture 4" descr="out the window and muti-function displays">
            <a:extLst>
              <a:ext uri="{FF2B5EF4-FFF2-40B4-BE49-F238E27FC236}">
                <a16:creationId xmlns:a16="http://schemas.microsoft.com/office/drawing/2014/main" id="{5C07901D-C465-F660-F313-CA0CDC322D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5386" y="3245641"/>
            <a:ext cx="3547377" cy="3044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D7A602B-8C2C-0D1D-FEAA-20FB362D209C}"/>
              </a:ext>
            </a:extLst>
          </p:cNvPr>
          <p:cNvSpPr txBox="1"/>
          <p:nvPr/>
        </p:nvSpPr>
        <p:spPr>
          <a:xfrm>
            <a:off x="115111" y="312986"/>
            <a:ext cx="704039" cy="253916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1050" i="1" dirty="0">
                <a:highlight>
                  <a:srgbClr val="FFFF00"/>
                </a:highlight>
                <a:latin typeface="Arial Narrow" panose="020B0606020202030204" pitchFamily="34" charset="0"/>
              </a:rPr>
              <a:t>AVT, 2020</a:t>
            </a:r>
          </a:p>
        </p:txBody>
      </p:sp>
      <p:pic>
        <p:nvPicPr>
          <p:cNvPr id="3" name="Picture 4" descr="Simultaneous Localization and Mapping | Baeldung on Computer Science">
            <a:extLst>
              <a:ext uri="{FF2B5EF4-FFF2-40B4-BE49-F238E27FC236}">
                <a16:creationId xmlns:a16="http://schemas.microsoft.com/office/drawing/2014/main" id="{C3A96455-C93A-724F-EB21-F24B9BB6278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242"/>
          <a:stretch/>
        </p:blipFill>
        <p:spPr bwMode="auto">
          <a:xfrm>
            <a:off x="3846614" y="4614137"/>
            <a:ext cx="4391137" cy="1675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IPG Automotive Movie NX Crossing1">
            <a:extLst>
              <a:ext uri="{FF2B5EF4-FFF2-40B4-BE49-F238E27FC236}">
                <a16:creationId xmlns:a16="http://schemas.microsoft.com/office/drawing/2014/main" id="{EB975C9E-F60D-1B17-59A0-15F3D892733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012"/>
          <a:stretch/>
        </p:blipFill>
        <p:spPr bwMode="auto">
          <a:xfrm>
            <a:off x="291047" y="4614138"/>
            <a:ext cx="3347456" cy="1675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07347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0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D7287108-FDBD-67F5-B1B7-7C9A270028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97125" y="0"/>
            <a:ext cx="7416800" cy="795338"/>
          </a:xfrm>
        </p:spPr>
        <p:txBody>
          <a:bodyPr/>
          <a:lstStyle/>
          <a:p>
            <a:r>
              <a:rPr lang="en-US" dirty="0"/>
              <a:t>PDW Introduction </a:t>
            </a:r>
            <a:br>
              <a:rPr lang="en-US" dirty="0"/>
            </a:br>
            <a:r>
              <a:rPr lang="en-US" sz="1400" dirty="0"/>
              <a:t>Welcome to I/ITSEC 2024</a:t>
            </a:r>
          </a:p>
        </p:txBody>
      </p:sp>
      <p:sp>
        <p:nvSpPr>
          <p:cNvPr id="3" name="Content Placeholder 3">
            <a:extLst>
              <a:ext uri="{FF2B5EF4-FFF2-40B4-BE49-F238E27FC236}">
                <a16:creationId xmlns:a16="http://schemas.microsoft.com/office/drawing/2014/main" id="{0A8F27D7-2DA5-4A4C-9B57-8EB00DABC7BD}"/>
              </a:ext>
            </a:extLst>
          </p:cNvPr>
          <p:cNvSpPr txBox="1">
            <a:spLocks/>
          </p:cNvSpPr>
          <p:nvPr/>
        </p:nvSpPr>
        <p:spPr>
          <a:xfrm>
            <a:off x="480131" y="1046715"/>
            <a:ext cx="11543829" cy="5075237"/>
          </a:xfrm>
          <a:prstGeom prst="rect">
            <a:avLst/>
          </a:prstGeom>
        </p:spPr>
        <p:txBody>
          <a:bodyPr/>
          <a:lstStyle>
            <a:lvl1pPr marL="457189" indent="-4571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charset="2"/>
              <a:buChar char="Ø"/>
              <a:defRPr sz="280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defRPr>
            </a:lvl1pPr>
            <a:lvl2pPr marL="990575" indent="-38099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defRPr>
            </a:lvl2pPr>
            <a:lvl3pPr marL="1523962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</a:defRPr>
            </a:lvl3pPr>
            <a:lvl4pPr marL="2133547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4pPr>
            <a:lvl5pPr marL="2743131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5pPr>
            <a:lvl6pPr marL="3352716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6pPr>
            <a:lvl7pPr marL="3962301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7pPr>
            <a:lvl8pPr marL="4571886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8pPr>
            <a:lvl9pPr marL="5181470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sz="2400" b="1" kern="0" dirty="0"/>
              <a:t>I/ITSEC 2024 prevailing Conference theme </a:t>
            </a:r>
          </a:p>
          <a:p>
            <a:pPr lvl="1"/>
            <a:r>
              <a:rPr lang="en-US" sz="2000" kern="0" dirty="0"/>
              <a:t>“Assuring Deterrence through Integrated Training and Readiness”</a:t>
            </a:r>
          </a:p>
          <a:p>
            <a:pPr lvl="1"/>
            <a:r>
              <a:rPr lang="en-US" sz="2000" b="1" i="1" kern="0" dirty="0"/>
              <a:t>Integration</a:t>
            </a:r>
            <a:r>
              <a:rPr lang="en-US" sz="2000" kern="0" dirty="0"/>
              <a:t>: M&amp;S, architectures (i.e., both hardware/software)</a:t>
            </a:r>
          </a:p>
          <a:p>
            <a:pPr lvl="1"/>
            <a:r>
              <a:rPr lang="en-US" sz="2000" b="1" i="1" kern="0" dirty="0"/>
              <a:t>Training/Readiness</a:t>
            </a:r>
            <a:r>
              <a:rPr lang="en-US" sz="2000" kern="0" dirty="0"/>
              <a:t>: Specialized competencies for enhanced mission preparedness</a:t>
            </a:r>
          </a:p>
          <a:p>
            <a:pPr marL="0" indent="0">
              <a:buNone/>
            </a:pPr>
            <a:r>
              <a:rPr lang="en-US" sz="2400" b="1" dirty="0"/>
              <a:t>I/ITSEC Paired Events</a:t>
            </a:r>
          </a:p>
          <a:p>
            <a:pPr lvl="1"/>
            <a:r>
              <a:rPr lang="en-US" sz="2000" dirty="0"/>
              <a:t>A continuum of </a:t>
            </a:r>
            <a:r>
              <a:rPr lang="en-US" sz="2000" u="sng" dirty="0"/>
              <a:t>Professional Development </a:t>
            </a:r>
            <a:r>
              <a:rPr lang="en-US" sz="2000" dirty="0"/>
              <a:t>across a spectrum of activities</a:t>
            </a:r>
          </a:p>
          <a:p>
            <a:pPr lvl="1"/>
            <a:r>
              <a:rPr lang="en-US" sz="2000" b="1" i="1" dirty="0"/>
              <a:t>Monday</a:t>
            </a:r>
            <a:r>
              <a:rPr lang="en-US" sz="2000" dirty="0"/>
              <a:t>: Tutorials</a:t>
            </a:r>
          </a:p>
          <a:p>
            <a:pPr lvl="1"/>
            <a:r>
              <a:rPr lang="en-US" sz="2000" b="1" i="1" dirty="0"/>
              <a:t>Tuesday-Thursday</a:t>
            </a:r>
            <a:r>
              <a:rPr lang="en-US" sz="2000" dirty="0"/>
              <a:t>: Technical Papers (subcommittees)</a:t>
            </a:r>
          </a:p>
          <a:p>
            <a:pPr lvl="1"/>
            <a:r>
              <a:rPr lang="en-US" sz="2000" dirty="0"/>
              <a:t>Exhibition Hall | Special Events (e.g., Serious Games) (</a:t>
            </a:r>
            <a:r>
              <a:rPr lang="en-US" sz="2000" i="1" dirty="0"/>
              <a:t>week-long</a:t>
            </a:r>
            <a:r>
              <a:rPr lang="en-US" sz="2000" dirty="0"/>
              <a:t>)</a:t>
            </a:r>
          </a:p>
          <a:p>
            <a:pPr lvl="1"/>
            <a:r>
              <a:rPr lang="en-US" sz="2000" b="1" i="1" dirty="0"/>
              <a:t>Friday</a:t>
            </a:r>
            <a:r>
              <a:rPr lang="en-US" sz="2000" dirty="0"/>
              <a:t>: Professional Development Workshops (PDW)</a:t>
            </a:r>
          </a:p>
          <a:p>
            <a:pPr marL="0" indent="0">
              <a:buNone/>
            </a:pPr>
            <a:r>
              <a:rPr lang="en-US" sz="2400" b="1" kern="0" dirty="0"/>
              <a:t>Certified Modeling &amp; Simulation Professional (CMSP)</a:t>
            </a:r>
          </a:p>
          <a:p>
            <a:pPr lvl="1"/>
            <a:r>
              <a:rPr lang="en-US" sz="2000" dirty="0"/>
              <a:t>Provides the M&amp;S community with its own professional certification </a:t>
            </a:r>
          </a:p>
          <a:p>
            <a:pPr lvl="1"/>
            <a:r>
              <a:rPr lang="en-US" sz="2000" dirty="0"/>
              <a:t>Core and Emerging CMSP </a:t>
            </a:r>
            <a:r>
              <a:rPr lang="en-US" sz="2000" b="1" i="1" dirty="0"/>
              <a:t>Modeling Methods </a:t>
            </a:r>
            <a:r>
              <a:rPr lang="en-US" sz="2000" dirty="0"/>
              <a:t>prevail in this PDW</a:t>
            </a:r>
          </a:p>
          <a:p>
            <a:pPr marL="0" indent="0">
              <a:buNone/>
            </a:pPr>
            <a:endParaRPr lang="en-US" sz="2400" kern="0" dirty="0"/>
          </a:p>
          <a:p>
            <a:endParaRPr lang="en-US" sz="2400" kern="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7DE9C67-CCC3-942C-C866-34DEBD8EA681}"/>
              </a:ext>
            </a:extLst>
          </p:cNvPr>
          <p:cNvSpPr txBox="1"/>
          <p:nvPr/>
        </p:nvSpPr>
        <p:spPr>
          <a:xfrm>
            <a:off x="2171335" y="325749"/>
            <a:ext cx="784189" cy="253916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1050" i="1" dirty="0">
                <a:highlight>
                  <a:srgbClr val="FFFF00"/>
                </a:highlight>
                <a:latin typeface="Arial Narrow" panose="020B0606020202030204" pitchFamily="34" charset="0"/>
              </a:rPr>
              <a:t>NTSA, 2024</a:t>
            </a:r>
          </a:p>
        </p:txBody>
      </p:sp>
      <p:pic>
        <p:nvPicPr>
          <p:cNvPr id="2050" name="Picture 2" descr="I/ITSEC Homepage">
            <a:extLst>
              <a:ext uri="{FF2B5EF4-FFF2-40B4-BE49-F238E27FC236}">
                <a16:creationId xmlns:a16="http://schemas.microsoft.com/office/drawing/2014/main" id="{320D83A6-BD89-C7CB-65C3-C71910D197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5604" y="3258277"/>
            <a:ext cx="2627398" cy="1009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80BBA84-B430-C337-369F-25BA9EE50C83}"/>
              </a:ext>
            </a:extLst>
          </p:cNvPr>
          <p:cNvSpPr txBox="1"/>
          <p:nvPr/>
        </p:nvSpPr>
        <p:spPr>
          <a:xfrm>
            <a:off x="208223" y="326210"/>
            <a:ext cx="952505" cy="253916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1050" i="1" dirty="0">
                <a:highlight>
                  <a:srgbClr val="FFFF00"/>
                </a:highlight>
                <a:latin typeface="Arial Narrow" panose="020B0606020202030204" pitchFamily="34" charset="0"/>
              </a:rPr>
              <a:t>Lieberher, 2023</a:t>
            </a:r>
          </a:p>
        </p:txBody>
      </p:sp>
      <p:pic>
        <p:nvPicPr>
          <p:cNvPr id="4" name="Picture 3" descr="CMSP Certification | LinkedIn">
            <a:extLst>
              <a:ext uri="{FF2B5EF4-FFF2-40B4-BE49-F238E27FC236}">
                <a16:creationId xmlns:a16="http://schemas.microsoft.com/office/drawing/2014/main" id="{34BF909F-1043-BD74-8BD7-1CA3129738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11" t="16315" r="6371" b="13202"/>
          <a:stretch/>
        </p:blipFill>
        <p:spPr bwMode="auto">
          <a:xfrm>
            <a:off x="9762068" y="1567685"/>
            <a:ext cx="1419914" cy="1171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07501FB-99B0-57EF-82C7-56586B7B5F1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1579" t="36724" r="38355" b="38411"/>
          <a:stretch/>
        </p:blipFill>
        <p:spPr>
          <a:xfrm>
            <a:off x="8707324" y="4604099"/>
            <a:ext cx="3443959" cy="160207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656D883-5CC3-CC4D-B500-80535ABD266F}"/>
              </a:ext>
            </a:extLst>
          </p:cNvPr>
          <p:cNvSpPr txBox="1"/>
          <p:nvPr/>
        </p:nvSpPr>
        <p:spPr>
          <a:xfrm>
            <a:off x="1253098" y="325749"/>
            <a:ext cx="825867" cy="253916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1050" i="1" dirty="0">
                <a:highlight>
                  <a:srgbClr val="FFFF00"/>
                </a:highlight>
                <a:latin typeface="Arial Narrow" panose="020B0606020202030204" pitchFamily="34" charset="0"/>
              </a:rPr>
              <a:t>Oswalt, 2023</a:t>
            </a:r>
          </a:p>
        </p:txBody>
      </p:sp>
    </p:spTree>
    <p:extLst>
      <p:ext uri="{BB962C8B-B14F-4D97-AF65-F5344CB8AC3E}">
        <p14:creationId xmlns:p14="http://schemas.microsoft.com/office/powerpoint/2010/main" val="129260647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AAE508-803F-C330-3AC7-03098D2CC9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6D540397-01D0-5723-914A-B68E4CC4E0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7625" y="32861"/>
            <a:ext cx="11316749" cy="795338"/>
          </a:xfrm>
        </p:spPr>
        <p:txBody>
          <a:bodyPr/>
          <a:lstStyle/>
          <a:p>
            <a:r>
              <a:rPr lang="en-US" dirty="0"/>
              <a:t>Sound simulation</a:t>
            </a:r>
          </a:p>
        </p:txBody>
      </p:sp>
      <p:sp>
        <p:nvSpPr>
          <p:cNvPr id="2" name="Content Placeholder 3">
            <a:extLst>
              <a:ext uri="{FF2B5EF4-FFF2-40B4-BE49-F238E27FC236}">
                <a16:creationId xmlns:a16="http://schemas.microsoft.com/office/drawing/2014/main" id="{61A66AA4-4E8A-5BE0-C3ED-46C060F5F413}"/>
              </a:ext>
            </a:extLst>
          </p:cNvPr>
          <p:cNvSpPr txBox="1">
            <a:spLocks/>
          </p:cNvSpPr>
          <p:nvPr/>
        </p:nvSpPr>
        <p:spPr>
          <a:xfrm>
            <a:off x="467130" y="1046715"/>
            <a:ext cx="8914065" cy="2712485"/>
          </a:xfrm>
          <a:prstGeom prst="rect">
            <a:avLst/>
          </a:prstGeom>
        </p:spPr>
        <p:txBody>
          <a:bodyPr/>
          <a:lstStyle>
            <a:lvl1pPr marL="457189" indent="-4571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charset="2"/>
              <a:buChar char="Ø"/>
              <a:defRPr sz="280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defRPr>
            </a:lvl1pPr>
            <a:lvl2pPr marL="990575" indent="-38099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defRPr>
            </a:lvl2pPr>
            <a:lvl3pPr marL="1523962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</a:defRPr>
            </a:lvl3pPr>
            <a:lvl4pPr marL="2133547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4pPr>
            <a:lvl5pPr marL="2743131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5pPr>
            <a:lvl6pPr marL="3352716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6pPr>
            <a:lvl7pPr marL="3962301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7pPr>
            <a:lvl8pPr marL="4571886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8pPr>
            <a:lvl9pPr marL="5181470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sz="2400" b="1" kern="0" dirty="0"/>
              <a:t>Aural cues - basic concepts</a:t>
            </a:r>
            <a:endParaRPr lang="en-US" sz="2400" kern="0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sz="2400" kern="0" dirty="0"/>
              <a:t>A critical supplement to primary (visual) and secondary (motion) cues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000" kern="0" dirty="0"/>
              <a:t>A soundtrack is essential for “storytelling” and for atmosphere (i.e., </a:t>
            </a:r>
            <a:r>
              <a:rPr lang="en-US" sz="2000" i="1" kern="0" dirty="0"/>
              <a:t>presence</a:t>
            </a:r>
            <a:r>
              <a:rPr lang="en-US" sz="2000" kern="0" dirty="0"/>
              <a:t>)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000" kern="0" dirty="0"/>
              <a:t>Speed perception in vehicle simulation is commonly underestimated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000" kern="0" dirty="0"/>
              <a:t>Load/store sound file | assign properties (i.e., gain, pitch) | playback sound event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sz="2400" kern="0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sz="2400" kern="0" dirty="0"/>
              <a:t>Implications in contemporary vehicle simulation</a:t>
            </a:r>
            <a:endParaRPr lang="en-US" sz="2000" u="sng" kern="0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000" u="sng" kern="0" dirty="0">
                <a:latin typeface="Arial Narrow" panose="020B0606020202030204" pitchFamily="34" charset="0"/>
              </a:rPr>
              <a:t>Driving Memory</a:t>
            </a:r>
            <a:r>
              <a:rPr lang="en-US" sz="2000" kern="0" dirty="0">
                <a:latin typeface="Arial Narrow" panose="020B0606020202030204" pitchFamily="34" charset="0"/>
              </a:rPr>
              <a:t>: Driver recall often difficult for familiar/routine excursions</a:t>
            </a:r>
          </a:p>
          <a:p>
            <a:pPr lvl="2">
              <a:buClrTx/>
              <a:buFont typeface="Wingdings" panose="05000000000000000000" pitchFamily="2" charset="2"/>
              <a:buChar char="v"/>
            </a:pPr>
            <a:r>
              <a:rPr lang="en-US" sz="1800" b="1" i="1" kern="0" dirty="0">
                <a:latin typeface="Arial Narrow" panose="020B0606020202030204" pitchFamily="34" charset="0"/>
              </a:rPr>
              <a:t>Music cues </a:t>
            </a:r>
            <a:r>
              <a:rPr lang="en-US" sz="1800" kern="0" dirty="0">
                <a:latin typeface="Arial Narrow" panose="020B0606020202030204" pitchFamily="34" charset="0"/>
              </a:rPr>
              <a:t>produced elevated recall details in driving simulator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000" u="sng" kern="0" dirty="0">
                <a:latin typeface="Arial Narrow" panose="020B0606020202030204" pitchFamily="34" charset="0"/>
              </a:rPr>
              <a:t>Target Identification</a:t>
            </a:r>
            <a:r>
              <a:rPr lang="en-US" sz="2000" kern="0" dirty="0">
                <a:latin typeface="Arial Narrow" panose="020B0606020202030204" pitchFamily="34" charset="0"/>
              </a:rPr>
              <a:t>: Pilots require real-time information on adjacent aircraft</a:t>
            </a:r>
          </a:p>
          <a:p>
            <a:pPr lvl="2">
              <a:buClrTx/>
              <a:buFont typeface="Wingdings" panose="05000000000000000000" pitchFamily="2" charset="2"/>
              <a:buChar char="v"/>
            </a:pPr>
            <a:r>
              <a:rPr lang="en-US" sz="1800" b="1" i="1" kern="0" dirty="0">
                <a:latin typeface="Arial Narrow" panose="020B0606020202030204" pitchFamily="34" charset="0"/>
              </a:rPr>
              <a:t>Spatial (3D) audio </a:t>
            </a:r>
            <a:r>
              <a:rPr lang="en-US" sz="1800" kern="0" dirty="0">
                <a:latin typeface="Arial Narrow" panose="020B0606020202030204" pitchFamily="34" charset="0"/>
              </a:rPr>
              <a:t>aided with response times in flight simulator</a:t>
            </a:r>
            <a:endParaRPr lang="en-US" sz="1800" b="1" i="1" kern="0" dirty="0">
              <a:latin typeface="Arial Narrow" panose="020B0606020202030204" pitchFamily="34" charset="0"/>
            </a:endParaRPr>
          </a:p>
          <a:p>
            <a:pPr marL="609585" lvl="1" indent="0">
              <a:buNone/>
            </a:pPr>
            <a:endParaRPr lang="en-US" sz="2000" u="sng" kern="0" dirty="0"/>
          </a:p>
          <a:p>
            <a:pPr lvl="1">
              <a:buFont typeface="Wingdings" panose="05000000000000000000" pitchFamily="2" charset="2"/>
              <a:buChar char="§"/>
            </a:pPr>
            <a:endParaRPr lang="en-US" sz="2800" kern="0" dirty="0"/>
          </a:p>
          <a:p>
            <a:pPr>
              <a:buFont typeface="Wingdings" panose="05000000000000000000" pitchFamily="2" charset="2"/>
              <a:buChar char="Ø"/>
            </a:pPr>
            <a:endParaRPr lang="en-US" sz="2400" kern="0" dirty="0"/>
          </a:p>
          <a:p>
            <a:pPr marL="0" indent="0">
              <a:buNone/>
            </a:pPr>
            <a:endParaRPr lang="en-US" sz="2400" kern="0" dirty="0"/>
          </a:p>
          <a:p>
            <a:pPr marL="0" indent="0">
              <a:buNone/>
            </a:pPr>
            <a:endParaRPr lang="en-US" sz="2400" kern="0" dirty="0"/>
          </a:p>
          <a:p>
            <a:endParaRPr lang="en-US" sz="2400" kern="0" dirty="0"/>
          </a:p>
        </p:txBody>
      </p:sp>
      <p:pic>
        <p:nvPicPr>
          <p:cNvPr id="1026" name="Picture 2" descr="System components of a flight simulator. | Download Scientific Diagram">
            <a:extLst>
              <a:ext uri="{FF2B5EF4-FFF2-40B4-BE49-F238E27FC236}">
                <a16:creationId xmlns:a16="http://schemas.microsoft.com/office/drawing/2014/main" id="{6698797F-D971-1972-27FC-784C0DCBDF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3336" y="1409104"/>
            <a:ext cx="2294464" cy="1606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AE732AC-C402-3EE0-3842-7D78493D6526}"/>
              </a:ext>
            </a:extLst>
          </p:cNvPr>
          <p:cNvSpPr/>
          <p:nvPr/>
        </p:nvSpPr>
        <p:spPr bwMode="auto">
          <a:xfrm>
            <a:off x="9550129" y="2317996"/>
            <a:ext cx="427164" cy="206085"/>
          </a:xfrm>
          <a:prstGeom prst="rect">
            <a:avLst/>
          </a:prstGeom>
          <a:solidFill>
            <a:srgbClr val="FF0000">
              <a:alpha val="14902"/>
            </a:srgbClr>
          </a:solidFill>
          <a:ln w="12700" cap="flat" cmpd="sng" algn="ctr">
            <a:solidFill>
              <a:schemeClr val="tx1"/>
            </a:solidFill>
            <a:prstDash val="sysDot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7514C5A-D635-D9F9-8F8F-14DA0CC17052}"/>
              </a:ext>
            </a:extLst>
          </p:cNvPr>
          <p:cNvSpPr/>
          <p:nvPr/>
        </p:nvSpPr>
        <p:spPr bwMode="auto">
          <a:xfrm>
            <a:off x="10151676" y="1548088"/>
            <a:ext cx="608891" cy="247135"/>
          </a:xfrm>
          <a:prstGeom prst="rect">
            <a:avLst/>
          </a:prstGeom>
          <a:solidFill>
            <a:srgbClr val="FF0000">
              <a:alpha val="14902"/>
            </a:srgbClr>
          </a:solidFill>
          <a:ln w="12700" cap="flat" cmpd="sng" algn="ctr">
            <a:solidFill>
              <a:schemeClr val="tx1"/>
            </a:solidFill>
            <a:prstDash val="sysDot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9BE81BC-7231-9887-596D-AA0136E84544}"/>
              </a:ext>
            </a:extLst>
          </p:cNvPr>
          <p:cNvSpPr txBox="1"/>
          <p:nvPr/>
        </p:nvSpPr>
        <p:spPr>
          <a:xfrm>
            <a:off x="1420832" y="303572"/>
            <a:ext cx="1241045" cy="253916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1050" i="1" dirty="0">
                <a:highlight>
                  <a:srgbClr val="FFFF00"/>
                </a:highlight>
                <a:latin typeface="Arial Narrow" panose="020B0606020202030204" pitchFamily="34" charset="0"/>
              </a:rPr>
              <a:t>Dua &amp; Charlton, 2019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28A61C4-76AD-CF44-17C9-F79E326331E8}"/>
              </a:ext>
            </a:extLst>
          </p:cNvPr>
          <p:cNvSpPr txBox="1"/>
          <p:nvPr/>
        </p:nvSpPr>
        <p:spPr>
          <a:xfrm>
            <a:off x="134807" y="303572"/>
            <a:ext cx="1183337" cy="253916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1050" i="1" dirty="0">
                <a:highlight>
                  <a:srgbClr val="FFFF00"/>
                </a:highlight>
                <a:latin typeface="Arial Narrow" panose="020B0606020202030204" pitchFamily="34" charset="0"/>
              </a:rPr>
              <a:t>Simpson et al., 2004</a:t>
            </a:r>
          </a:p>
        </p:txBody>
      </p:sp>
      <p:pic>
        <p:nvPicPr>
          <p:cNvPr id="13" name="Picture 2" descr="Sound the alarm: how sounds affect our memory and emotions | &lt;span  class=&quot;tnt-section-tag no-link&quot;&gt;Music&lt;/span&gt; | Vox Magazine">
            <a:extLst>
              <a:ext uri="{FF2B5EF4-FFF2-40B4-BE49-F238E27FC236}">
                <a16:creationId xmlns:a16="http://schemas.microsoft.com/office/drawing/2014/main" id="{60F98D03-A12C-337D-A8B5-07DDC09BE3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81" t="9089" r="26276"/>
          <a:stretch/>
        </p:blipFill>
        <p:spPr bwMode="auto">
          <a:xfrm>
            <a:off x="9746577" y="3655364"/>
            <a:ext cx="2007797" cy="2067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005465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D7287108-FDBD-67F5-B1B7-7C9A270028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97125" y="0"/>
            <a:ext cx="7416800" cy="795338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Numerical approach #5</a:t>
            </a:r>
          </a:p>
        </p:txBody>
      </p:sp>
      <p:sp>
        <p:nvSpPr>
          <p:cNvPr id="2" name="Content Placeholder 3">
            <a:extLst>
              <a:ext uri="{FF2B5EF4-FFF2-40B4-BE49-F238E27FC236}">
                <a16:creationId xmlns:a16="http://schemas.microsoft.com/office/drawing/2014/main" id="{FDDDD390-49EF-6381-2DCE-6D640E9ECA3A}"/>
              </a:ext>
            </a:extLst>
          </p:cNvPr>
          <p:cNvSpPr txBox="1">
            <a:spLocks/>
          </p:cNvSpPr>
          <p:nvPr/>
        </p:nvSpPr>
        <p:spPr>
          <a:xfrm>
            <a:off x="467129" y="1046715"/>
            <a:ext cx="9346795" cy="5075237"/>
          </a:xfrm>
          <a:prstGeom prst="rect">
            <a:avLst/>
          </a:prstGeom>
        </p:spPr>
        <p:txBody>
          <a:bodyPr/>
          <a:lstStyle>
            <a:lvl1pPr marL="457189" indent="-4571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charset="2"/>
              <a:buChar char="Ø"/>
              <a:defRPr sz="280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defRPr>
            </a:lvl1pPr>
            <a:lvl2pPr marL="990575" indent="-38099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defRPr>
            </a:lvl2pPr>
            <a:lvl3pPr marL="1523962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</a:defRPr>
            </a:lvl3pPr>
            <a:lvl4pPr marL="2133547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4pPr>
            <a:lvl5pPr marL="2743131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5pPr>
            <a:lvl6pPr marL="3352716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6pPr>
            <a:lvl7pPr marL="3962301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7pPr>
            <a:lvl8pPr marL="4571886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8pPr>
            <a:lvl9pPr marL="5181470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endParaRPr lang="en-US" sz="2400" kern="0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sz="2400" kern="0" dirty="0"/>
              <a:t>Recall: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000" kern="0" dirty="0"/>
              <a:t>Both screen-based technologies and portable systems (e.g., VR) are implemented to project the visual content of vehicle simulations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000" kern="0" dirty="0"/>
              <a:t>Image Generators (IGs) and Game Engines are the subsystems that create the visual scene graphics (from the participant's perspective)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000" kern="0" dirty="0"/>
              <a:t>Sound is an essential simulation cue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kern="0" dirty="0"/>
              <a:t>The development of high-fidelity vehicle-based models &amp; simulations often requires trade-offs to achieve </a:t>
            </a:r>
            <a:r>
              <a:rPr lang="en-US" sz="2400" b="1" i="1" kern="0" dirty="0"/>
              <a:t>optimal performance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000" kern="0" dirty="0"/>
              <a:t>Could require adjustment of settings related to hardware (e.g., CPU/GPU)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000" kern="0" dirty="0"/>
              <a:t>Could require adjustment of parameters related to software (i.e., level-of-detail)</a:t>
            </a:r>
            <a:endParaRPr lang="en-US" sz="1600" kern="0" dirty="0"/>
          </a:p>
          <a:p>
            <a:pPr>
              <a:buFont typeface="Wingdings" panose="05000000000000000000" pitchFamily="2" charset="2"/>
              <a:buChar char="Ø"/>
            </a:pPr>
            <a:endParaRPr lang="en-US" sz="2400" b="1" kern="0" dirty="0">
              <a:solidFill>
                <a:srgbClr val="FF0000"/>
              </a:solidFill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b="1" kern="0" dirty="0">
                <a:highlight>
                  <a:srgbClr val="FF0000"/>
                </a:highlight>
              </a:rPr>
              <a:t>Let’s investigate some background on </a:t>
            </a:r>
            <a:r>
              <a:rPr lang="en-US" sz="2400" b="1" u="sng" kern="0" dirty="0">
                <a:highlight>
                  <a:srgbClr val="FF0000"/>
                </a:highlight>
              </a:rPr>
              <a:t>goal seeking and optimization</a:t>
            </a:r>
          </a:p>
          <a:p>
            <a:pPr marL="0" indent="0">
              <a:buNone/>
            </a:pPr>
            <a:endParaRPr lang="en-US" sz="2400" kern="0" dirty="0"/>
          </a:p>
          <a:p>
            <a:pPr marL="0" indent="0">
              <a:buNone/>
            </a:pPr>
            <a:endParaRPr lang="en-US" sz="2400" kern="0" dirty="0"/>
          </a:p>
          <a:p>
            <a:endParaRPr lang="en-US" sz="2400" kern="0" dirty="0"/>
          </a:p>
        </p:txBody>
      </p:sp>
    </p:spTree>
    <p:extLst>
      <p:ext uri="{BB962C8B-B14F-4D97-AF65-F5344CB8AC3E}">
        <p14:creationId xmlns:p14="http://schemas.microsoft.com/office/powerpoint/2010/main" val="138523127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3">
            <a:extLst>
              <a:ext uri="{FF2B5EF4-FFF2-40B4-BE49-F238E27FC236}">
                <a16:creationId xmlns:a16="http://schemas.microsoft.com/office/drawing/2014/main" id="{8D825D80-0A22-975C-7C82-C22D19B4A1A6}"/>
              </a:ext>
            </a:extLst>
          </p:cNvPr>
          <p:cNvSpPr txBox="1">
            <a:spLocks/>
          </p:cNvSpPr>
          <p:nvPr/>
        </p:nvSpPr>
        <p:spPr>
          <a:xfrm>
            <a:off x="467129" y="1046715"/>
            <a:ext cx="8883347" cy="4384267"/>
          </a:xfrm>
          <a:prstGeom prst="rect">
            <a:avLst/>
          </a:prstGeom>
        </p:spPr>
        <p:txBody>
          <a:bodyPr/>
          <a:lstStyle>
            <a:lvl1pPr marL="457189" indent="-4571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charset="2"/>
              <a:buChar char="Ø"/>
              <a:defRPr sz="280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defRPr>
            </a:lvl1pPr>
            <a:lvl2pPr marL="990575" indent="-38099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defRPr>
            </a:lvl2pPr>
            <a:lvl3pPr marL="1523962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</a:defRPr>
            </a:lvl3pPr>
            <a:lvl4pPr marL="2133547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4pPr>
            <a:lvl5pPr marL="2743131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5pPr>
            <a:lvl6pPr marL="3352716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6pPr>
            <a:lvl7pPr marL="3962301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7pPr>
            <a:lvl8pPr marL="4571886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8pPr>
            <a:lvl9pPr marL="5181470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sz="2400" b="1" kern="0" dirty="0"/>
              <a:t>Scene graph optimization candidate parameters</a:t>
            </a:r>
            <a:endParaRPr lang="en-US" sz="2400" kern="0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sz="2400" u="sng" kern="0" dirty="0"/>
              <a:t>Display resolution</a:t>
            </a:r>
            <a:r>
              <a:rPr lang="en-US" sz="2400" kern="0" dirty="0"/>
              <a:t>: number of pixels (</a:t>
            </a:r>
            <a:r>
              <a:rPr lang="en-US" sz="2400" b="1" kern="0" dirty="0"/>
              <a:t>common</a:t>
            </a:r>
            <a:r>
              <a:rPr lang="en-US" sz="2400" kern="0" dirty="0"/>
              <a:t>: HD, 4K, 8K) 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000" i="1" kern="0" dirty="0"/>
              <a:t>Determining factors</a:t>
            </a:r>
            <a:r>
              <a:rPr lang="en-US" sz="2000" kern="0" dirty="0"/>
              <a:t>: size of display | viewing distance | budget!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u="sng" kern="0" dirty="0"/>
              <a:t>Refresh Rate (Hz.)</a:t>
            </a:r>
            <a:r>
              <a:rPr lang="en-US" sz="2400" kern="0" dirty="0"/>
              <a:t>: determined by display device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000" u="sng" kern="0" dirty="0"/>
              <a:t>Motion Blurring</a:t>
            </a:r>
            <a:r>
              <a:rPr lang="en-US" sz="2000" kern="0" dirty="0"/>
              <a:t>: can happen with fast-motion scenes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u="sng" kern="0" dirty="0"/>
              <a:t>Frame Rate (FPS)</a:t>
            </a:r>
            <a:r>
              <a:rPr lang="en-US" sz="2400" kern="0" dirty="0"/>
              <a:t>: determined by the computer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000" u="sng" kern="0" dirty="0"/>
              <a:t>Vertical Sync</a:t>
            </a:r>
            <a:r>
              <a:rPr lang="en-US" sz="2000" kern="0" dirty="0"/>
              <a:t>: synchronizes refresh/frame rates to eliminate artifacts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kern="0" dirty="0"/>
              <a:t>Nvidia control panel can help to balance detail vs. performance</a:t>
            </a:r>
          </a:p>
          <a:p>
            <a:pPr marL="0" indent="0">
              <a:buNone/>
            </a:pPr>
            <a:endParaRPr lang="en-US" sz="2400" kern="0" dirty="0"/>
          </a:p>
          <a:p>
            <a:pPr marL="0" indent="0">
              <a:buNone/>
            </a:pPr>
            <a:endParaRPr lang="en-US" sz="2400" kern="0" dirty="0"/>
          </a:p>
          <a:p>
            <a:endParaRPr lang="en-US" sz="2400" kern="0" dirty="0"/>
          </a:p>
        </p:txBody>
      </p:sp>
      <p:pic>
        <p:nvPicPr>
          <p:cNvPr id="3074" name="Picture 2" descr="Play ▷ al Twitter: &quot;💡Facts: PS5 Supports: 720p (HD Ready), 1080p (Full  HD), 4K &amp;amp; 8K Resolution TVs. PS5 also supports 120FPS @ 4K only if your  TV is 120hz with HDMI">
            <a:extLst>
              <a:ext uri="{FF2B5EF4-FFF2-40B4-BE49-F238E27FC236}">
                <a16:creationId xmlns:a16="http://schemas.microsoft.com/office/drawing/2014/main" id="{BCE77726-8835-0C3D-BAE6-ED137F0BB8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4313" y="1443394"/>
            <a:ext cx="3084793" cy="1782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an Projectors Do 120Hz? | BenQ UK">
            <a:extLst>
              <a:ext uri="{FF2B5EF4-FFF2-40B4-BE49-F238E27FC236}">
                <a16:creationId xmlns:a16="http://schemas.microsoft.com/office/drawing/2014/main" id="{9152BE27-1971-8F88-6725-B5E727F46C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4314" y="3827747"/>
            <a:ext cx="3084793" cy="1603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8D88A1D-4CB4-6C1C-2A1F-985DEBDEE97E}"/>
              </a:ext>
            </a:extLst>
          </p:cNvPr>
          <p:cNvSpPr txBox="1"/>
          <p:nvPr/>
        </p:nvSpPr>
        <p:spPr>
          <a:xfrm>
            <a:off x="169266" y="270711"/>
            <a:ext cx="891591" cy="253916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1050" i="1" dirty="0">
                <a:highlight>
                  <a:srgbClr val="FFFF00"/>
                </a:highlight>
                <a:latin typeface="Arial Narrow" panose="020B0606020202030204" pitchFamily="34" charset="0"/>
              </a:rPr>
              <a:t>Fedorov, 2015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8F19DEEB-E431-2D6F-3BEB-4C9AC28802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5741" y="0"/>
            <a:ext cx="7416800" cy="841248"/>
          </a:xfrm>
        </p:spPr>
        <p:txBody>
          <a:bodyPr/>
          <a:lstStyle/>
          <a:p>
            <a:r>
              <a:rPr lang="en-US" dirty="0"/>
              <a:t>Optimization</a:t>
            </a:r>
          </a:p>
        </p:txBody>
      </p:sp>
      <p:pic>
        <p:nvPicPr>
          <p:cNvPr id="1032" name="Picture 8" descr="NVIDIA logo and their history | LogoMyWay">
            <a:extLst>
              <a:ext uri="{FF2B5EF4-FFF2-40B4-BE49-F238E27FC236}">
                <a16:creationId xmlns:a16="http://schemas.microsoft.com/office/drawing/2014/main" id="{0C0EF4FB-59A9-8573-EF4F-5A65862EA2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928" y="4730591"/>
            <a:ext cx="1521465" cy="444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Best NVIDIA Control Panel Settings for Gaming 2024 - YouTube">
            <a:extLst>
              <a:ext uri="{FF2B5EF4-FFF2-40B4-BE49-F238E27FC236}">
                <a16:creationId xmlns:a16="http://schemas.microsoft.com/office/drawing/2014/main" id="{1E92799A-1413-7ECA-047B-1F9D09821E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552"/>
          <a:stretch/>
        </p:blipFill>
        <p:spPr bwMode="auto">
          <a:xfrm>
            <a:off x="2738985" y="4818071"/>
            <a:ext cx="4813730" cy="1636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70361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CF8401-7F74-8248-5984-806B2AF11F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Optimization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3DE8D90-07D2-AD9D-1CD2-311282940D4F}"/>
              </a:ext>
            </a:extLst>
          </p:cNvPr>
          <p:cNvSpPr txBox="1">
            <a:spLocks/>
          </p:cNvSpPr>
          <p:nvPr/>
        </p:nvSpPr>
        <p:spPr>
          <a:xfrm>
            <a:off x="467129" y="1046715"/>
            <a:ext cx="8846204" cy="5240312"/>
          </a:xfrm>
          <a:prstGeom prst="rect">
            <a:avLst/>
          </a:prstGeom>
        </p:spPr>
        <p:txBody>
          <a:bodyPr/>
          <a:lstStyle>
            <a:lvl1pPr marL="457189" indent="-4571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charset="2"/>
              <a:buChar char="Ø"/>
              <a:defRPr sz="280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defRPr>
            </a:lvl1pPr>
            <a:lvl2pPr marL="990575" indent="-38099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defRPr>
            </a:lvl2pPr>
            <a:lvl3pPr marL="1523962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</a:defRPr>
            </a:lvl3pPr>
            <a:lvl4pPr marL="2133547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4pPr>
            <a:lvl5pPr marL="2743131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5pPr>
            <a:lvl6pPr marL="3352716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6pPr>
            <a:lvl7pPr marL="3962301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7pPr>
            <a:lvl8pPr marL="4571886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8pPr>
            <a:lvl9pPr marL="5181470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sz="2400" b="1" kern="0" dirty="0"/>
              <a:t>Optimization (mathematical basics)</a:t>
            </a:r>
            <a:endParaRPr lang="en-US" sz="2400" kern="0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sz="2400" kern="0" dirty="0"/>
              <a:t>When you optimize something, you are attempting to “make it best”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000" u="sng" kern="0" dirty="0"/>
              <a:t>Objective function</a:t>
            </a:r>
            <a:r>
              <a:rPr lang="en-US" sz="2000" kern="0" dirty="0"/>
              <a:t>: </a:t>
            </a:r>
            <a:r>
              <a:rPr lang="en-US" sz="2000" b="1" kern="0" dirty="0"/>
              <a:t>f(x) </a:t>
            </a:r>
            <a:r>
              <a:rPr lang="en-US" sz="2000" kern="0" dirty="0"/>
              <a:t>is the output you're trying to maximize or minimize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000" u="sng" kern="0" dirty="0"/>
              <a:t>Problem variables</a:t>
            </a:r>
            <a:r>
              <a:rPr lang="en-US" sz="2000" kern="0" dirty="0"/>
              <a:t>: </a:t>
            </a:r>
            <a:r>
              <a:rPr lang="en-US" sz="2000" b="1" kern="0" dirty="0"/>
              <a:t>x</a:t>
            </a:r>
            <a:r>
              <a:rPr lang="en-US" sz="2000" kern="0" dirty="0"/>
              <a:t> (i.e., the design vector)</a:t>
            </a:r>
          </a:p>
          <a:p>
            <a:pPr lvl="1">
              <a:buFont typeface="Wingdings" panose="05000000000000000000" pitchFamily="2" charset="2"/>
              <a:buChar char="§"/>
            </a:pPr>
            <a:endParaRPr lang="en-US" sz="2000" b="1" kern="0" dirty="0"/>
          </a:p>
          <a:p>
            <a:pPr lvl="1">
              <a:buFont typeface="Wingdings" panose="05000000000000000000" pitchFamily="2" charset="2"/>
              <a:buChar char="§"/>
            </a:pPr>
            <a:endParaRPr lang="en-US" sz="2000" b="1" kern="0" dirty="0"/>
          </a:p>
          <a:p>
            <a:pPr lvl="1">
              <a:buFont typeface="Wingdings" panose="05000000000000000000" pitchFamily="2" charset="2"/>
              <a:buChar char="§"/>
            </a:pPr>
            <a:endParaRPr lang="en-US" sz="2000" b="1" kern="0" dirty="0"/>
          </a:p>
          <a:p>
            <a:pPr lvl="1">
              <a:buFont typeface="Wingdings" panose="05000000000000000000" pitchFamily="2" charset="2"/>
              <a:buChar char="§"/>
            </a:pPr>
            <a:endParaRPr lang="en-US" sz="2000" b="1" kern="0" dirty="0"/>
          </a:p>
          <a:p>
            <a:pPr marL="609585" lvl="1" indent="0">
              <a:buNone/>
            </a:pPr>
            <a:endParaRPr lang="en-US" sz="2000" b="1" kern="0" dirty="0"/>
          </a:p>
          <a:p>
            <a:pPr lvl="1">
              <a:buFont typeface="Wingdings" panose="05000000000000000000" pitchFamily="2" charset="2"/>
              <a:buChar char="§"/>
            </a:pPr>
            <a:endParaRPr lang="en-US" sz="2000" b="1" kern="0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sz="2400" kern="0" dirty="0"/>
              <a:t>Large-scale problems require numerical solution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000" kern="0" dirty="0"/>
              <a:t>Methods (</a:t>
            </a:r>
            <a:r>
              <a:rPr lang="en-US" sz="2000" u="sng" kern="0" dirty="0"/>
              <a:t>many</a:t>
            </a:r>
            <a:r>
              <a:rPr lang="en-US" sz="2000" kern="0" dirty="0"/>
              <a:t>) to solve linear/nonlinear problems – lie beyond PDW scope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000" kern="0" dirty="0"/>
              <a:t>Game engines have built-in capabilities to optimize scene graphics performance</a:t>
            </a:r>
            <a:endParaRPr lang="en-US" sz="2400" kern="0" dirty="0"/>
          </a:p>
          <a:p>
            <a:pPr marL="0" indent="0">
              <a:buNone/>
            </a:pPr>
            <a:endParaRPr lang="en-US" sz="2400" kern="0" dirty="0"/>
          </a:p>
          <a:p>
            <a:endParaRPr lang="en-US" sz="2400" kern="0" dirty="0"/>
          </a:p>
        </p:txBody>
      </p:sp>
      <p:pic>
        <p:nvPicPr>
          <p:cNvPr id="1026" name="Picture 2" descr="Design optimization. Once we have defined our design space… | by Danil Nagy  | Generative Design | Medium">
            <a:extLst>
              <a:ext uri="{FF2B5EF4-FFF2-40B4-BE49-F238E27FC236}">
                <a16:creationId xmlns:a16="http://schemas.microsoft.com/office/drawing/2014/main" id="{AC830EC1-C15E-7191-493C-C174D3BB95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693" r="14437"/>
          <a:stretch/>
        </p:blipFill>
        <p:spPr bwMode="auto">
          <a:xfrm>
            <a:off x="917595" y="3130312"/>
            <a:ext cx="4218698" cy="1482671"/>
          </a:xfrm>
          <a:prstGeom prst="rect">
            <a:avLst/>
          </a:prstGeom>
          <a:noFill/>
          <a:ln w="127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D30BB78-CAFE-955C-AFB3-E99AB4E160B0}"/>
              </a:ext>
            </a:extLst>
          </p:cNvPr>
          <p:cNvSpPr txBox="1"/>
          <p:nvPr/>
        </p:nvSpPr>
        <p:spPr>
          <a:xfrm>
            <a:off x="150129" y="293666"/>
            <a:ext cx="904415" cy="253916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1050" i="1" dirty="0">
                <a:highlight>
                  <a:srgbClr val="FFFF00"/>
                </a:highlight>
                <a:latin typeface="Arial Narrow" panose="020B0606020202030204" pitchFamily="34" charset="0"/>
              </a:rPr>
              <a:t>Stanford, 2024</a:t>
            </a: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DF0B5623-1467-8E81-D41C-6CA98DBB703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695" t="57770" r="53507" b="15914"/>
          <a:stretch/>
        </p:blipFill>
        <p:spPr>
          <a:xfrm>
            <a:off x="8964738" y="3517840"/>
            <a:ext cx="2760133" cy="1654237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E7EB2DFE-E0D9-C4AC-DB09-E5B52B547EC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8438" t="57770" r="28855" b="15914"/>
          <a:stretch/>
        </p:blipFill>
        <p:spPr>
          <a:xfrm>
            <a:off x="8988062" y="1605525"/>
            <a:ext cx="2891354" cy="1587151"/>
          </a:xfrm>
          <a:prstGeom prst="rect">
            <a:avLst/>
          </a:prstGeom>
        </p:spPr>
      </p:pic>
      <p:pic>
        <p:nvPicPr>
          <p:cNvPr id="2050" name="Picture 2" descr="Solver Options Dialog Box [7]. | Download Scientific Diagram">
            <a:extLst>
              <a:ext uri="{FF2B5EF4-FFF2-40B4-BE49-F238E27FC236}">
                <a16:creationId xmlns:a16="http://schemas.microsoft.com/office/drawing/2014/main" id="{C4867BDB-6CBA-DB2D-0D9B-227BE16BDA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8385" y="2569539"/>
            <a:ext cx="2436684" cy="2043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825452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CF8401-7F74-8248-5984-806B2AF11F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Optimization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3DE8D90-07D2-AD9D-1CD2-311282940D4F}"/>
              </a:ext>
            </a:extLst>
          </p:cNvPr>
          <p:cNvSpPr txBox="1">
            <a:spLocks/>
          </p:cNvSpPr>
          <p:nvPr/>
        </p:nvSpPr>
        <p:spPr>
          <a:xfrm>
            <a:off x="467128" y="1046715"/>
            <a:ext cx="7636057" cy="5046476"/>
          </a:xfrm>
          <a:prstGeom prst="rect">
            <a:avLst/>
          </a:prstGeom>
        </p:spPr>
        <p:txBody>
          <a:bodyPr/>
          <a:lstStyle>
            <a:lvl1pPr marL="457189" indent="-4571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charset="2"/>
              <a:buChar char="Ø"/>
              <a:defRPr sz="280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defRPr>
            </a:lvl1pPr>
            <a:lvl2pPr marL="990575" indent="-38099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defRPr>
            </a:lvl2pPr>
            <a:lvl3pPr marL="1523962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</a:defRPr>
            </a:lvl3pPr>
            <a:lvl4pPr marL="2133547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4pPr>
            <a:lvl5pPr marL="2743131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5pPr>
            <a:lvl6pPr marL="3352716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6pPr>
            <a:lvl7pPr marL="3962301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7pPr>
            <a:lvl8pPr marL="4571886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8pPr>
            <a:lvl9pPr marL="5181470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sz="2400" b="1" kern="0" dirty="0"/>
              <a:t>Taguchi Method - Orthogonal Arrays (OAs) </a:t>
            </a:r>
          </a:p>
          <a:p>
            <a:endParaRPr lang="en-US" sz="2400" kern="0" dirty="0"/>
          </a:p>
          <a:p>
            <a:r>
              <a:rPr lang="en-US" sz="2400" kern="0" dirty="0"/>
              <a:t>A “heuristic” optimization method for compressing experiments 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000" kern="0" dirty="0"/>
              <a:t>Goal: </a:t>
            </a:r>
            <a:r>
              <a:rPr lang="en-US" sz="2000" u="sng" kern="0" dirty="0"/>
              <a:t>measure contribution of factors (x) to a prescribed outcome (F)</a:t>
            </a:r>
            <a:endParaRPr lang="en-US" sz="2000" kern="0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000" kern="0" dirty="0"/>
              <a:t>Mathematically balanced - all factors/levels are considered equally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b="1" u="sng" kern="0" dirty="0"/>
              <a:t>Example</a:t>
            </a:r>
            <a:r>
              <a:rPr lang="en-US" sz="2400" kern="0" dirty="0"/>
              <a:t>: L</a:t>
            </a:r>
            <a:r>
              <a:rPr lang="en-US" sz="2400" kern="0" baseline="-25000" dirty="0"/>
              <a:t>8</a:t>
            </a:r>
            <a:r>
              <a:rPr lang="en-US" sz="2400" kern="0" dirty="0"/>
              <a:t> (2</a:t>
            </a:r>
            <a:r>
              <a:rPr lang="en-US" sz="2400" kern="0" baseline="30000" dirty="0"/>
              <a:t>7</a:t>
            </a:r>
            <a:r>
              <a:rPr lang="en-US" sz="2400" kern="0" dirty="0"/>
              <a:t>) OA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000" kern="0" dirty="0"/>
              <a:t>2</a:t>
            </a:r>
            <a:r>
              <a:rPr lang="en-US" sz="2000" kern="0" baseline="30000" dirty="0"/>
              <a:t>7</a:t>
            </a:r>
            <a:r>
              <a:rPr lang="en-US" sz="2000" kern="0" dirty="0"/>
              <a:t> = 128 combinations (“full factorial”)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000" kern="0" dirty="0"/>
              <a:t>8 (total) experiments per OA – {rows} (“fractional factorial”)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000" kern="0" dirty="0"/>
              <a:t>Seven 2-level factors per OA – {columns}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kern="0" dirty="0"/>
              <a:t>After running the OA experiments - use Analysis of Variance (ANOVA) to determine relative impact of each factor (x)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sz="2400" kern="0" dirty="0"/>
          </a:p>
          <a:p>
            <a:pPr>
              <a:buFont typeface="Wingdings" panose="05000000000000000000" pitchFamily="2" charset="2"/>
              <a:buChar char="Ø"/>
            </a:pPr>
            <a:endParaRPr lang="en-US" sz="2000" kern="0" dirty="0"/>
          </a:p>
          <a:p>
            <a:pPr marL="0" indent="0">
              <a:buNone/>
            </a:pPr>
            <a:endParaRPr lang="en-US" sz="2400" kern="0" dirty="0"/>
          </a:p>
          <a:p>
            <a:pPr marL="0" indent="0">
              <a:buNone/>
            </a:pPr>
            <a:endParaRPr lang="en-US" sz="2400" kern="0" dirty="0"/>
          </a:p>
          <a:p>
            <a:endParaRPr lang="en-US" sz="2400" kern="0" dirty="0"/>
          </a:p>
        </p:txBody>
      </p:sp>
      <p:graphicFrame>
        <p:nvGraphicFramePr>
          <p:cNvPr id="7" name="Group 1086">
            <a:extLst>
              <a:ext uri="{FF2B5EF4-FFF2-40B4-BE49-F238E27FC236}">
                <a16:creationId xmlns:a16="http://schemas.microsoft.com/office/drawing/2014/main" id="{0132C9C0-9861-95E1-2CA5-D700907BAAE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44826794"/>
              </p:ext>
            </p:extLst>
          </p:nvPr>
        </p:nvGraphicFramePr>
        <p:xfrm>
          <a:off x="8389725" y="2255029"/>
          <a:ext cx="3598610" cy="2855016"/>
        </p:xfrm>
        <a:graphic>
          <a:graphicData uri="http://schemas.openxmlformats.org/drawingml/2006/table">
            <a:tbl>
              <a:tblPr/>
              <a:tblGrid>
                <a:gridCol w="40006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006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9906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0006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0006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40006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9906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400068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400068">
                  <a:extLst>
                    <a:ext uri="{9D8B030D-6E8A-4147-A177-3AD203B41FA5}">
                      <a16:colId xmlns:a16="http://schemas.microsoft.com/office/drawing/2014/main" val="2898609437"/>
                    </a:ext>
                  </a:extLst>
                </a:gridCol>
              </a:tblGrid>
              <a:tr h="495864"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400"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000"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400"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ctr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Helvetica" pitchFamily="34" charset="0"/>
                        </a:rPr>
                        <a:t>L</a:t>
                      </a:r>
                      <a:r>
                        <a:rPr kumimoji="0" lang="en-US" altLang="en-US" sz="1400" b="1" i="0" u="none" strike="noStrike" cap="none" normalizeH="0" baseline="-25000" dirty="0">
                          <a:ln>
                            <a:noFill/>
                          </a:ln>
                          <a:solidFill>
                            <a:srgbClr val="FF3300"/>
                          </a:solidFill>
                          <a:effectLst/>
                          <a:latin typeface="Helvetica" pitchFamily="34" charset="0"/>
                        </a:rPr>
                        <a:t>8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400"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000"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400"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ctr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34" charset="0"/>
                        </a:rPr>
                        <a:t>x</a:t>
                      </a:r>
                      <a:r>
                        <a:rPr kumimoji="0" lang="en-US" altLang="en-US" sz="1400" b="1" i="0" u="none" strike="noStrike" cap="none" normalizeH="0" baseline="-25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34" charset="0"/>
                        </a:rPr>
                        <a:t>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400"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000"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400"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ctr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34" charset="0"/>
                        </a:rPr>
                        <a:t>x</a:t>
                      </a:r>
                      <a:r>
                        <a:rPr kumimoji="0" lang="en-US" altLang="en-US" sz="1400" b="1" i="0" u="none" strike="noStrike" cap="none" normalizeH="0" baseline="-25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34" charset="0"/>
                        </a:rPr>
                        <a:t>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400"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000"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400"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ctr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34" charset="0"/>
                        </a:rPr>
                        <a:t>x</a:t>
                      </a:r>
                      <a:r>
                        <a:rPr kumimoji="0" lang="en-US" altLang="en-US" sz="1400" b="1" i="0" u="none" strike="noStrike" cap="none" normalizeH="0" baseline="-25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34" charset="0"/>
                        </a:rPr>
                        <a:t>3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400"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000"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400"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ctr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34" charset="0"/>
                        </a:rPr>
                        <a:t>x</a:t>
                      </a:r>
                      <a:r>
                        <a:rPr kumimoji="0" lang="en-US" altLang="en-US" sz="1400" b="1" i="0" u="none" strike="noStrike" cap="none" normalizeH="0" baseline="-25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34" charset="0"/>
                        </a:rPr>
                        <a:t>4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400"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000"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400"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ctr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34" charset="0"/>
                        </a:rPr>
                        <a:t>x</a:t>
                      </a:r>
                      <a:r>
                        <a:rPr kumimoji="0" lang="en-US" altLang="en-US" sz="1400" b="1" i="0" u="none" strike="noStrike" cap="none" normalizeH="0" baseline="-25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34" charset="0"/>
                        </a:rPr>
                        <a:t>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400"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000"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400"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ctr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34" charset="0"/>
                        </a:rPr>
                        <a:t>x</a:t>
                      </a:r>
                      <a:r>
                        <a:rPr kumimoji="0" lang="en-US" altLang="en-US" sz="1400" b="1" i="0" u="none" strike="noStrike" cap="none" normalizeH="0" baseline="-25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34" charset="0"/>
                        </a:rPr>
                        <a:t>6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400"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000"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400"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ctr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34" charset="0"/>
                        </a:rPr>
                        <a:t>x</a:t>
                      </a:r>
                      <a:r>
                        <a:rPr kumimoji="0" lang="en-US" altLang="en-US" sz="1400" b="1" i="0" u="none" strike="noStrike" cap="none" normalizeH="0" baseline="-25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34" charset="0"/>
                        </a:rPr>
                        <a:t>7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ctr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34" charset="0"/>
                        </a:rPr>
                        <a:t>F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6328"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400"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000"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400"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0" fontAlgn="b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34" charset="0"/>
                          <a:cs typeface="Times New Roman" pitchFamily="18" charset="0"/>
                        </a:rPr>
                        <a:t> </a:t>
                      </a:r>
                      <a:endParaRPr kumimoji="0" lang="en-US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400"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000"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400"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0" fontAlgn="b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34" charset="0"/>
                          <a:cs typeface="Times New Roman" pitchFamily="18" charset="0"/>
                        </a:rPr>
                        <a:t> </a:t>
                      </a:r>
                      <a:endParaRPr kumimoji="0" lang="en-US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400"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000"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400"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0" fontAlgn="b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34" charset="0"/>
                          <a:cs typeface="Times New Roman" pitchFamily="18" charset="0"/>
                        </a:rPr>
                        <a:t> </a:t>
                      </a:r>
                      <a:endParaRPr kumimoji="0" lang="en-US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400"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000"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400"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0" fontAlgn="b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34" charset="0"/>
                          <a:cs typeface="Times New Roman" pitchFamily="18" charset="0"/>
                        </a:rPr>
                        <a:t> </a:t>
                      </a:r>
                      <a:endParaRPr kumimoji="0" lang="en-US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400"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000"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400"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0" fontAlgn="b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34" charset="0"/>
                          <a:cs typeface="Times New Roman" pitchFamily="18" charset="0"/>
                        </a:rPr>
                        <a:t> </a:t>
                      </a:r>
                      <a:endParaRPr kumimoji="0" lang="en-US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400"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000"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400"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0" fontAlgn="b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34" charset="0"/>
                          <a:cs typeface="Times New Roman" pitchFamily="18" charset="0"/>
                        </a:rPr>
                        <a:t> </a:t>
                      </a:r>
                      <a:endParaRPr kumimoji="0" lang="en-US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400"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000"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400"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0" fontAlgn="b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34" charset="0"/>
                          <a:cs typeface="Times New Roman" pitchFamily="18" charset="0"/>
                        </a:rPr>
                        <a:t> </a:t>
                      </a:r>
                      <a:endParaRPr kumimoji="0" lang="en-US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400"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000"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400"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0" fontAlgn="b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34" charset="0"/>
                          <a:cs typeface="Times New Roman" pitchFamily="18" charset="0"/>
                        </a:rPr>
                        <a:t> </a:t>
                      </a:r>
                      <a:endParaRPr kumimoji="0" lang="en-US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defTabSz="914400" rtl="0" eaLnBrk="0" fontAlgn="b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6328"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400"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000"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400"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34" charset="0"/>
                          <a:cs typeface="Times New Roman" pitchFamily="18" charset="0"/>
                        </a:rPr>
                        <a:t>1</a:t>
                      </a:r>
                      <a:endParaRPr kumimoji="0" lang="en-US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400"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000"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400"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34" charset="0"/>
                          <a:cs typeface="Times New Roman" pitchFamily="18" charset="0"/>
                        </a:rPr>
                        <a:t>1</a:t>
                      </a:r>
                      <a:endParaRPr kumimoji="0" lang="en-US" altLang="en-US" sz="1400" b="0" i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400"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000"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400"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34" charset="0"/>
                          <a:cs typeface="Times New Roman" pitchFamily="18" charset="0"/>
                        </a:rPr>
                        <a:t>1</a:t>
                      </a:r>
                      <a:endParaRPr kumimoji="0" lang="en-US" altLang="en-US" sz="1400" b="0" i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400"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000"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400"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34" charset="0"/>
                          <a:cs typeface="Times New Roman" pitchFamily="18" charset="0"/>
                        </a:rPr>
                        <a:t>1</a:t>
                      </a:r>
                      <a:endParaRPr kumimoji="0" lang="en-US" altLang="en-US" sz="1400" b="0" i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400"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000"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400"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34" charset="0"/>
                          <a:cs typeface="Times New Roman" pitchFamily="18" charset="0"/>
                        </a:rPr>
                        <a:t>1</a:t>
                      </a:r>
                      <a:endParaRPr kumimoji="0" lang="en-US" altLang="en-US" sz="1400" b="0" i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400"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000"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400"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34" charset="0"/>
                          <a:cs typeface="Times New Roman" pitchFamily="18" charset="0"/>
                        </a:rPr>
                        <a:t>1</a:t>
                      </a:r>
                      <a:endParaRPr kumimoji="0" lang="en-US" altLang="en-US" sz="1400" b="0" i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400"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000"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400"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34" charset="0"/>
                          <a:cs typeface="Times New Roman" pitchFamily="18" charset="0"/>
                        </a:rPr>
                        <a:t>1</a:t>
                      </a:r>
                      <a:endParaRPr kumimoji="0" lang="en-US" altLang="en-US" sz="1400" b="0" i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400"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000"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400"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34" charset="0"/>
                          <a:cs typeface="Times New Roman" pitchFamily="18" charset="0"/>
                        </a:rPr>
                        <a:t>1</a:t>
                      </a:r>
                      <a:endParaRPr kumimoji="0" lang="en-US" altLang="en-US" sz="1400" b="0" i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34" charset="0"/>
                        </a:rPr>
                        <a:t>F</a:t>
                      </a:r>
                      <a:r>
                        <a:rPr kumimoji="0" lang="en-US" altLang="en-US" sz="1400" b="1" i="0" u="none" strike="noStrike" cap="none" normalizeH="0" baseline="-25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34" charset="0"/>
                        </a:rPr>
                        <a:t>1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6328"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400"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000"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400"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34" charset="0"/>
                          <a:cs typeface="Times New Roman" pitchFamily="18" charset="0"/>
                        </a:rPr>
                        <a:t>2</a:t>
                      </a:r>
                      <a:endParaRPr kumimoji="0" lang="en-US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400"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000"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400"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34" charset="0"/>
                          <a:cs typeface="Times New Roman" pitchFamily="18" charset="0"/>
                        </a:rPr>
                        <a:t>1</a:t>
                      </a:r>
                      <a:endParaRPr kumimoji="0" lang="en-US" altLang="en-US" sz="1400" b="0" i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400"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000"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400"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34" charset="0"/>
                          <a:cs typeface="Times New Roman" pitchFamily="18" charset="0"/>
                        </a:rPr>
                        <a:t>1</a:t>
                      </a:r>
                      <a:endParaRPr kumimoji="0" lang="en-US" altLang="en-US" sz="1400" b="0" i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400"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000"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400"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34" charset="0"/>
                          <a:cs typeface="Times New Roman" pitchFamily="18" charset="0"/>
                        </a:rPr>
                        <a:t>1</a:t>
                      </a:r>
                      <a:endParaRPr kumimoji="0" lang="en-US" altLang="en-US" sz="1400" b="0" i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400"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000"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400"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34" charset="0"/>
                          <a:cs typeface="Times New Roman" pitchFamily="18" charset="0"/>
                        </a:rPr>
                        <a:t>2</a:t>
                      </a:r>
                      <a:endParaRPr kumimoji="0" lang="en-US" altLang="en-US" sz="1400" b="0" i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400"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000"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400"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34" charset="0"/>
                          <a:cs typeface="Times New Roman" pitchFamily="18" charset="0"/>
                        </a:rPr>
                        <a:t>2</a:t>
                      </a:r>
                      <a:endParaRPr kumimoji="0" lang="en-US" altLang="en-US" sz="1400" b="0" i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400"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000"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400"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34" charset="0"/>
                          <a:cs typeface="Times New Roman" pitchFamily="18" charset="0"/>
                        </a:rPr>
                        <a:t>2</a:t>
                      </a:r>
                      <a:endParaRPr kumimoji="0" lang="en-US" altLang="en-US" sz="1400" b="0" i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400"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000"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400"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34" charset="0"/>
                          <a:cs typeface="Times New Roman" pitchFamily="18" charset="0"/>
                        </a:rPr>
                        <a:t>2</a:t>
                      </a:r>
                      <a:endParaRPr kumimoji="0" lang="en-US" altLang="en-US" sz="1400" b="0" i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34" charset="0"/>
                        </a:rPr>
                        <a:t>F</a:t>
                      </a:r>
                      <a:r>
                        <a:rPr kumimoji="0" lang="en-US" altLang="en-US" sz="1400" b="1" i="0" u="none" strike="noStrike" cap="none" normalizeH="0" baseline="-25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34" charset="0"/>
                        </a:rPr>
                        <a:t>2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56328"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400"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000"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400"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34" charset="0"/>
                          <a:cs typeface="Times New Roman" pitchFamily="18" charset="0"/>
                        </a:rPr>
                        <a:t>3</a:t>
                      </a:r>
                      <a:endParaRPr kumimoji="0" lang="en-US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400"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000"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400"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34" charset="0"/>
                          <a:cs typeface="Times New Roman" pitchFamily="18" charset="0"/>
                        </a:rPr>
                        <a:t>1</a:t>
                      </a:r>
                      <a:endParaRPr kumimoji="0" lang="en-US" altLang="en-US" sz="1400" b="0" i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400"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000"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400"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34" charset="0"/>
                          <a:cs typeface="Times New Roman" pitchFamily="18" charset="0"/>
                        </a:rPr>
                        <a:t>2</a:t>
                      </a:r>
                      <a:endParaRPr kumimoji="0" lang="en-US" altLang="en-US" sz="1400" b="0" i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400"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000"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400"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34" charset="0"/>
                          <a:cs typeface="Times New Roman" pitchFamily="18" charset="0"/>
                        </a:rPr>
                        <a:t>2</a:t>
                      </a:r>
                      <a:endParaRPr kumimoji="0" lang="en-US" altLang="en-US" sz="1400" b="0" i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400"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000"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400"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34" charset="0"/>
                          <a:cs typeface="Times New Roman" pitchFamily="18" charset="0"/>
                        </a:rPr>
                        <a:t>1</a:t>
                      </a:r>
                      <a:endParaRPr kumimoji="0" lang="en-US" altLang="en-US" sz="1400" b="0" i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400"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000"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400"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34" charset="0"/>
                          <a:cs typeface="Times New Roman" pitchFamily="18" charset="0"/>
                        </a:rPr>
                        <a:t>1</a:t>
                      </a:r>
                      <a:endParaRPr kumimoji="0" lang="en-US" altLang="en-US" sz="1400" b="0" i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400"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000"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400"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34" charset="0"/>
                          <a:cs typeface="Times New Roman" pitchFamily="18" charset="0"/>
                        </a:rPr>
                        <a:t>2</a:t>
                      </a:r>
                      <a:endParaRPr kumimoji="0" lang="en-US" altLang="en-US" sz="1400" b="0" i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400"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000"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400"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34" charset="0"/>
                          <a:cs typeface="Times New Roman" pitchFamily="18" charset="0"/>
                        </a:rPr>
                        <a:t>2</a:t>
                      </a:r>
                      <a:endParaRPr kumimoji="0" lang="en-US" altLang="en-US" sz="1400" b="0" i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34" charset="0"/>
                        </a:rPr>
                        <a:t>F</a:t>
                      </a:r>
                      <a:r>
                        <a:rPr kumimoji="0" lang="en-US" altLang="en-US" sz="1400" b="1" i="0" u="none" strike="noStrike" cap="none" normalizeH="0" baseline="-25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34" charset="0"/>
                        </a:rPr>
                        <a:t>3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56328"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400"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000"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400"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34" charset="0"/>
                          <a:cs typeface="Times New Roman" pitchFamily="18" charset="0"/>
                        </a:rPr>
                        <a:t>4</a:t>
                      </a:r>
                      <a:endParaRPr kumimoji="0" lang="en-US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400"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000"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400"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34" charset="0"/>
                          <a:cs typeface="Times New Roman" pitchFamily="18" charset="0"/>
                        </a:rPr>
                        <a:t>1</a:t>
                      </a:r>
                      <a:endParaRPr kumimoji="0" lang="en-US" altLang="en-US" sz="1400" b="0" i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400"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000"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400"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34" charset="0"/>
                          <a:cs typeface="Times New Roman" pitchFamily="18" charset="0"/>
                        </a:rPr>
                        <a:t>2</a:t>
                      </a:r>
                      <a:endParaRPr kumimoji="0" lang="en-US" altLang="en-US" sz="1400" b="0" i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400"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000"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400"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34" charset="0"/>
                          <a:cs typeface="Times New Roman" pitchFamily="18" charset="0"/>
                        </a:rPr>
                        <a:t>2</a:t>
                      </a:r>
                      <a:endParaRPr kumimoji="0" lang="en-US" altLang="en-US" sz="1400" b="0" i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400"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000"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400"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34" charset="0"/>
                          <a:cs typeface="Times New Roman" pitchFamily="18" charset="0"/>
                        </a:rPr>
                        <a:t>2</a:t>
                      </a:r>
                      <a:endParaRPr kumimoji="0" lang="en-US" altLang="en-US" sz="1400" b="0" i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400"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000"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400"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34" charset="0"/>
                          <a:cs typeface="Times New Roman" pitchFamily="18" charset="0"/>
                        </a:rPr>
                        <a:t>2</a:t>
                      </a:r>
                      <a:endParaRPr kumimoji="0" lang="en-US" altLang="en-US" sz="1400" b="0" i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400"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000"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400"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34" charset="0"/>
                          <a:cs typeface="Times New Roman" pitchFamily="18" charset="0"/>
                        </a:rPr>
                        <a:t>1</a:t>
                      </a:r>
                      <a:endParaRPr kumimoji="0" lang="en-US" altLang="en-US" sz="1400" b="0" i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400"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000"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400"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34" charset="0"/>
                          <a:cs typeface="Times New Roman" pitchFamily="18" charset="0"/>
                        </a:rPr>
                        <a:t>1</a:t>
                      </a:r>
                      <a:endParaRPr kumimoji="0" lang="en-US" altLang="en-US" sz="1400" b="0" i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34" charset="0"/>
                        </a:rPr>
                        <a:t>F</a:t>
                      </a:r>
                      <a:r>
                        <a:rPr kumimoji="0" lang="en-US" altLang="en-US" sz="1400" b="1" i="0" u="none" strike="noStrike" cap="none" normalizeH="0" baseline="-25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34" charset="0"/>
                        </a:rPr>
                        <a:t>4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56328"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400"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000"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400"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34" charset="0"/>
                          <a:cs typeface="Times New Roman" pitchFamily="18" charset="0"/>
                        </a:rPr>
                        <a:t>5</a:t>
                      </a:r>
                      <a:endParaRPr kumimoji="0" lang="en-US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400"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000"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400"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34" charset="0"/>
                          <a:cs typeface="Times New Roman" pitchFamily="18" charset="0"/>
                        </a:rPr>
                        <a:t>2</a:t>
                      </a:r>
                      <a:endParaRPr kumimoji="0" lang="en-US" altLang="en-US" sz="1400" b="0" i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400"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000"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400"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34" charset="0"/>
                          <a:cs typeface="Times New Roman" pitchFamily="18" charset="0"/>
                        </a:rPr>
                        <a:t>1</a:t>
                      </a:r>
                      <a:endParaRPr kumimoji="0" lang="en-US" altLang="en-US" sz="1400" b="0" i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400"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000"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400"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34" charset="0"/>
                          <a:cs typeface="Times New Roman" pitchFamily="18" charset="0"/>
                        </a:rPr>
                        <a:t>2</a:t>
                      </a:r>
                      <a:endParaRPr kumimoji="0" lang="en-US" altLang="en-US" sz="1400" b="0" i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400"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000"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400"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34" charset="0"/>
                          <a:cs typeface="Times New Roman" pitchFamily="18" charset="0"/>
                        </a:rPr>
                        <a:t>1</a:t>
                      </a:r>
                      <a:endParaRPr kumimoji="0" lang="en-US" altLang="en-US" sz="1400" b="0" i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400"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000"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400"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34" charset="0"/>
                          <a:cs typeface="Times New Roman" pitchFamily="18" charset="0"/>
                        </a:rPr>
                        <a:t>2</a:t>
                      </a:r>
                      <a:endParaRPr kumimoji="0" lang="en-US" altLang="en-US" sz="1400" b="0" i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400"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000"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400"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34" charset="0"/>
                          <a:cs typeface="Times New Roman" pitchFamily="18" charset="0"/>
                        </a:rPr>
                        <a:t>1</a:t>
                      </a:r>
                      <a:endParaRPr kumimoji="0" lang="en-US" altLang="en-US" sz="1400" b="0" i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400"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000"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400"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34" charset="0"/>
                          <a:cs typeface="Times New Roman" pitchFamily="18" charset="0"/>
                        </a:rPr>
                        <a:t>2</a:t>
                      </a:r>
                      <a:endParaRPr kumimoji="0" lang="en-US" altLang="en-US" sz="1400" b="0" i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34" charset="0"/>
                        </a:rPr>
                        <a:t>F</a:t>
                      </a:r>
                      <a:r>
                        <a:rPr kumimoji="0" lang="en-US" altLang="en-US" sz="1400" b="1" i="0" u="none" strike="noStrike" cap="none" normalizeH="0" baseline="-25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34" charset="0"/>
                        </a:rPr>
                        <a:t>5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56328"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400"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000"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400"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34" charset="0"/>
                          <a:cs typeface="Times New Roman" pitchFamily="18" charset="0"/>
                        </a:rPr>
                        <a:t>6</a:t>
                      </a:r>
                      <a:endParaRPr kumimoji="0" lang="en-US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400"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000"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400"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34" charset="0"/>
                          <a:cs typeface="Times New Roman" pitchFamily="18" charset="0"/>
                        </a:rPr>
                        <a:t>2</a:t>
                      </a:r>
                      <a:endParaRPr kumimoji="0" lang="en-US" altLang="en-US" sz="1400" b="0" i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400"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000"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400"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34" charset="0"/>
                          <a:cs typeface="Times New Roman" pitchFamily="18" charset="0"/>
                        </a:rPr>
                        <a:t>1</a:t>
                      </a:r>
                      <a:endParaRPr kumimoji="0" lang="en-US" altLang="en-US" sz="1400" b="0" i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400"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000"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400"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34" charset="0"/>
                          <a:cs typeface="Times New Roman" pitchFamily="18" charset="0"/>
                        </a:rPr>
                        <a:t>2</a:t>
                      </a:r>
                      <a:endParaRPr kumimoji="0" lang="en-US" altLang="en-US" sz="1400" b="0" i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400"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000"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400"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34" charset="0"/>
                          <a:cs typeface="Times New Roman" pitchFamily="18" charset="0"/>
                        </a:rPr>
                        <a:t>2</a:t>
                      </a:r>
                      <a:endParaRPr kumimoji="0" lang="en-US" altLang="en-US" sz="1400" b="0" i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400"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000"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400"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34" charset="0"/>
                          <a:cs typeface="Times New Roman" pitchFamily="18" charset="0"/>
                        </a:rPr>
                        <a:t>1</a:t>
                      </a:r>
                      <a:endParaRPr kumimoji="0" lang="en-US" altLang="en-US" sz="1400" b="0" i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400"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000"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400"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34" charset="0"/>
                          <a:cs typeface="Times New Roman" pitchFamily="18" charset="0"/>
                        </a:rPr>
                        <a:t>2</a:t>
                      </a:r>
                      <a:endParaRPr kumimoji="0" lang="en-US" altLang="en-US" sz="1400" b="0" i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400"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000"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400"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34" charset="0"/>
                          <a:cs typeface="Times New Roman" pitchFamily="18" charset="0"/>
                        </a:rPr>
                        <a:t>1</a:t>
                      </a:r>
                      <a:endParaRPr kumimoji="0" lang="en-US" altLang="en-US" sz="1400" b="0" i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34" charset="0"/>
                        </a:rPr>
                        <a:t>F</a:t>
                      </a:r>
                      <a:r>
                        <a:rPr kumimoji="0" lang="en-US" altLang="en-US" sz="1400" b="1" i="0" u="none" strike="noStrike" cap="none" normalizeH="0" baseline="-25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34" charset="0"/>
                        </a:rPr>
                        <a:t>6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56328"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400"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000"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400"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34" charset="0"/>
                          <a:cs typeface="Times New Roman" pitchFamily="18" charset="0"/>
                        </a:rPr>
                        <a:t>7</a:t>
                      </a:r>
                      <a:endParaRPr kumimoji="0" lang="en-US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400"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000"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400"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34" charset="0"/>
                          <a:cs typeface="Times New Roman" pitchFamily="18" charset="0"/>
                        </a:rPr>
                        <a:t>2</a:t>
                      </a:r>
                      <a:endParaRPr kumimoji="0" lang="en-US" altLang="en-US" sz="1400" b="0" i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400"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000"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400"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34" charset="0"/>
                          <a:cs typeface="Times New Roman" pitchFamily="18" charset="0"/>
                        </a:rPr>
                        <a:t>2</a:t>
                      </a:r>
                      <a:endParaRPr kumimoji="0" lang="en-US" altLang="en-US" sz="1400" b="0" i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400"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000"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400"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34" charset="0"/>
                          <a:cs typeface="Times New Roman" pitchFamily="18" charset="0"/>
                        </a:rPr>
                        <a:t>1</a:t>
                      </a:r>
                      <a:endParaRPr kumimoji="0" lang="en-US" altLang="en-US" sz="1400" b="0" i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400"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000"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400"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34" charset="0"/>
                          <a:cs typeface="Times New Roman" pitchFamily="18" charset="0"/>
                        </a:rPr>
                        <a:t>1</a:t>
                      </a:r>
                      <a:endParaRPr kumimoji="0" lang="en-US" altLang="en-US" sz="1400" b="0" i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400"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000"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400"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34" charset="0"/>
                          <a:cs typeface="Times New Roman" pitchFamily="18" charset="0"/>
                        </a:rPr>
                        <a:t>2</a:t>
                      </a:r>
                      <a:endParaRPr kumimoji="0" lang="en-US" altLang="en-US" sz="1400" b="0" i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400"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000"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400"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34" charset="0"/>
                          <a:cs typeface="Times New Roman" pitchFamily="18" charset="0"/>
                        </a:rPr>
                        <a:t>2</a:t>
                      </a:r>
                      <a:endParaRPr kumimoji="0" lang="en-US" altLang="en-US" sz="1400" b="0" i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400"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000"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400"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34" charset="0"/>
                          <a:cs typeface="Times New Roman" pitchFamily="18" charset="0"/>
                        </a:rPr>
                        <a:t>1</a:t>
                      </a:r>
                      <a:endParaRPr kumimoji="0" lang="en-US" altLang="en-US" sz="1400" b="0" i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34" charset="0"/>
                        </a:rPr>
                        <a:t>F</a:t>
                      </a:r>
                      <a:r>
                        <a:rPr kumimoji="0" lang="en-US" altLang="en-US" sz="1400" b="1" i="0" u="none" strike="noStrike" cap="none" normalizeH="0" baseline="-25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34" charset="0"/>
                        </a:rPr>
                        <a:t>7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56328"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400"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000"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400"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34" charset="0"/>
                          <a:cs typeface="Times New Roman" pitchFamily="18" charset="0"/>
                        </a:rPr>
                        <a:t>8</a:t>
                      </a:r>
                      <a:endParaRPr kumimoji="0" lang="en-US" altLang="en-US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400"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000"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400"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34" charset="0"/>
                          <a:cs typeface="Times New Roman" pitchFamily="18" charset="0"/>
                        </a:rPr>
                        <a:t>2</a:t>
                      </a:r>
                      <a:endParaRPr kumimoji="0" lang="en-US" altLang="en-US" sz="1400" b="0" i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400"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000"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400"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34" charset="0"/>
                          <a:cs typeface="Times New Roman" pitchFamily="18" charset="0"/>
                        </a:rPr>
                        <a:t>2</a:t>
                      </a:r>
                      <a:endParaRPr kumimoji="0" lang="en-US" altLang="en-US" sz="1400" b="0" i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400"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000"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400"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34" charset="0"/>
                          <a:cs typeface="Times New Roman" pitchFamily="18" charset="0"/>
                        </a:rPr>
                        <a:t>1</a:t>
                      </a:r>
                      <a:endParaRPr kumimoji="0" lang="en-US" altLang="en-US" sz="1400" b="0" i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400"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000"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400"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34" charset="0"/>
                          <a:cs typeface="Times New Roman" pitchFamily="18" charset="0"/>
                        </a:rPr>
                        <a:t>2</a:t>
                      </a:r>
                      <a:endParaRPr kumimoji="0" lang="en-US" altLang="en-US" sz="1400" b="0" i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400"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000"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400"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34" charset="0"/>
                          <a:cs typeface="Times New Roman" pitchFamily="18" charset="0"/>
                        </a:rPr>
                        <a:t>1</a:t>
                      </a:r>
                      <a:endParaRPr kumimoji="0" lang="en-US" altLang="en-US" sz="1400" b="0" i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400"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000"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400"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34" charset="0"/>
                          <a:cs typeface="Times New Roman" pitchFamily="18" charset="0"/>
                        </a:rPr>
                        <a:t>1</a:t>
                      </a:r>
                      <a:endParaRPr kumimoji="0" lang="en-US" altLang="en-US" sz="1400" b="0" i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400"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000"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 sz="1400"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b="1">
                          <a:solidFill>
                            <a:schemeClr val="tx1"/>
                          </a:solidFill>
                          <a:latin typeface="Arial Narrow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400" b="0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34" charset="0"/>
                          <a:cs typeface="Times New Roman" pitchFamily="18" charset="0"/>
                        </a:rPr>
                        <a:t>2</a:t>
                      </a:r>
                      <a:endParaRPr kumimoji="0" lang="en-US" altLang="en-US" sz="1400" b="0" i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" latinLnBrk="0" hangingPunct="0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en-US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34" charset="0"/>
                        </a:rPr>
                        <a:t>F</a:t>
                      </a:r>
                      <a:r>
                        <a:rPr kumimoji="0" lang="en-US" altLang="en-US" sz="1400" b="1" i="0" u="none" strike="noStrike" cap="none" normalizeH="0" baseline="-25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34" charset="0"/>
                        </a:rPr>
                        <a:t>8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10761793-409E-2944-F0EB-53EF25C4D8E0}"/>
              </a:ext>
            </a:extLst>
          </p:cNvPr>
          <p:cNvSpPr txBox="1"/>
          <p:nvPr/>
        </p:nvSpPr>
        <p:spPr>
          <a:xfrm>
            <a:off x="160838" y="293666"/>
            <a:ext cx="716863" cy="253916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1050" i="1" dirty="0">
                <a:highlight>
                  <a:srgbClr val="FFFF00"/>
                </a:highlight>
                <a:latin typeface="Arial Narrow" panose="020B0606020202030204" pitchFamily="34" charset="0"/>
              </a:rPr>
              <a:t>HBK, 2024</a:t>
            </a:r>
          </a:p>
        </p:txBody>
      </p:sp>
    </p:spTree>
    <p:extLst>
      <p:ext uri="{BB962C8B-B14F-4D97-AF65-F5344CB8AC3E}">
        <p14:creationId xmlns:p14="http://schemas.microsoft.com/office/powerpoint/2010/main" val="7532042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D7287108-FDBD-67F5-B1B7-7C9A270028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97125" y="0"/>
            <a:ext cx="7416800" cy="795338"/>
          </a:xfrm>
        </p:spPr>
        <p:txBody>
          <a:bodyPr/>
          <a:lstStyle/>
          <a:p>
            <a:r>
              <a:rPr lang="en-US" dirty="0">
                <a:solidFill>
                  <a:srgbClr val="00B0F0"/>
                </a:solidFill>
              </a:rPr>
              <a:t>Breakout #5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F1517B8-9C73-8B92-1A18-0F0B342FC4F0}"/>
              </a:ext>
            </a:extLst>
          </p:cNvPr>
          <p:cNvSpPr/>
          <p:nvPr/>
        </p:nvSpPr>
        <p:spPr bwMode="auto">
          <a:xfrm>
            <a:off x="421401" y="2218888"/>
            <a:ext cx="11425806" cy="3802668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400" b="1" i="1" dirty="0">
                <a:latin typeface="Arial Narrow" panose="020B0606020202030204" pitchFamily="34" charset="0"/>
              </a:rPr>
              <a:t>FPS Optimization for a Driving Scene Graph</a:t>
            </a:r>
            <a:endParaRPr kumimoji="0" lang="en-US" sz="2400" b="1" i="1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 Narrow" panose="020B0606020202030204" pitchFamily="34" charset="0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2400" dirty="0">
              <a:latin typeface="Arial Narrow" panose="020B0606020202030204" pitchFamily="34" charset="0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2400" dirty="0">
              <a:latin typeface="Arial Narrow" panose="020B0606020202030204" pitchFamily="34" charset="0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2400" dirty="0">
              <a:latin typeface="Arial Narrow" panose="020B0606020202030204" pitchFamily="34" charset="0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2400" dirty="0">
              <a:latin typeface="Arial Narrow" panose="020B0606020202030204" pitchFamily="34" charset="0"/>
            </a:endParaRPr>
          </a:p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2400" dirty="0">
              <a:latin typeface="Arial Narrow" panose="020B0606020202030204" pitchFamily="34" charset="0"/>
            </a:endParaRPr>
          </a:p>
          <a:p>
            <a:pPr marL="0" marR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400" u="sng" dirty="0">
                <a:latin typeface="Arial Narrow" panose="020B0606020202030204" pitchFamily="34" charset="0"/>
              </a:rPr>
              <a:t>Goals</a:t>
            </a:r>
            <a:r>
              <a:rPr lang="en-US" sz="2400" dirty="0">
                <a:latin typeface="Arial Narrow" panose="020B0606020202030204" pitchFamily="34" charset="0"/>
              </a:rPr>
              <a:t>:</a:t>
            </a:r>
          </a:p>
          <a:p>
            <a:pPr marL="457200" indent="-457200" algn="just">
              <a:buFontTx/>
              <a:buAutoNum type="arabicPeriod"/>
            </a:pP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Narrow" panose="020B0606020202030204" pitchFamily="34" charset="0"/>
              </a:rPr>
              <a:t>Demonstrate optimization essentials in MS Excel </a:t>
            </a:r>
          </a:p>
          <a:p>
            <a:pPr marL="457200" marR="0" indent="-4572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</a:pP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Narrow" panose="020B0606020202030204" pitchFamily="34" charset="0"/>
              </a:rPr>
              <a:t>Observe contributing factors (“x”) to FPS (“F”) within a driving scene graph</a:t>
            </a:r>
          </a:p>
          <a:p>
            <a:pPr marL="457200" marR="0" indent="-4572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</a:pPr>
            <a:r>
              <a:rPr lang="en-US" sz="2400" dirty="0">
                <a:latin typeface="Arial Narrow" panose="020B0606020202030204" pitchFamily="34" charset="0"/>
              </a:rPr>
              <a:t>Visualize how Orthogonal Arrays can be used to determine parameter sensitivities</a:t>
            </a:r>
          </a:p>
        </p:txBody>
      </p:sp>
      <p:pic>
        <p:nvPicPr>
          <p:cNvPr id="9" name="Picture 8" descr="A screenshot of a video game&#10;&#10;Description automatically generated">
            <a:extLst>
              <a:ext uri="{FF2B5EF4-FFF2-40B4-BE49-F238E27FC236}">
                <a16:creationId xmlns:a16="http://schemas.microsoft.com/office/drawing/2014/main" id="{65D75CDD-C514-CA99-592A-CDEE5E16595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5171" y="2736319"/>
            <a:ext cx="4758266" cy="1933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14730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D7287108-FDBD-67F5-B1B7-7C9A270028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182935"/>
            <a:ext cx="5851321" cy="1722566"/>
          </a:xfrm>
        </p:spPr>
        <p:txBody>
          <a:bodyPr/>
          <a:lstStyle/>
          <a:p>
            <a:r>
              <a:rPr lang="en-US" sz="3200" dirty="0">
                <a:solidFill>
                  <a:srgbClr val="22458A"/>
                </a:solidFill>
              </a:rPr>
              <a:t>Special topics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793ADF27-FA4F-F719-1A9C-748B7AA01145}"/>
              </a:ext>
            </a:extLst>
          </p:cNvPr>
          <p:cNvSpPr txBox="1">
            <a:spLocks/>
          </p:cNvSpPr>
          <p:nvPr/>
        </p:nvSpPr>
        <p:spPr bwMode="auto">
          <a:xfrm>
            <a:off x="2397125" y="0"/>
            <a:ext cx="7416800" cy="795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267" b="1">
                <a:solidFill>
                  <a:srgbClr val="F77B0B"/>
                </a:solidFill>
                <a:latin typeface="Tahoma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267" b="1">
                <a:solidFill>
                  <a:srgbClr val="F77B0B"/>
                </a:solidFill>
                <a:latin typeface="Tahoma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267" b="1">
                <a:solidFill>
                  <a:srgbClr val="F77B0B"/>
                </a:solidFill>
                <a:latin typeface="Tahoma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267" b="1">
                <a:solidFill>
                  <a:srgbClr val="F77B0B"/>
                </a:solidFill>
                <a:latin typeface="Tahoma" charset="0"/>
              </a:defRPr>
            </a:lvl5pPr>
            <a:lvl6pPr marL="609585" algn="l" rtl="0" eaLnBrk="1" fontAlgn="base" hangingPunct="1">
              <a:spcBef>
                <a:spcPct val="0"/>
              </a:spcBef>
              <a:spcAft>
                <a:spcPct val="0"/>
              </a:spcAft>
              <a:defRPr sz="4267" b="1">
                <a:solidFill>
                  <a:srgbClr val="F77B0B"/>
                </a:solidFill>
                <a:latin typeface="Tahoma" charset="0"/>
              </a:defRPr>
            </a:lvl6pPr>
            <a:lvl7pPr marL="1219170" algn="l" rtl="0" eaLnBrk="1" fontAlgn="base" hangingPunct="1">
              <a:spcBef>
                <a:spcPct val="0"/>
              </a:spcBef>
              <a:spcAft>
                <a:spcPct val="0"/>
              </a:spcAft>
              <a:defRPr sz="4267" b="1">
                <a:solidFill>
                  <a:srgbClr val="F77B0B"/>
                </a:solidFill>
                <a:latin typeface="Tahoma" charset="0"/>
              </a:defRPr>
            </a:lvl7pPr>
            <a:lvl8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4267" b="1">
                <a:solidFill>
                  <a:srgbClr val="F77B0B"/>
                </a:solidFill>
                <a:latin typeface="Tahoma" charset="0"/>
              </a:defRPr>
            </a:lvl8pPr>
            <a:lvl9pPr marL="2438339" algn="l" rtl="0" eaLnBrk="1" fontAlgn="base" hangingPunct="1">
              <a:spcBef>
                <a:spcPct val="0"/>
              </a:spcBef>
              <a:spcAft>
                <a:spcPct val="0"/>
              </a:spcAft>
              <a:defRPr sz="4267" b="1">
                <a:solidFill>
                  <a:srgbClr val="F77B0B"/>
                </a:solidFill>
                <a:latin typeface="Tahoma" charset="0"/>
              </a:defRPr>
            </a:lvl9pPr>
          </a:lstStyle>
          <a:p>
            <a:r>
              <a:rPr lang="en-US" i="1" kern="0" dirty="0"/>
              <a:t>Beyond the Basics</a:t>
            </a:r>
          </a:p>
        </p:txBody>
      </p:sp>
      <p:pic>
        <p:nvPicPr>
          <p:cNvPr id="5" name="Picture 2" descr="I/ITSEC 2021 | ADL Initiative">
            <a:extLst>
              <a:ext uri="{FF2B5EF4-FFF2-40B4-BE49-F238E27FC236}">
                <a16:creationId xmlns:a16="http://schemas.microsoft.com/office/drawing/2014/main" id="{F01E8B4C-793F-55F5-2405-2AFA2EB4A04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0" t="34866" r="8853" b="34194"/>
          <a:stretch/>
        </p:blipFill>
        <p:spPr bwMode="auto">
          <a:xfrm>
            <a:off x="598251" y="1103319"/>
            <a:ext cx="4610912" cy="1722566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A person in a garment&#10;&#10;Description automatically generated with low confidence">
            <a:extLst>
              <a:ext uri="{FF2B5EF4-FFF2-40B4-BE49-F238E27FC236}">
                <a16:creationId xmlns:a16="http://schemas.microsoft.com/office/drawing/2014/main" id="{8E10C5C3-92C9-527C-25B0-F4FDB2DCD24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3" t="13888" r="16173" b="6597"/>
          <a:stretch/>
        </p:blipFill>
        <p:spPr>
          <a:xfrm>
            <a:off x="8567460" y="1195431"/>
            <a:ext cx="2699106" cy="4936922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</p:spTree>
    <p:extLst>
      <p:ext uri="{BB962C8B-B14F-4D97-AF65-F5344CB8AC3E}">
        <p14:creationId xmlns:p14="http://schemas.microsoft.com/office/powerpoint/2010/main" val="361662954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D7287108-FDBD-67F5-B1B7-7C9A270028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008" y="0"/>
            <a:ext cx="11316749" cy="795338"/>
          </a:xfrm>
        </p:spPr>
        <p:txBody>
          <a:bodyPr/>
          <a:lstStyle/>
          <a:p>
            <a:r>
              <a:rPr lang="en-US" dirty="0"/>
              <a:t>Special topics</a:t>
            </a:r>
          </a:p>
        </p:txBody>
      </p:sp>
      <p:sp>
        <p:nvSpPr>
          <p:cNvPr id="2" name="Content Placeholder 3">
            <a:extLst>
              <a:ext uri="{FF2B5EF4-FFF2-40B4-BE49-F238E27FC236}">
                <a16:creationId xmlns:a16="http://schemas.microsoft.com/office/drawing/2014/main" id="{7CC8E665-94A7-D771-7FCA-522545CF7F77}"/>
              </a:ext>
            </a:extLst>
          </p:cNvPr>
          <p:cNvSpPr txBox="1">
            <a:spLocks/>
          </p:cNvSpPr>
          <p:nvPr/>
        </p:nvSpPr>
        <p:spPr>
          <a:xfrm>
            <a:off x="467130" y="1046715"/>
            <a:ext cx="8567311" cy="4491368"/>
          </a:xfrm>
          <a:prstGeom prst="rect">
            <a:avLst/>
          </a:prstGeom>
        </p:spPr>
        <p:txBody>
          <a:bodyPr/>
          <a:lstStyle>
            <a:lvl1pPr marL="457189" indent="-4571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charset="2"/>
              <a:buChar char="Ø"/>
              <a:defRPr sz="280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defRPr>
            </a:lvl1pPr>
            <a:lvl2pPr marL="990575" indent="-38099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defRPr>
            </a:lvl2pPr>
            <a:lvl3pPr marL="1523962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</a:defRPr>
            </a:lvl3pPr>
            <a:lvl4pPr marL="2133547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4pPr>
            <a:lvl5pPr marL="2743131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5pPr>
            <a:lvl6pPr marL="3352716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6pPr>
            <a:lvl7pPr marL="3962301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7pPr>
            <a:lvl8pPr marL="4571886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8pPr>
            <a:lvl9pPr marL="5181470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sz="2400" b="1" kern="0" dirty="0"/>
              <a:t>Situational Awareness (SA)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kern="0" dirty="0"/>
              <a:t>The ability to understand/respond to a situation (e.g., forecast risk)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kern="0" dirty="0"/>
              <a:t>Melding environment information to one’s current mental state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u="sng" kern="0" dirty="0"/>
              <a:t>Contributing factors</a:t>
            </a:r>
            <a:r>
              <a:rPr lang="en-US" sz="2400" kern="0" dirty="0"/>
              <a:t>: expertise, memory, inhibition, divided attention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kern="0" dirty="0"/>
              <a:t>Interdependence of memory, perception, and action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b="1" kern="0" dirty="0"/>
              <a:t>Consequences</a:t>
            </a:r>
            <a:r>
              <a:rPr lang="en-US" sz="2400" kern="0" dirty="0"/>
              <a:t> of inadequate SA are important factors of accidents</a:t>
            </a:r>
          </a:p>
          <a:p>
            <a:pPr marL="0" indent="0">
              <a:buNone/>
            </a:pPr>
            <a:endParaRPr lang="en-US" sz="2400" kern="0" dirty="0"/>
          </a:p>
          <a:p>
            <a:pPr>
              <a:buFont typeface="Wingdings" panose="05000000000000000000" pitchFamily="2" charset="2"/>
              <a:buChar char="Ø"/>
            </a:pPr>
            <a:endParaRPr lang="en-US" sz="2400" kern="0" dirty="0"/>
          </a:p>
          <a:p>
            <a:pPr marL="0" indent="0">
              <a:buNone/>
            </a:pPr>
            <a:endParaRPr lang="en-US" sz="2400" kern="0" dirty="0"/>
          </a:p>
          <a:p>
            <a:pPr marL="0" indent="0">
              <a:buNone/>
            </a:pPr>
            <a:endParaRPr lang="en-US" sz="2400" kern="0" dirty="0"/>
          </a:p>
          <a:p>
            <a:endParaRPr lang="en-US" sz="2400" kern="0" dirty="0"/>
          </a:p>
        </p:txBody>
      </p:sp>
      <p:pic>
        <p:nvPicPr>
          <p:cNvPr id="1026" name="Picture 2" descr="Situational Awareness - STAN Institute">
            <a:extLst>
              <a:ext uri="{FF2B5EF4-FFF2-40B4-BE49-F238E27FC236}">
                <a16:creationId xmlns:a16="http://schemas.microsoft.com/office/drawing/2014/main" id="{21183B1A-FF5B-F8A6-66BB-CE1F424DCA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8165" y="3935712"/>
            <a:ext cx="6134584" cy="2199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PDF] Modeling Shared Situation Awareness | Semantic Scholar">
            <a:extLst>
              <a:ext uri="{FF2B5EF4-FFF2-40B4-BE49-F238E27FC236}">
                <a16:creationId xmlns:a16="http://schemas.microsoft.com/office/drawing/2014/main" id="{147FF73D-672D-DB3D-9526-9A499926AB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4435" y="1395867"/>
            <a:ext cx="2880798" cy="1896532"/>
          </a:xfrm>
          <a:prstGeom prst="rect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4057951-BBFB-269D-AE23-060CA0685806}"/>
              </a:ext>
            </a:extLst>
          </p:cNvPr>
          <p:cNvSpPr txBox="1"/>
          <p:nvPr/>
        </p:nvSpPr>
        <p:spPr>
          <a:xfrm>
            <a:off x="120243" y="260159"/>
            <a:ext cx="1135247" cy="253916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1050" i="1" dirty="0">
                <a:highlight>
                  <a:srgbClr val="FFFF00"/>
                </a:highlight>
                <a:latin typeface="Arial Narrow" panose="020B0606020202030204" pitchFamily="34" charset="0"/>
              </a:rPr>
              <a:t>Stanton et al., 2001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29B7178-DFBA-859C-839D-E72EC33E252C}"/>
              </a:ext>
            </a:extLst>
          </p:cNvPr>
          <p:cNvSpPr txBox="1"/>
          <p:nvPr/>
        </p:nvSpPr>
        <p:spPr>
          <a:xfrm>
            <a:off x="1349632" y="260159"/>
            <a:ext cx="1081246" cy="25391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1050" i="1" dirty="0">
                <a:highlight>
                  <a:srgbClr val="FFFF00"/>
                </a:highlight>
                <a:latin typeface="Arial Narrow" panose="020B0606020202030204" pitchFamily="34" charset="0"/>
              </a:rPr>
              <a:t>Özcan et al., 2013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2D31289-E887-EF45-6B47-D15EBF8C31A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4309" t="52190" r="47340" b="15554"/>
          <a:stretch/>
        </p:blipFill>
        <p:spPr>
          <a:xfrm>
            <a:off x="9678377" y="3787022"/>
            <a:ext cx="1814732" cy="1510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711745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D7287108-FDBD-67F5-B1B7-7C9A270028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008" y="0"/>
            <a:ext cx="11316749" cy="795338"/>
          </a:xfrm>
        </p:spPr>
        <p:txBody>
          <a:bodyPr/>
          <a:lstStyle/>
          <a:p>
            <a:r>
              <a:rPr lang="en-US" dirty="0"/>
              <a:t>Special topics</a:t>
            </a:r>
          </a:p>
        </p:txBody>
      </p:sp>
      <p:sp>
        <p:nvSpPr>
          <p:cNvPr id="2" name="Content Placeholder 3">
            <a:extLst>
              <a:ext uri="{FF2B5EF4-FFF2-40B4-BE49-F238E27FC236}">
                <a16:creationId xmlns:a16="http://schemas.microsoft.com/office/drawing/2014/main" id="{7CC8E665-94A7-D771-7FCA-522545CF7F77}"/>
              </a:ext>
            </a:extLst>
          </p:cNvPr>
          <p:cNvSpPr txBox="1">
            <a:spLocks/>
          </p:cNvSpPr>
          <p:nvPr/>
        </p:nvSpPr>
        <p:spPr>
          <a:xfrm>
            <a:off x="467131" y="1046715"/>
            <a:ext cx="8039306" cy="4491368"/>
          </a:xfrm>
          <a:prstGeom prst="rect">
            <a:avLst/>
          </a:prstGeom>
        </p:spPr>
        <p:txBody>
          <a:bodyPr/>
          <a:lstStyle>
            <a:lvl1pPr marL="457189" indent="-4571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charset="2"/>
              <a:buChar char="Ø"/>
              <a:defRPr sz="280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defRPr>
            </a:lvl1pPr>
            <a:lvl2pPr marL="990575" indent="-38099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defRPr>
            </a:lvl2pPr>
            <a:lvl3pPr marL="1523962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</a:defRPr>
            </a:lvl3pPr>
            <a:lvl4pPr marL="2133547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4pPr>
            <a:lvl5pPr marL="2743131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5pPr>
            <a:lvl6pPr marL="3352716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6pPr>
            <a:lvl7pPr marL="3962301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7pPr>
            <a:lvl8pPr marL="4571886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8pPr>
            <a:lvl9pPr marL="5181470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sz="2400" b="1" kern="0" dirty="0"/>
              <a:t>Presence and Immersion</a:t>
            </a:r>
            <a:endParaRPr lang="en-US" sz="2400" kern="0" dirty="0"/>
          </a:p>
          <a:p>
            <a:pPr marL="0" indent="0">
              <a:buNone/>
            </a:pPr>
            <a:endParaRPr lang="en-US" sz="2400" b="1" i="1" kern="0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sz="2400" kern="0" dirty="0"/>
              <a:t>A primary goal of simulation is to achieve a true replacement for the external world that seems just as real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u="sng" kern="0" dirty="0"/>
              <a:t>Presence</a:t>
            </a:r>
            <a:r>
              <a:rPr lang="en-US" sz="2400" kern="0" dirty="0"/>
              <a:t>: feelings of engagement, naturalness, and authenticity within the virtual environment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000" kern="0" dirty="0"/>
              <a:t>The sense of “being there” (spatial, cognitive, perceptive, emotional)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u="sng" kern="0" dirty="0"/>
              <a:t>Immersion</a:t>
            </a:r>
            <a:r>
              <a:rPr lang="en-US" sz="2400" kern="0" dirty="0"/>
              <a:t>: the technical capability of a virtual system of making you feel that you are somewhere else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000" kern="0" dirty="0"/>
              <a:t>Largely a function the simulator technology (visual/aural/haptic)</a:t>
            </a:r>
            <a:endParaRPr lang="en-US" sz="2400" kern="0" dirty="0"/>
          </a:p>
          <a:p>
            <a:pPr>
              <a:buFont typeface="Wingdings" panose="05000000000000000000" pitchFamily="2" charset="2"/>
              <a:buChar char="Ø"/>
            </a:pPr>
            <a:endParaRPr lang="en-US" sz="2400" kern="0" dirty="0"/>
          </a:p>
          <a:p>
            <a:pPr>
              <a:buFont typeface="Wingdings" panose="05000000000000000000" pitchFamily="2" charset="2"/>
              <a:buChar char="Ø"/>
            </a:pPr>
            <a:endParaRPr lang="en-US" sz="2400" kern="0" dirty="0"/>
          </a:p>
          <a:p>
            <a:pPr marL="0" indent="0">
              <a:buNone/>
            </a:pPr>
            <a:endParaRPr lang="en-US" sz="2400" kern="0" dirty="0"/>
          </a:p>
          <a:p>
            <a:pPr marL="0" indent="0">
              <a:buNone/>
            </a:pPr>
            <a:endParaRPr lang="en-US" sz="2400" kern="0" dirty="0"/>
          </a:p>
          <a:p>
            <a:endParaRPr lang="en-US" sz="2400" kern="0" dirty="0"/>
          </a:p>
        </p:txBody>
      </p:sp>
      <p:pic>
        <p:nvPicPr>
          <p:cNvPr id="3074" name="Picture 2" descr="immersive education and ESG">
            <a:extLst>
              <a:ext uri="{FF2B5EF4-FFF2-40B4-BE49-F238E27FC236}">
                <a16:creationId xmlns:a16="http://schemas.microsoft.com/office/drawing/2014/main" id="{CC6B86B8-6CB4-5092-583C-BC23A77D59A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85" t="23026" r="7253" b="22794"/>
          <a:stretch/>
        </p:blipFill>
        <p:spPr bwMode="auto">
          <a:xfrm>
            <a:off x="8825842" y="1233181"/>
            <a:ext cx="3040779" cy="1484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A model for understanding the virtual reality experience – Glitch">
            <a:extLst>
              <a:ext uri="{FF2B5EF4-FFF2-40B4-BE49-F238E27FC236}">
                <a16:creationId xmlns:a16="http://schemas.microsoft.com/office/drawing/2014/main" id="{BF56D72E-0F5F-F457-5F16-164C2ED983A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43" t="12338" r="6920" b="12734"/>
          <a:stretch/>
        </p:blipFill>
        <p:spPr bwMode="auto">
          <a:xfrm>
            <a:off x="8940582" y="2999160"/>
            <a:ext cx="2811298" cy="2425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7A81A1D-C67A-B06D-10CD-CD0BBEAF933B}"/>
              </a:ext>
            </a:extLst>
          </p:cNvPr>
          <p:cNvSpPr txBox="1"/>
          <p:nvPr/>
        </p:nvSpPr>
        <p:spPr>
          <a:xfrm>
            <a:off x="120243" y="270711"/>
            <a:ext cx="1313180" cy="253916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1050" i="1" dirty="0">
                <a:highlight>
                  <a:srgbClr val="FFFF00"/>
                </a:highlight>
                <a:latin typeface="Arial Narrow" panose="020B0606020202030204" pitchFamily="34" charset="0"/>
              </a:rPr>
              <a:t>Berkman &amp; Akan, 2019</a:t>
            </a:r>
          </a:p>
        </p:txBody>
      </p:sp>
    </p:spTree>
    <p:extLst>
      <p:ext uri="{BB962C8B-B14F-4D97-AF65-F5344CB8AC3E}">
        <p14:creationId xmlns:p14="http://schemas.microsoft.com/office/powerpoint/2010/main" val="294563445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D7287108-FDBD-67F5-B1B7-7C9A270028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008" y="0"/>
            <a:ext cx="11316749" cy="795338"/>
          </a:xfrm>
        </p:spPr>
        <p:txBody>
          <a:bodyPr/>
          <a:lstStyle/>
          <a:p>
            <a:r>
              <a:rPr lang="en-US" dirty="0"/>
              <a:t>Special topics</a:t>
            </a:r>
          </a:p>
        </p:txBody>
      </p:sp>
      <p:sp>
        <p:nvSpPr>
          <p:cNvPr id="2" name="Content Placeholder 3">
            <a:extLst>
              <a:ext uri="{FF2B5EF4-FFF2-40B4-BE49-F238E27FC236}">
                <a16:creationId xmlns:a16="http://schemas.microsoft.com/office/drawing/2014/main" id="{D25E312C-60B4-CF73-F99A-C3BB4C8688D9}"/>
              </a:ext>
            </a:extLst>
          </p:cNvPr>
          <p:cNvSpPr txBox="1">
            <a:spLocks/>
          </p:cNvSpPr>
          <p:nvPr/>
        </p:nvSpPr>
        <p:spPr>
          <a:xfrm>
            <a:off x="467131" y="1046715"/>
            <a:ext cx="7745614" cy="3724128"/>
          </a:xfrm>
          <a:prstGeom prst="rect">
            <a:avLst/>
          </a:prstGeom>
        </p:spPr>
        <p:txBody>
          <a:bodyPr/>
          <a:lstStyle>
            <a:lvl1pPr marL="457189" indent="-4571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charset="2"/>
              <a:buChar char="Ø"/>
              <a:defRPr sz="280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defRPr>
            </a:lvl1pPr>
            <a:lvl2pPr marL="990575" indent="-38099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defRPr>
            </a:lvl2pPr>
            <a:lvl3pPr marL="1523962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</a:defRPr>
            </a:lvl3pPr>
            <a:lvl4pPr marL="2133547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4pPr>
            <a:lvl5pPr marL="2743131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5pPr>
            <a:lvl6pPr marL="3352716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6pPr>
            <a:lvl7pPr marL="3962301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7pPr>
            <a:lvl8pPr marL="4571886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8pPr>
            <a:lvl9pPr marL="5181470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sz="2400" b="1" kern="0" dirty="0"/>
              <a:t>Negative (</a:t>
            </a:r>
            <a:r>
              <a:rPr lang="en-US" sz="2400" b="1" i="1" kern="0" dirty="0"/>
              <a:t>transfer of</a:t>
            </a:r>
            <a:r>
              <a:rPr lang="en-US" sz="2400" b="1" kern="0" dirty="0"/>
              <a:t>) Training</a:t>
            </a:r>
            <a:endParaRPr lang="en-US" sz="2400" kern="0" dirty="0"/>
          </a:p>
          <a:p>
            <a:pPr>
              <a:buFont typeface="Wingdings" panose="05000000000000000000" pitchFamily="2" charset="2"/>
              <a:buChar char="Ø"/>
            </a:pPr>
            <a:endParaRPr lang="en-US" sz="2400" kern="0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sz="2400" kern="0" dirty="0"/>
              <a:t>Performance degradation resulting from simulator exposure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000" kern="0" dirty="0"/>
              <a:t>Acquisition of skills/habits that are fundamentally different from true vehicle system behavior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000" kern="0" dirty="0"/>
              <a:t>Simulators cannot provide the necessary motion cues (g-forces) that a pilot must perceive to recover from extreme flight events</a:t>
            </a:r>
          </a:p>
          <a:p>
            <a:r>
              <a:rPr lang="en-US" sz="2400" b="1" kern="0" dirty="0"/>
              <a:t>Example</a:t>
            </a:r>
            <a:r>
              <a:rPr lang="en-US" sz="2400" kern="0" dirty="0"/>
              <a:t>: AA Flight 587 (11/2001) plane crash in Queens, NY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000" kern="0" dirty="0"/>
              <a:t>Aircraft took off in wake turbulence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000" kern="0" dirty="0"/>
              <a:t>Pilots had been instructed (in simulator) to apply rudder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000" kern="0" dirty="0"/>
              <a:t>Later determined that pilot’s aggressive rudder movements led to the structural failure of the fin section</a:t>
            </a:r>
          </a:p>
          <a:p>
            <a:pPr marL="0" indent="0">
              <a:buNone/>
            </a:pPr>
            <a:endParaRPr lang="en-US" sz="2400" kern="0" dirty="0"/>
          </a:p>
          <a:p>
            <a:pPr>
              <a:buFont typeface="Wingdings" panose="05000000000000000000" pitchFamily="2" charset="2"/>
              <a:buChar char="Ø"/>
            </a:pPr>
            <a:endParaRPr lang="en-US" sz="2400" kern="0" dirty="0"/>
          </a:p>
          <a:p>
            <a:pPr marL="0" indent="0">
              <a:buNone/>
            </a:pPr>
            <a:endParaRPr lang="en-US" sz="2400" kern="0" dirty="0"/>
          </a:p>
          <a:p>
            <a:endParaRPr lang="en-US" sz="2400" kern="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7BF1B53-47DA-6BC8-AEE9-C8853683177D}"/>
              </a:ext>
            </a:extLst>
          </p:cNvPr>
          <p:cNvSpPr txBox="1"/>
          <p:nvPr/>
        </p:nvSpPr>
        <p:spPr>
          <a:xfrm>
            <a:off x="1909779" y="299947"/>
            <a:ext cx="710451" cy="253916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1050" i="1" dirty="0">
                <a:highlight>
                  <a:srgbClr val="FFFF00"/>
                </a:highlight>
                <a:latin typeface="Arial Narrow" panose="020B0606020202030204" pitchFamily="34" charset="0"/>
              </a:rPr>
              <a:t>APS, 2022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B8EC2B0-5A93-B7B5-3BD6-2CB0292927B1}"/>
              </a:ext>
            </a:extLst>
          </p:cNvPr>
          <p:cNvSpPr txBox="1"/>
          <p:nvPr/>
        </p:nvSpPr>
        <p:spPr>
          <a:xfrm>
            <a:off x="896389" y="299947"/>
            <a:ext cx="934871" cy="253916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1050" i="1" dirty="0">
                <a:highlight>
                  <a:srgbClr val="FFFF00"/>
                </a:highlight>
                <a:latin typeface="Arial Narrow" panose="020B0606020202030204" pitchFamily="34" charset="0"/>
              </a:rPr>
              <a:t>Renaudo, 2018</a:t>
            </a:r>
          </a:p>
        </p:txBody>
      </p:sp>
      <p:pic>
        <p:nvPicPr>
          <p:cNvPr id="4098" name="Picture 2" descr="2015 Hirsch – Evidence of Driving Simulator Training Benefits - Virage  Simulation Driving Simulator Systems (Car Simulator, Truck Simulator)">
            <a:extLst>
              <a:ext uri="{FF2B5EF4-FFF2-40B4-BE49-F238E27FC236}">
                <a16:creationId xmlns:a16="http://schemas.microsoft.com/office/drawing/2014/main" id="{D628EC76-BB51-3BDC-B7A5-FF5C966EA2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0528" y="1438601"/>
            <a:ext cx="3027640" cy="2020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1801468-23EB-2313-C4C1-A9462FE81E85}"/>
              </a:ext>
            </a:extLst>
          </p:cNvPr>
          <p:cNvSpPr txBox="1"/>
          <p:nvPr/>
        </p:nvSpPr>
        <p:spPr>
          <a:xfrm>
            <a:off x="120243" y="299947"/>
            <a:ext cx="697627" cy="253916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1050" i="1" dirty="0">
                <a:highlight>
                  <a:srgbClr val="FFFF00"/>
                </a:highlight>
                <a:latin typeface="Arial Narrow" panose="020B0606020202030204" pitchFamily="34" charset="0"/>
              </a:rPr>
              <a:t>Goo, 2004</a:t>
            </a:r>
          </a:p>
        </p:txBody>
      </p:sp>
      <p:pic>
        <p:nvPicPr>
          <p:cNvPr id="6146" name="Picture 2" descr="What part of an aircraft is the empennage? - Quora">
            <a:extLst>
              <a:ext uri="{FF2B5EF4-FFF2-40B4-BE49-F238E27FC236}">
                <a16:creationId xmlns:a16="http://schemas.microsoft.com/office/drawing/2014/main" id="{4DE76CFA-0154-8367-A195-7DF3D59F03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0527" y="3710928"/>
            <a:ext cx="3027641" cy="1993760"/>
          </a:xfrm>
          <a:prstGeom prst="rect">
            <a:avLst/>
          </a:prstGeom>
          <a:noFill/>
          <a:ln>
            <a:solidFill>
              <a:schemeClr val="tx1"/>
            </a:solidFill>
            <a:prstDash val="dash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74243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D7287108-FDBD-67F5-B1B7-7C9A270028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97125" y="0"/>
            <a:ext cx="7416800" cy="795338"/>
          </a:xfrm>
        </p:spPr>
        <p:txBody>
          <a:bodyPr/>
          <a:lstStyle/>
          <a:p>
            <a:r>
              <a:rPr lang="en-US" dirty="0"/>
              <a:t>PDW Introduction </a:t>
            </a:r>
            <a:br>
              <a:rPr lang="en-US" dirty="0"/>
            </a:br>
            <a:r>
              <a:rPr lang="en-US" sz="1400" dirty="0"/>
              <a:t>M&amp;S Terminology</a:t>
            </a:r>
          </a:p>
        </p:txBody>
      </p:sp>
      <p:sp>
        <p:nvSpPr>
          <p:cNvPr id="2" name="Content Placeholder 3">
            <a:extLst>
              <a:ext uri="{FF2B5EF4-FFF2-40B4-BE49-F238E27FC236}">
                <a16:creationId xmlns:a16="http://schemas.microsoft.com/office/drawing/2014/main" id="{C3F87DBA-1230-7027-B864-012C9EBF97EB}"/>
              </a:ext>
            </a:extLst>
          </p:cNvPr>
          <p:cNvSpPr txBox="1">
            <a:spLocks/>
          </p:cNvSpPr>
          <p:nvPr/>
        </p:nvSpPr>
        <p:spPr>
          <a:xfrm>
            <a:off x="480133" y="1046715"/>
            <a:ext cx="8909400" cy="5075237"/>
          </a:xfrm>
          <a:prstGeom prst="rect">
            <a:avLst/>
          </a:prstGeom>
        </p:spPr>
        <p:txBody>
          <a:bodyPr/>
          <a:lstStyle>
            <a:lvl1pPr marL="457189" indent="-4571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charset="2"/>
              <a:buChar char="Ø"/>
              <a:defRPr sz="280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defRPr>
            </a:lvl1pPr>
            <a:lvl2pPr marL="990575" indent="-38099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defRPr>
            </a:lvl2pPr>
            <a:lvl3pPr marL="1523962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</a:defRPr>
            </a:lvl3pPr>
            <a:lvl4pPr marL="2133547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4pPr>
            <a:lvl5pPr marL="2743131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5pPr>
            <a:lvl6pPr marL="3352716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6pPr>
            <a:lvl7pPr marL="3962301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7pPr>
            <a:lvl8pPr marL="4571886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8pPr>
            <a:lvl9pPr marL="5181470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sz="2400" b="1" u="sng" kern="0" dirty="0"/>
              <a:t>Modeling &amp; Simulation (M&amp;S)</a:t>
            </a:r>
            <a:r>
              <a:rPr lang="en-US" sz="2400" kern="0" dirty="0"/>
              <a:t> – key definitions</a:t>
            </a:r>
            <a:endParaRPr lang="en-US" sz="2400" u="sng" kern="0" dirty="0"/>
          </a:p>
          <a:p>
            <a:pPr lvl="1"/>
            <a:r>
              <a:rPr lang="en-US" sz="2000" b="1" kern="0" dirty="0"/>
              <a:t>(M)odel:</a:t>
            </a:r>
            <a:r>
              <a:rPr lang="en-US" sz="2000" kern="0" dirty="0"/>
              <a:t> A product (physical or digital) that represents a system of interest</a:t>
            </a:r>
          </a:p>
          <a:p>
            <a:pPr lvl="1"/>
            <a:r>
              <a:rPr lang="en-US" sz="2000" b="1" kern="0" dirty="0"/>
              <a:t>(S)imulation: </a:t>
            </a:r>
            <a:r>
              <a:rPr lang="en-US" sz="2000" kern="0" dirty="0"/>
              <a:t>Applying a model to study system performance (over time/space)</a:t>
            </a:r>
          </a:p>
          <a:p>
            <a:pPr marL="0" indent="0">
              <a:buNone/>
            </a:pPr>
            <a:r>
              <a:rPr lang="en-US" sz="2400" b="1" u="sng" kern="0" dirty="0"/>
              <a:t>Live-Virtual-Constructive (LVC)</a:t>
            </a:r>
            <a:r>
              <a:rPr lang="en-US" sz="2400" kern="0" dirty="0"/>
              <a:t> – a popular taxonomy for </a:t>
            </a:r>
            <a:r>
              <a:rPr lang="en-US" sz="2400" i="1" kern="0" dirty="0"/>
              <a:t>classifying</a:t>
            </a:r>
            <a:r>
              <a:rPr lang="en-US" sz="2400" kern="0" dirty="0"/>
              <a:t> M&amp;S</a:t>
            </a:r>
          </a:p>
          <a:p>
            <a:pPr lvl="1"/>
            <a:r>
              <a:rPr lang="en-US" sz="2000" b="1" kern="0" dirty="0"/>
              <a:t>Live:</a:t>
            </a:r>
            <a:r>
              <a:rPr lang="en-US" sz="2000" kern="0" dirty="0"/>
              <a:t> real people / real system</a:t>
            </a:r>
          </a:p>
          <a:p>
            <a:pPr lvl="1"/>
            <a:r>
              <a:rPr lang="en-US" sz="2000" b="1" kern="0" dirty="0"/>
              <a:t>Virtual:</a:t>
            </a:r>
            <a:r>
              <a:rPr lang="en-US" sz="2000" kern="0" dirty="0"/>
              <a:t> real people / simulated system</a:t>
            </a:r>
          </a:p>
          <a:p>
            <a:pPr lvl="1"/>
            <a:r>
              <a:rPr lang="en-US" sz="2000" b="1" kern="0" dirty="0"/>
              <a:t>Constructive:</a:t>
            </a:r>
            <a:r>
              <a:rPr lang="en-US" sz="2000" kern="0" dirty="0"/>
              <a:t> simulated people / simulated system</a:t>
            </a:r>
          </a:p>
          <a:p>
            <a:pPr lvl="1"/>
            <a:r>
              <a:rPr lang="en-US" sz="2000" b="1" kern="0" dirty="0"/>
              <a:t>“Autonomous”:</a:t>
            </a:r>
            <a:r>
              <a:rPr lang="en-US" sz="2000" kern="0" dirty="0"/>
              <a:t> simulated people / real systems</a:t>
            </a:r>
          </a:p>
          <a:p>
            <a:pPr marL="0" indent="0">
              <a:buNone/>
            </a:pPr>
            <a:r>
              <a:rPr lang="en-US" sz="2400" b="1" u="sng" dirty="0"/>
              <a:t>Physics-based Modeling</a:t>
            </a:r>
            <a:r>
              <a:rPr lang="en-US" sz="2400" dirty="0"/>
              <a:t> - incorporates physical characteristics (e.g., forces, moments, accelerations) directly into model</a:t>
            </a:r>
          </a:p>
          <a:p>
            <a:pPr lvl="1"/>
            <a:r>
              <a:rPr lang="en-US" sz="2000" dirty="0"/>
              <a:t>Adaptations for next-generation Autonomous Vehicle (AV) models:</a:t>
            </a:r>
          </a:p>
          <a:p>
            <a:pPr lvl="2">
              <a:buClrTx/>
              <a:buFont typeface="Wingdings" panose="05000000000000000000" pitchFamily="2" charset="2"/>
              <a:buChar char="v"/>
            </a:pPr>
            <a:r>
              <a:rPr lang="en-US" sz="1800" dirty="0">
                <a:latin typeface="Arial Narrow" panose="020B0606020202030204" pitchFamily="34" charset="0"/>
              </a:rPr>
              <a:t>Car-following (</a:t>
            </a:r>
            <a:r>
              <a:rPr lang="en-US" sz="1800" i="1" dirty="0">
                <a:latin typeface="Arial Narrow" panose="020B0606020202030204" pitchFamily="34" charset="0"/>
              </a:rPr>
              <a:t>acceleration thresholds</a:t>
            </a:r>
            <a:r>
              <a:rPr lang="en-US" sz="1800" dirty="0">
                <a:latin typeface="Arial Narrow" panose="020B0606020202030204" pitchFamily="34" charset="0"/>
              </a:rPr>
              <a:t>)</a:t>
            </a:r>
          </a:p>
          <a:p>
            <a:pPr lvl="2">
              <a:buClrTx/>
              <a:buFont typeface="Wingdings" panose="05000000000000000000" pitchFamily="2" charset="2"/>
              <a:buChar char="v"/>
            </a:pPr>
            <a:r>
              <a:rPr lang="en-US" sz="1800" dirty="0">
                <a:latin typeface="Arial Narrow" panose="020B0606020202030204" pitchFamily="34" charset="0"/>
              </a:rPr>
              <a:t>Collision-avoidance (</a:t>
            </a:r>
            <a:r>
              <a:rPr lang="en-US" sz="1800" i="1" dirty="0">
                <a:latin typeface="Arial Narrow" panose="020B0606020202030204" pitchFamily="34" charset="0"/>
              </a:rPr>
              <a:t>safety distance</a:t>
            </a:r>
            <a:r>
              <a:rPr lang="en-US" sz="1800" dirty="0">
                <a:latin typeface="Arial Narrow" panose="020B0606020202030204" pitchFamily="34" charset="0"/>
              </a:rPr>
              <a:t>)</a:t>
            </a:r>
          </a:p>
          <a:p>
            <a:pPr lvl="2">
              <a:buClrTx/>
              <a:buFont typeface="Wingdings" panose="05000000000000000000" pitchFamily="2" charset="2"/>
              <a:buChar char="v"/>
            </a:pPr>
            <a:r>
              <a:rPr lang="en-US" sz="1800" dirty="0">
                <a:latin typeface="Arial Narrow" panose="020B0606020202030204" pitchFamily="34" charset="0"/>
              </a:rPr>
              <a:t>Perceptual threshold (</a:t>
            </a:r>
            <a:r>
              <a:rPr lang="en-US" sz="1800" i="1" dirty="0">
                <a:latin typeface="Arial Narrow" panose="020B0606020202030204" pitchFamily="34" charset="0"/>
              </a:rPr>
              <a:t>headway/speed</a:t>
            </a:r>
            <a:r>
              <a:rPr lang="en-US" sz="1800" dirty="0">
                <a:latin typeface="Arial Narrow" panose="020B0606020202030204" pitchFamily="34" charset="0"/>
              </a:rPr>
              <a:t>)</a:t>
            </a:r>
          </a:p>
          <a:p>
            <a:pPr marL="0" indent="0">
              <a:buNone/>
            </a:pPr>
            <a:endParaRPr lang="en-US" sz="2400" kern="0" dirty="0"/>
          </a:p>
        </p:txBody>
      </p:sp>
      <p:pic>
        <p:nvPicPr>
          <p:cNvPr id="5122" name="Picture 2" descr="Ian forecast to strike Florida Gulf Coast as damaging major hurricane - The  Washington Post">
            <a:extLst>
              <a:ext uri="{FF2B5EF4-FFF2-40B4-BE49-F238E27FC236}">
                <a16:creationId xmlns:a16="http://schemas.microsoft.com/office/drawing/2014/main" id="{E76E569B-AF7A-A0E7-AC58-D655547CCC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7200" y="898154"/>
            <a:ext cx="1949302" cy="1600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1A73F73-BCEE-6F46-68E9-CD0B75D7A533}"/>
              </a:ext>
            </a:extLst>
          </p:cNvPr>
          <p:cNvSpPr txBox="1"/>
          <p:nvPr/>
        </p:nvSpPr>
        <p:spPr>
          <a:xfrm>
            <a:off x="9756337" y="2467272"/>
            <a:ext cx="211102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i="1" dirty="0">
                <a:latin typeface="Arial Narrow" panose="020B0606020202030204" pitchFamily="34" charset="0"/>
              </a:rPr>
              <a:t>Hurricane Ian (September, 2022)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094862C-1E3E-D8EC-A060-E9AEFB7B944D}"/>
              </a:ext>
            </a:extLst>
          </p:cNvPr>
          <p:cNvSpPr txBox="1"/>
          <p:nvPr/>
        </p:nvSpPr>
        <p:spPr>
          <a:xfrm>
            <a:off x="162643" y="270711"/>
            <a:ext cx="710451" cy="253916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1050" i="1" dirty="0">
                <a:highlight>
                  <a:srgbClr val="FFFF00"/>
                </a:highlight>
                <a:latin typeface="Arial Narrow" panose="020B0606020202030204" pitchFamily="34" charset="0"/>
              </a:rPr>
              <a:t>DoD, 1998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7D50D5E-7179-FAEC-526F-6552C92BF01B}"/>
              </a:ext>
            </a:extLst>
          </p:cNvPr>
          <p:cNvSpPr txBox="1"/>
          <p:nvPr/>
        </p:nvSpPr>
        <p:spPr>
          <a:xfrm>
            <a:off x="962578" y="270711"/>
            <a:ext cx="721672" cy="253916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1050" i="1" dirty="0">
                <a:latin typeface="Arial Narrow" panose="020B0606020202030204" pitchFamily="34" charset="0"/>
              </a:rPr>
              <a:t>MST, 2020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D0B0A8BD-C7A5-C8D3-E029-ED8DA01997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68784" y="2968598"/>
            <a:ext cx="1789544" cy="1694425"/>
          </a:xfrm>
          <a:prstGeom prst="rect">
            <a:avLst/>
          </a:prstGeom>
        </p:spPr>
      </p:pic>
      <p:pic>
        <p:nvPicPr>
          <p:cNvPr id="2054" name="Picture 6" descr="Autonomous self driving electric car change the lane and overtakes city  vehicle 3d rendering - Robotics Business Review">
            <a:extLst>
              <a:ext uri="{FF2B5EF4-FFF2-40B4-BE49-F238E27FC236}">
                <a16:creationId xmlns:a16="http://schemas.microsoft.com/office/drawing/2014/main" id="{3BAD072E-0792-8B8E-434A-FFD335F8CA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5445" y="4834679"/>
            <a:ext cx="2332813" cy="1312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CBB26D-CFA7-FA51-9492-330FB9B95180}"/>
              </a:ext>
            </a:extLst>
          </p:cNvPr>
          <p:cNvSpPr txBox="1"/>
          <p:nvPr/>
        </p:nvSpPr>
        <p:spPr>
          <a:xfrm>
            <a:off x="1773734" y="270711"/>
            <a:ext cx="1143262" cy="253916"/>
          </a:xfrm>
          <a:prstGeom prst="rect">
            <a:avLst/>
          </a:prstGeom>
          <a:solidFill>
            <a:srgbClr val="FFFF00"/>
          </a:solidFill>
          <a:ln>
            <a:noFill/>
            <a:prstDash val="sysDash"/>
          </a:ln>
        </p:spPr>
        <p:txBody>
          <a:bodyPr wrap="none" rtlCol="0">
            <a:spAutoFit/>
          </a:bodyPr>
          <a:lstStyle/>
          <a:p>
            <a:r>
              <a:rPr lang="en-US" sz="1050" i="1" dirty="0">
                <a:latin typeface="Arial Narrow" panose="020B0606020202030204" pitchFamily="34" charset="0"/>
              </a:rPr>
              <a:t>Ahmed et al., 2021</a:t>
            </a:r>
          </a:p>
        </p:txBody>
      </p:sp>
    </p:spTree>
    <p:extLst>
      <p:ext uri="{BB962C8B-B14F-4D97-AF65-F5344CB8AC3E}">
        <p14:creationId xmlns:p14="http://schemas.microsoft.com/office/powerpoint/2010/main" val="191870483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D7287108-FDBD-67F5-B1B7-7C9A270028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008" y="0"/>
            <a:ext cx="11316749" cy="795338"/>
          </a:xfrm>
        </p:spPr>
        <p:txBody>
          <a:bodyPr/>
          <a:lstStyle/>
          <a:p>
            <a:r>
              <a:rPr lang="en-US" dirty="0"/>
              <a:t>Special topics</a:t>
            </a:r>
          </a:p>
        </p:txBody>
      </p:sp>
      <p:sp>
        <p:nvSpPr>
          <p:cNvPr id="2" name="Content Placeholder 3">
            <a:extLst>
              <a:ext uri="{FF2B5EF4-FFF2-40B4-BE49-F238E27FC236}">
                <a16:creationId xmlns:a16="http://schemas.microsoft.com/office/drawing/2014/main" id="{CB402715-5C3A-5D67-C683-1039C74053C1}"/>
              </a:ext>
            </a:extLst>
          </p:cNvPr>
          <p:cNvSpPr txBox="1">
            <a:spLocks/>
          </p:cNvSpPr>
          <p:nvPr/>
        </p:nvSpPr>
        <p:spPr>
          <a:xfrm>
            <a:off x="467130" y="1046715"/>
            <a:ext cx="9262592" cy="5358911"/>
          </a:xfrm>
          <a:prstGeom prst="rect">
            <a:avLst/>
          </a:prstGeom>
        </p:spPr>
        <p:txBody>
          <a:bodyPr/>
          <a:lstStyle>
            <a:lvl1pPr marL="457189" indent="-4571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charset="2"/>
              <a:buChar char="Ø"/>
              <a:defRPr sz="280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defRPr>
            </a:lvl1pPr>
            <a:lvl2pPr marL="990575" indent="-38099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defRPr>
            </a:lvl2pPr>
            <a:lvl3pPr marL="1523962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</a:defRPr>
            </a:lvl3pPr>
            <a:lvl4pPr marL="2133547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4pPr>
            <a:lvl5pPr marL="2743131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5pPr>
            <a:lvl6pPr marL="3352716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6pPr>
            <a:lvl7pPr marL="3962301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7pPr>
            <a:lvl8pPr marL="4571886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8pPr>
            <a:lvl9pPr marL="5181470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sz="2400" b="1" kern="0" dirty="0"/>
              <a:t>Simulator Maladaptation (</a:t>
            </a:r>
            <a:r>
              <a:rPr lang="en-US" sz="2400" b="1" i="1" kern="0" dirty="0"/>
              <a:t>sickness</a:t>
            </a:r>
            <a:r>
              <a:rPr lang="en-US" sz="2400" b="1" kern="0" dirty="0"/>
              <a:t>)</a:t>
            </a:r>
            <a:endParaRPr lang="en-US" sz="2400" kern="0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sz="2400" kern="0" dirty="0"/>
              <a:t>Symptoms: sweating, vertigo, nausea, vomiting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000" kern="0" dirty="0"/>
              <a:t>Impact: 80% when exposure time is twenty minutes or more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kern="0" dirty="0"/>
              <a:t>Contributing factors:</a:t>
            </a:r>
            <a:endParaRPr lang="en-US" sz="2000" kern="0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000" kern="0" dirty="0"/>
              <a:t>Equipment Features (e.g., F.O.V.) | Individual Differences (e.g., age)</a:t>
            </a:r>
          </a:p>
          <a:p>
            <a:r>
              <a:rPr lang="en-US" sz="2400" kern="0" dirty="0"/>
              <a:t>Theorized sources: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000" kern="0" dirty="0"/>
              <a:t>Postural instability | Vestibular | </a:t>
            </a:r>
            <a:r>
              <a:rPr lang="en-US" sz="2000" kern="0" dirty="0" err="1"/>
              <a:t>Vection</a:t>
            </a:r>
            <a:r>
              <a:rPr lang="en-US" sz="2000" kern="0" dirty="0"/>
              <a:t> | Eye movement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kern="0" dirty="0"/>
              <a:t>Mitigation: common techniques include the following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000" u="sng" kern="0" dirty="0"/>
              <a:t>Natural</a:t>
            </a:r>
            <a:r>
              <a:rPr lang="en-US" sz="2000" kern="0" dirty="0"/>
              <a:t>: fresh air, hydration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000" u="sng" kern="0" dirty="0"/>
              <a:t>Tactical</a:t>
            </a:r>
            <a:r>
              <a:rPr lang="en-US" sz="2000" kern="0" dirty="0"/>
              <a:t>: reduced exposure, proper cue synchronization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kern="0" dirty="0"/>
              <a:t>VR symptoms </a:t>
            </a:r>
            <a:r>
              <a:rPr lang="en-US" sz="2400" b="1" i="1" kern="0" dirty="0"/>
              <a:t>reduced w/ fixed reference object(s)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000" kern="0" dirty="0"/>
              <a:t>After brief exposure, subjects </a:t>
            </a:r>
            <a:r>
              <a:rPr lang="en-US" sz="2000" i="1" kern="0" dirty="0"/>
              <a:t>did not notice </a:t>
            </a:r>
            <a:r>
              <a:rPr lang="en-US" sz="2000" kern="0" dirty="0"/>
              <a:t>the Virtual Nose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000" kern="0" dirty="0"/>
              <a:t>Allowed for </a:t>
            </a:r>
            <a:r>
              <a:rPr lang="en-US" sz="2000" i="1" kern="0" dirty="0"/>
              <a:t>prolonged environment exposure </a:t>
            </a:r>
            <a:r>
              <a:rPr lang="en-US" sz="2000" kern="0" dirty="0"/>
              <a:t>prior to onset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sz="2400" kern="0" dirty="0"/>
          </a:p>
          <a:p>
            <a:pPr>
              <a:buFont typeface="Wingdings" panose="05000000000000000000" pitchFamily="2" charset="2"/>
              <a:buChar char="Ø"/>
            </a:pPr>
            <a:endParaRPr lang="en-US" sz="2400" kern="0" dirty="0"/>
          </a:p>
          <a:p>
            <a:pPr>
              <a:buFont typeface="Wingdings" panose="05000000000000000000" pitchFamily="2" charset="2"/>
              <a:buChar char="Ø"/>
            </a:pPr>
            <a:endParaRPr lang="en-US" sz="2400" kern="0" dirty="0"/>
          </a:p>
          <a:p>
            <a:pPr>
              <a:buFont typeface="Wingdings" panose="05000000000000000000" pitchFamily="2" charset="2"/>
              <a:buChar char="Ø"/>
            </a:pPr>
            <a:endParaRPr lang="en-US" sz="2400" kern="0" dirty="0"/>
          </a:p>
          <a:p>
            <a:pPr marL="0" indent="0">
              <a:buNone/>
            </a:pPr>
            <a:endParaRPr lang="en-US" sz="2400" kern="0" dirty="0"/>
          </a:p>
          <a:p>
            <a:pPr marL="0" indent="0">
              <a:buNone/>
            </a:pPr>
            <a:endParaRPr lang="en-US" sz="2400" kern="0" dirty="0"/>
          </a:p>
          <a:p>
            <a:endParaRPr lang="en-US" sz="2400" kern="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1717637-B5E9-D20E-6131-4E8E25769A6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269" r="10303"/>
          <a:stretch/>
        </p:blipFill>
        <p:spPr>
          <a:xfrm>
            <a:off x="9874950" y="999760"/>
            <a:ext cx="2196807" cy="141217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3973929-A59C-CF85-20CC-3F6FC998B6B6}"/>
              </a:ext>
            </a:extLst>
          </p:cNvPr>
          <p:cNvSpPr txBox="1"/>
          <p:nvPr/>
        </p:nvSpPr>
        <p:spPr>
          <a:xfrm>
            <a:off x="2570687" y="267394"/>
            <a:ext cx="898003" cy="253916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1050" i="1" dirty="0">
                <a:highlight>
                  <a:srgbClr val="FFFF00"/>
                </a:highlight>
                <a:latin typeface="Arial Narrow" panose="020B0606020202030204" pitchFamily="34" charset="0"/>
              </a:rPr>
              <a:t>Ng et al., 2020</a:t>
            </a:r>
          </a:p>
        </p:txBody>
      </p:sp>
      <p:pic>
        <p:nvPicPr>
          <p:cNvPr id="2050" name="Picture 2" descr="Rachel Gottlieb-Smith, MD, MHPE ar Twitter: &quot;2/ First, let's review some  structures of the vestibular system that help us sense body movement: 1⃣  Semicircular canals = angular acceleration 2⃣ Otoliths (utricle &amp;amp;">
            <a:extLst>
              <a:ext uri="{FF2B5EF4-FFF2-40B4-BE49-F238E27FC236}">
                <a16:creationId xmlns:a16="http://schemas.microsoft.com/office/drawing/2014/main" id="{31496DDE-2EBC-D345-B8A9-1861AFD6B29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23"/>
          <a:stretch/>
        </p:blipFill>
        <p:spPr bwMode="auto">
          <a:xfrm>
            <a:off x="7874234" y="1002338"/>
            <a:ext cx="1889581" cy="1407016"/>
          </a:xfrm>
          <a:prstGeom prst="rect">
            <a:avLst/>
          </a:prstGeom>
          <a:noFill/>
          <a:ln>
            <a:solidFill>
              <a:schemeClr val="tx1"/>
            </a:solidFill>
            <a:prstDash val="dashDot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6F0459C-DF30-A2F1-2CE4-7CDFB9A2DBF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1212" t="35364" r="29075" b="28350"/>
          <a:stretch/>
        </p:blipFill>
        <p:spPr>
          <a:xfrm>
            <a:off x="8266313" y="2718698"/>
            <a:ext cx="3517692" cy="1807994"/>
          </a:xfrm>
          <a:prstGeom prst="rect">
            <a:avLst/>
          </a:prstGeom>
          <a:ln>
            <a:solidFill>
              <a:schemeClr val="tx1"/>
            </a:solidFill>
            <a:prstDash val="sysDot"/>
          </a:ln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2A7035CF-2B37-34F6-4FE5-1BB0C0E65F2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896"/>
          <a:stretch/>
        </p:blipFill>
        <p:spPr bwMode="auto">
          <a:xfrm>
            <a:off x="8025302" y="4833459"/>
            <a:ext cx="3901973" cy="1317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E8BA7F0-0893-F2D7-28D6-08E12554CC3B}"/>
              </a:ext>
            </a:extLst>
          </p:cNvPr>
          <p:cNvSpPr txBox="1"/>
          <p:nvPr/>
        </p:nvSpPr>
        <p:spPr>
          <a:xfrm>
            <a:off x="112043" y="270711"/>
            <a:ext cx="1285929" cy="253916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1050" i="1" dirty="0">
                <a:highlight>
                  <a:srgbClr val="FFFF00"/>
                </a:highlight>
                <a:latin typeface="Arial Narrow" panose="020B0606020202030204" pitchFamily="34" charset="0"/>
              </a:rPr>
              <a:t>Whittinghill et al., 2015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3F4BCCB-3787-9957-A31C-A934D0AA61C6}"/>
              </a:ext>
            </a:extLst>
          </p:cNvPr>
          <p:cNvSpPr txBox="1"/>
          <p:nvPr/>
        </p:nvSpPr>
        <p:spPr>
          <a:xfrm>
            <a:off x="1468804" y="267394"/>
            <a:ext cx="1031051" cy="253916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1050" i="1" dirty="0">
                <a:highlight>
                  <a:srgbClr val="FFFF00"/>
                </a:highlight>
                <a:latin typeface="Arial Narrow" panose="020B0606020202030204" pitchFamily="34" charset="0"/>
              </a:rPr>
              <a:t>Asadi et al., 2019</a:t>
            </a:r>
          </a:p>
        </p:txBody>
      </p:sp>
    </p:spTree>
    <p:extLst>
      <p:ext uri="{BB962C8B-B14F-4D97-AF65-F5344CB8AC3E}">
        <p14:creationId xmlns:p14="http://schemas.microsoft.com/office/powerpoint/2010/main" val="209703311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D7287108-FDBD-67F5-B1B7-7C9A270028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182935"/>
            <a:ext cx="5851321" cy="1722566"/>
          </a:xfrm>
        </p:spPr>
        <p:txBody>
          <a:bodyPr/>
          <a:lstStyle/>
          <a:p>
            <a:r>
              <a:rPr lang="en-US" sz="3200" dirty="0">
                <a:solidFill>
                  <a:srgbClr val="22458A"/>
                </a:solidFill>
              </a:rPr>
              <a:t>PDW Summary</a:t>
            </a:r>
          </a:p>
        </p:txBody>
      </p:sp>
      <p:pic>
        <p:nvPicPr>
          <p:cNvPr id="3" name="Picture 2" descr="A person in a garment&#10;&#10;Description automatically generated with low confidence">
            <a:extLst>
              <a:ext uri="{FF2B5EF4-FFF2-40B4-BE49-F238E27FC236}">
                <a16:creationId xmlns:a16="http://schemas.microsoft.com/office/drawing/2014/main" id="{4A33A1A9-0C6F-81C6-DE73-187B7813598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3" t="13888" r="16173" b="6597"/>
          <a:stretch/>
        </p:blipFill>
        <p:spPr>
          <a:xfrm>
            <a:off x="8567460" y="1195431"/>
            <a:ext cx="2699106" cy="4936922"/>
          </a:xfrm>
          <a:prstGeom prst="rect">
            <a:avLst/>
          </a:prstGeom>
        </p:spPr>
      </p:pic>
      <p:pic>
        <p:nvPicPr>
          <p:cNvPr id="4" name="Picture 2" descr="I/ITSEC 2021 | ADL Initiative">
            <a:extLst>
              <a:ext uri="{FF2B5EF4-FFF2-40B4-BE49-F238E27FC236}">
                <a16:creationId xmlns:a16="http://schemas.microsoft.com/office/drawing/2014/main" id="{6710A05F-72B7-AD0E-467A-8EC1DF27067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0" t="34866" r="8853" b="34194"/>
          <a:stretch/>
        </p:blipFill>
        <p:spPr bwMode="auto">
          <a:xfrm>
            <a:off x="598251" y="1103319"/>
            <a:ext cx="4610912" cy="1722566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14678D51-D8B3-E191-6800-676F43F5A8D3}"/>
              </a:ext>
            </a:extLst>
          </p:cNvPr>
          <p:cNvSpPr txBox="1">
            <a:spLocks/>
          </p:cNvSpPr>
          <p:nvPr/>
        </p:nvSpPr>
        <p:spPr bwMode="auto">
          <a:xfrm>
            <a:off x="2397125" y="0"/>
            <a:ext cx="7416800" cy="795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267" b="1">
                <a:solidFill>
                  <a:srgbClr val="F77B0B"/>
                </a:solidFill>
                <a:latin typeface="Tahoma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267" b="1">
                <a:solidFill>
                  <a:srgbClr val="F77B0B"/>
                </a:solidFill>
                <a:latin typeface="Tahoma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267" b="1">
                <a:solidFill>
                  <a:srgbClr val="F77B0B"/>
                </a:solidFill>
                <a:latin typeface="Tahoma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267" b="1">
                <a:solidFill>
                  <a:srgbClr val="F77B0B"/>
                </a:solidFill>
                <a:latin typeface="Tahoma" charset="0"/>
              </a:defRPr>
            </a:lvl5pPr>
            <a:lvl6pPr marL="609585" algn="l" rtl="0" eaLnBrk="1" fontAlgn="base" hangingPunct="1">
              <a:spcBef>
                <a:spcPct val="0"/>
              </a:spcBef>
              <a:spcAft>
                <a:spcPct val="0"/>
              </a:spcAft>
              <a:defRPr sz="4267" b="1">
                <a:solidFill>
                  <a:srgbClr val="F77B0B"/>
                </a:solidFill>
                <a:latin typeface="Tahoma" charset="0"/>
              </a:defRPr>
            </a:lvl6pPr>
            <a:lvl7pPr marL="1219170" algn="l" rtl="0" eaLnBrk="1" fontAlgn="base" hangingPunct="1">
              <a:spcBef>
                <a:spcPct val="0"/>
              </a:spcBef>
              <a:spcAft>
                <a:spcPct val="0"/>
              </a:spcAft>
              <a:defRPr sz="4267" b="1">
                <a:solidFill>
                  <a:srgbClr val="F77B0B"/>
                </a:solidFill>
                <a:latin typeface="Tahoma" charset="0"/>
              </a:defRPr>
            </a:lvl7pPr>
            <a:lvl8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4267" b="1">
                <a:solidFill>
                  <a:srgbClr val="F77B0B"/>
                </a:solidFill>
                <a:latin typeface="Tahoma" charset="0"/>
              </a:defRPr>
            </a:lvl8pPr>
            <a:lvl9pPr marL="2438339" algn="l" rtl="0" eaLnBrk="1" fontAlgn="base" hangingPunct="1">
              <a:spcBef>
                <a:spcPct val="0"/>
              </a:spcBef>
              <a:spcAft>
                <a:spcPct val="0"/>
              </a:spcAft>
              <a:defRPr sz="4267" b="1">
                <a:solidFill>
                  <a:srgbClr val="F77B0B"/>
                </a:solidFill>
                <a:latin typeface="Tahoma" charset="0"/>
              </a:defRPr>
            </a:lvl9pPr>
          </a:lstStyle>
          <a:p>
            <a:r>
              <a:rPr lang="en-US" i="1" kern="0" dirty="0"/>
              <a:t>Beyond the Basics</a:t>
            </a:r>
          </a:p>
        </p:txBody>
      </p:sp>
    </p:spTree>
    <p:extLst>
      <p:ext uri="{BB962C8B-B14F-4D97-AF65-F5344CB8AC3E}">
        <p14:creationId xmlns:p14="http://schemas.microsoft.com/office/powerpoint/2010/main" val="334595609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D7287108-FDBD-67F5-B1B7-7C9A270028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97125" y="0"/>
            <a:ext cx="7416800" cy="795338"/>
          </a:xfrm>
        </p:spPr>
        <p:txBody>
          <a:bodyPr/>
          <a:lstStyle/>
          <a:p>
            <a:r>
              <a:rPr lang="en-US" dirty="0"/>
              <a:t>Beyond the Basics - Summary</a:t>
            </a:r>
          </a:p>
        </p:txBody>
      </p:sp>
      <p:sp>
        <p:nvSpPr>
          <p:cNvPr id="3" name="Content Placeholder 3">
            <a:extLst>
              <a:ext uri="{FF2B5EF4-FFF2-40B4-BE49-F238E27FC236}">
                <a16:creationId xmlns:a16="http://schemas.microsoft.com/office/drawing/2014/main" id="{0A8F27D7-2DA5-4A4C-9B57-8EB00DABC7BD}"/>
              </a:ext>
            </a:extLst>
          </p:cNvPr>
          <p:cNvSpPr txBox="1">
            <a:spLocks/>
          </p:cNvSpPr>
          <p:nvPr/>
        </p:nvSpPr>
        <p:spPr>
          <a:xfrm>
            <a:off x="480132" y="1046715"/>
            <a:ext cx="6097650" cy="5075237"/>
          </a:xfrm>
          <a:prstGeom prst="rect">
            <a:avLst/>
          </a:prstGeom>
        </p:spPr>
        <p:txBody>
          <a:bodyPr/>
          <a:lstStyle>
            <a:lvl1pPr marL="457189" indent="-4571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charset="2"/>
              <a:buChar char="Ø"/>
              <a:defRPr sz="280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defRPr>
            </a:lvl1pPr>
            <a:lvl2pPr marL="990575" indent="-38099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defRPr>
            </a:lvl2pPr>
            <a:lvl3pPr marL="1523962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</a:defRPr>
            </a:lvl3pPr>
            <a:lvl4pPr marL="2133547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4pPr>
            <a:lvl5pPr marL="2743131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5pPr>
            <a:lvl6pPr marL="3352716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6pPr>
            <a:lvl7pPr marL="3962301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7pPr>
            <a:lvl8pPr marL="4571886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8pPr>
            <a:lvl9pPr marL="5181470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sz="2400" kern="0" dirty="0"/>
              <a:t>PDW Introduction</a:t>
            </a:r>
          </a:p>
          <a:p>
            <a:pPr marL="0" indent="0">
              <a:buNone/>
            </a:pPr>
            <a:endParaRPr lang="en-US" sz="1000" kern="0" dirty="0"/>
          </a:p>
          <a:p>
            <a:pPr marL="0" indent="0">
              <a:buNone/>
            </a:pPr>
            <a:r>
              <a:rPr lang="en-US" sz="2400" kern="0" dirty="0"/>
              <a:t>Haptics/Inputs</a:t>
            </a:r>
          </a:p>
          <a:p>
            <a:pPr lvl="1"/>
            <a:r>
              <a:rPr lang="en-US" sz="2000" kern="0" dirty="0"/>
              <a:t>Linear (matrix) algebra</a:t>
            </a:r>
          </a:p>
          <a:p>
            <a:pPr marL="0" indent="0">
              <a:buNone/>
            </a:pPr>
            <a:r>
              <a:rPr lang="en-US" sz="2400" kern="0" dirty="0"/>
              <a:t>Vehicle Dynamics</a:t>
            </a:r>
          </a:p>
          <a:p>
            <a:pPr lvl="1"/>
            <a:r>
              <a:rPr lang="en-US" sz="2000" kern="0" dirty="0"/>
              <a:t>Ordinary Differential Equations (ODE’s)</a:t>
            </a:r>
          </a:p>
          <a:p>
            <a:pPr marL="0" indent="0">
              <a:buNone/>
            </a:pPr>
            <a:r>
              <a:rPr lang="en-US" sz="2400" kern="0" dirty="0"/>
              <a:t>Motion Simulation</a:t>
            </a:r>
          </a:p>
          <a:p>
            <a:pPr lvl="1"/>
            <a:r>
              <a:rPr lang="en-US" sz="2000" kern="0" dirty="0"/>
              <a:t>Low/High-pass filters (Moving averages)</a:t>
            </a:r>
          </a:p>
          <a:p>
            <a:pPr marL="0" indent="0">
              <a:buNone/>
            </a:pPr>
            <a:r>
              <a:rPr lang="en-US" sz="2400" kern="0" dirty="0"/>
              <a:t>Virtual Environments / Scenarios</a:t>
            </a:r>
          </a:p>
          <a:p>
            <a:pPr lvl="1"/>
            <a:r>
              <a:rPr lang="en-US" sz="2000" kern="0" dirty="0"/>
              <a:t>Collision detection</a:t>
            </a:r>
          </a:p>
          <a:p>
            <a:pPr marL="0" indent="0">
              <a:buNone/>
            </a:pPr>
            <a:r>
              <a:rPr lang="en-US" sz="2400" kern="0" dirty="0"/>
              <a:t>Displays, IGs, sound simulation</a:t>
            </a:r>
          </a:p>
          <a:p>
            <a:pPr lvl="1"/>
            <a:r>
              <a:rPr lang="en-US" sz="2000" kern="0" dirty="0"/>
              <a:t>Goal seeking / optimization</a:t>
            </a:r>
          </a:p>
          <a:p>
            <a:pPr marL="0" indent="0">
              <a:buNone/>
            </a:pPr>
            <a:endParaRPr lang="en-US" sz="1000" kern="0" dirty="0"/>
          </a:p>
          <a:p>
            <a:pPr marL="0" indent="0">
              <a:buNone/>
            </a:pPr>
            <a:r>
              <a:rPr lang="en-US" sz="2400" kern="0" dirty="0"/>
              <a:t>Special topics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sz="2400" kern="0" dirty="0"/>
          </a:p>
          <a:p>
            <a:pPr marL="0" indent="0">
              <a:buNone/>
            </a:pPr>
            <a:endParaRPr lang="en-US" sz="2400" kern="0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09E55C0-ECF3-F791-EA38-814DBD1E597B}"/>
              </a:ext>
            </a:extLst>
          </p:cNvPr>
          <p:cNvGrpSpPr/>
          <p:nvPr/>
        </p:nvGrpSpPr>
        <p:grpSpPr>
          <a:xfrm>
            <a:off x="8688821" y="1173192"/>
            <a:ext cx="3129368" cy="4179498"/>
            <a:chOff x="8688821" y="1173192"/>
            <a:chExt cx="3129368" cy="4179498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25F57B93-772E-A789-E435-74B955ACD9C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contrast="-32000"/>
                      </a14:imgEffect>
                    </a14:imgLayer>
                  </a14:imgProps>
                </a:ext>
              </a:extLst>
            </a:blip>
            <a:srcRect l="3750" t="30984" r="76214" b="20932"/>
            <a:stretch/>
          </p:blipFill>
          <p:spPr>
            <a:xfrm>
              <a:off x="8688821" y="1293962"/>
              <a:ext cx="2984227" cy="4028536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9B41EC44-A669-FCFC-A0AE-CE2928FF1F3C}"/>
                </a:ext>
              </a:extLst>
            </p:cNvPr>
            <p:cNvSpPr/>
            <p:nvPr/>
          </p:nvSpPr>
          <p:spPr bwMode="auto">
            <a:xfrm>
              <a:off x="9234577" y="4373591"/>
              <a:ext cx="2238555" cy="979099"/>
            </a:xfrm>
            <a:prstGeom prst="rect">
              <a:avLst/>
            </a:prstGeom>
            <a:solidFill>
              <a:srgbClr val="00CC00">
                <a:alpha val="20000"/>
              </a:srgbClr>
            </a:solidFill>
            <a:ln w="19050" cap="flat" cmpd="sng" algn="ctr">
              <a:solidFill>
                <a:schemeClr val="tx1"/>
              </a:solidFill>
              <a:prstDash val="sysDot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EB695B7C-C96C-00BF-53F9-41B40D646110}"/>
                </a:ext>
              </a:extLst>
            </p:cNvPr>
            <p:cNvSpPr/>
            <p:nvPr/>
          </p:nvSpPr>
          <p:spPr bwMode="auto">
            <a:xfrm>
              <a:off x="9579634" y="1630392"/>
              <a:ext cx="1078302" cy="1117121"/>
            </a:xfrm>
            <a:prstGeom prst="rect">
              <a:avLst/>
            </a:prstGeom>
            <a:solidFill>
              <a:srgbClr val="FF00FF">
                <a:alpha val="20000"/>
              </a:srgbClr>
            </a:solidFill>
            <a:ln w="19050" cap="flat" cmpd="sng" algn="ctr">
              <a:solidFill>
                <a:schemeClr val="tx1"/>
              </a:solidFill>
              <a:prstDash val="sysDot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8202A616-D98A-C9B9-9E78-408806869D8D}"/>
                </a:ext>
              </a:extLst>
            </p:cNvPr>
            <p:cNvSpPr/>
            <p:nvPr/>
          </p:nvSpPr>
          <p:spPr bwMode="auto">
            <a:xfrm>
              <a:off x="10545792" y="1173192"/>
              <a:ext cx="1127256" cy="1639019"/>
            </a:xfrm>
            <a:prstGeom prst="rect">
              <a:avLst/>
            </a:prstGeom>
            <a:solidFill>
              <a:srgbClr val="B2B2B2">
                <a:alpha val="20000"/>
              </a:srgbClr>
            </a:solidFill>
            <a:ln w="19050" cap="flat" cmpd="sng" algn="ctr">
              <a:solidFill>
                <a:schemeClr val="tx1"/>
              </a:solidFill>
              <a:prstDash val="sysDot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1137F380-2084-58A1-F0C1-FE6D4D3A4DCB}"/>
                </a:ext>
              </a:extLst>
            </p:cNvPr>
            <p:cNvSpPr/>
            <p:nvPr/>
          </p:nvSpPr>
          <p:spPr bwMode="auto">
            <a:xfrm>
              <a:off x="10239555" y="3019245"/>
              <a:ext cx="1578634" cy="491706"/>
            </a:xfrm>
            <a:prstGeom prst="rect">
              <a:avLst/>
            </a:prstGeom>
            <a:solidFill>
              <a:srgbClr val="FFFF00">
                <a:alpha val="20000"/>
              </a:srgbClr>
            </a:solidFill>
            <a:ln w="19050" cap="flat" cmpd="sng" algn="ctr">
              <a:solidFill>
                <a:schemeClr val="tx1"/>
              </a:solidFill>
              <a:prstDash val="sysDot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149D4708-A1FC-48A7-3A9B-780950F05652}"/>
                </a:ext>
              </a:extLst>
            </p:cNvPr>
            <p:cNvSpPr/>
            <p:nvPr/>
          </p:nvSpPr>
          <p:spPr bwMode="auto">
            <a:xfrm>
              <a:off x="8954219" y="3683479"/>
              <a:ext cx="2863970" cy="754810"/>
            </a:xfrm>
            <a:prstGeom prst="rect">
              <a:avLst/>
            </a:prstGeom>
            <a:solidFill>
              <a:srgbClr val="0099FF">
                <a:alpha val="20000"/>
              </a:srgbClr>
            </a:solidFill>
            <a:ln w="19050" cap="flat" cmpd="sng" algn="ctr">
              <a:solidFill>
                <a:schemeClr val="tx1"/>
              </a:solidFill>
              <a:prstDash val="sysDot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endParaRPr>
            </a:p>
          </p:txBody>
        </p:sp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D01E4833-D277-5196-804E-8A8FB4FCA02F}"/>
              </a:ext>
            </a:extLst>
          </p:cNvPr>
          <p:cNvSpPr/>
          <p:nvPr/>
        </p:nvSpPr>
        <p:spPr bwMode="auto">
          <a:xfrm>
            <a:off x="9665513" y="1689100"/>
            <a:ext cx="210853" cy="228600"/>
          </a:xfrm>
          <a:prstGeom prst="rect">
            <a:avLst/>
          </a:prstGeom>
          <a:solidFill>
            <a:srgbClr val="FF0000"/>
          </a:solidFill>
          <a:ln w="19050" cap="flat" cmpd="sng" algn="ctr">
            <a:solidFill>
              <a:schemeClr val="tx1"/>
            </a:solidFill>
            <a:prstDash val="sysDash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rPr>
              <a:t>1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44D00E9-43BB-853E-AE9A-9855739D1DC1}"/>
              </a:ext>
            </a:extLst>
          </p:cNvPr>
          <p:cNvSpPr/>
          <p:nvPr/>
        </p:nvSpPr>
        <p:spPr bwMode="auto">
          <a:xfrm>
            <a:off x="11567621" y="3048159"/>
            <a:ext cx="210853" cy="228600"/>
          </a:xfrm>
          <a:prstGeom prst="rect">
            <a:avLst/>
          </a:prstGeom>
          <a:solidFill>
            <a:srgbClr val="FF0000"/>
          </a:solidFill>
          <a:ln w="19050" cap="flat" cmpd="sng" algn="ctr">
            <a:solidFill>
              <a:schemeClr val="tx1"/>
            </a:solidFill>
            <a:prstDash val="sysDash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000" b="1" dirty="0"/>
              <a:t>2</a:t>
            </a:r>
            <a:endParaRPr kumimoji="0" lang="en-US" sz="10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16BBF57-7860-5846-68EE-9FC31954FA07}"/>
              </a:ext>
            </a:extLst>
          </p:cNvPr>
          <p:cNvSpPr/>
          <p:nvPr/>
        </p:nvSpPr>
        <p:spPr bwMode="auto">
          <a:xfrm>
            <a:off x="11367705" y="2111873"/>
            <a:ext cx="210853" cy="228600"/>
          </a:xfrm>
          <a:prstGeom prst="rect">
            <a:avLst/>
          </a:prstGeom>
          <a:solidFill>
            <a:srgbClr val="FF0000"/>
          </a:solidFill>
          <a:ln w="19050" cap="flat" cmpd="sng" algn="ctr">
            <a:solidFill>
              <a:schemeClr val="tx1"/>
            </a:solidFill>
            <a:prstDash val="sysDash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000" b="1" dirty="0"/>
              <a:t>3</a:t>
            </a:r>
            <a:endParaRPr kumimoji="0" lang="en-US" sz="10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5C17544-8061-B92C-FD9F-882358B02D93}"/>
              </a:ext>
            </a:extLst>
          </p:cNvPr>
          <p:cNvSpPr/>
          <p:nvPr/>
        </p:nvSpPr>
        <p:spPr bwMode="auto">
          <a:xfrm>
            <a:off x="11473131" y="3791308"/>
            <a:ext cx="210853" cy="228600"/>
          </a:xfrm>
          <a:prstGeom prst="rect">
            <a:avLst/>
          </a:prstGeom>
          <a:solidFill>
            <a:srgbClr val="FF0000"/>
          </a:solidFill>
          <a:ln w="19050" cap="flat" cmpd="sng" algn="ctr">
            <a:solidFill>
              <a:schemeClr val="tx1"/>
            </a:solidFill>
            <a:prstDash val="sysDash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000" b="1" dirty="0"/>
              <a:t>4</a:t>
            </a:r>
            <a:endParaRPr kumimoji="0" lang="en-US" sz="10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F6399DC-EAA0-D584-C230-144727CACFAD}"/>
              </a:ext>
            </a:extLst>
          </p:cNvPr>
          <p:cNvSpPr/>
          <p:nvPr/>
        </p:nvSpPr>
        <p:spPr bwMode="auto">
          <a:xfrm>
            <a:off x="11101440" y="4518563"/>
            <a:ext cx="210853" cy="228600"/>
          </a:xfrm>
          <a:prstGeom prst="rect">
            <a:avLst/>
          </a:prstGeom>
          <a:solidFill>
            <a:srgbClr val="FF0000"/>
          </a:solidFill>
          <a:ln w="19050" cap="flat" cmpd="sng" algn="ctr">
            <a:solidFill>
              <a:schemeClr val="tx1"/>
            </a:solidFill>
            <a:prstDash val="sysDash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000" b="1" dirty="0"/>
              <a:t>5</a:t>
            </a:r>
            <a:endParaRPr kumimoji="0" lang="en-US" sz="10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D33751C-13E3-274B-0CE8-76D209CABAC1}"/>
              </a:ext>
            </a:extLst>
          </p:cNvPr>
          <p:cNvSpPr/>
          <p:nvPr/>
        </p:nvSpPr>
        <p:spPr bwMode="auto">
          <a:xfrm>
            <a:off x="518952" y="1634067"/>
            <a:ext cx="4874314" cy="854893"/>
          </a:xfrm>
          <a:prstGeom prst="rect">
            <a:avLst/>
          </a:prstGeom>
          <a:solidFill>
            <a:srgbClr val="FF00FF">
              <a:alpha val="20000"/>
            </a:srgbClr>
          </a:solidFill>
          <a:ln w="19050" cap="flat" cmpd="sng" algn="ctr">
            <a:solidFill>
              <a:schemeClr val="tx1"/>
            </a:solidFill>
            <a:prstDash val="sysDot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0EC6EE4-06C6-A119-D96D-6AB888F24CDA}"/>
              </a:ext>
            </a:extLst>
          </p:cNvPr>
          <p:cNvSpPr/>
          <p:nvPr/>
        </p:nvSpPr>
        <p:spPr bwMode="auto">
          <a:xfrm>
            <a:off x="516770" y="2534875"/>
            <a:ext cx="4874315" cy="813360"/>
          </a:xfrm>
          <a:prstGeom prst="rect">
            <a:avLst/>
          </a:prstGeom>
          <a:solidFill>
            <a:srgbClr val="FFFF00">
              <a:alpha val="20000"/>
            </a:srgbClr>
          </a:solidFill>
          <a:ln w="19050" cap="flat" cmpd="sng" algn="ctr">
            <a:solidFill>
              <a:schemeClr val="tx1"/>
            </a:solidFill>
            <a:prstDash val="sysDot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DC0442F-BF81-2363-6D36-8D4DBCBA3639}"/>
              </a:ext>
            </a:extLst>
          </p:cNvPr>
          <p:cNvSpPr/>
          <p:nvPr/>
        </p:nvSpPr>
        <p:spPr bwMode="auto">
          <a:xfrm>
            <a:off x="516772" y="3378640"/>
            <a:ext cx="4874313" cy="753535"/>
          </a:xfrm>
          <a:prstGeom prst="rect">
            <a:avLst/>
          </a:prstGeom>
          <a:solidFill>
            <a:srgbClr val="B2B2B2">
              <a:alpha val="20000"/>
            </a:srgbClr>
          </a:solidFill>
          <a:ln w="19050" cap="flat" cmpd="sng" algn="ctr">
            <a:solidFill>
              <a:schemeClr val="tx1"/>
            </a:solidFill>
            <a:prstDash val="sysDot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851EFB1-5E8C-0C2C-D6DA-DAE48E4FACE6}"/>
              </a:ext>
            </a:extLst>
          </p:cNvPr>
          <p:cNvSpPr/>
          <p:nvPr/>
        </p:nvSpPr>
        <p:spPr bwMode="auto">
          <a:xfrm>
            <a:off x="516773" y="4162580"/>
            <a:ext cx="4874313" cy="754810"/>
          </a:xfrm>
          <a:prstGeom prst="rect">
            <a:avLst/>
          </a:prstGeom>
          <a:solidFill>
            <a:srgbClr val="0099FF">
              <a:alpha val="20000"/>
            </a:srgbClr>
          </a:solidFill>
          <a:ln w="19050" cap="flat" cmpd="sng" algn="ctr">
            <a:solidFill>
              <a:schemeClr val="tx1"/>
            </a:solidFill>
            <a:prstDash val="sysDot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366F6BE-F007-4146-033F-DFC3EF2F4B41}"/>
              </a:ext>
            </a:extLst>
          </p:cNvPr>
          <p:cNvSpPr/>
          <p:nvPr/>
        </p:nvSpPr>
        <p:spPr bwMode="auto">
          <a:xfrm>
            <a:off x="516772" y="4949981"/>
            <a:ext cx="4874313" cy="788676"/>
          </a:xfrm>
          <a:prstGeom prst="rect">
            <a:avLst/>
          </a:prstGeom>
          <a:solidFill>
            <a:srgbClr val="00CC00">
              <a:alpha val="20000"/>
            </a:srgbClr>
          </a:solidFill>
          <a:ln w="19050" cap="flat" cmpd="sng" algn="ctr">
            <a:solidFill>
              <a:schemeClr val="tx1"/>
            </a:solidFill>
            <a:prstDash val="sysDot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B39B6AE-082D-53B8-6ED7-085C2A123778}"/>
              </a:ext>
            </a:extLst>
          </p:cNvPr>
          <p:cNvSpPr/>
          <p:nvPr/>
        </p:nvSpPr>
        <p:spPr bwMode="auto">
          <a:xfrm>
            <a:off x="5081615" y="1704393"/>
            <a:ext cx="210853" cy="228600"/>
          </a:xfrm>
          <a:prstGeom prst="rect">
            <a:avLst/>
          </a:prstGeom>
          <a:solidFill>
            <a:srgbClr val="FF0000"/>
          </a:solidFill>
          <a:ln w="19050" cap="flat" cmpd="sng" algn="ctr">
            <a:solidFill>
              <a:schemeClr val="tx1"/>
            </a:solidFill>
            <a:prstDash val="sysDash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rPr>
              <a:t>1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E718E25-7259-3F05-4477-88543051AA12}"/>
              </a:ext>
            </a:extLst>
          </p:cNvPr>
          <p:cNvSpPr/>
          <p:nvPr/>
        </p:nvSpPr>
        <p:spPr bwMode="auto">
          <a:xfrm>
            <a:off x="5081615" y="2566307"/>
            <a:ext cx="210853" cy="228600"/>
          </a:xfrm>
          <a:prstGeom prst="rect">
            <a:avLst/>
          </a:prstGeom>
          <a:solidFill>
            <a:srgbClr val="FF0000"/>
          </a:solidFill>
          <a:ln w="19050" cap="flat" cmpd="sng" algn="ctr">
            <a:solidFill>
              <a:schemeClr val="tx1"/>
            </a:solidFill>
            <a:prstDash val="sysDash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000" b="1" dirty="0"/>
              <a:t>2</a:t>
            </a:r>
            <a:endParaRPr kumimoji="0" lang="en-US" sz="10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494DC3B4-7A52-16AC-744D-98AA936EF3A8}"/>
              </a:ext>
            </a:extLst>
          </p:cNvPr>
          <p:cNvSpPr/>
          <p:nvPr/>
        </p:nvSpPr>
        <p:spPr bwMode="auto">
          <a:xfrm>
            <a:off x="5084795" y="3447080"/>
            <a:ext cx="210853" cy="228600"/>
          </a:xfrm>
          <a:prstGeom prst="rect">
            <a:avLst/>
          </a:prstGeom>
          <a:solidFill>
            <a:srgbClr val="FF0000"/>
          </a:solidFill>
          <a:ln w="19050" cap="flat" cmpd="sng" algn="ctr">
            <a:solidFill>
              <a:schemeClr val="tx1"/>
            </a:solidFill>
            <a:prstDash val="sysDash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000" b="1" dirty="0"/>
              <a:t>3</a:t>
            </a:r>
            <a:endParaRPr kumimoji="0" lang="en-US" sz="10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8A7BE1C-79CF-1A64-649F-FF1EB09614BC}"/>
              </a:ext>
            </a:extLst>
          </p:cNvPr>
          <p:cNvSpPr/>
          <p:nvPr/>
        </p:nvSpPr>
        <p:spPr bwMode="auto">
          <a:xfrm>
            <a:off x="5084876" y="4209689"/>
            <a:ext cx="210853" cy="228600"/>
          </a:xfrm>
          <a:prstGeom prst="rect">
            <a:avLst/>
          </a:prstGeom>
          <a:solidFill>
            <a:srgbClr val="FF0000"/>
          </a:solidFill>
          <a:ln w="19050" cap="flat" cmpd="sng" algn="ctr">
            <a:solidFill>
              <a:schemeClr val="tx1"/>
            </a:solidFill>
            <a:prstDash val="sysDash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000" b="1" dirty="0"/>
              <a:t>4</a:t>
            </a:r>
            <a:endParaRPr kumimoji="0" lang="en-US" sz="10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1F011250-4A6D-F343-4F2A-56FF3D50EB23}"/>
              </a:ext>
            </a:extLst>
          </p:cNvPr>
          <p:cNvSpPr/>
          <p:nvPr/>
        </p:nvSpPr>
        <p:spPr bwMode="auto">
          <a:xfrm>
            <a:off x="5082748" y="5027328"/>
            <a:ext cx="210853" cy="228600"/>
          </a:xfrm>
          <a:prstGeom prst="rect">
            <a:avLst/>
          </a:prstGeom>
          <a:solidFill>
            <a:srgbClr val="FF0000"/>
          </a:solidFill>
          <a:ln w="19050" cap="flat" cmpd="sng" algn="ctr">
            <a:solidFill>
              <a:schemeClr val="tx1"/>
            </a:solidFill>
            <a:prstDash val="sysDash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000" b="1" dirty="0"/>
              <a:t>5</a:t>
            </a:r>
            <a:endParaRPr kumimoji="0" lang="en-US" sz="10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794170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D7287108-FDBD-67F5-B1B7-7C9A270028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97125" y="0"/>
            <a:ext cx="7416800" cy="795338"/>
          </a:xfrm>
        </p:spPr>
        <p:txBody>
          <a:bodyPr/>
          <a:lstStyle/>
          <a:p>
            <a:r>
              <a:rPr lang="en-US" dirty="0"/>
              <a:t>PDW Bibliography</a:t>
            </a:r>
          </a:p>
        </p:txBody>
      </p:sp>
      <p:sp>
        <p:nvSpPr>
          <p:cNvPr id="3" name="Content Placeholder 3">
            <a:extLst>
              <a:ext uri="{FF2B5EF4-FFF2-40B4-BE49-F238E27FC236}">
                <a16:creationId xmlns:a16="http://schemas.microsoft.com/office/drawing/2014/main" id="{0A8F27D7-2DA5-4A4C-9B57-8EB00DABC7BD}"/>
              </a:ext>
            </a:extLst>
          </p:cNvPr>
          <p:cNvSpPr txBox="1">
            <a:spLocks/>
          </p:cNvSpPr>
          <p:nvPr/>
        </p:nvSpPr>
        <p:spPr>
          <a:xfrm>
            <a:off x="480132" y="1046715"/>
            <a:ext cx="11626187" cy="5075237"/>
          </a:xfrm>
          <a:prstGeom prst="rect">
            <a:avLst/>
          </a:prstGeom>
        </p:spPr>
        <p:txBody>
          <a:bodyPr/>
          <a:lstStyle>
            <a:lvl1pPr marL="457189" indent="-4571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charset="2"/>
              <a:buChar char="Ø"/>
              <a:defRPr sz="280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defRPr>
            </a:lvl1pPr>
            <a:lvl2pPr marL="990575" indent="-38099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defRPr>
            </a:lvl2pPr>
            <a:lvl3pPr marL="1523962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</a:defRPr>
            </a:lvl3pPr>
            <a:lvl4pPr marL="2133547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4pPr>
            <a:lvl5pPr marL="2743131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5pPr>
            <a:lvl6pPr marL="3352716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6pPr>
            <a:lvl7pPr marL="3962301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7pPr>
            <a:lvl8pPr marL="4571886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8pPr>
            <a:lvl9pPr marL="5181470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sz="1600" b="1" u="sng" kern="0" dirty="0"/>
              <a:t>PDW Introduction</a:t>
            </a:r>
          </a:p>
          <a:p>
            <a:pPr marL="0" indent="0">
              <a:buNone/>
            </a:pPr>
            <a:endParaRPr lang="en-US" sz="1200" b="1" kern="0" dirty="0"/>
          </a:p>
          <a:p>
            <a:pPr marL="230188" indent="-230188">
              <a:buFont typeface="Courier New" panose="02070309020205020404" pitchFamily="49" charset="0"/>
              <a:buChar char="o"/>
            </a:pPr>
            <a:r>
              <a:rPr lang="en-US" sz="1600" b="1" kern="0" dirty="0"/>
              <a:t>Ahmed et al., 2021: </a:t>
            </a:r>
            <a:r>
              <a:rPr lang="en-US" sz="1600" kern="0" dirty="0"/>
              <a:t>A Review of Car-Following Models and Modeling Tools for Human and Autonomous-Ready Driving Behaviors in Micro-Simulation </a:t>
            </a:r>
          </a:p>
          <a:p>
            <a:pPr marL="763574" lvl="1" indent="-230188">
              <a:buFont typeface="Courier New" panose="02070309020205020404" pitchFamily="49" charset="0"/>
              <a:buChar char="o"/>
            </a:pPr>
            <a:r>
              <a:rPr lang="en-US" sz="1200" kern="0" dirty="0">
                <a:hlinkClick r:id="rId3"/>
              </a:rPr>
              <a:t>https://doi.org/10.3390/smartcities4010019</a:t>
            </a:r>
            <a:endParaRPr lang="en-US" sz="1200" kern="0" dirty="0"/>
          </a:p>
          <a:p>
            <a:pPr marL="230188" indent="-230188">
              <a:buFont typeface="Courier New" panose="02070309020205020404" pitchFamily="49" charset="0"/>
              <a:buChar char="o"/>
            </a:pPr>
            <a:r>
              <a:rPr lang="en-US" sz="1600" b="1" kern="0" dirty="0"/>
              <a:t>Bruck et al., 2021: </a:t>
            </a:r>
            <a:r>
              <a:rPr lang="en-US" sz="1600" kern="0" dirty="0"/>
              <a:t>A Review of Driving Simulation Technology and Applications</a:t>
            </a:r>
          </a:p>
          <a:p>
            <a:pPr marL="763574" lvl="1" indent="-230188">
              <a:buFont typeface="Courier New" panose="02070309020205020404" pitchFamily="49" charset="0"/>
              <a:buChar char="o"/>
            </a:pPr>
            <a:r>
              <a:rPr lang="en-US" sz="1200" kern="0" dirty="0">
                <a:hlinkClick r:id="rId4"/>
              </a:rPr>
              <a:t>https://doi.org/10.1109/OJVT.2020.3036582</a:t>
            </a:r>
            <a:endParaRPr lang="en-US" sz="1200" kern="0" dirty="0"/>
          </a:p>
          <a:p>
            <a:pPr marL="230188" indent="-230188">
              <a:buFont typeface="Courier New" panose="02070309020205020404" pitchFamily="49" charset="0"/>
              <a:buChar char="o"/>
            </a:pPr>
            <a:r>
              <a:rPr lang="en-US" sz="1600" b="1" kern="0" dirty="0"/>
              <a:t>DoD, 1998:  </a:t>
            </a:r>
            <a:r>
              <a:rPr lang="en-US" sz="1600" kern="0" dirty="0"/>
              <a:t>DoD 5000.59-M</a:t>
            </a:r>
          </a:p>
          <a:p>
            <a:pPr marL="763574" lvl="1" indent="-230188">
              <a:buFont typeface="Courier New" panose="02070309020205020404" pitchFamily="49" charset="0"/>
              <a:buChar char="o"/>
            </a:pPr>
            <a:r>
              <a:rPr lang="en-US" sz="1200" kern="0" dirty="0">
                <a:hlinkClick r:id="rId5"/>
              </a:rPr>
              <a:t>https://www.acqnotes.com/Attachments/DoD%205000.59-M%20DoD%20Modeling%20and%20Simulation%20Glossary.pdf</a:t>
            </a:r>
            <a:endParaRPr lang="en-US" sz="1200" b="1" kern="0" dirty="0"/>
          </a:p>
          <a:p>
            <a:pPr marL="230188" indent="-230188">
              <a:buFont typeface="Courier New" panose="02070309020205020404" pitchFamily="49" charset="0"/>
              <a:buChar char="o"/>
            </a:pPr>
            <a:r>
              <a:rPr lang="en-US" sz="1600" b="1" kern="0" dirty="0"/>
              <a:t>Jeon, 2015: </a:t>
            </a:r>
            <a:r>
              <a:rPr lang="en-US" sz="1600" kern="0" dirty="0"/>
              <a:t>The Virtual Flier: The Link Trainer, Flight Simulation, and Pilot Identity</a:t>
            </a:r>
          </a:p>
          <a:p>
            <a:pPr marL="763574" lvl="1" indent="-230188">
              <a:buFont typeface="Courier New" panose="02070309020205020404" pitchFamily="49" charset="0"/>
              <a:buChar char="o"/>
            </a:pPr>
            <a:r>
              <a:rPr lang="en-US" sz="1200" kern="0" dirty="0">
                <a:hlinkClick r:id="rId6"/>
              </a:rPr>
              <a:t>https://doi.org/10.1353/tech.2015.0017</a:t>
            </a:r>
            <a:endParaRPr lang="en-US" sz="1200" b="1" kern="0" dirty="0"/>
          </a:p>
          <a:p>
            <a:pPr marL="230188" indent="-230188">
              <a:buFont typeface="Courier New" panose="02070309020205020404" pitchFamily="49" charset="0"/>
              <a:buChar char="o"/>
            </a:pPr>
            <a:r>
              <a:rPr lang="en-US" sz="1600" b="1" kern="0" dirty="0"/>
              <a:t>Lieberher, 2023: </a:t>
            </a:r>
            <a:r>
              <a:rPr lang="en-US" sz="1600" kern="0" dirty="0"/>
              <a:t>Training together is Vital to Deterrence</a:t>
            </a:r>
          </a:p>
          <a:p>
            <a:pPr marL="763574" lvl="1" indent="-230188">
              <a:buFont typeface="Courier New" panose="02070309020205020404" pitchFamily="49" charset="0"/>
              <a:buChar char="o"/>
            </a:pPr>
            <a:r>
              <a:rPr lang="en-US" sz="1200" kern="0" dirty="0">
                <a:hlinkClick r:id="rId7"/>
              </a:rPr>
              <a:t>https://www.usarpac.army.mil/Our-Story/Our-News/Article-Display/Article/3405013/training-together-is-vital-to-deterrence/</a:t>
            </a:r>
            <a:endParaRPr lang="en-US" sz="1200" b="1" kern="0" dirty="0"/>
          </a:p>
          <a:p>
            <a:pPr marL="230188" indent="-230188">
              <a:buFont typeface="Courier New" panose="02070309020205020404" pitchFamily="49" charset="0"/>
              <a:buChar char="o"/>
            </a:pPr>
            <a:r>
              <a:rPr lang="en-US" sz="1600" b="1" kern="0" dirty="0"/>
              <a:t>McGowan, 2018</a:t>
            </a:r>
            <a:r>
              <a:rPr lang="en-US" sz="1600" kern="0" dirty="0"/>
              <a:t>: Avatar: Flight of Passage: A Cinematic, Multi-sensory Experience that Soars</a:t>
            </a:r>
          </a:p>
          <a:p>
            <a:pPr marL="763574" lvl="1" indent="-230188">
              <a:buFont typeface="Courier New" panose="02070309020205020404" pitchFamily="49" charset="0"/>
              <a:buChar char="o"/>
            </a:pPr>
            <a:r>
              <a:rPr lang="en-US" sz="1200" kern="0" dirty="0">
                <a:hlinkClick r:id="rId8"/>
              </a:rPr>
              <a:t>https://www.vfxvoice.com/avatar-flight-of-passage-a-cinematic-multi-sensory-3d-experience-that-soars/</a:t>
            </a:r>
            <a:endParaRPr lang="en-US" sz="1200" kern="0" dirty="0"/>
          </a:p>
          <a:p>
            <a:pPr marL="230188" indent="-230188">
              <a:buFont typeface="Courier New" panose="02070309020205020404" pitchFamily="49" charset="0"/>
              <a:buChar char="o"/>
            </a:pPr>
            <a:r>
              <a:rPr lang="en-US" sz="1600" b="1" kern="0" dirty="0"/>
              <a:t>Military Simulation and Training (MST), 2020: </a:t>
            </a:r>
            <a:r>
              <a:rPr lang="en-US" sz="1600" kern="0" dirty="0"/>
              <a:t>True Blended LVC Combat Training</a:t>
            </a:r>
          </a:p>
          <a:p>
            <a:pPr marL="763574" lvl="1" indent="-230188">
              <a:buFont typeface="Courier New" panose="02070309020205020404" pitchFamily="49" charset="0"/>
              <a:buChar char="o"/>
            </a:pPr>
            <a:r>
              <a:rPr lang="en-US" sz="1200" kern="0" dirty="0">
                <a:hlinkClick r:id="rId9"/>
              </a:rPr>
              <a:t>https://bluetoad.com/publication/?m=34018&amp;i=657661&amp;view=articleBrowser&amp;article_id=3655144&amp;ver=html5</a:t>
            </a:r>
            <a:endParaRPr lang="en-US" sz="1200" kern="0" dirty="0"/>
          </a:p>
          <a:p>
            <a:pPr marL="230188" indent="-230188">
              <a:buFont typeface="Courier New" panose="02070309020205020404" pitchFamily="49" charset="0"/>
              <a:buChar char="o"/>
            </a:pPr>
            <a:r>
              <a:rPr lang="en-US" sz="1600" b="1" kern="0" dirty="0"/>
              <a:t>NTSA, 2024</a:t>
            </a:r>
            <a:r>
              <a:rPr lang="en-US" sz="1600" kern="0" dirty="0"/>
              <a:t>: I/ITSEC 2024 Call for Presentations</a:t>
            </a:r>
          </a:p>
          <a:p>
            <a:pPr marL="763574" lvl="1" indent="-230188">
              <a:buFont typeface="Courier New" panose="02070309020205020404" pitchFamily="49" charset="0"/>
              <a:buChar char="o"/>
            </a:pPr>
            <a:r>
              <a:rPr lang="en-US" sz="1200" kern="0" dirty="0">
                <a:hlinkClick r:id="rId10"/>
              </a:rPr>
              <a:t>https://www.iitsec.org/-/media/sites/iitsec/get-involved/2024/iitsec2024callforpresentations.pdf?download=1</a:t>
            </a:r>
            <a:endParaRPr lang="en-US" sz="1200" kern="0" dirty="0"/>
          </a:p>
          <a:p>
            <a:pPr marL="230188" indent="-230188">
              <a:buFont typeface="Courier New" panose="02070309020205020404" pitchFamily="49" charset="0"/>
              <a:buChar char="o"/>
            </a:pPr>
            <a:r>
              <a:rPr lang="en-US" sz="1600" b="1" kern="0" dirty="0"/>
              <a:t>Oswalt, 2023</a:t>
            </a:r>
            <a:r>
              <a:rPr lang="en-US" sz="1600" kern="0" dirty="0"/>
              <a:t>: Certified Modeling &amp; Simulation Professional</a:t>
            </a:r>
          </a:p>
          <a:p>
            <a:pPr marL="763574" lvl="1" indent="-230188">
              <a:buFont typeface="Courier New" panose="02070309020205020404" pitchFamily="49" charset="0"/>
              <a:buChar char="o"/>
            </a:pPr>
            <a:r>
              <a:rPr lang="en-US" sz="1200" kern="0" dirty="0">
                <a:hlinkClick r:id="rId11"/>
              </a:rPr>
              <a:t>https://www.ntsa.org/-/media/sites/ntsa/cmsp/exam/iitsec-2023-cmsp-pdw---d---1-of-4---course---20231210.pdf</a:t>
            </a:r>
            <a:endParaRPr lang="en-US" sz="1200" kern="0" dirty="0"/>
          </a:p>
          <a:p>
            <a:pPr marL="0" indent="0">
              <a:buNone/>
            </a:pPr>
            <a:endParaRPr lang="en-US" sz="1200" kern="0" dirty="0"/>
          </a:p>
        </p:txBody>
      </p:sp>
    </p:spTree>
    <p:extLst>
      <p:ext uri="{BB962C8B-B14F-4D97-AF65-F5344CB8AC3E}">
        <p14:creationId xmlns:p14="http://schemas.microsoft.com/office/powerpoint/2010/main" val="266384695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D7287108-FDBD-67F5-B1B7-7C9A270028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97125" y="0"/>
            <a:ext cx="7416800" cy="795338"/>
          </a:xfrm>
        </p:spPr>
        <p:txBody>
          <a:bodyPr/>
          <a:lstStyle/>
          <a:p>
            <a:r>
              <a:rPr lang="en-US" dirty="0"/>
              <a:t>PDW Bibliography</a:t>
            </a:r>
          </a:p>
        </p:txBody>
      </p:sp>
      <p:sp>
        <p:nvSpPr>
          <p:cNvPr id="3" name="Content Placeholder 3">
            <a:extLst>
              <a:ext uri="{FF2B5EF4-FFF2-40B4-BE49-F238E27FC236}">
                <a16:creationId xmlns:a16="http://schemas.microsoft.com/office/drawing/2014/main" id="{0A8F27D7-2DA5-4A4C-9B57-8EB00DABC7BD}"/>
              </a:ext>
            </a:extLst>
          </p:cNvPr>
          <p:cNvSpPr txBox="1">
            <a:spLocks/>
          </p:cNvSpPr>
          <p:nvPr/>
        </p:nvSpPr>
        <p:spPr>
          <a:xfrm>
            <a:off x="480132" y="1046715"/>
            <a:ext cx="11672539" cy="5075237"/>
          </a:xfrm>
          <a:prstGeom prst="rect">
            <a:avLst/>
          </a:prstGeom>
        </p:spPr>
        <p:txBody>
          <a:bodyPr/>
          <a:lstStyle>
            <a:lvl1pPr marL="457189" indent="-4571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charset="2"/>
              <a:buChar char="Ø"/>
              <a:defRPr sz="280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defRPr>
            </a:lvl1pPr>
            <a:lvl2pPr marL="990575" indent="-38099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defRPr>
            </a:lvl2pPr>
            <a:lvl3pPr marL="1523962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</a:defRPr>
            </a:lvl3pPr>
            <a:lvl4pPr marL="2133547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4pPr>
            <a:lvl5pPr marL="2743131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5pPr>
            <a:lvl6pPr marL="3352716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6pPr>
            <a:lvl7pPr marL="3962301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7pPr>
            <a:lvl8pPr marL="4571886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8pPr>
            <a:lvl9pPr marL="5181470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sz="1600" b="1" u="sng" kern="0" dirty="0"/>
              <a:t>1. Haptics/Inputs | Linear Algebra</a:t>
            </a:r>
          </a:p>
          <a:p>
            <a:pPr marL="0" indent="0">
              <a:buNone/>
            </a:pPr>
            <a:endParaRPr lang="en-US" sz="1200" b="1" kern="0" dirty="0"/>
          </a:p>
          <a:p>
            <a:pPr marL="230188" indent="-230188">
              <a:buFont typeface="Courier New" panose="02070309020205020404" pitchFamily="49" charset="0"/>
              <a:buChar char="o"/>
            </a:pPr>
            <a:r>
              <a:rPr lang="en-US" sz="1600" b="1" kern="0" dirty="0"/>
              <a:t>Cheever, 2022: </a:t>
            </a:r>
            <a:r>
              <a:rPr lang="en-US" sz="1600" kern="0" dirty="0"/>
              <a:t>State Space Representations of Linear Physical Systems</a:t>
            </a:r>
          </a:p>
          <a:p>
            <a:pPr marL="763574" lvl="1" indent="-230188">
              <a:buFont typeface="Courier New" panose="02070309020205020404" pitchFamily="49" charset="0"/>
              <a:buChar char="o"/>
            </a:pPr>
            <a:r>
              <a:rPr lang="en-US" sz="1200" kern="0" dirty="0">
                <a:hlinkClick r:id="rId3"/>
              </a:rPr>
              <a:t>https://lpsa.swarthmore.edu/Representations/SysRepSS.html</a:t>
            </a:r>
            <a:endParaRPr lang="en-US" sz="1200" kern="0" dirty="0"/>
          </a:p>
          <a:p>
            <a:pPr marL="230188" indent="-230188">
              <a:buFont typeface="Courier New" panose="02070309020205020404" pitchFamily="49" charset="0"/>
              <a:buChar char="o"/>
            </a:pPr>
            <a:r>
              <a:rPr lang="en-US" sz="1600" b="1" kern="0" dirty="0"/>
              <a:t>CMU, 2016</a:t>
            </a:r>
            <a:r>
              <a:rPr lang="en-US" sz="1600" kern="0" dirty="0"/>
              <a:t>:  Math Preview Part 1: Linear Algebra (Slide #3: Linear Algebra in Computer Graphics), </a:t>
            </a:r>
          </a:p>
          <a:p>
            <a:pPr marL="763574" lvl="1" indent="-230188">
              <a:buFont typeface="Courier New" panose="02070309020205020404" pitchFamily="49" charset="0"/>
              <a:buChar char="o"/>
            </a:pPr>
            <a:r>
              <a:rPr lang="en-US" sz="1200" kern="0" dirty="0">
                <a:hlinkClick r:id="rId4"/>
              </a:rPr>
              <a:t>http://15462.courses.cs.cmu.edu/fall2016/lecture/linalg/slide_003</a:t>
            </a:r>
            <a:endParaRPr lang="en-US" sz="1200" kern="0" dirty="0"/>
          </a:p>
          <a:p>
            <a:pPr marL="230188" indent="-230188">
              <a:buFont typeface="Courier New" panose="02070309020205020404" pitchFamily="49" charset="0"/>
              <a:buChar char="o"/>
            </a:pPr>
            <a:r>
              <a:rPr lang="en-US" sz="1600" b="1" kern="0" dirty="0"/>
              <a:t>Cookierobotics, 2017: </a:t>
            </a:r>
            <a:r>
              <a:rPr lang="en-US" sz="1600" kern="0" dirty="0"/>
              <a:t>State Space Model and Simulation</a:t>
            </a:r>
          </a:p>
          <a:p>
            <a:pPr marL="763574" lvl="1" indent="-230188">
              <a:buFont typeface="Courier New" panose="02070309020205020404" pitchFamily="49" charset="0"/>
              <a:buChar char="o"/>
            </a:pPr>
            <a:r>
              <a:rPr lang="en-US" sz="1200" kern="0" dirty="0">
                <a:hlinkClick r:id="rId5"/>
              </a:rPr>
              <a:t>https://cookierobotics.com/018/</a:t>
            </a:r>
            <a:endParaRPr lang="en-US" sz="1200" kern="0" dirty="0"/>
          </a:p>
          <a:p>
            <a:pPr marL="230188" indent="-230188">
              <a:buFont typeface="Courier New" panose="02070309020205020404" pitchFamily="49" charset="0"/>
              <a:buChar char="o"/>
            </a:pPr>
            <a:r>
              <a:rPr lang="en-US" sz="1600" b="1" kern="0" dirty="0"/>
              <a:t>Eck, 2021</a:t>
            </a:r>
            <a:r>
              <a:rPr lang="en-US" sz="1600" kern="0" dirty="0"/>
              <a:t>: Introduction to Computer Graphics (2.3 Transforms | 3.5 Some Linear Algebra)</a:t>
            </a:r>
          </a:p>
          <a:p>
            <a:pPr marL="763574" lvl="1" indent="-230188">
              <a:buFont typeface="Courier New" panose="02070309020205020404" pitchFamily="49" charset="0"/>
              <a:buChar char="o"/>
            </a:pPr>
            <a:r>
              <a:rPr lang="en-US" sz="1200" kern="0" dirty="0">
                <a:hlinkClick r:id="rId6"/>
              </a:rPr>
              <a:t>https://math.hws.edu/graphicsbook/c3/s5.html</a:t>
            </a:r>
            <a:endParaRPr lang="en-US" sz="1200" kern="0" dirty="0"/>
          </a:p>
          <a:p>
            <a:pPr marL="230188" indent="-230188">
              <a:buFont typeface="Courier New" panose="02070309020205020404" pitchFamily="49" charset="0"/>
              <a:buChar char="o"/>
            </a:pPr>
            <a:r>
              <a:rPr lang="en-US" sz="1600" b="1" kern="0" dirty="0"/>
              <a:t>Gregory, 2009: </a:t>
            </a:r>
            <a:r>
              <a:rPr lang="en-US" sz="1600" kern="0" dirty="0"/>
              <a:t>Game Engine Architecture: Chapter 8 – Human Interface Devices (HID)</a:t>
            </a:r>
          </a:p>
          <a:p>
            <a:pPr marL="763574" lvl="1" indent="-230188">
              <a:buFont typeface="Courier New" panose="02070309020205020404" pitchFamily="49" charset="0"/>
              <a:buChar char="o"/>
            </a:pPr>
            <a:r>
              <a:rPr lang="en-US" sz="1200" kern="0" dirty="0">
                <a:hlinkClick r:id="rId7"/>
              </a:rPr>
              <a:t>https://doi.org/10.1201/b10681</a:t>
            </a:r>
            <a:endParaRPr lang="en-US" sz="1200" kern="0" dirty="0"/>
          </a:p>
          <a:p>
            <a:pPr marL="230188" indent="-230188">
              <a:buFont typeface="Courier New" panose="02070309020205020404" pitchFamily="49" charset="0"/>
              <a:buChar char="o"/>
            </a:pPr>
            <a:r>
              <a:rPr lang="en-US" sz="1600" b="1" kern="0" dirty="0"/>
              <a:t>Intel, 2024:  </a:t>
            </a:r>
            <a:r>
              <a:rPr lang="en-US" sz="1600" kern="0" dirty="0"/>
              <a:t>How to Fix Input Lag</a:t>
            </a:r>
          </a:p>
          <a:p>
            <a:pPr marL="763574" lvl="1" indent="-230188">
              <a:buFont typeface="Courier New" panose="02070309020205020404" pitchFamily="49" charset="0"/>
              <a:buChar char="o"/>
            </a:pPr>
            <a:r>
              <a:rPr lang="en-US" sz="1200" kern="0" dirty="0">
                <a:hlinkClick r:id="rId8"/>
              </a:rPr>
              <a:t>https://www.intel.com/content/www/us/en/gaming/resources/how-to-fix-input-lag.html</a:t>
            </a:r>
            <a:endParaRPr lang="en-US" sz="1200" kern="0" dirty="0"/>
          </a:p>
          <a:p>
            <a:pPr marL="230188" indent="-230188">
              <a:buFont typeface="Courier New" panose="02070309020205020404" pitchFamily="49" charset="0"/>
              <a:buChar char="o"/>
            </a:pPr>
            <a:r>
              <a:rPr lang="en-US" sz="1600" b="1" kern="0" dirty="0"/>
              <a:t>Lemes et al., 2018:  </a:t>
            </a:r>
            <a:r>
              <a:rPr lang="en-US" sz="1600" kern="0" dirty="0"/>
              <a:t>Latency on a Stewart platform using washout filter</a:t>
            </a:r>
          </a:p>
          <a:p>
            <a:pPr marL="763574" lvl="1" indent="-230188">
              <a:buFont typeface="Courier New" panose="02070309020205020404" pitchFamily="49" charset="0"/>
              <a:buChar char="o"/>
            </a:pPr>
            <a:r>
              <a:rPr lang="en-US" sz="1200" kern="0" dirty="0">
                <a:hlinkClick r:id="rId9"/>
              </a:rPr>
              <a:t>https://doi.org/10.1017/aer.2018.35</a:t>
            </a:r>
            <a:endParaRPr lang="en-US" sz="1200" kern="0" dirty="0"/>
          </a:p>
          <a:p>
            <a:pPr marL="230188" indent="-230188">
              <a:buFont typeface="Courier New" panose="02070309020205020404" pitchFamily="49" charset="0"/>
              <a:buChar char="o"/>
            </a:pPr>
            <a:r>
              <a:rPr lang="en-US" sz="1600" b="1" kern="0" dirty="0"/>
              <a:t>Microsoft, 2022: </a:t>
            </a:r>
            <a:r>
              <a:rPr lang="en-US" sz="1600" kern="0" dirty="0"/>
              <a:t>Getting Started With XInput in Windows applications</a:t>
            </a:r>
          </a:p>
          <a:p>
            <a:pPr marL="763574" lvl="1" indent="-230188">
              <a:buFont typeface="Courier New" panose="02070309020205020404" pitchFamily="49" charset="0"/>
              <a:buChar char="o"/>
            </a:pPr>
            <a:r>
              <a:rPr lang="en-US" sz="1200" kern="0" dirty="0">
                <a:hlinkClick r:id="rId10"/>
              </a:rPr>
              <a:t>https://learn.microsoft.com/en-us/windows/win32/xinput/getting-started-with-xinput</a:t>
            </a:r>
            <a:endParaRPr lang="en-US" sz="1200" kern="0" dirty="0"/>
          </a:p>
          <a:p>
            <a:pPr marL="230188" indent="-230188">
              <a:buFont typeface="Courier New" panose="02070309020205020404" pitchFamily="49" charset="0"/>
              <a:buChar char="o"/>
            </a:pPr>
            <a:r>
              <a:rPr lang="en-US" sz="1600" b="1" kern="0" dirty="0"/>
              <a:t>Zhang, 2018</a:t>
            </a:r>
            <a:r>
              <a:rPr lang="en-US" sz="1600" kern="0" dirty="0"/>
              <a:t>: Translate, Rotate, and Scale Manipulators in 3D Modelling Programs</a:t>
            </a:r>
          </a:p>
          <a:p>
            <a:pPr marL="763574" lvl="1" indent="-230188">
              <a:buFont typeface="Courier New" panose="02070309020205020404" pitchFamily="49" charset="0"/>
              <a:buChar char="o"/>
            </a:pPr>
            <a:r>
              <a:rPr lang="en-US" sz="1200" kern="0" dirty="0">
                <a:hlinkClick r:id="rId11"/>
              </a:rPr>
              <a:t>https://ed.ilogues.com/2018/06/27/translate-rotate-and-scale-manipulators-in-3d-modelling-programs</a:t>
            </a:r>
            <a:endParaRPr lang="en-US" sz="1200" kern="0" dirty="0"/>
          </a:p>
          <a:p>
            <a:pPr marL="230188" indent="-230188">
              <a:buFont typeface="Courier New" panose="02070309020205020404" pitchFamily="49" charset="0"/>
              <a:buChar char="o"/>
            </a:pPr>
            <a:endParaRPr lang="en-US" sz="1000" kern="0" dirty="0"/>
          </a:p>
          <a:p>
            <a:pPr marL="230188" indent="-230188">
              <a:buFont typeface="Courier New" panose="02070309020205020404" pitchFamily="49" charset="0"/>
              <a:buChar char="o"/>
            </a:pPr>
            <a:endParaRPr lang="en-US" sz="1000" kern="0" dirty="0"/>
          </a:p>
          <a:p>
            <a:pPr marL="230188" indent="-230188">
              <a:buFont typeface="Courier New" panose="02070309020205020404" pitchFamily="49" charset="0"/>
              <a:buChar char="o"/>
            </a:pPr>
            <a:endParaRPr lang="en-US" sz="1000" kern="0" dirty="0"/>
          </a:p>
          <a:p>
            <a:pPr marL="230188" indent="-230188">
              <a:buFont typeface="Courier New" panose="02070309020205020404" pitchFamily="49" charset="0"/>
              <a:buChar char="o"/>
            </a:pPr>
            <a:endParaRPr lang="en-US" sz="1000" kern="0" dirty="0"/>
          </a:p>
          <a:p>
            <a:pPr marL="230188" indent="-230188">
              <a:buFont typeface="Courier New" panose="02070309020205020404" pitchFamily="49" charset="0"/>
              <a:buChar char="o"/>
            </a:pPr>
            <a:endParaRPr lang="en-US" sz="1000" kern="0" dirty="0"/>
          </a:p>
          <a:p>
            <a:pPr marL="230188" indent="-230188">
              <a:buFont typeface="Courier New" panose="02070309020205020404" pitchFamily="49" charset="0"/>
              <a:buChar char="o"/>
            </a:pPr>
            <a:endParaRPr lang="en-US" sz="1200" kern="0" dirty="0"/>
          </a:p>
          <a:p>
            <a:pPr marL="0" indent="0">
              <a:buNone/>
            </a:pPr>
            <a:endParaRPr lang="en-US" sz="1200" kern="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0BA67F5-1A6F-56CA-8025-6EB85869C32A}"/>
              </a:ext>
            </a:extLst>
          </p:cNvPr>
          <p:cNvSpPr/>
          <p:nvPr/>
        </p:nvSpPr>
        <p:spPr bwMode="auto">
          <a:xfrm>
            <a:off x="480132" y="1037391"/>
            <a:ext cx="2869859" cy="413852"/>
          </a:xfrm>
          <a:prstGeom prst="rect">
            <a:avLst/>
          </a:prstGeom>
          <a:solidFill>
            <a:srgbClr val="FF00FF">
              <a:alpha val="20000"/>
            </a:srgbClr>
          </a:solidFill>
          <a:ln w="19050" cap="flat" cmpd="sng" algn="ctr">
            <a:solidFill>
              <a:schemeClr val="tx1"/>
            </a:solidFill>
            <a:prstDash val="sysDot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601257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D7287108-FDBD-67F5-B1B7-7C9A270028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97125" y="0"/>
            <a:ext cx="7416800" cy="795338"/>
          </a:xfrm>
        </p:spPr>
        <p:txBody>
          <a:bodyPr/>
          <a:lstStyle/>
          <a:p>
            <a:r>
              <a:rPr lang="en-US" dirty="0"/>
              <a:t>PDW Bibliography</a:t>
            </a:r>
          </a:p>
        </p:txBody>
      </p:sp>
      <p:sp>
        <p:nvSpPr>
          <p:cNvPr id="3" name="Content Placeholder 3">
            <a:extLst>
              <a:ext uri="{FF2B5EF4-FFF2-40B4-BE49-F238E27FC236}">
                <a16:creationId xmlns:a16="http://schemas.microsoft.com/office/drawing/2014/main" id="{0A8F27D7-2DA5-4A4C-9B57-8EB00DABC7BD}"/>
              </a:ext>
            </a:extLst>
          </p:cNvPr>
          <p:cNvSpPr txBox="1">
            <a:spLocks/>
          </p:cNvSpPr>
          <p:nvPr/>
        </p:nvSpPr>
        <p:spPr>
          <a:xfrm>
            <a:off x="480132" y="1046715"/>
            <a:ext cx="11655684" cy="5075237"/>
          </a:xfrm>
          <a:prstGeom prst="rect">
            <a:avLst/>
          </a:prstGeom>
        </p:spPr>
        <p:txBody>
          <a:bodyPr/>
          <a:lstStyle>
            <a:lvl1pPr marL="457189" indent="-4571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charset="2"/>
              <a:buChar char="Ø"/>
              <a:defRPr sz="280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defRPr>
            </a:lvl1pPr>
            <a:lvl2pPr marL="990575" indent="-38099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defRPr>
            </a:lvl2pPr>
            <a:lvl3pPr marL="1523962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</a:defRPr>
            </a:lvl3pPr>
            <a:lvl4pPr marL="2133547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4pPr>
            <a:lvl5pPr marL="2743131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5pPr>
            <a:lvl6pPr marL="3352716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6pPr>
            <a:lvl7pPr marL="3962301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7pPr>
            <a:lvl8pPr marL="4571886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8pPr>
            <a:lvl9pPr marL="5181470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sz="1600" b="1" u="sng" kern="0" dirty="0"/>
              <a:t>2. Vehicle dynamics | Ordinary Differential Equations </a:t>
            </a:r>
          </a:p>
          <a:p>
            <a:pPr marL="0" indent="0">
              <a:buNone/>
            </a:pPr>
            <a:endParaRPr lang="en-US" sz="1200" b="1" kern="0" dirty="0"/>
          </a:p>
          <a:p>
            <a:pPr marL="230188" indent="-230188">
              <a:buFont typeface="Courier New" panose="02070309020205020404" pitchFamily="49" charset="0"/>
              <a:buChar char="o"/>
            </a:pPr>
            <a:r>
              <a:rPr lang="en-US" sz="1600" b="1" kern="0" dirty="0"/>
              <a:t>Bossio, 2021:  </a:t>
            </a:r>
            <a:r>
              <a:rPr lang="en-US" sz="1600" kern="0" dirty="0"/>
              <a:t>Mass-Spring-Damper system animations</a:t>
            </a:r>
          </a:p>
          <a:p>
            <a:pPr marL="763574" lvl="1" indent="-230188">
              <a:buFont typeface="Courier New" panose="02070309020205020404" pitchFamily="49" charset="0"/>
              <a:buChar char="o"/>
            </a:pPr>
            <a:r>
              <a:rPr lang="en-US" sz="1200" kern="0" dirty="0">
                <a:hlinkClick r:id="rId3"/>
              </a:rPr>
              <a:t>https://commons.wikimedia.org/wiki/Special:Contributions/Guillermo_Bossio</a:t>
            </a:r>
            <a:endParaRPr lang="en-US" sz="1200" kern="0" dirty="0"/>
          </a:p>
          <a:p>
            <a:pPr marL="230188" indent="-230188">
              <a:buFont typeface="Courier New" panose="02070309020205020404" pitchFamily="49" charset="0"/>
              <a:buChar char="o"/>
            </a:pPr>
            <a:r>
              <a:rPr lang="en-US" sz="1600" b="1" kern="0" dirty="0" err="1"/>
              <a:t>Caughey</a:t>
            </a:r>
            <a:r>
              <a:rPr lang="en-US" sz="1600" b="1" kern="0" dirty="0"/>
              <a:t>, 2011:  </a:t>
            </a:r>
            <a:r>
              <a:rPr lang="en-US" sz="1600" kern="0" dirty="0"/>
              <a:t>Dynamics of Flight Vehicles (course notes)</a:t>
            </a:r>
          </a:p>
          <a:p>
            <a:pPr marL="763574" lvl="1" indent="-230188">
              <a:buFont typeface="Courier New" panose="02070309020205020404" pitchFamily="49" charset="0"/>
              <a:buChar char="o"/>
            </a:pPr>
            <a:r>
              <a:rPr lang="en-US" sz="1200" kern="0" dirty="0">
                <a:hlinkClick r:id="rId4"/>
              </a:rPr>
              <a:t>https://courses.cit.cornell.edu/mae5070/DynamicEquations.pdf</a:t>
            </a:r>
            <a:endParaRPr lang="en-US" sz="1200" kern="0" dirty="0"/>
          </a:p>
          <a:p>
            <a:pPr marL="230188" indent="-230188">
              <a:buFont typeface="Courier New" panose="02070309020205020404" pitchFamily="49" charset="0"/>
              <a:buChar char="o"/>
            </a:pPr>
            <a:r>
              <a:rPr lang="fr-FR" sz="1600" b="1" kern="0" dirty="0" err="1"/>
              <a:t>Martelli</a:t>
            </a:r>
            <a:r>
              <a:rPr lang="fr-FR" sz="1600" b="1" kern="0" dirty="0"/>
              <a:t>, 2014:  </a:t>
            </a:r>
            <a:r>
              <a:rPr lang="fr-FR" sz="1600" kern="0" dirty="0"/>
              <a:t>Marine Propulsion Simulation</a:t>
            </a:r>
          </a:p>
          <a:p>
            <a:pPr marL="763574" lvl="1" indent="-230188">
              <a:buFont typeface="Courier New" panose="02070309020205020404" pitchFamily="49" charset="0"/>
              <a:buChar char="o"/>
            </a:pPr>
            <a:r>
              <a:rPr lang="fr-FR" sz="1200" kern="0" dirty="0">
                <a:hlinkClick r:id="rId5"/>
              </a:rPr>
              <a:t>https://www.degruyter.com/document/doi/10.2478/9783110401509.5/pdf</a:t>
            </a:r>
            <a:endParaRPr lang="en-US" sz="1200" kern="0" dirty="0"/>
          </a:p>
          <a:p>
            <a:pPr marL="230188" indent="-230188">
              <a:buFont typeface="Courier New" panose="02070309020205020404" pitchFamily="49" charset="0"/>
              <a:buChar char="o"/>
            </a:pPr>
            <a:r>
              <a:rPr lang="en-US" sz="1600" b="1" kern="0" dirty="0"/>
              <a:t>McCullough, 2020:  </a:t>
            </a:r>
            <a:r>
              <a:rPr lang="en-US" sz="1600" kern="0" dirty="0"/>
              <a:t>Vehicle Dynamics: An Introduction</a:t>
            </a:r>
          </a:p>
          <a:p>
            <a:pPr marL="763574" lvl="1" indent="-230188">
              <a:buFont typeface="Courier New" panose="02070309020205020404" pitchFamily="49" charset="0"/>
              <a:buChar char="o"/>
            </a:pPr>
            <a:r>
              <a:rPr lang="en-US" sz="1200" kern="0" dirty="0">
                <a:hlinkClick r:id="rId6"/>
              </a:rPr>
              <a:t>https://thef1clan.com/2020/07/27/vehicle-dynamics-an-introduction/</a:t>
            </a:r>
            <a:endParaRPr lang="en-US" sz="1200" kern="0" dirty="0"/>
          </a:p>
          <a:p>
            <a:pPr marL="230188" indent="-230188">
              <a:buFont typeface="Courier New" panose="02070309020205020404" pitchFamily="49" charset="0"/>
              <a:buChar char="o"/>
            </a:pPr>
            <a:r>
              <a:rPr lang="en-US" sz="1600" b="1" kern="0" dirty="0"/>
              <a:t>Menon, 2021:  </a:t>
            </a:r>
            <a:r>
              <a:rPr lang="en-US" sz="1600" kern="0" dirty="0"/>
              <a:t>Ship Motions - The Ultimate Guide</a:t>
            </a:r>
          </a:p>
          <a:p>
            <a:pPr marL="763574" lvl="1" indent="-230188">
              <a:buFont typeface="Courier New" panose="02070309020205020404" pitchFamily="49" charset="0"/>
              <a:buChar char="o"/>
            </a:pPr>
            <a:r>
              <a:rPr lang="en-US" sz="1200" kern="0" dirty="0">
                <a:hlinkClick r:id="rId7"/>
              </a:rPr>
              <a:t>https://www.marineinsight.com/naval-architecture/ship-motions/</a:t>
            </a:r>
            <a:endParaRPr lang="en-US" sz="1200" kern="0" dirty="0"/>
          </a:p>
          <a:p>
            <a:pPr marL="230188" indent="-230188">
              <a:buFont typeface="Courier New" panose="02070309020205020404" pitchFamily="49" charset="0"/>
              <a:buChar char="o"/>
            </a:pPr>
            <a:r>
              <a:rPr lang="en-US" sz="1600" b="1" kern="0" dirty="0"/>
              <a:t>Rastogi, 2020:  </a:t>
            </a:r>
            <a:r>
              <a:rPr lang="en-US" sz="1600" kern="0" dirty="0"/>
              <a:t>Two to Four: Bicycle model for Car</a:t>
            </a:r>
          </a:p>
          <a:p>
            <a:pPr marL="763574" lvl="1" indent="-230188">
              <a:buFont typeface="Courier New" panose="02070309020205020404" pitchFamily="49" charset="0"/>
              <a:buChar char="o"/>
            </a:pPr>
            <a:r>
              <a:rPr lang="en-US" sz="1200" kern="0" dirty="0">
                <a:solidFill>
                  <a:srgbClr val="FF0000"/>
                </a:solidFill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https://archit-rstg.medium.com/two-to-four-bicycle-model-for-car-898063e87074</a:t>
            </a:r>
            <a:endParaRPr lang="en-US" sz="1200" kern="0" dirty="0">
              <a:solidFill>
                <a:srgbClr val="FF0000"/>
              </a:solidFill>
            </a:endParaRPr>
          </a:p>
          <a:p>
            <a:pPr marL="230188" indent="-230188">
              <a:buFont typeface="Courier New" panose="02070309020205020404" pitchFamily="49" charset="0"/>
              <a:buChar char="o"/>
            </a:pPr>
            <a:r>
              <a:rPr lang="en-US" sz="1600" b="1" kern="0" dirty="0"/>
              <a:t>Smith, 2020:  </a:t>
            </a:r>
            <a:r>
              <a:rPr lang="en-US" sz="1600" kern="0" dirty="0"/>
              <a:t>Aircraft Flight Dynamics: Aircraft Modes of Motion</a:t>
            </a:r>
          </a:p>
          <a:p>
            <a:pPr marL="763574" lvl="1" indent="-230188">
              <a:buFont typeface="Courier New" panose="02070309020205020404" pitchFamily="49" charset="0"/>
              <a:buChar char="o"/>
            </a:pPr>
            <a:r>
              <a:rPr lang="en-US" sz="1200" kern="0" dirty="0">
                <a:hlinkClick r:id="rId9"/>
              </a:rPr>
              <a:t>https://aircraftflightmechanics.com/Dynamics/ModesofMotion.html</a:t>
            </a:r>
            <a:endParaRPr lang="en-US" sz="1200" kern="0" dirty="0"/>
          </a:p>
          <a:p>
            <a:pPr marL="230188" indent="-230188">
              <a:buFont typeface="Courier New" panose="02070309020205020404" pitchFamily="49" charset="0"/>
              <a:buChar char="o"/>
            </a:pPr>
            <a:r>
              <a:rPr lang="en-US" sz="1600" b="1" kern="0" dirty="0"/>
              <a:t>Terefe &amp; Lemu, 2018:  </a:t>
            </a:r>
            <a:r>
              <a:rPr lang="en-US" sz="1600" kern="0" dirty="0"/>
              <a:t>Solution Approaches to Differential Equations of Mechanical System Dynamics</a:t>
            </a:r>
          </a:p>
          <a:p>
            <a:pPr marL="763574" lvl="1" indent="-230188">
              <a:buFont typeface="Courier New" panose="02070309020205020404" pitchFamily="49" charset="0"/>
              <a:buChar char="o"/>
            </a:pPr>
            <a:r>
              <a:rPr lang="en-US" sz="1200" kern="0" dirty="0">
                <a:hlinkClick r:id="rId10"/>
              </a:rPr>
              <a:t>https://doi.org/10.12913/22998624/85662</a:t>
            </a:r>
            <a:endParaRPr lang="en-US" sz="1200" kern="0" dirty="0"/>
          </a:p>
          <a:p>
            <a:pPr marL="230188" indent="-230188">
              <a:buFont typeface="Courier New" panose="02070309020205020404" pitchFamily="49" charset="0"/>
              <a:buChar char="o"/>
            </a:pPr>
            <a:r>
              <a:rPr lang="en-US" sz="1600" b="1" kern="0" dirty="0"/>
              <a:t>x-engineer, 2022</a:t>
            </a:r>
            <a:r>
              <a:rPr lang="en-US" sz="1600" kern="0" dirty="0"/>
              <a:t>:  Introduction to Ordinary Differential Equations (ODE)</a:t>
            </a:r>
          </a:p>
          <a:p>
            <a:pPr marL="763574" lvl="1" indent="-230188">
              <a:buFont typeface="Courier New" panose="02070309020205020404" pitchFamily="49" charset="0"/>
              <a:buChar char="o"/>
            </a:pPr>
            <a:r>
              <a:rPr lang="en-US" sz="1200" kern="0" dirty="0">
                <a:hlinkClick r:id="rId11"/>
              </a:rPr>
              <a:t>https://x-engineer.org/ordinary-differential-equations-ode/</a:t>
            </a:r>
            <a:endParaRPr lang="en-US" sz="1200" kern="0" dirty="0"/>
          </a:p>
          <a:p>
            <a:pPr marL="230188" indent="-230188">
              <a:buFont typeface="Courier New" panose="02070309020205020404" pitchFamily="49" charset="0"/>
              <a:buChar char="o"/>
            </a:pPr>
            <a:endParaRPr lang="en-US" sz="1000" kern="0" dirty="0"/>
          </a:p>
          <a:p>
            <a:pPr marL="230188" indent="-230188">
              <a:buFont typeface="Courier New" panose="02070309020205020404" pitchFamily="49" charset="0"/>
              <a:buChar char="o"/>
            </a:pPr>
            <a:endParaRPr lang="en-US" sz="1000" kern="0" dirty="0"/>
          </a:p>
          <a:p>
            <a:pPr marL="230188" indent="-230188">
              <a:buFont typeface="Courier New" panose="02070309020205020404" pitchFamily="49" charset="0"/>
              <a:buChar char="o"/>
            </a:pPr>
            <a:endParaRPr lang="en-US" sz="1000" kern="0" dirty="0"/>
          </a:p>
          <a:p>
            <a:pPr marL="230188" indent="-230188">
              <a:buFont typeface="Courier New" panose="02070309020205020404" pitchFamily="49" charset="0"/>
              <a:buChar char="o"/>
            </a:pPr>
            <a:endParaRPr lang="en-US" sz="1000" kern="0" dirty="0"/>
          </a:p>
          <a:p>
            <a:pPr marL="230188" indent="-230188">
              <a:buFont typeface="Courier New" panose="02070309020205020404" pitchFamily="49" charset="0"/>
              <a:buChar char="o"/>
            </a:pPr>
            <a:endParaRPr lang="en-US" sz="1000" kern="0" dirty="0"/>
          </a:p>
          <a:p>
            <a:pPr marL="230188" indent="-230188">
              <a:buFont typeface="Courier New" panose="02070309020205020404" pitchFamily="49" charset="0"/>
              <a:buChar char="o"/>
            </a:pPr>
            <a:endParaRPr lang="en-US" sz="1000" kern="0" dirty="0"/>
          </a:p>
          <a:p>
            <a:pPr marL="230188" indent="-230188">
              <a:buFont typeface="Courier New" panose="02070309020205020404" pitchFamily="49" charset="0"/>
              <a:buChar char="o"/>
            </a:pPr>
            <a:endParaRPr lang="en-US" sz="1000" kern="0" dirty="0"/>
          </a:p>
          <a:p>
            <a:pPr marL="230188" indent="-230188">
              <a:buFont typeface="Courier New" panose="02070309020205020404" pitchFamily="49" charset="0"/>
              <a:buChar char="o"/>
            </a:pPr>
            <a:endParaRPr lang="en-US" sz="1200" kern="0" dirty="0"/>
          </a:p>
          <a:p>
            <a:pPr marL="0" indent="0">
              <a:buNone/>
            </a:pPr>
            <a:endParaRPr lang="en-US" sz="1200" kern="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86B36D8-F8CF-57E7-231D-FDA16CEB3F44}"/>
              </a:ext>
            </a:extLst>
          </p:cNvPr>
          <p:cNvSpPr/>
          <p:nvPr/>
        </p:nvSpPr>
        <p:spPr bwMode="auto">
          <a:xfrm>
            <a:off x="510524" y="1046715"/>
            <a:ext cx="4385941" cy="419696"/>
          </a:xfrm>
          <a:prstGeom prst="rect">
            <a:avLst/>
          </a:prstGeom>
          <a:solidFill>
            <a:srgbClr val="FFFF00">
              <a:alpha val="20000"/>
            </a:srgbClr>
          </a:solidFill>
          <a:ln w="19050" cap="flat" cmpd="sng" algn="ctr">
            <a:solidFill>
              <a:schemeClr val="tx1"/>
            </a:solidFill>
            <a:prstDash val="sysDot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6418117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D7287108-FDBD-67F5-B1B7-7C9A270028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97125" y="0"/>
            <a:ext cx="7416800" cy="795338"/>
          </a:xfrm>
        </p:spPr>
        <p:txBody>
          <a:bodyPr/>
          <a:lstStyle/>
          <a:p>
            <a:r>
              <a:rPr lang="en-US" dirty="0"/>
              <a:t>PDW Bibliography</a:t>
            </a:r>
          </a:p>
        </p:txBody>
      </p:sp>
      <p:sp>
        <p:nvSpPr>
          <p:cNvPr id="3" name="Content Placeholder 3">
            <a:extLst>
              <a:ext uri="{FF2B5EF4-FFF2-40B4-BE49-F238E27FC236}">
                <a16:creationId xmlns:a16="http://schemas.microsoft.com/office/drawing/2014/main" id="{0A8F27D7-2DA5-4A4C-9B57-8EB00DABC7BD}"/>
              </a:ext>
            </a:extLst>
          </p:cNvPr>
          <p:cNvSpPr txBox="1">
            <a:spLocks/>
          </p:cNvSpPr>
          <p:nvPr/>
        </p:nvSpPr>
        <p:spPr>
          <a:xfrm>
            <a:off x="480132" y="1046715"/>
            <a:ext cx="11591626" cy="5075237"/>
          </a:xfrm>
          <a:prstGeom prst="rect">
            <a:avLst/>
          </a:prstGeom>
        </p:spPr>
        <p:txBody>
          <a:bodyPr/>
          <a:lstStyle>
            <a:lvl1pPr marL="457189" indent="-4571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charset="2"/>
              <a:buChar char="Ø"/>
              <a:defRPr sz="280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defRPr>
            </a:lvl1pPr>
            <a:lvl2pPr marL="990575" indent="-38099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defRPr>
            </a:lvl2pPr>
            <a:lvl3pPr marL="1523962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</a:defRPr>
            </a:lvl3pPr>
            <a:lvl4pPr marL="2133547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4pPr>
            <a:lvl5pPr marL="2743131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5pPr>
            <a:lvl6pPr marL="3352716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6pPr>
            <a:lvl7pPr marL="3962301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7pPr>
            <a:lvl8pPr marL="4571886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8pPr>
            <a:lvl9pPr marL="5181470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sz="1600" b="1" u="sng" kern="0" dirty="0"/>
              <a:t>3. Motion Simulation | Moving Averages</a:t>
            </a:r>
          </a:p>
          <a:p>
            <a:pPr marL="0" indent="0">
              <a:buNone/>
            </a:pPr>
            <a:endParaRPr lang="en-US" sz="1200" b="1" kern="0" dirty="0"/>
          </a:p>
          <a:p>
            <a:pPr marL="230188" indent="-230188">
              <a:buFont typeface="Courier New" panose="02070309020205020404" pitchFamily="49" charset="0"/>
              <a:buChar char="o"/>
            </a:pPr>
            <a:r>
              <a:rPr lang="en-US" sz="1600" b="1" kern="0" dirty="0"/>
              <a:t>Asadi et al., 2019:  </a:t>
            </a:r>
            <a:r>
              <a:rPr lang="en-US" sz="1600" kern="0" dirty="0"/>
              <a:t>A Knowledge Discovery in Motion Sickness: A Comprehensive Literature Review</a:t>
            </a:r>
          </a:p>
          <a:p>
            <a:pPr marL="763574" lvl="1" indent="-230188">
              <a:buFont typeface="Courier New" panose="02070309020205020404" pitchFamily="49" charset="0"/>
              <a:buChar char="o"/>
            </a:pPr>
            <a:r>
              <a:rPr lang="en-US" sz="1200" kern="0" dirty="0">
                <a:hlinkClick r:id="rId3"/>
              </a:rPr>
              <a:t>https://doi.org/10.1109/ACCESS.2019.2922993</a:t>
            </a:r>
            <a:endParaRPr lang="en-US" sz="1200" kern="0" dirty="0"/>
          </a:p>
          <a:p>
            <a:pPr marL="230188" indent="-230188">
              <a:buFont typeface="Courier New" panose="02070309020205020404" pitchFamily="49" charset="0"/>
              <a:buChar char="o"/>
            </a:pPr>
            <a:r>
              <a:rPr lang="en-US" sz="1600" b="1" kern="0" dirty="0"/>
              <a:t>Berger et al, 2007:  </a:t>
            </a:r>
            <a:r>
              <a:rPr lang="en-US" sz="1600" kern="0" dirty="0"/>
              <a:t>Simulating believable forward accelerations on a Stewart motion platform</a:t>
            </a:r>
          </a:p>
          <a:p>
            <a:pPr marL="763574" lvl="1" indent="-230188">
              <a:buFont typeface="Courier New" panose="02070309020205020404" pitchFamily="49" charset="0"/>
              <a:buChar char="o"/>
            </a:pPr>
            <a:r>
              <a:rPr lang="en-US" sz="1200" kern="0" dirty="0">
                <a:hlinkClick r:id="rId4"/>
              </a:rPr>
              <a:t>https://doi.org/10.1145/1658349.1658354</a:t>
            </a:r>
            <a:endParaRPr lang="en-US" sz="1200" kern="0" dirty="0"/>
          </a:p>
          <a:p>
            <a:pPr marL="230188" indent="-230188">
              <a:buFont typeface="Courier New" panose="02070309020205020404" pitchFamily="49" charset="0"/>
              <a:buChar char="o"/>
            </a:pPr>
            <a:r>
              <a:rPr lang="en-US" sz="1600" b="1" kern="0" dirty="0"/>
              <a:t>Excel Easy, 2024:  </a:t>
            </a:r>
            <a:r>
              <a:rPr lang="en-US" sz="1600" kern="0" dirty="0"/>
              <a:t>Moving Average</a:t>
            </a:r>
          </a:p>
          <a:p>
            <a:pPr marL="763574" lvl="1" indent="-230188">
              <a:buFont typeface="Courier New" panose="02070309020205020404" pitchFamily="49" charset="0"/>
              <a:buChar char="o"/>
            </a:pPr>
            <a:r>
              <a:rPr lang="en-US" sz="1200" kern="0" dirty="0">
                <a:hlinkClick r:id="rId5"/>
              </a:rPr>
              <a:t>https://www.excel-easy.com/examples/moving-average.html</a:t>
            </a:r>
            <a:endParaRPr lang="en-US" sz="1200" kern="0" dirty="0"/>
          </a:p>
          <a:p>
            <a:pPr marL="230188" indent="-230188">
              <a:buFont typeface="Courier New" panose="02070309020205020404" pitchFamily="49" charset="0"/>
              <a:buChar char="o"/>
            </a:pPr>
            <a:r>
              <a:rPr lang="en-US" sz="1600" b="1" kern="0" dirty="0"/>
              <a:t>Force Dynamics, 2015:  </a:t>
            </a:r>
            <a:r>
              <a:rPr lang="en-US" sz="1600" kern="0" dirty="0"/>
              <a:t>How it Works</a:t>
            </a:r>
          </a:p>
          <a:p>
            <a:pPr marL="763574" lvl="1" indent="-230188">
              <a:buFont typeface="Courier New" panose="02070309020205020404" pitchFamily="49" charset="0"/>
              <a:buChar char="o"/>
            </a:pPr>
            <a:r>
              <a:rPr lang="en-US" sz="1200" kern="0" dirty="0">
                <a:solidFill>
                  <a:srgbClr val="FF0000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https://www.force-dynamics.com/how-it-works</a:t>
            </a:r>
            <a:endParaRPr lang="en-US" sz="1200" kern="0" dirty="0">
              <a:solidFill>
                <a:srgbClr val="FF0000"/>
              </a:solidFill>
            </a:endParaRPr>
          </a:p>
          <a:p>
            <a:pPr marL="230188" indent="-230188">
              <a:buFont typeface="Courier New" panose="02070309020205020404" pitchFamily="49" charset="0"/>
              <a:buChar char="o"/>
            </a:pPr>
            <a:r>
              <a:rPr lang="en-US" sz="1600" b="1" kern="0" dirty="0"/>
              <a:t>Jones, 2017:  </a:t>
            </a:r>
            <a:r>
              <a:rPr lang="en-US" sz="1600" kern="0" dirty="0"/>
              <a:t>A Method for Automatic Tuning of Flight Simulator Motion Platforms</a:t>
            </a:r>
          </a:p>
          <a:p>
            <a:pPr marL="763574" lvl="1" indent="-230188">
              <a:buFont typeface="Courier New" panose="02070309020205020404" pitchFamily="49" charset="0"/>
              <a:buChar char="o"/>
            </a:pPr>
            <a:r>
              <a:rPr lang="en-US" sz="1200" kern="0" dirty="0">
                <a:hlinkClick r:id="rId7"/>
              </a:rPr>
              <a:t>https://doi.org/10.1142/S1793962317430048</a:t>
            </a:r>
            <a:endParaRPr lang="en-US" sz="1200" kern="0" dirty="0"/>
          </a:p>
          <a:p>
            <a:pPr marL="230188" indent="-230188">
              <a:buFont typeface="Courier New" panose="02070309020205020404" pitchFamily="49" charset="0"/>
              <a:buChar char="o"/>
            </a:pPr>
            <a:r>
              <a:rPr lang="en-US" sz="1600" b="1" kern="0" dirty="0"/>
              <a:t>MathWorks, 2024a: </a:t>
            </a:r>
            <a:r>
              <a:rPr lang="en-US" sz="1600" kern="0" dirty="0"/>
              <a:t>What is a Low-Pass Filter?</a:t>
            </a:r>
          </a:p>
          <a:p>
            <a:pPr marL="763574" lvl="1" indent="-230188">
              <a:buFont typeface="Courier New" panose="02070309020205020404" pitchFamily="49" charset="0"/>
              <a:buChar char="o"/>
            </a:pPr>
            <a:r>
              <a:rPr lang="en-US" sz="1200" kern="0" dirty="0">
                <a:hlinkClick r:id="rId8"/>
              </a:rPr>
              <a:t>https://www.mathworks.com/discovery/low-pass-filter.html</a:t>
            </a:r>
            <a:endParaRPr lang="en-US" sz="1200" kern="0" dirty="0"/>
          </a:p>
          <a:p>
            <a:pPr marL="230188" indent="-230188">
              <a:buFont typeface="Courier New" panose="02070309020205020404" pitchFamily="49" charset="0"/>
              <a:buChar char="o"/>
            </a:pPr>
            <a:r>
              <a:rPr lang="en-US" sz="1600" b="1" kern="0" dirty="0"/>
              <a:t>MathWorks, 2024b: </a:t>
            </a:r>
            <a:r>
              <a:rPr lang="en-US" sz="1600" kern="0" dirty="0"/>
              <a:t>What is a High-Pass Filter?</a:t>
            </a:r>
          </a:p>
          <a:p>
            <a:pPr marL="763574" lvl="1" indent="-230188">
              <a:buFont typeface="Courier New" panose="02070309020205020404" pitchFamily="49" charset="0"/>
              <a:buChar char="o"/>
            </a:pPr>
            <a:r>
              <a:rPr lang="en-US" sz="1200" kern="0" dirty="0">
                <a:hlinkClick r:id="rId9"/>
              </a:rPr>
              <a:t>https://www.mathworks.com/discovery/high-pass-filter.html</a:t>
            </a:r>
            <a:endParaRPr lang="en-US" sz="1200" kern="0" dirty="0"/>
          </a:p>
          <a:p>
            <a:pPr marL="230188" indent="-230188">
              <a:buFont typeface="Courier New" panose="02070309020205020404" pitchFamily="49" charset="0"/>
              <a:buChar char="o"/>
            </a:pPr>
            <a:r>
              <a:rPr lang="en-US" sz="1600" b="1" kern="0" dirty="0"/>
              <a:t>Moog, 2022: </a:t>
            </a:r>
            <a:r>
              <a:rPr lang="en-US" sz="1600" kern="0" dirty="0"/>
              <a:t>Motion Real-time Software Interface Manual</a:t>
            </a:r>
          </a:p>
          <a:p>
            <a:pPr marL="763574" lvl="1" indent="-230188">
              <a:buFont typeface="Courier New" panose="02070309020205020404" pitchFamily="49" charset="0"/>
              <a:buChar char="o"/>
            </a:pPr>
            <a:r>
              <a:rPr lang="en-US" sz="1200" kern="0" dirty="0">
                <a:hlinkClick r:id="rId10"/>
              </a:rPr>
              <a:t>https://www.moog.com/products/motion-systems.html</a:t>
            </a:r>
            <a:r>
              <a:rPr lang="en-US" sz="1200" kern="0" dirty="0"/>
              <a:t> {PDF manual for Gen3 1500 kg motion system} </a:t>
            </a:r>
          </a:p>
          <a:p>
            <a:pPr marL="230188" indent="-230188">
              <a:buFont typeface="Courier New" panose="02070309020205020404" pitchFamily="49" charset="0"/>
              <a:buChar char="o"/>
            </a:pPr>
            <a:r>
              <a:rPr lang="en-US" sz="1600" b="1" kern="0" dirty="0"/>
              <a:t>Smith, 1999: </a:t>
            </a:r>
            <a:r>
              <a:rPr lang="en-US" sz="1600" kern="0" dirty="0"/>
              <a:t>The Scientist and Engineer's Guide to Digital Signal Processing Moving Average Filters</a:t>
            </a:r>
          </a:p>
          <a:p>
            <a:pPr marL="763574" lvl="1" indent="-230188">
              <a:buFont typeface="Courier New" panose="02070309020205020404" pitchFamily="49" charset="0"/>
              <a:buChar char="o"/>
            </a:pPr>
            <a:r>
              <a:rPr lang="en-US" sz="1200" kern="0" dirty="0">
                <a:hlinkClick r:id="rId11"/>
              </a:rPr>
              <a:t>https://www.analog.com/en/resources/technical-books/scientist_engineers_guide.html</a:t>
            </a:r>
            <a:endParaRPr lang="en-US" sz="1200" kern="0" dirty="0"/>
          </a:p>
          <a:p>
            <a:pPr marL="230188" indent="-230188">
              <a:buFont typeface="Courier New" panose="02070309020205020404" pitchFamily="49" charset="0"/>
              <a:buChar char="o"/>
            </a:pPr>
            <a:endParaRPr lang="en-US" sz="1000" kern="0" dirty="0"/>
          </a:p>
          <a:p>
            <a:pPr marL="230188" indent="-230188">
              <a:buFont typeface="Courier New" panose="02070309020205020404" pitchFamily="49" charset="0"/>
              <a:buChar char="o"/>
            </a:pPr>
            <a:endParaRPr lang="en-US" sz="1000" kern="0" dirty="0"/>
          </a:p>
          <a:p>
            <a:pPr marL="230188" indent="-230188">
              <a:buFont typeface="Courier New" panose="02070309020205020404" pitchFamily="49" charset="0"/>
              <a:buChar char="o"/>
            </a:pPr>
            <a:endParaRPr lang="en-US" sz="1000" kern="0" dirty="0"/>
          </a:p>
          <a:p>
            <a:pPr marL="230188" indent="-230188">
              <a:buFont typeface="Courier New" panose="02070309020205020404" pitchFamily="49" charset="0"/>
              <a:buChar char="o"/>
            </a:pPr>
            <a:endParaRPr lang="en-US" sz="1000" kern="0" dirty="0"/>
          </a:p>
          <a:p>
            <a:pPr marL="230188" indent="-230188">
              <a:buFont typeface="Courier New" panose="02070309020205020404" pitchFamily="49" charset="0"/>
              <a:buChar char="o"/>
            </a:pPr>
            <a:endParaRPr lang="en-US" sz="1000" kern="0" dirty="0"/>
          </a:p>
          <a:p>
            <a:pPr marL="230188" indent="-230188">
              <a:buFont typeface="Courier New" panose="02070309020205020404" pitchFamily="49" charset="0"/>
              <a:buChar char="o"/>
            </a:pPr>
            <a:endParaRPr lang="en-US" sz="1000" kern="0" dirty="0"/>
          </a:p>
          <a:p>
            <a:pPr marL="230188" indent="-230188">
              <a:buFont typeface="Courier New" panose="02070309020205020404" pitchFamily="49" charset="0"/>
              <a:buChar char="o"/>
            </a:pPr>
            <a:endParaRPr lang="en-US" sz="1000" kern="0" dirty="0"/>
          </a:p>
          <a:p>
            <a:pPr marL="230188" indent="-230188">
              <a:buFont typeface="Courier New" panose="02070309020205020404" pitchFamily="49" charset="0"/>
              <a:buChar char="o"/>
            </a:pPr>
            <a:endParaRPr lang="en-US" sz="1000" kern="0" dirty="0"/>
          </a:p>
          <a:p>
            <a:pPr marL="230188" indent="-230188">
              <a:buFont typeface="Courier New" panose="02070309020205020404" pitchFamily="49" charset="0"/>
              <a:buChar char="o"/>
            </a:pPr>
            <a:endParaRPr lang="en-US" sz="1200" kern="0" dirty="0"/>
          </a:p>
          <a:p>
            <a:pPr marL="0" indent="0">
              <a:buNone/>
            </a:pPr>
            <a:endParaRPr lang="en-US" sz="1200" kern="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93C901B-6790-7E79-BE86-F1B950ED7744}"/>
              </a:ext>
            </a:extLst>
          </p:cNvPr>
          <p:cNvSpPr/>
          <p:nvPr/>
        </p:nvSpPr>
        <p:spPr bwMode="auto">
          <a:xfrm>
            <a:off x="514736" y="1046715"/>
            <a:ext cx="3307203" cy="398627"/>
          </a:xfrm>
          <a:prstGeom prst="rect">
            <a:avLst/>
          </a:prstGeom>
          <a:solidFill>
            <a:srgbClr val="B2B2B2">
              <a:alpha val="20000"/>
            </a:srgbClr>
          </a:solidFill>
          <a:ln w="19050" cap="flat" cmpd="sng" algn="ctr">
            <a:solidFill>
              <a:schemeClr val="tx1"/>
            </a:solidFill>
            <a:prstDash val="sysDot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4409794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096F719-53EE-ECE3-5E12-4B919A265F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45C59923-C0BB-C3CB-90CD-E3623939E2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97125" y="0"/>
            <a:ext cx="7416800" cy="795338"/>
          </a:xfrm>
        </p:spPr>
        <p:txBody>
          <a:bodyPr/>
          <a:lstStyle/>
          <a:p>
            <a:r>
              <a:rPr lang="en-US" dirty="0"/>
              <a:t>PDW Bibliography</a:t>
            </a:r>
          </a:p>
        </p:txBody>
      </p:sp>
      <p:sp>
        <p:nvSpPr>
          <p:cNvPr id="3" name="Content Placeholder 3">
            <a:extLst>
              <a:ext uri="{FF2B5EF4-FFF2-40B4-BE49-F238E27FC236}">
                <a16:creationId xmlns:a16="http://schemas.microsoft.com/office/drawing/2014/main" id="{E81B06DD-1E6D-5585-04FF-DCCCBB68CAE9}"/>
              </a:ext>
            </a:extLst>
          </p:cNvPr>
          <p:cNvSpPr txBox="1">
            <a:spLocks/>
          </p:cNvSpPr>
          <p:nvPr/>
        </p:nvSpPr>
        <p:spPr>
          <a:xfrm>
            <a:off x="480132" y="1046715"/>
            <a:ext cx="11591626" cy="5075237"/>
          </a:xfrm>
          <a:prstGeom prst="rect">
            <a:avLst/>
          </a:prstGeom>
        </p:spPr>
        <p:txBody>
          <a:bodyPr/>
          <a:lstStyle>
            <a:lvl1pPr marL="457189" indent="-4571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charset="2"/>
              <a:buChar char="Ø"/>
              <a:defRPr sz="280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defRPr>
            </a:lvl1pPr>
            <a:lvl2pPr marL="990575" indent="-38099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defRPr>
            </a:lvl2pPr>
            <a:lvl3pPr marL="1523962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</a:defRPr>
            </a:lvl3pPr>
            <a:lvl4pPr marL="2133547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4pPr>
            <a:lvl5pPr marL="2743131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5pPr>
            <a:lvl6pPr marL="3352716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6pPr>
            <a:lvl7pPr marL="3962301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7pPr>
            <a:lvl8pPr marL="4571886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8pPr>
            <a:lvl9pPr marL="5181470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sz="1600" b="1" u="sng" kern="0" dirty="0"/>
              <a:t>4. Virtual Environments | Collision Detection</a:t>
            </a:r>
          </a:p>
          <a:p>
            <a:pPr marL="0" indent="0">
              <a:buNone/>
            </a:pPr>
            <a:endParaRPr lang="en-US" sz="1200" b="1" kern="0" dirty="0"/>
          </a:p>
          <a:p>
            <a:pPr marL="230188" indent="-230188">
              <a:buFont typeface="Courier New" panose="02070309020205020404" pitchFamily="49" charset="0"/>
              <a:buChar char="o"/>
            </a:pPr>
            <a:r>
              <a:rPr lang="en-US" sz="1600" b="1" kern="0" dirty="0"/>
              <a:t>Baker, 2022: </a:t>
            </a:r>
            <a:r>
              <a:rPr lang="en-US" sz="1600" kern="0" dirty="0"/>
              <a:t>3D Theory - Example - Car Racing Game – collisions</a:t>
            </a:r>
          </a:p>
          <a:p>
            <a:pPr marL="763574" lvl="1" indent="-230188">
              <a:buFont typeface="Courier New" panose="02070309020205020404" pitchFamily="49" charset="0"/>
              <a:buChar char="o"/>
            </a:pPr>
            <a:r>
              <a:rPr lang="en-US" sz="1200" kern="0" dirty="0">
                <a:hlinkClick r:id="rId3"/>
              </a:rPr>
              <a:t>http://www.euclideanspace.com/threed/games/examples/cars/collisions/</a:t>
            </a:r>
            <a:endParaRPr lang="en-US" sz="1200" kern="0" dirty="0"/>
          </a:p>
          <a:p>
            <a:pPr marL="230188" indent="-230188">
              <a:buFont typeface="Courier New" panose="02070309020205020404" pitchFamily="49" charset="0"/>
              <a:buChar char="o"/>
            </a:pPr>
            <a:r>
              <a:rPr lang="en-US" sz="1600" b="1" kern="0" dirty="0"/>
              <a:t>Harrington &amp; Simon, 2022: </a:t>
            </a:r>
            <a:r>
              <a:rPr lang="en-US" sz="1600" kern="0" dirty="0"/>
              <a:t>Designing a Simulation Scenario</a:t>
            </a:r>
          </a:p>
          <a:p>
            <a:pPr marL="763574" lvl="1" indent="-230188">
              <a:buFont typeface="Courier New" panose="02070309020205020404" pitchFamily="49" charset="0"/>
              <a:buChar char="o"/>
            </a:pPr>
            <a:r>
              <a:rPr lang="en-US" sz="1200" kern="0" dirty="0">
                <a:hlinkClick r:id="rId4"/>
              </a:rPr>
              <a:t>https://www.ncbi.nlm.nih.gov/books/NBK547670/</a:t>
            </a:r>
            <a:endParaRPr lang="en-US" sz="1200" b="1" kern="0" dirty="0"/>
          </a:p>
          <a:p>
            <a:pPr marL="230188" indent="-230188">
              <a:buFont typeface="Courier New" panose="02070309020205020404" pitchFamily="49" charset="0"/>
              <a:buChar char="o"/>
            </a:pPr>
            <a:r>
              <a:rPr lang="en-US" sz="1600" b="1" kern="0" dirty="0" err="1"/>
              <a:t>Munim</a:t>
            </a:r>
            <a:r>
              <a:rPr lang="en-US" sz="1600" b="1" kern="0" dirty="0"/>
              <a:t> et al., 2023: </a:t>
            </a:r>
            <a:r>
              <a:rPr lang="en-US" sz="1600" kern="0" dirty="0"/>
              <a:t>Scenario Design, Data Measurement, and Analysis Approaches in Maritime Simulator Training: A Systematic Review</a:t>
            </a:r>
          </a:p>
          <a:p>
            <a:pPr marL="763574" lvl="1" indent="-230188">
              <a:buFont typeface="Courier New" panose="02070309020205020404" pitchFamily="49" charset="0"/>
              <a:buChar char="o"/>
            </a:pPr>
            <a:r>
              <a:rPr lang="en-US" sz="1200" kern="0" dirty="0">
                <a:hlinkClick r:id="rId5"/>
              </a:rPr>
              <a:t>https://doi.org/10.1007/978-3-031-42134-1_4</a:t>
            </a:r>
            <a:endParaRPr lang="en-US" sz="1200" kern="0" dirty="0"/>
          </a:p>
          <a:p>
            <a:pPr marL="230188" indent="-230188">
              <a:buFont typeface="Courier New" panose="02070309020205020404" pitchFamily="49" charset="0"/>
              <a:buChar char="o"/>
            </a:pPr>
            <a:r>
              <a:rPr lang="en-US" sz="1600" b="1" kern="0" dirty="0"/>
              <a:t>Papelis et al., 2001: </a:t>
            </a:r>
            <a:r>
              <a:rPr lang="en-US" sz="1600" kern="0" dirty="0"/>
              <a:t>Scenario Definition and Control for the National Advanced Driving Simulator</a:t>
            </a:r>
          </a:p>
          <a:p>
            <a:pPr marL="763574" lvl="1" indent="-230188">
              <a:buFont typeface="Courier New" panose="02070309020205020404" pitchFamily="49" charset="0"/>
              <a:buChar char="o"/>
            </a:pPr>
            <a:r>
              <a:rPr lang="en-US" sz="1200" kern="0" dirty="0">
                <a:hlinkClick r:id="rId6"/>
              </a:rPr>
              <a:t>https://www-nrd.nhtsa.dot.gov/pdf/esv/esv17/Proceed/00219.pdf</a:t>
            </a:r>
            <a:endParaRPr lang="en-US" sz="1200" kern="0" dirty="0"/>
          </a:p>
          <a:p>
            <a:pPr marL="230188" indent="-230188">
              <a:buFont typeface="Courier New" panose="02070309020205020404" pitchFamily="49" charset="0"/>
              <a:buChar char="o"/>
            </a:pPr>
            <a:r>
              <a:rPr lang="en-US" sz="1600" b="1" kern="0" dirty="0"/>
              <a:t>Rushton, 2020:  </a:t>
            </a:r>
            <a:r>
              <a:rPr lang="en-US" sz="1600" kern="0" dirty="0"/>
              <a:t>Raster vs Vector Maps: What's the Difference &amp; Which are Best?</a:t>
            </a:r>
          </a:p>
          <a:p>
            <a:pPr marL="763574" lvl="1" indent="-230188">
              <a:buFont typeface="Courier New" panose="02070309020205020404" pitchFamily="49" charset="0"/>
              <a:buChar char="o"/>
            </a:pPr>
            <a:r>
              <a:rPr lang="en-US" sz="1200" kern="0" dirty="0">
                <a:hlinkClick r:id="rId7"/>
              </a:rPr>
              <a:t>https://carto.com/blog/raster-vs-vector-whats-the-difference-which-is-best</a:t>
            </a:r>
            <a:endParaRPr lang="en-US" sz="1200" kern="0" dirty="0"/>
          </a:p>
          <a:p>
            <a:pPr marL="230188" indent="-230188">
              <a:buFont typeface="Courier New" panose="02070309020205020404" pitchFamily="49" charset="0"/>
              <a:buChar char="o"/>
            </a:pPr>
            <a:r>
              <a:rPr lang="en-US" sz="1600" b="1" kern="0" dirty="0"/>
              <a:t>Serrano, 2016</a:t>
            </a:r>
            <a:r>
              <a:rPr lang="en-US" sz="1600" kern="0" dirty="0"/>
              <a:t>: Tips for Developing a Collision Detection System</a:t>
            </a:r>
          </a:p>
          <a:p>
            <a:pPr marL="763574" lvl="1" indent="-230188">
              <a:buFont typeface="Courier New" panose="02070309020205020404" pitchFamily="49" charset="0"/>
              <a:buChar char="o"/>
            </a:pPr>
            <a:r>
              <a:rPr lang="en-US" sz="1200" kern="0" dirty="0">
                <a:hlinkClick r:id="rId8"/>
              </a:rPr>
              <a:t>https://www.haroldserrano.com/blog/tips-for-developing-a-collision-detection-system</a:t>
            </a:r>
            <a:endParaRPr lang="en-US" sz="1200" kern="0" dirty="0"/>
          </a:p>
          <a:p>
            <a:pPr marL="230188" indent="-230188">
              <a:buFont typeface="Courier New" panose="02070309020205020404" pitchFamily="49" charset="0"/>
              <a:buChar char="o"/>
            </a:pPr>
            <a:r>
              <a:rPr lang="en-US" sz="1600" b="1" kern="0" dirty="0" err="1"/>
              <a:t>Teschner</a:t>
            </a:r>
            <a:r>
              <a:rPr lang="en-US" sz="1600" b="1" kern="0" dirty="0"/>
              <a:t> et al., 2005</a:t>
            </a:r>
            <a:r>
              <a:rPr lang="en-US" sz="1600" kern="0" dirty="0"/>
              <a:t>: Collision Detection for Deformable Objects</a:t>
            </a:r>
          </a:p>
          <a:p>
            <a:pPr marL="763574" lvl="1" indent="-230188">
              <a:buFont typeface="Courier New" panose="02070309020205020404" pitchFamily="49" charset="0"/>
              <a:buChar char="o"/>
            </a:pPr>
            <a:r>
              <a:rPr lang="en-US" sz="1200" kern="0" dirty="0">
                <a:hlinkClick r:id="rId9"/>
              </a:rPr>
              <a:t>https://doi.org/10.1111%2Fj.1467-8659.2005.00829.x</a:t>
            </a:r>
            <a:endParaRPr lang="en-US" sz="1200" kern="0" dirty="0"/>
          </a:p>
          <a:p>
            <a:pPr marL="230188" indent="-230188">
              <a:buFont typeface="Courier New" panose="02070309020205020404" pitchFamily="49" charset="0"/>
              <a:buChar char="o"/>
            </a:pPr>
            <a:r>
              <a:rPr lang="en-US" sz="1600" b="1" kern="0" dirty="0"/>
              <a:t>TrianGraphics, 2018:  </a:t>
            </a:r>
            <a:r>
              <a:rPr lang="en-US" sz="1600" kern="0" dirty="0"/>
              <a:t>Terrain Generation for Driving Simulations</a:t>
            </a:r>
          </a:p>
          <a:p>
            <a:pPr marL="763574" lvl="1" indent="-230188">
              <a:buFont typeface="Courier New" panose="02070309020205020404" pitchFamily="49" charset="0"/>
              <a:buChar char="o"/>
            </a:pPr>
            <a:r>
              <a:rPr lang="en-US" sz="1200" kern="0" dirty="0">
                <a:hlinkClick r:id="rId10"/>
              </a:rPr>
              <a:t>https://www.asam.net/index.php?eID=dumpFile&amp;t=f&amp;f=1998&amp;token=bd3ff9aecb6baf1c794770bc08f81a910005399e</a:t>
            </a:r>
            <a:endParaRPr lang="en-US" sz="1200" kern="0" dirty="0"/>
          </a:p>
          <a:p>
            <a:pPr marL="230188" indent="-230188">
              <a:buFont typeface="Courier New" panose="02070309020205020404" pitchFamily="49" charset="0"/>
              <a:buChar char="o"/>
            </a:pPr>
            <a:r>
              <a:rPr lang="en-US" sz="1600" b="1" kern="0" dirty="0"/>
              <a:t>Workman, 2016</a:t>
            </a:r>
            <a:r>
              <a:rPr lang="en-US" sz="1600" kern="0" dirty="0"/>
              <a:t>: Happy Coding: Collision Detection</a:t>
            </a:r>
          </a:p>
          <a:p>
            <a:pPr marL="763574" lvl="1" indent="-230188">
              <a:buFont typeface="Courier New" panose="02070309020205020404" pitchFamily="49" charset="0"/>
              <a:buChar char="o"/>
            </a:pPr>
            <a:r>
              <a:rPr lang="en-US" sz="1200" kern="0" dirty="0">
                <a:hlinkClick r:id="rId11"/>
              </a:rPr>
              <a:t>https://happycoding.io/tutorials/processing/collision-detection</a:t>
            </a:r>
            <a:endParaRPr lang="en-US" sz="1200" kern="0" dirty="0"/>
          </a:p>
          <a:p>
            <a:pPr marL="230188" indent="-230188">
              <a:buFont typeface="Courier New" panose="02070309020205020404" pitchFamily="49" charset="0"/>
              <a:buChar char="o"/>
            </a:pPr>
            <a:endParaRPr lang="en-US" sz="1000" kern="0" dirty="0"/>
          </a:p>
          <a:p>
            <a:pPr marL="230188" indent="-230188">
              <a:buFont typeface="Courier New" panose="02070309020205020404" pitchFamily="49" charset="0"/>
              <a:buChar char="o"/>
            </a:pPr>
            <a:endParaRPr lang="en-US" sz="1000" kern="0" dirty="0"/>
          </a:p>
          <a:p>
            <a:pPr marL="230188" indent="-230188">
              <a:buFont typeface="Courier New" panose="02070309020205020404" pitchFamily="49" charset="0"/>
              <a:buChar char="o"/>
            </a:pPr>
            <a:endParaRPr lang="en-US" sz="1000" kern="0" dirty="0"/>
          </a:p>
          <a:p>
            <a:pPr marL="230188" indent="-230188">
              <a:buFont typeface="Courier New" panose="02070309020205020404" pitchFamily="49" charset="0"/>
              <a:buChar char="o"/>
            </a:pPr>
            <a:endParaRPr lang="en-US" sz="1000" kern="0" dirty="0"/>
          </a:p>
          <a:p>
            <a:pPr marL="230188" indent="-230188">
              <a:buFont typeface="Courier New" panose="02070309020205020404" pitchFamily="49" charset="0"/>
              <a:buChar char="o"/>
            </a:pPr>
            <a:endParaRPr lang="en-US" sz="1000" kern="0" dirty="0"/>
          </a:p>
          <a:p>
            <a:pPr marL="230188" indent="-230188">
              <a:buFont typeface="Courier New" panose="02070309020205020404" pitchFamily="49" charset="0"/>
              <a:buChar char="o"/>
            </a:pPr>
            <a:endParaRPr lang="en-US" sz="1000" kern="0" dirty="0"/>
          </a:p>
          <a:p>
            <a:pPr marL="230188" indent="-230188">
              <a:buFont typeface="Courier New" panose="02070309020205020404" pitchFamily="49" charset="0"/>
              <a:buChar char="o"/>
            </a:pPr>
            <a:endParaRPr lang="en-US" sz="1000" kern="0" dirty="0"/>
          </a:p>
          <a:p>
            <a:pPr marL="230188" indent="-230188">
              <a:buFont typeface="Courier New" panose="02070309020205020404" pitchFamily="49" charset="0"/>
              <a:buChar char="o"/>
            </a:pPr>
            <a:endParaRPr lang="en-US" sz="1000" kern="0" dirty="0"/>
          </a:p>
          <a:p>
            <a:pPr marL="230188" indent="-230188">
              <a:buFont typeface="Courier New" panose="02070309020205020404" pitchFamily="49" charset="0"/>
              <a:buChar char="o"/>
            </a:pPr>
            <a:endParaRPr lang="en-US" sz="1000" kern="0" dirty="0"/>
          </a:p>
          <a:p>
            <a:pPr marL="230188" indent="-230188">
              <a:buFont typeface="Courier New" panose="02070309020205020404" pitchFamily="49" charset="0"/>
              <a:buChar char="o"/>
            </a:pPr>
            <a:endParaRPr lang="en-US" sz="1000" kern="0" dirty="0"/>
          </a:p>
          <a:p>
            <a:pPr marL="230188" indent="-230188">
              <a:buFont typeface="Courier New" panose="02070309020205020404" pitchFamily="49" charset="0"/>
              <a:buChar char="o"/>
            </a:pPr>
            <a:endParaRPr lang="en-US" sz="1000" kern="0" dirty="0"/>
          </a:p>
          <a:p>
            <a:pPr marL="230188" indent="-230188">
              <a:buFont typeface="Courier New" panose="02070309020205020404" pitchFamily="49" charset="0"/>
              <a:buChar char="o"/>
            </a:pPr>
            <a:endParaRPr lang="en-US" sz="1000" kern="0" dirty="0"/>
          </a:p>
          <a:p>
            <a:pPr marL="230188" indent="-230188">
              <a:buFont typeface="Courier New" panose="02070309020205020404" pitchFamily="49" charset="0"/>
              <a:buChar char="o"/>
            </a:pPr>
            <a:endParaRPr lang="en-US" sz="1000" kern="0" dirty="0"/>
          </a:p>
          <a:p>
            <a:pPr marL="230188" indent="-230188">
              <a:buFont typeface="Courier New" panose="02070309020205020404" pitchFamily="49" charset="0"/>
              <a:buChar char="o"/>
            </a:pPr>
            <a:endParaRPr lang="en-US" sz="1000" kern="0" dirty="0"/>
          </a:p>
          <a:p>
            <a:pPr marL="230188" indent="-230188">
              <a:buFont typeface="Courier New" panose="02070309020205020404" pitchFamily="49" charset="0"/>
              <a:buChar char="o"/>
            </a:pPr>
            <a:endParaRPr lang="en-US" sz="1200" kern="0" dirty="0"/>
          </a:p>
          <a:p>
            <a:pPr marL="0" indent="0">
              <a:buNone/>
            </a:pPr>
            <a:endParaRPr lang="en-US" sz="1200" kern="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CCFD9C8-59E5-5660-8FC5-388E14A570BF}"/>
              </a:ext>
            </a:extLst>
          </p:cNvPr>
          <p:cNvSpPr/>
          <p:nvPr/>
        </p:nvSpPr>
        <p:spPr bwMode="auto">
          <a:xfrm>
            <a:off x="480133" y="1010639"/>
            <a:ext cx="3708410" cy="400992"/>
          </a:xfrm>
          <a:prstGeom prst="rect">
            <a:avLst/>
          </a:prstGeom>
          <a:solidFill>
            <a:srgbClr val="0099FF">
              <a:alpha val="20000"/>
            </a:srgbClr>
          </a:solidFill>
          <a:ln w="19050" cap="flat" cmpd="sng" algn="ctr">
            <a:solidFill>
              <a:schemeClr val="tx1"/>
            </a:solidFill>
            <a:prstDash val="sysDot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4914082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096F719-53EE-ECE3-5E12-4B919A265F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45C59923-C0BB-C3CB-90CD-E3623939E2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97125" y="0"/>
            <a:ext cx="7416800" cy="795338"/>
          </a:xfrm>
        </p:spPr>
        <p:txBody>
          <a:bodyPr/>
          <a:lstStyle/>
          <a:p>
            <a:r>
              <a:rPr lang="en-US" dirty="0"/>
              <a:t>PDW Bibliography</a:t>
            </a:r>
          </a:p>
        </p:txBody>
      </p:sp>
      <p:sp>
        <p:nvSpPr>
          <p:cNvPr id="3" name="Content Placeholder 3">
            <a:extLst>
              <a:ext uri="{FF2B5EF4-FFF2-40B4-BE49-F238E27FC236}">
                <a16:creationId xmlns:a16="http://schemas.microsoft.com/office/drawing/2014/main" id="{E81B06DD-1E6D-5585-04FF-DCCCBB68CAE9}"/>
              </a:ext>
            </a:extLst>
          </p:cNvPr>
          <p:cNvSpPr txBox="1">
            <a:spLocks/>
          </p:cNvSpPr>
          <p:nvPr/>
        </p:nvSpPr>
        <p:spPr>
          <a:xfrm>
            <a:off x="480132" y="1046715"/>
            <a:ext cx="11591626" cy="5075237"/>
          </a:xfrm>
          <a:prstGeom prst="rect">
            <a:avLst/>
          </a:prstGeom>
        </p:spPr>
        <p:txBody>
          <a:bodyPr/>
          <a:lstStyle>
            <a:lvl1pPr marL="457189" indent="-4571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charset="2"/>
              <a:buChar char="Ø"/>
              <a:defRPr sz="280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defRPr>
            </a:lvl1pPr>
            <a:lvl2pPr marL="990575" indent="-38099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defRPr>
            </a:lvl2pPr>
            <a:lvl3pPr marL="1523962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</a:defRPr>
            </a:lvl3pPr>
            <a:lvl4pPr marL="2133547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4pPr>
            <a:lvl5pPr marL="2743131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5pPr>
            <a:lvl6pPr marL="3352716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6pPr>
            <a:lvl7pPr marL="3962301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7pPr>
            <a:lvl8pPr marL="4571886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8pPr>
            <a:lvl9pPr marL="5181470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sz="1600" b="1" u="sng" kern="0" dirty="0"/>
              <a:t>5. Display systems, IG, sound | Optimization</a:t>
            </a:r>
          </a:p>
          <a:p>
            <a:pPr marL="0" indent="0">
              <a:buNone/>
            </a:pPr>
            <a:endParaRPr lang="en-US" sz="1200" b="1" kern="0" dirty="0"/>
          </a:p>
          <a:p>
            <a:pPr marL="230188" indent="-230188">
              <a:buFont typeface="Courier New" panose="02070309020205020404" pitchFamily="49" charset="0"/>
              <a:buChar char="o"/>
            </a:pPr>
            <a:r>
              <a:rPr lang="en-US" sz="1600" b="1" kern="0" dirty="0" err="1"/>
              <a:t>Aniwaa</a:t>
            </a:r>
            <a:r>
              <a:rPr lang="en-US" sz="1600" b="1" kern="0" dirty="0"/>
              <a:t>, 2016: </a:t>
            </a:r>
            <a:r>
              <a:rPr lang="en-US" sz="1600" kern="0" dirty="0"/>
              <a:t>The Ultimate VR, AR, MR guide</a:t>
            </a:r>
          </a:p>
          <a:p>
            <a:pPr marL="763574" lvl="1" indent="-230188">
              <a:buFont typeface="Courier New" panose="02070309020205020404" pitchFamily="49" charset="0"/>
              <a:buChar char="o"/>
            </a:pPr>
            <a:r>
              <a:rPr lang="en-US" sz="1200" dirty="0">
                <a:hlinkClick r:id="rId3"/>
              </a:rPr>
              <a:t>https://www.aniwaa.com/guide/vr-ar/ultimate-vr-ar-mr-guide/</a:t>
            </a:r>
            <a:endParaRPr lang="en-US" sz="1200" kern="0" dirty="0"/>
          </a:p>
          <a:p>
            <a:pPr marL="230188" indent="-230188">
              <a:buFont typeface="Courier New" panose="02070309020205020404" pitchFamily="49" charset="0"/>
              <a:buChar char="o"/>
            </a:pPr>
            <a:r>
              <a:rPr lang="en-US" sz="1600" b="1" kern="0" dirty="0"/>
              <a:t>AVT, 2020:  </a:t>
            </a:r>
            <a:r>
              <a:rPr lang="en-US" sz="1600" kern="0" dirty="0"/>
              <a:t>How to Build a Simulator – 6 – Visual Systems</a:t>
            </a:r>
          </a:p>
          <a:p>
            <a:pPr marL="763574" lvl="1" indent="-230188">
              <a:buFont typeface="Courier New" panose="02070309020205020404" pitchFamily="49" charset="0"/>
              <a:buChar char="o"/>
            </a:pPr>
            <a:r>
              <a:rPr lang="en-US" sz="1200" kern="0" dirty="0">
                <a:hlinkClick r:id="rId4"/>
              </a:rPr>
              <a:t>https://www.avtsim.com/how-to-build-a-simulator-visual-systems-image-generator/</a:t>
            </a:r>
            <a:endParaRPr lang="en-US" sz="1200" kern="0" dirty="0"/>
          </a:p>
          <a:p>
            <a:pPr marL="230188" indent="-230188">
              <a:buFont typeface="Courier New" panose="02070309020205020404" pitchFamily="49" charset="0"/>
              <a:buChar char="o"/>
            </a:pPr>
            <a:r>
              <a:rPr lang="en-US" sz="1600" b="1" kern="0" dirty="0"/>
              <a:t>Dua &amp; Charlton, 2019:  </a:t>
            </a:r>
            <a:r>
              <a:rPr lang="en-US" sz="1600" kern="0" dirty="0"/>
              <a:t>Audio on the go: The effect of audio cues on memory in driving</a:t>
            </a:r>
          </a:p>
          <a:p>
            <a:pPr marL="763574" lvl="1" indent="-230188">
              <a:buFont typeface="Courier New" panose="02070309020205020404" pitchFamily="49" charset="0"/>
              <a:buChar char="o"/>
            </a:pPr>
            <a:r>
              <a:rPr lang="en-US" sz="1200" kern="0" dirty="0">
                <a:hlinkClick r:id="rId5"/>
              </a:rPr>
              <a:t>https://doi.org/10.1016/j.trip.2019.100004</a:t>
            </a:r>
            <a:endParaRPr lang="en-US" sz="1200" kern="0" dirty="0"/>
          </a:p>
          <a:p>
            <a:pPr marL="230188" indent="-230188">
              <a:buFont typeface="Courier New" panose="02070309020205020404" pitchFamily="49" charset="0"/>
              <a:buChar char="o"/>
            </a:pPr>
            <a:r>
              <a:rPr lang="en-US" sz="1600" b="1" kern="0" dirty="0"/>
              <a:t>Fedorov, 2015:  </a:t>
            </a:r>
            <a:r>
              <a:rPr lang="en-US" sz="1600" kern="0" dirty="0"/>
              <a:t>Frame Rate (FPS) vs Refresh Rate (Hz)</a:t>
            </a:r>
          </a:p>
          <a:p>
            <a:pPr marL="763574" lvl="1" indent="-230188">
              <a:buFont typeface="Courier New" panose="02070309020205020404" pitchFamily="49" charset="0"/>
              <a:buChar char="o"/>
            </a:pPr>
            <a:r>
              <a:rPr lang="en-US" sz="1200" kern="0" dirty="0">
                <a:hlinkClick r:id="rId6"/>
              </a:rPr>
              <a:t>https://www.avadirect.com/blog/frame-rate-fps-vs-hz-refresh-rate/</a:t>
            </a:r>
            <a:endParaRPr lang="en-US" sz="1200" kern="0" dirty="0"/>
          </a:p>
          <a:p>
            <a:pPr marL="230188" indent="-230188">
              <a:buFont typeface="Courier New" panose="02070309020205020404" pitchFamily="49" charset="0"/>
              <a:buChar char="o"/>
            </a:pPr>
            <a:r>
              <a:rPr lang="en-US" sz="1600" b="1" kern="0" dirty="0"/>
              <a:t>HBK, 2024:  </a:t>
            </a:r>
            <a:r>
              <a:rPr lang="en-US" sz="1600" kern="0" dirty="0"/>
              <a:t>Taguchi Orthogonal Array Designs</a:t>
            </a:r>
          </a:p>
          <a:p>
            <a:pPr marL="763574" lvl="1" indent="-230188">
              <a:buFont typeface="Courier New" panose="02070309020205020404" pitchFamily="49" charset="0"/>
              <a:buChar char="o"/>
            </a:pPr>
            <a:r>
              <a:rPr lang="en-US" sz="1200" kern="0" dirty="0">
                <a:hlinkClick r:id="rId7"/>
              </a:rPr>
              <a:t>https://help.reliasoft.com/articles/content/hotwire/issue131/hottopics131.htm</a:t>
            </a:r>
            <a:endParaRPr lang="en-US" sz="1200" kern="0" dirty="0"/>
          </a:p>
          <a:p>
            <a:pPr marL="230188" indent="-230188">
              <a:buFont typeface="Courier New" panose="02070309020205020404" pitchFamily="49" charset="0"/>
              <a:buChar char="o"/>
            </a:pPr>
            <a:r>
              <a:rPr lang="en-US" sz="1600" b="1" kern="0" dirty="0"/>
              <a:t>MAK, 2024:  </a:t>
            </a:r>
            <a:r>
              <a:rPr lang="en-US" sz="1600" kern="0" dirty="0"/>
              <a:t>Image Generators</a:t>
            </a:r>
          </a:p>
          <a:p>
            <a:pPr marL="763574" lvl="1" indent="-230188">
              <a:buFont typeface="Courier New" panose="02070309020205020404" pitchFamily="49" charset="0"/>
              <a:buChar char="o"/>
            </a:pPr>
            <a:r>
              <a:rPr lang="en-US" sz="1200" kern="0" dirty="0">
                <a:hlinkClick r:id="rId8"/>
              </a:rPr>
              <a:t>https://www.mak.com/mak-one/apps/vr-engage?view=article&amp;id=204</a:t>
            </a:r>
            <a:endParaRPr lang="en-US" sz="1200" kern="0" dirty="0"/>
          </a:p>
          <a:p>
            <a:pPr marL="230188" indent="-230188">
              <a:buFont typeface="Courier New" panose="02070309020205020404" pitchFamily="49" charset="0"/>
              <a:buChar char="o"/>
            </a:pPr>
            <a:r>
              <a:rPr lang="en-US" sz="1600" b="1" kern="0" dirty="0"/>
              <a:t>Simpson et al., 2004:  </a:t>
            </a:r>
            <a:r>
              <a:rPr lang="en-US" sz="1600" kern="0" dirty="0"/>
              <a:t>3D Audio Cueing for Target Identification in a Simulated Flight Task</a:t>
            </a:r>
          </a:p>
          <a:p>
            <a:pPr marL="763574" lvl="1" indent="-230188">
              <a:buFont typeface="Courier New" panose="02070309020205020404" pitchFamily="49" charset="0"/>
              <a:buChar char="o"/>
            </a:pPr>
            <a:r>
              <a:rPr lang="en-US" sz="1200" kern="0" dirty="0">
                <a:hlinkClick r:id="rId9"/>
              </a:rPr>
              <a:t>https://doi.org/10.1177/154193120404801610</a:t>
            </a:r>
            <a:endParaRPr lang="en-US" sz="1200" kern="0" dirty="0"/>
          </a:p>
          <a:p>
            <a:pPr marL="230188" indent="-230188">
              <a:buFont typeface="Courier New" panose="02070309020205020404" pitchFamily="49" charset="0"/>
              <a:buChar char="o"/>
            </a:pPr>
            <a:r>
              <a:rPr lang="en-US" sz="1600" b="1" kern="0" dirty="0"/>
              <a:t>Stanford, 2024:  </a:t>
            </a:r>
            <a:r>
              <a:rPr lang="en-US" sz="1600" kern="0" dirty="0"/>
              <a:t>Mathematical Optimization</a:t>
            </a:r>
          </a:p>
          <a:p>
            <a:pPr marL="763574" lvl="1" indent="-230188">
              <a:buFont typeface="Courier New" panose="02070309020205020404" pitchFamily="49" charset="0"/>
              <a:buChar char="o"/>
            </a:pPr>
            <a:r>
              <a:rPr lang="en-US" sz="1200" kern="0" dirty="0">
                <a:hlinkClick r:id="rId10"/>
              </a:rPr>
              <a:t>https://web.stanford.edu/group/sisl/k12/optimization</a:t>
            </a:r>
            <a:endParaRPr lang="en-US" sz="1200" kern="0" dirty="0"/>
          </a:p>
          <a:p>
            <a:pPr marL="230188" indent="-230188">
              <a:buFont typeface="Courier New" panose="02070309020205020404" pitchFamily="49" charset="0"/>
              <a:buChar char="o"/>
            </a:pPr>
            <a:r>
              <a:rPr lang="en-US" sz="1600" b="1" kern="0" dirty="0"/>
              <a:t>Wen, 2022:  </a:t>
            </a:r>
            <a:r>
              <a:rPr lang="en-US" sz="1600" kern="0" dirty="0"/>
              <a:t>Evolution history of screen display technology</a:t>
            </a:r>
          </a:p>
          <a:p>
            <a:pPr marL="763574" lvl="1" indent="-230188">
              <a:buFont typeface="Courier New" panose="02070309020205020404" pitchFamily="49" charset="0"/>
              <a:buChar char="o"/>
            </a:pPr>
            <a:r>
              <a:rPr lang="en-US" sz="1200" kern="0" dirty="0">
                <a:hlinkClick r:id="rId11"/>
              </a:rPr>
              <a:t>https://www.linkedin.com/pulse/evolution-history-screen-display-technology-wendy-wen/?trk=pulse-article</a:t>
            </a:r>
            <a:endParaRPr lang="en-US" sz="1200" kern="0" dirty="0"/>
          </a:p>
          <a:p>
            <a:pPr marL="230188" indent="-230188">
              <a:buFont typeface="Courier New" panose="02070309020205020404" pitchFamily="49" charset="0"/>
              <a:buChar char="o"/>
            </a:pPr>
            <a:endParaRPr lang="en-US" sz="1000" kern="0" dirty="0"/>
          </a:p>
          <a:p>
            <a:pPr marL="230188" indent="-230188">
              <a:buFont typeface="Courier New" panose="02070309020205020404" pitchFamily="49" charset="0"/>
              <a:buChar char="o"/>
            </a:pPr>
            <a:endParaRPr lang="en-US" sz="1000" kern="0" dirty="0"/>
          </a:p>
          <a:p>
            <a:pPr marL="230188" indent="-230188">
              <a:buFont typeface="Courier New" panose="02070309020205020404" pitchFamily="49" charset="0"/>
              <a:buChar char="o"/>
            </a:pPr>
            <a:endParaRPr lang="en-US" sz="1000" kern="0" dirty="0"/>
          </a:p>
          <a:p>
            <a:pPr marL="230188" indent="-230188">
              <a:buFont typeface="Courier New" panose="02070309020205020404" pitchFamily="49" charset="0"/>
              <a:buChar char="o"/>
            </a:pPr>
            <a:endParaRPr lang="en-US" sz="1000" kern="0" dirty="0"/>
          </a:p>
          <a:p>
            <a:pPr marL="230188" indent="-230188">
              <a:buFont typeface="Courier New" panose="02070309020205020404" pitchFamily="49" charset="0"/>
              <a:buChar char="o"/>
            </a:pPr>
            <a:endParaRPr lang="en-US" sz="1000" kern="0" dirty="0"/>
          </a:p>
          <a:p>
            <a:pPr marL="230188" indent="-230188">
              <a:buFont typeface="Courier New" panose="02070309020205020404" pitchFamily="49" charset="0"/>
              <a:buChar char="o"/>
            </a:pPr>
            <a:endParaRPr lang="en-US" sz="1000" kern="0" dirty="0"/>
          </a:p>
          <a:p>
            <a:pPr marL="230188" indent="-230188">
              <a:buFont typeface="Courier New" panose="02070309020205020404" pitchFamily="49" charset="0"/>
              <a:buChar char="o"/>
            </a:pPr>
            <a:endParaRPr lang="en-US" sz="1000" kern="0" dirty="0"/>
          </a:p>
          <a:p>
            <a:pPr marL="230188" indent="-230188">
              <a:buFont typeface="Courier New" panose="02070309020205020404" pitchFamily="49" charset="0"/>
              <a:buChar char="o"/>
            </a:pPr>
            <a:endParaRPr lang="en-US" sz="1000" kern="0" dirty="0"/>
          </a:p>
          <a:p>
            <a:pPr marL="230188" indent="-230188">
              <a:buFont typeface="Courier New" panose="02070309020205020404" pitchFamily="49" charset="0"/>
              <a:buChar char="o"/>
            </a:pPr>
            <a:endParaRPr lang="en-US" sz="1000" kern="0" dirty="0"/>
          </a:p>
          <a:p>
            <a:pPr marL="230188" indent="-230188">
              <a:buFont typeface="Courier New" panose="02070309020205020404" pitchFamily="49" charset="0"/>
              <a:buChar char="o"/>
            </a:pPr>
            <a:endParaRPr lang="en-US" sz="1000" kern="0" dirty="0"/>
          </a:p>
          <a:p>
            <a:pPr marL="230188" indent="-230188">
              <a:buFont typeface="Courier New" panose="02070309020205020404" pitchFamily="49" charset="0"/>
              <a:buChar char="o"/>
            </a:pPr>
            <a:endParaRPr lang="en-US" sz="1000" kern="0" dirty="0"/>
          </a:p>
          <a:p>
            <a:pPr marL="230188" indent="-230188">
              <a:buFont typeface="Courier New" panose="02070309020205020404" pitchFamily="49" charset="0"/>
              <a:buChar char="o"/>
            </a:pPr>
            <a:endParaRPr lang="en-US" sz="1000" kern="0" dirty="0"/>
          </a:p>
          <a:p>
            <a:pPr marL="230188" indent="-230188">
              <a:buFont typeface="Courier New" panose="02070309020205020404" pitchFamily="49" charset="0"/>
              <a:buChar char="o"/>
            </a:pPr>
            <a:endParaRPr lang="en-US" sz="1000" kern="0" dirty="0"/>
          </a:p>
          <a:p>
            <a:pPr marL="230188" indent="-230188">
              <a:buFont typeface="Courier New" panose="02070309020205020404" pitchFamily="49" charset="0"/>
              <a:buChar char="o"/>
            </a:pPr>
            <a:endParaRPr lang="en-US" sz="1000" kern="0" dirty="0"/>
          </a:p>
          <a:p>
            <a:pPr marL="230188" indent="-230188">
              <a:buFont typeface="Courier New" panose="02070309020205020404" pitchFamily="49" charset="0"/>
              <a:buChar char="o"/>
            </a:pPr>
            <a:endParaRPr lang="en-US" sz="1000" kern="0" dirty="0"/>
          </a:p>
          <a:p>
            <a:pPr marL="230188" indent="-230188">
              <a:buFont typeface="Courier New" panose="02070309020205020404" pitchFamily="49" charset="0"/>
              <a:buChar char="o"/>
            </a:pPr>
            <a:endParaRPr lang="en-US" sz="1000" kern="0" dirty="0"/>
          </a:p>
          <a:p>
            <a:pPr marL="230188" indent="-230188">
              <a:buFont typeface="Courier New" panose="02070309020205020404" pitchFamily="49" charset="0"/>
              <a:buChar char="o"/>
            </a:pPr>
            <a:endParaRPr lang="en-US" sz="1200" kern="0" dirty="0"/>
          </a:p>
          <a:p>
            <a:pPr marL="0" indent="0">
              <a:buNone/>
            </a:pPr>
            <a:endParaRPr lang="en-US" sz="1200" kern="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686969A-3976-32A0-E70C-B7C1E87C9FAA}"/>
              </a:ext>
            </a:extLst>
          </p:cNvPr>
          <p:cNvSpPr/>
          <p:nvPr/>
        </p:nvSpPr>
        <p:spPr bwMode="auto">
          <a:xfrm>
            <a:off x="480132" y="1046715"/>
            <a:ext cx="3678913" cy="402841"/>
          </a:xfrm>
          <a:prstGeom prst="rect">
            <a:avLst/>
          </a:prstGeom>
          <a:solidFill>
            <a:srgbClr val="00CC00">
              <a:alpha val="20000"/>
            </a:srgbClr>
          </a:solidFill>
          <a:ln w="19050" cap="flat" cmpd="sng" algn="ctr">
            <a:solidFill>
              <a:schemeClr val="tx1"/>
            </a:solidFill>
            <a:prstDash val="sysDot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273379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096F719-53EE-ECE3-5E12-4B919A265F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45C59923-C0BB-C3CB-90CD-E3623939E2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97125" y="0"/>
            <a:ext cx="7416800" cy="795338"/>
          </a:xfrm>
        </p:spPr>
        <p:txBody>
          <a:bodyPr/>
          <a:lstStyle/>
          <a:p>
            <a:r>
              <a:rPr lang="en-US" dirty="0"/>
              <a:t>PDW Bibliography</a:t>
            </a:r>
          </a:p>
        </p:txBody>
      </p:sp>
      <p:sp>
        <p:nvSpPr>
          <p:cNvPr id="3" name="Content Placeholder 3">
            <a:extLst>
              <a:ext uri="{FF2B5EF4-FFF2-40B4-BE49-F238E27FC236}">
                <a16:creationId xmlns:a16="http://schemas.microsoft.com/office/drawing/2014/main" id="{E81B06DD-1E6D-5585-04FF-DCCCBB68CAE9}"/>
              </a:ext>
            </a:extLst>
          </p:cNvPr>
          <p:cNvSpPr txBox="1">
            <a:spLocks/>
          </p:cNvSpPr>
          <p:nvPr/>
        </p:nvSpPr>
        <p:spPr>
          <a:xfrm>
            <a:off x="480132" y="1046715"/>
            <a:ext cx="11591626" cy="5075237"/>
          </a:xfrm>
          <a:prstGeom prst="rect">
            <a:avLst/>
          </a:prstGeom>
        </p:spPr>
        <p:txBody>
          <a:bodyPr/>
          <a:lstStyle>
            <a:lvl1pPr marL="457189" indent="-4571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charset="2"/>
              <a:buChar char="Ø"/>
              <a:defRPr sz="280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defRPr>
            </a:lvl1pPr>
            <a:lvl2pPr marL="990575" indent="-38099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defRPr>
            </a:lvl2pPr>
            <a:lvl3pPr marL="1523962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</a:defRPr>
            </a:lvl3pPr>
            <a:lvl4pPr marL="2133547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4pPr>
            <a:lvl5pPr marL="2743131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5pPr>
            <a:lvl6pPr marL="3352716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6pPr>
            <a:lvl7pPr marL="3962301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7pPr>
            <a:lvl8pPr marL="4571886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8pPr>
            <a:lvl9pPr marL="5181470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sz="1600" b="1" u="sng" kern="0" dirty="0"/>
              <a:t>Special Topics</a:t>
            </a:r>
          </a:p>
          <a:p>
            <a:pPr marL="0" indent="0">
              <a:buNone/>
            </a:pPr>
            <a:endParaRPr lang="en-US" sz="1200" b="1" kern="0" dirty="0"/>
          </a:p>
          <a:p>
            <a:pPr marL="230188" indent="-230188">
              <a:buFont typeface="Courier New" panose="02070309020205020404" pitchFamily="49" charset="0"/>
              <a:buChar char="o"/>
            </a:pPr>
            <a:r>
              <a:rPr lang="en-US" sz="1600" b="1" kern="0" dirty="0"/>
              <a:t>Asadi et al., 2019:  </a:t>
            </a:r>
            <a:r>
              <a:rPr lang="en-US" sz="1600" kern="0" dirty="0"/>
              <a:t>A Knowledge Discovery in Motion Sickness: A Comprehensive Literature Review</a:t>
            </a:r>
          </a:p>
          <a:p>
            <a:pPr marL="763574" lvl="1" indent="-230188">
              <a:buFont typeface="Courier New" panose="02070309020205020404" pitchFamily="49" charset="0"/>
              <a:buChar char="o"/>
            </a:pPr>
            <a:r>
              <a:rPr lang="en-US" sz="1200" kern="0" dirty="0">
                <a:hlinkClick r:id="rId3"/>
              </a:rPr>
              <a:t>https://doi.org/10.1109/ACCESS.2019.2922993</a:t>
            </a:r>
            <a:endParaRPr lang="en-US" sz="1200" kern="0" dirty="0"/>
          </a:p>
          <a:p>
            <a:pPr marL="230188" indent="-230188">
              <a:buFont typeface="Courier New" panose="02070309020205020404" pitchFamily="49" charset="0"/>
              <a:buChar char="o"/>
            </a:pPr>
            <a:r>
              <a:rPr lang="en-US" sz="1600" b="1" kern="0" dirty="0"/>
              <a:t>Aviation Performance Solutions (APS), 2022:  </a:t>
            </a:r>
            <a:r>
              <a:rPr lang="en-US" sz="1600" kern="0" dirty="0"/>
              <a:t>Transfer of Knowledge: Upset Prevention &amp; Recovery Training</a:t>
            </a:r>
          </a:p>
          <a:p>
            <a:pPr marL="763574" lvl="1" indent="-230188">
              <a:buFont typeface="Courier New" panose="02070309020205020404" pitchFamily="49" charset="0"/>
              <a:buChar char="o"/>
            </a:pPr>
            <a:r>
              <a:rPr lang="en-US" sz="1200" kern="0" dirty="0">
                <a:hlinkClick r:id="rId4"/>
              </a:rPr>
              <a:t>https://apstraining.com/resource/transfer-of-knowledge-in-upset-prevention-and-recovery-training/</a:t>
            </a:r>
            <a:endParaRPr lang="en-US" sz="1200" kern="0" dirty="0"/>
          </a:p>
          <a:p>
            <a:pPr marL="230188" indent="-230188">
              <a:buFont typeface="Courier New" panose="02070309020205020404" pitchFamily="49" charset="0"/>
              <a:buChar char="o"/>
            </a:pPr>
            <a:r>
              <a:rPr lang="en-US" sz="1600" b="1" kern="0" dirty="0"/>
              <a:t>Berkman &amp; Akan, 2019:  </a:t>
            </a:r>
            <a:r>
              <a:rPr lang="en-US" sz="1600" kern="0" dirty="0"/>
              <a:t>Presence and Immersion in Virtual Reality. In: Lee, N. (eds) Encyclopedia of Computer Graphics and Games</a:t>
            </a:r>
          </a:p>
          <a:p>
            <a:pPr marL="763574" lvl="1" indent="-230188">
              <a:buFont typeface="Courier New" panose="02070309020205020404" pitchFamily="49" charset="0"/>
              <a:buChar char="o"/>
            </a:pPr>
            <a:r>
              <a:rPr lang="en-US" sz="1200" kern="0" dirty="0">
                <a:hlinkClick r:id="rId5"/>
              </a:rPr>
              <a:t>https://doi.org/10.1007/978-3-319-08234-9_162-1</a:t>
            </a:r>
            <a:endParaRPr lang="en-US" sz="1200" kern="0" dirty="0"/>
          </a:p>
          <a:p>
            <a:pPr marL="230188" indent="-230188">
              <a:buFont typeface="Courier New" panose="02070309020205020404" pitchFamily="49" charset="0"/>
              <a:buChar char="o"/>
            </a:pPr>
            <a:r>
              <a:rPr lang="en-US" sz="1600" b="1" kern="0" dirty="0"/>
              <a:t>Goo, 2004:  </a:t>
            </a:r>
            <a:r>
              <a:rPr lang="en-US" sz="1600" kern="0" dirty="0"/>
              <a:t>NTSB Cites Pilot Error in 2001 N.Y. Crash</a:t>
            </a:r>
          </a:p>
          <a:p>
            <a:pPr marL="763574" lvl="1" indent="-230188">
              <a:buFont typeface="Courier New" panose="02070309020205020404" pitchFamily="49" charset="0"/>
              <a:buChar char="o"/>
            </a:pPr>
            <a:r>
              <a:rPr lang="en-US" sz="1200" kern="0" dirty="0">
                <a:hlinkClick r:id="rId6"/>
              </a:rPr>
              <a:t>https://www.washingtonpost.com/archive/politics/2004/10/27/ntsb-cites-pilot-error-in-2001-ny-crash/81e1b65a-3d71-47eb-84bb-72dee7e02b57/</a:t>
            </a:r>
            <a:endParaRPr lang="en-US" sz="1200" kern="0" dirty="0"/>
          </a:p>
          <a:p>
            <a:pPr marL="230188" indent="-230188">
              <a:buFont typeface="Courier New" panose="02070309020205020404" pitchFamily="49" charset="0"/>
              <a:buChar char="o"/>
            </a:pPr>
            <a:r>
              <a:rPr lang="en-US" sz="1600" b="1" kern="0" dirty="0"/>
              <a:t>Ng et al., 2020:  </a:t>
            </a:r>
            <a:r>
              <a:rPr lang="en-US" sz="1600" kern="0" dirty="0"/>
              <a:t>A study of cybersickness and sensory conflict theory using a motion-coupled virtual reality system</a:t>
            </a:r>
          </a:p>
          <a:p>
            <a:pPr marL="763574" lvl="1" indent="-230188">
              <a:buFont typeface="Courier New" panose="02070309020205020404" pitchFamily="49" charset="0"/>
              <a:buChar char="o"/>
            </a:pPr>
            <a:r>
              <a:rPr lang="en-US" sz="1200" kern="0" dirty="0">
                <a:hlinkClick r:id="rId7"/>
              </a:rPr>
              <a:t>https://doi.org/10.1016/j.displa.2019.08.004</a:t>
            </a:r>
            <a:endParaRPr lang="en-US" sz="1200" kern="0" dirty="0"/>
          </a:p>
          <a:p>
            <a:pPr marL="230188" indent="-230188">
              <a:buFont typeface="Courier New" panose="02070309020205020404" pitchFamily="49" charset="0"/>
              <a:buChar char="o"/>
            </a:pPr>
            <a:r>
              <a:rPr lang="en-US" sz="1600" b="1" kern="0" dirty="0"/>
              <a:t>Özcan et al., 2013:  </a:t>
            </a:r>
            <a:r>
              <a:rPr lang="en-US" sz="1600" kern="0" dirty="0"/>
              <a:t>Exploring the Effects of Working Memory Capacity, Attention, and Expertise on Situation Awareness in Flight Simulation</a:t>
            </a:r>
          </a:p>
          <a:p>
            <a:pPr marL="763574" lvl="1" indent="-230188">
              <a:buFont typeface="Courier New" panose="02070309020205020404" pitchFamily="49" charset="0"/>
              <a:buChar char="o"/>
            </a:pPr>
            <a:r>
              <a:rPr lang="en-US" sz="1200" kern="0" dirty="0">
                <a:hlinkClick r:id="rId8"/>
              </a:rPr>
              <a:t>https://corescholar.libraries.wright.edu/isap_2013/94</a:t>
            </a:r>
            <a:endParaRPr lang="en-US" sz="1200" kern="0" dirty="0"/>
          </a:p>
          <a:p>
            <a:pPr marL="230188" indent="-230188">
              <a:buFont typeface="Courier New" panose="02070309020205020404" pitchFamily="49" charset="0"/>
              <a:buChar char="o"/>
            </a:pPr>
            <a:r>
              <a:rPr lang="en-US" sz="1600" b="1" kern="0" dirty="0"/>
              <a:t>Renaudo, 2018</a:t>
            </a:r>
            <a:r>
              <a:rPr lang="en-US" sz="1600" kern="0" dirty="0"/>
              <a:t>:  Simulation Can Be Habit Forming</a:t>
            </a:r>
          </a:p>
          <a:p>
            <a:pPr marL="763574" lvl="1" indent="-230188">
              <a:buFont typeface="Courier New" panose="02070309020205020404" pitchFamily="49" charset="0"/>
              <a:buChar char="o"/>
            </a:pPr>
            <a:r>
              <a:rPr lang="en-US" sz="1200" kern="0" dirty="0">
                <a:hlinkClick r:id="rId9"/>
              </a:rPr>
              <a:t>https://flightsafety.org/asw-article/simulation-can-be-habit-forming/</a:t>
            </a:r>
            <a:endParaRPr lang="en-US" sz="1200" kern="0" dirty="0"/>
          </a:p>
          <a:p>
            <a:pPr marL="230188" indent="-230188">
              <a:buFont typeface="Courier New" panose="02070309020205020404" pitchFamily="49" charset="0"/>
              <a:buChar char="o"/>
            </a:pPr>
            <a:r>
              <a:rPr lang="en-US" sz="1600" b="1" kern="0" dirty="0"/>
              <a:t>Stanton et al., 2001:  </a:t>
            </a:r>
            <a:r>
              <a:rPr lang="en-US" sz="1600" kern="0" dirty="0"/>
              <a:t>Situational awareness and safety</a:t>
            </a:r>
          </a:p>
          <a:p>
            <a:pPr marL="763574" lvl="1" indent="-230188">
              <a:buFont typeface="Courier New" panose="02070309020205020404" pitchFamily="49" charset="0"/>
              <a:buChar char="o"/>
            </a:pPr>
            <a:r>
              <a:rPr lang="en-US" sz="1200" kern="0" dirty="0">
                <a:hlinkClick r:id="rId10"/>
              </a:rPr>
              <a:t>https://doi.org/10.1016/S0925-7535(01)00010-8</a:t>
            </a:r>
            <a:endParaRPr lang="en-US" sz="1200" kern="0" dirty="0"/>
          </a:p>
          <a:p>
            <a:pPr marL="230188" indent="-230188">
              <a:buFont typeface="Courier New" panose="02070309020205020404" pitchFamily="49" charset="0"/>
              <a:buChar char="o"/>
            </a:pPr>
            <a:r>
              <a:rPr lang="en-US" sz="1600" b="1" kern="0" dirty="0" err="1"/>
              <a:t>Whittinghill</a:t>
            </a:r>
            <a:r>
              <a:rPr lang="en-US" sz="1600" b="1" kern="0" dirty="0"/>
              <a:t> et al., 2015:</a:t>
            </a:r>
            <a:r>
              <a:rPr lang="en-US" sz="1600" kern="0" dirty="0"/>
              <a:t>  Nasum Virtualis: A Simple Technique for Reducing Simulator Sickness in Head Mounted VR</a:t>
            </a:r>
          </a:p>
          <a:p>
            <a:pPr marL="763574" lvl="1" indent="-230188">
              <a:buFont typeface="Courier New" panose="02070309020205020404" pitchFamily="49" charset="0"/>
              <a:buChar char="o"/>
            </a:pPr>
            <a:r>
              <a:rPr lang="en-US" sz="1200" kern="0" dirty="0">
                <a:hlinkClick r:id="rId11"/>
              </a:rPr>
              <a:t>https://www.gdcvault.com/play/1022287/Technical-Artist-Bootcamp-Nasum-Virtualis</a:t>
            </a:r>
            <a:endParaRPr lang="en-US" sz="1200" kern="0" dirty="0"/>
          </a:p>
          <a:p>
            <a:pPr marL="0" indent="0">
              <a:buNone/>
            </a:pPr>
            <a:endParaRPr lang="en-US" sz="1000" kern="0" dirty="0"/>
          </a:p>
          <a:p>
            <a:pPr marL="230188" indent="-230188">
              <a:buFont typeface="Courier New" panose="02070309020205020404" pitchFamily="49" charset="0"/>
              <a:buChar char="o"/>
            </a:pPr>
            <a:endParaRPr lang="en-US" sz="1000" kern="0" dirty="0"/>
          </a:p>
          <a:p>
            <a:pPr marL="230188" indent="-230188">
              <a:buFont typeface="Courier New" panose="02070309020205020404" pitchFamily="49" charset="0"/>
              <a:buChar char="o"/>
            </a:pPr>
            <a:endParaRPr lang="en-US" sz="1000" kern="0" dirty="0"/>
          </a:p>
          <a:p>
            <a:pPr marL="230188" indent="-230188">
              <a:buFont typeface="Courier New" panose="02070309020205020404" pitchFamily="49" charset="0"/>
              <a:buChar char="o"/>
            </a:pPr>
            <a:endParaRPr lang="en-US" sz="1000" kern="0" dirty="0"/>
          </a:p>
          <a:p>
            <a:pPr marL="230188" indent="-230188">
              <a:buFont typeface="Courier New" panose="02070309020205020404" pitchFamily="49" charset="0"/>
              <a:buChar char="o"/>
            </a:pPr>
            <a:endParaRPr lang="en-US" sz="1000" kern="0" dirty="0"/>
          </a:p>
          <a:p>
            <a:pPr marL="230188" indent="-230188">
              <a:buFont typeface="Courier New" panose="02070309020205020404" pitchFamily="49" charset="0"/>
              <a:buChar char="o"/>
            </a:pPr>
            <a:endParaRPr lang="en-US" sz="1000" kern="0" dirty="0"/>
          </a:p>
          <a:p>
            <a:pPr marL="0" indent="0">
              <a:buNone/>
            </a:pPr>
            <a:endParaRPr lang="en-US" sz="1000" kern="0" dirty="0"/>
          </a:p>
          <a:p>
            <a:pPr marL="230188" indent="-230188">
              <a:buFont typeface="Courier New" panose="02070309020205020404" pitchFamily="49" charset="0"/>
              <a:buChar char="o"/>
            </a:pPr>
            <a:endParaRPr lang="en-US" sz="1000" kern="0" dirty="0"/>
          </a:p>
          <a:p>
            <a:pPr marL="230188" indent="-230188">
              <a:buFont typeface="Courier New" panose="02070309020205020404" pitchFamily="49" charset="0"/>
              <a:buChar char="o"/>
            </a:pPr>
            <a:endParaRPr lang="en-US" sz="1000" kern="0" dirty="0"/>
          </a:p>
          <a:p>
            <a:pPr marL="230188" indent="-230188">
              <a:buFont typeface="Courier New" panose="02070309020205020404" pitchFamily="49" charset="0"/>
              <a:buChar char="o"/>
            </a:pPr>
            <a:endParaRPr lang="en-US" sz="1000" kern="0" dirty="0"/>
          </a:p>
          <a:p>
            <a:pPr marL="230188" indent="-230188">
              <a:buFont typeface="Courier New" panose="02070309020205020404" pitchFamily="49" charset="0"/>
              <a:buChar char="o"/>
            </a:pPr>
            <a:endParaRPr lang="en-US" sz="1000" kern="0" dirty="0"/>
          </a:p>
          <a:p>
            <a:pPr marL="230188" indent="-230188">
              <a:buFont typeface="Courier New" panose="02070309020205020404" pitchFamily="49" charset="0"/>
              <a:buChar char="o"/>
            </a:pPr>
            <a:endParaRPr lang="en-US" sz="1000" kern="0" dirty="0"/>
          </a:p>
          <a:p>
            <a:pPr marL="230188" indent="-230188">
              <a:buFont typeface="Courier New" panose="02070309020205020404" pitchFamily="49" charset="0"/>
              <a:buChar char="o"/>
            </a:pPr>
            <a:endParaRPr lang="en-US" sz="1000" kern="0" dirty="0"/>
          </a:p>
          <a:p>
            <a:pPr marL="230188" indent="-230188">
              <a:buFont typeface="Courier New" panose="02070309020205020404" pitchFamily="49" charset="0"/>
              <a:buChar char="o"/>
            </a:pPr>
            <a:endParaRPr lang="en-US" sz="1000" kern="0" dirty="0"/>
          </a:p>
          <a:p>
            <a:pPr marL="230188" indent="-230188">
              <a:buFont typeface="Courier New" panose="02070309020205020404" pitchFamily="49" charset="0"/>
              <a:buChar char="o"/>
            </a:pPr>
            <a:endParaRPr lang="en-US" sz="1000" kern="0" dirty="0"/>
          </a:p>
          <a:p>
            <a:pPr marL="230188" indent="-230188">
              <a:buFont typeface="Courier New" panose="02070309020205020404" pitchFamily="49" charset="0"/>
              <a:buChar char="o"/>
            </a:pPr>
            <a:endParaRPr lang="en-US" sz="1000" kern="0" dirty="0"/>
          </a:p>
          <a:p>
            <a:pPr marL="230188" indent="-230188">
              <a:buFont typeface="Courier New" panose="02070309020205020404" pitchFamily="49" charset="0"/>
              <a:buChar char="o"/>
            </a:pPr>
            <a:endParaRPr lang="en-US" sz="1000" kern="0" dirty="0"/>
          </a:p>
          <a:p>
            <a:pPr marL="230188" indent="-230188">
              <a:buFont typeface="Courier New" panose="02070309020205020404" pitchFamily="49" charset="0"/>
              <a:buChar char="o"/>
            </a:pPr>
            <a:endParaRPr lang="en-US" sz="1000" kern="0" dirty="0"/>
          </a:p>
          <a:p>
            <a:pPr marL="230188" indent="-230188">
              <a:buFont typeface="Courier New" panose="02070309020205020404" pitchFamily="49" charset="0"/>
              <a:buChar char="o"/>
            </a:pPr>
            <a:endParaRPr lang="en-US" sz="1000" kern="0" dirty="0"/>
          </a:p>
          <a:p>
            <a:pPr marL="230188" indent="-230188">
              <a:buFont typeface="Courier New" panose="02070309020205020404" pitchFamily="49" charset="0"/>
              <a:buChar char="o"/>
            </a:pPr>
            <a:endParaRPr lang="en-US" sz="1000" kern="0" dirty="0"/>
          </a:p>
          <a:p>
            <a:pPr marL="230188" indent="-230188">
              <a:buFont typeface="Courier New" panose="02070309020205020404" pitchFamily="49" charset="0"/>
              <a:buChar char="o"/>
            </a:pPr>
            <a:endParaRPr lang="en-US" sz="1000" kern="0" dirty="0"/>
          </a:p>
          <a:p>
            <a:pPr marL="230188" indent="-230188">
              <a:buFont typeface="Courier New" panose="02070309020205020404" pitchFamily="49" charset="0"/>
              <a:buChar char="o"/>
            </a:pPr>
            <a:endParaRPr lang="en-US" sz="1000" kern="0" dirty="0"/>
          </a:p>
          <a:p>
            <a:pPr marL="230188" indent="-230188">
              <a:buFont typeface="Courier New" panose="02070309020205020404" pitchFamily="49" charset="0"/>
              <a:buChar char="o"/>
            </a:pPr>
            <a:endParaRPr lang="en-US" sz="1000" kern="0" dirty="0"/>
          </a:p>
          <a:p>
            <a:pPr marL="230188" indent="-230188">
              <a:buFont typeface="Courier New" panose="02070309020205020404" pitchFamily="49" charset="0"/>
              <a:buChar char="o"/>
            </a:pPr>
            <a:endParaRPr lang="en-US" sz="1200" kern="0" dirty="0"/>
          </a:p>
          <a:p>
            <a:pPr marL="0" indent="0">
              <a:buNone/>
            </a:pPr>
            <a:endParaRPr lang="en-US" sz="1200" kern="0" dirty="0"/>
          </a:p>
        </p:txBody>
      </p:sp>
    </p:spTree>
    <p:extLst>
      <p:ext uri="{BB962C8B-B14F-4D97-AF65-F5344CB8AC3E}">
        <p14:creationId xmlns:p14="http://schemas.microsoft.com/office/powerpoint/2010/main" val="21180120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D7287108-FDBD-67F5-B1B7-7C9A270028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97125" y="0"/>
            <a:ext cx="7416800" cy="795338"/>
          </a:xfrm>
        </p:spPr>
        <p:txBody>
          <a:bodyPr/>
          <a:lstStyle/>
          <a:p>
            <a:r>
              <a:rPr lang="en-US" dirty="0"/>
              <a:t>PDW Introduction </a:t>
            </a:r>
            <a:br>
              <a:rPr lang="en-US" dirty="0"/>
            </a:br>
            <a:r>
              <a:rPr lang="en-US" sz="1400" dirty="0"/>
              <a:t>Vehicle Simulation</a:t>
            </a:r>
          </a:p>
        </p:txBody>
      </p:sp>
      <p:sp>
        <p:nvSpPr>
          <p:cNvPr id="2" name="Content Placeholder 3">
            <a:extLst>
              <a:ext uri="{FF2B5EF4-FFF2-40B4-BE49-F238E27FC236}">
                <a16:creationId xmlns:a16="http://schemas.microsoft.com/office/drawing/2014/main" id="{7CAD0A34-F9EA-49A4-5230-73A3A39CB123}"/>
              </a:ext>
            </a:extLst>
          </p:cNvPr>
          <p:cNvSpPr txBox="1">
            <a:spLocks/>
          </p:cNvSpPr>
          <p:nvPr/>
        </p:nvSpPr>
        <p:spPr>
          <a:xfrm>
            <a:off x="480131" y="1046715"/>
            <a:ext cx="9023702" cy="5075237"/>
          </a:xfrm>
          <a:prstGeom prst="rect">
            <a:avLst/>
          </a:prstGeom>
        </p:spPr>
        <p:txBody>
          <a:bodyPr/>
          <a:lstStyle>
            <a:lvl1pPr marL="457189" indent="-4571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charset="2"/>
              <a:buChar char="Ø"/>
              <a:defRPr sz="280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defRPr>
            </a:lvl1pPr>
            <a:lvl2pPr marL="990575" indent="-38099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defRPr>
            </a:lvl2pPr>
            <a:lvl3pPr marL="1523962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</a:defRPr>
            </a:lvl3pPr>
            <a:lvl4pPr marL="2133547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4pPr>
            <a:lvl5pPr marL="2743131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5pPr>
            <a:lvl6pPr marL="3352716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6pPr>
            <a:lvl7pPr marL="3962301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7pPr>
            <a:lvl8pPr marL="4571886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8pPr>
            <a:lvl9pPr marL="5181470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sz="2400" b="1" kern="0" dirty="0"/>
              <a:t>Historical context</a:t>
            </a:r>
            <a:endParaRPr lang="en-US" sz="2400" kern="0" dirty="0"/>
          </a:p>
          <a:p>
            <a:pPr marL="0" indent="0">
              <a:buNone/>
            </a:pPr>
            <a:r>
              <a:rPr lang="en-US" sz="2400" b="1" u="sng" kern="0" dirty="0"/>
              <a:t>LINK trainer (1929):</a:t>
            </a:r>
            <a:r>
              <a:rPr lang="en-US" sz="2400" b="1" kern="0" dirty="0"/>
              <a:t> </a:t>
            </a:r>
            <a:r>
              <a:rPr lang="en-US" sz="2400" kern="0" dirty="0"/>
              <a:t>first modern-day flight simulator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000" kern="0" dirty="0"/>
              <a:t>No visuals – trained pilots to fly by instruments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000" kern="0" dirty="0"/>
              <a:t>Early “hexapod” – air-driven bellows to create movement</a:t>
            </a:r>
          </a:p>
          <a:p>
            <a:pPr marL="0" indent="0">
              <a:buNone/>
            </a:pPr>
            <a:r>
              <a:rPr lang="en-US" sz="2400" b="1" u="sng" kern="0" dirty="0"/>
              <a:t>GM Driving Simulator (1969):</a:t>
            </a:r>
            <a:r>
              <a:rPr lang="en-US" sz="2400" b="1" kern="0" dirty="0"/>
              <a:t> </a:t>
            </a:r>
            <a:r>
              <a:rPr lang="en-US" sz="2400" kern="0" dirty="0"/>
              <a:t>panoramic driving scenarios </a:t>
            </a:r>
            <a:endParaRPr lang="en-US" sz="2400" b="1" kern="0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000" kern="0" dirty="0"/>
              <a:t>35 mm color film projector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000" kern="0" dirty="0"/>
              <a:t>2-DOF (</a:t>
            </a:r>
            <a:r>
              <a:rPr lang="en-US" sz="2000" b="1" i="1" kern="0" dirty="0"/>
              <a:t>roll/pitch</a:t>
            </a:r>
            <a:r>
              <a:rPr lang="en-US" sz="2000" kern="0" dirty="0"/>
              <a:t>) with tilt coordination for acceleration cues</a:t>
            </a:r>
            <a:endParaRPr lang="en-US" sz="2400" b="1" i="1" kern="0" dirty="0"/>
          </a:p>
          <a:p>
            <a:pPr marL="0" indent="0">
              <a:buNone/>
            </a:pPr>
            <a:r>
              <a:rPr lang="en-US" sz="2400" b="1" u="sng" kern="0" dirty="0"/>
              <a:t>Entertainment vehicles (1970s):</a:t>
            </a:r>
            <a:r>
              <a:rPr lang="en-US" sz="2400" kern="0" dirty="0"/>
              <a:t> amusement ride simulators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000" kern="0" dirty="0"/>
              <a:t>Simulator attractions have common components of M&amp;S:</a:t>
            </a:r>
          </a:p>
          <a:p>
            <a:pPr lvl="2">
              <a:buClrTx/>
              <a:buFont typeface="Wingdings" panose="05000000000000000000" pitchFamily="2" charset="2"/>
              <a:buChar char="v"/>
            </a:pPr>
            <a:r>
              <a:rPr lang="en-US" sz="1800" kern="0" dirty="0">
                <a:latin typeface="Arial Narrow" panose="020B0606020202030204" pitchFamily="34" charset="0"/>
              </a:rPr>
              <a:t>Gaming elements (scenarios/storytelling) </a:t>
            </a:r>
          </a:p>
          <a:p>
            <a:pPr lvl="2">
              <a:buClrTx/>
              <a:buFont typeface="Wingdings" panose="05000000000000000000" pitchFamily="2" charset="2"/>
              <a:buChar char="v"/>
            </a:pPr>
            <a:r>
              <a:rPr lang="en-US" sz="1800" kern="0" dirty="0">
                <a:latin typeface="Arial Narrow" panose="020B0606020202030204" pitchFamily="34" charset="0"/>
              </a:rPr>
              <a:t>Large displays | Virtual/Augmented/Mixed realities</a:t>
            </a:r>
          </a:p>
          <a:p>
            <a:pPr lvl="2">
              <a:buClrTx/>
              <a:buFont typeface="Wingdings" panose="05000000000000000000" pitchFamily="2" charset="2"/>
              <a:buChar char="v"/>
            </a:pPr>
            <a:r>
              <a:rPr lang="en-US" sz="1800" kern="0" dirty="0">
                <a:latin typeface="Arial Narrow" panose="020B0606020202030204" pitchFamily="34" charset="0"/>
              </a:rPr>
              <a:t>Simulator cabin | ride dynamics | motion cueing</a:t>
            </a:r>
          </a:p>
          <a:p>
            <a:pPr lvl="2">
              <a:buClrTx/>
              <a:buFont typeface="Wingdings" panose="05000000000000000000" pitchFamily="2" charset="2"/>
              <a:buChar char="v"/>
            </a:pPr>
            <a:r>
              <a:rPr lang="en-US" sz="1800" kern="0" dirty="0">
                <a:latin typeface="Arial Narrow" panose="020B0606020202030204" pitchFamily="34" charset="0"/>
              </a:rPr>
              <a:t>Image generation, display technology, 3D sound simulation</a:t>
            </a:r>
          </a:p>
          <a:p>
            <a:pPr marL="0" indent="0">
              <a:buNone/>
            </a:pPr>
            <a:endParaRPr lang="en-US" sz="2400" b="1" kern="0" dirty="0"/>
          </a:p>
          <a:p>
            <a:pPr>
              <a:buFont typeface="Wingdings" panose="05000000000000000000" pitchFamily="2" charset="2"/>
              <a:buChar char="Ø"/>
            </a:pPr>
            <a:endParaRPr lang="en-US" sz="2400" kern="0" dirty="0"/>
          </a:p>
          <a:p>
            <a:pPr>
              <a:buFont typeface="Wingdings" panose="05000000000000000000" pitchFamily="2" charset="2"/>
              <a:buChar char="Ø"/>
            </a:pPr>
            <a:endParaRPr lang="en-US" sz="2400" kern="0" dirty="0"/>
          </a:p>
          <a:p>
            <a:pPr marL="0" indent="0">
              <a:buNone/>
            </a:pPr>
            <a:endParaRPr lang="en-US" sz="2400" kern="0" dirty="0"/>
          </a:p>
          <a:p>
            <a:endParaRPr lang="en-US" sz="2400" kern="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7B76A7A-F88B-0757-B3BD-6F7F0F661C7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280" y="1043023"/>
            <a:ext cx="2500098" cy="159181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380604A-D5E3-F8DA-5F9F-2B404A172505}"/>
              </a:ext>
            </a:extLst>
          </p:cNvPr>
          <p:cNvSpPr txBox="1"/>
          <p:nvPr/>
        </p:nvSpPr>
        <p:spPr>
          <a:xfrm>
            <a:off x="282989" y="270711"/>
            <a:ext cx="726481" cy="253916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1050" i="1" dirty="0">
                <a:highlight>
                  <a:srgbClr val="FFFF00"/>
                </a:highlight>
                <a:latin typeface="Arial Narrow" panose="020B0606020202030204" pitchFamily="34" charset="0"/>
              </a:rPr>
              <a:t>Jeon, 2015</a:t>
            </a:r>
          </a:p>
        </p:txBody>
      </p:sp>
      <p:pic>
        <p:nvPicPr>
          <p:cNvPr id="5" name="51413755_2032541787044923_2388345920765820928_n">
            <a:hlinkClick r:id="" action="ppaction://media"/>
            <a:extLst>
              <a:ext uri="{FF2B5EF4-FFF2-40B4-BE49-F238E27FC236}">
                <a16:creationId xmlns:a16="http://schemas.microsoft.com/office/drawing/2014/main" id="{611546EC-AC57-CFAE-C6CA-B7C3E3A766E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47709" y="1043023"/>
            <a:ext cx="2088682" cy="159181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DCD2682-D510-E329-3170-13CA912B869B}"/>
              </a:ext>
            </a:extLst>
          </p:cNvPr>
          <p:cNvSpPr txBox="1"/>
          <p:nvPr/>
        </p:nvSpPr>
        <p:spPr>
          <a:xfrm>
            <a:off x="1118583" y="270711"/>
            <a:ext cx="984565" cy="253916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1050" i="1" dirty="0">
                <a:highlight>
                  <a:srgbClr val="FFFF00"/>
                </a:highlight>
                <a:latin typeface="Arial Narrow" panose="020B0606020202030204" pitchFamily="34" charset="0"/>
              </a:rPr>
              <a:t>McGowan, 2018</a:t>
            </a:r>
          </a:p>
        </p:txBody>
      </p:sp>
      <p:pic>
        <p:nvPicPr>
          <p:cNvPr id="3074" name="Picture 2" descr="Flying Theater Supplier: HEXaFLITE">
            <a:extLst>
              <a:ext uri="{FF2B5EF4-FFF2-40B4-BE49-F238E27FC236}">
                <a16:creationId xmlns:a16="http://schemas.microsoft.com/office/drawing/2014/main" id="{EDE0FD69-9D75-B8CD-EE91-A44EE88BD28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2" t="9697" r="5787"/>
          <a:stretch/>
        </p:blipFill>
        <p:spPr bwMode="auto">
          <a:xfrm>
            <a:off x="8208531" y="3063739"/>
            <a:ext cx="3727860" cy="3110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2526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360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 mute="1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D7287108-FDBD-67F5-B1B7-7C9A270028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97125" y="0"/>
            <a:ext cx="7416800" cy="795338"/>
          </a:xfrm>
        </p:spPr>
        <p:txBody>
          <a:bodyPr/>
          <a:lstStyle/>
          <a:p>
            <a:r>
              <a:rPr lang="en-US" dirty="0"/>
              <a:t>Acknowledgements</a:t>
            </a:r>
          </a:p>
        </p:txBody>
      </p:sp>
      <p:sp>
        <p:nvSpPr>
          <p:cNvPr id="3" name="Content Placeholder 3">
            <a:extLst>
              <a:ext uri="{FF2B5EF4-FFF2-40B4-BE49-F238E27FC236}">
                <a16:creationId xmlns:a16="http://schemas.microsoft.com/office/drawing/2014/main" id="{0A8F27D7-2DA5-4A4C-9B57-8EB00DABC7BD}"/>
              </a:ext>
            </a:extLst>
          </p:cNvPr>
          <p:cNvSpPr txBox="1">
            <a:spLocks/>
          </p:cNvSpPr>
          <p:nvPr/>
        </p:nvSpPr>
        <p:spPr>
          <a:xfrm>
            <a:off x="480132" y="1046715"/>
            <a:ext cx="7837958" cy="5075237"/>
          </a:xfrm>
          <a:prstGeom prst="rect">
            <a:avLst/>
          </a:prstGeom>
        </p:spPr>
        <p:txBody>
          <a:bodyPr/>
          <a:lstStyle>
            <a:lvl1pPr marL="457189" indent="-4571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charset="2"/>
              <a:buChar char="Ø"/>
              <a:defRPr sz="280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defRPr>
            </a:lvl1pPr>
            <a:lvl2pPr marL="990575" indent="-38099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defRPr>
            </a:lvl2pPr>
            <a:lvl3pPr marL="1523962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</a:defRPr>
            </a:lvl3pPr>
            <a:lvl4pPr marL="2133547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4pPr>
            <a:lvl5pPr marL="2743131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5pPr>
            <a:lvl6pPr marL="3352716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6pPr>
            <a:lvl7pPr marL="3962301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7pPr>
            <a:lvl8pPr marL="4571886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8pPr>
            <a:lvl9pPr marL="5181470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sz="2400" b="1" kern="0" dirty="0"/>
              <a:t>The PDW subcommittee</a:t>
            </a:r>
            <a:r>
              <a:rPr lang="en-US" sz="2400" kern="0" dirty="0"/>
              <a:t>: Benjamin Bell, Brian Vogt, Marco </a:t>
            </a:r>
            <a:r>
              <a:rPr lang="en-US" sz="2400" kern="0" dirty="0" err="1"/>
              <a:t>Lassus</a:t>
            </a:r>
            <a:endParaRPr lang="en-US" sz="2400" kern="0" dirty="0"/>
          </a:p>
          <a:p>
            <a:pPr marL="0" indent="0">
              <a:buNone/>
            </a:pPr>
            <a:endParaRPr lang="en-US" sz="1000" kern="0" dirty="0"/>
          </a:p>
          <a:p>
            <a:pPr marL="0" indent="0">
              <a:buNone/>
            </a:pPr>
            <a:r>
              <a:rPr lang="en-US" sz="2400" b="1" kern="0" dirty="0"/>
              <a:t>Support:</a:t>
            </a:r>
            <a:r>
              <a:rPr lang="en-US" sz="2400" kern="0" dirty="0"/>
              <a:t> The Stephen Still Institute for Sustainable Transportation and Logistics (SSISTL), my home organization and our Transportation Research and Visualization Laboratory (TRAVL)</a:t>
            </a:r>
          </a:p>
          <a:p>
            <a:pPr marL="0" indent="0">
              <a:buNone/>
            </a:pPr>
            <a:endParaRPr lang="en-US" sz="1000" kern="0" dirty="0"/>
          </a:p>
          <a:p>
            <a:pPr marL="0" indent="0">
              <a:buNone/>
            </a:pPr>
            <a:r>
              <a:rPr lang="en-US" sz="2400" b="1" kern="0" dirty="0"/>
              <a:t>Inspiration:</a:t>
            </a:r>
            <a:r>
              <a:rPr lang="en-US" sz="2400" kern="0" dirty="0"/>
              <a:t> 2018 Flight and Ground Simulation (full-week course) at Binghamton University (</a:t>
            </a:r>
            <a:r>
              <a:rPr lang="en-US" sz="2400" i="1" kern="0" dirty="0"/>
              <a:t>since retired</a:t>
            </a:r>
            <a:r>
              <a:rPr lang="en-US" sz="2400" kern="0" dirty="0"/>
              <a:t>)</a:t>
            </a:r>
          </a:p>
          <a:p>
            <a:pPr marL="0" indent="0">
              <a:buNone/>
            </a:pPr>
            <a:endParaRPr lang="en-US" sz="1000" kern="0" dirty="0"/>
          </a:p>
          <a:p>
            <a:pPr marL="0" indent="0">
              <a:buNone/>
            </a:pPr>
            <a:r>
              <a:rPr lang="en-US" sz="2400" b="1" kern="0" dirty="0"/>
              <a:t>Legacy motion system donation: </a:t>
            </a:r>
            <a:r>
              <a:rPr lang="en-US" sz="2400" kern="0" dirty="0"/>
              <a:t>Moog, Inc. (East Aurora, NY)</a:t>
            </a:r>
          </a:p>
          <a:p>
            <a:pPr marL="0" indent="0">
              <a:buNone/>
            </a:pPr>
            <a:endParaRPr lang="en-US" sz="2400" kern="0" dirty="0"/>
          </a:p>
          <a:p>
            <a:pPr marL="0" indent="0">
              <a:buNone/>
            </a:pPr>
            <a:endParaRPr lang="en-US" sz="2400" kern="0" dirty="0"/>
          </a:p>
          <a:p>
            <a:pPr marL="0" indent="0">
              <a:buNone/>
            </a:pPr>
            <a:endParaRPr lang="en-US" sz="2400" kern="0" dirty="0"/>
          </a:p>
        </p:txBody>
      </p:sp>
      <p:pic>
        <p:nvPicPr>
          <p:cNvPr id="2050" name="Picture 2" descr="UB Events Calendar - SSISTL Seminar : Structure Becoming Architecture: Case  Studies of Aesthetics, Form and Efficiency">
            <a:extLst>
              <a:ext uri="{FF2B5EF4-FFF2-40B4-BE49-F238E27FC236}">
                <a16:creationId xmlns:a16="http://schemas.microsoft.com/office/drawing/2014/main" id="{F8FCC51C-3A61-F903-7BB6-E96B077DA9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1406" y="1046715"/>
            <a:ext cx="2379133" cy="696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35th Annual Flight &amp; Ground Vehicle Simulation Course - GovEvents.com">
            <a:extLst>
              <a:ext uri="{FF2B5EF4-FFF2-40B4-BE49-F238E27FC236}">
                <a16:creationId xmlns:a16="http://schemas.microsoft.com/office/drawing/2014/main" id="{2121CC4D-D3C1-DF67-E7FD-1A4B66E943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6913" y="3035635"/>
            <a:ext cx="2288116" cy="867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1326796E-D2BB-3797-8A16-7CC434A399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3588" y="4271006"/>
            <a:ext cx="2154767" cy="332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5">
            <a:extLst>
              <a:ext uri="{FF2B5EF4-FFF2-40B4-BE49-F238E27FC236}">
                <a16:creationId xmlns:a16="http://schemas.microsoft.com/office/drawing/2014/main" id="{565F9029-B626-6BE2-CDC1-52BBD3AEB929}"/>
              </a:ext>
            </a:extLst>
          </p:cNvPr>
          <p:cNvSpPr txBox="1"/>
          <p:nvPr/>
        </p:nvSpPr>
        <p:spPr>
          <a:xfrm>
            <a:off x="480132" y="4747368"/>
            <a:ext cx="6096698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200" b="1" kern="0" dirty="0">
                <a:solidFill>
                  <a:srgbClr val="3D85C6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Kevin F. Hulme, Ph.D., CMSP</a:t>
            </a:r>
            <a:endParaRPr lang="en-US" sz="1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200" i="1" kern="0" dirty="0"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Program Manager</a:t>
            </a:r>
            <a:endParaRPr lang="en-US" sz="1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200" kern="0" dirty="0"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University at Buffalo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200" kern="0" dirty="0"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Stephen Still Institute for Sustainable Transportation and Logistics (SSISTL) | 204 Ketter Hall</a:t>
            </a:r>
            <a:endParaRPr lang="en-US" sz="1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200" kern="0" dirty="0"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716-645-5573</a:t>
            </a:r>
            <a:endParaRPr lang="en-US" sz="1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200" u="sng" kern="0" dirty="0">
                <a:solidFill>
                  <a:srgbClr val="0563C1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hulme@buffalo.edu</a:t>
            </a:r>
            <a:endParaRPr lang="en-US" sz="1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3" descr="A blue rectangular sign with white text&#10;&#10;Description automatically generated">
            <a:extLst>
              <a:ext uri="{FF2B5EF4-FFF2-40B4-BE49-F238E27FC236}">
                <a16:creationId xmlns:a16="http://schemas.microsoft.com/office/drawing/2014/main" id="{853B2B29-36BF-9A2E-5F5C-3A8EB6D0285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8714" y="2019232"/>
            <a:ext cx="2153824" cy="64810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8374CE4-C64C-2D79-E526-696C4FFA8FFC}"/>
              </a:ext>
            </a:extLst>
          </p:cNvPr>
          <p:cNvSpPr txBox="1"/>
          <p:nvPr/>
        </p:nvSpPr>
        <p:spPr>
          <a:xfrm>
            <a:off x="5385268" y="6071386"/>
            <a:ext cx="3238900" cy="338554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  <a:prstDash val="sysDash"/>
          </a:ln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Impact" panose="020B0806030902050204" pitchFamily="34" charset="0"/>
              </a:rPr>
              <a:t>Please complete a PDW survey form!</a:t>
            </a:r>
          </a:p>
        </p:txBody>
      </p:sp>
    </p:spTree>
    <p:extLst>
      <p:ext uri="{BB962C8B-B14F-4D97-AF65-F5344CB8AC3E}">
        <p14:creationId xmlns:p14="http://schemas.microsoft.com/office/powerpoint/2010/main" val="26233069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Text">
            <a:extLst>
              <a:ext uri="{FF2B5EF4-FFF2-40B4-BE49-F238E27FC236}">
                <a16:creationId xmlns:a16="http://schemas.microsoft.com/office/drawing/2014/main" id="{38F3A7AD-BFCA-B14B-8363-A4C1A4B746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6928" y="2185416"/>
            <a:ext cx="8724556" cy="4341799"/>
          </a:xfrm>
        </p:spPr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8" name="Slide Number">
            <a:extLst>
              <a:ext uri="{FF2B5EF4-FFF2-40B4-BE49-F238E27FC236}">
                <a16:creationId xmlns:a16="http://schemas.microsoft.com/office/drawing/2014/main" id="{1E758566-FAE7-1B41-AABE-FDB3CDFB0BC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574280" y="631977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pic>
        <p:nvPicPr>
          <p:cNvPr id="2050" name="Picture 2" descr="Full Flight Simulator Pilot Training System L3Harris, 44% OFF">
            <a:extLst>
              <a:ext uri="{FF2B5EF4-FFF2-40B4-BE49-F238E27FC236}">
                <a16:creationId xmlns:a16="http://schemas.microsoft.com/office/drawing/2014/main" id="{A1B14B66-909B-E514-4044-825F89521B7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42"/>
          <a:stretch/>
        </p:blipFill>
        <p:spPr bwMode="auto">
          <a:xfrm>
            <a:off x="0" y="0"/>
            <a:ext cx="7459482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Fast small ship simulator prototype nearing delivery | News | Maritime  Journal">
            <a:extLst>
              <a:ext uri="{FF2B5EF4-FFF2-40B4-BE49-F238E27FC236}">
                <a16:creationId xmlns:a16="http://schemas.microsoft.com/office/drawing/2014/main" id="{B290AA39-914B-1B88-0EC8-FB477A6BC6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3978" y="0"/>
            <a:ext cx="4738022" cy="3388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Volvo Car Group installs VI-grade's DiM Driving Simulator - Barco">
            <a:extLst>
              <a:ext uri="{FF2B5EF4-FFF2-40B4-BE49-F238E27FC236}">
                <a16:creationId xmlns:a16="http://schemas.microsoft.com/office/drawing/2014/main" id="{E3AEBAC2-0B4E-191C-2B40-983E5B0FFB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3979" y="3388222"/>
            <a:ext cx="4738022" cy="3469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6C1C1FD-75CC-5FCB-6257-FBA5DB8CAAFA}"/>
              </a:ext>
            </a:extLst>
          </p:cNvPr>
          <p:cNvSpPr txBox="1"/>
          <p:nvPr/>
        </p:nvSpPr>
        <p:spPr>
          <a:xfrm>
            <a:off x="105369" y="72500"/>
            <a:ext cx="1111202" cy="400110"/>
          </a:xfrm>
          <a:prstGeom prst="rect">
            <a:avLst/>
          </a:prstGeom>
          <a:noFill/>
          <a:ln>
            <a:solidFill>
              <a:schemeClr val="bg1"/>
            </a:solidFill>
            <a:prstDash val="sysDash"/>
          </a:ln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FLIGHT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44AE251-D455-A337-4889-61F2C713665E}"/>
              </a:ext>
            </a:extLst>
          </p:cNvPr>
          <p:cNvSpPr txBox="1"/>
          <p:nvPr/>
        </p:nvSpPr>
        <p:spPr>
          <a:xfrm>
            <a:off x="7574279" y="2871216"/>
            <a:ext cx="1616073" cy="400110"/>
          </a:xfrm>
          <a:prstGeom prst="rect">
            <a:avLst/>
          </a:prstGeom>
          <a:noFill/>
          <a:ln>
            <a:solidFill>
              <a:schemeClr val="bg1"/>
            </a:solidFill>
            <a:prstDash val="sysDash"/>
          </a:ln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MARITIME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2FBE3BA-DB02-1E96-7251-558ABFDC3702}"/>
              </a:ext>
            </a:extLst>
          </p:cNvPr>
          <p:cNvSpPr txBox="1"/>
          <p:nvPr/>
        </p:nvSpPr>
        <p:spPr>
          <a:xfrm>
            <a:off x="7773053" y="6353908"/>
            <a:ext cx="1370947" cy="400110"/>
          </a:xfrm>
          <a:prstGeom prst="rect">
            <a:avLst/>
          </a:prstGeom>
          <a:noFill/>
          <a:ln>
            <a:solidFill>
              <a:schemeClr val="bg1"/>
            </a:solidFill>
            <a:prstDash val="sysDash"/>
          </a:ln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DRIVING</a:t>
            </a:r>
          </a:p>
        </p:txBody>
      </p:sp>
    </p:spTree>
    <p:extLst>
      <p:ext uri="{BB962C8B-B14F-4D97-AF65-F5344CB8AC3E}">
        <p14:creationId xmlns:p14="http://schemas.microsoft.com/office/powerpoint/2010/main" val="9784146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D7287108-FDBD-67F5-B1B7-7C9A270028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97125" y="0"/>
            <a:ext cx="7416800" cy="795338"/>
          </a:xfrm>
        </p:spPr>
        <p:txBody>
          <a:bodyPr/>
          <a:lstStyle/>
          <a:p>
            <a:r>
              <a:rPr lang="en-US" dirty="0"/>
              <a:t>PDW Introduction </a:t>
            </a:r>
            <a:br>
              <a:rPr lang="en-US" dirty="0"/>
            </a:br>
            <a:r>
              <a:rPr lang="en-US" sz="1400" dirty="0"/>
              <a:t>Vehicle Simulation</a:t>
            </a:r>
          </a:p>
        </p:txBody>
      </p:sp>
      <p:sp>
        <p:nvSpPr>
          <p:cNvPr id="2" name="Content Placeholder 3">
            <a:extLst>
              <a:ext uri="{FF2B5EF4-FFF2-40B4-BE49-F238E27FC236}">
                <a16:creationId xmlns:a16="http://schemas.microsoft.com/office/drawing/2014/main" id="{C8054E30-D7A4-5EB9-15BE-8B86B66E2E05}"/>
              </a:ext>
            </a:extLst>
          </p:cNvPr>
          <p:cNvSpPr txBox="1">
            <a:spLocks/>
          </p:cNvSpPr>
          <p:nvPr/>
        </p:nvSpPr>
        <p:spPr>
          <a:xfrm>
            <a:off x="480131" y="1046715"/>
            <a:ext cx="8212190" cy="5075237"/>
          </a:xfrm>
          <a:prstGeom prst="rect">
            <a:avLst/>
          </a:prstGeom>
        </p:spPr>
        <p:txBody>
          <a:bodyPr/>
          <a:lstStyle>
            <a:lvl1pPr marL="457189" indent="-457189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charset="2"/>
              <a:buChar char="Ø"/>
              <a:defRPr sz="280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defRPr>
            </a:lvl1pPr>
            <a:lvl2pPr marL="990575" indent="-38099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Arial Narrow" charset="0"/>
                <a:ea typeface="Arial Narrow" charset="0"/>
                <a:cs typeface="Arial Narrow" charset="0"/>
              </a:defRPr>
            </a:lvl2pPr>
            <a:lvl3pPr marL="1523962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+mn-lt"/>
              </a:defRPr>
            </a:lvl3pPr>
            <a:lvl4pPr marL="2133547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4pPr>
            <a:lvl5pPr marL="2743131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5pPr>
            <a:lvl6pPr marL="3352716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6pPr>
            <a:lvl7pPr marL="3962301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7pPr>
            <a:lvl8pPr marL="4571886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8pPr>
            <a:lvl9pPr marL="5181470" indent="-304792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667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en-US" sz="2400" b="1" kern="0" dirty="0"/>
              <a:t>Simulator Training Applications</a:t>
            </a:r>
            <a:endParaRPr lang="en-US" sz="2400" kern="0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sz="2400" kern="0" dirty="0"/>
              <a:t>Purpose of vehicle simulation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000" kern="0" dirty="0"/>
              <a:t>Enhance Pilot/Driver Training effectiveness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000" kern="0" dirty="0"/>
              <a:t>Enable safe analysis of human behaviors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kern="0" dirty="0"/>
              <a:t>How create a realistic (ground/flight/maritime) simulation?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000" kern="0" dirty="0"/>
              <a:t>Various subsystems must be </a:t>
            </a:r>
            <a:r>
              <a:rPr lang="en-US" sz="2000" i="1" kern="0" dirty="0"/>
              <a:t>developed</a:t>
            </a:r>
            <a:r>
              <a:rPr lang="en-US" sz="2000" kern="0" dirty="0"/>
              <a:t> and </a:t>
            </a:r>
            <a:r>
              <a:rPr lang="en-US" sz="2000" i="1" kern="0" dirty="0"/>
              <a:t>integrated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000" kern="0" dirty="0"/>
              <a:t>The </a:t>
            </a:r>
            <a:r>
              <a:rPr lang="en-US" sz="2000" b="1" kern="0" dirty="0"/>
              <a:t>(a) driver (pilot) </a:t>
            </a:r>
            <a:r>
              <a:rPr lang="en-US" sz="2000" kern="0" dirty="0"/>
              <a:t>and </a:t>
            </a:r>
            <a:r>
              <a:rPr lang="en-US" sz="2000" b="1" kern="0" dirty="0"/>
              <a:t>(b) vehicle</a:t>
            </a:r>
            <a:r>
              <a:rPr lang="en-US" sz="2000" kern="0" dirty="0"/>
              <a:t> remain at the center of this process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000" kern="0" dirty="0"/>
              <a:t>Simulated</a:t>
            </a:r>
            <a:r>
              <a:rPr lang="en-US" sz="2000" b="1" kern="0" dirty="0"/>
              <a:t> (c) environment </a:t>
            </a:r>
            <a:r>
              <a:rPr lang="en-US" sz="2000" kern="0" dirty="0"/>
              <a:t>(e.g., input, motion, visuals, sound) also critical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kern="0" dirty="0"/>
              <a:t>This PDW introduces math/modeling aspects of these subsystems from a notional perspective</a:t>
            </a:r>
          </a:p>
          <a:p>
            <a:pPr marL="990586" lvl="1" indent="-457200">
              <a:buFont typeface="+mj-lt"/>
              <a:buAutoNum type="arabicParenR"/>
            </a:pPr>
            <a:r>
              <a:rPr lang="en-US" sz="2000" kern="0" dirty="0"/>
              <a:t>Describe M&amp;S theory (</a:t>
            </a:r>
            <a:r>
              <a:rPr lang="en-US" sz="2000" b="1" i="1" kern="0" dirty="0"/>
              <a:t>PowerPoint</a:t>
            </a:r>
            <a:r>
              <a:rPr lang="en-US" sz="2000" kern="0" dirty="0"/>
              <a:t>)</a:t>
            </a:r>
          </a:p>
          <a:p>
            <a:pPr marL="990586" lvl="1" indent="-457200">
              <a:buFont typeface="+mj-lt"/>
              <a:buAutoNum type="arabicParenR"/>
            </a:pPr>
            <a:r>
              <a:rPr lang="en-US" sz="2000" kern="0" dirty="0"/>
              <a:t>Present a numerical solution approach (</a:t>
            </a:r>
            <a:r>
              <a:rPr lang="en-US" sz="2000" b="1" i="1" kern="0" dirty="0"/>
              <a:t>PowerPoint/Excel</a:t>
            </a:r>
            <a:r>
              <a:rPr lang="en-US" sz="2000" kern="0" dirty="0"/>
              <a:t>)</a:t>
            </a:r>
          </a:p>
          <a:p>
            <a:pPr marL="990586" lvl="1" indent="-457200">
              <a:buFont typeface="+mj-lt"/>
              <a:buAutoNum type="arabicParenR"/>
            </a:pPr>
            <a:r>
              <a:rPr lang="en-US" sz="2000" kern="0" dirty="0"/>
              <a:t>Example implementation (</a:t>
            </a:r>
            <a:r>
              <a:rPr lang="en-US" sz="2000" b="1" i="1" kern="0" dirty="0"/>
              <a:t>Excel</a:t>
            </a:r>
            <a:r>
              <a:rPr lang="en-US" sz="2000" kern="0" dirty="0"/>
              <a:t>)</a:t>
            </a:r>
          </a:p>
          <a:p>
            <a:pPr marL="533399" indent="-457200">
              <a:buFont typeface="+mj-lt"/>
              <a:buAutoNum type="arabicParenR"/>
            </a:pPr>
            <a:endParaRPr lang="en-US" sz="2400" kern="0" dirty="0"/>
          </a:p>
          <a:p>
            <a:endParaRPr lang="en-US" sz="2400" kern="0" dirty="0"/>
          </a:p>
          <a:p>
            <a:pPr marL="0" indent="0">
              <a:buNone/>
            </a:pPr>
            <a:endParaRPr lang="en-US" sz="2400" kern="0" dirty="0"/>
          </a:p>
          <a:p>
            <a:endParaRPr lang="en-US" sz="2400" kern="0" dirty="0"/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E7193EBF-1984-901E-3850-D28ACE9583BA}"/>
              </a:ext>
            </a:extLst>
          </p:cNvPr>
          <p:cNvGrpSpPr/>
          <p:nvPr/>
        </p:nvGrpSpPr>
        <p:grpSpPr>
          <a:xfrm>
            <a:off x="8824679" y="1494995"/>
            <a:ext cx="3129368" cy="4179498"/>
            <a:chOff x="8688821" y="1173192"/>
            <a:chExt cx="3129368" cy="4179498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3E155076-315F-25F4-5B42-A62C6721228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contrast="-32000"/>
                      </a14:imgEffect>
                    </a14:imgLayer>
                  </a14:imgProps>
                </a:ext>
              </a:extLst>
            </a:blip>
            <a:srcRect l="3750" t="30984" r="76214" b="20932"/>
            <a:stretch/>
          </p:blipFill>
          <p:spPr>
            <a:xfrm>
              <a:off x="8688821" y="1293962"/>
              <a:ext cx="2984227" cy="4028536"/>
            </a:xfrm>
            <a:prstGeom prst="rect">
              <a:avLst/>
            </a:prstGeom>
          </p:spPr>
        </p:pic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7DD7C05B-7E25-1458-3631-8DD1DFAA861E}"/>
                </a:ext>
              </a:extLst>
            </p:cNvPr>
            <p:cNvSpPr/>
            <p:nvPr/>
          </p:nvSpPr>
          <p:spPr bwMode="auto">
            <a:xfrm>
              <a:off x="9234577" y="4373591"/>
              <a:ext cx="2238555" cy="979099"/>
            </a:xfrm>
            <a:prstGeom prst="rect">
              <a:avLst/>
            </a:prstGeom>
            <a:solidFill>
              <a:srgbClr val="00CC00">
                <a:alpha val="20000"/>
              </a:srgbClr>
            </a:solidFill>
            <a:ln w="19050" cap="flat" cmpd="sng" algn="ctr">
              <a:solidFill>
                <a:schemeClr val="tx1"/>
              </a:solidFill>
              <a:prstDash val="sysDot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endParaRP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E9D79CA5-B531-94F2-6C3C-C933BAD6A3CA}"/>
                </a:ext>
              </a:extLst>
            </p:cNvPr>
            <p:cNvSpPr/>
            <p:nvPr/>
          </p:nvSpPr>
          <p:spPr bwMode="auto">
            <a:xfrm>
              <a:off x="9579634" y="1630392"/>
              <a:ext cx="1078302" cy="1117121"/>
            </a:xfrm>
            <a:prstGeom prst="rect">
              <a:avLst/>
            </a:prstGeom>
            <a:solidFill>
              <a:srgbClr val="FF00FF">
                <a:alpha val="20000"/>
              </a:srgbClr>
            </a:solidFill>
            <a:ln w="19050" cap="flat" cmpd="sng" algn="ctr">
              <a:solidFill>
                <a:schemeClr val="tx1"/>
              </a:solidFill>
              <a:prstDash val="sysDot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endParaRP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1BA414E2-6F83-2C8D-C989-D75F646B4742}"/>
                </a:ext>
              </a:extLst>
            </p:cNvPr>
            <p:cNvSpPr/>
            <p:nvPr/>
          </p:nvSpPr>
          <p:spPr bwMode="auto">
            <a:xfrm>
              <a:off x="10545792" y="1173192"/>
              <a:ext cx="1127256" cy="1639019"/>
            </a:xfrm>
            <a:prstGeom prst="rect">
              <a:avLst/>
            </a:prstGeom>
            <a:solidFill>
              <a:srgbClr val="B2B2B2">
                <a:alpha val="20000"/>
              </a:srgbClr>
            </a:solidFill>
            <a:ln w="19050" cap="flat" cmpd="sng" algn="ctr">
              <a:solidFill>
                <a:schemeClr val="tx1"/>
              </a:solidFill>
              <a:prstDash val="sysDot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endParaRP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206B213B-8F65-F148-1907-26EE2DBD2230}"/>
                </a:ext>
              </a:extLst>
            </p:cNvPr>
            <p:cNvSpPr/>
            <p:nvPr/>
          </p:nvSpPr>
          <p:spPr bwMode="auto">
            <a:xfrm>
              <a:off x="10239555" y="3019245"/>
              <a:ext cx="1578634" cy="491706"/>
            </a:xfrm>
            <a:prstGeom prst="rect">
              <a:avLst/>
            </a:prstGeom>
            <a:solidFill>
              <a:srgbClr val="FFFF00">
                <a:alpha val="20000"/>
              </a:srgbClr>
            </a:solidFill>
            <a:ln w="19050" cap="flat" cmpd="sng" algn="ctr">
              <a:solidFill>
                <a:schemeClr val="tx1"/>
              </a:solidFill>
              <a:prstDash val="sysDot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endParaRP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3EC5D4F6-07EA-2D36-52BC-09DB377F43BB}"/>
                </a:ext>
              </a:extLst>
            </p:cNvPr>
            <p:cNvSpPr/>
            <p:nvPr/>
          </p:nvSpPr>
          <p:spPr bwMode="auto">
            <a:xfrm>
              <a:off x="8954219" y="3683479"/>
              <a:ext cx="2863970" cy="754810"/>
            </a:xfrm>
            <a:prstGeom prst="rect">
              <a:avLst/>
            </a:prstGeom>
            <a:solidFill>
              <a:srgbClr val="0099FF">
                <a:alpha val="20000"/>
              </a:srgbClr>
            </a:solidFill>
            <a:ln w="19050" cap="flat" cmpd="sng" algn="ctr">
              <a:solidFill>
                <a:schemeClr val="tx1"/>
              </a:solidFill>
              <a:prstDash val="sysDot"/>
              <a:miter lim="800000"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endParaRPr>
            </a:p>
          </p:txBody>
        </p:sp>
      </p:grpSp>
      <p:sp>
        <p:nvSpPr>
          <p:cNvPr id="37" name="Rectangle 36">
            <a:extLst>
              <a:ext uri="{FF2B5EF4-FFF2-40B4-BE49-F238E27FC236}">
                <a16:creationId xmlns:a16="http://schemas.microsoft.com/office/drawing/2014/main" id="{45033A3A-01AA-B4C2-D25B-9575B7756379}"/>
              </a:ext>
            </a:extLst>
          </p:cNvPr>
          <p:cNvSpPr/>
          <p:nvPr/>
        </p:nvSpPr>
        <p:spPr bwMode="auto">
          <a:xfrm>
            <a:off x="9801371" y="2010903"/>
            <a:ext cx="210853" cy="228600"/>
          </a:xfrm>
          <a:prstGeom prst="rect">
            <a:avLst/>
          </a:prstGeom>
          <a:solidFill>
            <a:srgbClr val="FF0000"/>
          </a:solidFill>
          <a:ln w="19050" cap="flat" cmpd="sng" algn="ctr">
            <a:solidFill>
              <a:schemeClr val="tx1"/>
            </a:solidFill>
            <a:prstDash val="sysDash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charset="0"/>
              </a:rPr>
              <a:t>1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9E308883-139C-4DDF-47E6-2982E794374F}"/>
              </a:ext>
            </a:extLst>
          </p:cNvPr>
          <p:cNvSpPr/>
          <p:nvPr/>
        </p:nvSpPr>
        <p:spPr bwMode="auto">
          <a:xfrm>
            <a:off x="11703479" y="3369962"/>
            <a:ext cx="210853" cy="228600"/>
          </a:xfrm>
          <a:prstGeom prst="rect">
            <a:avLst/>
          </a:prstGeom>
          <a:solidFill>
            <a:srgbClr val="FF0000"/>
          </a:solidFill>
          <a:ln w="19050" cap="flat" cmpd="sng" algn="ctr">
            <a:solidFill>
              <a:schemeClr val="tx1"/>
            </a:solidFill>
            <a:prstDash val="sysDash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000" b="1" dirty="0"/>
              <a:t>2</a:t>
            </a:r>
            <a:endParaRPr kumimoji="0" lang="en-US" sz="10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C79354D4-97B9-3E66-5513-634B6FE7A145}"/>
              </a:ext>
            </a:extLst>
          </p:cNvPr>
          <p:cNvSpPr/>
          <p:nvPr/>
        </p:nvSpPr>
        <p:spPr bwMode="auto">
          <a:xfrm>
            <a:off x="11503563" y="2433676"/>
            <a:ext cx="210853" cy="228600"/>
          </a:xfrm>
          <a:prstGeom prst="rect">
            <a:avLst/>
          </a:prstGeom>
          <a:solidFill>
            <a:srgbClr val="FF0000"/>
          </a:solidFill>
          <a:ln w="19050" cap="flat" cmpd="sng" algn="ctr">
            <a:solidFill>
              <a:schemeClr val="tx1"/>
            </a:solidFill>
            <a:prstDash val="sysDash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000" b="1" dirty="0"/>
              <a:t>3</a:t>
            </a:r>
            <a:endParaRPr kumimoji="0" lang="en-US" sz="10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BFD158A4-5164-56AC-CAA1-CD9861A421B5}"/>
              </a:ext>
            </a:extLst>
          </p:cNvPr>
          <p:cNvSpPr/>
          <p:nvPr/>
        </p:nvSpPr>
        <p:spPr bwMode="auto">
          <a:xfrm>
            <a:off x="11608989" y="4113111"/>
            <a:ext cx="210853" cy="228600"/>
          </a:xfrm>
          <a:prstGeom prst="rect">
            <a:avLst/>
          </a:prstGeom>
          <a:solidFill>
            <a:srgbClr val="FF0000"/>
          </a:solidFill>
          <a:ln w="19050" cap="flat" cmpd="sng" algn="ctr">
            <a:solidFill>
              <a:schemeClr val="tx1"/>
            </a:solidFill>
            <a:prstDash val="sysDash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000" b="1" dirty="0"/>
              <a:t>4</a:t>
            </a:r>
            <a:endParaRPr kumimoji="0" lang="en-US" sz="10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887D891C-44C9-9395-3A7C-F8B1E3D49E2C}"/>
              </a:ext>
            </a:extLst>
          </p:cNvPr>
          <p:cNvSpPr/>
          <p:nvPr/>
        </p:nvSpPr>
        <p:spPr bwMode="auto">
          <a:xfrm>
            <a:off x="11237298" y="4840366"/>
            <a:ext cx="210853" cy="228600"/>
          </a:xfrm>
          <a:prstGeom prst="rect">
            <a:avLst/>
          </a:prstGeom>
          <a:solidFill>
            <a:srgbClr val="FF0000"/>
          </a:solidFill>
          <a:ln w="19050" cap="flat" cmpd="sng" algn="ctr">
            <a:solidFill>
              <a:schemeClr val="tx1"/>
            </a:solidFill>
            <a:prstDash val="sysDash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000" b="1" dirty="0"/>
              <a:t>5</a:t>
            </a:r>
            <a:endParaRPr kumimoji="0" lang="en-US" sz="10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ahoma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C4D46458-C548-BB70-73D7-3066657996D8}"/>
              </a:ext>
            </a:extLst>
          </p:cNvPr>
          <p:cNvGrpSpPr/>
          <p:nvPr/>
        </p:nvGrpSpPr>
        <p:grpSpPr>
          <a:xfrm>
            <a:off x="5972407" y="922359"/>
            <a:ext cx="2546040" cy="1643598"/>
            <a:chOff x="8334700" y="960546"/>
            <a:chExt cx="3700874" cy="2468454"/>
          </a:xfrm>
        </p:grpSpPr>
        <p:pic>
          <p:nvPicPr>
            <p:cNvPr id="2050" name="Picture 2" descr="How Does A Flight Simulator Help Pilots?">
              <a:extLst>
                <a:ext uri="{FF2B5EF4-FFF2-40B4-BE49-F238E27FC236}">
                  <a16:creationId xmlns:a16="http://schemas.microsoft.com/office/drawing/2014/main" id="{69FCFECE-644E-73FA-3F96-5884EF01DDA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34700" y="960546"/>
              <a:ext cx="3700874" cy="2468454"/>
            </a:xfrm>
            <a:prstGeom prst="ellipse">
              <a:avLst/>
            </a:prstGeom>
            <a:ln w="63500" cap="rnd">
              <a:solidFill>
                <a:srgbClr val="333333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78203E0B-C991-1CD5-2B13-2FD98FD2FED4}"/>
                </a:ext>
              </a:extLst>
            </p:cNvPr>
            <p:cNvSpPr txBox="1"/>
            <p:nvPr/>
          </p:nvSpPr>
          <p:spPr>
            <a:xfrm>
              <a:off x="9268992" y="2202328"/>
              <a:ext cx="325438" cy="462238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/>
                <a:t>a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93E0A18E-C14C-1AC1-78AB-AC4C23B11B55}"/>
                </a:ext>
              </a:extLst>
            </p:cNvPr>
            <p:cNvSpPr txBox="1"/>
            <p:nvPr/>
          </p:nvSpPr>
          <p:spPr>
            <a:xfrm>
              <a:off x="11453075" y="1553881"/>
              <a:ext cx="325438" cy="462238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/>
                <a:t>c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3289D60-4960-9CC7-16A1-1160F65B9BAA}"/>
                </a:ext>
              </a:extLst>
            </p:cNvPr>
            <p:cNvSpPr txBox="1"/>
            <p:nvPr/>
          </p:nvSpPr>
          <p:spPr>
            <a:xfrm>
              <a:off x="10679722" y="2707592"/>
              <a:ext cx="325438" cy="462238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/>
                <a:t>b</a:t>
              </a:r>
            </a:p>
          </p:txBody>
        </p:sp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A4A61DDE-82F5-9A90-79DC-EF4F1BFDDA9F}"/>
              </a:ext>
            </a:extLst>
          </p:cNvPr>
          <p:cNvSpPr txBox="1"/>
          <p:nvPr/>
        </p:nvSpPr>
        <p:spPr>
          <a:xfrm>
            <a:off x="136134" y="270711"/>
            <a:ext cx="1037463" cy="253916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1050" i="1" dirty="0">
                <a:highlight>
                  <a:srgbClr val="FFFF00"/>
                </a:highlight>
                <a:latin typeface="Arial Narrow" panose="020B0606020202030204" pitchFamily="34" charset="0"/>
              </a:rPr>
              <a:t>Bruck et al., 2021</a:t>
            </a:r>
          </a:p>
        </p:txBody>
      </p:sp>
    </p:spTree>
    <p:extLst>
      <p:ext uri="{BB962C8B-B14F-4D97-AF65-F5344CB8AC3E}">
        <p14:creationId xmlns:p14="http://schemas.microsoft.com/office/powerpoint/2010/main" val="1015801002"/>
      </p:ext>
    </p:extLst>
  </p:cSld>
  <p:clrMapOvr>
    <a:masterClrMapping/>
  </p:clrMapOvr>
</p:sld>
</file>

<file path=ppt/theme/theme1.xml><?xml version="1.0" encoding="utf-8"?>
<a:theme xmlns:a="http://schemas.openxmlformats.org/drawingml/2006/main" name="Blends">
  <a:themeElements>
    <a:clrScheme name="Blends 2">
      <a:dk1>
        <a:srgbClr val="000000"/>
      </a:dk1>
      <a:lt1>
        <a:srgbClr val="FFFFFF"/>
      </a:lt1>
      <a:dk2>
        <a:srgbClr val="333399"/>
      </a:dk2>
      <a:lt2>
        <a:srgbClr val="1C1C1C"/>
      </a:lt2>
      <a:accent1>
        <a:srgbClr val="00E4A8"/>
      </a:accent1>
      <a:accent2>
        <a:srgbClr val="FFCF01"/>
      </a:accent2>
      <a:accent3>
        <a:srgbClr val="FFFFFF"/>
      </a:accent3>
      <a:accent4>
        <a:srgbClr val="000000"/>
      </a:accent4>
      <a:accent5>
        <a:srgbClr val="AAEFD1"/>
      </a:accent5>
      <a:accent6>
        <a:srgbClr val="E7BB01"/>
      </a:accent6>
      <a:hlink>
        <a:srgbClr val="FF0000"/>
      </a:hlink>
      <a:folHlink>
        <a:srgbClr val="3333CC"/>
      </a:folHlink>
    </a:clrScheme>
    <a:fontScheme name="Blends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charset="0"/>
          </a:defRPr>
        </a:defPPr>
      </a:lstStyle>
    </a:lnDef>
  </a:objectDefaults>
  <a:extraClrSchemeLst>
    <a:extraClrScheme>
      <a:clrScheme name="Blends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ends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ends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ends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2016PresentationTemplate_Tutorials.potx" id="{703545D4-36F8-4318-AC29-1855C3CD0935}" vid="{711C829B-536F-4794-9833-7F96502517E7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67E50F16932FA4DA740AD241DCC42DC" ma:contentTypeVersion="1" ma:contentTypeDescription="Create a new document." ma:contentTypeScope="" ma:versionID="cf3becb063dad1cc8b49e034e445ab8d">
  <xsd:schema xmlns:xsd="http://www.w3.org/2001/XMLSchema" xmlns:p="http://schemas.microsoft.com/office/2006/metadata/properties" xmlns:ns1="http://schemas.microsoft.com/sharepoint/v3" targetNamespace="http://schemas.microsoft.com/office/2006/metadata/properties" ma:root="true" ma:fieldsID="ddb0c952b897a810c8a4e377cff6bff8" ns1:_="">
    <xsd:import namespace="http://schemas.microsoft.com/sharepoint/v3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</xsd:all>
            </xsd:complexType>
          </xsd:element>
        </xsd:sequence>
      </xsd:complexType>
    </xsd:element>
  </xsd:schema>
  <xsd:schema xmlns:xsd="http://www.w3.org/2001/XMLSchema" xmlns:dms="http://schemas.microsoft.com/office/2006/documentManagement/types" targetNamespace="http://schemas.microsoft.com/sharepoint/v3" elementFormDefault="qualified">
    <xsd:import namespace="http://schemas.microsoft.com/office/2006/documentManagement/types"/>
    <xsd:element name="PublishingStartDate" ma:index="8" nillable="true" ma:displayName="Scheduling Start Date" ma:description="" ma:hidden="true" ma:internalName="PublishingStartDate">
      <xsd:simpleType>
        <xsd:restriction base="dms:Unknown"/>
      </xsd:simpleType>
    </xsd:element>
    <xsd:element name="PublishingExpirationDate" ma:index="9" nillable="true" ma:displayName="Scheduling End Date" ma:description="" ma:hidden="true" ma:internalName="PublishingExpirationDat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office/internal/2005/internalDocumentation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 ma:readOnly="tru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lastPrinted" minOccurs="0" maxOccurs="1" type="xsd:dateTime"/>
        <xsd:element name="contentStatus" minOccurs="0" maxOccurs="1" type="xsd:string"/>
      </xsd:all>
    </xsd:complexType>
  </xsd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>
  <documentManagement>
    <PublishingExpirationDate xmlns="http://schemas.microsoft.com/sharepoint/v3" xsi:nil="true"/>
    <PublishingStartDate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FC5F1E05-96DA-4377-A6E4-484D5E715A8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http://schemas.microsoft.com/office/2006/documentManagement/types"/>
    <ds:schemaRef ds:uri="http://schemas.openxmlformats.org/package/2006/metadata/core-properties"/>
    <ds:schemaRef ds:uri="http://purl.org/dc/elements/1.1/"/>
    <ds:schemaRef ds:uri="http://purl.org/dc/terms/"/>
    <ds:schemaRef ds:uri="http://schemas.microsoft.com/office/internal/2005/internalDocumentation"/>
  </ds:schemaRefs>
</ds:datastoreItem>
</file>

<file path=customXml/itemProps2.xml><?xml version="1.0" encoding="utf-8"?>
<ds:datastoreItem xmlns:ds="http://schemas.openxmlformats.org/officeDocument/2006/customXml" ds:itemID="{2F04B76F-4E2B-4E86-86C5-9CCB38AF7D9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C709B06-5FA7-40B8-A752-7128AA94FE0C}">
  <ds:schemaRefs>
    <ds:schemaRef ds:uri="http://schemas.microsoft.com/office/2006/documentManagement/types"/>
    <ds:schemaRef ds:uri="http://purl.org/dc/dcmitype/"/>
    <ds:schemaRef ds:uri="http://www.w3.org/XML/1998/namespace"/>
    <ds:schemaRef ds:uri="http://schemas.microsoft.com/office/2006/metadata/properties"/>
    <ds:schemaRef ds:uri="http://purl.org/dc/terms/"/>
    <ds:schemaRef ds:uri="http://purl.org/dc/elements/1.1/"/>
    <ds:schemaRef ds:uri="http://schemas.openxmlformats.org/package/2006/metadata/core-properties"/>
    <ds:schemaRef ds:uri="http://schemas.microsoft.com/sharepoint/v3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13230</TotalTime>
  <Words>7615</Words>
  <Application>Microsoft Office PowerPoint</Application>
  <PresentationFormat>Widescreen</PresentationFormat>
  <Paragraphs>1118</Paragraphs>
  <Slides>70</Slides>
  <Notes>3</Notes>
  <HiddenSlides>0</HiddenSlides>
  <MMClips>1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70</vt:i4>
      </vt:variant>
    </vt:vector>
  </HeadingPairs>
  <TitlesOfParts>
    <vt:vector size="82" baseType="lpstr">
      <vt:lpstr>Arial</vt:lpstr>
      <vt:lpstr>Arial Narrow</vt:lpstr>
      <vt:lpstr>Calibri</vt:lpstr>
      <vt:lpstr>Courier New</vt:lpstr>
      <vt:lpstr>Helvetica</vt:lpstr>
      <vt:lpstr>Impact</vt:lpstr>
      <vt:lpstr>Tahoma</vt:lpstr>
      <vt:lpstr>Times New Roman</vt:lpstr>
      <vt:lpstr>Verdana</vt:lpstr>
      <vt:lpstr>Wingdings</vt:lpstr>
      <vt:lpstr>Blends</vt:lpstr>
      <vt:lpstr>Worksheet</vt:lpstr>
      <vt:lpstr>PowerPoint Presentation</vt:lpstr>
      <vt:lpstr>PDW Introduction</vt:lpstr>
      <vt:lpstr>PDW Introduction  Agenda</vt:lpstr>
      <vt:lpstr>PDW Introduction  Speaker introduction / Attendee Justification</vt:lpstr>
      <vt:lpstr>PDW Introduction  Welcome to I/ITSEC 2024</vt:lpstr>
      <vt:lpstr>PDW Introduction  M&amp;S Terminology</vt:lpstr>
      <vt:lpstr>PDW Introduction  Vehicle Simulation</vt:lpstr>
      <vt:lpstr>PowerPoint Presentation</vt:lpstr>
      <vt:lpstr>PDW Introduction  Vehicle Simulation</vt:lpstr>
      <vt:lpstr>PDW Introduction  A word about MS Excel</vt:lpstr>
      <vt:lpstr> M&amp;S component: Haptics/Inputs Solution method: Linear algebra</vt:lpstr>
      <vt:lpstr>Haptics/Inputs</vt:lpstr>
      <vt:lpstr>Haptics/Inputs</vt:lpstr>
      <vt:lpstr>Haptics/Inputs</vt:lpstr>
      <vt:lpstr>Numerical approach #1</vt:lpstr>
      <vt:lpstr>Linear algebra</vt:lpstr>
      <vt:lpstr>Linear algebra</vt:lpstr>
      <vt:lpstr>Linear algebra</vt:lpstr>
      <vt:lpstr>Breakout #1</vt:lpstr>
      <vt:lpstr>M&amp;S component: Vehicle dynamics Solution approach: ODE’s</vt:lpstr>
      <vt:lpstr>Vehicle Dynamics (intro / ground)</vt:lpstr>
      <vt:lpstr>Vehicle Dynamics (flight)</vt:lpstr>
      <vt:lpstr>Vehicle Dynamics (marine)</vt:lpstr>
      <vt:lpstr>Numerical approach #2</vt:lpstr>
      <vt:lpstr>Ordinary Differential Equations (ODE’s)</vt:lpstr>
      <vt:lpstr>Ordinary Differential Equations (ODE’s)</vt:lpstr>
      <vt:lpstr>Ordinary Differential Equations (ODE’s)</vt:lpstr>
      <vt:lpstr>Breakout #2</vt:lpstr>
      <vt:lpstr>M&amp;S component: Motion simulation Solution approach: Moving average</vt:lpstr>
      <vt:lpstr>Motion Simulation (I/O) </vt:lpstr>
      <vt:lpstr>Motion Simulation (washout) </vt:lpstr>
      <vt:lpstr>Motion Simulation (G-Tilt) </vt:lpstr>
      <vt:lpstr>Numerical approach #3</vt:lpstr>
      <vt:lpstr>Low- and High-pass filters</vt:lpstr>
      <vt:lpstr>Moving average</vt:lpstr>
      <vt:lpstr>Moving average</vt:lpstr>
      <vt:lpstr>Breakout #3 </vt:lpstr>
      <vt:lpstr>M&amp;S component: Virtual Environments Solution approach:  Collision detection</vt:lpstr>
      <vt:lpstr>Virtual Environments</vt:lpstr>
      <vt:lpstr>Virtual Environments</vt:lpstr>
      <vt:lpstr>Virtual Environments</vt:lpstr>
      <vt:lpstr>Numerical approach #4</vt:lpstr>
      <vt:lpstr>Collision detection </vt:lpstr>
      <vt:lpstr>Collision detection </vt:lpstr>
      <vt:lpstr>Collision detection </vt:lpstr>
      <vt:lpstr>Breakout #4 </vt:lpstr>
      <vt:lpstr>M&amp;S component: Displays/IG/sound Solution approach: Goal seeking/optimization</vt:lpstr>
      <vt:lpstr>Display systems</vt:lpstr>
      <vt:lpstr>Image Generators (IG)</vt:lpstr>
      <vt:lpstr>Sound simulation</vt:lpstr>
      <vt:lpstr>Numerical approach #5</vt:lpstr>
      <vt:lpstr>Optimization</vt:lpstr>
      <vt:lpstr>Optimization</vt:lpstr>
      <vt:lpstr>Optimization</vt:lpstr>
      <vt:lpstr>Breakout #5</vt:lpstr>
      <vt:lpstr>Special topics</vt:lpstr>
      <vt:lpstr>Special topics</vt:lpstr>
      <vt:lpstr>Special topics</vt:lpstr>
      <vt:lpstr>Special topics</vt:lpstr>
      <vt:lpstr>Special topics</vt:lpstr>
      <vt:lpstr>PDW Summary</vt:lpstr>
      <vt:lpstr>Beyond the Basics - Summary</vt:lpstr>
      <vt:lpstr>PDW Bibliography</vt:lpstr>
      <vt:lpstr>PDW Bibliography</vt:lpstr>
      <vt:lpstr>PDW Bibliography</vt:lpstr>
      <vt:lpstr>PDW Bibliography</vt:lpstr>
      <vt:lpstr>PDW Bibliography</vt:lpstr>
      <vt:lpstr>PDW Bibliography</vt:lpstr>
      <vt:lpstr>PDW Bibliography</vt:lpstr>
      <vt:lpstr>Acknowledgements</vt:lpstr>
    </vt:vector>
  </TitlesOfParts>
  <Company>The Boeing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Hamilton, Christopher A</dc:creator>
  <cp:lastModifiedBy>Kevin Hulme</cp:lastModifiedBy>
  <cp:revision>144</cp:revision>
  <cp:lastPrinted>2024-11-12T14:55:01Z</cp:lastPrinted>
  <dcterms:created xsi:type="dcterms:W3CDTF">2016-03-29T15:29:36Z</dcterms:created>
  <dcterms:modified xsi:type="dcterms:W3CDTF">2024-11-19T19:05:08Z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0x010100767E50F16932FA4DA740AD241DCC42DC</vt:lpwstr>
  </property>
  <property fmtid="{D5CDD505-2E9C-101B-9397-08002B2CF9AE}" pid="3" name="DocumentDescription">
    <vt:lpwstr>&lt;div class=ExternalClass9DF5FD6F97034AAA9FF0AABB8157F05A&gt; &lt;/div&gt;</vt:lpwstr>
  </property>
</Properties>
</file>