
<file path=[Content_Types].xml><?xml version="1.0" encoding="utf-8"?>
<Types xmlns="http://schemas.openxmlformats.org/package/2006/content-types">
  <Default Extension="avi" ContentType="video/x-msvideo"/>
  <Default Extension="GIF" ContentType="image/gi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p:sldMasterIdLst>
    <p:sldMasterId id="2147483659" r:id="rId4"/>
  </p:sldMasterIdLst>
  <p:notesMasterIdLst>
    <p:notesMasterId r:id="rId122"/>
  </p:notesMasterIdLst>
  <p:handoutMasterIdLst>
    <p:handoutMasterId r:id="rId123"/>
  </p:handoutMasterIdLst>
  <p:sldIdLst>
    <p:sldId id="289" r:id="rId5"/>
    <p:sldId id="2128" r:id="rId6"/>
    <p:sldId id="268" r:id="rId7"/>
    <p:sldId id="2125" r:id="rId8"/>
    <p:sldId id="2189" r:id="rId9"/>
    <p:sldId id="265" r:id="rId10"/>
    <p:sldId id="2222" r:id="rId11"/>
    <p:sldId id="259" r:id="rId12"/>
    <p:sldId id="2127" r:id="rId13"/>
    <p:sldId id="267" r:id="rId14"/>
    <p:sldId id="2224" r:id="rId15"/>
    <p:sldId id="2194" r:id="rId16"/>
    <p:sldId id="262" r:id="rId17"/>
    <p:sldId id="2205" r:id="rId18"/>
    <p:sldId id="264" r:id="rId19"/>
    <p:sldId id="2217" r:id="rId20"/>
    <p:sldId id="2180" r:id="rId21"/>
    <p:sldId id="2181" r:id="rId22"/>
    <p:sldId id="2182" r:id="rId23"/>
    <p:sldId id="2179" r:id="rId24"/>
    <p:sldId id="271" r:id="rId25"/>
    <p:sldId id="263" r:id="rId26"/>
    <p:sldId id="2191" r:id="rId27"/>
    <p:sldId id="2190" r:id="rId28"/>
    <p:sldId id="286" r:id="rId29"/>
    <p:sldId id="270" r:id="rId30"/>
    <p:sldId id="266" r:id="rId31"/>
    <p:sldId id="2195" r:id="rId32"/>
    <p:sldId id="2187" r:id="rId33"/>
    <p:sldId id="2118" r:id="rId34"/>
    <p:sldId id="287" r:id="rId35"/>
    <p:sldId id="2220" r:id="rId36"/>
    <p:sldId id="2113" r:id="rId37"/>
    <p:sldId id="2114" r:id="rId38"/>
    <p:sldId id="2158" r:id="rId39"/>
    <p:sldId id="2115" r:id="rId40"/>
    <p:sldId id="2117" r:id="rId41"/>
    <p:sldId id="288" r:id="rId42"/>
    <p:sldId id="2120" r:id="rId43"/>
    <p:sldId id="2136" r:id="rId44"/>
    <p:sldId id="2121" r:id="rId45"/>
    <p:sldId id="2139" r:id="rId46"/>
    <p:sldId id="2155" r:id="rId47"/>
    <p:sldId id="2223" r:id="rId48"/>
    <p:sldId id="2124" r:id="rId49"/>
    <p:sldId id="291" r:id="rId50"/>
    <p:sldId id="292" r:id="rId51"/>
    <p:sldId id="2122" r:id="rId52"/>
    <p:sldId id="2160" r:id="rId53"/>
    <p:sldId id="2143" r:id="rId54"/>
    <p:sldId id="2161" r:id="rId55"/>
    <p:sldId id="2159" r:id="rId56"/>
    <p:sldId id="2219" r:id="rId57"/>
    <p:sldId id="2144" r:id="rId58"/>
    <p:sldId id="2141" r:id="rId59"/>
    <p:sldId id="2152" r:id="rId60"/>
    <p:sldId id="2221" r:id="rId61"/>
    <p:sldId id="2140" r:id="rId62"/>
    <p:sldId id="2218" r:id="rId63"/>
    <p:sldId id="2150" r:id="rId64"/>
    <p:sldId id="2153" r:id="rId65"/>
    <p:sldId id="2154" r:id="rId66"/>
    <p:sldId id="293" r:id="rId67"/>
    <p:sldId id="2151" r:id="rId68"/>
    <p:sldId id="2157" r:id="rId69"/>
    <p:sldId id="2149" r:id="rId70"/>
    <p:sldId id="2201" r:id="rId71"/>
    <p:sldId id="2202" r:id="rId72"/>
    <p:sldId id="2213" r:id="rId73"/>
    <p:sldId id="2214" r:id="rId74"/>
    <p:sldId id="2148" r:id="rId75"/>
    <p:sldId id="2146" r:id="rId76"/>
    <p:sldId id="1681" r:id="rId77"/>
    <p:sldId id="2212" r:id="rId78"/>
    <p:sldId id="2147" r:id="rId79"/>
    <p:sldId id="2156" r:id="rId80"/>
    <p:sldId id="652" r:id="rId81"/>
    <p:sldId id="654" r:id="rId82"/>
    <p:sldId id="655" r:id="rId83"/>
    <p:sldId id="294" r:id="rId84"/>
    <p:sldId id="2208" r:id="rId85"/>
    <p:sldId id="1682" r:id="rId86"/>
    <p:sldId id="1683" r:id="rId87"/>
    <p:sldId id="2207" r:id="rId88"/>
    <p:sldId id="2210" r:id="rId89"/>
    <p:sldId id="2177" r:id="rId90"/>
    <p:sldId id="2206" r:id="rId91"/>
    <p:sldId id="1684" r:id="rId92"/>
    <p:sldId id="2211" r:id="rId93"/>
    <p:sldId id="2138" r:id="rId94"/>
    <p:sldId id="2196" r:id="rId95"/>
    <p:sldId id="2215" r:id="rId96"/>
    <p:sldId id="2197" r:id="rId97"/>
    <p:sldId id="285" r:id="rId98"/>
    <p:sldId id="2209" r:id="rId99"/>
    <p:sldId id="269" r:id="rId100"/>
    <p:sldId id="272" r:id="rId101"/>
    <p:sldId id="280" r:id="rId102"/>
    <p:sldId id="2137" r:id="rId103"/>
    <p:sldId id="2198" r:id="rId104"/>
    <p:sldId id="2145" r:id="rId105"/>
    <p:sldId id="2133" r:id="rId106"/>
    <p:sldId id="2131" r:id="rId107"/>
    <p:sldId id="656" r:id="rId108"/>
    <p:sldId id="657" r:id="rId109"/>
    <p:sldId id="2204" r:id="rId110"/>
    <p:sldId id="2199" r:id="rId111"/>
    <p:sldId id="2176" r:id="rId112"/>
    <p:sldId id="2126" r:id="rId113"/>
    <p:sldId id="2135" r:id="rId114"/>
    <p:sldId id="2163" r:id="rId115"/>
    <p:sldId id="273" r:id="rId116"/>
    <p:sldId id="274" r:id="rId117"/>
    <p:sldId id="2130" r:id="rId118"/>
    <p:sldId id="2200" r:id="rId119"/>
    <p:sldId id="2216" r:id="rId120"/>
    <p:sldId id="261" r:id="rId121"/>
  </p:sldIdLst>
  <p:sldSz cx="12192000" cy="6858000"/>
  <p:notesSz cx="6858000" cy="9029700"/>
  <p:defaultTextStyle>
    <a:defPPr>
      <a:defRPr lang="en-US"/>
    </a:defPPr>
    <a:lvl1pPr algn="l" rtl="0" fontAlgn="base">
      <a:spcBef>
        <a:spcPct val="0"/>
      </a:spcBef>
      <a:spcAft>
        <a:spcPct val="0"/>
      </a:spcAft>
      <a:defRPr sz="3200" kern="1200">
        <a:solidFill>
          <a:schemeClr val="tx1"/>
        </a:solidFill>
        <a:latin typeface="Tahoma" charset="0"/>
        <a:ea typeface="+mn-ea"/>
        <a:cs typeface="+mn-cs"/>
      </a:defRPr>
    </a:lvl1pPr>
    <a:lvl2pPr marL="609585" algn="l" rtl="0" fontAlgn="base">
      <a:spcBef>
        <a:spcPct val="0"/>
      </a:spcBef>
      <a:spcAft>
        <a:spcPct val="0"/>
      </a:spcAft>
      <a:defRPr sz="3200" kern="1200">
        <a:solidFill>
          <a:schemeClr val="tx1"/>
        </a:solidFill>
        <a:latin typeface="Tahoma" charset="0"/>
        <a:ea typeface="+mn-ea"/>
        <a:cs typeface="+mn-cs"/>
      </a:defRPr>
    </a:lvl2pPr>
    <a:lvl3pPr marL="1219170" algn="l" rtl="0" fontAlgn="base">
      <a:spcBef>
        <a:spcPct val="0"/>
      </a:spcBef>
      <a:spcAft>
        <a:spcPct val="0"/>
      </a:spcAft>
      <a:defRPr sz="3200" kern="1200">
        <a:solidFill>
          <a:schemeClr val="tx1"/>
        </a:solidFill>
        <a:latin typeface="Tahoma" charset="0"/>
        <a:ea typeface="+mn-ea"/>
        <a:cs typeface="+mn-cs"/>
      </a:defRPr>
    </a:lvl3pPr>
    <a:lvl4pPr marL="1828754" algn="l" rtl="0" fontAlgn="base">
      <a:spcBef>
        <a:spcPct val="0"/>
      </a:spcBef>
      <a:spcAft>
        <a:spcPct val="0"/>
      </a:spcAft>
      <a:defRPr sz="3200" kern="1200">
        <a:solidFill>
          <a:schemeClr val="tx1"/>
        </a:solidFill>
        <a:latin typeface="Tahoma" charset="0"/>
        <a:ea typeface="+mn-ea"/>
        <a:cs typeface="+mn-cs"/>
      </a:defRPr>
    </a:lvl4pPr>
    <a:lvl5pPr marL="2438339" algn="l" rtl="0" fontAlgn="base">
      <a:spcBef>
        <a:spcPct val="0"/>
      </a:spcBef>
      <a:spcAft>
        <a:spcPct val="0"/>
      </a:spcAft>
      <a:defRPr sz="3200" kern="1200">
        <a:solidFill>
          <a:schemeClr val="tx1"/>
        </a:solidFill>
        <a:latin typeface="Tahoma" charset="0"/>
        <a:ea typeface="+mn-ea"/>
        <a:cs typeface="+mn-cs"/>
      </a:defRPr>
    </a:lvl5pPr>
    <a:lvl6pPr marL="3047924" algn="l" defTabSz="1219170" rtl="0" eaLnBrk="1" latinLnBrk="0" hangingPunct="1">
      <a:defRPr sz="3200" kern="1200">
        <a:solidFill>
          <a:schemeClr val="tx1"/>
        </a:solidFill>
        <a:latin typeface="Tahoma" charset="0"/>
        <a:ea typeface="+mn-ea"/>
        <a:cs typeface="+mn-cs"/>
      </a:defRPr>
    </a:lvl6pPr>
    <a:lvl7pPr marL="3657509" algn="l" defTabSz="1219170" rtl="0" eaLnBrk="1" latinLnBrk="0" hangingPunct="1">
      <a:defRPr sz="3200" kern="1200">
        <a:solidFill>
          <a:schemeClr val="tx1"/>
        </a:solidFill>
        <a:latin typeface="Tahoma" charset="0"/>
        <a:ea typeface="+mn-ea"/>
        <a:cs typeface="+mn-cs"/>
      </a:defRPr>
    </a:lvl7pPr>
    <a:lvl8pPr marL="4267093" algn="l" defTabSz="1219170" rtl="0" eaLnBrk="1" latinLnBrk="0" hangingPunct="1">
      <a:defRPr sz="3200" kern="1200">
        <a:solidFill>
          <a:schemeClr val="tx1"/>
        </a:solidFill>
        <a:latin typeface="Tahoma" charset="0"/>
        <a:ea typeface="+mn-ea"/>
        <a:cs typeface="+mn-cs"/>
      </a:defRPr>
    </a:lvl8pPr>
    <a:lvl9pPr marL="4876678" algn="l" defTabSz="1219170" rtl="0" eaLnBrk="1" latinLnBrk="0" hangingPunct="1">
      <a:defRPr sz="3200" kern="1200">
        <a:solidFill>
          <a:schemeClr val="tx1"/>
        </a:solidFill>
        <a:latin typeface="Tahoma"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44">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FF00"/>
    <a:srgbClr val="003366"/>
    <a:srgbClr val="2B56AB"/>
    <a:srgbClr val="00E4A8"/>
    <a:srgbClr val="000066"/>
    <a:srgbClr val="CC3300"/>
    <a:srgbClr val="22458A"/>
    <a:srgbClr val="0033CC"/>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982" autoAdjust="0"/>
    <p:restoredTop sz="94784" autoAdjust="0"/>
  </p:normalViewPr>
  <p:slideViewPr>
    <p:cSldViewPr snapToGrid="0">
      <p:cViewPr varScale="1">
        <p:scale>
          <a:sx n="81" d="100"/>
          <a:sy n="81" d="100"/>
        </p:scale>
        <p:origin x="996" y="9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30756"/>
    </p:cViewPr>
  </p:sorterViewPr>
  <p:notesViewPr>
    <p:cSldViewPr snapToGrid="0">
      <p:cViewPr varScale="1">
        <p:scale>
          <a:sx n="66" d="100"/>
          <a:sy n="66" d="100"/>
        </p:scale>
        <p:origin x="3252" y="54"/>
      </p:cViewPr>
      <p:guideLst>
        <p:guide orient="horz" pos="2844"/>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handoutMaster" Target="handoutMasters/handoutMaster1.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13" Type="http://schemas.openxmlformats.org/officeDocument/2006/relationships/slide" Target="slides/slide109.xml"/><Relationship Id="rId118" Type="http://schemas.openxmlformats.org/officeDocument/2006/relationships/slide" Target="slides/slide114.xml"/><Relationship Id="rId12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slide" Target="slides/slide104.xml"/><Relationship Id="rId116" Type="http://schemas.openxmlformats.org/officeDocument/2006/relationships/slide" Target="slides/slide112.xml"/><Relationship Id="rId124"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slide" Target="slides/slide10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slide" Target="slides/slide110.xml"/><Relationship Id="rId119" Type="http://schemas.openxmlformats.org/officeDocument/2006/relationships/slide" Target="slides/slide115.xml"/><Relationship Id="rId12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61" Type="http://schemas.openxmlformats.org/officeDocument/2006/relationships/slide" Target="slides/slide57.xml"/><Relationship Id="rId82" Type="http://schemas.openxmlformats.org/officeDocument/2006/relationships/slide" Target="slides/slide78.xml"/></Relationships>
</file>

<file path=ppt/charts/_rels/chart1.xml.rels><?xml version="1.0" encoding="UTF-8" standalone="yes"?>
<Relationships xmlns="http://schemas.openxmlformats.org/package/2006/relationships"><Relationship Id="rId3" Type="http://schemas.openxmlformats.org/officeDocument/2006/relationships/oleObject" Target="file:///C:\Users\john.auborn\AppData\Local\Microsoft\Windows\INetCache\Content.Outlook\KYKF2AOG\Graphic%20Chart%20%20Correlated%20Data%20V2.1.1%209.27.18.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800" b="1" i="0" u="none" strike="noStrike" kern="1200" baseline="0">
                <a:solidFill>
                  <a:schemeClr val="dk1">
                    <a:lumMod val="75000"/>
                    <a:lumOff val="25000"/>
                  </a:schemeClr>
                </a:solidFill>
                <a:latin typeface="+mn-lt"/>
                <a:ea typeface="+mn-ea"/>
                <a:cs typeface="+mn-cs"/>
              </a:defRPr>
            </a:pPr>
            <a:r>
              <a:rPr lang="en-US" dirty="0"/>
              <a:t>Virtual Constructive Event               </a:t>
            </a:r>
          </a:p>
          <a:p>
            <a:pPr algn="ctr">
              <a:defRPr/>
            </a:pPr>
            <a:r>
              <a:rPr lang="en-US" dirty="0"/>
              <a:t>40 Test Runs Completed                             1</a:t>
            </a:r>
            <a:r>
              <a:rPr lang="en-US" baseline="0" dirty="0"/>
              <a:t> </a:t>
            </a:r>
            <a:r>
              <a:rPr lang="en-US" dirty="0"/>
              <a:t>Week</a:t>
            </a:r>
            <a:r>
              <a:rPr lang="en-US" baseline="0" dirty="0"/>
              <a:t> of Testing</a:t>
            </a:r>
            <a:endParaRPr lang="en-US" dirty="0"/>
          </a:p>
        </c:rich>
      </c:tx>
      <c:overlay val="0"/>
      <c:spPr>
        <a:noFill/>
        <a:ln>
          <a:noFill/>
        </a:ln>
        <a:effectLst/>
      </c:spPr>
      <c:txPr>
        <a:bodyPr rot="0" spcFirstLastPara="1" vertOverflow="ellipsis" vert="horz" wrap="square" anchor="ctr" anchorCtr="1"/>
        <a:lstStyle/>
        <a:p>
          <a:pPr algn="ctr">
            <a:defRPr sz="1800" b="1" i="0" u="none" strike="noStrike" kern="1200" baseline="0">
              <a:solidFill>
                <a:schemeClr val="dk1">
                  <a:lumMod val="75000"/>
                  <a:lumOff val="25000"/>
                </a:schemeClr>
              </a:solidFill>
              <a:latin typeface="+mn-lt"/>
              <a:ea typeface="+mn-ea"/>
              <a:cs typeface="+mn-cs"/>
            </a:defRPr>
          </a:pPr>
          <a:endParaRPr lang="en-US"/>
        </a:p>
      </c:txPr>
    </c:title>
    <c:autoTitleDeleted val="0"/>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dPt>
            <c:idx val="3"/>
            <c:invertIfNegative val="0"/>
            <c:bubble3D val="0"/>
            <c:spPr>
              <a:solidFill>
                <a:srgbClr val="00B050"/>
              </a:solidFill>
              <a:ln w="9525" cap="flat" cmpd="sng" algn="ctr">
                <a:solidFill>
                  <a:schemeClr val="accent1">
                    <a:lumMod val="75000"/>
                  </a:schemeClr>
                </a:solidFill>
                <a:round/>
              </a:ln>
              <a:effectLst/>
              <a:sp3d contourW="9525">
                <a:contourClr>
                  <a:schemeClr val="accent1">
                    <a:lumMod val="75000"/>
                  </a:schemeClr>
                </a:contourClr>
              </a:sp3d>
            </c:spPr>
            <c:extLst>
              <c:ext xmlns:c16="http://schemas.microsoft.com/office/drawing/2014/chart" uri="{C3380CC4-5D6E-409C-BE32-E72D297353CC}">
                <c16:uniqueId val="{00000001-22AF-4B8A-9224-D7C831FEBF3A}"/>
              </c:ext>
            </c:extLst>
          </c:dPt>
          <c:dLbls>
            <c:dLbl>
              <c:idx val="3"/>
              <c:tx>
                <c:rich>
                  <a:bodyPr rot="0" spcFirstLastPara="1" vertOverflow="ellipsis" vert="horz" wrap="square" lIns="38100" tIns="19050" rIns="38100" bIns="19050" anchor="ctr" anchorCtr="1">
                    <a:spAutoFit/>
                  </a:bodyPr>
                  <a:lstStyle/>
                  <a:p>
                    <a:pPr>
                      <a:defRPr sz="1200" b="1" i="0" u="none" strike="noStrike" kern="1200" baseline="0">
                        <a:solidFill>
                          <a:schemeClr val="dk1">
                            <a:lumMod val="75000"/>
                            <a:lumOff val="25000"/>
                          </a:schemeClr>
                        </a:solidFill>
                        <a:latin typeface="+mn-lt"/>
                        <a:ea typeface="+mn-ea"/>
                        <a:cs typeface="+mn-cs"/>
                      </a:defRPr>
                    </a:pPr>
                    <a:r>
                      <a:rPr lang="en-US" sz="1200" b="1" i="0" baseline="0" dirty="0"/>
                      <a:t>$56K</a:t>
                    </a:r>
                  </a:p>
                </c:rich>
              </c:tx>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2AF-4B8A-9224-D7C831FEBF3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'Virtual Constructive'!$A$3:$A$6</c:f>
              <c:strCache>
                <c:ptCount val="4"/>
                <c:pt idx="0">
                  <c:v>Government Personnel</c:v>
                </c:pt>
                <c:pt idx="1">
                  <c:v>Contractor Personnel</c:v>
                </c:pt>
                <c:pt idx="2">
                  <c:v>Virtual Constructive Lab Time</c:v>
                </c:pt>
                <c:pt idx="3">
                  <c:v>Total</c:v>
                </c:pt>
              </c:strCache>
            </c:strRef>
          </c:cat>
          <c:val>
            <c:numRef>
              <c:f>'Virtual Constructive'!$B$3:$B$6</c:f>
              <c:numCache>
                <c:formatCode>_("$"* #,##0.00_);_("$"* \(#,##0.00\);_("$"* "-"??_);_(@_)</c:formatCode>
                <c:ptCount val="4"/>
                <c:pt idx="0">
                  <c:v>4018.5</c:v>
                </c:pt>
                <c:pt idx="1">
                  <c:v>14481.880000000001</c:v>
                </c:pt>
                <c:pt idx="2">
                  <c:v>37500</c:v>
                </c:pt>
                <c:pt idx="3">
                  <c:v>56000.380000000005</c:v>
                </c:pt>
              </c:numCache>
            </c:numRef>
          </c:val>
          <c:extLst>
            <c:ext xmlns:c16="http://schemas.microsoft.com/office/drawing/2014/chart" uri="{C3380CC4-5D6E-409C-BE32-E72D297353CC}">
              <c16:uniqueId val="{00000002-22AF-4B8A-9224-D7C831FEBF3A}"/>
            </c:ext>
          </c:extLst>
        </c:ser>
        <c:dLbls>
          <c:showLegendKey val="0"/>
          <c:showVal val="0"/>
          <c:showCatName val="0"/>
          <c:showSerName val="0"/>
          <c:showPercent val="0"/>
          <c:showBubbleSize val="0"/>
        </c:dLbls>
        <c:gapWidth val="65"/>
        <c:shape val="box"/>
        <c:axId val="517374016"/>
        <c:axId val="517374344"/>
        <c:axId val="0"/>
      </c:bar3DChart>
      <c:catAx>
        <c:axId val="517374016"/>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700" b="0" i="0" u="none" strike="noStrike" kern="1200" cap="all" baseline="0">
                <a:solidFill>
                  <a:schemeClr val="dk1">
                    <a:lumMod val="75000"/>
                    <a:lumOff val="25000"/>
                  </a:schemeClr>
                </a:solidFill>
                <a:latin typeface="+mn-lt"/>
                <a:ea typeface="+mn-ea"/>
                <a:cs typeface="+mn-cs"/>
              </a:defRPr>
            </a:pPr>
            <a:endParaRPr lang="en-US"/>
          </a:p>
        </c:txPr>
        <c:crossAx val="517374344"/>
        <c:crosses val="autoZero"/>
        <c:auto val="1"/>
        <c:lblAlgn val="ctr"/>
        <c:lblOffset val="100"/>
        <c:noMultiLvlLbl val="0"/>
      </c:catAx>
      <c:valAx>
        <c:axId val="517374344"/>
        <c:scaling>
          <c:orientation val="minMax"/>
        </c:scaling>
        <c:delete val="0"/>
        <c:axPos val="l"/>
        <c:majorGridlines>
          <c:spPr>
            <a:ln w="9525" cap="flat" cmpd="sng" algn="ctr">
              <a:solidFill>
                <a:schemeClr val="dk1">
                  <a:lumMod val="15000"/>
                  <a:lumOff val="85000"/>
                </a:schemeClr>
              </a:solidFill>
              <a:round/>
            </a:ln>
            <a:effectLst/>
          </c:spPr>
        </c:majorGridlines>
        <c:numFmt formatCode="_(&quot;$&quot;* #,##0_);_(&quot;$&quot;* \(#,##0\);_(&quot;$&quot;* &quot;-&quot;_);_(@_)"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dk1">
                    <a:lumMod val="75000"/>
                    <a:lumOff val="25000"/>
                  </a:schemeClr>
                </a:solidFill>
                <a:latin typeface="+mn-lt"/>
                <a:ea typeface="+mn-ea"/>
                <a:cs typeface="+mn-cs"/>
              </a:defRPr>
            </a:pPr>
            <a:endParaRPr lang="en-US"/>
          </a:p>
        </c:txPr>
        <c:crossAx val="517374016"/>
        <c:crosses val="autoZero"/>
        <c:crossBetween val="between"/>
      </c:valAx>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8546" name="Rectangle 2"/>
          <p:cNvSpPr>
            <a:spLocks noGrp="1" noChangeArrowheads="1"/>
          </p:cNvSpPr>
          <p:nvPr>
            <p:ph type="hdr" sz="quarter"/>
          </p:nvPr>
        </p:nvSpPr>
        <p:spPr bwMode="auto">
          <a:xfrm>
            <a:off x="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defTabSz="908050">
              <a:defRPr sz="1200"/>
            </a:lvl1pPr>
          </a:lstStyle>
          <a:p>
            <a:endParaRPr lang="en-US" dirty="0"/>
          </a:p>
        </p:txBody>
      </p:sp>
      <p:sp>
        <p:nvSpPr>
          <p:cNvPr id="108547" name="Rectangle 3"/>
          <p:cNvSpPr>
            <a:spLocks noGrp="1" noChangeArrowheads="1"/>
          </p:cNvSpPr>
          <p:nvPr>
            <p:ph type="dt" sz="quarter" idx="1"/>
          </p:nvPr>
        </p:nvSpPr>
        <p:spPr bwMode="auto">
          <a:xfrm>
            <a:off x="388620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algn="r" defTabSz="908050">
              <a:defRPr sz="1200"/>
            </a:lvl1pPr>
          </a:lstStyle>
          <a:p>
            <a:endParaRPr lang="en-US" dirty="0"/>
          </a:p>
        </p:txBody>
      </p:sp>
      <p:sp>
        <p:nvSpPr>
          <p:cNvPr id="108548" name="Rectangle 4"/>
          <p:cNvSpPr>
            <a:spLocks noGrp="1" noChangeArrowheads="1"/>
          </p:cNvSpPr>
          <p:nvPr>
            <p:ph type="ftr" sz="quarter" idx="2"/>
          </p:nvPr>
        </p:nvSpPr>
        <p:spPr bwMode="auto">
          <a:xfrm>
            <a:off x="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defTabSz="908050">
              <a:defRPr sz="1200"/>
            </a:lvl1pPr>
          </a:lstStyle>
          <a:p>
            <a:endParaRPr lang="en-US" dirty="0"/>
          </a:p>
        </p:txBody>
      </p:sp>
      <p:sp>
        <p:nvSpPr>
          <p:cNvPr id="108549" name="Rectangle 5"/>
          <p:cNvSpPr>
            <a:spLocks noGrp="1" noChangeArrowheads="1"/>
          </p:cNvSpPr>
          <p:nvPr>
            <p:ph type="sldNum" sz="quarter" idx="3"/>
          </p:nvPr>
        </p:nvSpPr>
        <p:spPr bwMode="auto">
          <a:xfrm>
            <a:off x="388620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algn="r" defTabSz="908050">
              <a:defRPr sz="1200"/>
            </a:lvl1pPr>
          </a:lstStyle>
          <a:p>
            <a:fld id="{4F2942F5-6495-4924-A5BF-A11924438D24}" type="slidenum">
              <a:rPr lang="en-US"/>
              <a:pPr/>
              <a:t>‹#›</a:t>
            </a:fld>
            <a:endParaRPr lang="en-US" dirty="0"/>
          </a:p>
        </p:txBody>
      </p:sp>
    </p:spTree>
    <p:extLst>
      <p:ext uri="{BB962C8B-B14F-4D97-AF65-F5344CB8AC3E}">
        <p14:creationId xmlns:p14="http://schemas.microsoft.com/office/powerpoint/2010/main" val="40371026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474" name="Rectangle 2"/>
          <p:cNvSpPr>
            <a:spLocks noGrp="1" noChangeArrowheads="1"/>
          </p:cNvSpPr>
          <p:nvPr>
            <p:ph type="hdr" sz="quarter"/>
          </p:nvPr>
        </p:nvSpPr>
        <p:spPr bwMode="auto">
          <a:xfrm>
            <a:off x="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defTabSz="908050">
              <a:defRPr sz="1200"/>
            </a:lvl1pPr>
          </a:lstStyle>
          <a:p>
            <a:endParaRPr lang="en-US" dirty="0"/>
          </a:p>
        </p:txBody>
      </p:sp>
      <p:sp>
        <p:nvSpPr>
          <p:cNvPr id="105475" name="Rectangle 3"/>
          <p:cNvSpPr>
            <a:spLocks noGrp="1" noChangeArrowheads="1"/>
          </p:cNvSpPr>
          <p:nvPr>
            <p:ph type="dt" idx="1"/>
          </p:nvPr>
        </p:nvSpPr>
        <p:spPr bwMode="auto">
          <a:xfrm>
            <a:off x="388620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algn="r" defTabSz="908050">
              <a:defRPr sz="1200"/>
            </a:lvl1pPr>
          </a:lstStyle>
          <a:p>
            <a:endParaRPr lang="en-US" dirty="0"/>
          </a:p>
        </p:txBody>
      </p:sp>
      <p:sp>
        <p:nvSpPr>
          <p:cNvPr id="105476" name="Rectangle 4"/>
          <p:cNvSpPr>
            <a:spLocks noGrp="1" noRot="1" noChangeAspect="1" noChangeArrowheads="1" noTextEdit="1"/>
          </p:cNvSpPr>
          <p:nvPr>
            <p:ph type="sldImg" idx="2"/>
          </p:nvPr>
        </p:nvSpPr>
        <p:spPr bwMode="auto">
          <a:xfrm>
            <a:off x="419100" y="676275"/>
            <a:ext cx="6019800" cy="3386138"/>
          </a:xfrm>
          <a:prstGeom prst="rect">
            <a:avLst/>
          </a:prstGeom>
          <a:noFill/>
          <a:ln w="9525">
            <a:solidFill>
              <a:srgbClr val="000000"/>
            </a:solidFill>
            <a:miter lim="800000"/>
            <a:headEnd/>
            <a:tailEnd/>
          </a:ln>
          <a:effectLst/>
        </p:spPr>
      </p:sp>
      <p:sp>
        <p:nvSpPr>
          <p:cNvPr id="105477" name="Rectangle 5"/>
          <p:cNvSpPr>
            <a:spLocks noGrp="1" noChangeArrowheads="1"/>
          </p:cNvSpPr>
          <p:nvPr>
            <p:ph type="body" sz="quarter" idx="3"/>
          </p:nvPr>
        </p:nvSpPr>
        <p:spPr bwMode="auto">
          <a:xfrm>
            <a:off x="914400" y="4289425"/>
            <a:ext cx="5029200" cy="4064000"/>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5478" name="Rectangle 6"/>
          <p:cNvSpPr>
            <a:spLocks noGrp="1" noChangeArrowheads="1"/>
          </p:cNvSpPr>
          <p:nvPr>
            <p:ph type="ftr" sz="quarter" idx="4"/>
          </p:nvPr>
        </p:nvSpPr>
        <p:spPr bwMode="auto">
          <a:xfrm>
            <a:off x="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defTabSz="908050">
              <a:defRPr sz="1200"/>
            </a:lvl1pPr>
          </a:lstStyle>
          <a:p>
            <a:endParaRPr lang="en-US" dirty="0"/>
          </a:p>
        </p:txBody>
      </p:sp>
      <p:sp>
        <p:nvSpPr>
          <p:cNvPr id="105479" name="Rectangle 7"/>
          <p:cNvSpPr>
            <a:spLocks noGrp="1" noChangeArrowheads="1"/>
          </p:cNvSpPr>
          <p:nvPr>
            <p:ph type="sldNum" sz="quarter" idx="5"/>
          </p:nvPr>
        </p:nvSpPr>
        <p:spPr bwMode="auto">
          <a:xfrm>
            <a:off x="388620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algn="r" defTabSz="908050">
              <a:defRPr sz="1200"/>
            </a:lvl1pPr>
          </a:lstStyle>
          <a:p>
            <a:fld id="{85D9B890-3B6E-417C-BD92-47816D5AB620}" type="slidenum">
              <a:rPr lang="en-US"/>
              <a:pPr/>
              <a:t>‹#›</a:t>
            </a:fld>
            <a:endParaRPr lang="en-US" dirty="0"/>
          </a:p>
        </p:txBody>
      </p:sp>
    </p:spTree>
    <p:extLst>
      <p:ext uri="{BB962C8B-B14F-4D97-AF65-F5344CB8AC3E}">
        <p14:creationId xmlns:p14="http://schemas.microsoft.com/office/powerpoint/2010/main" val="328056145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600" kern="1200">
        <a:solidFill>
          <a:schemeClr val="tx1"/>
        </a:solidFill>
        <a:latin typeface="Arial" charset="0"/>
        <a:ea typeface="+mn-ea"/>
        <a:cs typeface="+mn-cs"/>
      </a:defRPr>
    </a:lvl1pPr>
    <a:lvl2pPr marL="609585" algn="l" rtl="0" eaLnBrk="0" fontAlgn="base" hangingPunct="0">
      <a:spcBef>
        <a:spcPct val="30000"/>
      </a:spcBef>
      <a:spcAft>
        <a:spcPct val="0"/>
      </a:spcAft>
      <a:defRPr kumimoji="1" sz="1600" kern="1200">
        <a:solidFill>
          <a:schemeClr val="tx1"/>
        </a:solidFill>
        <a:latin typeface="Arial" charset="0"/>
        <a:ea typeface="+mn-ea"/>
        <a:cs typeface="+mn-cs"/>
      </a:defRPr>
    </a:lvl2pPr>
    <a:lvl3pPr marL="1219170" algn="l" rtl="0" eaLnBrk="0" fontAlgn="base" hangingPunct="0">
      <a:spcBef>
        <a:spcPct val="30000"/>
      </a:spcBef>
      <a:spcAft>
        <a:spcPct val="0"/>
      </a:spcAft>
      <a:defRPr kumimoji="1" sz="1600" kern="1200">
        <a:solidFill>
          <a:schemeClr val="tx1"/>
        </a:solidFill>
        <a:latin typeface="Arial" charset="0"/>
        <a:ea typeface="+mn-ea"/>
        <a:cs typeface="+mn-cs"/>
      </a:defRPr>
    </a:lvl3pPr>
    <a:lvl4pPr marL="1828754" algn="l" rtl="0" eaLnBrk="0" fontAlgn="base" hangingPunct="0">
      <a:spcBef>
        <a:spcPct val="30000"/>
      </a:spcBef>
      <a:spcAft>
        <a:spcPct val="0"/>
      </a:spcAft>
      <a:defRPr kumimoji="1" sz="1600" kern="1200">
        <a:solidFill>
          <a:schemeClr val="tx1"/>
        </a:solidFill>
        <a:latin typeface="Arial" charset="0"/>
        <a:ea typeface="+mn-ea"/>
        <a:cs typeface="+mn-cs"/>
      </a:defRPr>
    </a:lvl4pPr>
    <a:lvl5pPr marL="2438339" algn="l" rtl="0" eaLnBrk="0" fontAlgn="base" hangingPunct="0">
      <a:spcBef>
        <a:spcPct val="30000"/>
      </a:spcBef>
      <a:spcAft>
        <a:spcPct val="0"/>
      </a:spcAft>
      <a:defRPr kumimoji="1" sz="1600" kern="1200">
        <a:solidFill>
          <a:schemeClr val="tx1"/>
        </a:solidFill>
        <a:latin typeface="Arial" charset="0"/>
        <a:ea typeface="+mn-ea"/>
        <a:cs typeface="+mn-cs"/>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C86FA95-754A-4FEF-9130-0A7EC231E6A0}" type="slidenum">
              <a:rPr lang="en-US"/>
              <a:pPr/>
              <a:t>0</a:t>
            </a:fld>
            <a:endParaRPr lang="en-US" dirty="0"/>
          </a:p>
        </p:txBody>
      </p:sp>
      <p:sp>
        <p:nvSpPr>
          <p:cNvPr id="132098" name="Rectangle 2"/>
          <p:cNvSpPr>
            <a:spLocks noGrp="1" noRot="1" noChangeAspect="1" noChangeArrowheads="1" noTextEdit="1"/>
          </p:cNvSpPr>
          <p:nvPr>
            <p:ph type="sldImg"/>
          </p:nvPr>
        </p:nvSpPr>
        <p:spPr>
          <a:xfrm>
            <a:off x="419100" y="676275"/>
            <a:ext cx="6019800" cy="3386138"/>
          </a:xfrm>
          <a:ln/>
        </p:spPr>
      </p:sp>
      <p:sp>
        <p:nvSpPr>
          <p:cNvPr id="13209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785981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D9B890-3B6E-417C-BD92-47816D5AB620}" type="slidenum">
              <a:rPr lang="en-US" smtClean="0"/>
              <a:pPr/>
              <a:t>48</a:t>
            </a:fld>
            <a:endParaRPr lang="en-US" dirty="0"/>
          </a:p>
        </p:txBody>
      </p:sp>
    </p:spTree>
    <p:extLst>
      <p:ext uri="{BB962C8B-B14F-4D97-AF65-F5344CB8AC3E}">
        <p14:creationId xmlns:p14="http://schemas.microsoft.com/office/powerpoint/2010/main" val="561715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D9B890-3B6E-417C-BD92-47816D5AB620}" type="slidenum">
              <a:rPr lang="en-US" smtClean="0"/>
              <a:pPr/>
              <a:t>50</a:t>
            </a:fld>
            <a:endParaRPr lang="en-US" dirty="0"/>
          </a:p>
        </p:txBody>
      </p:sp>
    </p:spTree>
    <p:extLst>
      <p:ext uri="{BB962C8B-B14F-4D97-AF65-F5344CB8AC3E}">
        <p14:creationId xmlns:p14="http://schemas.microsoft.com/office/powerpoint/2010/main" val="1771586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53</a:t>
            </a:fld>
            <a:endParaRPr lang="en-US" dirty="0"/>
          </a:p>
        </p:txBody>
      </p:sp>
    </p:spTree>
    <p:extLst>
      <p:ext uri="{BB962C8B-B14F-4D97-AF65-F5344CB8AC3E}">
        <p14:creationId xmlns:p14="http://schemas.microsoft.com/office/powerpoint/2010/main" val="1169638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54</a:t>
            </a:fld>
            <a:endParaRPr lang="en-US" dirty="0"/>
          </a:p>
        </p:txBody>
      </p:sp>
    </p:spTree>
    <p:extLst>
      <p:ext uri="{BB962C8B-B14F-4D97-AF65-F5344CB8AC3E}">
        <p14:creationId xmlns:p14="http://schemas.microsoft.com/office/powerpoint/2010/main" val="3050347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55</a:t>
            </a:fld>
            <a:endParaRPr lang="en-US" dirty="0"/>
          </a:p>
        </p:txBody>
      </p:sp>
    </p:spTree>
    <p:extLst>
      <p:ext uri="{BB962C8B-B14F-4D97-AF65-F5344CB8AC3E}">
        <p14:creationId xmlns:p14="http://schemas.microsoft.com/office/powerpoint/2010/main" val="3734007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57</a:t>
            </a:fld>
            <a:endParaRPr lang="en-US" dirty="0"/>
          </a:p>
        </p:txBody>
      </p:sp>
    </p:spTree>
    <p:extLst>
      <p:ext uri="{BB962C8B-B14F-4D97-AF65-F5344CB8AC3E}">
        <p14:creationId xmlns:p14="http://schemas.microsoft.com/office/powerpoint/2010/main" val="3545296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62</a:t>
            </a:fld>
            <a:endParaRPr lang="en-US" dirty="0"/>
          </a:p>
        </p:txBody>
      </p:sp>
    </p:spTree>
    <p:extLst>
      <p:ext uri="{BB962C8B-B14F-4D97-AF65-F5344CB8AC3E}">
        <p14:creationId xmlns:p14="http://schemas.microsoft.com/office/powerpoint/2010/main" val="3576286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63</a:t>
            </a:fld>
            <a:endParaRPr lang="en-US" dirty="0"/>
          </a:p>
        </p:txBody>
      </p:sp>
    </p:spTree>
    <p:extLst>
      <p:ext uri="{BB962C8B-B14F-4D97-AF65-F5344CB8AC3E}">
        <p14:creationId xmlns:p14="http://schemas.microsoft.com/office/powerpoint/2010/main" val="1112847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64</a:t>
            </a:fld>
            <a:endParaRPr lang="en-US" dirty="0"/>
          </a:p>
        </p:txBody>
      </p:sp>
    </p:spTree>
    <p:extLst>
      <p:ext uri="{BB962C8B-B14F-4D97-AF65-F5344CB8AC3E}">
        <p14:creationId xmlns:p14="http://schemas.microsoft.com/office/powerpoint/2010/main" val="3582228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65</a:t>
            </a:fld>
            <a:endParaRPr lang="en-US" dirty="0"/>
          </a:p>
        </p:txBody>
      </p:sp>
    </p:spTree>
    <p:extLst>
      <p:ext uri="{BB962C8B-B14F-4D97-AF65-F5344CB8AC3E}">
        <p14:creationId xmlns:p14="http://schemas.microsoft.com/office/powerpoint/2010/main" val="24028486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66</a:t>
            </a:fld>
            <a:endParaRPr lang="en-US" dirty="0"/>
          </a:p>
        </p:txBody>
      </p:sp>
    </p:spTree>
    <p:extLst>
      <p:ext uri="{BB962C8B-B14F-4D97-AF65-F5344CB8AC3E}">
        <p14:creationId xmlns:p14="http://schemas.microsoft.com/office/powerpoint/2010/main" val="31434372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67</a:t>
            </a:fld>
            <a:endParaRPr lang="en-US" dirty="0"/>
          </a:p>
        </p:txBody>
      </p:sp>
    </p:spTree>
    <p:extLst>
      <p:ext uri="{BB962C8B-B14F-4D97-AF65-F5344CB8AC3E}">
        <p14:creationId xmlns:p14="http://schemas.microsoft.com/office/powerpoint/2010/main" val="4865580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68</a:t>
            </a:fld>
            <a:endParaRPr lang="en-US" dirty="0"/>
          </a:p>
        </p:txBody>
      </p:sp>
    </p:spTree>
    <p:extLst>
      <p:ext uri="{BB962C8B-B14F-4D97-AF65-F5344CB8AC3E}">
        <p14:creationId xmlns:p14="http://schemas.microsoft.com/office/powerpoint/2010/main" val="380678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69</a:t>
            </a:fld>
            <a:endParaRPr lang="en-US" dirty="0"/>
          </a:p>
        </p:txBody>
      </p:sp>
    </p:spTree>
    <p:extLst>
      <p:ext uri="{BB962C8B-B14F-4D97-AF65-F5344CB8AC3E}">
        <p14:creationId xmlns:p14="http://schemas.microsoft.com/office/powerpoint/2010/main" val="24911377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70</a:t>
            </a:fld>
            <a:endParaRPr lang="en-US" dirty="0"/>
          </a:p>
        </p:txBody>
      </p:sp>
    </p:spTree>
    <p:extLst>
      <p:ext uri="{BB962C8B-B14F-4D97-AF65-F5344CB8AC3E}">
        <p14:creationId xmlns:p14="http://schemas.microsoft.com/office/powerpoint/2010/main" val="3443481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71</a:t>
            </a:fld>
            <a:endParaRPr lang="en-US" dirty="0"/>
          </a:p>
        </p:txBody>
      </p:sp>
    </p:spTree>
    <p:extLst>
      <p:ext uri="{BB962C8B-B14F-4D97-AF65-F5344CB8AC3E}">
        <p14:creationId xmlns:p14="http://schemas.microsoft.com/office/powerpoint/2010/main" val="41294518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5" name="Footer Placeholder 4"/>
          <p:cNvSpPr>
            <a:spLocks noGrp="1"/>
          </p:cNvSpPr>
          <p:nvPr>
            <p:ph type="ftr" sz="quarter" idx="10"/>
          </p:nvPr>
        </p:nvSpPr>
        <p:spPr/>
        <p:txBody>
          <a:bodyPr/>
          <a:lstStyle/>
          <a:p>
            <a:r>
              <a:rPr lang="en-US" dirty="0"/>
              <a:t>Course material is property of the College of Test and Evaluation.</a:t>
            </a:r>
          </a:p>
        </p:txBody>
      </p:sp>
      <p:sp>
        <p:nvSpPr>
          <p:cNvPr id="6" name="Slide Number Placeholder 5"/>
          <p:cNvSpPr>
            <a:spLocks noGrp="1"/>
          </p:cNvSpPr>
          <p:nvPr>
            <p:ph type="sldNum" sz="quarter" idx="11"/>
          </p:nvPr>
        </p:nvSpPr>
        <p:spPr/>
        <p:txBody>
          <a:bodyPr/>
          <a:lstStyle/>
          <a:p>
            <a:fld id="{807F4FE6-C4BD-1744-8750-F971A2E7163C}" type="slidenum">
              <a:rPr lang="en-US" smtClean="0"/>
              <a:t>72</a:t>
            </a:fld>
            <a:endParaRPr lang="en-US" dirty="0"/>
          </a:p>
        </p:txBody>
      </p:sp>
      <p:sp>
        <p:nvSpPr>
          <p:cNvPr id="7" name="Header Placeholder 6"/>
          <p:cNvSpPr>
            <a:spLocks noGrp="1"/>
          </p:cNvSpPr>
          <p:nvPr>
            <p:ph type="hdr" sz="quarter" idx="12"/>
          </p:nvPr>
        </p:nvSpPr>
        <p:spPr/>
        <p:txBody>
          <a:bodyPr/>
          <a:lstStyle/>
          <a:p>
            <a:r>
              <a:rPr lang="en-US" dirty="0"/>
              <a:t>CTE-LVC-100 Introduction to Live, Virtual, Constructive (LVC)</a:t>
            </a:r>
          </a:p>
          <a:p>
            <a:r>
              <a:rPr lang="en-US" dirty="0"/>
              <a:t>CTE-LVC-106 Verification, Validation, and Accreditation (VV&amp;A)</a:t>
            </a:r>
          </a:p>
        </p:txBody>
      </p:sp>
    </p:spTree>
    <p:extLst>
      <p:ext uri="{BB962C8B-B14F-4D97-AF65-F5344CB8AC3E}">
        <p14:creationId xmlns:p14="http://schemas.microsoft.com/office/powerpoint/2010/main" val="30181729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Slide Title: </a:t>
            </a:r>
            <a:r>
              <a:rPr lang="en-US" sz="1200" dirty="0"/>
              <a:t>Determine the VV&amp;A Requirements:</a:t>
            </a: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Enabling Learning Objectives (ELO):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Discuss Credibility and VV&amp;A Requirements and d</a:t>
            </a:r>
            <a:r>
              <a:rPr lang="en-US" sz="1200" dirty="0"/>
              <a:t>etermined/Categorized Requirements According To The Three Pillars Of M&amp;S/Tool Credibility</a:t>
            </a: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Builds/Animation(s): </a:t>
            </a:r>
            <a:r>
              <a:rPr kumimoji="0" lang="en-US" sz="1200" b="0" i="0" u="none" strike="noStrike" kern="1200" cap="none" spc="0" normalizeH="0" baseline="0" noProof="0" dirty="0">
                <a:ln>
                  <a:noFill/>
                </a:ln>
                <a:solidFill>
                  <a:prstClr val="black"/>
                </a:solidFill>
                <a:effectLst/>
                <a:uLnTx/>
                <a:uFillTx/>
                <a:latin typeface="+mn-lt"/>
                <a:ea typeface="+mn-ea"/>
                <a:cs typeface="+mn-cs"/>
              </a:rPr>
              <a:t>N/A</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Instructor Notes: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Most importantly, you must determine the VV&amp;A requirements.  The most important thing is to IDENTIFY the Intended use of the simulation.  This is the most critical step to VV&amp;A (the intended use statement)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They you must ask “What can the models and simulations do the functions and t what level of fidelity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How accuracy must it be.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These are all very important to the VV&amp;A phase.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Color Commentator Notes: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References:</a:t>
            </a:r>
          </a:p>
          <a:p>
            <a:endParaRPr lang="en-US" dirty="0"/>
          </a:p>
        </p:txBody>
      </p:sp>
      <p:sp>
        <p:nvSpPr>
          <p:cNvPr id="5" name="Footer Placeholder 4"/>
          <p:cNvSpPr>
            <a:spLocks noGrp="1"/>
          </p:cNvSpPr>
          <p:nvPr>
            <p:ph type="ftr" sz="quarter" idx="10"/>
          </p:nvPr>
        </p:nvSpPr>
        <p:spPr/>
        <p:txBody>
          <a:bodyPr/>
          <a:lstStyle/>
          <a:p>
            <a:r>
              <a:rPr lang="en-US" dirty="0"/>
              <a:t>Course material is property of the College of Test and Evaluation.</a:t>
            </a:r>
          </a:p>
        </p:txBody>
      </p:sp>
      <p:sp>
        <p:nvSpPr>
          <p:cNvPr id="6" name="Slide Number Placeholder 5"/>
          <p:cNvSpPr>
            <a:spLocks noGrp="1"/>
          </p:cNvSpPr>
          <p:nvPr>
            <p:ph type="sldNum" sz="quarter" idx="11"/>
          </p:nvPr>
        </p:nvSpPr>
        <p:spPr/>
        <p:txBody>
          <a:bodyPr/>
          <a:lstStyle/>
          <a:p>
            <a:fld id="{807F4FE6-C4BD-1744-8750-F971A2E7163C}" type="slidenum">
              <a:rPr lang="en-US" smtClean="0"/>
              <a:t>73</a:t>
            </a:fld>
            <a:endParaRPr lang="en-US" dirty="0"/>
          </a:p>
        </p:txBody>
      </p:sp>
      <p:sp>
        <p:nvSpPr>
          <p:cNvPr id="7" name="Header Placeholder 6"/>
          <p:cNvSpPr>
            <a:spLocks noGrp="1"/>
          </p:cNvSpPr>
          <p:nvPr>
            <p:ph type="hdr" sz="quarter" idx="12"/>
          </p:nvPr>
        </p:nvSpPr>
        <p:spPr/>
        <p:txBody>
          <a:bodyPr/>
          <a:lstStyle/>
          <a:p>
            <a:r>
              <a:rPr lang="en-US" dirty="0"/>
              <a:t>CTE-LVC-100 Introduction to Live, Virtual, Constructive (LVC)</a:t>
            </a:r>
          </a:p>
          <a:p>
            <a:r>
              <a:rPr lang="en-US" dirty="0"/>
              <a:t>CTE-LVC-106 Verification, Validation, and Accreditation (VV&amp;A)</a:t>
            </a:r>
          </a:p>
        </p:txBody>
      </p:sp>
    </p:spTree>
    <p:extLst>
      <p:ext uri="{BB962C8B-B14F-4D97-AF65-F5344CB8AC3E}">
        <p14:creationId xmlns:p14="http://schemas.microsoft.com/office/powerpoint/2010/main" val="27672242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74</a:t>
            </a:fld>
            <a:endParaRPr lang="en-US" dirty="0"/>
          </a:p>
        </p:txBody>
      </p:sp>
    </p:spTree>
    <p:extLst>
      <p:ext uri="{BB962C8B-B14F-4D97-AF65-F5344CB8AC3E}">
        <p14:creationId xmlns:p14="http://schemas.microsoft.com/office/powerpoint/2010/main" val="27915323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5" name="Footer Placeholder 4"/>
          <p:cNvSpPr>
            <a:spLocks noGrp="1"/>
          </p:cNvSpPr>
          <p:nvPr>
            <p:ph type="ftr" sz="quarter" idx="10"/>
          </p:nvPr>
        </p:nvSpPr>
        <p:spPr/>
        <p:txBody>
          <a:bodyPr/>
          <a:lstStyle/>
          <a:p>
            <a:r>
              <a:rPr lang="en-US" dirty="0"/>
              <a:t>Course material is property of the College of Test and Evaluation.</a:t>
            </a:r>
          </a:p>
        </p:txBody>
      </p:sp>
      <p:sp>
        <p:nvSpPr>
          <p:cNvPr id="6" name="Slide Number Placeholder 5"/>
          <p:cNvSpPr>
            <a:spLocks noGrp="1"/>
          </p:cNvSpPr>
          <p:nvPr>
            <p:ph type="sldNum" sz="quarter" idx="11"/>
          </p:nvPr>
        </p:nvSpPr>
        <p:spPr/>
        <p:txBody>
          <a:bodyPr/>
          <a:lstStyle/>
          <a:p>
            <a:fld id="{807F4FE6-C4BD-1744-8750-F971A2E7163C}" type="slidenum">
              <a:rPr lang="en-US" smtClean="0"/>
              <a:t>75</a:t>
            </a:fld>
            <a:endParaRPr lang="en-US" dirty="0"/>
          </a:p>
        </p:txBody>
      </p:sp>
      <p:sp>
        <p:nvSpPr>
          <p:cNvPr id="7" name="Header Placeholder 6"/>
          <p:cNvSpPr>
            <a:spLocks noGrp="1"/>
          </p:cNvSpPr>
          <p:nvPr>
            <p:ph type="hdr" sz="quarter" idx="12"/>
          </p:nvPr>
        </p:nvSpPr>
        <p:spPr/>
        <p:txBody>
          <a:bodyPr/>
          <a:lstStyle/>
          <a:p>
            <a:r>
              <a:rPr lang="en-US" dirty="0"/>
              <a:t>CTE-LVC-100 Introduction to Live, Virtual, Constructive (LVC)</a:t>
            </a:r>
          </a:p>
          <a:p>
            <a:r>
              <a:rPr lang="en-US" dirty="0"/>
              <a:t>CTE-LVC-106 Verification, Validation, and Accreditation (VV&amp;A)</a:t>
            </a:r>
          </a:p>
        </p:txBody>
      </p:sp>
    </p:spTree>
    <p:extLst>
      <p:ext uri="{BB962C8B-B14F-4D97-AF65-F5344CB8AC3E}">
        <p14:creationId xmlns:p14="http://schemas.microsoft.com/office/powerpoint/2010/main" val="24778292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Slide Title:</a:t>
            </a:r>
            <a:r>
              <a:rPr lang="en-US" b="1" baseline="0" dirty="0"/>
              <a:t> </a:t>
            </a:r>
            <a:r>
              <a:rPr lang="en-US" dirty="0"/>
              <a:t>Federation Engineering Standards</a:t>
            </a:r>
            <a:endParaRPr lang="en-US" b="1" baseline="0" dirty="0"/>
          </a:p>
          <a:p>
            <a:endParaRPr lang="en-US" b="1" baseline="0" dirty="0"/>
          </a:p>
          <a:p>
            <a:pPr marL="0" marR="0" lvl="1" indent="0" algn="l" defTabSz="457200" rtl="0" eaLnBrk="1" fontAlgn="auto" latinLnBrk="0" hangingPunct="1">
              <a:lnSpc>
                <a:spcPct val="100000"/>
              </a:lnSpc>
              <a:spcBef>
                <a:spcPts val="0"/>
              </a:spcBef>
              <a:spcAft>
                <a:spcPts val="0"/>
              </a:spcAft>
              <a:buClrTx/>
              <a:buSzTx/>
              <a:buFontTx/>
              <a:buNone/>
              <a:tabLst/>
              <a:defRPr/>
            </a:pPr>
            <a:r>
              <a:rPr lang="en-US" b="1" baseline="0" dirty="0"/>
              <a:t>Enabling Learning Objectives (ELO): </a:t>
            </a:r>
          </a:p>
          <a:p>
            <a:pPr marL="0" marR="0" lvl="1"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Discuss Engineering Approaches and Standards </a:t>
            </a:r>
          </a:p>
          <a:p>
            <a:pPr marL="0" marR="0" lvl="1" indent="0" algn="l" defTabSz="457200" rtl="0" eaLnBrk="1" fontAlgn="auto" latinLnBrk="0" hangingPunct="1">
              <a:lnSpc>
                <a:spcPct val="100000"/>
              </a:lnSpc>
              <a:spcBef>
                <a:spcPts val="0"/>
              </a:spcBef>
              <a:spcAft>
                <a:spcPts val="0"/>
              </a:spcAft>
              <a:buClrTx/>
              <a:buSzTx/>
              <a:buFontTx/>
              <a:buNone/>
              <a:tabLst/>
              <a:defRPr/>
            </a:pPr>
            <a:endParaRPr lang="en-US" b="1" baseline="0" dirty="0"/>
          </a:p>
          <a:p>
            <a:pPr marL="0" marR="0" indent="0" algn="l" defTabSz="457200" rtl="0" eaLnBrk="1" fontAlgn="auto" latinLnBrk="0" hangingPunct="1">
              <a:lnSpc>
                <a:spcPct val="100000"/>
              </a:lnSpc>
              <a:spcBef>
                <a:spcPts val="0"/>
              </a:spcBef>
              <a:spcAft>
                <a:spcPts val="0"/>
              </a:spcAft>
              <a:buClrTx/>
              <a:buSzTx/>
              <a:buFontTx/>
              <a:buNone/>
              <a:tabLst/>
              <a:defRPr/>
            </a:pPr>
            <a:r>
              <a:rPr lang="en-US" b="1" baseline="0" dirty="0"/>
              <a:t>Builds/Animations: </a:t>
            </a:r>
            <a:r>
              <a:rPr lang="en-US" b="0" baseline="0" dirty="0"/>
              <a:t>N/A</a:t>
            </a:r>
            <a:endParaRPr lang="en-US" b="1" baseline="0" dirty="0"/>
          </a:p>
          <a:p>
            <a:endParaRPr lang="en-US" b="1" baseline="0" dirty="0"/>
          </a:p>
          <a:p>
            <a:r>
              <a:rPr lang="en-US" b="1" baseline="0" dirty="0"/>
              <a:t>Instructor Notes:</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We will apply three federation engineering standards in this class. The first is the Distributed Simulation Engineering and Execution Process (DSEEP).  The DSEEP is an architecture neutral high-level process framework into which the lower-level systems engineering practices native to any distributed simulation developer can be integrated easily. The DSEEP applies to federation engineering in a single architecture environment. The DSEEP will be used to walk through the “how” of LVC, i.e. what are the steps, tasks, and activities necessary to successfully engineer a</a:t>
            </a:r>
            <a:r>
              <a:rPr lang="en-US" baseline="0" dirty="0">
                <a:latin typeface="Times New Roman" panose="02020603050405020304" pitchFamily="18" charset="0"/>
                <a:cs typeface="Times New Roman" panose="02020603050405020304" pitchFamily="18" charset="0"/>
              </a:rPr>
              <a:t> distributed simulation </a:t>
            </a:r>
            <a:r>
              <a:rPr lang="en-US" dirty="0">
                <a:latin typeface="Times New Roman" panose="02020603050405020304" pitchFamily="18" charset="0"/>
                <a:cs typeface="Times New Roman" panose="02020603050405020304" pitchFamily="18" charset="0"/>
              </a:rPr>
              <a:t>environment.</a:t>
            </a:r>
          </a:p>
          <a:p>
            <a:endParaRPr lang="en-US" b="1" baseline="0" dirty="0"/>
          </a:p>
          <a:p>
            <a:r>
              <a:rPr lang="en-US" b="1" baseline="0" dirty="0"/>
              <a:t>Color Commentator Notes:</a:t>
            </a:r>
          </a:p>
          <a:p>
            <a:endParaRPr lang="en-US" b="1" baseline="0" dirty="0"/>
          </a:p>
          <a:p>
            <a:r>
              <a:rPr lang="en-US" b="1" baseline="0" dirty="0"/>
              <a:t>References:</a:t>
            </a:r>
            <a:endParaRPr lang="en-US" b="1" dirty="0"/>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The DSEEP has an overlay, the DSEEP Multi-Architecture Overlay (DMAO) that focuses on identifying the typical, major issues that arise in developing LVC environments. The DMAO differs from the DSEEP in that it assumes that you are working in a multi-architecture environment rather than a single architecture environment. Its focus is on issues that arise as a result of integrating and interoperating between architectures.</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5" name="Footer Placeholder 4"/>
          <p:cNvSpPr>
            <a:spLocks noGrp="1"/>
          </p:cNvSpPr>
          <p:nvPr>
            <p:ph type="ftr" sz="quarter" idx="10"/>
          </p:nvPr>
        </p:nvSpPr>
        <p:spPr/>
        <p:txBody>
          <a:bodyPr/>
          <a:lstStyle/>
          <a:p>
            <a:r>
              <a:rPr lang="en-US" dirty="0"/>
              <a:t>Course material is property of the College of Test and Evaluation.</a:t>
            </a:r>
          </a:p>
        </p:txBody>
      </p:sp>
      <p:sp>
        <p:nvSpPr>
          <p:cNvPr id="6" name="Slide Number Placeholder 5"/>
          <p:cNvSpPr>
            <a:spLocks noGrp="1"/>
          </p:cNvSpPr>
          <p:nvPr>
            <p:ph type="sldNum" sz="quarter" idx="11"/>
          </p:nvPr>
        </p:nvSpPr>
        <p:spPr/>
        <p:txBody>
          <a:bodyPr/>
          <a:lstStyle/>
          <a:p>
            <a:fld id="{618A853F-29C7-7C44-900C-8ED793172D2D}" type="slidenum">
              <a:rPr lang="en-US" smtClean="0"/>
              <a:t>76</a:t>
            </a:fld>
            <a:endParaRPr lang="en-US" dirty="0"/>
          </a:p>
        </p:txBody>
      </p:sp>
      <p:sp>
        <p:nvSpPr>
          <p:cNvPr id="7" name="Header Placeholder 6"/>
          <p:cNvSpPr>
            <a:spLocks noGrp="1"/>
          </p:cNvSpPr>
          <p:nvPr>
            <p:ph type="hdr" sz="quarter" idx="12"/>
          </p:nvPr>
        </p:nvSpPr>
        <p:spPr/>
        <p:txBody>
          <a:bodyPr/>
          <a:lstStyle/>
          <a:p>
            <a:r>
              <a:rPr lang="en-US" dirty="0"/>
              <a:t>CTE-LVC-100 Introduction to Live, Virtual, Constructive (LVC) </a:t>
            </a:r>
          </a:p>
          <a:p>
            <a:r>
              <a:rPr lang="en-US" dirty="0"/>
              <a:t>CTE-LVC-105 LVC Engineering Processes</a:t>
            </a:r>
          </a:p>
        </p:txBody>
      </p:sp>
    </p:spTree>
    <p:extLst>
      <p:ext uri="{BB962C8B-B14F-4D97-AF65-F5344CB8AC3E}">
        <p14:creationId xmlns:p14="http://schemas.microsoft.com/office/powerpoint/2010/main" val="9255936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Slide Title:</a:t>
            </a:r>
            <a:r>
              <a:rPr lang="en-US" b="1" baseline="0" dirty="0"/>
              <a:t> </a:t>
            </a:r>
            <a:r>
              <a:rPr lang="en-US" dirty="0"/>
              <a:t>DSEEP Top Level View</a:t>
            </a:r>
            <a:endParaRPr lang="en-US" b="1" baseline="0" dirty="0"/>
          </a:p>
          <a:p>
            <a:endParaRPr lang="en-US" b="1" baseline="0" dirty="0"/>
          </a:p>
          <a:p>
            <a:pPr marL="0" marR="0" lvl="1" indent="0" algn="l" defTabSz="457200" rtl="0" eaLnBrk="1" fontAlgn="auto" latinLnBrk="0" hangingPunct="1">
              <a:lnSpc>
                <a:spcPct val="100000"/>
              </a:lnSpc>
              <a:spcBef>
                <a:spcPts val="0"/>
              </a:spcBef>
              <a:spcAft>
                <a:spcPts val="0"/>
              </a:spcAft>
              <a:buClrTx/>
              <a:buSzTx/>
              <a:buFontTx/>
              <a:buNone/>
              <a:tabLst/>
              <a:defRPr/>
            </a:pPr>
            <a:r>
              <a:rPr lang="en-US" b="1" baseline="0" dirty="0"/>
              <a:t>Enabling Learning Objectives (ELO):   </a:t>
            </a:r>
            <a:r>
              <a:rPr lang="en-US" sz="1200" kern="1200" dirty="0">
                <a:solidFill>
                  <a:schemeClr val="tx1"/>
                </a:solidFill>
                <a:effectLst/>
                <a:latin typeface="+mn-lt"/>
                <a:ea typeface="+mn-ea"/>
                <a:cs typeface="+mn-cs"/>
              </a:rPr>
              <a:t>Discuss Engineering Approaches Standards </a:t>
            </a:r>
          </a:p>
          <a:p>
            <a:pPr marL="0" marR="0" lvl="1" indent="0" algn="l" defTabSz="457200" rtl="0" eaLnBrk="1" fontAlgn="auto" latinLnBrk="0" hangingPunct="1">
              <a:lnSpc>
                <a:spcPct val="100000"/>
              </a:lnSpc>
              <a:spcBef>
                <a:spcPts val="0"/>
              </a:spcBef>
              <a:spcAft>
                <a:spcPts val="0"/>
              </a:spcAft>
              <a:buClrTx/>
              <a:buSzTx/>
              <a:buFontTx/>
              <a:buNone/>
              <a:tabLst/>
              <a:defRPr/>
            </a:pPr>
            <a:endParaRPr lang="en-US" b="1" baseline="0" dirty="0"/>
          </a:p>
          <a:p>
            <a:pPr marL="0" marR="0" indent="0" algn="l" defTabSz="457200" rtl="0" eaLnBrk="1" fontAlgn="auto" latinLnBrk="0" hangingPunct="1">
              <a:lnSpc>
                <a:spcPct val="100000"/>
              </a:lnSpc>
              <a:spcBef>
                <a:spcPts val="0"/>
              </a:spcBef>
              <a:spcAft>
                <a:spcPts val="0"/>
              </a:spcAft>
              <a:buClrTx/>
              <a:buSzTx/>
              <a:buFontTx/>
              <a:buNone/>
              <a:tabLst/>
              <a:defRPr/>
            </a:pPr>
            <a:r>
              <a:rPr lang="en-US" b="1" baseline="0" dirty="0"/>
              <a:t>Builds/Animations: </a:t>
            </a:r>
            <a:r>
              <a:rPr lang="en-US" b="0" baseline="0" dirty="0"/>
              <a:t>N/A</a:t>
            </a:r>
            <a:endParaRPr lang="en-US" b="1" baseline="0" dirty="0"/>
          </a:p>
          <a:p>
            <a:endParaRPr lang="en-US" b="1" baseline="0" dirty="0"/>
          </a:p>
          <a:p>
            <a:r>
              <a:rPr lang="en-US" b="1" baseline="0" dirty="0"/>
              <a:t>Instructor Notes: </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ea typeface="ＭＳ Ｐゴシック" pitchFamily="-106" charset="-128"/>
                <a:cs typeface="Times New Roman" panose="02020603050405020304" pitchFamily="18" charset="0"/>
              </a:rPr>
              <a:t>This slide provides a top level view of the DSEEP. Because the DSEEP is fundamentally a systems engineering process for distributed simulation environments,  it was</a:t>
            </a:r>
            <a:r>
              <a:rPr lang="en-US" baseline="0" dirty="0">
                <a:ea typeface="ＭＳ Ｐゴシック" pitchFamily="-106" charset="-128"/>
                <a:cs typeface="Times New Roman" panose="02020603050405020304" pitchFamily="18" charset="0"/>
              </a:rPr>
              <a:t> </a:t>
            </a:r>
            <a:r>
              <a:rPr lang="en-US" dirty="0">
                <a:ea typeface="ＭＳ Ｐゴシック" pitchFamily="-106" charset="-128"/>
                <a:cs typeface="Times New Roman" panose="02020603050405020304" pitchFamily="18" charset="0"/>
              </a:rPr>
              <a:t>developed based on several, widely-adopted authoritative systems engineering processes. If you are a systems engineer, you will probably be able to align the DSEEP with your favorite systems engineering process. These authoritative systems engineering processes were adapted and extended to address engineering requirements unique to distributed simulations. Although this course does not review the DSEEP in detail, you can see the fundamentals of all systems engineering processes in its steps such as defining objectives designing the environment, developing the environment, integrating and testing the environment, using the environment, and analyzing data and evaluating results.</a:t>
            </a:r>
          </a:p>
          <a:p>
            <a:endParaRPr lang="en-US" b="1" baseline="0" dirty="0"/>
          </a:p>
          <a:p>
            <a:r>
              <a:rPr lang="en-US" b="1" baseline="0" dirty="0"/>
              <a:t>Color Commentator Notes:</a:t>
            </a:r>
          </a:p>
          <a:p>
            <a:endParaRPr lang="en-US" b="1" baseline="0" dirty="0"/>
          </a:p>
          <a:p>
            <a:r>
              <a:rPr lang="en-US" b="1" baseline="0" dirty="0"/>
              <a:t>References:</a:t>
            </a:r>
            <a:endParaRPr lang="en-US" b="1" dirty="0"/>
          </a:p>
          <a:p>
            <a:endParaRPr lang="en-US" dirty="0">
              <a:latin typeface="+mn-lt"/>
            </a:endParaRPr>
          </a:p>
        </p:txBody>
      </p:sp>
      <p:sp>
        <p:nvSpPr>
          <p:cNvPr id="5" name="Footer Placeholder 4"/>
          <p:cNvSpPr>
            <a:spLocks noGrp="1"/>
          </p:cNvSpPr>
          <p:nvPr>
            <p:ph type="ftr" sz="quarter" idx="10"/>
          </p:nvPr>
        </p:nvSpPr>
        <p:spPr/>
        <p:txBody>
          <a:bodyPr/>
          <a:lstStyle/>
          <a:p>
            <a:r>
              <a:rPr lang="en-US" dirty="0"/>
              <a:t>Course material is property of the College of Test and Evaluation.</a:t>
            </a:r>
          </a:p>
        </p:txBody>
      </p:sp>
      <p:sp>
        <p:nvSpPr>
          <p:cNvPr id="6" name="Slide Number Placeholder 5"/>
          <p:cNvSpPr>
            <a:spLocks noGrp="1"/>
          </p:cNvSpPr>
          <p:nvPr>
            <p:ph type="sldNum" sz="quarter" idx="11"/>
          </p:nvPr>
        </p:nvSpPr>
        <p:spPr/>
        <p:txBody>
          <a:bodyPr/>
          <a:lstStyle/>
          <a:p>
            <a:fld id="{618A853F-29C7-7C44-900C-8ED793172D2D}" type="slidenum">
              <a:rPr lang="en-US" smtClean="0"/>
              <a:t>77</a:t>
            </a:fld>
            <a:endParaRPr lang="en-US" dirty="0"/>
          </a:p>
        </p:txBody>
      </p:sp>
      <p:sp>
        <p:nvSpPr>
          <p:cNvPr id="7" name="Header Placeholder 6"/>
          <p:cNvSpPr>
            <a:spLocks noGrp="1"/>
          </p:cNvSpPr>
          <p:nvPr>
            <p:ph type="hdr" sz="quarter" idx="12"/>
          </p:nvPr>
        </p:nvSpPr>
        <p:spPr/>
        <p:txBody>
          <a:bodyPr/>
          <a:lstStyle/>
          <a:p>
            <a:r>
              <a:rPr lang="en-US" dirty="0"/>
              <a:t>CTE-LVC-100 Introduction to Live, Virtual, Constructive (LVC) </a:t>
            </a:r>
          </a:p>
          <a:p>
            <a:r>
              <a:rPr lang="en-US" dirty="0"/>
              <a:t>CTE-LVC-105 LVC Engineering Processes</a:t>
            </a:r>
          </a:p>
        </p:txBody>
      </p:sp>
    </p:spTree>
    <p:extLst>
      <p:ext uri="{BB962C8B-B14F-4D97-AF65-F5344CB8AC3E}">
        <p14:creationId xmlns:p14="http://schemas.microsoft.com/office/powerpoint/2010/main" val="22433593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Slide Title:</a:t>
            </a:r>
            <a:r>
              <a:rPr lang="en-US" b="1" baseline="0" dirty="0"/>
              <a:t> </a:t>
            </a:r>
            <a:r>
              <a:rPr lang="en-US" dirty="0"/>
              <a:t>DSEEP Activities</a:t>
            </a:r>
            <a:endParaRPr lang="en-US" b="1" baseline="0" dirty="0"/>
          </a:p>
          <a:p>
            <a:endParaRPr lang="en-US" b="1" baseline="0" dirty="0"/>
          </a:p>
          <a:p>
            <a:pPr marL="0" marR="0" lvl="1" indent="0" algn="l" defTabSz="457200" rtl="0" eaLnBrk="1" fontAlgn="auto" latinLnBrk="0" hangingPunct="1">
              <a:lnSpc>
                <a:spcPct val="100000"/>
              </a:lnSpc>
              <a:spcBef>
                <a:spcPts val="0"/>
              </a:spcBef>
              <a:spcAft>
                <a:spcPts val="0"/>
              </a:spcAft>
              <a:buClrTx/>
              <a:buSzTx/>
              <a:buFontTx/>
              <a:buNone/>
              <a:tabLst/>
              <a:defRPr/>
            </a:pPr>
            <a:r>
              <a:rPr lang="en-US" b="1" baseline="0" dirty="0"/>
              <a:t>Enabling Learning Objectives (ELO): </a:t>
            </a:r>
          </a:p>
          <a:p>
            <a:pPr marL="0" marR="0" lvl="1"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Recall the Engineering Approaches Standards</a:t>
            </a:r>
            <a:endParaRPr lang="en-US" sz="1050" kern="1200" dirty="0">
              <a:solidFill>
                <a:schemeClr val="tx1"/>
              </a:solidFill>
              <a:effectLst/>
              <a:latin typeface="+mn-lt"/>
              <a:ea typeface="+mn-ea"/>
              <a:cs typeface="+mn-cs"/>
            </a:endParaRPr>
          </a:p>
          <a:p>
            <a:endParaRPr lang="en-US" b="1" baseline="0" dirty="0"/>
          </a:p>
          <a:p>
            <a:pPr marL="0" marR="0" indent="0" algn="l" defTabSz="457200" rtl="0" eaLnBrk="1" fontAlgn="auto" latinLnBrk="0" hangingPunct="1">
              <a:lnSpc>
                <a:spcPct val="100000"/>
              </a:lnSpc>
              <a:spcBef>
                <a:spcPts val="0"/>
              </a:spcBef>
              <a:spcAft>
                <a:spcPts val="0"/>
              </a:spcAft>
              <a:buClrTx/>
              <a:buSzTx/>
              <a:buFontTx/>
              <a:buNone/>
              <a:tabLst/>
              <a:defRPr/>
            </a:pPr>
            <a:r>
              <a:rPr lang="en-US" b="1" baseline="0" dirty="0"/>
              <a:t>Builds/Animations: </a:t>
            </a:r>
            <a:r>
              <a:rPr lang="en-US" b="0" baseline="0" dirty="0"/>
              <a:t>N/A</a:t>
            </a:r>
            <a:endParaRPr lang="en-US" b="1" baseline="0" dirty="0"/>
          </a:p>
          <a:p>
            <a:endParaRPr lang="en-US" b="1" baseline="0" dirty="0"/>
          </a:p>
          <a:p>
            <a:r>
              <a:rPr lang="en-US" b="1" baseline="0" dirty="0"/>
              <a:t>Instructor Notes:</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As illustrated on the preceding slide, the DSEEP has seven major steps. Within each step there are 2 to 4</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activities.</a:t>
            </a:r>
            <a:r>
              <a:rPr lang="en-US" baseline="0" dirty="0">
                <a:latin typeface="Times New Roman" panose="02020603050405020304" pitchFamily="18" charset="0"/>
                <a:cs typeface="Times New Roman" panose="02020603050405020304" pitchFamily="18" charset="0"/>
              </a:rPr>
              <a:t> Each of these activities is subsequently decomposed into multiple inputs, tasks, and outcomes that must be evaluated during federation engineering. This does not mean that each of these activities and tasks must be performed, but each of them should be evaluated for applicability to the target simulation environment. Like all good systems engineering processes, the DSEEP should be tailored to the particular problem, and other engineering and management processes for the project.</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a:latin typeface="Times New Roman" panose="02020603050405020304" pitchFamily="18" charset="0"/>
              <a:cs typeface="Times New Roman" panose="02020603050405020304" pitchFamily="18"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a:latin typeface="Times New Roman" panose="02020603050405020304" pitchFamily="18" charset="0"/>
                <a:cs typeface="Times New Roman" panose="02020603050405020304" pitchFamily="18" charset="0"/>
              </a:rPr>
              <a:t>**Please direct the students to the </a:t>
            </a:r>
            <a:r>
              <a:rPr lang="en-US" b="0" baseline="0" dirty="0"/>
              <a:t>handout of the DSEEP Product Flows located in the back of their book.</a:t>
            </a:r>
          </a:p>
          <a:p>
            <a:endParaRPr lang="en-US" b="1" baseline="0" dirty="0"/>
          </a:p>
          <a:p>
            <a:r>
              <a:rPr lang="en-US" b="1" baseline="0" dirty="0"/>
              <a:t>Color Commentator Notes:</a:t>
            </a:r>
          </a:p>
          <a:p>
            <a:endParaRPr lang="en-US" b="1" baseline="0" dirty="0"/>
          </a:p>
          <a:p>
            <a:r>
              <a:rPr lang="en-US" b="1" baseline="0" dirty="0"/>
              <a:t>References:</a:t>
            </a:r>
            <a:endParaRPr lang="en-US" b="1" dirty="0"/>
          </a:p>
          <a:p>
            <a:endParaRPr lang="en-US" dirty="0">
              <a:latin typeface="Times New Roman" panose="02020603050405020304" pitchFamily="18" charset="0"/>
              <a:cs typeface="Times New Roman" panose="02020603050405020304" pitchFamily="18" charset="0"/>
            </a:endParaRPr>
          </a:p>
        </p:txBody>
      </p:sp>
      <p:sp>
        <p:nvSpPr>
          <p:cNvPr id="5" name="Footer Placeholder 4"/>
          <p:cNvSpPr>
            <a:spLocks noGrp="1"/>
          </p:cNvSpPr>
          <p:nvPr>
            <p:ph type="ftr" sz="quarter" idx="10"/>
          </p:nvPr>
        </p:nvSpPr>
        <p:spPr/>
        <p:txBody>
          <a:bodyPr/>
          <a:lstStyle/>
          <a:p>
            <a:r>
              <a:rPr lang="en-US" dirty="0"/>
              <a:t>Course material is property of the College of Test and Evaluation.</a:t>
            </a:r>
          </a:p>
        </p:txBody>
      </p:sp>
      <p:sp>
        <p:nvSpPr>
          <p:cNvPr id="6" name="Slide Number Placeholder 5"/>
          <p:cNvSpPr>
            <a:spLocks noGrp="1"/>
          </p:cNvSpPr>
          <p:nvPr>
            <p:ph type="sldNum" sz="quarter" idx="11"/>
          </p:nvPr>
        </p:nvSpPr>
        <p:spPr/>
        <p:txBody>
          <a:bodyPr/>
          <a:lstStyle/>
          <a:p>
            <a:fld id="{618A853F-29C7-7C44-900C-8ED793172D2D}" type="slidenum">
              <a:rPr lang="en-US" smtClean="0"/>
              <a:t>78</a:t>
            </a:fld>
            <a:endParaRPr lang="en-US" dirty="0"/>
          </a:p>
        </p:txBody>
      </p:sp>
      <p:sp>
        <p:nvSpPr>
          <p:cNvPr id="7" name="Header Placeholder 6"/>
          <p:cNvSpPr>
            <a:spLocks noGrp="1"/>
          </p:cNvSpPr>
          <p:nvPr>
            <p:ph type="hdr" sz="quarter" idx="12"/>
          </p:nvPr>
        </p:nvSpPr>
        <p:spPr/>
        <p:txBody>
          <a:bodyPr/>
          <a:lstStyle/>
          <a:p>
            <a:r>
              <a:rPr lang="en-US" dirty="0"/>
              <a:t>CTE-LVC-100 Introduction to Live, Virtual, Constructive (LVC) </a:t>
            </a:r>
          </a:p>
          <a:p>
            <a:r>
              <a:rPr lang="en-US" dirty="0"/>
              <a:t>CTE-LVC-105 LVC Engineering Processes</a:t>
            </a:r>
          </a:p>
        </p:txBody>
      </p:sp>
    </p:spTree>
    <p:extLst>
      <p:ext uri="{BB962C8B-B14F-4D97-AF65-F5344CB8AC3E}">
        <p14:creationId xmlns:p14="http://schemas.microsoft.com/office/powerpoint/2010/main" val="31104013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cxnSp>
        <p:nvCxnSpPr>
          <p:cNvPr id="27" name="Straight Connector 26"/>
          <p:cNvCxnSpPr/>
          <p:nvPr/>
        </p:nvCxnSpPr>
        <p:spPr bwMode="auto">
          <a:xfrm>
            <a:off x="0" y="1352225"/>
            <a:ext cx="12192000" cy="0"/>
          </a:xfrm>
          <a:prstGeom prst="line">
            <a:avLst/>
          </a:prstGeom>
          <a:ln>
            <a:headEnd type="none" w="med" len="med"/>
            <a:tailEnd type="none" w="med" len="med"/>
          </a:ln>
        </p:spPr>
        <p:style>
          <a:lnRef idx="3">
            <a:schemeClr val="accent6"/>
          </a:lnRef>
          <a:fillRef idx="0">
            <a:schemeClr val="accent6"/>
          </a:fillRef>
          <a:effectRef idx="2">
            <a:schemeClr val="accent6"/>
          </a:effectRef>
          <a:fontRef idx="minor">
            <a:schemeClr val="tx1"/>
          </a:fontRef>
        </p:style>
      </p:cxnSp>
      <p:sp>
        <p:nvSpPr>
          <p:cNvPr id="39" name="Text Placeholder 38"/>
          <p:cNvSpPr>
            <a:spLocks noGrp="1"/>
          </p:cNvSpPr>
          <p:nvPr>
            <p:ph type="body" sz="quarter" idx="10"/>
          </p:nvPr>
        </p:nvSpPr>
        <p:spPr>
          <a:xfrm>
            <a:off x="871093" y="1858346"/>
            <a:ext cx="10449813" cy="1229411"/>
          </a:xfrm>
        </p:spPr>
        <p:txBody>
          <a:bodyPr/>
          <a:lstStyle>
            <a:lvl1pPr marL="0" indent="0" algn="ctr">
              <a:buNone/>
              <a:defRPr sz="2800" b="1">
                <a:solidFill>
                  <a:srgbClr val="CC3300"/>
                </a:solidFill>
                <a:latin typeface="+mj-lt"/>
              </a:defRPr>
            </a:lvl1pPr>
          </a:lstStyle>
          <a:p>
            <a:pPr lvl="0"/>
            <a:r>
              <a:rPr lang="en-US"/>
              <a:t>Click to edit Master text styles</a:t>
            </a:r>
          </a:p>
        </p:txBody>
      </p:sp>
      <p:sp>
        <p:nvSpPr>
          <p:cNvPr id="41" name="Text Placeholder 40"/>
          <p:cNvSpPr>
            <a:spLocks noGrp="1"/>
          </p:cNvSpPr>
          <p:nvPr>
            <p:ph type="body" sz="quarter" idx="11"/>
          </p:nvPr>
        </p:nvSpPr>
        <p:spPr>
          <a:xfrm>
            <a:off x="2070100" y="3565525"/>
            <a:ext cx="8478838" cy="1934127"/>
          </a:xfrm>
        </p:spPr>
        <p:txBody>
          <a:bodyPr/>
          <a:lstStyle>
            <a:lvl1pPr marL="0" indent="0" algn="ctr">
              <a:buNone/>
              <a:defRPr sz="2400" b="1">
                <a:latin typeface="Arial Narrow" charset="0"/>
                <a:ea typeface="Arial Narrow" charset="0"/>
                <a:cs typeface="Arial Narrow" charset="0"/>
              </a:defRPr>
            </a:lvl1pPr>
          </a:lstStyle>
          <a:p>
            <a:pPr lvl="0"/>
            <a:r>
              <a:rPr lang="en-US"/>
              <a:t>Click to edit Master text styles</a:t>
            </a:r>
          </a:p>
        </p:txBody>
      </p:sp>
      <p:pic>
        <p:nvPicPr>
          <p:cNvPr id="7" name="Picture 6">
            <a:extLst>
              <a:ext uri="{FF2B5EF4-FFF2-40B4-BE49-F238E27FC236}">
                <a16:creationId xmlns:a16="http://schemas.microsoft.com/office/drawing/2014/main" id="{E0296FA3-958A-42F3-B4AC-78AF23FC9A4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6800"/>
            <a:ext cx="12192000" cy="1357376"/>
          </a:xfrm>
          <a:prstGeom prst="rect">
            <a:avLst/>
          </a:prstGeom>
        </p:spPr>
      </p:pic>
      <p:pic>
        <p:nvPicPr>
          <p:cNvPr id="8" name="Picture 7">
            <a:extLst>
              <a:ext uri="{FF2B5EF4-FFF2-40B4-BE49-F238E27FC236}">
                <a16:creationId xmlns:a16="http://schemas.microsoft.com/office/drawing/2014/main" id="{AED588E1-E3EC-4DC1-86E5-01FEF9318F25}"/>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22730" y="-5151"/>
            <a:ext cx="12214730" cy="1364996"/>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ed Tex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a:xfrm>
            <a:off x="0" y="6599104"/>
            <a:ext cx="821634" cy="258896"/>
          </a:xfrm>
          <a:prstGeom prst="rect">
            <a:avLst/>
          </a:prstGeom>
        </p:spPr>
        <p:txBody>
          <a:bodyPr/>
          <a:lstStyle>
            <a:lvl1pPr algn="l">
              <a:defRPr sz="1100"/>
            </a:lvl1pPr>
          </a:lstStyle>
          <a:p>
            <a:pPr>
              <a:defRPr/>
            </a:pPr>
            <a:fld id="{D68E8870-17DE-45C4-A8DD-7644B2422933}" type="slidenum">
              <a:rPr lang="en-US" smtClean="0"/>
              <a:pPr>
                <a:defRPr/>
              </a:pPr>
              <a:t>‹#›</a:t>
            </a:fld>
            <a:endParaRPr lang="en-US" dirty="0"/>
          </a:p>
        </p:txBody>
      </p:sp>
      <p:sp>
        <p:nvSpPr>
          <p:cNvPr id="4" name="Title 3"/>
          <p:cNvSpPr>
            <a:spLocks noGrp="1"/>
          </p:cNvSpPr>
          <p:nvPr>
            <p:ph type="title"/>
          </p:nvPr>
        </p:nvSpPr>
        <p:spPr/>
        <p:txBody>
          <a:bodyPr/>
          <a:lstStyle/>
          <a:p>
            <a:r>
              <a:rPr lang="en-US"/>
              <a:t>Click to edit Master title style</a:t>
            </a:r>
          </a:p>
        </p:txBody>
      </p:sp>
      <p:sp>
        <p:nvSpPr>
          <p:cNvPr id="7" name="Content Placeholder 6"/>
          <p:cNvSpPr>
            <a:spLocks noGrp="1"/>
          </p:cNvSpPr>
          <p:nvPr>
            <p:ph sz="quarter" idx="11"/>
          </p:nvPr>
        </p:nvSpPr>
        <p:spPr>
          <a:xfrm>
            <a:off x="480132" y="1046715"/>
            <a:ext cx="11250613" cy="5075237"/>
          </a:xfrm>
        </p:spPr>
        <p:txBody>
          <a:bodyPr/>
          <a:lstStyle>
            <a:lvl3pPr marL="1523962" indent="-304792">
              <a:buClr>
                <a:schemeClr val="tx1"/>
              </a:buClr>
              <a:buFont typeface="Wingdings" charset="2"/>
              <a:buChar char="v"/>
              <a:defRPr sz="2000">
                <a:latin typeface="Arial Narrow" charset="0"/>
                <a:ea typeface="Arial Narrow" charset="0"/>
                <a:cs typeface="Arial Narrow" charset="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81083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ed Text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Picture Placeholder 5"/>
          <p:cNvSpPr>
            <a:spLocks noGrp="1"/>
          </p:cNvSpPr>
          <p:nvPr>
            <p:ph type="pic" sz="quarter" idx="11"/>
          </p:nvPr>
        </p:nvSpPr>
        <p:spPr>
          <a:xfrm>
            <a:off x="6105439" y="989946"/>
            <a:ext cx="5609483" cy="4896678"/>
          </a:xfrm>
        </p:spPr>
        <p:txBody>
          <a:bodyPr/>
          <a:lstStyle/>
          <a:p>
            <a:r>
              <a:rPr lang="en-US"/>
              <a:t>Click icon to add picture</a:t>
            </a:r>
          </a:p>
        </p:txBody>
      </p:sp>
      <p:sp>
        <p:nvSpPr>
          <p:cNvPr id="8" name="Text Placeholder 7"/>
          <p:cNvSpPr>
            <a:spLocks noGrp="1"/>
          </p:cNvSpPr>
          <p:nvPr>
            <p:ph type="body" sz="quarter" idx="12"/>
          </p:nvPr>
        </p:nvSpPr>
        <p:spPr>
          <a:xfrm>
            <a:off x="410817" y="990774"/>
            <a:ext cx="5446091" cy="4895850"/>
          </a:xfrm>
        </p:spPr>
        <p:txBody>
          <a:bodyPr/>
          <a:lstStyle>
            <a:lvl3pPr marL="1523962" indent="-304792">
              <a:defRPr lang="en-US" sz="2000" dirty="0" smtClean="0">
                <a:solidFill>
                  <a:schemeClr val="tx1"/>
                </a:solidFill>
                <a:latin typeface="Arial Narrow" charset="0"/>
                <a:ea typeface="Arial Narrow" charset="0"/>
                <a:cs typeface="Arial Narrow" charset="0"/>
              </a:defRPr>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93321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E1294-B826-4702-8842-692531521AA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F141CDD-1646-4B4D-92B2-43983F7BAA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B08DFD-8B49-45CC-AC61-066124FCC2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8372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ADCD7-3D54-4F6F-AC39-30E800FF5237}"/>
              </a:ext>
            </a:extLst>
          </p:cNvPr>
          <p:cNvSpPr>
            <a:spLocks noGrp="1"/>
          </p:cNvSpPr>
          <p:nvPr>
            <p:ph type="title"/>
          </p:nvPr>
        </p:nvSpPr>
        <p:spPr>
          <a:xfrm>
            <a:off x="326923" y="136525"/>
            <a:ext cx="10515600" cy="734002"/>
          </a:xfrm>
        </p:spPr>
        <p:txBody>
          <a:bodyPr/>
          <a:lstStyle>
            <a:lvl1pPr>
              <a:defRPr b="0">
                <a:latin typeface="Arial Black" panose="020B0A04020102020204" pitchFamily="34"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DCA3092-BADB-4055-8BF4-EE15FFE5674D}"/>
              </a:ext>
            </a:extLst>
          </p:cNvPr>
          <p:cNvSpPr>
            <a:spLocks noGrp="1"/>
          </p:cNvSpPr>
          <p:nvPr>
            <p:ph idx="1"/>
          </p:nvPr>
        </p:nvSpPr>
        <p:spPr/>
        <p:txBody>
          <a:bodyPr/>
          <a:lstStyle>
            <a:lvl2pPr>
              <a:defRPr>
                <a:solidFill>
                  <a:schemeClr val="tx1"/>
                </a:solidFill>
              </a:defRPr>
            </a:lvl2pPr>
            <a:lvl3pPr>
              <a:buClr>
                <a:schemeClr val="tx1"/>
              </a:buClr>
              <a:defRPr>
                <a:solidFill>
                  <a:schemeClr val="tx1"/>
                </a:solidFill>
              </a:defRPr>
            </a:lvl3pPr>
            <a:lvl4pPr>
              <a:buClr>
                <a:schemeClr val="tx1"/>
              </a:buClr>
              <a:defRPr>
                <a:solidFill>
                  <a:schemeClr val="tx1"/>
                </a:solidFill>
              </a:defRPr>
            </a:lvl4pPr>
            <a:lvl5pPr>
              <a:buClr>
                <a:schemeClr val="tx1"/>
              </a:buCl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70859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1_Title Only">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5" name="Footer Placeholder 26"/>
          <p:cNvSpPr>
            <a:spLocks noGrp="1"/>
          </p:cNvSpPr>
          <p:nvPr>
            <p:ph type="ftr" sz="quarter" idx="3"/>
          </p:nvPr>
        </p:nvSpPr>
        <p:spPr>
          <a:xfrm>
            <a:off x="378886" y="6477002"/>
            <a:ext cx="7926916" cy="365125"/>
          </a:xfrm>
          <a:prstGeom prst="rect">
            <a:avLst/>
          </a:prstGeom>
        </p:spPr>
        <p:txBody>
          <a:bodyPr vert="horz" lIns="0" tIns="45720" rIns="0" bIns="45720" rtlCol="0" anchor="ctr"/>
          <a:lstStyle>
            <a:lvl1pPr algn="l" fontAlgn="auto">
              <a:spcBef>
                <a:spcPts val="0"/>
              </a:spcBef>
              <a:spcAft>
                <a:spcPts val="0"/>
              </a:spcAft>
              <a:defRPr sz="1200">
                <a:solidFill>
                  <a:schemeClr val="accent3">
                    <a:lumMod val="20000"/>
                    <a:lumOff val="80000"/>
                  </a:schemeClr>
                </a:solidFill>
                <a:latin typeface="+mn-lt"/>
                <a:cs typeface="+mn-cs"/>
              </a:defRPr>
            </a:lvl1pPr>
          </a:lstStyle>
          <a:p>
            <a:pPr>
              <a:defRPr/>
            </a:pPr>
            <a:r>
              <a:rPr lang="en-US" dirty="0">
                <a:solidFill>
                  <a:srgbClr val="526DB0">
                    <a:lumMod val="20000"/>
                    <a:lumOff val="80000"/>
                  </a:srgbClr>
                </a:solidFill>
              </a:rPr>
              <a:t>CTE-LVC-105 LVC Engineering Processes</a:t>
            </a:r>
          </a:p>
        </p:txBody>
      </p:sp>
      <p:sp>
        <p:nvSpPr>
          <p:cNvPr id="6" name="Text Placeholder 7"/>
          <p:cNvSpPr>
            <a:spLocks noGrp="1"/>
          </p:cNvSpPr>
          <p:nvPr>
            <p:ph type="body" sz="quarter" idx="15"/>
          </p:nvPr>
        </p:nvSpPr>
        <p:spPr>
          <a:xfrm>
            <a:off x="406400" y="1219200"/>
            <a:ext cx="11379200" cy="381000"/>
          </a:xfrm>
        </p:spPr>
        <p:txBody>
          <a:bodyPr/>
          <a:lstStyle>
            <a:lvl1pPr marL="0" indent="0">
              <a:buNone/>
              <a:defRPr sz="1800">
                <a:solidFill>
                  <a:schemeClr val="accent2">
                    <a:lumMod val="75000"/>
                  </a:schemeClr>
                </a:solidFill>
                <a:latin typeface="Franklin Gothic Medium Cond" panose="020B0606030402020204" pitchFamily="34" charset="0"/>
              </a:defRPr>
            </a:lvl1pPr>
          </a:lstStyle>
          <a:p>
            <a:pPr lvl="0"/>
            <a:r>
              <a:rPr lang="en-US"/>
              <a:t>Click to edit Master text styles</a:t>
            </a:r>
          </a:p>
        </p:txBody>
      </p:sp>
    </p:spTree>
    <p:extLst>
      <p:ext uri="{BB962C8B-B14F-4D97-AF65-F5344CB8AC3E}">
        <p14:creationId xmlns:p14="http://schemas.microsoft.com/office/powerpoint/2010/main" val="56611877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cSld name="2_Title Only">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5" name="Footer Placeholder 26"/>
          <p:cNvSpPr>
            <a:spLocks noGrp="1"/>
          </p:cNvSpPr>
          <p:nvPr>
            <p:ph type="ftr" sz="quarter" idx="3"/>
          </p:nvPr>
        </p:nvSpPr>
        <p:spPr>
          <a:xfrm>
            <a:off x="378886" y="6477002"/>
            <a:ext cx="7926916" cy="365125"/>
          </a:xfrm>
          <a:prstGeom prst="rect">
            <a:avLst/>
          </a:prstGeom>
        </p:spPr>
        <p:txBody>
          <a:bodyPr vert="horz" lIns="0" tIns="45720" rIns="0" bIns="45720" rtlCol="0" anchor="ctr"/>
          <a:lstStyle>
            <a:lvl1pPr algn="l" fontAlgn="auto">
              <a:spcBef>
                <a:spcPts val="0"/>
              </a:spcBef>
              <a:spcAft>
                <a:spcPts val="0"/>
              </a:spcAft>
              <a:defRPr sz="1200">
                <a:solidFill>
                  <a:schemeClr val="accent3">
                    <a:lumMod val="20000"/>
                    <a:lumOff val="80000"/>
                  </a:schemeClr>
                </a:solidFill>
                <a:latin typeface="+mn-lt"/>
                <a:cs typeface="+mn-cs"/>
              </a:defRPr>
            </a:lvl1pPr>
          </a:lstStyle>
          <a:p>
            <a:pPr>
              <a:defRPr/>
            </a:pPr>
            <a:r>
              <a:rPr lang="en-US" dirty="0">
                <a:solidFill>
                  <a:srgbClr val="234281">
                    <a:lumMod val="20000"/>
                    <a:lumOff val="80000"/>
                  </a:srgbClr>
                </a:solidFill>
              </a:rPr>
              <a:t>CTE-LVC-106 Verification, Validation, and Accreditation (VV&amp;A)</a:t>
            </a:r>
          </a:p>
        </p:txBody>
      </p:sp>
      <p:sp>
        <p:nvSpPr>
          <p:cNvPr id="6" name="Text Placeholder 7"/>
          <p:cNvSpPr>
            <a:spLocks noGrp="1"/>
          </p:cNvSpPr>
          <p:nvPr>
            <p:ph type="body" sz="quarter" idx="15"/>
          </p:nvPr>
        </p:nvSpPr>
        <p:spPr>
          <a:xfrm>
            <a:off x="406400" y="1219200"/>
            <a:ext cx="11379200" cy="381000"/>
          </a:xfrm>
        </p:spPr>
        <p:txBody>
          <a:bodyPr/>
          <a:lstStyle>
            <a:lvl1pPr marL="0" indent="0">
              <a:buNone/>
              <a:defRPr sz="1800">
                <a:solidFill>
                  <a:schemeClr val="accent2">
                    <a:lumMod val="75000"/>
                  </a:schemeClr>
                </a:solidFill>
                <a:latin typeface="Franklin Gothic Medium Cond" panose="020B0606030402020204" pitchFamily="34" charset="0"/>
              </a:defRPr>
            </a:lvl1pPr>
          </a:lstStyle>
          <a:p>
            <a:pPr lvl="0"/>
            <a:r>
              <a:rPr lang="en-US"/>
              <a:t>Click to edit Master text styles</a:t>
            </a:r>
          </a:p>
        </p:txBody>
      </p:sp>
    </p:spTree>
    <p:extLst>
      <p:ext uri="{BB962C8B-B14F-4D97-AF65-F5344CB8AC3E}">
        <p14:creationId xmlns:p14="http://schemas.microsoft.com/office/powerpoint/2010/main" val="302507397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cSld name="Two Content 2">
    <p:spTree>
      <p:nvGrpSpPr>
        <p:cNvPr id="1" name=""/>
        <p:cNvGrpSpPr/>
        <p:nvPr/>
      </p:nvGrpSpPr>
      <p:grpSpPr>
        <a:xfrm>
          <a:off x="0" y="0"/>
          <a:ext cx="0" cy="0"/>
          <a:chOff x="0" y="0"/>
          <a:chExt cx="0" cy="0"/>
        </a:xfrm>
      </p:grpSpPr>
      <p:sp>
        <p:nvSpPr>
          <p:cNvPr id="6" name="Content Placeholder 5"/>
          <p:cNvSpPr>
            <a:spLocks noGrp="1"/>
          </p:cNvSpPr>
          <p:nvPr>
            <p:ph sz="quarter" idx="12"/>
          </p:nvPr>
        </p:nvSpPr>
        <p:spPr>
          <a:xfrm>
            <a:off x="404285" y="1600200"/>
            <a:ext cx="5386916" cy="4478338"/>
          </a:xfrm>
        </p:spPr>
        <p:txBody>
          <a:bodyPr/>
          <a:lstStyle>
            <a:lvl1pPr marL="0" indent="0">
              <a:buNone/>
              <a:defRPr sz="2200" b="1"/>
            </a:lvl1pPr>
            <a:lvl2pPr marL="395288" indent="-168275">
              <a:defRPr sz="2000"/>
            </a:lvl2pPr>
            <a:lvl3pPr marL="801688" indent="-227013">
              <a:defRPr sz="1800"/>
            </a:lvl3pPr>
            <a:lvl4pPr>
              <a:defRPr sz="18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5"/>
          <p:cNvSpPr>
            <a:spLocks noGrp="1"/>
          </p:cNvSpPr>
          <p:nvPr>
            <p:ph sz="quarter" idx="13"/>
          </p:nvPr>
        </p:nvSpPr>
        <p:spPr>
          <a:xfrm>
            <a:off x="6364818" y="1600200"/>
            <a:ext cx="5446183" cy="4478338"/>
          </a:xfrm>
        </p:spPr>
        <p:txBody>
          <a:bodyPr/>
          <a:lstStyle>
            <a:lvl1pPr marL="0" indent="0">
              <a:buNone/>
              <a:defRPr sz="2200" b="1"/>
            </a:lvl1pPr>
            <a:lvl2pPr marL="395288" indent="-168275">
              <a:defRPr sz="2000"/>
            </a:lvl2pPr>
            <a:lvl3pPr marL="801688" indent="-227013">
              <a:defRPr sz="1800"/>
            </a:lvl3pPr>
            <a:lvl4pPr>
              <a:defRPr sz="18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itle 8"/>
          <p:cNvSpPr>
            <a:spLocks noGrp="1"/>
          </p:cNvSpPr>
          <p:nvPr>
            <p:ph type="title"/>
          </p:nvPr>
        </p:nvSpPr>
        <p:spPr>
          <a:xfrm>
            <a:off x="2387600" y="-149805"/>
            <a:ext cx="7416800" cy="795130"/>
          </a:xfrm>
        </p:spPr>
        <p:txBody>
          <a:bodyPr/>
          <a:lstStyle/>
          <a:p>
            <a:r>
              <a:rPr lang="en-US" dirty="0"/>
              <a:t>Click to edit Master title style</a:t>
            </a:r>
          </a:p>
        </p:txBody>
      </p:sp>
      <p:sp>
        <p:nvSpPr>
          <p:cNvPr id="8" name="Text Placeholder 7"/>
          <p:cNvSpPr>
            <a:spLocks noGrp="1"/>
          </p:cNvSpPr>
          <p:nvPr>
            <p:ph type="body" sz="quarter" idx="15"/>
          </p:nvPr>
        </p:nvSpPr>
        <p:spPr>
          <a:xfrm>
            <a:off x="406400" y="1219200"/>
            <a:ext cx="11379200" cy="381000"/>
          </a:xfrm>
        </p:spPr>
        <p:txBody>
          <a:bodyPr/>
          <a:lstStyle>
            <a:lvl1pPr marL="0" indent="0">
              <a:buNone/>
              <a:defRPr sz="1800">
                <a:solidFill>
                  <a:schemeClr val="accent2">
                    <a:lumMod val="75000"/>
                  </a:schemeClr>
                </a:solidFill>
                <a:latin typeface="Franklin Gothic Medium Cond" panose="020B0606030402020204" pitchFamily="34" charset="0"/>
              </a:defRPr>
            </a:lvl1pPr>
          </a:lstStyle>
          <a:p>
            <a:pPr lvl="0"/>
            <a:r>
              <a:rPr lang="en-US"/>
              <a:t>Click to edit Master text styles</a:t>
            </a:r>
          </a:p>
        </p:txBody>
      </p:sp>
    </p:spTree>
    <p:extLst>
      <p:ext uri="{BB962C8B-B14F-4D97-AF65-F5344CB8AC3E}">
        <p14:creationId xmlns:p14="http://schemas.microsoft.com/office/powerpoint/2010/main" val="367993073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cSld name="Standard Bold Bullet">
    <p:spTree>
      <p:nvGrpSpPr>
        <p:cNvPr id="1" name=""/>
        <p:cNvGrpSpPr/>
        <p:nvPr/>
      </p:nvGrpSpPr>
      <p:grpSpPr>
        <a:xfrm>
          <a:off x="0" y="0"/>
          <a:ext cx="0" cy="0"/>
          <a:chOff x="0" y="0"/>
          <a:chExt cx="0" cy="0"/>
        </a:xfrm>
      </p:grpSpPr>
      <p:sp>
        <p:nvSpPr>
          <p:cNvPr id="3" name="Content Placeholder 2"/>
          <p:cNvSpPr>
            <a:spLocks noGrp="1"/>
          </p:cNvSpPr>
          <p:nvPr>
            <p:ph idx="1"/>
          </p:nvPr>
        </p:nvSpPr>
        <p:spPr>
          <a:xfrm>
            <a:off x="397934" y="1600200"/>
            <a:ext cx="11396133" cy="4478338"/>
          </a:xfrm>
        </p:spPr>
        <p:txBody>
          <a:bodyPr/>
          <a:lstStyle>
            <a:lvl1pPr marL="228600" indent="-228600">
              <a:buFont typeface="Arial" panose="020B0604020202020204" pitchFamily="34" charset="0"/>
              <a:buChar char="•"/>
              <a:defRPr b="0"/>
            </a:lvl1pPr>
            <a:lvl2pPr marL="571500" indent="-228600">
              <a:defRPr/>
            </a:lvl2pPr>
            <a:lvl3pPr marL="631825" indent="-174625">
              <a:defRPr/>
            </a:lvl3pPr>
            <a:lvl4pPr marL="1028700" indent="-228600">
              <a:defRPr/>
            </a:lvl4pPr>
            <a:lvl5pPr marL="1485900" indent="-2286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itle 7"/>
          <p:cNvSpPr>
            <a:spLocks noGrp="1"/>
          </p:cNvSpPr>
          <p:nvPr>
            <p:ph type="title"/>
          </p:nvPr>
        </p:nvSpPr>
        <p:spPr>
          <a:xfrm>
            <a:off x="3443641" y="1784733"/>
            <a:ext cx="7416800" cy="795130"/>
          </a:xfrm>
        </p:spPr>
        <p:txBody>
          <a:bodyPr/>
          <a:lstStyle/>
          <a:p>
            <a:r>
              <a:rPr lang="en-US" dirty="0"/>
              <a:t>Click to edit Master title style</a:t>
            </a:r>
          </a:p>
        </p:txBody>
      </p:sp>
      <p:sp>
        <p:nvSpPr>
          <p:cNvPr id="9" name="Text Placeholder 7"/>
          <p:cNvSpPr>
            <a:spLocks noGrp="1"/>
          </p:cNvSpPr>
          <p:nvPr>
            <p:ph type="body" sz="quarter" idx="15"/>
          </p:nvPr>
        </p:nvSpPr>
        <p:spPr>
          <a:xfrm>
            <a:off x="406400" y="1219200"/>
            <a:ext cx="11379200" cy="381000"/>
          </a:xfrm>
        </p:spPr>
        <p:txBody>
          <a:bodyPr/>
          <a:lstStyle>
            <a:lvl1pPr marL="0" indent="0">
              <a:buNone/>
              <a:defRPr sz="1800">
                <a:solidFill>
                  <a:schemeClr val="accent2">
                    <a:lumMod val="75000"/>
                  </a:schemeClr>
                </a:solidFill>
                <a:latin typeface="Franklin Gothic Medium Cond" panose="020B0606030402020204" pitchFamily="34" charset="0"/>
              </a:defRPr>
            </a:lvl1pPr>
          </a:lstStyle>
          <a:p>
            <a:pPr lvl="0"/>
            <a:r>
              <a:rPr lang="en-US"/>
              <a:t>Click to edit Master text styles</a:t>
            </a:r>
          </a:p>
        </p:txBody>
      </p:sp>
    </p:spTree>
    <p:extLst>
      <p:ext uri="{BB962C8B-B14F-4D97-AF65-F5344CB8AC3E}">
        <p14:creationId xmlns:p14="http://schemas.microsoft.com/office/powerpoint/2010/main" val="347350615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314" name="Rectangle 10"/>
          <p:cNvSpPr>
            <a:spLocks noGrp="1" noChangeArrowheads="1"/>
          </p:cNvSpPr>
          <p:nvPr>
            <p:ph type="body" idx="1"/>
          </p:nvPr>
        </p:nvSpPr>
        <p:spPr bwMode="auto">
          <a:xfrm>
            <a:off x="601963" y="989946"/>
            <a:ext cx="11006952" cy="489667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p:txBody>
      </p:sp>
      <p:sp>
        <p:nvSpPr>
          <p:cNvPr id="98324" name="Rectangle 20"/>
          <p:cNvSpPr>
            <a:spLocks noGrp="1" noChangeArrowheads="1"/>
          </p:cNvSpPr>
          <p:nvPr>
            <p:ph type="title"/>
          </p:nvPr>
        </p:nvSpPr>
        <p:spPr bwMode="auto">
          <a:xfrm>
            <a:off x="2397039" y="0"/>
            <a:ext cx="7416800" cy="7951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dirty="0"/>
              <a:t>Click to edit Master Title</a:t>
            </a:r>
          </a:p>
        </p:txBody>
      </p:sp>
      <p:sp>
        <p:nvSpPr>
          <p:cNvPr id="14" name="Slide Number Placeholder 2">
            <a:extLst>
              <a:ext uri="{FF2B5EF4-FFF2-40B4-BE49-F238E27FC236}">
                <a16:creationId xmlns:a16="http://schemas.microsoft.com/office/drawing/2014/main" id="{6A33680C-6564-4B48-8C8B-5805B950815A}"/>
              </a:ext>
            </a:extLst>
          </p:cNvPr>
          <p:cNvSpPr txBox="1">
            <a:spLocks/>
          </p:cNvSpPr>
          <p:nvPr userDrawn="1"/>
        </p:nvSpPr>
        <p:spPr>
          <a:xfrm>
            <a:off x="0" y="6599104"/>
            <a:ext cx="821634" cy="258896"/>
          </a:xfrm>
          <a:prstGeom prst="rect">
            <a:avLst/>
          </a:prstGeom>
        </p:spPr>
        <p:txBody>
          <a:bodyPr/>
          <a:lstStyle>
            <a:defPPr>
              <a:defRPr lang="en-US"/>
            </a:defPPr>
            <a:lvl1pPr algn="l" rtl="0" fontAlgn="base">
              <a:spcBef>
                <a:spcPct val="0"/>
              </a:spcBef>
              <a:spcAft>
                <a:spcPct val="0"/>
              </a:spcAft>
              <a:defRPr sz="1100" kern="1200">
                <a:solidFill>
                  <a:schemeClr val="tx1"/>
                </a:solidFill>
                <a:latin typeface="Tahoma" charset="0"/>
                <a:ea typeface="+mn-ea"/>
                <a:cs typeface="+mn-cs"/>
              </a:defRPr>
            </a:lvl1pPr>
            <a:lvl2pPr marL="609585" algn="l" rtl="0" fontAlgn="base">
              <a:spcBef>
                <a:spcPct val="0"/>
              </a:spcBef>
              <a:spcAft>
                <a:spcPct val="0"/>
              </a:spcAft>
              <a:defRPr sz="3200" kern="1200">
                <a:solidFill>
                  <a:schemeClr val="tx1"/>
                </a:solidFill>
                <a:latin typeface="Tahoma" charset="0"/>
                <a:ea typeface="+mn-ea"/>
                <a:cs typeface="+mn-cs"/>
              </a:defRPr>
            </a:lvl2pPr>
            <a:lvl3pPr marL="1219170" algn="l" rtl="0" fontAlgn="base">
              <a:spcBef>
                <a:spcPct val="0"/>
              </a:spcBef>
              <a:spcAft>
                <a:spcPct val="0"/>
              </a:spcAft>
              <a:defRPr sz="3200" kern="1200">
                <a:solidFill>
                  <a:schemeClr val="tx1"/>
                </a:solidFill>
                <a:latin typeface="Tahoma" charset="0"/>
                <a:ea typeface="+mn-ea"/>
                <a:cs typeface="+mn-cs"/>
              </a:defRPr>
            </a:lvl3pPr>
            <a:lvl4pPr marL="1828754" algn="l" rtl="0" fontAlgn="base">
              <a:spcBef>
                <a:spcPct val="0"/>
              </a:spcBef>
              <a:spcAft>
                <a:spcPct val="0"/>
              </a:spcAft>
              <a:defRPr sz="3200" kern="1200">
                <a:solidFill>
                  <a:schemeClr val="tx1"/>
                </a:solidFill>
                <a:latin typeface="Tahoma" charset="0"/>
                <a:ea typeface="+mn-ea"/>
                <a:cs typeface="+mn-cs"/>
              </a:defRPr>
            </a:lvl4pPr>
            <a:lvl5pPr marL="2438339" algn="l" rtl="0" fontAlgn="base">
              <a:spcBef>
                <a:spcPct val="0"/>
              </a:spcBef>
              <a:spcAft>
                <a:spcPct val="0"/>
              </a:spcAft>
              <a:defRPr sz="3200" kern="1200">
                <a:solidFill>
                  <a:schemeClr val="tx1"/>
                </a:solidFill>
                <a:latin typeface="Tahoma" charset="0"/>
                <a:ea typeface="+mn-ea"/>
                <a:cs typeface="+mn-cs"/>
              </a:defRPr>
            </a:lvl5pPr>
            <a:lvl6pPr marL="3047924" algn="l" defTabSz="1219170" rtl="0" eaLnBrk="1" latinLnBrk="0" hangingPunct="1">
              <a:defRPr sz="3200" kern="1200">
                <a:solidFill>
                  <a:schemeClr val="tx1"/>
                </a:solidFill>
                <a:latin typeface="Tahoma" charset="0"/>
                <a:ea typeface="+mn-ea"/>
                <a:cs typeface="+mn-cs"/>
              </a:defRPr>
            </a:lvl6pPr>
            <a:lvl7pPr marL="3657509" algn="l" defTabSz="1219170" rtl="0" eaLnBrk="1" latinLnBrk="0" hangingPunct="1">
              <a:defRPr sz="3200" kern="1200">
                <a:solidFill>
                  <a:schemeClr val="tx1"/>
                </a:solidFill>
                <a:latin typeface="Tahoma" charset="0"/>
                <a:ea typeface="+mn-ea"/>
                <a:cs typeface="+mn-cs"/>
              </a:defRPr>
            </a:lvl7pPr>
            <a:lvl8pPr marL="4267093" algn="l" defTabSz="1219170" rtl="0" eaLnBrk="1" latinLnBrk="0" hangingPunct="1">
              <a:defRPr sz="3200" kern="1200">
                <a:solidFill>
                  <a:schemeClr val="tx1"/>
                </a:solidFill>
                <a:latin typeface="Tahoma" charset="0"/>
                <a:ea typeface="+mn-ea"/>
                <a:cs typeface="+mn-cs"/>
              </a:defRPr>
            </a:lvl8pPr>
            <a:lvl9pPr marL="4876678" algn="l" defTabSz="1219170" rtl="0" eaLnBrk="1" latinLnBrk="0" hangingPunct="1">
              <a:defRPr sz="3200" kern="1200">
                <a:solidFill>
                  <a:schemeClr val="tx1"/>
                </a:solidFill>
                <a:latin typeface="Tahoma" charset="0"/>
                <a:ea typeface="+mn-ea"/>
                <a:cs typeface="+mn-cs"/>
              </a:defRPr>
            </a:lvl9pPr>
          </a:lstStyle>
          <a:p>
            <a:pPr>
              <a:defRPr/>
            </a:pPr>
            <a:fld id="{D68E8870-17DE-45C4-A8DD-7644B2422933}" type="slidenum">
              <a:rPr lang="en-US" smtClean="0"/>
              <a:pPr>
                <a:defRPr/>
              </a:pPr>
              <a:t>‹#›</a:t>
            </a:fld>
            <a:endParaRPr lang="en-US" dirty="0"/>
          </a:p>
        </p:txBody>
      </p:sp>
      <p:pic>
        <p:nvPicPr>
          <p:cNvPr id="9" name="Picture 8" descr="Background pattern&#10;&#10;Description automatically generated">
            <a:extLst>
              <a:ext uri="{FF2B5EF4-FFF2-40B4-BE49-F238E27FC236}">
                <a16:creationId xmlns:a16="http://schemas.microsoft.com/office/drawing/2014/main" id="{E329B4E3-77EA-8607-736D-5A7B3EC41ECC}"/>
              </a:ext>
            </a:extLst>
          </p:cNvPr>
          <p:cNvPicPr>
            <a:picLocks noChangeAspect="1"/>
          </p:cNvPicPr>
          <p:nvPr userDrawn="1"/>
        </p:nvPicPr>
        <p:blipFill rotWithShape="1">
          <a:blip r:embed="rId11" cstate="print">
            <a:extLst>
              <a:ext uri="{28A0092B-C50C-407E-A947-70E740481C1C}">
                <a14:useLocalDpi xmlns:a14="http://schemas.microsoft.com/office/drawing/2010/main" val="0"/>
              </a:ext>
            </a:extLst>
          </a:blip>
          <a:srcRect l="499" t="40511" b="50000"/>
          <a:stretch/>
        </p:blipFill>
        <p:spPr>
          <a:xfrm>
            <a:off x="0" y="0"/>
            <a:ext cx="12212320" cy="823509"/>
          </a:xfrm>
          <a:prstGeom prst="rect">
            <a:avLst/>
          </a:prstGeom>
        </p:spPr>
      </p:pic>
      <p:pic>
        <p:nvPicPr>
          <p:cNvPr id="11" name="Picture 10" descr="A picture containing invertebrate, coelenterate, jellyfish, blue&#10;&#10;Description automatically generated">
            <a:extLst>
              <a:ext uri="{FF2B5EF4-FFF2-40B4-BE49-F238E27FC236}">
                <a16:creationId xmlns:a16="http://schemas.microsoft.com/office/drawing/2014/main" id="{CBD59682-4B33-AFD0-0B4D-7723900C6F9A}"/>
              </a:ext>
            </a:extLst>
          </p:cNvPr>
          <p:cNvPicPr>
            <a:picLocks noChangeAspect="1"/>
          </p:cNvPicPr>
          <p:nvPr userDrawn="1"/>
        </p:nvPicPr>
        <p:blipFill rotWithShape="1">
          <a:blip r:embed="rId12" cstate="print">
            <a:extLst>
              <a:ext uri="{28A0092B-C50C-407E-A947-70E740481C1C}">
                <a14:useLocalDpi xmlns:a14="http://schemas.microsoft.com/office/drawing/2010/main" val="0"/>
              </a:ext>
            </a:extLst>
          </a:blip>
          <a:srcRect l="19651" t="12754" b="39872"/>
          <a:stretch/>
        </p:blipFill>
        <p:spPr>
          <a:xfrm>
            <a:off x="0" y="-1474"/>
            <a:ext cx="1978893" cy="824983"/>
          </a:xfrm>
          <a:prstGeom prst="rect">
            <a:avLst/>
          </a:prstGeom>
        </p:spPr>
      </p:pic>
      <p:pic>
        <p:nvPicPr>
          <p:cNvPr id="8" name="Picture 7">
            <a:extLst>
              <a:ext uri="{FF2B5EF4-FFF2-40B4-BE49-F238E27FC236}">
                <a16:creationId xmlns:a16="http://schemas.microsoft.com/office/drawing/2014/main" id="{BB18E673-3BC8-4E8F-AB5B-CFC3E1510E36}"/>
              </a:ext>
            </a:extLst>
          </p:cNvPr>
          <p:cNvPicPr>
            <a:picLocks noChangeAspect="1"/>
          </p:cNvPicPr>
          <p:nvPr userDrawn="1"/>
        </p:nvPicPr>
        <p:blipFill>
          <a:blip r:embed="rId13">
            <a:extLst>
              <a:ext uri="{28A0092B-C50C-407E-A947-70E740481C1C}">
                <a14:useLocalDpi xmlns:a14="http://schemas.microsoft.com/office/drawing/2010/main" val="0"/>
              </a:ext>
            </a:extLst>
          </a:blip>
          <a:srcRect t="100" b="100"/>
          <a:stretch/>
        </p:blipFill>
        <p:spPr>
          <a:xfrm>
            <a:off x="0" y="1474"/>
            <a:ext cx="12212320" cy="823509"/>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4" r:id="rId4"/>
    <p:sldLayoutId id="2147483665" r:id="rId5"/>
    <p:sldLayoutId id="2147483668" r:id="rId6"/>
    <p:sldLayoutId id="2147483669" r:id="rId7"/>
    <p:sldLayoutId id="2147483671" r:id="rId8"/>
    <p:sldLayoutId id="2147483672" r:id="rId9"/>
  </p:sldLayoutIdLst>
  <p:hf hdr="0" dt="0"/>
  <p:txStyles>
    <p:titleStyle>
      <a:lvl1pPr algn="ctr" rtl="0" eaLnBrk="1" fontAlgn="base" hangingPunct="1">
        <a:spcBef>
          <a:spcPct val="0"/>
        </a:spcBef>
        <a:spcAft>
          <a:spcPct val="0"/>
        </a:spcAft>
        <a:defRPr sz="2800" b="1">
          <a:solidFill>
            <a:schemeClr val="bg1"/>
          </a:solidFill>
          <a:latin typeface="+mj-lt"/>
          <a:ea typeface="+mj-ea"/>
          <a:cs typeface="+mj-cs"/>
        </a:defRPr>
      </a:lvl1pPr>
      <a:lvl2pPr algn="l" rtl="0" eaLnBrk="1" fontAlgn="base" hangingPunct="1">
        <a:spcBef>
          <a:spcPct val="0"/>
        </a:spcBef>
        <a:spcAft>
          <a:spcPct val="0"/>
        </a:spcAft>
        <a:defRPr sz="4267" b="1">
          <a:solidFill>
            <a:srgbClr val="F77B0B"/>
          </a:solidFill>
          <a:latin typeface="Tahoma" charset="0"/>
        </a:defRPr>
      </a:lvl2pPr>
      <a:lvl3pPr algn="l" rtl="0" eaLnBrk="1" fontAlgn="base" hangingPunct="1">
        <a:spcBef>
          <a:spcPct val="0"/>
        </a:spcBef>
        <a:spcAft>
          <a:spcPct val="0"/>
        </a:spcAft>
        <a:defRPr sz="4267" b="1">
          <a:solidFill>
            <a:srgbClr val="F77B0B"/>
          </a:solidFill>
          <a:latin typeface="Tahoma" charset="0"/>
        </a:defRPr>
      </a:lvl3pPr>
      <a:lvl4pPr algn="l" rtl="0" eaLnBrk="1" fontAlgn="base" hangingPunct="1">
        <a:spcBef>
          <a:spcPct val="0"/>
        </a:spcBef>
        <a:spcAft>
          <a:spcPct val="0"/>
        </a:spcAft>
        <a:defRPr sz="4267" b="1">
          <a:solidFill>
            <a:srgbClr val="F77B0B"/>
          </a:solidFill>
          <a:latin typeface="Tahoma" charset="0"/>
        </a:defRPr>
      </a:lvl4pPr>
      <a:lvl5pPr algn="l" rtl="0" eaLnBrk="1" fontAlgn="base" hangingPunct="1">
        <a:spcBef>
          <a:spcPct val="0"/>
        </a:spcBef>
        <a:spcAft>
          <a:spcPct val="0"/>
        </a:spcAft>
        <a:defRPr sz="4267" b="1">
          <a:solidFill>
            <a:srgbClr val="F77B0B"/>
          </a:solidFill>
          <a:latin typeface="Tahoma" charset="0"/>
        </a:defRPr>
      </a:lvl5pPr>
      <a:lvl6pPr marL="609585" algn="l" rtl="0" eaLnBrk="1" fontAlgn="base" hangingPunct="1">
        <a:spcBef>
          <a:spcPct val="0"/>
        </a:spcBef>
        <a:spcAft>
          <a:spcPct val="0"/>
        </a:spcAft>
        <a:defRPr sz="4267" b="1">
          <a:solidFill>
            <a:srgbClr val="F77B0B"/>
          </a:solidFill>
          <a:latin typeface="Tahoma" charset="0"/>
        </a:defRPr>
      </a:lvl6pPr>
      <a:lvl7pPr marL="1219170" algn="l" rtl="0" eaLnBrk="1" fontAlgn="base" hangingPunct="1">
        <a:spcBef>
          <a:spcPct val="0"/>
        </a:spcBef>
        <a:spcAft>
          <a:spcPct val="0"/>
        </a:spcAft>
        <a:defRPr sz="4267" b="1">
          <a:solidFill>
            <a:srgbClr val="F77B0B"/>
          </a:solidFill>
          <a:latin typeface="Tahoma" charset="0"/>
        </a:defRPr>
      </a:lvl7pPr>
      <a:lvl8pPr marL="1828754" algn="l" rtl="0" eaLnBrk="1" fontAlgn="base" hangingPunct="1">
        <a:spcBef>
          <a:spcPct val="0"/>
        </a:spcBef>
        <a:spcAft>
          <a:spcPct val="0"/>
        </a:spcAft>
        <a:defRPr sz="4267" b="1">
          <a:solidFill>
            <a:srgbClr val="F77B0B"/>
          </a:solidFill>
          <a:latin typeface="Tahoma" charset="0"/>
        </a:defRPr>
      </a:lvl8pPr>
      <a:lvl9pPr marL="2438339" algn="l" rtl="0" eaLnBrk="1" fontAlgn="base" hangingPunct="1">
        <a:spcBef>
          <a:spcPct val="0"/>
        </a:spcBef>
        <a:spcAft>
          <a:spcPct val="0"/>
        </a:spcAft>
        <a:defRPr sz="4267" b="1">
          <a:solidFill>
            <a:srgbClr val="F77B0B"/>
          </a:solidFill>
          <a:latin typeface="Tahoma" charset="0"/>
        </a:defRPr>
      </a:lvl9pPr>
    </p:titleStyle>
    <p:body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video" Target="../media/media1.avi"/><Relationship Id="rId1" Type="http://schemas.microsoft.com/office/2007/relationships/media" Target="../media/media1.avi"/><Relationship Id="rId6" Type="http://schemas.openxmlformats.org/officeDocument/2006/relationships/image" Target="../media/image10.png"/><Relationship Id="rId5" Type="http://schemas.openxmlformats.org/officeDocument/2006/relationships/image" Target="../media/image9.jp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jpeg"/><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4.jpeg"/><Relationship Id="rId1" Type="http://schemas.openxmlformats.org/officeDocument/2006/relationships/slideLayout" Target="../slideLayouts/slideLayout5.xml"/><Relationship Id="rId4" Type="http://schemas.openxmlformats.org/officeDocument/2006/relationships/image" Target="../media/image15.jpeg"/></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5.jpeg"/><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9.jpg"/><Relationship Id="rId1" Type="http://schemas.openxmlformats.org/officeDocument/2006/relationships/slideLayout" Target="../slideLayouts/slideLayout5.xml"/><Relationship Id="rId4" Type="http://schemas.openxmlformats.org/officeDocument/2006/relationships/image" Target="../media/image15.jpe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6.pn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wmf"/><Relationship Id="rId4" Type="http://schemas.openxmlformats.org/officeDocument/2006/relationships/image" Target="../media/image24.jpeg"/></Relationships>
</file>

<file path=ppt/slides/_rels/slide35.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6.pn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wmf"/><Relationship Id="rId4" Type="http://schemas.openxmlformats.org/officeDocument/2006/relationships/image" Target="../media/image24.jpeg"/></Relationships>
</file>

<file path=ppt/slides/_rels/slide3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JPG"/><Relationship Id="rId7" Type="http://schemas.openxmlformats.org/officeDocument/2006/relationships/image" Target="../media/image32.wmf"/><Relationship Id="rId2" Type="http://schemas.openxmlformats.org/officeDocument/2006/relationships/image" Target="../media/image27.JP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png"/><Relationship Id="rId9" Type="http://schemas.openxmlformats.org/officeDocument/2006/relationships/image" Target="../media/image34.jpeg"/></Relationships>
</file>

<file path=ppt/slides/_rels/slide37.xml.rels><?xml version="1.0" encoding="UTF-8" standalone="yes"?>
<Relationships xmlns="http://schemas.openxmlformats.org/package/2006/relationships"><Relationship Id="rId8" Type="http://schemas.openxmlformats.org/officeDocument/2006/relationships/image" Target="../media/image40.jpeg"/><Relationship Id="rId13" Type="http://schemas.openxmlformats.org/officeDocument/2006/relationships/image" Target="../media/image45.jpeg"/><Relationship Id="rId3" Type="http://schemas.openxmlformats.org/officeDocument/2006/relationships/image" Target="../media/image36.png"/><Relationship Id="rId7" Type="http://schemas.openxmlformats.org/officeDocument/2006/relationships/image" Target="../media/image39.jpeg"/><Relationship Id="rId12" Type="http://schemas.openxmlformats.org/officeDocument/2006/relationships/image" Target="../media/image44.jpeg"/><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38.jpeg"/><Relationship Id="rId11" Type="http://schemas.openxmlformats.org/officeDocument/2006/relationships/image" Target="../media/image43.png"/><Relationship Id="rId5" Type="http://schemas.openxmlformats.org/officeDocument/2006/relationships/image" Target="../media/image37.jpeg"/><Relationship Id="rId10" Type="http://schemas.openxmlformats.org/officeDocument/2006/relationships/image" Target="../media/image42.jpeg"/><Relationship Id="rId4" Type="http://schemas.openxmlformats.org/officeDocument/2006/relationships/image" Target="../media/image29.png"/><Relationship Id="rId9" Type="http://schemas.openxmlformats.org/officeDocument/2006/relationships/image" Target="../media/image41.png"/><Relationship Id="rId14" Type="http://schemas.openxmlformats.org/officeDocument/2006/relationships/image" Target="../media/image46.jpeg"/></Relationships>
</file>

<file path=ppt/slides/_rels/slide3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png"/><Relationship Id="rId1" Type="http://schemas.openxmlformats.org/officeDocument/2006/relationships/slideLayout" Target="../slideLayouts/slideLayout5.xml"/><Relationship Id="rId6" Type="http://schemas.openxmlformats.org/officeDocument/2006/relationships/image" Target="../media/image6.png"/><Relationship Id="rId5" Type="http://schemas.openxmlformats.org/officeDocument/2006/relationships/image" Target="../media/image50.jpeg"/><Relationship Id="rId4" Type="http://schemas.openxmlformats.org/officeDocument/2006/relationships/image" Target="../media/image49.jpeg"/></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1.jpeg"/><Relationship Id="rId1" Type="http://schemas.openxmlformats.org/officeDocument/2006/relationships/slideLayout" Target="../slideLayouts/slideLayout2.xml"/><Relationship Id="rId4" Type="http://schemas.openxmlformats.org/officeDocument/2006/relationships/image" Target="../media/image52.jpg"/></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 Id="rId4" Type="http://schemas.openxmlformats.org/officeDocument/2006/relationships/hyperlink" Target="https://www.facebook.com/NUWCNewport/videos/the-matrix-the-weapons-analysis-facility/10151096373222083/"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9.jpeg"/><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0.jpeg"/><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2.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65.jpg"/></Relationships>
</file>

<file path=ppt/slides/_rels/slide5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7.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68.jp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avi"/><Relationship Id="rId1" Type="http://schemas.microsoft.com/office/2007/relationships/media" Target="../media/media2.avi"/><Relationship Id="rId6" Type="http://schemas.openxmlformats.org/officeDocument/2006/relationships/image" Target="../media/image6.png"/><Relationship Id="rId5" Type="http://schemas.openxmlformats.org/officeDocument/2006/relationships/image" Target="../media/image69.png"/><Relationship Id="rId4" Type="http://schemas.openxmlformats.org/officeDocument/2006/relationships/notesSlide" Target="../notesSlides/notesSlide7.xml"/></Relationships>
</file>

<file path=ppt/slides/_rels/slide59.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slideLayout" Target="../slideLayouts/slideLayout2.xml"/><Relationship Id="rId7" Type="http://schemas.openxmlformats.org/officeDocument/2006/relationships/image" Target="../media/image72.JPG"/><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image" Target="../media/image71.jpeg"/><Relationship Id="rId5" Type="http://schemas.openxmlformats.org/officeDocument/2006/relationships/image" Target="../media/image70.png"/><Relationship Id="rId4" Type="http://schemas.openxmlformats.org/officeDocument/2006/relationships/image" Target="../media/image6.png"/></Relationships>
</file>

<file path=ppt/slides/_rels/slide6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3.JP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5.png"/><Relationship Id="rId1" Type="http://schemas.openxmlformats.org/officeDocument/2006/relationships/slideLayout" Target="../slideLayouts/slideLayout2.xml"/><Relationship Id="rId4" Type="http://schemas.openxmlformats.org/officeDocument/2006/relationships/image" Target="../media/image76.jpeg"/></Relationships>
</file>

<file path=ppt/slides/_rels/slide63.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64.xml.rels><?xml version="1.0" encoding="UTF-8" standalone="yes"?>
<Relationships xmlns="http://schemas.openxmlformats.org/package/2006/relationships"><Relationship Id="rId8" Type="http://schemas.openxmlformats.org/officeDocument/2006/relationships/image" Target="../media/image83.wmf"/><Relationship Id="rId3" Type="http://schemas.openxmlformats.org/officeDocument/2006/relationships/image" Target="../media/image78.png"/><Relationship Id="rId7" Type="http://schemas.openxmlformats.org/officeDocument/2006/relationships/image" Target="../media/image82.wmf"/><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1.wmf"/><Relationship Id="rId5" Type="http://schemas.openxmlformats.org/officeDocument/2006/relationships/image" Target="../media/image80.png"/><Relationship Id="rId4" Type="http://schemas.openxmlformats.org/officeDocument/2006/relationships/image" Target="../media/image79.png"/><Relationship Id="rId9" Type="http://schemas.openxmlformats.org/officeDocument/2006/relationships/image" Target="../media/image84.jpg"/></Relationships>
</file>

<file path=ppt/slides/_rels/slide6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6.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89.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90.jpeg"/><Relationship Id="rId4" Type="http://schemas.openxmlformats.org/officeDocument/2006/relationships/image" Target="../media/image6.png"/></Relationships>
</file>

<file path=ppt/slides/_rels/slide71.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93.svg"/></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95.JPG"/><Relationship Id="rId4" Type="http://schemas.openxmlformats.org/officeDocument/2006/relationships/image" Target="../media/image94.JPG"/></Relationships>
</file>

<file path=ppt/slides/_rels/slide77.xml.rels><?xml version="1.0" encoding="UTF-8" standalone="yes"?>
<Relationships xmlns="http://schemas.openxmlformats.org/package/2006/relationships"><Relationship Id="rId3" Type="http://schemas.openxmlformats.org/officeDocument/2006/relationships/image" Target="../media/image96.GIF"/><Relationship Id="rId2" Type="http://schemas.openxmlformats.org/officeDocument/2006/relationships/notesSlide" Target="../notesSlides/notesSlide22.xml"/><Relationship Id="rId1" Type="http://schemas.openxmlformats.org/officeDocument/2006/relationships/slideLayout" Target="../slideLayouts/slideLayout8.xml"/><Relationship Id="rId5" Type="http://schemas.openxmlformats.org/officeDocument/2006/relationships/image" Target="../media/image97.jpeg"/><Relationship Id="rId4" Type="http://schemas.openxmlformats.org/officeDocument/2006/relationships/image" Target="../media/image6.png"/></Relationships>
</file>

<file path=ppt/slides/_rels/slide7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9.xml"/><Relationship Id="rId4" Type="http://schemas.openxmlformats.org/officeDocument/2006/relationships/image" Target="../media/image98.jpeg"/></Relationships>
</file>

<file path=ppt/slides/_rels/slide7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24.xml"/><Relationship Id="rId1" Type="http://schemas.openxmlformats.org/officeDocument/2006/relationships/slideLayout" Target="../slideLayouts/slideLayout6.xml"/><Relationship Id="rId5" Type="http://schemas.openxmlformats.org/officeDocument/2006/relationships/image" Target="../media/image98.jpeg"/><Relationship Id="rId4" Type="http://schemas.openxmlformats.org/officeDocument/2006/relationships/image" Target="../media/image6.png"/></Relationships>
</file>

<file path=ppt/slides/_rels/slide80.xml.rels><?xml version="1.0" encoding="UTF-8" standalone="yes"?>
<Relationships xmlns="http://schemas.openxmlformats.org/package/2006/relationships"><Relationship Id="rId3" Type="http://schemas.openxmlformats.org/officeDocument/2006/relationships/image" Target="../media/image100.jpg"/><Relationship Id="rId2" Type="http://schemas.openxmlformats.org/officeDocument/2006/relationships/image" Target="../media/image6.png"/><Relationship Id="rId1" Type="http://schemas.openxmlformats.org/officeDocument/2006/relationships/slideLayout" Target="../slideLayouts/slideLayout5.xml"/><Relationship Id="rId4" Type="http://schemas.openxmlformats.org/officeDocument/2006/relationships/image" Target="../media/image98.jpeg"/></Relationships>
</file>

<file path=ppt/slides/_rels/slide81.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chart" Target="../charts/chart1.xml"/><Relationship Id="rId1" Type="http://schemas.openxmlformats.org/officeDocument/2006/relationships/slideLayout" Target="../slideLayouts/slideLayout5.xml"/><Relationship Id="rId4" Type="http://schemas.openxmlformats.org/officeDocument/2006/relationships/image" Target="../media/image98.jpeg"/></Relationships>
</file>

<file path=ppt/slides/_rels/slide84.xml.rels><?xml version="1.0" encoding="UTF-8" standalone="yes"?>
<Relationships xmlns="http://schemas.openxmlformats.org/package/2006/relationships"><Relationship Id="rId3" Type="http://schemas.openxmlformats.org/officeDocument/2006/relationships/image" Target="../media/image102.JPG"/><Relationship Id="rId2" Type="http://schemas.openxmlformats.org/officeDocument/2006/relationships/image" Target="../media/image101.JPG"/><Relationship Id="rId1" Type="http://schemas.openxmlformats.org/officeDocument/2006/relationships/slideLayout" Target="../slideLayouts/slideLayout2.xml"/><Relationship Id="rId5" Type="http://schemas.openxmlformats.org/officeDocument/2006/relationships/image" Target="../media/image98.jpeg"/><Relationship Id="rId4" Type="http://schemas.openxmlformats.org/officeDocument/2006/relationships/image" Target="../media/image6.png"/></Relationships>
</file>

<file path=ppt/slides/_rels/slide8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3.JPG"/><Relationship Id="rId1" Type="http://schemas.openxmlformats.org/officeDocument/2006/relationships/slideLayout" Target="../slideLayouts/slideLayout2.xml"/><Relationship Id="rId4" Type="http://schemas.openxmlformats.org/officeDocument/2006/relationships/image" Target="../media/image98.jpeg"/></Relationships>
</file>

<file path=ppt/slides/_rels/slide8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6.png"/><Relationship Id="rId1" Type="http://schemas.openxmlformats.org/officeDocument/2006/relationships/slideLayout" Target="../slideLayouts/slideLayout5.xml"/><Relationship Id="rId4" Type="http://schemas.openxmlformats.org/officeDocument/2006/relationships/image" Target="../media/image106.jpeg"/></Relationships>
</file>

<file path=ppt/slides/_rels/slide8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7.png"/><Relationship Id="rId1" Type="http://schemas.openxmlformats.org/officeDocument/2006/relationships/slideLayout" Target="../slideLayouts/slideLayout5.xml"/><Relationship Id="rId4" Type="http://schemas.openxmlformats.org/officeDocument/2006/relationships/image" Target="../media/image105.jpeg"/></Relationships>
</file>

<file path=ppt/slides/_rels/slide89.xml.rels><?xml version="1.0" encoding="UTF-8" standalone="yes"?>
<Relationships xmlns="http://schemas.openxmlformats.org/package/2006/relationships"><Relationship Id="rId3" Type="http://schemas.openxmlformats.org/officeDocument/2006/relationships/image" Target="../media/image109.JPG"/><Relationship Id="rId2" Type="http://schemas.openxmlformats.org/officeDocument/2006/relationships/image" Target="../media/image108.JPG"/><Relationship Id="rId1" Type="http://schemas.openxmlformats.org/officeDocument/2006/relationships/slideLayout" Target="../slideLayouts/slideLayout2.xml"/><Relationship Id="rId5" Type="http://schemas.openxmlformats.org/officeDocument/2006/relationships/image" Target="../media/image105.jpeg"/><Relationship Id="rId4" Type="http://schemas.openxmlformats.org/officeDocument/2006/relationships/image" Target="../media/image6.png"/></Relationships>
</file>

<file path=ppt/slides/_rels/slide90.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12.jpeg"/></Relationships>
</file>

<file path=ppt/slides/_rels/slide9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9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94.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16.JPG"/><Relationship Id="rId2" Type="http://schemas.openxmlformats.org/officeDocument/2006/relationships/image" Target="../media/image6.png"/><Relationship Id="rId1" Type="http://schemas.openxmlformats.org/officeDocument/2006/relationships/slideLayout" Target="../slideLayouts/slideLayout5.xml"/><Relationship Id="rId6" Type="http://schemas.openxmlformats.org/officeDocument/2006/relationships/image" Target="../media/image115.JPG"/><Relationship Id="rId5" Type="http://schemas.openxmlformats.org/officeDocument/2006/relationships/image" Target="../media/image114.JPG"/><Relationship Id="rId4" Type="http://schemas.openxmlformats.org/officeDocument/2006/relationships/image" Target="../media/image113.JPG"/></Relationships>
</file>

<file path=ppt/slides/_rels/slide9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9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9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9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9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17.png"/></Relationships>
</file>

<file path=ppt/slides/_rels/slide10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01.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119.JP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3.xml.rels><?xml version="1.0" encoding="UTF-8" standalone="yes"?>
<Relationships xmlns="http://schemas.openxmlformats.org/package/2006/relationships"><Relationship Id="rId3" Type="http://schemas.openxmlformats.org/officeDocument/2006/relationships/image" Target="../media/image120.JP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0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0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 Id="rId4" Type="http://schemas.openxmlformats.org/officeDocument/2006/relationships/image" Target="../media/image121.JPG"/></Relationships>
</file>

<file path=ppt/slides/_rels/slide10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0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0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2.jp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3.jp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4.xml.rels><?xml version="1.0" encoding="UTF-8" standalone="yes"?>
<Relationships xmlns="http://schemas.openxmlformats.org/package/2006/relationships"><Relationship Id="rId3" Type="http://schemas.openxmlformats.org/officeDocument/2006/relationships/image" Target="../media/image124.jp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7.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6.png"/><Relationship Id="rId1" Type="http://schemas.openxmlformats.org/officeDocument/2006/relationships/slideLayout" Target="../slideLayouts/slideLayout5.xml"/><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0"/>
          </p:nvPr>
        </p:nvSpPr>
        <p:spPr>
          <a:xfrm>
            <a:off x="403549" y="1824892"/>
            <a:ext cx="10941765" cy="3147702"/>
          </a:xfrm>
        </p:spPr>
        <p:txBody>
          <a:bodyPr/>
          <a:lstStyle/>
          <a:p>
            <a:r>
              <a:rPr lang="en-US" sz="3600" dirty="0"/>
              <a:t>Certified Modeling and Simulation Professional</a:t>
            </a:r>
          </a:p>
          <a:p>
            <a:endParaRPr lang="en-US" dirty="0"/>
          </a:p>
          <a:p>
            <a:r>
              <a:rPr lang="en-US" dirty="0">
                <a:solidFill>
                  <a:schemeClr val="tx1"/>
                </a:solidFill>
              </a:rPr>
              <a:t>Professional Development Workshop</a:t>
            </a:r>
          </a:p>
          <a:p>
            <a:endParaRPr lang="en-US" dirty="0">
              <a:solidFill>
                <a:schemeClr val="tx1"/>
              </a:solidFill>
            </a:endParaRPr>
          </a:p>
          <a:p>
            <a:endParaRPr lang="en-US" dirty="0">
              <a:solidFill>
                <a:schemeClr val="tx1"/>
              </a:solidFill>
            </a:endParaRPr>
          </a:p>
          <a:p>
            <a:r>
              <a:rPr lang="en-US" sz="1800" dirty="0">
                <a:solidFill>
                  <a:schemeClr val="tx1"/>
                </a:solidFill>
              </a:rPr>
              <a:t>12 November 2024</a:t>
            </a:r>
            <a:endParaRPr lang="en-US" sz="1400" dirty="0">
              <a:solidFill>
                <a:schemeClr val="tx1"/>
              </a:solidFill>
            </a:endParaRPr>
          </a:p>
          <a:p>
            <a:endParaRPr lang="en-US" dirty="0"/>
          </a:p>
        </p:txBody>
      </p:sp>
      <p:sp>
        <p:nvSpPr>
          <p:cNvPr id="10" name="Text Placeholder 9"/>
          <p:cNvSpPr>
            <a:spLocks noGrp="1"/>
          </p:cNvSpPr>
          <p:nvPr>
            <p:ph type="body" sz="quarter" idx="11"/>
          </p:nvPr>
        </p:nvSpPr>
        <p:spPr>
          <a:xfrm>
            <a:off x="1635013" y="5664820"/>
            <a:ext cx="8478838" cy="907977"/>
          </a:xfrm>
        </p:spPr>
        <p:txBody>
          <a:bodyPr/>
          <a:lstStyle/>
          <a:p>
            <a:pPr eaLnBrk="1" hangingPunct="1"/>
            <a:r>
              <a:rPr lang="en-US" dirty="0">
                <a:latin typeface="Arial Narrow" pitchFamily="34" charset="0"/>
              </a:rPr>
              <a:t>Ivar Oswalt, PhD CMSP</a:t>
            </a:r>
          </a:p>
          <a:p>
            <a:pPr eaLnBrk="1" hangingPunct="1"/>
            <a:r>
              <a:rPr lang="en-US" dirty="0">
                <a:latin typeface="Arial Narrow" pitchFamily="34" charset="0"/>
              </a:rPr>
              <a:t>The MIL Corporation</a:t>
            </a:r>
          </a:p>
          <a:p>
            <a:endParaRPr lang="en-US" dirty="0"/>
          </a:p>
        </p:txBody>
      </p:sp>
      <p:sp>
        <p:nvSpPr>
          <p:cNvPr id="2" name="TextBox 1">
            <a:extLst>
              <a:ext uri="{FF2B5EF4-FFF2-40B4-BE49-F238E27FC236}">
                <a16:creationId xmlns:a16="http://schemas.microsoft.com/office/drawing/2014/main" id="{C6589E0A-30E5-60DE-5FDB-B81BAC4026C4}"/>
              </a:ext>
            </a:extLst>
          </p:cNvPr>
          <p:cNvSpPr txBox="1"/>
          <p:nvPr/>
        </p:nvSpPr>
        <p:spPr>
          <a:xfrm>
            <a:off x="0" y="6596390"/>
            <a:ext cx="571500" cy="261610"/>
          </a:xfrm>
          <a:prstGeom prst="rect">
            <a:avLst/>
          </a:prstGeom>
          <a:solidFill>
            <a:srgbClr val="0000CC"/>
          </a:solidFill>
        </p:spPr>
        <p:txBody>
          <a:bodyPr wrap="square" rtlCol="0">
            <a:spAutoFit/>
          </a:bodyPr>
          <a:lstStyle/>
          <a:p>
            <a:r>
              <a:rPr lang="en-US" sz="1100" b="1" i="1" dirty="0">
                <a:solidFill>
                  <a:srgbClr val="00FF00"/>
                </a:solidFill>
              </a:rPr>
              <a:t>0800</a:t>
            </a:r>
          </a:p>
        </p:txBody>
      </p:sp>
    </p:spTree>
    <p:extLst>
      <p:ext uri="{BB962C8B-B14F-4D97-AF65-F5344CB8AC3E}">
        <p14:creationId xmlns:p14="http://schemas.microsoft.com/office/powerpoint/2010/main" val="3664686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B7-0065-4469-A341-899690F2381B}"/>
              </a:ext>
            </a:extLst>
          </p:cNvPr>
          <p:cNvSpPr>
            <a:spLocks noGrp="1"/>
          </p:cNvSpPr>
          <p:nvPr>
            <p:ph type="title"/>
          </p:nvPr>
        </p:nvSpPr>
        <p:spPr>
          <a:xfrm>
            <a:off x="384782" y="18662"/>
            <a:ext cx="10515600" cy="734002"/>
          </a:xfrm>
        </p:spPr>
        <p:txBody>
          <a:bodyPr>
            <a:normAutofit/>
          </a:bodyPr>
          <a:lstStyle/>
          <a:p>
            <a:r>
              <a:rPr lang="en-US" sz="3200" b="1" dirty="0">
                <a:latin typeface="+mj-lt"/>
              </a:rPr>
              <a:t>!  BOTTOM LINE UP FRONT  !</a:t>
            </a:r>
          </a:p>
        </p:txBody>
      </p:sp>
      <p:sp>
        <p:nvSpPr>
          <p:cNvPr id="3" name="Content Placeholder 2">
            <a:extLst>
              <a:ext uri="{FF2B5EF4-FFF2-40B4-BE49-F238E27FC236}">
                <a16:creationId xmlns:a16="http://schemas.microsoft.com/office/drawing/2014/main" id="{BC3F2E2E-DCDC-4996-A9C0-947152B21248}"/>
              </a:ext>
            </a:extLst>
          </p:cNvPr>
          <p:cNvSpPr>
            <a:spLocks noGrp="1"/>
          </p:cNvSpPr>
          <p:nvPr>
            <p:ph idx="1"/>
          </p:nvPr>
        </p:nvSpPr>
        <p:spPr>
          <a:xfrm>
            <a:off x="384783" y="1111145"/>
            <a:ext cx="11489718" cy="5309320"/>
          </a:xfrm>
        </p:spPr>
        <p:txBody>
          <a:bodyPr>
            <a:normAutofit/>
          </a:bodyPr>
          <a:lstStyle/>
          <a:p>
            <a:pPr>
              <a:spcAft>
                <a:spcPts val="1200"/>
              </a:spcAft>
              <a:buClr>
                <a:schemeClr val="tx1"/>
              </a:buClr>
              <a:buFont typeface="Wingdings" panose="05000000000000000000" pitchFamily="2" charset="2"/>
              <a:buChar char="Ø"/>
            </a:pPr>
            <a:r>
              <a:rPr lang="en-US" dirty="0"/>
              <a:t>CMSP is the only comprehensive M&amp;S professional certification in the U.S.</a:t>
            </a:r>
          </a:p>
          <a:p>
            <a:pPr>
              <a:spcAft>
                <a:spcPts val="1200"/>
              </a:spcAft>
              <a:buClr>
                <a:schemeClr val="tx1"/>
              </a:buClr>
              <a:buFont typeface="Wingdings" panose="05000000000000000000" pitchFamily="2" charset="2"/>
              <a:buChar char="Ø"/>
            </a:pPr>
            <a:r>
              <a:rPr lang="en-US" dirty="0"/>
              <a:t>It provides differentiation, community awareness, specialized networks, and membership benefits</a:t>
            </a:r>
          </a:p>
          <a:p>
            <a:pPr>
              <a:spcAft>
                <a:spcPts val="1200"/>
              </a:spcAft>
              <a:buClr>
                <a:schemeClr val="tx1"/>
              </a:buClr>
              <a:buFont typeface="Wingdings" panose="05000000000000000000" pitchFamily="2" charset="2"/>
              <a:buChar char="Ø"/>
            </a:pPr>
            <a:r>
              <a:rPr lang="en-US" dirty="0"/>
              <a:t>Its Reinvention started at I/ITSEC 2021 with the launch of CMSP 3.0</a:t>
            </a:r>
          </a:p>
          <a:p>
            <a:pPr>
              <a:spcAft>
                <a:spcPts val="1200"/>
              </a:spcAft>
              <a:buClr>
                <a:schemeClr val="tx1"/>
              </a:buClr>
              <a:buFont typeface="Wingdings" panose="05000000000000000000" pitchFamily="2" charset="2"/>
              <a:buChar char="Ø"/>
            </a:pPr>
            <a:r>
              <a:rPr lang="en-US" dirty="0"/>
              <a:t>Improvements streamline the application process, provide new levels, include updates to the examination, and the creation a vibrant community of practice</a:t>
            </a:r>
          </a:p>
          <a:p>
            <a:pPr>
              <a:spcAft>
                <a:spcPts val="1200"/>
              </a:spcAft>
              <a:buClr>
                <a:schemeClr val="tx1"/>
              </a:buClr>
              <a:buFont typeface="Wingdings" panose="05000000000000000000" pitchFamily="2" charset="2"/>
              <a:buChar char="Ø"/>
            </a:pPr>
            <a:r>
              <a:rPr lang="en-US" i="1" dirty="0"/>
              <a:t>All M&amp;S practitioners seeking to enhance their credentials and to add a level of distinction to their qualifications - from Intern, Apprentice, Practitioner, and Master Levels - will find this PDW informative and valuable</a:t>
            </a:r>
          </a:p>
          <a:p>
            <a:pPr>
              <a:buFont typeface="Wingdings" panose="05000000000000000000" pitchFamily="2" charset="2"/>
              <a:buChar char="Ø"/>
            </a:pPr>
            <a:endParaRPr lang="en-US" altLang="en-US" dirty="0">
              <a:sym typeface="Symbol" panose="05050102010706020507" pitchFamily="18" charset="2"/>
            </a:endParaRPr>
          </a:p>
          <a:p>
            <a:pPr>
              <a:buFont typeface="Wingdings" panose="05000000000000000000" pitchFamily="2" charset="2"/>
              <a:buChar char="Ø"/>
            </a:pPr>
            <a:endParaRPr lang="en-US" dirty="0"/>
          </a:p>
        </p:txBody>
      </p:sp>
      <p:pic>
        <p:nvPicPr>
          <p:cNvPr id="6" name="Picture 5">
            <a:extLst>
              <a:ext uri="{FF2B5EF4-FFF2-40B4-BE49-F238E27FC236}">
                <a16:creationId xmlns:a16="http://schemas.microsoft.com/office/drawing/2014/main" id="{261E0CD0-EB78-4C23-B8F4-B5F7EEEC9C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256FD921-99D1-4288-ADC1-FCF82D533C7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49220" y="87037"/>
            <a:ext cx="1805305" cy="563245"/>
          </a:xfrm>
          <a:prstGeom prst="rect">
            <a:avLst/>
          </a:prstGeom>
        </p:spPr>
      </p:pic>
    </p:spTree>
    <p:extLst>
      <p:ext uri="{BB962C8B-B14F-4D97-AF65-F5344CB8AC3E}">
        <p14:creationId xmlns:p14="http://schemas.microsoft.com/office/powerpoint/2010/main" val="3799009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D22-9696-403C-BC2F-066261D607CD}"/>
              </a:ext>
            </a:extLst>
          </p:cNvPr>
          <p:cNvSpPr>
            <a:spLocks noGrp="1"/>
          </p:cNvSpPr>
          <p:nvPr>
            <p:ph type="title"/>
          </p:nvPr>
        </p:nvSpPr>
        <p:spPr>
          <a:xfrm>
            <a:off x="226622" y="0"/>
            <a:ext cx="10515600" cy="734002"/>
          </a:xfrm>
        </p:spPr>
        <p:txBody>
          <a:bodyPr/>
          <a:lstStyle/>
          <a:p>
            <a:r>
              <a:rPr lang="en-US" sz="3200" dirty="0"/>
              <a:t>WORKSHOP OUTLINE</a:t>
            </a:r>
          </a:p>
        </p:txBody>
      </p:sp>
      <p:sp>
        <p:nvSpPr>
          <p:cNvPr id="3" name="Content Placeholder 2">
            <a:extLst>
              <a:ext uri="{FF2B5EF4-FFF2-40B4-BE49-F238E27FC236}">
                <a16:creationId xmlns:a16="http://schemas.microsoft.com/office/drawing/2014/main" id="{FF577E26-A759-4FB3-AA91-3AD00C2C4F4C}"/>
              </a:ext>
            </a:extLst>
          </p:cNvPr>
          <p:cNvSpPr>
            <a:spLocks noGrp="1"/>
          </p:cNvSpPr>
          <p:nvPr>
            <p:ph sz="half" idx="1"/>
          </p:nvPr>
        </p:nvSpPr>
        <p:spPr>
          <a:xfrm>
            <a:off x="381000" y="1056875"/>
            <a:ext cx="5928053" cy="5473818"/>
          </a:xfrm>
        </p:spPr>
        <p:txBody>
          <a:bodyPr>
            <a:noAutofit/>
          </a:bodyPr>
          <a:lstStyle/>
          <a:p>
            <a:pPr>
              <a:spcBef>
                <a:spcPts val="0"/>
              </a:spcBef>
              <a:spcAft>
                <a:spcPts val="400"/>
              </a:spcAft>
            </a:pPr>
            <a:r>
              <a:rPr lang="en-US" sz="2400" dirty="0"/>
              <a:t>Learning Objectives</a:t>
            </a:r>
          </a:p>
          <a:p>
            <a:pPr>
              <a:spcBef>
                <a:spcPts val="0"/>
              </a:spcBef>
              <a:spcAft>
                <a:spcPts val="400"/>
              </a:spcAft>
            </a:pPr>
            <a:r>
              <a:rPr lang="en-US" sz="2400" dirty="0"/>
              <a:t>Introductions</a:t>
            </a:r>
          </a:p>
          <a:p>
            <a:pPr lvl="1">
              <a:spcBef>
                <a:spcPts val="0"/>
              </a:spcBef>
              <a:spcAft>
                <a:spcPts val="400"/>
              </a:spcAft>
            </a:pPr>
            <a:r>
              <a:rPr lang="en-US" sz="2000" dirty="0"/>
              <a:t>Acknowledgements</a:t>
            </a:r>
          </a:p>
          <a:p>
            <a:pPr>
              <a:spcBef>
                <a:spcPts val="0"/>
              </a:spcBef>
              <a:spcAft>
                <a:spcPts val="400"/>
              </a:spcAft>
            </a:pPr>
            <a:r>
              <a:rPr lang="en-US" sz="2400" dirty="0"/>
              <a:t>Role of M&amp;S, Certification, CMSP</a:t>
            </a:r>
          </a:p>
          <a:p>
            <a:pPr>
              <a:spcBef>
                <a:spcPts val="0"/>
              </a:spcBef>
              <a:spcAft>
                <a:spcPts val="400"/>
              </a:spcAft>
            </a:pPr>
            <a:r>
              <a:rPr lang="en-US" sz="2400" dirty="0"/>
              <a:t>CMSP</a:t>
            </a:r>
          </a:p>
          <a:p>
            <a:pPr lvl="1">
              <a:spcBef>
                <a:spcPts val="0"/>
              </a:spcBef>
              <a:spcAft>
                <a:spcPts val="400"/>
              </a:spcAft>
            </a:pPr>
            <a:r>
              <a:rPr lang="en-US" sz="2000" dirty="0"/>
              <a:t>Certification Levels</a:t>
            </a:r>
          </a:p>
          <a:p>
            <a:pPr lvl="1">
              <a:spcBef>
                <a:spcPts val="0"/>
              </a:spcBef>
              <a:spcAft>
                <a:spcPts val="400"/>
              </a:spcAft>
            </a:pPr>
            <a:r>
              <a:rPr lang="en-US" sz="2000" dirty="0"/>
              <a:t>Education and Experience</a:t>
            </a:r>
          </a:p>
          <a:p>
            <a:pPr lvl="1">
              <a:spcBef>
                <a:spcPts val="0"/>
              </a:spcBef>
              <a:spcAft>
                <a:spcPts val="400"/>
              </a:spcAft>
            </a:pPr>
            <a:r>
              <a:rPr lang="en-US" sz="2000" dirty="0"/>
              <a:t>Exam Philosophy and Overview</a:t>
            </a:r>
          </a:p>
          <a:p>
            <a:pPr lvl="1">
              <a:spcBef>
                <a:spcPts val="0"/>
              </a:spcBef>
              <a:spcAft>
                <a:spcPts val="400"/>
              </a:spcAft>
            </a:pPr>
            <a:r>
              <a:rPr lang="en-US" sz="2000" dirty="0"/>
              <a:t>Exam Specifics</a:t>
            </a:r>
          </a:p>
          <a:p>
            <a:pPr lvl="1">
              <a:spcBef>
                <a:spcPts val="0"/>
              </a:spcBef>
              <a:spcAft>
                <a:spcPts val="400"/>
              </a:spcAft>
            </a:pPr>
            <a:r>
              <a:rPr lang="en-US" sz="2000" dirty="0"/>
              <a:t>Tracks and Topics / Subtopics</a:t>
            </a:r>
          </a:p>
          <a:p>
            <a:pPr lvl="1">
              <a:spcBef>
                <a:spcPts val="0"/>
              </a:spcBef>
              <a:spcAft>
                <a:spcPts val="400"/>
              </a:spcAft>
            </a:pPr>
            <a:r>
              <a:rPr lang="en-US" sz="2000" dirty="0"/>
              <a:t>Tips, Techniques, and Timeline</a:t>
            </a:r>
          </a:p>
          <a:p>
            <a:pPr>
              <a:spcBef>
                <a:spcPts val="0"/>
              </a:spcBef>
              <a:spcAft>
                <a:spcPts val="400"/>
              </a:spcAft>
            </a:pPr>
            <a:r>
              <a:rPr lang="en-US" sz="2400" dirty="0"/>
              <a:t>Overview of Topics / Subtopics</a:t>
            </a:r>
          </a:p>
          <a:p>
            <a:pPr lvl="1">
              <a:spcBef>
                <a:spcPts val="0"/>
              </a:spcBef>
              <a:spcAft>
                <a:spcPts val="400"/>
              </a:spcAft>
            </a:pPr>
            <a:r>
              <a:rPr lang="en-US" sz="2000" dirty="0"/>
              <a:t>M&amp;S Types, Applications,…</a:t>
            </a:r>
          </a:p>
          <a:p>
            <a:pPr>
              <a:spcBef>
                <a:spcPts val="0"/>
              </a:spcBef>
              <a:spcAft>
                <a:spcPts val="400"/>
              </a:spcAft>
            </a:pPr>
            <a:r>
              <a:rPr lang="en-US" sz="2400" dirty="0"/>
              <a:t>The Type is Right Game</a:t>
            </a:r>
          </a:p>
        </p:txBody>
      </p:sp>
      <p:sp>
        <p:nvSpPr>
          <p:cNvPr id="4" name="Content Placeholder 3">
            <a:extLst>
              <a:ext uri="{FF2B5EF4-FFF2-40B4-BE49-F238E27FC236}">
                <a16:creationId xmlns:a16="http://schemas.microsoft.com/office/drawing/2014/main" id="{06DC3679-150C-4865-A91F-266BD1437E44}"/>
              </a:ext>
            </a:extLst>
          </p:cNvPr>
          <p:cNvSpPr>
            <a:spLocks noGrp="1"/>
          </p:cNvSpPr>
          <p:nvPr>
            <p:ph sz="half" idx="2"/>
          </p:nvPr>
        </p:nvSpPr>
        <p:spPr>
          <a:xfrm>
            <a:off x="6946647" y="1056875"/>
            <a:ext cx="4935473" cy="5710301"/>
          </a:xfrm>
        </p:spPr>
        <p:txBody>
          <a:bodyPr>
            <a:noAutofit/>
          </a:bodyPr>
          <a:lstStyle/>
          <a:p>
            <a:pPr>
              <a:spcBef>
                <a:spcPts val="0"/>
              </a:spcBef>
            </a:pPr>
            <a:r>
              <a:rPr lang="en-US" sz="2400" dirty="0"/>
              <a:t>Certification Exam </a:t>
            </a:r>
          </a:p>
          <a:p>
            <a:pPr lvl="1">
              <a:spcBef>
                <a:spcPts val="0"/>
              </a:spcBef>
            </a:pPr>
            <a:r>
              <a:rPr lang="en-US" sz="2000" dirty="0"/>
              <a:t>Sample Questions</a:t>
            </a:r>
          </a:p>
          <a:p>
            <a:pPr>
              <a:spcBef>
                <a:spcPts val="0"/>
              </a:spcBef>
            </a:pPr>
            <a:r>
              <a:rPr lang="en-US" sz="2400" dirty="0"/>
              <a:t>Review</a:t>
            </a:r>
          </a:p>
          <a:p>
            <a:pPr lvl="1">
              <a:spcBef>
                <a:spcPts val="0"/>
              </a:spcBef>
            </a:pPr>
            <a:r>
              <a:rPr lang="en-US" sz="2000" dirty="0"/>
              <a:t>Topics</a:t>
            </a:r>
          </a:p>
          <a:p>
            <a:pPr lvl="1">
              <a:spcBef>
                <a:spcPts val="0"/>
              </a:spcBef>
            </a:pPr>
            <a:r>
              <a:rPr lang="en-US" sz="2000" dirty="0"/>
              <a:t>Crossword Puzzle Game</a:t>
            </a:r>
          </a:p>
          <a:p>
            <a:pPr>
              <a:spcBef>
                <a:spcPts val="0"/>
              </a:spcBef>
            </a:pPr>
            <a:r>
              <a:rPr lang="en-US" sz="2400" dirty="0"/>
              <a:t>CMSP </a:t>
            </a:r>
          </a:p>
          <a:p>
            <a:pPr lvl="1">
              <a:spcBef>
                <a:spcPts val="0"/>
              </a:spcBef>
            </a:pPr>
            <a:r>
              <a:rPr lang="en-US" sz="2000" dirty="0"/>
              <a:t>Context</a:t>
            </a:r>
          </a:p>
          <a:p>
            <a:pPr lvl="1">
              <a:spcBef>
                <a:spcPts val="0"/>
              </a:spcBef>
            </a:pPr>
            <a:r>
              <a:rPr lang="en-US" sz="2000" dirty="0"/>
              <a:t>Current Events</a:t>
            </a:r>
          </a:p>
          <a:p>
            <a:pPr>
              <a:spcBef>
                <a:spcPts val="0"/>
              </a:spcBef>
            </a:pPr>
            <a:r>
              <a:rPr lang="en-US" sz="2400" dirty="0"/>
              <a:t>Jeopardy Game</a:t>
            </a:r>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000" dirty="0"/>
          </a:p>
          <a:p>
            <a:pPr>
              <a:spcBef>
                <a:spcPts val="0"/>
              </a:spcBef>
            </a:pPr>
            <a:endParaRPr lang="en-US" sz="1400" dirty="0"/>
          </a:p>
          <a:p>
            <a:pPr>
              <a:spcBef>
                <a:spcPts val="0"/>
              </a:spcBef>
            </a:pPr>
            <a:r>
              <a:rPr lang="en-US" sz="2400" dirty="0"/>
              <a:t>Course Evaluations</a:t>
            </a:r>
          </a:p>
          <a:p>
            <a:pPr>
              <a:spcBef>
                <a:spcPts val="0"/>
              </a:spcBef>
            </a:pPr>
            <a:endParaRPr lang="en-US" sz="2400" dirty="0"/>
          </a:p>
        </p:txBody>
      </p:sp>
      <p:pic>
        <p:nvPicPr>
          <p:cNvPr id="10" name="Picture 9">
            <a:extLst>
              <a:ext uri="{FF2B5EF4-FFF2-40B4-BE49-F238E27FC236}">
                <a16:creationId xmlns:a16="http://schemas.microsoft.com/office/drawing/2014/main" id="{B943F723-0007-49DD-B952-2F1A6BB8C2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11" name="Picture 10">
            <a:extLst>
              <a:ext uri="{FF2B5EF4-FFF2-40B4-BE49-F238E27FC236}">
                <a16:creationId xmlns:a16="http://schemas.microsoft.com/office/drawing/2014/main" id="{DAD7CCD8-C0BB-469D-BA3B-DCA94BBF034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37345" y="85378"/>
            <a:ext cx="1805305" cy="563245"/>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01B36872-67FC-4CB1-97D6-63E0F6DAC3B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87690" y="4213782"/>
            <a:ext cx="2411781" cy="1725392"/>
          </a:xfrm>
          <a:prstGeom prst="rect">
            <a:avLst/>
          </a:prstGeom>
        </p:spPr>
      </p:pic>
    </p:spTree>
    <p:extLst>
      <p:ext uri="{BB962C8B-B14F-4D97-AF65-F5344CB8AC3E}">
        <p14:creationId xmlns:p14="http://schemas.microsoft.com/office/powerpoint/2010/main" val="3919467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8328-C6BB-4965-A850-DCFE78836F23}"/>
              </a:ext>
            </a:extLst>
          </p:cNvPr>
          <p:cNvSpPr>
            <a:spLocks noGrp="1"/>
          </p:cNvSpPr>
          <p:nvPr>
            <p:ph type="title"/>
          </p:nvPr>
        </p:nvSpPr>
        <p:spPr>
          <a:xfrm>
            <a:off x="207446" y="59891"/>
            <a:ext cx="10515600" cy="600377"/>
          </a:xfrm>
        </p:spPr>
        <p:txBody>
          <a:bodyPr/>
          <a:lstStyle/>
          <a:p>
            <a:r>
              <a:rPr lang="en-US" sz="3200" b="1" dirty="0">
                <a:latin typeface="+mj-lt"/>
              </a:rPr>
              <a:t>LEARNING OBJECTIVES</a:t>
            </a:r>
          </a:p>
        </p:txBody>
      </p:sp>
      <p:sp>
        <p:nvSpPr>
          <p:cNvPr id="3" name="Content Placeholder 2">
            <a:extLst>
              <a:ext uri="{FF2B5EF4-FFF2-40B4-BE49-F238E27FC236}">
                <a16:creationId xmlns:a16="http://schemas.microsoft.com/office/drawing/2014/main" id="{A4B64190-CFC3-47FF-9CAF-61E7B28F82CA}"/>
              </a:ext>
            </a:extLst>
          </p:cNvPr>
          <p:cNvSpPr>
            <a:spLocks noGrp="1"/>
          </p:cNvSpPr>
          <p:nvPr>
            <p:ph idx="1"/>
          </p:nvPr>
        </p:nvSpPr>
        <p:spPr>
          <a:xfrm>
            <a:off x="683177" y="1226830"/>
            <a:ext cx="10946363" cy="3447006"/>
          </a:xfrm>
        </p:spPr>
        <p:txBody>
          <a:bodyPr>
            <a:normAutofit/>
          </a:bodyPr>
          <a:lstStyle/>
          <a:p>
            <a:pPr marL="349250" marR="28575">
              <a:tabLst>
                <a:tab pos="240665" algn="l"/>
              </a:tabLst>
            </a:pPr>
            <a:r>
              <a:rPr lang="en-US" dirty="0">
                <a:cs typeface="Arial" panose="020B0604020202020204" pitchFamily="34" charset="0"/>
              </a:rPr>
              <a:t>After this PDW, Attendees will be able to:</a:t>
            </a:r>
          </a:p>
          <a:p>
            <a:pPr marL="806450" marR="28575" lvl="1">
              <a:tabLst>
                <a:tab pos="240665" algn="l"/>
              </a:tabLst>
            </a:pPr>
            <a:r>
              <a:rPr lang="en-US" dirty="0">
                <a:cs typeface="Arial" panose="020B0604020202020204" pitchFamily="34" charset="0"/>
              </a:rPr>
              <a:t>Describe CMSP’s Motivation / Origin and Development</a:t>
            </a:r>
          </a:p>
          <a:p>
            <a:pPr marL="806450" marR="28575" lvl="1">
              <a:tabLst>
                <a:tab pos="240665" algn="l"/>
              </a:tabLst>
            </a:pPr>
            <a:r>
              <a:rPr lang="en-US" dirty="0">
                <a:cs typeface="Arial" panose="020B0604020202020204" pitchFamily="34" charset="0"/>
              </a:rPr>
              <a:t>Articulate the Ways CMSP Can Benefit their Career Progression</a:t>
            </a:r>
          </a:p>
          <a:p>
            <a:pPr marL="806450" marR="28575" lvl="1">
              <a:tabLst>
                <a:tab pos="240665" algn="l"/>
              </a:tabLst>
            </a:pPr>
            <a:r>
              <a:rPr lang="en-US" dirty="0">
                <a:cs typeface="Arial" panose="020B0604020202020204" pitchFamily="34" charset="0"/>
              </a:rPr>
              <a:t>Recount the Process for Becoming a CMSP</a:t>
            </a:r>
          </a:p>
          <a:p>
            <a:pPr marL="806450" marR="28575" lvl="1">
              <a:tabLst>
                <a:tab pos="240665" algn="l"/>
              </a:tabLst>
            </a:pPr>
            <a:r>
              <a:rPr lang="en-US" dirty="0">
                <a:cs typeface="Arial" panose="020B0604020202020204" pitchFamily="34" charset="0"/>
              </a:rPr>
              <a:t>Define CMSP Levels and Types of Questions to be Asked on the Exam</a:t>
            </a:r>
          </a:p>
          <a:p>
            <a:pPr marL="806450" marR="28575" lvl="1">
              <a:tabLst>
                <a:tab pos="240665" algn="l"/>
              </a:tabLst>
            </a:pPr>
            <a:r>
              <a:rPr lang="en-US" dirty="0">
                <a:cs typeface="Arial" panose="020B0604020202020204" pitchFamily="34" charset="0"/>
              </a:rPr>
              <a:t>Characterize Key Features and Functions of M&amp;S and Supporting Processes</a:t>
            </a:r>
          </a:p>
          <a:p>
            <a:pPr marL="806450" marR="28575" lvl="1">
              <a:tabLst>
                <a:tab pos="240665" algn="l"/>
              </a:tabLst>
            </a:pPr>
            <a:r>
              <a:rPr lang="en-US" dirty="0">
                <a:cs typeface="Arial" panose="020B0604020202020204" pitchFamily="34" charset="0"/>
              </a:rPr>
              <a:t>Demonstrate, via Gaming Simulations, Knowledge of Relevant M&amp;S Knowledge</a:t>
            </a:r>
          </a:p>
        </p:txBody>
      </p:sp>
      <p:pic>
        <p:nvPicPr>
          <p:cNvPr id="6" name="Picture 5">
            <a:extLst>
              <a:ext uri="{FF2B5EF4-FFF2-40B4-BE49-F238E27FC236}">
                <a16:creationId xmlns:a16="http://schemas.microsoft.com/office/drawing/2014/main" id="{3E02E520-A8DF-40A8-9C3A-7CE2BBCA97B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78FCA134-8B4E-4600-A346-84D3ABC3828D}"/>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9843" y="54626"/>
            <a:ext cx="1805305" cy="563245"/>
          </a:xfrm>
          <a:prstGeom prst="rect">
            <a:avLst/>
          </a:prstGeom>
        </p:spPr>
      </p:pic>
      <p:sp>
        <p:nvSpPr>
          <p:cNvPr id="4" name="TextBox 3">
            <a:extLst>
              <a:ext uri="{FF2B5EF4-FFF2-40B4-BE49-F238E27FC236}">
                <a16:creationId xmlns:a16="http://schemas.microsoft.com/office/drawing/2014/main" id="{8156D396-EC0A-A9AB-A1FD-C19F57A0EA79}"/>
              </a:ext>
            </a:extLst>
          </p:cNvPr>
          <p:cNvSpPr txBox="1"/>
          <p:nvPr/>
        </p:nvSpPr>
        <p:spPr>
          <a:xfrm>
            <a:off x="683177" y="5085492"/>
            <a:ext cx="10825643" cy="984885"/>
          </a:xfrm>
          <a:prstGeom prst="rect">
            <a:avLst/>
          </a:prstGeom>
          <a:noFill/>
          <a:ln w="92075">
            <a:solidFill>
              <a:srgbClr val="00FF00"/>
            </a:solidFill>
          </a:ln>
        </p:spPr>
        <p:txBody>
          <a:bodyPr wrap="square" lIns="274320" tIns="182880" rIns="274320" bIns="182880" rtlCol="0">
            <a:spAutoFit/>
          </a:bodyPr>
          <a:lstStyle/>
          <a:p>
            <a:pPr algn="ctr"/>
            <a:r>
              <a:rPr lang="en-US" altLang="en-US" sz="2000" b="1" i="1" dirty="0">
                <a:solidFill>
                  <a:srgbClr val="000000"/>
                </a:solidFill>
              </a:rPr>
              <a:t>That is, Successfully Apply, Pass the Appropriate Exam, and Become a CMSP of the Type that Matches Your Qualifications and Experience </a:t>
            </a:r>
          </a:p>
        </p:txBody>
      </p:sp>
    </p:spTree>
    <p:extLst>
      <p:ext uri="{BB962C8B-B14F-4D97-AF65-F5344CB8AC3E}">
        <p14:creationId xmlns:p14="http://schemas.microsoft.com/office/powerpoint/2010/main" val="2630417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0B159FD-01E2-49EA-BC9F-513B9A305BFA}"/>
              </a:ext>
            </a:extLst>
          </p:cNvPr>
          <p:cNvSpPr>
            <a:spLocks noGrp="1"/>
          </p:cNvSpPr>
          <p:nvPr>
            <p:ph type="sldNum" sz="quarter" idx="10"/>
          </p:nvPr>
        </p:nvSpPr>
        <p:spPr/>
        <p:txBody>
          <a:bodyPr/>
          <a:lstStyle/>
          <a:p>
            <a:pPr>
              <a:defRPr/>
            </a:pPr>
            <a:fld id="{D68E8870-17DE-45C4-A8DD-7644B2422933}" type="slidenum">
              <a:rPr lang="en-US" smtClean="0"/>
              <a:pPr>
                <a:defRPr/>
              </a:pPr>
              <a:t>4</a:t>
            </a:fld>
            <a:endParaRPr lang="en-US" dirty="0"/>
          </a:p>
        </p:txBody>
      </p:sp>
      <p:sp>
        <p:nvSpPr>
          <p:cNvPr id="3" name="Title 2">
            <a:extLst>
              <a:ext uri="{FF2B5EF4-FFF2-40B4-BE49-F238E27FC236}">
                <a16:creationId xmlns:a16="http://schemas.microsoft.com/office/drawing/2014/main" id="{FD17D77B-87B6-45C6-AA6C-9E4B3683E704}"/>
              </a:ext>
            </a:extLst>
          </p:cNvPr>
          <p:cNvSpPr>
            <a:spLocks noGrp="1"/>
          </p:cNvSpPr>
          <p:nvPr>
            <p:ph type="title"/>
          </p:nvPr>
        </p:nvSpPr>
        <p:spPr>
          <a:xfrm>
            <a:off x="1914439" y="18157"/>
            <a:ext cx="7416800" cy="795130"/>
          </a:xfrm>
        </p:spPr>
        <p:txBody>
          <a:bodyPr/>
          <a:lstStyle/>
          <a:p>
            <a:r>
              <a:rPr lang="en-US" sz="3200" dirty="0"/>
              <a:t>INTRODUCTIONS</a:t>
            </a:r>
          </a:p>
        </p:txBody>
      </p:sp>
      <p:pic>
        <p:nvPicPr>
          <p:cNvPr id="5" name="Picture 4">
            <a:extLst>
              <a:ext uri="{FF2B5EF4-FFF2-40B4-BE49-F238E27FC236}">
                <a16:creationId xmlns:a16="http://schemas.microsoft.com/office/drawing/2014/main" id="{EAD5809F-CEFD-44FE-BF8F-3518C09354D9}"/>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144236" y="100735"/>
            <a:ext cx="1805305" cy="563245"/>
          </a:xfrm>
          <a:prstGeom prst="rect">
            <a:avLst/>
          </a:prstGeom>
        </p:spPr>
      </p:pic>
      <p:sp>
        <p:nvSpPr>
          <p:cNvPr id="12" name="TextBox 11">
            <a:extLst>
              <a:ext uri="{FF2B5EF4-FFF2-40B4-BE49-F238E27FC236}">
                <a16:creationId xmlns:a16="http://schemas.microsoft.com/office/drawing/2014/main" id="{B72A3C60-324A-4046-BD59-C5E5A1E384A7}"/>
              </a:ext>
            </a:extLst>
          </p:cNvPr>
          <p:cNvSpPr txBox="1"/>
          <p:nvPr/>
        </p:nvSpPr>
        <p:spPr>
          <a:xfrm>
            <a:off x="144236" y="6536938"/>
            <a:ext cx="6421951" cy="246221"/>
          </a:xfrm>
          <a:prstGeom prst="rect">
            <a:avLst/>
          </a:prstGeom>
          <a:noFill/>
        </p:spPr>
        <p:txBody>
          <a:bodyPr wrap="none" rtlCol="0">
            <a:spAutoFit/>
          </a:bodyPr>
          <a:lstStyle/>
          <a:p>
            <a:r>
              <a:rPr lang="en-US" sz="1000" dirty="0">
                <a:solidFill>
                  <a:schemeClr val="bg1"/>
                </a:solidFill>
              </a:rPr>
              <a:t>Navy Ship Underwater Shock Prediction and Testing Capability Study, JASON, The MITRE Corporation, October 2007</a:t>
            </a:r>
          </a:p>
        </p:txBody>
      </p:sp>
      <p:sp>
        <p:nvSpPr>
          <p:cNvPr id="13" name="Content Placeholder 2">
            <a:extLst>
              <a:ext uri="{FF2B5EF4-FFF2-40B4-BE49-F238E27FC236}">
                <a16:creationId xmlns:a16="http://schemas.microsoft.com/office/drawing/2014/main" id="{911B5A43-B563-49AF-A3DB-91ADEE54EF5A}"/>
              </a:ext>
            </a:extLst>
          </p:cNvPr>
          <p:cNvSpPr txBox="1">
            <a:spLocks/>
          </p:cNvSpPr>
          <p:nvPr/>
        </p:nvSpPr>
        <p:spPr>
          <a:xfrm>
            <a:off x="0" y="1077917"/>
            <a:ext cx="5997051" cy="5504448"/>
          </a:xfrm>
          <a:prstGeom prst="rect">
            <a:avLst/>
          </a:prstGeom>
        </p:spPr>
        <p:txBody>
          <a:bodyPr>
            <a:normAutofit lnSpcReduction="10000"/>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r>
              <a:rPr lang="en-US" sz="2400" b="1" kern="0" dirty="0"/>
              <a:t>Ivar Oswalt</a:t>
            </a:r>
          </a:p>
          <a:p>
            <a:pPr lvl="1"/>
            <a:r>
              <a:rPr lang="en-US" sz="2000" kern="0" dirty="0"/>
              <a:t>30+ Years of M&amp;S experience, supporting the Navy’s M&amp;S Office, DoD M&amp;S Office, NRL, etc.</a:t>
            </a:r>
          </a:p>
          <a:p>
            <a:pPr lvl="1"/>
            <a:r>
              <a:rPr lang="en-US" sz="2000" kern="0" dirty="0"/>
              <a:t>PhD in 1989, CMSP in 2019, NET+ in 2022</a:t>
            </a:r>
            <a:endParaRPr lang="en-US" sz="2000" i="1" kern="0" dirty="0"/>
          </a:p>
          <a:p>
            <a:pPr lvl="1"/>
            <a:r>
              <a:rPr lang="en-US" sz="2000" i="1" kern="0" dirty="0"/>
              <a:t>Simulation-Based Trainings Incorporation of ML</a:t>
            </a:r>
            <a:r>
              <a:rPr lang="en-US" sz="2000" kern="0" dirty="0"/>
              <a:t>, MODSIM Best Paper and I/ITSEC BFATG 2019</a:t>
            </a:r>
          </a:p>
          <a:p>
            <a:pPr lvl="1"/>
            <a:r>
              <a:rPr lang="en-US" sz="2000" i="1" kern="0" dirty="0"/>
              <a:t>Operationalizing AI in Simulation Based Training</a:t>
            </a:r>
            <a:r>
              <a:rPr lang="en-US" sz="2000" kern="0" dirty="0"/>
              <a:t>, I/ITSEC 2021</a:t>
            </a:r>
          </a:p>
          <a:p>
            <a:pPr lvl="1"/>
            <a:r>
              <a:rPr lang="en-US" sz="2000" u="sng" kern="0" dirty="0"/>
              <a:t>The Modeling and Simulation Profession</a:t>
            </a:r>
            <a:r>
              <a:rPr lang="en-US" sz="2000" kern="0" dirty="0"/>
              <a:t>, John Wiley &amp; Sons, 2017 - Chapter Contributor, e.g., Observations on ROI</a:t>
            </a:r>
          </a:p>
          <a:p>
            <a:pPr lvl="1"/>
            <a:r>
              <a:rPr lang="en-US" sz="2000" i="1" kern="0" dirty="0"/>
              <a:t>Calculating ROI for U.S. DoD M&amp;S</a:t>
            </a:r>
            <a:r>
              <a:rPr lang="en-US" sz="2000" kern="0" dirty="0"/>
              <a:t>, Hirsch Prize Recipient, ARJ, 2011</a:t>
            </a:r>
          </a:p>
          <a:p>
            <a:pPr lvl="1"/>
            <a:r>
              <a:rPr lang="en-US" sz="2000" kern="0" dirty="0"/>
              <a:t>Currently: DON M&amp;S and VV&amp;A Management SECNAVINST, NMSO PP&amp;S, NRL VV&amp;A Support</a:t>
            </a:r>
          </a:p>
          <a:p>
            <a:pPr marL="457200" lvl="1" indent="0">
              <a:buFont typeface="Wingdings" pitchFamily="2" charset="2"/>
              <a:buNone/>
            </a:pPr>
            <a:endParaRPr lang="en-US" sz="2000" kern="0" dirty="0"/>
          </a:p>
          <a:p>
            <a:r>
              <a:rPr lang="en-US" sz="2400" b="1" kern="0" dirty="0"/>
              <a:t>Around the Room</a:t>
            </a:r>
          </a:p>
        </p:txBody>
      </p:sp>
      <p:sp>
        <p:nvSpPr>
          <p:cNvPr id="14" name="TextBox 13">
            <a:extLst>
              <a:ext uri="{FF2B5EF4-FFF2-40B4-BE49-F238E27FC236}">
                <a16:creationId xmlns:a16="http://schemas.microsoft.com/office/drawing/2014/main" id="{699EB6B8-5BCA-4E59-AA7C-0EFA5BAC244F}"/>
              </a:ext>
            </a:extLst>
          </p:cNvPr>
          <p:cNvSpPr txBox="1"/>
          <p:nvPr/>
        </p:nvSpPr>
        <p:spPr>
          <a:xfrm>
            <a:off x="6428405" y="1057275"/>
            <a:ext cx="3648499" cy="461665"/>
          </a:xfrm>
          <a:prstGeom prst="rect">
            <a:avLst/>
          </a:prstGeom>
          <a:noFill/>
        </p:spPr>
        <p:txBody>
          <a:bodyPr wrap="none" rtlCol="0">
            <a:spAutoFit/>
          </a:bodyPr>
          <a:lstStyle/>
          <a:p>
            <a:pPr marL="342900" indent="-342900">
              <a:buFont typeface="Wingdings" panose="05000000000000000000" pitchFamily="2" charset="2"/>
              <a:buChar char="Ø"/>
            </a:pPr>
            <a:r>
              <a:rPr lang="en-US" sz="2400" dirty="0">
                <a:latin typeface="Arial Narrow" panose="020B0606020202030204" pitchFamily="34" charset="0"/>
              </a:rPr>
              <a:t>I’m Motivated To Go From...</a:t>
            </a:r>
          </a:p>
        </p:txBody>
      </p:sp>
      <p:sp>
        <p:nvSpPr>
          <p:cNvPr id="15" name="TextBox 14">
            <a:extLst>
              <a:ext uri="{FF2B5EF4-FFF2-40B4-BE49-F238E27FC236}">
                <a16:creationId xmlns:a16="http://schemas.microsoft.com/office/drawing/2014/main" id="{9E235162-737F-40FE-879F-EC22C4EED690}"/>
              </a:ext>
            </a:extLst>
          </p:cNvPr>
          <p:cNvSpPr txBox="1"/>
          <p:nvPr/>
        </p:nvSpPr>
        <p:spPr>
          <a:xfrm>
            <a:off x="6428405" y="3996442"/>
            <a:ext cx="1009507" cy="461665"/>
          </a:xfrm>
          <a:prstGeom prst="rect">
            <a:avLst/>
          </a:prstGeom>
          <a:noFill/>
        </p:spPr>
        <p:txBody>
          <a:bodyPr wrap="none" rtlCol="0">
            <a:spAutoFit/>
          </a:bodyPr>
          <a:lstStyle/>
          <a:p>
            <a:pPr marL="342900" indent="-342900">
              <a:buFont typeface="Wingdings" panose="05000000000000000000" pitchFamily="2" charset="2"/>
              <a:buChar char="Ø"/>
            </a:pPr>
            <a:r>
              <a:rPr lang="en-US" sz="2400" dirty="0">
                <a:latin typeface="Arial Narrow" panose="020B0606020202030204" pitchFamily="34" charset="0"/>
              </a:rPr>
              <a:t>To...</a:t>
            </a:r>
          </a:p>
        </p:txBody>
      </p:sp>
      <p:pic>
        <p:nvPicPr>
          <p:cNvPr id="16" name="Picture 15">
            <a:extLst>
              <a:ext uri="{FF2B5EF4-FFF2-40B4-BE49-F238E27FC236}">
                <a16:creationId xmlns:a16="http://schemas.microsoft.com/office/drawing/2014/main" id="{AB0E5FBE-375E-4184-9CB3-4129C5A44E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61499" y="4484219"/>
            <a:ext cx="3814390" cy="2145594"/>
          </a:xfrm>
          <a:prstGeom prst="rect">
            <a:avLst/>
          </a:prstGeom>
        </p:spPr>
      </p:pic>
      <p:pic>
        <p:nvPicPr>
          <p:cNvPr id="17" name="Ship Shock Trial Video">
            <a:hlinkClick r:id="" action="ppaction://media"/>
            <a:extLst>
              <a:ext uri="{FF2B5EF4-FFF2-40B4-BE49-F238E27FC236}">
                <a16:creationId xmlns:a16="http://schemas.microsoft.com/office/drawing/2014/main" id="{6195433C-5B52-4EFC-824E-36A21D44EB8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861499" y="1586776"/>
            <a:ext cx="3814390" cy="2145594"/>
          </a:xfrm>
          <a:prstGeom prst="rect">
            <a:avLst/>
          </a:prstGeom>
        </p:spPr>
      </p:pic>
      <p:pic>
        <p:nvPicPr>
          <p:cNvPr id="11" name="Picture 10">
            <a:extLst>
              <a:ext uri="{FF2B5EF4-FFF2-40B4-BE49-F238E27FC236}">
                <a16:creationId xmlns:a16="http://schemas.microsoft.com/office/drawing/2014/main" id="{04E05352-D9F8-478B-AECB-D7294C49382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pic>
        <p:nvPicPr>
          <p:cNvPr id="6" name="Picture 5" descr="A ship in the water&#10;&#10;Description automatically generated">
            <a:extLst>
              <a:ext uri="{FF2B5EF4-FFF2-40B4-BE49-F238E27FC236}">
                <a16:creationId xmlns:a16="http://schemas.microsoft.com/office/drawing/2014/main" id="{E02B6FDC-2AE5-0C4A-7E75-B63BA0C7298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31181" y="1640421"/>
            <a:ext cx="3649733" cy="1976986"/>
          </a:xfrm>
          <a:prstGeom prst="rect">
            <a:avLst/>
          </a:prstGeom>
        </p:spPr>
      </p:pic>
    </p:spTree>
    <p:extLst>
      <p:ext uri="{BB962C8B-B14F-4D97-AF65-F5344CB8AC3E}">
        <p14:creationId xmlns:p14="http://schemas.microsoft.com/office/powerpoint/2010/main" val="61891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445"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17"/>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8328-C6BB-4965-A850-DCFE78836F23}"/>
              </a:ext>
            </a:extLst>
          </p:cNvPr>
          <p:cNvSpPr>
            <a:spLocks noGrp="1"/>
          </p:cNvSpPr>
          <p:nvPr>
            <p:ph type="title"/>
          </p:nvPr>
        </p:nvSpPr>
        <p:spPr>
          <a:xfrm>
            <a:off x="338075" y="18662"/>
            <a:ext cx="10515600" cy="600377"/>
          </a:xfrm>
        </p:spPr>
        <p:txBody>
          <a:bodyPr/>
          <a:lstStyle/>
          <a:p>
            <a:r>
              <a:rPr lang="en-US" sz="3200" b="1" dirty="0">
                <a:latin typeface="+mj-lt"/>
              </a:rPr>
              <a:t>ACKNOWLEDGEMENTS</a:t>
            </a:r>
          </a:p>
        </p:txBody>
      </p:sp>
      <p:sp>
        <p:nvSpPr>
          <p:cNvPr id="3" name="Content Placeholder 2">
            <a:extLst>
              <a:ext uri="{FF2B5EF4-FFF2-40B4-BE49-F238E27FC236}">
                <a16:creationId xmlns:a16="http://schemas.microsoft.com/office/drawing/2014/main" id="{A4B64190-CFC3-47FF-9CAF-61E7B28F82CA}"/>
              </a:ext>
            </a:extLst>
          </p:cNvPr>
          <p:cNvSpPr>
            <a:spLocks noGrp="1"/>
          </p:cNvSpPr>
          <p:nvPr>
            <p:ph idx="1"/>
          </p:nvPr>
        </p:nvSpPr>
        <p:spPr>
          <a:xfrm>
            <a:off x="713761" y="1250966"/>
            <a:ext cx="10946363" cy="5013181"/>
          </a:xfrm>
        </p:spPr>
        <p:txBody>
          <a:bodyPr>
            <a:normAutofit/>
          </a:bodyPr>
          <a:lstStyle/>
          <a:p>
            <a:pPr>
              <a:lnSpc>
                <a:spcPct val="150000"/>
              </a:lnSpc>
            </a:pPr>
            <a:r>
              <a:rPr lang="en-US" altLang="en-US" sz="3200" dirty="0">
                <a:solidFill>
                  <a:srgbClr val="000000"/>
                </a:solidFill>
              </a:rPr>
              <a:t>Dr. Mikel Petty, University of Alabama in Huntsville</a:t>
            </a:r>
          </a:p>
          <a:p>
            <a:pPr>
              <a:lnSpc>
                <a:spcPct val="150000"/>
              </a:lnSpc>
            </a:pPr>
            <a:r>
              <a:rPr lang="en-US" altLang="en-US" sz="3200" dirty="0">
                <a:solidFill>
                  <a:srgbClr val="000000"/>
                </a:solidFill>
              </a:rPr>
              <a:t>Dr. Amy </a:t>
            </a:r>
            <a:r>
              <a:rPr lang="en-US" altLang="en-US" sz="3200" dirty="0">
                <a:solidFill>
                  <a:srgbClr val="000000"/>
                </a:solidFill>
                <a:latin typeface="Arial Narrow" panose="020B0606020202030204" pitchFamily="34" charset="0"/>
                <a:cs typeface="Calibri" panose="020F0502020204030204" pitchFamily="34" charset="0"/>
              </a:rPr>
              <a:t>Henninger, </a:t>
            </a:r>
            <a:r>
              <a:rPr lang="en-US" sz="3200" dirty="0">
                <a:effectLst/>
                <a:latin typeface="Arial Narrow" panose="020B0606020202030204" pitchFamily="34" charset="0"/>
                <a:ea typeface="Calibri" panose="020F0502020204030204" pitchFamily="34" charset="0"/>
                <a:cs typeface="Calibri" panose="020F0502020204030204" pitchFamily="34" charset="0"/>
              </a:rPr>
              <a:t>Branch Chief Advanced Computing, DHS</a:t>
            </a:r>
            <a:endParaRPr lang="en-US" altLang="en-US" sz="3200" dirty="0">
              <a:solidFill>
                <a:srgbClr val="000000"/>
              </a:solidFill>
              <a:latin typeface="Arial Narrow" panose="020B0606020202030204" pitchFamily="34" charset="0"/>
              <a:cs typeface="Calibri" panose="020F0502020204030204" pitchFamily="34" charset="0"/>
            </a:endParaRPr>
          </a:p>
          <a:p>
            <a:pPr>
              <a:lnSpc>
                <a:spcPct val="150000"/>
              </a:lnSpc>
            </a:pPr>
            <a:r>
              <a:rPr lang="en-US" altLang="en-US" sz="3200" dirty="0">
                <a:solidFill>
                  <a:srgbClr val="000000"/>
                </a:solidFill>
              </a:rPr>
              <a:t>Mr. Bill Waite, President, The AEgis Corporation</a:t>
            </a:r>
          </a:p>
          <a:p>
            <a:pPr>
              <a:lnSpc>
                <a:spcPct val="150000"/>
              </a:lnSpc>
            </a:pPr>
            <a:r>
              <a:rPr lang="en-US" altLang="en-US" sz="3200" dirty="0"/>
              <a:t>Mr. William V. Tucker, Boeing</a:t>
            </a:r>
            <a:endParaRPr lang="en-US" altLang="en-US" sz="3200" dirty="0">
              <a:solidFill>
                <a:srgbClr val="000000"/>
              </a:solidFill>
            </a:endParaRPr>
          </a:p>
          <a:p>
            <a:pPr>
              <a:lnSpc>
                <a:spcPct val="150000"/>
              </a:lnSpc>
            </a:pPr>
            <a:r>
              <a:rPr lang="en-US" altLang="en-US" sz="3200" dirty="0">
                <a:solidFill>
                  <a:srgbClr val="000000"/>
                </a:solidFill>
              </a:rPr>
              <a:t>Ms. Margaret Callahan, The MIL Corporation</a:t>
            </a:r>
          </a:p>
          <a:p>
            <a:pPr>
              <a:lnSpc>
                <a:spcPct val="150000"/>
              </a:lnSpc>
            </a:pPr>
            <a:r>
              <a:rPr lang="en-US" altLang="en-US" sz="3200" dirty="0">
                <a:solidFill>
                  <a:srgbClr val="000000"/>
                </a:solidFill>
              </a:rPr>
              <a:t>Mr. Daryl Wynn, NSWC DD DNA</a:t>
            </a:r>
          </a:p>
          <a:p>
            <a:pPr>
              <a:lnSpc>
                <a:spcPct val="150000"/>
              </a:lnSpc>
            </a:pPr>
            <a:endParaRPr lang="en-US" altLang="en-US" sz="3200" dirty="0">
              <a:solidFill>
                <a:srgbClr val="000000"/>
              </a:solidFill>
            </a:endParaRPr>
          </a:p>
          <a:p>
            <a:pPr>
              <a:lnSpc>
                <a:spcPct val="150000"/>
              </a:lnSpc>
            </a:pPr>
            <a:endParaRPr lang="en-US" altLang="en-US" sz="3200" dirty="0">
              <a:solidFill>
                <a:srgbClr val="000000"/>
              </a:solidFill>
            </a:endParaRPr>
          </a:p>
        </p:txBody>
      </p:sp>
      <p:pic>
        <p:nvPicPr>
          <p:cNvPr id="6" name="Picture 5">
            <a:extLst>
              <a:ext uri="{FF2B5EF4-FFF2-40B4-BE49-F238E27FC236}">
                <a16:creationId xmlns:a16="http://schemas.microsoft.com/office/drawing/2014/main" id="{3E02E520-A8DF-40A8-9C3A-7CE2BBCA97B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78FCA134-8B4E-4600-A346-84D3ABC3828D}"/>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37344" y="230727"/>
            <a:ext cx="1805305" cy="563245"/>
          </a:xfrm>
          <a:prstGeom prst="rect">
            <a:avLst/>
          </a:prstGeom>
        </p:spPr>
      </p:pic>
    </p:spTree>
    <p:extLst>
      <p:ext uri="{BB962C8B-B14F-4D97-AF65-F5344CB8AC3E}">
        <p14:creationId xmlns:p14="http://schemas.microsoft.com/office/powerpoint/2010/main" val="3648367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D22-9696-403C-BC2F-066261D607CD}"/>
              </a:ext>
            </a:extLst>
          </p:cNvPr>
          <p:cNvSpPr>
            <a:spLocks noGrp="1"/>
          </p:cNvSpPr>
          <p:nvPr>
            <p:ph type="title"/>
          </p:nvPr>
        </p:nvSpPr>
        <p:spPr>
          <a:xfrm>
            <a:off x="226622" y="0"/>
            <a:ext cx="10515600" cy="734002"/>
          </a:xfrm>
        </p:spPr>
        <p:txBody>
          <a:bodyPr/>
          <a:lstStyle/>
          <a:p>
            <a:r>
              <a:rPr lang="en-US" sz="3200" dirty="0"/>
              <a:t>WORKSHOP OUTLINE</a:t>
            </a:r>
          </a:p>
        </p:txBody>
      </p:sp>
      <p:sp>
        <p:nvSpPr>
          <p:cNvPr id="3" name="Content Placeholder 2">
            <a:extLst>
              <a:ext uri="{FF2B5EF4-FFF2-40B4-BE49-F238E27FC236}">
                <a16:creationId xmlns:a16="http://schemas.microsoft.com/office/drawing/2014/main" id="{FF577E26-A759-4FB3-AA91-3AD00C2C4F4C}"/>
              </a:ext>
            </a:extLst>
          </p:cNvPr>
          <p:cNvSpPr>
            <a:spLocks noGrp="1"/>
          </p:cNvSpPr>
          <p:nvPr>
            <p:ph sz="half" idx="1"/>
          </p:nvPr>
        </p:nvSpPr>
        <p:spPr>
          <a:xfrm>
            <a:off x="1104900" y="1056875"/>
            <a:ext cx="5928053" cy="5473818"/>
          </a:xfrm>
        </p:spPr>
        <p:txBody>
          <a:bodyPr>
            <a:noAutofit/>
          </a:bodyPr>
          <a:lstStyle/>
          <a:p>
            <a:pPr>
              <a:spcBef>
                <a:spcPts val="0"/>
              </a:spcBef>
              <a:spcAft>
                <a:spcPts val="400"/>
              </a:spcAft>
            </a:pPr>
            <a:r>
              <a:rPr lang="en-US" sz="2400" dirty="0"/>
              <a:t>Learning Objectives</a:t>
            </a:r>
          </a:p>
          <a:p>
            <a:pPr>
              <a:spcBef>
                <a:spcPts val="0"/>
              </a:spcBef>
              <a:spcAft>
                <a:spcPts val="400"/>
              </a:spcAft>
            </a:pPr>
            <a:r>
              <a:rPr lang="en-US" sz="2400" dirty="0"/>
              <a:t>Introductions</a:t>
            </a:r>
          </a:p>
          <a:p>
            <a:pPr lvl="1">
              <a:spcBef>
                <a:spcPts val="0"/>
              </a:spcBef>
              <a:spcAft>
                <a:spcPts val="400"/>
              </a:spcAft>
            </a:pPr>
            <a:r>
              <a:rPr lang="en-US" sz="2000" dirty="0"/>
              <a:t>Acknowledgements</a:t>
            </a:r>
          </a:p>
          <a:p>
            <a:pPr>
              <a:spcBef>
                <a:spcPts val="0"/>
              </a:spcBef>
              <a:spcAft>
                <a:spcPts val="400"/>
              </a:spcAft>
            </a:pPr>
            <a:r>
              <a:rPr lang="en-US" sz="2400" dirty="0"/>
              <a:t>Role of M&amp;S, Certification, CMSP</a:t>
            </a:r>
          </a:p>
          <a:p>
            <a:pPr>
              <a:spcBef>
                <a:spcPts val="0"/>
              </a:spcBef>
              <a:spcAft>
                <a:spcPts val="400"/>
              </a:spcAft>
            </a:pPr>
            <a:r>
              <a:rPr lang="en-US" sz="2400" dirty="0"/>
              <a:t>CMSP</a:t>
            </a:r>
          </a:p>
          <a:p>
            <a:pPr lvl="1">
              <a:spcBef>
                <a:spcPts val="0"/>
              </a:spcBef>
              <a:spcAft>
                <a:spcPts val="400"/>
              </a:spcAft>
            </a:pPr>
            <a:r>
              <a:rPr lang="en-US" sz="2000" dirty="0"/>
              <a:t>Certification Levels</a:t>
            </a:r>
          </a:p>
          <a:p>
            <a:pPr lvl="1">
              <a:spcBef>
                <a:spcPts val="0"/>
              </a:spcBef>
              <a:spcAft>
                <a:spcPts val="400"/>
              </a:spcAft>
            </a:pPr>
            <a:r>
              <a:rPr lang="en-US" sz="2000" dirty="0"/>
              <a:t>Education and Experience</a:t>
            </a:r>
          </a:p>
          <a:p>
            <a:pPr lvl="1">
              <a:spcBef>
                <a:spcPts val="0"/>
              </a:spcBef>
              <a:spcAft>
                <a:spcPts val="400"/>
              </a:spcAft>
            </a:pPr>
            <a:r>
              <a:rPr lang="en-US" sz="2000" dirty="0"/>
              <a:t>Exam Philosophy and Overview</a:t>
            </a:r>
          </a:p>
          <a:p>
            <a:pPr lvl="1">
              <a:spcBef>
                <a:spcPts val="0"/>
              </a:spcBef>
              <a:spcAft>
                <a:spcPts val="400"/>
              </a:spcAft>
            </a:pPr>
            <a:r>
              <a:rPr lang="en-US" sz="2000" dirty="0"/>
              <a:t>Exam Specifics</a:t>
            </a:r>
          </a:p>
          <a:p>
            <a:pPr lvl="1">
              <a:spcBef>
                <a:spcPts val="0"/>
              </a:spcBef>
              <a:spcAft>
                <a:spcPts val="400"/>
              </a:spcAft>
            </a:pPr>
            <a:r>
              <a:rPr lang="en-US" sz="2000" dirty="0"/>
              <a:t>Tracks and Topics / Subtopics</a:t>
            </a:r>
          </a:p>
          <a:p>
            <a:pPr lvl="1">
              <a:spcBef>
                <a:spcPts val="0"/>
              </a:spcBef>
              <a:spcAft>
                <a:spcPts val="400"/>
              </a:spcAft>
            </a:pPr>
            <a:r>
              <a:rPr lang="en-US" sz="2000" dirty="0"/>
              <a:t>Tips, Techniques, and Timeline</a:t>
            </a:r>
          </a:p>
          <a:p>
            <a:pPr>
              <a:spcBef>
                <a:spcPts val="0"/>
              </a:spcBef>
              <a:spcAft>
                <a:spcPts val="400"/>
              </a:spcAft>
            </a:pPr>
            <a:r>
              <a:rPr lang="en-US" sz="2400" dirty="0"/>
              <a:t>Overview of Topics / Subtopics</a:t>
            </a:r>
          </a:p>
          <a:p>
            <a:pPr lvl="1">
              <a:spcBef>
                <a:spcPts val="0"/>
              </a:spcBef>
              <a:spcAft>
                <a:spcPts val="400"/>
              </a:spcAft>
            </a:pPr>
            <a:r>
              <a:rPr lang="en-US" sz="2000" dirty="0"/>
              <a:t>M&amp;S Types, Applications,…</a:t>
            </a:r>
          </a:p>
          <a:p>
            <a:pPr>
              <a:spcBef>
                <a:spcPts val="0"/>
              </a:spcBef>
              <a:spcAft>
                <a:spcPts val="400"/>
              </a:spcAft>
            </a:pPr>
            <a:r>
              <a:rPr lang="en-US" sz="2400" dirty="0"/>
              <a:t>The “Type is Right” Game</a:t>
            </a:r>
          </a:p>
        </p:txBody>
      </p:sp>
      <p:sp>
        <p:nvSpPr>
          <p:cNvPr id="4" name="Content Placeholder 3">
            <a:extLst>
              <a:ext uri="{FF2B5EF4-FFF2-40B4-BE49-F238E27FC236}">
                <a16:creationId xmlns:a16="http://schemas.microsoft.com/office/drawing/2014/main" id="{06DC3679-150C-4865-A91F-266BD1437E44}"/>
              </a:ext>
            </a:extLst>
          </p:cNvPr>
          <p:cNvSpPr>
            <a:spLocks noGrp="1"/>
          </p:cNvSpPr>
          <p:nvPr>
            <p:ph sz="half" idx="2"/>
          </p:nvPr>
        </p:nvSpPr>
        <p:spPr>
          <a:xfrm>
            <a:off x="7698562" y="1016374"/>
            <a:ext cx="4007103" cy="5710301"/>
          </a:xfrm>
        </p:spPr>
        <p:txBody>
          <a:bodyPr>
            <a:noAutofit/>
          </a:bodyPr>
          <a:lstStyle/>
          <a:p>
            <a:pPr>
              <a:spcBef>
                <a:spcPts val="0"/>
              </a:spcBef>
            </a:pPr>
            <a:r>
              <a:rPr lang="en-US" sz="2400" dirty="0"/>
              <a:t>Certification Exam </a:t>
            </a:r>
          </a:p>
          <a:p>
            <a:pPr lvl="1">
              <a:spcBef>
                <a:spcPts val="0"/>
              </a:spcBef>
            </a:pPr>
            <a:r>
              <a:rPr lang="en-US" sz="2000" dirty="0"/>
              <a:t>Sample Questions</a:t>
            </a:r>
          </a:p>
          <a:p>
            <a:pPr>
              <a:spcBef>
                <a:spcPts val="0"/>
              </a:spcBef>
            </a:pPr>
            <a:r>
              <a:rPr lang="en-US" sz="2400" dirty="0"/>
              <a:t>Review</a:t>
            </a:r>
          </a:p>
          <a:p>
            <a:pPr lvl="1">
              <a:spcBef>
                <a:spcPts val="0"/>
              </a:spcBef>
            </a:pPr>
            <a:r>
              <a:rPr lang="en-US" sz="2000" dirty="0"/>
              <a:t>Topics</a:t>
            </a:r>
          </a:p>
          <a:p>
            <a:pPr lvl="1">
              <a:spcBef>
                <a:spcPts val="0"/>
              </a:spcBef>
            </a:pPr>
            <a:r>
              <a:rPr lang="en-US" sz="2000" dirty="0"/>
              <a:t>Crossword Puzzle Game</a:t>
            </a:r>
          </a:p>
          <a:p>
            <a:pPr>
              <a:spcBef>
                <a:spcPts val="0"/>
              </a:spcBef>
            </a:pPr>
            <a:r>
              <a:rPr lang="en-US" sz="2400" dirty="0"/>
              <a:t>CMSP </a:t>
            </a:r>
          </a:p>
          <a:p>
            <a:pPr lvl="1">
              <a:spcBef>
                <a:spcPts val="0"/>
              </a:spcBef>
            </a:pPr>
            <a:r>
              <a:rPr lang="en-US" sz="2000" dirty="0"/>
              <a:t>Context</a:t>
            </a:r>
          </a:p>
          <a:p>
            <a:pPr lvl="1">
              <a:spcBef>
                <a:spcPts val="0"/>
              </a:spcBef>
            </a:pPr>
            <a:r>
              <a:rPr lang="en-US" sz="2000" dirty="0"/>
              <a:t>Current Events</a:t>
            </a:r>
          </a:p>
          <a:p>
            <a:pPr>
              <a:spcBef>
                <a:spcPts val="0"/>
              </a:spcBef>
            </a:pPr>
            <a:r>
              <a:rPr lang="en-US" sz="2400" dirty="0"/>
              <a:t>Jeopardy Game</a:t>
            </a:r>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000" dirty="0"/>
          </a:p>
          <a:p>
            <a:pPr>
              <a:spcBef>
                <a:spcPts val="0"/>
              </a:spcBef>
            </a:pPr>
            <a:endParaRPr lang="en-US" sz="1400" dirty="0"/>
          </a:p>
          <a:p>
            <a:pPr>
              <a:spcBef>
                <a:spcPts val="0"/>
              </a:spcBef>
            </a:pPr>
            <a:r>
              <a:rPr lang="en-US" sz="2400" dirty="0"/>
              <a:t>Course Evaluations</a:t>
            </a:r>
          </a:p>
          <a:p>
            <a:pPr>
              <a:spcBef>
                <a:spcPts val="0"/>
              </a:spcBef>
            </a:pPr>
            <a:endParaRPr lang="en-US" sz="2400" dirty="0"/>
          </a:p>
        </p:txBody>
      </p:sp>
      <p:pic>
        <p:nvPicPr>
          <p:cNvPr id="10" name="Picture 9">
            <a:extLst>
              <a:ext uri="{FF2B5EF4-FFF2-40B4-BE49-F238E27FC236}">
                <a16:creationId xmlns:a16="http://schemas.microsoft.com/office/drawing/2014/main" id="{B943F723-0007-49DD-B952-2F1A6BB8C2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11" name="Picture 10">
            <a:extLst>
              <a:ext uri="{FF2B5EF4-FFF2-40B4-BE49-F238E27FC236}">
                <a16:creationId xmlns:a16="http://schemas.microsoft.com/office/drawing/2014/main" id="{DAD7CCD8-C0BB-469D-BA3B-DCA94BBF034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3327" y="85378"/>
            <a:ext cx="1805305" cy="563245"/>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01B36872-67FC-4CB1-97D6-63E0F6DAC3B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22462" y="4201612"/>
            <a:ext cx="2411781" cy="1725392"/>
          </a:xfrm>
          <a:prstGeom prst="rect">
            <a:avLst/>
          </a:prstGeom>
        </p:spPr>
      </p:pic>
      <p:sp>
        <p:nvSpPr>
          <p:cNvPr id="8" name="Arrow: Striped Right 7">
            <a:extLst>
              <a:ext uri="{FF2B5EF4-FFF2-40B4-BE49-F238E27FC236}">
                <a16:creationId xmlns:a16="http://schemas.microsoft.com/office/drawing/2014/main" id="{3A42E97F-9F73-4D8D-864A-C9A685A751DE}"/>
              </a:ext>
            </a:extLst>
          </p:cNvPr>
          <p:cNvSpPr/>
          <p:nvPr/>
        </p:nvSpPr>
        <p:spPr bwMode="auto">
          <a:xfrm>
            <a:off x="546206" y="2236858"/>
            <a:ext cx="879548" cy="528031"/>
          </a:xfrm>
          <a:prstGeom prst="stripedRightArrow">
            <a:avLst/>
          </a:prstGeom>
          <a:solidFill>
            <a:srgbClr val="2B56AB"/>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340592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B7-0065-4469-A341-899690F2381B}"/>
              </a:ext>
            </a:extLst>
          </p:cNvPr>
          <p:cNvSpPr>
            <a:spLocks noGrp="1"/>
          </p:cNvSpPr>
          <p:nvPr>
            <p:ph type="title"/>
          </p:nvPr>
        </p:nvSpPr>
        <p:spPr>
          <a:xfrm>
            <a:off x="304621" y="0"/>
            <a:ext cx="10515600" cy="734002"/>
          </a:xfrm>
        </p:spPr>
        <p:txBody>
          <a:bodyPr>
            <a:normAutofit/>
          </a:bodyPr>
          <a:lstStyle/>
          <a:p>
            <a:r>
              <a:rPr lang="en-US" sz="3200" b="1" dirty="0">
                <a:latin typeface="+mj-lt"/>
              </a:rPr>
              <a:t>ROLE OF M&amp;S</a:t>
            </a:r>
          </a:p>
        </p:txBody>
      </p:sp>
      <p:sp>
        <p:nvSpPr>
          <p:cNvPr id="3" name="Content Placeholder 2">
            <a:extLst>
              <a:ext uri="{FF2B5EF4-FFF2-40B4-BE49-F238E27FC236}">
                <a16:creationId xmlns:a16="http://schemas.microsoft.com/office/drawing/2014/main" id="{BC3F2E2E-DCDC-4996-A9C0-947152B21248}"/>
              </a:ext>
            </a:extLst>
          </p:cNvPr>
          <p:cNvSpPr>
            <a:spLocks noGrp="1"/>
          </p:cNvSpPr>
          <p:nvPr>
            <p:ph idx="1"/>
          </p:nvPr>
        </p:nvSpPr>
        <p:spPr>
          <a:xfrm>
            <a:off x="186741" y="961066"/>
            <a:ext cx="8153218" cy="5595689"/>
          </a:xfrm>
        </p:spPr>
        <p:txBody>
          <a:bodyPr>
            <a:normAutofit fontScale="92500" lnSpcReduction="10000"/>
          </a:bodyPr>
          <a:lstStyle/>
          <a:p>
            <a:pPr lvl="1">
              <a:lnSpc>
                <a:spcPct val="100000"/>
              </a:lnSpc>
              <a:spcAft>
                <a:spcPts val="600"/>
              </a:spcAft>
            </a:pPr>
            <a:r>
              <a:rPr lang="en-US" sz="3200" dirty="0"/>
              <a:t>Provides assessment without operating or destroying expensive items</a:t>
            </a:r>
          </a:p>
          <a:p>
            <a:pPr lvl="1">
              <a:lnSpc>
                <a:spcPct val="100000"/>
              </a:lnSpc>
              <a:spcAft>
                <a:spcPts val="600"/>
              </a:spcAft>
            </a:pPr>
            <a:r>
              <a:rPr lang="en-US" sz="3200" dirty="0"/>
              <a:t>Creates immersive training environments that are otherwise impossible</a:t>
            </a:r>
          </a:p>
          <a:p>
            <a:pPr lvl="1">
              <a:lnSpc>
                <a:spcPct val="100000"/>
              </a:lnSpc>
              <a:spcAft>
                <a:spcPts val="600"/>
              </a:spcAft>
            </a:pPr>
            <a:r>
              <a:rPr lang="en-US" sz="3200" dirty="0"/>
              <a:t>Enables the analysis of extremely complex multi-variate problems</a:t>
            </a:r>
          </a:p>
          <a:p>
            <a:pPr lvl="1">
              <a:lnSpc>
                <a:spcPct val="100000"/>
              </a:lnSpc>
              <a:spcAft>
                <a:spcPts val="600"/>
              </a:spcAft>
            </a:pPr>
            <a:r>
              <a:rPr lang="en-US" sz="3200" dirty="0"/>
              <a:t>Forecasts the future state of incredibly complex processes</a:t>
            </a:r>
          </a:p>
          <a:p>
            <a:pPr lvl="1">
              <a:lnSpc>
                <a:spcPct val="100000"/>
              </a:lnSpc>
              <a:spcAft>
                <a:spcPts val="600"/>
              </a:spcAft>
            </a:pPr>
            <a:r>
              <a:rPr lang="en-US" sz="3200" dirty="0"/>
              <a:t>Allows the controlled examination of items within secure multi-spectral environments</a:t>
            </a:r>
          </a:p>
          <a:p>
            <a:pPr lvl="1">
              <a:lnSpc>
                <a:spcPct val="100000"/>
              </a:lnSpc>
              <a:spcAft>
                <a:spcPts val="600"/>
              </a:spcAft>
            </a:pPr>
            <a:r>
              <a:rPr lang="en-US" sz="3200" dirty="0"/>
              <a:t>Increasingly, M&amp;S learns!</a:t>
            </a:r>
            <a:endParaRPr lang="en-US" sz="1800" dirty="0"/>
          </a:p>
        </p:txBody>
      </p:sp>
      <p:sp>
        <p:nvSpPr>
          <p:cNvPr id="4" name="Rectangle 2">
            <a:extLst>
              <a:ext uri="{FF2B5EF4-FFF2-40B4-BE49-F238E27FC236}">
                <a16:creationId xmlns:a16="http://schemas.microsoft.com/office/drawing/2014/main" id="{8C21EC5D-A4A4-41D4-B88B-F36DDCAE5DAC}"/>
              </a:ext>
            </a:extLst>
          </p:cNvPr>
          <p:cNvSpPr>
            <a:spLocks noChangeArrowheads="1"/>
          </p:cNvSpPr>
          <p:nvPr/>
        </p:nvSpPr>
        <p:spPr bwMode="auto">
          <a:xfrm>
            <a:off x="8770447" y="961066"/>
            <a:ext cx="3234812" cy="2665345"/>
          </a:xfrm>
          <a:prstGeom prst="rect">
            <a:avLst/>
          </a:prstGeom>
          <a:solidFill>
            <a:srgbClr val="66CCFF">
              <a:alpha val="16000"/>
            </a:srgbClr>
          </a:solidFill>
          <a:ln w="19050">
            <a:solidFill>
              <a:srgbClr val="CCFFFF"/>
            </a:solidFill>
            <a:miter lim="800000"/>
            <a:headEnd/>
            <a:tailEnd/>
          </a:ln>
          <a:effectLst/>
        </p:spPr>
        <p:txBody>
          <a:bodyPr wrap="square" anchor="ctr">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algn="ctr" eaLnBrk="1" hangingPunct="1">
              <a:lnSpc>
                <a:spcPct val="95000"/>
              </a:lnSpc>
            </a:pPr>
            <a:r>
              <a:rPr lang="en-US" altLang="en-US" sz="2000" dirty="0">
                <a:solidFill>
                  <a:srgbClr val="000000"/>
                </a:solidFill>
              </a:rPr>
              <a:t>“Science used to be composed of two endeavors,</a:t>
            </a:r>
            <a:br>
              <a:rPr lang="en-US" altLang="en-US" sz="2000" dirty="0">
                <a:solidFill>
                  <a:srgbClr val="000000"/>
                </a:solidFill>
              </a:rPr>
            </a:br>
            <a:r>
              <a:rPr lang="en-US" altLang="en-US" sz="2000" dirty="0">
                <a:solidFill>
                  <a:srgbClr val="000000"/>
                </a:solidFill>
              </a:rPr>
              <a:t>theory and experiment. Now it has a third component:</a:t>
            </a:r>
            <a:br>
              <a:rPr lang="en-US" altLang="en-US" sz="2000" dirty="0">
                <a:solidFill>
                  <a:srgbClr val="000000"/>
                </a:solidFill>
              </a:rPr>
            </a:br>
            <a:r>
              <a:rPr lang="en-US" altLang="en-US" sz="2000" dirty="0">
                <a:solidFill>
                  <a:srgbClr val="0070C0"/>
                </a:solidFill>
              </a:rPr>
              <a:t>computer simulation</a:t>
            </a:r>
            <a:r>
              <a:rPr lang="en-US" altLang="en-US" sz="2000" dirty="0">
                <a:solidFill>
                  <a:srgbClr val="000000"/>
                </a:solidFill>
              </a:rPr>
              <a:t>, which links the other two.”</a:t>
            </a:r>
          </a:p>
          <a:p>
            <a:pPr algn="ctr" eaLnBrk="1" hangingPunct="1">
              <a:lnSpc>
                <a:spcPct val="95000"/>
              </a:lnSpc>
            </a:pPr>
            <a:r>
              <a:rPr lang="en-US" altLang="en-US" sz="1600" dirty="0"/>
              <a:t>[Colwell, 1999] [Colwell, 2000]</a:t>
            </a:r>
          </a:p>
        </p:txBody>
      </p:sp>
      <p:sp>
        <p:nvSpPr>
          <p:cNvPr id="5" name="Text Box 3">
            <a:extLst>
              <a:ext uri="{FF2B5EF4-FFF2-40B4-BE49-F238E27FC236}">
                <a16:creationId xmlns:a16="http://schemas.microsoft.com/office/drawing/2014/main" id="{F8C9EB58-F78F-4EE2-82D6-37E465347AF6}"/>
              </a:ext>
            </a:extLst>
          </p:cNvPr>
          <p:cNvSpPr txBox="1">
            <a:spLocks noChangeArrowheads="1"/>
          </p:cNvSpPr>
          <p:nvPr/>
        </p:nvSpPr>
        <p:spPr bwMode="auto">
          <a:xfrm>
            <a:off x="10048153" y="3755537"/>
            <a:ext cx="1914909" cy="7063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tabLst>
                <a:tab pos="339725" algn="l"/>
                <a:tab pos="681038" algn="l"/>
                <a:tab pos="1025525" algn="l"/>
              </a:tabLst>
              <a:defRPr>
                <a:solidFill>
                  <a:schemeClr val="tx1"/>
                </a:solidFill>
                <a:latin typeface="Arial" panose="020B0604020202020204" pitchFamily="34" charset="0"/>
                <a:cs typeface="Times New Roman" panose="02020603050405020304" pitchFamily="18" charset="0"/>
              </a:defRPr>
            </a:lvl1pPr>
            <a:lvl2pPr marL="742950" indent="-285750">
              <a:tabLst>
                <a:tab pos="339725" algn="l"/>
                <a:tab pos="681038" algn="l"/>
                <a:tab pos="1025525" algn="l"/>
              </a:tabLst>
              <a:defRPr>
                <a:solidFill>
                  <a:schemeClr val="tx1"/>
                </a:solidFill>
                <a:latin typeface="Arial" panose="020B0604020202020204" pitchFamily="34" charset="0"/>
                <a:cs typeface="Times New Roman" panose="02020603050405020304" pitchFamily="18" charset="0"/>
              </a:defRPr>
            </a:lvl2pPr>
            <a:lvl3pPr marL="1143000" indent="-228600">
              <a:tabLst>
                <a:tab pos="339725" algn="l"/>
                <a:tab pos="681038" algn="l"/>
                <a:tab pos="1025525" algn="l"/>
              </a:tabLst>
              <a:defRPr>
                <a:solidFill>
                  <a:schemeClr val="tx1"/>
                </a:solidFill>
                <a:latin typeface="Arial" panose="020B0604020202020204" pitchFamily="34" charset="0"/>
                <a:cs typeface="Times New Roman" panose="02020603050405020304" pitchFamily="18" charset="0"/>
              </a:defRPr>
            </a:lvl3pPr>
            <a:lvl4pPr marL="1600200" indent="-228600">
              <a:tabLst>
                <a:tab pos="339725" algn="l"/>
                <a:tab pos="681038" algn="l"/>
                <a:tab pos="1025525" algn="l"/>
              </a:tabLst>
              <a:defRPr>
                <a:solidFill>
                  <a:schemeClr val="tx1"/>
                </a:solidFill>
                <a:latin typeface="Arial" panose="020B0604020202020204" pitchFamily="34" charset="0"/>
                <a:cs typeface="Times New Roman" panose="02020603050405020304" pitchFamily="18" charset="0"/>
              </a:defRPr>
            </a:lvl4pPr>
            <a:lvl5pPr marL="2057400" indent="-228600">
              <a:tabLst>
                <a:tab pos="339725" algn="l"/>
                <a:tab pos="681038" algn="l"/>
                <a:tab pos="1025525" algn="l"/>
              </a:tabLst>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tabLst>
                <a:tab pos="339725" algn="l"/>
                <a:tab pos="681038" algn="l"/>
                <a:tab pos="1025525" algn="l"/>
              </a:tabLs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tabLst>
                <a:tab pos="339725" algn="l"/>
                <a:tab pos="681038" algn="l"/>
                <a:tab pos="1025525" algn="l"/>
              </a:tabLs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tabLst>
                <a:tab pos="339725" algn="l"/>
                <a:tab pos="681038" algn="l"/>
                <a:tab pos="1025525" algn="l"/>
              </a:tabLs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tabLst>
                <a:tab pos="339725" algn="l"/>
                <a:tab pos="681038" algn="l"/>
                <a:tab pos="1025525" algn="l"/>
              </a:tabLst>
              <a:defRPr>
                <a:solidFill>
                  <a:schemeClr val="tx1"/>
                </a:solidFill>
                <a:latin typeface="Arial" panose="020B0604020202020204" pitchFamily="34" charset="0"/>
                <a:cs typeface="Times New Roman" panose="02020603050405020304" pitchFamily="18" charset="0"/>
              </a:defRPr>
            </a:lvl9pPr>
          </a:lstStyle>
          <a:p>
            <a:pPr algn="ctr" eaLnBrk="1" hangingPunct="1">
              <a:lnSpc>
                <a:spcPct val="95000"/>
              </a:lnSpc>
            </a:pPr>
            <a:r>
              <a:rPr lang="en-US" altLang="en-US" sz="1400" dirty="0">
                <a:solidFill>
                  <a:srgbClr val="000000"/>
                </a:solidFill>
              </a:rPr>
              <a:t>Rita R. Colwell, Ph.D.</a:t>
            </a:r>
          </a:p>
          <a:p>
            <a:pPr algn="ctr" eaLnBrk="1" hangingPunct="1">
              <a:lnSpc>
                <a:spcPct val="95000"/>
              </a:lnSpc>
            </a:pPr>
            <a:r>
              <a:rPr lang="en-US" altLang="en-US" sz="1400" dirty="0">
                <a:solidFill>
                  <a:srgbClr val="000000"/>
                </a:solidFill>
              </a:rPr>
              <a:t>Director, NSF</a:t>
            </a:r>
          </a:p>
          <a:p>
            <a:pPr algn="ctr" eaLnBrk="1" hangingPunct="1">
              <a:lnSpc>
                <a:spcPct val="95000"/>
              </a:lnSpc>
            </a:pPr>
            <a:r>
              <a:rPr lang="en-US" altLang="en-US" sz="1400" dirty="0">
                <a:solidFill>
                  <a:srgbClr val="000000"/>
                </a:solidFill>
              </a:rPr>
              <a:t>1998-2004</a:t>
            </a:r>
          </a:p>
        </p:txBody>
      </p:sp>
      <p:pic>
        <p:nvPicPr>
          <p:cNvPr id="6" name="Picture 9" descr="C:\Documents and Settings\Mikel Petty\Desktop\Colwell 2010.jpg">
            <a:extLst>
              <a:ext uri="{FF2B5EF4-FFF2-40B4-BE49-F238E27FC236}">
                <a16:creationId xmlns:a16="http://schemas.microsoft.com/office/drawing/2014/main" id="{35276B65-4E52-4801-A533-EEBD21CA141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376962" y="3755537"/>
            <a:ext cx="665152" cy="831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041A283D-2193-4F76-BB6D-645127B466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8" name="Picture 7">
            <a:extLst>
              <a:ext uri="{FF2B5EF4-FFF2-40B4-BE49-F238E27FC236}">
                <a16:creationId xmlns:a16="http://schemas.microsoft.com/office/drawing/2014/main" id="{9F1F3E94-3332-4BBF-82B8-073CE3681346}"/>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101719" y="97253"/>
            <a:ext cx="1805305" cy="563245"/>
          </a:xfrm>
          <a:prstGeom prst="rect">
            <a:avLst/>
          </a:prstGeom>
        </p:spPr>
      </p:pic>
    </p:spTree>
    <p:extLst>
      <p:ext uri="{BB962C8B-B14F-4D97-AF65-F5344CB8AC3E}">
        <p14:creationId xmlns:p14="http://schemas.microsoft.com/office/powerpoint/2010/main" val="3934286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B7-0065-4469-A341-899690F2381B}"/>
              </a:ext>
            </a:extLst>
          </p:cNvPr>
          <p:cNvSpPr>
            <a:spLocks noGrp="1"/>
          </p:cNvSpPr>
          <p:nvPr>
            <p:ph type="title"/>
          </p:nvPr>
        </p:nvSpPr>
        <p:spPr>
          <a:xfrm>
            <a:off x="0" y="18662"/>
            <a:ext cx="12192000" cy="698030"/>
          </a:xfrm>
        </p:spPr>
        <p:txBody>
          <a:bodyPr>
            <a:normAutofit/>
          </a:bodyPr>
          <a:lstStyle/>
          <a:p>
            <a:r>
              <a:rPr lang="en-US" sz="3200" b="1" dirty="0">
                <a:latin typeface="+mj-lt"/>
              </a:rPr>
              <a:t>ROLE OF CERTIFICATION</a:t>
            </a:r>
          </a:p>
        </p:txBody>
      </p:sp>
      <p:sp>
        <p:nvSpPr>
          <p:cNvPr id="3" name="Content Placeholder 2">
            <a:extLst>
              <a:ext uri="{FF2B5EF4-FFF2-40B4-BE49-F238E27FC236}">
                <a16:creationId xmlns:a16="http://schemas.microsoft.com/office/drawing/2014/main" id="{BC3F2E2E-DCDC-4996-A9C0-947152B21248}"/>
              </a:ext>
            </a:extLst>
          </p:cNvPr>
          <p:cNvSpPr>
            <a:spLocks noGrp="1"/>
          </p:cNvSpPr>
          <p:nvPr>
            <p:ph idx="1"/>
          </p:nvPr>
        </p:nvSpPr>
        <p:spPr>
          <a:xfrm>
            <a:off x="384782" y="1111145"/>
            <a:ext cx="11707691" cy="5309320"/>
          </a:xfrm>
        </p:spPr>
        <p:txBody>
          <a:bodyPr>
            <a:normAutofit/>
          </a:bodyPr>
          <a:lstStyle/>
          <a:p>
            <a:pPr>
              <a:lnSpc>
                <a:spcPts val="2800"/>
              </a:lnSpc>
              <a:spcAft>
                <a:spcPts val="1200"/>
              </a:spcAft>
            </a:pPr>
            <a:r>
              <a:rPr lang="en-US" dirty="0"/>
              <a:t>Certification is the formal confirmation of particular characteristics of a person or organization and is normally provided by an external review, education, assessment, or audit</a:t>
            </a:r>
          </a:p>
          <a:p>
            <a:pPr>
              <a:lnSpc>
                <a:spcPts val="2800"/>
              </a:lnSpc>
              <a:spcAft>
                <a:spcPts val="1200"/>
              </a:spcAft>
            </a:pPr>
            <a:r>
              <a:rPr lang="en-US" dirty="0"/>
              <a:t>Examples Include: Certified Public Accountant (CPA), Professional Engineer (PE), Project Management Professional (PMP), and Network+ (NET+) IT Professional</a:t>
            </a:r>
          </a:p>
          <a:p>
            <a:pPr>
              <a:lnSpc>
                <a:spcPts val="2800"/>
              </a:lnSpc>
              <a:spcAft>
                <a:spcPts val="1200"/>
              </a:spcAft>
            </a:pPr>
            <a:r>
              <a:rPr lang="en-US" dirty="0"/>
              <a:t>Professional Rationale: Certification helps to establish the legitimacy of any occupational field and to standardize the quality of its membership</a:t>
            </a:r>
          </a:p>
          <a:p>
            <a:pPr>
              <a:lnSpc>
                <a:spcPts val="2800"/>
              </a:lnSpc>
              <a:spcAft>
                <a:spcPts val="1200"/>
              </a:spcAft>
            </a:pPr>
            <a:r>
              <a:rPr lang="en-US" dirty="0"/>
              <a:t>Organizational Rational: Certification helps to demonstrate the qualifications / discriminators of an entity (Corporation, Research Center, etc.)</a:t>
            </a:r>
          </a:p>
          <a:p>
            <a:pPr>
              <a:lnSpc>
                <a:spcPts val="2800"/>
              </a:lnSpc>
              <a:spcAft>
                <a:spcPts val="1200"/>
              </a:spcAft>
            </a:pPr>
            <a:r>
              <a:rPr lang="en-US" dirty="0"/>
              <a:t>Personal Rational: Certification demonstrates and individual’s commitment to superior professionalism, upholding industry standards, and continued learning</a:t>
            </a:r>
          </a:p>
          <a:p>
            <a:endParaRPr lang="en-US" dirty="0"/>
          </a:p>
        </p:txBody>
      </p:sp>
      <p:pic>
        <p:nvPicPr>
          <p:cNvPr id="6" name="Picture 5">
            <a:extLst>
              <a:ext uri="{FF2B5EF4-FFF2-40B4-BE49-F238E27FC236}">
                <a16:creationId xmlns:a16="http://schemas.microsoft.com/office/drawing/2014/main" id="{261E0CD0-EB78-4C23-B8F4-B5F7EEEC9C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256FD921-99D1-4288-ADC1-FCF82D533C7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49220" y="86054"/>
            <a:ext cx="1805305" cy="563245"/>
          </a:xfrm>
          <a:prstGeom prst="rect">
            <a:avLst/>
          </a:prstGeom>
        </p:spPr>
      </p:pic>
    </p:spTree>
    <p:extLst>
      <p:ext uri="{BB962C8B-B14F-4D97-AF65-F5344CB8AC3E}">
        <p14:creationId xmlns:p14="http://schemas.microsoft.com/office/powerpoint/2010/main" val="175787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B7-0065-4469-A341-899690F2381B}"/>
              </a:ext>
            </a:extLst>
          </p:cNvPr>
          <p:cNvSpPr>
            <a:spLocks noGrp="1"/>
          </p:cNvSpPr>
          <p:nvPr>
            <p:ph type="title"/>
          </p:nvPr>
        </p:nvSpPr>
        <p:spPr>
          <a:xfrm>
            <a:off x="384782" y="18662"/>
            <a:ext cx="10515600" cy="600377"/>
          </a:xfrm>
        </p:spPr>
        <p:txBody>
          <a:bodyPr>
            <a:normAutofit/>
          </a:bodyPr>
          <a:lstStyle/>
          <a:p>
            <a:r>
              <a:rPr lang="en-US" sz="3200" b="1" dirty="0">
                <a:latin typeface="+mj-lt"/>
              </a:rPr>
              <a:t>ROLE OF CMSP</a:t>
            </a:r>
          </a:p>
        </p:txBody>
      </p:sp>
      <p:sp>
        <p:nvSpPr>
          <p:cNvPr id="3" name="Content Placeholder 2">
            <a:extLst>
              <a:ext uri="{FF2B5EF4-FFF2-40B4-BE49-F238E27FC236}">
                <a16:creationId xmlns:a16="http://schemas.microsoft.com/office/drawing/2014/main" id="{BC3F2E2E-DCDC-4996-A9C0-947152B21248}"/>
              </a:ext>
            </a:extLst>
          </p:cNvPr>
          <p:cNvSpPr>
            <a:spLocks noGrp="1"/>
          </p:cNvSpPr>
          <p:nvPr>
            <p:ph idx="1"/>
          </p:nvPr>
        </p:nvSpPr>
        <p:spPr>
          <a:xfrm>
            <a:off x="484309" y="961866"/>
            <a:ext cx="11707691" cy="5309320"/>
          </a:xfrm>
        </p:spPr>
        <p:txBody>
          <a:bodyPr>
            <a:normAutofit/>
          </a:bodyPr>
          <a:lstStyle/>
          <a:p>
            <a:r>
              <a:rPr lang="en-US" dirty="0"/>
              <a:t>Is a sign of distinction and increasingly formally recognized</a:t>
            </a:r>
          </a:p>
          <a:p>
            <a:pPr lvl="1"/>
            <a:r>
              <a:rPr lang="en-US" dirty="0"/>
              <a:t>Within the leadership of the M&amp;S community</a:t>
            </a:r>
          </a:p>
          <a:p>
            <a:pPr lvl="1"/>
            <a:r>
              <a:rPr lang="en-US" dirty="0"/>
              <a:t>Within draft DoD and Service M&amp;S Procurement Guidelines</a:t>
            </a:r>
          </a:p>
          <a:p>
            <a:endParaRPr lang="en-US" dirty="0"/>
          </a:p>
          <a:p>
            <a:r>
              <a:rPr lang="en-US" dirty="0"/>
              <a:t>Increasingly delivers a supportive and career enhancing community</a:t>
            </a:r>
          </a:p>
          <a:p>
            <a:pPr lvl="1"/>
            <a:r>
              <a:rPr lang="en-US" dirty="0"/>
              <a:t>CMSP Quarterly Newsletter, Mentorship Program, Local and Regional Events</a:t>
            </a:r>
          </a:p>
          <a:p>
            <a:pPr lvl="1">
              <a:spcAft>
                <a:spcPts val="600"/>
              </a:spcAft>
            </a:pPr>
            <a:r>
              <a:rPr lang="en-US" dirty="0"/>
              <a:t>CMSP Member Children Scholarship Being Developed</a:t>
            </a:r>
          </a:p>
          <a:p>
            <a:endParaRPr lang="en-US" dirty="0"/>
          </a:p>
          <a:p>
            <a:r>
              <a:rPr lang="en-US" dirty="0"/>
              <a:t>Communicates an indicator of currency </a:t>
            </a:r>
          </a:p>
          <a:p>
            <a:pPr lvl="1"/>
            <a:r>
              <a:rPr lang="en-US" dirty="0"/>
              <a:t>Publications, presentations, CEUs required for renewal</a:t>
            </a:r>
          </a:p>
          <a:p>
            <a:endParaRPr lang="en-US" dirty="0"/>
          </a:p>
        </p:txBody>
      </p:sp>
      <p:pic>
        <p:nvPicPr>
          <p:cNvPr id="6" name="Picture 5">
            <a:extLst>
              <a:ext uri="{FF2B5EF4-FFF2-40B4-BE49-F238E27FC236}">
                <a16:creationId xmlns:a16="http://schemas.microsoft.com/office/drawing/2014/main" id="{261E0CD0-EB78-4C23-B8F4-B5F7EEEC9C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256FD921-99D1-4288-ADC1-FCF82D533C7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01718" y="138921"/>
            <a:ext cx="1805305" cy="563245"/>
          </a:xfrm>
          <a:prstGeom prst="rect">
            <a:avLst/>
          </a:prstGeom>
        </p:spPr>
      </p:pic>
    </p:spTree>
    <p:extLst>
      <p:ext uri="{BB962C8B-B14F-4D97-AF65-F5344CB8AC3E}">
        <p14:creationId xmlns:p14="http://schemas.microsoft.com/office/powerpoint/2010/main" val="9441307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B7-0065-4469-A341-899690F2381B}"/>
              </a:ext>
            </a:extLst>
          </p:cNvPr>
          <p:cNvSpPr>
            <a:spLocks noGrp="1"/>
          </p:cNvSpPr>
          <p:nvPr>
            <p:ph type="title"/>
          </p:nvPr>
        </p:nvSpPr>
        <p:spPr>
          <a:xfrm>
            <a:off x="729167" y="89912"/>
            <a:ext cx="10515600" cy="600377"/>
          </a:xfrm>
        </p:spPr>
        <p:txBody>
          <a:bodyPr>
            <a:normAutofit/>
          </a:bodyPr>
          <a:lstStyle/>
          <a:p>
            <a:r>
              <a:rPr lang="en-US" sz="3200" b="1" dirty="0">
                <a:latin typeface="+mj-lt"/>
              </a:rPr>
              <a:t>CMSP IN REQUESTS FOR PROPOSALS</a:t>
            </a:r>
          </a:p>
        </p:txBody>
      </p:sp>
      <p:sp>
        <p:nvSpPr>
          <p:cNvPr id="3" name="Content Placeholder 2">
            <a:extLst>
              <a:ext uri="{FF2B5EF4-FFF2-40B4-BE49-F238E27FC236}">
                <a16:creationId xmlns:a16="http://schemas.microsoft.com/office/drawing/2014/main" id="{BC3F2E2E-DCDC-4996-A9C0-947152B21248}"/>
              </a:ext>
            </a:extLst>
          </p:cNvPr>
          <p:cNvSpPr>
            <a:spLocks noGrp="1"/>
          </p:cNvSpPr>
          <p:nvPr>
            <p:ph idx="1"/>
          </p:nvPr>
        </p:nvSpPr>
        <p:spPr>
          <a:xfrm>
            <a:off x="484309" y="961866"/>
            <a:ext cx="11707691" cy="5309320"/>
          </a:xfrm>
        </p:spPr>
        <p:txBody>
          <a:bodyPr>
            <a:normAutofit fontScale="92500" lnSpcReduction="10000"/>
          </a:bodyPr>
          <a:lstStyle/>
          <a:p>
            <a:r>
              <a:rPr lang="en-US" b="1" dirty="0"/>
              <a:t>Performance Work Statement: Maneuver Battle Lab Comprehensive Support 2024</a:t>
            </a:r>
            <a:endParaRPr lang="en-US" dirty="0"/>
          </a:p>
          <a:p>
            <a:pPr marL="0" indent="0">
              <a:buNone/>
            </a:pPr>
            <a:endParaRPr lang="en-US" dirty="0"/>
          </a:p>
          <a:p>
            <a:r>
              <a:rPr lang="en-US" b="1" dirty="0"/>
              <a:t>10.1 </a:t>
            </a:r>
            <a:r>
              <a:rPr lang="en-US" dirty="0"/>
              <a:t>Specialized Education, Certifications, and Credentials.  Experimentation is a  specialized skill with far reaching impacts upon Soldiers, Maneuver Formations, and Soldier and Small Unit Modernization. As such it requires unique training and  credentials that reduce risk to the Army and its missions. Those risk reduction  credentials with required timelines are as indicated below.   </a:t>
            </a:r>
          </a:p>
          <a:p>
            <a:pPr marL="0" indent="0">
              <a:buNone/>
            </a:pPr>
            <a:endParaRPr lang="en-US" dirty="0"/>
          </a:p>
          <a:p>
            <a:r>
              <a:rPr lang="en-US" dirty="0"/>
              <a:t> 10.1.1 Certified Modeling and Simulation Professionals.  </a:t>
            </a:r>
            <a:r>
              <a:rPr lang="en-US" b="1" i="1" dirty="0"/>
              <a:t>On day 1 of the contract award, contractor must ensure that the Modeling and Simulation (M&amp;S) Team Manager  and at least 50% of all personnel assigned in the Modeling &amp; Simulation Team are  Certified Modeling &amp; Simulation Professionals (CMSP); vendor must ensure 100% M&amp;S  personnel must obtain CMSP within the first 60 days upon award.</a:t>
            </a:r>
          </a:p>
          <a:p>
            <a:endParaRPr lang="en-US" dirty="0"/>
          </a:p>
        </p:txBody>
      </p:sp>
      <p:pic>
        <p:nvPicPr>
          <p:cNvPr id="6" name="Picture 5">
            <a:extLst>
              <a:ext uri="{FF2B5EF4-FFF2-40B4-BE49-F238E27FC236}">
                <a16:creationId xmlns:a16="http://schemas.microsoft.com/office/drawing/2014/main" id="{261E0CD0-EB78-4C23-B8F4-B5F7EEEC9C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256FD921-99D1-4288-ADC1-FCF82D533C7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01718" y="138921"/>
            <a:ext cx="1805305" cy="563245"/>
          </a:xfrm>
          <a:prstGeom prst="rect">
            <a:avLst/>
          </a:prstGeom>
        </p:spPr>
      </p:pic>
    </p:spTree>
    <p:extLst>
      <p:ext uri="{BB962C8B-B14F-4D97-AF65-F5344CB8AC3E}">
        <p14:creationId xmlns:p14="http://schemas.microsoft.com/office/powerpoint/2010/main" val="942316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D22-9696-403C-BC2F-066261D607CD}"/>
              </a:ext>
            </a:extLst>
          </p:cNvPr>
          <p:cNvSpPr>
            <a:spLocks noGrp="1"/>
          </p:cNvSpPr>
          <p:nvPr>
            <p:ph type="title"/>
          </p:nvPr>
        </p:nvSpPr>
        <p:spPr>
          <a:xfrm>
            <a:off x="226622" y="0"/>
            <a:ext cx="10515600" cy="734002"/>
          </a:xfrm>
        </p:spPr>
        <p:txBody>
          <a:bodyPr/>
          <a:lstStyle/>
          <a:p>
            <a:r>
              <a:rPr lang="en-US" sz="3200" dirty="0"/>
              <a:t>WORKSHOP OUTLINE</a:t>
            </a:r>
          </a:p>
        </p:txBody>
      </p:sp>
      <p:sp>
        <p:nvSpPr>
          <p:cNvPr id="3" name="Content Placeholder 2">
            <a:extLst>
              <a:ext uri="{FF2B5EF4-FFF2-40B4-BE49-F238E27FC236}">
                <a16:creationId xmlns:a16="http://schemas.microsoft.com/office/drawing/2014/main" id="{FF577E26-A759-4FB3-AA91-3AD00C2C4F4C}"/>
              </a:ext>
            </a:extLst>
          </p:cNvPr>
          <p:cNvSpPr>
            <a:spLocks noGrp="1"/>
          </p:cNvSpPr>
          <p:nvPr>
            <p:ph sz="half" idx="1"/>
          </p:nvPr>
        </p:nvSpPr>
        <p:spPr>
          <a:xfrm>
            <a:off x="1104900" y="1056875"/>
            <a:ext cx="5928053" cy="5473818"/>
          </a:xfrm>
        </p:spPr>
        <p:txBody>
          <a:bodyPr>
            <a:noAutofit/>
          </a:bodyPr>
          <a:lstStyle/>
          <a:p>
            <a:pPr>
              <a:spcBef>
                <a:spcPts val="0"/>
              </a:spcBef>
              <a:spcAft>
                <a:spcPts val="400"/>
              </a:spcAft>
            </a:pPr>
            <a:r>
              <a:rPr lang="en-US" sz="2400" dirty="0"/>
              <a:t>Learning Objectives</a:t>
            </a:r>
          </a:p>
          <a:p>
            <a:pPr>
              <a:spcBef>
                <a:spcPts val="0"/>
              </a:spcBef>
              <a:spcAft>
                <a:spcPts val="400"/>
              </a:spcAft>
            </a:pPr>
            <a:r>
              <a:rPr lang="en-US" sz="2400" dirty="0"/>
              <a:t>Introductions</a:t>
            </a:r>
          </a:p>
          <a:p>
            <a:pPr lvl="1">
              <a:spcBef>
                <a:spcPts val="0"/>
              </a:spcBef>
              <a:spcAft>
                <a:spcPts val="400"/>
              </a:spcAft>
            </a:pPr>
            <a:r>
              <a:rPr lang="en-US" sz="2000" dirty="0"/>
              <a:t>Acknowledgements</a:t>
            </a:r>
          </a:p>
          <a:p>
            <a:pPr>
              <a:spcBef>
                <a:spcPts val="0"/>
              </a:spcBef>
              <a:spcAft>
                <a:spcPts val="400"/>
              </a:spcAft>
            </a:pPr>
            <a:r>
              <a:rPr lang="en-US" sz="2400" dirty="0"/>
              <a:t>Role of M&amp;S, Certification, CMSP</a:t>
            </a:r>
          </a:p>
          <a:p>
            <a:pPr>
              <a:spcBef>
                <a:spcPts val="0"/>
              </a:spcBef>
              <a:spcAft>
                <a:spcPts val="400"/>
              </a:spcAft>
            </a:pPr>
            <a:r>
              <a:rPr lang="en-US" sz="2400" dirty="0"/>
              <a:t>CMSP</a:t>
            </a:r>
          </a:p>
          <a:p>
            <a:pPr lvl="1">
              <a:spcBef>
                <a:spcPts val="0"/>
              </a:spcBef>
              <a:spcAft>
                <a:spcPts val="400"/>
              </a:spcAft>
            </a:pPr>
            <a:r>
              <a:rPr lang="en-US" sz="2000" dirty="0"/>
              <a:t>Certification Levels</a:t>
            </a:r>
          </a:p>
          <a:p>
            <a:pPr lvl="1">
              <a:spcBef>
                <a:spcPts val="0"/>
              </a:spcBef>
              <a:spcAft>
                <a:spcPts val="400"/>
              </a:spcAft>
            </a:pPr>
            <a:r>
              <a:rPr lang="en-US" sz="2000" dirty="0"/>
              <a:t>Education and Experience</a:t>
            </a:r>
          </a:p>
          <a:p>
            <a:pPr lvl="1">
              <a:spcBef>
                <a:spcPts val="0"/>
              </a:spcBef>
              <a:spcAft>
                <a:spcPts val="400"/>
              </a:spcAft>
            </a:pPr>
            <a:r>
              <a:rPr lang="en-US" sz="2000" dirty="0"/>
              <a:t>Exam Philosophy and Overview</a:t>
            </a:r>
          </a:p>
          <a:p>
            <a:pPr lvl="1">
              <a:spcBef>
                <a:spcPts val="0"/>
              </a:spcBef>
              <a:spcAft>
                <a:spcPts val="400"/>
              </a:spcAft>
            </a:pPr>
            <a:r>
              <a:rPr lang="en-US" sz="2000" dirty="0"/>
              <a:t>Exam Specifics</a:t>
            </a:r>
          </a:p>
          <a:p>
            <a:pPr lvl="1">
              <a:spcBef>
                <a:spcPts val="0"/>
              </a:spcBef>
              <a:spcAft>
                <a:spcPts val="400"/>
              </a:spcAft>
            </a:pPr>
            <a:r>
              <a:rPr lang="en-US" sz="2000" dirty="0"/>
              <a:t>Tracks and Topics / Subtopics</a:t>
            </a:r>
          </a:p>
          <a:p>
            <a:pPr lvl="1">
              <a:spcBef>
                <a:spcPts val="0"/>
              </a:spcBef>
              <a:spcAft>
                <a:spcPts val="400"/>
              </a:spcAft>
            </a:pPr>
            <a:r>
              <a:rPr lang="en-US" sz="2000" dirty="0"/>
              <a:t>Tips, Techniques, and Timeline</a:t>
            </a:r>
          </a:p>
          <a:p>
            <a:pPr>
              <a:spcBef>
                <a:spcPts val="0"/>
              </a:spcBef>
              <a:spcAft>
                <a:spcPts val="400"/>
              </a:spcAft>
            </a:pPr>
            <a:r>
              <a:rPr lang="en-US" sz="2400" dirty="0"/>
              <a:t>Overview of Topics / Subtopics</a:t>
            </a:r>
          </a:p>
          <a:p>
            <a:pPr lvl="1">
              <a:spcBef>
                <a:spcPts val="0"/>
              </a:spcBef>
              <a:spcAft>
                <a:spcPts val="400"/>
              </a:spcAft>
            </a:pPr>
            <a:r>
              <a:rPr lang="en-US" sz="2000" dirty="0"/>
              <a:t>M&amp;S Types, Applications,…</a:t>
            </a:r>
          </a:p>
          <a:p>
            <a:pPr>
              <a:spcBef>
                <a:spcPts val="0"/>
              </a:spcBef>
              <a:spcAft>
                <a:spcPts val="400"/>
              </a:spcAft>
            </a:pPr>
            <a:r>
              <a:rPr lang="en-US" sz="2400" dirty="0"/>
              <a:t>The “Type is Right” Game</a:t>
            </a:r>
          </a:p>
        </p:txBody>
      </p:sp>
      <p:sp>
        <p:nvSpPr>
          <p:cNvPr id="4" name="Content Placeholder 3">
            <a:extLst>
              <a:ext uri="{FF2B5EF4-FFF2-40B4-BE49-F238E27FC236}">
                <a16:creationId xmlns:a16="http://schemas.microsoft.com/office/drawing/2014/main" id="{06DC3679-150C-4865-A91F-266BD1437E44}"/>
              </a:ext>
            </a:extLst>
          </p:cNvPr>
          <p:cNvSpPr>
            <a:spLocks noGrp="1"/>
          </p:cNvSpPr>
          <p:nvPr>
            <p:ph sz="half" idx="2"/>
          </p:nvPr>
        </p:nvSpPr>
        <p:spPr>
          <a:xfrm>
            <a:off x="7698562" y="1016374"/>
            <a:ext cx="4007103" cy="5710301"/>
          </a:xfrm>
        </p:spPr>
        <p:txBody>
          <a:bodyPr>
            <a:noAutofit/>
          </a:bodyPr>
          <a:lstStyle/>
          <a:p>
            <a:pPr>
              <a:spcBef>
                <a:spcPts val="0"/>
              </a:spcBef>
            </a:pPr>
            <a:r>
              <a:rPr lang="en-US" sz="2400" dirty="0"/>
              <a:t>Certification Exam </a:t>
            </a:r>
          </a:p>
          <a:p>
            <a:pPr lvl="1">
              <a:spcBef>
                <a:spcPts val="0"/>
              </a:spcBef>
            </a:pPr>
            <a:r>
              <a:rPr lang="en-US" sz="2000" dirty="0"/>
              <a:t>Sample Questions</a:t>
            </a:r>
          </a:p>
          <a:p>
            <a:pPr>
              <a:spcBef>
                <a:spcPts val="0"/>
              </a:spcBef>
            </a:pPr>
            <a:r>
              <a:rPr lang="en-US" sz="2400" dirty="0"/>
              <a:t>Review</a:t>
            </a:r>
          </a:p>
          <a:p>
            <a:pPr lvl="1">
              <a:spcBef>
                <a:spcPts val="0"/>
              </a:spcBef>
            </a:pPr>
            <a:r>
              <a:rPr lang="en-US" sz="2000" dirty="0"/>
              <a:t>Topics</a:t>
            </a:r>
          </a:p>
          <a:p>
            <a:pPr lvl="1">
              <a:spcBef>
                <a:spcPts val="0"/>
              </a:spcBef>
            </a:pPr>
            <a:r>
              <a:rPr lang="en-US" sz="2000" dirty="0"/>
              <a:t>Crossword Puzzle Game</a:t>
            </a:r>
          </a:p>
          <a:p>
            <a:pPr>
              <a:spcBef>
                <a:spcPts val="0"/>
              </a:spcBef>
            </a:pPr>
            <a:r>
              <a:rPr lang="en-US" sz="2400" dirty="0"/>
              <a:t>CMSP </a:t>
            </a:r>
          </a:p>
          <a:p>
            <a:pPr lvl="1">
              <a:spcBef>
                <a:spcPts val="0"/>
              </a:spcBef>
            </a:pPr>
            <a:r>
              <a:rPr lang="en-US" sz="2000" dirty="0"/>
              <a:t>Context</a:t>
            </a:r>
          </a:p>
          <a:p>
            <a:pPr lvl="1">
              <a:spcBef>
                <a:spcPts val="0"/>
              </a:spcBef>
            </a:pPr>
            <a:r>
              <a:rPr lang="en-US" sz="2000" dirty="0"/>
              <a:t>Current Events</a:t>
            </a:r>
          </a:p>
          <a:p>
            <a:pPr>
              <a:spcBef>
                <a:spcPts val="0"/>
              </a:spcBef>
            </a:pPr>
            <a:r>
              <a:rPr lang="en-US" sz="2400" dirty="0"/>
              <a:t>Jeopardy Game</a:t>
            </a:r>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000" dirty="0"/>
          </a:p>
          <a:p>
            <a:pPr>
              <a:spcBef>
                <a:spcPts val="0"/>
              </a:spcBef>
            </a:pPr>
            <a:endParaRPr lang="en-US" sz="1400" dirty="0"/>
          </a:p>
          <a:p>
            <a:pPr>
              <a:spcBef>
                <a:spcPts val="0"/>
              </a:spcBef>
            </a:pPr>
            <a:r>
              <a:rPr lang="en-US" sz="2400" dirty="0"/>
              <a:t>Course Evaluations</a:t>
            </a:r>
          </a:p>
          <a:p>
            <a:pPr>
              <a:spcBef>
                <a:spcPts val="0"/>
              </a:spcBef>
            </a:pPr>
            <a:endParaRPr lang="en-US" sz="2400" dirty="0"/>
          </a:p>
        </p:txBody>
      </p:sp>
      <p:pic>
        <p:nvPicPr>
          <p:cNvPr id="10" name="Picture 9">
            <a:extLst>
              <a:ext uri="{FF2B5EF4-FFF2-40B4-BE49-F238E27FC236}">
                <a16:creationId xmlns:a16="http://schemas.microsoft.com/office/drawing/2014/main" id="{B943F723-0007-49DD-B952-2F1A6BB8C2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11" name="Picture 10">
            <a:extLst>
              <a:ext uri="{FF2B5EF4-FFF2-40B4-BE49-F238E27FC236}">
                <a16:creationId xmlns:a16="http://schemas.microsoft.com/office/drawing/2014/main" id="{DAD7CCD8-C0BB-469D-BA3B-DCA94BBF034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02247" y="85378"/>
            <a:ext cx="1805305" cy="563245"/>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01B36872-67FC-4CB1-97D6-63E0F6DAC3B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22462" y="4201612"/>
            <a:ext cx="2411781" cy="1725392"/>
          </a:xfrm>
          <a:prstGeom prst="rect">
            <a:avLst/>
          </a:prstGeom>
        </p:spPr>
      </p:pic>
      <p:sp>
        <p:nvSpPr>
          <p:cNvPr id="8" name="Arrow: Striped Right 7">
            <a:extLst>
              <a:ext uri="{FF2B5EF4-FFF2-40B4-BE49-F238E27FC236}">
                <a16:creationId xmlns:a16="http://schemas.microsoft.com/office/drawing/2014/main" id="{3A42E97F-9F73-4D8D-864A-C9A685A751DE}"/>
              </a:ext>
            </a:extLst>
          </p:cNvPr>
          <p:cNvSpPr/>
          <p:nvPr/>
        </p:nvSpPr>
        <p:spPr bwMode="auto">
          <a:xfrm>
            <a:off x="511735" y="2640619"/>
            <a:ext cx="879548" cy="528031"/>
          </a:xfrm>
          <a:prstGeom prst="stripedRightArrow">
            <a:avLst/>
          </a:prstGeom>
          <a:solidFill>
            <a:srgbClr val="2B56AB"/>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2237005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091C-1946-4D9B-894C-C6F4BE4AD4E8}"/>
              </a:ext>
            </a:extLst>
          </p:cNvPr>
          <p:cNvSpPr>
            <a:spLocks noGrp="1"/>
          </p:cNvSpPr>
          <p:nvPr>
            <p:ph type="title"/>
          </p:nvPr>
        </p:nvSpPr>
        <p:spPr>
          <a:xfrm>
            <a:off x="167328" y="21372"/>
            <a:ext cx="10515600" cy="621179"/>
          </a:xfrm>
        </p:spPr>
        <p:txBody>
          <a:bodyPr>
            <a:normAutofit/>
          </a:bodyPr>
          <a:lstStyle/>
          <a:p>
            <a:r>
              <a:rPr lang="en-US" sz="3200" b="1" dirty="0">
                <a:latin typeface="+mn-lt"/>
              </a:rPr>
              <a:t>DESCRIPTION &amp; REQUIREMENT AREAS</a:t>
            </a:r>
          </a:p>
        </p:txBody>
      </p:sp>
      <p:sp>
        <p:nvSpPr>
          <p:cNvPr id="3" name="Content Placeholder 2">
            <a:extLst>
              <a:ext uri="{FF2B5EF4-FFF2-40B4-BE49-F238E27FC236}">
                <a16:creationId xmlns:a16="http://schemas.microsoft.com/office/drawing/2014/main" id="{4B555F1B-88B5-46DB-8CD8-FF2DD32BCFA1}"/>
              </a:ext>
            </a:extLst>
          </p:cNvPr>
          <p:cNvSpPr>
            <a:spLocks noGrp="1"/>
          </p:cNvSpPr>
          <p:nvPr>
            <p:ph idx="1"/>
          </p:nvPr>
        </p:nvSpPr>
        <p:spPr>
          <a:xfrm>
            <a:off x="585277" y="1004524"/>
            <a:ext cx="10515600" cy="5832104"/>
          </a:xfrm>
        </p:spPr>
        <p:txBody>
          <a:bodyPr>
            <a:normAutofit lnSpcReduction="10000"/>
          </a:bodyPr>
          <a:lstStyle/>
          <a:p>
            <a:r>
              <a:rPr lang="en-US" dirty="0"/>
              <a:t>The CMSP is a professional certification, governed by NTSA and awarded by the NTSA President and a Senior Member of the </a:t>
            </a:r>
            <a:r>
              <a:rPr lang="en-US" altLang="en-US" dirty="0">
                <a:sym typeface="Symbol" panose="05050102010706020507" pitchFamily="18" charset="2"/>
              </a:rPr>
              <a:t>M&amp;S SME Board</a:t>
            </a:r>
            <a:endParaRPr lang="en-US" dirty="0"/>
          </a:p>
          <a:p>
            <a:r>
              <a:rPr lang="en-US" dirty="0"/>
              <a:t>It designates individuals who have attained knowledge and experience in M&amp;S – </a:t>
            </a:r>
            <a:r>
              <a:rPr lang="en-US" b="1" i="1" dirty="0"/>
              <a:t>the extent to which varies by level</a:t>
            </a:r>
          </a:p>
          <a:p>
            <a:r>
              <a:rPr lang="en-US" dirty="0"/>
              <a:t>Requirements for certification are:</a:t>
            </a:r>
          </a:p>
          <a:p>
            <a:pPr lvl="1"/>
            <a:r>
              <a:rPr lang="en-US" dirty="0"/>
              <a:t>Evidence of sufficient M&amp;S education and experience</a:t>
            </a:r>
          </a:p>
          <a:p>
            <a:pPr lvl="1"/>
            <a:r>
              <a:rPr lang="en-US" dirty="0"/>
              <a:t>Supporting references forwarded from professional colleagues</a:t>
            </a:r>
          </a:p>
          <a:p>
            <a:pPr lvl="1"/>
            <a:r>
              <a:rPr lang="en-US" dirty="0"/>
              <a:t>Passing an examination</a:t>
            </a:r>
          </a:p>
          <a:p>
            <a:pPr lvl="1"/>
            <a:r>
              <a:rPr lang="en-US" dirty="0"/>
              <a:t>Signing a statement of ethics</a:t>
            </a:r>
          </a:p>
          <a:p>
            <a:pPr lvl="1"/>
            <a:r>
              <a:rPr lang="en-US" dirty="0"/>
              <a:t>Paying application fee</a:t>
            </a:r>
          </a:p>
          <a:p>
            <a:r>
              <a:rPr lang="en-US" dirty="0"/>
              <a:t>CMSP is good for 4 years, after which recertification is required</a:t>
            </a:r>
          </a:p>
          <a:p>
            <a:pPr lvl="1"/>
            <a:r>
              <a:rPr lang="en-US" dirty="0"/>
              <a:t>Continuing education, papers, presentations, etc.</a:t>
            </a:r>
          </a:p>
          <a:p>
            <a:pPr lvl="1"/>
            <a:r>
              <a:rPr lang="en-US" dirty="0"/>
              <a:t>Paying a fee</a:t>
            </a:r>
          </a:p>
          <a:p>
            <a:pPr lvl="1"/>
            <a:endParaRPr lang="en-US" dirty="0"/>
          </a:p>
          <a:p>
            <a:endParaRPr lang="en-US" dirty="0"/>
          </a:p>
        </p:txBody>
      </p:sp>
      <p:pic>
        <p:nvPicPr>
          <p:cNvPr id="4" name="Picture 3" descr="MSPCC_Logo.JPG">
            <a:extLst>
              <a:ext uri="{FF2B5EF4-FFF2-40B4-BE49-F238E27FC236}">
                <a16:creationId xmlns:a16="http://schemas.microsoft.com/office/drawing/2014/main" id="{68C48ACF-D2A2-42C3-8AE8-42756DBD8BE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259462" y="136525"/>
            <a:ext cx="1693863"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285A24F6-745D-491E-A9FF-66F5301B2F2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spTree>
    <p:extLst>
      <p:ext uri="{BB962C8B-B14F-4D97-AF65-F5344CB8AC3E}">
        <p14:creationId xmlns:p14="http://schemas.microsoft.com/office/powerpoint/2010/main" val="731452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F8E14-C811-4344-861B-28D114DA55C6}"/>
              </a:ext>
            </a:extLst>
          </p:cNvPr>
          <p:cNvSpPr>
            <a:spLocks noGrp="1"/>
          </p:cNvSpPr>
          <p:nvPr>
            <p:ph type="title"/>
          </p:nvPr>
        </p:nvSpPr>
        <p:spPr>
          <a:xfrm>
            <a:off x="470065" y="24704"/>
            <a:ext cx="10515600" cy="734002"/>
          </a:xfrm>
        </p:spPr>
        <p:txBody>
          <a:bodyPr/>
          <a:lstStyle/>
          <a:p>
            <a:pPr algn="l"/>
            <a:r>
              <a:rPr lang="en-US" sz="3200" dirty="0"/>
              <a:t>CMSP LEVELS</a:t>
            </a:r>
          </a:p>
        </p:txBody>
      </p:sp>
      <p:sp>
        <p:nvSpPr>
          <p:cNvPr id="30" name="Rectangle 29">
            <a:extLst>
              <a:ext uri="{FF2B5EF4-FFF2-40B4-BE49-F238E27FC236}">
                <a16:creationId xmlns:a16="http://schemas.microsoft.com/office/drawing/2014/main" id="{4E9F617F-4BA6-4947-B4C3-E04BABA021DA}"/>
              </a:ext>
            </a:extLst>
          </p:cNvPr>
          <p:cNvSpPr/>
          <p:nvPr/>
        </p:nvSpPr>
        <p:spPr>
          <a:xfrm>
            <a:off x="4235702" y="-33454"/>
            <a:ext cx="6429375" cy="22292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4">
            <a:extLst>
              <a:ext uri="{FF2B5EF4-FFF2-40B4-BE49-F238E27FC236}">
                <a16:creationId xmlns:a16="http://schemas.microsoft.com/office/drawing/2014/main" id="{25392E50-AB6A-41C3-9B3B-40F3975A2F8E}"/>
              </a:ext>
            </a:extLst>
          </p:cNvPr>
          <p:cNvSpPr>
            <a:spLocks/>
          </p:cNvSpPr>
          <p:nvPr/>
        </p:nvSpPr>
        <p:spPr bwMode="auto">
          <a:xfrm>
            <a:off x="4214914" y="763470"/>
            <a:ext cx="4270375" cy="5630862"/>
          </a:xfrm>
          <a:custGeom>
            <a:avLst/>
            <a:gdLst>
              <a:gd name="T0" fmla="*/ 2462 w 2462"/>
              <a:gd name="T1" fmla="*/ 3409 h 3409"/>
              <a:gd name="T2" fmla="*/ 2453 w 2462"/>
              <a:gd name="T3" fmla="*/ 3326 h 3409"/>
              <a:gd name="T4" fmla="*/ 2425 w 2462"/>
              <a:gd name="T5" fmla="*/ 3186 h 3409"/>
              <a:gd name="T6" fmla="*/ 2415 w 2462"/>
              <a:gd name="T7" fmla="*/ 2982 h 3409"/>
              <a:gd name="T8" fmla="*/ 2378 w 2462"/>
              <a:gd name="T9" fmla="*/ 2787 h 3409"/>
              <a:gd name="T10" fmla="*/ 2350 w 2462"/>
              <a:gd name="T11" fmla="*/ 2610 h 3409"/>
              <a:gd name="T12" fmla="*/ 2332 w 2462"/>
              <a:gd name="T13" fmla="*/ 2443 h 3409"/>
              <a:gd name="T14" fmla="*/ 2267 w 2462"/>
              <a:gd name="T15" fmla="*/ 2248 h 3409"/>
              <a:gd name="T16" fmla="*/ 2192 w 2462"/>
              <a:gd name="T17" fmla="*/ 2025 h 3409"/>
              <a:gd name="T18" fmla="*/ 2090 w 2462"/>
              <a:gd name="T19" fmla="*/ 1756 h 3409"/>
              <a:gd name="T20" fmla="*/ 1997 w 2462"/>
              <a:gd name="T21" fmla="*/ 1551 h 3409"/>
              <a:gd name="T22" fmla="*/ 1951 w 2462"/>
              <a:gd name="T23" fmla="*/ 1477 h 3409"/>
              <a:gd name="T24" fmla="*/ 1830 w 2462"/>
              <a:gd name="T25" fmla="*/ 1282 h 3409"/>
              <a:gd name="T26" fmla="*/ 1672 w 2462"/>
              <a:gd name="T27" fmla="*/ 1050 h 3409"/>
              <a:gd name="T28" fmla="*/ 1523 w 2462"/>
              <a:gd name="T29" fmla="*/ 892 h 3409"/>
              <a:gd name="T30" fmla="*/ 1440 w 2462"/>
              <a:gd name="T31" fmla="*/ 762 h 3409"/>
              <a:gd name="T32" fmla="*/ 1328 w 2462"/>
              <a:gd name="T33" fmla="*/ 678 h 3409"/>
              <a:gd name="T34" fmla="*/ 1208 w 2462"/>
              <a:gd name="T35" fmla="*/ 539 h 3409"/>
              <a:gd name="T36" fmla="*/ 1031 w 2462"/>
              <a:gd name="T37" fmla="*/ 390 h 3409"/>
              <a:gd name="T38" fmla="*/ 901 w 2462"/>
              <a:gd name="T39" fmla="*/ 260 h 3409"/>
              <a:gd name="T40" fmla="*/ 715 w 2462"/>
              <a:gd name="T41" fmla="*/ 130 h 3409"/>
              <a:gd name="T42" fmla="*/ 539 w 2462"/>
              <a:gd name="T43" fmla="*/ 0 h 3409"/>
              <a:gd name="T44" fmla="*/ 0 w 2462"/>
              <a:gd name="T45" fmla="*/ 882 h 3409"/>
              <a:gd name="T46" fmla="*/ 1403 w 2462"/>
              <a:gd name="T47" fmla="*/ 3409 h 3409"/>
              <a:gd name="T48" fmla="*/ 2462 w 2462"/>
              <a:gd name="T49" fmla="*/ 3409 h 3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462" h="3409">
                <a:moveTo>
                  <a:pt x="2462" y="3409"/>
                </a:moveTo>
                <a:lnTo>
                  <a:pt x="2453" y="3326"/>
                </a:lnTo>
                <a:lnTo>
                  <a:pt x="2425" y="3186"/>
                </a:lnTo>
                <a:lnTo>
                  <a:pt x="2415" y="2982"/>
                </a:lnTo>
                <a:lnTo>
                  <a:pt x="2378" y="2787"/>
                </a:lnTo>
                <a:lnTo>
                  <a:pt x="2350" y="2610"/>
                </a:lnTo>
                <a:lnTo>
                  <a:pt x="2332" y="2443"/>
                </a:lnTo>
                <a:lnTo>
                  <a:pt x="2267" y="2248"/>
                </a:lnTo>
                <a:lnTo>
                  <a:pt x="2192" y="2025"/>
                </a:lnTo>
                <a:lnTo>
                  <a:pt x="2090" y="1756"/>
                </a:lnTo>
                <a:lnTo>
                  <a:pt x="1997" y="1551"/>
                </a:lnTo>
                <a:lnTo>
                  <a:pt x="1951" y="1477"/>
                </a:lnTo>
                <a:lnTo>
                  <a:pt x="1830" y="1282"/>
                </a:lnTo>
                <a:lnTo>
                  <a:pt x="1672" y="1050"/>
                </a:lnTo>
                <a:lnTo>
                  <a:pt x="1523" y="892"/>
                </a:lnTo>
                <a:lnTo>
                  <a:pt x="1440" y="762"/>
                </a:lnTo>
                <a:lnTo>
                  <a:pt x="1328" y="678"/>
                </a:lnTo>
                <a:lnTo>
                  <a:pt x="1208" y="539"/>
                </a:lnTo>
                <a:lnTo>
                  <a:pt x="1031" y="390"/>
                </a:lnTo>
                <a:lnTo>
                  <a:pt x="901" y="260"/>
                </a:lnTo>
                <a:lnTo>
                  <a:pt x="715" y="130"/>
                </a:lnTo>
                <a:lnTo>
                  <a:pt x="539" y="0"/>
                </a:lnTo>
                <a:lnTo>
                  <a:pt x="0" y="882"/>
                </a:lnTo>
                <a:lnTo>
                  <a:pt x="1403" y="3409"/>
                </a:lnTo>
                <a:lnTo>
                  <a:pt x="2462" y="3409"/>
                </a:lnTo>
                <a:close/>
              </a:path>
            </a:pathLst>
          </a:custGeom>
          <a:solidFill>
            <a:srgbClr val="FFCCCC"/>
          </a:solidFill>
          <a:ln w="12700" cap="flat" cmpd="sng">
            <a:solidFill>
              <a:srgbClr val="FF99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32" name="Freeform 63">
            <a:extLst>
              <a:ext uri="{FF2B5EF4-FFF2-40B4-BE49-F238E27FC236}">
                <a16:creationId xmlns:a16="http://schemas.microsoft.com/office/drawing/2014/main" id="{E53E7E5C-08D6-43BD-8BEA-8FC56E89AD98}"/>
              </a:ext>
            </a:extLst>
          </p:cNvPr>
          <p:cNvSpPr>
            <a:spLocks/>
          </p:cNvSpPr>
          <p:nvPr/>
        </p:nvSpPr>
        <p:spPr bwMode="auto">
          <a:xfrm>
            <a:off x="3340201" y="1996957"/>
            <a:ext cx="3541712" cy="4413250"/>
          </a:xfrm>
          <a:custGeom>
            <a:avLst/>
            <a:gdLst>
              <a:gd name="T0" fmla="*/ 1997 w 1997"/>
              <a:gd name="T1" fmla="*/ 2564 h 2564"/>
              <a:gd name="T2" fmla="*/ 1988 w 1997"/>
              <a:gd name="T3" fmla="*/ 2452 h 2564"/>
              <a:gd name="T4" fmla="*/ 1970 w 1997"/>
              <a:gd name="T5" fmla="*/ 2220 h 2564"/>
              <a:gd name="T6" fmla="*/ 1951 w 1997"/>
              <a:gd name="T7" fmla="*/ 2090 h 2564"/>
              <a:gd name="T8" fmla="*/ 1932 w 1997"/>
              <a:gd name="T9" fmla="*/ 1969 h 2564"/>
              <a:gd name="T10" fmla="*/ 1905 w 1997"/>
              <a:gd name="T11" fmla="*/ 1811 h 2564"/>
              <a:gd name="T12" fmla="*/ 1840 w 1997"/>
              <a:gd name="T13" fmla="*/ 1597 h 2564"/>
              <a:gd name="T14" fmla="*/ 1756 w 1997"/>
              <a:gd name="T15" fmla="*/ 1402 h 2564"/>
              <a:gd name="T16" fmla="*/ 1709 w 1997"/>
              <a:gd name="T17" fmla="*/ 1300 h 2564"/>
              <a:gd name="T18" fmla="*/ 1635 w 1997"/>
              <a:gd name="T19" fmla="*/ 1161 h 2564"/>
              <a:gd name="T20" fmla="*/ 1579 w 1997"/>
              <a:gd name="T21" fmla="*/ 1040 h 2564"/>
              <a:gd name="T22" fmla="*/ 1449 w 1997"/>
              <a:gd name="T23" fmla="*/ 845 h 2564"/>
              <a:gd name="T24" fmla="*/ 1319 w 1997"/>
              <a:gd name="T25" fmla="*/ 678 h 2564"/>
              <a:gd name="T26" fmla="*/ 1226 w 1997"/>
              <a:gd name="T27" fmla="*/ 538 h 2564"/>
              <a:gd name="T28" fmla="*/ 1161 w 1997"/>
              <a:gd name="T29" fmla="*/ 483 h 2564"/>
              <a:gd name="T30" fmla="*/ 1003 w 1997"/>
              <a:gd name="T31" fmla="*/ 325 h 2564"/>
              <a:gd name="T32" fmla="*/ 864 w 1997"/>
              <a:gd name="T33" fmla="*/ 213 h 2564"/>
              <a:gd name="T34" fmla="*/ 715 w 1997"/>
              <a:gd name="T35" fmla="*/ 111 h 2564"/>
              <a:gd name="T36" fmla="*/ 595 w 1997"/>
              <a:gd name="T37" fmla="*/ 0 h 2564"/>
              <a:gd name="T38" fmla="*/ 0 w 1997"/>
              <a:gd name="T39" fmla="*/ 882 h 2564"/>
              <a:gd name="T40" fmla="*/ 901 w 1997"/>
              <a:gd name="T41" fmla="*/ 2554 h 2564"/>
              <a:gd name="T42" fmla="*/ 1997 w 1997"/>
              <a:gd name="T43" fmla="*/ 2564 h 25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97" h="2564">
                <a:moveTo>
                  <a:pt x="1997" y="2564"/>
                </a:moveTo>
                <a:lnTo>
                  <a:pt x="1988" y="2452"/>
                </a:lnTo>
                <a:lnTo>
                  <a:pt x="1970" y="2220"/>
                </a:lnTo>
                <a:lnTo>
                  <a:pt x="1951" y="2090"/>
                </a:lnTo>
                <a:lnTo>
                  <a:pt x="1932" y="1969"/>
                </a:lnTo>
                <a:lnTo>
                  <a:pt x="1905" y="1811"/>
                </a:lnTo>
                <a:lnTo>
                  <a:pt x="1840" y="1597"/>
                </a:lnTo>
                <a:lnTo>
                  <a:pt x="1756" y="1402"/>
                </a:lnTo>
                <a:lnTo>
                  <a:pt x="1709" y="1300"/>
                </a:lnTo>
                <a:lnTo>
                  <a:pt x="1635" y="1161"/>
                </a:lnTo>
                <a:lnTo>
                  <a:pt x="1579" y="1040"/>
                </a:lnTo>
                <a:lnTo>
                  <a:pt x="1449" y="845"/>
                </a:lnTo>
                <a:lnTo>
                  <a:pt x="1319" y="678"/>
                </a:lnTo>
                <a:lnTo>
                  <a:pt x="1226" y="538"/>
                </a:lnTo>
                <a:lnTo>
                  <a:pt x="1161" y="483"/>
                </a:lnTo>
                <a:lnTo>
                  <a:pt x="1003" y="325"/>
                </a:lnTo>
                <a:lnTo>
                  <a:pt x="864" y="213"/>
                </a:lnTo>
                <a:lnTo>
                  <a:pt x="715" y="111"/>
                </a:lnTo>
                <a:lnTo>
                  <a:pt x="595" y="0"/>
                </a:lnTo>
                <a:lnTo>
                  <a:pt x="0" y="882"/>
                </a:lnTo>
                <a:lnTo>
                  <a:pt x="901" y="2554"/>
                </a:lnTo>
                <a:lnTo>
                  <a:pt x="1997" y="2564"/>
                </a:lnTo>
                <a:close/>
              </a:path>
            </a:pathLst>
          </a:custGeom>
          <a:solidFill>
            <a:srgbClr val="CCECFF"/>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33" name="Freeform 62">
            <a:extLst>
              <a:ext uri="{FF2B5EF4-FFF2-40B4-BE49-F238E27FC236}">
                <a16:creationId xmlns:a16="http://schemas.microsoft.com/office/drawing/2014/main" id="{CC219429-2BBF-4B8D-898B-66F9FC11C1EA}"/>
              </a:ext>
            </a:extLst>
          </p:cNvPr>
          <p:cNvSpPr>
            <a:spLocks/>
          </p:cNvSpPr>
          <p:nvPr/>
        </p:nvSpPr>
        <p:spPr bwMode="auto">
          <a:xfrm>
            <a:off x="2451203" y="3371733"/>
            <a:ext cx="2567252" cy="3082925"/>
          </a:xfrm>
          <a:custGeom>
            <a:avLst/>
            <a:gdLst>
              <a:gd name="T0" fmla="*/ 1505 w 1514"/>
              <a:gd name="T1" fmla="*/ 1710 h 1738"/>
              <a:gd name="T2" fmla="*/ 1514 w 1514"/>
              <a:gd name="T3" fmla="*/ 1598 h 1738"/>
              <a:gd name="T4" fmla="*/ 1496 w 1514"/>
              <a:gd name="T5" fmla="*/ 1524 h 1738"/>
              <a:gd name="T6" fmla="*/ 1486 w 1514"/>
              <a:gd name="T7" fmla="*/ 1366 h 1738"/>
              <a:gd name="T8" fmla="*/ 1458 w 1514"/>
              <a:gd name="T9" fmla="*/ 1245 h 1738"/>
              <a:gd name="T10" fmla="*/ 1412 w 1514"/>
              <a:gd name="T11" fmla="*/ 1059 h 1738"/>
              <a:gd name="T12" fmla="*/ 1384 w 1514"/>
              <a:gd name="T13" fmla="*/ 976 h 1738"/>
              <a:gd name="T14" fmla="*/ 1338 w 1514"/>
              <a:gd name="T15" fmla="*/ 864 h 1738"/>
              <a:gd name="T16" fmla="*/ 1291 w 1514"/>
              <a:gd name="T17" fmla="*/ 790 h 1738"/>
              <a:gd name="T18" fmla="*/ 1273 w 1514"/>
              <a:gd name="T19" fmla="*/ 725 h 1738"/>
              <a:gd name="T20" fmla="*/ 1208 w 1514"/>
              <a:gd name="T21" fmla="*/ 623 h 1738"/>
              <a:gd name="T22" fmla="*/ 1170 w 1514"/>
              <a:gd name="T23" fmla="*/ 567 h 1738"/>
              <a:gd name="T24" fmla="*/ 1087 w 1514"/>
              <a:gd name="T25" fmla="*/ 483 h 1738"/>
              <a:gd name="T26" fmla="*/ 1031 w 1514"/>
              <a:gd name="T27" fmla="*/ 400 h 1738"/>
              <a:gd name="T28" fmla="*/ 975 w 1514"/>
              <a:gd name="T29" fmla="*/ 344 h 1738"/>
              <a:gd name="T30" fmla="*/ 845 w 1514"/>
              <a:gd name="T31" fmla="*/ 223 h 1738"/>
              <a:gd name="T32" fmla="*/ 771 w 1514"/>
              <a:gd name="T33" fmla="*/ 167 h 1738"/>
              <a:gd name="T34" fmla="*/ 687 w 1514"/>
              <a:gd name="T35" fmla="*/ 84 h 1738"/>
              <a:gd name="T36" fmla="*/ 622 w 1514"/>
              <a:gd name="T37" fmla="*/ 37 h 1738"/>
              <a:gd name="T38" fmla="*/ 567 w 1514"/>
              <a:gd name="T39" fmla="*/ 0 h 1738"/>
              <a:gd name="T40" fmla="*/ 0 w 1514"/>
              <a:gd name="T41" fmla="*/ 883 h 1738"/>
              <a:gd name="T42" fmla="*/ 511 w 1514"/>
              <a:gd name="T43" fmla="*/ 1738 h 1738"/>
              <a:gd name="T44" fmla="*/ 1505 w 1514"/>
              <a:gd name="T45" fmla="*/ 1710 h 17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14" h="1738">
                <a:moveTo>
                  <a:pt x="1505" y="1710"/>
                </a:moveTo>
                <a:lnTo>
                  <a:pt x="1514" y="1598"/>
                </a:lnTo>
                <a:lnTo>
                  <a:pt x="1496" y="1524"/>
                </a:lnTo>
                <a:lnTo>
                  <a:pt x="1486" y="1366"/>
                </a:lnTo>
                <a:lnTo>
                  <a:pt x="1458" y="1245"/>
                </a:lnTo>
                <a:lnTo>
                  <a:pt x="1412" y="1059"/>
                </a:lnTo>
                <a:lnTo>
                  <a:pt x="1384" y="976"/>
                </a:lnTo>
                <a:lnTo>
                  <a:pt x="1338" y="864"/>
                </a:lnTo>
                <a:lnTo>
                  <a:pt x="1291" y="790"/>
                </a:lnTo>
                <a:lnTo>
                  <a:pt x="1273" y="725"/>
                </a:lnTo>
                <a:lnTo>
                  <a:pt x="1208" y="623"/>
                </a:lnTo>
                <a:lnTo>
                  <a:pt x="1170" y="567"/>
                </a:lnTo>
                <a:lnTo>
                  <a:pt x="1087" y="483"/>
                </a:lnTo>
                <a:lnTo>
                  <a:pt x="1031" y="400"/>
                </a:lnTo>
                <a:lnTo>
                  <a:pt x="975" y="344"/>
                </a:lnTo>
                <a:lnTo>
                  <a:pt x="845" y="223"/>
                </a:lnTo>
                <a:lnTo>
                  <a:pt x="771" y="167"/>
                </a:lnTo>
                <a:lnTo>
                  <a:pt x="687" y="84"/>
                </a:lnTo>
                <a:lnTo>
                  <a:pt x="622" y="37"/>
                </a:lnTo>
                <a:lnTo>
                  <a:pt x="567" y="0"/>
                </a:lnTo>
                <a:lnTo>
                  <a:pt x="0" y="883"/>
                </a:lnTo>
                <a:lnTo>
                  <a:pt x="511" y="1738"/>
                </a:lnTo>
                <a:lnTo>
                  <a:pt x="1505" y="1710"/>
                </a:lnTo>
                <a:close/>
              </a:path>
            </a:pathLst>
          </a:custGeom>
          <a:solidFill>
            <a:srgbClr val="CCFFCC"/>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34" name="Freeform 61">
            <a:extLst>
              <a:ext uri="{FF2B5EF4-FFF2-40B4-BE49-F238E27FC236}">
                <a16:creationId xmlns:a16="http://schemas.microsoft.com/office/drawing/2014/main" id="{E5A6AC7F-3C6E-4213-B53D-8E082F95BF21}"/>
              </a:ext>
            </a:extLst>
          </p:cNvPr>
          <p:cNvSpPr>
            <a:spLocks/>
          </p:cNvSpPr>
          <p:nvPr/>
        </p:nvSpPr>
        <p:spPr bwMode="auto">
          <a:xfrm>
            <a:off x="1563789" y="4787783"/>
            <a:ext cx="2098675" cy="1636713"/>
          </a:xfrm>
          <a:custGeom>
            <a:avLst/>
            <a:gdLst>
              <a:gd name="T0" fmla="*/ 0 w 1022"/>
              <a:gd name="T1" fmla="*/ 845 h 845"/>
              <a:gd name="T2" fmla="*/ 1022 w 1022"/>
              <a:gd name="T3" fmla="*/ 836 h 845"/>
              <a:gd name="T4" fmla="*/ 1003 w 1022"/>
              <a:gd name="T5" fmla="*/ 761 h 845"/>
              <a:gd name="T6" fmla="*/ 975 w 1022"/>
              <a:gd name="T7" fmla="*/ 631 h 845"/>
              <a:gd name="T8" fmla="*/ 938 w 1022"/>
              <a:gd name="T9" fmla="*/ 501 h 845"/>
              <a:gd name="T10" fmla="*/ 910 w 1022"/>
              <a:gd name="T11" fmla="*/ 427 h 845"/>
              <a:gd name="T12" fmla="*/ 883 w 1022"/>
              <a:gd name="T13" fmla="*/ 371 h 845"/>
              <a:gd name="T14" fmla="*/ 845 w 1022"/>
              <a:gd name="T15" fmla="*/ 315 h 845"/>
              <a:gd name="T16" fmla="*/ 780 w 1022"/>
              <a:gd name="T17" fmla="*/ 223 h 845"/>
              <a:gd name="T18" fmla="*/ 734 w 1022"/>
              <a:gd name="T19" fmla="*/ 167 h 845"/>
              <a:gd name="T20" fmla="*/ 687 w 1022"/>
              <a:gd name="T21" fmla="*/ 111 h 845"/>
              <a:gd name="T22" fmla="*/ 576 w 1022"/>
              <a:gd name="T23" fmla="*/ 37 h 845"/>
              <a:gd name="T24" fmla="*/ 529 w 1022"/>
              <a:gd name="T25" fmla="*/ 0 h 845"/>
              <a:gd name="T26" fmla="*/ 0 w 1022"/>
              <a:gd name="T27" fmla="*/ 845 h 8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22" h="845">
                <a:moveTo>
                  <a:pt x="0" y="845"/>
                </a:moveTo>
                <a:lnTo>
                  <a:pt x="1022" y="836"/>
                </a:lnTo>
                <a:lnTo>
                  <a:pt x="1003" y="761"/>
                </a:lnTo>
                <a:lnTo>
                  <a:pt x="975" y="631"/>
                </a:lnTo>
                <a:lnTo>
                  <a:pt x="938" y="501"/>
                </a:lnTo>
                <a:lnTo>
                  <a:pt x="910" y="427"/>
                </a:lnTo>
                <a:lnTo>
                  <a:pt x="883" y="371"/>
                </a:lnTo>
                <a:lnTo>
                  <a:pt x="845" y="315"/>
                </a:lnTo>
                <a:lnTo>
                  <a:pt x="780" y="223"/>
                </a:lnTo>
                <a:lnTo>
                  <a:pt x="734" y="167"/>
                </a:lnTo>
                <a:lnTo>
                  <a:pt x="687" y="111"/>
                </a:lnTo>
                <a:lnTo>
                  <a:pt x="576" y="37"/>
                </a:lnTo>
                <a:lnTo>
                  <a:pt x="529" y="0"/>
                </a:lnTo>
                <a:lnTo>
                  <a:pt x="0" y="845"/>
                </a:lnTo>
                <a:close/>
              </a:path>
            </a:pathLst>
          </a:custGeom>
          <a:solidFill>
            <a:srgbClr val="FFFF00"/>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35" name="Text Box 15">
            <a:extLst>
              <a:ext uri="{FF2B5EF4-FFF2-40B4-BE49-F238E27FC236}">
                <a16:creationId xmlns:a16="http://schemas.microsoft.com/office/drawing/2014/main" id="{6A4CD929-300B-454D-B1C6-8E3F164F4CE9}"/>
              </a:ext>
            </a:extLst>
          </p:cNvPr>
          <p:cNvSpPr txBox="1">
            <a:spLocks noChangeArrowheads="1"/>
          </p:cNvSpPr>
          <p:nvPr/>
        </p:nvSpPr>
        <p:spPr bwMode="gray">
          <a:xfrm>
            <a:off x="8663088" y="4425832"/>
            <a:ext cx="1620838" cy="457200"/>
          </a:xfrm>
          <a:prstGeom prst="rect">
            <a:avLst/>
          </a:prstGeom>
          <a:solidFill>
            <a:schemeClr val="bg1"/>
          </a:solidFill>
          <a:ln>
            <a:noFill/>
          </a:ln>
          <a:effectLst/>
          <a:extLs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sz="1200" dirty="0">
                <a:solidFill>
                  <a:schemeClr val="tx2"/>
                </a:solidFill>
              </a:rPr>
              <a:t>  </a:t>
            </a:r>
          </a:p>
          <a:p>
            <a:pPr algn="l"/>
            <a:r>
              <a:rPr lang="en-US" sz="1200" dirty="0">
                <a:solidFill>
                  <a:schemeClr val="tx2"/>
                </a:solidFill>
              </a:rPr>
              <a:t>  </a:t>
            </a:r>
          </a:p>
        </p:txBody>
      </p:sp>
      <p:sp>
        <p:nvSpPr>
          <p:cNvPr id="36" name="Text Box 16">
            <a:extLst>
              <a:ext uri="{FF2B5EF4-FFF2-40B4-BE49-F238E27FC236}">
                <a16:creationId xmlns:a16="http://schemas.microsoft.com/office/drawing/2014/main" id="{B5199118-FEBD-451A-8810-F88B89CAEAD0}"/>
              </a:ext>
            </a:extLst>
          </p:cNvPr>
          <p:cNvSpPr txBox="1">
            <a:spLocks noChangeArrowheads="1"/>
          </p:cNvSpPr>
          <p:nvPr/>
        </p:nvSpPr>
        <p:spPr bwMode="gray">
          <a:xfrm>
            <a:off x="2432152" y="6495933"/>
            <a:ext cx="720069" cy="276999"/>
          </a:xfrm>
          <a:prstGeom prst="rect">
            <a:avLst/>
          </a:prstGeom>
          <a:solidFill>
            <a:srgbClr val="FFFF00"/>
          </a:solidFill>
          <a:ln>
            <a:noFill/>
          </a:ln>
          <a:effectLst/>
          <a:extLs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en-US" sz="1200" dirty="0">
                <a:solidFill>
                  <a:schemeClr val="tx2"/>
                </a:solidFill>
              </a:rPr>
              <a:t>INTERN</a:t>
            </a:r>
          </a:p>
        </p:txBody>
      </p:sp>
      <p:sp>
        <p:nvSpPr>
          <p:cNvPr id="37" name="Text Box 17">
            <a:extLst>
              <a:ext uri="{FF2B5EF4-FFF2-40B4-BE49-F238E27FC236}">
                <a16:creationId xmlns:a16="http://schemas.microsoft.com/office/drawing/2014/main" id="{41CBA16D-8A3B-44C5-B3BA-D73884EA0645}"/>
              </a:ext>
            </a:extLst>
          </p:cNvPr>
          <p:cNvSpPr txBox="1">
            <a:spLocks noChangeArrowheads="1"/>
          </p:cNvSpPr>
          <p:nvPr/>
        </p:nvSpPr>
        <p:spPr bwMode="gray">
          <a:xfrm>
            <a:off x="3838677" y="6514983"/>
            <a:ext cx="963725" cy="276999"/>
          </a:xfrm>
          <a:prstGeom prst="rect">
            <a:avLst/>
          </a:prstGeom>
          <a:solidFill>
            <a:srgbClr val="CCFFCC"/>
          </a:solidFill>
          <a:ln>
            <a:noFill/>
          </a:ln>
          <a:effectLst/>
          <a:extLs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en-US" sz="1200" dirty="0">
                <a:solidFill>
                  <a:schemeClr val="tx2"/>
                </a:solidFill>
              </a:rPr>
              <a:t>APPRENTICE</a:t>
            </a:r>
          </a:p>
        </p:txBody>
      </p:sp>
      <p:sp>
        <p:nvSpPr>
          <p:cNvPr id="38" name="Text Box 18">
            <a:extLst>
              <a:ext uri="{FF2B5EF4-FFF2-40B4-BE49-F238E27FC236}">
                <a16:creationId xmlns:a16="http://schemas.microsoft.com/office/drawing/2014/main" id="{7A9490CB-15C0-4336-B01E-CF35C995644C}"/>
              </a:ext>
            </a:extLst>
          </p:cNvPr>
          <p:cNvSpPr txBox="1">
            <a:spLocks noChangeArrowheads="1"/>
          </p:cNvSpPr>
          <p:nvPr/>
        </p:nvSpPr>
        <p:spPr bwMode="gray">
          <a:xfrm>
            <a:off x="5416104" y="6520756"/>
            <a:ext cx="1241045" cy="276999"/>
          </a:xfrm>
          <a:prstGeom prst="rect">
            <a:avLst/>
          </a:prstGeom>
          <a:solidFill>
            <a:srgbClr val="CCECFF"/>
          </a:solidFill>
          <a:ln>
            <a:noFill/>
          </a:ln>
          <a:effectLst/>
        </p:spPr>
        <p:txBody>
          <a:bodyPr wrap="none">
            <a:spAutoFit/>
          </a:bodyPr>
          <a:lstStyle/>
          <a:p>
            <a:pPr algn="l"/>
            <a:r>
              <a:rPr lang="en-US" sz="1200" dirty="0">
                <a:solidFill>
                  <a:schemeClr val="tx2"/>
                </a:solidFill>
              </a:rPr>
              <a:t>PRACTITIONER</a:t>
            </a:r>
          </a:p>
        </p:txBody>
      </p:sp>
      <p:sp>
        <p:nvSpPr>
          <p:cNvPr id="39" name="Text Box 19">
            <a:extLst>
              <a:ext uri="{FF2B5EF4-FFF2-40B4-BE49-F238E27FC236}">
                <a16:creationId xmlns:a16="http://schemas.microsoft.com/office/drawing/2014/main" id="{B6ECBF7E-69BB-42CD-9C34-48AFF30B2B75}"/>
              </a:ext>
            </a:extLst>
          </p:cNvPr>
          <p:cNvSpPr txBox="1">
            <a:spLocks noChangeArrowheads="1"/>
          </p:cNvSpPr>
          <p:nvPr/>
        </p:nvSpPr>
        <p:spPr bwMode="gray">
          <a:xfrm>
            <a:off x="7270852" y="6514983"/>
            <a:ext cx="709425" cy="276999"/>
          </a:xfrm>
          <a:prstGeom prst="rect">
            <a:avLst/>
          </a:prstGeom>
          <a:solidFill>
            <a:srgbClr val="FFCCCC"/>
          </a:solidFill>
          <a:ln>
            <a:noFill/>
          </a:ln>
          <a:effectLst/>
        </p:spPr>
        <p:txBody>
          <a:bodyPr wrap="none">
            <a:spAutoFit/>
          </a:bodyPr>
          <a:lstStyle/>
          <a:p>
            <a:pPr algn="l"/>
            <a:r>
              <a:rPr lang="en-US" sz="1200" dirty="0">
                <a:solidFill>
                  <a:schemeClr val="tx2"/>
                </a:solidFill>
              </a:rPr>
              <a:t>MASTER</a:t>
            </a:r>
          </a:p>
        </p:txBody>
      </p:sp>
      <p:sp>
        <p:nvSpPr>
          <p:cNvPr id="40" name="Freeform 58">
            <a:extLst>
              <a:ext uri="{FF2B5EF4-FFF2-40B4-BE49-F238E27FC236}">
                <a16:creationId xmlns:a16="http://schemas.microsoft.com/office/drawing/2014/main" id="{3C7FE167-7587-4181-AAA9-3387CFAC929E}"/>
              </a:ext>
            </a:extLst>
          </p:cNvPr>
          <p:cNvSpPr>
            <a:spLocks/>
          </p:cNvSpPr>
          <p:nvPr/>
        </p:nvSpPr>
        <p:spPr bwMode="auto">
          <a:xfrm>
            <a:off x="4402239" y="2009657"/>
            <a:ext cx="2474913" cy="4414838"/>
          </a:xfrm>
          <a:custGeom>
            <a:avLst/>
            <a:gdLst>
              <a:gd name="T0" fmla="*/ 1421 w 1421"/>
              <a:gd name="T1" fmla="*/ 2583 h 2583"/>
              <a:gd name="T2" fmla="*/ 1338 w 1421"/>
              <a:gd name="T3" fmla="*/ 1849 h 2583"/>
              <a:gd name="T4" fmla="*/ 1059 w 1421"/>
              <a:gd name="T5" fmla="*/ 1152 h 2583"/>
              <a:gd name="T6" fmla="*/ 604 w 1421"/>
              <a:gd name="T7" fmla="*/ 493 h 2583"/>
              <a:gd name="T8" fmla="*/ 0 w 1421"/>
              <a:gd name="T9" fmla="*/ 0 h 2583"/>
            </a:gdLst>
            <a:ahLst/>
            <a:cxnLst>
              <a:cxn ang="0">
                <a:pos x="T0" y="T1"/>
              </a:cxn>
              <a:cxn ang="0">
                <a:pos x="T2" y="T3"/>
              </a:cxn>
              <a:cxn ang="0">
                <a:pos x="T4" y="T5"/>
              </a:cxn>
              <a:cxn ang="0">
                <a:pos x="T6" y="T7"/>
              </a:cxn>
              <a:cxn ang="0">
                <a:pos x="T8" y="T9"/>
              </a:cxn>
            </a:cxnLst>
            <a:rect l="0" t="0" r="r" b="b"/>
            <a:pathLst>
              <a:path w="1421" h="2583">
                <a:moveTo>
                  <a:pt x="1421" y="2583"/>
                </a:moveTo>
                <a:cubicBezTo>
                  <a:pt x="1409" y="2335"/>
                  <a:pt x="1398" y="2087"/>
                  <a:pt x="1338" y="1849"/>
                </a:cubicBezTo>
                <a:cubicBezTo>
                  <a:pt x="1278" y="1611"/>
                  <a:pt x="1181" y="1378"/>
                  <a:pt x="1059" y="1152"/>
                </a:cubicBezTo>
                <a:cubicBezTo>
                  <a:pt x="937" y="926"/>
                  <a:pt x="780" y="685"/>
                  <a:pt x="604" y="493"/>
                </a:cubicBezTo>
                <a:cubicBezTo>
                  <a:pt x="428" y="301"/>
                  <a:pt x="105" y="82"/>
                  <a:pt x="0" y="0"/>
                </a:cubicBezTo>
              </a:path>
            </a:pathLst>
          </a:custGeom>
          <a:noFill/>
          <a:ln w="7620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42" name="Freeform 56">
            <a:extLst>
              <a:ext uri="{FF2B5EF4-FFF2-40B4-BE49-F238E27FC236}">
                <a16:creationId xmlns:a16="http://schemas.microsoft.com/office/drawing/2014/main" id="{E655BD63-5C70-4B9F-BC34-908B1885C54F}"/>
              </a:ext>
            </a:extLst>
          </p:cNvPr>
          <p:cNvSpPr>
            <a:spLocks/>
          </p:cNvSpPr>
          <p:nvPr/>
        </p:nvSpPr>
        <p:spPr bwMode="auto">
          <a:xfrm>
            <a:off x="2649638" y="4773495"/>
            <a:ext cx="998538" cy="1636712"/>
          </a:xfrm>
          <a:custGeom>
            <a:avLst/>
            <a:gdLst>
              <a:gd name="T0" fmla="*/ 493 w 493"/>
              <a:gd name="T1" fmla="*/ 846 h 846"/>
              <a:gd name="T2" fmla="*/ 455 w 493"/>
              <a:gd name="T3" fmla="*/ 613 h 846"/>
              <a:gd name="T4" fmla="*/ 363 w 493"/>
              <a:gd name="T5" fmla="*/ 381 h 846"/>
              <a:gd name="T6" fmla="*/ 214 w 493"/>
              <a:gd name="T7" fmla="*/ 158 h 846"/>
              <a:gd name="T8" fmla="*/ 0 w 493"/>
              <a:gd name="T9" fmla="*/ 0 h 846"/>
            </a:gdLst>
            <a:ahLst/>
            <a:cxnLst>
              <a:cxn ang="0">
                <a:pos x="T0" y="T1"/>
              </a:cxn>
              <a:cxn ang="0">
                <a:pos x="T2" y="T3"/>
              </a:cxn>
              <a:cxn ang="0">
                <a:pos x="T4" y="T5"/>
              </a:cxn>
              <a:cxn ang="0">
                <a:pos x="T6" y="T7"/>
              </a:cxn>
              <a:cxn ang="0">
                <a:pos x="T8" y="T9"/>
              </a:cxn>
            </a:cxnLst>
            <a:rect l="0" t="0" r="r" b="b"/>
            <a:pathLst>
              <a:path w="493" h="846">
                <a:moveTo>
                  <a:pt x="493" y="846"/>
                </a:moveTo>
                <a:cubicBezTo>
                  <a:pt x="485" y="768"/>
                  <a:pt x="477" y="690"/>
                  <a:pt x="455" y="613"/>
                </a:cubicBezTo>
                <a:cubicBezTo>
                  <a:pt x="433" y="536"/>
                  <a:pt x="403" y="457"/>
                  <a:pt x="363" y="381"/>
                </a:cubicBezTo>
                <a:cubicBezTo>
                  <a:pt x="323" y="305"/>
                  <a:pt x="274" y="221"/>
                  <a:pt x="214" y="158"/>
                </a:cubicBezTo>
                <a:cubicBezTo>
                  <a:pt x="154" y="95"/>
                  <a:pt x="77" y="47"/>
                  <a:pt x="0" y="0"/>
                </a:cubicBezTo>
              </a:path>
            </a:pathLst>
          </a:custGeom>
          <a:noFill/>
          <a:ln w="7620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43" name="Freeform 81">
            <a:extLst>
              <a:ext uri="{FF2B5EF4-FFF2-40B4-BE49-F238E27FC236}">
                <a16:creationId xmlns:a16="http://schemas.microsoft.com/office/drawing/2014/main" id="{CEA99D0C-2E2D-4CCE-8617-FDDB24640737}"/>
              </a:ext>
            </a:extLst>
          </p:cNvPr>
          <p:cNvSpPr>
            <a:spLocks/>
          </p:cNvSpPr>
          <p:nvPr/>
        </p:nvSpPr>
        <p:spPr bwMode="auto">
          <a:xfrm>
            <a:off x="3732314" y="5289433"/>
            <a:ext cx="371475" cy="333375"/>
          </a:xfrm>
          <a:custGeom>
            <a:avLst/>
            <a:gdLst>
              <a:gd name="T0" fmla="*/ 0 w 234"/>
              <a:gd name="T1" fmla="*/ 132 h 210"/>
              <a:gd name="T2" fmla="*/ 234 w 234"/>
              <a:gd name="T3" fmla="*/ 0 h 210"/>
              <a:gd name="T4" fmla="*/ 216 w 234"/>
              <a:gd name="T5" fmla="*/ 96 h 210"/>
              <a:gd name="T6" fmla="*/ 6 w 234"/>
              <a:gd name="T7" fmla="*/ 210 h 210"/>
              <a:gd name="T8" fmla="*/ 0 w 234"/>
              <a:gd name="T9" fmla="*/ 132 h 210"/>
            </a:gdLst>
            <a:ahLst/>
            <a:cxnLst>
              <a:cxn ang="0">
                <a:pos x="T0" y="T1"/>
              </a:cxn>
              <a:cxn ang="0">
                <a:pos x="T2" y="T3"/>
              </a:cxn>
              <a:cxn ang="0">
                <a:pos x="T4" y="T5"/>
              </a:cxn>
              <a:cxn ang="0">
                <a:pos x="T6" y="T7"/>
              </a:cxn>
              <a:cxn ang="0">
                <a:pos x="T8" y="T9"/>
              </a:cxn>
            </a:cxnLst>
            <a:rect l="0" t="0" r="r" b="b"/>
            <a:pathLst>
              <a:path w="234" h="210">
                <a:moveTo>
                  <a:pt x="0" y="132"/>
                </a:moveTo>
                <a:lnTo>
                  <a:pt x="234" y="0"/>
                </a:lnTo>
                <a:lnTo>
                  <a:pt x="216" y="96"/>
                </a:lnTo>
                <a:lnTo>
                  <a:pt x="6" y="210"/>
                </a:lnTo>
                <a:lnTo>
                  <a:pt x="0" y="132"/>
                </a:lnTo>
                <a:close/>
              </a:path>
            </a:pathLst>
          </a:custGeom>
          <a:solidFill>
            <a:srgbClr val="CCFFCC"/>
          </a:solidFill>
          <a:ln>
            <a:noFill/>
          </a:ln>
          <a:effectLst/>
          <a:extLst>
            <a:ext uri="{91240B29-F687-4F45-9708-019B960494DF}">
              <a14:hiddenLine xmlns:a14="http://schemas.microsoft.com/office/drawing/2010/main" w="12700" cap="flat" cmpd="sng">
                <a:solidFill>
                  <a:schemeClr val="tx1"/>
                </a:solidFill>
                <a:prstDash val="solid"/>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44" name="Freeform 57">
            <a:extLst>
              <a:ext uri="{FF2B5EF4-FFF2-40B4-BE49-F238E27FC236}">
                <a16:creationId xmlns:a16="http://schemas.microsoft.com/office/drawing/2014/main" id="{5C73D8BE-4C2E-4B6F-868D-5C33445EBF58}"/>
              </a:ext>
            </a:extLst>
          </p:cNvPr>
          <p:cNvSpPr>
            <a:spLocks/>
          </p:cNvSpPr>
          <p:nvPr/>
        </p:nvSpPr>
        <p:spPr bwMode="auto">
          <a:xfrm>
            <a:off x="3503713" y="3409832"/>
            <a:ext cx="1403350" cy="2641600"/>
          </a:xfrm>
          <a:custGeom>
            <a:avLst/>
            <a:gdLst>
              <a:gd name="T0" fmla="*/ 938 w 938"/>
              <a:gd name="T1" fmla="*/ 1700 h 1700"/>
              <a:gd name="T2" fmla="*/ 891 w 938"/>
              <a:gd name="T3" fmla="*/ 1227 h 1700"/>
              <a:gd name="T4" fmla="*/ 715 w 938"/>
              <a:gd name="T5" fmla="*/ 743 h 1700"/>
              <a:gd name="T6" fmla="*/ 399 w 938"/>
              <a:gd name="T7" fmla="*/ 335 h 1700"/>
              <a:gd name="T8" fmla="*/ 0 w 938"/>
              <a:gd name="T9" fmla="*/ 0 h 1700"/>
            </a:gdLst>
            <a:ahLst/>
            <a:cxnLst>
              <a:cxn ang="0">
                <a:pos x="T0" y="T1"/>
              </a:cxn>
              <a:cxn ang="0">
                <a:pos x="T2" y="T3"/>
              </a:cxn>
              <a:cxn ang="0">
                <a:pos x="T4" y="T5"/>
              </a:cxn>
              <a:cxn ang="0">
                <a:pos x="T6" y="T7"/>
              </a:cxn>
              <a:cxn ang="0">
                <a:pos x="T8" y="T9"/>
              </a:cxn>
            </a:cxnLst>
            <a:rect l="0" t="0" r="r" b="b"/>
            <a:pathLst>
              <a:path w="938" h="1700">
                <a:moveTo>
                  <a:pt x="938" y="1700"/>
                </a:moveTo>
                <a:cubicBezTo>
                  <a:pt x="933" y="1543"/>
                  <a:pt x="928" y="1386"/>
                  <a:pt x="891" y="1227"/>
                </a:cubicBezTo>
                <a:cubicBezTo>
                  <a:pt x="854" y="1068"/>
                  <a:pt x="797" y="892"/>
                  <a:pt x="715" y="743"/>
                </a:cubicBezTo>
                <a:cubicBezTo>
                  <a:pt x="633" y="594"/>
                  <a:pt x="518" y="459"/>
                  <a:pt x="399" y="335"/>
                </a:cubicBezTo>
                <a:cubicBezTo>
                  <a:pt x="280" y="211"/>
                  <a:pt x="140" y="105"/>
                  <a:pt x="0" y="0"/>
                </a:cubicBezTo>
              </a:path>
            </a:pathLst>
          </a:custGeom>
          <a:noFill/>
          <a:ln w="7620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45" name="Line 45">
            <a:extLst>
              <a:ext uri="{FF2B5EF4-FFF2-40B4-BE49-F238E27FC236}">
                <a16:creationId xmlns:a16="http://schemas.microsoft.com/office/drawing/2014/main" id="{F0F53403-4FF0-40F0-8A52-43E0E6E57990}"/>
              </a:ext>
            </a:extLst>
          </p:cNvPr>
          <p:cNvSpPr>
            <a:spLocks noChangeShapeType="1"/>
          </p:cNvSpPr>
          <p:nvPr/>
        </p:nvSpPr>
        <p:spPr bwMode="gray">
          <a:xfrm rot="20744306">
            <a:off x="1414723" y="5504857"/>
            <a:ext cx="7395935" cy="149137"/>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46" name="Freeform 77">
            <a:extLst>
              <a:ext uri="{FF2B5EF4-FFF2-40B4-BE49-F238E27FC236}">
                <a16:creationId xmlns:a16="http://schemas.microsoft.com/office/drawing/2014/main" id="{0FBB2BCD-97C8-4459-B6BA-A05A3AE2BD62}"/>
              </a:ext>
            </a:extLst>
          </p:cNvPr>
          <p:cNvSpPr>
            <a:spLocks/>
          </p:cNvSpPr>
          <p:nvPr/>
        </p:nvSpPr>
        <p:spPr bwMode="auto">
          <a:xfrm>
            <a:off x="2994126" y="5202121"/>
            <a:ext cx="119062" cy="58737"/>
          </a:xfrm>
          <a:custGeom>
            <a:avLst/>
            <a:gdLst>
              <a:gd name="T0" fmla="*/ 47 w 75"/>
              <a:gd name="T1" fmla="*/ 37 h 37"/>
              <a:gd name="T2" fmla="*/ 0 w 75"/>
              <a:gd name="T3" fmla="*/ 0 h 37"/>
              <a:gd name="T4" fmla="*/ 75 w 75"/>
              <a:gd name="T5" fmla="*/ 1 h 37"/>
              <a:gd name="T6" fmla="*/ 47 w 75"/>
              <a:gd name="T7" fmla="*/ 37 h 37"/>
            </a:gdLst>
            <a:ahLst/>
            <a:cxnLst>
              <a:cxn ang="0">
                <a:pos x="T0" y="T1"/>
              </a:cxn>
              <a:cxn ang="0">
                <a:pos x="T2" y="T3"/>
              </a:cxn>
              <a:cxn ang="0">
                <a:pos x="T4" y="T5"/>
              </a:cxn>
              <a:cxn ang="0">
                <a:pos x="T6" y="T7"/>
              </a:cxn>
            </a:cxnLst>
            <a:rect l="0" t="0" r="r" b="b"/>
            <a:pathLst>
              <a:path w="75" h="37">
                <a:moveTo>
                  <a:pt x="47" y="37"/>
                </a:moveTo>
                <a:lnTo>
                  <a:pt x="0" y="0"/>
                </a:lnTo>
                <a:lnTo>
                  <a:pt x="75" y="1"/>
                </a:lnTo>
                <a:lnTo>
                  <a:pt x="47" y="37"/>
                </a:lnTo>
                <a:close/>
              </a:path>
            </a:pathLst>
          </a:custGeom>
          <a:solidFill>
            <a:schemeClr val="tx1"/>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47" name="Line 43">
            <a:extLst>
              <a:ext uri="{FF2B5EF4-FFF2-40B4-BE49-F238E27FC236}">
                <a16:creationId xmlns:a16="http://schemas.microsoft.com/office/drawing/2014/main" id="{FE1A867E-9950-43A4-AC9A-8E17E9ECB72C}"/>
              </a:ext>
            </a:extLst>
          </p:cNvPr>
          <p:cNvSpPr>
            <a:spLocks noChangeShapeType="1"/>
          </p:cNvSpPr>
          <p:nvPr/>
        </p:nvSpPr>
        <p:spPr bwMode="gray">
          <a:xfrm rot="19023730">
            <a:off x="799922" y="3936931"/>
            <a:ext cx="7120231" cy="240637"/>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48" name="Line 2">
            <a:extLst>
              <a:ext uri="{FF2B5EF4-FFF2-40B4-BE49-F238E27FC236}">
                <a16:creationId xmlns:a16="http://schemas.microsoft.com/office/drawing/2014/main" id="{8F1B4571-ECA8-40A9-B404-9E070054E4DB}"/>
              </a:ext>
            </a:extLst>
          </p:cNvPr>
          <p:cNvSpPr>
            <a:spLocks noChangeShapeType="1"/>
          </p:cNvSpPr>
          <p:nvPr/>
        </p:nvSpPr>
        <p:spPr bwMode="gray">
          <a:xfrm flipV="1">
            <a:off x="1539338" y="6394332"/>
            <a:ext cx="9340089" cy="25400"/>
          </a:xfrm>
          <a:prstGeom prst="line">
            <a:avLst/>
          </a:prstGeom>
          <a:noFill/>
          <a:ln w="1111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50" name="Freeform 60">
            <a:extLst>
              <a:ext uri="{FF2B5EF4-FFF2-40B4-BE49-F238E27FC236}">
                <a16:creationId xmlns:a16="http://schemas.microsoft.com/office/drawing/2014/main" id="{137F6233-9CCD-43FC-8827-ACAC5E8E6EA8}"/>
              </a:ext>
            </a:extLst>
          </p:cNvPr>
          <p:cNvSpPr>
            <a:spLocks/>
          </p:cNvSpPr>
          <p:nvPr/>
        </p:nvSpPr>
        <p:spPr bwMode="auto">
          <a:xfrm>
            <a:off x="5189638" y="761883"/>
            <a:ext cx="3259138" cy="5643563"/>
          </a:xfrm>
          <a:custGeom>
            <a:avLst/>
            <a:gdLst>
              <a:gd name="T0" fmla="*/ 1891 w 1891"/>
              <a:gd name="T1" fmla="*/ 3417 h 3417"/>
              <a:gd name="T2" fmla="*/ 1776 w 1891"/>
              <a:gd name="T3" fmla="*/ 2457 h 3417"/>
              <a:gd name="T4" fmla="*/ 1402 w 1891"/>
              <a:gd name="T5" fmla="*/ 1507 h 3417"/>
              <a:gd name="T6" fmla="*/ 787 w 1891"/>
              <a:gd name="T7" fmla="*/ 681 h 3417"/>
              <a:gd name="T8" fmla="*/ 0 w 1891"/>
              <a:gd name="T9" fmla="*/ 0 h 3417"/>
            </a:gdLst>
            <a:ahLst/>
            <a:cxnLst>
              <a:cxn ang="0">
                <a:pos x="T0" y="T1"/>
              </a:cxn>
              <a:cxn ang="0">
                <a:pos x="T2" y="T3"/>
              </a:cxn>
              <a:cxn ang="0">
                <a:pos x="T4" y="T5"/>
              </a:cxn>
              <a:cxn ang="0">
                <a:pos x="T6" y="T7"/>
              </a:cxn>
              <a:cxn ang="0">
                <a:pos x="T8" y="T9"/>
              </a:cxn>
            </a:cxnLst>
            <a:rect l="0" t="0" r="r" b="b"/>
            <a:pathLst>
              <a:path w="1891" h="3417">
                <a:moveTo>
                  <a:pt x="1891" y="3417"/>
                </a:moveTo>
                <a:cubicBezTo>
                  <a:pt x="1874" y="3096"/>
                  <a:pt x="1858" y="2775"/>
                  <a:pt x="1776" y="2457"/>
                </a:cubicBezTo>
                <a:cubicBezTo>
                  <a:pt x="1694" y="2139"/>
                  <a:pt x="1567" y="1803"/>
                  <a:pt x="1402" y="1507"/>
                </a:cubicBezTo>
                <a:cubicBezTo>
                  <a:pt x="1237" y="1211"/>
                  <a:pt x="1021" y="932"/>
                  <a:pt x="787" y="681"/>
                </a:cubicBezTo>
                <a:cubicBezTo>
                  <a:pt x="553" y="430"/>
                  <a:pt x="134" y="112"/>
                  <a:pt x="0" y="0"/>
                </a:cubicBezTo>
              </a:path>
            </a:pathLst>
          </a:custGeom>
          <a:noFill/>
          <a:ln w="7620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51" name="Line 44">
            <a:extLst>
              <a:ext uri="{FF2B5EF4-FFF2-40B4-BE49-F238E27FC236}">
                <a16:creationId xmlns:a16="http://schemas.microsoft.com/office/drawing/2014/main" id="{C4883E21-F332-456D-A007-E22003D1F9C7}"/>
              </a:ext>
            </a:extLst>
          </p:cNvPr>
          <p:cNvSpPr>
            <a:spLocks noChangeShapeType="1"/>
          </p:cNvSpPr>
          <p:nvPr/>
        </p:nvSpPr>
        <p:spPr bwMode="gray">
          <a:xfrm rot="19908730">
            <a:off x="1241857" y="4676686"/>
            <a:ext cx="7224660" cy="190776"/>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52" name="Text Box 11">
            <a:extLst>
              <a:ext uri="{FF2B5EF4-FFF2-40B4-BE49-F238E27FC236}">
                <a16:creationId xmlns:a16="http://schemas.microsoft.com/office/drawing/2014/main" id="{018B6885-D20C-4F58-828B-41555E47FB27}"/>
              </a:ext>
            </a:extLst>
          </p:cNvPr>
          <p:cNvSpPr txBox="1">
            <a:spLocks noChangeArrowheads="1"/>
          </p:cNvSpPr>
          <p:nvPr/>
        </p:nvSpPr>
        <p:spPr bwMode="gray">
          <a:xfrm>
            <a:off x="5484917" y="96719"/>
            <a:ext cx="2598738" cy="304800"/>
          </a:xfrm>
          <a:prstGeom prst="rect">
            <a:avLst/>
          </a:prstGeom>
          <a:solidFill>
            <a:srgbClr val="CC3399"/>
          </a:solidFill>
          <a:ln>
            <a:noFill/>
          </a:ln>
          <a:effectLst/>
          <a:extLs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sz="1400" dirty="0">
                <a:solidFill>
                  <a:schemeClr val="bg1"/>
                </a:solidFill>
              </a:rPr>
              <a:t>PROFESSIONAL VECTOR</a:t>
            </a:r>
          </a:p>
        </p:txBody>
      </p:sp>
      <p:sp>
        <p:nvSpPr>
          <p:cNvPr id="53" name="Line 33">
            <a:extLst>
              <a:ext uri="{FF2B5EF4-FFF2-40B4-BE49-F238E27FC236}">
                <a16:creationId xmlns:a16="http://schemas.microsoft.com/office/drawing/2014/main" id="{F34BA34F-CD83-45AD-AE0D-D620E14E91A9}"/>
              </a:ext>
            </a:extLst>
          </p:cNvPr>
          <p:cNvSpPr>
            <a:spLocks noChangeShapeType="1"/>
          </p:cNvSpPr>
          <p:nvPr/>
        </p:nvSpPr>
        <p:spPr bwMode="gray">
          <a:xfrm rot="18134215" flipV="1">
            <a:off x="-161884" y="3322520"/>
            <a:ext cx="7321551" cy="28575"/>
          </a:xfrm>
          <a:prstGeom prst="line">
            <a:avLst/>
          </a:prstGeom>
          <a:noFill/>
          <a:ln w="1333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56" name="Text Box 75">
            <a:extLst>
              <a:ext uri="{FF2B5EF4-FFF2-40B4-BE49-F238E27FC236}">
                <a16:creationId xmlns:a16="http://schemas.microsoft.com/office/drawing/2014/main" id="{74D51EC9-4889-44D7-8934-5EB9A7B9B2BC}"/>
              </a:ext>
            </a:extLst>
          </p:cNvPr>
          <p:cNvSpPr txBox="1">
            <a:spLocks noChangeArrowheads="1"/>
          </p:cNvSpPr>
          <p:nvPr/>
        </p:nvSpPr>
        <p:spPr bwMode="auto">
          <a:xfrm>
            <a:off x="3738482" y="3013987"/>
            <a:ext cx="7483475" cy="1954381"/>
          </a:xfrm>
          <a:prstGeom prst="rect">
            <a:avLst/>
          </a:prstGeom>
          <a:solidFill>
            <a:srgbClr val="CCFFCC"/>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14300" indent="-114300" algn="l">
              <a:defRPr sz="2400">
                <a:solidFill>
                  <a:schemeClr val="tx1"/>
                </a:solidFill>
                <a:latin typeface="Times" pitchFamily="18" charset="0"/>
              </a:defRPr>
            </a:lvl1pPr>
            <a:lvl2pPr algn="l">
              <a:defRPr sz="2400">
                <a:solidFill>
                  <a:schemeClr val="tx1"/>
                </a:solidFill>
                <a:latin typeface="Times" pitchFamily="18" charset="0"/>
              </a:defRPr>
            </a:lvl2pPr>
            <a:lvl3pPr algn="l">
              <a:defRPr sz="2400">
                <a:solidFill>
                  <a:schemeClr val="tx1"/>
                </a:solidFill>
                <a:latin typeface="Times" pitchFamily="18" charset="0"/>
              </a:defRPr>
            </a:lvl3pPr>
            <a:lvl4pPr algn="l">
              <a:defRPr sz="2400">
                <a:solidFill>
                  <a:schemeClr val="tx1"/>
                </a:solidFill>
                <a:latin typeface="Times" pitchFamily="18" charset="0"/>
              </a:defRPr>
            </a:lvl4pPr>
            <a:lvl5pPr algn="l">
              <a:defRPr sz="2400">
                <a:solidFill>
                  <a:schemeClr val="tx1"/>
                </a:solidFill>
                <a:latin typeface="Times" pitchFamily="18" charset="0"/>
              </a:defRPr>
            </a:lvl5pPr>
            <a:lvl6pPr eaLnBrk="0" fontAlgn="base" hangingPunct="0">
              <a:spcBef>
                <a:spcPct val="0"/>
              </a:spcBef>
              <a:spcAft>
                <a:spcPct val="0"/>
              </a:spcAft>
              <a:defRPr sz="2400">
                <a:solidFill>
                  <a:schemeClr val="tx1"/>
                </a:solidFill>
                <a:latin typeface="Times" pitchFamily="18" charset="0"/>
              </a:defRPr>
            </a:lvl6pPr>
            <a:lvl7pPr eaLnBrk="0" fontAlgn="base" hangingPunct="0">
              <a:spcBef>
                <a:spcPct val="0"/>
              </a:spcBef>
              <a:spcAft>
                <a:spcPct val="0"/>
              </a:spcAft>
              <a:defRPr sz="2400">
                <a:solidFill>
                  <a:schemeClr val="tx1"/>
                </a:solidFill>
                <a:latin typeface="Times" pitchFamily="18" charset="0"/>
              </a:defRPr>
            </a:lvl7pPr>
            <a:lvl8pPr eaLnBrk="0" fontAlgn="base" hangingPunct="0">
              <a:spcBef>
                <a:spcPct val="0"/>
              </a:spcBef>
              <a:spcAft>
                <a:spcPct val="0"/>
              </a:spcAft>
              <a:defRPr sz="2400">
                <a:solidFill>
                  <a:schemeClr val="tx1"/>
                </a:solidFill>
                <a:latin typeface="Times" pitchFamily="18" charset="0"/>
              </a:defRPr>
            </a:lvl8pPr>
            <a:lvl9pPr eaLnBrk="0" fontAlgn="base" hangingPunct="0">
              <a:spcBef>
                <a:spcPct val="0"/>
              </a:spcBef>
              <a:spcAft>
                <a:spcPct val="0"/>
              </a:spcAft>
              <a:defRPr sz="2400">
                <a:solidFill>
                  <a:schemeClr val="tx1"/>
                </a:solidFill>
                <a:latin typeface="Times" pitchFamily="18" charset="0"/>
              </a:defRPr>
            </a:lvl9pPr>
          </a:lstStyle>
          <a:p>
            <a:pPr>
              <a:buFontTx/>
              <a:buChar char="•"/>
            </a:pPr>
            <a:r>
              <a:rPr lang="en-US" sz="1100" dirty="0">
                <a:solidFill>
                  <a:srgbClr val="000099"/>
                </a:solidFill>
                <a:latin typeface="+mn-lt"/>
                <a:cs typeface="Times New Roman" pitchFamily="18" charset="0"/>
              </a:rPr>
              <a:t>Basic knowledge of M&amp;S principals, methods, and practices (conceptual model development, VV&amp;A)</a:t>
            </a:r>
          </a:p>
          <a:p>
            <a:pPr>
              <a:buFontTx/>
              <a:buChar char="•"/>
            </a:pPr>
            <a:r>
              <a:rPr lang="en-US" sz="1100" dirty="0">
                <a:solidFill>
                  <a:srgbClr val="000099"/>
                </a:solidFill>
                <a:latin typeface="+mn-lt"/>
                <a:cs typeface="Times New Roman" pitchFamily="18" charset="0"/>
              </a:rPr>
              <a:t>Ability to apply knowledge of modeling and simulation, engineering, mathematics and science to projects/tasks</a:t>
            </a:r>
          </a:p>
          <a:p>
            <a:pPr>
              <a:buFontTx/>
              <a:buChar char="•"/>
            </a:pPr>
            <a:r>
              <a:rPr lang="en-US" sz="1100" dirty="0">
                <a:solidFill>
                  <a:srgbClr val="000099"/>
                </a:solidFill>
                <a:latin typeface="+mn-lt"/>
                <a:cs typeface="Times New Roman" pitchFamily="18" charset="0"/>
              </a:rPr>
              <a:t>Knowledge of protocols and other modeling standard architectures (i.e., HLA, DIS, TENA)</a:t>
            </a:r>
          </a:p>
          <a:p>
            <a:pPr>
              <a:buFontTx/>
              <a:buChar char="•"/>
            </a:pPr>
            <a:r>
              <a:rPr lang="en-US" sz="1100" dirty="0">
                <a:solidFill>
                  <a:srgbClr val="000099"/>
                </a:solidFill>
                <a:latin typeface="+mn-lt"/>
                <a:cs typeface="Times New Roman" pitchFamily="18" charset="0"/>
              </a:rPr>
              <a:t>Knowledge of process standards (e.g., The Distributed Simulation Engineering and Execution Process) and networks</a:t>
            </a:r>
          </a:p>
          <a:p>
            <a:pPr>
              <a:buFontTx/>
              <a:buChar char="•"/>
            </a:pPr>
            <a:r>
              <a:rPr lang="en-US" sz="1100" dirty="0">
                <a:solidFill>
                  <a:srgbClr val="000099"/>
                </a:solidFill>
                <a:latin typeface="+mn-lt"/>
                <a:cs typeface="Times New Roman" pitchFamily="18" charset="0"/>
              </a:rPr>
              <a:t>Awareness of physics-based modeling and simulation and human factors</a:t>
            </a:r>
          </a:p>
          <a:p>
            <a:pPr>
              <a:buFontTx/>
              <a:buChar char="•"/>
            </a:pPr>
            <a:r>
              <a:rPr lang="en-US" sz="1100" dirty="0">
                <a:solidFill>
                  <a:srgbClr val="000099"/>
                </a:solidFill>
                <a:latin typeface="+mn-lt"/>
                <a:cs typeface="Times New Roman" pitchFamily="18" charset="0"/>
              </a:rPr>
              <a:t>Awareness of the infrastructure needed to run M&amp;S systems (e.g., data, threat, scenarios, activities, processes, value thresholds, sensor settings)</a:t>
            </a:r>
          </a:p>
          <a:p>
            <a:pPr>
              <a:buFontTx/>
              <a:buChar char="•"/>
            </a:pPr>
            <a:r>
              <a:rPr lang="en-US" sz="1100" dirty="0">
                <a:solidFill>
                  <a:srgbClr val="000099"/>
                </a:solidFill>
                <a:latin typeface="+mn-lt"/>
                <a:cs typeface="Times New Roman" pitchFamily="18" charset="0"/>
              </a:rPr>
              <a:t>Ability to function as Integrated Product Team (IPT) member</a:t>
            </a:r>
          </a:p>
          <a:p>
            <a:pPr>
              <a:buFontTx/>
              <a:buChar char="•"/>
            </a:pPr>
            <a:r>
              <a:rPr lang="en-US" sz="1100" dirty="0">
                <a:solidFill>
                  <a:srgbClr val="000099"/>
                </a:solidFill>
                <a:latin typeface="+mn-lt"/>
                <a:cs typeface="Times New Roman" pitchFamily="18" charset="0"/>
              </a:rPr>
              <a:t>Ability to plan and execute M&amp;S activities under direct supervision of a Practitioner or Master</a:t>
            </a:r>
          </a:p>
          <a:p>
            <a:pPr>
              <a:buFontTx/>
              <a:buChar char="•"/>
            </a:pPr>
            <a:r>
              <a:rPr lang="en-US" sz="1100" u="sng" dirty="0">
                <a:solidFill>
                  <a:srgbClr val="000099"/>
                </a:solidFill>
                <a:latin typeface="+mn-lt"/>
                <a:cs typeface="Times New Roman" pitchFamily="18" charset="0"/>
              </a:rPr>
              <a:t>Demonstrated</a:t>
            </a:r>
            <a:r>
              <a:rPr lang="en-US" sz="1100" dirty="0">
                <a:solidFill>
                  <a:srgbClr val="000099"/>
                </a:solidFill>
                <a:latin typeface="+mn-lt"/>
                <a:cs typeface="Times New Roman" pitchFamily="18" charset="0"/>
              </a:rPr>
              <a:t> familiarity with various models and systems supporting major application areas: Acquisition, Assessment, Training, Experimentation, Support to Operations</a:t>
            </a:r>
          </a:p>
        </p:txBody>
      </p:sp>
      <p:sp>
        <p:nvSpPr>
          <p:cNvPr id="57" name="Text Box 103">
            <a:extLst>
              <a:ext uri="{FF2B5EF4-FFF2-40B4-BE49-F238E27FC236}">
                <a16:creationId xmlns:a16="http://schemas.microsoft.com/office/drawing/2014/main" id="{3AC82184-0FD6-463C-A674-3507F3655DCE}"/>
              </a:ext>
            </a:extLst>
          </p:cNvPr>
          <p:cNvSpPr txBox="1">
            <a:spLocks noChangeArrowheads="1"/>
          </p:cNvSpPr>
          <p:nvPr/>
        </p:nvSpPr>
        <p:spPr bwMode="auto">
          <a:xfrm>
            <a:off x="2792186" y="5133350"/>
            <a:ext cx="8426450" cy="938719"/>
          </a:xfrm>
          <a:prstGeom prst="rect">
            <a:avLst/>
          </a:prstGeom>
          <a:solidFill>
            <a:srgbClr val="FFFF00"/>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14300" indent="-114300" algn="l">
              <a:defRPr sz="2400">
                <a:solidFill>
                  <a:schemeClr val="tx1"/>
                </a:solidFill>
                <a:latin typeface="Times" pitchFamily="18" charset="0"/>
              </a:defRPr>
            </a:lvl1pPr>
            <a:lvl2pPr algn="l">
              <a:defRPr sz="2400">
                <a:solidFill>
                  <a:schemeClr val="tx1"/>
                </a:solidFill>
                <a:latin typeface="Times" pitchFamily="18" charset="0"/>
              </a:defRPr>
            </a:lvl2pPr>
            <a:lvl3pPr algn="l">
              <a:defRPr sz="2400">
                <a:solidFill>
                  <a:schemeClr val="tx1"/>
                </a:solidFill>
                <a:latin typeface="Times" pitchFamily="18" charset="0"/>
              </a:defRPr>
            </a:lvl3pPr>
            <a:lvl4pPr algn="l">
              <a:defRPr sz="2400">
                <a:solidFill>
                  <a:schemeClr val="tx1"/>
                </a:solidFill>
                <a:latin typeface="Times" pitchFamily="18" charset="0"/>
              </a:defRPr>
            </a:lvl4pPr>
            <a:lvl5pPr algn="l">
              <a:defRPr sz="2400">
                <a:solidFill>
                  <a:schemeClr val="tx1"/>
                </a:solidFill>
                <a:latin typeface="Times" pitchFamily="18" charset="0"/>
              </a:defRPr>
            </a:lvl5pPr>
            <a:lvl6pPr eaLnBrk="0" fontAlgn="base" hangingPunct="0">
              <a:spcBef>
                <a:spcPct val="0"/>
              </a:spcBef>
              <a:spcAft>
                <a:spcPct val="0"/>
              </a:spcAft>
              <a:defRPr sz="2400">
                <a:solidFill>
                  <a:schemeClr val="tx1"/>
                </a:solidFill>
                <a:latin typeface="Times" pitchFamily="18" charset="0"/>
              </a:defRPr>
            </a:lvl6pPr>
            <a:lvl7pPr eaLnBrk="0" fontAlgn="base" hangingPunct="0">
              <a:spcBef>
                <a:spcPct val="0"/>
              </a:spcBef>
              <a:spcAft>
                <a:spcPct val="0"/>
              </a:spcAft>
              <a:defRPr sz="2400">
                <a:solidFill>
                  <a:schemeClr val="tx1"/>
                </a:solidFill>
                <a:latin typeface="Times" pitchFamily="18" charset="0"/>
              </a:defRPr>
            </a:lvl7pPr>
            <a:lvl8pPr eaLnBrk="0" fontAlgn="base" hangingPunct="0">
              <a:spcBef>
                <a:spcPct val="0"/>
              </a:spcBef>
              <a:spcAft>
                <a:spcPct val="0"/>
              </a:spcAft>
              <a:defRPr sz="2400">
                <a:solidFill>
                  <a:schemeClr val="tx1"/>
                </a:solidFill>
                <a:latin typeface="Times" pitchFamily="18" charset="0"/>
              </a:defRPr>
            </a:lvl8pPr>
            <a:lvl9pPr eaLnBrk="0" fontAlgn="base" hangingPunct="0">
              <a:spcBef>
                <a:spcPct val="0"/>
              </a:spcBef>
              <a:spcAft>
                <a:spcPct val="0"/>
              </a:spcAft>
              <a:defRPr sz="2400">
                <a:solidFill>
                  <a:schemeClr val="tx1"/>
                </a:solidFill>
                <a:latin typeface="Times" pitchFamily="18" charset="0"/>
              </a:defRPr>
            </a:lvl9pPr>
          </a:lstStyle>
          <a:p>
            <a:pPr>
              <a:buFontTx/>
              <a:buChar char="•"/>
            </a:pPr>
            <a:r>
              <a:rPr lang="en-US" sz="1100" dirty="0">
                <a:solidFill>
                  <a:srgbClr val="000099"/>
                </a:solidFill>
                <a:latin typeface="+mn-lt"/>
                <a:cs typeface="Times New Roman" pitchFamily="18" charset="0"/>
              </a:rPr>
              <a:t>Ability to articulate the similarities and differences between M&amp;S and Live, Virtual, and Constructive Simulation</a:t>
            </a:r>
          </a:p>
          <a:p>
            <a:pPr>
              <a:buFontTx/>
              <a:buChar char="•"/>
            </a:pPr>
            <a:r>
              <a:rPr lang="en-US" sz="1100" dirty="0">
                <a:solidFill>
                  <a:srgbClr val="000099"/>
                </a:solidFill>
                <a:latin typeface="+mn-lt"/>
                <a:cs typeface="Times New Roman" pitchFamily="18" charset="0"/>
              </a:rPr>
              <a:t>Knowledge of fundamental tools, architectures, standards, reuse and interoperability approaches as well as associated physical, functional, and organizational instances of each</a:t>
            </a:r>
          </a:p>
          <a:p>
            <a:pPr>
              <a:buFontTx/>
              <a:buChar char="•"/>
            </a:pPr>
            <a:r>
              <a:rPr lang="en-US" sz="1100" dirty="0">
                <a:solidFill>
                  <a:srgbClr val="000099"/>
                </a:solidFill>
                <a:latin typeface="+mn-lt"/>
                <a:cs typeface="Times New Roman" pitchFamily="18" charset="0"/>
              </a:rPr>
              <a:t>Basic technical education in High School and passing of proctored M&amp;S Examination designed by the National Simulation Center</a:t>
            </a:r>
          </a:p>
          <a:p>
            <a:pPr>
              <a:buFontTx/>
              <a:buChar char="•"/>
            </a:pPr>
            <a:r>
              <a:rPr lang="en-US" sz="1100" u="sng" dirty="0">
                <a:solidFill>
                  <a:srgbClr val="000099"/>
                </a:solidFill>
                <a:latin typeface="+mn-lt"/>
                <a:cs typeface="Times New Roman" pitchFamily="18" charset="0"/>
              </a:rPr>
              <a:t>Demonstrated</a:t>
            </a:r>
            <a:r>
              <a:rPr lang="en-US" sz="1100" dirty="0">
                <a:solidFill>
                  <a:srgbClr val="000099"/>
                </a:solidFill>
                <a:latin typeface="+mn-lt"/>
                <a:cs typeface="Times New Roman" pitchFamily="18" charset="0"/>
              </a:rPr>
              <a:t> understanding of M&amp;S fundamentals: definitions, applications, relationships, types</a:t>
            </a:r>
          </a:p>
        </p:txBody>
      </p:sp>
      <p:sp>
        <p:nvSpPr>
          <p:cNvPr id="60" name="Isosceles Triangle 59">
            <a:extLst>
              <a:ext uri="{FF2B5EF4-FFF2-40B4-BE49-F238E27FC236}">
                <a16:creationId xmlns:a16="http://schemas.microsoft.com/office/drawing/2014/main" id="{FB144A92-21F3-4E6E-94BF-DA06C460D393}"/>
              </a:ext>
            </a:extLst>
          </p:cNvPr>
          <p:cNvSpPr/>
          <p:nvPr/>
        </p:nvSpPr>
        <p:spPr bwMode="auto">
          <a:xfrm rot="14128094">
            <a:off x="1421122" y="6352350"/>
            <a:ext cx="138788" cy="204181"/>
          </a:xfrm>
          <a:prstGeom prst="triangle">
            <a:avLst/>
          </a:prstGeom>
          <a:solidFill>
            <a:schemeClr val="tx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41" name="Text Box 92">
            <a:extLst>
              <a:ext uri="{FF2B5EF4-FFF2-40B4-BE49-F238E27FC236}">
                <a16:creationId xmlns:a16="http://schemas.microsoft.com/office/drawing/2014/main" id="{5ABA071D-0624-4DF7-9E74-23D86F534CC3}"/>
              </a:ext>
            </a:extLst>
          </p:cNvPr>
          <p:cNvSpPr txBox="1">
            <a:spLocks noChangeArrowheads="1"/>
          </p:cNvSpPr>
          <p:nvPr/>
        </p:nvSpPr>
        <p:spPr bwMode="auto">
          <a:xfrm>
            <a:off x="381245" y="1288982"/>
            <a:ext cx="3093896"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sz="2400" b="1" dirty="0">
                <a:solidFill>
                  <a:schemeClr val="tx2"/>
                </a:solidFill>
              </a:rPr>
              <a:t>M&amp;S Professional Knowledge, Skills, and Abilities</a:t>
            </a:r>
          </a:p>
        </p:txBody>
      </p:sp>
    </p:spTree>
    <p:extLst>
      <p:ext uri="{BB962C8B-B14F-4D97-AF65-F5344CB8AC3E}">
        <p14:creationId xmlns:p14="http://schemas.microsoft.com/office/powerpoint/2010/main" val="1425153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F8E14-C811-4344-861B-28D114DA55C6}"/>
              </a:ext>
            </a:extLst>
          </p:cNvPr>
          <p:cNvSpPr>
            <a:spLocks noGrp="1"/>
          </p:cNvSpPr>
          <p:nvPr>
            <p:ph type="title"/>
          </p:nvPr>
        </p:nvSpPr>
        <p:spPr>
          <a:xfrm>
            <a:off x="470065" y="24704"/>
            <a:ext cx="10515600" cy="734002"/>
          </a:xfrm>
        </p:spPr>
        <p:txBody>
          <a:bodyPr/>
          <a:lstStyle/>
          <a:p>
            <a:pPr algn="l"/>
            <a:r>
              <a:rPr lang="en-US" sz="3200" dirty="0"/>
              <a:t>CMSP LEVELS</a:t>
            </a:r>
          </a:p>
        </p:txBody>
      </p:sp>
      <p:sp>
        <p:nvSpPr>
          <p:cNvPr id="30" name="Rectangle 29">
            <a:extLst>
              <a:ext uri="{FF2B5EF4-FFF2-40B4-BE49-F238E27FC236}">
                <a16:creationId xmlns:a16="http://schemas.microsoft.com/office/drawing/2014/main" id="{4E9F617F-4BA6-4947-B4C3-E04BABA021DA}"/>
              </a:ext>
            </a:extLst>
          </p:cNvPr>
          <p:cNvSpPr/>
          <p:nvPr/>
        </p:nvSpPr>
        <p:spPr>
          <a:xfrm>
            <a:off x="4235702" y="-33454"/>
            <a:ext cx="6429375" cy="22292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4">
            <a:extLst>
              <a:ext uri="{FF2B5EF4-FFF2-40B4-BE49-F238E27FC236}">
                <a16:creationId xmlns:a16="http://schemas.microsoft.com/office/drawing/2014/main" id="{25392E50-AB6A-41C3-9B3B-40F3975A2F8E}"/>
              </a:ext>
            </a:extLst>
          </p:cNvPr>
          <p:cNvSpPr>
            <a:spLocks/>
          </p:cNvSpPr>
          <p:nvPr/>
        </p:nvSpPr>
        <p:spPr bwMode="auto">
          <a:xfrm>
            <a:off x="4214914" y="763470"/>
            <a:ext cx="4270375" cy="5630862"/>
          </a:xfrm>
          <a:custGeom>
            <a:avLst/>
            <a:gdLst>
              <a:gd name="T0" fmla="*/ 2462 w 2462"/>
              <a:gd name="T1" fmla="*/ 3409 h 3409"/>
              <a:gd name="T2" fmla="*/ 2453 w 2462"/>
              <a:gd name="T3" fmla="*/ 3326 h 3409"/>
              <a:gd name="T4" fmla="*/ 2425 w 2462"/>
              <a:gd name="T5" fmla="*/ 3186 h 3409"/>
              <a:gd name="T6" fmla="*/ 2415 w 2462"/>
              <a:gd name="T7" fmla="*/ 2982 h 3409"/>
              <a:gd name="T8" fmla="*/ 2378 w 2462"/>
              <a:gd name="T9" fmla="*/ 2787 h 3409"/>
              <a:gd name="T10" fmla="*/ 2350 w 2462"/>
              <a:gd name="T11" fmla="*/ 2610 h 3409"/>
              <a:gd name="T12" fmla="*/ 2332 w 2462"/>
              <a:gd name="T13" fmla="*/ 2443 h 3409"/>
              <a:gd name="T14" fmla="*/ 2267 w 2462"/>
              <a:gd name="T15" fmla="*/ 2248 h 3409"/>
              <a:gd name="T16" fmla="*/ 2192 w 2462"/>
              <a:gd name="T17" fmla="*/ 2025 h 3409"/>
              <a:gd name="T18" fmla="*/ 2090 w 2462"/>
              <a:gd name="T19" fmla="*/ 1756 h 3409"/>
              <a:gd name="T20" fmla="*/ 1997 w 2462"/>
              <a:gd name="T21" fmla="*/ 1551 h 3409"/>
              <a:gd name="T22" fmla="*/ 1951 w 2462"/>
              <a:gd name="T23" fmla="*/ 1477 h 3409"/>
              <a:gd name="T24" fmla="*/ 1830 w 2462"/>
              <a:gd name="T25" fmla="*/ 1282 h 3409"/>
              <a:gd name="T26" fmla="*/ 1672 w 2462"/>
              <a:gd name="T27" fmla="*/ 1050 h 3409"/>
              <a:gd name="T28" fmla="*/ 1523 w 2462"/>
              <a:gd name="T29" fmla="*/ 892 h 3409"/>
              <a:gd name="T30" fmla="*/ 1440 w 2462"/>
              <a:gd name="T31" fmla="*/ 762 h 3409"/>
              <a:gd name="T32" fmla="*/ 1328 w 2462"/>
              <a:gd name="T33" fmla="*/ 678 h 3409"/>
              <a:gd name="T34" fmla="*/ 1208 w 2462"/>
              <a:gd name="T35" fmla="*/ 539 h 3409"/>
              <a:gd name="T36" fmla="*/ 1031 w 2462"/>
              <a:gd name="T37" fmla="*/ 390 h 3409"/>
              <a:gd name="T38" fmla="*/ 901 w 2462"/>
              <a:gd name="T39" fmla="*/ 260 h 3409"/>
              <a:gd name="T40" fmla="*/ 715 w 2462"/>
              <a:gd name="T41" fmla="*/ 130 h 3409"/>
              <a:gd name="T42" fmla="*/ 539 w 2462"/>
              <a:gd name="T43" fmla="*/ 0 h 3409"/>
              <a:gd name="T44" fmla="*/ 0 w 2462"/>
              <a:gd name="T45" fmla="*/ 882 h 3409"/>
              <a:gd name="T46" fmla="*/ 1403 w 2462"/>
              <a:gd name="T47" fmla="*/ 3409 h 3409"/>
              <a:gd name="T48" fmla="*/ 2462 w 2462"/>
              <a:gd name="T49" fmla="*/ 3409 h 3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462" h="3409">
                <a:moveTo>
                  <a:pt x="2462" y="3409"/>
                </a:moveTo>
                <a:lnTo>
                  <a:pt x="2453" y="3326"/>
                </a:lnTo>
                <a:lnTo>
                  <a:pt x="2425" y="3186"/>
                </a:lnTo>
                <a:lnTo>
                  <a:pt x="2415" y="2982"/>
                </a:lnTo>
                <a:lnTo>
                  <a:pt x="2378" y="2787"/>
                </a:lnTo>
                <a:lnTo>
                  <a:pt x="2350" y="2610"/>
                </a:lnTo>
                <a:lnTo>
                  <a:pt x="2332" y="2443"/>
                </a:lnTo>
                <a:lnTo>
                  <a:pt x="2267" y="2248"/>
                </a:lnTo>
                <a:lnTo>
                  <a:pt x="2192" y="2025"/>
                </a:lnTo>
                <a:lnTo>
                  <a:pt x="2090" y="1756"/>
                </a:lnTo>
                <a:lnTo>
                  <a:pt x="1997" y="1551"/>
                </a:lnTo>
                <a:lnTo>
                  <a:pt x="1951" y="1477"/>
                </a:lnTo>
                <a:lnTo>
                  <a:pt x="1830" y="1282"/>
                </a:lnTo>
                <a:lnTo>
                  <a:pt x="1672" y="1050"/>
                </a:lnTo>
                <a:lnTo>
                  <a:pt x="1523" y="892"/>
                </a:lnTo>
                <a:lnTo>
                  <a:pt x="1440" y="762"/>
                </a:lnTo>
                <a:lnTo>
                  <a:pt x="1328" y="678"/>
                </a:lnTo>
                <a:lnTo>
                  <a:pt x="1208" y="539"/>
                </a:lnTo>
                <a:lnTo>
                  <a:pt x="1031" y="390"/>
                </a:lnTo>
                <a:lnTo>
                  <a:pt x="901" y="260"/>
                </a:lnTo>
                <a:lnTo>
                  <a:pt x="715" y="130"/>
                </a:lnTo>
                <a:lnTo>
                  <a:pt x="539" y="0"/>
                </a:lnTo>
                <a:lnTo>
                  <a:pt x="0" y="882"/>
                </a:lnTo>
                <a:lnTo>
                  <a:pt x="1403" y="3409"/>
                </a:lnTo>
                <a:lnTo>
                  <a:pt x="2462" y="3409"/>
                </a:lnTo>
                <a:close/>
              </a:path>
            </a:pathLst>
          </a:custGeom>
          <a:solidFill>
            <a:srgbClr val="FFCCCC"/>
          </a:solidFill>
          <a:ln w="12700" cap="flat" cmpd="sng">
            <a:solidFill>
              <a:srgbClr val="FF99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32" name="Freeform 63">
            <a:extLst>
              <a:ext uri="{FF2B5EF4-FFF2-40B4-BE49-F238E27FC236}">
                <a16:creationId xmlns:a16="http://schemas.microsoft.com/office/drawing/2014/main" id="{E53E7E5C-08D6-43BD-8BEA-8FC56E89AD98}"/>
              </a:ext>
            </a:extLst>
          </p:cNvPr>
          <p:cNvSpPr>
            <a:spLocks/>
          </p:cNvSpPr>
          <p:nvPr/>
        </p:nvSpPr>
        <p:spPr bwMode="auto">
          <a:xfrm>
            <a:off x="3340201" y="1996957"/>
            <a:ext cx="3541712" cy="4413250"/>
          </a:xfrm>
          <a:custGeom>
            <a:avLst/>
            <a:gdLst>
              <a:gd name="T0" fmla="*/ 1997 w 1997"/>
              <a:gd name="T1" fmla="*/ 2564 h 2564"/>
              <a:gd name="T2" fmla="*/ 1988 w 1997"/>
              <a:gd name="T3" fmla="*/ 2452 h 2564"/>
              <a:gd name="T4" fmla="*/ 1970 w 1997"/>
              <a:gd name="T5" fmla="*/ 2220 h 2564"/>
              <a:gd name="T6" fmla="*/ 1951 w 1997"/>
              <a:gd name="T7" fmla="*/ 2090 h 2564"/>
              <a:gd name="T8" fmla="*/ 1932 w 1997"/>
              <a:gd name="T9" fmla="*/ 1969 h 2564"/>
              <a:gd name="T10" fmla="*/ 1905 w 1997"/>
              <a:gd name="T11" fmla="*/ 1811 h 2564"/>
              <a:gd name="T12" fmla="*/ 1840 w 1997"/>
              <a:gd name="T13" fmla="*/ 1597 h 2564"/>
              <a:gd name="T14" fmla="*/ 1756 w 1997"/>
              <a:gd name="T15" fmla="*/ 1402 h 2564"/>
              <a:gd name="T16" fmla="*/ 1709 w 1997"/>
              <a:gd name="T17" fmla="*/ 1300 h 2564"/>
              <a:gd name="T18" fmla="*/ 1635 w 1997"/>
              <a:gd name="T19" fmla="*/ 1161 h 2564"/>
              <a:gd name="T20" fmla="*/ 1579 w 1997"/>
              <a:gd name="T21" fmla="*/ 1040 h 2564"/>
              <a:gd name="T22" fmla="*/ 1449 w 1997"/>
              <a:gd name="T23" fmla="*/ 845 h 2564"/>
              <a:gd name="T24" fmla="*/ 1319 w 1997"/>
              <a:gd name="T25" fmla="*/ 678 h 2564"/>
              <a:gd name="T26" fmla="*/ 1226 w 1997"/>
              <a:gd name="T27" fmla="*/ 538 h 2564"/>
              <a:gd name="T28" fmla="*/ 1161 w 1997"/>
              <a:gd name="T29" fmla="*/ 483 h 2564"/>
              <a:gd name="T30" fmla="*/ 1003 w 1997"/>
              <a:gd name="T31" fmla="*/ 325 h 2564"/>
              <a:gd name="T32" fmla="*/ 864 w 1997"/>
              <a:gd name="T33" fmla="*/ 213 h 2564"/>
              <a:gd name="T34" fmla="*/ 715 w 1997"/>
              <a:gd name="T35" fmla="*/ 111 h 2564"/>
              <a:gd name="T36" fmla="*/ 595 w 1997"/>
              <a:gd name="T37" fmla="*/ 0 h 2564"/>
              <a:gd name="T38" fmla="*/ 0 w 1997"/>
              <a:gd name="T39" fmla="*/ 882 h 2564"/>
              <a:gd name="T40" fmla="*/ 901 w 1997"/>
              <a:gd name="T41" fmla="*/ 2554 h 2564"/>
              <a:gd name="T42" fmla="*/ 1997 w 1997"/>
              <a:gd name="T43" fmla="*/ 2564 h 25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97" h="2564">
                <a:moveTo>
                  <a:pt x="1997" y="2564"/>
                </a:moveTo>
                <a:lnTo>
                  <a:pt x="1988" y="2452"/>
                </a:lnTo>
                <a:lnTo>
                  <a:pt x="1970" y="2220"/>
                </a:lnTo>
                <a:lnTo>
                  <a:pt x="1951" y="2090"/>
                </a:lnTo>
                <a:lnTo>
                  <a:pt x="1932" y="1969"/>
                </a:lnTo>
                <a:lnTo>
                  <a:pt x="1905" y="1811"/>
                </a:lnTo>
                <a:lnTo>
                  <a:pt x="1840" y="1597"/>
                </a:lnTo>
                <a:lnTo>
                  <a:pt x="1756" y="1402"/>
                </a:lnTo>
                <a:lnTo>
                  <a:pt x="1709" y="1300"/>
                </a:lnTo>
                <a:lnTo>
                  <a:pt x="1635" y="1161"/>
                </a:lnTo>
                <a:lnTo>
                  <a:pt x="1579" y="1040"/>
                </a:lnTo>
                <a:lnTo>
                  <a:pt x="1449" y="845"/>
                </a:lnTo>
                <a:lnTo>
                  <a:pt x="1319" y="678"/>
                </a:lnTo>
                <a:lnTo>
                  <a:pt x="1226" y="538"/>
                </a:lnTo>
                <a:lnTo>
                  <a:pt x="1161" y="483"/>
                </a:lnTo>
                <a:lnTo>
                  <a:pt x="1003" y="325"/>
                </a:lnTo>
                <a:lnTo>
                  <a:pt x="864" y="213"/>
                </a:lnTo>
                <a:lnTo>
                  <a:pt x="715" y="111"/>
                </a:lnTo>
                <a:lnTo>
                  <a:pt x="595" y="0"/>
                </a:lnTo>
                <a:lnTo>
                  <a:pt x="0" y="882"/>
                </a:lnTo>
                <a:lnTo>
                  <a:pt x="901" y="2554"/>
                </a:lnTo>
                <a:lnTo>
                  <a:pt x="1997" y="2564"/>
                </a:lnTo>
                <a:close/>
              </a:path>
            </a:pathLst>
          </a:custGeom>
          <a:solidFill>
            <a:srgbClr val="CCECFF"/>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33" name="Freeform 62">
            <a:extLst>
              <a:ext uri="{FF2B5EF4-FFF2-40B4-BE49-F238E27FC236}">
                <a16:creationId xmlns:a16="http://schemas.microsoft.com/office/drawing/2014/main" id="{CC219429-2BBF-4B8D-898B-66F9FC11C1EA}"/>
              </a:ext>
            </a:extLst>
          </p:cNvPr>
          <p:cNvSpPr>
            <a:spLocks/>
          </p:cNvSpPr>
          <p:nvPr/>
        </p:nvSpPr>
        <p:spPr bwMode="auto">
          <a:xfrm>
            <a:off x="2451203" y="3371733"/>
            <a:ext cx="2567252" cy="3082925"/>
          </a:xfrm>
          <a:custGeom>
            <a:avLst/>
            <a:gdLst>
              <a:gd name="T0" fmla="*/ 1505 w 1514"/>
              <a:gd name="T1" fmla="*/ 1710 h 1738"/>
              <a:gd name="T2" fmla="*/ 1514 w 1514"/>
              <a:gd name="T3" fmla="*/ 1598 h 1738"/>
              <a:gd name="T4" fmla="*/ 1496 w 1514"/>
              <a:gd name="T5" fmla="*/ 1524 h 1738"/>
              <a:gd name="T6" fmla="*/ 1486 w 1514"/>
              <a:gd name="T7" fmla="*/ 1366 h 1738"/>
              <a:gd name="T8" fmla="*/ 1458 w 1514"/>
              <a:gd name="T9" fmla="*/ 1245 h 1738"/>
              <a:gd name="T10" fmla="*/ 1412 w 1514"/>
              <a:gd name="T11" fmla="*/ 1059 h 1738"/>
              <a:gd name="T12" fmla="*/ 1384 w 1514"/>
              <a:gd name="T13" fmla="*/ 976 h 1738"/>
              <a:gd name="T14" fmla="*/ 1338 w 1514"/>
              <a:gd name="T15" fmla="*/ 864 h 1738"/>
              <a:gd name="T16" fmla="*/ 1291 w 1514"/>
              <a:gd name="T17" fmla="*/ 790 h 1738"/>
              <a:gd name="T18" fmla="*/ 1273 w 1514"/>
              <a:gd name="T19" fmla="*/ 725 h 1738"/>
              <a:gd name="T20" fmla="*/ 1208 w 1514"/>
              <a:gd name="T21" fmla="*/ 623 h 1738"/>
              <a:gd name="T22" fmla="*/ 1170 w 1514"/>
              <a:gd name="T23" fmla="*/ 567 h 1738"/>
              <a:gd name="T24" fmla="*/ 1087 w 1514"/>
              <a:gd name="T25" fmla="*/ 483 h 1738"/>
              <a:gd name="T26" fmla="*/ 1031 w 1514"/>
              <a:gd name="T27" fmla="*/ 400 h 1738"/>
              <a:gd name="T28" fmla="*/ 975 w 1514"/>
              <a:gd name="T29" fmla="*/ 344 h 1738"/>
              <a:gd name="T30" fmla="*/ 845 w 1514"/>
              <a:gd name="T31" fmla="*/ 223 h 1738"/>
              <a:gd name="T32" fmla="*/ 771 w 1514"/>
              <a:gd name="T33" fmla="*/ 167 h 1738"/>
              <a:gd name="T34" fmla="*/ 687 w 1514"/>
              <a:gd name="T35" fmla="*/ 84 h 1738"/>
              <a:gd name="T36" fmla="*/ 622 w 1514"/>
              <a:gd name="T37" fmla="*/ 37 h 1738"/>
              <a:gd name="T38" fmla="*/ 567 w 1514"/>
              <a:gd name="T39" fmla="*/ 0 h 1738"/>
              <a:gd name="T40" fmla="*/ 0 w 1514"/>
              <a:gd name="T41" fmla="*/ 883 h 1738"/>
              <a:gd name="T42" fmla="*/ 511 w 1514"/>
              <a:gd name="T43" fmla="*/ 1738 h 1738"/>
              <a:gd name="T44" fmla="*/ 1505 w 1514"/>
              <a:gd name="T45" fmla="*/ 1710 h 17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14" h="1738">
                <a:moveTo>
                  <a:pt x="1505" y="1710"/>
                </a:moveTo>
                <a:lnTo>
                  <a:pt x="1514" y="1598"/>
                </a:lnTo>
                <a:lnTo>
                  <a:pt x="1496" y="1524"/>
                </a:lnTo>
                <a:lnTo>
                  <a:pt x="1486" y="1366"/>
                </a:lnTo>
                <a:lnTo>
                  <a:pt x="1458" y="1245"/>
                </a:lnTo>
                <a:lnTo>
                  <a:pt x="1412" y="1059"/>
                </a:lnTo>
                <a:lnTo>
                  <a:pt x="1384" y="976"/>
                </a:lnTo>
                <a:lnTo>
                  <a:pt x="1338" y="864"/>
                </a:lnTo>
                <a:lnTo>
                  <a:pt x="1291" y="790"/>
                </a:lnTo>
                <a:lnTo>
                  <a:pt x="1273" y="725"/>
                </a:lnTo>
                <a:lnTo>
                  <a:pt x="1208" y="623"/>
                </a:lnTo>
                <a:lnTo>
                  <a:pt x="1170" y="567"/>
                </a:lnTo>
                <a:lnTo>
                  <a:pt x="1087" y="483"/>
                </a:lnTo>
                <a:lnTo>
                  <a:pt x="1031" y="400"/>
                </a:lnTo>
                <a:lnTo>
                  <a:pt x="975" y="344"/>
                </a:lnTo>
                <a:lnTo>
                  <a:pt x="845" y="223"/>
                </a:lnTo>
                <a:lnTo>
                  <a:pt x="771" y="167"/>
                </a:lnTo>
                <a:lnTo>
                  <a:pt x="687" y="84"/>
                </a:lnTo>
                <a:lnTo>
                  <a:pt x="622" y="37"/>
                </a:lnTo>
                <a:lnTo>
                  <a:pt x="567" y="0"/>
                </a:lnTo>
                <a:lnTo>
                  <a:pt x="0" y="883"/>
                </a:lnTo>
                <a:lnTo>
                  <a:pt x="511" y="1738"/>
                </a:lnTo>
                <a:lnTo>
                  <a:pt x="1505" y="1710"/>
                </a:lnTo>
                <a:close/>
              </a:path>
            </a:pathLst>
          </a:custGeom>
          <a:solidFill>
            <a:srgbClr val="CCFFCC"/>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34" name="Freeform 61">
            <a:extLst>
              <a:ext uri="{FF2B5EF4-FFF2-40B4-BE49-F238E27FC236}">
                <a16:creationId xmlns:a16="http://schemas.microsoft.com/office/drawing/2014/main" id="{E5A6AC7F-3C6E-4213-B53D-8E082F95BF21}"/>
              </a:ext>
            </a:extLst>
          </p:cNvPr>
          <p:cNvSpPr>
            <a:spLocks/>
          </p:cNvSpPr>
          <p:nvPr/>
        </p:nvSpPr>
        <p:spPr bwMode="auto">
          <a:xfrm>
            <a:off x="1563789" y="4787783"/>
            <a:ext cx="2098675" cy="1636713"/>
          </a:xfrm>
          <a:custGeom>
            <a:avLst/>
            <a:gdLst>
              <a:gd name="T0" fmla="*/ 0 w 1022"/>
              <a:gd name="T1" fmla="*/ 845 h 845"/>
              <a:gd name="T2" fmla="*/ 1022 w 1022"/>
              <a:gd name="T3" fmla="*/ 836 h 845"/>
              <a:gd name="T4" fmla="*/ 1003 w 1022"/>
              <a:gd name="T5" fmla="*/ 761 h 845"/>
              <a:gd name="T6" fmla="*/ 975 w 1022"/>
              <a:gd name="T7" fmla="*/ 631 h 845"/>
              <a:gd name="T8" fmla="*/ 938 w 1022"/>
              <a:gd name="T9" fmla="*/ 501 h 845"/>
              <a:gd name="T10" fmla="*/ 910 w 1022"/>
              <a:gd name="T11" fmla="*/ 427 h 845"/>
              <a:gd name="T12" fmla="*/ 883 w 1022"/>
              <a:gd name="T13" fmla="*/ 371 h 845"/>
              <a:gd name="T14" fmla="*/ 845 w 1022"/>
              <a:gd name="T15" fmla="*/ 315 h 845"/>
              <a:gd name="T16" fmla="*/ 780 w 1022"/>
              <a:gd name="T17" fmla="*/ 223 h 845"/>
              <a:gd name="T18" fmla="*/ 734 w 1022"/>
              <a:gd name="T19" fmla="*/ 167 h 845"/>
              <a:gd name="T20" fmla="*/ 687 w 1022"/>
              <a:gd name="T21" fmla="*/ 111 h 845"/>
              <a:gd name="T22" fmla="*/ 576 w 1022"/>
              <a:gd name="T23" fmla="*/ 37 h 845"/>
              <a:gd name="T24" fmla="*/ 529 w 1022"/>
              <a:gd name="T25" fmla="*/ 0 h 845"/>
              <a:gd name="T26" fmla="*/ 0 w 1022"/>
              <a:gd name="T27" fmla="*/ 845 h 8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22" h="845">
                <a:moveTo>
                  <a:pt x="0" y="845"/>
                </a:moveTo>
                <a:lnTo>
                  <a:pt x="1022" y="836"/>
                </a:lnTo>
                <a:lnTo>
                  <a:pt x="1003" y="761"/>
                </a:lnTo>
                <a:lnTo>
                  <a:pt x="975" y="631"/>
                </a:lnTo>
                <a:lnTo>
                  <a:pt x="938" y="501"/>
                </a:lnTo>
                <a:lnTo>
                  <a:pt x="910" y="427"/>
                </a:lnTo>
                <a:lnTo>
                  <a:pt x="883" y="371"/>
                </a:lnTo>
                <a:lnTo>
                  <a:pt x="845" y="315"/>
                </a:lnTo>
                <a:lnTo>
                  <a:pt x="780" y="223"/>
                </a:lnTo>
                <a:lnTo>
                  <a:pt x="734" y="167"/>
                </a:lnTo>
                <a:lnTo>
                  <a:pt x="687" y="111"/>
                </a:lnTo>
                <a:lnTo>
                  <a:pt x="576" y="37"/>
                </a:lnTo>
                <a:lnTo>
                  <a:pt x="529" y="0"/>
                </a:lnTo>
                <a:lnTo>
                  <a:pt x="0" y="845"/>
                </a:lnTo>
                <a:close/>
              </a:path>
            </a:pathLst>
          </a:custGeom>
          <a:solidFill>
            <a:srgbClr val="FFFF00"/>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35" name="Text Box 15">
            <a:extLst>
              <a:ext uri="{FF2B5EF4-FFF2-40B4-BE49-F238E27FC236}">
                <a16:creationId xmlns:a16="http://schemas.microsoft.com/office/drawing/2014/main" id="{6A4CD929-300B-454D-B1C6-8E3F164F4CE9}"/>
              </a:ext>
            </a:extLst>
          </p:cNvPr>
          <p:cNvSpPr txBox="1">
            <a:spLocks noChangeArrowheads="1"/>
          </p:cNvSpPr>
          <p:nvPr/>
        </p:nvSpPr>
        <p:spPr bwMode="gray">
          <a:xfrm>
            <a:off x="8663088" y="4425832"/>
            <a:ext cx="1620838" cy="457200"/>
          </a:xfrm>
          <a:prstGeom prst="rect">
            <a:avLst/>
          </a:prstGeom>
          <a:solidFill>
            <a:schemeClr val="bg1"/>
          </a:solidFill>
          <a:ln>
            <a:noFill/>
          </a:ln>
          <a:effectLst/>
          <a:extLs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sz="1200" dirty="0">
                <a:solidFill>
                  <a:schemeClr val="tx2"/>
                </a:solidFill>
              </a:rPr>
              <a:t>  </a:t>
            </a:r>
          </a:p>
          <a:p>
            <a:pPr algn="l"/>
            <a:r>
              <a:rPr lang="en-US" sz="1200" dirty="0">
                <a:solidFill>
                  <a:schemeClr val="tx2"/>
                </a:solidFill>
              </a:rPr>
              <a:t>  </a:t>
            </a:r>
          </a:p>
        </p:txBody>
      </p:sp>
      <p:sp>
        <p:nvSpPr>
          <p:cNvPr id="36" name="Text Box 16">
            <a:extLst>
              <a:ext uri="{FF2B5EF4-FFF2-40B4-BE49-F238E27FC236}">
                <a16:creationId xmlns:a16="http://schemas.microsoft.com/office/drawing/2014/main" id="{B5199118-FEBD-451A-8810-F88B89CAEAD0}"/>
              </a:ext>
            </a:extLst>
          </p:cNvPr>
          <p:cNvSpPr txBox="1">
            <a:spLocks noChangeArrowheads="1"/>
          </p:cNvSpPr>
          <p:nvPr/>
        </p:nvSpPr>
        <p:spPr bwMode="gray">
          <a:xfrm>
            <a:off x="2432152" y="6495933"/>
            <a:ext cx="720069" cy="276999"/>
          </a:xfrm>
          <a:prstGeom prst="rect">
            <a:avLst/>
          </a:prstGeom>
          <a:solidFill>
            <a:srgbClr val="FFFF00"/>
          </a:solidFill>
          <a:ln>
            <a:noFill/>
          </a:ln>
          <a:effectLst/>
          <a:extLs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en-US" sz="1200" dirty="0">
                <a:solidFill>
                  <a:schemeClr val="tx2"/>
                </a:solidFill>
              </a:rPr>
              <a:t>INTERN</a:t>
            </a:r>
          </a:p>
        </p:txBody>
      </p:sp>
      <p:sp>
        <p:nvSpPr>
          <p:cNvPr id="37" name="Text Box 17">
            <a:extLst>
              <a:ext uri="{FF2B5EF4-FFF2-40B4-BE49-F238E27FC236}">
                <a16:creationId xmlns:a16="http://schemas.microsoft.com/office/drawing/2014/main" id="{41CBA16D-8A3B-44C5-B3BA-D73884EA0645}"/>
              </a:ext>
            </a:extLst>
          </p:cNvPr>
          <p:cNvSpPr txBox="1">
            <a:spLocks noChangeArrowheads="1"/>
          </p:cNvSpPr>
          <p:nvPr/>
        </p:nvSpPr>
        <p:spPr bwMode="gray">
          <a:xfrm>
            <a:off x="3838677" y="6514983"/>
            <a:ext cx="963725" cy="276999"/>
          </a:xfrm>
          <a:prstGeom prst="rect">
            <a:avLst/>
          </a:prstGeom>
          <a:solidFill>
            <a:srgbClr val="CCFFCC"/>
          </a:solidFill>
          <a:ln>
            <a:noFill/>
          </a:ln>
          <a:effectLst/>
          <a:extLs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en-US" sz="1200" dirty="0">
                <a:solidFill>
                  <a:schemeClr val="tx2"/>
                </a:solidFill>
              </a:rPr>
              <a:t>APPRENTICE</a:t>
            </a:r>
          </a:p>
        </p:txBody>
      </p:sp>
      <p:sp>
        <p:nvSpPr>
          <p:cNvPr id="38" name="Text Box 18">
            <a:extLst>
              <a:ext uri="{FF2B5EF4-FFF2-40B4-BE49-F238E27FC236}">
                <a16:creationId xmlns:a16="http://schemas.microsoft.com/office/drawing/2014/main" id="{7A9490CB-15C0-4336-B01E-CF35C995644C}"/>
              </a:ext>
            </a:extLst>
          </p:cNvPr>
          <p:cNvSpPr txBox="1">
            <a:spLocks noChangeArrowheads="1"/>
          </p:cNvSpPr>
          <p:nvPr/>
        </p:nvSpPr>
        <p:spPr bwMode="gray">
          <a:xfrm>
            <a:off x="5416104" y="6520756"/>
            <a:ext cx="1241045" cy="276999"/>
          </a:xfrm>
          <a:prstGeom prst="rect">
            <a:avLst/>
          </a:prstGeom>
          <a:solidFill>
            <a:srgbClr val="CCECFF"/>
          </a:solidFill>
          <a:ln>
            <a:noFill/>
          </a:ln>
          <a:effectLst/>
        </p:spPr>
        <p:txBody>
          <a:bodyPr wrap="none">
            <a:spAutoFit/>
          </a:bodyPr>
          <a:lstStyle/>
          <a:p>
            <a:pPr algn="l"/>
            <a:r>
              <a:rPr lang="en-US" sz="1200" dirty="0">
                <a:solidFill>
                  <a:schemeClr val="tx2"/>
                </a:solidFill>
              </a:rPr>
              <a:t>PRACTITIONER</a:t>
            </a:r>
          </a:p>
        </p:txBody>
      </p:sp>
      <p:sp>
        <p:nvSpPr>
          <p:cNvPr id="39" name="Text Box 19">
            <a:extLst>
              <a:ext uri="{FF2B5EF4-FFF2-40B4-BE49-F238E27FC236}">
                <a16:creationId xmlns:a16="http://schemas.microsoft.com/office/drawing/2014/main" id="{B6ECBF7E-69BB-42CD-9C34-48AFF30B2B75}"/>
              </a:ext>
            </a:extLst>
          </p:cNvPr>
          <p:cNvSpPr txBox="1">
            <a:spLocks noChangeArrowheads="1"/>
          </p:cNvSpPr>
          <p:nvPr/>
        </p:nvSpPr>
        <p:spPr bwMode="gray">
          <a:xfrm>
            <a:off x="7270852" y="6514983"/>
            <a:ext cx="709425" cy="276999"/>
          </a:xfrm>
          <a:prstGeom prst="rect">
            <a:avLst/>
          </a:prstGeom>
          <a:solidFill>
            <a:srgbClr val="FFCCCC"/>
          </a:solidFill>
          <a:ln>
            <a:noFill/>
          </a:ln>
          <a:effectLst/>
        </p:spPr>
        <p:txBody>
          <a:bodyPr wrap="none">
            <a:spAutoFit/>
          </a:bodyPr>
          <a:lstStyle/>
          <a:p>
            <a:pPr algn="l"/>
            <a:r>
              <a:rPr lang="en-US" sz="1200" dirty="0">
                <a:solidFill>
                  <a:schemeClr val="tx2"/>
                </a:solidFill>
              </a:rPr>
              <a:t>MASTER</a:t>
            </a:r>
          </a:p>
        </p:txBody>
      </p:sp>
      <p:sp>
        <p:nvSpPr>
          <p:cNvPr id="40" name="Freeform 58">
            <a:extLst>
              <a:ext uri="{FF2B5EF4-FFF2-40B4-BE49-F238E27FC236}">
                <a16:creationId xmlns:a16="http://schemas.microsoft.com/office/drawing/2014/main" id="{3C7FE167-7587-4181-AAA9-3387CFAC929E}"/>
              </a:ext>
            </a:extLst>
          </p:cNvPr>
          <p:cNvSpPr>
            <a:spLocks/>
          </p:cNvSpPr>
          <p:nvPr/>
        </p:nvSpPr>
        <p:spPr bwMode="auto">
          <a:xfrm>
            <a:off x="4402239" y="2009657"/>
            <a:ext cx="2474913" cy="4414838"/>
          </a:xfrm>
          <a:custGeom>
            <a:avLst/>
            <a:gdLst>
              <a:gd name="T0" fmla="*/ 1421 w 1421"/>
              <a:gd name="T1" fmla="*/ 2583 h 2583"/>
              <a:gd name="T2" fmla="*/ 1338 w 1421"/>
              <a:gd name="T3" fmla="*/ 1849 h 2583"/>
              <a:gd name="T4" fmla="*/ 1059 w 1421"/>
              <a:gd name="T5" fmla="*/ 1152 h 2583"/>
              <a:gd name="T6" fmla="*/ 604 w 1421"/>
              <a:gd name="T7" fmla="*/ 493 h 2583"/>
              <a:gd name="T8" fmla="*/ 0 w 1421"/>
              <a:gd name="T9" fmla="*/ 0 h 2583"/>
            </a:gdLst>
            <a:ahLst/>
            <a:cxnLst>
              <a:cxn ang="0">
                <a:pos x="T0" y="T1"/>
              </a:cxn>
              <a:cxn ang="0">
                <a:pos x="T2" y="T3"/>
              </a:cxn>
              <a:cxn ang="0">
                <a:pos x="T4" y="T5"/>
              </a:cxn>
              <a:cxn ang="0">
                <a:pos x="T6" y="T7"/>
              </a:cxn>
              <a:cxn ang="0">
                <a:pos x="T8" y="T9"/>
              </a:cxn>
            </a:cxnLst>
            <a:rect l="0" t="0" r="r" b="b"/>
            <a:pathLst>
              <a:path w="1421" h="2583">
                <a:moveTo>
                  <a:pt x="1421" y="2583"/>
                </a:moveTo>
                <a:cubicBezTo>
                  <a:pt x="1409" y="2335"/>
                  <a:pt x="1398" y="2087"/>
                  <a:pt x="1338" y="1849"/>
                </a:cubicBezTo>
                <a:cubicBezTo>
                  <a:pt x="1278" y="1611"/>
                  <a:pt x="1181" y="1378"/>
                  <a:pt x="1059" y="1152"/>
                </a:cubicBezTo>
                <a:cubicBezTo>
                  <a:pt x="937" y="926"/>
                  <a:pt x="780" y="685"/>
                  <a:pt x="604" y="493"/>
                </a:cubicBezTo>
                <a:cubicBezTo>
                  <a:pt x="428" y="301"/>
                  <a:pt x="105" y="82"/>
                  <a:pt x="0" y="0"/>
                </a:cubicBezTo>
              </a:path>
            </a:pathLst>
          </a:custGeom>
          <a:noFill/>
          <a:ln w="7620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42" name="Freeform 56">
            <a:extLst>
              <a:ext uri="{FF2B5EF4-FFF2-40B4-BE49-F238E27FC236}">
                <a16:creationId xmlns:a16="http://schemas.microsoft.com/office/drawing/2014/main" id="{E655BD63-5C70-4B9F-BC34-908B1885C54F}"/>
              </a:ext>
            </a:extLst>
          </p:cNvPr>
          <p:cNvSpPr>
            <a:spLocks/>
          </p:cNvSpPr>
          <p:nvPr/>
        </p:nvSpPr>
        <p:spPr bwMode="auto">
          <a:xfrm>
            <a:off x="2649638" y="4773495"/>
            <a:ext cx="998538" cy="1636712"/>
          </a:xfrm>
          <a:custGeom>
            <a:avLst/>
            <a:gdLst>
              <a:gd name="T0" fmla="*/ 493 w 493"/>
              <a:gd name="T1" fmla="*/ 846 h 846"/>
              <a:gd name="T2" fmla="*/ 455 w 493"/>
              <a:gd name="T3" fmla="*/ 613 h 846"/>
              <a:gd name="T4" fmla="*/ 363 w 493"/>
              <a:gd name="T5" fmla="*/ 381 h 846"/>
              <a:gd name="T6" fmla="*/ 214 w 493"/>
              <a:gd name="T7" fmla="*/ 158 h 846"/>
              <a:gd name="T8" fmla="*/ 0 w 493"/>
              <a:gd name="T9" fmla="*/ 0 h 846"/>
            </a:gdLst>
            <a:ahLst/>
            <a:cxnLst>
              <a:cxn ang="0">
                <a:pos x="T0" y="T1"/>
              </a:cxn>
              <a:cxn ang="0">
                <a:pos x="T2" y="T3"/>
              </a:cxn>
              <a:cxn ang="0">
                <a:pos x="T4" y="T5"/>
              </a:cxn>
              <a:cxn ang="0">
                <a:pos x="T6" y="T7"/>
              </a:cxn>
              <a:cxn ang="0">
                <a:pos x="T8" y="T9"/>
              </a:cxn>
            </a:cxnLst>
            <a:rect l="0" t="0" r="r" b="b"/>
            <a:pathLst>
              <a:path w="493" h="846">
                <a:moveTo>
                  <a:pt x="493" y="846"/>
                </a:moveTo>
                <a:cubicBezTo>
                  <a:pt x="485" y="768"/>
                  <a:pt x="477" y="690"/>
                  <a:pt x="455" y="613"/>
                </a:cubicBezTo>
                <a:cubicBezTo>
                  <a:pt x="433" y="536"/>
                  <a:pt x="403" y="457"/>
                  <a:pt x="363" y="381"/>
                </a:cubicBezTo>
                <a:cubicBezTo>
                  <a:pt x="323" y="305"/>
                  <a:pt x="274" y="221"/>
                  <a:pt x="214" y="158"/>
                </a:cubicBezTo>
                <a:cubicBezTo>
                  <a:pt x="154" y="95"/>
                  <a:pt x="77" y="47"/>
                  <a:pt x="0" y="0"/>
                </a:cubicBezTo>
              </a:path>
            </a:pathLst>
          </a:custGeom>
          <a:noFill/>
          <a:ln w="7620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43" name="Freeform 81">
            <a:extLst>
              <a:ext uri="{FF2B5EF4-FFF2-40B4-BE49-F238E27FC236}">
                <a16:creationId xmlns:a16="http://schemas.microsoft.com/office/drawing/2014/main" id="{CEA99D0C-2E2D-4CCE-8617-FDDB24640737}"/>
              </a:ext>
            </a:extLst>
          </p:cNvPr>
          <p:cNvSpPr>
            <a:spLocks/>
          </p:cNvSpPr>
          <p:nvPr/>
        </p:nvSpPr>
        <p:spPr bwMode="auto">
          <a:xfrm>
            <a:off x="3732314" y="5289433"/>
            <a:ext cx="371475" cy="333375"/>
          </a:xfrm>
          <a:custGeom>
            <a:avLst/>
            <a:gdLst>
              <a:gd name="T0" fmla="*/ 0 w 234"/>
              <a:gd name="T1" fmla="*/ 132 h 210"/>
              <a:gd name="T2" fmla="*/ 234 w 234"/>
              <a:gd name="T3" fmla="*/ 0 h 210"/>
              <a:gd name="T4" fmla="*/ 216 w 234"/>
              <a:gd name="T5" fmla="*/ 96 h 210"/>
              <a:gd name="T6" fmla="*/ 6 w 234"/>
              <a:gd name="T7" fmla="*/ 210 h 210"/>
              <a:gd name="T8" fmla="*/ 0 w 234"/>
              <a:gd name="T9" fmla="*/ 132 h 210"/>
            </a:gdLst>
            <a:ahLst/>
            <a:cxnLst>
              <a:cxn ang="0">
                <a:pos x="T0" y="T1"/>
              </a:cxn>
              <a:cxn ang="0">
                <a:pos x="T2" y="T3"/>
              </a:cxn>
              <a:cxn ang="0">
                <a:pos x="T4" y="T5"/>
              </a:cxn>
              <a:cxn ang="0">
                <a:pos x="T6" y="T7"/>
              </a:cxn>
              <a:cxn ang="0">
                <a:pos x="T8" y="T9"/>
              </a:cxn>
            </a:cxnLst>
            <a:rect l="0" t="0" r="r" b="b"/>
            <a:pathLst>
              <a:path w="234" h="210">
                <a:moveTo>
                  <a:pt x="0" y="132"/>
                </a:moveTo>
                <a:lnTo>
                  <a:pt x="234" y="0"/>
                </a:lnTo>
                <a:lnTo>
                  <a:pt x="216" y="96"/>
                </a:lnTo>
                <a:lnTo>
                  <a:pt x="6" y="210"/>
                </a:lnTo>
                <a:lnTo>
                  <a:pt x="0" y="132"/>
                </a:lnTo>
                <a:close/>
              </a:path>
            </a:pathLst>
          </a:custGeom>
          <a:solidFill>
            <a:srgbClr val="CCFFCC"/>
          </a:solidFill>
          <a:ln>
            <a:noFill/>
          </a:ln>
          <a:effectLst/>
          <a:extLst>
            <a:ext uri="{91240B29-F687-4F45-9708-019B960494DF}">
              <a14:hiddenLine xmlns:a14="http://schemas.microsoft.com/office/drawing/2010/main" w="12700" cap="flat" cmpd="sng">
                <a:solidFill>
                  <a:schemeClr val="tx1"/>
                </a:solidFill>
                <a:prstDash val="solid"/>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44" name="Freeform 57">
            <a:extLst>
              <a:ext uri="{FF2B5EF4-FFF2-40B4-BE49-F238E27FC236}">
                <a16:creationId xmlns:a16="http://schemas.microsoft.com/office/drawing/2014/main" id="{5C73D8BE-4C2E-4B6F-868D-5C33445EBF58}"/>
              </a:ext>
            </a:extLst>
          </p:cNvPr>
          <p:cNvSpPr>
            <a:spLocks/>
          </p:cNvSpPr>
          <p:nvPr/>
        </p:nvSpPr>
        <p:spPr bwMode="auto">
          <a:xfrm>
            <a:off x="3503713" y="3409832"/>
            <a:ext cx="1403350" cy="2641600"/>
          </a:xfrm>
          <a:custGeom>
            <a:avLst/>
            <a:gdLst>
              <a:gd name="T0" fmla="*/ 938 w 938"/>
              <a:gd name="T1" fmla="*/ 1700 h 1700"/>
              <a:gd name="T2" fmla="*/ 891 w 938"/>
              <a:gd name="T3" fmla="*/ 1227 h 1700"/>
              <a:gd name="T4" fmla="*/ 715 w 938"/>
              <a:gd name="T5" fmla="*/ 743 h 1700"/>
              <a:gd name="T6" fmla="*/ 399 w 938"/>
              <a:gd name="T7" fmla="*/ 335 h 1700"/>
              <a:gd name="T8" fmla="*/ 0 w 938"/>
              <a:gd name="T9" fmla="*/ 0 h 1700"/>
            </a:gdLst>
            <a:ahLst/>
            <a:cxnLst>
              <a:cxn ang="0">
                <a:pos x="T0" y="T1"/>
              </a:cxn>
              <a:cxn ang="0">
                <a:pos x="T2" y="T3"/>
              </a:cxn>
              <a:cxn ang="0">
                <a:pos x="T4" y="T5"/>
              </a:cxn>
              <a:cxn ang="0">
                <a:pos x="T6" y="T7"/>
              </a:cxn>
              <a:cxn ang="0">
                <a:pos x="T8" y="T9"/>
              </a:cxn>
            </a:cxnLst>
            <a:rect l="0" t="0" r="r" b="b"/>
            <a:pathLst>
              <a:path w="938" h="1700">
                <a:moveTo>
                  <a:pt x="938" y="1700"/>
                </a:moveTo>
                <a:cubicBezTo>
                  <a:pt x="933" y="1543"/>
                  <a:pt x="928" y="1386"/>
                  <a:pt x="891" y="1227"/>
                </a:cubicBezTo>
                <a:cubicBezTo>
                  <a:pt x="854" y="1068"/>
                  <a:pt x="797" y="892"/>
                  <a:pt x="715" y="743"/>
                </a:cubicBezTo>
                <a:cubicBezTo>
                  <a:pt x="633" y="594"/>
                  <a:pt x="518" y="459"/>
                  <a:pt x="399" y="335"/>
                </a:cubicBezTo>
                <a:cubicBezTo>
                  <a:pt x="280" y="211"/>
                  <a:pt x="140" y="105"/>
                  <a:pt x="0" y="0"/>
                </a:cubicBezTo>
              </a:path>
            </a:pathLst>
          </a:custGeom>
          <a:noFill/>
          <a:ln w="7620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45" name="Line 45">
            <a:extLst>
              <a:ext uri="{FF2B5EF4-FFF2-40B4-BE49-F238E27FC236}">
                <a16:creationId xmlns:a16="http://schemas.microsoft.com/office/drawing/2014/main" id="{F0F53403-4FF0-40F0-8A52-43E0E6E57990}"/>
              </a:ext>
            </a:extLst>
          </p:cNvPr>
          <p:cNvSpPr>
            <a:spLocks noChangeShapeType="1"/>
          </p:cNvSpPr>
          <p:nvPr/>
        </p:nvSpPr>
        <p:spPr bwMode="gray">
          <a:xfrm rot="20744306">
            <a:off x="1414723" y="5504857"/>
            <a:ext cx="7395935" cy="149137"/>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46" name="Freeform 77">
            <a:extLst>
              <a:ext uri="{FF2B5EF4-FFF2-40B4-BE49-F238E27FC236}">
                <a16:creationId xmlns:a16="http://schemas.microsoft.com/office/drawing/2014/main" id="{0FBB2BCD-97C8-4459-B6BA-A05A3AE2BD62}"/>
              </a:ext>
            </a:extLst>
          </p:cNvPr>
          <p:cNvSpPr>
            <a:spLocks/>
          </p:cNvSpPr>
          <p:nvPr/>
        </p:nvSpPr>
        <p:spPr bwMode="auto">
          <a:xfrm>
            <a:off x="2994126" y="5202121"/>
            <a:ext cx="119062" cy="58737"/>
          </a:xfrm>
          <a:custGeom>
            <a:avLst/>
            <a:gdLst>
              <a:gd name="T0" fmla="*/ 47 w 75"/>
              <a:gd name="T1" fmla="*/ 37 h 37"/>
              <a:gd name="T2" fmla="*/ 0 w 75"/>
              <a:gd name="T3" fmla="*/ 0 h 37"/>
              <a:gd name="T4" fmla="*/ 75 w 75"/>
              <a:gd name="T5" fmla="*/ 1 h 37"/>
              <a:gd name="T6" fmla="*/ 47 w 75"/>
              <a:gd name="T7" fmla="*/ 37 h 37"/>
            </a:gdLst>
            <a:ahLst/>
            <a:cxnLst>
              <a:cxn ang="0">
                <a:pos x="T0" y="T1"/>
              </a:cxn>
              <a:cxn ang="0">
                <a:pos x="T2" y="T3"/>
              </a:cxn>
              <a:cxn ang="0">
                <a:pos x="T4" y="T5"/>
              </a:cxn>
              <a:cxn ang="0">
                <a:pos x="T6" y="T7"/>
              </a:cxn>
            </a:cxnLst>
            <a:rect l="0" t="0" r="r" b="b"/>
            <a:pathLst>
              <a:path w="75" h="37">
                <a:moveTo>
                  <a:pt x="47" y="37"/>
                </a:moveTo>
                <a:lnTo>
                  <a:pt x="0" y="0"/>
                </a:lnTo>
                <a:lnTo>
                  <a:pt x="75" y="1"/>
                </a:lnTo>
                <a:lnTo>
                  <a:pt x="47" y="37"/>
                </a:lnTo>
                <a:close/>
              </a:path>
            </a:pathLst>
          </a:custGeom>
          <a:solidFill>
            <a:schemeClr val="tx1"/>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47" name="Line 43">
            <a:extLst>
              <a:ext uri="{FF2B5EF4-FFF2-40B4-BE49-F238E27FC236}">
                <a16:creationId xmlns:a16="http://schemas.microsoft.com/office/drawing/2014/main" id="{FE1A867E-9950-43A4-AC9A-8E17E9ECB72C}"/>
              </a:ext>
            </a:extLst>
          </p:cNvPr>
          <p:cNvSpPr>
            <a:spLocks noChangeShapeType="1"/>
          </p:cNvSpPr>
          <p:nvPr/>
        </p:nvSpPr>
        <p:spPr bwMode="gray">
          <a:xfrm rot="19023730">
            <a:off x="799922" y="3936931"/>
            <a:ext cx="7120231" cy="240637"/>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48" name="Line 2">
            <a:extLst>
              <a:ext uri="{FF2B5EF4-FFF2-40B4-BE49-F238E27FC236}">
                <a16:creationId xmlns:a16="http://schemas.microsoft.com/office/drawing/2014/main" id="{8F1B4571-ECA8-40A9-B404-9E070054E4DB}"/>
              </a:ext>
            </a:extLst>
          </p:cNvPr>
          <p:cNvSpPr>
            <a:spLocks noChangeShapeType="1"/>
          </p:cNvSpPr>
          <p:nvPr/>
        </p:nvSpPr>
        <p:spPr bwMode="gray">
          <a:xfrm flipV="1">
            <a:off x="1539338" y="6394332"/>
            <a:ext cx="9340089" cy="25400"/>
          </a:xfrm>
          <a:prstGeom prst="line">
            <a:avLst/>
          </a:prstGeom>
          <a:noFill/>
          <a:ln w="1111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49" name="Text Box 92">
            <a:extLst>
              <a:ext uri="{FF2B5EF4-FFF2-40B4-BE49-F238E27FC236}">
                <a16:creationId xmlns:a16="http://schemas.microsoft.com/office/drawing/2014/main" id="{A5F4535F-DCF6-4B1D-BAD0-9B0BF93F4E8E}"/>
              </a:ext>
            </a:extLst>
          </p:cNvPr>
          <p:cNvSpPr txBox="1">
            <a:spLocks noChangeArrowheads="1"/>
          </p:cNvSpPr>
          <p:nvPr/>
        </p:nvSpPr>
        <p:spPr bwMode="auto">
          <a:xfrm>
            <a:off x="381245" y="1288982"/>
            <a:ext cx="3093896"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sz="2400" b="1" dirty="0">
                <a:solidFill>
                  <a:schemeClr val="tx2"/>
                </a:solidFill>
              </a:rPr>
              <a:t>M&amp;S Professional Knowledge, Skills, and Abilities</a:t>
            </a:r>
          </a:p>
        </p:txBody>
      </p:sp>
      <p:sp>
        <p:nvSpPr>
          <p:cNvPr id="50" name="Freeform 60">
            <a:extLst>
              <a:ext uri="{FF2B5EF4-FFF2-40B4-BE49-F238E27FC236}">
                <a16:creationId xmlns:a16="http://schemas.microsoft.com/office/drawing/2014/main" id="{137F6233-9CCD-43FC-8827-ACAC5E8E6EA8}"/>
              </a:ext>
            </a:extLst>
          </p:cNvPr>
          <p:cNvSpPr>
            <a:spLocks/>
          </p:cNvSpPr>
          <p:nvPr/>
        </p:nvSpPr>
        <p:spPr bwMode="auto">
          <a:xfrm>
            <a:off x="5189638" y="761883"/>
            <a:ext cx="3259138" cy="5643563"/>
          </a:xfrm>
          <a:custGeom>
            <a:avLst/>
            <a:gdLst>
              <a:gd name="T0" fmla="*/ 1891 w 1891"/>
              <a:gd name="T1" fmla="*/ 3417 h 3417"/>
              <a:gd name="T2" fmla="*/ 1776 w 1891"/>
              <a:gd name="T3" fmla="*/ 2457 h 3417"/>
              <a:gd name="T4" fmla="*/ 1402 w 1891"/>
              <a:gd name="T5" fmla="*/ 1507 h 3417"/>
              <a:gd name="T6" fmla="*/ 787 w 1891"/>
              <a:gd name="T7" fmla="*/ 681 h 3417"/>
              <a:gd name="T8" fmla="*/ 0 w 1891"/>
              <a:gd name="T9" fmla="*/ 0 h 3417"/>
            </a:gdLst>
            <a:ahLst/>
            <a:cxnLst>
              <a:cxn ang="0">
                <a:pos x="T0" y="T1"/>
              </a:cxn>
              <a:cxn ang="0">
                <a:pos x="T2" y="T3"/>
              </a:cxn>
              <a:cxn ang="0">
                <a:pos x="T4" y="T5"/>
              </a:cxn>
              <a:cxn ang="0">
                <a:pos x="T6" y="T7"/>
              </a:cxn>
              <a:cxn ang="0">
                <a:pos x="T8" y="T9"/>
              </a:cxn>
            </a:cxnLst>
            <a:rect l="0" t="0" r="r" b="b"/>
            <a:pathLst>
              <a:path w="1891" h="3417">
                <a:moveTo>
                  <a:pt x="1891" y="3417"/>
                </a:moveTo>
                <a:cubicBezTo>
                  <a:pt x="1874" y="3096"/>
                  <a:pt x="1858" y="2775"/>
                  <a:pt x="1776" y="2457"/>
                </a:cubicBezTo>
                <a:cubicBezTo>
                  <a:pt x="1694" y="2139"/>
                  <a:pt x="1567" y="1803"/>
                  <a:pt x="1402" y="1507"/>
                </a:cubicBezTo>
                <a:cubicBezTo>
                  <a:pt x="1237" y="1211"/>
                  <a:pt x="1021" y="932"/>
                  <a:pt x="787" y="681"/>
                </a:cubicBezTo>
                <a:cubicBezTo>
                  <a:pt x="553" y="430"/>
                  <a:pt x="134" y="112"/>
                  <a:pt x="0" y="0"/>
                </a:cubicBezTo>
              </a:path>
            </a:pathLst>
          </a:custGeom>
          <a:noFill/>
          <a:ln w="7620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51" name="Line 44">
            <a:extLst>
              <a:ext uri="{FF2B5EF4-FFF2-40B4-BE49-F238E27FC236}">
                <a16:creationId xmlns:a16="http://schemas.microsoft.com/office/drawing/2014/main" id="{C4883E21-F332-456D-A007-E22003D1F9C7}"/>
              </a:ext>
            </a:extLst>
          </p:cNvPr>
          <p:cNvSpPr>
            <a:spLocks noChangeShapeType="1"/>
          </p:cNvSpPr>
          <p:nvPr/>
        </p:nvSpPr>
        <p:spPr bwMode="gray">
          <a:xfrm rot="19908730">
            <a:off x="1241857" y="4676686"/>
            <a:ext cx="7224660" cy="190776"/>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52" name="Text Box 11">
            <a:extLst>
              <a:ext uri="{FF2B5EF4-FFF2-40B4-BE49-F238E27FC236}">
                <a16:creationId xmlns:a16="http://schemas.microsoft.com/office/drawing/2014/main" id="{018B6885-D20C-4F58-828B-41555E47FB27}"/>
              </a:ext>
            </a:extLst>
          </p:cNvPr>
          <p:cNvSpPr txBox="1">
            <a:spLocks noChangeArrowheads="1"/>
          </p:cNvSpPr>
          <p:nvPr/>
        </p:nvSpPr>
        <p:spPr bwMode="gray">
          <a:xfrm>
            <a:off x="5484917" y="96719"/>
            <a:ext cx="2598738" cy="304800"/>
          </a:xfrm>
          <a:prstGeom prst="rect">
            <a:avLst/>
          </a:prstGeom>
          <a:solidFill>
            <a:srgbClr val="CC3399"/>
          </a:solidFill>
          <a:ln>
            <a:noFill/>
          </a:ln>
          <a:effectLst/>
          <a:extLs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sz="1400" dirty="0">
                <a:solidFill>
                  <a:schemeClr val="bg1"/>
                </a:solidFill>
              </a:rPr>
              <a:t>PROFESSIONAL VECTOR</a:t>
            </a:r>
          </a:p>
        </p:txBody>
      </p:sp>
      <p:sp>
        <p:nvSpPr>
          <p:cNvPr id="53" name="Line 33">
            <a:extLst>
              <a:ext uri="{FF2B5EF4-FFF2-40B4-BE49-F238E27FC236}">
                <a16:creationId xmlns:a16="http://schemas.microsoft.com/office/drawing/2014/main" id="{F34BA34F-CD83-45AD-AE0D-D620E14E91A9}"/>
              </a:ext>
            </a:extLst>
          </p:cNvPr>
          <p:cNvSpPr>
            <a:spLocks noChangeShapeType="1"/>
          </p:cNvSpPr>
          <p:nvPr/>
        </p:nvSpPr>
        <p:spPr bwMode="gray">
          <a:xfrm rot="18134215" flipV="1">
            <a:off x="-185634" y="3322520"/>
            <a:ext cx="7321551" cy="28575"/>
          </a:xfrm>
          <a:prstGeom prst="line">
            <a:avLst/>
          </a:prstGeom>
          <a:noFill/>
          <a:ln w="1333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54" name="Text Box 79">
            <a:extLst>
              <a:ext uri="{FF2B5EF4-FFF2-40B4-BE49-F238E27FC236}">
                <a16:creationId xmlns:a16="http://schemas.microsoft.com/office/drawing/2014/main" id="{3BB31046-D7D2-4A7A-A05F-352513FC789E}"/>
              </a:ext>
            </a:extLst>
          </p:cNvPr>
          <p:cNvSpPr txBox="1">
            <a:spLocks noChangeArrowheads="1"/>
          </p:cNvSpPr>
          <p:nvPr/>
        </p:nvSpPr>
        <p:spPr bwMode="auto">
          <a:xfrm>
            <a:off x="4591178" y="1559080"/>
            <a:ext cx="7094104" cy="2292935"/>
          </a:xfrm>
          <a:prstGeom prst="rect">
            <a:avLst/>
          </a:prstGeom>
          <a:solidFill>
            <a:srgbClr val="FFCCCC"/>
          </a:solidFill>
          <a:ln w="12700">
            <a:solidFill>
              <a:schemeClr val="tx1"/>
            </a:solidFill>
            <a:miter lim="800000"/>
            <a:headEnd/>
            <a:tailEnd/>
          </a:ln>
          <a:effectLst/>
        </p:spPr>
        <p:txBody>
          <a:bodyPr wrap="square">
            <a:spAutoFit/>
          </a:bodyPr>
          <a:lstStyle/>
          <a:p>
            <a:pPr algn="l">
              <a:buFontTx/>
              <a:buChar char="•"/>
            </a:pPr>
            <a:r>
              <a:rPr lang="en-US" sz="1100" dirty="0">
                <a:cs typeface="Times New Roman" pitchFamily="18" charset="0"/>
              </a:rPr>
              <a:t> Ability to independently plan and lead complex M&amp;S technical projects</a:t>
            </a:r>
          </a:p>
          <a:p>
            <a:pPr algn="l">
              <a:buFontTx/>
              <a:buChar char="•"/>
            </a:pPr>
            <a:r>
              <a:rPr lang="en-US" sz="1100" dirty="0">
                <a:cs typeface="Times New Roman" pitchFamily="18" charset="0"/>
              </a:rPr>
              <a:t> Expert level skills in developing and applying M&amp;S products, processes, and standards</a:t>
            </a:r>
          </a:p>
          <a:p>
            <a:pPr algn="l">
              <a:buFontTx/>
              <a:buChar char="•"/>
            </a:pPr>
            <a:r>
              <a:rPr lang="en-US" sz="1100" dirty="0">
                <a:cs typeface="Times New Roman" pitchFamily="18" charset="0"/>
              </a:rPr>
              <a:t> Ability to convey level of confidence and/or risk associated with M&amp;S or LVC-based results</a:t>
            </a:r>
          </a:p>
          <a:p>
            <a:pPr algn="l">
              <a:buFontTx/>
              <a:buChar char="•"/>
            </a:pPr>
            <a:r>
              <a:rPr lang="en-US" sz="1100" dirty="0">
                <a:cs typeface="Times New Roman" pitchFamily="18" charset="0"/>
              </a:rPr>
              <a:t> Capability to derive and specify high level and detailed requirements with measurable acceptability criteria</a:t>
            </a:r>
          </a:p>
          <a:p>
            <a:pPr algn="l">
              <a:buFontTx/>
              <a:buChar char="•"/>
            </a:pPr>
            <a:r>
              <a:rPr lang="en-US" sz="1100" dirty="0">
                <a:cs typeface="Times New Roman" pitchFamily="18" charset="0"/>
              </a:rPr>
              <a:t> Ability to create advanced and integrate new </a:t>
            </a:r>
            <a:r>
              <a:rPr lang="en-US" sz="1100" dirty="0"/>
              <a:t>M&amp;S</a:t>
            </a:r>
            <a:r>
              <a:rPr lang="en-US" sz="1100" dirty="0">
                <a:cs typeface="Times New Roman" pitchFamily="18" charset="0"/>
              </a:rPr>
              <a:t> concepts, methods, and techniques</a:t>
            </a:r>
          </a:p>
          <a:p>
            <a:pPr algn="l">
              <a:buFontTx/>
              <a:buChar char="•"/>
            </a:pPr>
            <a:r>
              <a:rPr lang="en-US" sz="1100" dirty="0">
                <a:cs typeface="Times New Roman" pitchFamily="18" charset="0"/>
              </a:rPr>
              <a:t> Knowledge of virtual and augmented reality, serious gaming, war gaming, and commercial gaming</a:t>
            </a:r>
          </a:p>
          <a:p>
            <a:pPr algn="l">
              <a:buFontTx/>
              <a:buChar char="•"/>
            </a:pPr>
            <a:r>
              <a:rPr lang="en-US" sz="1100" dirty="0">
                <a:cs typeface="Times New Roman" pitchFamily="18" charset="0"/>
              </a:rPr>
              <a:t> Advanced knowledge of system and open architectures and engineering modeling</a:t>
            </a:r>
          </a:p>
          <a:p>
            <a:pPr>
              <a:buFontTx/>
              <a:buChar char="•"/>
            </a:pPr>
            <a:r>
              <a:rPr lang="en-US" sz="1100" dirty="0">
                <a:cs typeface="Times New Roman" pitchFamily="18" charset="0"/>
              </a:rPr>
              <a:t> Knowledge of virtual machines, virtualization, and visualization to include 3D results presentation</a:t>
            </a:r>
          </a:p>
          <a:p>
            <a:pPr algn="l">
              <a:buFontTx/>
              <a:buChar char="•"/>
            </a:pPr>
            <a:r>
              <a:rPr lang="en-US" sz="1100" dirty="0">
                <a:cs typeface="Times New Roman" pitchFamily="18" charset="0"/>
              </a:rPr>
              <a:t> Expert ability to use M&amp;S to solve training, acquisition, experimentation, analysis / assessment, and similar</a:t>
            </a:r>
          </a:p>
          <a:p>
            <a:pPr algn="l">
              <a:buFontTx/>
              <a:buChar char="•"/>
            </a:pPr>
            <a:r>
              <a:rPr lang="en-US" sz="1100" dirty="0">
                <a:cs typeface="Times New Roman" pitchFamily="18" charset="0"/>
              </a:rPr>
              <a:t> Demonstrated M&amp;S expertise based on academic, technical, or operational experience and background</a:t>
            </a:r>
          </a:p>
          <a:p>
            <a:pPr algn="l">
              <a:buFontTx/>
              <a:buChar char="•"/>
            </a:pPr>
            <a:r>
              <a:rPr lang="en-US" sz="1100" dirty="0">
                <a:cs typeface="Times New Roman" pitchFamily="18" charset="0"/>
              </a:rPr>
              <a:t> State-of-the-art knowledge or experience in a multitude of engineering or scientific disciplines</a:t>
            </a:r>
          </a:p>
          <a:p>
            <a:pPr algn="l">
              <a:buFontTx/>
              <a:buChar char="•"/>
            </a:pPr>
            <a:r>
              <a:rPr lang="en-US" sz="1100" dirty="0">
                <a:cs typeface="Times New Roman" pitchFamily="18" charset="0"/>
              </a:rPr>
              <a:t> Proficiency with Live, Virtual and Constructive simulations and their integration</a:t>
            </a:r>
          </a:p>
          <a:p>
            <a:pPr algn="l">
              <a:buFontTx/>
              <a:buChar char="•"/>
            </a:pPr>
            <a:r>
              <a:rPr lang="en-US" sz="1100" dirty="0">
                <a:cs typeface="Times New Roman" pitchFamily="18" charset="0"/>
              </a:rPr>
              <a:t> </a:t>
            </a:r>
            <a:r>
              <a:rPr lang="en-US" sz="1100" u="sng" dirty="0">
                <a:cs typeface="Times New Roman" pitchFamily="18" charset="0"/>
              </a:rPr>
              <a:t>Demonstrated </a:t>
            </a:r>
            <a:r>
              <a:rPr lang="en-US" sz="1100" dirty="0">
                <a:cs typeface="Times New Roman" pitchFamily="18" charset="0"/>
              </a:rPr>
              <a:t>expert knowledge in M&amp;S planning, development, application, VV&amp;A, or post-event analysis</a:t>
            </a:r>
          </a:p>
        </p:txBody>
      </p:sp>
      <p:sp>
        <p:nvSpPr>
          <p:cNvPr id="55" name="Text Box 78">
            <a:extLst>
              <a:ext uri="{FF2B5EF4-FFF2-40B4-BE49-F238E27FC236}">
                <a16:creationId xmlns:a16="http://schemas.microsoft.com/office/drawing/2014/main" id="{14C4A00D-68E8-40BC-B415-7DF1DEEE9383}"/>
              </a:ext>
            </a:extLst>
          </p:cNvPr>
          <p:cNvSpPr txBox="1">
            <a:spLocks noChangeArrowheads="1"/>
          </p:cNvSpPr>
          <p:nvPr/>
        </p:nvSpPr>
        <p:spPr bwMode="auto">
          <a:xfrm>
            <a:off x="3123269" y="3992753"/>
            <a:ext cx="7655893" cy="2292935"/>
          </a:xfrm>
          <a:prstGeom prst="rect">
            <a:avLst/>
          </a:prstGeom>
          <a:solidFill>
            <a:srgbClr val="CCECFF"/>
          </a:solidFill>
          <a:ln w="12700">
            <a:solidFill>
              <a:schemeClr val="tx1"/>
            </a:solidFill>
            <a:miter lim="800000"/>
            <a:headEnd/>
            <a:tailEnd/>
          </a:ln>
          <a:effectLst/>
        </p:spPr>
        <p:txBody>
          <a:bodyPr wrap="square">
            <a:spAutoFit/>
          </a:bodyPr>
          <a:lstStyle/>
          <a:p>
            <a:pPr algn="l">
              <a:buFontTx/>
              <a:buChar char="•"/>
            </a:pPr>
            <a:r>
              <a:rPr lang="en-US" sz="1100" dirty="0">
                <a:cs typeface="Times New Roman" pitchFamily="18" charset="0"/>
              </a:rPr>
              <a:t> Ability to conduct M&amp;S experiments and projects as well as to analyze, visualize and interpret data</a:t>
            </a:r>
          </a:p>
          <a:p>
            <a:pPr algn="l">
              <a:buFontTx/>
              <a:buChar char="•"/>
            </a:pPr>
            <a:r>
              <a:rPr lang="en-US" sz="1100" dirty="0">
                <a:cs typeface="Times New Roman" pitchFamily="18" charset="0"/>
              </a:rPr>
              <a:t> Ability to analyze M&amp;S requirements, develop M&amp;S methods, and prepare related reports and technical documents.</a:t>
            </a:r>
          </a:p>
          <a:p>
            <a:pPr algn="l">
              <a:buFontTx/>
              <a:buChar char="•"/>
            </a:pPr>
            <a:r>
              <a:rPr lang="en-US" sz="1100" dirty="0">
                <a:cs typeface="Times New Roman" pitchFamily="18" charset="0"/>
              </a:rPr>
              <a:t> Knowledge of M&amp;S risk assessment techniques and/or systems acquisition risk management experience</a:t>
            </a:r>
          </a:p>
          <a:p>
            <a:pPr algn="l">
              <a:buFontTx/>
              <a:buChar char="•"/>
            </a:pPr>
            <a:r>
              <a:rPr lang="en-US" sz="1100" dirty="0">
                <a:cs typeface="Times New Roman" pitchFamily="18" charset="0"/>
              </a:rPr>
              <a:t> An understanding of software configuration management and quality control tools and techniques</a:t>
            </a:r>
          </a:p>
          <a:p>
            <a:pPr algn="l">
              <a:buFontTx/>
              <a:buChar char="•"/>
            </a:pPr>
            <a:r>
              <a:rPr lang="en-US" sz="1100" dirty="0">
                <a:cs typeface="Times New Roman" pitchFamily="18" charset="0"/>
              </a:rPr>
              <a:t> Knowledge of M&amp;S related to assessment of systems development, supportability, and maintainability</a:t>
            </a:r>
          </a:p>
          <a:p>
            <a:pPr algn="l">
              <a:buFontTx/>
              <a:buChar char="•"/>
            </a:pPr>
            <a:r>
              <a:rPr lang="en-US" sz="1100" dirty="0">
                <a:cs typeface="Times New Roman" pitchFamily="18" charset="0"/>
              </a:rPr>
              <a:t> Familiarity of means and techniques to calculate M&amp;S return on investment (ROI) and to articulate its value</a:t>
            </a:r>
          </a:p>
          <a:p>
            <a:pPr algn="l">
              <a:buFontTx/>
              <a:buChar char="•"/>
            </a:pPr>
            <a:r>
              <a:rPr lang="en-US" sz="1100" dirty="0">
                <a:cs typeface="Times New Roman" pitchFamily="18" charset="0"/>
              </a:rPr>
              <a:t> Knowledge of  M&amp;S-related acquisition strategies, policies, and regulations</a:t>
            </a:r>
          </a:p>
          <a:p>
            <a:pPr algn="l">
              <a:buFontTx/>
              <a:buChar char="•"/>
            </a:pPr>
            <a:r>
              <a:rPr lang="en-US" sz="1100" dirty="0">
                <a:cs typeface="Times New Roman" pitchFamily="18" charset="0"/>
              </a:rPr>
              <a:t> Knowledge of M&amp;S community within industry, academia, and Government</a:t>
            </a:r>
          </a:p>
          <a:p>
            <a:pPr algn="l">
              <a:buFontTx/>
              <a:buChar char="•"/>
            </a:pPr>
            <a:r>
              <a:rPr lang="en-US" sz="1100" dirty="0">
                <a:cs typeface="Times New Roman" pitchFamily="18" charset="0"/>
              </a:rPr>
              <a:t> Ability to develop simulations using modern software development languages, processes, and tools</a:t>
            </a:r>
          </a:p>
          <a:p>
            <a:pPr algn="l">
              <a:buFontTx/>
              <a:buChar char="•"/>
            </a:pPr>
            <a:r>
              <a:rPr lang="en-US" sz="1100" dirty="0">
                <a:cs typeface="Times New Roman" pitchFamily="18" charset="0"/>
              </a:rPr>
              <a:t> Understanding of Verification, Validation, and Accreditation (VV&amp;A) processes and procedures</a:t>
            </a:r>
          </a:p>
          <a:p>
            <a:pPr algn="l">
              <a:buFontTx/>
              <a:buChar char="•"/>
            </a:pPr>
            <a:r>
              <a:rPr lang="en-US" sz="1100" dirty="0">
                <a:cs typeface="Times New Roman" pitchFamily="18" charset="0"/>
              </a:rPr>
              <a:t> Ability to plan, organize, and coordinate work of multi-disciplined M&amp;S/LVC technical teams</a:t>
            </a:r>
          </a:p>
          <a:p>
            <a:pPr algn="l">
              <a:buFontTx/>
              <a:buChar char="•"/>
            </a:pPr>
            <a:r>
              <a:rPr lang="en-US" sz="1100" dirty="0">
                <a:cs typeface="Times New Roman" pitchFamily="18" charset="0"/>
              </a:rPr>
              <a:t> Ability to present M&amp;S-based results and convey results within a wide range of application communities</a:t>
            </a:r>
          </a:p>
          <a:p>
            <a:pPr algn="l">
              <a:buFontTx/>
              <a:buChar char="•"/>
            </a:pPr>
            <a:r>
              <a:rPr lang="en-US" sz="1100" dirty="0">
                <a:cs typeface="Times New Roman" pitchFamily="18" charset="0"/>
              </a:rPr>
              <a:t> </a:t>
            </a:r>
            <a:r>
              <a:rPr lang="en-US" sz="1100" u="sng" dirty="0">
                <a:cs typeface="Times New Roman" pitchFamily="18" charset="0"/>
              </a:rPr>
              <a:t>Demonstrated</a:t>
            </a:r>
            <a:r>
              <a:rPr lang="en-US" sz="1100" dirty="0">
                <a:cs typeface="Times New Roman" pitchFamily="18" charset="0"/>
              </a:rPr>
              <a:t> practical proficiency and competency in all major areas of M&amp;S design, development, and application</a:t>
            </a:r>
          </a:p>
        </p:txBody>
      </p:sp>
      <p:sp>
        <p:nvSpPr>
          <p:cNvPr id="60" name="Isosceles Triangle 59">
            <a:extLst>
              <a:ext uri="{FF2B5EF4-FFF2-40B4-BE49-F238E27FC236}">
                <a16:creationId xmlns:a16="http://schemas.microsoft.com/office/drawing/2014/main" id="{FB144A92-21F3-4E6E-94BF-DA06C460D393}"/>
              </a:ext>
            </a:extLst>
          </p:cNvPr>
          <p:cNvSpPr/>
          <p:nvPr/>
        </p:nvSpPr>
        <p:spPr bwMode="auto">
          <a:xfrm rot="14128094">
            <a:off x="1421122" y="6352350"/>
            <a:ext cx="138788" cy="204181"/>
          </a:xfrm>
          <a:prstGeom prst="triangle">
            <a:avLst/>
          </a:prstGeom>
          <a:solidFill>
            <a:schemeClr val="tx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37631596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033B95-B35D-7F15-C21C-28A05BC546B9}"/>
              </a:ext>
            </a:extLst>
          </p:cNvPr>
          <p:cNvSpPr>
            <a:spLocks noGrp="1"/>
          </p:cNvSpPr>
          <p:nvPr>
            <p:ph type="sldNum" sz="quarter" idx="10"/>
          </p:nvPr>
        </p:nvSpPr>
        <p:spPr/>
        <p:txBody>
          <a:bodyPr/>
          <a:lstStyle/>
          <a:p>
            <a:pPr>
              <a:defRPr/>
            </a:pPr>
            <a:fld id="{D68E8870-17DE-45C4-A8DD-7644B2422933}" type="slidenum">
              <a:rPr lang="en-US" smtClean="0"/>
              <a:pPr>
                <a:defRPr/>
              </a:pPr>
              <a:t>15</a:t>
            </a:fld>
            <a:endParaRPr lang="en-US" dirty="0"/>
          </a:p>
        </p:txBody>
      </p:sp>
      <p:sp>
        <p:nvSpPr>
          <p:cNvPr id="3" name="Title 2">
            <a:extLst>
              <a:ext uri="{FF2B5EF4-FFF2-40B4-BE49-F238E27FC236}">
                <a16:creationId xmlns:a16="http://schemas.microsoft.com/office/drawing/2014/main" id="{982D390C-6A27-B27D-7D16-C2D6F4365A89}"/>
              </a:ext>
            </a:extLst>
          </p:cNvPr>
          <p:cNvSpPr>
            <a:spLocks noGrp="1"/>
          </p:cNvSpPr>
          <p:nvPr>
            <p:ph type="title"/>
          </p:nvPr>
        </p:nvSpPr>
        <p:spPr>
          <a:xfrm>
            <a:off x="2397038" y="0"/>
            <a:ext cx="7416800" cy="640683"/>
          </a:xfrm>
        </p:spPr>
        <p:txBody>
          <a:bodyPr/>
          <a:lstStyle/>
          <a:p>
            <a:r>
              <a:rPr lang="en-US" sz="3200" dirty="0"/>
              <a:t>INTERN LEVEL</a:t>
            </a:r>
          </a:p>
        </p:txBody>
      </p:sp>
      <p:sp>
        <p:nvSpPr>
          <p:cNvPr id="4" name="Content Placeholder 3">
            <a:extLst>
              <a:ext uri="{FF2B5EF4-FFF2-40B4-BE49-F238E27FC236}">
                <a16:creationId xmlns:a16="http://schemas.microsoft.com/office/drawing/2014/main" id="{A714DCEC-2B00-547D-F834-CC3B0AE4F780}"/>
              </a:ext>
            </a:extLst>
          </p:cNvPr>
          <p:cNvSpPr>
            <a:spLocks noGrp="1"/>
          </p:cNvSpPr>
          <p:nvPr>
            <p:ph sz="quarter" idx="11"/>
          </p:nvPr>
        </p:nvSpPr>
        <p:spPr>
          <a:xfrm>
            <a:off x="480131" y="1176163"/>
            <a:ext cx="11250613" cy="5552389"/>
          </a:xfrm>
        </p:spPr>
        <p:txBody>
          <a:bodyPr/>
          <a:lstStyle/>
          <a:p>
            <a:pPr marL="455613" marR="0" indent="-455613">
              <a:spcBef>
                <a:spcPts val="0"/>
              </a:spcBef>
              <a:spcAft>
                <a:spcPts val="800"/>
              </a:spcAft>
            </a:pPr>
            <a:r>
              <a:rPr lang="en-US" sz="2800" dirty="0">
                <a:effectLst/>
                <a:latin typeface="Arial Narrow" panose="020B0606020202030204" pitchFamily="34" charset="0"/>
                <a:ea typeface="Calibri" panose="020F0502020204030204" pitchFamily="34" charset="0"/>
                <a:cs typeface="Times New Roman" panose="02020603050405020304" pitchFamily="18" charset="0"/>
              </a:rPr>
              <a:t>This level is designed for individuals who have just graduated and are very new to the M&amp;S field and serves as a foundation for future advancement</a:t>
            </a:r>
          </a:p>
          <a:p>
            <a:pPr marL="455613" marR="0" indent="-455613">
              <a:spcBef>
                <a:spcPts val="0"/>
              </a:spcBef>
              <a:spcAft>
                <a:spcPts val="800"/>
              </a:spcAft>
            </a:pPr>
            <a:r>
              <a:rPr lang="en-US" dirty="0">
                <a:latin typeface="Arial Narrow" panose="020B0606020202030204" pitchFamily="34" charset="0"/>
                <a:ea typeface="Calibri" panose="020F0502020204030204" pitchFamily="34" charset="0"/>
                <a:cs typeface="Times New Roman" panose="02020603050405020304" pitchFamily="18" charset="0"/>
              </a:rPr>
              <a:t>I</a:t>
            </a:r>
            <a:r>
              <a:rPr lang="en-US" sz="2800" dirty="0">
                <a:effectLst/>
                <a:latin typeface="Arial Narrow" panose="020B0606020202030204" pitchFamily="34" charset="0"/>
                <a:ea typeface="Calibri" panose="020F0502020204030204" pitchFamily="34" charset="0"/>
                <a:cs typeface="Times New Roman" panose="02020603050405020304" pitchFamily="18" charset="0"/>
              </a:rPr>
              <a:t>dentifies </a:t>
            </a:r>
            <a:r>
              <a:rPr lang="en-US" dirty="0">
                <a:latin typeface="Arial Narrow" panose="020B0606020202030204" pitchFamily="34" charset="0"/>
                <a:ea typeface="Calibri" panose="020F0502020204030204" pitchFamily="34" charset="0"/>
                <a:cs typeface="Times New Roman" panose="02020603050405020304" pitchFamily="18" charset="0"/>
              </a:rPr>
              <a:t>the a</a:t>
            </a:r>
            <a:r>
              <a:rPr lang="en-US" dirty="0">
                <a:cs typeface="Times New Roman" pitchFamily="18" charset="0"/>
              </a:rPr>
              <a:t>bility to articulate the similarities and differences between M&amp;S and Live, Virtual, and Constructive Simulation</a:t>
            </a:r>
          </a:p>
          <a:p>
            <a:pPr>
              <a:buFontTx/>
              <a:buChar char="•"/>
            </a:pPr>
            <a:r>
              <a:rPr lang="en-US" dirty="0">
                <a:cs typeface="Times New Roman" pitchFamily="18" charset="0"/>
              </a:rPr>
              <a:t>Knowledge of fundamental tools, architectures, standards, reuse and interoperability approaches as well as associated physical, functional, and organizational instances of each</a:t>
            </a:r>
          </a:p>
          <a:p>
            <a:pPr>
              <a:buFontTx/>
              <a:buChar char="•"/>
            </a:pPr>
            <a:r>
              <a:rPr lang="en-US" dirty="0">
                <a:cs typeface="Times New Roman" pitchFamily="18" charset="0"/>
              </a:rPr>
              <a:t>Technical education in M&amp;S and the passing of proctored M&amp;S Examination designed by the National Simulation Center</a:t>
            </a:r>
          </a:p>
          <a:p>
            <a:pPr>
              <a:buFontTx/>
              <a:buChar char="•"/>
            </a:pPr>
            <a:r>
              <a:rPr lang="en-US" u="sng" dirty="0">
                <a:cs typeface="Times New Roman" pitchFamily="18" charset="0"/>
              </a:rPr>
              <a:t>Demonstrated</a:t>
            </a:r>
            <a:r>
              <a:rPr lang="en-US" dirty="0">
                <a:cs typeface="Times New Roman" pitchFamily="18" charset="0"/>
              </a:rPr>
              <a:t> understanding of M&amp;S fundamentals: definitions, applications, relationships, and types</a:t>
            </a:r>
          </a:p>
          <a:p>
            <a:endParaRPr lang="en-US" dirty="0">
              <a:latin typeface="Arial Narrow" panose="020B0606020202030204" pitchFamily="34" charset="0"/>
            </a:endParaRPr>
          </a:p>
        </p:txBody>
      </p:sp>
      <p:pic>
        <p:nvPicPr>
          <p:cNvPr id="5" name="Picture 4">
            <a:extLst>
              <a:ext uri="{FF2B5EF4-FFF2-40B4-BE49-F238E27FC236}">
                <a16:creationId xmlns:a16="http://schemas.microsoft.com/office/drawing/2014/main" id="{9F8C41E7-E008-44BB-9952-5AC73330FD6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84756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033B95-B35D-7F15-C21C-28A05BC546B9}"/>
              </a:ext>
            </a:extLst>
          </p:cNvPr>
          <p:cNvSpPr>
            <a:spLocks noGrp="1"/>
          </p:cNvSpPr>
          <p:nvPr>
            <p:ph type="sldNum" sz="quarter" idx="10"/>
          </p:nvPr>
        </p:nvSpPr>
        <p:spPr/>
        <p:txBody>
          <a:bodyPr/>
          <a:lstStyle/>
          <a:p>
            <a:pPr>
              <a:defRPr/>
            </a:pPr>
            <a:fld id="{D68E8870-17DE-45C4-A8DD-7644B2422933}" type="slidenum">
              <a:rPr lang="en-US" smtClean="0"/>
              <a:pPr>
                <a:defRPr/>
              </a:pPr>
              <a:t>16</a:t>
            </a:fld>
            <a:endParaRPr lang="en-US" dirty="0"/>
          </a:p>
        </p:txBody>
      </p:sp>
      <p:sp>
        <p:nvSpPr>
          <p:cNvPr id="3" name="Title 2">
            <a:extLst>
              <a:ext uri="{FF2B5EF4-FFF2-40B4-BE49-F238E27FC236}">
                <a16:creationId xmlns:a16="http://schemas.microsoft.com/office/drawing/2014/main" id="{982D390C-6A27-B27D-7D16-C2D6F4365A89}"/>
              </a:ext>
            </a:extLst>
          </p:cNvPr>
          <p:cNvSpPr>
            <a:spLocks noGrp="1"/>
          </p:cNvSpPr>
          <p:nvPr>
            <p:ph type="title"/>
          </p:nvPr>
        </p:nvSpPr>
        <p:spPr>
          <a:xfrm>
            <a:off x="2397038" y="0"/>
            <a:ext cx="7416800" cy="640683"/>
          </a:xfrm>
        </p:spPr>
        <p:txBody>
          <a:bodyPr/>
          <a:lstStyle/>
          <a:p>
            <a:r>
              <a:rPr lang="en-US" sz="3200" dirty="0"/>
              <a:t>APPRENTICE LEVEL</a:t>
            </a:r>
          </a:p>
        </p:txBody>
      </p:sp>
      <p:sp>
        <p:nvSpPr>
          <p:cNvPr id="4" name="Content Placeholder 3">
            <a:extLst>
              <a:ext uri="{FF2B5EF4-FFF2-40B4-BE49-F238E27FC236}">
                <a16:creationId xmlns:a16="http://schemas.microsoft.com/office/drawing/2014/main" id="{A714DCEC-2B00-547D-F834-CC3B0AE4F780}"/>
              </a:ext>
            </a:extLst>
          </p:cNvPr>
          <p:cNvSpPr>
            <a:spLocks noGrp="1"/>
          </p:cNvSpPr>
          <p:nvPr>
            <p:ph sz="quarter" idx="11"/>
          </p:nvPr>
        </p:nvSpPr>
        <p:spPr>
          <a:xfrm>
            <a:off x="480131" y="1176163"/>
            <a:ext cx="11250613" cy="5552389"/>
          </a:xfrm>
        </p:spPr>
        <p:txBody>
          <a:bodyPr/>
          <a:lstStyle/>
          <a:p>
            <a:pPr marL="455613" marR="0" indent="-455613">
              <a:spcBef>
                <a:spcPts val="0"/>
              </a:spcBef>
              <a:spcAft>
                <a:spcPts val="800"/>
              </a:spcAft>
            </a:pPr>
            <a:r>
              <a:rPr lang="en-US" sz="2800" dirty="0">
                <a:effectLst/>
                <a:latin typeface="Arial Narrow" panose="020B0606020202030204" pitchFamily="34" charset="0"/>
                <a:ea typeface="Calibri" panose="020F0502020204030204" pitchFamily="34" charset="0"/>
                <a:cs typeface="Times New Roman" panose="02020603050405020304" pitchFamily="18" charset="0"/>
              </a:rPr>
              <a:t>This level is designed for individuals who are </a:t>
            </a:r>
            <a:r>
              <a:rPr lang="en-US" dirty="0">
                <a:latin typeface="Arial Narrow" panose="020B0606020202030204" pitchFamily="34" charset="0"/>
                <a:ea typeface="Calibri" panose="020F0502020204030204" pitchFamily="34" charset="0"/>
                <a:cs typeface="Times New Roman" panose="02020603050405020304" pitchFamily="18" charset="0"/>
              </a:rPr>
              <a:t>entering</a:t>
            </a:r>
            <a:r>
              <a:rPr lang="en-US" sz="2800" dirty="0">
                <a:effectLst/>
                <a:latin typeface="Arial Narrow" panose="020B0606020202030204" pitchFamily="34" charset="0"/>
                <a:ea typeface="Calibri" panose="020F0502020204030204" pitchFamily="34" charset="0"/>
                <a:cs typeface="Times New Roman" panose="02020603050405020304" pitchFamily="18" charset="0"/>
              </a:rPr>
              <a:t> the M&amp;S field and serves as a foundation for future advancement</a:t>
            </a:r>
          </a:p>
          <a:p>
            <a:pPr marL="455613" marR="0" indent="-455613">
              <a:spcBef>
                <a:spcPts val="0"/>
              </a:spcBef>
              <a:spcAft>
                <a:spcPts val="800"/>
              </a:spcAft>
            </a:pPr>
            <a:r>
              <a:rPr lang="en-US" dirty="0">
                <a:latin typeface="Arial Narrow" panose="020B0606020202030204" pitchFamily="34" charset="0"/>
                <a:ea typeface="Calibri" panose="020F0502020204030204" pitchFamily="34" charset="0"/>
                <a:cs typeface="Times New Roman" panose="02020603050405020304" pitchFamily="18" charset="0"/>
              </a:rPr>
              <a:t>I</a:t>
            </a:r>
            <a:r>
              <a:rPr lang="en-US" sz="2800" dirty="0">
                <a:effectLst/>
                <a:latin typeface="Arial Narrow" panose="020B0606020202030204" pitchFamily="34" charset="0"/>
                <a:ea typeface="Calibri" panose="020F0502020204030204" pitchFamily="34" charset="0"/>
                <a:cs typeface="Times New Roman" panose="02020603050405020304" pitchFamily="18" charset="0"/>
              </a:rPr>
              <a:t>dentifies individuals who have demonstrated an awareness of M&amp;S concepts, methods, and applications</a:t>
            </a:r>
          </a:p>
          <a:p>
            <a:pPr marL="455613" marR="0" indent="-455613">
              <a:spcBef>
                <a:spcPts val="0"/>
              </a:spcBef>
              <a:spcAft>
                <a:spcPts val="800"/>
              </a:spcAft>
            </a:pPr>
            <a:r>
              <a:rPr lang="en-US" dirty="0">
                <a:latin typeface="Arial Narrow" panose="020B0606020202030204" pitchFamily="34" charset="0"/>
                <a:ea typeface="Calibri" panose="020F0502020204030204" pitchFamily="34" charset="0"/>
                <a:cs typeface="Times New Roman" panose="02020603050405020304" pitchFamily="18" charset="0"/>
              </a:rPr>
              <a:t>Individuals p</a:t>
            </a:r>
            <a:r>
              <a:rPr lang="en-US" sz="2800" dirty="0">
                <a:effectLst/>
                <a:latin typeface="Arial Narrow" panose="020B0606020202030204" pitchFamily="34" charset="0"/>
                <a:ea typeface="Calibri" panose="020F0502020204030204" pitchFamily="34" charset="0"/>
                <a:cs typeface="Times New Roman" panose="02020603050405020304" pitchFamily="18" charset="0"/>
              </a:rPr>
              <a:t>ossess an entry-level understanding of M&amp;S principles and practices and are committed to expanding their knowledge and understanding of the M&amp;S discipline</a:t>
            </a:r>
          </a:p>
          <a:p>
            <a:pPr marL="455613" marR="0" indent="-455613">
              <a:spcBef>
                <a:spcPts val="0"/>
              </a:spcBef>
              <a:spcAft>
                <a:spcPts val="800"/>
              </a:spcAft>
            </a:pPr>
            <a:r>
              <a:rPr lang="en-US" sz="2800" dirty="0">
                <a:effectLst/>
                <a:latin typeface="Arial Narrow" panose="020B0606020202030204" pitchFamily="34" charset="0"/>
                <a:ea typeface="Calibri" panose="020F0502020204030204" pitchFamily="34" charset="0"/>
                <a:cs typeface="Times New Roman" panose="02020603050405020304" pitchFamily="18" charset="0"/>
              </a:rPr>
              <a:t>E.g., Basic knowledge of M&amp;S principles, methods, practices, and project lifecycles and awareness of general M&amp;S concepts, such as abstraction, model attributes (e.g., validity and resolution), time representation, and environment (e.g., Live, virtual, and Constructive)</a:t>
            </a:r>
          </a:p>
          <a:p>
            <a:endParaRPr lang="en-US" dirty="0">
              <a:latin typeface="Arial Narrow" panose="020B0606020202030204" pitchFamily="34" charset="0"/>
            </a:endParaRPr>
          </a:p>
        </p:txBody>
      </p:sp>
      <p:pic>
        <p:nvPicPr>
          <p:cNvPr id="5" name="Picture 4">
            <a:extLst>
              <a:ext uri="{FF2B5EF4-FFF2-40B4-BE49-F238E27FC236}">
                <a16:creationId xmlns:a16="http://schemas.microsoft.com/office/drawing/2014/main" id="{9F8C41E7-E008-44BB-9952-5AC73330FD6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2824961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033B95-B35D-7F15-C21C-28A05BC546B9}"/>
              </a:ext>
            </a:extLst>
          </p:cNvPr>
          <p:cNvSpPr>
            <a:spLocks noGrp="1"/>
          </p:cNvSpPr>
          <p:nvPr>
            <p:ph type="sldNum" sz="quarter" idx="10"/>
          </p:nvPr>
        </p:nvSpPr>
        <p:spPr/>
        <p:txBody>
          <a:bodyPr/>
          <a:lstStyle/>
          <a:p>
            <a:pPr>
              <a:defRPr/>
            </a:pPr>
            <a:fld id="{D68E8870-17DE-45C4-A8DD-7644B2422933}" type="slidenum">
              <a:rPr lang="en-US" smtClean="0"/>
              <a:pPr>
                <a:defRPr/>
              </a:pPr>
              <a:t>17</a:t>
            </a:fld>
            <a:endParaRPr lang="en-US" dirty="0"/>
          </a:p>
        </p:txBody>
      </p:sp>
      <p:sp>
        <p:nvSpPr>
          <p:cNvPr id="3" name="Title 2">
            <a:extLst>
              <a:ext uri="{FF2B5EF4-FFF2-40B4-BE49-F238E27FC236}">
                <a16:creationId xmlns:a16="http://schemas.microsoft.com/office/drawing/2014/main" id="{982D390C-6A27-B27D-7D16-C2D6F4365A89}"/>
              </a:ext>
            </a:extLst>
          </p:cNvPr>
          <p:cNvSpPr>
            <a:spLocks noGrp="1"/>
          </p:cNvSpPr>
          <p:nvPr>
            <p:ph type="title"/>
          </p:nvPr>
        </p:nvSpPr>
        <p:spPr>
          <a:xfrm>
            <a:off x="2397038" y="0"/>
            <a:ext cx="7416800" cy="640683"/>
          </a:xfrm>
        </p:spPr>
        <p:txBody>
          <a:bodyPr/>
          <a:lstStyle/>
          <a:p>
            <a:r>
              <a:rPr lang="en-US" sz="3200" dirty="0"/>
              <a:t>PRACTITIONER LEVEL</a:t>
            </a:r>
          </a:p>
        </p:txBody>
      </p:sp>
      <p:sp>
        <p:nvSpPr>
          <p:cNvPr id="4" name="Content Placeholder 3">
            <a:extLst>
              <a:ext uri="{FF2B5EF4-FFF2-40B4-BE49-F238E27FC236}">
                <a16:creationId xmlns:a16="http://schemas.microsoft.com/office/drawing/2014/main" id="{A714DCEC-2B00-547D-F834-CC3B0AE4F780}"/>
              </a:ext>
            </a:extLst>
          </p:cNvPr>
          <p:cNvSpPr>
            <a:spLocks noGrp="1"/>
          </p:cNvSpPr>
          <p:nvPr>
            <p:ph sz="quarter" idx="11"/>
          </p:nvPr>
        </p:nvSpPr>
        <p:spPr>
          <a:xfrm>
            <a:off x="480131" y="1245019"/>
            <a:ext cx="11250613" cy="5354085"/>
          </a:xfrm>
        </p:spPr>
        <p:txBody>
          <a:bodyPr/>
          <a:lstStyle/>
          <a:p>
            <a:pPr marL="455613" marR="0" indent="-455613">
              <a:spcBef>
                <a:spcPts val="0"/>
              </a:spcBef>
              <a:spcAft>
                <a:spcPts val="800"/>
              </a:spcAft>
            </a:pPr>
            <a:r>
              <a:rPr lang="en-US" sz="2800" dirty="0">
                <a:effectLst/>
                <a:latin typeface="Arial Narrow" panose="020B0606020202030204" pitchFamily="34" charset="0"/>
                <a:ea typeface="Calibri" panose="020F0502020204030204" pitchFamily="34" charset="0"/>
                <a:cs typeface="Times New Roman" panose="02020603050405020304" pitchFamily="18" charset="0"/>
              </a:rPr>
              <a:t>This level designates professionals who possess applied knowledge of M&amp;S principles and practices in a variety of domains</a:t>
            </a:r>
          </a:p>
          <a:p>
            <a:pPr marL="455613" marR="0" indent="-455613">
              <a:spcBef>
                <a:spcPts val="0"/>
              </a:spcBef>
              <a:spcAft>
                <a:spcPts val="800"/>
              </a:spcAft>
            </a:pPr>
            <a:r>
              <a:rPr lang="en-US" dirty="0">
                <a:latin typeface="Arial Narrow" panose="020B0606020202030204" pitchFamily="34" charset="0"/>
                <a:ea typeface="Calibri" panose="020F0502020204030204" pitchFamily="34" charset="0"/>
                <a:cs typeface="Times New Roman" panose="02020603050405020304" pitchFamily="18" charset="0"/>
              </a:rPr>
              <a:t>Th</a:t>
            </a:r>
            <a:r>
              <a:rPr lang="en-US" sz="2800" dirty="0">
                <a:effectLst/>
                <a:latin typeface="Arial Narrow" panose="020B0606020202030204" pitchFamily="34" charset="0"/>
                <a:ea typeface="Calibri" panose="020F0502020204030204" pitchFamily="34" charset="0"/>
                <a:cs typeface="Times New Roman" panose="02020603050405020304" pitchFamily="18" charset="0"/>
              </a:rPr>
              <a:t>ey understand M&amp;S applications and their role in addressing current and future challenges in specific contexts</a:t>
            </a:r>
          </a:p>
          <a:p>
            <a:pPr marL="455613" marR="0" indent="-455613">
              <a:spcBef>
                <a:spcPts val="0"/>
              </a:spcBef>
              <a:spcAft>
                <a:spcPts val="800"/>
              </a:spcAft>
            </a:pPr>
            <a:r>
              <a:rPr lang="en-US" dirty="0">
                <a:latin typeface="Arial Narrow" panose="020B0606020202030204" pitchFamily="34" charset="0"/>
                <a:ea typeface="Calibri" panose="020F0502020204030204" pitchFamily="34" charset="0"/>
                <a:cs typeface="Times New Roman" panose="02020603050405020304" pitchFamily="18" charset="0"/>
              </a:rPr>
              <a:t>D</a:t>
            </a:r>
            <a:r>
              <a:rPr lang="en-US" sz="2800" dirty="0">
                <a:effectLst/>
                <a:latin typeface="Arial Narrow" panose="020B0606020202030204" pitchFamily="34" charset="0"/>
                <a:ea typeface="Calibri" panose="020F0502020204030204" pitchFamily="34" charset="0"/>
                <a:cs typeface="Times New Roman" panose="02020603050405020304" pitchFamily="18" charset="0"/>
              </a:rPr>
              <a:t>esigned for M&amp;S professionals who have a demonstrated ability to lead technical teams, conduct short-term studies, translate project requirements into model contexts, and coordinate with SMEs and key stakeholders</a:t>
            </a:r>
          </a:p>
          <a:p>
            <a:pPr marL="455613" marR="0" indent="-455613">
              <a:spcBef>
                <a:spcPts val="0"/>
              </a:spcBef>
              <a:spcAft>
                <a:spcPts val="800"/>
              </a:spcAft>
            </a:pPr>
            <a:r>
              <a:rPr lang="en-US" sz="2800" dirty="0">
                <a:effectLst/>
                <a:latin typeface="Arial Narrow" panose="020B0606020202030204" pitchFamily="34" charset="0"/>
                <a:ea typeface="Calibri" panose="020F0502020204030204" pitchFamily="34" charset="0"/>
                <a:cs typeface="Times New Roman" panose="02020603050405020304" pitchFamily="18" charset="0"/>
              </a:rPr>
              <a:t>Ability to develop basic models and simulations using modern software development languages, processes, and tools, including configuration management, VV&amp;A, and quality control</a:t>
            </a:r>
          </a:p>
        </p:txBody>
      </p:sp>
      <p:pic>
        <p:nvPicPr>
          <p:cNvPr id="5" name="Picture 4">
            <a:extLst>
              <a:ext uri="{FF2B5EF4-FFF2-40B4-BE49-F238E27FC236}">
                <a16:creationId xmlns:a16="http://schemas.microsoft.com/office/drawing/2014/main" id="{FD6A0F46-A513-4535-BCD2-6868A3D3064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14571120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033B95-B35D-7F15-C21C-28A05BC546B9}"/>
              </a:ext>
            </a:extLst>
          </p:cNvPr>
          <p:cNvSpPr>
            <a:spLocks noGrp="1"/>
          </p:cNvSpPr>
          <p:nvPr>
            <p:ph type="sldNum" sz="quarter" idx="10"/>
          </p:nvPr>
        </p:nvSpPr>
        <p:spPr/>
        <p:txBody>
          <a:bodyPr/>
          <a:lstStyle/>
          <a:p>
            <a:pPr>
              <a:defRPr/>
            </a:pPr>
            <a:fld id="{D68E8870-17DE-45C4-A8DD-7644B2422933}" type="slidenum">
              <a:rPr lang="en-US" smtClean="0"/>
              <a:pPr>
                <a:defRPr/>
              </a:pPr>
              <a:t>18</a:t>
            </a:fld>
            <a:endParaRPr lang="en-US" dirty="0"/>
          </a:p>
        </p:txBody>
      </p:sp>
      <p:sp>
        <p:nvSpPr>
          <p:cNvPr id="3" name="Title 2">
            <a:extLst>
              <a:ext uri="{FF2B5EF4-FFF2-40B4-BE49-F238E27FC236}">
                <a16:creationId xmlns:a16="http://schemas.microsoft.com/office/drawing/2014/main" id="{982D390C-6A27-B27D-7D16-C2D6F4365A89}"/>
              </a:ext>
            </a:extLst>
          </p:cNvPr>
          <p:cNvSpPr>
            <a:spLocks noGrp="1"/>
          </p:cNvSpPr>
          <p:nvPr>
            <p:ph type="title"/>
          </p:nvPr>
        </p:nvSpPr>
        <p:spPr>
          <a:xfrm>
            <a:off x="2397038" y="0"/>
            <a:ext cx="7416800" cy="640683"/>
          </a:xfrm>
        </p:spPr>
        <p:txBody>
          <a:bodyPr/>
          <a:lstStyle/>
          <a:p>
            <a:r>
              <a:rPr lang="en-US" sz="3200" dirty="0"/>
              <a:t>MASTER LEVEL</a:t>
            </a:r>
          </a:p>
        </p:txBody>
      </p:sp>
      <p:sp>
        <p:nvSpPr>
          <p:cNvPr id="4" name="Content Placeholder 3">
            <a:extLst>
              <a:ext uri="{FF2B5EF4-FFF2-40B4-BE49-F238E27FC236}">
                <a16:creationId xmlns:a16="http://schemas.microsoft.com/office/drawing/2014/main" id="{A714DCEC-2B00-547D-F834-CC3B0AE4F780}"/>
              </a:ext>
            </a:extLst>
          </p:cNvPr>
          <p:cNvSpPr>
            <a:spLocks noGrp="1"/>
          </p:cNvSpPr>
          <p:nvPr>
            <p:ph sz="quarter" idx="11"/>
          </p:nvPr>
        </p:nvSpPr>
        <p:spPr>
          <a:xfrm>
            <a:off x="573440" y="1176163"/>
            <a:ext cx="11045119" cy="5552389"/>
          </a:xfrm>
        </p:spPr>
        <p:txBody>
          <a:bodyPr/>
          <a:lstStyle/>
          <a:p>
            <a:pPr marL="455613" marR="0" indent="-455613">
              <a:spcBef>
                <a:spcPts val="0"/>
              </a:spcBef>
              <a:spcAft>
                <a:spcPts val="800"/>
              </a:spcAft>
            </a:pPr>
            <a:r>
              <a:rPr lang="en-US" sz="2800" dirty="0">
                <a:effectLst/>
                <a:latin typeface="Arial Narrow" panose="020B0606020202030204" pitchFamily="34" charset="0"/>
                <a:ea typeface="Calibri" panose="020F0502020204030204" pitchFamily="34" charset="0"/>
                <a:cs typeface="Times New Roman" panose="02020603050405020304" pitchFamily="18" charset="0"/>
              </a:rPr>
              <a:t>This level designates professionals who have a demonstrated understanding of the M&amp;S BoK its application in a variety of contexts</a:t>
            </a:r>
          </a:p>
          <a:p>
            <a:pPr marL="455613" marR="0" indent="-455613">
              <a:spcBef>
                <a:spcPts val="0"/>
              </a:spcBef>
              <a:spcAft>
                <a:spcPts val="800"/>
              </a:spcAft>
            </a:pPr>
            <a:r>
              <a:rPr lang="en-US" dirty="0">
                <a:latin typeface="Arial Narrow" panose="020B0606020202030204" pitchFamily="34" charset="0"/>
                <a:ea typeface="Calibri" panose="020F0502020204030204" pitchFamily="34" charset="0"/>
                <a:cs typeface="Times New Roman" panose="02020603050405020304" pitchFamily="18" charset="0"/>
              </a:rPr>
              <a:t>Possess the</a:t>
            </a:r>
            <a:r>
              <a:rPr lang="en-US" sz="2800" dirty="0">
                <a:effectLst/>
                <a:latin typeface="Arial Narrow" panose="020B0606020202030204" pitchFamily="34" charset="0"/>
                <a:ea typeface="Calibri" panose="020F0502020204030204" pitchFamily="34" charset="0"/>
                <a:cs typeface="Times New Roman" panose="02020603050405020304" pitchFamily="18" charset="0"/>
              </a:rPr>
              <a:t> capability to plan and execute short- and long-term M&amp;S projects, design and implement complex and sophisticated models, conduct advanced research, communicate findings, and expand the application of M&amp;S into new domains</a:t>
            </a:r>
          </a:p>
          <a:p>
            <a:pPr marL="455613" marR="0" indent="-455613">
              <a:spcBef>
                <a:spcPts val="0"/>
              </a:spcBef>
              <a:spcAft>
                <a:spcPts val="800"/>
              </a:spcAft>
            </a:pPr>
            <a:r>
              <a:rPr lang="en-US" sz="2800" dirty="0">
                <a:effectLst/>
                <a:latin typeface="Arial Narrow" panose="020B0606020202030204" pitchFamily="34" charset="0"/>
                <a:ea typeface="Calibri" panose="020F0502020204030204" pitchFamily="34" charset="0"/>
                <a:cs typeface="Times New Roman" panose="02020603050405020304" pitchFamily="18" charset="0"/>
              </a:rPr>
              <a:t>Ability to independently plan and lead complex M&amp;S technical projects, to derive and specify high level and detailed requirements with measurable acceptability criteria, etc.</a:t>
            </a:r>
          </a:p>
          <a:p>
            <a:pPr marL="455613" marR="0" indent="-455613">
              <a:spcBef>
                <a:spcPts val="0"/>
              </a:spcBef>
              <a:spcAft>
                <a:spcPts val="800"/>
              </a:spcAft>
            </a:pPr>
            <a:r>
              <a:rPr lang="en-US" sz="2800" dirty="0">
                <a:effectLst/>
                <a:latin typeface="Arial Narrow" panose="020B0606020202030204" pitchFamily="34" charset="0"/>
                <a:ea typeface="Calibri" panose="020F0502020204030204" pitchFamily="34" charset="0"/>
                <a:cs typeface="Times New Roman" panose="02020603050405020304" pitchFamily="18" charset="0"/>
              </a:rPr>
              <a:t>Demonstrated ability to present M&amp;S designs, implementation architectures, and results to other M&amp;S professionals and to senior leaders</a:t>
            </a:r>
          </a:p>
        </p:txBody>
      </p:sp>
      <p:pic>
        <p:nvPicPr>
          <p:cNvPr id="5" name="Picture 4">
            <a:extLst>
              <a:ext uri="{FF2B5EF4-FFF2-40B4-BE49-F238E27FC236}">
                <a16:creationId xmlns:a16="http://schemas.microsoft.com/office/drawing/2014/main" id="{FBED09AB-1F2C-4CBF-82C7-8CF5F7F69E4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7754074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8328-C6BB-4965-A850-DCFE78836F23}"/>
              </a:ext>
            </a:extLst>
          </p:cNvPr>
          <p:cNvSpPr>
            <a:spLocks noGrp="1"/>
          </p:cNvSpPr>
          <p:nvPr>
            <p:ph type="title"/>
          </p:nvPr>
        </p:nvSpPr>
        <p:spPr>
          <a:xfrm>
            <a:off x="338075" y="18662"/>
            <a:ext cx="10515600" cy="644754"/>
          </a:xfrm>
        </p:spPr>
        <p:txBody>
          <a:bodyPr/>
          <a:lstStyle/>
          <a:p>
            <a:r>
              <a:rPr lang="en-US" sz="3200" dirty="0"/>
              <a:t>CMSP LEVELS</a:t>
            </a:r>
          </a:p>
        </p:txBody>
      </p:sp>
      <p:pic>
        <p:nvPicPr>
          <p:cNvPr id="6" name="Picture 5">
            <a:extLst>
              <a:ext uri="{FF2B5EF4-FFF2-40B4-BE49-F238E27FC236}">
                <a16:creationId xmlns:a16="http://schemas.microsoft.com/office/drawing/2014/main" id="{3E02E520-A8DF-40A8-9C3A-7CE2BBCA97B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78FCA134-8B4E-4600-A346-84D3ABC3828D}"/>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16628" y="78992"/>
            <a:ext cx="1805305" cy="563245"/>
          </a:xfrm>
          <a:prstGeom prst="rect">
            <a:avLst/>
          </a:prstGeom>
        </p:spPr>
      </p:pic>
      <p:sp>
        <p:nvSpPr>
          <p:cNvPr id="7" name="Rectangle 6">
            <a:extLst>
              <a:ext uri="{FF2B5EF4-FFF2-40B4-BE49-F238E27FC236}">
                <a16:creationId xmlns:a16="http://schemas.microsoft.com/office/drawing/2014/main" id="{64200E55-572E-41FE-B31D-AE92A3F10F86}"/>
              </a:ext>
            </a:extLst>
          </p:cNvPr>
          <p:cNvSpPr/>
          <p:nvPr/>
        </p:nvSpPr>
        <p:spPr>
          <a:xfrm>
            <a:off x="1234335" y="1094030"/>
            <a:ext cx="9697967" cy="659070"/>
          </a:xfrm>
          <a:prstGeom prst="rect">
            <a:avLst/>
          </a:prstGeom>
          <a:solidFill>
            <a:srgbClr val="0000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FF00"/>
              </a:solidFill>
            </a:endParaRPr>
          </a:p>
        </p:txBody>
      </p:sp>
      <p:sp>
        <p:nvSpPr>
          <p:cNvPr id="8" name="Rectangle 7">
            <a:extLst>
              <a:ext uri="{FF2B5EF4-FFF2-40B4-BE49-F238E27FC236}">
                <a16:creationId xmlns:a16="http://schemas.microsoft.com/office/drawing/2014/main" id="{AECE622C-C4D3-405A-9DEA-7693B9203CF1}"/>
              </a:ext>
            </a:extLst>
          </p:cNvPr>
          <p:cNvSpPr/>
          <p:nvPr/>
        </p:nvSpPr>
        <p:spPr>
          <a:xfrm>
            <a:off x="1226642" y="5802009"/>
            <a:ext cx="9705660" cy="643235"/>
          </a:xfrm>
          <a:prstGeom prst="rect">
            <a:avLst/>
          </a:prstGeom>
          <a:solidFill>
            <a:srgbClr val="0000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BFB4F54-CE47-4A07-91AA-DDDD7000E9DD}"/>
              </a:ext>
            </a:extLst>
          </p:cNvPr>
          <p:cNvSpPr/>
          <p:nvPr/>
        </p:nvSpPr>
        <p:spPr>
          <a:xfrm>
            <a:off x="1252802" y="2456691"/>
            <a:ext cx="9679500" cy="1436642"/>
          </a:xfrm>
          <a:prstGeom prst="rect">
            <a:avLst/>
          </a:prstGeom>
          <a:solidFill>
            <a:srgbClr val="0000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cxnSp>
        <p:nvCxnSpPr>
          <p:cNvPr id="10" name="Straight Connector 9">
            <a:extLst>
              <a:ext uri="{FF2B5EF4-FFF2-40B4-BE49-F238E27FC236}">
                <a16:creationId xmlns:a16="http://schemas.microsoft.com/office/drawing/2014/main" id="{88533E09-921E-4031-8455-3307680135B7}"/>
              </a:ext>
            </a:extLst>
          </p:cNvPr>
          <p:cNvCxnSpPr>
            <a:cxnSpLocks/>
          </p:cNvCxnSpPr>
          <p:nvPr/>
        </p:nvCxnSpPr>
        <p:spPr>
          <a:xfrm>
            <a:off x="4477980" y="1712177"/>
            <a:ext cx="0" cy="2720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57273FB-E921-4113-9E00-363ED8C9F706}"/>
              </a:ext>
            </a:extLst>
          </p:cNvPr>
          <p:cNvCxnSpPr>
            <a:cxnSpLocks/>
          </p:cNvCxnSpPr>
          <p:nvPr/>
        </p:nvCxnSpPr>
        <p:spPr>
          <a:xfrm>
            <a:off x="2779192" y="1690827"/>
            <a:ext cx="0" cy="27139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FDDF1AC-D635-47CA-A94B-10052227B4B3}"/>
              </a:ext>
            </a:extLst>
          </p:cNvPr>
          <p:cNvSpPr/>
          <p:nvPr/>
        </p:nvSpPr>
        <p:spPr>
          <a:xfrm>
            <a:off x="4696253" y="1171254"/>
            <a:ext cx="1590565" cy="461665"/>
          </a:xfrm>
          <a:prstGeom prst="rect">
            <a:avLst/>
          </a:prstGeom>
          <a:noFill/>
        </p:spPr>
        <p:txBody>
          <a:bodyPr wrap="none" lIns="91440" tIns="45720" rIns="91440" bIns="45720">
            <a:spAutoFit/>
          </a:bodyPr>
          <a:lstStyle/>
          <a:p>
            <a:pPr algn="ctr"/>
            <a:r>
              <a:rPr lang="en-US" sz="2400" b="1" i="1" dirty="0">
                <a:ln w="0"/>
                <a:solidFill>
                  <a:schemeClr val="bg1"/>
                </a:solidFill>
                <a:effectLst>
                  <a:outerShdw blurRad="38100" dist="19050" dir="2700000" algn="tl" rotWithShape="0">
                    <a:schemeClr val="dk1">
                      <a:alpha val="40000"/>
                    </a:schemeClr>
                  </a:outerShdw>
                </a:effectLst>
              </a:rPr>
              <a:t>Apprentice</a:t>
            </a:r>
            <a:endParaRPr lang="en-US" sz="2400" b="1" i="1" cap="none" spc="0" dirty="0">
              <a:ln w="0"/>
              <a:solidFill>
                <a:schemeClr val="bg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FCA88BE5-0D7B-45ED-945A-D7022DADB99D}"/>
              </a:ext>
            </a:extLst>
          </p:cNvPr>
          <p:cNvSpPr/>
          <p:nvPr/>
        </p:nvSpPr>
        <p:spPr>
          <a:xfrm>
            <a:off x="3058193" y="1171254"/>
            <a:ext cx="951735" cy="461665"/>
          </a:xfrm>
          <a:prstGeom prst="rect">
            <a:avLst/>
          </a:prstGeom>
          <a:noFill/>
        </p:spPr>
        <p:txBody>
          <a:bodyPr wrap="none" lIns="91440" tIns="45720" rIns="91440" bIns="45720">
            <a:spAutoFit/>
          </a:bodyPr>
          <a:lstStyle/>
          <a:p>
            <a:pPr algn="ctr"/>
            <a:r>
              <a:rPr lang="en-US" sz="2400" b="1" i="1" cap="none" spc="0" dirty="0">
                <a:ln w="0"/>
                <a:solidFill>
                  <a:schemeClr val="bg1"/>
                </a:solidFill>
                <a:effectLst>
                  <a:outerShdw blurRad="38100" dist="19050" dir="2700000" algn="tl" rotWithShape="0">
                    <a:schemeClr val="dk1">
                      <a:alpha val="40000"/>
                    </a:schemeClr>
                  </a:outerShdw>
                </a:effectLst>
              </a:rPr>
              <a:t>Intern</a:t>
            </a:r>
          </a:p>
        </p:txBody>
      </p:sp>
      <p:cxnSp>
        <p:nvCxnSpPr>
          <p:cNvPr id="14" name="Straight Connector 13">
            <a:extLst>
              <a:ext uri="{FF2B5EF4-FFF2-40B4-BE49-F238E27FC236}">
                <a16:creationId xmlns:a16="http://schemas.microsoft.com/office/drawing/2014/main" id="{3375B34E-1916-4547-B5F4-E7459DF1B388}"/>
              </a:ext>
            </a:extLst>
          </p:cNvPr>
          <p:cNvCxnSpPr>
            <a:cxnSpLocks/>
          </p:cNvCxnSpPr>
          <p:nvPr/>
        </p:nvCxnSpPr>
        <p:spPr>
          <a:xfrm>
            <a:off x="6640666" y="1705370"/>
            <a:ext cx="20342" cy="267369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CEDD0729-AE9E-489E-BB50-4F639CF7DB19}"/>
              </a:ext>
            </a:extLst>
          </p:cNvPr>
          <p:cNvSpPr/>
          <p:nvPr/>
        </p:nvSpPr>
        <p:spPr>
          <a:xfrm>
            <a:off x="6973143" y="1171254"/>
            <a:ext cx="1694695" cy="461665"/>
          </a:xfrm>
          <a:prstGeom prst="rect">
            <a:avLst/>
          </a:prstGeom>
          <a:noFill/>
        </p:spPr>
        <p:txBody>
          <a:bodyPr wrap="none" lIns="91440" tIns="45720" rIns="91440" bIns="45720">
            <a:spAutoFit/>
          </a:bodyPr>
          <a:lstStyle/>
          <a:p>
            <a:pPr algn="ctr"/>
            <a:r>
              <a:rPr lang="en-US" sz="2400" b="1" i="1" dirty="0">
                <a:ln w="0"/>
                <a:solidFill>
                  <a:schemeClr val="bg1"/>
                </a:solidFill>
                <a:effectLst>
                  <a:outerShdw blurRad="38100" dist="19050" dir="2700000" algn="tl" rotWithShape="0">
                    <a:schemeClr val="dk1">
                      <a:alpha val="40000"/>
                    </a:schemeClr>
                  </a:outerShdw>
                </a:effectLst>
              </a:rPr>
              <a:t>Practitioner</a:t>
            </a:r>
            <a:endParaRPr lang="en-US" sz="2400" b="1" i="1" cap="none" spc="0" dirty="0">
              <a:ln w="0"/>
              <a:solidFill>
                <a:schemeClr val="bg1"/>
              </a:solidFill>
              <a:effectLst>
                <a:outerShdw blurRad="38100" dist="19050" dir="2700000" algn="tl" rotWithShape="0">
                  <a:schemeClr val="dk1">
                    <a:alpha val="40000"/>
                  </a:schemeClr>
                </a:outerShdw>
              </a:effectLst>
            </a:endParaRPr>
          </a:p>
        </p:txBody>
      </p:sp>
      <p:cxnSp>
        <p:nvCxnSpPr>
          <p:cNvPr id="16" name="Straight Connector 15">
            <a:extLst>
              <a:ext uri="{FF2B5EF4-FFF2-40B4-BE49-F238E27FC236}">
                <a16:creationId xmlns:a16="http://schemas.microsoft.com/office/drawing/2014/main" id="{32163D99-E9FB-4003-94C5-6EC76FF13209}"/>
              </a:ext>
            </a:extLst>
          </p:cNvPr>
          <p:cNvCxnSpPr>
            <a:cxnSpLocks/>
          </p:cNvCxnSpPr>
          <p:nvPr/>
        </p:nvCxnSpPr>
        <p:spPr>
          <a:xfrm>
            <a:off x="9122821" y="1639657"/>
            <a:ext cx="10681" cy="28651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A4E360F1-5278-4CBF-BE96-1EC208C33759}"/>
              </a:ext>
            </a:extLst>
          </p:cNvPr>
          <p:cNvSpPr/>
          <p:nvPr/>
        </p:nvSpPr>
        <p:spPr>
          <a:xfrm>
            <a:off x="9354163" y="1171254"/>
            <a:ext cx="1098506" cy="461665"/>
          </a:xfrm>
          <a:prstGeom prst="rect">
            <a:avLst/>
          </a:prstGeom>
          <a:noFill/>
        </p:spPr>
        <p:txBody>
          <a:bodyPr wrap="none" lIns="91440" tIns="45720" rIns="91440" bIns="45720">
            <a:spAutoFit/>
          </a:bodyPr>
          <a:lstStyle/>
          <a:p>
            <a:pPr algn="ctr"/>
            <a:r>
              <a:rPr lang="en-US" sz="2400" b="1" i="1" cap="none" spc="0" dirty="0">
                <a:ln w="0"/>
                <a:solidFill>
                  <a:schemeClr val="bg1"/>
                </a:solidFill>
                <a:effectLst>
                  <a:outerShdw blurRad="38100" dist="19050" dir="2700000" algn="tl" rotWithShape="0">
                    <a:schemeClr val="dk1">
                      <a:alpha val="40000"/>
                    </a:schemeClr>
                  </a:outerShdw>
                </a:effectLst>
              </a:rPr>
              <a:t>Master</a:t>
            </a:r>
          </a:p>
        </p:txBody>
      </p:sp>
      <p:sp>
        <p:nvSpPr>
          <p:cNvPr id="18" name="Rectangle 17">
            <a:extLst>
              <a:ext uri="{FF2B5EF4-FFF2-40B4-BE49-F238E27FC236}">
                <a16:creationId xmlns:a16="http://schemas.microsoft.com/office/drawing/2014/main" id="{1802969B-990F-42B8-B9A4-38D3512CD592}"/>
              </a:ext>
            </a:extLst>
          </p:cNvPr>
          <p:cNvSpPr/>
          <p:nvPr/>
        </p:nvSpPr>
        <p:spPr>
          <a:xfrm>
            <a:off x="2811964" y="5854667"/>
            <a:ext cx="6686550" cy="523220"/>
          </a:xfrm>
          <a:prstGeom prst="rect">
            <a:avLst/>
          </a:prstGeom>
          <a:noFill/>
        </p:spPr>
        <p:txBody>
          <a:bodyPr wrap="square" lIns="91440" tIns="45720" rIns="91440" bIns="45720">
            <a:spAutoFit/>
          </a:bodyPr>
          <a:lstStyle/>
          <a:p>
            <a:pPr algn="ctr"/>
            <a:r>
              <a:rPr lang="en-US" sz="2800" b="1" spc="50" dirty="0">
                <a:ln w="0"/>
                <a:solidFill>
                  <a:schemeClr val="bg1"/>
                </a:solidFill>
                <a:effectLst>
                  <a:innerShdw blurRad="63500" dist="50800" dir="13500000">
                    <a:srgbClr val="000000">
                      <a:alpha val="50000"/>
                    </a:srgbClr>
                  </a:innerShdw>
                </a:effectLst>
              </a:rPr>
              <a:t>Modeling &amp; Simulation Industry</a:t>
            </a:r>
            <a:endParaRPr lang="en-US" sz="2800" b="1" cap="none" spc="50" dirty="0">
              <a:ln w="0"/>
              <a:solidFill>
                <a:schemeClr val="bg1"/>
              </a:solidFill>
              <a:effectLst>
                <a:innerShdw blurRad="63500" dist="50800" dir="13500000">
                  <a:srgbClr val="000000">
                    <a:alpha val="50000"/>
                  </a:srgbClr>
                </a:innerShdw>
              </a:effectLst>
            </a:endParaRPr>
          </a:p>
        </p:txBody>
      </p:sp>
      <p:sp>
        <p:nvSpPr>
          <p:cNvPr id="19" name="Rectangle 18">
            <a:extLst>
              <a:ext uri="{FF2B5EF4-FFF2-40B4-BE49-F238E27FC236}">
                <a16:creationId xmlns:a16="http://schemas.microsoft.com/office/drawing/2014/main" id="{2BD8ECC9-B76F-4614-A1ED-710570C587DF}"/>
              </a:ext>
            </a:extLst>
          </p:cNvPr>
          <p:cNvSpPr/>
          <p:nvPr/>
        </p:nvSpPr>
        <p:spPr>
          <a:xfrm>
            <a:off x="1921933" y="4915236"/>
            <a:ext cx="1694614" cy="523220"/>
          </a:xfrm>
          <a:prstGeom prst="rect">
            <a:avLst/>
          </a:prstGeom>
          <a:noFill/>
        </p:spPr>
        <p:txBody>
          <a:bodyPr wrap="square" lIns="91440" tIns="45720" rIns="91440" bIns="45720">
            <a:spAutoFit/>
          </a:bodyPr>
          <a:lstStyle/>
          <a:p>
            <a:pPr algn="ctr"/>
            <a:r>
              <a:rPr lang="en-US" sz="1400" dirty="0">
                <a:ln w="0"/>
                <a:effectLst>
                  <a:outerShdw blurRad="38100" dist="19050" dir="2700000" algn="tl" rotWithShape="0">
                    <a:schemeClr val="dk1">
                      <a:alpha val="40000"/>
                    </a:schemeClr>
                  </a:outerShdw>
                </a:effectLst>
              </a:rPr>
              <a:t>NCS Exam</a:t>
            </a:r>
          </a:p>
          <a:p>
            <a:pPr algn="ctr"/>
            <a:r>
              <a:rPr lang="en-US" sz="1400" b="0" cap="none" spc="0" dirty="0">
                <a:ln w="0"/>
                <a:solidFill>
                  <a:schemeClr val="tx1"/>
                </a:solidFill>
                <a:effectLst>
                  <a:outerShdw blurRad="38100" dist="19050" dir="2700000" algn="tl" rotWithShape="0">
                    <a:schemeClr val="dk1">
                      <a:alpha val="40000"/>
                    </a:schemeClr>
                  </a:outerShdw>
                </a:effectLst>
              </a:rPr>
              <a:t>Intern Exam</a:t>
            </a:r>
          </a:p>
        </p:txBody>
      </p:sp>
      <p:sp>
        <p:nvSpPr>
          <p:cNvPr id="20" name="Rectangle 19">
            <a:extLst>
              <a:ext uri="{FF2B5EF4-FFF2-40B4-BE49-F238E27FC236}">
                <a16:creationId xmlns:a16="http://schemas.microsoft.com/office/drawing/2014/main" id="{36A64F28-EECD-4F7F-8BBD-85D695DFEB82}"/>
              </a:ext>
            </a:extLst>
          </p:cNvPr>
          <p:cNvSpPr/>
          <p:nvPr/>
        </p:nvSpPr>
        <p:spPr>
          <a:xfrm>
            <a:off x="3689788" y="4905257"/>
            <a:ext cx="1575826" cy="523220"/>
          </a:xfrm>
          <a:prstGeom prst="rect">
            <a:avLst/>
          </a:prstGeom>
          <a:noFill/>
        </p:spPr>
        <p:txBody>
          <a:bodyPr wrap="square" lIns="91440" tIns="45720" rIns="91440" bIns="45720">
            <a:spAutoFit/>
          </a:bodyPr>
          <a:lstStyle/>
          <a:p>
            <a:pPr algn="ctr"/>
            <a:r>
              <a:rPr lang="en-US" sz="1400" dirty="0">
                <a:ln w="0"/>
                <a:effectLst>
                  <a:outerShdw blurRad="38100" dist="19050" dir="2700000" algn="tl" rotWithShape="0">
                    <a:schemeClr val="dk1">
                      <a:alpha val="40000"/>
                    </a:schemeClr>
                  </a:outerShdw>
                </a:effectLst>
              </a:rPr>
              <a:t>NTSA </a:t>
            </a:r>
          </a:p>
          <a:p>
            <a:pPr algn="ctr"/>
            <a:r>
              <a:rPr lang="en-US" sz="1400" dirty="0">
                <a:ln w="0"/>
                <a:effectLst>
                  <a:outerShdw blurRad="38100" dist="19050" dir="2700000" algn="tl" rotWithShape="0">
                    <a:schemeClr val="dk1">
                      <a:alpha val="40000"/>
                    </a:schemeClr>
                  </a:outerShdw>
                </a:effectLst>
              </a:rPr>
              <a:t>Apprentice Exam</a:t>
            </a:r>
            <a:endParaRPr lang="en-US" sz="1400" b="0" cap="none" spc="0" dirty="0">
              <a:ln w="0"/>
              <a:solidFill>
                <a:schemeClr val="tx1"/>
              </a:solidFill>
              <a:effectLst>
                <a:outerShdw blurRad="38100" dist="19050" dir="2700000" algn="tl" rotWithShape="0">
                  <a:schemeClr val="dk1">
                    <a:alpha val="40000"/>
                  </a:schemeClr>
                </a:outerShdw>
              </a:effectLst>
            </a:endParaRPr>
          </a:p>
        </p:txBody>
      </p:sp>
      <p:sp>
        <p:nvSpPr>
          <p:cNvPr id="21" name="Isosceles Triangle 20">
            <a:extLst>
              <a:ext uri="{FF2B5EF4-FFF2-40B4-BE49-F238E27FC236}">
                <a16:creationId xmlns:a16="http://schemas.microsoft.com/office/drawing/2014/main" id="{793F8EE6-45BC-4653-8425-11C0A3B531AF}"/>
              </a:ext>
            </a:extLst>
          </p:cNvPr>
          <p:cNvSpPr/>
          <p:nvPr/>
        </p:nvSpPr>
        <p:spPr>
          <a:xfrm>
            <a:off x="4258143" y="4278201"/>
            <a:ext cx="439116" cy="370537"/>
          </a:xfrm>
          <a:prstGeom prst="triangle">
            <a:avLst/>
          </a:prstGeom>
          <a:solidFill>
            <a:srgbClr val="0000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18BAF20-F9FB-4D8F-9CEE-E03383E9CD6B}"/>
              </a:ext>
            </a:extLst>
          </p:cNvPr>
          <p:cNvSpPr/>
          <p:nvPr/>
        </p:nvSpPr>
        <p:spPr>
          <a:xfrm>
            <a:off x="5481941" y="4851914"/>
            <a:ext cx="2358133" cy="523220"/>
          </a:xfrm>
          <a:prstGeom prst="rect">
            <a:avLst/>
          </a:prstGeom>
          <a:noFill/>
        </p:spPr>
        <p:txBody>
          <a:bodyPr wrap="square" lIns="91440" tIns="45720" rIns="91440" bIns="45720">
            <a:spAutoFit/>
          </a:bodyPr>
          <a:lstStyle/>
          <a:p>
            <a:pPr algn="ctr"/>
            <a:r>
              <a:rPr lang="en-US" sz="1400" dirty="0">
                <a:ln w="0"/>
                <a:effectLst>
                  <a:outerShdw blurRad="38100" dist="19050" dir="2700000" algn="tl" rotWithShape="0">
                    <a:schemeClr val="dk1">
                      <a:alpha val="40000"/>
                    </a:schemeClr>
                  </a:outerShdw>
                </a:effectLst>
              </a:rPr>
              <a:t>NTSA </a:t>
            </a:r>
          </a:p>
          <a:p>
            <a:pPr algn="ctr"/>
            <a:r>
              <a:rPr lang="en-US" sz="1400" dirty="0">
                <a:ln w="0"/>
                <a:effectLst>
                  <a:outerShdw blurRad="38100" dist="19050" dir="2700000" algn="tl" rotWithShape="0">
                    <a:schemeClr val="dk1">
                      <a:alpha val="40000"/>
                    </a:schemeClr>
                  </a:outerShdw>
                </a:effectLst>
              </a:rPr>
              <a:t>Practitioner Exam</a:t>
            </a:r>
            <a:endParaRPr lang="en-US" sz="1400" b="0" cap="none" spc="0" dirty="0">
              <a:ln w="0"/>
              <a:solidFill>
                <a:schemeClr val="tx1"/>
              </a:solidFill>
              <a:effectLst>
                <a:outerShdw blurRad="38100" dist="19050" dir="2700000" algn="tl" rotWithShape="0">
                  <a:schemeClr val="dk1">
                    <a:alpha val="40000"/>
                  </a:schemeClr>
                </a:outerShdw>
              </a:effectLst>
            </a:endParaRPr>
          </a:p>
        </p:txBody>
      </p:sp>
      <p:sp>
        <p:nvSpPr>
          <p:cNvPr id="23" name="Isosceles Triangle 22">
            <a:extLst>
              <a:ext uri="{FF2B5EF4-FFF2-40B4-BE49-F238E27FC236}">
                <a16:creationId xmlns:a16="http://schemas.microsoft.com/office/drawing/2014/main" id="{B59AF6B9-5460-4A96-8827-BE541E8599B6}"/>
              </a:ext>
            </a:extLst>
          </p:cNvPr>
          <p:cNvSpPr/>
          <p:nvPr/>
        </p:nvSpPr>
        <p:spPr>
          <a:xfrm>
            <a:off x="8886694" y="4278201"/>
            <a:ext cx="493616" cy="371554"/>
          </a:xfrm>
          <a:prstGeom prst="triangle">
            <a:avLst/>
          </a:prstGeom>
          <a:solidFill>
            <a:srgbClr val="0000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53C30AA-6719-416B-912A-839C26F4053D}"/>
              </a:ext>
            </a:extLst>
          </p:cNvPr>
          <p:cNvSpPr/>
          <p:nvPr/>
        </p:nvSpPr>
        <p:spPr>
          <a:xfrm>
            <a:off x="7954435" y="4851914"/>
            <a:ext cx="2358133" cy="523220"/>
          </a:xfrm>
          <a:prstGeom prst="rect">
            <a:avLst/>
          </a:prstGeom>
          <a:noFill/>
        </p:spPr>
        <p:txBody>
          <a:bodyPr wrap="square" lIns="91440" tIns="45720" rIns="91440" bIns="45720">
            <a:spAutoFit/>
          </a:bodyPr>
          <a:lstStyle/>
          <a:p>
            <a:pPr algn="ctr"/>
            <a:r>
              <a:rPr lang="en-US" sz="1400" b="0" cap="none" spc="0" dirty="0">
                <a:ln w="0"/>
                <a:solidFill>
                  <a:schemeClr val="tx1"/>
                </a:solidFill>
                <a:effectLst>
                  <a:outerShdw blurRad="38100" dist="19050" dir="2700000" algn="tl" rotWithShape="0">
                    <a:schemeClr val="dk1">
                      <a:alpha val="40000"/>
                    </a:schemeClr>
                  </a:outerShdw>
                </a:effectLst>
              </a:rPr>
              <a:t>NTSA </a:t>
            </a:r>
          </a:p>
          <a:p>
            <a:pPr algn="ctr"/>
            <a:r>
              <a:rPr lang="en-US" sz="1400" dirty="0">
                <a:ln w="0"/>
                <a:effectLst>
                  <a:outerShdw blurRad="38100" dist="19050" dir="2700000" algn="tl" rotWithShape="0">
                    <a:schemeClr val="dk1">
                      <a:alpha val="40000"/>
                    </a:schemeClr>
                  </a:outerShdw>
                </a:effectLst>
              </a:rPr>
              <a:t>Master </a:t>
            </a:r>
            <a:r>
              <a:rPr lang="en-US" sz="1400" b="0" cap="none" spc="0" dirty="0">
                <a:ln w="0"/>
                <a:solidFill>
                  <a:schemeClr val="tx1"/>
                </a:solidFill>
                <a:effectLst>
                  <a:outerShdw blurRad="38100" dist="19050" dir="2700000" algn="tl" rotWithShape="0">
                    <a:schemeClr val="dk1">
                      <a:alpha val="40000"/>
                    </a:schemeClr>
                  </a:outerShdw>
                </a:effectLst>
              </a:rPr>
              <a:t>Exam</a:t>
            </a:r>
          </a:p>
        </p:txBody>
      </p:sp>
      <p:sp>
        <p:nvSpPr>
          <p:cNvPr id="25" name="Rectangle 24">
            <a:extLst>
              <a:ext uri="{FF2B5EF4-FFF2-40B4-BE49-F238E27FC236}">
                <a16:creationId xmlns:a16="http://schemas.microsoft.com/office/drawing/2014/main" id="{ED1FB0D1-77AE-4DDD-9240-CA72DF167E0C}"/>
              </a:ext>
            </a:extLst>
          </p:cNvPr>
          <p:cNvSpPr/>
          <p:nvPr/>
        </p:nvSpPr>
        <p:spPr>
          <a:xfrm>
            <a:off x="1226642" y="2495660"/>
            <a:ext cx="1560042" cy="369332"/>
          </a:xfrm>
          <a:prstGeom prst="rect">
            <a:avLst/>
          </a:prstGeom>
          <a:noFill/>
        </p:spPr>
        <p:txBody>
          <a:bodyPr wrap="none" lIns="91440" tIns="45720" rIns="91440" bIns="45720">
            <a:spAutoFit/>
          </a:bodyPr>
          <a:lstStyle/>
          <a:p>
            <a:pPr algn="ctr"/>
            <a:r>
              <a:rPr lang="en-US" sz="1800" b="1" dirty="0">
                <a:ln w="12700">
                  <a:solidFill>
                    <a:schemeClr val="accent5"/>
                  </a:solidFill>
                  <a:prstDash val="solid"/>
                </a:ln>
                <a:pattFill prst="ltDnDiag">
                  <a:fgClr>
                    <a:schemeClr val="accent5">
                      <a:lumMod val="60000"/>
                      <a:lumOff val="40000"/>
                    </a:schemeClr>
                  </a:fgClr>
                  <a:bgClr>
                    <a:schemeClr val="bg1"/>
                  </a:bgClr>
                </a:pattFill>
              </a:rPr>
              <a:t>High School</a:t>
            </a:r>
            <a:endParaRPr lang="en-US" sz="1800" b="1" cap="none" spc="0" dirty="0">
              <a:ln w="12700">
                <a:solidFill>
                  <a:schemeClr val="accent5"/>
                </a:solidFill>
                <a:prstDash val="solid"/>
              </a:ln>
              <a:pattFill prst="ltDnDiag">
                <a:fgClr>
                  <a:schemeClr val="accent5">
                    <a:lumMod val="60000"/>
                    <a:lumOff val="40000"/>
                  </a:schemeClr>
                </a:fgClr>
                <a:bgClr>
                  <a:schemeClr val="bg1"/>
                </a:bgClr>
              </a:pattFill>
              <a:effectLst/>
            </a:endParaRPr>
          </a:p>
        </p:txBody>
      </p:sp>
      <p:sp>
        <p:nvSpPr>
          <p:cNvPr id="26" name="Rectangle 25">
            <a:extLst>
              <a:ext uri="{FF2B5EF4-FFF2-40B4-BE49-F238E27FC236}">
                <a16:creationId xmlns:a16="http://schemas.microsoft.com/office/drawing/2014/main" id="{DBF2809C-4540-4FE3-ABE9-B5C3BF064B98}"/>
              </a:ext>
            </a:extLst>
          </p:cNvPr>
          <p:cNvSpPr/>
          <p:nvPr/>
        </p:nvSpPr>
        <p:spPr>
          <a:xfrm>
            <a:off x="2547622" y="2502736"/>
            <a:ext cx="2040241" cy="369332"/>
          </a:xfrm>
          <a:prstGeom prst="rect">
            <a:avLst/>
          </a:prstGeom>
          <a:noFill/>
        </p:spPr>
        <p:txBody>
          <a:bodyPr wrap="square" lIns="91440" tIns="45720" rIns="91440" bIns="45720">
            <a:spAutoFit/>
          </a:bodyPr>
          <a:lstStyle/>
          <a:p>
            <a:pPr algn="ctr"/>
            <a:r>
              <a:rPr lang="en-US" sz="1800" b="1" cap="none" spc="0" dirty="0">
                <a:ln w="12700">
                  <a:solidFill>
                    <a:schemeClr val="accent5"/>
                  </a:solidFill>
                  <a:prstDash val="solid"/>
                </a:ln>
                <a:pattFill prst="ltDnDiag">
                  <a:fgClr>
                    <a:schemeClr val="accent5">
                      <a:lumMod val="60000"/>
                      <a:lumOff val="40000"/>
                    </a:schemeClr>
                  </a:fgClr>
                  <a:bgClr>
                    <a:schemeClr val="bg1"/>
                  </a:bgClr>
                </a:pattFill>
                <a:effectLst/>
              </a:rPr>
              <a:t>BA/BS</a:t>
            </a:r>
          </a:p>
        </p:txBody>
      </p:sp>
      <p:sp>
        <p:nvSpPr>
          <p:cNvPr id="27" name="Rectangle 26">
            <a:extLst>
              <a:ext uri="{FF2B5EF4-FFF2-40B4-BE49-F238E27FC236}">
                <a16:creationId xmlns:a16="http://schemas.microsoft.com/office/drawing/2014/main" id="{50897C14-2A60-4241-A67F-123CBF369EDF}"/>
              </a:ext>
            </a:extLst>
          </p:cNvPr>
          <p:cNvSpPr/>
          <p:nvPr/>
        </p:nvSpPr>
        <p:spPr>
          <a:xfrm>
            <a:off x="4945629" y="2502736"/>
            <a:ext cx="1035861" cy="369332"/>
          </a:xfrm>
          <a:prstGeom prst="rect">
            <a:avLst/>
          </a:prstGeom>
          <a:noFill/>
        </p:spPr>
        <p:txBody>
          <a:bodyPr wrap="none" lIns="91440" tIns="45720" rIns="91440" bIns="45720">
            <a:spAutoFit/>
          </a:bodyPr>
          <a:lstStyle/>
          <a:p>
            <a:pPr algn="ctr"/>
            <a:r>
              <a:rPr lang="en-US" sz="1800" b="1" cap="none" spc="0" dirty="0">
                <a:ln w="12700">
                  <a:solidFill>
                    <a:schemeClr val="accent5"/>
                  </a:solidFill>
                  <a:prstDash val="solid"/>
                </a:ln>
                <a:pattFill prst="ltDnDiag">
                  <a:fgClr>
                    <a:schemeClr val="accent5">
                      <a:lumMod val="60000"/>
                      <a:lumOff val="40000"/>
                    </a:schemeClr>
                  </a:fgClr>
                  <a:bgClr>
                    <a:schemeClr val="bg1"/>
                  </a:bgClr>
                </a:pattFill>
                <a:effectLst/>
              </a:rPr>
              <a:t>MA/MS</a:t>
            </a:r>
          </a:p>
        </p:txBody>
      </p:sp>
      <p:sp>
        <p:nvSpPr>
          <p:cNvPr id="28" name="Rectangle 27">
            <a:extLst>
              <a:ext uri="{FF2B5EF4-FFF2-40B4-BE49-F238E27FC236}">
                <a16:creationId xmlns:a16="http://schemas.microsoft.com/office/drawing/2014/main" id="{D911013B-A9A4-4122-955E-FE12BC71E967}"/>
              </a:ext>
            </a:extLst>
          </p:cNvPr>
          <p:cNvSpPr/>
          <p:nvPr/>
        </p:nvSpPr>
        <p:spPr>
          <a:xfrm>
            <a:off x="7151735" y="2504546"/>
            <a:ext cx="1334020" cy="369332"/>
          </a:xfrm>
          <a:prstGeom prst="rect">
            <a:avLst/>
          </a:prstGeom>
          <a:noFill/>
        </p:spPr>
        <p:txBody>
          <a:bodyPr wrap="none" lIns="91440" tIns="45720" rIns="91440" bIns="45720">
            <a:spAutoFit/>
          </a:bodyPr>
          <a:lstStyle/>
          <a:p>
            <a:pPr algn="ctr"/>
            <a:r>
              <a:rPr lang="en-US" sz="1800" b="1" cap="none" spc="0" dirty="0">
                <a:ln w="12700">
                  <a:solidFill>
                    <a:schemeClr val="accent5"/>
                  </a:solidFill>
                  <a:prstDash val="solid"/>
                </a:ln>
                <a:pattFill prst="ltDnDiag">
                  <a:fgClr>
                    <a:schemeClr val="accent5">
                      <a:lumMod val="60000"/>
                      <a:lumOff val="40000"/>
                    </a:schemeClr>
                  </a:fgClr>
                  <a:bgClr>
                    <a:schemeClr val="bg1"/>
                  </a:bgClr>
                </a:pattFill>
                <a:effectLst/>
              </a:rPr>
              <a:t>Doctorate</a:t>
            </a:r>
          </a:p>
        </p:txBody>
      </p:sp>
      <p:sp>
        <p:nvSpPr>
          <p:cNvPr id="29" name="TextBox 28">
            <a:extLst>
              <a:ext uri="{FF2B5EF4-FFF2-40B4-BE49-F238E27FC236}">
                <a16:creationId xmlns:a16="http://schemas.microsoft.com/office/drawing/2014/main" id="{61D42A2A-56C3-4F53-83B8-2DA101C2E986}"/>
              </a:ext>
            </a:extLst>
          </p:cNvPr>
          <p:cNvSpPr txBox="1"/>
          <p:nvPr/>
        </p:nvSpPr>
        <p:spPr>
          <a:xfrm rot="16200000">
            <a:off x="-377678" y="2913708"/>
            <a:ext cx="1786066" cy="584775"/>
          </a:xfrm>
          <a:prstGeom prst="rect">
            <a:avLst/>
          </a:prstGeom>
          <a:noFill/>
        </p:spPr>
        <p:txBody>
          <a:bodyPr wrap="none" rtlCol="0">
            <a:spAutoFit/>
          </a:bodyPr>
          <a:lstStyle/>
          <a:p>
            <a:pPr algn="ctr"/>
            <a:r>
              <a:rPr lang="en-US" sz="1600" b="1" dirty="0"/>
              <a:t>Education</a:t>
            </a:r>
          </a:p>
          <a:p>
            <a:pPr algn="ctr"/>
            <a:r>
              <a:rPr lang="en-US" sz="1600" b="1" dirty="0"/>
              <a:t>And Experience</a:t>
            </a:r>
          </a:p>
        </p:txBody>
      </p:sp>
      <p:sp>
        <p:nvSpPr>
          <p:cNvPr id="30" name="TextBox 29">
            <a:extLst>
              <a:ext uri="{FF2B5EF4-FFF2-40B4-BE49-F238E27FC236}">
                <a16:creationId xmlns:a16="http://schemas.microsoft.com/office/drawing/2014/main" id="{FF35663A-92FF-4FD4-AB8F-98FE0F76A8A1}"/>
              </a:ext>
            </a:extLst>
          </p:cNvPr>
          <p:cNvSpPr txBox="1"/>
          <p:nvPr/>
        </p:nvSpPr>
        <p:spPr>
          <a:xfrm rot="16200000">
            <a:off x="-100390" y="4698213"/>
            <a:ext cx="1231491" cy="584775"/>
          </a:xfrm>
          <a:prstGeom prst="rect">
            <a:avLst/>
          </a:prstGeom>
          <a:noFill/>
        </p:spPr>
        <p:txBody>
          <a:bodyPr wrap="none" rtlCol="0">
            <a:spAutoFit/>
          </a:bodyPr>
          <a:lstStyle/>
          <a:p>
            <a:pPr algn="ctr"/>
            <a:r>
              <a:rPr lang="en-US" sz="1600" b="1" dirty="0"/>
              <a:t>Certification</a:t>
            </a:r>
          </a:p>
          <a:p>
            <a:pPr algn="ctr"/>
            <a:r>
              <a:rPr lang="en-US" sz="1600" b="1" dirty="0"/>
              <a:t>Exam Level</a:t>
            </a:r>
          </a:p>
        </p:txBody>
      </p:sp>
      <p:sp>
        <p:nvSpPr>
          <p:cNvPr id="31" name="Isosceles Triangle 30">
            <a:extLst>
              <a:ext uri="{FF2B5EF4-FFF2-40B4-BE49-F238E27FC236}">
                <a16:creationId xmlns:a16="http://schemas.microsoft.com/office/drawing/2014/main" id="{DD060EB7-A1F8-4445-95A5-037446C0C154}"/>
              </a:ext>
            </a:extLst>
          </p:cNvPr>
          <p:cNvSpPr/>
          <p:nvPr/>
        </p:nvSpPr>
        <p:spPr>
          <a:xfrm>
            <a:off x="6425351" y="4278201"/>
            <a:ext cx="493616" cy="371554"/>
          </a:xfrm>
          <a:prstGeom prst="triangle">
            <a:avLst/>
          </a:prstGeom>
          <a:solidFill>
            <a:srgbClr val="0000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AADCB31E-7D9D-47B8-94E0-CF43A067FD75}"/>
              </a:ext>
            </a:extLst>
          </p:cNvPr>
          <p:cNvSpPr txBox="1"/>
          <p:nvPr/>
        </p:nvSpPr>
        <p:spPr>
          <a:xfrm rot="16200000">
            <a:off x="-83367" y="1245477"/>
            <a:ext cx="1197444" cy="584775"/>
          </a:xfrm>
          <a:prstGeom prst="rect">
            <a:avLst/>
          </a:prstGeom>
          <a:noFill/>
        </p:spPr>
        <p:txBody>
          <a:bodyPr wrap="none" rtlCol="0">
            <a:spAutoFit/>
          </a:bodyPr>
          <a:lstStyle/>
          <a:p>
            <a:pPr algn="ctr"/>
            <a:r>
              <a:rPr lang="en-US" sz="1600" b="1" dirty="0"/>
              <a:t>CMSP</a:t>
            </a:r>
          </a:p>
          <a:p>
            <a:pPr algn="ctr"/>
            <a:r>
              <a:rPr lang="en-US" sz="1600" b="1" dirty="0"/>
              <a:t>Designation</a:t>
            </a:r>
          </a:p>
        </p:txBody>
      </p:sp>
      <p:sp>
        <p:nvSpPr>
          <p:cNvPr id="33" name="Isosceles Triangle 32">
            <a:extLst>
              <a:ext uri="{FF2B5EF4-FFF2-40B4-BE49-F238E27FC236}">
                <a16:creationId xmlns:a16="http://schemas.microsoft.com/office/drawing/2014/main" id="{2CF9AD46-ABE3-4BD6-839E-5DA045BFB4C8}"/>
              </a:ext>
            </a:extLst>
          </p:cNvPr>
          <p:cNvSpPr/>
          <p:nvPr/>
        </p:nvSpPr>
        <p:spPr>
          <a:xfrm>
            <a:off x="2559227" y="4278201"/>
            <a:ext cx="439116" cy="370537"/>
          </a:xfrm>
          <a:prstGeom prst="triangle">
            <a:avLst/>
          </a:prstGeom>
          <a:solidFill>
            <a:srgbClr val="0000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442CD3F-9BB9-49B4-A135-F70FBEA4087A}"/>
              </a:ext>
            </a:extLst>
          </p:cNvPr>
          <p:cNvSpPr/>
          <p:nvPr/>
        </p:nvSpPr>
        <p:spPr>
          <a:xfrm>
            <a:off x="1171875" y="2929543"/>
            <a:ext cx="7964040" cy="461665"/>
          </a:xfrm>
          <a:prstGeom prst="rect">
            <a:avLst/>
          </a:prstGeom>
          <a:noFill/>
        </p:spPr>
        <p:txBody>
          <a:bodyPr wrap="none" lIns="91440" tIns="45720" rIns="91440" bIns="45720">
            <a:spAutoFit/>
          </a:bodyPr>
          <a:lstStyle/>
          <a:p>
            <a:pPr algn="ctr"/>
            <a:r>
              <a:rPr lang="en-US" sz="2400" b="1" dirty="0">
                <a:ln w="12700">
                  <a:solidFill>
                    <a:schemeClr val="accent5"/>
                  </a:solidFill>
                  <a:prstDash val="solid"/>
                </a:ln>
                <a:pattFill prst="ltDnDiag">
                  <a:fgClr>
                    <a:schemeClr val="accent5">
                      <a:lumMod val="60000"/>
                      <a:lumOff val="40000"/>
                    </a:schemeClr>
                  </a:fgClr>
                  <a:bgClr>
                    <a:schemeClr val="bg1"/>
                  </a:bgClr>
                </a:pattFill>
              </a:rPr>
              <a:t> ------------------------- and / or ----------------------</a:t>
            </a:r>
            <a:endParaRPr lang="en-US" sz="2400" b="1" cap="none" spc="0" dirty="0">
              <a:ln w="12700">
                <a:solidFill>
                  <a:schemeClr val="accent5"/>
                </a:solidFill>
                <a:prstDash val="solid"/>
              </a:ln>
              <a:pattFill prst="ltDnDiag">
                <a:fgClr>
                  <a:schemeClr val="accent5">
                    <a:lumMod val="60000"/>
                    <a:lumOff val="40000"/>
                  </a:schemeClr>
                </a:fgClr>
                <a:bgClr>
                  <a:schemeClr val="bg1"/>
                </a:bgClr>
              </a:pattFill>
              <a:effectLst/>
            </a:endParaRPr>
          </a:p>
        </p:txBody>
      </p:sp>
      <p:sp>
        <p:nvSpPr>
          <p:cNvPr id="37" name="Rectangle 36">
            <a:extLst>
              <a:ext uri="{FF2B5EF4-FFF2-40B4-BE49-F238E27FC236}">
                <a16:creationId xmlns:a16="http://schemas.microsoft.com/office/drawing/2014/main" id="{029B3516-262E-4FF5-ACFF-62CD71ED54AC}"/>
              </a:ext>
            </a:extLst>
          </p:cNvPr>
          <p:cNvSpPr/>
          <p:nvPr/>
        </p:nvSpPr>
        <p:spPr>
          <a:xfrm>
            <a:off x="1636558" y="3421773"/>
            <a:ext cx="7103227" cy="369332"/>
          </a:xfrm>
          <a:prstGeom prst="rect">
            <a:avLst/>
          </a:prstGeom>
          <a:noFill/>
        </p:spPr>
        <p:txBody>
          <a:bodyPr wrap="none" lIns="91440" tIns="45720" rIns="91440" bIns="45720">
            <a:spAutoFit/>
          </a:bodyPr>
          <a:lstStyle/>
          <a:p>
            <a:pPr algn="ctr"/>
            <a:r>
              <a:rPr lang="en-US" sz="1800" b="1" cap="none" spc="0" dirty="0">
                <a:ln w="12700">
                  <a:solidFill>
                    <a:schemeClr val="accent5"/>
                  </a:solidFill>
                  <a:prstDash val="solid"/>
                </a:ln>
                <a:pattFill prst="ltDnDiag">
                  <a:fgClr>
                    <a:schemeClr val="accent5">
                      <a:lumMod val="60000"/>
                      <a:lumOff val="40000"/>
                    </a:schemeClr>
                  </a:fgClr>
                  <a:bgClr>
                    <a:schemeClr val="bg1"/>
                  </a:bgClr>
                </a:pattFill>
                <a:effectLst/>
              </a:rPr>
              <a:t>Number of Years of Relevant Work Experience from 0 – 30+</a:t>
            </a:r>
          </a:p>
        </p:txBody>
      </p:sp>
    </p:spTree>
    <p:extLst>
      <p:ext uri="{BB962C8B-B14F-4D97-AF65-F5344CB8AC3E}">
        <p14:creationId xmlns:p14="http://schemas.microsoft.com/office/powerpoint/2010/main" val="798490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49B7F-4999-4BFD-810B-A57AECA5D475}"/>
              </a:ext>
            </a:extLst>
          </p:cNvPr>
          <p:cNvSpPr>
            <a:spLocks noGrp="1"/>
          </p:cNvSpPr>
          <p:nvPr>
            <p:ph type="title"/>
          </p:nvPr>
        </p:nvSpPr>
        <p:spPr>
          <a:xfrm>
            <a:off x="326923" y="18662"/>
            <a:ext cx="10515600" cy="600377"/>
          </a:xfrm>
        </p:spPr>
        <p:txBody>
          <a:bodyPr/>
          <a:lstStyle/>
          <a:p>
            <a:r>
              <a:rPr lang="en-US" sz="3200" b="1" dirty="0">
                <a:latin typeface="+mn-lt"/>
              </a:rPr>
              <a:t>EXAM PHILOSOPHY</a:t>
            </a:r>
          </a:p>
        </p:txBody>
      </p:sp>
      <p:sp>
        <p:nvSpPr>
          <p:cNvPr id="3" name="Content Placeholder 2">
            <a:extLst>
              <a:ext uri="{FF2B5EF4-FFF2-40B4-BE49-F238E27FC236}">
                <a16:creationId xmlns:a16="http://schemas.microsoft.com/office/drawing/2014/main" id="{65E1D01C-F0CF-406E-A846-FA8998197392}"/>
              </a:ext>
            </a:extLst>
          </p:cNvPr>
          <p:cNvSpPr>
            <a:spLocks noGrp="1"/>
          </p:cNvSpPr>
          <p:nvPr>
            <p:ph idx="1"/>
          </p:nvPr>
        </p:nvSpPr>
        <p:spPr>
          <a:xfrm>
            <a:off x="326923" y="966283"/>
            <a:ext cx="11560277" cy="5640849"/>
          </a:xfrm>
        </p:spPr>
        <p:txBody>
          <a:bodyPr>
            <a:noAutofit/>
          </a:bodyPr>
          <a:lstStyle/>
          <a:p>
            <a:pPr>
              <a:lnSpc>
                <a:spcPct val="100000"/>
              </a:lnSpc>
              <a:spcAft>
                <a:spcPts val="1800"/>
              </a:spcAft>
            </a:pPr>
            <a:r>
              <a:rPr lang="en-US" dirty="0"/>
              <a:t>Ensure that successful candidates have an appropriate and </a:t>
            </a:r>
            <a:r>
              <a:rPr lang="en-US" i="1" dirty="0"/>
              <a:t>representative understanding of the full spectrum of M&amp;S</a:t>
            </a:r>
          </a:p>
          <a:p>
            <a:pPr>
              <a:lnSpc>
                <a:spcPct val="100000"/>
              </a:lnSpc>
              <a:spcAft>
                <a:spcPts val="1800"/>
              </a:spcAft>
            </a:pPr>
            <a:r>
              <a:rPr lang="en-US" altLang="en-US" dirty="0"/>
              <a:t>Designed to be a challenging trial to garner respect and credibility and to demonstrate professionalism</a:t>
            </a:r>
          </a:p>
          <a:p>
            <a:pPr>
              <a:lnSpc>
                <a:spcPct val="100000"/>
              </a:lnSpc>
              <a:spcAft>
                <a:spcPts val="1800"/>
              </a:spcAft>
            </a:pPr>
            <a:r>
              <a:rPr lang="en-US" altLang="en-US" dirty="0"/>
              <a:t>Degree of exam difficulty is targeted to level of certification being sought – Intern, Apprentice, Practitioner, or Master – currently in a take-home format</a:t>
            </a:r>
          </a:p>
          <a:p>
            <a:pPr>
              <a:lnSpc>
                <a:spcPct val="100000"/>
              </a:lnSpc>
              <a:spcAft>
                <a:spcPts val="1800"/>
              </a:spcAft>
            </a:pPr>
            <a:r>
              <a:rPr lang="en-US" altLang="en-US" dirty="0"/>
              <a:t>Study is required to successfully complete the examination</a:t>
            </a:r>
          </a:p>
          <a:p>
            <a:pPr>
              <a:lnSpc>
                <a:spcPct val="100000"/>
              </a:lnSpc>
              <a:spcAft>
                <a:spcPts val="1800"/>
              </a:spcAft>
            </a:pPr>
            <a:r>
              <a:rPr lang="en-US" altLang="en-US" dirty="0"/>
              <a:t>But part of the intent, especially for Practitioner and Master, is that applicants will research and learn new M&amp;S knowledge</a:t>
            </a:r>
          </a:p>
        </p:txBody>
      </p:sp>
      <p:pic>
        <p:nvPicPr>
          <p:cNvPr id="7" name="Picture 6">
            <a:extLst>
              <a:ext uri="{FF2B5EF4-FFF2-40B4-BE49-F238E27FC236}">
                <a16:creationId xmlns:a16="http://schemas.microsoft.com/office/drawing/2014/main" id="{38317CC4-AFDB-4274-B32E-452B4512221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3A77BBF7-279E-4B8B-9737-131DBC4C647C}"/>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01718" y="94859"/>
            <a:ext cx="1805305" cy="563245"/>
          </a:xfrm>
          <a:prstGeom prst="rect">
            <a:avLst/>
          </a:prstGeom>
        </p:spPr>
      </p:pic>
    </p:spTree>
    <p:extLst>
      <p:ext uri="{BB962C8B-B14F-4D97-AF65-F5344CB8AC3E}">
        <p14:creationId xmlns:p14="http://schemas.microsoft.com/office/powerpoint/2010/main" val="18721837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02A4C-871C-40DD-9E52-FFBE787364F4}"/>
              </a:ext>
            </a:extLst>
          </p:cNvPr>
          <p:cNvSpPr>
            <a:spLocks noGrp="1"/>
          </p:cNvSpPr>
          <p:nvPr>
            <p:ph type="title"/>
          </p:nvPr>
        </p:nvSpPr>
        <p:spPr>
          <a:xfrm>
            <a:off x="349225" y="18662"/>
            <a:ext cx="10515600" cy="600377"/>
          </a:xfrm>
        </p:spPr>
        <p:txBody>
          <a:bodyPr/>
          <a:lstStyle/>
          <a:p>
            <a:r>
              <a:rPr lang="en-US" sz="3200" b="1" dirty="0">
                <a:latin typeface="+mn-lt"/>
              </a:rPr>
              <a:t>EXAMINATION OVERVIEW</a:t>
            </a:r>
          </a:p>
        </p:txBody>
      </p:sp>
      <p:sp>
        <p:nvSpPr>
          <p:cNvPr id="3" name="Content Placeholder 2">
            <a:extLst>
              <a:ext uri="{FF2B5EF4-FFF2-40B4-BE49-F238E27FC236}">
                <a16:creationId xmlns:a16="http://schemas.microsoft.com/office/drawing/2014/main" id="{CABE69DB-AE07-4443-9D8A-122E1B465974}"/>
              </a:ext>
            </a:extLst>
          </p:cNvPr>
          <p:cNvSpPr>
            <a:spLocks noGrp="1"/>
          </p:cNvSpPr>
          <p:nvPr>
            <p:ph idx="1"/>
          </p:nvPr>
        </p:nvSpPr>
        <p:spPr>
          <a:xfrm>
            <a:off x="373419" y="987017"/>
            <a:ext cx="11445162" cy="5626996"/>
          </a:xfrm>
        </p:spPr>
        <p:txBody>
          <a:bodyPr>
            <a:normAutofit/>
          </a:bodyPr>
          <a:lstStyle/>
          <a:p>
            <a:pPr>
              <a:spcBef>
                <a:spcPts val="1200"/>
              </a:spcBef>
              <a:spcAft>
                <a:spcPts val="1200"/>
              </a:spcAft>
            </a:pPr>
            <a:r>
              <a:rPr lang="en-US" sz="2600" dirty="0"/>
              <a:t>Scope is defined by a consensus-based M&amp;S Body of Knowledge (BoK)</a:t>
            </a:r>
          </a:p>
          <a:p>
            <a:pPr>
              <a:spcBef>
                <a:spcPts val="1200"/>
              </a:spcBef>
              <a:spcAft>
                <a:spcPts val="1200"/>
              </a:spcAft>
            </a:pPr>
            <a:r>
              <a:rPr lang="en-US" sz="2600" dirty="0"/>
              <a:t>Composed of questions drawn from all BoK topics and subtopics</a:t>
            </a:r>
          </a:p>
          <a:p>
            <a:pPr>
              <a:spcBef>
                <a:spcPts val="1200"/>
              </a:spcBef>
              <a:spcAft>
                <a:spcPts val="1200"/>
              </a:spcAft>
            </a:pPr>
            <a:r>
              <a:rPr lang="en-US" sz="2600" dirty="0"/>
              <a:t>Every question is traceable to a published, publicly-available, and peer-reviewed source  </a:t>
            </a:r>
          </a:p>
          <a:p>
            <a:pPr>
              <a:spcBef>
                <a:spcPts val="1200"/>
              </a:spcBef>
              <a:spcAft>
                <a:spcPts val="1200"/>
              </a:spcAft>
            </a:pPr>
            <a:r>
              <a:rPr lang="en-US" sz="2600" dirty="0"/>
              <a:t>Each candidate is provided an automatically generated exam instance consisting of questions selected from the question bank</a:t>
            </a:r>
          </a:p>
          <a:p>
            <a:pPr>
              <a:spcBef>
                <a:spcPts val="1200"/>
              </a:spcBef>
              <a:spcAft>
                <a:spcPts val="1200"/>
              </a:spcAft>
            </a:pPr>
            <a:r>
              <a:rPr lang="en-US" sz="2600" dirty="0"/>
              <a:t>The exam’s design is customized by level</a:t>
            </a:r>
          </a:p>
          <a:p>
            <a:pPr>
              <a:spcBef>
                <a:spcPts val="1200"/>
              </a:spcBef>
              <a:spcAft>
                <a:spcPts val="1200"/>
              </a:spcAft>
            </a:pPr>
            <a:r>
              <a:rPr lang="en-US" sz="2600" dirty="0"/>
              <a:t>An on-line learning management system allows candidates to take the exam conveniently</a:t>
            </a:r>
          </a:p>
          <a:p>
            <a:pPr>
              <a:spcBef>
                <a:spcPts val="1200"/>
              </a:spcBef>
              <a:spcAft>
                <a:spcPts val="1200"/>
              </a:spcAft>
            </a:pPr>
            <a:r>
              <a:rPr lang="en-US" sz="2600" dirty="0"/>
              <a:t>Each exam type requires a 70% score to pass (skipped questions are scored as incorrect)</a:t>
            </a:r>
          </a:p>
        </p:txBody>
      </p:sp>
      <p:pic>
        <p:nvPicPr>
          <p:cNvPr id="6" name="Picture 5">
            <a:extLst>
              <a:ext uri="{FF2B5EF4-FFF2-40B4-BE49-F238E27FC236}">
                <a16:creationId xmlns:a16="http://schemas.microsoft.com/office/drawing/2014/main" id="{1151DE96-B6BB-4151-83A2-BAE4E1FD4AE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18354D32-E096-40A8-BB0E-9535441D15EA}"/>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13594" y="67669"/>
            <a:ext cx="1805305" cy="563245"/>
          </a:xfrm>
          <a:prstGeom prst="rect">
            <a:avLst/>
          </a:prstGeom>
        </p:spPr>
      </p:pic>
    </p:spTree>
    <p:extLst>
      <p:ext uri="{BB962C8B-B14F-4D97-AF65-F5344CB8AC3E}">
        <p14:creationId xmlns:p14="http://schemas.microsoft.com/office/powerpoint/2010/main" val="33111575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033B95-B35D-7F15-C21C-28A05BC546B9}"/>
              </a:ext>
            </a:extLst>
          </p:cNvPr>
          <p:cNvSpPr>
            <a:spLocks noGrp="1"/>
          </p:cNvSpPr>
          <p:nvPr>
            <p:ph type="sldNum" sz="quarter" idx="10"/>
          </p:nvPr>
        </p:nvSpPr>
        <p:spPr/>
        <p:txBody>
          <a:bodyPr/>
          <a:lstStyle/>
          <a:p>
            <a:pPr>
              <a:defRPr/>
            </a:pPr>
            <a:fld id="{D68E8870-17DE-45C4-A8DD-7644B2422933}" type="slidenum">
              <a:rPr lang="en-US" smtClean="0"/>
              <a:pPr>
                <a:defRPr/>
              </a:pPr>
              <a:t>22</a:t>
            </a:fld>
            <a:endParaRPr lang="en-US" dirty="0"/>
          </a:p>
        </p:txBody>
      </p:sp>
      <p:sp>
        <p:nvSpPr>
          <p:cNvPr id="3" name="Title 2">
            <a:extLst>
              <a:ext uri="{FF2B5EF4-FFF2-40B4-BE49-F238E27FC236}">
                <a16:creationId xmlns:a16="http://schemas.microsoft.com/office/drawing/2014/main" id="{982D390C-6A27-B27D-7D16-C2D6F4365A89}"/>
              </a:ext>
            </a:extLst>
          </p:cNvPr>
          <p:cNvSpPr>
            <a:spLocks noGrp="1"/>
          </p:cNvSpPr>
          <p:nvPr>
            <p:ph type="title"/>
          </p:nvPr>
        </p:nvSpPr>
        <p:spPr>
          <a:xfrm>
            <a:off x="2387600" y="0"/>
            <a:ext cx="7416800" cy="640683"/>
          </a:xfrm>
        </p:spPr>
        <p:txBody>
          <a:bodyPr/>
          <a:lstStyle/>
          <a:p>
            <a:r>
              <a:rPr lang="en-US" sz="3200" dirty="0"/>
              <a:t>EXAM SPECIFICS</a:t>
            </a:r>
          </a:p>
        </p:txBody>
      </p:sp>
      <p:sp>
        <p:nvSpPr>
          <p:cNvPr id="4" name="Content Placeholder 3">
            <a:extLst>
              <a:ext uri="{FF2B5EF4-FFF2-40B4-BE49-F238E27FC236}">
                <a16:creationId xmlns:a16="http://schemas.microsoft.com/office/drawing/2014/main" id="{A714DCEC-2B00-547D-F834-CC3B0AE4F780}"/>
              </a:ext>
            </a:extLst>
          </p:cNvPr>
          <p:cNvSpPr>
            <a:spLocks noGrp="1"/>
          </p:cNvSpPr>
          <p:nvPr>
            <p:ph sz="quarter" idx="11"/>
          </p:nvPr>
        </p:nvSpPr>
        <p:spPr>
          <a:xfrm>
            <a:off x="410817" y="1023524"/>
            <a:ext cx="11330869" cy="5552389"/>
          </a:xfrm>
        </p:spPr>
        <p:txBody>
          <a:bodyPr/>
          <a:lstStyle/>
          <a:p>
            <a:pPr>
              <a:spcBef>
                <a:spcPts val="0"/>
              </a:spcBef>
              <a:spcAft>
                <a:spcPts val="0"/>
              </a:spcAft>
            </a:pPr>
            <a:r>
              <a:rPr lang="en-US" sz="2400" dirty="0">
                <a:latin typeface="Arial Narrow" panose="020B0606020202030204" pitchFamily="34" charset="0"/>
              </a:rPr>
              <a:t>Intern</a:t>
            </a:r>
          </a:p>
          <a:p>
            <a:pPr lvl="1">
              <a:spcBef>
                <a:spcPts val="0"/>
              </a:spcBef>
              <a:spcAft>
                <a:spcPts val="0"/>
              </a:spcAft>
            </a:pPr>
            <a:r>
              <a:rPr lang="en-US" sz="2000" dirty="0">
                <a:latin typeface="Arial Narrow" panose="020B0606020202030204" pitchFamily="34" charset="0"/>
              </a:rPr>
              <a:t>Proctored exam of 50 questions in 55 minutes</a:t>
            </a:r>
          </a:p>
          <a:p>
            <a:pPr lvl="1">
              <a:spcBef>
                <a:spcPts val="0"/>
              </a:spcBef>
              <a:spcAft>
                <a:spcPts val="0"/>
              </a:spcAft>
            </a:pPr>
            <a:r>
              <a:rPr lang="en-US" sz="2000" dirty="0">
                <a:latin typeface="Arial Narrow" panose="020B0606020202030204" pitchFamily="34" charset="0"/>
              </a:rPr>
              <a:t>National Simulation Center’s Certification / Cross Certified with NTSA’s CMSP </a:t>
            </a:r>
          </a:p>
          <a:p>
            <a:pPr lvl="1">
              <a:spcBef>
                <a:spcPts val="0"/>
              </a:spcBef>
              <a:spcAft>
                <a:spcPts val="0"/>
              </a:spcAft>
            </a:pPr>
            <a:endParaRPr lang="en-US" sz="2000" dirty="0">
              <a:latin typeface="Arial Narrow" panose="020B0606020202030204" pitchFamily="34" charset="0"/>
            </a:endParaRPr>
          </a:p>
          <a:p>
            <a:pPr>
              <a:spcBef>
                <a:spcPts val="0"/>
              </a:spcBef>
              <a:spcAft>
                <a:spcPts val="0"/>
              </a:spcAft>
            </a:pPr>
            <a:r>
              <a:rPr lang="en-US" sz="2400" dirty="0">
                <a:latin typeface="Arial Narrow" panose="020B0606020202030204" pitchFamily="34" charset="0"/>
              </a:rPr>
              <a:t>Apprentice</a:t>
            </a:r>
          </a:p>
          <a:p>
            <a:pPr lvl="1">
              <a:spcBef>
                <a:spcPts val="0"/>
              </a:spcBef>
              <a:spcAft>
                <a:spcPts val="0"/>
              </a:spcAft>
            </a:pPr>
            <a:r>
              <a:rPr lang="en-US" sz="2000" dirty="0">
                <a:latin typeface="Arial Narrow" panose="020B0606020202030204" pitchFamily="34" charset="0"/>
                <a:ea typeface="Calibri" panose="020F0502020204030204" pitchFamily="34" charset="0"/>
                <a:cs typeface="Times New Roman" panose="02020603050405020304" pitchFamily="18" charset="0"/>
              </a:rPr>
              <a:t>Exam consists of 40 questions in 4 hours</a:t>
            </a:r>
          </a:p>
          <a:p>
            <a:pPr lvl="1">
              <a:spcBef>
                <a:spcPts val="0"/>
              </a:spcBef>
              <a:spcAft>
                <a:spcPts val="0"/>
              </a:spcAft>
            </a:pPr>
            <a:r>
              <a:rPr lang="en-US" sz="2000" dirty="0">
                <a:latin typeface="Arial Narrow" panose="020B0606020202030204" pitchFamily="34" charset="0"/>
                <a:ea typeface="Calibri" panose="020F0502020204030204" pitchFamily="34" charset="0"/>
                <a:cs typeface="Times New Roman" panose="02020603050405020304" pitchFamily="18" charset="0"/>
              </a:rPr>
              <a:t>Cost is $150.00</a:t>
            </a:r>
          </a:p>
          <a:p>
            <a:pPr lvl="1">
              <a:spcBef>
                <a:spcPts val="0"/>
              </a:spcBef>
              <a:spcAft>
                <a:spcPts val="0"/>
              </a:spcAft>
            </a:pPr>
            <a:endParaRPr lang="en-US" sz="2000" dirty="0">
              <a:latin typeface="Arial Narrow" panose="020B0606020202030204" pitchFamily="34" charset="0"/>
              <a:ea typeface="Calibri" panose="020F0502020204030204" pitchFamily="34" charset="0"/>
              <a:cs typeface="Times New Roman" panose="02020603050405020304" pitchFamily="18" charset="0"/>
            </a:endParaRPr>
          </a:p>
          <a:p>
            <a:pPr>
              <a:spcBef>
                <a:spcPts val="0"/>
              </a:spcBef>
              <a:spcAft>
                <a:spcPts val="0"/>
              </a:spcAft>
            </a:pPr>
            <a:r>
              <a:rPr lang="en-US" sz="2400" dirty="0">
                <a:latin typeface="Arial Narrow" panose="020B0606020202030204" pitchFamily="34" charset="0"/>
              </a:rPr>
              <a:t>Practitioner</a:t>
            </a:r>
          </a:p>
          <a:p>
            <a:pPr lvl="1">
              <a:spcBef>
                <a:spcPts val="0"/>
              </a:spcBef>
              <a:spcAft>
                <a:spcPts val="0"/>
              </a:spcAft>
            </a:pPr>
            <a:r>
              <a:rPr lang="en-US" sz="2000" dirty="0">
                <a:latin typeface="Arial Narrow" panose="020B0606020202030204" pitchFamily="34" charset="0"/>
                <a:cs typeface="Times New Roman" panose="02020603050405020304" pitchFamily="18" charset="0"/>
              </a:rPr>
              <a:t>Exam consists of 2 sets of 40 questions. 4 hours for the 1</a:t>
            </a:r>
            <a:r>
              <a:rPr lang="en-US" sz="2000" baseline="30000" dirty="0">
                <a:latin typeface="Arial Narrow" panose="020B0606020202030204" pitchFamily="34" charset="0"/>
                <a:cs typeface="Times New Roman" panose="02020603050405020304" pitchFamily="18" charset="0"/>
              </a:rPr>
              <a:t>st</a:t>
            </a:r>
            <a:r>
              <a:rPr lang="en-US" sz="2000" dirty="0">
                <a:latin typeface="Arial Narrow" panose="020B0606020202030204" pitchFamily="34" charset="0"/>
                <a:cs typeface="Times New Roman" panose="02020603050405020304" pitchFamily="18" charset="0"/>
              </a:rPr>
              <a:t> set. 6 hours for the 2</a:t>
            </a:r>
            <a:r>
              <a:rPr lang="en-US" sz="2000" baseline="30000" dirty="0">
                <a:latin typeface="Arial Narrow" panose="020B0606020202030204" pitchFamily="34" charset="0"/>
                <a:cs typeface="Times New Roman" panose="02020603050405020304" pitchFamily="18" charset="0"/>
              </a:rPr>
              <a:t>nd</a:t>
            </a:r>
            <a:r>
              <a:rPr lang="en-US" sz="2000" dirty="0">
                <a:latin typeface="Arial Narrow" panose="020B0606020202030204" pitchFamily="34" charset="0"/>
                <a:cs typeface="Times New Roman" panose="02020603050405020304" pitchFamily="18" charset="0"/>
              </a:rPr>
              <a:t> set. </a:t>
            </a:r>
          </a:p>
          <a:p>
            <a:pPr lvl="1">
              <a:spcBef>
                <a:spcPts val="0"/>
              </a:spcBef>
              <a:spcAft>
                <a:spcPts val="0"/>
              </a:spcAft>
            </a:pPr>
            <a:r>
              <a:rPr lang="en-US" sz="2000" dirty="0">
                <a:latin typeface="Arial Narrow" panose="020B0606020202030204" pitchFamily="34" charset="0"/>
                <a:cs typeface="Times New Roman" panose="02020603050405020304" pitchFamily="18" charset="0"/>
              </a:rPr>
              <a:t>Both sets have to be completed within 7 days.</a:t>
            </a:r>
          </a:p>
          <a:p>
            <a:pPr lvl="1">
              <a:spcBef>
                <a:spcPts val="0"/>
              </a:spcBef>
              <a:spcAft>
                <a:spcPts val="0"/>
              </a:spcAft>
            </a:pPr>
            <a:r>
              <a:rPr lang="en-US" sz="2000" dirty="0">
                <a:latin typeface="Arial Narrow" panose="020B0606020202030204" pitchFamily="34" charset="0"/>
                <a:cs typeface="Times New Roman" panose="02020603050405020304" pitchFamily="18" charset="0"/>
              </a:rPr>
              <a:t>Cost is $275.00</a:t>
            </a:r>
          </a:p>
          <a:p>
            <a:pPr lvl="1">
              <a:spcBef>
                <a:spcPts val="0"/>
              </a:spcBef>
              <a:spcAft>
                <a:spcPts val="0"/>
              </a:spcAft>
            </a:pPr>
            <a:endParaRPr lang="en-US" sz="2000" dirty="0">
              <a:latin typeface="Arial Narrow" panose="020B0606020202030204" pitchFamily="34" charset="0"/>
            </a:endParaRPr>
          </a:p>
          <a:p>
            <a:pPr>
              <a:spcBef>
                <a:spcPts val="0"/>
              </a:spcBef>
              <a:spcAft>
                <a:spcPts val="0"/>
              </a:spcAft>
            </a:pPr>
            <a:r>
              <a:rPr lang="en-US" sz="2400" dirty="0">
                <a:latin typeface="Arial Narrow" panose="020B0606020202030204" pitchFamily="34" charset="0"/>
              </a:rPr>
              <a:t>Master</a:t>
            </a:r>
          </a:p>
          <a:p>
            <a:pPr lvl="1">
              <a:spcBef>
                <a:spcPts val="0"/>
              </a:spcBef>
              <a:spcAft>
                <a:spcPts val="0"/>
              </a:spcAft>
            </a:pPr>
            <a:r>
              <a:rPr lang="en-US" sz="2000" dirty="0">
                <a:latin typeface="Arial Narrow" panose="020B0606020202030204" pitchFamily="34" charset="0"/>
                <a:cs typeface="Times New Roman" panose="02020603050405020304" pitchFamily="18" charset="0"/>
              </a:rPr>
              <a:t>Exam consists of 3 sets of 40 questions. 4 hours for the 1</a:t>
            </a:r>
            <a:r>
              <a:rPr lang="en-US" sz="2000" baseline="30000" dirty="0">
                <a:latin typeface="Arial Narrow" panose="020B0606020202030204" pitchFamily="34" charset="0"/>
                <a:cs typeface="Times New Roman" panose="02020603050405020304" pitchFamily="18" charset="0"/>
              </a:rPr>
              <a:t>st</a:t>
            </a:r>
            <a:r>
              <a:rPr lang="en-US" sz="2000" dirty="0">
                <a:latin typeface="Arial Narrow" panose="020B0606020202030204" pitchFamily="34" charset="0"/>
                <a:cs typeface="Times New Roman" panose="02020603050405020304" pitchFamily="18" charset="0"/>
              </a:rPr>
              <a:t> set. 6 hours for the 2</a:t>
            </a:r>
            <a:r>
              <a:rPr lang="en-US" sz="2000" baseline="30000" dirty="0">
                <a:latin typeface="Arial Narrow" panose="020B0606020202030204" pitchFamily="34" charset="0"/>
                <a:cs typeface="Times New Roman" panose="02020603050405020304" pitchFamily="18" charset="0"/>
              </a:rPr>
              <a:t>nd</a:t>
            </a:r>
            <a:r>
              <a:rPr lang="en-US" sz="2000" dirty="0">
                <a:latin typeface="Arial Narrow" panose="020B0606020202030204" pitchFamily="34" charset="0"/>
                <a:cs typeface="Times New Roman" panose="02020603050405020304" pitchFamily="18" charset="0"/>
              </a:rPr>
              <a:t> set. </a:t>
            </a:r>
          </a:p>
          <a:p>
            <a:pPr lvl="1">
              <a:spcBef>
                <a:spcPts val="0"/>
              </a:spcBef>
              <a:spcAft>
                <a:spcPts val="0"/>
              </a:spcAft>
            </a:pPr>
            <a:r>
              <a:rPr lang="en-US" sz="2000" dirty="0">
                <a:latin typeface="Arial Narrow" panose="020B0606020202030204" pitchFamily="34" charset="0"/>
                <a:cs typeface="Times New Roman" panose="02020603050405020304" pitchFamily="18" charset="0"/>
              </a:rPr>
              <a:t>8 hours for the 3</a:t>
            </a:r>
            <a:r>
              <a:rPr lang="en-US" sz="2000" baseline="30000" dirty="0">
                <a:latin typeface="Arial Narrow" panose="020B0606020202030204" pitchFamily="34" charset="0"/>
                <a:cs typeface="Times New Roman" panose="02020603050405020304" pitchFamily="18" charset="0"/>
              </a:rPr>
              <a:t>rd</a:t>
            </a:r>
            <a:r>
              <a:rPr lang="en-US" sz="2000" dirty="0">
                <a:latin typeface="Arial Narrow" panose="020B0606020202030204" pitchFamily="34" charset="0"/>
                <a:cs typeface="Times New Roman" panose="02020603050405020304" pitchFamily="18" charset="0"/>
              </a:rPr>
              <a:t> set. All have to be completed within 14 days.</a:t>
            </a:r>
          </a:p>
          <a:p>
            <a:pPr lvl="1">
              <a:spcBef>
                <a:spcPts val="0"/>
              </a:spcBef>
              <a:spcAft>
                <a:spcPts val="0"/>
              </a:spcAft>
            </a:pPr>
            <a:r>
              <a:rPr lang="en-US" sz="2000" dirty="0">
                <a:latin typeface="Arial Narrow" panose="020B0606020202030204" pitchFamily="34" charset="0"/>
                <a:cs typeface="Times New Roman" panose="02020603050405020304" pitchFamily="18" charset="0"/>
              </a:rPr>
              <a:t>Cost is $400.00</a:t>
            </a:r>
            <a:endParaRPr lang="en-US" sz="2000" dirty="0">
              <a:latin typeface="Arial Narrow" panose="020B0606020202030204" pitchFamily="34" charset="0"/>
            </a:endParaRPr>
          </a:p>
        </p:txBody>
      </p:sp>
      <p:pic>
        <p:nvPicPr>
          <p:cNvPr id="5" name="Picture 4">
            <a:extLst>
              <a:ext uri="{FF2B5EF4-FFF2-40B4-BE49-F238E27FC236}">
                <a16:creationId xmlns:a16="http://schemas.microsoft.com/office/drawing/2014/main" id="{669DA453-FC55-407E-8E64-50A7FD5E8D8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977105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033B95-B35D-7F15-C21C-28A05BC546B9}"/>
              </a:ext>
            </a:extLst>
          </p:cNvPr>
          <p:cNvSpPr>
            <a:spLocks noGrp="1"/>
          </p:cNvSpPr>
          <p:nvPr>
            <p:ph type="sldNum" sz="quarter" idx="10"/>
          </p:nvPr>
        </p:nvSpPr>
        <p:spPr/>
        <p:txBody>
          <a:bodyPr/>
          <a:lstStyle/>
          <a:p>
            <a:pPr>
              <a:defRPr/>
            </a:pPr>
            <a:fld id="{D68E8870-17DE-45C4-A8DD-7644B2422933}" type="slidenum">
              <a:rPr lang="en-US" smtClean="0"/>
              <a:pPr>
                <a:defRPr/>
              </a:pPr>
              <a:t>23</a:t>
            </a:fld>
            <a:endParaRPr lang="en-US" dirty="0"/>
          </a:p>
        </p:txBody>
      </p:sp>
      <p:sp>
        <p:nvSpPr>
          <p:cNvPr id="3" name="Title 2">
            <a:extLst>
              <a:ext uri="{FF2B5EF4-FFF2-40B4-BE49-F238E27FC236}">
                <a16:creationId xmlns:a16="http://schemas.microsoft.com/office/drawing/2014/main" id="{982D390C-6A27-B27D-7D16-C2D6F4365A89}"/>
              </a:ext>
            </a:extLst>
          </p:cNvPr>
          <p:cNvSpPr>
            <a:spLocks noGrp="1"/>
          </p:cNvSpPr>
          <p:nvPr>
            <p:ph type="title"/>
          </p:nvPr>
        </p:nvSpPr>
        <p:spPr>
          <a:xfrm>
            <a:off x="2387600" y="0"/>
            <a:ext cx="7416800" cy="640683"/>
          </a:xfrm>
        </p:spPr>
        <p:txBody>
          <a:bodyPr/>
          <a:lstStyle/>
          <a:p>
            <a:r>
              <a:rPr lang="en-US" sz="3200" dirty="0"/>
              <a:t>EXAM RESOURCES</a:t>
            </a:r>
          </a:p>
        </p:txBody>
      </p:sp>
      <p:sp>
        <p:nvSpPr>
          <p:cNvPr id="4" name="Content Placeholder 3">
            <a:extLst>
              <a:ext uri="{FF2B5EF4-FFF2-40B4-BE49-F238E27FC236}">
                <a16:creationId xmlns:a16="http://schemas.microsoft.com/office/drawing/2014/main" id="{A714DCEC-2B00-547D-F834-CC3B0AE4F780}"/>
              </a:ext>
            </a:extLst>
          </p:cNvPr>
          <p:cNvSpPr>
            <a:spLocks noGrp="1"/>
          </p:cNvSpPr>
          <p:nvPr>
            <p:ph sz="quarter" idx="11"/>
          </p:nvPr>
        </p:nvSpPr>
        <p:spPr>
          <a:xfrm>
            <a:off x="381000" y="1046715"/>
            <a:ext cx="11330869" cy="5552389"/>
          </a:xfrm>
        </p:spPr>
        <p:txBody>
          <a:bodyPr/>
          <a:lstStyle/>
          <a:p>
            <a:r>
              <a:rPr lang="en-US" dirty="0"/>
              <a:t>We recommend that you review the resources listed below as a study tool for the exam. In addition, you can review the slides from this CMSP PDW</a:t>
            </a:r>
          </a:p>
          <a:p>
            <a:pPr lvl="1"/>
            <a:r>
              <a:rPr lang="en-US" dirty="0"/>
              <a:t>Modeling and Simulation Fundamentals: Theoretical Underpinnings and Practical Domains </a:t>
            </a:r>
          </a:p>
          <a:p>
            <a:pPr lvl="1"/>
            <a:r>
              <a:rPr lang="en-US" dirty="0"/>
              <a:t>Handbook of Simulation: Principles, Methodology, Advances, Applications, and Practice</a:t>
            </a:r>
          </a:p>
          <a:p>
            <a:pPr lvl="1"/>
            <a:r>
              <a:rPr lang="en-US" dirty="0"/>
              <a:t>The Profession of M&amp;S: Discipline, Ethics, Education, Vocation, Societies, and Economics</a:t>
            </a:r>
          </a:p>
          <a:p>
            <a:pPr lvl="1"/>
            <a:r>
              <a:rPr lang="en-US" dirty="0"/>
              <a:t>Principles of Modeling and Simulation: A Multidisciplinary Approach</a:t>
            </a:r>
          </a:p>
          <a:p>
            <a:endParaRPr lang="en-US" dirty="0"/>
          </a:p>
          <a:p>
            <a:r>
              <a:rPr lang="en-US" dirty="0"/>
              <a:t>These monograms can be borrowed from NTSA to help review for the exam</a:t>
            </a:r>
          </a:p>
          <a:p>
            <a:pPr lvl="1"/>
            <a:r>
              <a:rPr lang="en-US" dirty="0"/>
              <a:t>You may borrow the books requested for 1 month and will have to only pay for shipping</a:t>
            </a:r>
          </a:p>
          <a:p>
            <a:endParaRPr lang="en-US" dirty="0"/>
          </a:p>
          <a:p>
            <a:r>
              <a:rPr lang="en-US" dirty="0"/>
              <a:t>The exam platform also includes practice quizzes that you can take to get a good sense of each exam part.</a:t>
            </a:r>
          </a:p>
          <a:p>
            <a:pPr marL="455613" marR="0" indent="-455613">
              <a:lnSpc>
                <a:spcPts val="3200"/>
              </a:lnSpc>
              <a:spcBef>
                <a:spcPts val="0"/>
              </a:spcBef>
              <a:spcAft>
                <a:spcPts val="800"/>
              </a:spcAft>
            </a:pPr>
            <a:endParaRPr lang="en-US" dirty="0"/>
          </a:p>
        </p:txBody>
      </p:sp>
      <p:pic>
        <p:nvPicPr>
          <p:cNvPr id="5" name="Picture 4">
            <a:extLst>
              <a:ext uri="{FF2B5EF4-FFF2-40B4-BE49-F238E27FC236}">
                <a16:creationId xmlns:a16="http://schemas.microsoft.com/office/drawing/2014/main" id="{D84821AD-26F1-476B-B4DD-3F710D79A34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639095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78B7F-7739-4605-8BE4-DBBC1B6A7909}"/>
              </a:ext>
            </a:extLst>
          </p:cNvPr>
          <p:cNvSpPr>
            <a:spLocks noGrp="1"/>
          </p:cNvSpPr>
          <p:nvPr>
            <p:ph type="title"/>
          </p:nvPr>
        </p:nvSpPr>
        <p:spPr>
          <a:xfrm>
            <a:off x="315772" y="12394"/>
            <a:ext cx="10515600" cy="734002"/>
          </a:xfrm>
        </p:spPr>
        <p:txBody>
          <a:bodyPr>
            <a:normAutofit/>
          </a:bodyPr>
          <a:lstStyle/>
          <a:p>
            <a:r>
              <a:rPr lang="en-US" altLang="en-US" sz="3200" b="1" dirty="0">
                <a:latin typeface="+mn-lt"/>
              </a:rPr>
              <a:t>EXAM TOPICS AND SUBTOPICS</a:t>
            </a:r>
            <a:endParaRPr lang="en-US" sz="3200" dirty="0">
              <a:latin typeface="+mn-lt"/>
            </a:endParaRPr>
          </a:p>
        </p:txBody>
      </p:sp>
      <p:sp>
        <p:nvSpPr>
          <p:cNvPr id="3" name="Content Placeholder 2">
            <a:extLst>
              <a:ext uri="{FF2B5EF4-FFF2-40B4-BE49-F238E27FC236}">
                <a16:creationId xmlns:a16="http://schemas.microsoft.com/office/drawing/2014/main" id="{EACEAF0C-DA37-4347-8748-B5A75E440875}"/>
              </a:ext>
            </a:extLst>
          </p:cNvPr>
          <p:cNvSpPr>
            <a:spLocks noGrp="1"/>
          </p:cNvSpPr>
          <p:nvPr>
            <p:ph idx="1"/>
          </p:nvPr>
        </p:nvSpPr>
        <p:spPr>
          <a:xfrm>
            <a:off x="470449" y="983852"/>
            <a:ext cx="8394290" cy="5013181"/>
          </a:xfrm>
        </p:spPr>
        <p:txBody>
          <a:bodyPr/>
          <a:lstStyle/>
          <a:p>
            <a:r>
              <a:rPr lang="en-US" altLang="en-US" dirty="0"/>
              <a:t>Intent</a:t>
            </a:r>
          </a:p>
          <a:p>
            <a:pPr lvl="1"/>
            <a:r>
              <a:rPr lang="en-US" altLang="en-US" dirty="0"/>
              <a:t>Include topics spanning the M&amp;S Body of Knowledge (BoK)</a:t>
            </a:r>
          </a:p>
          <a:p>
            <a:endParaRPr lang="en-US" altLang="en-US" dirty="0"/>
          </a:p>
          <a:p>
            <a:r>
              <a:rPr lang="en-US" altLang="en-US" dirty="0"/>
              <a:t>Structure</a:t>
            </a:r>
          </a:p>
          <a:p>
            <a:pPr lvl="1"/>
            <a:r>
              <a:rPr lang="en-US" altLang="en-US" dirty="0"/>
              <a:t>8 topics, 54 subtopics</a:t>
            </a:r>
          </a:p>
          <a:p>
            <a:endParaRPr lang="en-US" altLang="en-US" dirty="0"/>
          </a:p>
          <a:p>
            <a:r>
              <a:rPr lang="en-US" altLang="en-US" dirty="0"/>
              <a:t>Content:</a:t>
            </a:r>
          </a:p>
          <a:p>
            <a:pPr lvl="1"/>
            <a:r>
              <a:rPr lang="en-US" altLang="en-US" dirty="0">
                <a:sym typeface="Symbol" panose="05050102010706020507" pitchFamily="18" charset="2"/>
              </a:rPr>
              <a:t>Initially based on SimSummit M&amp;S Body of Knowledge Index</a:t>
            </a:r>
            <a:endParaRPr lang="en-US" altLang="en-US" dirty="0"/>
          </a:p>
          <a:p>
            <a:pPr lvl="1"/>
            <a:r>
              <a:rPr lang="en-US" altLang="en-US" dirty="0">
                <a:sym typeface="Symbol" panose="05050102010706020507" pitchFamily="18" charset="2"/>
              </a:rPr>
              <a:t>Revised per expert recommendations </a:t>
            </a:r>
          </a:p>
          <a:p>
            <a:pPr lvl="1"/>
            <a:r>
              <a:rPr lang="en-US" altLang="en-US" dirty="0">
                <a:sym typeface="Symbol" panose="05050102010706020507" pitchFamily="18" charset="2"/>
              </a:rPr>
              <a:t>Revised per source availability and topic testability</a:t>
            </a:r>
          </a:p>
          <a:p>
            <a:endParaRPr lang="en-US" dirty="0"/>
          </a:p>
        </p:txBody>
      </p:sp>
      <p:pic>
        <p:nvPicPr>
          <p:cNvPr id="4" name="Picture 4" descr="Body-of-Knowledge-small">
            <a:extLst>
              <a:ext uri="{FF2B5EF4-FFF2-40B4-BE49-F238E27FC236}">
                <a16:creationId xmlns:a16="http://schemas.microsoft.com/office/drawing/2014/main" id="{9C043EB5-77F7-4F88-A5E4-BD4FC46E92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22567" y="983852"/>
            <a:ext cx="2037735" cy="2750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E156E4A3-3C07-42BE-9BDA-4E38F18B96C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43" name="Picture 42">
            <a:extLst>
              <a:ext uri="{FF2B5EF4-FFF2-40B4-BE49-F238E27FC236}">
                <a16:creationId xmlns:a16="http://schemas.microsoft.com/office/drawing/2014/main" id="{0D121697-2894-4126-83F6-96383A526C8F}"/>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176618" y="97772"/>
            <a:ext cx="1397896" cy="563245"/>
          </a:xfrm>
          <a:prstGeom prst="rect">
            <a:avLst/>
          </a:prstGeom>
        </p:spPr>
      </p:pic>
    </p:spTree>
    <p:extLst>
      <p:ext uri="{BB962C8B-B14F-4D97-AF65-F5344CB8AC3E}">
        <p14:creationId xmlns:p14="http://schemas.microsoft.com/office/powerpoint/2010/main" val="13604284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0DD90-C2AA-44E2-A1D1-C668BECB25D7}"/>
              </a:ext>
            </a:extLst>
          </p:cNvPr>
          <p:cNvSpPr>
            <a:spLocks noGrp="1"/>
          </p:cNvSpPr>
          <p:nvPr>
            <p:ph type="title"/>
          </p:nvPr>
        </p:nvSpPr>
        <p:spPr>
          <a:xfrm>
            <a:off x="385913" y="-29453"/>
            <a:ext cx="10515600" cy="734002"/>
          </a:xfrm>
        </p:spPr>
        <p:txBody>
          <a:bodyPr>
            <a:normAutofit/>
          </a:bodyPr>
          <a:lstStyle/>
          <a:p>
            <a:r>
              <a:rPr lang="en-US" sz="3200" b="1" dirty="0">
                <a:latin typeface="+mn-lt"/>
              </a:rPr>
              <a:t>CERTIFICATION TOPICS AND SUBTOPICS</a:t>
            </a:r>
          </a:p>
        </p:txBody>
      </p:sp>
      <p:sp>
        <p:nvSpPr>
          <p:cNvPr id="4" name="Content Placeholder 2">
            <a:extLst>
              <a:ext uri="{FF2B5EF4-FFF2-40B4-BE49-F238E27FC236}">
                <a16:creationId xmlns:a16="http://schemas.microsoft.com/office/drawing/2014/main" id="{70562BC8-8216-4800-9B0D-02AB2272D1E8}"/>
              </a:ext>
            </a:extLst>
          </p:cNvPr>
          <p:cNvSpPr txBox="1">
            <a:spLocks/>
          </p:cNvSpPr>
          <p:nvPr/>
        </p:nvSpPr>
        <p:spPr>
          <a:xfrm>
            <a:off x="438760" y="986597"/>
            <a:ext cx="2940060" cy="529783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Font typeface="Arial" panose="020B0604020202020204" pitchFamily="34" charset="0"/>
              <a:buNone/>
            </a:pPr>
            <a:r>
              <a:rPr lang="en-US" sz="1100" dirty="0"/>
              <a:t>1. </a:t>
            </a:r>
            <a:r>
              <a:rPr lang="en-US" sz="1100" b="1" dirty="0"/>
              <a:t>Concepts and context</a:t>
            </a:r>
          </a:p>
          <a:p>
            <a:pPr marL="0" indent="0">
              <a:lnSpc>
                <a:spcPct val="120000"/>
              </a:lnSpc>
              <a:spcBef>
                <a:spcPts val="0"/>
              </a:spcBef>
              <a:buFont typeface="Arial" panose="020B0604020202020204" pitchFamily="34" charset="0"/>
              <a:buNone/>
            </a:pPr>
            <a:r>
              <a:rPr lang="en-US" sz="1100" dirty="0"/>
              <a:t>1.1 Fundamental terms and concepts</a:t>
            </a:r>
          </a:p>
          <a:p>
            <a:pPr marL="0" indent="0">
              <a:lnSpc>
                <a:spcPct val="120000"/>
              </a:lnSpc>
              <a:spcBef>
                <a:spcPts val="0"/>
              </a:spcBef>
              <a:buFont typeface="Arial" panose="020B0604020202020204" pitchFamily="34" charset="0"/>
              <a:buNone/>
            </a:pPr>
            <a:r>
              <a:rPr lang="en-US" sz="1100" dirty="0"/>
              <a:t>1.2 Categories and paradigms</a:t>
            </a:r>
          </a:p>
          <a:p>
            <a:pPr marL="0" indent="0">
              <a:lnSpc>
                <a:spcPct val="120000"/>
              </a:lnSpc>
              <a:spcBef>
                <a:spcPts val="0"/>
              </a:spcBef>
              <a:buFont typeface="Arial" panose="020B0604020202020204" pitchFamily="34" charset="0"/>
              <a:buNone/>
            </a:pPr>
            <a:r>
              <a:rPr lang="en-US" sz="1100" dirty="0"/>
              <a:t>1.3 History of M&amp;S</a:t>
            </a:r>
          </a:p>
          <a:p>
            <a:pPr marL="0" indent="0">
              <a:lnSpc>
                <a:spcPct val="120000"/>
              </a:lnSpc>
              <a:spcBef>
                <a:spcPts val="0"/>
              </a:spcBef>
              <a:buFont typeface="Arial" panose="020B0604020202020204" pitchFamily="34" charset="0"/>
              <a:buNone/>
            </a:pPr>
            <a:r>
              <a:rPr lang="en-US" sz="1100" dirty="0"/>
              <a:t> </a:t>
            </a:r>
          </a:p>
          <a:p>
            <a:pPr marL="0" indent="0">
              <a:lnSpc>
                <a:spcPct val="120000"/>
              </a:lnSpc>
              <a:spcBef>
                <a:spcPts val="0"/>
              </a:spcBef>
              <a:buFont typeface="Arial" panose="020B0604020202020204" pitchFamily="34" charset="0"/>
              <a:buNone/>
            </a:pPr>
            <a:r>
              <a:rPr lang="en-US" sz="1100" dirty="0"/>
              <a:t>2. </a:t>
            </a:r>
            <a:r>
              <a:rPr lang="en-US" sz="1100" b="1" i="1" dirty="0"/>
              <a:t>Applications</a:t>
            </a:r>
          </a:p>
          <a:p>
            <a:pPr marL="0" indent="0">
              <a:lnSpc>
                <a:spcPct val="120000"/>
              </a:lnSpc>
              <a:spcBef>
                <a:spcPts val="0"/>
              </a:spcBef>
              <a:buFont typeface="Arial" panose="020B0604020202020204" pitchFamily="34" charset="0"/>
              <a:buNone/>
            </a:pPr>
            <a:r>
              <a:rPr lang="en-US" sz="1100" dirty="0"/>
              <a:t>2.1 Training</a:t>
            </a:r>
          </a:p>
          <a:p>
            <a:pPr marL="0" indent="0">
              <a:lnSpc>
                <a:spcPct val="120000"/>
              </a:lnSpc>
              <a:spcBef>
                <a:spcPts val="0"/>
              </a:spcBef>
              <a:buFont typeface="Arial" panose="020B0604020202020204" pitchFamily="34" charset="0"/>
              <a:buNone/>
            </a:pPr>
            <a:r>
              <a:rPr lang="en-US" sz="1100" dirty="0"/>
              <a:t>2.2 Analysis</a:t>
            </a:r>
          </a:p>
          <a:p>
            <a:pPr marL="0" indent="0">
              <a:lnSpc>
                <a:spcPct val="120000"/>
              </a:lnSpc>
              <a:spcBef>
                <a:spcPts val="0"/>
              </a:spcBef>
              <a:buFont typeface="Arial" panose="020B0604020202020204" pitchFamily="34" charset="0"/>
              <a:buNone/>
            </a:pPr>
            <a:r>
              <a:rPr lang="en-US" sz="1100" dirty="0"/>
              <a:t>2.3 Experimentation</a:t>
            </a:r>
          </a:p>
          <a:p>
            <a:pPr marL="0" indent="0">
              <a:lnSpc>
                <a:spcPct val="120000"/>
              </a:lnSpc>
              <a:spcBef>
                <a:spcPts val="0"/>
              </a:spcBef>
              <a:buFont typeface="Arial" panose="020B0604020202020204" pitchFamily="34" charset="0"/>
              <a:buNone/>
            </a:pPr>
            <a:r>
              <a:rPr lang="en-US" sz="1100" dirty="0"/>
              <a:t>2.4 Acquisition</a:t>
            </a:r>
          </a:p>
          <a:p>
            <a:pPr marL="0" indent="0">
              <a:lnSpc>
                <a:spcPct val="120000"/>
              </a:lnSpc>
              <a:spcBef>
                <a:spcPts val="0"/>
              </a:spcBef>
              <a:buFont typeface="Arial" panose="020B0604020202020204" pitchFamily="34" charset="0"/>
              <a:buNone/>
            </a:pPr>
            <a:r>
              <a:rPr lang="en-US" sz="1100" dirty="0"/>
              <a:t>2.5 Engineering</a:t>
            </a:r>
          </a:p>
          <a:p>
            <a:pPr marL="0" indent="0">
              <a:lnSpc>
                <a:spcPct val="120000"/>
              </a:lnSpc>
              <a:spcBef>
                <a:spcPts val="0"/>
              </a:spcBef>
              <a:buFont typeface="Arial" panose="020B0604020202020204" pitchFamily="34" charset="0"/>
              <a:buNone/>
            </a:pPr>
            <a:r>
              <a:rPr lang="en-US" sz="1100" dirty="0"/>
              <a:t>2.6 Test and evaluation</a:t>
            </a:r>
          </a:p>
          <a:p>
            <a:pPr marL="0" indent="0">
              <a:lnSpc>
                <a:spcPct val="120000"/>
              </a:lnSpc>
              <a:spcBef>
                <a:spcPts val="0"/>
              </a:spcBef>
              <a:buFont typeface="Arial" panose="020B0604020202020204" pitchFamily="34" charset="0"/>
              <a:buNone/>
            </a:pPr>
            <a:r>
              <a:rPr lang="en-US" sz="1100" dirty="0"/>
              <a:t> </a:t>
            </a:r>
          </a:p>
          <a:p>
            <a:pPr marL="0" indent="0">
              <a:lnSpc>
                <a:spcPct val="120000"/>
              </a:lnSpc>
              <a:spcBef>
                <a:spcPts val="0"/>
              </a:spcBef>
              <a:buFont typeface="Arial" panose="020B0604020202020204" pitchFamily="34" charset="0"/>
              <a:buNone/>
            </a:pPr>
            <a:r>
              <a:rPr lang="en-US" sz="1100" dirty="0"/>
              <a:t>3. </a:t>
            </a:r>
            <a:r>
              <a:rPr lang="en-US" sz="1100" b="1" i="1" dirty="0"/>
              <a:t>Domains / </a:t>
            </a:r>
            <a:r>
              <a:rPr lang="en-US" sz="1100" b="1" i="1" u="sng" dirty="0"/>
              <a:t>Question Context</a:t>
            </a:r>
          </a:p>
          <a:p>
            <a:pPr marL="0" indent="0">
              <a:lnSpc>
                <a:spcPct val="120000"/>
              </a:lnSpc>
              <a:spcBef>
                <a:spcPts val="0"/>
              </a:spcBef>
              <a:buFont typeface="Arial" panose="020B0604020202020204" pitchFamily="34" charset="0"/>
              <a:buNone/>
            </a:pPr>
            <a:r>
              <a:rPr lang="en-US" sz="1100" dirty="0"/>
              <a:t>3.1 Combat and military</a:t>
            </a:r>
          </a:p>
          <a:p>
            <a:pPr marL="0" indent="0">
              <a:lnSpc>
                <a:spcPct val="120000"/>
              </a:lnSpc>
              <a:spcBef>
                <a:spcPts val="0"/>
              </a:spcBef>
              <a:buFont typeface="Arial" panose="020B0604020202020204" pitchFamily="34" charset="0"/>
              <a:buNone/>
            </a:pPr>
            <a:r>
              <a:rPr lang="en-US" sz="1100" dirty="0"/>
              <a:t>3.2 Aerospace</a:t>
            </a:r>
          </a:p>
          <a:p>
            <a:pPr marL="0" indent="0">
              <a:lnSpc>
                <a:spcPct val="120000"/>
              </a:lnSpc>
              <a:spcBef>
                <a:spcPts val="0"/>
              </a:spcBef>
              <a:buFont typeface="Arial" panose="020B0604020202020204" pitchFamily="34" charset="0"/>
              <a:buNone/>
            </a:pPr>
            <a:r>
              <a:rPr lang="en-US" sz="1100" dirty="0"/>
              <a:t>3.3 Medicine and health care</a:t>
            </a:r>
          </a:p>
          <a:p>
            <a:pPr marL="0" indent="0">
              <a:lnSpc>
                <a:spcPct val="120000"/>
              </a:lnSpc>
              <a:spcBef>
                <a:spcPts val="0"/>
              </a:spcBef>
              <a:buFont typeface="Arial" panose="020B0604020202020204" pitchFamily="34" charset="0"/>
              <a:buNone/>
            </a:pPr>
            <a:r>
              <a:rPr lang="en-US" sz="1100" dirty="0"/>
              <a:t>3.4 Manufacturing and material handling</a:t>
            </a:r>
          </a:p>
          <a:p>
            <a:pPr marL="0" indent="0">
              <a:lnSpc>
                <a:spcPct val="120000"/>
              </a:lnSpc>
              <a:spcBef>
                <a:spcPts val="0"/>
              </a:spcBef>
              <a:buFont typeface="Arial" panose="020B0604020202020204" pitchFamily="34" charset="0"/>
              <a:buNone/>
            </a:pPr>
            <a:r>
              <a:rPr lang="en-US" sz="1100" dirty="0"/>
              <a:t>3.5 Logistics and supply chain</a:t>
            </a:r>
          </a:p>
          <a:p>
            <a:pPr marL="0" indent="0">
              <a:lnSpc>
                <a:spcPct val="120000"/>
              </a:lnSpc>
              <a:spcBef>
                <a:spcPts val="0"/>
              </a:spcBef>
              <a:buFont typeface="Arial" panose="020B0604020202020204" pitchFamily="34" charset="0"/>
              <a:buNone/>
            </a:pPr>
            <a:r>
              <a:rPr lang="en-US" sz="1100" dirty="0"/>
              <a:t>3.6 Transportation</a:t>
            </a:r>
          </a:p>
          <a:p>
            <a:pPr marL="0" indent="0">
              <a:lnSpc>
                <a:spcPct val="120000"/>
              </a:lnSpc>
              <a:spcBef>
                <a:spcPts val="0"/>
              </a:spcBef>
              <a:buFont typeface="Arial" panose="020B0604020202020204" pitchFamily="34" charset="0"/>
              <a:buNone/>
            </a:pPr>
            <a:r>
              <a:rPr lang="en-US" sz="1100" dirty="0"/>
              <a:t>3.7 Computer and communications systems</a:t>
            </a:r>
          </a:p>
          <a:p>
            <a:pPr marL="0" indent="0">
              <a:lnSpc>
                <a:spcPct val="120000"/>
              </a:lnSpc>
              <a:spcBef>
                <a:spcPts val="0"/>
              </a:spcBef>
              <a:buFont typeface="Arial" panose="020B0604020202020204" pitchFamily="34" charset="0"/>
              <a:buNone/>
            </a:pPr>
            <a:r>
              <a:rPr lang="en-US" sz="1100" dirty="0"/>
              <a:t>3.8 Environment and ecology</a:t>
            </a:r>
          </a:p>
          <a:p>
            <a:pPr marL="0" indent="0">
              <a:lnSpc>
                <a:spcPct val="120000"/>
              </a:lnSpc>
              <a:spcBef>
                <a:spcPts val="0"/>
              </a:spcBef>
              <a:buFont typeface="Arial" panose="020B0604020202020204" pitchFamily="34" charset="0"/>
              <a:buNone/>
            </a:pPr>
            <a:r>
              <a:rPr lang="en-US" sz="1100" dirty="0"/>
              <a:t>3.9 Business</a:t>
            </a:r>
          </a:p>
          <a:p>
            <a:pPr marL="0" indent="0">
              <a:lnSpc>
                <a:spcPct val="120000"/>
              </a:lnSpc>
              <a:spcBef>
                <a:spcPts val="0"/>
              </a:spcBef>
              <a:buFont typeface="Arial" panose="020B0604020202020204" pitchFamily="34" charset="0"/>
              <a:buNone/>
            </a:pPr>
            <a:r>
              <a:rPr lang="en-US" sz="1100" dirty="0"/>
              <a:t>3.10 Social science</a:t>
            </a:r>
          </a:p>
          <a:p>
            <a:pPr marL="0" indent="0">
              <a:lnSpc>
                <a:spcPct val="120000"/>
              </a:lnSpc>
              <a:spcBef>
                <a:spcPts val="0"/>
              </a:spcBef>
              <a:buFont typeface="Arial" panose="020B0604020202020204" pitchFamily="34" charset="0"/>
              <a:buNone/>
            </a:pPr>
            <a:r>
              <a:rPr lang="en-US" sz="1100" dirty="0"/>
              <a:t>3.11 Energy</a:t>
            </a:r>
          </a:p>
          <a:p>
            <a:pPr marL="0" indent="0">
              <a:lnSpc>
                <a:spcPct val="120000"/>
              </a:lnSpc>
              <a:spcBef>
                <a:spcPts val="0"/>
              </a:spcBef>
              <a:buFont typeface="Arial" panose="020B0604020202020204" pitchFamily="34" charset="0"/>
              <a:buNone/>
            </a:pPr>
            <a:r>
              <a:rPr lang="en-US" sz="1100" dirty="0"/>
              <a:t>3.12 Other domains of use</a:t>
            </a:r>
          </a:p>
        </p:txBody>
      </p:sp>
      <p:sp>
        <p:nvSpPr>
          <p:cNvPr id="5" name="Content Placeholder 3">
            <a:extLst>
              <a:ext uri="{FF2B5EF4-FFF2-40B4-BE49-F238E27FC236}">
                <a16:creationId xmlns:a16="http://schemas.microsoft.com/office/drawing/2014/main" id="{1B5ECF18-C58C-435C-BFB7-1E14B5441750}"/>
              </a:ext>
            </a:extLst>
          </p:cNvPr>
          <p:cNvSpPr txBox="1">
            <a:spLocks/>
          </p:cNvSpPr>
          <p:nvPr/>
        </p:nvSpPr>
        <p:spPr>
          <a:xfrm>
            <a:off x="8493837" y="986597"/>
            <a:ext cx="3229902" cy="529783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Font typeface="Arial" panose="020B0604020202020204" pitchFamily="34" charset="0"/>
              <a:buNone/>
            </a:pPr>
            <a:r>
              <a:rPr lang="en-US" sz="1100" dirty="0"/>
              <a:t>6. </a:t>
            </a:r>
            <a:r>
              <a:rPr lang="en-US" sz="1100" b="1" dirty="0"/>
              <a:t>Supporting tools, techniques, and resources</a:t>
            </a:r>
          </a:p>
          <a:p>
            <a:pPr marL="0" indent="0">
              <a:lnSpc>
                <a:spcPct val="120000"/>
              </a:lnSpc>
              <a:spcBef>
                <a:spcPts val="0"/>
              </a:spcBef>
              <a:buFont typeface="Arial" panose="020B0604020202020204" pitchFamily="34" charset="0"/>
              <a:buNone/>
            </a:pPr>
            <a:r>
              <a:rPr lang="en-US" sz="1100" dirty="0"/>
              <a:t>6.1 Major simulation infrastructures</a:t>
            </a:r>
          </a:p>
          <a:p>
            <a:pPr marL="0" indent="0">
              <a:lnSpc>
                <a:spcPct val="120000"/>
              </a:lnSpc>
              <a:spcBef>
                <a:spcPts val="0"/>
              </a:spcBef>
              <a:buFont typeface="Arial" panose="020B0604020202020204" pitchFamily="34" charset="0"/>
              <a:buNone/>
            </a:pPr>
            <a:r>
              <a:rPr lang="en-US" sz="1100" dirty="0"/>
              <a:t>6.2 M&amp;S resource repositories</a:t>
            </a:r>
          </a:p>
          <a:p>
            <a:pPr marL="0" indent="0">
              <a:lnSpc>
                <a:spcPct val="120000"/>
              </a:lnSpc>
              <a:spcBef>
                <a:spcPts val="0"/>
              </a:spcBef>
              <a:buFont typeface="Arial" panose="020B0604020202020204" pitchFamily="34" charset="0"/>
              <a:buNone/>
            </a:pPr>
            <a:r>
              <a:rPr lang="en-US" sz="1100" dirty="0"/>
              <a:t>6.3 M&amp;S organizations</a:t>
            </a:r>
          </a:p>
          <a:p>
            <a:pPr marL="0" indent="0">
              <a:lnSpc>
                <a:spcPct val="120000"/>
              </a:lnSpc>
              <a:spcBef>
                <a:spcPts val="0"/>
              </a:spcBef>
              <a:buFont typeface="Arial" panose="020B0604020202020204" pitchFamily="34" charset="0"/>
              <a:buNone/>
            </a:pPr>
            <a:r>
              <a:rPr lang="en-US" sz="1100" dirty="0"/>
              <a:t> </a:t>
            </a:r>
          </a:p>
          <a:p>
            <a:pPr marL="0" indent="0">
              <a:lnSpc>
                <a:spcPct val="120000"/>
              </a:lnSpc>
              <a:spcBef>
                <a:spcPts val="0"/>
              </a:spcBef>
              <a:buFont typeface="Arial" panose="020B0604020202020204" pitchFamily="34" charset="0"/>
              <a:buNone/>
            </a:pPr>
            <a:r>
              <a:rPr lang="en-US" sz="1100" dirty="0"/>
              <a:t>7. </a:t>
            </a:r>
            <a:r>
              <a:rPr lang="en-US" sz="1100" b="1" dirty="0"/>
              <a:t>Business and management of M&amp;S</a:t>
            </a:r>
          </a:p>
          <a:p>
            <a:pPr marL="0" indent="0">
              <a:lnSpc>
                <a:spcPct val="120000"/>
              </a:lnSpc>
              <a:spcBef>
                <a:spcPts val="0"/>
              </a:spcBef>
              <a:buFont typeface="Arial" panose="020B0604020202020204" pitchFamily="34" charset="0"/>
              <a:buNone/>
            </a:pPr>
            <a:r>
              <a:rPr lang="en-US" sz="1100" dirty="0"/>
              <a:t>7.1 Ethics and principles for M&amp;S practitioners</a:t>
            </a:r>
          </a:p>
          <a:p>
            <a:pPr marL="0" indent="0">
              <a:lnSpc>
                <a:spcPct val="120000"/>
              </a:lnSpc>
              <a:spcBef>
                <a:spcPts val="0"/>
              </a:spcBef>
              <a:buFont typeface="Arial" panose="020B0604020202020204" pitchFamily="34" charset="0"/>
              <a:buNone/>
            </a:pPr>
            <a:r>
              <a:rPr lang="en-US" sz="1100" dirty="0"/>
              <a:t>7.2 Management of M&amp;S projects and processes</a:t>
            </a:r>
          </a:p>
          <a:p>
            <a:pPr marL="0" indent="0">
              <a:lnSpc>
                <a:spcPct val="120000"/>
              </a:lnSpc>
              <a:spcBef>
                <a:spcPts val="0"/>
              </a:spcBef>
              <a:buFont typeface="Arial" panose="020B0604020202020204" pitchFamily="34" charset="0"/>
              <a:buNone/>
            </a:pPr>
            <a:r>
              <a:rPr lang="en-US" sz="1100" dirty="0"/>
              <a:t>7.3 M&amp;S workforce development</a:t>
            </a:r>
          </a:p>
          <a:p>
            <a:pPr marL="0" indent="0">
              <a:lnSpc>
                <a:spcPct val="120000"/>
              </a:lnSpc>
              <a:spcBef>
                <a:spcPts val="0"/>
              </a:spcBef>
              <a:buFont typeface="Arial" panose="020B0604020202020204" pitchFamily="34" charset="0"/>
              <a:buNone/>
            </a:pPr>
            <a:r>
              <a:rPr lang="en-US" sz="1100" dirty="0"/>
              <a:t>7.4 M&amp;S business practice and economics</a:t>
            </a:r>
          </a:p>
          <a:p>
            <a:pPr marL="0" indent="0">
              <a:lnSpc>
                <a:spcPct val="120000"/>
              </a:lnSpc>
              <a:spcBef>
                <a:spcPts val="0"/>
              </a:spcBef>
              <a:buFont typeface="Arial" panose="020B0604020202020204" pitchFamily="34" charset="0"/>
              <a:buNone/>
            </a:pPr>
            <a:r>
              <a:rPr lang="en-US" sz="1100" dirty="0"/>
              <a:t>7.5 M&amp;S industrial development</a:t>
            </a:r>
          </a:p>
          <a:p>
            <a:pPr marL="0" indent="0">
              <a:lnSpc>
                <a:spcPct val="120000"/>
              </a:lnSpc>
              <a:spcBef>
                <a:spcPts val="0"/>
              </a:spcBef>
              <a:buFont typeface="Arial" panose="020B0604020202020204" pitchFamily="34" charset="0"/>
              <a:buNone/>
            </a:pPr>
            <a:r>
              <a:rPr lang="en-US" sz="1100" dirty="0"/>
              <a:t> </a:t>
            </a:r>
          </a:p>
          <a:p>
            <a:pPr marL="0" indent="0">
              <a:lnSpc>
                <a:spcPct val="120000"/>
              </a:lnSpc>
              <a:spcBef>
                <a:spcPts val="0"/>
              </a:spcBef>
              <a:buFont typeface="Arial" panose="020B0604020202020204" pitchFamily="34" charset="0"/>
              <a:buNone/>
            </a:pPr>
            <a:r>
              <a:rPr lang="en-US" sz="1100" dirty="0"/>
              <a:t>8. </a:t>
            </a:r>
            <a:r>
              <a:rPr lang="en-US" sz="1100" b="1" dirty="0"/>
              <a:t>Related communities of practice and disciplines</a:t>
            </a:r>
          </a:p>
          <a:p>
            <a:pPr marL="0" indent="0">
              <a:lnSpc>
                <a:spcPct val="120000"/>
              </a:lnSpc>
              <a:spcBef>
                <a:spcPts val="0"/>
              </a:spcBef>
              <a:buFont typeface="Arial" panose="020B0604020202020204" pitchFamily="34" charset="0"/>
              <a:buNone/>
            </a:pPr>
            <a:r>
              <a:rPr lang="en-US" sz="1100" dirty="0"/>
              <a:t>8.1 Statistics and probability</a:t>
            </a:r>
          </a:p>
          <a:p>
            <a:pPr marL="0" indent="0">
              <a:lnSpc>
                <a:spcPct val="120000"/>
              </a:lnSpc>
              <a:spcBef>
                <a:spcPts val="0"/>
              </a:spcBef>
              <a:buFont typeface="Arial" panose="020B0604020202020204" pitchFamily="34" charset="0"/>
              <a:buNone/>
            </a:pPr>
            <a:r>
              <a:rPr lang="en-US" sz="1100" dirty="0"/>
              <a:t>8.2 Mathematics</a:t>
            </a:r>
          </a:p>
          <a:p>
            <a:pPr marL="0" indent="0">
              <a:lnSpc>
                <a:spcPct val="120000"/>
              </a:lnSpc>
              <a:spcBef>
                <a:spcPts val="0"/>
              </a:spcBef>
              <a:buFont typeface="Arial" panose="020B0604020202020204" pitchFamily="34" charset="0"/>
              <a:buNone/>
            </a:pPr>
            <a:r>
              <a:rPr lang="en-US" sz="1100" dirty="0"/>
              <a:t>8.3 Software engineering and development</a:t>
            </a:r>
          </a:p>
          <a:p>
            <a:pPr marL="0" indent="0">
              <a:lnSpc>
                <a:spcPct val="120000"/>
              </a:lnSpc>
              <a:spcBef>
                <a:spcPts val="0"/>
              </a:spcBef>
              <a:buFont typeface="Arial" panose="020B0604020202020204" pitchFamily="34" charset="0"/>
              <a:buNone/>
            </a:pPr>
            <a:r>
              <a:rPr lang="en-US" sz="1100" dirty="0"/>
              <a:t>8.4 Systems science and engineering</a:t>
            </a:r>
          </a:p>
          <a:p>
            <a:pPr>
              <a:lnSpc>
                <a:spcPct val="120000"/>
              </a:lnSpc>
              <a:spcBef>
                <a:spcPts val="0"/>
              </a:spcBef>
            </a:pPr>
            <a:endParaRPr lang="en-US" sz="1100" dirty="0"/>
          </a:p>
        </p:txBody>
      </p:sp>
      <p:sp>
        <p:nvSpPr>
          <p:cNvPr id="6" name="Content Placeholder 3">
            <a:extLst>
              <a:ext uri="{FF2B5EF4-FFF2-40B4-BE49-F238E27FC236}">
                <a16:creationId xmlns:a16="http://schemas.microsoft.com/office/drawing/2014/main" id="{C78F43BD-EDD7-4ECE-A21C-5AF4BA78169D}"/>
              </a:ext>
            </a:extLst>
          </p:cNvPr>
          <p:cNvSpPr txBox="1">
            <a:spLocks/>
          </p:cNvSpPr>
          <p:nvPr/>
        </p:nvSpPr>
        <p:spPr>
          <a:xfrm>
            <a:off x="4372896" y="986597"/>
            <a:ext cx="3711738" cy="529783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None/>
            </a:pPr>
            <a:r>
              <a:rPr lang="en-US" sz="1100" dirty="0"/>
              <a:t>4. </a:t>
            </a:r>
            <a:r>
              <a:rPr lang="en-US" sz="1100" b="1" i="1" dirty="0"/>
              <a:t>Modeling Methods</a:t>
            </a:r>
          </a:p>
          <a:p>
            <a:pPr marL="0" indent="0">
              <a:lnSpc>
                <a:spcPct val="120000"/>
              </a:lnSpc>
              <a:spcBef>
                <a:spcPts val="0"/>
              </a:spcBef>
              <a:buNone/>
            </a:pPr>
            <a:r>
              <a:rPr lang="en-US" sz="1100" dirty="0"/>
              <a:t>4.1 Stochastic modeling</a:t>
            </a:r>
          </a:p>
          <a:p>
            <a:pPr marL="0" indent="0">
              <a:lnSpc>
                <a:spcPct val="120000"/>
              </a:lnSpc>
              <a:spcBef>
                <a:spcPts val="0"/>
              </a:spcBef>
              <a:buNone/>
            </a:pPr>
            <a:r>
              <a:rPr lang="en-US" sz="1100" dirty="0"/>
              <a:t>4.2 Physics-based modeling</a:t>
            </a:r>
          </a:p>
          <a:p>
            <a:pPr marL="0" indent="0">
              <a:lnSpc>
                <a:spcPct val="120000"/>
              </a:lnSpc>
              <a:spcBef>
                <a:spcPts val="0"/>
              </a:spcBef>
              <a:buNone/>
            </a:pPr>
            <a:r>
              <a:rPr lang="en-US" sz="1100" dirty="0"/>
              <a:t>4.3 Structural modeling</a:t>
            </a:r>
          </a:p>
          <a:p>
            <a:pPr marL="0" indent="0">
              <a:lnSpc>
                <a:spcPct val="120000"/>
              </a:lnSpc>
              <a:spcBef>
                <a:spcPts val="0"/>
              </a:spcBef>
              <a:buNone/>
            </a:pPr>
            <a:r>
              <a:rPr lang="en-US" sz="1100" dirty="0"/>
              <a:t>4.4 Finite element modeling and CFDs</a:t>
            </a:r>
          </a:p>
          <a:p>
            <a:pPr marL="0" indent="0">
              <a:lnSpc>
                <a:spcPct val="120000"/>
              </a:lnSpc>
              <a:spcBef>
                <a:spcPts val="0"/>
              </a:spcBef>
              <a:buNone/>
            </a:pPr>
            <a:r>
              <a:rPr lang="en-US" sz="1100" dirty="0"/>
              <a:t>4.5 Monte Carlo simulation</a:t>
            </a:r>
          </a:p>
          <a:p>
            <a:pPr marL="0" indent="0">
              <a:lnSpc>
                <a:spcPct val="120000"/>
              </a:lnSpc>
              <a:spcBef>
                <a:spcPts val="0"/>
              </a:spcBef>
              <a:buNone/>
            </a:pPr>
            <a:r>
              <a:rPr lang="en-US" sz="1100" dirty="0"/>
              <a:t>4.6 Discrete event simulation</a:t>
            </a:r>
          </a:p>
          <a:p>
            <a:pPr marL="0" indent="0">
              <a:lnSpc>
                <a:spcPct val="120000"/>
              </a:lnSpc>
              <a:spcBef>
                <a:spcPts val="0"/>
              </a:spcBef>
              <a:buNone/>
            </a:pPr>
            <a:r>
              <a:rPr lang="en-US" sz="1100" dirty="0"/>
              <a:t>4.7 Continuous simulation</a:t>
            </a:r>
          </a:p>
          <a:p>
            <a:pPr marL="0" indent="0">
              <a:lnSpc>
                <a:spcPct val="120000"/>
              </a:lnSpc>
              <a:spcBef>
                <a:spcPts val="0"/>
              </a:spcBef>
              <a:buNone/>
            </a:pPr>
            <a:r>
              <a:rPr lang="en-US" sz="1100" dirty="0"/>
              <a:t>4.8 Human behavior modeling</a:t>
            </a:r>
          </a:p>
          <a:p>
            <a:pPr marL="0" indent="0">
              <a:lnSpc>
                <a:spcPct val="120000"/>
              </a:lnSpc>
              <a:spcBef>
                <a:spcPts val="0"/>
              </a:spcBef>
              <a:buNone/>
            </a:pPr>
            <a:r>
              <a:rPr lang="en-US" sz="1100" dirty="0"/>
              <a:t>4.9 Multi-resolution simulation</a:t>
            </a:r>
          </a:p>
          <a:p>
            <a:pPr marL="0" indent="0">
              <a:lnSpc>
                <a:spcPct val="120000"/>
              </a:lnSpc>
              <a:spcBef>
                <a:spcPts val="0"/>
              </a:spcBef>
              <a:buNone/>
            </a:pPr>
            <a:r>
              <a:rPr lang="en-US" sz="1100" dirty="0"/>
              <a:t>4.10 Other modeling methods</a:t>
            </a:r>
          </a:p>
          <a:p>
            <a:pPr marL="0" indent="0">
              <a:lnSpc>
                <a:spcPct val="120000"/>
              </a:lnSpc>
              <a:spcBef>
                <a:spcPts val="0"/>
              </a:spcBef>
              <a:buFont typeface="Arial" panose="020B0604020202020204" pitchFamily="34" charset="0"/>
              <a:buNone/>
            </a:pPr>
            <a:endParaRPr lang="en-US" sz="1100" dirty="0"/>
          </a:p>
          <a:p>
            <a:pPr marL="0" indent="0">
              <a:lnSpc>
                <a:spcPct val="120000"/>
              </a:lnSpc>
              <a:spcBef>
                <a:spcPts val="0"/>
              </a:spcBef>
              <a:buFont typeface="Arial" panose="020B0604020202020204" pitchFamily="34" charset="0"/>
              <a:buNone/>
            </a:pPr>
            <a:r>
              <a:rPr lang="en-US" sz="1100" dirty="0"/>
              <a:t>5. </a:t>
            </a:r>
            <a:r>
              <a:rPr lang="en-US" sz="1100" b="1" i="1" dirty="0"/>
              <a:t>Implementation</a:t>
            </a:r>
          </a:p>
          <a:p>
            <a:pPr marL="0" indent="0">
              <a:lnSpc>
                <a:spcPct val="120000"/>
              </a:lnSpc>
              <a:spcBef>
                <a:spcPts val="0"/>
              </a:spcBef>
              <a:buFont typeface="Arial" panose="020B0604020202020204" pitchFamily="34" charset="0"/>
              <a:buNone/>
            </a:pPr>
            <a:r>
              <a:rPr lang="en-US" sz="1100" dirty="0"/>
              <a:t>5.1 Modeling and simulation life-cycle</a:t>
            </a:r>
          </a:p>
          <a:p>
            <a:pPr marL="0" indent="0">
              <a:lnSpc>
                <a:spcPct val="120000"/>
              </a:lnSpc>
              <a:spcBef>
                <a:spcPts val="0"/>
              </a:spcBef>
              <a:buFont typeface="Arial" panose="020B0604020202020204" pitchFamily="34" charset="0"/>
              <a:buNone/>
            </a:pPr>
            <a:r>
              <a:rPr lang="en-US" sz="1100" dirty="0"/>
              <a:t>5.2 Modeling and simulation standards</a:t>
            </a:r>
          </a:p>
          <a:p>
            <a:pPr marL="0" indent="0">
              <a:lnSpc>
                <a:spcPct val="120000"/>
              </a:lnSpc>
              <a:spcBef>
                <a:spcPts val="0"/>
              </a:spcBef>
              <a:buFont typeface="Arial" panose="020B0604020202020204" pitchFamily="34" charset="0"/>
              <a:buNone/>
            </a:pPr>
            <a:r>
              <a:rPr lang="en-US" sz="1100" dirty="0"/>
              <a:t>5.3 Development processes</a:t>
            </a:r>
          </a:p>
          <a:p>
            <a:pPr marL="0" indent="0">
              <a:lnSpc>
                <a:spcPct val="120000"/>
              </a:lnSpc>
              <a:spcBef>
                <a:spcPts val="0"/>
              </a:spcBef>
              <a:buFont typeface="Arial" panose="020B0604020202020204" pitchFamily="34" charset="0"/>
              <a:buNone/>
            </a:pPr>
            <a:r>
              <a:rPr lang="en-US" sz="1100" dirty="0"/>
              <a:t>5.4 Conceptual modeling</a:t>
            </a:r>
          </a:p>
          <a:p>
            <a:pPr marL="0" indent="0">
              <a:lnSpc>
                <a:spcPct val="120000"/>
              </a:lnSpc>
              <a:spcBef>
                <a:spcPts val="0"/>
              </a:spcBef>
              <a:buFont typeface="Arial" panose="020B0604020202020204" pitchFamily="34" charset="0"/>
              <a:buNone/>
            </a:pPr>
            <a:r>
              <a:rPr lang="en-US" sz="1100" dirty="0"/>
              <a:t>5.5 Specialized modeling and simulation languages</a:t>
            </a:r>
          </a:p>
          <a:p>
            <a:pPr marL="0" indent="0">
              <a:lnSpc>
                <a:spcPct val="120000"/>
              </a:lnSpc>
              <a:spcBef>
                <a:spcPts val="0"/>
              </a:spcBef>
              <a:buFont typeface="Arial" panose="020B0604020202020204" pitchFamily="34" charset="0"/>
              <a:buNone/>
            </a:pPr>
            <a:r>
              <a:rPr lang="en-US" sz="1100" dirty="0"/>
              <a:t>5.6 Verification, validation, and accreditation</a:t>
            </a:r>
          </a:p>
          <a:p>
            <a:pPr marL="0" indent="0">
              <a:lnSpc>
                <a:spcPct val="120000"/>
              </a:lnSpc>
              <a:spcBef>
                <a:spcPts val="0"/>
              </a:spcBef>
              <a:buFont typeface="Arial" panose="020B0604020202020204" pitchFamily="34" charset="0"/>
              <a:buNone/>
            </a:pPr>
            <a:r>
              <a:rPr lang="en-US" sz="1100" dirty="0"/>
              <a:t>5.7 Distributed simulation and interoperability</a:t>
            </a:r>
          </a:p>
          <a:p>
            <a:pPr marL="0" indent="0">
              <a:lnSpc>
                <a:spcPct val="120000"/>
              </a:lnSpc>
              <a:spcBef>
                <a:spcPts val="0"/>
              </a:spcBef>
              <a:buFont typeface="Arial" panose="020B0604020202020204" pitchFamily="34" charset="0"/>
              <a:buNone/>
            </a:pPr>
            <a:r>
              <a:rPr lang="en-US" sz="1100" dirty="0"/>
              <a:t>5.8 Virtual environments and virtual reality </a:t>
            </a:r>
          </a:p>
          <a:p>
            <a:pPr marL="0" indent="0">
              <a:lnSpc>
                <a:spcPct val="120000"/>
              </a:lnSpc>
              <a:spcBef>
                <a:spcPts val="0"/>
              </a:spcBef>
              <a:buFont typeface="Arial" panose="020B0604020202020204" pitchFamily="34" charset="0"/>
              <a:buNone/>
            </a:pPr>
            <a:r>
              <a:rPr lang="en-US" sz="1100" dirty="0"/>
              <a:t>5.9 Human-computer interaction</a:t>
            </a:r>
          </a:p>
          <a:p>
            <a:pPr marL="0" indent="0">
              <a:lnSpc>
                <a:spcPct val="120000"/>
              </a:lnSpc>
              <a:spcBef>
                <a:spcPts val="0"/>
              </a:spcBef>
              <a:buFont typeface="Arial" panose="020B0604020202020204" pitchFamily="34" charset="0"/>
              <a:buNone/>
            </a:pPr>
            <a:r>
              <a:rPr lang="en-US" sz="1100" dirty="0"/>
              <a:t>5.10 Semi-automated forces/computer generated forces</a:t>
            </a:r>
          </a:p>
          <a:p>
            <a:pPr marL="0" indent="0">
              <a:lnSpc>
                <a:spcPct val="120000"/>
              </a:lnSpc>
              <a:spcBef>
                <a:spcPts val="0"/>
              </a:spcBef>
              <a:buFont typeface="Arial" panose="020B0604020202020204" pitchFamily="34" charset="0"/>
              <a:buNone/>
            </a:pPr>
            <a:r>
              <a:rPr lang="en-US" sz="1100" dirty="0"/>
              <a:t>5.11 Stimulation</a:t>
            </a:r>
          </a:p>
        </p:txBody>
      </p:sp>
      <p:pic>
        <p:nvPicPr>
          <p:cNvPr id="9" name="Picture 8">
            <a:extLst>
              <a:ext uri="{FF2B5EF4-FFF2-40B4-BE49-F238E27FC236}">
                <a16:creationId xmlns:a16="http://schemas.microsoft.com/office/drawing/2014/main" id="{1FBCC567-88E6-43EE-ADAB-6C3E27AC13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41060" y="6580553"/>
            <a:ext cx="420840" cy="225325"/>
          </a:xfrm>
          <a:prstGeom prst="rect">
            <a:avLst/>
          </a:prstGeom>
        </p:spPr>
      </p:pic>
      <p:pic>
        <p:nvPicPr>
          <p:cNvPr id="7" name="Picture 6">
            <a:extLst>
              <a:ext uri="{FF2B5EF4-FFF2-40B4-BE49-F238E27FC236}">
                <a16:creationId xmlns:a16="http://schemas.microsoft.com/office/drawing/2014/main" id="{D09E7A23-CCF2-4161-B90D-F26EF9167661}"/>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3125" y="55928"/>
            <a:ext cx="987164" cy="347836"/>
          </a:xfrm>
          <a:prstGeom prst="rect">
            <a:avLst/>
          </a:prstGeom>
        </p:spPr>
      </p:pic>
    </p:spTree>
    <p:extLst>
      <p:ext uri="{BB962C8B-B14F-4D97-AF65-F5344CB8AC3E}">
        <p14:creationId xmlns:p14="http://schemas.microsoft.com/office/powerpoint/2010/main" val="2088408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EEC3-25F9-4915-8688-CFE5892780F3}"/>
              </a:ext>
            </a:extLst>
          </p:cNvPr>
          <p:cNvSpPr>
            <a:spLocks noGrp="1"/>
          </p:cNvSpPr>
          <p:nvPr>
            <p:ph type="title"/>
          </p:nvPr>
        </p:nvSpPr>
        <p:spPr>
          <a:xfrm>
            <a:off x="28594" y="-44731"/>
            <a:ext cx="11476301" cy="734002"/>
          </a:xfrm>
        </p:spPr>
        <p:txBody>
          <a:bodyPr>
            <a:normAutofit/>
          </a:bodyPr>
          <a:lstStyle/>
          <a:p>
            <a:r>
              <a:rPr lang="en-US" sz="3200" b="1" dirty="0">
                <a:latin typeface="+mn-lt"/>
              </a:rPr>
              <a:t>EXAM TIPS / TECHNIQUES / TIMELINE</a:t>
            </a:r>
          </a:p>
        </p:txBody>
      </p:sp>
      <p:sp>
        <p:nvSpPr>
          <p:cNvPr id="3" name="Content Placeholder 2">
            <a:extLst>
              <a:ext uri="{FF2B5EF4-FFF2-40B4-BE49-F238E27FC236}">
                <a16:creationId xmlns:a16="http://schemas.microsoft.com/office/drawing/2014/main" id="{642532B8-6EB5-4CF0-84A8-6BFCA0A033F3}"/>
              </a:ext>
            </a:extLst>
          </p:cNvPr>
          <p:cNvSpPr>
            <a:spLocks noGrp="1"/>
          </p:cNvSpPr>
          <p:nvPr>
            <p:ph idx="1"/>
          </p:nvPr>
        </p:nvSpPr>
        <p:spPr>
          <a:xfrm>
            <a:off x="194431" y="1056320"/>
            <a:ext cx="10515600" cy="5557693"/>
          </a:xfrm>
        </p:spPr>
        <p:txBody>
          <a:bodyPr>
            <a:normAutofit lnSpcReduction="10000"/>
          </a:bodyPr>
          <a:lstStyle/>
          <a:p>
            <a:r>
              <a:rPr lang="en-US" dirty="0"/>
              <a:t>Complete pre-requisites: Application, References, Etc.</a:t>
            </a:r>
          </a:p>
          <a:p>
            <a:r>
              <a:rPr lang="en-US" dirty="0"/>
              <a:t>Pick Level</a:t>
            </a:r>
          </a:p>
          <a:p>
            <a:r>
              <a:rPr lang="en-US" dirty="0"/>
              <a:t>Pick Start Time </a:t>
            </a:r>
          </a:p>
          <a:p>
            <a:r>
              <a:rPr lang="en-US" dirty="0"/>
              <a:t>Gather Up Source Material</a:t>
            </a:r>
          </a:p>
          <a:p>
            <a:r>
              <a:rPr lang="en-US" dirty="0"/>
              <a:t>Start</a:t>
            </a:r>
          </a:p>
          <a:p>
            <a:endParaRPr lang="en-US" dirty="0"/>
          </a:p>
          <a:p>
            <a:endParaRPr lang="en-US" dirty="0"/>
          </a:p>
          <a:p>
            <a:endParaRPr lang="en-US" dirty="0"/>
          </a:p>
          <a:p>
            <a:endParaRPr lang="en-US" dirty="0"/>
          </a:p>
          <a:p>
            <a:pPr marL="0" indent="0">
              <a:buNone/>
            </a:pPr>
            <a:endParaRPr lang="en-US" dirty="0"/>
          </a:p>
          <a:p>
            <a:r>
              <a:rPr lang="en-US" dirty="0"/>
              <a:t>Finish</a:t>
            </a:r>
          </a:p>
        </p:txBody>
      </p:sp>
      <p:sp>
        <p:nvSpPr>
          <p:cNvPr id="4" name="Right Brace 3">
            <a:extLst>
              <a:ext uri="{FF2B5EF4-FFF2-40B4-BE49-F238E27FC236}">
                <a16:creationId xmlns:a16="http://schemas.microsoft.com/office/drawing/2014/main" id="{4C79056E-FFF4-429A-820E-6D7D1B3BF9DD}"/>
              </a:ext>
            </a:extLst>
          </p:cNvPr>
          <p:cNvSpPr/>
          <p:nvPr/>
        </p:nvSpPr>
        <p:spPr>
          <a:xfrm>
            <a:off x="1481969" y="2968044"/>
            <a:ext cx="394140" cy="3265488"/>
          </a:xfrm>
          <a:prstGeom prst="rightBrace">
            <a:avLst>
              <a:gd name="adj1" fmla="val 8333"/>
              <a:gd name="adj2" fmla="val 16534"/>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a:extLst>
              <a:ext uri="{FF2B5EF4-FFF2-40B4-BE49-F238E27FC236}">
                <a16:creationId xmlns:a16="http://schemas.microsoft.com/office/drawing/2014/main" id="{CF6EAF3B-C723-4A7B-AAC4-96177972A27C}"/>
              </a:ext>
            </a:extLst>
          </p:cNvPr>
          <p:cNvSpPr txBox="1"/>
          <p:nvPr/>
        </p:nvSpPr>
        <p:spPr>
          <a:xfrm flipH="1">
            <a:off x="2166659" y="3315370"/>
            <a:ext cx="4936687" cy="2554545"/>
          </a:xfrm>
          <a:prstGeom prst="rect">
            <a:avLst/>
          </a:prstGeom>
          <a:noFill/>
        </p:spPr>
        <p:txBody>
          <a:bodyPr wrap="square" rtlCol="0">
            <a:spAutoFit/>
          </a:bodyPr>
          <a:lstStyle/>
          <a:p>
            <a:r>
              <a:rPr lang="en-US" sz="2000" b="1" dirty="0"/>
              <a:t>My Suggestions…</a:t>
            </a:r>
          </a:p>
          <a:p>
            <a:pPr marL="457200" indent="-457200">
              <a:buFontTx/>
              <a:buChar char="-"/>
            </a:pPr>
            <a:r>
              <a:rPr lang="en-US" sz="2000" dirty="0"/>
              <a:t>Skim</a:t>
            </a:r>
          </a:p>
          <a:p>
            <a:pPr marL="457200" indent="-457200">
              <a:buFontTx/>
              <a:buChar char="-"/>
            </a:pPr>
            <a:r>
              <a:rPr lang="en-US" sz="2000" dirty="0"/>
              <a:t>Segregate</a:t>
            </a:r>
          </a:p>
          <a:p>
            <a:pPr marL="914400" lvl="1" indent="-457200">
              <a:buFontTx/>
              <a:buChar char="-"/>
            </a:pPr>
            <a:r>
              <a:rPr lang="en-US" sz="2000" dirty="0"/>
              <a:t>Easy, Medium</a:t>
            </a:r>
          </a:p>
          <a:p>
            <a:pPr marL="914400" lvl="1" indent="-457200">
              <a:buFontTx/>
              <a:buChar char="-"/>
            </a:pPr>
            <a:r>
              <a:rPr lang="en-US" sz="2000" dirty="0"/>
              <a:t>Hard, Super Hard</a:t>
            </a:r>
          </a:p>
          <a:p>
            <a:pPr marL="457200" indent="-457200">
              <a:buFontTx/>
              <a:buChar char="-"/>
            </a:pPr>
            <a:r>
              <a:rPr lang="en-US" sz="2000" dirty="0"/>
              <a:t>Answer</a:t>
            </a:r>
          </a:p>
          <a:p>
            <a:pPr marL="914400" lvl="1" indent="-457200">
              <a:buFontTx/>
              <a:buChar char="-"/>
            </a:pPr>
            <a:r>
              <a:rPr lang="en-US" sz="2000" dirty="0"/>
              <a:t>Normal Question Strategies Apply</a:t>
            </a:r>
          </a:p>
          <a:p>
            <a:pPr marL="304815" indent="-457200">
              <a:buFontTx/>
              <a:buChar char="-"/>
            </a:pPr>
            <a:r>
              <a:rPr lang="en-US" sz="2000" dirty="0"/>
              <a:t>Submit</a:t>
            </a:r>
          </a:p>
        </p:txBody>
      </p:sp>
      <p:sp>
        <p:nvSpPr>
          <p:cNvPr id="9" name="Right Brace 8">
            <a:extLst>
              <a:ext uri="{FF2B5EF4-FFF2-40B4-BE49-F238E27FC236}">
                <a16:creationId xmlns:a16="http://schemas.microsoft.com/office/drawing/2014/main" id="{CCFDDC4D-769C-45C1-80C2-2B450546140B}"/>
              </a:ext>
            </a:extLst>
          </p:cNvPr>
          <p:cNvSpPr/>
          <p:nvPr/>
        </p:nvSpPr>
        <p:spPr>
          <a:xfrm flipH="1">
            <a:off x="2912586" y="1619311"/>
            <a:ext cx="345276" cy="299545"/>
          </a:xfrm>
          <a:prstGeom prst="rightBrace">
            <a:avLst>
              <a:gd name="adj1" fmla="val 44928"/>
              <a:gd name="adj2" fmla="val 50000"/>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TextBox 9">
            <a:extLst>
              <a:ext uri="{FF2B5EF4-FFF2-40B4-BE49-F238E27FC236}">
                <a16:creationId xmlns:a16="http://schemas.microsoft.com/office/drawing/2014/main" id="{9650AAF8-64EB-4D5E-B426-89F57F35B437}"/>
              </a:ext>
            </a:extLst>
          </p:cNvPr>
          <p:cNvSpPr txBox="1"/>
          <p:nvPr/>
        </p:nvSpPr>
        <p:spPr>
          <a:xfrm>
            <a:off x="5646349" y="1877251"/>
            <a:ext cx="184731" cy="369332"/>
          </a:xfrm>
          <a:prstGeom prst="rect">
            <a:avLst/>
          </a:prstGeom>
          <a:noFill/>
        </p:spPr>
        <p:txBody>
          <a:bodyPr wrap="none" rtlCol="0">
            <a:spAutoFit/>
          </a:bodyPr>
          <a:lstStyle/>
          <a:p>
            <a:endParaRPr lang="en-US" dirty="0"/>
          </a:p>
        </p:txBody>
      </p:sp>
      <p:sp>
        <p:nvSpPr>
          <p:cNvPr id="13" name="TextBox 12">
            <a:extLst>
              <a:ext uri="{FF2B5EF4-FFF2-40B4-BE49-F238E27FC236}">
                <a16:creationId xmlns:a16="http://schemas.microsoft.com/office/drawing/2014/main" id="{664C633B-F04E-4435-9CBE-4C6130CFB888}"/>
              </a:ext>
            </a:extLst>
          </p:cNvPr>
          <p:cNvSpPr txBox="1"/>
          <p:nvPr/>
        </p:nvSpPr>
        <p:spPr>
          <a:xfrm>
            <a:off x="3238793" y="2045480"/>
            <a:ext cx="4585038" cy="400110"/>
          </a:xfrm>
          <a:prstGeom prst="rect">
            <a:avLst/>
          </a:prstGeom>
          <a:noFill/>
        </p:spPr>
        <p:txBody>
          <a:bodyPr wrap="none" rtlCol="0">
            <a:spAutoFit/>
          </a:bodyPr>
          <a:lstStyle/>
          <a:p>
            <a:r>
              <a:rPr lang="en-US" sz="2000" i="1" dirty="0"/>
              <a:t>Consider your time commitments, etc.!</a:t>
            </a:r>
          </a:p>
        </p:txBody>
      </p:sp>
      <p:pic>
        <p:nvPicPr>
          <p:cNvPr id="14" name="Picture 13">
            <a:extLst>
              <a:ext uri="{FF2B5EF4-FFF2-40B4-BE49-F238E27FC236}">
                <a16:creationId xmlns:a16="http://schemas.microsoft.com/office/drawing/2014/main" id="{DA9DC3AC-51D6-4673-BFAC-2CABAACDA1B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sp>
        <p:nvSpPr>
          <p:cNvPr id="11" name="Right Brace 10">
            <a:extLst>
              <a:ext uri="{FF2B5EF4-FFF2-40B4-BE49-F238E27FC236}">
                <a16:creationId xmlns:a16="http://schemas.microsoft.com/office/drawing/2014/main" id="{9E2174EB-1EA1-4D96-88DE-5106CE4A3AE3}"/>
              </a:ext>
            </a:extLst>
          </p:cNvPr>
          <p:cNvSpPr/>
          <p:nvPr/>
        </p:nvSpPr>
        <p:spPr>
          <a:xfrm flipH="1">
            <a:off x="2912586" y="2103380"/>
            <a:ext cx="345276" cy="299545"/>
          </a:xfrm>
          <a:prstGeom prst="rightBrace">
            <a:avLst>
              <a:gd name="adj1" fmla="val 44928"/>
              <a:gd name="adj2" fmla="val 50000"/>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 name="TextBox 11">
            <a:extLst>
              <a:ext uri="{FF2B5EF4-FFF2-40B4-BE49-F238E27FC236}">
                <a16:creationId xmlns:a16="http://schemas.microsoft.com/office/drawing/2014/main" id="{21E8CC26-D08D-4112-87D2-5561AB931DA7}"/>
              </a:ext>
            </a:extLst>
          </p:cNvPr>
          <p:cNvSpPr txBox="1"/>
          <p:nvPr/>
        </p:nvSpPr>
        <p:spPr>
          <a:xfrm>
            <a:off x="3227642" y="1552984"/>
            <a:ext cx="4843698" cy="400110"/>
          </a:xfrm>
          <a:prstGeom prst="rect">
            <a:avLst/>
          </a:prstGeom>
          <a:noFill/>
        </p:spPr>
        <p:txBody>
          <a:bodyPr wrap="none" rtlCol="0">
            <a:spAutoFit/>
          </a:bodyPr>
          <a:lstStyle/>
          <a:p>
            <a:r>
              <a:rPr lang="en-US" sz="2000" i="1" dirty="0"/>
              <a:t>Consider your strengths and limitations...</a:t>
            </a:r>
          </a:p>
        </p:txBody>
      </p:sp>
      <p:pic>
        <p:nvPicPr>
          <p:cNvPr id="15" name="Picture 14">
            <a:extLst>
              <a:ext uri="{FF2B5EF4-FFF2-40B4-BE49-F238E27FC236}">
                <a16:creationId xmlns:a16="http://schemas.microsoft.com/office/drawing/2014/main" id="{2FD8347F-D869-4F59-A0DD-48E68A2984CC}"/>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4073" y="61223"/>
            <a:ext cx="1397896" cy="563245"/>
          </a:xfrm>
          <a:prstGeom prst="rect">
            <a:avLst/>
          </a:prstGeom>
        </p:spPr>
      </p:pic>
      <p:sp>
        <p:nvSpPr>
          <p:cNvPr id="16" name="Right Brace 15">
            <a:extLst>
              <a:ext uri="{FF2B5EF4-FFF2-40B4-BE49-F238E27FC236}">
                <a16:creationId xmlns:a16="http://schemas.microsoft.com/office/drawing/2014/main" id="{71A123E5-8EAE-4EAC-9F5B-E2702811352C}"/>
              </a:ext>
            </a:extLst>
          </p:cNvPr>
          <p:cNvSpPr/>
          <p:nvPr/>
        </p:nvSpPr>
        <p:spPr>
          <a:xfrm flipH="1">
            <a:off x="7161115" y="2709194"/>
            <a:ext cx="394140" cy="3766895"/>
          </a:xfrm>
          <a:prstGeom prst="rightBrace">
            <a:avLst>
              <a:gd name="adj1" fmla="val 8333"/>
              <a:gd name="adj2" fmla="val 69834"/>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TextBox 5">
            <a:extLst>
              <a:ext uri="{FF2B5EF4-FFF2-40B4-BE49-F238E27FC236}">
                <a16:creationId xmlns:a16="http://schemas.microsoft.com/office/drawing/2014/main" id="{AE32AB86-7795-4FE8-ABB6-0585240270EA}"/>
              </a:ext>
            </a:extLst>
          </p:cNvPr>
          <p:cNvSpPr txBox="1"/>
          <p:nvPr/>
        </p:nvSpPr>
        <p:spPr>
          <a:xfrm>
            <a:off x="7555255" y="2844327"/>
            <a:ext cx="4285327" cy="3477875"/>
          </a:xfrm>
          <a:prstGeom prst="rect">
            <a:avLst/>
          </a:prstGeom>
          <a:noFill/>
        </p:spPr>
        <p:txBody>
          <a:bodyPr wrap="square" rtlCol="0">
            <a:spAutoFit/>
          </a:bodyPr>
          <a:lstStyle/>
          <a:p>
            <a:pPr marL="342900" lvl="0" indent="-342900">
              <a:spcAft>
                <a:spcPts val="1200"/>
              </a:spcAft>
              <a:buFont typeface="Calibri" panose="020F0502020204030204" pitchFamily="34" charset="0"/>
              <a:buChar char="₋"/>
            </a:pPr>
            <a:r>
              <a:rPr lang="en-US" sz="2000" dirty="0"/>
              <a:t>Read the entire question</a:t>
            </a:r>
          </a:p>
          <a:p>
            <a:pPr marL="342900" lvl="0" indent="-342900">
              <a:spcAft>
                <a:spcPts val="1200"/>
              </a:spcAft>
              <a:buFont typeface="Calibri" panose="020F0502020204030204" pitchFamily="34" charset="0"/>
              <a:buChar char="₋"/>
            </a:pPr>
            <a:r>
              <a:rPr lang="en-US" sz="2000" dirty="0"/>
              <a:t>Answer questions you know first</a:t>
            </a:r>
          </a:p>
          <a:p>
            <a:pPr marL="342900" lvl="0" indent="-342900">
              <a:spcAft>
                <a:spcPts val="1200"/>
              </a:spcAft>
              <a:buFont typeface="Calibri" panose="020F0502020204030204" pitchFamily="34" charset="0"/>
              <a:buChar char="₋"/>
            </a:pPr>
            <a:r>
              <a:rPr lang="en-US" sz="2000" dirty="0"/>
              <a:t>Eliminate wrong answers</a:t>
            </a:r>
          </a:p>
          <a:p>
            <a:pPr marL="342900" lvl="0" indent="-342900">
              <a:spcAft>
                <a:spcPts val="1200"/>
              </a:spcAft>
              <a:buFont typeface="Calibri" panose="020F0502020204030204" pitchFamily="34" charset="0"/>
              <a:buChar char="₋"/>
            </a:pPr>
            <a:r>
              <a:rPr lang="en-US" sz="2000" dirty="0"/>
              <a:t>Look for words from the question in the answers</a:t>
            </a:r>
          </a:p>
          <a:p>
            <a:pPr marL="342900" lvl="0" indent="-342900">
              <a:spcAft>
                <a:spcPts val="1200"/>
              </a:spcAft>
              <a:buFont typeface="Calibri" panose="020F0502020204030204" pitchFamily="34" charset="0"/>
              <a:buChar char="₋"/>
            </a:pPr>
            <a:r>
              <a:rPr lang="en-US" sz="2000" dirty="0"/>
              <a:t>Select the best answer</a:t>
            </a:r>
          </a:p>
          <a:p>
            <a:pPr marL="342900" lvl="0" indent="-342900">
              <a:spcAft>
                <a:spcPts val="1200"/>
              </a:spcAft>
              <a:buFont typeface="Calibri" panose="020F0502020204030204" pitchFamily="34" charset="0"/>
              <a:buChar char="₋"/>
            </a:pPr>
            <a:r>
              <a:rPr lang="en-US" sz="2000" dirty="0"/>
              <a:t>Read every answer option</a:t>
            </a:r>
          </a:p>
          <a:p>
            <a:pPr marL="342900" lvl="0" indent="-342900">
              <a:spcAft>
                <a:spcPts val="1200"/>
              </a:spcAft>
              <a:buFont typeface="Calibri" panose="020F0502020204030204" pitchFamily="34" charset="0"/>
              <a:buChar char="₋"/>
            </a:pPr>
            <a:r>
              <a:rPr lang="en-US" sz="2000" dirty="0"/>
              <a:t>Make an educated guess</a:t>
            </a:r>
          </a:p>
        </p:txBody>
      </p:sp>
    </p:spTree>
    <p:extLst>
      <p:ext uri="{BB962C8B-B14F-4D97-AF65-F5344CB8AC3E}">
        <p14:creationId xmlns:p14="http://schemas.microsoft.com/office/powerpoint/2010/main" val="8823532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D22-9696-403C-BC2F-066261D607CD}"/>
              </a:ext>
            </a:extLst>
          </p:cNvPr>
          <p:cNvSpPr>
            <a:spLocks noGrp="1"/>
          </p:cNvSpPr>
          <p:nvPr>
            <p:ph type="title"/>
          </p:nvPr>
        </p:nvSpPr>
        <p:spPr>
          <a:xfrm>
            <a:off x="226622" y="0"/>
            <a:ext cx="10515600" cy="734002"/>
          </a:xfrm>
        </p:spPr>
        <p:txBody>
          <a:bodyPr/>
          <a:lstStyle/>
          <a:p>
            <a:r>
              <a:rPr lang="en-US" sz="3200" dirty="0"/>
              <a:t>WORKSHOP OUTLINE</a:t>
            </a:r>
          </a:p>
        </p:txBody>
      </p:sp>
      <p:sp>
        <p:nvSpPr>
          <p:cNvPr id="3" name="Content Placeholder 2">
            <a:extLst>
              <a:ext uri="{FF2B5EF4-FFF2-40B4-BE49-F238E27FC236}">
                <a16:creationId xmlns:a16="http://schemas.microsoft.com/office/drawing/2014/main" id="{FF577E26-A759-4FB3-AA91-3AD00C2C4F4C}"/>
              </a:ext>
            </a:extLst>
          </p:cNvPr>
          <p:cNvSpPr>
            <a:spLocks noGrp="1"/>
          </p:cNvSpPr>
          <p:nvPr>
            <p:ph sz="half" idx="1"/>
          </p:nvPr>
        </p:nvSpPr>
        <p:spPr>
          <a:xfrm>
            <a:off x="1104900" y="1056875"/>
            <a:ext cx="5928053" cy="5473818"/>
          </a:xfrm>
        </p:spPr>
        <p:txBody>
          <a:bodyPr>
            <a:noAutofit/>
          </a:bodyPr>
          <a:lstStyle/>
          <a:p>
            <a:pPr>
              <a:spcBef>
                <a:spcPts val="0"/>
              </a:spcBef>
              <a:spcAft>
                <a:spcPts val="400"/>
              </a:spcAft>
            </a:pPr>
            <a:r>
              <a:rPr lang="en-US" sz="2400" dirty="0"/>
              <a:t>Learning Objectives</a:t>
            </a:r>
          </a:p>
          <a:p>
            <a:pPr>
              <a:spcBef>
                <a:spcPts val="0"/>
              </a:spcBef>
              <a:spcAft>
                <a:spcPts val="400"/>
              </a:spcAft>
            </a:pPr>
            <a:r>
              <a:rPr lang="en-US" sz="2400" dirty="0"/>
              <a:t>Introductions</a:t>
            </a:r>
          </a:p>
          <a:p>
            <a:pPr lvl="1">
              <a:spcBef>
                <a:spcPts val="0"/>
              </a:spcBef>
              <a:spcAft>
                <a:spcPts val="400"/>
              </a:spcAft>
            </a:pPr>
            <a:r>
              <a:rPr lang="en-US" sz="2000" dirty="0"/>
              <a:t>Acknowledgements</a:t>
            </a:r>
          </a:p>
          <a:p>
            <a:pPr>
              <a:spcBef>
                <a:spcPts val="0"/>
              </a:spcBef>
              <a:spcAft>
                <a:spcPts val="400"/>
              </a:spcAft>
            </a:pPr>
            <a:r>
              <a:rPr lang="en-US" sz="2400" dirty="0"/>
              <a:t>Role of M&amp;S, Certification, CMSP</a:t>
            </a:r>
          </a:p>
          <a:p>
            <a:pPr>
              <a:spcBef>
                <a:spcPts val="0"/>
              </a:spcBef>
              <a:spcAft>
                <a:spcPts val="400"/>
              </a:spcAft>
            </a:pPr>
            <a:r>
              <a:rPr lang="en-US" sz="2400" dirty="0"/>
              <a:t>CMSP</a:t>
            </a:r>
          </a:p>
          <a:p>
            <a:pPr lvl="1">
              <a:spcBef>
                <a:spcPts val="0"/>
              </a:spcBef>
              <a:spcAft>
                <a:spcPts val="400"/>
              </a:spcAft>
            </a:pPr>
            <a:r>
              <a:rPr lang="en-US" sz="2000" dirty="0"/>
              <a:t>Certification Levels</a:t>
            </a:r>
          </a:p>
          <a:p>
            <a:pPr lvl="1">
              <a:spcBef>
                <a:spcPts val="0"/>
              </a:spcBef>
              <a:spcAft>
                <a:spcPts val="400"/>
              </a:spcAft>
            </a:pPr>
            <a:r>
              <a:rPr lang="en-US" sz="2000" dirty="0"/>
              <a:t>Education and Experience</a:t>
            </a:r>
          </a:p>
          <a:p>
            <a:pPr lvl="1">
              <a:spcBef>
                <a:spcPts val="0"/>
              </a:spcBef>
              <a:spcAft>
                <a:spcPts val="400"/>
              </a:spcAft>
            </a:pPr>
            <a:r>
              <a:rPr lang="en-US" sz="2000" dirty="0"/>
              <a:t>Exam Philosophy and Overview</a:t>
            </a:r>
          </a:p>
          <a:p>
            <a:pPr lvl="1">
              <a:spcBef>
                <a:spcPts val="0"/>
              </a:spcBef>
              <a:spcAft>
                <a:spcPts val="400"/>
              </a:spcAft>
            </a:pPr>
            <a:r>
              <a:rPr lang="en-US" sz="2000" dirty="0"/>
              <a:t>Exam Specifics</a:t>
            </a:r>
          </a:p>
          <a:p>
            <a:pPr lvl="1">
              <a:spcBef>
                <a:spcPts val="0"/>
              </a:spcBef>
              <a:spcAft>
                <a:spcPts val="400"/>
              </a:spcAft>
            </a:pPr>
            <a:r>
              <a:rPr lang="en-US" sz="2000" dirty="0"/>
              <a:t>Tracks and Topics / Subtopics</a:t>
            </a:r>
          </a:p>
          <a:p>
            <a:pPr lvl="1">
              <a:spcBef>
                <a:spcPts val="0"/>
              </a:spcBef>
              <a:spcAft>
                <a:spcPts val="400"/>
              </a:spcAft>
            </a:pPr>
            <a:r>
              <a:rPr lang="en-US" sz="2000" dirty="0"/>
              <a:t>Tips, Techniques, and Timeline</a:t>
            </a:r>
          </a:p>
          <a:p>
            <a:pPr>
              <a:spcBef>
                <a:spcPts val="0"/>
              </a:spcBef>
              <a:spcAft>
                <a:spcPts val="400"/>
              </a:spcAft>
            </a:pPr>
            <a:r>
              <a:rPr lang="en-US" sz="2400" dirty="0"/>
              <a:t>Overview of Topics / Subtopics</a:t>
            </a:r>
          </a:p>
          <a:p>
            <a:pPr lvl="1">
              <a:spcBef>
                <a:spcPts val="0"/>
              </a:spcBef>
              <a:spcAft>
                <a:spcPts val="400"/>
              </a:spcAft>
            </a:pPr>
            <a:r>
              <a:rPr lang="en-US" sz="2000" dirty="0"/>
              <a:t>M&amp;S Types, Applications,…</a:t>
            </a:r>
          </a:p>
          <a:p>
            <a:pPr>
              <a:spcBef>
                <a:spcPts val="0"/>
              </a:spcBef>
              <a:spcAft>
                <a:spcPts val="400"/>
              </a:spcAft>
            </a:pPr>
            <a:r>
              <a:rPr lang="en-US" sz="2400" dirty="0"/>
              <a:t>The “Type is Right” Game</a:t>
            </a:r>
          </a:p>
        </p:txBody>
      </p:sp>
      <p:sp>
        <p:nvSpPr>
          <p:cNvPr id="4" name="Content Placeholder 3">
            <a:extLst>
              <a:ext uri="{FF2B5EF4-FFF2-40B4-BE49-F238E27FC236}">
                <a16:creationId xmlns:a16="http://schemas.microsoft.com/office/drawing/2014/main" id="{06DC3679-150C-4865-A91F-266BD1437E44}"/>
              </a:ext>
            </a:extLst>
          </p:cNvPr>
          <p:cNvSpPr>
            <a:spLocks noGrp="1"/>
          </p:cNvSpPr>
          <p:nvPr>
            <p:ph sz="half" idx="2"/>
          </p:nvPr>
        </p:nvSpPr>
        <p:spPr>
          <a:xfrm>
            <a:off x="7698562" y="1016374"/>
            <a:ext cx="4007103" cy="5710301"/>
          </a:xfrm>
        </p:spPr>
        <p:txBody>
          <a:bodyPr>
            <a:noAutofit/>
          </a:bodyPr>
          <a:lstStyle/>
          <a:p>
            <a:pPr>
              <a:spcBef>
                <a:spcPts val="0"/>
              </a:spcBef>
            </a:pPr>
            <a:r>
              <a:rPr lang="en-US" sz="2400" dirty="0"/>
              <a:t>Certification Exam </a:t>
            </a:r>
          </a:p>
          <a:p>
            <a:pPr lvl="1">
              <a:spcBef>
                <a:spcPts val="0"/>
              </a:spcBef>
            </a:pPr>
            <a:r>
              <a:rPr lang="en-US" sz="2000" dirty="0"/>
              <a:t>Sample Questions</a:t>
            </a:r>
          </a:p>
          <a:p>
            <a:pPr>
              <a:spcBef>
                <a:spcPts val="0"/>
              </a:spcBef>
            </a:pPr>
            <a:r>
              <a:rPr lang="en-US" sz="2400" dirty="0"/>
              <a:t>Review</a:t>
            </a:r>
          </a:p>
          <a:p>
            <a:pPr lvl="1">
              <a:spcBef>
                <a:spcPts val="0"/>
              </a:spcBef>
            </a:pPr>
            <a:r>
              <a:rPr lang="en-US" sz="2000" dirty="0"/>
              <a:t>Topics</a:t>
            </a:r>
          </a:p>
          <a:p>
            <a:pPr lvl="1">
              <a:spcBef>
                <a:spcPts val="0"/>
              </a:spcBef>
            </a:pPr>
            <a:r>
              <a:rPr lang="en-US" sz="2000" dirty="0"/>
              <a:t>Crossword Puzzle Game</a:t>
            </a:r>
          </a:p>
          <a:p>
            <a:pPr>
              <a:spcBef>
                <a:spcPts val="0"/>
              </a:spcBef>
            </a:pPr>
            <a:r>
              <a:rPr lang="en-US" sz="2400" dirty="0"/>
              <a:t>CMSP </a:t>
            </a:r>
          </a:p>
          <a:p>
            <a:pPr lvl="1">
              <a:spcBef>
                <a:spcPts val="0"/>
              </a:spcBef>
            </a:pPr>
            <a:r>
              <a:rPr lang="en-US" sz="2000" dirty="0"/>
              <a:t>Context</a:t>
            </a:r>
          </a:p>
          <a:p>
            <a:pPr lvl="1">
              <a:spcBef>
                <a:spcPts val="0"/>
              </a:spcBef>
            </a:pPr>
            <a:r>
              <a:rPr lang="en-US" sz="2000" dirty="0"/>
              <a:t>Current Events</a:t>
            </a:r>
          </a:p>
          <a:p>
            <a:pPr>
              <a:spcBef>
                <a:spcPts val="0"/>
              </a:spcBef>
            </a:pPr>
            <a:r>
              <a:rPr lang="en-US" sz="2400" dirty="0"/>
              <a:t>Jeopardy Game</a:t>
            </a:r>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000" dirty="0"/>
          </a:p>
          <a:p>
            <a:pPr>
              <a:spcBef>
                <a:spcPts val="0"/>
              </a:spcBef>
            </a:pPr>
            <a:endParaRPr lang="en-US" sz="1400" dirty="0"/>
          </a:p>
          <a:p>
            <a:pPr>
              <a:spcBef>
                <a:spcPts val="0"/>
              </a:spcBef>
            </a:pPr>
            <a:r>
              <a:rPr lang="en-US" sz="2400" dirty="0"/>
              <a:t>Course Evaluations</a:t>
            </a:r>
          </a:p>
          <a:p>
            <a:pPr>
              <a:spcBef>
                <a:spcPts val="0"/>
              </a:spcBef>
            </a:pPr>
            <a:endParaRPr lang="en-US" sz="2400" dirty="0"/>
          </a:p>
        </p:txBody>
      </p:sp>
      <p:pic>
        <p:nvPicPr>
          <p:cNvPr id="10" name="Picture 9">
            <a:extLst>
              <a:ext uri="{FF2B5EF4-FFF2-40B4-BE49-F238E27FC236}">
                <a16:creationId xmlns:a16="http://schemas.microsoft.com/office/drawing/2014/main" id="{B943F723-0007-49DD-B952-2F1A6BB8C2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11" name="Picture 10">
            <a:extLst>
              <a:ext uri="{FF2B5EF4-FFF2-40B4-BE49-F238E27FC236}">
                <a16:creationId xmlns:a16="http://schemas.microsoft.com/office/drawing/2014/main" id="{DAD7CCD8-C0BB-469D-BA3B-DCA94BBF034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0606" y="85378"/>
            <a:ext cx="1805305" cy="563245"/>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01B36872-67FC-4CB1-97D6-63E0F6DAC3B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22462" y="4201612"/>
            <a:ext cx="2411781" cy="1725392"/>
          </a:xfrm>
          <a:prstGeom prst="rect">
            <a:avLst/>
          </a:prstGeom>
        </p:spPr>
      </p:pic>
      <p:sp>
        <p:nvSpPr>
          <p:cNvPr id="8" name="Arrow: Striped Right 7">
            <a:extLst>
              <a:ext uri="{FF2B5EF4-FFF2-40B4-BE49-F238E27FC236}">
                <a16:creationId xmlns:a16="http://schemas.microsoft.com/office/drawing/2014/main" id="{3A42E97F-9F73-4D8D-864A-C9A685A751DE}"/>
              </a:ext>
            </a:extLst>
          </p:cNvPr>
          <p:cNvSpPr/>
          <p:nvPr/>
        </p:nvSpPr>
        <p:spPr bwMode="auto">
          <a:xfrm>
            <a:off x="543485" y="5196894"/>
            <a:ext cx="879548" cy="528031"/>
          </a:xfrm>
          <a:prstGeom prst="stripedRightArrow">
            <a:avLst/>
          </a:prstGeom>
          <a:solidFill>
            <a:srgbClr val="2B56AB"/>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3061475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A5F6FDA-F914-4A70-8DED-FE20A1113514}"/>
              </a:ext>
            </a:extLst>
          </p:cNvPr>
          <p:cNvSpPr>
            <a:spLocks noGrp="1"/>
          </p:cNvSpPr>
          <p:nvPr>
            <p:ph type="sldNum" sz="quarter" idx="10"/>
          </p:nvPr>
        </p:nvSpPr>
        <p:spPr/>
        <p:txBody>
          <a:bodyPr/>
          <a:lstStyle/>
          <a:p>
            <a:pPr>
              <a:defRPr/>
            </a:pPr>
            <a:fld id="{D68E8870-17DE-45C4-A8DD-7644B2422933}" type="slidenum">
              <a:rPr lang="en-US" smtClean="0"/>
              <a:pPr>
                <a:defRPr/>
              </a:pPr>
              <a:t>28</a:t>
            </a:fld>
            <a:endParaRPr lang="en-US" dirty="0"/>
          </a:p>
        </p:txBody>
      </p:sp>
      <p:sp>
        <p:nvSpPr>
          <p:cNvPr id="3" name="Title 2">
            <a:extLst>
              <a:ext uri="{FF2B5EF4-FFF2-40B4-BE49-F238E27FC236}">
                <a16:creationId xmlns:a16="http://schemas.microsoft.com/office/drawing/2014/main" id="{C2BBE1F6-B2F7-4347-A9CE-C10196DE1426}"/>
              </a:ext>
            </a:extLst>
          </p:cNvPr>
          <p:cNvSpPr>
            <a:spLocks noGrp="1"/>
          </p:cNvSpPr>
          <p:nvPr>
            <p:ph type="title"/>
          </p:nvPr>
        </p:nvSpPr>
        <p:spPr>
          <a:xfrm>
            <a:off x="0" y="39887"/>
            <a:ext cx="9958850" cy="736048"/>
          </a:xfrm>
        </p:spPr>
        <p:txBody>
          <a:bodyPr/>
          <a:lstStyle/>
          <a:p>
            <a:r>
              <a:rPr lang="en-US" sz="2400" dirty="0"/>
              <a:t>FROM M&amp;S SPECIFIC KNOWLEDGE TO M&amp;S ENLIGHTENMENT </a:t>
            </a:r>
            <a:br>
              <a:rPr lang="en-US" sz="2400" dirty="0"/>
            </a:br>
            <a:r>
              <a:rPr lang="en-US" sz="1600" dirty="0"/>
              <a:t>ADAPTED FROM THE DUNNING-KRUGER EFFECT </a:t>
            </a:r>
          </a:p>
        </p:txBody>
      </p:sp>
      <p:pic>
        <p:nvPicPr>
          <p:cNvPr id="6" name="Picture 5">
            <a:extLst>
              <a:ext uri="{FF2B5EF4-FFF2-40B4-BE49-F238E27FC236}">
                <a16:creationId xmlns:a16="http://schemas.microsoft.com/office/drawing/2014/main" id="{4474AC8E-7C98-46F8-9306-F1E381CDB68D}"/>
              </a:ext>
            </a:extLst>
          </p:cNvPr>
          <p:cNvPicPr/>
          <p:nvPr/>
        </p:nvPicPr>
        <p:blipFill>
          <a:blip r:embed="rId2"/>
          <a:stretch>
            <a:fillRect/>
          </a:stretch>
        </p:blipFill>
        <p:spPr>
          <a:xfrm>
            <a:off x="655603" y="990803"/>
            <a:ext cx="10899672" cy="5604428"/>
          </a:xfrm>
          <a:prstGeom prst="rect">
            <a:avLst/>
          </a:prstGeom>
        </p:spPr>
      </p:pic>
      <p:sp>
        <p:nvSpPr>
          <p:cNvPr id="7" name="Rectangle 6">
            <a:extLst>
              <a:ext uri="{FF2B5EF4-FFF2-40B4-BE49-F238E27FC236}">
                <a16:creationId xmlns:a16="http://schemas.microsoft.com/office/drawing/2014/main" id="{D189BF4F-7AF7-4D90-BB93-50F27C6D42A3}"/>
              </a:ext>
            </a:extLst>
          </p:cNvPr>
          <p:cNvSpPr/>
          <p:nvPr/>
        </p:nvSpPr>
        <p:spPr>
          <a:xfrm>
            <a:off x="636725" y="6554481"/>
            <a:ext cx="7545329" cy="307392"/>
          </a:xfrm>
          <a:prstGeom prst="rect">
            <a:avLst/>
          </a:prstGeom>
        </p:spPr>
        <p:txBody>
          <a:bodyPr wrap="square">
            <a:spAutoFit/>
          </a:bodyPr>
          <a:lstStyle/>
          <a:p>
            <a:pPr marL="0" marR="0">
              <a:lnSpc>
                <a:spcPct val="107000"/>
              </a:lnSpc>
              <a:spcBef>
                <a:spcPts val="0"/>
              </a:spcBef>
              <a:spcAft>
                <a:spcPts val="800"/>
              </a:spcAft>
            </a:pPr>
            <a:r>
              <a:rPr lang="en-US" sz="1400" u="sng" dirty="0">
                <a:latin typeface="Times New Roman" panose="02020603050405020304" pitchFamily="18" charset="0"/>
                <a:ea typeface="Calibri" panose="020F0502020204030204" pitchFamily="34" charset="0"/>
              </a:rPr>
              <a:t>https://www.dreamendstate.com/2021/01/11/dunning-kruger-effect-are-you-at-a-peak-or-plateau/</a:t>
            </a:r>
            <a:endParaRPr lang="en-US" sz="1400" dirty="0">
              <a:latin typeface="Times New Roman" panose="02020603050405020304" pitchFamily="18" charset="0"/>
              <a:ea typeface="Calibri" panose="020F0502020204030204" pitchFamily="34" charset="0"/>
            </a:endParaRPr>
          </a:p>
        </p:txBody>
      </p:sp>
      <p:grpSp>
        <p:nvGrpSpPr>
          <p:cNvPr id="14" name="Group 13">
            <a:extLst>
              <a:ext uri="{FF2B5EF4-FFF2-40B4-BE49-F238E27FC236}">
                <a16:creationId xmlns:a16="http://schemas.microsoft.com/office/drawing/2014/main" id="{DDF810F1-1481-4F49-A7B8-8C2817E21A7E}"/>
              </a:ext>
            </a:extLst>
          </p:cNvPr>
          <p:cNvGrpSpPr/>
          <p:nvPr/>
        </p:nvGrpSpPr>
        <p:grpSpPr>
          <a:xfrm>
            <a:off x="2095503" y="2171702"/>
            <a:ext cx="2133599" cy="3977544"/>
            <a:chOff x="2057403" y="2171702"/>
            <a:chExt cx="2133599" cy="3977544"/>
          </a:xfrm>
        </p:grpSpPr>
        <p:sp>
          <p:nvSpPr>
            <p:cNvPr id="9" name="Left Brace 8">
              <a:extLst>
                <a:ext uri="{FF2B5EF4-FFF2-40B4-BE49-F238E27FC236}">
                  <a16:creationId xmlns:a16="http://schemas.microsoft.com/office/drawing/2014/main" id="{2BED3F6A-FC7F-4FE1-B8F9-29F3EE112130}"/>
                </a:ext>
              </a:extLst>
            </p:cNvPr>
            <p:cNvSpPr/>
            <p:nvPr/>
          </p:nvSpPr>
          <p:spPr bwMode="auto">
            <a:xfrm rot="16200000">
              <a:off x="3026769" y="4677236"/>
              <a:ext cx="194867" cy="2133599"/>
            </a:xfrm>
            <a:prstGeom prst="leftBrace">
              <a:avLst/>
            </a:prstGeom>
            <a:no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cxnSp>
          <p:nvCxnSpPr>
            <p:cNvPr id="11" name="Straight Connector 10">
              <a:extLst>
                <a:ext uri="{FF2B5EF4-FFF2-40B4-BE49-F238E27FC236}">
                  <a16:creationId xmlns:a16="http://schemas.microsoft.com/office/drawing/2014/main" id="{DBD3CA94-68D3-4301-833D-B24A8BC244F4}"/>
                </a:ext>
              </a:extLst>
            </p:cNvPr>
            <p:cNvCxnSpPr>
              <a:cxnSpLocks/>
              <a:stCxn id="9" idx="0"/>
            </p:cNvCxnSpPr>
            <p:nvPr/>
          </p:nvCxnSpPr>
          <p:spPr bwMode="auto">
            <a:xfrm flipV="1">
              <a:off x="2057403" y="2171702"/>
              <a:ext cx="0" cy="3474900"/>
            </a:xfrm>
            <a:prstGeom prst="line">
              <a:avLst/>
            </a:prstGeom>
            <a:solidFill>
              <a:schemeClr val="accent1"/>
            </a:solidFill>
            <a:ln w="9525" cap="flat" cmpd="sng" algn="ctr">
              <a:solidFill>
                <a:schemeClr val="tx1"/>
              </a:solidFill>
              <a:prstDash val="solid"/>
              <a:miter lim="800000"/>
              <a:headEnd type="none" w="med" len="med"/>
              <a:tailEnd type="none" w="med" len="med"/>
            </a:ln>
            <a:effectLst/>
          </p:spPr>
        </p:cxnSp>
        <p:sp>
          <p:nvSpPr>
            <p:cNvPr id="13" name="TextBox 12">
              <a:extLst>
                <a:ext uri="{FF2B5EF4-FFF2-40B4-BE49-F238E27FC236}">
                  <a16:creationId xmlns:a16="http://schemas.microsoft.com/office/drawing/2014/main" id="{32EA87B8-FCDE-407E-A68A-4AFBA67564CA}"/>
                </a:ext>
              </a:extLst>
            </p:cNvPr>
            <p:cNvSpPr txBox="1"/>
            <p:nvPr/>
          </p:nvSpPr>
          <p:spPr>
            <a:xfrm>
              <a:off x="2707260" y="5841469"/>
              <a:ext cx="833883" cy="307777"/>
            </a:xfrm>
            <a:prstGeom prst="rect">
              <a:avLst/>
            </a:prstGeom>
            <a:noFill/>
          </p:spPr>
          <p:txBody>
            <a:bodyPr wrap="none" rtlCol="0">
              <a:spAutoFit/>
            </a:bodyPr>
            <a:lstStyle/>
            <a:p>
              <a:r>
                <a:rPr lang="en-US" sz="1400" b="1" i="1" dirty="0"/>
                <a:t>Story...</a:t>
              </a:r>
            </a:p>
          </p:txBody>
        </p:sp>
      </p:grpSp>
      <p:sp>
        <p:nvSpPr>
          <p:cNvPr id="4" name="TextBox 3">
            <a:extLst>
              <a:ext uri="{FF2B5EF4-FFF2-40B4-BE49-F238E27FC236}">
                <a16:creationId xmlns:a16="http://schemas.microsoft.com/office/drawing/2014/main" id="{67CF2520-2D7F-40BF-A291-EDB8F35B94C0}"/>
              </a:ext>
            </a:extLst>
          </p:cNvPr>
          <p:cNvSpPr txBox="1"/>
          <p:nvPr/>
        </p:nvSpPr>
        <p:spPr>
          <a:xfrm>
            <a:off x="1919545" y="1544568"/>
            <a:ext cx="2393604" cy="371255"/>
          </a:xfrm>
          <a:prstGeom prst="rect">
            <a:avLst/>
          </a:prstGeom>
          <a:solidFill>
            <a:schemeClr val="bg1"/>
          </a:solidFill>
        </p:spPr>
        <p:txBody>
          <a:bodyPr wrap="none" tIns="0" rtlCol="0">
            <a:spAutoFit/>
          </a:bodyPr>
          <a:lstStyle/>
          <a:p>
            <a:pPr>
              <a:lnSpc>
                <a:spcPts val="2500"/>
              </a:lnSpc>
            </a:pPr>
            <a:r>
              <a:rPr lang="en-US" sz="2200" b="1" dirty="0">
                <a:latin typeface="Courier New" panose="02070309020205020404" pitchFamily="49" charset="0"/>
                <a:ea typeface="Yu Mincho Demibold" panose="02020603050405020304" pitchFamily="18" charset="-128"/>
                <a:cs typeface="Courier New" panose="02070309020205020404" pitchFamily="49" charset="0"/>
              </a:rPr>
              <a:t>Peak of Mount</a:t>
            </a:r>
          </a:p>
        </p:txBody>
      </p:sp>
      <p:sp>
        <p:nvSpPr>
          <p:cNvPr id="5" name="Rectangle 4">
            <a:extLst>
              <a:ext uri="{FF2B5EF4-FFF2-40B4-BE49-F238E27FC236}">
                <a16:creationId xmlns:a16="http://schemas.microsoft.com/office/drawing/2014/main" id="{5C0A5D77-8A8C-4932-9AB6-3C98B2C1221A}"/>
              </a:ext>
            </a:extLst>
          </p:cNvPr>
          <p:cNvSpPr/>
          <p:nvPr/>
        </p:nvSpPr>
        <p:spPr bwMode="auto">
          <a:xfrm>
            <a:off x="2275790" y="1864310"/>
            <a:ext cx="2133599" cy="307392"/>
          </a:xfrm>
          <a:prstGeom prst="rect">
            <a:avLst/>
          </a:prstGeom>
          <a:solidFill>
            <a:schemeClr val="bg1"/>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12" name="TextBox 11">
            <a:extLst>
              <a:ext uri="{FF2B5EF4-FFF2-40B4-BE49-F238E27FC236}">
                <a16:creationId xmlns:a16="http://schemas.microsoft.com/office/drawing/2014/main" id="{C87BB769-DB83-4A24-B87A-724204B3AF65}"/>
              </a:ext>
            </a:extLst>
          </p:cNvPr>
          <p:cNvSpPr txBox="1"/>
          <p:nvPr/>
        </p:nvSpPr>
        <p:spPr>
          <a:xfrm>
            <a:off x="1698481" y="1420539"/>
            <a:ext cx="3958741" cy="691856"/>
          </a:xfrm>
          <a:prstGeom prst="rect">
            <a:avLst/>
          </a:prstGeom>
          <a:solidFill>
            <a:schemeClr val="bg1"/>
          </a:solidFill>
        </p:spPr>
        <p:txBody>
          <a:bodyPr wrap="square" tIns="0" rtlCol="0">
            <a:spAutoFit/>
          </a:bodyPr>
          <a:lstStyle/>
          <a:p>
            <a:pPr>
              <a:lnSpc>
                <a:spcPts val="2500"/>
              </a:lnSpc>
            </a:pPr>
            <a:r>
              <a:rPr lang="en-US" sz="2200" b="1" dirty="0">
                <a:latin typeface="Courier New" panose="02070309020205020404" pitchFamily="49" charset="0"/>
                <a:ea typeface="Yu Mincho Demibold" panose="02020603050405020304" pitchFamily="18" charset="-128"/>
                <a:cs typeface="Courier New" panose="02070309020205020404" pitchFamily="49" charset="0"/>
              </a:rPr>
              <a:t>Peak of Specific </a:t>
            </a:r>
          </a:p>
          <a:p>
            <a:pPr>
              <a:lnSpc>
                <a:spcPts val="2500"/>
              </a:lnSpc>
            </a:pPr>
            <a:r>
              <a:rPr lang="en-US" sz="2200" b="1" dirty="0">
                <a:latin typeface="Courier New" panose="02070309020205020404" pitchFamily="49" charset="0"/>
                <a:ea typeface="Yu Mincho Demibold" panose="02020603050405020304" pitchFamily="18" charset="-128"/>
                <a:cs typeface="Courier New" panose="02070309020205020404" pitchFamily="49" charset="0"/>
              </a:rPr>
              <a:t>M&amp;S Knowledge</a:t>
            </a:r>
          </a:p>
        </p:txBody>
      </p:sp>
    </p:spTree>
    <p:extLst>
      <p:ext uri="{BB962C8B-B14F-4D97-AF65-F5344CB8AC3E}">
        <p14:creationId xmlns:p14="http://schemas.microsoft.com/office/powerpoint/2010/main" val="185069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C10FF-FDE2-4821-B507-C37F5025DEC8}"/>
              </a:ext>
            </a:extLst>
          </p:cNvPr>
          <p:cNvSpPr>
            <a:spLocks noGrp="1"/>
          </p:cNvSpPr>
          <p:nvPr>
            <p:ph type="title"/>
          </p:nvPr>
        </p:nvSpPr>
        <p:spPr>
          <a:xfrm>
            <a:off x="338074" y="0"/>
            <a:ext cx="10515600" cy="734002"/>
          </a:xfrm>
        </p:spPr>
        <p:txBody>
          <a:bodyPr/>
          <a:lstStyle/>
          <a:p>
            <a:r>
              <a:rPr lang="en-US" sz="3200" b="1" dirty="0">
                <a:latin typeface="+mn-lt"/>
              </a:rPr>
              <a:t>FIRST - WHY DO WE NEED M&amp;S ?</a:t>
            </a:r>
          </a:p>
        </p:txBody>
      </p:sp>
      <p:sp>
        <p:nvSpPr>
          <p:cNvPr id="3" name="Content Placeholder 2">
            <a:extLst>
              <a:ext uri="{FF2B5EF4-FFF2-40B4-BE49-F238E27FC236}">
                <a16:creationId xmlns:a16="http://schemas.microsoft.com/office/drawing/2014/main" id="{BFBB4B0C-998C-41B3-8127-BF8FDA00C750}"/>
              </a:ext>
            </a:extLst>
          </p:cNvPr>
          <p:cNvSpPr>
            <a:spLocks noGrp="1"/>
          </p:cNvSpPr>
          <p:nvPr>
            <p:ph idx="1"/>
          </p:nvPr>
        </p:nvSpPr>
        <p:spPr>
          <a:xfrm>
            <a:off x="592524" y="978794"/>
            <a:ext cx="11006952" cy="5544669"/>
          </a:xfrm>
        </p:spPr>
        <p:txBody>
          <a:bodyPr/>
          <a:lstStyle/>
          <a:p>
            <a:pPr>
              <a:lnSpc>
                <a:spcPct val="80000"/>
              </a:lnSpc>
            </a:pPr>
            <a:r>
              <a:rPr lang="en-US" altLang="en-US" sz="2400" dirty="0"/>
              <a:t>Typically, M&amp;S is performed to generate data to support a decision maker or an activity</a:t>
            </a:r>
          </a:p>
          <a:p>
            <a:pPr>
              <a:lnSpc>
                <a:spcPct val="80000"/>
              </a:lnSpc>
            </a:pPr>
            <a:endParaRPr lang="en-US" altLang="en-US" sz="2400" dirty="0"/>
          </a:p>
          <a:p>
            <a:pPr>
              <a:lnSpc>
                <a:spcPct val="80000"/>
              </a:lnSpc>
            </a:pPr>
            <a:r>
              <a:rPr lang="en-US" altLang="en-US" sz="2400" dirty="0"/>
              <a:t>M&amp;S can be used to provide data to support studies to:</a:t>
            </a:r>
          </a:p>
          <a:p>
            <a:pPr lvl="1">
              <a:lnSpc>
                <a:spcPct val="80000"/>
              </a:lnSpc>
            </a:pPr>
            <a:r>
              <a:rPr lang="en-US" altLang="en-US" sz="2000" b="1" dirty="0"/>
              <a:t>Describe</a:t>
            </a:r>
            <a:r>
              <a:rPr lang="en-US" altLang="en-US" sz="2000" dirty="0"/>
              <a:t> how systems could, would, or do operate</a:t>
            </a:r>
          </a:p>
          <a:p>
            <a:pPr lvl="1">
              <a:lnSpc>
                <a:spcPct val="80000"/>
              </a:lnSpc>
            </a:pPr>
            <a:r>
              <a:rPr lang="en-US" altLang="en-US" sz="2000" b="1" dirty="0"/>
              <a:t>Predict</a:t>
            </a:r>
            <a:r>
              <a:rPr lang="en-US" altLang="en-US" sz="2000" dirty="0"/>
              <a:t> how much a system will cost, or how many units will be required, or the effects of a change</a:t>
            </a:r>
          </a:p>
          <a:p>
            <a:pPr lvl="1">
              <a:lnSpc>
                <a:spcPct val="80000"/>
              </a:lnSpc>
            </a:pPr>
            <a:r>
              <a:rPr lang="en-US" altLang="en-US" sz="2000" b="1" dirty="0"/>
              <a:t>Predict</a:t>
            </a:r>
            <a:r>
              <a:rPr lang="en-US" altLang="en-US" sz="2000" dirty="0"/>
              <a:t> the effect of changes to the system</a:t>
            </a:r>
          </a:p>
          <a:p>
            <a:pPr lvl="1">
              <a:lnSpc>
                <a:spcPct val="80000"/>
              </a:lnSpc>
            </a:pPr>
            <a:r>
              <a:rPr lang="en-US" altLang="en-US" sz="2000" b="1" dirty="0"/>
              <a:t>Prescribe</a:t>
            </a:r>
            <a:r>
              <a:rPr lang="en-US" altLang="en-US" sz="2000" dirty="0"/>
              <a:t> best approach to a problem or condition</a:t>
            </a:r>
          </a:p>
          <a:p>
            <a:pPr lvl="1">
              <a:lnSpc>
                <a:spcPct val="80000"/>
              </a:lnSpc>
            </a:pPr>
            <a:endParaRPr lang="en-US" altLang="en-US" sz="2000" dirty="0"/>
          </a:p>
          <a:p>
            <a:pPr>
              <a:lnSpc>
                <a:spcPct val="80000"/>
              </a:lnSpc>
            </a:pPr>
            <a:r>
              <a:rPr lang="en-US" altLang="en-US" sz="2400" dirty="0"/>
              <a:t>Why not use the real system?</a:t>
            </a:r>
          </a:p>
          <a:p>
            <a:pPr lvl="1">
              <a:lnSpc>
                <a:spcPct val="80000"/>
              </a:lnSpc>
            </a:pPr>
            <a:r>
              <a:rPr lang="en-US" altLang="en-US" sz="2000" dirty="0"/>
              <a:t>Not yet available</a:t>
            </a:r>
          </a:p>
          <a:p>
            <a:pPr lvl="1">
              <a:lnSpc>
                <a:spcPct val="80000"/>
              </a:lnSpc>
            </a:pPr>
            <a:r>
              <a:rPr lang="en-US" altLang="en-US" sz="2000" dirty="0"/>
              <a:t>Too dangerous or expensive to use</a:t>
            </a:r>
          </a:p>
          <a:p>
            <a:pPr lvl="1">
              <a:lnSpc>
                <a:spcPct val="80000"/>
              </a:lnSpc>
            </a:pPr>
            <a:r>
              <a:rPr lang="en-US" altLang="en-US" sz="2000" b="1" i="1" dirty="0"/>
              <a:t>Live tests can be destructive</a:t>
            </a:r>
          </a:p>
          <a:p>
            <a:pPr lvl="1">
              <a:lnSpc>
                <a:spcPct val="80000"/>
              </a:lnSpc>
            </a:pPr>
            <a:r>
              <a:rPr lang="en-US" altLang="en-US" sz="2000" dirty="0"/>
              <a:t>Need to simulate system under unusual or </a:t>
            </a:r>
          </a:p>
          <a:p>
            <a:pPr marL="609585" lvl="1" indent="0">
              <a:lnSpc>
                <a:spcPct val="80000"/>
              </a:lnSpc>
              <a:buNone/>
            </a:pPr>
            <a:r>
              <a:rPr lang="en-US" altLang="en-US" sz="2000" dirty="0"/>
              <a:t>       undesirable environmental conditions</a:t>
            </a:r>
          </a:p>
          <a:p>
            <a:pPr lvl="1">
              <a:lnSpc>
                <a:spcPct val="80000"/>
              </a:lnSpc>
            </a:pPr>
            <a:r>
              <a:rPr lang="en-US" altLang="en-US" sz="2000" dirty="0"/>
              <a:t>Need to analyze randomness in a system</a:t>
            </a:r>
          </a:p>
          <a:p>
            <a:pPr lvl="1">
              <a:lnSpc>
                <a:spcPct val="80000"/>
              </a:lnSpc>
            </a:pPr>
            <a:r>
              <a:rPr lang="en-US" altLang="en-US" sz="2000" dirty="0"/>
              <a:t>Impossible to observe internal processes</a:t>
            </a:r>
          </a:p>
          <a:p>
            <a:endParaRPr lang="en-US" sz="3200" dirty="0"/>
          </a:p>
        </p:txBody>
      </p:sp>
      <p:pic>
        <p:nvPicPr>
          <p:cNvPr id="4" name="Picture 3">
            <a:extLst>
              <a:ext uri="{FF2B5EF4-FFF2-40B4-BE49-F238E27FC236}">
                <a16:creationId xmlns:a16="http://schemas.microsoft.com/office/drawing/2014/main" id="{2C0F8ADE-644F-4DFA-BC86-8D81093D64E0}"/>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93491" y="85378"/>
            <a:ext cx="1397896" cy="563245"/>
          </a:xfrm>
          <a:prstGeom prst="rect">
            <a:avLst/>
          </a:prstGeom>
        </p:spPr>
      </p:pic>
      <p:pic>
        <p:nvPicPr>
          <p:cNvPr id="5" name="Picture 4">
            <a:extLst>
              <a:ext uri="{FF2B5EF4-FFF2-40B4-BE49-F238E27FC236}">
                <a16:creationId xmlns:a16="http://schemas.microsoft.com/office/drawing/2014/main" id="{AECBD5B2-111D-4775-B1BD-DF30A2E905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7171" y="3429000"/>
            <a:ext cx="6038987" cy="2841837"/>
          </a:xfrm>
          <a:prstGeom prst="rect">
            <a:avLst/>
          </a:prstGeom>
        </p:spPr>
      </p:pic>
      <p:pic>
        <p:nvPicPr>
          <p:cNvPr id="6" name="Picture 5">
            <a:extLst>
              <a:ext uri="{FF2B5EF4-FFF2-40B4-BE49-F238E27FC236}">
                <a16:creationId xmlns:a16="http://schemas.microsoft.com/office/drawing/2014/main" id="{E2C3DB90-FA3D-4A49-8706-933D8EF68D0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887591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5BC6E-EDF2-4952-A88C-CBB226BA7FB9}"/>
              </a:ext>
            </a:extLst>
          </p:cNvPr>
          <p:cNvSpPr>
            <a:spLocks noGrp="1"/>
          </p:cNvSpPr>
          <p:nvPr>
            <p:ph type="title"/>
          </p:nvPr>
        </p:nvSpPr>
        <p:spPr>
          <a:xfrm>
            <a:off x="349226" y="-33301"/>
            <a:ext cx="10515600" cy="734002"/>
          </a:xfrm>
        </p:spPr>
        <p:txBody>
          <a:bodyPr>
            <a:normAutofit/>
          </a:bodyPr>
          <a:lstStyle/>
          <a:p>
            <a:r>
              <a:rPr lang="en-US" altLang="en-US" sz="3200" b="1" dirty="0">
                <a:latin typeface="+mn-lt"/>
              </a:rPr>
              <a:t>TOPIC 1:  CONCEPTS AND CONTEXT</a:t>
            </a:r>
            <a:endParaRPr lang="en-US" sz="3200" dirty="0">
              <a:latin typeface="+mn-lt"/>
            </a:endParaRPr>
          </a:p>
        </p:txBody>
      </p:sp>
      <p:sp>
        <p:nvSpPr>
          <p:cNvPr id="3" name="Content Placeholder 2">
            <a:extLst>
              <a:ext uri="{FF2B5EF4-FFF2-40B4-BE49-F238E27FC236}">
                <a16:creationId xmlns:a16="http://schemas.microsoft.com/office/drawing/2014/main" id="{728418A7-3171-4658-827D-930711933E34}"/>
              </a:ext>
            </a:extLst>
          </p:cNvPr>
          <p:cNvSpPr>
            <a:spLocks noGrp="1"/>
          </p:cNvSpPr>
          <p:nvPr>
            <p:ph idx="1"/>
          </p:nvPr>
        </p:nvSpPr>
        <p:spPr>
          <a:xfrm>
            <a:off x="592393" y="1144118"/>
            <a:ext cx="10872020" cy="5013181"/>
          </a:xfrm>
        </p:spPr>
        <p:txBody>
          <a:bodyPr/>
          <a:lstStyle/>
          <a:p>
            <a:r>
              <a:rPr lang="en-US" altLang="en-US" dirty="0"/>
              <a:t>Essential terminology, foundational concepts, community consensus categorizations, and overarching modeling paradigms; history of the development and use of M&amp;S.</a:t>
            </a:r>
          </a:p>
          <a:p>
            <a:endParaRPr lang="en-US" altLang="en-US" dirty="0"/>
          </a:p>
          <a:p>
            <a:pPr marL="0" indent="0">
              <a:buNone/>
            </a:pPr>
            <a:r>
              <a:rPr lang="en-US" altLang="en-US" sz="2000" dirty="0"/>
              <a:t>1. </a:t>
            </a:r>
            <a:r>
              <a:rPr lang="en-US" altLang="en-US" sz="2400" dirty="0"/>
              <a:t>  Concepts and context</a:t>
            </a:r>
          </a:p>
          <a:p>
            <a:pPr marL="457200" lvl="1" indent="0">
              <a:buNone/>
            </a:pPr>
            <a:r>
              <a:rPr lang="en-US" altLang="en-US" dirty="0"/>
              <a:t>1.1	Fundamental concepts and terms</a:t>
            </a:r>
          </a:p>
          <a:p>
            <a:pPr marL="457200" lvl="1" indent="0">
              <a:buNone/>
            </a:pPr>
            <a:r>
              <a:rPr lang="en-US" altLang="en-US" dirty="0"/>
              <a:t>1.2	Categories and paradigms</a:t>
            </a:r>
          </a:p>
          <a:p>
            <a:pPr marL="457200" lvl="1" indent="0">
              <a:buNone/>
            </a:pPr>
            <a:r>
              <a:rPr lang="en-US" altLang="en-US" dirty="0"/>
              <a:t>1.3	History of M&amp;S</a:t>
            </a:r>
          </a:p>
          <a:p>
            <a:endParaRPr lang="en-US" altLang="en-US" dirty="0"/>
          </a:p>
          <a:p>
            <a:endParaRPr lang="en-US" dirty="0"/>
          </a:p>
        </p:txBody>
      </p:sp>
      <p:pic>
        <p:nvPicPr>
          <p:cNvPr id="5" name="Picture 4">
            <a:extLst>
              <a:ext uri="{FF2B5EF4-FFF2-40B4-BE49-F238E27FC236}">
                <a16:creationId xmlns:a16="http://schemas.microsoft.com/office/drawing/2014/main" id="{C72B91A0-DAB8-4414-99B8-2EA4645CF9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13140" y="2848356"/>
            <a:ext cx="4851273" cy="2772156"/>
          </a:xfrm>
          <a:prstGeom prst="rect">
            <a:avLst/>
          </a:prstGeom>
        </p:spPr>
      </p:pic>
      <p:pic>
        <p:nvPicPr>
          <p:cNvPr id="8" name="Picture 7">
            <a:extLst>
              <a:ext uri="{FF2B5EF4-FFF2-40B4-BE49-F238E27FC236}">
                <a16:creationId xmlns:a16="http://schemas.microsoft.com/office/drawing/2014/main" id="{45ECF999-43FB-416B-BE69-ACDE1F0553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623344"/>
            <a:ext cx="420840" cy="225325"/>
          </a:xfrm>
          <a:prstGeom prst="rect">
            <a:avLst/>
          </a:prstGeom>
        </p:spPr>
      </p:pic>
      <p:pic>
        <p:nvPicPr>
          <p:cNvPr id="6" name="Picture 5">
            <a:extLst>
              <a:ext uri="{FF2B5EF4-FFF2-40B4-BE49-F238E27FC236}">
                <a16:creationId xmlns:a16="http://schemas.microsoft.com/office/drawing/2014/main" id="{9854274F-A882-4A13-93C4-CF1959079B56}"/>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140992" y="88856"/>
            <a:ext cx="1397896" cy="563245"/>
          </a:xfrm>
          <a:prstGeom prst="rect">
            <a:avLst/>
          </a:prstGeom>
        </p:spPr>
      </p:pic>
    </p:spTree>
    <p:extLst>
      <p:ext uri="{BB962C8B-B14F-4D97-AF65-F5344CB8AC3E}">
        <p14:creationId xmlns:p14="http://schemas.microsoft.com/office/powerpoint/2010/main" val="38061355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82921DB-768C-464B-905E-7D1D79034011}"/>
              </a:ext>
            </a:extLst>
          </p:cNvPr>
          <p:cNvSpPr>
            <a:spLocks noGrp="1"/>
          </p:cNvSpPr>
          <p:nvPr>
            <p:ph type="sldNum" sz="quarter" idx="10"/>
          </p:nvPr>
        </p:nvSpPr>
        <p:spPr/>
        <p:txBody>
          <a:bodyPr/>
          <a:lstStyle/>
          <a:p>
            <a:pPr>
              <a:defRPr/>
            </a:pPr>
            <a:fld id="{D68E8870-17DE-45C4-A8DD-7644B2422933}" type="slidenum">
              <a:rPr lang="en-US" smtClean="0"/>
              <a:pPr>
                <a:defRPr/>
              </a:pPr>
              <a:t>31</a:t>
            </a:fld>
            <a:endParaRPr lang="en-US" dirty="0"/>
          </a:p>
        </p:txBody>
      </p:sp>
      <p:sp>
        <p:nvSpPr>
          <p:cNvPr id="3" name="Title 2">
            <a:extLst>
              <a:ext uri="{FF2B5EF4-FFF2-40B4-BE49-F238E27FC236}">
                <a16:creationId xmlns:a16="http://schemas.microsoft.com/office/drawing/2014/main" id="{531CB7AC-0956-4723-A023-C82610EF1A82}"/>
              </a:ext>
            </a:extLst>
          </p:cNvPr>
          <p:cNvSpPr>
            <a:spLocks noGrp="1"/>
          </p:cNvSpPr>
          <p:nvPr>
            <p:ph type="title"/>
          </p:nvPr>
        </p:nvSpPr>
        <p:spPr>
          <a:xfrm>
            <a:off x="821634" y="-60149"/>
            <a:ext cx="9523218" cy="795130"/>
          </a:xfrm>
        </p:spPr>
        <p:txBody>
          <a:bodyPr/>
          <a:lstStyle/>
          <a:p>
            <a:r>
              <a:rPr lang="en-US" sz="3200" dirty="0"/>
              <a:t>FOUNDATIONAL CONCEPT - ABSTRACTION 1</a:t>
            </a:r>
          </a:p>
        </p:txBody>
      </p:sp>
      <p:sp>
        <p:nvSpPr>
          <p:cNvPr id="4" name="Content Placeholder 3">
            <a:extLst>
              <a:ext uri="{FF2B5EF4-FFF2-40B4-BE49-F238E27FC236}">
                <a16:creationId xmlns:a16="http://schemas.microsoft.com/office/drawing/2014/main" id="{D65E1819-6954-4166-BB7C-2FB0A4A27A41}"/>
              </a:ext>
            </a:extLst>
          </p:cNvPr>
          <p:cNvSpPr>
            <a:spLocks noGrp="1"/>
          </p:cNvSpPr>
          <p:nvPr>
            <p:ph sz="quarter" idx="11"/>
          </p:nvPr>
        </p:nvSpPr>
        <p:spPr>
          <a:xfrm>
            <a:off x="697074" y="5658389"/>
            <a:ext cx="11250613" cy="614224"/>
          </a:xfrm>
        </p:spPr>
        <p:txBody>
          <a:bodyPr/>
          <a:lstStyle/>
          <a:p>
            <a:r>
              <a:rPr lang="en-US" i="1" dirty="0"/>
              <a:t>How would you define each step?</a:t>
            </a:r>
          </a:p>
        </p:txBody>
      </p:sp>
      <p:pic>
        <p:nvPicPr>
          <p:cNvPr id="5" name="Picture 3">
            <a:extLst>
              <a:ext uri="{FF2B5EF4-FFF2-40B4-BE49-F238E27FC236}">
                <a16:creationId xmlns:a16="http://schemas.microsoft.com/office/drawing/2014/main" id="{685E88AE-B43E-4BF5-A89C-7A36D10814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0693" y="1068318"/>
            <a:ext cx="11505717" cy="442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4">
            <a:extLst>
              <a:ext uri="{FF2B5EF4-FFF2-40B4-BE49-F238E27FC236}">
                <a16:creationId xmlns:a16="http://schemas.microsoft.com/office/drawing/2014/main" id="{D459E88C-C207-4D01-BCD5-1B155483CA58}"/>
              </a:ext>
            </a:extLst>
          </p:cNvPr>
          <p:cNvSpPr>
            <a:spLocks noChangeArrowheads="1"/>
          </p:cNvSpPr>
          <p:nvPr/>
        </p:nvSpPr>
        <p:spPr bwMode="auto">
          <a:xfrm>
            <a:off x="6372077" y="4932216"/>
            <a:ext cx="2069396" cy="230799"/>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pic>
        <p:nvPicPr>
          <p:cNvPr id="8" name="Picture 7">
            <a:extLst>
              <a:ext uri="{FF2B5EF4-FFF2-40B4-BE49-F238E27FC236}">
                <a16:creationId xmlns:a16="http://schemas.microsoft.com/office/drawing/2014/main" id="{3EFEA697-2572-472F-A6B4-A70DE97131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152593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57421AA-C0C4-44DA-8055-55C9618745EE}"/>
              </a:ext>
            </a:extLst>
          </p:cNvPr>
          <p:cNvSpPr/>
          <p:nvPr/>
        </p:nvSpPr>
        <p:spPr bwMode="auto">
          <a:xfrm>
            <a:off x="605642" y="932884"/>
            <a:ext cx="11032174" cy="5602398"/>
          </a:xfrm>
          <a:prstGeom prst="rect">
            <a:avLst/>
          </a:prstGeom>
          <a:solidFill>
            <a:schemeClr val="tx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 name="Slide Number Placeholder 1">
            <a:extLst>
              <a:ext uri="{FF2B5EF4-FFF2-40B4-BE49-F238E27FC236}">
                <a16:creationId xmlns:a16="http://schemas.microsoft.com/office/drawing/2014/main" id="{E82921DB-768C-464B-905E-7D1D79034011}"/>
              </a:ext>
            </a:extLst>
          </p:cNvPr>
          <p:cNvSpPr>
            <a:spLocks noGrp="1"/>
          </p:cNvSpPr>
          <p:nvPr>
            <p:ph type="sldNum" sz="quarter" idx="10"/>
          </p:nvPr>
        </p:nvSpPr>
        <p:spPr/>
        <p:txBody>
          <a:bodyPr/>
          <a:lstStyle/>
          <a:p>
            <a:pPr>
              <a:defRPr/>
            </a:pPr>
            <a:fld id="{D68E8870-17DE-45C4-A8DD-7644B2422933}" type="slidenum">
              <a:rPr lang="en-US" smtClean="0"/>
              <a:pPr>
                <a:defRPr/>
              </a:pPr>
              <a:t>32</a:t>
            </a:fld>
            <a:endParaRPr lang="en-US" dirty="0"/>
          </a:p>
        </p:txBody>
      </p:sp>
      <p:sp>
        <p:nvSpPr>
          <p:cNvPr id="3" name="Title 2">
            <a:extLst>
              <a:ext uri="{FF2B5EF4-FFF2-40B4-BE49-F238E27FC236}">
                <a16:creationId xmlns:a16="http://schemas.microsoft.com/office/drawing/2014/main" id="{531CB7AC-0956-4723-A023-C82610EF1A82}"/>
              </a:ext>
            </a:extLst>
          </p:cNvPr>
          <p:cNvSpPr>
            <a:spLocks noGrp="1"/>
          </p:cNvSpPr>
          <p:nvPr>
            <p:ph type="title"/>
          </p:nvPr>
        </p:nvSpPr>
        <p:spPr>
          <a:xfrm>
            <a:off x="1023514" y="-19168"/>
            <a:ext cx="9523218" cy="795130"/>
          </a:xfrm>
        </p:spPr>
        <p:txBody>
          <a:bodyPr/>
          <a:lstStyle/>
          <a:p>
            <a:r>
              <a:rPr lang="en-US" sz="3200" dirty="0"/>
              <a:t>FOUNDATIONAL CONCEPT - ABSTRACTION 2</a:t>
            </a:r>
          </a:p>
        </p:txBody>
      </p:sp>
      <p:sp>
        <p:nvSpPr>
          <p:cNvPr id="6" name="Rectangle 4">
            <a:extLst>
              <a:ext uri="{FF2B5EF4-FFF2-40B4-BE49-F238E27FC236}">
                <a16:creationId xmlns:a16="http://schemas.microsoft.com/office/drawing/2014/main" id="{D459E88C-C207-4D01-BCD5-1B155483CA58}"/>
              </a:ext>
            </a:extLst>
          </p:cNvPr>
          <p:cNvSpPr>
            <a:spLocks noChangeArrowheads="1"/>
          </p:cNvSpPr>
          <p:nvPr/>
        </p:nvSpPr>
        <p:spPr bwMode="auto">
          <a:xfrm>
            <a:off x="6372077" y="4932216"/>
            <a:ext cx="2069396" cy="230799"/>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pic>
        <p:nvPicPr>
          <p:cNvPr id="8" name="Picture 7">
            <a:extLst>
              <a:ext uri="{FF2B5EF4-FFF2-40B4-BE49-F238E27FC236}">
                <a16:creationId xmlns:a16="http://schemas.microsoft.com/office/drawing/2014/main" id="{3EFEA697-2572-472F-A6B4-A70DE97131D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pic>
        <p:nvPicPr>
          <p:cNvPr id="12" name="Picture 11">
            <a:extLst>
              <a:ext uri="{FF2B5EF4-FFF2-40B4-BE49-F238E27FC236}">
                <a16:creationId xmlns:a16="http://schemas.microsoft.com/office/drawing/2014/main" id="{908A3B49-50F6-442A-8155-31896BF5D2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851" y="1038036"/>
            <a:ext cx="10702294" cy="5421935"/>
          </a:xfrm>
          <a:prstGeom prst="rect">
            <a:avLst/>
          </a:prstGeom>
        </p:spPr>
      </p:pic>
      <p:sp>
        <p:nvSpPr>
          <p:cNvPr id="13" name="Rectangle 12">
            <a:extLst>
              <a:ext uri="{FF2B5EF4-FFF2-40B4-BE49-F238E27FC236}">
                <a16:creationId xmlns:a16="http://schemas.microsoft.com/office/drawing/2014/main" id="{EE49DFAA-E7E4-4218-96CC-E1AFC9D4300C}"/>
              </a:ext>
            </a:extLst>
          </p:cNvPr>
          <p:cNvSpPr/>
          <p:nvPr/>
        </p:nvSpPr>
        <p:spPr>
          <a:xfrm>
            <a:off x="506682" y="6586267"/>
            <a:ext cx="6096000" cy="218265"/>
          </a:xfrm>
          <a:prstGeom prst="rect">
            <a:avLst/>
          </a:prstGeom>
        </p:spPr>
        <p:txBody>
          <a:bodyPr>
            <a:spAutoFit/>
          </a:bodyPr>
          <a:lstStyle/>
          <a:p>
            <a:pPr marL="0" marR="0">
              <a:lnSpc>
                <a:spcPct val="107000"/>
              </a:lnSpc>
              <a:spcBef>
                <a:spcPts val="0"/>
              </a:spcBef>
              <a:spcAft>
                <a:spcPts val="800"/>
              </a:spcAft>
            </a:pPr>
            <a:r>
              <a:rPr lang="en-US" sz="800" dirty="0">
                <a:latin typeface="Calibri" panose="020F0502020204030204" pitchFamily="34" charset="0"/>
                <a:ea typeface="Calibri" panose="020F0502020204030204" pitchFamily="34" charset="0"/>
                <a:cs typeface="Times New Roman" panose="02020603050405020304" pitchFamily="18" charset="0"/>
              </a:rPr>
              <a:t>Finding Step 2 - A Deep Dive into Conceptual Analysis, Simeon Brewster, Cutlass SE, 30 Jan 2023</a:t>
            </a:r>
          </a:p>
        </p:txBody>
      </p:sp>
    </p:spTree>
    <p:extLst>
      <p:ext uri="{BB962C8B-B14F-4D97-AF65-F5344CB8AC3E}">
        <p14:creationId xmlns:p14="http://schemas.microsoft.com/office/powerpoint/2010/main" val="29645778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7A3AB0-C22E-4802-B97D-FA18B83DD728}"/>
              </a:ext>
            </a:extLst>
          </p:cNvPr>
          <p:cNvSpPr>
            <a:spLocks noGrp="1"/>
          </p:cNvSpPr>
          <p:nvPr>
            <p:ph type="sldNum" sz="quarter" idx="10"/>
          </p:nvPr>
        </p:nvSpPr>
        <p:spPr/>
        <p:txBody>
          <a:bodyPr/>
          <a:lstStyle/>
          <a:p>
            <a:pPr>
              <a:defRPr/>
            </a:pPr>
            <a:fld id="{D68E8870-17DE-45C4-A8DD-7644B2422933}" type="slidenum">
              <a:rPr lang="en-US" smtClean="0"/>
              <a:pPr>
                <a:defRPr/>
              </a:pPr>
              <a:t>33</a:t>
            </a:fld>
            <a:endParaRPr lang="en-US" dirty="0"/>
          </a:p>
        </p:txBody>
      </p:sp>
      <p:sp>
        <p:nvSpPr>
          <p:cNvPr id="3" name="Title 2">
            <a:extLst>
              <a:ext uri="{FF2B5EF4-FFF2-40B4-BE49-F238E27FC236}">
                <a16:creationId xmlns:a16="http://schemas.microsoft.com/office/drawing/2014/main" id="{8F6682D4-E68F-4047-A2CE-41F2B5AC7A6B}"/>
              </a:ext>
            </a:extLst>
          </p:cNvPr>
          <p:cNvSpPr>
            <a:spLocks noGrp="1"/>
          </p:cNvSpPr>
          <p:nvPr>
            <p:ph type="title"/>
          </p:nvPr>
        </p:nvSpPr>
        <p:spPr>
          <a:xfrm>
            <a:off x="947854" y="-60149"/>
            <a:ext cx="9612351" cy="795130"/>
          </a:xfrm>
        </p:spPr>
        <p:txBody>
          <a:bodyPr/>
          <a:lstStyle/>
          <a:p>
            <a:r>
              <a:rPr lang="en-US" sz="3200" dirty="0">
                <a:latin typeface="+mn-lt"/>
              </a:rPr>
              <a:t>FOUNDATIONAL CONCEPT - TERMS</a:t>
            </a:r>
          </a:p>
        </p:txBody>
      </p:sp>
      <p:sp>
        <p:nvSpPr>
          <p:cNvPr id="5" name="Text Placeholder 2">
            <a:extLst>
              <a:ext uri="{FF2B5EF4-FFF2-40B4-BE49-F238E27FC236}">
                <a16:creationId xmlns:a16="http://schemas.microsoft.com/office/drawing/2014/main" id="{9887BAE7-B526-49FB-91E5-94B66442B1D6}"/>
              </a:ext>
            </a:extLst>
          </p:cNvPr>
          <p:cNvSpPr txBox="1">
            <a:spLocks/>
          </p:cNvSpPr>
          <p:nvPr/>
        </p:nvSpPr>
        <p:spPr>
          <a:xfrm>
            <a:off x="76200" y="906037"/>
            <a:ext cx="9477623" cy="5931391"/>
          </a:xfrm>
          <a:prstGeom prst="rect">
            <a:avLst/>
          </a:prstGeom>
        </p:spPr>
        <p:txBody>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349250" indent="-228600">
              <a:spcBef>
                <a:spcPts val="0"/>
              </a:spcBef>
              <a:spcAft>
                <a:spcPts val="600"/>
              </a:spcAft>
            </a:pPr>
            <a:r>
              <a:rPr lang="en-US" sz="1600" b="1" kern="0" dirty="0">
                <a:latin typeface="+mn-lt"/>
              </a:rPr>
              <a:t>Model</a:t>
            </a:r>
            <a:r>
              <a:rPr lang="en-US" sz="1600" kern="0" dirty="0">
                <a:latin typeface="+mn-lt"/>
              </a:rPr>
              <a:t>: A physical, mathematical, or otherwise logical representation of a system, entity, phenomenon, or process</a:t>
            </a:r>
          </a:p>
          <a:p>
            <a:pPr marL="349250" indent="-228600">
              <a:spcBef>
                <a:spcPts val="0"/>
              </a:spcBef>
              <a:spcAft>
                <a:spcPts val="600"/>
              </a:spcAft>
            </a:pPr>
            <a:r>
              <a:rPr lang="en-US" sz="1600" b="1" kern="0" dirty="0">
                <a:latin typeface="+mn-lt"/>
              </a:rPr>
              <a:t>Conceptual Model</a:t>
            </a:r>
            <a:r>
              <a:rPr lang="en-US" sz="1600" kern="0" dirty="0">
                <a:latin typeface="+mn-lt"/>
              </a:rPr>
              <a:t>: An implementation neutral (simplified)</a:t>
            </a:r>
            <a:r>
              <a:rPr lang="en-US" sz="1600" b="0" i="0" dirty="0">
                <a:effectLst/>
                <a:latin typeface="+mn-lt"/>
              </a:rPr>
              <a:t> representation of a system that provides a bridge between the developer and the user</a:t>
            </a:r>
            <a:endParaRPr lang="en-US" sz="1600" kern="0" dirty="0">
              <a:latin typeface="+mn-lt"/>
            </a:endParaRPr>
          </a:p>
          <a:p>
            <a:pPr marL="349250" indent="-228600">
              <a:spcBef>
                <a:spcPts val="0"/>
              </a:spcBef>
              <a:spcAft>
                <a:spcPts val="600"/>
              </a:spcAft>
            </a:pPr>
            <a:r>
              <a:rPr lang="en-US" sz="1600" b="1" kern="0" dirty="0">
                <a:latin typeface="+mn-lt"/>
              </a:rPr>
              <a:t>Simulation</a:t>
            </a:r>
            <a:r>
              <a:rPr lang="en-US" sz="1600" kern="0" dirty="0">
                <a:latin typeface="+mn-lt"/>
              </a:rPr>
              <a:t>: A method for implementing a model over time / an imitation of a situation or process</a:t>
            </a:r>
          </a:p>
          <a:p>
            <a:pPr marL="349250" indent="-228600">
              <a:spcBef>
                <a:spcPts val="0"/>
              </a:spcBef>
              <a:spcAft>
                <a:spcPts val="600"/>
              </a:spcAft>
            </a:pPr>
            <a:r>
              <a:rPr lang="en-US" sz="1600" b="1" kern="0" dirty="0">
                <a:latin typeface="+mn-lt"/>
              </a:rPr>
              <a:t>Game</a:t>
            </a:r>
            <a:r>
              <a:rPr lang="en-US" sz="1600" kern="0" dirty="0">
                <a:latin typeface="+mn-lt"/>
              </a:rPr>
              <a:t>: A competition between human adversaries, based on rules, for entertainment or learning</a:t>
            </a:r>
          </a:p>
          <a:p>
            <a:pPr marL="349250" indent="-228600">
              <a:spcBef>
                <a:spcPts val="0"/>
              </a:spcBef>
              <a:spcAft>
                <a:spcPts val="600"/>
              </a:spcAft>
            </a:pPr>
            <a:r>
              <a:rPr lang="en-US" sz="1600" b="1" kern="0" dirty="0">
                <a:latin typeface="+mn-lt"/>
              </a:rPr>
              <a:t>M&amp;S Includes</a:t>
            </a:r>
            <a:r>
              <a:rPr lang="en-US" sz="1600" kern="0" dirty="0">
                <a:latin typeface="+mn-lt"/>
              </a:rPr>
              <a:t>: Emulators, prototypes, simulators, stimulators, appended trainers, etc.</a:t>
            </a:r>
          </a:p>
          <a:p>
            <a:pPr marL="349250" indent="-228600">
              <a:spcBef>
                <a:spcPts val="0"/>
              </a:spcBef>
              <a:spcAft>
                <a:spcPts val="600"/>
              </a:spcAft>
            </a:pPr>
            <a:r>
              <a:rPr lang="en-US" sz="1600" b="1" kern="0" dirty="0">
                <a:latin typeface="+mn-lt"/>
              </a:rPr>
              <a:t>Monte-Carlo Simulations</a:t>
            </a:r>
            <a:r>
              <a:rPr lang="en-US" sz="1600" kern="0" dirty="0">
                <a:latin typeface="+mn-lt"/>
              </a:rPr>
              <a:t>: Uses (pseudo) random samples of parameters or inputs to explore complex behavior</a:t>
            </a:r>
          </a:p>
          <a:p>
            <a:pPr marL="349250" indent="-228600">
              <a:spcBef>
                <a:spcPts val="0"/>
              </a:spcBef>
              <a:spcAft>
                <a:spcPts val="600"/>
              </a:spcAft>
            </a:pPr>
            <a:r>
              <a:rPr lang="en-US" sz="1600" b="1" kern="0" dirty="0">
                <a:latin typeface="+mn-lt"/>
              </a:rPr>
              <a:t>Distributed or Federated Simulations</a:t>
            </a:r>
            <a:r>
              <a:rPr lang="en-US" sz="1600" kern="0" dirty="0">
                <a:latin typeface="+mn-lt"/>
              </a:rPr>
              <a:t>: Geographically remote simulations acting against each other in an LVC environment</a:t>
            </a:r>
          </a:p>
          <a:p>
            <a:pPr marL="349250" indent="-228600">
              <a:spcBef>
                <a:spcPts val="0"/>
              </a:spcBef>
              <a:spcAft>
                <a:spcPts val="600"/>
              </a:spcAft>
            </a:pPr>
            <a:r>
              <a:rPr lang="en-US" sz="1600" b="1" kern="0" dirty="0">
                <a:latin typeface="+mn-lt"/>
              </a:rPr>
              <a:t>Live Simulation</a:t>
            </a:r>
            <a:r>
              <a:rPr lang="en-US" sz="1600" kern="0" dirty="0">
                <a:latin typeface="+mn-lt"/>
              </a:rPr>
              <a:t>: Real people employing real systems in a non-operational role or location (e.g., on a training range)</a:t>
            </a:r>
          </a:p>
          <a:p>
            <a:pPr marL="349250" indent="-228600">
              <a:spcBef>
                <a:spcPts val="0"/>
              </a:spcBef>
              <a:spcAft>
                <a:spcPts val="600"/>
              </a:spcAft>
            </a:pPr>
            <a:r>
              <a:rPr lang="en-US" sz="1600" b="1" kern="0" dirty="0">
                <a:latin typeface="+mn-lt"/>
              </a:rPr>
              <a:t>Virtual Simulation</a:t>
            </a:r>
            <a:r>
              <a:rPr lang="en-US" sz="1600" kern="0" dirty="0">
                <a:latin typeface="+mn-lt"/>
              </a:rPr>
              <a:t>: Real people operating simulated systems in a synthetic environment</a:t>
            </a:r>
          </a:p>
          <a:p>
            <a:pPr marL="349250" indent="-228600">
              <a:spcBef>
                <a:spcPts val="0"/>
              </a:spcBef>
              <a:spcAft>
                <a:spcPts val="600"/>
              </a:spcAft>
            </a:pPr>
            <a:r>
              <a:rPr lang="en-US" sz="1600" b="1" kern="0" dirty="0">
                <a:latin typeface="+mn-lt"/>
              </a:rPr>
              <a:t>Constructive Simulation</a:t>
            </a:r>
            <a:r>
              <a:rPr lang="en-US" sz="1600" kern="0" dirty="0">
                <a:latin typeface="+mn-lt"/>
              </a:rPr>
              <a:t>: Simulated people operating simulated systems in a simulated environment</a:t>
            </a:r>
          </a:p>
          <a:p>
            <a:pPr marL="349250" indent="-228600">
              <a:spcBef>
                <a:spcPts val="0"/>
              </a:spcBef>
              <a:spcAft>
                <a:spcPts val="600"/>
              </a:spcAft>
            </a:pPr>
            <a:r>
              <a:rPr lang="en-US" altLang="en-US" sz="1600" b="1" dirty="0">
                <a:latin typeface="+mn-lt"/>
              </a:rPr>
              <a:t>Parametric</a:t>
            </a:r>
            <a:r>
              <a:rPr lang="en-US" altLang="en-US" sz="1600" dirty="0">
                <a:latin typeface="+mn-lt"/>
              </a:rPr>
              <a:t>: System-level represented by a set of generic algorithms and data structures</a:t>
            </a:r>
          </a:p>
          <a:p>
            <a:pPr marL="349250" indent="-228600">
              <a:spcBef>
                <a:spcPts val="0"/>
              </a:spcBef>
              <a:spcAft>
                <a:spcPts val="600"/>
              </a:spcAft>
            </a:pPr>
            <a:r>
              <a:rPr lang="en-US" altLang="en-US" sz="1600" b="1" dirty="0">
                <a:latin typeface="+mn-lt"/>
              </a:rPr>
              <a:t>Engineering</a:t>
            </a:r>
            <a:r>
              <a:rPr lang="en-US" altLang="en-US" sz="1600" dirty="0">
                <a:latin typeface="+mn-lt"/>
              </a:rPr>
              <a:t>:</a:t>
            </a:r>
            <a:r>
              <a:rPr lang="en-US" altLang="en-US" sz="1600" b="1" dirty="0">
                <a:latin typeface="+mn-lt"/>
              </a:rPr>
              <a:t> </a:t>
            </a:r>
            <a:r>
              <a:rPr lang="en-US" altLang="en-US" sz="1600" dirty="0">
                <a:latin typeface="+mn-lt"/>
              </a:rPr>
              <a:t>Captures component functionality rather than the details of signal processing</a:t>
            </a:r>
          </a:p>
          <a:p>
            <a:pPr marL="349250" indent="-228600">
              <a:spcBef>
                <a:spcPts val="0"/>
              </a:spcBef>
              <a:spcAft>
                <a:spcPts val="600"/>
              </a:spcAft>
            </a:pPr>
            <a:r>
              <a:rPr lang="en-US" altLang="en-US" sz="1600" b="1" dirty="0">
                <a:latin typeface="+mn-lt"/>
              </a:rPr>
              <a:t>Emulative</a:t>
            </a:r>
            <a:r>
              <a:rPr lang="en-US" altLang="en-US" sz="1600" dirty="0">
                <a:latin typeface="+mn-lt"/>
              </a:rPr>
              <a:t>: Sub-component / signal processing level of detail sufficient to support detailed analysis</a:t>
            </a:r>
          </a:p>
          <a:p>
            <a:pPr marL="349250" indent="-228600">
              <a:spcBef>
                <a:spcPts val="0"/>
              </a:spcBef>
              <a:spcAft>
                <a:spcPts val="600"/>
              </a:spcAft>
            </a:pPr>
            <a:endParaRPr lang="en-US" sz="1600" kern="0" dirty="0">
              <a:latin typeface="+mn-lt"/>
            </a:endParaRPr>
          </a:p>
          <a:p>
            <a:pPr>
              <a:spcBef>
                <a:spcPts val="0"/>
              </a:spcBef>
              <a:spcAft>
                <a:spcPts val="1000"/>
              </a:spcAft>
            </a:pPr>
            <a:endParaRPr lang="en-US" sz="1600" kern="0" dirty="0">
              <a:latin typeface="+mn-lt"/>
            </a:endParaRPr>
          </a:p>
        </p:txBody>
      </p:sp>
      <p:grpSp>
        <p:nvGrpSpPr>
          <p:cNvPr id="6" name="Group 5">
            <a:extLst>
              <a:ext uri="{FF2B5EF4-FFF2-40B4-BE49-F238E27FC236}">
                <a16:creationId xmlns:a16="http://schemas.microsoft.com/office/drawing/2014/main" id="{113546C1-E125-4936-9A32-B89FF2DF8AA0}"/>
              </a:ext>
            </a:extLst>
          </p:cNvPr>
          <p:cNvGrpSpPr/>
          <p:nvPr/>
        </p:nvGrpSpPr>
        <p:grpSpPr>
          <a:xfrm>
            <a:off x="10013489" y="1086607"/>
            <a:ext cx="1647140" cy="4980582"/>
            <a:chOff x="6609354" y="819202"/>
            <a:chExt cx="1647140" cy="4980582"/>
          </a:xfrm>
        </p:grpSpPr>
        <p:pic>
          <p:nvPicPr>
            <p:cNvPr id="7" name="Picture 2" descr="antoinette">
              <a:extLst>
                <a:ext uri="{FF2B5EF4-FFF2-40B4-BE49-F238E27FC236}">
                  <a16:creationId xmlns:a16="http://schemas.microsoft.com/office/drawing/2014/main" id="{A969760B-24A4-4C98-9D5E-0A6793B33BC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09357" y="819202"/>
              <a:ext cx="1647137" cy="887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link_8">
              <a:extLst>
                <a:ext uri="{FF2B5EF4-FFF2-40B4-BE49-F238E27FC236}">
                  <a16:creationId xmlns:a16="http://schemas.microsoft.com/office/drawing/2014/main" id="{4CADD122-B135-4FD5-945E-BC53F589C00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09355" y="1755025"/>
              <a:ext cx="1647139" cy="887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48">
              <a:extLst>
                <a:ext uri="{FF2B5EF4-FFF2-40B4-BE49-F238E27FC236}">
                  <a16:creationId xmlns:a16="http://schemas.microsoft.com/office/drawing/2014/main" id="{803964E6-EDCE-4DBC-A1C3-1B31B41A6DF4}"/>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09354" y="4781568"/>
              <a:ext cx="1647139" cy="1018216"/>
            </a:xfrm>
            <a:prstGeom prst="rect">
              <a:avLst/>
            </a:prstGeom>
            <a:noFill/>
            <a:ln w="28575">
              <a:solidFill>
                <a:schemeClr val="bg1"/>
              </a:solidFill>
              <a:miter lim="800000"/>
              <a:headEnd/>
              <a:tailEnd/>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0" name="Picture 141">
              <a:extLst>
                <a:ext uri="{FF2B5EF4-FFF2-40B4-BE49-F238E27FC236}">
                  <a16:creationId xmlns:a16="http://schemas.microsoft.com/office/drawing/2014/main" id="{28CB613A-4023-47D5-B78B-11362D2A0497}"/>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9355" y="2687001"/>
              <a:ext cx="1647139" cy="917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4" descr="FA18 Hornet flight simulator">
              <a:extLst>
                <a:ext uri="{FF2B5EF4-FFF2-40B4-BE49-F238E27FC236}">
                  <a16:creationId xmlns:a16="http://schemas.microsoft.com/office/drawing/2014/main" id="{2FC134A1-432F-4461-BDCD-8296332DA246}"/>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6128" b="18254"/>
            <a:stretch/>
          </p:blipFill>
          <p:spPr bwMode="auto">
            <a:xfrm>
              <a:off x="6609355" y="3683840"/>
              <a:ext cx="1647139" cy="1018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3" name="Picture 12">
            <a:extLst>
              <a:ext uri="{FF2B5EF4-FFF2-40B4-BE49-F238E27FC236}">
                <a16:creationId xmlns:a16="http://schemas.microsoft.com/office/drawing/2014/main" id="{62E2989D-BAC5-4927-BDD0-DC3518302A8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5852297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7A3AB0-C22E-4802-B97D-FA18B83DD728}"/>
              </a:ext>
            </a:extLst>
          </p:cNvPr>
          <p:cNvSpPr>
            <a:spLocks noGrp="1"/>
          </p:cNvSpPr>
          <p:nvPr>
            <p:ph type="sldNum" sz="quarter" idx="10"/>
          </p:nvPr>
        </p:nvSpPr>
        <p:spPr/>
        <p:txBody>
          <a:bodyPr/>
          <a:lstStyle/>
          <a:p>
            <a:pPr>
              <a:defRPr/>
            </a:pPr>
            <a:fld id="{D68E8870-17DE-45C4-A8DD-7644B2422933}" type="slidenum">
              <a:rPr lang="en-US" smtClean="0"/>
              <a:pPr>
                <a:defRPr/>
              </a:pPr>
              <a:t>34</a:t>
            </a:fld>
            <a:endParaRPr lang="en-US" dirty="0"/>
          </a:p>
        </p:txBody>
      </p:sp>
      <p:sp>
        <p:nvSpPr>
          <p:cNvPr id="3" name="Title 2">
            <a:extLst>
              <a:ext uri="{FF2B5EF4-FFF2-40B4-BE49-F238E27FC236}">
                <a16:creationId xmlns:a16="http://schemas.microsoft.com/office/drawing/2014/main" id="{8F6682D4-E68F-4047-A2CE-41F2B5AC7A6B}"/>
              </a:ext>
            </a:extLst>
          </p:cNvPr>
          <p:cNvSpPr>
            <a:spLocks noGrp="1"/>
          </p:cNvSpPr>
          <p:nvPr>
            <p:ph type="title"/>
          </p:nvPr>
        </p:nvSpPr>
        <p:spPr>
          <a:xfrm>
            <a:off x="947854" y="-60149"/>
            <a:ext cx="9612351" cy="795130"/>
          </a:xfrm>
        </p:spPr>
        <p:txBody>
          <a:bodyPr/>
          <a:lstStyle/>
          <a:p>
            <a:r>
              <a:rPr lang="en-US" sz="3200" dirty="0">
                <a:latin typeface="+mn-lt"/>
              </a:rPr>
              <a:t>FOUNDATIONAL CONCEPT - MORE TERMS</a:t>
            </a:r>
          </a:p>
        </p:txBody>
      </p:sp>
      <p:sp>
        <p:nvSpPr>
          <p:cNvPr id="5" name="Text Placeholder 2">
            <a:extLst>
              <a:ext uri="{FF2B5EF4-FFF2-40B4-BE49-F238E27FC236}">
                <a16:creationId xmlns:a16="http://schemas.microsoft.com/office/drawing/2014/main" id="{9887BAE7-B526-49FB-91E5-94B66442B1D6}"/>
              </a:ext>
            </a:extLst>
          </p:cNvPr>
          <p:cNvSpPr txBox="1">
            <a:spLocks/>
          </p:cNvSpPr>
          <p:nvPr/>
        </p:nvSpPr>
        <p:spPr>
          <a:xfrm>
            <a:off x="170106" y="869847"/>
            <a:ext cx="9477623" cy="5931391"/>
          </a:xfrm>
          <a:prstGeom prst="rect">
            <a:avLst/>
          </a:prstGeom>
        </p:spPr>
        <p:txBody>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349250" indent="-228600">
              <a:spcBef>
                <a:spcPts val="0"/>
              </a:spcBef>
              <a:spcAft>
                <a:spcPts val="1000"/>
              </a:spcAft>
            </a:pPr>
            <a:r>
              <a:rPr lang="en-US" sz="1600" b="1" kern="0" dirty="0">
                <a:latin typeface="+mn-lt"/>
              </a:rPr>
              <a:t>Simuland</a:t>
            </a:r>
            <a:r>
              <a:rPr lang="en-US" sz="1600" kern="0" dirty="0">
                <a:latin typeface="+mn-lt"/>
              </a:rPr>
              <a:t>: The </a:t>
            </a:r>
            <a:r>
              <a:rPr lang="en-US" sz="1600" b="0" dirty="0">
                <a:effectLst/>
                <a:latin typeface="+mn-lt"/>
              </a:rPr>
              <a:t>object, process, system, or phenomenon that is to be simulated. </a:t>
            </a:r>
            <a:r>
              <a:rPr lang="en-US" sz="1600" dirty="0">
                <a:latin typeface="+mn-lt"/>
              </a:rPr>
              <a:t>For instance, i</a:t>
            </a:r>
            <a:r>
              <a:rPr lang="en-US" sz="1600" b="0" dirty="0">
                <a:effectLst/>
                <a:latin typeface="+mn-lt"/>
              </a:rPr>
              <a:t>n mannequin-based patient simulators, the </a:t>
            </a:r>
            <a:r>
              <a:rPr lang="en-US" sz="1600" dirty="0">
                <a:effectLst/>
                <a:latin typeface="+mn-lt"/>
              </a:rPr>
              <a:t>simuland</a:t>
            </a:r>
            <a:r>
              <a:rPr lang="en-US" sz="1600" b="0" dirty="0">
                <a:effectLst/>
                <a:latin typeface="+mn-lt"/>
              </a:rPr>
              <a:t> is a human patient</a:t>
            </a:r>
          </a:p>
          <a:p>
            <a:pPr marL="349250" indent="-228600">
              <a:spcBef>
                <a:spcPts val="0"/>
              </a:spcBef>
              <a:spcAft>
                <a:spcPts val="1000"/>
              </a:spcAft>
            </a:pPr>
            <a:r>
              <a:rPr lang="en-US" sz="1600" b="1" kern="0" dirty="0">
                <a:latin typeface="+mn-lt"/>
              </a:rPr>
              <a:t>Calibrate:</a:t>
            </a:r>
            <a:r>
              <a:rPr lang="en-US" sz="1600" kern="0" dirty="0">
                <a:latin typeface="+mn-lt"/>
              </a:rPr>
              <a:t> To calibrate a model is to d</a:t>
            </a:r>
            <a:r>
              <a:rPr lang="en-US" sz="1600" b="0" i="0" dirty="0">
                <a:effectLst/>
                <a:latin typeface="+mn-lt"/>
              </a:rPr>
              <a:t>etermine reasonable values for critical model parameters</a:t>
            </a:r>
            <a:endParaRPr lang="en-US" sz="1600" kern="0" dirty="0">
              <a:latin typeface="+mn-lt"/>
            </a:endParaRPr>
          </a:p>
          <a:p>
            <a:pPr marL="349250" indent="-228600">
              <a:spcBef>
                <a:spcPts val="0"/>
              </a:spcBef>
              <a:spcAft>
                <a:spcPts val="1000"/>
              </a:spcAft>
            </a:pPr>
            <a:r>
              <a:rPr lang="en-US" sz="1600" b="1" kern="0" dirty="0">
                <a:latin typeface="+mn-lt"/>
              </a:rPr>
              <a:t>Referent</a:t>
            </a:r>
            <a:r>
              <a:rPr lang="en-US" sz="1600" kern="0" dirty="0">
                <a:latin typeface="+mn-lt"/>
              </a:rPr>
              <a:t>: </a:t>
            </a:r>
            <a:r>
              <a:rPr lang="en-US" sz="1600" dirty="0">
                <a:effectLst/>
                <a:latin typeface="+mn-lt"/>
                <a:ea typeface="Calibri" panose="020F0502020204030204" pitchFamily="34" charset="0"/>
                <a:cs typeface="Times New Roman" panose="02020603050405020304" pitchFamily="18" charset="0"/>
              </a:rPr>
              <a:t>A codified body of knowledge about a thing being simulated</a:t>
            </a:r>
          </a:p>
          <a:p>
            <a:pPr marL="349250" indent="-228600">
              <a:spcBef>
                <a:spcPts val="0"/>
              </a:spcBef>
              <a:spcAft>
                <a:spcPts val="1000"/>
              </a:spcAft>
            </a:pPr>
            <a:r>
              <a:rPr lang="en-US" sz="1600" dirty="0">
                <a:latin typeface="+mn-lt"/>
              </a:rPr>
              <a:t>E.g., Validation Referent: Is the best or most appropriate codified body of information available that describes characteristics and behavior of the reality represented in the simulation</a:t>
            </a:r>
            <a:endParaRPr lang="en-US" sz="1600" b="1" kern="0" dirty="0">
              <a:latin typeface="+mn-lt"/>
            </a:endParaRPr>
          </a:p>
          <a:p>
            <a:pPr marL="349250" indent="-228600">
              <a:spcBef>
                <a:spcPts val="0"/>
              </a:spcBef>
              <a:spcAft>
                <a:spcPts val="1000"/>
              </a:spcAft>
            </a:pPr>
            <a:r>
              <a:rPr lang="en-US" sz="1600" b="1" kern="0" dirty="0">
                <a:latin typeface="+mn-lt"/>
              </a:rPr>
              <a:t>Constraint Model</a:t>
            </a:r>
            <a:r>
              <a:rPr lang="en-US" sz="1600" kern="0" dirty="0">
                <a:latin typeface="+mn-lt"/>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Constraint-based modeling is a mathematical approach, in which the outcome of each decision is constrained by a minimum and maximum range of limits</a:t>
            </a:r>
            <a:endParaRPr lang="en-US" sz="1600" kern="0" dirty="0">
              <a:latin typeface="+mn-lt"/>
            </a:endParaRPr>
          </a:p>
          <a:p>
            <a:pPr marL="349250" indent="-228600">
              <a:spcBef>
                <a:spcPts val="0"/>
              </a:spcBef>
              <a:spcAft>
                <a:spcPts val="1000"/>
              </a:spcAft>
            </a:pPr>
            <a:r>
              <a:rPr lang="en-US" sz="1600" b="1" kern="0" dirty="0">
                <a:latin typeface="+mn-lt"/>
              </a:rPr>
              <a:t>Conceptual Model</a:t>
            </a:r>
            <a:r>
              <a:rPr lang="en-US" sz="1600" kern="0" dirty="0">
                <a:latin typeface="+mn-lt"/>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Conceptual modeling is the abstraction of a simulation model from the real-world system that is being modeled and describing it in an implementation neutral manner</a:t>
            </a:r>
            <a:endParaRPr lang="en-US" sz="1600" kern="0" dirty="0">
              <a:latin typeface="+mn-lt"/>
            </a:endParaRPr>
          </a:p>
          <a:p>
            <a:pPr marL="349250" indent="-228600">
              <a:spcBef>
                <a:spcPts val="0"/>
              </a:spcBef>
              <a:spcAft>
                <a:spcPts val="1000"/>
              </a:spcAft>
            </a:pPr>
            <a:r>
              <a:rPr lang="en-US" sz="1600" b="1" kern="0" dirty="0">
                <a:latin typeface="+mn-lt"/>
              </a:rPr>
              <a:t>Functional Model</a:t>
            </a:r>
            <a:r>
              <a:rPr lang="en-US" sz="1600" kern="0" dirty="0">
                <a:latin typeface="+mn-lt"/>
              </a:rPr>
              <a:t>: </a:t>
            </a:r>
            <a:r>
              <a:rPr lang="en-US" sz="1800" kern="0" dirty="0">
                <a:latin typeface="Calibri" panose="020F0502020204030204" pitchFamily="34" charset="0"/>
                <a:cs typeface="Times New Roman" panose="02020603050405020304" pitchFamily="18" charset="0"/>
              </a:rPr>
              <a:t>I</a:t>
            </a:r>
            <a:r>
              <a:rPr lang="en-US" sz="1800" dirty="0">
                <a:effectLst/>
                <a:latin typeface="Calibri" panose="020F0502020204030204" pitchFamily="34" charset="0"/>
                <a:ea typeface="Calibri" panose="020F0502020204030204" pitchFamily="34" charset="0"/>
                <a:cs typeface="Times New Roman" panose="02020603050405020304" pitchFamily="18" charset="0"/>
              </a:rPr>
              <a:t>s a (graphical) representation of a system. Each building block represents a discrete function. The inputs and outputs flow in and out of the system and between functions.</a:t>
            </a:r>
            <a:endParaRPr lang="en-US" sz="1600" kern="0" dirty="0">
              <a:latin typeface="+mn-lt"/>
            </a:endParaRPr>
          </a:p>
          <a:p>
            <a:pPr marL="349250" indent="-228600">
              <a:spcBef>
                <a:spcPts val="0"/>
              </a:spcBef>
              <a:spcAft>
                <a:spcPts val="1000"/>
              </a:spcAft>
            </a:pPr>
            <a:r>
              <a:rPr lang="en-US" sz="1600" b="1" kern="0" dirty="0">
                <a:latin typeface="+mn-lt"/>
              </a:rPr>
              <a:t>Declarative Model</a:t>
            </a:r>
            <a:r>
              <a:rPr lang="en-US" sz="1600" kern="0" dirty="0">
                <a:latin typeface="+mn-lt"/>
              </a:rPr>
              <a:t>: </a:t>
            </a:r>
            <a:r>
              <a:rPr lang="en-US" sz="1800" kern="0" dirty="0">
                <a:latin typeface="Calibri" panose="020F0502020204030204" pitchFamily="34" charset="0"/>
                <a:cs typeface="Times New Roman" panose="02020603050405020304" pitchFamily="18" charset="0"/>
              </a:rPr>
              <a:t>U</a:t>
            </a:r>
            <a:r>
              <a:rPr lang="en-US" sz="1800" dirty="0">
                <a:effectLst/>
                <a:latin typeface="Calibri" panose="020F0502020204030204" pitchFamily="34" charset="0"/>
                <a:ea typeface="Calibri" panose="020F0502020204030204" pitchFamily="34" charset="0"/>
                <a:cs typeface="Times New Roman" panose="02020603050405020304" pitchFamily="18" charset="0"/>
              </a:rPr>
              <a:t>ses symbolic expressions to represent models to formalize high-level mathematical models.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They rely on preconfigured capabilities in the language to accomplish a task without explicit case-by-case instructions on what steps to take. Declarative programming focuses on the end result.</a:t>
            </a:r>
          </a:p>
          <a:p>
            <a:pPr marL="349250" indent="-228600">
              <a:spcBef>
                <a:spcPts val="0"/>
              </a:spcBef>
              <a:spcAft>
                <a:spcPts val="1000"/>
              </a:spcAft>
            </a:pPr>
            <a:r>
              <a:rPr lang="en-US" sz="1600" b="1" kern="0" dirty="0">
                <a:latin typeface="+mn-lt"/>
              </a:rPr>
              <a:t>Agent Based Model</a:t>
            </a:r>
            <a:r>
              <a:rPr lang="en-US" sz="1600" kern="0" dirty="0">
                <a:latin typeface="+mn-lt"/>
              </a:rPr>
              <a:t>: </a:t>
            </a:r>
            <a:r>
              <a:rPr lang="en-US" sz="1600" b="0" i="0" dirty="0">
                <a:effectLst/>
                <a:latin typeface="+mn-lt"/>
              </a:rPr>
              <a:t>Agent models are generally top-down, with the model focusing on the overall collective behavior of the set of agents</a:t>
            </a:r>
            <a:endParaRPr lang="en-US" sz="1600" kern="0" dirty="0">
              <a:latin typeface="+mn-lt"/>
            </a:endParaRPr>
          </a:p>
          <a:p>
            <a:pPr marL="349250" indent="-228600">
              <a:spcBef>
                <a:spcPts val="0"/>
              </a:spcBef>
              <a:spcAft>
                <a:spcPts val="1000"/>
              </a:spcAft>
            </a:pPr>
            <a:endParaRPr lang="en-US" sz="1600" kern="0" dirty="0">
              <a:latin typeface="+mn-lt"/>
            </a:endParaRPr>
          </a:p>
          <a:p>
            <a:pPr>
              <a:spcBef>
                <a:spcPts val="0"/>
              </a:spcBef>
              <a:spcAft>
                <a:spcPts val="1000"/>
              </a:spcAft>
            </a:pPr>
            <a:endParaRPr lang="en-US" sz="1600" kern="0" dirty="0">
              <a:latin typeface="+mn-lt"/>
            </a:endParaRPr>
          </a:p>
        </p:txBody>
      </p:sp>
      <p:grpSp>
        <p:nvGrpSpPr>
          <p:cNvPr id="6" name="Group 5">
            <a:extLst>
              <a:ext uri="{FF2B5EF4-FFF2-40B4-BE49-F238E27FC236}">
                <a16:creationId xmlns:a16="http://schemas.microsoft.com/office/drawing/2014/main" id="{113546C1-E125-4936-9A32-B89FF2DF8AA0}"/>
              </a:ext>
            </a:extLst>
          </p:cNvPr>
          <p:cNvGrpSpPr/>
          <p:nvPr/>
        </p:nvGrpSpPr>
        <p:grpSpPr>
          <a:xfrm>
            <a:off x="10013489" y="1086607"/>
            <a:ext cx="1647140" cy="4980582"/>
            <a:chOff x="6609354" y="819202"/>
            <a:chExt cx="1647140" cy="4980582"/>
          </a:xfrm>
        </p:grpSpPr>
        <p:pic>
          <p:nvPicPr>
            <p:cNvPr id="7" name="Picture 2" descr="antoinette">
              <a:extLst>
                <a:ext uri="{FF2B5EF4-FFF2-40B4-BE49-F238E27FC236}">
                  <a16:creationId xmlns:a16="http://schemas.microsoft.com/office/drawing/2014/main" id="{A969760B-24A4-4C98-9D5E-0A6793B33BC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09357" y="819202"/>
              <a:ext cx="1647137" cy="887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link_8">
              <a:extLst>
                <a:ext uri="{FF2B5EF4-FFF2-40B4-BE49-F238E27FC236}">
                  <a16:creationId xmlns:a16="http://schemas.microsoft.com/office/drawing/2014/main" id="{4CADD122-B135-4FD5-945E-BC53F589C00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09355" y="1755025"/>
              <a:ext cx="1647139" cy="887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48">
              <a:extLst>
                <a:ext uri="{FF2B5EF4-FFF2-40B4-BE49-F238E27FC236}">
                  <a16:creationId xmlns:a16="http://schemas.microsoft.com/office/drawing/2014/main" id="{803964E6-EDCE-4DBC-A1C3-1B31B41A6DF4}"/>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09354" y="4781568"/>
              <a:ext cx="1647139" cy="1018216"/>
            </a:xfrm>
            <a:prstGeom prst="rect">
              <a:avLst/>
            </a:prstGeom>
            <a:noFill/>
            <a:ln w="28575">
              <a:solidFill>
                <a:schemeClr val="bg1"/>
              </a:solidFill>
              <a:miter lim="800000"/>
              <a:headEnd/>
              <a:tailEnd/>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0" name="Picture 141">
              <a:extLst>
                <a:ext uri="{FF2B5EF4-FFF2-40B4-BE49-F238E27FC236}">
                  <a16:creationId xmlns:a16="http://schemas.microsoft.com/office/drawing/2014/main" id="{28CB613A-4023-47D5-B78B-11362D2A0497}"/>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9355" y="2687001"/>
              <a:ext cx="1647139" cy="917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4" descr="FA18 Hornet flight simulator">
              <a:extLst>
                <a:ext uri="{FF2B5EF4-FFF2-40B4-BE49-F238E27FC236}">
                  <a16:creationId xmlns:a16="http://schemas.microsoft.com/office/drawing/2014/main" id="{2FC134A1-432F-4461-BDCD-8296332DA246}"/>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6128" b="18254"/>
            <a:stretch/>
          </p:blipFill>
          <p:spPr bwMode="auto">
            <a:xfrm>
              <a:off x="6609355" y="3683840"/>
              <a:ext cx="1647139" cy="1018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3" name="Picture 12">
            <a:extLst>
              <a:ext uri="{FF2B5EF4-FFF2-40B4-BE49-F238E27FC236}">
                <a16:creationId xmlns:a16="http://schemas.microsoft.com/office/drawing/2014/main" id="{333DF6AB-45A6-4A61-8F98-61C55F861CB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26273117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625E039-DE4D-405B-AD71-25A5232FCA2A}"/>
              </a:ext>
            </a:extLst>
          </p:cNvPr>
          <p:cNvSpPr>
            <a:spLocks noGrp="1"/>
          </p:cNvSpPr>
          <p:nvPr>
            <p:ph type="sldNum" sz="quarter" idx="10"/>
          </p:nvPr>
        </p:nvSpPr>
        <p:spPr/>
        <p:txBody>
          <a:bodyPr/>
          <a:lstStyle/>
          <a:p>
            <a:pPr>
              <a:defRPr/>
            </a:pPr>
            <a:fld id="{D68E8870-17DE-45C4-A8DD-7644B2422933}" type="slidenum">
              <a:rPr lang="en-US" smtClean="0"/>
              <a:pPr>
                <a:defRPr/>
              </a:pPr>
              <a:t>35</a:t>
            </a:fld>
            <a:endParaRPr lang="en-US" dirty="0"/>
          </a:p>
        </p:txBody>
      </p:sp>
      <p:sp>
        <p:nvSpPr>
          <p:cNvPr id="3" name="Title 2">
            <a:extLst>
              <a:ext uri="{FF2B5EF4-FFF2-40B4-BE49-F238E27FC236}">
                <a16:creationId xmlns:a16="http://schemas.microsoft.com/office/drawing/2014/main" id="{CFB89E68-656B-4E19-AB6A-C511F0611633}"/>
              </a:ext>
            </a:extLst>
          </p:cNvPr>
          <p:cNvSpPr>
            <a:spLocks noGrp="1"/>
          </p:cNvSpPr>
          <p:nvPr>
            <p:ph type="title"/>
          </p:nvPr>
        </p:nvSpPr>
        <p:spPr>
          <a:xfrm>
            <a:off x="876929" y="-38777"/>
            <a:ext cx="9749322" cy="795130"/>
          </a:xfrm>
        </p:spPr>
        <p:txBody>
          <a:bodyPr/>
          <a:lstStyle/>
          <a:p>
            <a:r>
              <a:rPr lang="en-US" sz="3200" dirty="0">
                <a:latin typeface="+mn-lt"/>
              </a:rPr>
              <a:t>FOUNDATIONAL CONCEPTS - CATEGORIES</a:t>
            </a:r>
          </a:p>
        </p:txBody>
      </p:sp>
      <p:sp>
        <p:nvSpPr>
          <p:cNvPr id="4" name="Content Placeholder 3">
            <a:extLst>
              <a:ext uri="{FF2B5EF4-FFF2-40B4-BE49-F238E27FC236}">
                <a16:creationId xmlns:a16="http://schemas.microsoft.com/office/drawing/2014/main" id="{800E7BAF-628C-4619-A172-B4D1C6CBF321}"/>
              </a:ext>
            </a:extLst>
          </p:cNvPr>
          <p:cNvSpPr>
            <a:spLocks noGrp="1"/>
          </p:cNvSpPr>
          <p:nvPr>
            <p:ph sz="quarter" idx="11"/>
          </p:nvPr>
        </p:nvSpPr>
        <p:spPr>
          <a:xfrm>
            <a:off x="115806" y="843011"/>
            <a:ext cx="2140701" cy="4648435"/>
          </a:xfrm>
        </p:spPr>
        <p:txBody>
          <a:bodyPr/>
          <a:lstStyle/>
          <a:p>
            <a:pPr marL="0" indent="0" algn="ctr">
              <a:buNone/>
            </a:pPr>
            <a:r>
              <a:rPr lang="en-US" sz="2000" dirty="0"/>
              <a:t>Where do M&amp;S Systems that you know fit?</a:t>
            </a:r>
          </a:p>
          <a:p>
            <a:pPr marL="0" indent="0" algn="ctr">
              <a:buNone/>
            </a:pPr>
            <a:endParaRPr lang="en-US" sz="1050" dirty="0"/>
          </a:p>
          <a:p>
            <a:pPr marL="0" indent="0">
              <a:buNone/>
            </a:pPr>
            <a:r>
              <a:rPr lang="en-US" sz="1600" dirty="0"/>
              <a:t>_____________________</a:t>
            </a:r>
          </a:p>
          <a:p>
            <a:pPr marL="0" indent="0">
              <a:buNone/>
            </a:pPr>
            <a:r>
              <a:rPr lang="en-US" sz="1600" dirty="0"/>
              <a:t>Where do Wargames fit?</a:t>
            </a:r>
          </a:p>
          <a:p>
            <a:pPr marL="342900" indent="-228600">
              <a:buFont typeface="Wingdings" panose="05000000000000000000" pitchFamily="2" charset="2"/>
              <a:buChar char="Ø"/>
            </a:pPr>
            <a:r>
              <a:rPr lang="en-US" sz="1400" dirty="0"/>
              <a:t>Events with Real People</a:t>
            </a:r>
          </a:p>
          <a:p>
            <a:pPr marL="342900" indent="-228600">
              <a:buFont typeface="Wingdings" panose="05000000000000000000" pitchFamily="2" charset="2"/>
              <a:buChar char="Ø"/>
            </a:pPr>
            <a:r>
              <a:rPr lang="en-US" sz="1400" dirty="0"/>
              <a:t>Gaming Simulations</a:t>
            </a:r>
          </a:p>
          <a:p>
            <a:pPr marL="342900" indent="-228600">
              <a:buFont typeface="Wingdings" panose="05000000000000000000" pitchFamily="2" charset="2"/>
              <a:buChar char="Ø"/>
            </a:pPr>
            <a:r>
              <a:rPr lang="en-US" sz="1400" dirty="0"/>
              <a:t>Can use M&amp;S for Adjudication</a:t>
            </a:r>
          </a:p>
          <a:p>
            <a:pPr marL="0" indent="0" algn="ctr">
              <a:buNone/>
            </a:pPr>
            <a:endParaRPr lang="en-US" sz="2000" dirty="0"/>
          </a:p>
        </p:txBody>
      </p:sp>
      <p:sp>
        <p:nvSpPr>
          <p:cNvPr id="5" name="Oval 4">
            <a:extLst>
              <a:ext uri="{FF2B5EF4-FFF2-40B4-BE49-F238E27FC236}">
                <a16:creationId xmlns:a16="http://schemas.microsoft.com/office/drawing/2014/main" id="{BA72AE2E-E6C4-4C4E-A40D-FF41634DD03F}"/>
              </a:ext>
            </a:extLst>
          </p:cNvPr>
          <p:cNvSpPr/>
          <p:nvPr/>
        </p:nvSpPr>
        <p:spPr>
          <a:xfrm>
            <a:off x="4894362" y="1057498"/>
            <a:ext cx="4700962" cy="3917690"/>
          </a:xfrm>
          <a:prstGeom prst="ellipse">
            <a:avLst/>
          </a:prstGeom>
          <a:noFill/>
          <a:ln w="15875">
            <a:solidFill>
              <a:srgbClr val="808080"/>
            </a:solidFill>
            <a:prstDash val="dash"/>
          </a:ln>
        </p:spPr>
        <p:txBody>
          <a:bodyPr wrap="square" rtlCol="0" anchor="ctr">
            <a:noAutofit/>
          </a:bodyPr>
          <a:lstStyle/>
          <a:p>
            <a:pPr algn="ctr" eaLnBrk="0" hangingPunct="0"/>
            <a:endParaRPr lang="en-US" sz="1600" dirty="0">
              <a:latin typeface="+mn-lt"/>
            </a:endParaRPr>
          </a:p>
        </p:txBody>
      </p:sp>
      <p:sp>
        <p:nvSpPr>
          <p:cNvPr id="6" name="TextBox 5">
            <a:extLst>
              <a:ext uri="{FF2B5EF4-FFF2-40B4-BE49-F238E27FC236}">
                <a16:creationId xmlns:a16="http://schemas.microsoft.com/office/drawing/2014/main" id="{62E216F2-F50C-4B74-A753-E1CB5AF09C4B}"/>
              </a:ext>
            </a:extLst>
          </p:cNvPr>
          <p:cNvSpPr txBox="1"/>
          <p:nvPr/>
        </p:nvSpPr>
        <p:spPr>
          <a:xfrm>
            <a:off x="2825566" y="3502342"/>
            <a:ext cx="914033" cy="338554"/>
          </a:xfrm>
          <a:prstGeom prst="rect">
            <a:avLst/>
          </a:prstGeom>
          <a:noFill/>
        </p:spPr>
        <p:txBody>
          <a:bodyPr wrap="none" rtlCol="0">
            <a:spAutoFit/>
          </a:bodyPr>
          <a:lstStyle/>
          <a:p>
            <a:r>
              <a:rPr lang="en-US" sz="1600" b="1" i="1" dirty="0"/>
              <a:t>Models</a:t>
            </a:r>
          </a:p>
        </p:txBody>
      </p:sp>
      <p:sp>
        <p:nvSpPr>
          <p:cNvPr id="7" name="TextBox 6">
            <a:extLst>
              <a:ext uri="{FF2B5EF4-FFF2-40B4-BE49-F238E27FC236}">
                <a16:creationId xmlns:a16="http://schemas.microsoft.com/office/drawing/2014/main" id="{36439853-2456-4D76-8A6D-0DEB1416E03B}"/>
              </a:ext>
            </a:extLst>
          </p:cNvPr>
          <p:cNvSpPr txBox="1"/>
          <p:nvPr/>
        </p:nvSpPr>
        <p:spPr>
          <a:xfrm>
            <a:off x="9769106" y="3014535"/>
            <a:ext cx="1297150" cy="338554"/>
          </a:xfrm>
          <a:prstGeom prst="rect">
            <a:avLst/>
          </a:prstGeom>
          <a:noFill/>
        </p:spPr>
        <p:txBody>
          <a:bodyPr wrap="none" rtlCol="0">
            <a:spAutoFit/>
          </a:bodyPr>
          <a:lstStyle/>
          <a:p>
            <a:r>
              <a:rPr lang="en-US" sz="1600" b="1" dirty="0"/>
              <a:t>Simulators</a:t>
            </a:r>
          </a:p>
        </p:txBody>
      </p:sp>
      <p:sp>
        <p:nvSpPr>
          <p:cNvPr id="8" name="TextBox 7">
            <a:extLst>
              <a:ext uri="{FF2B5EF4-FFF2-40B4-BE49-F238E27FC236}">
                <a16:creationId xmlns:a16="http://schemas.microsoft.com/office/drawing/2014/main" id="{E3113FDB-CCA2-420A-ABAB-6C366862E00C}"/>
              </a:ext>
            </a:extLst>
          </p:cNvPr>
          <p:cNvSpPr txBox="1"/>
          <p:nvPr/>
        </p:nvSpPr>
        <p:spPr>
          <a:xfrm>
            <a:off x="2945239" y="3174896"/>
            <a:ext cx="678391" cy="230832"/>
          </a:xfrm>
          <a:prstGeom prst="rect">
            <a:avLst/>
          </a:prstGeom>
          <a:noFill/>
        </p:spPr>
        <p:txBody>
          <a:bodyPr wrap="none" rtlCol="0">
            <a:spAutoFit/>
          </a:bodyPr>
          <a:lstStyle/>
          <a:p>
            <a:r>
              <a:rPr lang="en-US" sz="900" dirty="0"/>
              <a:t>Mock-Ups</a:t>
            </a:r>
          </a:p>
        </p:txBody>
      </p:sp>
      <p:sp>
        <p:nvSpPr>
          <p:cNvPr id="9" name="TextBox 8">
            <a:extLst>
              <a:ext uri="{FF2B5EF4-FFF2-40B4-BE49-F238E27FC236}">
                <a16:creationId xmlns:a16="http://schemas.microsoft.com/office/drawing/2014/main" id="{59C14469-FF8E-4BB6-9E55-53E4F2E3AF8D}"/>
              </a:ext>
            </a:extLst>
          </p:cNvPr>
          <p:cNvSpPr txBox="1"/>
          <p:nvPr/>
        </p:nvSpPr>
        <p:spPr>
          <a:xfrm>
            <a:off x="9485736" y="1797284"/>
            <a:ext cx="1401346" cy="338554"/>
          </a:xfrm>
          <a:prstGeom prst="rect">
            <a:avLst/>
          </a:prstGeom>
          <a:noFill/>
        </p:spPr>
        <p:txBody>
          <a:bodyPr wrap="none" rtlCol="0">
            <a:spAutoFit/>
          </a:bodyPr>
          <a:lstStyle/>
          <a:p>
            <a:r>
              <a:rPr lang="en-US" sz="1600" b="1" i="1" dirty="0"/>
              <a:t>Simulations</a:t>
            </a:r>
          </a:p>
        </p:txBody>
      </p:sp>
      <p:sp>
        <p:nvSpPr>
          <p:cNvPr id="10" name="Oval 9">
            <a:extLst>
              <a:ext uri="{FF2B5EF4-FFF2-40B4-BE49-F238E27FC236}">
                <a16:creationId xmlns:a16="http://schemas.microsoft.com/office/drawing/2014/main" id="{EDC6C92A-7755-43B4-B95F-3FCAF85FE448}"/>
              </a:ext>
            </a:extLst>
          </p:cNvPr>
          <p:cNvSpPr/>
          <p:nvPr/>
        </p:nvSpPr>
        <p:spPr>
          <a:xfrm>
            <a:off x="4865108" y="2439971"/>
            <a:ext cx="6799231" cy="2648699"/>
          </a:xfrm>
          <a:prstGeom prst="ellipse">
            <a:avLst/>
          </a:prstGeom>
          <a:noFill/>
          <a:ln w="19050">
            <a:solidFill>
              <a:srgbClr val="006600"/>
            </a:solidFill>
            <a:prstDash val="dash"/>
          </a:ln>
        </p:spPr>
        <p:txBody>
          <a:bodyPr wrap="square" rtlCol="0" anchor="ctr">
            <a:noAutofit/>
          </a:bodyPr>
          <a:lstStyle/>
          <a:p>
            <a:pPr algn="ctr" eaLnBrk="0" hangingPunct="0"/>
            <a:endParaRPr lang="en-US" sz="1600" dirty="0">
              <a:latin typeface="+mn-lt"/>
            </a:endParaRPr>
          </a:p>
        </p:txBody>
      </p:sp>
      <p:sp>
        <p:nvSpPr>
          <p:cNvPr id="11" name="Oval 10">
            <a:extLst>
              <a:ext uri="{FF2B5EF4-FFF2-40B4-BE49-F238E27FC236}">
                <a16:creationId xmlns:a16="http://schemas.microsoft.com/office/drawing/2014/main" id="{3B0A74ED-D751-4529-BA76-B38B34CB44A2}"/>
              </a:ext>
            </a:extLst>
          </p:cNvPr>
          <p:cNvSpPr/>
          <p:nvPr/>
        </p:nvSpPr>
        <p:spPr>
          <a:xfrm>
            <a:off x="2785603" y="2592444"/>
            <a:ext cx="4249286" cy="2165065"/>
          </a:xfrm>
          <a:prstGeom prst="ellipse">
            <a:avLst/>
          </a:prstGeom>
          <a:noFill/>
          <a:ln w="19050">
            <a:solidFill>
              <a:schemeClr val="tx1"/>
            </a:solidFill>
            <a:prstDash val="dash"/>
          </a:ln>
        </p:spPr>
        <p:txBody>
          <a:bodyPr wrap="square" rtlCol="0" anchor="ctr">
            <a:noAutofit/>
          </a:bodyPr>
          <a:lstStyle/>
          <a:p>
            <a:pPr algn="ctr" eaLnBrk="0" hangingPunct="0"/>
            <a:endParaRPr lang="en-US" sz="1600" dirty="0">
              <a:latin typeface="+mn-lt"/>
            </a:endParaRPr>
          </a:p>
        </p:txBody>
      </p:sp>
      <p:sp>
        <p:nvSpPr>
          <p:cNvPr id="12" name="TextBox 11">
            <a:extLst>
              <a:ext uri="{FF2B5EF4-FFF2-40B4-BE49-F238E27FC236}">
                <a16:creationId xmlns:a16="http://schemas.microsoft.com/office/drawing/2014/main" id="{07F8DA85-0430-48E8-A4D1-D662332B5FF9}"/>
              </a:ext>
            </a:extLst>
          </p:cNvPr>
          <p:cNvSpPr txBox="1"/>
          <p:nvPr/>
        </p:nvSpPr>
        <p:spPr>
          <a:xfrm>
            <a:off x="7502283" y="6286477"/>
            <a:ext cx="604653" cy="338554"/>
          </a:xfrm>
          <a:prstGeom prst="rect">
            <a:avLst/>
          </a:prstGeom>
          <a:noFill/>
        </p:spPr>
        <p:txBody>
          <a:bodyPr wrap="none" rtlCol="0">
            <a:spAutoFit/>
          </a:bodyPr>
          <a:lstStyle/>
          <a:p>
            <a:r>
              <a:rPr lang="en-US" sz="1600" b="1" u="sng" dirty="0">
                <a:solidFill>
                  <a:srgbClr val="0000CC"/>
                </a:solidFill>
              </a:rPr>
              <a:t>Live</a:t>
            </a:r>
          </a:p>
        </p:txBody>
      </p:sp>
      <p:sp>
        <p:nvSpPr>
          <p:cNvPr id="13" name="TextBox 12">
            <a:extLst>
              <a:ext uri="{FF2B5EF4-FFF2-40B4-BE49-F238E27FC236}">
                <a16:creationId xmlns:a16="http://schemas.microsoft.com/office/drawing/2014/main" id="{2246A010-F8C7-4DC7-8393-002B3098A694}"/>
              </a:ext>
            </a:extLst>
          </p:cNvPr>
          <p:cNvSpPr txBox="1"/>
          <p:nvPr/>
        </p:nvSpPr>
        <p:spPr>
          <a:xfrm>
            <a:off x="10682970" y="3533371"/>
            <a:ext cx="877163" cy="338554"/>
          </a:xfrm>
          <a:prstGeom prst="rect">
            <a:avLst/>
          </a:prstGeom>
          <a:noFill/>
        </p:spPr>
        <p:txBody>
          <a:bodyPr wrap="none" rtlCol="0">
            <a:spAutoFit/>
          </a:bodyPr>
          <a:lstStyle/>
          <a:p>
            <a:r>
              <a:rPr lang="en-US" sz="1600" b="1" u="sng" dirty="0">
                <a:solidFill>
                  <a:srgbClr val="006600"/>
                </a:solidFill>
              </a:rPr>
              <a:t>Virtual</a:t>
            </a:r>
          </a:p>
        </p:txBody>
      </p:sp>
      <p:sp>
        <p:nvSpPr>
          <p:cNvPr id="14" name="TextBox 13">
            <a:extLst>
              <a:ext uri="{FF2B5EF4-FFF2-40B4-BE49-F238E27FC236}">
                <a16:creationId xmlns:a16="http://schemas.microsoft.com/office/drawing/2014/main" id="{27F751C9-AF91-4CFF-9711-043A8E2FF7F0}"/>
              </a:ext>
            </a:extLst>
          </p:cNvPr>
          <p:cNvSpPr txBox="1"/>
          <p:nvPr/>
        </p:nvSpPr>
        <p:spPr>
          <a:xfrm>
            <a:off x="6251585" y="1174090"/>
            <a:ext cx="1487908" cy="338554"/>
          </a:xfrm>
          <a:prstGeom prst="rect">
            <a:avLst/>
          </a:prstGeom>
          <a:noFill/>
        </p:spPr>
        <p:txBody>
          <a:bodyPr wrap="none" rtlCol="0">
            <a:spAutoFit/>
          </a:bodyPr>
          <a:lstStyle/>
          <a:p>
            <a:r>
              <a:rPr lang="en-US" sz="1600" b="1" u="sng" dirty="0">
                <a:solidFill>
                  <a:srgbClr val="808080"/>
                </a:solidFill>
              </a:rPr>
              <a:t>Constructive</a:t>
            </a:r>
          </a:p>
        </p:txBody>
      </p:sp>
      <p:sp>
        <p:nvSpPr>
          <p:cNvPr id="15" name="Oval 14">
            <a:extLst>
              <a:ext uri="{FF2B5EF4-FFF2-40B4-BE49-F238E27FC236}">
                <a16:creationId xmlns:a16="http://schemas.microsoft.com/office/drawing/2014/main" id="{BB7E147B-CF19-49EA-9AC7-6D52BC8F1ADF}"/>
              </a:ext>
            </a:extLst>
          </p:cNvPr>
          <p:cNvSpPr/>
          <p:nvPr/>
        </p:nvSpPr>
        <p:spPr>
          <a:xfrm>
            <a:off x="5379835" y="4201497"/>
            <a:ext cx="4944979" cy="2528973"/>
          </a:xfrm>
          <a:prstGeom prst="ellipse">
            <a:avLst/>
          </a:prstGeom>
          <a:noFill/>
          <a:ln w="19050">
            <a:solidFill>
              <a:srgbClr val="0000CC"/>
            </a:solidFill>
            <a:prstDash val="dash"/>
          </a:ln>
        </p:spPr>
        <p:txBody>
          <a:bodyPr wrap="square" rtlCol="0" anchor="ctr">
            <a:noAutofit/>
          </a:bodyPr>
          <a:lstStyle/>
          <a:p>
            <a:pPr algn="ctr" eaLnBrk="0" hangingPunct="0"/>
            <a:endParaRPr lang="en-US" sz="1600" dirty="0">
              <a:latin typeface="+mn-lt"/>
            </a:endParaRPr>
          </a:p>
        </p:txBody>
      </p:sp>
      <p:sp>
        <p:nvSpPr>
          <p:cNvPr id="16" name="Oval 15">
            <a:extLst>
              <a:ext uri="{FF2B5EF4-FFF2-40B4-BE49-F238E27FC236}">
                <a16:creationId xmlns:a16="http://schemas.microsoft.com/office/drawing/2014/main" id="{62F7C7C0-EDE1-4806-8274-A7FCFDC528AF}"/>
              </a:ext>
            </a:extLst>
          </p:cNvPr>
          <p:cNvSpPr/>
          <p:nvPr/>
        </p:nvSpPr>
        <p:spPr>
          <a:xfrm>
            <a:off x="4056832" y="906970"/>
            <a:ext cx="7757369" cy="5055926"/>
          </a:xfrm>
          <a:prstGeom prst="ellipse">
            <a:avLst/>
          </a:prstGeom>
          <a:noFill/>
          <a:ln w="19050">
            <a:solidFill>
              <a:schemeClr val="tx1"/>
            </a:solidFill>
            <a:prstDash val="dash"/>
          </a:ln>
        </p:spPr>
        <p:txBody>
          <a:bodyPr wrap="square" rtlCol="0" anchor="ctr">
            <a:noAutofit/>
          </a:bodyPr>
          <a:lstStyle/>
          <a:p>
            <a:pPr algn="ctr" eaLnBrk="0" hangingPunct="0"/>
            <a:endParaRPr lang="en-US" sz="1400" dirty="0">
              <a:latin typeface="+mn-lt"/>
            </a:endParaRPr>
          </a:p>
        </p:txBody>
      </p:sp>
      <p:sp>
        <p:nvSpPr>
          <p:cNvPr id="17" name="TextBox 16">
            <a:extLst>
              <a:ext uri="{FF2B5EF4-FFF2-40B4-BE49-F238E27FC236}">
                <a16:creationId xmlns:a16="http://schemas.microsoft.com/office/drawing/2014/main" id="{3BA9EE59-2AAA-4A03-8A89-02D6B774ADA8}"/>
              </a:ext>
            </a:extLst>
          </p:cNvPr>
          <p:cNvSpPr txBox="1"/>
          <p:nvPr/>
        </p:nvSpPr>
        <p:spPr>
          <a:xfrm>
            <a:off x="6162758" y="6105808"/>
            <a:ext cx="1136850" cy="230832"/>
          </a:xfrm>
          <a:prstGeom prst="rect">
            <a:avLst/>
          </a:prstGeom>
          <a:noFill/>
        </p:spPr>
        <p:txBody>
          <a:bodyPr wrap="none" rtlCol="0">
            <a:spAutoFit/>
          </a:bodyPr>
          <a:lstStyle/>
          <a:p>
            <a:pPr algn="ctr"/>
            <a:r>
              <a:rPr lang="en-US" sz="900" dirty="0"/>
              <a:t>Military Operations</a:t>
            </a:r>
          </a:p>
        </p:txBody>
      </p:sp>
      <p:sp>
        <p:nvSpPr>
          <p:cNvPr id="18" name="TextBox 17">
            <a:extLst>
              <a:ext uri="{FF2B5EF4-FFF2-40B4-BE49-F238E27FC236}">
                <a16:creationId xmlns:a16="http://schemas.microsoft.com/office/drawing/2014/main" id="{66933D7E-6261-472A-A6B5-E5DD84ABA8C9}"/>
              </a:ext>
            </a:extLst>
          </p:cNvPr>
          <p:cNvSpPr txBox="1"/>
          <p:nvPr/>
        </p:nvSpPr>
        <p:spPr>
          <a:xfrm rot="19590801">
            <a:off x="8651573" y="4973426"/>
            <a:ext cx="980268" cy="156966"/>
          </a:xfrm>
          <a:prstGeom prst="rect">
            <a:avLst/>
          </a:prstGeom>
          <a:solidFill>
            <a:schemeClr val="bg1"/>
          </a:solidFill>
        </p:spPr>
        <p:txBody>
          <a:bodyPr wrap="none" lIns="9144" tIns="9144" rIns="9144" bIns="9144" rtlCol="0">
            <a:spAutoFit/>
          </a:bodyPr>
          <a:lstStyle/>
          <a:p>
            <a:pPr algn="r"/>
            <a:r>
              <a:rPr lang="en-US" sz="900" dirty="0"/>
              <a:t>Appended Trainers</a:t>
            </a:r>
          </a:p>
        </p:txBody>
      </p:sp>
      <p:sp>
        <p:nvSpPr>
          <p:cNvPr id="19" name="TextBox 18">
            <a:extLst>
              <a:ext uri="{FF2B5EF4-FFF2-40B4-BE49-F238E27FC236}">
                <a16:creationId xmlns:a16="http://schemas.microsoft.com/office/drawing/2014/main" id="{2B407F73-F3AD-4EF9-A6BD-BCA0D64CA120}"/>
              </a:ext>
            </a:extLst>
          </p:cNvPr>
          <p:cNvSpPr txBox="1"/>
          <p:nvPr/>
        </p:nvSpPr>
        <p:spPr>
          <a:xfrm>
            <a:off x="4530151" y="4425953"/>
            <a:ext cx="612667" cy="323165"/>
          </a:xfrm>
          <a:prstGeom prst="rect">
            <a:avLst/>
          </a:prstGeom>
          <a:noFill/>
        </p:spPr>
        <p:txBody>
          <a:bodyPr wrap="none" rtlCol="0">
            <a:spAutoFit/>
          </a:bodyPr>
          <a:lstStyle/>
          <a:p>
            <a:pPr algn="ctr">
              <a:lnSpc>
                <a:spcPts val="900"/>
              </a:lnSpc>
            </a:pPr>
            <a:r>
              <a:rPr lang="en-US" sz="900" dirty="0"/>
              <a:t>MOUT </a:t>
            </a:r>
          </a:p>
          <a:p>
            <a:pPr algn="ctr">
              <a:lnSpc>
                <a:spcPts val="900"/>
              </a:lnSpc>
            </a:pPr>
            <a:r>
              <a:rPr lang="en-US" sz="900" dirty="0"/>
              <a:t>Facilities</a:t>
            </a:r>
          </a:p>
        </p:txBody>
      </p:sp>
      <p:sp>
        <p:nvSpPr>
          <p:cNvPr id="20" name="TextBox 19">
            <a:extLst>
              <a:ext uri="{FF2B5EF4-FFF2-40B4-BE49-F238E27FC236}">
                <a16:creationId xmlns:a16="http://schemas.microsoft.com/office/drawing/2014/main" id="{009ABBFE-1B9E-4A47-982F-B9B258B0DF4A}"/>
              </a:ext>
            </a:extLst>
          </p:cNvPr>
          <p:cNvSpPr txBox="1"/>
          <p:nvPr/>
        </p:nvSpPr>
        <p:spPr>
          <a:xfrm>
            <a:off x="7514987" y="4354568"/>
            <a:ext cx="689612" cy="230832"/>
          </a:xfrm>
          <a:prstGeom prst="rect">
            <a:avLst/>
          </a:prstGeom>
          <a:noFill/>
        </p:spPr>
        <p:txBody>
          <a:bodyPr wrap="none" rtlCol="0">
            <a:spAutoFit/>
          </a:bodyPr>
          <a:lstStyle/>
          <a:p>
            <a:pPr algn="ctr"/>
            <a:r>
              <a:rPr lang="en-US" sz="900" dirty="0"/>
              <a:t>Emulators</a:t>
            </a:r>
          </a:p>
        </p:txBody>
      </p:sp>
      <p:sp>
        <p:nvSpPr>
          <p:cNvPr id="21" name="TextBox 20">
            <a:extLst>
              <a:ext uri="{FF2B5EF4-FFF2-40B4-BE49-F238E27FC236}">
                <a16:creationId xmlns:a16="http://schemas.microsoft.com/office/drawing/2014/main" id="{F8A66551-4F08-4C4A-867D-4A6DEDD6BFA1}"/>
              </a:ext>
            </a:extLst>
          </p:cNvPr>
          <p:cNvSpPr txBox="1"/>
          <p:nvPr/>
        </p:nvSpPr>
        <p:spPr>
          <a:xfrm>
            <a:off x="8500597" y="4405660"/>
            <a:ext cx="495649" cy="230832"/>
          </a:xfrm>
          <a:prstGeom prst="rect">
            <a:avLst/>
          </a:prstGeom>
          <a:solidFill>
            <a:schemeClr val="bg1"/>
          </a:solidFill>
        </p:spPr>
        <p:txBody>
          <a:bodyPr wrap="square" rtlCol="0">
            <a:spAutoFit/>
          </a:bodyPr>
          <a:lstStyle/>
          <a:p>
            <a:pPr algn="ctr"/>
            <a:r>
              <a:rPr lang="en-US" sz="900" dirty="0"/>
              <a:t>HWIL</a:t>
            </a:r>
          </a:p>
        </p:txBody>
      </p:sp>
      <p:sp>
        <p:nvSpPr>
          <p:cNvPr id="23" name="Rectangle 22">
            <a:extLst>
              <a:ext uri="{FF2B5EF4-FFF2-40B4-BE49-F238E27FC236}">
                <a16:creationId xmlns:a16="http://schemas.microsoft.com/office/drawing/2014/main" id="{44EF58A9-5A2F-43BA-9D84-FC5332C17881}"/>
              </a:ext>
            </a:extLst>
          </p:cNvPr>
          <p:cNvSpPr/>
          <p:nvPr/>
        </p:nvSpPr>
        <p:spPr>
          <a:xfrm>
            <a:off x="6111500" y="1747445"/>
            <a:ext cx="837089" cy="369332"/>
          </a:xfrm>
          <a:prstGeom prst="rect">
            <a:avLst/>
          </a:prstGeom>
        </p:spPr>
        <p:txBody>
          <a:bodyPr wrap="none">
            <a:spAutoFit/>
          </a:bodyPr>
          <a:lstStyle/>
          <a:p>
            <a:r>
              <a:rPr lang="en-US" sz="900" dirty="0"/>
              <a:t>Monte-Carlo </a:t>
            </a:r>
          </a:p>
          <a:p>
            <a:r>
              <a:rPr lang="en-US" sz="900" dirty="0"/>
              <a:t>Simulations</a:t>
            </a:r>
          </a:p>
        </p:txBody>
      </p:sp>
      <p:sp>
        <p:nvSpPr>
          <p:cNvPr id="24" name="Rectangle 23">
            <a:extLst>
              <a:ext uri="{FF2B5EF4-FFF2-40B4-BE49-F238E27FC236}">
                <a16:creationId xmlns:a16="http://schemas.microsoft.com/office/drawing/2014/main" id="{ACBF084D-C105-4718-AFE1-E183A0E99C4B}"/>
              </a:ext>
            </a:extLst>
          </p:cNvPr>
          <p:cNvSpPr/>
          <p:nvPr/>
        </p:nvSpPr>
        <p:spPr>
          <a:xfrm rot="19569994">
            <a:off x="8353858" y="4952275"/>
            <a:ext cx="587533" cy="156966"/>
          </a:xfrm>
          <a:prstGeom prst="rect">
            <a:avLst/>
          </a:prstGeom>
          <a:solidFill>
            <a:schemeClr val="bg1"/>
          </a:solidFill>
        </p:spPr>
        <p:txBody>
          <a:bodyPr wrap="none" lIns="9144" tIns="9144" rIns="9144" bIns="9144">
            <a:spAutoFit/>
          </a:bodyPr>
          <a:lstStyle/>
          <a:p>
            <a:r>
              <a:rPr lang="en-US" sz="900" dirty="0"/>
              <a:t>Stimulators</a:t>
            </a:r>
          </a:p>
        </p:txBody>
      </p:sp>
      <p:sp>
        <p:nvSpPr>
          <p:cNvPr id="26" name="Rectangle 25">
            <a:extLst>
              <a:ext uri="{FF2B5EF4-FFF2-40B4-BE49-F238E27FC236}">
                <a16:creationId xmlns:a16="http://schemas.microsoft.com/office/drawing/2014/main" id="{A5AB1737-1FBD-4B63-B55C-CEB378CFE8AA}"/>
              </a:ext>
            </a:extLst>
          </p:cNvPr>
          <p:cNvSpPr/>
          <p:nvPr/>
        </p:nvSpPr>
        <p:spPr>
          <a:xfrm>
            <a:off x="4103728" y="3401041"/>
            <a:ext cx="799957" cy="323165"/>
          </a:xfrm>
          <a:prstGeom prst="rect">
            <a:avLst/>
          </a:prstGeom>
        </p:spPr>
        <p:txBody>
          <a:bodyPr wrap="square">
            <a:spAutoFit/>
          </a:bodyPr>
          <a:lstStyle/>
          <a:p>
            <a:pPr algn="ctr">
              <a:lnSpc>
                <a:spcPts val="600"/>
              </a:lnSpc>
            </a:pPr>
            <a:r>
              <a:rPr lang="en-US" sz="700" dirty="0"/>
              <a:t>High Frequency Transmission Models [1] </a:t>
            </a:r>
          </a:p>
        </p:txBody>
      </p:sp>
      <p:sp>
        <p:nvSpPr>
          <p:cNvPr id="27" name="TextBox 26">
            <a:extLst>
              <a:ext uri="{FF2B5EF4-FFF2-40B4-BE49-F238E27FC236}">
                <a16:creationId xmlns:a16="http://schemas.microsoft.com/office/drawing/2014/main" id="{46CA4FF6-279A-4E65-A0D8-F09F68CB69AF}"/>
              </a:ext>
            </a:extLst>
          </p:cNvPr>
          <p:cNvSpPr txBox="1"/>
          <p:nvPr/>
        </p:nvSpPr>
        <p:spPr>
          <a:xfrm>
            <a:off x="6054107" y="5391281"/>
            <a:ext cx="880370" cy="230832"/>
          </a:xfrm>
          <a:prstGeom prst="rect">
            <a:avLst/>
          </a:prstGeom>
          <a:noFill/>
        </p:spPr>
        <p:txBody>
          <a:bodyPr wrap="none" rtlCol="0">
            <a:spAutoFit/>
          </a:bodyPr>
          <a:lstStyle/>
          <a:p>
            <a:pPr algn="r"/>
            <a:r>
              <a:rPr lang="en-US" sz="900" dirty="0"/>
              <a:t>Range Events</a:t>
            </a:r>
          </a:p>
        </p:txBody>
      </p:sp>
      <p:pic>
        <p:nvPicPr>
          <p:cNvPr id="28" name="Picture 27">
            <a:extLst>
              <a:ext uri="{FF2B5EF4-FFF2-40B4-BE49-F238E27FC236}">
                <a16:creationId xmlns:a16="http://schemas.microsoft.com/office/drawing/2014/main" id="{76108FC5-F0EB-46C6-BAC3-6064642D6CBF}"/>
              </a:ext>
            </a:extLst>
          </p:cNvPr>
          <p:cNvPicPr>
            <a:picLocks noChangeAspect="1"/>
          </p:cNvPicPr>
          <p:nvPr/>
        </p:nvPicPr>
        <p:blipFill>
          <a:blip r:embed="rId2"/>
          <a:stretch>
            <a:fillRect/>
          </a:stretch>
        </p:blipFill>
        <p:spPr>
          <a:xfrm>
            <a:off x="4145790" y="3055773"/>
            <a:ext cx="699301" cy="319447"/>
          </a:xfrm>
          <a:prstGeom prst="rect">
            <a:avLst/>
          </a:prstGeom>
        </p:spPr>
      </p:pic>
      <p:pic>
        <p:nvPicPr>
          <p:cNvPr id="29" name="Picture 28">
            <a:extLst>
              <a:ext uri="{FF2B5EF4-FFF2-40B4-BE49-F238E27FC236}">
                <a16:creationId xmlns:a16="http://schemas.microsoft.com/office/drawing/2014/main" id="{666240A5-92E9-4178-BF88-3AE2602C6170}"/>
              </a:ext>
            </a:extLst>
          </p:cNvPr>
          <p:cNvPicPr>
            <a:picLocks noChangeAspect="1"/>
          </p:cNvPicPr>
          <p:nvPr/>
        </p:nvPicPr>
        <p:blipFill>
          <a:blip r:embed="rId3"/>
          <a:stretch>
            <a:fillRect/>
          </a:stretch>
        </p:blipFill>
        <p:spPr>
          <a:xfrm>
            <a:off x="4401942" y="4073970"/>
            <a:ext cx="500899" cy="330207"/>
          </a:xfrm>
          <a:prstGeom prst="rect">
            <a:avLst/>
          </a:prstGeom>
        </p:spPr>
      </p:pic>
      <p:pic>
        <p:nvPicPr>
          <p:cNvPr id="30" name="Picture 13">
            <a:extLst>
              <a:ext uri="{FF2B5EF4-FFF2-40B4-BE49-F238E27FC236}">
                <a16:creationId xmlns:a16="http://schemas.microsoft.com/office/drawing/2014/main" id="{A0064C89-B7B7-4DC6-B1EE-957785FB395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85592" y="3556541"/>
            <a:ext cx="952032" cy="692323"/>
          </a:xfrm>
          <a:prstGeom prst="rect">
            <a:avLst/>
          </a:prstGeom>
          <a:noFill/>
          <a:ln w="28575">
            <a:solidFill>
              <a:schemeClr val="folHlink"/>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1" name="Picture 21" descr="ship DC">
            <a:extLst>
              <a:ext uri="{FF2B5EF4-FFF2-40B4-BE49-F238E27FC236}">
                <a16:creationId xmlns:a16="http://schemas.microsoft.com/office/drawing/2014/main" id="{1BC5300A-46B2-4E4A-B50A-4143DDDD7C3F}"/>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37776" r="7812" b="14472"/>
          <a:stretch/>
        </p:blipFill>
        <p:spPr bwMode="auto">
          <a:xfrm>
            <a:off x="3314016" y="4037674"/>
            <a:ext cx="705669" cy="243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 name="Picture 16">
            <a:extLst>
              <a:ext uri="{FF2B5EF4-FFF2-40B4-BE49-F238E27FC236}">
                <a16:creationId xmlns:a16="http://schemas.microsoft.com/office/drawing/2014/main" id="{7FD7B82F-EDD7-4A06-89A9-7E7DF585B30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499926" y="5206465"/>
            <a:ext cx="739936" cy="432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3" name="Picture 395">
            <a:extLst>
              <a:ext uri="{FF2B5EF4-FFF2-40B4-BE49-F238E27FC236}">
                <a16:creationId xmlns:a16="http://schemas.microsoft.com/office/drawing/2014/main" id="{3FBF3E5A-A1D4-459B-8C8C-CE205722AF65}"/>
              </a:ext>
            </a:extLst>
          </p:cNvPr>
          <p:cNvPicPr>
            <a:picLocks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684835" y="1650574"/>
            <a:ext cx="431058" cy="671602"/>
          </a:xfrm>
          <a:prstGeom prst="rect">
            <a:avLst/>
          </a:prstGeom>
          <a:solidFill>
            <a:srgbClr val="081D58"/>
          </a:solidFill>
          <a:ln w="12700">
            <a:solidFill>
              <a:srgbClr val="081D58"/>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 name="TextBox 33">
            <a:extLst>
              <a:ext uri="{FF2B5EF4-FFF2-40B4-BE49-F238E27FC236}">
                <a16:creationId xmlns:a16="http://schemas.microsoft.com/office/drawing/2014/main" id="{91B31C3C-2B60-46D0-BAF2-85BF19FA6162}"/>
              </a:ext>
            </a:extLst>
          </p:cNvPr>
          <p:cNvSpPr txBox="1"/>
          <p:nvPr/>
        </p:nvSpPr>
        <p:spPr>
          <a:xfrm>
            <a:off x="9942609" y="4239074"/>
            <a:ext cx="551754" cy="230832"/>
          </a:xfrm>
          <a:prstGeom prst="rect">
            <a:avLst/>
          </a:prstGeom>
          <a:noFill/>
        </p:spPr>
        <p:txBody>
          <a:bodyPr wrap="none" rtlCol="0">
            <a:spAutoFit/>
          </a:bodyPr>
          <a:lstStyle/>
          <a:p>
            <a:r>
              <a:rPr lang="en-US" sz="900" b="1" dirty="0"/>
              <a:t>6-DOF</a:t>
            </a:r>
          </a:p>
        </p:txBody>
      </p:sp>
      <p:sp>
        <p:nvSpPr>
          <p:cNvPr id="35" name="TextBox 34">
            <a:extLst>
              <a:ext uri="{FF2B5EF4-FFF2-40B4-BE49-F238E27FC236}">
                <a16:creationId xmlns:a16="http://schemas.microsoft.com/office/drawing/2014/main" id="{AFAF9937-9ED3-4969-AA8E-A53C9674BAA1}"/>
              </a:ext>
            </a:extLst>
          </p:cNvPr>
          <p:cNvSpPr txBox="1"/>
          <p:nvPr/>
        </p:nvSpPr>
        <p:spPr>
          <a:xfrm>
            <a:off x="7154777" y="3135379"/>
            <a:ext cx="1853391" cy="954107"/>
          </a:xfrm>
          <a:prstGeom prst="rect">
            <a:avLst/>
          </a:prstGeom>
          <a:noFill/>
        </p:spPr>
        <p:txBody>
          <a:bodyPr wrap="none" rtlCol="0">
            <a:spAutoFit/>
          </a:bodyPr>
          <a:lstStyle/>
          <a:p>
            <a:pPr algn="ctr"/>
            <a:r>
              <a:rPr lang="en-US" sz="1600" b="1" dirty="0"/>
              <a:t>LVC Federations</a:t>
            </a:r>
          </a:p>
          <a:p>
            <a:pPr algn="ctr"/>
            <a:endParaRPr lang="en-US" sz="600" b="1" dirty="0"/>
          </a:p>
          <a:p>
            <a:pPr algn="ctr"/>
            <a:r>
              <a:rPr lang="en-US" sz="900" dirty="0"/>
              <a:t>Distributed SoS</a:t>
            </a:r>
          </a:p>
          <a:p>
            <a:pPr algn="ctr"/>
            <a:r>
              <a:rPr lang="en-US" sz="900" dirty="0"/>
              <a:t>Simulations</a:t>
            </a:r>
          </a:p>
          <a:p>
            <a:pPr algn="ctr"/>
            <a:endParaRPr lang="en-US" sz="1600" b="1" dirty="0"/>
          </a:p>
        </p:txBody>
      </p:sp>
      <p:sp>
        <p:nvSpPr>
          <p:cNvPr id="36" name="TextBox 35">
            <a:extLst>
              <a:ext uri="{FF2B5EF4-FFF2-40B4-BE49-F238E27FC236}">
                <a16:creationId xmlns:a16="http://schemas.microsoft.com/office/drawing/2014/main" id="{D5596A00-C286-47D0-ADBC-36B7CD25CDD6}"/>
              </a:ext>
            </a:extLst>
          </p:cNvPr>
          <p:cNvSpPr txBox="1"/>
          <p:nvPr/>
        </p:nvSpPr>
        <p:spPr>
          <a:xfrm>
            <a:off x="3341162" y="4287406"/>
            <a:ext cx="803425" cy="183384"/>
          </a:xfrm>
          <a:prstGeom prst="rect">
            <a:avLst/>
          </a:prstGeom>
          <a:noFill/>
        </p:spPr>
        <p:txBody>
          <a:bodyPr wrap="none" rtlCol="0">
            <a:spAutoFit/>
          </a:bodyPr>
          <a:lstStyle/>
          <a:p>
            <a:pPr algn="ctr">
              <a:lnSpc>
                <a:spcPts val="700"/>
              </a:lnSpc>
            </a:pPr>
            <a:r>
              <a:rPr lang="en-US" sz="900" dirty="0"/>
              <a:t>CAD / MBSE</a:t>
            </a:r>
          </a:p>
        </p:txBody>
      </p:sp>
      <p:sp>
        <p:nvSpPr>
          <p:cNvPr id="37" name="TextBox 36">
            <a:extLst>
              <a:ext uri="{FF2B5EF4-FFF2-40B4-BE49-F238E27FC236}">
                <a16:creationId xmlns:a16="http://schemas.microsoft.com/office/drawing/2014/main" id="{86B4F7AF-F0C8-4920-B7B3-D4F46EED55FA}"/>
              </a:ext>
            </a:extLst>
          </p:cNvPr>
          <p:cNvSpPr txBox="1"/>
          <p:nvPr/>
        </p:nvSpPr>
        <p:spPr>
          <a:xfrm>
            <a:off x="7332728" y="5631147"/>
            <a:ext cx="1074333" cy="338554"/>
          </a:xfrm>
          <a:prstGeom prst="rect">
            <a:avLst/>
          </a:prstGeom>
          <a:noFill/>
        </p:spPr>
        <p:txBody>
          <a:bodyPr wrap="none" rtlCol="0">
            <a:spAutoFit/>
          </a:bodyPr>
          <a:lstStyle/>
          <a:p>
            <a:pPr algn="ctr"/>
            <a:r>
              <a:rPr lang="en-US" sz="800" dirty="0"/>
              <a:t>Underway Training </a:t>
            </a:r>
          </a:p>
          <a:p>
            <a:pPr algn="ctr"/>
            <a:r>
              <a:rPr lang="en-US" sz="800" dirty="0"/>
              <a:t>Exercises</a:t>
            </a:r>
          </a:p>
        </p:txBody>
      </p:sp>
      <p:sp>
        <p:nvSpPr>
          <p:cNvPr id="38" name="TextBox 37">
            <a:extLst>
              <a:ext uri="{FF2B5EF4-FFF2-40B4-BE49-F238E27FC236}">
                <a16:creationId xmlns:a16="http://schemas.microsoft.com/office/drawing/2014/main" id="{574BA9F8-6B0E-4A5A-B4C4-7734A3B66DC8}"/>
              </a:ext>
            </a:extLst>
          </p:cNvPr>
          <p:cNvSpPr txBox="1"/>
          <p:nvPr/>
        </p:nvSpPr>
        <p:spPr>
          <a:xfrm>
            <a:off x="8407061" y="1840848"/>
            <a:ext cx="393057" cy="183384"/>
          </a:xfrm>
          <a:prstGeom prst="rect">
            <a:avLst/>
          </a:prstGeom>
          <a:noFill/>
        </p:spPr>
        <p:txBody>
          <a:bodyPr wrap="none" rtlCol="0">
            <a:spAutoFit/>
          </a:bodyPr>
          <a:lstStyle/>
          <a:p>
            <a:pPr algn="ctr">
              <a:lnSpc>
                <a:spcPts val="700"/>
              </a:lnSpc>
            </a:pPr>
            <a:r>
              <a:rPr lang="en-US" sz="900" dirty="0"/>
              <a:t>CFD</a:t>
            </a:r>
          </a:p>
        </p:txBody>
      </p:sp>
      <p:pic>
        <p:nvPicPr>
          <p:cNvPr id="39" name="Picture 3">
            <a:extLst>
              <a:ext uri="{FF2B5EF4-FFF2-40B4-BE49-F238E27FC236}">
                <a16:creationId xmlns:a16="http://schemas.microsoft.com/office/drawing/2014/main" id="{53A3CC58-5090-48EE-B8DC-65E781500B6D}"/>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7401" t="20950" r="7317" b="7203"/>
          <a:stretch/>
        </p:blipFill>
        <p:spPr bwMode="auto">
          <a:xfrm>
            <a:off x="7773288" y="1438212"/>
            <a:ext cx="702363" cy="830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 name="Oval 21">
            <a:extLst>
              <a:ext uri="{FF2B5EF4-FFF2-40B4-BE49-F238E27FC236}">
                <a16:creationId xmlns:a16="http://schemas.microsoft.com/office/drawing/2014/main" id="{3A814C9C-1EAB-4D45-8CD2-A8791FE16CD7}"/>
              </a:ext>
            </a:extLst>
          </p:cNvPr>
          <p:cNvSpPr/>
          <p:nvPr/>
        </p:nvSpPr>
        <p:spPr bwMode="auto">
          <a:xfrm>
            <a:off x="5760771" y="4715999"/>
            <a:ext cx="1009445" cy="403390"/>
          </a:xfrm>
          <a:prstGeom prst="ellipse">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ahoma" charset="0"/>
              </a:rPr>
              <a:t>Wargames</a:t>
            </a:r>
          </a:p>
        </p:txBody>
      </p:sp>
      <p:sp>
        <p:nvSpPr>
          <p:cNvPr id="25" name="TextBox 24">
            <a:extLst>
              <a:ext uri="{FF2B5EF4-FFF2-40B4-BE49-F238E27FC236}">
                <a16:creationId xmlns:a16="http://schemas.microsoft.com/office/drawing/2014/main" id="{702678EA-6DBB-44DB-8E80-3D0B97AA53D8}"/>
              </a:ext>
            </a:extLst>
          </p:cNvPr>
          <p:cNvSpPr txBox="1"/>
          <p:nvPr/>
        </p:nvSpPr>
        <p:spPr>
          <a:xfrm>
            <a:off x="64972" y="5693091"/>
            <a:ext cx="1972732" cy="846386"/>
          </a:xfrm>
          <a:prstGeom prst="rect">
            <a:avLst/>
          </a:prstGeom>
          <a:noFill/>
        </p:spPr>
        <p:txBody>
          <a:bodyPr wrap="square" rtlCol="0">
            <a:spAutoFit/>
          </a:bodyPr>
          <a:lstStyle/>
          <a:p>
            <a:r>
              <a:rPr lang="en-US" sz="700" dirty="0"/>
              <a:t>CAD - Computer Aided Design</a:t>
            </a:r>
          </a:p>
          <a:p>
            <a:r>
              <a:rPr lang="en-US" sz="700" dirty="0"/>
              <a:t>CFD - Computational Fluid Dynamics</a:t>
            </a:r>
          </a:p>
          <a:p>
            <a:r>
              <a:rPr lang="en-US" sz="700" dirty="0"/>
              <a:t>DOF - Degrees of Freedom, </a:t>
            </a:r>
          </a:p>
          <a:p>
            <a:r>
              <a:rPr lang="en-US" sz="700" dirty="0"/>
              <a:t>HWIL - Hardware in the Loop</a:t>
            </a:r>
          </a:p>
          <a:p>
            <a:r>
              <a:rPr lang="en-US" sz="700" dirty="0"/>
              <a:t>JSE – Joint Simulation Environment </a:t>
            </a:r>
          </a:p>
          <a:p>
            <a:r>
              <a:rPr lang="en-US" sz="700" dirty="0"/>
              <a:t>MOUT - Military Operations on Urban Terrain,</a:t>
            </a:r>
          </a:p>
          <a:p>
            <a:r>
              <a:rPr lang="en-US" sz="700" dirty="0"/>
              <a:t>SoS - System of Systems  </a:t>
            </a:r>
          </a:p>
        </p:txBody>
      </p:sp>
      <p:grpSp>
        <p:nvGrpSpPr>
          <p:cNvPr id="50" name="Group 49">
            <a:extLst>
              <a:ext uri="{FF2B5EF4-FFF2-40B4-BE49-F238E27FC236}">
                <a16:creationId xmlns:a16="http://schemas.microsoft.com/office/drawing/2014/main" id="{E58175AB-42FE-477B-933A-2278A61C8D9F}"/>
              </a:ext>
            </a:extLst>
          </p:cNvPr>
          <p:cNvGrpSpPr/>
          <p:nvPr/>
        </p:nvGrpSpPr>
        <p:grpSpPr>
          <a:xfrm>
            <a:off x="2396308" y="5859620"/>
            <a:ext cx="9682570" cy="887251"/>
            <a:chOff x="2396308" y="5859620"/>
            <a:chExt cx="9682570" cy="887251"/>
          </a:xfrm>
        </p:grpSpPr>
        <p:sp>
          <p:nvSpPr>
            <p:cNvPr id="47" name="Left Brace 46">
              <a:extLst>
                <a:ext uri="{FF2B5EF4-FFF2-40B4-BE49-F238E27FC236}">
                  <a16:creationId xmlns:a16="http://schemas.microsoft.com/office/drawing/2014/main" id="{3FEEB79D-50D3-46CC-A6C1-ED5D1EA0A571}"/>
                </a:ext>
              </a:extLst>
            </p:cNvPr>
            <p:cNvSpPr/>
            <p:nvPr/>
          </p:nvSpPr>
          <p:spPr bwMode="auto">
            <a:xfrm rot="16200000">
              <a:off x="7310977" y="1433354"/>
              <a:ext cx="341635" cy="9194167"/>
            </a:xfrm>
            <a:prstGeom prst="leftBrace">
              <a:avLst>
                <a:gd name="adj1" fmla="val 8333"/>
                <a:gd name="adj2" fmla="val 15053"/>
              </a:avLst>
            </a:prstGeom>
            <a:no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49" name="TextBox 48">
              <a:extLst>
                <a:ext uri="{FF2B5EF4-FFF2-40B4-BE49-F238E27FC236}">
                  <a16:creationId xmlns:a16="http://schemas.microsoft.com/office/drawing/2014/main" id="{4717BE69-E098-423F-A0A3-E3C804598440}"/>
                </a:ext>
              </a:extLst>
            </p:cNvPr>
            <p:cNvSpPr txBox="1"/>
            <p:nvPr/>
          </p:nvSpPr>
          <p:spPr>
            <a:xfrm>
              <a:off x="2396308" y="6223651"/>
              <a:ext cx="3701654" cy="523220"/>
            </a:xfrm>
            <a:prstGeom prst="rect">
              <a:avLst/>
            </a:prstGeom>
            <a:noFill/>
          </p:spPr>
          <p:txBody>
            <a:bodyPr wrap="none" rtlCol="0">
              <a:spAutoFit/>
            </a:bodyPr>
            <a:lstStyle/>
            <a:p>
              <a:pPr algn="ctr"/>
              <a:r>
                <a:rPr lang="en-US" sz="1400" b="1" i="1" dirty="0"/>
                <a:t>“Anything but war is simulation”</a:t>
              </a:r>
            </a:p>
            <a:p>
              <a:pPr algn="ctr"/>
              <a:r>
                <a:rPr lang="en-US" sz="1400" b="1" i="1" dirty="0"/>
                <a:t>Ralph Chatham / General Paul Gorman</a:t>
              </a:r>
            </a:p>
          </p:txBody>
        </p:sp>
      </p:grpSp>
      <p:sp>
        <p:nvSpPr>
          <p:cNvPr id="51" name="Rectangle 50">
            <a:extLst>
              <a:ext uri="{FF2B5EF4-FFF2-40B4-BE49-F238E27FC236}">
                <a16:creationId xmlns:a16="http://schemas.microsoft.com/office/drawing/2014/main" id="{024C7409-4438-462A-86E1-8335AEAE23D2}"/>
              </a:ext>
            </a:extLst>
          </p:cNvPr>
          <p:cNvSpPr/>
          <p:nvPr/>
        </p:nvSpPr>
        <p:spPr>
          <a:xfrm>
            <a:off x="68168" y="4821542"/>
            <a:ext cx="1904083" cy="875945"/>
          </a:xfrm>
          <a:prstGeom prst="rect">
            <a:avLst/>
          </a:prstGeom>
        </p:spPr>
        <p:txBody>
          <a:bodyPr wrap="square">
            <a:spAutoFit/>
          </a:bodyPr>
          <a:lstStyle/>
          <a:p>
            <a:pPr marL="0" marR="0">
              <a:lnSpc>
                <a:spcPct val="107000"/>
              </a:lnSpc>
              <a:spcBef>
                <a:spcPts val="0"/>
              </a:spcBef>
              <a:spcAft>
                <a:spcPts val="800"/>
              </a:spcAft>
            </a:pPr>
            <a:r>
              <a:rPr lang="en-US" sz="800" kern="100" dirty="0">
                <a:latin typeface="Arial" panose="020B0604020202020204" pitchFamily="34" charset="0"/>
                <a:ea typeface="Calibri" panose="020F0502020204030204" pitchFamily="34" charset="0"/>
                <a:cs typeface="Times New Roman" panose="02020603050405020304" pitchFamily="18" charset="0"/>
              </a:rPr>
              <a:t>[1] - S. R. Best, "On the use of scale brass models in HF shipboard communication antenna design," in </a:t>
            </a:r>
            <a:r>
              <a:rPr lang="en-US" sz="800" i="1" kern="100" dirty="0">
                <a:latin typeface="Arial" panose="020B0604020202020204" pitchFamily="34" charset="0"/>
                <a:ea typeface="Calibri" panose="020F0502020204030204" pitchFamily="34" charset="0"/>
                <a:cs typeface="Times New Roman" panose="02020603050405020304" pitchFamily="18" charset="0"/>
              </a:rPr>
              <a:t>IEEE Antennas and Propagation Magazine</a:t>
            </a:r>
            <a:r>
              <a:rPr lang="en-US" sz="800" kern="100" dirty="0">
                <a:latin typeface="Arial" panose="020B0604020202020204" pitchFamily="34" charset="0"/>
                <a:ea typeface="Calibri" panose="020F0502020204030204" pitchFamily="34" charset="0"/>
                <a:cs typeface="Times New Roman" panose="02020603050405020304" pitchFamily="18" charset="0"/>
              </a:rPr>
              <a:t>, vol. 44, no. 2, pp. 12-23, April 2002.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2" name="Picture 41" descr="A group of soldiers on a trailer&#10;&#10;Description automatically generated">
            <a:extLst>
              <a:ext uri="{FF2B5EF4-FFF2-40B4-BE49-F238E27FC236}">
                <a16:creationId xmlns:a16="http://schemas.microsoft.com/office/drawing/2014/main" id="{3DD1EBB9-C064-CC18-83C8-75AD5BC77544}"/>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576734" y="3148090"/>
            <a:ext cx="429601" cy="354252"/>
          </a:xfrm>
          <a:prstGeom prst="rect">
            <a:avLst/>
          </a:prstGeom>
        </p:spPr>
      </p:pic>
    </p:spTree>
    <p:extLst>
      <p:ext uri="{BB962C8B-B14F-4D97-AF65-F5344CB8AC3E}">
        <p14:creationId xmlns:p14="http://schemas.microsoft.com/office/powerpoint/2010/main" val="2277412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1000" fill="hold"/>
                                        <p:tgtEl>
                                          <p:spTgt spid="22"/>
                                        </p:tgtEl>
                                        <p:attrNameLst>
                                          <p:attrName>ppt_w</p:attrName>
                                        </p:attrNameLst>
                                      </p:cBhvr>
                                      <p:tavLst>
                                        <p:tav tm="0">
                                          <p:val>
                                            <p:fltVal val="0"/>
                                          </p:val>
                                        </p:tav>
                                        <p:tav tm="100000">
                                          <p:val>
                                            <p:strVal val="#ppt_w"/>
                                          </p:val>
                                        </p:tav>
                                      </p:tavLst>
                                    </p:anim>
                                    <p:anim calcmode="lin" valueType="num">
                                      <p:cBhvr>
                                        <p:cTn id="8" dur="1000" fill="hold"/>
                                        <p:tgtEl>
                                          <p:spTgt spid="22"/>
                                        </p:tgtEl>
                                        <p:attrNameLst>
                                          <p:attrName>ppt_h</p:attrName>
                                        </p:attrNameLst>
                                      </p:cBhvr>
                                      <p:tavLst>
                                        <p:tav tm="0">
                                          <p:val>
                                            <p:fltVal val="0"/>
                                          </p:val>
                                        </p:tav>
                                        <p:tav tm="100000">
                                          <p:val>
                                            <p:strVal val="#ppt_h"/>
                                          </p:val>
                                        </p:tav>
                                      </p:tavLst>
                                    </p:anim>
                                    <p:anim calcmode="lin" valueType="num">
                                      <p:cBhvr>
                                        <p:cTn id="9" dur="1000" fill="hold"/>
                                        <p:tgtEl>
                                          <p:spTgt spid="22"/>
                                        </p:tgtEl>
                                        <p:attrNameLst>
                                          <p:attrName>style.rotation</p:attrName>
                                        </p:attrNameLst>
                                      </p:cBhvr>
                                      <p:tavLst>
                                        <p:tav tm="0">
                                          <p:val>
                                            <p:fltVal val="90"/>
                                          </p:val>
                                        </p:tav>
                                        <p:tav tm="100000">
                                          <p:val>
                                            <p:fltVal val="0"/>
                                          </p:val>
                                        </p:tav>
                                      </p:tavLst>
                                    </p:anim>
                                    <p:animEffect transition="in" filter="fade">
                                      <p:cBhvr>
                                        <p:cTn id="10" dur="1000"/>
                                        <p:tgtEl>
                                          <p:spTgt spid="2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5369572-96BE-4DCD-95E4-FA45944F694B}"/>
              </a:ext>
            </a:extLst>
          </p:cNvPr>
          <p:cNvSpPr>
            <a:spLocks noGrp="1"/>
          </p:cNvSpPr>
          <p:nvPr>
            <p:ph type="sldNum" sz="quarter" idx="10"/>
          </p:nvPr>
        </p:nvSpPr>
        <p:spPr/>
        <p:txBody>
          <a:bodyPr/>
          <a:lstStyle/>
          <a:p>
            <a:pPr>
              <a:defRPr/>
            </a:pPr>
            <a:fld id="{D68E8870-17DE-45C4-A8DD-7644B2422933}" type="slidenum">
              <a:rPr lang="en-US" smtClean="0"/>
              <a:pPr>
                <a:defRPr/>
              </a:pPr>
              <a:t>36</a:t>
            </a:fld>
            <a:endParaRPr lang="en-US" dirty="0"/>
          </a:p>
        </p:txBody>
      </p:sp>
      <p:sp>
        <p:nvSpPr>
          <p:cNvPr id="3" name="Title 2">
            <a:extLst>
              <a:ext uri="{FF2B5EF4-FFF2-40B4-BE49-F238E27FC236}">
                <a16:creationId xmlns:a16="http://schemas.microsoft.com/office/drawing/2014/main" id="{BBAC99B1-733F-42E2-85D9-27C101D66D3C}"/>
              </a:ext>
            </a:extLst>
          </p:cNvPr>
          <p:cNvSpPr>
            <a:spLocks noGrp="1"/>
          </p:cNvSpPr>
          <p:nvPr>
            <p:ph type="title"/>
          </p:nvPr>
        </p:nvSpPr>
        <p:spPr>
          <a:xfrm>
            <a:off x="2396931" y="0"/>
            <a:ext cx="7416800" cy="674674"/>
          </a:xfrm>
        </p:spPr>
        <p:txBody>
          <a:bodyPr/>
          <a:lstStyle/>
          <a:p>
            <a:r>
              <a:rPr lang="en-US" sz="3200" dirty="0">
                <a:latin typeface="+mn-lt"/>
              </a:rPr>
              <a:t>M&amp;S HISTORY</a:t>
            </a:r>
          </a:p>
        </p:txBody>
      </p:sp>
      <p:sp>
        <p:nvSpPr>
          <p:cNvPr id="4" name="Content Placeholder 3">
            <a:extLst>
              <a:ext uri="{FF2B5EF4-FFF2-40B4-BE49-F238E27FC236}">
                <a16:creationId xmlns:a16="http://schemas.microsoft.com/office/drawing/2014/main" id="{E02CD7EA-B31E-4DB0-9A22-52E3A227AA91}"/>
              </a:ext>
            </a:extLst>
          </p:cNvPr>
          <p:cNvSpPr>
            <a:spLocks noGrp="1"/>
          </p:cNvSpPr>
          <p:nvPr>
            <p:ph sz="quarter" idx="11"/>
          </p:nvPr>
        </p:nvSpPr>
        <p:spPr>
          <a:xfrm>
            <a:off x="234864" y="995387"/>
            <a:ext cx="2584903" cy="5075237"/>
          </a:xfrm>
        </p:spPr>
        <p:txBody>
          <a:bodyPr/>
          <a:lstStyle/>
          <a:p>
            <a:pPr marL="0" indent="0">
              <a:buNone/>
            </a:pPr>
            <a:r>
              <a:rPr lang="en-US" altLang="en-US" sz="1400" dirty="0"/>
              <a:t>           The1942 model C-3 Link Trainer was manufactured by Link, an organ and player piano maker.  It was used by the allies during World War II to train pilots to fly using only instruments.  During World War II, 6271 Link trainers were delivered to the Army and 1045 to the Navy. The Link trainers were also used by 35 foreign countries.  Movement of the trainer is accomplished by vacuum operated bellows, controlled by valves connected to the control wheel (or stick) and rudder pedals. An instructor sat at the desk and transmitted radio messages which the student in the Link heard through his earphones.</a:t>
            </a:r>
          </a:p>
          <a:p>
            <a:pPr marL="0" indent="0">
              <a:buNone/>
            </a:pPr>
            <a:endParaRPr lang="en-US" sz="1400" dirty="0"/>
          </a:p>
          <a:p>
            <a:pPr marL="0" indent="0">
              <a:buNone/>
            </a:pPr>
            <a:r>
              <a:rPr lang="en-US" sz="1400" b="1" i="1" dirty="0"/>
              <a:t>So:</a:t>
            </a:r>
          </a:p>
          <a:p>
            <a:pPr>
              <a:buFont typeface="Wingdings" panose="05000000000000000000" pitchFamily="2" charset="2"/>
              <a:buChar char="Ø"/>
            </a:pPr>
            <a:r>
              <a:rPr lang="en-US" sz="1400" dirty="0"/>
              <a:t>What has changed?</a:t>
            </a:r>
          </a:p>
          <a:p>
            <a:pPr>
              <a:buFont typeface="Wingdings" panose="05000000000000000000" pitchFamily="2" charset="2"/>
              <a:buChar char="Ø"/>
            </a:pPr>
            <a:r>
              <a:rPr lang="en-US" sz="1400" dirty="0"/>
              <a:t>What has NOT?</a:t>
            </a:r>
          </a:p>
        </p:txBody>
      </p:sp>
      <p:pic>
        <p:nvPicPr>
          <p:cNvPr id="5" name="Picture 136">
            <a:extLst>
              <a:ext uri="{FF2B5EF4-FFF2-40B4-BE49-F238E27FC236}">
                <a16:creationId xmlns:a16="http://schemas.microsoft.com/office/drawing/2014/main" id="{1991B2C3-29B5-4D9C-9DEB-09795FEC497C}"/>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l="51714" t="4182" r="7715" b="55513"/>
          <a:stretch>
            <a:fillRect/>
          </a:stretch>
        </p:blipFill>
        <p:spPr bwMode="auto">
          <a:xfrm>
            <a:off x="3117424" y="2906737"/>
            <a:ext cx="1693862" cy="1649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137">
            <a:extLst>
              <a:ext uri="{FF2B5EF4-FFF2-40B4-BE49-F238E27FC236}">
                <a16:creationId xmlns:a16="http://schemas.microsoft.com/office/drawing/2014/main" id="{03C699B5-AA4E-4034-B33B-A89AFBDCD06B}"/>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2461" y="4894287"/>
            <a:ext cx="1709738" cy="1619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138">
            <a:extLst>
              <a:ext uri="{FF2B5EF4-FFF2-40B4-BE49-F238E27FC236}">
                <a16:creationId xmlns:a16="http://schemas.microsoft.com/office/drawing/2014/main" id="{BFABC350-169C-426B-A709-CD847A0BA6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1299" y="2916262"/>
            <a:ext cx="1681162" cy="15843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28575">
                <a:solidFill>
                  <a:schemeClr val="fo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139" descr="f_35_simulator_2">
            <a:extLst>
              <a:ext uri="{FF2B5EF4-FFF2-40B4-BE49-F238E27FC236}">
                <a16:creationId xmlns:a16="http://schemas.microsoft.com/office/drawing/2014/main" id="{55BD8427-2F57-48B7-B407-355DA28326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0399" y="2901975"/>
            <a:ext cx="1693862" cy="161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41" descr="SolOline">
            <a:extLst>
              <a:ext uri="{FF2B5EF4-FFF2-40B4-BE49-F238E27FC236}">
                <a16:creationId xmlns:a16="http://schemas.microsoft.com/office/drawing/2014/main" id="{2D69122C-75B6-43E7-8A3F-2D526D054C2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085" t="5714" r="4085" b="5714"/>
          <a:stretch>
            <a:fillRect/>
          </a:stretch>
        </p:blipFill>
        <p:spPr bwMode="auto">
          <a:xfrm>
            <a:off x="9688086" y="3019450"/>
            <a:ext cx="1695450" cy="156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45" descr="Military-010">
            <a:extLst>
              <a:ext uri="{FF2B5EF4-FFF2-40B4-BE49-F238E27FC236}">
                <a16:creationId xmlns:a16="http://schemas.microsoft.com/office/drawing/2014/main" id="{C44DA863-15E0-43FC-9DAF-70CAC0B3619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06311" y="4919687"/>
            <a:ext cx="1698625" cy="160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48" descr="Simfrontpic">
            <a:extLst>
              <a:ext uri="{FF2B5EF4-FFF2-40B4-BE49-F238E27FC236}">
                <a16:creationId xmlns:a16="http://schemas.microsoft.com/office/drawing/2014/main" id="{7267051E-CCAF-46C0-B512-470844E1AC6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57649" y="4872062"/>
            <a:ext cx="1666875"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49">
            <a:extLst>
              <a:ext uri="{FF2B5EF4-FFF2-40B4-BE49-F238E27FC236}">
                <a16:creationId xmlns:a16="http://schemas.microsoft.com/office/drawing/2014/main" id="{5AC3B9B1-41B9-4195-8DA4-1B9769D8B28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97611" y="4875237"/>
            <a:ext cx="1677988" cy="164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3" name="Group 164">
            <a:extLst>
              <a:ext uri="{FF2B5EF4-FFF2-40B4-BE49-F238E27FC236}">
                <a16:creationId xmlns:a16="http://schemas.microsoft.com/office/drawing/2014/main" id="{488C8728-17B8-4245-B5CE-400E2C21DC30}"/>
              </a:ext>
            </a:extLst>
          </p:cNvPr>
          <p:cNvGrpSpPr>
            <a:grpSpLocks/>
          </p:cNvGrpSpPr>
          <p:nvPr/>
        </p:nvGrpSpPr>
        <p:grpSpPr bwMode="auto">
          <a:xfrm>
            <a:off x="5327224" y="985862"/>
            <a:ext cx="1698625" cy="1847850"/>
            <a:chOff x="1685" y="576"/>
            <a:chExt cx="1070" cy="1164"/>
          </a:xfrm>
        </p:grpSpPr>
        <p:pic>
          <p:nvPicPr>
            <p:cNvPr id="14" name="Picture 146" descr="link_6">
              <a:extLst>
                <a:ext uri="{FF2B5EF4-FFF2-40B4-BE49-F238E27FC236}">
                  <a16:creationId xmlns:a16="http://schemas.microsoft.com/office/drawing/2014/main" id="{EA1B371F-086E-470B-85EB-0F8EF0319F2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685" y="576"/>
              <a:ext cx="1070" cy="1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151">
              <a:extLst>
                <a:ext uri="{FF2B5EF4-FFF2-40B4-BE49-F238E27FC236}">
                  <a16:creationId xmlns:a16="http://schemas.microsoft.com/office/drawing/2014/main" id="{E4283BFC-4A93-437C-A148-2E8CF0494804}"/>
                </a:ext>
              </a:extLst>
            </p:cNvPr>
            <p:cNvSpPr txBox="1">
              <a:spLocks noChangeArrowheads="1"/>
            </p:cNvSpPr>
            <p:nvPr/>
          </p:nvSpPr>
          <p:spPr bwMode="auto">
            <a:xfrm>
              <a:off x="1939" y="1586"/>
              <a:ext cx="562" cy="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Simple 6DOF</a:t>
              </a:r>
            </a:p>
          </p:txBody>
        </p:sp>
      </p:grpSp>
      <p:grpSp>
        <p:nvGrpSpPr>
          <p:cNvPr id="16" name="Group 165">
            <a:extLst>
              <a:ext uri="{FF2B5EF4-FFF2-40B4-BE49-F238E27FC236}">
                <a16:creationId xmlns:a16="http://schemas.microsoft.com/office/drawing/2014/main" id="{0C400B37-083E-4E18-8BA3-F4C42DDA8D2F}"/>
              </a:ext>
            </a:extLst>
          </p:cNvPr>
          <p:cNvGrpSpPr>
            <a:grpSpLocks/>
          </p:cNvGrpSpPr>
          <p:nvPr/>
        </p:nvGrpSpPr>
        <p:grpSpPr bwMode="auto">
          <a:xfrm>
            <a:off x="7430661" y="995387"/>
            <a:ext cx="1722438" cy="1914525"/>
            <a:chOff x="2975" y="582"/>
            <a:chExt cx="1085" cy="1206"/>
          </a:xfrm>
        </p:grpSpPr>
        <p:pic>
          <p:nvPicPr>
            <p:cNvPr id="17" name="Picture 144">
              <a:extLst>
                <a:ext uri="{FF2B5EF4-FFF2-40B4-BE49-F238E27FC236}">
                  <a16:creationId xmlns:a16="http://schemas.microsoft.com/office/drawing/2014/main" id="{CB575D7A-278C-4166-9AA3-635C2A852D2F}"/>
                </a:ext>
              </a:extLst>
            </p:cNvPr>
            <p:cNvPicPr preferRelativeResize="0">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975" y="582"/>
              <a:ext cx="1085" cy="10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 name="Text Box 152">
              <a:extLst>
                <a:ext uri="{FF2B5EF4-FFF2-40B4-BE49-F238E27FC236}">
                  <a16:creationId xmlns:a16="http://schemas.microsoft.com/office/drawing/2014/main" id="{CB69EEC2-88D3-4974-837B-58E970A8D656}"/>
                </a:ext>
              </a:extLst>
            </p:cNvPr>
            <p:cNvSpPr txBox="1">
              <a:spLocks noChangeArrowheads="1"/>
            </p:cNvSpPr>
            <p:nvPr/>
          </p:nvSpPr>
          <p:spPr bwMode="auto">
            <a:xfrm>
              <a:off x="3288" y="1634"/>
              <a:ext cx="459" cy="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Simple PC</a:t>
              </a:r>
            </a:p>
          </p:txBody>
        </p:sp>
      </p:grpSp>
      <p:grpSp>
        <p:nvGrpSpPr>
          <p:cNvPr id="19" name="Group 166">
            <a:extLst>
              <a:ext uri="{FF2B5EF4-FFF2-40B4-BE49-F238E27FC236}">
                <a16:creationId xmlns:a16="http://schemas.microsoft.com/office/drawing/2014/main" id="{D78075E9-5839-4282-B2BF-393DE0817DDE}"/>
              </a:ext>
            </a:extLst>
          </p:cNvPr>
          <p:cNvGrpSpPr>
            <a:grpSpLocks/>
          </p:cNvGrpSpPr>
          <p:nvPr/>
        </p:nvGrpSpPr>
        <p:grpSpPr bwMode="auto">
          <a:xfrm>
            <a:off x="9672211" y="987450"/>
            <a:ext cx="1730375" cy="1874837"/>
            <a:chOff x="4460" y="577"/>
            <a:chExt cx="1090" cy="1181"/>
          </a:xfrm>
        </p:grpSpPr>
        <p:pic>
          <p:nvPicPr>
            <p:cNvPr id="20" name="Picture 135" descr="micro">
              <a:extLst>
                <a:ext uri="{FF2B5EF4-FFF2-40B4-BE49-F238E27FC236}">
                  <a16:creationId xmlns:a16="http://schemas.microsoft.com/office/drawing/2014/main" id="{C8B6D068-A26D-471E-B96C-5A16FF138BE5}"/>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460" y="577"/>
              <a:ext cx="1090" cy="104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a:solidFill>
                    <a:srgbClr val="0000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1" name="Text Box 153">
              <a:extLst>
                <a:ext uri="{FF2B5EF4-FFF2-40B4-BE49-F238E27FC236}">
                  <a16:creationId xmlns:a16="http://schemas.microsoft.com/office/drawing/2014/main" id="{B3BD09B9-E133-40D6-B1DA-75789FA4DC87}"/>
                </a:ext>
              </a:extLst>
            </p:cNvPr>
            <p:cNvSpPr txBox="1">
              <a:spLocks noChangeArrowheads="1"/>
            </p:cNvSpPr>
            <p:nvPr/>
          </p:nvSpPr>
          <p:spPr bwMode="auto">
            <a:xfrm>
              <a:off x="4724" y="1604"/>
              <a:ext cx="584" cy="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Multiple PCs+</a:t>
              </a:r>
            </a:p>
          </p:txBody>
        </p:sp>
      </p:grpSp>
      <p:sp>
        <p:nvSpPr>
          <p:cNvPr id="22" name="Text Box 154">
            <a:extLst>
              <a:ext uri="{FF2B5EF4-FFF2-40B4-BE49-F238E27FC236}">
                <a16:creationId xmlns:a16="http://schemas.microsoft.com/office/drawing/2014/main" id="{C15C1BBE-0F03-4A85-98C2-B2DD0E6AFB1C}"/>
              </a:ext>
            </a:extLst>
          </p:cNvPr>
          <p:cNvSpPr txBox="1">
            <a:spLocks noChangeArrowheads="1"/>
          </p:cNvSpPr>
          <p:nvPr/>
        </p:nvSpPr>
        <p:spPr bwMode="auto">
          <a:xfrm>
            <a:off x="3288874" y="4551387"/>
            <a:ext cx="14001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PC Cockpit and Visuals</a:t>
            </a:r>
          </a:p>
        </p:txBody>
      </p:sp>
      <p:sp>
        <p:nvSpPr>
          <p:cNvPr id="23" name="Text Box 155">
            <a:extLst>
              <a:ext uri="{FF2B5EF4-FFF2-40B4-BE49-F238E27FC236}">
                <a16:creationId xmlns:a16="http://schemas.microsoft.com/office/drawing/2014/main" id="{75467B8E-E705-4D56-A39C-D71036F442A5}"/>
              </a:ext>
            </a:extLst>
          </p:cNvPr>
          <p:cNvSpPr txBox="1">
            <a:spLocks noChangeArrowheads="1"/>
          </p:cNvSpPr>
          <p:nvPr/>
        </p:nvSpPr>
        <p:spPr bwMode="auto">
          <a:xfrm>
            <a:off x="5428824" y="4513287"/>
            <a:ext cx="14954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PC Cockpit and 3 Visuals</a:t>
            </a:r>
          </a:p>
        </p:txBody>
      </p:sp>
      <p:sp>
        <p:nvSpPr>
          <p:cNvPr id="24" name="Text Box 156">
            <a:extLst>
              <a:ext uri="{FF2B5EF4-FFF2-40B4-BE49-F238E27FC236}">
                <a16:creationId xmlns:a16="http://schemas.microsoft.com/office/drawing/2014/main" id="{520B72EC-3D77-4F1F-ACD1-B280064DAAB6}"/>
              </a:ext>
            </a:extLst>
          </p:cNvPr>
          <p:cNvSpPr txBox="1">
            <a:spLocks noChangeArrowheads="1"/>
          </p:cNvSpPr>
          <p:nvPr/>
        </p:nvSpPr>
        <p:spPr bwMode="auto">
          <a:xfrm>
            <a:off x="7449711" y="4456137"/>
            <a:ext cx="173355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Emulated Cockpit and Visuals</a:t>
            </a:r>
          </a:p>
        </p:txBody>
      </p:sp>
      <p:sp>
        <p:nvSpPr>
          <p:cNvPr id="25" name="Text Box 157">
            <a:extLst>
              <a:ext uri="{FF2B5EF4-FFF2-40B4-BE49-F238E27FC236}">
                <a16:creationId xmlns:a16="http://schemas.microsoft.com/office/drawing/2014/main" id="{AD6DFD37-B292-4EFA-B9D9-F3E4849388E0}"/>
              </a:ext>
            </a:extLst>
          </p:cNvPr>
          <p:cNvSpPr txBox="1">
            <a:spLocks noChangeArrowheads="1"/>
          </p:cNvSpPr>
          <p:nvPr/>
        </p:nvSpPr>
        <p:spPr bwMode="auto">
          <a:xfrm>
            <a:off x="9970661" y="4532337"/>
            <a:ext cx="11303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6DOF and Visuals</a:t>
            </a:r>
          </a:p>
        </p:txBody>
      </p:sp>
      <p:sp>
        <p:nvSpPr>
          <p:cNvPr id="26" name="Text Box 158">
            <a:extLst>
              <a:ext uri="{FF2B5EF4-FFF2-40B4-BE49-F238E27FC236}">
                <a16:creationId xmlns:a16="http://schemas.microsoft.com/office/drawing/2014/main" id="{19799C31-D617-4D36-85CE-77B00F28EFE6}"/>
              </a:ext>
            </a:extLst>
          </p:cNvPr>
          <p:cNvSpPr txBox="1">
            <a:spLocks noChangeArrowheads="1"/>
          </p:cNvSpPr>
          <p:nvPr/>
        </p:nvSpPr>
        <p:spPr bwMode="auto">
          <a:xfrm>
            <a:off x="3088849" y="6561162"/>
            <a:ext cx="1751012"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 Multiple 6DOFs and Visuals+</a:t>
            </a:r>
          </a:p>
        </p:txBody>
      </p:sp>
      <p:sp>
        <p:nvSpPr>
          <p:cNvPr id="27" name="Text Box 159">
            <a:extLst>
              <a:ext uri="{FF2B5EF4-FFF2-40B4-BE49-F238E27FC236}">
                <a16:creationId xmlns:a16="http://schemas.microsoft.com/office/drawing/2014/main" id="{B60C1344-8A70-47D1-B4CF-2C9DC4A30443}"/>
              </a:ext>
            </a:extLst>
          </p:cNvPr>
          <p:cNvSpPr txBox="1">
            <a:spLocks noChangeArrowheads="1"/>
          </p:cNvSpPr>
          <p:nvPr/>
        </p:nvSpPr>
        <p:spPr bwMode="auto">
          <a:xfrm>
            <a:off x="5363736" y="6504012"/>
            <a:ext cx="16256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6DOF, Visuals+, Associates</a:t>
            </a:r>
          </a:p>
        </p:txBody>
      </p:sp>
      <p:sp>
        <p:nvSpPr>
          <p:cNvPr id="28" name="Text Box 160">
            <a:extLst>
              <a:ext uri="{FF2B5EF4-FFF2-40B4-BE49-F238E27FC236}">
                <a16:creationId xmlns:a16="http://schemas.microsoft.com/office/drawing/2014/main" id="{76955F2B-E3A6-4230-B3E9-57B02555A179}"/>
              </a:ext>
            </a:extLst>
          </p:cNvPr>
          <p:cNvSpPr txBox="1">
            <a:spLocks noChangeArrowheads="1"/>
          </p:cNvSpPr>
          <p:nvPr/>
        </p:nvSpPr>
        <p:spPr bwMode="auto">
          <a:xfrm>
            <a:off x="7416374" y="6523062"/>
            <a:ext cx="17494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A/C Plus Other Warfare Areas</a:t>
            </a:r>
          </a:p>
        </p:txBody>
      </p:sp>
      <p:sp>
        <p:nvSpPr>
          <p:cNvPr id="29" name="Text Box 161">
            <a:extLst>
              <a:ext uri="{FF2B5EF4-FFF2-40B4-BE49-F238E27FC236}">
                <a16:creationId xmlns:a16="http://schemas.microsoft.com/office/drawing/2014/main" id="{DD9738DB-F8D8-4171-822F-4ED2F38A3D56}"/>
              </a:ext>
            </a:extLst>
          </p:cNvPr>
          <p:cNvSpPr txBox="1">
            <a:spLocks noChangeArrowheads="1"/>
          </p:cNvSpPr>
          <p:nvPr/>
        </p:nvSpPr>
        <p:spPr bwMode="auto">
          <a:xfrm>
            <a:off x="9859536" y="6542112"/>
            <a:ext cx="1354138"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Plus Multi-Echelon C2</a:t>
            </a:r>
          </a:p>
        </p:txBody>
      </p:sp>
      <p:grpSp>
        <p:nvGrpSpPr>
          <p:cNvPr id="30" name="Group 163">
            <a:extLst>
              <a:ext uri="{FF2B5EF4-FFF2-40B4-BE49-F238E27FC236}">
                <a16:creationId xmlns:a16="http://schemas.microsoft.com/office/drawing/2014/main" id="{DA643C07-9C1E-472A-A5D7-07453D640134}"/>
              </a:ext>
            </a:extLst>
          </p:cNvPr>
          <p:cNvGrpSpPr>
            <a:grpSpLocks/>
          </p:cNvGrpSpPr>
          <p:nvPr/>
        </p:nvGrpSpPr>
        <p:grpSpPr bwMode="auto">
          <a:xfrm>
            <a:off x="3115836" y="976337"/>
            <a:ext cx="1695450" cy="1876425"/>
            <a:chOff x="300" y="570"/>
            <a:chExt cx="1068" cy="1182"/>
          </a:xfrm>
        </p:grpSpPr>
        <p:sp>
          <p:nvSpPr>
            <p:cNvPr id="31" name="Text Box 150">
              <a:extLst>
                <a:ext uri="{FF2B5EF4-FFF2-40B4-BE49-F238E27FC236}">
                  <a16:creationId xmlns:a16="http://schemas.microsoft.com/office/drawing/2014/main" id="{4DAB1BAA-FB67-40E3-9759-FC95E3F41B36}"/>
                </a:ext>
              </a:extLst>
            </p:cNvPr>
            <p:cNvSpPr txBox="1">
              <a:spLocks noChangeArrowheads="1"/>
            </p:cNvSpPr>
            <p:nvPr/>
          </p:nvSpPr>
          <p:spPr bwMode="auto">
            <a:xfrm>
              <a:off x="649" y="1598"/>
              <a:ext cx="369" cy="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1000"/>
                <a:t>Puppets</a:t>
              </a:r>
            </a:p>
          </p:txBody>
        </p:sp>
        <p:pic>
          <p:nvPicPr>
            <p:cNvPr id="32" name="Picture 162" descr="dogfight5">
              <a:extLst>
                <a:ext uri="{FF2B5EF4-FFF2-40B4-BE49-F238E27FC236}">
                  <a16:creationId xmlns:a16="http://schemas.microsoft.com/office/drawing/2014/main" id="{FCA8172A-A4B0-4E01-AD46-61779C9101C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00" y="570"/>
              <a:ext cx="1068" cy="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33" name="Picture 2" descr="link_4_01">
            <a:extLst>
              <a:ext uri="{FF2B5EF4-FFF2-40B4-BE49-F238E27FC236}">
                <a16:creationId xmlns:a16="http://schemas.microsoft.com/office/drawing/2014/main" id="{33EE795A-42A9-4721-8154-56559513DDD9}"/>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58305" y="942884"/>
            <a:ext cx="333848" cy="272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 name="Arrow: Striped Right 34">
            <a:extLst>
              <a:ext uri="{FF2B5EF4-FFF2-40B4-BE49-F238E27FC236}">
                <a16:creationId xmlns:a16="http://schemas.microsoft.com/office/drawing/2014/main" id="{F8D776A4-DA61-47B6-5069-30E260D29308}"/>
              </a:ext>
            </a:extLst>
          </p:cNvPr>
          <p:cNvSpPr/>
          <p:nvPr/>
        </p:nvSpPr>
        <p:spPr bwMode="auto">
          <a:xfrm>
            <a:off x="107051" y="5665481"/>
            <a:ext cx="333848" cy="269732"/>
          </a:xfrm>
          <a:prstGeom prst="stripedRightArrow">
            <a:avLst/>
          </a:prstGeom>
          <a:solidFill>
            <a:srgbClr val="2B56AB"/>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408241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5BC6E-EDF2-4952-A88C-CBB226BA7FB9}"/>
              </a:ext>
            </a:extLst>
          </p:cNvPr>
          <p:cNvSpPr>
            <a:spLocks noGrp="1"/>
          </p:cNvSpPr>
          <p:nvPr>
            <p:ph type="title"/>
          </p:nvPr>
        </p:nvSpPr>
        <p:spPr>
          <a:xfrm>
            <a:off x="361096" y="18662"/>
            <a:ext cx="10515600" cy="632623"/>
          </a:xfrm>
        </p:spPr>
        <p:txBody>
          <a:bodyPr>
            <a:normAutofit/>
          </a:bodyPr>
          <a:lstStyle/>
          <a:p>
            <a:r>
              <a:rPr lang="en-US" altLang="en-US" sz="3200" b="1" dirty="0">
                <a:latin typeface="+mn-lt"/>
              </a:rPr>
              <a:t>TOPIC 2: APPLICATIONS OF M&amp;S</a:t>
            </a:r>
            <a:endParaRPr lang="en-US" sz="3200" dirty="0">
              <a:latin typeface="+mn-lt"/>
            </a:endParaRPr>
          </a:p>
        </p:txBody>
      </p:sp>
      <p:sp>
        <p:nvSpPr>
          <p:cNvPr id="3" name="Content Placeholder 2">
            <a:extLst>
              <a:ext uri="{FF2B5EF4-FFF2-40B4-BE49-F238E27FC236}">
                <a16:creationId xmlns:a16="http://schemas.microsoft.com/office/drawing/2014/main" id="{728418A7-3171-4658-827D-930711933E34}"/>
              </a:ext>
            </a:extLst>
          </p:cNvPr>
          <p:cNvSpPr>
            <a:spLocks noGrp="1"/>
          </p:cNvSpPr>
          <p:nvPr>
            <p:ph idx="1"/>
          </p:nvPr>
        </p:nvSpPr>
        <p:spPr>
          <a:xfrm>
            <a:off x="592393" y="1144118"/>
            <a:ext cx="10872020" cy="5013181"/>
          </a:xfrm>
        </p:spPr>
        <p:txBody>
          <a:bodyPr/>
          <a:lstStyle/>
          <a:p>
            <a:r>
              <a:rPr lang="en-US" altLang="en-US" dirty="0"/>
              <a:t>Important and cross-cutting M&amp;S application types; modeling methods and organizing principles for each.</a:t>
            </a:r>
          </a:p>
          <a:p>
            <a:endParaRPr lang="en-US" altLang="en-US" dirty="0"/>
          </a:p>
          <a:p>
            <a:pPr marL="0" indent="0">
              <a:buNone/>
            </a:pPr>
            <a:r>
              <a:rPr lang="en-US" altLang="en-US" sz="2400" dirty="0"/>
              <a:t>2.   Applications of M&amp;S</a:t>
            </a:r>
          </a:p>
          <a:p>
            <a:pPr marL="457200" lvl="1" indent="0">
              <a:buNone/>
            </a:pPr>
            <a:r>
              <a:rPr lang="en-US" altLang="en-US" dirty="0"/>
              <a:t>2.1	Training</a:t>
            </a:r>
          </a:p>
          <a:p>
            <a:pPr marL="457200" lvl="1" indent="0">
              <a:buNone/>
            </a:pPr>
            <a:r>
              <a:rPr lang="en-US" altLang="en-US" dirty="0"/>
              <a:t>2.2	Analysis</a:t>
            </a:r>
          </a:p>
          <a:p>
            <a:pPr marL="457200" lvl="1" indent="0">
              <a:buNone/>
            </a:pPr>
            <a:r>
              <a:rPr lang="en-US" altLang="en-US" dirty="0"/>
              <a:t>2.3	Experimentation</a:t>
            </a:r>
          </a:p>
          <a:p>
            <a:pPr marL="457200" lvl="1" indent="0">
              <a:buNone/>
            </a:pPr>
            <a:r>
              <a:rPr lang="en-US" altLang="en-US" dirty="0"/>
              <a:t>2.4	Acquisition</a:t>
            </a:r>
          </a:p>
          <a:p>
            <a:pPr marL="457200" lvl="1" indent="0">
              <a:buNone/>
            </a:pPr>
            <a:r>
              <a:rPr lang="en-US" altLang="en-US" dirty="0"/>
              <a:t>2.5	Engineering</a:t>
            </a:r>
          </a:p>
          <a:p>
            <a:pPr marL="457200" lvl="1" indent="0">
              <a:buNone/>
            </a:pPr>
            <a:r>
              <a:rPr lang="en-US" altLang="en-US" dirty="0"/>
              <a:t>2.6	Test and Evaluation</a:t>
            </a:r>
          </a:p>
          <a:p>
            <a:pPr marL="457200" lvl="1" indent="0">
              <a:buNone/>
            </a:pPr>
            <a:r>
              <a:rPr lang="en-US" altLang="en-US" dirty="0"/>
              <a:t>2.7  Wargaming</a:t>
            </a:r>
          </a:p>
          <a:p>
            <a:endParaRPr lang="en-US" dirty="0"/>
          </a:p>
        </p:txBody>
      </p:sp>
      <p:pic>
        <p:nvPicPr>
          <p:cNvPr id="4" name="Picture 6">
            <a:extLst>
              <a:ext uri="{FF2B5EF4-FFF2-40B4-BE49-F238E27FC236}">
                <a16:creationId xmlns:a16="http://schemas.microsoft.com/office/drawing/2014/main" id="{F442798B-665B-4629-A1DC-7E25CE667D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2114" y="2263957"/>
            <a:ext cx="2014682" cy="1370989"/>
          </a:xfrm>
          <a:prstGeom prst="rect">
            <a:avLst/>
          </a:prstGeom>
          <a:noFill/>
          <a:ln w="12700">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5" name="Picture 8">
            <a:extLst>
              <a:ext uri="{FF2B5EF4-FFF2-40B4-BE49-F238E27FC236}">
                <a16:creationId xmlns:a16="http://schemas.microsoft.com/office/drawing/2014/main" id="{E113E606-EA51-4161-AA53-AF16A31108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2563" y="2263957"/>
            <a:ext cx="1753466" cy="1295681"/>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pic>
      <p:pic>
        <p:nvPicPr>
          <p:cNvPr id="6" name="Picture 9" descr="0001 Hellfire 300dpi">
            <a:extLst>
              <a:ext uri="{FF2B5EF4-FFF2-40B4-BE49-F238E27FC236}">
                <a16:creationId xmlns:a16="http://schemas.microsoft.com/office/drawing/2014/main" id="{670076D4-E518-419E-9964-00CFD1CD1D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27880" y="4730129"/>
            <a:ext cx="1752023" cy="1295681"/>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pic>
      <p:pic>
        <p:nvPicPr>
          <p:cNvPr id="8" name="Picture 10" descr="F-18F_166666_In_Chamber02">
            <a:extLst>
              <a:ext uri="{FF2B5EF4-FFF2-40B4-BE49-F238E27FC236}">
                <a16:creationId xmlns:a16="http://schemas.microsoft.com/office/drawing/2014/main" id="{0BE59AFA-087F-4469-97A8-8454AFF6A0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86773" y="4799298"/>
            <a:ext cx="2014682" cy="1295680"/>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pic>
      <p:sp>
        <p:nvSpPr>
          <p:cNvPr id="13" name="Text Box 18">
            <a:extLst>
              <a:ext uri="{FF2B5EF4-FFF2-40B4-BE49-F238E27FC236}">
                <a16:creationId xmlns:a16="http://schemas.microsoft.com/office/drawing/2014/main" id="{74A3FD23-7BCD-4BF1-AF2F-51ED8C7786AF}"/>
              </a:ext>
            </a:extLst>
          </p:cNvPr>
          <p:cNvSpPr txBox="1">
            <a:spLocks noChangeArrowheads="1"/>
          </p:cNvSpPr>
          <p:nvPr/>
        </p:nvSpPr>
        <p:spPr bwMode="auto">
          <a:xfrm>
            <a:off x="10127466" y="6057648"/>
            <a:ext cx="1498461" cy="4438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1035" tIns="45520" rIns="91035" bIns="45520">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eaLnBrk="1" fontAlgn="base" hangingPunct="1">
              <a:lnSpc>
                <a:spcPct val="80000"/>
              </a:lnSpc>
              <a:spcBef>
                <a:spcPct val="0"/>
              </a:spcBef>
              <a:spcAft>
                <a:spcPct val="0"/>
              </a:spcAft>
            </a:pPr>
            <a:r>
              <a:rPr lang="en-US" sz="1400" dirty="0">
                <a:solidFill>
                  <a:srgbClr val="000000"/>
                </a:solidFill>
                <a:latin typeface="Franklin Gothic Medium"/>
                <a:cs typeface="Times New Roman" panose="02020603050405020304" pitchFamily="18" charset="0"/>
              </a:rPr>
              <a:t>Flight Testing</a:t>
            </a:r>
          </a:p>
          <a:p>
            <a:pPr eaLnBrk="1" fontAlgn="base" hangingPunct="1">
              <a:lnSpc>
                <a:spcPct val="80000"/>
              </a:lnSpc>
              <a:spcBef>
                <a:spcPct val="0"/>
              </a:spcBef>
              <a:spcAft>
                <a:spcPct val="0"/>
              </a:spcAft>
            </a:pPr>
            <a:r>
              <a:rPr lang="en-US" sz="1400" dirty="0">
                <a:solidFill>
                  <a:srgbClr val="000000"/>
                </a:solidFill>
                <a:latin typeface="Franklin Gothic Medium"/>
                <a:cs typeface="Times New Roman" panose="02020603050405020304" pitchFamily="18" charset="0"/>
              </a:rPr>
              <a:t>Open Air Training</a:t>
            </a:r>
          </a:p>
        </p:txBody>
      </p:sp>
      <p:sp>
        <p:nvSpPr>
          <p:cNvPr id="14" name="Text Box 25">
            <a:extLst>
              <a:ext uri="{FF2B5EF4-FFF2-40B4-BE49-F238E27FC236}">
                <a16:creationId xmlns:a16="http://schemas.microsoft.com/office/drawing/2014/main" id="{452D3AE7-6ECF-4572-9646-68BF2AB83520}"/>
              </a:ext>
            </a:extLst>
          </p:cNvPr>
          <p:cNvSpPr txBox="1">
            <a:spLocks noChangeArrowheads="1"/>
          </p:cNvSpPr>
          <p:nvPr/>
        </p:nvSpPr>
        <p:spPr bwMode="auto">
          <a:xfrm>
            <a:off x="6896675" y="3672942"/>
            <a:ext cx="890773" cy="436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1035" tIns="45520" rIns="91035" bIns="45520">
            <a:spAutoFit/>
          </a:bodyPr>
          <a:lstStyle>
            <a:lvl1pPr marL="520700" indent="-520700"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eaLnBrk="1" fontAlgn="base" hangingPunct="1">
              <a:lnSpc>
                <a:spcPct val="80000"/>
              </a:lnSpc>
              <a:spcBef>
                <a:spcPct val="0"/>
              </a:spcBef>
              <a:spcAft>
                <a:spcPct val="0"/>
              </a:spcAft>
            </a:pPr>
            <a:r>
              <a:rPr lang="en-US" sz="1400" dirty="0">
                <a:solidFill>
                  <a:srgbClr val="000000"/>
                </a:solidFill>
                <a:latin typeface="Franklin Gothic Medium"/>
              </a:rPr>
              <a:t>Digital</a:t>
            </a:r>
          </a:p>
          <a:p>
            <a:pPr eaLnBrk="1" fontAlgn="base" hangingPunct="1">
              <a:lnSpc>
                <a:spcPct val="80000"/>
              </a:lnSpc>
              <a:spcBef>
                <a:spcPct val="0"/>
              </a:spcBef>
              <a:spcAft>
                <a:spcPct val="0"/>
              </a:spcAft>
            </a:pPr>
            <a:r>
              <a:rPr lang="en-US" sz="1400" dirty="0">
                <a:solidFill>
                  <a:srgbClr val="000000"/>
                </a:solidFill>
                <a:latin typeface="Franklin Gothic Medium"/>
              </a:rPr>
              <a:t>Modeling</a:t>
            </a:r>
          </a:p>
        </p:txBody>
      </p:sp>
      <p:sp>
        <p:nvSpPr>
          <p:cNvPr id="15" name="Text Box 26">
            <a:extLst>
              <a:ext uri="{FF2B5EF4-FFF2-40B4-BE49-F238E27FC236}">
                <a16:creationId xmlns:a16="http://schemas.microsoft.com/office/drawing/2014/main" id="{55A9898E-1BC8-4C5C-B41B-37B36824A853}"/>
              </a:ext>
            </a:extLst>
          </p:cNvPr>
          <p:cNvSpPr txBox="1">
            <a:spLocks noChangeArrowheads="1"/>
          </p:cNvSpPr>
          <p:nvPr/>
        </p:nvSpPr>
        <p:spPr bwMode="auto">
          <a:xfrm>
            <a:off x="10062352" y="3529655"/>
            <a:ext cx="1495136" cy="52281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035" tIns="45520" rIns="91035" bIns="45520">
            <a:spAutoFit/>
          </a:bodyPr>
          <a:lstStyle>
            <a:lvl1pPr marL="520700" indent="-520700"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eaLnBrk="1" fontAlgn="base" hangingPunct="1">
              <a:spcBef>
                <a:spcPct val="0"/>
              </a:spcBef>
              <a:spcAft>
                <a:spcPct val="0"/>
              </a:spcAft>
            </a:pPr>
            <a:r>
              <a:rPr lang="en-US" sz="1400" dirty="0">
                <a:solidFill>
                  <a:srgbClr val="000000"/>
                </a:solidFill>
                <a:latin typeface="Franklin Gothic Medium"/>
              </a:rPr>
              <a:t>Hardware </a:t>
            </a:r>
          </a:p>
          <a:p>
            <a:pPr eaLnBrk="1" fontAlgn="base" hangingPunct="1">
              <a:spcBef>
                <a:spcPct val="0"/>
              </a:spcBef>
              <a:spcAft>
                <a:spcPct val="0"/>
              </a:spcAft>
            </a:pPr>
            <a:r>
              <a:rPr lang="en-US" sz="1400" dirty="0">
                <a:solidFill>
                  <a:srgbClr val="000000"/>
                </a:solidFill>
                <a:latin typeface="Franklin Gothic Medium"/>
              </a:rPr>
              <a:t>In-The-Loop</a:t>
            </a:r>
          </a:p>
        </p:txBody>
      </p:sp>
      <p:sp>
        <p:nvSpPr>
          <p:cNvPr id="17" name="Text Box 28">
            <a:extLst>
              <a:ext uri="{FF2B5EF4-FFF2-40B4-BE49-F238E27FC236}">
                <a16:creationId xmlns:a16="http://schemas.microsoft.com/office/drawing/2014/main" id="{D867815C-F51F-4203-ADB9-8835F256382A}"/>
              </a:ext>
            </a:extLst>
          </p:cNvPr>
          <p:cNvSpPr txBox="1">
            <a:spLocks noChangeArrowheads="1"/>
          </p:cNvSpPr>
          <p:nvPr/>
        </p:nvSpPr>
        <p:spPr bwMode="auto">
          <a:xfrm>
            <a:off x="6899665" y="6084800"/>
            <a:ext cx="1977416" cy="52281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1035" tIns="45520" rIns="91035" bIns="45520">
            <a:spAutoFit/>
          </a:bodyPr>
          <a:lstStyle>
            <a:lvl1pPr marL="520700" indent="-520700"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eaLnBrk="1" fontAlgn="base" hangingPunct="1">
              <a:spcBef>
                <a:spcPct val="0"/>
              </a:spcBef>
              <a:spcAft>
                <a:spcPct val="0"/>
              </a:spcAft>
            </a:pPr>
            <a:r>
              <a:rPr lang="en-US" sz="1400" dirty="0">
                <a:solidFill>
                  <a:srgbClr val="000000"/>
                </a:solidFill>
                <a:latin typeface="Franklin Gothic Medium"/>
              </a:rPr>
              <a:t>Systems Test and</a:t>
            </a:r>
          </a:p>
          <a:p>
            <a:pPr eaLnBrk="1" fontAlgn="base" hangingPunct="1">
              <a:spcBef>
                <a:spcPct val="0"/>
              </a:spcBef>
              <a:spcAft>
                <a:spcPct val="0"/>
              </a:spcAft>
            </a:pPr>
            <a:r>
              <a:rPr lang="en-US" sz="1400" dirty="0">
                <a:solidFill>
                  <a:srgbClr val="000000"/>
                </a:solidFill>
                <a:latin typeface="Franklin Gothic Medium"/>
              </a:rPr>
              <a:t>Measurement Facilities</a:t>
            </a:r>
          </a:p>
        </p:txBody>
      </p:sp>
      <p:pic>
        <p:nvPicPr>
          <p:cNvPr id="20" name="Picture 19">
            <a:extLst>
              <a:ext uri="{FF2B5EF4-FFF2-40B4-BE49-F238E27FC236}">
                <a16:creationId xmlns:a16="http://schemas.microsoft.com/office/drawing/2014/main" id="{B037DDC5-99A8-4BA6-96BC-768A4F8367F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spTree>
    <p:extLst>
      <p:ext uri="{BB962C8B-B14F-4D97-AF65-F5344CB8AC3E}">
        <p14:creationId xmlns:p14="http://schemas.microsoft.com/office/powerpoint/2010/main" val="428848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B4705FC-8D9D-4210-AE95-E39F525C005C}"/>
              </a:ext>
            </a:extLst>
          </p:cNvPr>
          <p:cNvSpPr>
            <a:spLocks noGrp="1"/>
          </p:cNvSpPr>
          <p:nvPr>
            <p:ph type="sldNum" sz="quarter" idx="10"/>
          </p:nvPr>
        </p:nvSpPr>
        <p:spPr/>
        <p:txBody>
          <a:bodyPr/>
          <a:lstStyle/>
          <a:p>
            <a:pPr>
              <a:defRPr/>
            </a:pPr>
            <a:fld id="{D68E8870-17DE-45C4-A8DD-7644B2422933}" type="slidenum">
              <a:rPr lang="en-US" smtClean="0"/>
              <a:pPr>
                <a:defRPr/>
              </a:pPr>
              <a:t>38</a:t>
            </a:fld>
            <a:endParaRPr lang="en-US" dirty="0"/>
          </a:p>
        </p:txBody>
      </p:sp>
      <p:sp>
        <p:nvSpPr>
          <p:cNvPr id="3" name="Title 2">
            <a:extLst>
              <a:ext uri="{FF2B5EF4-FFF2-40B4-BE49-F238E27FC236}">
                <a16:creationId xmlns:a16="http://schemas.microsoft.com/office/drawing/2014/main" id="{11EA9A2B-E909-4206-8E2E-6940457D1D79}"/>
              </a:ext>
            </a:extLst>
          </p:cNvPr>
          <p:cNvSpPr>
            <a:spLocks noGrp="1"/>
          </p:cNvSpPr>
          <p:nvPr>
            <p:ph type="title"/>
          </p:nvPr>
        </p:nvSpPr>
        <p:spPr>
          <a:xfrm>
            <a:off x="2387600" y="0"/>
            <a:ext cx="7416800" cy="690880"/>
          </a:xfrm>
        </p:spPr>
        <p:txBody>
          <a:bodyPr/>
          <a:lstStyle/>
          <a:p>
            <a:r>
              <a:rPr lang="en-US" sz="3200" dirty="0">
                <a:latin typeface="+mn-lt"/>
              </a:rPr>
              <a:t>TRAINING</a:t>
            </a:r>
          </a:p>
        </p:txBody>
      </p:sp>
      <p:sp>
        <p:nvSpPr>
          <p:cNvPr id="5" name="Text Box 2">
            <a:extLst>
              <a:ext uri="{FF2B5EF4-FFF2-40B4-BE49-F238E27FC236}">
                <a16:creationId xmlns:a16="http://schemas.microsoft.com/office/drawing/2014/main" id="{D6C96F9F-6A6A-472E-9364-9CD6B882BC57}"/>
              </a:ext>
            </a:extLst>
          </p:cNvPr>
          <p:cNvSpPr txBox="1">
            <a:spLocks noChangeArrowheads="1"/>
          </p:cNvSpPr>
          <p:nvPr/>
        </p:nvSpPr>
        <p:spPr bwMode="auto">
          <a:xfrm>
            <a:off x="410817" y="1188309"/>
            <a:ext cx="7294880"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tabLst>
                <a:tab pos="342900" algn="l"/>
                <a:tab pos="568325" algn="l"/>
              </a:tabLst>
              <a:defRPr>
                <a:solidFill>
                  <a:schemeClr val="tx1"/>
                </a:solidFill>
                <a:latin typeface="Arial" panose="020B0604020202020204" pitchFamily="34" charset="0"/>
                <a:cs typeface="Times New Roman" panose="02020603050405020304" pitchFamily="18" charset="0"/>
              </a:defRPr>
            </a:lvl1pPr>
            <a:lvl2pPr marL="742950" indent="-285750">
              <a:tabLst>
                <a:tab pos="342900" algn="l"/>
                <a:tab pos="568325" algn="l"/>
              </a:tabLst>
              <a:defRPr>
                <a:solidFill>
                  <a:schemeClr val="tx1"/>
                </a:solidFill>
                <a:latin typeface="Arial" panose="020B0604020202020204" pitchFamily="34" charset="0"/>
                <a:cs typeface="Times New Roman" panose="02020603050405020304" pitchFamily="18" charset="0"/>
              </a:defRPr>
            </a:lvl2pPr>
            <a:lvl3pPr marL="1143000" indent="-228600">
              <a:tabLst>
                <a:tab pos="342900" algn="l"/>
                <a:tab pos="568325" algn="l"/>
              </a:tabLst>
              <a:defRPr>
                <a:solidFill>
                  <a:schemeClr val="tx1"/>
                </a:solidFill>
                <a:latin typeface="Arial" panose="020B0604020202020204" pitchFamily="34" charset="0"/>
                <a:cs typeface="Times New Roman" panose="02020603050405020304" pitchFamily="18" charset="0"/>
              </a:defRPr>
            </a:lvl3pPr>
            <a:lvl4pPr marL="1600200" indent="-228600">
              <a:tabLst>
                <a:tab pos="342900" algn="l"/>
                <a:tab pos="568325" algn="l"/>
              </a:tabLst>
              <a:defRPr>
                <a:solidFill>
                  <a:schemeClr val="tx1"/>
                </a:solidFill>
                <a:latin typeface="Arial" panose="020B0604020202020204" pitchFamily="34" charset="0"/>
                <a:cs typeface="Times New Roman" panose="02020603050405020304" pitchFamily="18" charset="0"/>
              </a:defRPr>
            </a:lvl4pPr>
            <a:lvl5pPr marL="2057400" indent="-228600">
              <a:tabLst>
                <a:tab pos="342900" algn="l"/>
                <a:tab pos="568325" algn="l"/>
              </a:tabLst>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tabLst>
                <a:tab pos="342900" algn="l"/>
                <a:tab pos="568325" algn="l"/>
              </a:tabLs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tabLst>
                <a:tab pos="342900" algn="l"/>
                <a:tab pos="568325" algn="l"/>
              </a:tabLs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tabLst>
                <a:tab pos="342900" algn="l"/>
                <a:tab pos="568325" algn="l"/>
              </a:tabLs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tabLst>
                <a:tab pos="342900" algn="l"/>
                <a:tab pos="568325" algn="l"/>
              </a:tabLst>
              <a:defRPr>
                <a:solidFill>
                  <a:schemeClr val="tx1"/>
                </a:solidFill>
                <a:latin typeface="Arial" panose="020B0604020202020204" pitchFamily="34" charset="0"/>
                <a:cs typeface="Times New Roman" panose="02020603050405020304" pitchFamily="18" charset="0"/>
              </a:defRPr>
            </a:lvl9pPr>
          </a:lstStyle>
          <a:p>
            <a:pPr eaLnBrk="1" hangingPunct="1">
              <a:spcBef>
                <a:spcPts val="1800"/>
              </a:spcBef>
            </a:pPr>
            <a:r>
              <a:rPr lang="en-US" altLang="en-US" sz="2800" dirty="0"/>
              <a:t>M&amp;S used to teach a knowledge, skill, or ability to the trainee / user of the simulation</a:t>
            </a:r>
          </a:p>
          <a:p>
            <a:pPr eaLnBrk="1" hangingPunct="1">
              <a:spcBef>
                <a:spcPts val="1800"/>
              </a:spcBef>
            </a:pPr>
            <a:endParaRPr lang="en-US" altLang="en-US" sz="1200" dirty="0"/>
          </a:p>
          <a:p>
            <a:pPr marL="342900" indent="-342900" eaLnBrk="1" hangingPunct="1">
              <a:spcBef>
                <a:spcPts val="1800"/>
              </a:spcBef>
              <a:buFont typeface="Wingdings" panose="05000000000000000000" pitchFamily="2" charset="2"/>
              <a:buChar char="Ø"/>
            </a:pPr>
            <a:r>
              <a:rPr lang="en-US" altLang="en-US" sz="2400" dirty="0"/>
              <a:t>Realistic enough to result in training transfer</a:t>
            </a:r>
          </a:p>
          <a:p>
            <a:pPr marL="342900" indent="-342900" eaLnBrk="1" hangingPunct="1">
              <a:spcBef>
                <a:spcPts val="1800"/>
              </a:spcBef>
              <a:buFont typeface="Wingdings" panose="05000000000000000000" pitchFamily="2" charset="2"/>
              <a:buChar char="Ø"/>
            </a:pPr>
            <a:r>
              <a:rPr lang="en-US" altLang="en-US" sz="2400" b="1" i="1" dirty="0"/>
              <a:t>Much safer</a:t>
            </a:r>
            <a:r>
              <a:rPr lang="en-US" altLang="en-US" sz="2400" dirty="0"/>
              <a:t>, more forgiving of mistakes</a:t>
            </a:r>
          </a:p>
          <a:p>
            <a:pPr marL="342900" indent="-342900" eaLnBrk="1" hangingPunct="1">
              <a:spcBef>
                <a:spcPts val="1800"/>
              </a:spcBef>
              <a:buFont typeface="Wingdings" panose="05000000000000000000" pitchFamily="2" charset="2"/>
              <a:buChar char="Ø"/>
            </a:pPr>
            <a:r>
              <a:rPr lang="en-US" altLang="en-US" sz="2400" dirty="0"/>
              <a:t>Especially valuable in teaching skills relative to unusual and/or dangerous situations</a:t>
            </a:r>
          </a:p>
          <a:p>
            <a:pPr eaLnBrk="1" hangingPunct="1">
              <a:spcBef>
                <a:spcPts val="1800"/>
              </a:spcBef>
            </a:pPr>
            <a:endParaRPr lang="en-US" altLang="en-US" sz="1200" dirty="0"/>
          </a:p>
          <a:p>
            <a:pPr eaLnBrk="1" hangingPunct="1">
              <a:spcBef>
                <a:spcPts val="1800"/>
              </a:spcBef>
            </a:pPr>
            <a:r>
              <a:rPr lang="en-US" altLang="en-US" sz="2800" dirty="0"/>
              <a:t>The goal is to achieve a defined level of proficiency</a:t>
            </a:r>
          </a:p>
        </p:txBody>
      </p:sp>
      <p:pic>
        <p:nvPicPr>
          <p:cNvPr id="6" name="Picture 6" descr="C:\Documents and Settings\Mikel Petty\Desktop\Working 8-23-2014\P-8 flight simulator (Boeing Frontiers, October 2010).bmp">
            <a:extLst>
              <a:ext uri="{FF2B5EF4-FFF2-40B4-BE49-F238E27FC236}">
                <a16:creationId xmlns:a16="http://schemas.microsoft.com/office/drawing/2014/main" id="{65A7FD40-2FDC-4B49-8854-29EC002E3C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9925" y="1188309"/>
            <a:ext cx="3028950" cy="268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1DA1D22D-9045-4B67-AB7C-442C686F1CC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pic>
        <p:nvPicPr>
          <p:cNvPr id="9" name="Picture 8" descr="A jet flying in the sky&#10;&#10;Description automatically generated">
            <a:extLst>
              <a:ext uri="{FF2B5EF4-FFF2-40B4-BE49-F238E27FC236}">
                <a16:creationId xmlns:a16="http://schemas.microsoft.com/office/drawing/2014/main" id="{B989B74B-57C9-E37C-AB39-2CCEE8D8AB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89925" y="4373375"/>
            <a:ext cx="3082668" cy="2202538"/>
          </a:xfrm>
          <a:prstGeom prst="rect">
            <a:avLst/>
          </a:prstGeom>
        </p:spPr>
      </p:pic>
    </p:spTree>
    <p:extLst>
      <p:ext uri="{BB962C8B-B14F-4D97-AF65-F5344CB8AC3E}">
        <p14:creationId xmlns:p14="http://schemas.microsoft.com/office/powerpoint/2010/main" val="26179628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E1CD8D8-C6E2-490C-97A9-4989E2ECC7C2}"/>
              </a:ext>
            </a:extLst>
          </p:cNvPr>
          <p:cNvSpPr>
            <a:spLocks noGrp="1"/>
          </p:cNvSpPr>
          <p:nvPr>
            <p:ph type="sldNum" sz="quarter" idx="10"/>
          </p:nvPr>
        </p:nvSpPr>
        <p:spPr/>
        <p:txBody>
          <a:bodyPr/>
          <a:lstStyle/>
          <a:p>
            <a:pPr>
              <a:defRPr/>
            </a:pPr>
            <a:fld id="{D68E8870-17DE-45C4-A8DD-7644B2422933}" type="slidenum">
              <a:rPr lang="en-US" smtClean="0"/>
              <a:pPr>
                <a:defRPr/>
              </a:pPr>
              <a:t>39</a:t>
            </a:fld>
            <a:endParaRPr lang="en-US" dirty="0"/>
          </a:p>
        </p:txBody>
      </p:sp>
      <p:sp>
        <p:nvSpPr>
          <p:cNvPr id="3" name="Title 2">
            <a:extLst>
              <a:ext uri="{FF2B5EF4-FFF2-40B4-BE49-F238E27FC236}">
                <a16:creationId xmlns:a16="http://schemas.microsoft.com/office/drawing/2014/main" id="{4554A31C-D949-4F4B-9352-856DC658B2A1}"/>
              </a:ext>
            </a:extLst>
          </p:cNvPr>
          <p:cNvSpPr>
            <a:spLocks noGrp="1"/>
          </p:cNvSpPr>
          <p:nvPr>
            <p:ph type="title"/>
          </p:nvPr>
        </p:nvSpPr>
        <p:spPr>
          <a:xfrm>
            <a:off x="2397039" y="20320"/>
            <a:ext cx="7416800" cy="624536"/>
          </a:xfrm>
        </p:spPr>
        <p:txBody>
          <a:bodyPr/>
          <a:lstStyle/>
          <a:p>
            <a:r>
              <a:rPr lang="en-US" sz="3200" dirty="0"/>
              <a:t>MUCH SAFER, BUT...</a:t>
            </a:r>
          </a:p>
        </p:txBody>
      </p:sp>
      <p:sp>
        <p:nvSpPr>
          <p:cNvPr id="4" name="Content Placeholder 3">
            <a:extLst>
              <a:ext uri="{FF2B5EF4-FFF2-40B4-BE49-F238E27FC236}">
                <a16:creationId xmlns:a16="http://schemas.microsoft.com/office/drawing/2014/main" id="{9E7095BA-3DE5-41AE-89D5-479106D5C49B}"/>
              </a:ext>
            </a:extLst>
          </p:cNvPr>
          <p:cNvSpPr>
            <a:spLocks noGrp="1"/>
          </p:cNvSpPr>
          <p:nvPr>
            <p:ph sz="quarter" idx="11"/>
          </p:nvPr>
        </p:nvSpPr>
        <p:spPr>
          <a:xfrm>
            <a:off x="419194" y="1158227"/>
            <a:ext cx="8061702" cy="5075237"/>
          </a:xfrm>
        </p:spPr>
        <p:txBody>
          <a:bodyPr/>
          <a:lstStyle/>
          <a:p>
            <a:pPr>
              <a:spcAft>
                <a:spcPts val="600"/>
              </a:spcAft>
            </a:pPr>
            <a:r>
              <a:rPr lang="en-US" sz="2400" dirty="0"/>
              <a:t>In October 1992, during a NATO Simulation / Exercise…</a:t>
            </a:r>
          </a:p>
          <a:p>
            <a:pPr>
              <a:spcAft>
                <a:spcPts val="600"/>
              </a:spcAft>
            </a:pPr>
            <a:r>
              <a:rPr lang="en-US" sz="2400" dirty="0"/>
              <a:t>The TCG Muavenet, a Turkish Navy Destroyer was crippled by two Sea Sparrow missiles</a:t>
            </a:r>
          </a:p>
          <a:p>
            <a:pPr>
              <a:spcAft>
                <a:spcPts val="600"/>
              </a:spcAft>
            </a:pPr>
            <a:r>
              <a:rPr lang="en-US" sz="2400" dirty="0"/>
              <a:t>These missiles were launched from the USS Saratoga</a:t>
            </a:r>
          </a:p>
          <a:p>
            <a:pPr>
              <a:spcAft>
                <a:spcPts val="600"/>
              </a:spcAft>
            </a:pPr>
            <a:r>
              <a:rPr lang="en-US" sz="2400" dirty="0"/>
              <a:t>Senior officers on watch on the Saratoga decided to take advantage of the NATO exercise to rehearse the procedures for responding to a simulated attack, according to the Navy investigation</a:t>
            </a:r>
          </a:p>
          <a:p>
            <a:pPr>
              <a:spcAft>
                <a:spcPts val="600"/>
              </a:spcAft>
            </a:pPr>
            <a:r>
              <a:rPr lang="en-US" sz="2400" dirty="0"/>
              <a:t>The American sailors, awakened late at night, mistook a drill for an actual attack</a:t>
            </a:r>
          </a:p>
          <a:p>
            <a:pPr>
              <a:spcAft>
                <a:spcPts val="600"/>
              </a:spcAft>
            </a:pPr>
            <a:r>
              <a:rPr lang="en-US" sz="2400" dirty="0"/>
              <a:t>The result was the killing 5 Turkish sailors and the wounding of 15</a:t>
            </a:r>
          </a:p>
          <a:p>
            <a:endParaRPr lang="en-US" sz="2400" dirty="0"/>
          </a:p>
        </p:txBody>
      </p:sp>
      <p:pic>
        <p:nvPicPr>
          <p:cNvPr id="5" name="Picture 4">
            <a:extLst>
              <a:ext uri="{FF2B5EF4-FFF2-40B4-BE49-F238E27FC236}">
                <a16:creationId xmlns:a16="http://schemas.microsoft.com/office/drawing/2014/main" id="{0C8AED10-7AE5-4599-BA5F-DD3FCB7C9F0A}"/>
              </a:ext>
            </a:extLst>
          </p:cNvPr>
          <p:cNvPicPr>
            <a:picLocks noChangeAspect="1"/>
          </p:cNvPicPr>
          <p:nvPr/>
        </p:nvPicPr>
        <p:blipFill>
          <a:blip r:embed="rId2"/>
          <a:stretch>
            <a:fillRect/>
          </a:stretch>
        </p:blipFill>
        <p:spPr>
          <a:xfrm>
            <a:off x="8863125" y="1322316"/>
            <a:ext cx="2848743" cy="2841837"/>
          </a:xfrm>
          <a:prstGeom prst="rect">
            <a:avLst/>
          </a:prstGeom>
        </p:spPr>
      </p:pic>
      <p:pic>
        <p:nvPicPr>
          <p:cNvPr id="6" name="Picture 5">
            <a:extLst>
              <a:ext uri="{FF2B5EF4-FFF2-40B4-BE49-F238E27FC236}">
                <a16:creationId xmlns:a16="http://schemas.microsoft.com/office/drawing/2014/main" id="{79493CDB-281F-4736-B75B-3882ED1F0F9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7018016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7828184-1B58-4843-9C19-7692FB99CB14}"/>
              </a:ext>
            </a:extLst>
          </p:cNvPr>
          <p:cNvSpPr>
            <a:spLocks noGrp="1"/>
          </p:cNvSpPr>
          <p:nvPr>
            <p:ph type="sldNum" sz="quarter" idx="10"/>
          </p:nvPr>
        </p:nvSpPr>
        <p:spPr/>
        <p:txBody>
          <a:bodyPr/>
          <a:lstStyle/>
          <a:p>
            <a:pPr>
              <a:defRPr/>
            </a:pPr>
            <a:fld id="{D68E8870-17DE-45C4-A8DD-7644B2422933}" type="slidenum">
              <a:rPr lang="en-US" smtClean="0"/>
              <a:pPr>
                <a:defRPr/>
              </a:pPr>
              <a:t>40</a:t>
            </a:fld>
            <a:endParaRPr lang="en-US" dirty="0"/>
          </a:p>
        </p:txBody>
      </p:sp>
      <p:sp>
        <p:nvSpPr>
          <p:cNvPr id="3" name="Title 2">
            <a:extLst>
              <a:ext uri="{FF2B5EF4-FFF2-40B4-BE49-F238E27FC236}">
                <a16:creationId xmlns:a16="http://schemas.microsoft.com/office/drawing/2014/main" id="{35CF952C-6CCD-411E-B81A-C5D874DB1BCD}"/>
              </a:ext>
            </a:extLst>
          </p:cNvPr>
          <p:cNvSpPr>
            <a:spLocks noGrp="1"/>
          </p:cNvSpPr>
          <p:nvPr>
            <p:ph type="title"/>
          </p:nvPr>
        </p:nvSpPr>
        <p:spPr>
          <a:xfrm>
            <a:off x="2387600" y="0"/>
            <a:ext cx="7416800" cy="706990"/>
          </a:xfrm>
        </p:spPr>
        <p:txBody>
          <a:bodyPr/>
          <a:lstStyle/>
          <a:p>
            <a:r>
              <a:rPr lang="en-US" sz="3200" dirty="0">
                <a:latin typeface="+mn-lt"/>
              </a:rPr>
              <a:t>ANALYSIS</a:t>
            </a:r>
          </a:p>
        </p:txBody>
      </p:sp>
      <p:sp>
        <p:nvSpPr>
          <p:cNvPr id="4" name="Content Placeholder 3">
            <a:extLst>
              <a:ext uri="{FF2B5EF4-FFF2-40B4-BE49-F238E27FC236}">
                <a16:creationId xmlns:a16="http://schemas.microsoft.com/office/drawing/2014/main" id="{1FFBDC22-1ED0-42D3-B3E9-7F118CB55ED0}"/>
              </a:ext>
            </a:extLst>
          </p:cNvPr>
          <p:cNvSpPr>
            <a:spLocks noGrp="1"/>
          </p:cNvSpPr>
          <p:nvPr>
            <p:ph sz="quarter" idx="11"/>
          </p:nvPr>
        </p:nvSpPr>
        <p:spPr>
          <a:xfrm>
            <a:off x="134692" y="930955"/>
            <a:ext cx="8531787" cy="5420992"/>
          </a:xfrm>
        </p:spPr>
        <p:txBody>
          <a:bodyPr/>
          <a:lstStyle/>
          <a:p>
            <a:r>
              <a:rPr lang="en-US" altLang="en-US" dirty="0"/>
              <a:t>M&amp;S used to define / understand, predict, or assess a real or notional system or idea</a:t>
            </a:r>
          </a:p>
          <a:p>
            <a:endParaRPr lang="en-US" altLang="en-US" sz="1200" dirty="0"/>
          </a:p>
          <a:p>
            <a:r>
              <a:rPr lang="en-US" altLang="en-US" dirty="0"/>
              <a:t>To answer questions</a:t>
            </a:r>
          </a:p>
          <a:p>
            <a:pPr lvl="1"/>
            <a:r>
              <a:rPr lang="en-US" altLang="en-US" dirty="0"/>
              <a:t>That vary from Factory Output, to Transportation Bottlenecks, to Force Structure, …</a:t>
            </a:r>
          </a:p>
          <a:p>
            <a:pPr lvl="1"/>
            <a:endParaRPr lang="en-US" altLang="en-US" sz="1800" dirty="0"/>
          </a:p>
          <a:p>
            <a:r>
              <a:rPr lang="en-US" altLang="en-US" dirty="0"/>
              <a:t>Repeatability often desirable</a:t>
            </a:r>
            <a:endParaRPr lang="en-US" altLang="en-US" sz="2400" dirty="0"/>
          </a:p>
          <a:p>
            <a:pPr lvl="1"/>
            <a:r>
              <a:rPr lang="en-US" altLang="en-US" dirty="0"/>
              <a:t>To avoid confounding variability</a:t>
            </a:r>
          </a:p>
          <a:p>
            <a:endParaRPr lang="en-US" altLang="en-US" sz="1800" dirty="0"/>
          </a:p>
          <a:p>
            <a:r>
              <a:rPr lang="en-US" altLang="en-US" dirty="0"/>
              <a:t>Requires careful experimental design</a:t>
            </a:r>
          </a:p>
          <a:p>
            <a:pPr lvl="1"/>
            <a:r>
              <a:rPr lang="en-US" altLang="en-US" dirty="0"/>
              <a:t>Trials are pre-planned to cover the spanning cases</a:t>
            </a:r>
          </a:p>
          <a:p>
            <a:pPr lvl="1"/>
            <a:r>
              <a:rPr lang="en-US" altLang="en-US" dirty="0"/>
              <a:t>Multiple trials for statistical significance</a:t>
            </a:r>
          </a:p>
          <a:p>
            <a:endParaRPr lang="en-US" sz="2000" dirty="0"/>
          </a:p>
        </p:txBody>
      </p:sp>
      <p:pic>
        <p:nvPicPr>
          <p:cNvPr id="5" name="Picture 4">
            <a:extLst>
              <a:ext uri="{FF2B5EF4-FFF2-40B4-BE49-F238E27FC236}">
                <a16:creationId xmlns:a16="http://schemas.microsoft.com/office/drawing/2014/main" id="{95BC17A6-ABA6-44B5-91F5-CF696E5468A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76007" y="1049100"/>
            <a:ext cx="2679700" cy="2730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 Box 6">
            <a:extLst>
              <a:ext uri="{FF2B5EF4-FFF2-40B4-BE49-F238E27FC236}">
                <a16:creationId xmlns:a16="http://schemas.microsoft.com/office/drawing/2014/main" id="{671562A8-8EBE-476B-A09C-7D826DC74AA9}"/>
              </a:ext>
            </a:extLst>
          </p:cNvPr>
          <p:cNvSpPr txBox="1">
            <a:spLocks noChangeArrowheads="1"/>
          </p:cNvSpPr>
          <p:nvPr/>
        </p:nvSpPr>
        <p:spPr bwMode="auto">
          <a:xfrm>
            <a:off x="9370181" y="3779600"/>
            <a:ext cx="2679700"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600" dirty="0"/>
              <a:t>JCATS, Wurtsmith AFB</a:t>
            </a:r>
          </a:p>
        </p:txBody>
      </p:sp>
      <p:pic>
        <p:nvPicPr>
          <p:cNvPr id="7" name="Picture 6">
            <a:extLst>
              <a:ext uri="{FF2B5EF4-FFF2-40B4-BE49-F238E27FC236}">
                <a16:creationId xmlns:a16="http://schemas.microsoft.com/office/drawing/2014/main" id="{6A43320F-E55A-4C62-B399-CB362796BCAE}"/>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34692" y="120553"/>
            <a:ext cx="1397896" cy="563245"/>
          </a:xfrm>
          <a:prstGeom prst="rect">
            <a:avLst/>
          </a:prstGeom>
        </p:spPr>
      </p:pic>
      <p:pic>
        <p:nvPicPr>
          <p:cNvPr id="8" name="Picture 7">
            <a:extLst>
              <a:ext uri="{FF2B5EF4-FFF2-40B4-BE49-F238E27FC236}">
                <a16:creationId xmlns:a16="http://schemas.microsoft.com/office/drawing/2014/main" id="{13204EA5-2560-48B2-AAA9-71409D24492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20861588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FEM Example">
            <a:extLst>
              <a:ext uri="{FF2B5EF4-FFF2-40B4-BE49-F238E27FC236}">
                <a16:creationId xmlns:a16="http://schemas.microsoft.com/office/drawing/2014/main" id="{537C08FA-EE13-4DE6-863F-9D9F3D0BF2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6640" y="3899572"/>
            <a:ext cx="3705101" cy="17238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a:extLst>
              <a:ext uri="{FF2B5EF4-FFF2-40B4-BE49-F238E27FC236}">
                <a16:creationId xmlns:a16="http://schemas.microsoft.com/office/drawing/2014/main" id="{2DAB2AF4-D617-4A46-89F6-8A60E18FD4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73" t="10193" r="3794" b="20896"/>
          <a:stretch/>
        </p:blipFill>
        <p:spPr bwMode="auto">
          <a:xfrm>
            <a:off x="8376641" y="1956299"/>
            <a:ext cx="3705102" cy="1867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5A836DCA-8B75-4014-A956-B239F3965D0A}"/>
              </a:ext>
            </a:extLst>
          </p:cNvPr>
          <p:cNvSpPr>
            <a:spLocks noGrp="1"/>
          </p:cNvSpPr>
          <p:nvPr>
            <p:ph type="sldNum" sz="quarter" idx="10"/>
          </p:nvPr>
        </p:nvSpPr>
        <p:spPr/>
        <p:txBody>
          <a:bodyPr/>
          <a:lstStyle/>
          <a:p>
            <a:pPr>
              <a:defRPr/>
            </a:pPr>
            <a:fld id="{D68E8870-17DE-45C4-A8DD-7644B2422933}" type="slidenum">
              <a:rPr lang="en-US" smtClean="0"/>
              <a:pPr>
                <a:defRPr/>
              </a:pPr>
              <a:t>41</a:t>
            </a:fld>
            <a:endParaRPr lang="en-US" dirty="0"/>
          </a:p>
        </p:txBody>
      </p:sp>
      <p:sp>
        <p:nvSpPr>
          <p:cNvPr id="3" name="Title 2">
            <a:extLst>
              <a:ext uri="{FF2B5EF4-FFF2-40B4-BE49-F238E27FC236}">
                <a16:creationId xmlns:a16="http://schemas.microsoft.com/office/drawing/2014/main" id="{B02E9F14-48DD-4241-BEA8-9A1F3AC50272}"/>
              </a:ext>
            </a:extLst>
          </p:cNvPr>
          <p:cNvSpPr>
            <a:spLocks noGrp="1"/>
          </p:cNvSpPr>
          <p:nvPr>
            <p:ph type="title"/>
          </p:nvPr>
        </p:nvSpPr>
        <p:spPr>
          <a:xfrm>
            <a:off x="2397039" y="0"/>
            <a:ext cx="7416800" cy="649078"/>
          </a:xfrm>
        </p:spPr>
        <p:txBody>
          <a:bodyPr/>
          <a:lstStyle/>
          <a:p>
            <a:r>
              <a:rPr lang="en-US" sz="3200" dirty="0">
                <a:latin typeface="+mn-lt"/>
              </a:rPr>
              <a:t>ENGINEERING (DE / MBSE)</a:t>
            </a:r>
          </a:p>
        </p:txBody>
      </p:sp>
      <p:sp>
        <p:nvSpPr>
          <p:cNvPr id="4" name="Content Placeholder 3">
            <a:extLst>
              <a:ext uri="{FF2B5EF4-FFF2-40B4-BE49-F238E27FC236}">
                <a16:creationId xmlns:a16="http://schemas.microsoft.com/office/drawing/2014/main" id="{6C409C87-3146-45A4-A2D3-44D68CD181D2}"/>
              </a:ext>
            </a:extLst>
          </p:cNvPr>
          <p:cNvSpPr>
            <a:spLocks noGrp="1"/>
          </p:cNvSpPr>
          <p:nvPr>
            <p:ph sz="quarter" idx="11"/>
          </p:nvPr>
        </p:nvSpPr>
        <p:spPr>
          <a:xfrm>
            <a:off x="223654" y="1285291"/>
            <a:ext cx="11250613" cy="4465269"/>
          </a:xfrm>
        </p:spPr>
        <p:txBody>
          <a:bodyPr/>
          <a:lstStyle/>
          <a:p>
            <a:r>
              <a:rPr lang="en-US" altLang="en-US" sz="3200" dirty="0">
                <a:sym typeface="Symbol" panose="05050102010706020507" pitchFamily="18" charset="2"/>
              </a:rPr>
              <a:t>M&amp;S used to develop, analyze, or test an engineering design</a:t>
            </a:r>
            <a:endParaRPr lang="en-US" altLang="en-US" sz="1800" dirty="0">
              <a:sym typeface="Symbol" panose="05050102010706020507" pitchFamily="18" charset="2"/>
            </a:endParaRPr>
          </a:p>
          <a:p>
            <a:endParaRPr lang="en-US" altLang="en-US" sz="1400" dirty="0">
              <a:sym typeface="Symbol" panose="05050102010706020507" pitchFamily="18" charset="2"/>
            </a:endParaRPr>
          </a:p>
          <a:p>
            <a:pPr>
              <a:lnSpc>
                <a:spcPct val="150000"/>
              </a:lnSpc>
            </a:pPr>
            <a:r>
              <a:rPr lang="en-US" altLang="en-US" dirty="0">
                <a:sym typeface="Symbol" panose="05050102010706020507" pitchFamily="18" charset="2"/>
              </a:rPr>
              <a:t>Model real and proposed systems and components</a:t>
            </a:r>
          </a:p>
          <a:p>
            <a:pPr>
              <a:lnSpc>
                <a:spcPct val="150000"/>
              </a:lnSpc>
            </a:pPr>
            <a:r>
              <a:rPr lang="en-US" altLang="en-US" dirty="0">
                <a:sym typeface="Symbol" panose="05050102010706020507" pitchFamily="18" charset="2"/>
              </a:rPr>
              <a:t>Models are physics-based, no “behavior”</a:t>
            </a:r>
          </a:p>
          <a:p>
            <a:pPr>
              <a:lnSpc>
                <a:spcPct val="150000"/>
              </a:lnSpc>
            </a:pPr>
            <a:r>
              <a:rPr lang="en-US" altLang="en-US" dirty="0">
                <a:sym typeface="Symbol" panose="05050102010706020507" pitchFamily="18" charset="2"/>
              </a:rPr>
              <a:t>No virtual environment or simulators</a:t>
            </a:r>
          </a:p>
          <a:p>
            <a:pPr>
              <a:lnSpc>
                <a:spcPct val="150000"/>
              </a:lnSpc>
            </a:pPr>
            <a:r>
              <a:rPr lang="en-US" altLang="en-US" dirty="0">
                <a:sym typeface="Symbol" panose="05050102010706020507" pitchFamily="18" charset="2"/>
              </a:rPr>
              <a:t>User not expected to benefit from experience of execution</a:t>
            </a:r>
          </a:p>
          <a:p>
            <a:pPr>
              <a:lnSpc>
                <a:spcPct val="150000"/>
              </a:lnSpc>
            </a:pPr>
            <a:r>
              <a:rPr lang="en-US" altLang="en-US" dirty="0">
                <a:sym typeface="Symbol" panose="05050102010706020507" pitchFamily="18" charset="2"/>
              </a:rPr>
              <a:t>Primary goal: Generate engineering insights</a:t>
            </a:r>
            <a:endParaRPr lang="en-US" dirty="0"/>
          </a:p>
        </p:txBody>
      </p:sp>
      <p:sp>
        <p:nvSpPr>
          <p:cNvPr id="6" name="Text Box 8">
            <a:extLst>
              <a:ext uri="{FF2B5EF4-FFF2-40B4-BE49-F238E27FC236}">
                <a16:creationId xmlns:a16="http://schemas.microsoft.com/office/drawing/2014/main" id="{3DA3BCFB-368C-4FE4-BD36-A5D94F65FA87}"/>
              </a:ext>
            </a:extLst>
          </p:cNvPr>
          <p:cNvSpPr txBox="1">
            <a:spLocks noChangeArrowheads="1"/>
          </p:cNvSpPr>
          <p:nvPr/>
        </p:nvSpPr>
        <p:spPr bwMode="auto">
          <a:xfrm rot="16200000">
            <a:off x="7847329" y="3677548"/>
            <a:ext cx="720069"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600" dirty="0"/>
              <a:t>FEMs</a:t>
            </a:r>
          </a:p>
        </p:txBody>
      </p:sp>
      <p:sp>
        <p:nvSpPr>
          <p:cNvPr id="8" name="Rectangle 7">
            <a:extLst>
              <a:ext uri="{FF2B5EF4-FFF2-40B4-BE49-F238E27FC236}">
                <a16:creationId xmlns:a16="http://schemas.microsoft.com/office/drawing/2014/main" id="{F0B318AD-0353-C732-4C9C-80CAED6274D3}"/>
              </a:ext>
            </a:extLst>
          </p:cNvPr>
          <p:cNvSpPr/>
          <p:nvPr/>
        </p:nvSpPr>
        <p:spPr bwMode="auto">
          <a:xfrm>
            <a:off x="223654" y="6042687"/>
            <a:ext cx="11480666" cy="494055"/>
          </a:xfrm>
          <a:prstGeom prst="rect">
            <a:avLst/>
          </a:prstGeom>
          <a:solidFill>
            <a:schemeClr val="tx2">
              <a:lumMod val="60000"/>
              <a:lumOff val="40000"/>
            </a:schemeClr>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7" name="TextBox 6">
            <a:extLst>
              <a:ext uri="{FF2B5EF4-FFF2-40B4-BE49-F238E27FC236}">
                <a16:creationId xmlns:a16="http://schemas.microsoft.com/office/drawing/2014/main" id="{B6A08604-FA3B-4383-83C1-954DCC2744AA}"/>
              </a:ext>
            </a:extLst>
          </p:cNvPr>
          <p:cNvSpPr txBox="1"/>
          <p:nvPr/>
        </p:nvSpPr>
        <p:spPr>
          <a:xfrm>
            <a:off x="333636" y="6105049"/>
            <a:ext cx="11292707" cy="369332"/>
          </a:xfrm>
          <a:prstGeom prst="rect">
            <a:avLst/>
          </a:prstGeom>
          <a:noFill/>
        </p:spPr>
        <p:txBody>
          <a:bodyPr wrap="none" rtlCol="0">
            <a:spAutoFit/>
          </a:bodyPr>
          <a:lstStyle/>
          <a:p>
            <a:r>
              <a:rPr lang="en-US" sz="1800" b="1" u="sng" dirty="0">
                <a:solidFill>
                  <a:schemeClr val="bg1"/>
                </a:solidFill>
                <a:effectLst/>
                <a:latin typeface="Calibri" panose="020F0502020204030204" pitchFamily="34" charset="0"/>
                <a:ea typeface="Calibri" panose="020F0502020204030204" pitchFamily="34" charset="0"/>
                <a:hlinkClick r:id="rId4">
                  <a:extLst>
                    <a:ext uri="{A12FA001-AC4F-418D-AE19-62706E023703}">
                      <ahyp:hlinkClr xmlns:ahyp="http://schemas.microsoft.com/office/drawing/2018/hyperlinkcolor" val="tx"/>
                    </a:ext>
                  </a:extLst>
                </a:hlinkClick>
              </a:rPr>
              <a:t>https://www.facebook.com/NUWCNewport/videos/the-matrix-the-weapons-analysis-facility/10151096373222083/</a:t>
            </a:r>
            <a:endParaRPr lang="en-US" b="1" dirty="0">
              <a:solidFill>
                <a:schemeClr val="bg1"/>
              </a:solidFill>
            </a:endParaRPr>
          </a:p>
        </p:txBody>
      </p:sp>
      <p:sp>
        <p:nvSpPr>
          <p:cNvPr id="9" name="TextBox 8">
            <a:extLst>
              <a:ext uri="{FF2B5EF4-FFF2-40B4-BE49-F238E27FC236}">
                <a16:creationId xmlns:a16="http://schemas.microsoft.com/office/drawing/2014/main" id="{EA42EA74-A35F-494F-9EC7-D5551782D61E}"/>
              </a:ext>
            </a:extLst>
          </p:cNvPr>
          <p:cNvSpPr txBox="1"/>
          <p:nvPr/>
        </p:nvSpPr>
        <p:spPr>
          <a:xfrm rot="5400000">
            <a:off x="11349019" y="6170783"/>
            <a:ext cx="575799" cy="261610"/>
          </a:xfrm>
          <a:prstGeom prst="rect">
            <a:avLst/>
          </a:prstGeom>
          <a:noFill/>
        </p:spPr>
        <p:txBody>
          <a:bodyPr wrap="none" rtlCol="0">
            <a:spAutoFit/>
          </a:bodyPr>
          <a:lstStyle/>
          <a:p>
            <a:r>
              <a:rPr lang="en-US" sz="1050" b="1" i="1" dirty="0"/>
              <a:t>5 Min</a:t>
            </a:r>
          </a:p>
        </p:txBody>
      </p:sp>
    </p:spTree>
    <p:extLst>
      <p:ext uri="{BB962C8B-B14F-4D97-AF65-F5344CB8AC3E}">
        <p14:creationId xmlns:p14="http://schemas.microsoft.com/office/powerpoint/2010/main" val="1690065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3C3A4D-DA8B-412E-8B86-EB277BDB037E}"/>
              </a:ext>
            </a:extLst>
          </p:cNvPr>
          <p:cNvSpPr>
            <a:spLocks noGrp="1"/>
          </p:cNvSpPr>
          <p:nvPr>
            <p:ph type="sldNum" sz="quarter" idx="10"/>
          </p:nvPr>
        </p:nvSpPr>
        <p:spPr/>
        <p:txBody>
          <a:bodyPr/>
          <a:lstStyle/>
          <a:p>
            <a:pPr>
              <a:defRPr/>
            </a:pPr>
            <a:fld id="{D68E8870-17DE-45C4-A8DD-7644B2422933}" type="slidenum">
              <a:rPr lang="en-US" smtClean="0"/>
              <a:pPr>
                <a:defRPr/>
              </a:pPr>
              <a:t>42</a:t>
            </a:fld>
            <a:endParaRPr lang="en-US" dirty="0"/>
          </a:p>
        </p:txBody>
      </p:sp>
      <p:sp>
        <p:nvSpPr>
          <p:cNvPr id="3" name="Title 2">
            <a:extLst>
              <a:ext uri="{FF2B5EF4-FFF2-40B4-BE49-F238E27FC236}">
                <a16:creationId xmlns:a16="http://schemas.microsoft.com/office/drawing/2014/main" id="{C08CD3ED-9DD2-4301-9185-AF1AB8C6755A}"/>
              </a:ext>
            </a:extLst>
          </p:cNvPr>
          <p:cNvSpPr>
            <a:spLocks noGrp="1"/>
          </p:cNvSpPr>
          <p:nvPr>
            <p:ph type="title"/>
          </p:nvPr>
        </p:nvSpPr>
        <p:spPr>
          <a:xfrm>
            <a:off x="2397039" y="-81280"/>
            <a:ext cx="7416800" cy="795130"/>
          </a:xfrm>
        </p:spPr>
        <p:txBody>
          <a:bodyPr/>
          <a:lstStyle/>
          <a:p>
            <a:r>
              <a:rPr lang="en-US" sz="3200" dirty="0"/>
              <a:t>TEST AND EVALUATION</a:t>
            </a:r>
          </a:p>
        </p:txBody>
      </p:sp>
      <p:sp>
        <p:nvSpPr>
          <p:cNvPr id="4" name="Content Placeholder 3">
            <a:extLst>
              <a:ext uri="{FF2B5EF4-FFF2-40B4-BE49-F238E27FC236}">
                <a16:creationId xmlns:a16="http://schemas.microsoft.com/office/drawing/2014/main" id="{A6F13C94-7AF3-4FA1-A193-103012891FDB}"/>
              </a:ext>
            </a:extLst>
          </p:cNvPr>
          <p:cNvSpPr>
            <a:spLocks noGrp="1"/>
          </p:cNvSpPr>
          <p:nvPr>
            <p:ph sz="quarter" idx="11"/>
          </p:nvPr>
        </p:nvSpPr>
        <p:spPr>
          <a:xfrm>
            <a:off x="480132" y="1046715"/>
            <a:ext cx="11569628" cy="5699525"/>
          </a:xfrm>
        </p:spPr>
        <p:txBody>
          <a:bodyPr/>
          <a:lstStyle/>
          <a:p>
            <a:pPr marR="122830" algn="l"/>
            <a:r>
              <a:rPr lang="en-US" sz="2400" b="0" i="0" u="none" strike="noStrike" baseline="0" dirty="0">
                <a:solidFill>
                  <a:srgbClr val="000000"/>
                </a:solidFill>
                <a:latin typeface="Arial" panose="020B0604020202020204" pitchFamily="34" charset="0"/>
              </a:rPr>
              <a:t>M&amp;S can be a source of additional test “data” when actual testing is:</a:t>
            </a:r>
          </a:p>
          <a:p>
            <a:pPr marR="0" lvl="1" algn="l"/>
            <a:r>
              <a:rPr lang="en-US" sz="2000" b="0" i="0" u="none" strike="noStrike" baseline="0" dirty="0">
                <a:solidFill>
                  <a:srgbClr val="000000"/>
                </a:solidFill>
                <a:latin typeface="Arial" panose="020B0604020202020204" pitchFamily="34" charset="0"/>
              </a:rPr>
              <a:t>Too expensive or impractical to conduct</a:t>
            </a:r>
          </a:p>
          <a:p>
            <a:pPr marR="0" lvl="1" algn="l"/>
            <a:r>
              <a:rPr lang="en-US" sz="2000" b="0" i="0" u="none" strike="noStrike" baseline="0" dirty="0">
                <a:solidFill>
                  <a:srgbClr val="000000"/>
                </a:solidFill>
                <a:latin typeface="Arial" panose="020B0604020202020204" pitchFamily="34" charset="0"/>
              </a:rPr>
              <a:t>Too dangerous to conduct</a:t>
            </a:r>
          </a:p>
          <a:p>
            <a:pPr marR="0" lvl="1" algn="l"/>
            <a:r>
              <a:rPr lang="en-US" sz="2000" b="0" i="0" u="none" strike="noStrike" baseline="0" dirty="0">
                <a:solidFill>
                  <a:srgbClr val="000000"/>
                </a:solidFill>
                <a:latin typeface="Arial" panose="020B0604020202020204" pitchFamily="34" charset="0"/>
              </a:rPr>
              <a:t>Prohibited by treaties, laws, or policies</a:t>
            </a:r>
          </a:p>
          <a:p>
            <a:pPr marR="0" algn="l"/>
            <a:r>
              <a:rPr lang="en-US" sz="2400" b="0" i="0" u="none" strike="noStrike" baseline="0" dirty="0">
                <a:solidFill>
                  <a:srgbClr val="000000"/>
                </a:solidFill>
                <a:latin typeface="Arial" panose="020B0604020202020204" pitchFamily="34" charset="0"/>
              </a:rPr>
              <a:t>Result in savings in cost, schedule, and/or number of test articles</a:t>
            </a:r>
          </a:p>
          <a:p>
            <a:pPr marR="0" algn="l"/>
            <a:r>
              <a:rPr lang="en-US" sz="2400" b="0" i="0" u="none" strike="noStrike" baseline="0" dirty="0">
                <a:solidFill>
                  <a:srgbClr val="000000"/>
                </a:solidFill>
                <a:latin typeface="Arial" panose="020B0604020202020204" pitchFamily="34" charset="0"/>
              </a:rPr>
              <a:t>Can provide higher confidence levels due to having more data</a:t>
            </a:r>
          </a:p>
          <a:p>
            <a:pPr marR="0" algn="l"/>
            <a:endParaRPr lang="en-US" sz="2400" dirty="0">
              <a:solidFill>
                <a:srgbClr val="000000"/>
              </a:solidFill>
              <a:latin typeface="Arial" panose="020B0604020202020204" pitchFamily="34" charset="0"/>
            </a:endParaRPr>
          </a:p>
          <a:p>
            <a:pPr marR="0" algn="l"/>
            <a:r>
              <a:rPr lang="en-US" sz="2400" dirty="0">
                <a:solidFill>
                  <a:srgbClr val="000000"/>
                </a:solidFill>
                <a:latin typeface="Arial" panose="020B0604020202020204" pitchFamily="34" charset="0"/>
              </a:rPr>
              <a:t>But…</a:t>
            </a:r>
          </a:p>
          <a:p>
            <a:pPr lvl="1"/>
            <a:r>
              <a:rPr lang="en-US" sz="2000" i="0" u="none" strike="noStrike" baseline="0" dirty="0">
                <a:solidFill>
                  <a:srgbClr val="000000"/>
                </a:solidFill>
                <a:latin typeface="Arial" panose="020B0604020202020204" pitchFamily="34" charset="0"/>
              </a:rPr>
              <a:t>Accuracy - M&amp;S cannot fully replicate live T&amp;E</a:t>
            </a:r>
          </a:p>
          <a:p>
            <a:pPr lvl="1"/>
            <a:r>
              <a:rPr lang="en-US" sz="2000" i="0" u="none" strike="noStrike" baseline="0" dirty="0">
                <a:solidFill>
                  <a:srgbClr val="000000"/>
                </a:solidFill>
                <a:latin typeface="Arial" panose="020B0604020202020204" pitchFamily="34" charset="0"/>
              </a:rPr>
              <a:t>Real world outcomes dependent on interactions which are complex and difficult to fully understand, quantify and model</a:t>
            </a:r>
          </a:p>
          <a:p>
            <a:pPr lvl="1"/>
            <a:r>
              <a:rPr lang="en-US" sz="2000" i="0" u="none" strike="noStrike" baseline="0" dirty="0">
                <a:solidFill>
                  <a:srgbClr val="000000"/>
                </a:solidFill>
                <a:latin typeface="Arial" panose="020B0604020202020204" pitchFamily="34" charset="0"/>
              </a:rPr>
              <a:t>M&amp;S can be very expensive to develop, especially for first user</a:t>
            </a:r>
          </a:p>
          <a:p>
            <a:pPr lvl="1"/>
            <a:r>
              <a:rPr lang="en-US" sz="2000" i="0" u="none" strike="noStrike" baseline="0" dirty="0">
                <a:solidFill>
                  <a:srgbClr val="000000"/>
                </a:solidFill>
                <a:latin typeface="Arial" panose="020B0604020202020204" pitchFamily="34" charset="0"/>
              </a:rPr>
              <a:t>M&amp;S is not a replacement for testing - By law, OE &amp; OS cannot be evaluated solely via M&amp;S</a:t>
            </a:r>
          </a:p>
          <a:p>
            <a:pPr lvl="1"/>
            <a:r>
              <a:rPr lang="en-US" sz="2000" i="0" u="none" strike="noStrike" baseline="0" dirty="0">
                <a:solidFill>
                  <a:srgbClr val="000000"/>
                </a:solidFill>
                <a:latin typeface="Arial" panose="020B0604020202020204" pitchFamily="34" charset="0"/>
              </a:rPr>
              <a:t>VV&amp;A can be very expensive and time consuming</a:t>
            </a:r>
          </a:p>
        </p:txBody>
      </p:sp>
      <p:pic>
        <p:nvPicPr>
          <p:cNvPr id="5" name="Picture 4">
            <a:extLst>
              <a:ext uri="{FF2B5EF4-FFF2-40B4-BE49-F238E27FC236}">
                <a16:creationId xmlns:a16="http://schemas.microsoft.com/office/drawing/2014/main" id="{EF153275-7068-4659-B154-75561910F31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27662608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3C3A4D-DA8B-412E-8B86-EB277BDB037E}"/>
              </a:ext>
            </a:extLst>
          </p:cNvPr>
          <p:cNvSpPr>
            <a:spLocks noGrp="1"/>
          </p:cNvSpPr>
          <p:nvPr>
            <p:ph type="sldNum" sz="quarter" idx="10"/>
          </p:nvPr>
        </p:nvSpPr>
        <p:spPr/>
        <p:txBody>
          <a:bodyPr/>
          <a:lstStyle/>
          <a:p>
            <a:pPr>
              <a:defRPr/>
            </a:pPr>
            <a:fld id="{D68E8870-17DE-45C4-A8DD-7644B2422933}" type="slidenum">
              <a:rPr lang="en-US" smtClean="0"/>
              <a:pPr>
                <a:defRPr/>
              </a:pPr>
              <a:t>43</a:t>
            </a:fld>
            <a:endParaRPr lang="en-US" dirty="0"/>
          </a:p>
        </p:txBody>
      </p:sp>
      <p:sp>
        <p:nvSpPr>
          <p:cNvPr id="3" name="Title 2">
            <a:extLst>
              <a:ext uri="{FF2B5EF4-FFF2-40B4-BE49-F238E27FC236}">
                <a16:creationId xmlns:a16="http://schemas.microsoft.com/office/drawing/2014/main" id="{C08CD3ED-9DD2-4301-9185-AF1AB8C6755A}"/>
              </a:ext>
            </a:extLst>
          </p:cNvPr>
          <p:cNvSpPr>
            <a:spLocks noGrp="1"/>
          </p:cNvSpPr>
          <p:nvPr>
            <p:ph type="title"/>
          </p:nvPr>
        </p:nvSpPr>
        <p:spPr>
          <a:xfrm>
            <a:off x="2397039" y="-81280"/>
            <a:ext cx="7416800" cy="795130"/>
          </a:xfrm>
        </p:spPr>
        <p:txBody>
          <a:bodyPr/>
          <a:lstStyle/>
          <a:p>
            <a:r>
              <a:rPr lang="en-US" sz="3200" dirty="0"/>
              <a:t>WARGAMING</a:t>
            </a:r>
          </a:p>
        </p:txBody>
      </p:sp>
      <p:sp>
        <p:nvSpPr>
          <p:cNvPr id="4" name="Content Placeholder 3">
            <a:extLst>
              <a:ext uri="{FF2B5EF4-FFF2-40B4-BE49-F238E27FC236}">
                <a16:creationId xmlns:a16="http://schemas.microsoft.com/office/drawing/2014/main" id="{A6F13C94-7AF3-4FA1-A193-103012891FDB}"/>
              </a:ext>
            </a:extLst>
          </p:cNvPr>
          <p:cNvSpPr>
            <a:spLocks noGrp="1"/>
          </p:cNvSpPr>
          <p:nvPr>
            <p:ph sz="quarter" idx="11"/>
          </p:nvPr>
        </p:nvSpPr>
        <p:spPr>
          <a:xfrm>
            <a:off x="524239" y="1101713"/>
            <a:ext cx="11569628" cy="5699525"/>
          </a:xfrm>
        </p:spPr>
        <p:txBody>
          <a:bodyPr/>
          <a:lstStyle/>
          <a:p>
            <a:pPr marL="0" indent="0">
              <a:buNone/>
            </a:pPr>
            <a:r>
              <a:rPr lang="en-US" dirty="0"/>
              <a:t>A war game is defined by four attributes (RAND 2024):</a:t>
            </a:r>
          </a:p>
          <a:p>
            <a:r>
              <a:rPr lang="en-US" b="1" dirty="0">
                <a:solidFill>
                  <a:srgbClr val="002060"/>
                </a:solidFill>
              </a:rPr>
              <a:t>Contested</a:t>
            </a:r>
          </a:p>
          <a:p>
            <a:pPr lvl="1"/>
            <a:r>
              <a:rPr lang="en-US" dirty="0"/>
              <a:t>Features an intelligent adversary whose interests conflict with the player’s interests.</a:t>
            </a:r>
          </a:p>
          <a:p>
            <a:r>
              <a:rPr lang="en-US" b="1" dirty="0">
                <a:solidFill>
                  <a:srgbClr val="002060"/>
                </a:solidFill>
              </a:rPr>
              <a:t>In a synthetic environment</a:t>
            </a:r>
          </a:p>
          <a:p>
            <a:pPr lvl="1"/>
            <a:r>
              <a:rPr lang="en-US" dirty="0"/>
              <a:t>Scenario based, within a operational area, where terrain, distance, etc. matter</a:t>
            </a:r>
          </a:p>
          <a:p>
            <a:pPr lvl="1"/>
            <a:r>
              <a:rPr lang="en-US" dirty="0"/>
              <a:t>Some, but not all, employ M&amp;S for adjudication</a:t>
            </a:r>
          </a:p>
          <a:p>
            <a:r>
              <a:rPr lang="en-US" b="1" dirty="0">
                <a:solidFill>
                  <a:srgbClr val="002060"/>
                </a:solidFill>
              </a:rPr>
              <a:t>Players experience the outcomes of their decisions</a:t>
            </a:r>
          </a:p>
          <a:p>
            <a:pPr lvl="1"/>
            <a:r>
              <a:rPr lang="en-US" dirty="0"/>
              <a:t>Players must consider the problem beyond the opening moves</a:t>
            </a:r>
          </a:p>
          <a:p>
            <a:r>
              <a:rPr lang="en-US" b="1" dirty="0">
                <a:solidFill>
                  <a:srgbClr val="002060"/>
                </a:solidFill>
              </a:rPr>
              <a:t>Requires interdependent decision making</a:t>
            </a:r>
          </a:p>
          <a:p>
            <a:pPr lvl="1"/>
            <a:r>
              <a:rPr lang="en-US" dirty="0"/>
              <a:t>Intelligent decisionmakers (players) engage in strategic thinking by consciously considering the choices and actions of others.</a:t>
            </a:r>
          </a:p>
        </p:txBody>
      </p:sp>
      <p:pic>
        <p:nvPicPr>
          <p:cNvPr id="5" name="Picture 4">
            <a:extLst>
              <a:ext uri="{FF2B5EF4-FFF2-40B4-BE49-F238E27FC236}">
                <a16:creationId xmlns:a16="http://schemas.microsoft.com/office/drawing/2014/main" id="{EF153275-7068-4659-B154-75561910F31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22932483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14D56-B8E9-449E-9EC2-CCE24F9BD164}"/>
              </a:ext>
            </a:extLst>
          </p:cNvPr>
          <p:cNvSpPr>
            <a:spLocks noGrp="1"/>
          </p:cNvSpPr>
          <p:nvPr>
            <p:ph type="title"/>
          </p:nvPr>
        </p:nvSpPr>
        <p:spPr>
          <a:xfrm>
            <a:off x="1219099" y="72089"/>
            <a:ext cx="9490932" cy="729049"/>
          </a:xfrm>
        </p:spPr>
        <p:txBody>
          <a:bodyPr/>
          <a:lstStyle/>
          <a:p>
            <a:r>
              <a:rPr lang="en-US" sz="3000" dirty="0"/>
              <a:t>M&amp;S ACROSS DoD’s ACQUISITION LIFE CYCLE</a:t>
            </a:r>
          </a:p>
        </p:txBody>
      </p:sp>
      <p:pic>
        <p:nvPicPr>
          <p:cNvPr id="5" name="Picture 4" descr="DAG application of M&amp;S">
            <a:extLst>
              <a:ext uri="{FF2B5EF4-FFF2-40B4-BE49-F238E27FC236}">
                <a16:creationId xmlns:a16="http://schemas.microsoft.com/office/drawing/2014/main" id="{AF44AE4D-9E81-43CD-B581-E0FA2E287CCD}"/>
              </a:ext>
            </a:extLst>
          </p:cNvPr>
          <p:cNvPicPr/>
          <p:nvPr/>
        </p:nvPicPr>
        <p:blipFill>
          <a:blip r:embed="rId2">
            <a:extLst>
              <a:ext uri="{28A0092B-C50C-407E-A947-70E740481C1C}">
                <a14:useLocalDpi xmlns:a14="http://schemas.microsoft.com/office/drawing/2010/main" val="0"/>
              </a:ext>
            </a:extLst>
          </a:blip>
          <a:srcRect b="10706"/>
          <a:stretch>
            <a:fillRect/>
          </a:stretch>
        </p:blipFill>
        <p:spPr bwMode="auto">
          <a:xfrm>
            <a:off x="173540" y="923915"/>
            <a:ext cx="11844920" cy="5478421"/>
          </a:xfrm>
          <a:prstGeom prst="rect">
            <a:avLst/>
          </a:prstGeom>
          <a:noFill/>
          <a:ln>
            <a:noFill/>
          </a:ln>
        </p:spPr>
      </p:pic>
      <p:pic>
        <p:nvPicPr>
          <p:cNvPr id="6" name="Picture 5">
            <a:extLst>
              <a:ext uri="{FF2B5EF4-FFF2-40B4-BE49-F238E27FC236}">
                <a16:creationId xmlns:a16="http://schemas.microsoft.com/office/drawing/2014/main" id="{F08750BC-760A-4222-98F9-5B31B96E726F}"/>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4073" y="90369"/>
            <a:ext cx="863781" cy="365295"/>
          </a:xfrm>
          <a:prstGeom prst="rect">
            <a:avLst/>
          </a:prstGeom>
        </p:spPr>
      </p:pic>
      <p:sp>
        <p:nvSpPr>
          <p:cNvPr id="4" name="TextBox 3">
            <a:extLst>
              <a:ext uri="{FF2B5EF4-FFF2-40B4-BE49-F238E27FC236}">
                <a16:creationId xmlns:a16="http://schemas.microsoft.com/office/drawing/2014/main" id="{F18A4E5A-A474-43C0-BE00-04F79AC1EB8C}"/>
              </a:ext>
            </a:extLst>
          </p:cNvPr>
          <p:cNvSpPr txBox="1"/>
          <p:nvPr/>
        </p:nvSpPr>
        <p:spPr>
          <a:xfrm>
            <a:off x="548641" y="5734030"/>
            <a:ext cx="2956560" cy="400110"/>
          </a:xfrm>
          <a:prstGeom prst="rect">
            <a:avLst/>
          </a:prstGeom>
          <a:solidFill>
            <a:srgbClr val="00FF00"/>
          </a:solidFill>
        </p:spPr>
        <p:txBody>
          <a:bodyPr wrap="square" rtlCol="0">
            <a:spAutoFit/>
          </a:bodyPr>
          <a:lstStyle/>
          <a:p>
            <a:pPr algn="ctr"/>
            <a:r>
              <a:rPr lang="en-US" sz="2000" b="1" i="1" dirty="0"/>
              <a:t>AoAs</a:t>
            </a:r>
          </a:p>
        </p:txBody>
      </p:sp>
      <p:pic>
        <p:nvPicPr>
          <p:cNvPr id="7" name="Picture 6">
            <a:extLst>
              <a:ext uri="{FF2B5EF4-FFF2-40B4-BE49-F238E27FC236}">
                <a16:creationId xmlns:a16="http://schemas.microsoft.com/office/drawing/2014/main" id="{C026841B-C863-4EDD-90D3-D4398514FE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
        <p:nvSpPr>
          <p:cNvPr id="8" name="TextBox 7">
            <a:extLst>
              <a:ext uri="{FF2B5EF4-FFF2-40B4-BE49-F238E27FC236}">
                <a16:creationId xmlns:a16="http://schemas.microsoft.com/office/drawing/2014/main" id="{D1B274D4-AF89-4E0A-BF79-C16BC49921D9}"/>
              </a:ext>
            </a:extLst>
          </p:cNvPr>
          <p:cNvSpPr txBox="1"/>
          <p:nvPr/>
        </p:nvSpPr>
        <p:spPr>
          <a:xfrm>
            <a:off x="313468" y="6596390"/>
            <a:ext cx="634386" cy="261610"/>
          </a:xfrm>
          <a:prstGeom prst="rect">
            <a:avLst/>
          </a:prstGeom>
          <a:solidFill>
            <a:srgbClr val="0000CC"/>
          </a:solidFill>
        </p:spPr>
        <p:txBody>
          <a:bodyPr wrap="square" rtlCol="0">
            <a:spAutoFit/>
          </a:bodyPr>
          <a:lstStyle/>
          <a:p>
            <a:r>
              <a:rPr lang="en-US" sz="1100" b="1" i="1" dirty="0">
                <a:solidFill>
                  <a:srgbClr val="00FF00"/>
                </a:solidFill>
              </a:rPr>
              <a:t>0900</a:t>
            </a:r>
          </a:p>
        </p:txBody>
      </p:sp>
    </p:spTree>
    <p:extLst>
      <p:ext uri="{BB962C8B-B14F-4D97-AF65-F5344CB8AC3E}">
        <p14:creationId xmlns:p14="http://schemas.microsoft.com/office/powerpoint/2010/main" val="189201626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5BC6E-EDF2-4952-A88C-CBB226BA7FB9}"/>
              </a:ext>
            </a:extLst>
          </p:cNvPr>
          <p:cNvSpPr>
            <a:spLocks noGrp="1"/>
          </p:cNvSpPr>
          <p:nvPr>
            <p:ph type="title"/>
          </p:nvPr>
        </p:nvSpPr>
        <p:spPr>
          <a:xfrm>
            <a:off x="326923" y="-23121"/>
            <a:ext cx="10515600" cy="734002"/>
          </a:xfrm>
        </p:spPr>
        <p:txBody>
          <a:bodyPr>
            <a:normAutofit/>
          </a:bodyPr>
          <a:lstStyle/>
          <a:p>
            <a:r>
              <a:rPr lang="en-US" altLang="en-US" sz="3200" b="1" dirty="0">
                <a:latin typeface="+mj-lt"/>
              </a:rPr>
              <a:t>TOPIC 3: DOMAINS OF USE OF M&amp;S</a:t>
            </a:r>
            <a:endParaRPr lang="en-US" sz="3200" dirty="0">
              <a:latin typeface="+mj-lt"/>
            </a:endParaRPr>
          </a:p>
        </p:txBody>
      </p:sp>
      <p:sp>
        <p:nvSpPr>
          <p:cNvPr id="3" name="Content Placeholder 2">
            <a:extLst>
              <a:ext uri="{FF2B5EF4-FFF2-40B4-BE49-F238E27FC236}">
                <a16:creationId xmlns:a16="http://schemas.microsoft.com/office/drawing/2014/main" id="{728418A7-3171-4658-827D-930711933E34}"/>
              </a:ext>
            </a:extLst>
          </p:cNvPr>
          <p:cNvSpPr>
            <a:spLocks noGrp="1"/>
          </p:cNvSpPr>
          <p:nvPr>
            <p:ph idx="1"/>
          </p:nvPr>
        </p:nvSpPr>
        <p:spPr>
          <a:xfrm>
            <a:off x="326923" y="1144118"/>
            <a:ext cx="10645877" cy="5713882"/>
          </a:xfrm>
        </p:spPr>
        <p:txBody>
          <a:bodyPr>
            <a:normAutofit fontScale="85000" lnSpcReduction="20000"/>
          </a:bodyPr>
          <a:lstStyle/>
          <a:p>
            <a:r>
              <a:rPr lang="en-US" altLang="en-US" sz="3000" dirty="0"/>
              <a:t>Domains in which M&amp;S has found wide use; key modeling methods and applications for each.</a:t>
            </a:r>
          </a:p>
          <a:p>
            <a:endParaRPr lang="en-US" altLang="en-US" dirty="0"/>
          </a:p>
          <a:p>
            <a:pPr marL="0" indent="0">
              <a:buNone/>
            </a:pPr>
            <a:r>
              <a:rPr lang="en-US" altLang="en-US" sz="2600" dirty="0"/>
              <a:t>3.   Domains of use of M&amp;S</a:t>
            </a:r>
          </a:p>
          <a:p>
            <a:pPr marL="457200" lvl="1" indent="0">
              <a:buNone/>
            </a:pPr>
            <a:r>
              <a:rPr lang="en-US" altLang="en-US" sz="2600" dirty="0"/>
              <a:t>3.1	Combat and Military</a:t>
            </a:r>
          </a:p>
          <a:p>
            <a:pPr marL="457200" lvl="1" indent="0">
              <a:buNone/>
            </a:pPr>
            <a:r>
              <a:rPr lang="en-US" altLang="en-US" sz="2600" dirty="0"/>
              <a:t>3.2	Aerospace</a:t>
            </a:r>
          </a:p>
          <a:p>
            <a:pPr marL="457200" lvl="1" indent="0">
              <a:buNone/>
            </a:pPr>
            <a:r>
              <a:rPr lang="en-US" altLang="en-US" sz="2600" dirty="0"/>
              <a:t>3.3	Medicine and Health Care</a:t>
            </a:r>
          </a:p>
          <a:p>
            <a:pPr marL="457200" lvl="1" indent="0">
              <a:buNone/>
            </a:pPr>
            <a:r>
              <a:rPr lang="en-US" altLang="en-US" sz="2600" dirty="0"/>
              <a:t>3.4	Manufacturing and Material Handling</a:t>
            </a:r>
          </a:p>
          <a:p>
            <a:pPr marL="457200" lvl="1" indent="0">
              <a:buNone/>
            </a:pPr>
            <a:r>
              <a:rPr lang="en-US" altLang="en-US" sz="2600" dirty="0"/>
              <a:t>3.5	Logistics and Supply Chain</a:t>
            </a:r>
          </a:p>
          <a:p>
            <a:pPr marL="457200" lvl="1" indent="0">
              <a:buNone/>
            </a:pPr>
            <a:r>
              <a:rPr lang="en-US" altLang="en-US" sz="2600" dirty="0"/>
              <a:t>3.6	Transportation</a:t>
            </a:r>
          </a:p>
          <a:p>
            <a:pPr marL="457200" lvl="1" indent="0">
              <a:buNone/>
            </a:pPr>
            <a:r>
              <a:rPr lang="en-US" altLang="en-US" sz="2600" dirty="0"/>
              <a:t>3.7	Computer and Comms Systems</a:t>
            </a:r>
          </a:p>
          <a:p>
            <a:pPr marL="457200" lvl="1" indent="0">
              <a:buNone/>
            </a:pPr>
            <a:r>
              <a:rPr lang="en-US" altLang="en-US" sz="2600" dirty="0"/>
              <a:t>3.8	Environment and Ecology</a:t>
            </a:r>
          </a:p>
          <a:p>
            <a:pPr marL="457200" lvl="1" indent="0">
              <a:buNone/>
            </a:pPr>
            <a:r>
              <a:rPr lang="en-US" altLang="en-US" sz="2600" dirty="0"/>
              <a:t>3.9	Business</a:t>
            </a:r>
          </a:p>
          <a:p>
            <a:pPr marL="457200" lvl="1" indent="0">
              <a:buNone/>
            </a:pPr>
            <a:r>
              <a:rPr lang="en-US" altLang="en-US" sz="2600" dirty="0"/>
              <a:t>3.10 Social Science</a:t>
            </a:r>
          </a:p>
          <a:p>
            <a:pPr marL="457200" lvl="1" indent="0">
              <a:buNone/>
            </a:pPr>
            <a:r>
              <a:rPr lang="en-US" altLang="en-US" sz="2600" dirty="0"/>
              <a:t>3.11 Energy</a:t>
            </a:r>
          </a:p>
          <a:p>
            <a:pPr marL="457200" lvl="1" indent="0">
              <a:buNone/>
            </a:pPr>
            <a:r>
              <a:rPr lang="en-US" altLang="en-US" sz="2600" dirty="0"/>
              <a:t>3.12 Other Domains of Use</a:t>
            </a:r>
          </a:p>
          <a:p>
            <a:endParaRPr lang="en-US" dirty="0"/>
          </a:p>
        </p:txBody>
      </p:sp>
      <p:grpSp>
        <p:nvGrpSpPr>
          <p:cNvPr id="9" name="Group 8">
            <a:extLst>
              <a:ext uri="{FF2B5EF4-FFF2-40B4-BE49-F238E27FC236}">
                <a16:creationId xmlns:a16="http://schemas.microsoft.com/office/drawing/2014/main" id="{762856EA-E4B7-4334-A59A-978325A3A1E7}"/>
              </a:ext>
            </a:extLst>
          </p:cNvPr>
          <p:cNvGrpSpPr/>
          <p:nvPr/>
        </p:nvGrpSpPr>
        <p:grpSpPr>
          <a:xfrm>
            <a:off x="6056196" y="1906336"/>
            <a:ext cx="5939965" cy="4189445"/>
            <a:chOff x="6909224" y="1643061"/>
            <a:chExt cx="4863192" cy="3647395"/>
          </a:xfrm>
        </p:grpSpPr>
        <p:pic>
          <p:nvPicPr>
            <p:cNvPr id="7" name="Picture 2" descr="military simulation services">
              <a:extLst>
                <a:ext uri="{FF2B5EF4-FFF2-40B4-BE49-F238E27FC236}">
                  <a16:creationId xmlns:a16="http://schemas.microsoft.com/office/drawing/2014/main" id="{3B8D818F-AF72-41FA-960D-9E758EF9C5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9224" y="1643061"/>
              <a:ext cx="4863192" cy="364739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32E489A-1384-4E0E-86B0-1AFB9AE621B8}"/>
                </a:ext>
              </a:extLst>
            </p:cNvPr>
            <p:cNvSpPr txBox="1"/>
            <p:nvPr/>
          </p:nvSpPr>
          <p:spPr>
            <a:xfrm>
              <a:off x="6931719" y="1678015"/>
              <a:ext cx="3975066" cy="227762"/>
            </a:xfrm>
            <a:prstGeom prst="rect">
              <a:avLst/>
            </a:prstGeom>
            <a:solidFill>
              <a:schemeClr val="tx1"/>
            </a:solidFill>
          </p:spPr>
          <p:txBody>
            <a:bodyPr wrap="square" rtlCol="0">
              <a:spAutoFit/>
            </a:bodyPr>
            <a:lstStyle/>
            <a:p>
              <a:r>
                <a:rPr lang="en-US" altLang="en-US" sz="1100" dirty="0">
                  <a:solidFill>
                    <a:schemeClr val="bg1"/>
                  </a:solidFill>
                </a:rPr>
                <a:t>Magnum Services Provides Realistic Additions to Military and Casualty Simulations</a:t>
              </a:r>
            </a:p>
          </p:txBody>
        </p:sp>
      </p:grpSp>
      <p:sp>
        <p:nvSpPr>
          <p:cNvPr id="10" name="Rectangle 9">
            <a:extLst>
              <a:ext uri="{FF2B5EF4-FFF2-40B4-BE49-F238E27FC236}">
                <a16:creationId xmlns:a16="http://schemas.microsoft.com/office/drawing/2014/main" id="{B1C1CA4F-C0C2-4C13-8710-B4E5D1E63536}"/>
              </a:ext>
            </a:extLst>
          </p:cNvPr>
          <p:cNvSpPr/>
          <p:nvPr/>
        </p:nvSpPr>
        <p:spPr>
          <a:xfrm>
            <a:off x="6083672" y="1639115"/>
            <a:ext cx="6052079" cy="46710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8895D36-1841-4F9A-AE0E-AC5C99F65F5E}"/>
              </a:ext>
            </a:extLst>
          </p:cNvPr>
          <p:cNvSpPr txBox="1"/>
          <p:nvPr/>
        </p:nvSpPr>
        <p:spPr>
          <a:xfrm>
            <a:off x="8569234" y="1741591"/>
            <a:ext cx="3539041" cy="830997"/>
          </a:xfrm>
          <a:prstGeom prst="rect">
            <a:avLst/>
          </a:prstGeom>
          <a:noFill/>
        </p:spPr>
        <p:txBody>
          <a:bodyPr wrap="square" rtlCol="0">
            <a:spAutoFit/>
          </a:bodyPr>
          <a:lstStyle/>
          <a:p>
            <a:pPr algn="ctr"/>
            <a:r>
              <a:rPr lang="en-US" sz="2400" b="1" i="1" dirty="0"/>
              <a:t>What are some other domains of use?</a:t>
            </a:r>
          </a:p>
        </p:txBody>
      </p:sp>
      <p:sp>
        <p:nvSpPr>
          <p:cNvPr id="6" name="TextBox 5">
            <a:extLst>
              <a:ext uri="{FF2B5EF4-FFF2-40B4-BE49-F238E27FC236}">
                <a16:creationId xmlns:a16="http://schemas.microsoft.com/office/drawing/2014/main" id="{F64A8489-8870-4063-B7B9-CF91B415A117}"/>
              </a:ext>
            </a:extLst>
          </p:cNvPr>
          <p:cNvSpPr txBox="1"/>
          <p:nvPr/>
        </p:nvSpPr>
        <p:spPr>
          <a:xfrm>
            <a:off x="9625731" y="3755603"/>
            <a:ext cx="2239346" cy="2554545"/>
          </a:xfrm>
          <a:prstGeom prst="rect">
            <a:avLst/>
          </a:prstGeom>
          <a:noFill/>
        </p:spPr>
        <p:txBody>
          <a:bodyPr wrap="square" rtlCol="0">
            <a:spAutoFit/>
          </a:bodyPr>
          <a:lstStyle/>
          <a:p>
            <a:pPr algn="ctr"/>
            <a:r>
              <a:rPr lang="en-US" sz="2000" dirty="0"/>
              <a:t>Cybersecurity</a:t>
            </a:r>
          </a:p>
          <a:p>
            <a:pPr algn="ctr"/>
            <a:r>
              <a:rPr lang="en-US" sz="2000" dirty="0"/>
              <a:t>Networking</a:t>
            </a:r>
          </a:p>
          <a:p>
            <a:pPr algn="ctr"/>
            <a:r>
              <a:rPr lang="en-US" sz="2000" dirty="0"/>
              <a:t>Chemistry</a:t>
            </a:r>
          </a:p>
          <a:p>
            <a:pPr algn="ctr"/>
            <a:r>
              <a:rPr lang="en-US" sz="2000" dirty="0"/>
              <a:t>Biology / Bio-Sciences</a:t>
            </a:r>
          </a:p>
          <a:p>
            <a:pPr algn="ctr"/>
            <a:r>
              <a:rPr lang="en-US" sz="2000" dirty="0"/>
              <a:t>City Planning</a:t>
            </a:r>
            <a:br>
              <a:rPr lang="en-US" sz="2000" dirty="0"/>
            </a:br>
            <a:r>
              <a:rPr lang="en-US" sz="2000" dirty="0"/>
              <a:t>Construction</a:t>
            </a:r>
          </a:p>
          <a:p>
            <a:pPr algn="ctr"/>
            <a:r>
              <a:rPr lang="en-US" sz="2000" dirty="0"/>
              <a:t>Highway Design</a:t>
            </a:r>
          </a:p>
        </p:txBody>
      </p:sp>
      <p:pic>
        <p:nvPicPr>
          <p:cNvPr id="13" name="Picture 12">
            <a:extLst>
              <a:ext uri="{FF2B5EF4-FFF2-40B4-BE49-F238E27FC236}">
                <a16:creationId xmlns:a16="http://schemas.microsoft.com/office/drawing/2014/main" id="{85353ECC-BAD0-4916-B39B-07BD3603E2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spTree>
    <p:extLst>
      <p:ext uri="{BB962C8B-B14F-4D97-AF65-F5344CB8AC3E}">
        <p14:creationId xmlns:p14="http://schemas.microsoft.com/office/powerpoint/2010/main" val="392199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4" grpId="0"/>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5BC6E-EDF2-4952-A88C-CBB226BA7FB9}"/>
              </a:ext>
            </a:extLst>
          </p:cNvPr>
          <p:cNvSpPr>
            <a:spLocks noGrp="1"/>
          </p:cNvSpPr>
          <p:nvPr>
            <p:ph type="title"/>
          </p:nvPr>
        </p:nvSpPr>
        <p:spPr>
          <a:xfrm>
            <a:off x="338075" y="0"/>
            <a:ext cx="10515600" cy="734002"/>
          </a:xfrm>
        </p:spPr>
        <p:txBody>
          <a:bodyPr>
            <a:normAutofit/>
          </a:bodyPr>
          <a:lstStyle/>
          <a:p>
            <a:r>
              <a:rPr lang="en-US" altLang="en-US" sz="3200" b="1" dirty="0">
                <a:latin typeface="+mj-lt"/>
              </a:rPr>
              <a:t>TOPIC 4: MODELING METHODS</a:t>
            </a:r>
            <a:endParaRPr lang="en-US" sz="3200" dirty="0">
              <a:latin typeface="+mj-lt"/>
            </a:endParaRPr>
          </a:p>
        </p:txBody>
      </p:sp>
      <p:sp>
        <p:nvSpPr>
          <p:cNvPr id="3" name="Content Placeholder 2">
            <a:extLst>
              <a:ext uri="{FF2B5EF4-FFF2-40B4-BE49-F238E27FC236}">
                <a16:creationId xmlns:a16="http://schemas.microsoft.com/office/drawing/2014/main" id="{728418A7-3171-4658-827D-930711933E34}"/>
              </a:ext>
            </a:extLst>
          </p:cNvPr>
          <p:cNvSpPr>
            <a:spLocks noGrp="1"/>
          </p:cNvSpPr>
          <p:nvPr>
            <p:ph idx="1"/>
          </p:nvPr>
        </p:nvSpPr>
        <p:spPr>
          <a:xfrm>
            <a:off x="592393" y="985497"/>
            <a:ext cx="10872020" cy="5577357"/>
          </a:xfrm>
        </p:spPr>
        <p:txBody>
          <a:bodyPr>
            <a:normAutofit/>
          </a:bodyPr>
          <a:lstStyle/>
          <a:p>
            <a:r>
              <a:rPr lang="en-US" altLang="en-US" dirty="0"/>
              <a:t>Technical aspects of widely used modeling methods; characteristics and suitable applications for each.</a:t>
            </a:r>
          </a:p>
          <a:p>
            <a:pPr>
              <a:lnSpc>
                <a:spcPct val="100000"/>
              </a:lnSpc>
            </a:pPr>
            <a:endParaRPr lang="en-US" altLang="en-US" sz="2200" dirty="0"/>
          </a:p>
          <a:p>
            <a:pPr>
              <a:spcBef>
                <a:spcPts val="0"/>
              </a:spcBef>
            </a:pPr>
            <a:r>
              <a:rPr lang="en-US" altLang="en-US" dirty="0"/>
              <a:t>Modeling Methods</a:t>
            </a:r>
          </a:p>
          <a:p>
            <a:pPr lvl="1">
              <a:spcBef>
                <a:spcPts val="0"/>
              </a:spcBef>
            </a:pPr>
            <a:r>
              <a:rPr lang="en-US" altLang="en-US" sz="2000" dirty="0"/>
              <a:t>Deterministic </a:t>
            </a:r>
          </a:p>
          <a:p>
            <a:pPr lvl="1">
              <a:spcBef>
                <a:spcPts val="0"/>
              </a:spcBef>
            </a:pPr>
            <a:r>
              <a:rPr lang="en-US" altLang="en-US" sz="2000" dirty="0"/>
              <a:t>Stochastic Modeling</a:t>
            </a:r>
          </a:p>
          <a:p>
            <a:pPr lvl="1">
              <a:spcBef>
                <a:spcPts val="0"/>
              </a:spcBef>
            </a:pPr>
            <a:r>
              <a:rPr lang="en-US" altLang="en-US" sz="2000" dirty="0"/>
              <a:t>Physics-based Modeling</a:t>
            </a:r>
          </a:p>
          <a:p>
            <a:pPr lvl="1">
              <a:spcBef>
                <a:spcPts val="0"/>
              </a:spcBef>
            </a:pPr>
            <a:r>
              <a:rPr lang="en-US" altLang="en-US" sz="2000" dirty="0"/>
              <a:t>Finite Element Modeling and CFD</a:t>
            </a:r>
          </a:p>
          <a:p>
            <a:pPr lvl="1">
              <a:spcBef>
                <a:spcPts val="0"/>
              </a:spcBef>
            </a:pPr>
            <a:r>
              <a:rPr lang="en-US" altLang="en-US" sz="2000" dirty="0"/>
              <a:t>Monte Carlo Simulation</a:t>
            </a:r>
          </a:p>
          <a:p>
            <a:pPr lvl="1">
              <a:spcBef>
                <a:spcPts val="0"/>
              </a:spcBef>
            </a:pPr>
            <a:r>
              <a:rPr lang="en-US" altLang="en-US" sz="2000" dirty="0"/>
              <a:t>Discrete Event Simulation</a:t>
            </a:r>
          </a:p>
          <a:p>
            <a:pPr lvl="1">
              <a:spcBef>
                <a:spcPts val="0"/>
              </a:spcBef>
            </a:pPr>
            <a:r>
              <a:rPr lang="en-US" altLang="en-US" sz="2000" dirty="0"/>
              <a:t>Continuous Simulation</a:t>
            </a:r>
          </a:p>
          <a:p>
            <a:pPr lvl="1">
              <a:spcBef>
                <a:spcPts val="0"/>
              </a:spcBef>
            </a:pPr>
            <a:r>
              <a:rPr lang="en-US" altLang="en-US" sz="2000" dirty="0"/>
              <a:t>Human Behavior Modeling</a:t>
            </a:r>
          </a:p>
          <a:p>
            <a:pPr lvl="1">
              <a:spcBef>
                <a:spcPts val="0"/>
              </a:spcBef>
            </a:pPr>
            <a:r>
              <a:rPr lang="en-US" altLang="en-US" sz="2000" dirty="0"/>
              <a:t>Multi-resolution Simulation</a:t>
            </a:r>
          </a:p>
          <a:p>
            <a:pPr lvl="1">
              <a:spcBef>
                <a:spcPts val="0"/>
              </a:spcBef>
            </a:pPr>
            <a:r>
              <a:rPr lang="en-US" altLang="en-US" sz="2000" dirty="0"/>
              <a:t>Real-time Simulation</a:t>
            </a:r>
          </a:p>
          <a:p>
            <a:pPr lvl="1">
              <a:spcBef>
                <a:spcPts val="0"/>
              </a:spcBef>
            </a:pPr>
            <a:r>
              <a:rPr lang="en-US" altLang="en-US" sz="2000" dirty="0"/>
              <a:t>Other Modeling Methods</a:t>
            </a:r>
          </a:p>
          <a:p>
            <a:endParaRPr lang="en-US" altLang="en-US" dirty="0"/>
          </a:p>
          <a:p>
            <a:endParaRPr lang="en-US" dirty="0"/>
          </a:p>
        </p:txBody>
      </p:sp>
      <p:pic>
        <p:nvPicPr>
          <p:cNvPr id="4" name="Picture 2">
            <a:extLst>
              <a:ext uri="{FF2B5EF4-FFF2-40B4-BE49-F238E27FC236}">
                <a16:creationId xmlns:a16="http://schemas.microsoft.com/office/drawing/2014/main" id="{F270F572-CD17-4730-B61F-7602D63F3BF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125"/>
          <a:stretch/>
        </p:blipFill>
        <p:spPr bwMode="auto">
          <a:xfrm>
            <a:off x="6693408" y="2038146"/>
            <a:ext cx="5145024" cy="3026485"/>
          </a:xfrm>
          <a:prstGeom prst="ellipse">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7" name="Picture 6">
            <a:extLst>
              <a:ext uri="{FF2B5EF4-FFF2-40B4-BE49-F238E27FC236}">
                <a16:creationId xmlns:a16="http://schemas.microsoft.com/office/drawing/2014/main" id="{2014946D-2940-4B1F-B27F-07DCD24FAA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spTree>
    <p:extLst>
      <p:ext uri="{BB962C8B-B14F-4D97-AF65-F5344CB8AC3E}">
        <p14:creationId xmlns:p14="http://schemas.microsoft.com/office/powerpoint/2010/main" val="13807731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0405732-4309-401A-B15B-1AD1BB1EC16F}"/>
              </a:ext>
            </a:extLst>
          </p:cNvPr>
          <p:cNvSpPr>
            <a:spLocks noGrp="1"/>
          </p:cNvSpPr>
          <p:nvPr>
            <p:ph type="sldNum" sz="quarter" idx="10"/>
          </p:nvPr>
        </p:nvSpPr>
        <p:spPr/>
        <p:txBody>
          <a:bodyPr/>
          <a:lstStyle/>
          <a:p>
            <a:pPr>
              <a:defRPr/>
            </a:pPr>
            <a:fld id="{D68E8870-17DE-45C4-A8DD-7644B2422933}" type="slidenum">
              <a:rPr lang="en-US" smtClean="0"/>
              <a:pPr>
                <a:defRPr/>
              </a:pPr>
              <a:t>47</a:t>
            </a:fld>
            <a:endParaRPr lang="en-US" dirty="0"/>
          </a:p>
        </p:txBody>
      </p:sp>
      <p:sp>
        <p:nvSpPr>
          <p:cNvPr id="3" name="Title 2">
            <a:extLst>
              <a:ext uri="{FF2B5EF4-FFF2-40B4-BE49-F238E27FC236}">
                <a16:creationId xmlns:a16="http://schemas.microsoft.com/office/drawing/2014/main" id="{B384CB24-3161-4FD8-B17D-AFAAF831D610}"/>
              </a:ext>
            </a:extLst>
          </p:cNvPr>
          <p:cNvSpPr>
            <a:spLocks noGrp="1"/>
          </p:cNvSpPr>
          <p:nvPr>
            <p:ph type="title"/>
          </p:nvPr>
        </p:nvSpPr>
        <p:spPr>
          <a:xfrm>
            <a:off x="2284877" y="-41204"/>
            <a:ext cx="7416800" cy="795130"/>
          </a:xfrm>
        </p:spPr>
        <p:txBody>
          <a:bodyPr/>
          <a:lstStyle/>
          <a:p>
            <a:r>
              <a:rPr lang="en-US" altLang="en-US" sz="3200" b="1" dirty="0">
                <a:latin typeface="+mn-lt"/>
              </a:rPr>
              <a:t>DETERMINISTIC</a:t>
            </a:r>
            <a:endParaRPr lang="en-US" sz="3200" dirty="0">
              <a:latin typeface="+mn-lt"/>
            </a:endParaRPr>
          </a:p>
        </p:txBody>
      </p:sp>
      <p:sp>
        <p:nvSpPr>
          <p:cNvPr id="4" name="Content Placeholder 3">
            <a:extLst>
              <a:ext uri="{FF2B5EF4-FFF2-40B4-BE49-F238E27FC236}">
                <a16:creationId xmlns:a16="http://schemas.microsoft.com/office/drawing/2014/main" id="{1DF23A45-F163-487D-919D-3CAA24A8BEC7}"/>
              </a:ext>
            </a:extLst>
          </p:cNvPr>
          <p:cNvSpPr>
            <a:spLocks noGrp="1"/>
          </p:cNvSpPr>
          <p:nvPr>
            <p:ph sz="quarter" idx="11"/>
          </p:nvPr>
        </p:nvSpPr>
        <p:spPr>
          <a:xfrm>
            <a:off x="551973" y="1079610"/>
            <a:ext cx="11250613" cy="5178950"/>
          </a:xfrm>
        </p:spPr>
        <p:txBody>
          <a:bodyPr/>
          <a:lstStyle/>
          <a:p>
            <a:r>
              <a:rPr lang="en-US" altLang="en-US" sz="2800" dirty="0"/>
              <a:t>Model where a given set of inputs will produce a determined, unique set of outputs</a:t>
            </a:r>
          </a:p>
          <a:p>
            <a:endParaRPr lang="en-US" altLang="en-US" sz="1400" dirty="0"/>
          </a:p>
          <a:p>
            <a:pPr eaLnBrk="1" hangingPunct="1"/>
            <a:r>
              <a:rPr lang="en-US" altLang="en-US" sz="2800" dirty="0"/>
              <a:t>Example:  </a:t>
            </a:r>
            <a:r>
              <a:rPr lang="en-US" altLang="en-US" sz="2800" i="1" dirty="0"/>
              <a:t>Chess</a:t>
            </a:r>
          </a:p>
          <a:p>
            <a:pPr lvl="1"/>
            <a:r>
              <a:rPr lang="en-US" altLang="en-US" dirty="0"/>
              <a:t>No dice rolls or random elements</a:t>
            </a:r>
          </a:p>
          <a:p>
            <a:pPr lvl="1"/>
            <a:r>
              <a:rPr lang="en-US" altLang="en-US" dirty="0"/>
              <a:t>Same decisions → same results</a:t>
            </a:r>
          </a:p>
          <a:p>
            <a:pPr eaLnBrk="1" hangingPunct="1"/>
            <a:endParaRPr lang="en-US" altLang="en-US" sz="1400" dirty="0"/>
          </a:p>
          <a:p>
            <a:pPr eaLnBrk="1" hangingPunct="1"/>
            <a:r>
              <a:rPr lang="en-US" altLang="en-US" sz="2800" dirty="0"/>
              <a:t>Example:  Engineering simulation</a:t>
            </a:r>
          </a:p>
          <a:p>
            <a:pPr lvl="1"/>
            <a:r>
              <a:rPr lang="en-US" altLang="en-US" dirty="0"/>
              <a:t>FEM simulation of engine part</a:t>
            </a:r>
            <a:endParaRPr lang="en-US" altLang="en-US" i="1" baseline="-25000" dirty="0"/>
          </a:p>
          <a:p>
            <a:pPr lvl="1"/>
            <a:r>
              <a:rPr lang="en-US" altLang="en-US" dirty="0"/>
              <a:t>Physics-based models deterministic</a:t>
            </a:r>
          </a:p>
          <a:p>
            <a:pPr lvl="1"/>
            <a:r>
              <a:rPr lang="en-US" altLang="en-US" dirty="0"/>
              <a:t>Output determined by input</a:t>
            </a:r>
          </a:p>
          <a:p>
            <a:endParaRPr lang="en-US" altLang="en-US" dirty="0"/>
          </a:p>
          <a:p>
            <a:endParaRPr lang="en-US" dirty="0"/>
          </a:p>
        </p:txBody>
      </p:sp>
      <p:pic>
        <p:nvPicPr>
          <p:cNvPr id="43" name="Picture 4" descr="C:\Documents and Settings\Mikel Petty\Desktop\Chess.jpg">
            <a:extLst>
              <a:ext uri="{FF2B5EF4-FFF2-40B4-BE49-F238E27FC236}">
                <a16:creationId xmlns:a16="http://schemas.microsoft.com/office/drawing/2014/main" id="{31FA9295-3BEE-4B52-840B-A3C4E0ECD8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7679" y="2323465"/>
            <a:ext cx="4326431" cy="298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BFABE6EB-566F-49ED-9B20-FDC1E55BBB7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6389400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21A547F-821F-8185-0C84-DD18AA5E2754}"/>
              </a:ext>
            </a:extLst>
          </p:cNvPr>
          <p:cNvSpPr>
            <a:spLocks noGrp="1"/>
          </p:cNvSpPr>
          <p:nvPr>
            <p:ph type="sldNum" sz="quarter" idx="10"/>
          </p:nvPr>
        </p:nvSpPr>
        <p:spPr/>
        <p:txBody>
          <a:bodyPr/>
          <a:lstStyle/>
          <a:p>
            <a:pPr>
              <a:defRPr/>
            </a:pPr>
            <a:fld id="{D68E8870-17DE-45C4-A8DD-7644B2422933}" type="slidenum">
              <a:rPr lang="en-US" smtClean="0"/>
              <a:pPr>
                <a:defRPr/>
              </a:pPr>
              <a:t>48</a:t>
            </a:fld>
            <a:endParaRPr lang="en-US" dirty="0"/>
          </a:p>
        </p:txBody>
      </p:sp>
      <p:sp>
        <p:nvSpPr>
          <p:cNvPr id="3" name="Title 2">
            <a:extLst>
              <a:ext uri="{FF2B5EF4-FFF2-40B4-BE49-F238E27FC236}">
                <a16:creationId xmlns:a16="http://schemas.microsoft.com/office/drawing/2014/main" id="{0E038B8E-0EDC-C488-895D-4884A31A95C8}"/>
              </a:ext>
            </a:extLst>
          </p:cNvPr>
          <p:cNvSpPr>
            <a:spLocks noGrp="1"/>
          </p:cNvSpPr>
          <p:nvPr>
            <p:ph type="title"/>
          </p:nvPr>
        </p:nvSpPr>
        <p:spPr>
          <a:xfrm>
            <a:off x="1742800" y="-75671"/>
            <a:ext cx="8706399" cy="795130"/>
          </a:xfrm>
        </p:spPr>
        <p:txBody>
          <a:bodyPr/>
          <a:lstStyle/>
          <a:p>
            <a:r>
              <a:rPr lang="en-US" dirty="0"/>
              <a:t> DETERMINISTIC SIMULATION FLOW-CHART</a:t>
            </a:r>
          </a:p>
        </p:txBody>
      </p:sp>
      <p:sp>
        <p:nvSpPr>
          <p:cNvPr id="5" name="Rounded Rectangle 2">
            <a:extLst>
              <a:ext uri="{FF2B5EF4-FFF2-40B4-BE49-F238E27FC236}">
                <a16:creationId xmlns:a16="http://schemas.microsoft.com/office/drawing/2014/main" id="{5F3485AE-C584-288E-5F18-F69FE4C4FD9A}"/>
              </a:ext>
            </a:extLst>
          </p:cNvPr>
          <p:cNvSpPr/>
          <p:nvPr/>
        </p:nvSpPr>
        <p:spPr>
          <a:xfrm>
            <a:off x="2516724" y="1382159"/>
            <a:ext cx="2167002" cy="8022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lumMod val="95000"/>
                    <a:lumOff val="5000"/>
                  </a:schemeClr>
                </a:solidFill>
              </a:rPr>
              <a:t>Entity Data </a:t>
            </a:r>
          </a:p>
          <a:p>
            <a:pPr algn="ctr"/>
            <a:r>
              <a:rPr lang="en-US" sz="1400" dirty="0">
                <a:solidFill>
                  <a:schemeClr val="tx1">
                    <a:lumMod val="95000"/>
                    <a:lumOff val="5000"/>
                  </a:schemeClr>
                </a:solidFill>
              </a:rPr>
              <a:t>(Capabilities and Behaviors)</a:t>
            </a:r>
          </a:p>
        </p:txBody>
      </p:sp>
      <p:sp>
        <p:nvSpPr>
          <p:cNvPr id="6" name="Rounded Rectangle 12">
            <a:extLst>
              <a:ext uri="{FF2B5EF4-FFF2-40B4-BE49-F238E27FC236}">
                <a16:creationId xmlns:a16="http://schemas.microsoft.com/office/drawing/2014/main" id="{D1557F82-60B5-53B8-489C-09B2F10391BB}"/>
              </a:ext>
            </a:extLst>
          </p:cNvPr>
          <p:cNvSpPr/>
          <p:nvPr/>
        </p:nvSpPr>
        <p:spPr>
          <a:xfrm>
            <a:off x="5081781" y="1382159"/>
            <a:ext cx="2167002" cy="8022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lumMod val="95000"/>
                    <a:lumOff val="5000"/>
                  </a:schemeClr>
                </a:solidFill>
              </a:rPr>
              <a:t>Environmental Data</a:t>
            </a:r>
          </a:p>
        </p:txBody>
      </p:sp>
      <p:sp>
        <p:nvSpPr>
          <p:cNvPr id="7" name="Rounded Rectangle 13">
            <a:extLst>
              <a:ext uri="{FF2B5EF4-FFF2-40B4-BE49-F238E27FC236}">
                <a16:creationId xmlns:a16="http://schemas.microsoft.com/office/drawing/2014/main" id="{669CB6B1-277F-79B0-DE9D-27A390B9EFFB}"/>
              </a:ext>
            </a:extLst>
          </p:cNvPr>
          <p:cNvSpPr/>
          <p:nvPr/>
        </p:nvSpPr>
        <p:spPr>
          <a:xfrm>
            <a:off x="7646837" y="1382159"/>
            <a:ext cx="2167002" cy="8022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lumMod val="95000"/>
                    <a:lumOff val="5000"/>
                  </a:schemeClr>
                </a:solidFill>
              </a:rPr>
              <a:t>Assumptions &amp; Constraints </a:t>
            </a:r>
          </a:p>
        </p:txBody>
      </p:sp>
      <p:sp>
        <p:nvSpPr>
          <p:cNvPr id="8" name="Down Arrow 3">
            <a:extLst>
              <a:ext uri="{FF2B5EF4-FFF2-40B4-BE49-F238E27FC236}">
                <a16:creationId xmlns:a16="http://schemas.microsoft.com/office/drawing/2014/main" id="{4890679F-4C15-6ED8-9294-C3FB8AEF640F}"/>
              </a:ext>
            </a:extLst>
          </p:cNvPr>
          <p:cNvSpPr/>
          <p:nvPr/>
        </p:nvSpPr>
        <p:spPr>
          <a:xfrm>
            <a:off x="3858284" y="2214946"/>
            <a:ext cx="425885" cy="446614"/>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Down Arrow 15">
            <a:extLst>
              <a:ext uri="{FF2B5EF4-FFF2-40B4-BE49-F238E27FC236}">
                <a16:creationId xmlns:a16="http://schemas.microsoft.com/office/drawing/2014/main" id="{4DF55CCD-9039-C26F-BB16-6495A6F03911}"/>
              </a:ext>
            </a:extLst>
          </p:cNvPr>
          <p:cNvSpPr/>
          <p:nvPr/>
        </p:nvSpPr>
        <p:spPr>
          <a:xfrm>
            <a:off x="5949561" y="2186831"/>
            <a:ext cx="425885" cy="474729"/>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own Arrow 16">
            <a:extLst>
              <a:ext uri="{FF2B5EF4-FFF2-40B4-BE49-F238E27FC236}">
                <a16:creationId xmlns:a16="http://schemas.microsoft.com/office/drawing/2014/main" id="{612357E2-0F08-07B1-3E5D-5169B0647792}"/>
              </a:ext>
            </a:extLst>
          </p:cNvPr>
          <p:cNvSpPr/>
          <p:nvPr/>
        </p:nvSpPr>
        <p:spPr>
          <a:xfrm>
            <a:off x="7690678" y="2186831"/>
            <a:ext cx="425885" cy="474729"/>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9">
            <a:extLst>
              <a:ext uri="{FF2B5EF4-FFF2-40B4-BE49-F238E27FC236}">
                <a16:creationId xmlns:a16="http://schemas.microsoft.com/office/drawing/2014/main" id="{356C5932-1F99-6B78-A36E-BB7DC4797D7E}"/>
              </a:ext>
            </a:extLst>
          </p:cNvPr>
          <p:cNvSpPr/>
          <p:nvPr/>
        </p:nvSpPr>
        <p:spPr>
          <a:xfrm>
            <a:off x="3566700" y="2714727"/>
            <a:ext cx="4851494" cy="6715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lumMod val="95000"/>
                    <a:lumOff val="5000"/>
                  </a:schemeClr>
                </a:solidFill>
              </a:rPr>
              <a:t>Model(s)</a:t>
            </a:r>
          </a:p>
        </p:txBody>
      </p:sp>
      <p:sp>
        <p:nvSpPr>
          <p:cNvPr id="12" name="Rounded Rectangle 25">
            <a:extLst>
              <a:ext uri="{FF2B5EF4-FFF2-40B4-BE49-F238E27FC236}">
                <a16:creationId xmlns:a16="http://schemas.microsoft.com/office/drawing/2014/main" id="{D742BB5E-45DD-2D7B-9F4E-880862C2854A}"/>
              </a:ext>
            </a:extLst>
          </p:cNvPr>
          <p:cNvSpPr/>
          <p:nvPr/>
        </p:nvSpPr>
        <p:spPr>
          <a:xfrm>
            <a:off x="4523742" y="3864687"/>
            <a:ext cx="3455035" cy="7247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lumMod val="95000"/>
                    <a:lumOff val="5000"/>
                  </a:schemeClr>
                </a:solidFill>
              </a:rPr>
              <a:t>Faster than real time</a:t>
            </a:r>
          </a:p>
          <a:p>
            <a:pPr algn="ctr"/>
            <a:r>
              <a:rPr lang="en-US" sz="1800" dirty="0">
                <a:solidFill>
                  <a:schemeClr val="tx1">
                    <a:lumMod val="95000"/>
                    <a:lumOff val="5000"/>
                  </a:schemeClr>
                </a:solidFill>
              </a:rPr>
              <a:t> Simulation</a:t>
            </a:r>
          </a:p>
        </p:txBody>
      </p:sp>
      <p:sp>
        <p:nvSpPr>
          <p:cNvPr id="13" name="Down Arrow 26">
            <a:extLst>
              <a:ext uri="{FF2B5EF4-FFF2-40B4-BE49-F238E27FC236}">
                <a16:creationId xmlns:a16="http://schemas.microsoft.com/office/drawing/2014/main" id="{0BF3EB86-9612-C9C3-A48D-D3FD1B8D6DFB}"/>
              </a:ext>
            </a:extLst>
          </p:cNvPr>
          <p:cNvSpPr/>
          <p:nvPr/>
        </p:nvSpPr>
        <p:spPr>
          <a:xfrm>
            <a:off x="5949560" y="3398878"/>
            <a:ext cx="425885" cy="474729"/>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Rounded Rectangle 28">
            <a:extLst>
              <a:ext uri="{FF2B5EF4-FFF2-40B4-BE49-F238E27FC236}">
                <a16:creationId xmlns:a16="http://schemas.microsoft.com/office/drawing/2014/main" id="{1E7117E4-6232-BD96-C020-A74718BEF178}"/>
              </a:ext>
            </a:extLst>
          </p:cNvPr>
          <p:cNvSpPr/>
          <p:nvPr/>
        </p:nvSpPr>
        <p:spPr>
          <a:xfrm>
            <a:off x="6009821" y="4805177"/>
            <a:ext cx="2408374" cy="7247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lumMod val="95000"/>
                    <a:lumOff val="5000"/>
                  </a:schemeClr>
                </a:solidFill>
              </a:rPr>
              <a:t>Single set of repeatable results</a:t>
            </a:r>
          </a:p>
        </p:txBody>
      </p:sp>
      <p:sp>
        <p:nvSpPr>
          <p:cNvPr id="15" name="Bent-Up Arrow 7">
            <a:extLst>
              <a:ext uri="{FF2B5EF4-FFF2-40B4-BE49-F238E27FC236}">
                <a16:creationId xmlns:a16="http://schemas.microsoft.com/office/drawing/2014/main" id="{2806D3C2-0E10-BDE7-D54B-E9282447FD7A}"/>
              </a:ext>
            </a:extLst>
          </p:cNvPr>
          <p:cNvSpPr/>
          <p:nvPr/>
        </p:nvSpPr>
        <p:spPr>
          <a:xfrm rot="5400000">
            <a:off x="5217238" y="4597009"/>
            <a:ext cx="739938" cy="724706"/>
          </a:xfrm>
          <a:prstGeom prst="bentUpArrow">
            <a:avLst>
              <a:gd name="adj1" fmla="val 30185"/>
              <a:gd name="adj2" fmla="val 25000"/>
              <a:gd name="adj3" fmla="val 25000"/>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6" name="Cloud Callout 5">
            <a:extLst>
              <a:ext uri="{FF2B5EF4-FFF2-40B4-BE49-F238E27FC236}">
                <a16:creationId xmlns:a16="http://schemas.microsoft.com/office/drawing/2014/main" id="{60481FF9-64AF-B0F3-8303-CD3907406937}"/>
              </a:ext>
            </a:extLst>
          </p:cNvPr>
          <p:cNvSpPr/>
          <p:nvPr/>
        </p:nvSpPr>
        <p:spPr>
          <a:xfrm>
            <a:off x="8933538" y="4702916"/>
            <a:ext cx="2989288" cy="1757261"/>
          </a:xfrm>
          <a:prstGeom prst="cloudCallout">
            <a:avLst>
              <a:gd name="adj1" fmla="val -54577"/>
              <a:gd name="adj2" fmla="val -23838"/>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rPr>
              <a:t>Deterministic  Data and Model(s) results in discrete results</a:t>
            </a:r>
          </a:p>
        </p:txBody>
      </p:sp>
      <p:pic>
        <p:nvPicPr>
          <p:cNvPr id="18" name="Picture 17">
            <a:extLst>
              <a:ext uri="{FF2B5EF4-FFF2-40B4-BE49-F238E27FC236}">
                <a16:creationId xmlns:a16="http://schemas.microsoft.com/office/drawing/2014/main" id="{80FBA884-BB24-4B01-B864-467B8EBDD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9366500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0405732-4309-401A-B15B-1AD1BB1EC16F}"/>
              </a:ext>
            </a:extLst>
          </p:cNvPr>
          <p:cNvSpPr>
            <a:spLocks noGrp="1"/>
          </p:cNvSpPr>
          <p:nvPr>
            <p:ph type="sldNum" sz="quarter" idx="10"/>
          </p:nvPr>
        </p:nvSpPr>
        <p:spPr/>
        <p:txBody>
          <a:bodyPr/>
          <a:lstStyle/>
          <a:p>
            <a:pPr>
              <a:defRPr/>
            </a:pPr>
            <a:fld id="{D68E8870-17DE-45C4-A8DD-7644B2422933}" type="slidenum">
              <a:rPr lang="en-US" smtClean="0"/>
              <a:pPr>
                <a:defRPr/>
              </a:pPr>
              <a:t>49</a:t>
            </a:fld>
            <a:endParaRPr lang="en-US" dirty="0"/>
          </a:p>
        </p:txBody>
      </p:sp>
      <p:sp>
        <p:nvSpPr>
          <p:cNvPr id="3" name="Title 2">
            <a:extLst>
              <a:ext uri="{FF2B5EF4-FFF2-40B4-BE49-F238E27FC236}">
                <a16:creationId xmlns:a16="http://schemas.microsoft.com/office/drawing/2014/main" id="{B384CB24-3161-4FD8-B17D-AFAAF831D610}"/>
              </a:ext>
            </a:extLst>
          </p:cNvPr>
          <p:cNvSpPr>
            <a:spLocks noGrp="1"/>
          </p:cNvSpPr>
          <p:nvPr>
            <p:ph type="title"/>
          </p:nvPr>
        </p:nvSpPr>
        <p:spPr>
          <a:xfrm>
            <a:off x="2284877" y="-41204"/>
            <a:ext cx="7416800" cy="795130"/>
          </a:xfrm>
        </p:spPr>
        <p:txBody>
          <a:bodyPr/>
          <a:lstStyle/>
          <a:p>
            <a:r>
              <a:rPr lang="en-US" altLang="en-US" sz="3200" dirty="0"/>
              <a:t>MONTE CARLO </a:t>
            </a:r>
            <a:r>
              <a:rPr lang="en-US" altLang="en-US" sz="3200" b="1" dirty="0"/>
              <a:t>SIMULATION</a:t>
            </a:r>
            <a:endParaRPr lang="en-US" sz="3200" dirty="0"/>
          </a:p>
        </p:txBody>
      </p:sp>
      <p:sp>
        <p:nvSpPr>
          <p:cNvPr id="4" name="Content Placeholder 3">
            <a:extLst>
              <a:ext uri="{FF2B5EF4-FFF2-40B4-BE49-F238E27FC236}">
                <a16:creationId xmlns:a16="http://schemas.microsoft.com/office/drawing/2014/main" id="{1DF23A45-F163-487D-919D-3CAA24A8BEC7}"/>
              </a:ext>
            </a:extLst>
          </p:cNvPr>
          <p:cNvSpPr>
            <a:spLocks noGrp="1"/>
          </p:cNvSpPr>
          <p:nvPr>
            <p:ph sz="quarter" idx="11"/>
          </p:nvPr>
        </p:nvSpPr>
        <p:spPr>
          <a:xfrm>
            <a:off x="122621" y="1643657"/>
            <a:ext cx="5327518" cy="3283944"/>
          </a:xfrm>
        </p:spPr>
        <p:txBody>
          <a:bodyPr/>
          <a:lstStyle/>
          <a:p>
            <a:pPr marL="0" indent="0" eaLnBrk="1" hangingPunct="1">
              <a:spcAft>
                <a:spcPts val="600"/>
              </a:spcAft>
              <a:buNone/>
            </a:pPr>
            <a:r>
              <a:rPr lang="en-US" altLang="en-US" sz="2400" dirty="0"/>
              <a:t>Stochastic initial conditions input to deterministic model</a:t>
            </a:r>
          </a:p>
          <a:p>
            <a:pPr marL="342900" lvl="2" indent="-342900">
              <a:spcAft>
                <a:spcPts val="600"/>
              </a:spcAft>
            </a:pPr>
            <a:r>
              <a:rPr lang="en-US" altLang="en-US" dirty="0"/>
              <a:t>Randomly generated initial conditions provided as input, model calculates results deterministically</a:t>
            </a:r>
          </a:p>
          <a:p>
            <a:pPr marL="0" lvl="1" indent="0">
              <a:spcAft>
                <a:spcPts val="600"/>
              </a:spcAft>
              <a:buNone/>
            </a:pPr>
            <a:r>
              <a:rPr lang="en-US" altLang="en-US" dirty="0"/>
              <a:t>Deterministic initial conditions input to stochastic model</a:t>
            </a:r>
          </a:p>
          <a:p>
            <a:pPr marL="342900" lvl="2" indent="-342900">
              <a:spcAft>
                <a:spcPts val="600"/>
              </a:spcAft>
            </a:pPr>
            <a:r>
              <a:rPr lang="en-US" altLang="en-US" dirty="0"/>
              <a:t>Given input, model calculates results stochastically to generate physics or process outcomes</a:t>
            </a:r>
          </a:p>
          <a:p>
            <a:pPr marL="0" lvl="1" indent="0">
              <a:spcAft>
                <a:spcPts val="600"/>
              </a:spcAft>
              <a:buNone/>
            </a:pPr>
            <a:endParaRPr lang="en-US" altLang="en-US" dirty="0"/>
          </a:p>
          <a:p>
            <a:pPr marL="0" indent="0">
              <a:spcAft>
                <a:spcPts val="600"/>
              </a:spcAft>
              <a:buNone/>
            </a:pPr>
            <a:endParaRPr lang="en-US" altLang="en-US" sz="2400" dirty="0"/>
          </a:p>
        </p:txBody>
      </p:sp>
      <p:pic>
        <p:nvPicPr>
          <p:cNvPr id="6" name="Picture 5" descr="Diagram&#10;&#10;Description automatically generated">
            <a:extLst>
              <a:ext uri="{FF2B5EF4-FFF2-40B4-BE49-F238E27FC236}">
                <a16:creationId xmlns:a16="http://schemas.microsoft.com/office/drawing/2014/main" id="{72354810-BD85-4144-B8CC-6ABB0A2101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50139" y="1643656"/>
            <a:ext cx="6477000" cy="4749616"/>
          </a:xfrm>
          <a:prstGeom prst="rect">
            <a:avLst/>
          </a:prstGeom>
        </p:spPr>
      </p:pic>
      <p:sp>
        <p:nvSpPr>
          <p:cNvPr id="50" name="Title 2">
            <a:extLst>
              <a:ext uri="{FF2B5EF4-FFF2-40B4-BE49-F238E27FC236}">
                <a16:creationId xmlns:a16="http://schemas.microsoft.com/office/drawing/2014/main" id="{74BB2AB5-84C2-41CC-8FAA-B4C0F9261A06}"/>
              </a:ext>
            </a:extLst>
          </p:cNvPr>
          <p:cNvSpPr txBox="1">
            <a:spLocks/>
          </p:cNvSpPr>
          <p:nvPr/>
        </p:nvSpPr>
        <p:spPr bwMode="auto">
          <a:xfrm>
            <a:off x="2061357" y="845543"/>
            <a:ext cx="7416800" cy="5971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2800" b="1">
                <a:solidFill>
                  <a:schemeClr val="bg1"/>
                </a:solidFill>
                <a:latin typeface="+mj-lt"/>
                <a:ea typeface="+mj-ea"/>
                <a:cs typeface="+mj-cs"/>
              </a:defRPr>
            </a:lvl1pPr>
            <a:lvl2pPr algn="l" rtl="0" eaLnBrk="1" fontAlgn="base" hangingPunct="1">
              <a:spcBef>
                <a:spcPct val="0"/>
              </a:spcBef>
              <a:spcAft>
                <a:spcPct val="0"/>
              </a:spcAft>
              <a:defRPr sz="4267" b="1">
                <a:solidFill>
                  <a:srgbClr val="F77B0B"/>
                </a:solidFill>
                <a:latin typeface="Tahoma" charset="0"/>
              </a:defRPr>
            </a:lvl2pPr>
            <a:lvl3pPr algn="l" rtl="0" eaLnBrk="1" fontAlgn="base" hangingPunct="1">
              <a:spcBef>
                <a:spcPct val="0"/>
              </a:spcBef>
              <a:spcAft>
                <a:spcPct val="0"/>
              </a:spcAft>
              <a:defRPr sz="4267" b="1">
                <a:solidFill>
                  <a:srgbClr val="F77B0B"/>
                </a:solidFill>
                <a:latin typeface="Tahoma" charset="0"/>
              </a:defRPr>
            </a:lvl3pPr>
            <a:lvl4pPr algn="l" rtl="0" eaLnBrk="1" fontAlgn="base" hangingPunct="1">
              <a:spcBef>
                <a:spcPct val="0"/>
              </a:spcBef>
              <a:spcAft>
                <a:spcPct val="0"/>
              </a:spcAft>
              <a:defRPr sz="4267" b="1">
                <a:solidFill>
                  <a:srgbClr val="F77B0B"/>
                </a:solidFill>
                <a:latin typeface="Tahoma" charset="0"/>
              </a:defRPr>
            </a:lvl4pPr>
            <a:lvl5pPr algn="l" rtl="0" eaLnBrk="1" fontAlgn="base" hangingPunct="1">
              <a:spcBef>
                <a:spcPct val="0"/>
              </a:spcBef>
              <a:spcAft>
                <a:spcPct val="0"/>
              </a:spcAft>
              <a:defRPr sz="4267" b="1">
                <a:solidFill>
                  <a:srgbClr val="F77B0B"/>
                </a:solidFill>
                <a:latin typeface="Tahoma" charset="0"/>
              </a:defRPr>
            </a:lvl5pPr>
            <a:lvl6pPr marL="609585" algn="l" rtl="0" eaLnBrk="1" fontAlgn="base" hangingPunct="1">
              <a:spcBef>
                <a:spcPct val="0"/>
              </a:spcBef>
              <a:spcAft>
                <a:spcPct val="0"/>
              </a:spcAft>
              <a:defRPr sz="4267" b="1">
                <a:solidFill>
                  <a:srgbClr val="F77B0B"/>
                </a:solidFill>
                <a:latin typeface="Tahoma" charset="0"/>
              </a:defRPr>
            </a:lvl6pPr>
            <a:lvl7pPr marL="1219170" algn="l" rtl="0" eaLnBrk="1" fontAlgn="base" hangingPunct="1">
              <a:spcBef>
                <a:spcPct val="0"/>
              </a:spcBef>
              <a:spcAft>
                <a:spcPct val="0"/>
              </a:spcAft>
              <a:defRPr sz="4267" b="1">
                <a:solidFill>
                  <a:srgbClr val="F77B0B"/>
                </a:solidFill>
                <a:latin typeface="Tahoma" charset="0"/>
              </a:defRPr>
            </a:lvl7pPr>
            <a:lvl8pPr marL="1828754" algn="l" rtl="0" eaLnBrk="1" fontAlgn="base" hangingPunct="1">
              <a:spcBef>
                <a:spcPct val="0"/>
              </a:spcBef>
              <a:spcAft>
                <a:spcPct val="0"/>
              </a:spcAft>
              <a:defRPr sz="4267" b="1">
                <a:solidFill>
                  <a:srgbClr val="F77B0B"/>
                </a:solidFill>
                <a:latin typeface="Tahoma" charset="0"/>
              </a:defRPr>
            </a:lvl8pPr>
            <a:lvl9pPr marL="2438339" algn="l" rtl="0" eaLnBrk="1" fontAlgn="base" hangingPunct="1">
              <a:spcBef>
                <a:spcPct val="0"/>
              </a:spcBef>
              <a:spcAft>
                <a:spcPct val="0"/>
              </a:spcAft>
              <a:defRPr sz="4267" b="1">
                <a:solidFill>
                  <a:srgbClr val="F77B0B"/>
                </a:solidFill>
                <a:latin typeface="Tahoma" charset="0"/>
              </a:defRPr>
            </a:lvl9pPr>
          </a:lstStyle>
          <a:p>
            <a:r>
              <a:rPr lang="en-US" sz="3200" kern="0" dirty="0">
                <a:solidFill>
                  <a:schemeClr val="tx1"/>
                </a:solidFill>
                <a:latin typeface="Arial Black" panose="020B0A04020102020204" pitchFamily="34" charset="0"/>
              </a:rPr>
              <a:t>Two Types</a:t>
            </a:r>
          </a:p>
        </p:txBody>
      </p:sp>
      <p:pic>
        <p:nvPicPr>
          <p:cNvPr id="8" name="Picture 7">
            <a:extLst>
              <a:ext uri="{FF2B5EF4-FFF2-40B4-BE49-F238E27FC236}">
                <a16:creationId xmlns:a16="http://schemas.microsoft.com/office/drawing/2014/main" id="{93981C5E-31BE-4566-BEA8-70E51CDD910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24493086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21A547F-821F-8185-0C84-DD18AA5E2754}"/>
              </a:ext>
            </a:extLst>
          </p:cNvPr>
          <p:cNvSpPr>
            <a:spLocks noGrp="1"/>
          </p:cNvSpPr>
          <p:nvPr>
            <p:ph type="sldNum" sz="quarter" idx="10"/>
          </p:nvPr>
        </p:nvSpPr>
        <p:spPr/>
        <p:txBody>
          <a:bodyPr/>
          <a:lstStyle/>
          <a:p>
            <a:pPr>
              <a:defRPr/>
            </a:pPr>
            <a:fld id="{D68E8870-17DE-45C4-A8DD-7644B2422933}" type="slidenum">
              <a:rPr lang="en-US" smtClean="0"/>
              <a:pPr>
                <a:defRPr/>
              </a:pPr>
              <a:t>50</a:t>
            </a:fld>
            <a:endParaRPr lang="en-US" dirty="0"/>
          </a:p>
        </p:txBody>
      </p:sp>
      <p:sp>
        <p:nvSpPr>
          <p:cNvPr id="3" name="Title 2">
            <a:extLst>
              <a:ext uri="{FF2B5EF4-FFF2-40B4-BE49-F238E27FC236}">
                <a16:creationId xmlns:a16="http://schemas.microsoft.com/office/drawing/2014/main" id="{0E038B8E-0EDC-C488-895D-4884A31A95C8}"/>
              </a:ext>
            </a:extLst>
          </p:cNvPr>
          <p:cNvSpPr>
            <a:spLocks noGrp="1"/>
          </p:cNvSpPr>
          <p:nvPr>
            <p:ph type="title"/>
          </p:nvPr>
        </p:nvSpPr>
        <p:spPr>
          <a:xfrm>
            <a:off x="1036767" y="-63073"/>
            <a:ext cx="9547474" cy="795130"/>
          </a:xfrm>
        </p:spPr>
        <p:txBody>
          <a:bodyPr/>
          <a:lstStyle/>
          <a:p>
            <a:r>
              <a:rPr lang="en-US" sz="3200" dirty="0"/>
              <a:t> STOCHASTIC SIMULATION FLOW-CHART</a:t>
            </a:r>
          </a:p>
        </p:txBody>
      </p:sp>
      <p:sp>
        <p:nvSpPr>
          <p:cNvPr id="18" name="Rounded Rectangle 2">
            <a:extLst>
              <a:ext uri="{FF2B5EF4-FFF2-40B4-BE49-F238E27FC236}">
                <a16:creationId xmlns:a16="http://schemas.microsoft.com/office/drawing/2014/main" id="{177C5160-4A4E-8B42-4DD2-6F7950917E79}"/>
              </a:ext>
            </a:extLst>
          </p:cNvPr>
          <p:cNvSpPr/>
          <p:nvPr/>
        </p:nvSpPr>
        <p:spPr>
          <a:xfrm>
            <a:off x="901725" y="971267"/>
            <a:ext cx="2167002" cy="913138"/>
          </a:xfrm>
          <a:prstGeom prst="roundRect">
            <a:avLst/>
          </a:prstGeom>
          <a:solidFill>
            <a:srgbClr val="00E4A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lumMod val="95000"/>
                    <a:lumOff val="5000"/>
                  </a:schemeClr>
                </a:solidFill>
              </a:rPr>
              <a:t>Entity Data </a:t>
            </a:r>
          </a:p>
          <a:p>
            <a:pPr algn="ctr"/>
            <a:r>
              <a:rPr lang="en-US" sz="1400" dirty="0">
                <a:solidFill>
                  <a:schemeClr val="tx1">
                    <a:lumMod val="95000"/>
                    <a:lumOff val="5000"/>
                  </a:schemeClr>
                </a:solidFill>
              </a:rPr>
              <a:t>(Capabilities and Behaviors)</a:t>
            </a:r>
          </a:p>
        </p:txBody>
      </p:sp>
      <p:sp>
        <p:nvSpPr>
          <p:cNvPr id="19" name="Rounded Rectangle 12">
            <a:extLst>
              <a:ext uri="{FF2B5EF4-FFF2-40B4-BE49-F238E27FC236}">
                <a16:creationId xmlns:a16="http://schemas.microsoft.com/office/drawing/2014/main" id="{B8ED1C5E-A352-8D4F-21D0-E0C7AE32253D}"/>
              </a:ext>
            </a:extLst>
          </p:cNvPr>
          <p:cNvSpPr/>
          <p:nvPr/>
        </p:nvSpPr>
        <p:spPr>
          <a:xfrm>
            <a:off x="3466782" y="971267"/>
            <a:ext cx="2167002" cy="913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lumMod val="95000"/>
                    <a:lumOff val="5000"/>
                  </a:schemeClr>
                </a:solidFill>
              </a:rPr>
              <a:t>Environmental Data</a:t>
            </a:r>
          </a:p>
        </p:txBody>
      </p:sp>
      <p:sp>
        <p:nvSpPr>
          <p:cNvPr id="20" name="Rounded Rectangle 13">
            <a:extLst>
              <a:ext uri="{FF2B5EF4-FFF2-40B4-BE49-F238E27FC236}">
                <a16:creationId xmlns:a16="http://schemas.microsoft.com/office/drawing/2014/main" id="{1708FFB9-D643-AEBC-DAC8-EEB1A268921F}"/>
              </a:ext>
            </a:extLst>
          </p:cNvPr>
          <p:cNvSpPr/>
          <p:nvPr/>
        </p:nvSpPr>
        <p:spPr>
          <a:xfrm>
            <a:off x="6031838" y="971267"/>
            <a:ext cx="2167002" cy="913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lumMod val="95000"/>
                    <a:lumOff val="5000"/>
                  </a:schemeClr>
                </a:solidFill>
              </a:rPr>
              <a:t>Assumptions &amp; Constraints </a:t>
            </a:r>
          </a:p>
        </p:txBody>
      </p:sp>
      <p:sp>
        <p:nvSpPr>
          <p:cNvPr id="21" name="Down Arrow 3">
            <a:extLst>
              <a:ext uri="{FF2B5EF4-FFF2-40B4-BE49-F238E27FC236}">
                <a16:creationId xmlns:a16="http://schemas.microsoft.com/office/drawing/2014/main" id="{4969BC6E-A5A1-A871-1A6B-C49FD93183EC}"/>
              </a:ext>
            </a:extLst>
          </p:cNvPr>
          <p:cNvSpPr/>
          <p:nvPr/>
        </p:nvSpPr>
        <p:spPr>
          <a:xfrm>
            <a:off x="2243285" y="1904725"/>
            <a:ext cx="425885" cy="501043"/>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2" name="Down Arrow 15">
            <a:extLst>
              <a:ext uri="{FF2B5EF4-FFF2-40B4-BE49-F238E27FC236}">
                <a16:creationId xmlns:a16="http://schemas.microsoft.com/office/drawing/2014/main" id="{4B76CE12-E30D-94CE-D54C-2965F0234717}"/>
              </a:ext>
            </a:extLst>
          </p:cNvPr>
          <p:cNvSpPr/>
          <p:nvPr/>
        </p:nvSpPr>
        <p:spPr>
          <a:xfrm>
            <a:off x="4334562" y="1910719"/>
            <a:ext cx="425885" cy="474729"/>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3" name="Down Arrow 16">
            <a:extLst>
              <a:ext uri="{FF2B5EF4-FFF2-40B4-BE49-F238E27FC236}">
                <a16:creationId xmlns:a16="http://schemas.microsoft.com/office/drawing/2014/main" id="{FC129BDC-4AA8-C550-F508-A8A74713B8C8}"/>
              </a:ext>
            </a:extLst>
          </p:cNvPr>
          <p:cNvSpPr/>
          <p:nvPr/>
        </p:nvSpPr>
        <p:spPr>
          <a:xfrm>
            <a:off x="6075679" y="1910719"/>
            <a:ext cx="425885" cy="474729"/>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4" name="Rounded Rectangle 19">
            <a:extLst>
              <a:ext uri="{FF2B5EF4-FFF2-40B4-BE49-F238E27FC236}">
                <a16:creationId xmlns:a16="http://schemas.microsoft.com/office/drawing/2014/main" id="{D582F191-0484-882F-B417-1F1993184395}"/>
              </a:ext>
            </a:extLst>
          </p:cNvPr>
          <p:cNvSpPr/>
          <p:nvPr/>
        </p:nvSpPr>
        <p:spPr>
          <a:xfrm>
            <a:off x="1951701" y="2438615"/>
            <a:ext cx="4851494" cy="671539"/>
          </a:xfrm>
          <a:prstGeom prst="roundRect">
            <a:avLst/>
          </a:prstGeom>
          <a:solidFill>
            <a:srgbClr val="00E4A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lumMod val="95000"/>
                    <a:lumOff val="5000"/>
                  </a:schemeClr>
                </a:solidFill>
              </a:rPr>
              <a:t>Model(s) w/ probability distributions</a:t>
            </a:r>
          </a:p>
        </p:txBody>
      </p:sp>
      <p:sp>
        <p:nvSpPr>
          <p:cNvPr id="25" name="Rounded Rectangle 25">
            <a:extLst>
              <a:ext uri="{FF2B5EF4-FFF2-40B4-BE49-F238E27FC236}">
                <a16:creationId xmlns:a16="http://schemas.microsoft.com/office/drawing/2014/main" id="{79F73ABF-4D3E-4377-07C8-F5A50BC91BE0}"/>
              </a:ext>
            </a:extLst>
          </p:cNvPr>
          <p:cNvSpPr/>
          <p:nvPr/>
        </p:nvSpPr>
        <p:spPr>
          <a:xfrm>
            <a:off x="1951701" y="3588575"/>
            <a:ext cx="3808677" cy="928730"/>
          </a:xfrm>
          <a:prstGeom prst="roundRect">
            <a:avLst/>
          </a:prstGeom>
          <a:solidFill>
            <a:srgbClr val="00E4A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lumMod val="95000"/>
                    <a:lumOff val="5000"/>
                  </a:schemeClr>
                </a:solidFill>
              </a:rPr>
              <a:t>Faster than Real Time </a:t>
            </a:r>
          </a:p>
          <a:p>
            <a:pPr algn="ctr"/>
            <a:r>
              <a:rPr lang="en-US" sz="1800" dirty="0">
                <a:solidFill>
                  <a:schemeClr val="tx1">
                    <a:lumMod val="95000"/>
                    <a:lumOff val="5000"/>
                  </a:schemeClr>
                </a:solidFill>
              </a:rPr>
              <a:t>“Monte Carlo” Simulation</a:t>
            </a:r>
          </a:p>
          <a:p>
            <a:pPr algn="ctr"/>
            <a:r>
              <a:rPr lang="en-US" sz="1800" dirty="0">
                <a:solidFill>
                  <a:schemeClr val="tx1">
                    <a:lumMod val="95000"/>
                    <a:lumOff val="5000"/>
                  </a:schemeClr>
                </a:solidFill>
              </a:rPr>
              <a:t>(100+ replications)</a:t>
            </a:r>
          </a:p>
        </p:txBody>
      </p:sp>
      <p:sp>
        <p:nvSpPr>
          <p:cNvPr id="26" name="Down Arrow 26">
            <a:extLst>
              <a:ext uri="{FF2B5EF4-FFF2-40B4-BE49-F238E27FC236}">
                <a16:creationId xmlns:a16="http://schemas.microsoft.com/office/drawing/2014/main" id="{5384443E-B1CB-46DE-6A78-E253457B8A17}"/>
              </a:ext>
            </a:extLst>
          </p:cNvPr>
          <p:cNvSpPr/>
          <p:nvPr/>
        </p:nvSpPr>
        <p:spPr>
          <a:xfrm>
            <a:off x="4334561" y="3122766"/>
            <a:ext cx="425885" cy="474729"/>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7" name="Rounded Rectangle 28">
            <a:extLst>
              <a:ext uri="{FF2B5EF4-FFF2-40B4-BE49-F238E27FC236}">
                <a16:creationId xmlns:a16="http://schemas.microsoft.com/office/drawing/2014/main" id="{5292048F-108F-30AD-E8E3-FB3E14BAB870}"/>
              </a:ext>
            </a:extLst>
          </p:cNvPr>
          <p:cNvSpPr/>
          <p:nvPr/>
        </p:nvSpPr>
        <p:spPr>
          <a:xfrm>
            <a:off x="3008159" y="4643197"/>
            <a:ext cx="2802345" cy="724706"/>
          </a:xfrm>
          <a:prstGeom prst="roundRect">
            <a:avLst/>
          </a:prstGeom>
          <a:solidFill>
            <a:srgbClr val="00E4A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lumMod val="95000"/>
                    <a:lumOff val="5000"/>
                  </a:schemeClr>
                </a:solidFill>
              </a:rPr>
              <a:t>100+ sets of randomly distributed results</a:t>
            </a:r>
          </a:p>
        </p:txBody>
      </p:sp>
      <p:sp>
        <p:nvSpPr>
          <p:cNvPr id="28" name="Bent-Up Arrow 7">
            <a:extLst>
              <a:ext uri="{FF2B5EF4-FFF2-40B4-BE49-F238E27FC236}">
                <a16:creationId xmlns:a16="http://schemas.microsoft.com/office/drawing/2014/main" id="{ED1028EA-FB60-4641-E617-BD0EE8CB5A5A}"/>
              </a:ext>
            </a:extLst>
          </p:cNvPr>
          <p:cNvSpPr/>
          <p:nvPr/>
        </p:nvSpPr>
        <p:spPr>
          <a:xfrm rot="5400000">
            <a:off x="2299201" y="4535238"/>
            <a:ext cx="739938" cy="724706"/>
          </a:xfrm>
          <a:prstGeom prst="bentUpArrow">
            <a:avLst>
              <a:gd name="adj1" fmla="val 30185"/>
              <a:gd name="adj2" fmla="val 25000"/>
              <a:gd name="adj3" fmla="val 25000"/>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9" name="Down Arrow 17">
            <a:extLst>
              <a:ext uri="{FF2B5EF4-FFF2-40B4-BE49-F238E27FC236}">
                <a16:creationId xmlns:a16="http://schemas.microsoft.com/office/drawing/2014/main" id="{47895862-40F3-A43F-056E-B780AC841893}"/>
              </a:ext>
            </a:extLst>
          </p:cNvPr>
          <p:cNvSpPr/>
          <p:nvPr/>
        </p:nvSpPr>
        <p:spPr>
          <a:xfrm rot="16200000">
            <a:off x="5943092" y="4647357"/>
            <a:ext cx="425885" cy="691060"/>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0" name="Rounded Rectangle 18">
            <a:extLst>
              <a:ext uri="{FF2B5EF4-FFF2-40B4-BE49-F238E27FC236}">
                <a16:creationId xmlns:a16="http://schemas.microsoft.com/office/drawing/2014/main" id="{4E1FEE9C-8D52-12CE-4EEB-1C8A91BED0E9}"/>
              </a:ext>
            </a:extLst>
          </p:cNvPr>
          <p:cNvSpPr/>
          <p:nvPr/>
        </p:nvSpPr>
        <p:spPr>
          <a:xfrm>
            <a:off x="6501563" y="4630535"/>
            <a:ext cx="2668045" cy="724706"/>
          </a:xfrm>
          <a:prstGeom prst="roundRect">
            <a:avLst/>
          </a:prstGeom>
          <a:solidFill>
            <a:srgbClr val="00E4A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lumMod val="95000"/>
                    <a:lumOff val="5000"/>
                  </a:schemeClr>
                </a:solidFill>
              </a:rPr>
              <a:t>Mean, </a:t>
            </a:r>
            <a:r>
              <a:rPr lang="en-US" sz="1800" dirty="0" err="1">
                <a:solidFill>
                  <a:schemeClr val="tx1">
                    <a:lumMod val="95000"/>
                    <a:lumOff val="5000"/>
                  </a:schemeClr>
                </a:solidFill>
              </a:rPr>
              <a:t>Std</a:t>
            </a:r>
            <a:r>
              <a:rPr lang="en-US" sz="1800" dirty="0">
                <a:solidFill>
                  <a:schemeClr val="tx1">
                    <a:lumMod val="95000"/>
                    <a:lumOff val="5000"/>
                  </a:schemeClr>
                </a:solidFill>
              </a:rPr>
              <a:t> Dev, 95% confidence Interval </a:t>
            </a:r>
          </a:p>
        </p:txBody>
      </p:sp>
      <p:sp>
        <p:nvSpPr>
          <p:cNvPr id="31" name="Cloud Callout 22">
            <a:extLst>
              <a:ext uri="{FF2B5EF4-FFF2-40B4-BE49-F238E27FC236}">
                <a16:creationId xmlns:a16="http://schemas.microsoft.com/office/drawing/2014/main" id="{FCC67A83-8678-129F-4C7B-EEEE2ADB6E00}"/>
              </a:ext>
            </a:extLst>
          </p:cNvPr>
          <p:cNvSpPr/>
          <p:nvPr/>
        </p:nvSpPr>
        <p:spPr>
          <a:xfrm>
            <a:off x="9613726" y="4440593"/>
            <a:ext cx="2494202" cy="1653933"/>
          </a:xfrm>
          <a:prstGeom prst="cloudCallout">
            <a:avLst>
              <a:gd name="adj1" fmla="val -54577"/>
              <a:gd name="adj2" fmla="val -23838"/>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Stochastic Data results in Probabilistic  insights</a:t>
            </a:r>
          </a:p>
        </p:txBody>
      </p:sp>
      <p:pic>
        <p:nvPicPr>
          <p:cNvPr id="32" name="Picture 2" descr="Probability distribution - Wikipedia">
            <a:extLst>
              <a:ext uri="{FF2B5EF4-FFF2-40B4-BE49-F238E27FC236}">
                <a16:creationId xmlns:a16="http://schemas.microsoft.com/office/drawing/2014/main" id="{74E3F160-0687-BBD6-BD47-052FAC66C2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3195" y="5408479"/>
            <a:ext cx="2381250" cy="1190625"/>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32">
            <a:extLst>
              <a:ext uri="{FF2B5EF4-FFF2-40B4-BE49-F238E27FC236}">
                <a16:creationId xmlns:a16="http://schemas.microsoft.com/office/drawing/2014/main" id="{E461C47C-3BD6-4F8D-90CD-8914A4A2877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
        <p:nvSpPr>
          <p:cNvPr id="4" name="Star: 12 Points 3">
            <a:extLst>
              <a:ext uri="{FF2B5EF4-FFF2-40B4-BE49-F238E27FC236}">
                <a16:creationId xmlns:a16="http://schemas.microsoft.com/office/drawing/2014/main" id="{ABB28753-76AF-41BC-82C2-BF08F64B8A35}"/>
              </a:ext>
            </a:extLst>
          </p:cNvPr>
          <p:cNvSpPr/>
          <p:nvPr/>
        </p:nvSpPr>
        <p:spPr bwMode="auto">
          <a:xfrm>
            <a:off x="9003898" y="1904725"/>
            <a:ext cx="2167002" cy="1820696"/>
          </a:xfrm>
          <a:prstGeom prst="star12">
            <a:avLst/>
          </a:prstGeom>
          <a:gradFill flip="none" rotWithShape="1">
            <a:gsLst>
              <a:gs pos="0">
                <a:srgbClr val="FF0000">
                  <a:shade val="30000"/>
                  <a:satMod val="115000"/>
                </a:srgbClr>
              </a:gs>
              <a:gs pos="41000">
                <a:srgbClr val="FFFF00"/>
              </a:gs>
              <a:gs pos="19000">
                <a:srgbClr val="FF0000">
                  <a:shade val="67500"/>
                  <a:satMod val="115000"/>
                </a:srgbClr>
              </a:gs>
              <a:gs pos="100000">
                <a:srgbClr val="FF0000">
                  <a:shade val="100000"/>
                  <a:satMod val="115000"/>
                </a:srgbClr>
              </a:gs>
            </a:gsLst>
            <a:path path="circle">
              <a:fillToRect l="50000" t="50000" r="50000" b="50000"/>
            </a:path>
            <a:tileRect/>
          </a:gradFill>
          <a:ln w="9525" cap="flat" cmpd="sng" algn="ctr">
            <a:noFill/>
            <a:prstDash val="solid"/>
            <a:miter lim="800000"/>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400" b="1" i="1" u="none" strike="noStrike" cap="none" normalizeH="0" baseline="0" dirty="0">
                <a:ln>
                  <a:noFill/>
                </a:ln>
                <a:solidFill>
                  <a:schemeClr val="tx1"/>
                </a:solidFill>
                <a:effectLst/>
                <a:latin typeface="Tahoma" charset="0"/>
              </a:rPr>
              <a:t>MC2</a:t>
            </a:r>
          </a:p>
        </p:txBody>
      </p:sp>
      <p:sp>
        <p:nvSpPr>
          <p:cNvPr id="6" name="TextBox 5">
            <a:extLst>
              <a:ext uri="{FF2B5EF4-FFF2-40B4-BE49-F238E27FC236}">
                <a16:creationId xmlns:a16="http://schemas.microsoft.com/office/drawing/2014/main" id="{BB99AF9F-4034-4418-99D2-1F2C5108C038}"/>
              </a:ext>
            </a:extLst>
          </p:cNvPr>
          <p:cNvSpPr txBox="1"/>
          <p:nvPr/>
        </p:nvSpPr>
        <p:spPr>
          <a:xfrm>
            <a:off x="9067337" y="1147711"/>
            <a:ext cx="2124299" cy="584775"/>
          </a:xfrm>
          <a:prstGeom prst="rect">
            <a:avLst/>
          </a:prstGeom>
          <a:noFill/>
        </p:spPr>
        <p:txBody>
          <a:bodyPr wrap="none" rtlCol="0">
            <a:spAutoFit/>
          </a:bodyPr>
          <a:lstStyle/>
          <a:p>
            <a:pPr algn="ctr"/>
            <a:r>
              <a:rPr lang="en-US" sz="1600" b="1" i="1" dirty="0"/>
              <a:t>Which One From </a:t>
            </a:r>
          </a:p>
          <a:p>
            <a:pPr algn="ctr"/>
            <a:r>
              <a:rPr lang="en-US" sz="1600" b="1" i="1" dirty="0"/>
              <a:t>Prior Slide Is This?</a:t>
            </a:r>
          </a:p>
        </p:txBody>
      </p:sp>
    </p:spTree>
    <p:extLst>
      <p:ext uri="{BB962C8B-B14F-4D97-AF65-F5344CB8AC3E}">
        <p14:creationId xmlns:p14="http://schemas.microsoft.com/office/powerpoint/2010/main" val="950149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1000" fill="hold"/>
                                        <p:tgtEl>
                                          <p:spTgt spid="4"/>
                                        </p:tgtEl>
                                        <p:attrNameLst>
                                          <p:attrName>ppt_w</p:attrName>
                                        </p:attrNameLst>
                                      </p:cBhvr>
                                      <p:tavLst>
                                        <p:tav tm="0">
                                          <p:val>
                                            <p:fltVal val="0"/>
                                          </p:val>
                                        </p:tav>
                                        <p:tav tm="100000">
                                          <p:val>
                                            <p:strVal val="#ppt_w"/>
                                          </p:val>
                                        </p:tav>
                                      </p:tavLst>
                                    </p:anim>
                                    <p:anim calcmode="lin" valueType="num">
                                      <p:cBhvr>
                                        <p:cTn id="12" dur="1000" fill="hold"/>
                                        <p:tgtEl>
                                          <p:spTgt spid="4"/>
                                        </p:tgtEl>
                                        <p:attrNameLst>
                                          <p:attrName>ppt_h</p:attrName>
                                        </p:attrNameLst>
                                      </p:cBhvr>
                                      <p:tavLst>
                                        <p:tav tm="0">
                                          <p:val>
                                            <p:fltVal val="0"/>
                                          </p:val>
                                        </p:tav>
                                        <p:tav tm="100000">
                                          <p:val>
                                            <p:strVal val="#ppt_h"/>
                                          </p:val>
                                        </p:tav>
                                      </p:tavLst>
                                    </p:anim>
                                    <p:anim calcmode="lin" valueType="num">
                                      <p:cBhvr>
                                        <p:cTn id="13" dur="1000" fill="hold"/>
                                        <p:tgtEl>
                                          <p:spTgt spid="4"/>
                                        </p:tgtEl>
                                        <p:attrNameLst>
                                          <p:attrName>style.rotation</p:attrName>
                                        </p:attrNameLst>
                                      </p:cBhvr>
                                      <p:tavLst>
                                        <p:tav tm="0">
                                          <p:val>
                                            <p:fltVal val="90"/>
                                          </p:val>
                                        </p:tav>
                                        <p:tav tm="100000">
                                          <p:val>
                                            <p:fltVal val="0"/>
                                          </p:val>
                                        </p:tav>
                                      </p:tavLst>
                                    </p:anim>
                                    <p:animEffect transition="in" filter="fade">
                                      <p:cBhvr>
                                        <p:cTn id="14"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3518838-F101-C5F2-9C05-491679FAFF2E}"/>
              </a:ext>
            </a:extLst>
          </p:cNvPr>
          <p:cNvSpPr>
            <a:spLocks noGrp="1"/>
          </p:cNvSpPr>
          <p:nvPr>
            <p:ph type="sldNum" sz="quarter" idx="10"/>
          </p:nvPr>
        </p:nvSpPr>
        <p:spPr/>
        <p:txBody>
          <a:bodyPr/>
          <a:lstStyle/>
          <a:p>
            <a:pPr>
              <a:defRPr/>
            </a:pPr>
            <a:fld id="{D68E8870-17DE-45C4-A8DD-7644B2422933}" type="slidenum">
              <a:rPr lang="en-US" smtClean="0"/>
              <a:pPr>
                <a:defRPr/>
              </a:pPr>
              <a:t>51</a:t>
            </a:fld>
            <a:endParaRPr lang="en-US" dirty="0"/>
          </a:p>
        </p:txBody>
      </p:sp>
      <p:sp>
        <p:nvSpPr>
          <p:cNvPr id="3" name="Title 2">
            <a:extLst>
              <a:ext uri="{FF2B5EF4-FFF2-40B4-BE49-F238E27FC236}">
                <a16:creationId xmlns:a16="http://schemas.microsoft.com/office/drawing/2014/main" id="{FDD88505-CD78-D69D-812D-B731638C0045}"/>
              </a:ext>
            </a:extLst>
          </p:cNvPr>
          <p:cNvSpPr>
            <a:spLocks noGrp="1"/>
          </p:cNvSpPr>
          <p:nvPr>
            <p:ph type="title"/>
          </p:nvPr>
        </p:nvSpPr>
        <p:spPr/>
        <p:txBody>
          <a:bodyPr/>
          <a:lstStyle/>
          <a:p>
            <a:r>
              <a:rPr lang="en-US" sz="3200" dirty="0"/>
              <a:t>IMPLICATIONS</a:t>
            </a:r>
            <a:endParaRPr lang="en-US" dirty="0"/>
          </a:p>
        </p:txBody>
      </p:sp>
      <p:sp>
        <p:nvSpPr>
          <p:cNvPr id="4" name="Content Placeholder 3">
            <a:extLst>
              <a:ext uri="{FF2B5EF4-FFF2-40B4-BE49-F238E27FC236}">
                <a16:creationId xmlns:a16="http://schemas.microsoft.com/office/drawing/2014/main" id="{92F23C4F-97DA-A078-992D-24E578E5B579}"/>
              </a:ext>
            </a:extLst>
          </p:cNvPr>
          <p:cNvSpPr>
            <a:spLocks noGrp="1"/>
          </p:cNvSpPr>
          <p:nvPr>
            <p:ph sz="quarter" idx="11"/>
          </p:nvPr>
        </p:nvSpPr>
        <p:spPr/>
        <p:txBody>
          <a:bodyPr/>
          <a:lstStyle/>
          <a:p>
            <a:r>
              <a:rPr lang="en-US" sz="2400" b="1" dirty="0"/>
              <a:t>Deterministic simulations </a:t>
            </a:r>
            <a:r>
              <a:rPr lang="en-US" sz="2400" dirty="0"/>
              <a:t>are especially useful in training where repeatable scenarios are required to provide consistent synthetic training venues</a:t>
            </a:r>
            <a:endParaRPr lang="en-US" sz="2400" strike="sngStrike" dirty="0"/>
          </a:p>
          <a:p>
            <a:endParaRPr lang="en-US" sz="2400" b="1" dirty="0"/>
          </a:p>
          <a:p>
            <a:r>
              <a:rPr lang="en-US" sz="2400" b="1" dirty="0"/>
              <a:t>Stochastic simulations </a:t>
            </a:r>
            <a:r>
              <a:rPr lang="en-US" sz="2400" dirty="0"/>
              <a:t>are valuable when there are many sources of uncertainty that interact in unforeseeable ways, e.g., warfare analysis. They:</a:t>
            </a:r>
          </a:p>
          <a:p>
            <a:pPr lvl="1"/>
            <a:r>
              <a:rPr lang="en-US" dirty="0"/>
              <a:t>Can be computationally quite complex and normally require more in-depth statistical and computational abilities</a:t>
            </a:r>
            <a:endParaRPr lang="en-US" strike="sngStrike" dirty="0"/>
          </a:p>
          <a:p>
            <a:pPr lvl="1"/>
            <a:r>
              <a:rPr lang="en-US" dirty="0"/>
              <a:t>Can be used for sensitivity and Design of Experiments analysis </a:t>
            </a:r>
          </a:p>
          <a:p>
            <a:pPr lvl="1"/>
            <a:r>
              <a:rPr lang="en-US" dirty="0"/>
              <a:t>Represent real-world variability of inputs and parameters</a:t>
            </a:r>
          </a:p>
          <a:p>
            <a:pPr lvl="1"/>
            <a:endParaRPr lang="en-US" dirty="0"/>
          </a:p>
          <a:p>
            <a:r>
              <a:rPr lang="en-US" sz="2400" b="1" dirty="0"/>
              <a:t>Stochastic simulations </a:t>
            </a:r>
            <a:r>
              <a:rPr lang="en-US" sz="2400" dirty="0"/>
              <a:t>provide analysts and decision makers with “likelihood” information (example: 80% chance of mission success) and enable decision making flexibility</a:t>
            </a:r>
          </a:p>
          <a:p>
            <a:endParaRPr lang="en-US" sz="3200" dirty="0"/>
          </a:p>
        </p:txBody>
      </p:sp>
      <p:pic>
        <p:nvPicPr>
          <p:cNvPr id="5" name="Picture 4">
            <a:extLst>
              <a:ext uri="{FF2B5EF4-FFF2-40B4-BE49-F238E27FC236}">
                <a16:creationId xmlns:a16="http://schemas.microsoft.com/office/drawing/2014/main" id="{F6634835-33F9-F62D-6966-9D3948E919F0}"/>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22686" y="115942"/>
            <a:ext cx="1397896" cy="563245"/>
          </a:xfrm>
          <a:prstGeom prst="rect">
            <a:avLst/>
          </a:prstGeom>
        </p:spPr>
      </p:pic>
      <p:pic>
        <p:nvPicPr>
          <p:cNvPr id="6" name="Picture 5">
            <a:extLst>
              <a:ext uri="{FF2B5EF4-FFF2-40B4-BE49-F238E27FC236}">
                <a16:creationId xmlns:a16="http://schemas.microsoft.com/office/drawing/2014/main" id="{517C3D7E-80FA-4FAC-BC08-9CEA176F2F5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5427591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CFDA01-7A0F-4722-ACB7-482C164C9752}"/>
              </a:ext>
            </a:extLst>
          </p:cNvPr>
          <p:cNvSpPr>
            <a:spLocks noGrp="1"/>
          </p:cNvSpPr>
          <p:nvPr>
            <p:ph type="sldNum" sz="quarter" idx="10"/>
          </p:nvPr>
        </p:nvSpPr>
        <p:spPr/>
        <p:txBody>
          <a:bodyPr/>
          <a:lstStyle/>
          <a:p>
            <a:pPr>
              <a:defRPr/>
            </a:pPr>
            <a:fld id="{D68E8870-17DE-45C4-A8DD-7644B2422933}" type="slidenum">
              <a:rPr lang="en-US" smtClean="0"/>
              <a:pPr>
                <a:defRPr/>
              </a:pPr>
              <a:t>52</a:t>
            </a:fld>
            <a:endParaRPr lang="en-US" dirty="0"/>
          </a:p>
        </p:txBody>
      </p:sp>
      <p:sp>
        <p:nvSpPr>
          <p:cNvPr id="3" name="Title 2">
            <a:extLst>
              <a:ext uri="{FF2B5EF4-FFF2-40B4-BE49-F238E27FC236}">
                <a16:creationId xmlns:a16="http://schemas.microsoft.com/office/drawing/2014/main" id="{CD1078FB-57D6-4A83-AB01-193536623328}"/>
              </a:ext>
            </a:extLst>
          </p:cNvPr>
          <p:cNvSpPr>
            <a:spLocks noGrp="1"/>
          </p:cNvSpPr>
          <p:nvPr>
            <p:ph type="title"/>
          </p:nvPr>
        </p:nvSpPr>
        <p:spPr>
          <a:xfrm>
            <a:off x="165893" y="52915"/>
            <a:ext cx="11860214" cy="795130"/>
          </a:xfrm>
        </p:spPr>
        <p:txBody>
          <a:bodyPr/>
          <a:lstStyle/>
          <a:p>
            <a:r>
              <a:rPr lang="en-US" sz="3200" dirty="0"/>
              <a:t>CONSTRUCTIVE SIMULATION</a:t>
            </a:r>
          </a:p>
        </p:txBody>
      </p:sp>
      <p:sp>
        <p:nvSpPr>
          <p:cNvPr id="5" name="Rectangle 3">
            <a:extLst>
              <a:ext uri="{FF2B5EF4-FFF2-40B4-BE49-F238E27FC236}">
                <a16:creationId xmlns:a16="http://schemas.microsoft.com/office/drawing/2014/main" id="{73DAB10D-412D-484B-99AD-48F02E6C8FF3}"/>
              </a:ext>
            </a:extLst>
          </p:cNvPr>
          <p:cNvSpPr txBox="1">
            <a:spLocks noChangeArrowheads="1"/>
          </p:cNvSpPr>
          <p:nvPr/>
        </p:nvSpPr>
        <p:spPr>
          <a:xfrm>
            <a:off x="258400" y="1027327"/>
            <a:ext cx="5344114" cy="5325972"/>
          </a:xfrm>
          <a:prstGeom prst="rect">
            <a:avLst/>
          </a:prstGeom>
        </p:spPr>
        <p:txBody>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spcBef>
                <a:spcPts val="600"/>
              </a:spcBef>
              <a:spcAft>
                <a:spcPts val="1200"/>
              </a:spcAft>
            </a:pPr>
            <a:r>
              <a:rPr lang="en-US" sz="2400" kern="0" dirty="0"/>
              <a:t>Simulated people operating simulated systems in a simulated environment</a:t>
            </a:r>
          </a:p>
          <a:p>
            <a:pPr>
              <a:spcBef>
                <a:spcPts val="600"/>
              </a:spcBef>
              <a:spcAft>
                <a:spcPts val="1200"/>
              </a:spcAft>
            </a:pPr>
            <a:r>
              <a:rPr lang="en-US" sz="2400" kern="0" dirty="0"/>
              <a:t>Real people set up the simulation and often provide run-time inputs</a:t>
            </a:r>
            <a:endParaRPr lang="en-US" altLang="en-US" sz="2400" kern="0" dirty="0"/>
          </a:p>
          <a:p>
            <a:pPr>
              <a:spcBef>
                <a:spcPts val="600"/>
              </a:spcBef>
              <a:spcAft>
                <a:spcPts val="1200"/>
              </a:spcAft>
            </a:pPr>
            <a:r>
              <a:rPr lang="en-US" altLang="en-US" sz="2400" kern="0" dirty="0"/>
              <a:t>Varying fidelity depending on analysis, training, or decision support objectives</a:t>
            </a:r>
          </a:p>
          <a:p>
            <a:pPr>
              <a:spcBef>
                <a:spcPts val="600"/>
              </a:spcBef>
              <a:spcAft>
                <a:spcPts val="1200"/>
              </a:spcAft>
            </a:pPr>
            <a:r>
              <a:rPr lang="en-US" altLang="en-US" sz="2400" kern="0" dirty="0"/>
              <a:t>Replay can take place faster than real time, at real time, or slower than real time depending on the application</a:t>
            </a:r>
          </a:p>
          <a:p>
            <a:pPr>
              <a:spcBef>
                <a:spcPts val="600"/>
              </a:spcBef>
              <a:spcAft>
                <a:spcPts val="1200"/>
              </a:spcAft>
            </a:pPr>
            <a:r>
              <a:rPr lang="en-US" altLang="en-US" sz="2400" kern="0" dirty="0"/>
              <a:t>Visualizations yield greater understanding of scenario development / outcomes</a:t>
            </a:r>
          </a:p>
          <a:p>
            <a:pPr>
              <a:lnSpc>
                <a:spcPct val="90000"/>
              </a:lnSpc>
              <a:spcAft>
                <a:spcPts val="600"/>
              </a:spcAft>
            </a:pPr>
            <a:endParaRPr lang="en-US" altLang="en-US" sz="2400" kern="0" dirty="0"/>
          </a:p>
        </p:txBody>
      </p:sp>
      <p:pic>
        <p:nvPicPr>
          <p:cNvPr id="6" name="Picture 5">
            <a:extLst>
              <a:ext uri="{FF2B5EF4-FFF2-40B4-BE49-F238E27FC236}">
                <a16:creationId xmlns:a16="http://schemas.microsoft.com/office/drawing/2014/main" id="{A4C39E66-E9AF-451E-BD97-69C57AFCFBA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9" name="Picture 8">
            <a:extLst>
              <a:ext uri="{FF2B5EF4-FFF2-40B4-BE49-F238E27FC236}">
                <a16:creationId xmlns:a16="http://schemas.microsoft.com/office/drawing/2014/main" id="{CA95C977-219B-4C8D-BD5C-E03AE978B9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6266" y="4096402"/>
            <a:ext cx="4900038" cy="2630273"/>
          </a:xfrm>
          <a:prstGeom prst="rect">
            <a:avLst/>
          </a:prstGeom>
        </p:spPr>
      </p:pic>
      <p:pic>
        <p:nvPicPr>
          <p:cNvPr id="7" name="Picture 6">
            <a:extLst>
              <a:ext uri="{FF2B5EF4-FFF2-40B4-BE49-F238E27FC236}">
                <a16:creationId xmlns:a16="http://schemas.microsoft.com/office/drawing/2014/main" id="{054B9549-19E3-4647-B39B-69CA129878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36266" y="1157086"/>
            <a:ext cx="4900038" cy="2630274"/>
          </a:xfrm>
          <a:prstGeom prst="rect">
            <a:avLst/>
          </a:prstGeom>
        </p:spPr>
      </p:pic>
    </p:spTree>
    <p:extLst>
      <p:ext uri="{BB962C8B-B14F-4D97-AF65-F5344CB8AC3E}">
        <p14:creationId xmlns:p14="http://schemas.microsoft.com/office/powerpoint/2010/main" val="6941592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0405732-4309-401A-B15B-1AD1BB1EC16F}"/>
              </a:ext>
            </a:extLst>
          </p:cNvPr>
          <p:cNvSpPr>
            <a:spLocks noGrp="1"/>
          </p:cNvSpPr>
          <p:nvPr>
            <p:ph type="sldNum" sz="quarter" idx="10"/>
          </p:nvPr>
        </p:nvSpPr>
        <p:spPr/>
        <p:txBody>
          <a:bodyPr/>
          <a:lstStyle/>
          <a:p>
            <a:pPr>
              <a:defRPr/>
            </a:pPr>
            <a:fld id="{D68E8870-17DE-45C4-A8DD-7644B2422933}" type="slidenum">
              <a:rPr lang="en-US" smtClean="0"/>
              <a:pPr>
                <a:defRPr/>
              </a:pPr>
              <a:t>53</a:t>
            </a:fld>
            <a:endParaRPr lang="en-US" dirty="0"/>
          </a:p>
        </p:txBody>
      </p:sp>
      <p:sp>
        <p:nvSpPr>
          <p:cNvPr id="3" name="Title 2">
            <a:extLst>
              <a:ext uri="{FF2B5EF4-FFF2-40B4-BE49-F238E27FC236}">
                <a16:creationId xmlns:a16="http://schemas.microsoft.com/office/drawing/2014/main" id="{B384CB24-3161-4FD8-B17D-AFAAF831D610}"/>
              </a:ext>
            </a:extLst>
          </p:cNvPr>
          <p:cNvSpPr>
            <a:spLocks noGrp="1"/>
          </p:cNvSpPr>
          <p:nvPr>
            <p:ph type="title"/>
          </p:nvPr>
        </p:nvSpPr>
        <p:spPr>
          <a:xfrm>
            <a:off x="2284877" y="-41204"/>
            <a:ext cx="7416800" cy="795130"/>
          </a:xfrm>
        </p:spPr>
        <p:txBody>
          <a:bodyPr/>
          <a:lstStyle/>
          <a:p>
            <a:r>
              <a:rPr lang="en-US" altLang="en-US" sz="3200" b="1" dirty="0">
                <a:latin typeface="+mn-lt"/>
              </a:rPr>
              <a:t>DESCRETE EVENT SIMULATION</a:t>
            </a:r>
            <a:endParaRPr lang="en-US" sz="3200" dirty="0">
              <a:latin typeface="+mn-lt"/>
            </a:endParaRPr>
          </a:p>
        </p:txBody>
      </p:sp>
      <p:sp>
        <p:nvSpPr>
          <p:cNvPr id="4" name="Content Placeholder 3">
            <a:extLst>
              <a:ext uri="{FF2B5EF4-FFF2-40B4-BE49-F238E27FC236}">
                <a16:creationId xmlns:a16="http://schemas.microsoft.com/office/drawing/2014/main" id="{1DF23A45-F163-487D-919D-3CAA24A8BEC7}"/>
              </a:ext>
            </a:extLst>
          </p:cNvPr>
          <p:cNvSpPr>
            <a:spLocks noGrp="1"/>
          </p:cNvSpPr>
          <p:nvPr>
            <p:ph sz="quarter" idx="11"/>
          </p:nvPr>
        </p:nvSpPr>
        <p:spPr>
          <a:xfrm>
            <a:off x="551973" y="1079609"/>
            <a:ext cx="11250613" cy="1823291"/>
          </a:xfrm>
        </p:spPr>
        <p:txBody>
          <a:bodyPr/>
          <a:lstStyle/>
          <a:p>
            <a:pPr eaLnBrk="1" hangingPunct="1">
              <a:spcAft>
                <a:spcPts val="600"/>
              </a:spcAft>
            </a:pPr>
            <a:r>
              <a:rPr lang="en-US" altLang="en-US" dirty="0"/>
              <a:t>M</a:t>
            </a:r>
            <a:r>
              <a:rPr lang="en-US" altLang="en-US" sz="2800" dirty="0"/>
              <a:t>odel state variables change only at a discrete set of points in time (“events”)</a:t>
            </a:r>
            <a:endParaRPr lang="en-US" altLang="en-US" sz="1800" dirty="0"/>
          </a:p>
          <a:p>
            <a:pPr eaLnBrk="1" hangingPunct="1">
              <a:spcAft>
                <a:spcPts val="600"/>
              </a:spcAft>
            </a:pPr>
            <a:r>
              <a:rPr lang="en-US" altLang="en-US" sz="2800" dirty="0"/>
              <a:t>Simulation using discrete models and event handling / event-driven</a:t>
            </a:r>
          </a:p>
          <a:p>
            <a:pPr eaLnBrk="1" hangingPunct="1">
              <a:spcAft>
                <a:spcPts val="600"/>
              </a:spcAft>
            </a:pPr>
            <a:r>
              <a:rPr lang="en-US" altLang="en-US" sz="2800" dirty="0"/>
              <a:t>E.g., Aircraft launch </a:t>
            </a:r>
            <a:r>
              <a:rPr lang="en-US" altLang="en-US" sz="2800" dirty="0">
                <a:sym typeface="Symbol" panose="05050102010706020507" pitchFamily="18" charset="2"/>
              </a:rPr>
              <a:t></a:t>
            </a:r>
            <a:r>
              <a:rPr lang="en-US" altLang="en-US" sz="2800" dirty="0"/>
              <a:t> Arrives on station </a:t>
            </a:r>
            <a:r>
              <a:rPr lang="en-US" altLang="en-US" sz="2800" dirty="0">
                <a:sym typeface="Symbol" panose="05050102010706020507" pitchFamily="18" charset="2"/>
              </a:rPr>
              <a:t></a:t>
            </a:r>
            <a:r>
              <a:rPr lang="en-US" altLang="en-US" sz="2800" dirty="0"/>
              <a:t> Starts close-air-support</a:t>
            </a:r>
          </a:p>
          <a:p>
            <a:pPr marL="0" indent="0">
              <a:spcAft>
                <a:spcPts val="600"/>
              </a:spcAft>
              <a:buNone/>
            </a:pPr>
            <a:endParaRPr lang="en-US" altLang="en-US" dirty="0"/>
          </a:p>
        </p:txBody>
      </p:sp>
      <p:pic>
        <p:nvPicPr>
          <p:cNvPr id="42" name="Picture 41">
            <a:extLst>
              <a:ext uri="{FF2B5EF4-FFF2-40B4-BE49-F238E27FC236}">
                <a16:creationId xmlns:a16="http://schemas.microsoft.com/office/drawing/2014/main" id="{C985D2B9-EC15-4E4C-94C7-3573D2036CBE}"/>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2686" y="94854"/>
            <a:ext cx="1397896" cy="563245"/>
          </a:xfrm>
          <a:prstGeom prst="rect">
            <a:avLst/>
          </a:prstGeom>
        </p:spPr>
      </p:pic>
      <p:sp>
        <p:nvSpPr>
          <p:cNvPr id="7" name="Line 3">
            <a:extLst>
              <a:ext uri="{FF2B5EF4-FFF2-40B4-BE49-F238E27FC236}">
                <a16:creationId xmlns:a16="http://schemas.microsoft.com/office/drawing/2014/main" id="{75536140-8EED-4B38-8330-058232E1F3FF}"/>
              </a:ext>
            </a:extLst>
          </p:cNvPr>
          <p:cNvSpPr>
            <a:spLocks noChangeShapeType="1"/>
          </p:cNvSpPr>
          <p:nvPr/>
        </p:nvSpPr>
        <p:spPr bwMode="auto">
          <a:xfrm flipV="1">
            <a:off x="2411412" y="3606032"/>
            <a:ext cx="0" cy="2057400"/>
          </a:xfrm>
          <a:prstGeom prst="line">
            <a:avLst/>
          </a:prstGeom>
          <a:noFill/>
          <a:ln w="12700">
            <a:solidFill>
              <a:schemeClr val="tx1"/>
            </a:solidFill>
            <a:round/>
            <a:headEnd/>
            <a:tailEnd type="stealth"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 name="Line 4">
            <a:extLst>
              <a:ext uri="{FF2B5EF4-FFF2-40B4-BE49-F238E27FC236}">
                <a16:creationId xmlns:a16="http://schemas.microsoft.com/office/drawing/2014/main" id="{F1157BA4-2F97-4144-9410-E7F20A3B976E}"/>
              </a:ext>
            </a:extLst>
          </p:cNvPr>
          <p:cNvSpPr>
            <a:spLocks noChangeShapeType="1"/>
          </p:cNvSpPr>
          <p:nvPr/>
        </p:nvSpPr>
        <p:spPr bwMode="auto">
          <a:xfrm flipV="1">
            <a:off x="2411412" y="5663432"/>
            <a:ext cx="2286000" cy="0"/>
          </a:xfrm>
          <a:prstGeom prst="line">
            <a:avLst/>
          </a:prstGeom>
          <a:noFill/>
          <a:ln w="12700">
            <a:solidFill>
              <a:schemeClr val="tx1"/>
            </a:solidFill>
            <a:round/>
            <a:headEnd/>
            <a:tailEnd type="stealth"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 name="Line 5">
            <a:extLst>
              <a:ext uri="{FF2B5EF4-FFF2-40B4-BE49-F238E27FC236}">
                <a16:creationId xmlns:a16="http://schemas.microsoft.com/office/drawing/2014/main" id="{D8B44EEE-5B09-4837-BEFC-1B52999D0BFC}"/>
              </a:ext>
            </a:extLst>
          </p:cNvPr>
          <p:cNvSpPr>
            <a:spLocks noChangeShapeType="1"/>
          </p:cNvSpPr>
          <p:nvPr/>
        </p:nvSpPr>
        <p:spPr bwMode="auto">
          <a:xfrm>
            <a:off x="2335212" y="429818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 name="Line 6">
            <a:extLst>
              <a:ext uri="{FF2B5EF4-FFF2-40B4-BE49-F238E27FC236}">
                <a16:creationId xmlns:a16="http://schemas.microsoft.com/office/drawing/2014/main" id="{0040A47A-BFFE-4F3D-9030-74F62F7859B5}"/>
              </a:ext>
            </a:extLst>
          </p:cNvPr>
          <p:cNvSpPr>
            <a:spLocks noChangeShapeType="1"/>
          </p:cNvSpPr>
          <p:nvPr/>
        </p:nvSpPr>
        <p:spPr bwMode="auto">
          <a:xfrm>
            <a:off x="2335212" y="47490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 name="Line 7">
            <a:extLst>
              <a:ext uri="{FF2B5EF4-FFF2-40B4-BE49-F238E27FC236}">
                <a16:creationId xmlns:a16="http://schemas.microsoft.com/office/drawing/2014/main" id="{5850C5C6-0FC9-46FA-8F03-6CAA4D201902}"/>
              </a:ext>
            </a:extLst>
          </p:cNvPr>
          <p:cNvSpPr>
            <a:spLocks noChangeShapeType="1"/>
          </p:cNvSpPr>
          <p:nvPr/>
        </p:nvSpPr>
        <p:spPr bwMode="auto">
          <a:xfrm>
            <a:off x="2335212" y="52062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2" name="Line 8">
            <a:extLst>
              <a:ext uri="{FF2B5EF4-FFF2-40B4-BE49-F238E27FC236}">
                <a16:creationId xmlns:a16="http://schemas.microsoft.com/office/drawing/2014/main" id="{1D608A39-CD98-4381-98EE-096C9305CE7B}"/>
              </a:ext>
            </a:extLst>
          </p:cNvPr>
          <p:cNvSpPr>
            <a:spLocks noChangeShapeType="1"/>
          </p:cNvSpPr>
          <p:nvPr/>
        </p:nvSpPr>
        <p:spPr bwMode="auto">
          <a:xfrm>
            <a:off x="2335212" y="56634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3" name="Line 9">
            <a:extLst>
              <a:ext uri="{FF2B5EF4-FFF2-40B4-BE49-F238E27FC236}">
                <a16:creationId xmlns:a16="http://schemas.microsoft.com/office/drawing/2014/main" id="{38E9F0F2-DBF5-4651-867F-D83703EF1AEC}"/>
              </a:ext>
            </a:extLst>
          </p:cNvPr>
          <p:cNvSpPr>
            <a:spLocks noChangeShapeType="1"/>
          </p:cNvSpPr>
          <p:nvPr/>
        </p:nvSpPr>
        <p:spPr bwMode="auto">
          <a:xfrm>
            <a:off x="2335212" y="38346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4" name="Text Box 10">
            <a:extLst>
              <a:ext uri="{FF2B5EF4-FFF2-40B4-BE49-F238E27FC236}">
                <a16:creationId xmlns:a16="http://schemas.microsoft.com/office/drawing/2014/main" id="{16C5E14D-2CCF-4566-A72F-BB700A16BF86}"/>
              </a:ext>
            </a:extLst>
          </p:cNvPr>
          <p:cNvSpPr txBox="1">
            <a:spLocks noChangeArrowheads="1"/>
          </p:cNvSpPr>
          <p:nvPr/>
        </p:nvSpPr>
        <p:spPr bwMode="auto">
          <a:xfrm>
            <a:off x="2143125" y="4153719"/>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3</a:t>
            </a:r>
          </a:p>
        </p:txBody>
      </p:sp>
      <p:sp>
        <p:nvSpPr>
          <p:cNvPr id="15" name="Text Box 11">
            <a:extLst>
              <a:ext uri="{FF2B5EF4-FFF2-40B4-BE49-F238E27FC236}">
                <a16:creationId xmlns:a16="http://schemas.microsoft.com/office/drawing/2014/main" id="{862D7E2C-CE8A-4A02-83A2-540CBC1C69CE}"/>
              </a:ext>
            </a:extLst>
          </p:cNvPr>
          <p:cNvSpPr txBox="1">
            <a:spLocks noChangeArrowheads="1"/>
          </p:cNvSpPr>
          <p:nvPr/>
        </p:nvSpPr>
        <p:spPr bwMode="auto">
          <a:xfrm>
            <a:off x="2143125" y="4610919"/>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2</a:t>
            </a:r>
          </a:p>
        </p:txBody>
      </p:sp>
      <p:sp>
        <p:nvSpPr>
          <p:cNvPr id="16" name="Text Box 12">
            <a:extLst>
              <a:ext uri="{FF2B5EF4-FFF2-40B4-BE49-F238E27FC236}">
                <a16:creationId xmlns:a16="http://schemas.microsoft.com/office/drawing/2014/main" id="{14972FBE-48DB-4242-9B27-2A93C9F02281}"/>
              </a:ext>
            </a:extLst>
          </p:cNvPr>
          <p:cNvSpPr txBox="1">
            <a:spLocks noChangeArrowheads="1"/>
          </p:cNvSpPr>
          <p:nvPr/>
        </p:nvSpPr>
        <p:spPr bwMode="auto">
          <a:xfrm>
            <a:off x="2143125" y="5068119"/>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1</a:t>
            </a:r>
          </a:p>
        </p:txBody>
      </p:sp>
      <p:sp>
        <p:nvSpPr>
          <p:cNvPr id="17" name="Text Box 13">
            <a:extLst>
              <a:ext uri="{FF2B5EF4-FFF2-40B4-BE49-F238E27FC236}">
                <a16:creationId xmlns:a16="http://schemas.microsoft.com/office/drawing/2014/main" id="{455556EB-A7D4-482F-8753-6558045A9313}"/>
              </a:ext>
            </a:extLst>
          </p:cNvPr>
          <p:cNvSpPr txBox="1">
            <a:spLocks noChangeArrowheads="1"/>
          </p:cNvSpPr>
          <p:nvPr/>
        </p:nvSpPr>
        <p:spPr bwMode="auto">
          <a:xfrm>
            <a:off x="2143125" y="5525319"/>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0</a:t>
            </a:r>
          </a:p>
        </p:txBody>
      </p:sp>
      <p:sp>
        <p:nvSpPr>
          <p:cNvPr id="18" name="Text Box 14">
            <a:extLst>
              <a:ext uri="{FF2B5EF4-FFF2-40B4-BE49-F238E27FC236}">
                <a16:creationId xmlns:a16="http://schemas.microsoft.com/office/drawing/2014/main" id="{82EAEB9A-0373-4141-AF88-3AB22C080F43}"/>
              </a:ext>
            </a:extLst>
          </p:cNvPr>
          <p:cNvSpPr txBox="1">
            <a:spLocks noChangeArrowheads="1"/>
          </p:cNvSpPr>
          <p:nvPr/>
        </p:nvSpPr>
        <p:spPr bwMode="auto">
          <a:xfrm>
            <a:off x="2143125" y="3696519"/>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4</a:t>
            </a:r>
          </a:p>
        </p:txBody>
      </p:sp>
      <p:sp>
        <p:nvSpPr>
          <p:cNvPr id="19" name="Line 16">
            <a:extLst>
              <a:ext uri="{FF2B5EF4-FFF2-40B4-BE49-F238E27FC236}">
                <a16:creationId xmlns:a16="http://schemas.microsoft.com/office/drawing/2014/main" id="{1D8EDE12-EFE8-4245-8FB2-DAFC28973535}"/>
              </a:ext>
            </a:extLst>
          </p:cNvPr>
          <p:cNvSpPr>
            <a:spLocks noChangeShapeType="1"/>
          </p:cNvSpPr>
          <p:nvPr/>
        </p:nvSpPr>
        <p:spPr bwMode="auto">
          <a:xfrm rot="16200000">
            <a:off x="2601912" y="57015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 name="Line 17">
            <a:extLst>
              <a:ext uri="{FF2B5EF4-FFF2-40B4-BE49-F238E27FC236}">
                <a16:creationId xmlns:a16="http://schemas.microsoft.com/office/drawing/2014/main" id="{8DBE9160-2642-4DA1-97A5-441CEA3B0264}"/>
              </a:ext>
            </a:extLst>
          </p:cNvPr>
          <p:cNvSpPr>
            <a:spLocks noChangeShapeType="1"/>
          </p:cNvSpPr>
          <p:nvPr/>
        </p:nvSpPr>
        <p:spPr bwMode="auto">
          <a:xfrm rot="16200000">
            <a:off x="2824162" y="57015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1" name="Line 18">
            <a:extLst>
              <a:ext uri="{FF2B5EF4-FFF2-40B4-BE49-F238E27FC236}">
                <a16:creationId xmlns:a16="http://schemas.microsoft.com/office/drawing/2014/main" id="{3B5F34FB-5CDE-4AD1-8D35-ACC55ED4EA2A}"/>
              </a:ext>
            </a:extLst>
          </p:cNvPr>
          <p:cNvSpPr>
            <a:spLocks noChangeShapeType="1"/>
          </p:cNvSpPr>
          <p:nvPr/>
        </p:nvSpPr>
        <p:spPr bwMode="auto">
          <a:xfrm rot="16200000">
            <a:off x="3059112" y="57015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2" name="Line 19">
            <a:extLst>
              <a:ext uri="{FF2B5EF4-FFF2-40B4-BE49-F238E27FC236}">
                <a16:creationId xmlns:a16="http://schemas.microsoft.com/office/drawing/2014/main" id="{97CADCD3-53AC-4123-82BA-BF616255F077}"/>
              </a:ext>
            </a:extLst>
          </p:cNvPr>
          <p:cNvSpPr>
            <a:spLocks noChangeShapeType="1"/>
          </p:cNvSpPr>
          <p:nvPr/>
        </p:nvSpPr>
        <p:spPr bwMode="auto">
          <a:xfrm rot="16200000">
            <a:off x="3287712" y="57015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 name="Line 20">
            <a:extLst>
              <a:ext uri="{FF2B5EF4-FFF2-40B4-BE49-F238E27FC236}">
                <a16:creationId xmlns:a16="http://schemas.microsoft.com/office/drawing/2014/main" id="{1CBA348E-7354-4D8C-8FB3-E9B10B78FB65}"/>
              </a:ext>
            </a:extLst>
          </p:cNvPr>
          <p:cNvSpPr>
            <a:spLocks noChangeShapeType="1"/>
          </p:cNvSpPr>
          <p:nvPr/>
        </p:nvSpPr>
        <p:spPr bwMode="auto">
          <a:xfrm rot="16200000">
            <a:off x="3509962" y="57015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 name="Line 21">
            <a:extLst>
              <a:ext uri="{FF2B5EF4-FFF2-40B4-BE49-F238E27FC236}">
                <a16:creationId xmlns:a16="http://schemas.microsoft.com/office/drawing/2014/main" id="{8F4F06AD-6A31-4864-9F71-C9D726975795}"/>
              </a:ext>
            </a:extLst>
          </p:cNvPr>
          <p:cNvSpPr>
            <a:spLocks noChangeShapeType="1"/>
          </p:cNvSpPr>
          <p:nvPr/>
        </p:nvSpPr>
        <p:spPr bwMode="auto">
          <a:xfrm rot="16200000">
            <a:off x="3744912" y="57015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5" name="Line 22">
            <a:extLst>
              <a:ext uri="{FF2B5EF4-FFF2-40B4-BE49-F238E27FC236}">
                <a16:creationId xmlns:a16="http://schemas.microsoft.com/office/drawing/2014/main" id="{CD14A276-B459-409D-8F90-5030D530A49D}"/>
              </a:ext>
            </a:extLst>
          </p:cNvPr>
          <p:cNvSpPr>
            <a:spLocks noChangeShapeType="1"/>
          </p:cNvSpPr>
          <p:nvPr/>
        </p:nvSpPr>
        <p:spPr bwMode="auto">
          <a:xfrm rot="16200000">
            <a:off x="3973512" y="57015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6" name="Line 23">
            <a:extLst>
              <a:ext uri="{FF2B5EF4-FFF2-40B4-BE49-F238E27FC236}">
                <a16:creationId xmlns:a16="http://schemas.microsoft.com/office/drawing/2014/main" id="{A20E33A4-BA2B-4A99-B318-45B4B2E8007A}"/>
              </a:ext>
            </a:extLst>
          </p:cNvPr>
          <p:cNvSpPr>
            <a:spLocks noChangeShapeType="1"/>
          </p:cNvSpPr>
          <p:nvPr/>
        </p:nvSpPr>
        <p:spPr bwMode="auto">
          <a:xfrm rot="16200000">
            <a:off x="4195762" y="57015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7" name="Line 24">
            <a:extLst>
              <a:ext uri="{FF2B5EF4-FFF2-40B4-BE49-F238E27FC236}">
                <a16:creationId xmlns:a16="http://schemas.microsoft.com/office/drawing/2014/main" id="{33F05B1D-5573-4A37-9B31-32E9AA26664E}"/>
              </a:ext>
            </a:extLst>
          </p:cNvPr>
          <p:cNvSpPr>
            <a:spLocks noChangeShapeType="1"/>
          </p:cNvSpPr>
          <p:nvPr/>
        </p:nvSpPr>
        <p:spPr bwMode="auto">
          <a:xfrm rot="16200000">
            <a:off x="4430712" y="57015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8" name="Line 25">
            <a:extLst>
              <a:ext uri="{FF2B5EF4-FFF2-40B4-BE49-F238E27FC236}">
                <a16:creationId xmlns:a16="http://schemas.microsoft.com/office/drawing/2014/main" id="{8120A291-536D-4B5F-B8D8-B44636B0C39D}"/>
              </a:ext>
            </a:extLst>
          </p:cNvPr>
          <p:cNvSpPr>
            <a:spLocks noChangeShapeType="1"/>
          </p:cNvSpPr>
          <p:nvPr/>
        </p:nvSpPr>
        <p:spPr bwMode="auto">
          <a:xfrm>
            <a:off x="2640012" y="5206232"/>
            <a:ext cx="228600" cy="0"/>
          </a:xfrm>
          <a:prstGeom prst="line">
            <a:avLst/>
          </a:prstGeom>
          <a:noFill/>
          <a:ln w="19050">
            <a:solidFill>
              <a:srgbClr val="00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9" name="Line 26">
            <a:extLst>
              <a:ext uri="{FF2B5EF4-FFF2-40B4-BE49-F238E27FC236}">
                <a16:creationId xmlns:a16="http://schemas.microsoft.com/office/drawing/2014/main" id="{7384F767-BC2B-41A9-A444-E274DCE664B4}"/>
              </a:ext>
            </a:extLst>
          </p:cNvPr>
          <p:cNvSpPr>
            <a:spLocks noChangeShapeType="1"/>
          </p:cNvSpPr>
          <p:nvPr/>
        </p:nvSpPr>
        <p:spPr bwMode="auto">
          <a:xfrm>
            <a:off x="2868612" y="4749032"/>
            <a:ext cx="457200" cy="0"/>
          </a:xfrm>
          <a:prstGeom prst="line">
            <a:avLst/>
          </a:prstGeom>
          <a:noFill/>
          <a:ln w="19050">
            <a:solidFill>
              <a:srgbClr val="00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 name="Line 27">
            <a:extLst>
              <a:ext uri="{FF2B5EF4-FFF2-40B4-BE49-F238E27FC236}">
                <a16:creationId xmlns:a16="http://schemas.microsoft.com/office/drawing/2014/main" id="{BD9CF8B7-94F5-43C4-AE1A-411BBDAD1F40}"/>
              </a:ext>
            </a:extLst>
          </p:cNvPr>
          <p:cNvSpPr>
            <a:spLocks noChangeShapeType="1"/>
          </p:cNvSpPr>
          <p:nvPr/>
        </p:nvSpPr>
        <p:spPr bwMode="auto">
          <a:xfrm>
            <a:off x="3325812" y="5206232"/>
            <a:ext cx="228600" cy="0"/>
          </a:xfrm>
          <a:prstGeom prst="line">
            <a:avLst/>
          </a:prstGeom>
          <a:noFill/>
          <a:ln w="19050">
            <a:solidFill>
              <a:srgbClr val="00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1" name="Line 28">
            <a:extLst>
              <a:ext uri="{FF2B5EF4-FFF2-40B4-BE49-F238E27FC236}">
                <a16:creationId xmlns:a16="http://schemas.microsoft.com/office/drawing/2014/main" id="{ABE742A3-2754-4CA9-BE8A-C7828EB716B2}"/>
              </a:ext>
            </a:extLst>
          </p:cNvPr>
          <p:cNvSpPr>
            <a:spLocks noChangeShapeType="1"/>
          </p:cNvSpPr>
          <p:nvPr/>
        </p:nvSpPr>
        <p:spPr bwMode="auto">
          <a:xfrm>
            <a:off x="3554412" y="4749032"/>
            <a:ext cx="228600" cy="0"/>
          </a:xfrm>
          <a:prstGeom prst="line">
            <a:avLst/>
          </a:prstGeom>
          <a:noFill/>
          <a:ln w="19050">
            <a:solidFill>
              <a:srgbClr val="00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2" name="Line 29">
            <a:extLst>
              <a:ext uri="{FF2B5EF4-FFF2-40B4-BE49-F238E27FC236}">
                <a16:creationId xmlns:a16="http://schemas.microsoft.com/office/drawing/2014/main" id="{1C81BF49-0234-4C23-970C-FA8023898C70}"/>
              </a:ext>
            </a:extLst>
          </p:cNvPr>
          <p:cNvSpPr>
            <a:spLocks noChangeShapeType="1"/>
          </p:cNvSpPr>
          <p:nvPr/>
        </p:nvSpPr>
        <p:spPr bwMode="auto">
          <a:xfrm>
            <a:off x="3783012" y="4291832"/>
            <a:ext cx="457200" cy="0"/>
          </a:xfrm>
          <a:prstGeom prst="line">
            <a:avLst/>
          </a:prstGeom>
          <a:noFill/>
          <a:ln w="19050">
            <a:solidFill>
              <a:srgbClr val="00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3" name="Line 30">
            <a:extLst>
              <a:ext uri="{FF2B5EF4-FFF2-40B4-BE49-F238E27FC236}">
                <a16:creationId xmlns:a16="http://schemas.microsoft.com/office/drawing/2014/main" id="{B12D464C-A47A-4BCF-B059-5F43E4AA13A2}"/>
              </a:ext>
            </a:extLst>
          </p:cNvPr>
          <p:cNvSpPr>
            <a:spLocks noChangeShapeType="1"/>
          </p:cNvSpPr>
          <p:nvPr/>
        </p:nvSpPr>
        <p:spPr bwMode="auto">
          <a:xfrm rot="16200000">
            <a:off x="2373312" y="5701532"/>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4" name="Text Box 31">
            <a:extLst>
              <a:ext uri="{FF2B5EF4-FFF2-40B4-BE49-F238E27FC236}">
                <a16:creationId xmlns:a16="http://schemas.microsoft.com/office/drawing/2014/main" id="{34FD121A-A235-4B4E-ACED-872A14B93904}"/>
              </a:ext>
            </a:extLst>
          </p:cNvPr>
          <p:cNvSpPr txBox="1">
            <a:spLocks noChangeArrowheads="1"/>
          </p:cNvSpPr>
          <p:nvPr/>
        </p:nvSpPr>
        <p:spPr bwMode="auto">
          <a:xfrm>
            <a:off x="2276475" y="5663432"/>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0</a:t>
            </a:r>
          </a:p>
        </p:txBody>
      </p:sp>
      <p:sp>
        <p:nvSpPr>
          <p:cNvPr id="35" name="Text Box 32">
            <a:extLst>
              <a:ext uri="{FF2B5EF4-FFF2-40B4-BE49-F238E27FC236}">
                <a16:creationId xmlns:a16="http://schemas.microsoft.com/office/drawing/2014/main" id="{FF2BDEAB-BB86-400E-8B76-BC4C76387130}"/>
              </a:ext>
            </a:extLst>
          </p:cNvPr>
          <p:cNvSpPr txBox="1">
            <a:spLocks noChangeArrowheads="1"/>
          </p:cNvSpPr>
          <p:nvPr/>
        </p:nvSpPr>
        <p:spPr bwMode="auto">
          <a:xfrm>
            <a:off x="2505075" y="5663432"/>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1</a:t>
            </a:r>
          </a:p>
        </p:txBody>
      </p:sp>
      <p:sp>
        <p:nvSpPr>
          <p:cNvPr id="36" name="Text Box 33">
            <a:extLst>
              <a:ext uri="{FF2B5EF4-FFF2-40B4-BE49-F238E27FC236}">
                <a16:creationId xmlns:a16="http://schemas.microsoft.com/office/drawing/2014/main" id="{CA909656-1894-46EE-B745-D933E87E14FF}"/>
              </a:ext>
            </a:extLst>
          </p:cNvPr>
          <p:cNvSpPr txBox="1">
            <a:spLocks noChangeArrowheads="1"/>
          </p:cNvSpPr>
          <p:nvPr/>
        </p:nvSpPr>
        <p:spPr bwMode="auto">
          <a:xfrm>
            <a:off x="2733675" y="5663432"/>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2</a:t>
            </a:r>
          </a:p>
        </p:txBody>
      </p:sp>
      <p:sp>
        <p:nvSpPr>
          <p:cNvPr id="37" name="Text Box 34">
            <a:extLst>
              <a:ext uri="{FF2B5EF4-FFF2-40B4-BE49-F238E27FC236}">
                <a16:creationId xmlns:a16="http://schemas.microsoft.com/office/drawing/2014/main" id="{5F1F94F0-875E-4D0D-A7AF-CE4166C4ED1C}"/>
              </a:ext>
            </a:extLst>
          </p:cNvPr>
          <p:cNvSpPr txBox="1">
            <a:spLocks noChangeArrowheads="1"/>
          </p:cNvSpPr>
          <p:nvPr/>
        </p:nvSpPr>
        <p:spPr bwMode="auto">
          <a:xfrm>
            <a:off x="2962275" y="5663432"/>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3</a:t>
            </a:r>
          </a:p>
        </p:txBody>
      </p:sp>
      <p:sp>
        <p:nvSpPr>
          <p:cNvPr id="38" name="Text Box 35">
            <a:extLst>
              <a:ext uri="{FF2B5EF4-FFF2-40B4-BE49-F238E27FC236}">
                <a16:creationId xmlns:a16="http://schemas.microsoft.com/office/drawing/2014/main" id="{C51BE844-158E-496B-AA68-AAAEF6A942E1}"/>
              </a:ext>
            </a:extLst>
          </p:cNvPr>
          <p:cNvSpPr txBox="1">
            <a:spLocks noChangeArrowheads="1"/>
          </p:cNvSpPr>
          <p:nvPr/>
        </p:nvSpPr>
        <p:spPr bwMode="auto">
          <a:xfrm>
            <a:off x="3190875" y="5663432"/>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4</a:t>
            </a:r>
          </a:p>
        </p:txBody>
      </p:sp>
      <p:sp>
        <p:nvSpPr>
          <p:cNvPr id="39" name="Text Box 36">
            <a:extLst>
              <a:ext uri="{FF2B5EF4-FFF2-40B4-BE49-F238E27FC236}">
                <a16:creationId xmlns:a16="http://schemas.microsoft.com/office/drawing/2014/main" id="{58A081B6-901B-40C0-AF2A-ADCCBAE0D7C8}"/>
              </a:ext>
            </a:extLst>
          </p:cNvPr>
          <p:cNvSpPr txBox="1">
            <a:spLocks noChangeArrowheads="1"/>
          </p:cNvSpPr>
          <p:nvPr/>
        </p:nvSpPr>
        <p:spPr bwMode="auto">
          <a:xfrm>
            <a:off x="3419475" y="5663432"/>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5</a:t>
            </a:r>
          </a:p>
        </p:txBody>
      </p:sp>
      <p:sp>
        <p:nvSpPr>
          <p:cNvPr id="40" name="Text Box 37">
            <a:extLst>
              <a:ext uri="{FF2B5EF4-FFF2-40B4-BE49-F238E27FC236}">
                <a16:creationId xmlns:a16="http://schemas.microsoft.com/office/drawing/2014/main" id="{27D33ECA-D67C-4A5A-8568-690B1B0FE4A7}"/>
              </a:ext>
            </a:extLst>
          </p:cNvPr>
          <p:cNvSpPr txBox="1">
            <a:spLocks noChangeArrowheads="1"/>
          </p:cNvSpPr>
          <p:nvPr/>
        </p:nvSpPr>
        <p:spPr bwMode="auto">
          <a:xfrm>
            <a:off x="3648075" y="5663432"/>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6</a:t>
            </a:r>
          </a:p>
        </p:txBody>
      </p:sp>
      <p:sp>
        <p:nvSpPr>
          <p:cNvPr id="41" name="Text Box 38">
            <a:extLst>
              <a:ext uri="{FF2B5EF4-FFF2-40B4-BE49-F238E27FC236}">
                <a16:creationId xmlns:a16="http://schemas.microsoft.com/office/drawing/2014/main" id="{FB032F80-5975-4FE9-BCCC-A5F663EE2EBC}"/>
              </a:ext>
            </a:extLst>
          </p:cNvPr>
          <p:cNvSpPr txBox="1">
            <a:spLocks noChangeArrowheads="1"/>
          </p:cNvSpPr>
          <p:nvPr/>
        </p:nvSpPr>
        <p:spPr bwMode="auto">
          <a:xfrm>
            <a:off x="3876675" y="5663432"/>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7</a:t>
            </a:r>
          </a:p>
        </p:txBody>
      </p:sp>
      <p:sp>
        <p:nvSpPr>
          <p:cNvPr id="44" name="Text Box 39">
            <a:extLst>
              <a:ext uri="{FF2B5EF4-FFF2-40B4-BE49-F238E27FC236}">
                <a16:creationId xmlns:a16="http://schemas.microsoft.com/office/drawing/2014/main" id="{F6907CB6-D3D4-4358-B17F-6E8B555C3321}"/>
              </a:ext>
            </a:extLst>
          </p:cNvPr>
          <p:cNvSpPr txBox="1">
            <a:spLocks noChangeArrowheads="1"/>
          </p:cNvSpPr>
          <p:nvPr/>
        </p:nvSpPr>
        <p:spPr bwMode="auto">
          <a:xfrm>
            <a:off x="4105275" y="5663432"/>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8</a:t>
            </a:r>
          </a:p>
        </p:txBody>
      </p:sp>
      <p:sp>
        <p:nvSpPr>
          <p:cNvPr id="45" name="Text Box 40">
            <a:extLst>
              <a:ext uri="{FF2B5EF4-FFF2-40B4-BE49-F238E27FC236}">
                <a16:creationId xmlns:a16="http://schemas.microsoft.com/office/drawing/2014/main" id="{6A9D0CC2-30AB-4625-8FB2-66D4A09CEE5A}"/>
              </a:ext>
            </a:extLst>
          </p:cNvPr>
          <p:cNvSpPr txBox="1">
            <a:spLocks noChangeArrowheads="1"/>
          </p:cNvSpPr>
          <p:nvPr/>
        </p:nvSpPr>
        <p:spPr bwMode="auto">
          <a:xfrm>
            <a:off x="4333875" y="5663432"/>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9</a:t>
            </a:r>
          </a:p>
        </p:txBody>
      </p:sp>
      <p:sp>
        <p:nvSpPr>
          <p:cNvPr id="46" name="Text Box 41">
            <a:extLst>
              <a:ext uri="{FF2B5EF4-FFF2-40B4-BE49-F238E27FC236}">
                <a16:creationId xmlns:a16="http://schemas.microsoft.com/office/drawing/2014/main" id="{A578D319-E0F4-4D66-AD6C-B019482642EE}"/>
              </a:ext>
            </a:extLst>
          </p:cNvPr>
          <p:cNvSpPr txBox="1">
            <a:spLocks noChangeArrowheads="1"/>
          </p:cNvSpPr>
          <p:nvPr/>
        </p:nvSpPr>
        <p:spPr bwMode="auto">
          <a:xfrm>
            <a:off x="4773612" y="5526907"/>
            <a:ext cx="1190625" cy="273050"/>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9050">
                <a:solidFill>
                  <a:srgbClr val="FFFFCC"/>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[BanksJ, 2010]</a:t>
            </a:r>
          </a:p>
        </p:txBody>
      </p:sp>
      <p:sp>
        <p:nvSpPr>
          <p:cNvPr id="47" name="Text Box 42">
            <a:extLst>
              <a:ext uri="{FF2B5EF4-FFF2-40B4-BE49-F238E27FC236}">
                <a16:creationId xmlns:a16="http://schemas.microsoft.com/office/drawing/2014/main" id="{7C00F0A1-5B9A-40AC-85EC-3AC51CA504CD}"/>
              </a:ext>
            </a:extLst>
          </p:cNvPr>
          <p:cNvSpPr txBox="1">
            <a:spLocks noChangeArrowheads="1"/>
          </p:cNvSpPr>
          <p:nvPr/>
        </p:nvSpPr>
        <p:spPr bwMode="auto">
          <a:xfrm>
            <a:off x="3330575" y="5907907"/>
            <a:ext cx="522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Time</a:t>
            </a:r>
          </a:p>
        </p:txBody>
      </p:sp>
      <p:sp>
        <p:nvSpPr>
          <p:cNvPr id="48" name="Text Box 43">
            <a:extLst>
              <a:ext uri="{FF2B5EF4-FFF2-40B4-BE49-F238E27FC236}">
                <a16:creationId xmlns:a16="http://schemas.microsoft.com/office/drawing/2014/main" id="{A6813E21-0D27-4DD7-A59C-126C10F0A0BE}"/>
              </a:ext>
            </a:extLst>
          </p:cNvPr>
          <p:cNvSpPr txBox="1">
            <a:spLocks noChangeArrowheads="1"/>
          </p:cNvSpPr>
          <p:nvPr/>
        </p:nvSpPr>
        <p:spPr bwMode="auto">
          <a:xfrm rot="16200000">
            <a:off x="1505743" y="4627588"/>
            <a:ext cx="1095375"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Queue length</a:t>
            </a:r>
          </a:p>
        </p:txBody>
      </p:sp>
      <p:sp>
        <p:nvSpPr>
          <p:cNvPr id="49" name="TextBox 43">
            <a:extLst>
              <a:ext uri="{FF2B5EF4-FFF2-40B4-BE49-F238E27FC236}">
                <a16:creationId xmlns:a16="http://schemas.microsoft.com/office/drawing/2014/main" id="{DB5D1D07-72F0-4F58-9CAC-87244A5B775B}"/>
              </a:ext>
            </a:extLst>
          </p:cNvPr>
          <p:cNvSpPr txBox="1">
            <a:spLocks noChangeArrowheads="1"/>
          </p:cNvSpPr>
          <p:nvPr/>
        </p:nvSpPr>
        <p:spPr bwMode="auto">
          <a:xfrm>
            <a:off x="6096000" y="4071169"/>
            <a:ext cx="3859212" cy="1385888"/>
          </a:xfrm>
          <a:prstGeom prst="rect">
            <a:avLst/>
          </a:prstGeom>
          <a:solidFill>
            <a:srgbClr val="FF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tabLst>
                <a:tab pos="341313" algn="l"/>
              </a:tabLst>
              <a:defRPr>
                <a:solidFill>
                  <a:schemeClr val="tx1"/>
                </a:solidFill>
                <a:latin typeface="Arial" panose="020B0604020202020204" pitchFamily="34" charset="0"/>
                <a:cs typeface="Times New Roman" panose="02020603050405020304" pitchFamily="18" charset="0"/>
              </a:defRPr>
            </a:lvl1pPr>
            <a:lvl2pPr marL="742950" indent="-285750">
              <a:tabLst>
                <a:tab pos="341313" algn="l"/>
              </a:tabLst>
              <a:defRPr>
                <a:solidFill>
                  <a:schemeClr val="tx1"/>
                </a:solidFill>
                <a:latin typeface="Arial" panose="020B0604020202020204" pitchFamily="34" charset="0"/>
                <a:cs typeface="Times New Roman" panose="02020603050405020304" pitchFamily="18" charset="0"/>
              </a:defRPr>
            </a:lvl2pPr>
            <a:lvl3pPr marL="1143000" indent="-228600">
              <a:tabLst>
                <a:tab pos="341313" algn="l"/>
              </a:tabLst>
              <a:defRPr>
                <a:solidFill>
                  <a:schemeClr val="tx1"/>
                </a:solidFill>
                <a:latin typeface="Arial" panose="020B0604020202020204" pitchFamily="34" charset="0"/>
                <a:cs typeface="Times New Roman" panose="02020603050405020304" pitchFamily="18" charset="0"/>
              </a:defRPr>
            </a:lvl3pPr>
            <a:lvl4pPr marL="1600200" indent="-228600">
              <a:tabLst>
                <a:tab pos="341313" algn="l"/>
              </a:tabLst>
              <a:defRPr>
                <a:solidFill>
                  <a:schemeClr val="tx1"/>
                </a:solidFill>
                <a:latin typeface="Arial" panose="020B0604020202020204" pitchFamily="34" charset="0"/>
                <a:cs typeface="Times New Roman" panose="02020603050405020304" pitchFamily="18" charset="0"/>
              </a:defRPr>
            </a:lvl4pPr>
            <a:lvl5pPr marL="2057400" indent="-228600">
              <a:tabLst>
                <a:tab pos="341313" algn="l"/>
              </a:tabLst>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tabLst>
                <a:tab pos="341313" algn="l"/>
              </a:tabLs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tabLst>
                <a:tab pos="341313" algn="l"/>
              </a:tabLs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tabLst>
                <a:tab pos="341313" algn="l"/>
              </a:tabLs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tabLst>
                <a:tab pos="341313" algn="l"/>
              </a:tabLs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400" i="1" dirty="0">
                <a:latin typeface="Courier New" panose="02070309020205020404" pitchFamily="49" charset="0"/>
                <a:cs typeface="Courier New" panose="02070309020205020404" pitchFamily="49" charset="0"/>
              </a:rPr>
              <a:t>t</a:t>
            </a:r>
            <a:r>
              <a:rPr lang="en-US" altLang="en-US" sz="1400" dirty="0">
                <a:latin typeface="Courier New" panose="02070309020205020404" pitchFamily="49" charset="0"/>
                <a:cs typeface="Courier New" panose="02070309020205020404" pitchFamily="49" charset="0"/>
              </a:rPr>
              <a:t> = 0</a:t>
            </a:r>
          </a:p>
          <a:p>
            <a:pPr eaLnBrk="1" hangingPunct="1"/>
            <a:r>
              <a:rPr lang="en-US" altLang="en-US" sz="1400" dirty="0">
                <a:latin typeface="Courier New" panose="02070309020205020404" pitchFamily="49" charset="0"/>
                <a:cs typeface="Courier New" panose="02070309020205020404" pitchFamily="49" charset="0"/>
              </a:rPr>
              <a:t>while </a:t>
            </a:r>
            <a:r>
              <a:rPr lang="en-US" altLang="en-US" sz="1400" i="1" dirty="0">
                <a:latin typeface="Courier New" panose="02070309020205020404" pitchFamily="49" charset="0"/>
                <a:cs typeface="Courier New" panose="02070309020205020404" pitchFamily="49" charset="0"/>
              </a:rPr>
              <a:t>t</a:t>
            </a:r>
            <a:r>
              <a:rPr lang="en-US" altLang="en-US" sz="1400" dirty="0">
                <a:latin typeface="Courier New" panose="02070309020205020404" pitchFamily="49" charset="0"/>
                <a:cs typeface="Courier New" panose="02070309020205020404" pitchFamily="49" charset="0"/>
              </a:rPr>
              <a:t> &lt; </a:t>
            </a:r>
            <a:r>
              <a:rPr lang="en-US" altLang="en-US" sz="1400" dirty="0" err="1">
                <a:latin typeface="Courier New" panose="02070309020205020404" pitchFamily="49" charset="0"/>
                <a:cs typeface="Courier New" panose="02070309020205020404" pitchFamily="49" charset="0"/>
              </a:rPr>
              <a:t>end_time</a:t>
            </a:r>
            <a:endParaRPr lang="en-US" altLang="en-US" sz="1400" dirty="0">
              <a:latin typeface="Courier New" panose="02070309020205020404" pitchFamily="49" charset="0"/>
              <a:cs typeface="Courier New" panose="02070309020205020404" pitchFamily="49" charset="0"/>
            </a:endParaRPr>
          </a:p>
          <a:p>
            <a:pPr eaLnBrk="1" hangingPunct="1"/>
            <a:r>
              <a:rPr lang="en-US" altLang="en-US" sz="1400" dirty="0">
                <a:latin typeface="Courier New" panose="02070309020205020404" pitchFamily="49" charset="0"/>
                <a:cs typeface="Courier New" panose="02070309020205020404" pitchFamily="49" charset="0"/>
              </a:rPr>
              <a:t>	</a:t>
            </a:r>
            <a:r>
              <a:rPr lang="en-US" altLang="en-US" sz="1400" i="1" dirty="0">
                <a:latin typeface="Courier New" panose="02070309020205020404" pitchFamily="49" charset="0"/>
                <a:cs typeface="Courier New" panose="02070309020205020404" pitchFamily="49" charset="0"/>
              </a:rPr>
              <a:t>t</a:t>
            </a:r>
            <a:r>
              <a:rPr lang="en-US" altLang="en-US" sz="1400" dirty="0">
                <a:latin typeface="Courier New" panose="02070309020205020404" pitchFamily="49" charset="0"/>
                <a:cs typeface="Courier New" panose="02070309020205020404" pitchFamily="49" charset="0"/>
              </a:rPr>
              <a:t> = time of next event </a:t>
            </a:r>
            <a:r>
              <a:rPr lang="en-US" altLang="en-US" sz="1400" i="1" dirty="0">
                <a:latin typeface="Courier New" panose="02070309020205020404" pitchFamily="49" charset="0"/>
                <a:cs typeface="Courier New" panose="02070309020205020404" pitchFamily="49" charset="0"/>
              </a:rPr>
              <a:t>e</a:t>
            </a:r>
          </a:p>
          <a:p>
            <a:pPr eaLnBrk="1" hangingPunct="1"/>
            <a:r>
              <a:rPr lang="en-US" altLang="en-US" sz="1400" dirty="0">
                <a:latin typeface="Courier New" panose="02070309020205020404" pitchFamily="49" charset="0"/>
                <a:cs typeface="Courier New" panose="02070309020205020404" pitchFamily="49" charset="0"/>
              </a:rPr>
              <a:t>	process event </a:t>
            </a:r>
            <a:r>
              <a:rPr lang="en-US" altLang="en-US" sz="1400" i="1" dirty="0">
                <a:latin typeface="Courier New" panose="02070309020205020404" pitchFamily="49" charset="0"/>
                <a:cs typeface="Courier New" panose="02070309020205020404" pitchFamily="49" charset="0"/>
              </a:rPr>
              <a:t>e</a:t>
            </a:r>
          </a:p>
          <a:p>
            <a:pPr eaLnBrk="1" hangingPunct="1"/>
            <a:r>
              <a:rPr lang="en-US" altLang="en-US" sz="1400" i="1" dirty="0">
                <a:latin typeface="Courier New" panose="02070309020205020404" pitchFamily="49" charset="0"/>
                <a:cs typeface="Courier New" panose="02070309020205020404" pitchFamily="49" charset="0"/>
              </a:rPr>
              <a:t>	</a:t>
            </a:r>
            <a:r>
              <a:rPr lang="en-US" altLang="en-US" sz="1400" dirty="0">
                <a:latin typeface="Courier New" panose="02070309020205020404" pitchFamily="49" charset="0"/>
                <a:cs typeface="Courier New" panose="02070309020205020404" pitchFamily="49" charset="0"/>
              </a:rPr>
              <a:t>possibly schedule future events</a:t>
            </a:r>
          </a:p>
          <a:p>
            <a:pPr eaLnBrk="1" hangingPunct="1"/>
            <a:r>
              <a:rPr lang="en-US" altLang="en-US" sz="1400" dirty="0" err="1">
                <a:latin typeface="Courier New" panose="02070309020205020404" pitchFamily="49" charset="0"/>
                <a:cs typeface="Courier New" panose="02070309020205020404" pitchFamily="49" charset="0"/>
              </a:rPr>
              <a:t>endwhile</a:t>
            </a:r>
            <a:endParaRPr lang="en-US" altLang="en-US" sz="1400" dirty="0">
              <a:latin typeface="Courier New" panose="02070309020205020404" pitchFamily="49" charset="0"/>
              <a:cs typeface="Courier New" panose="02070309020205020404" pitchFamily="49" charset="0"/>
            </a:endParaRPr>
          </a:p>
        </p:txBody>
      </p:sp>
      <p:pic>
        <p:nvPicPr>
          <p:cNvPr id="50" name="Picture 49">
            <a:extLst>
              <a:ext uri="{FF2B5EF4-FFF2-40B4-BE49-F238E27FC236}">
                <a16:creationId xmlns:a16="http://schemas.microsoft.com/office/drawing/2014/main" id="{1105F1A9-4053-4782-8E19-E93579DB6E2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6917123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0405732-4309-401A-B15B-1AD1BB1EC16F}"/>
              </a:ext>
            </a:extLst>
          </p:cNvPr>
          <p:cNvSpPr>
            <a:spLocks noGrp="1"/>
          </p:cNvSpPr>
          <p:nvPr>
            <p:ph type="sldNum" sz="quarter" idx="10"/>
          </p:nvPr>
        </p:nvSpPr>
        <p:spPr/>
        <p:txBody>
          <a:bodyPr/>
          <a:lstStyle/>
          <a:p>
            <a:pPr>
              <a:defRPr/>
            </a:pPr>
            <a:fld id="{D68E8870-17DE-45C4-A8DD-7644B2422933}" type="slidenum">
              <a:rPr lang="en-US" smtClean="0"/>
              <a:pPr>
                <a:defRPr/>
              </a:pPr>
              <a:t>54</a:t>
            </a:fld>
            <a:endParaRPr lang="en-US" dirty="0"/>
          </a:p>
        </p:txBody>
      </p:sp>
      <p:sp>
        <p:nvSpPr>
          <p:cNvPr id="3" name="Title 2">
            <a:extLst>
              <a:ext uri="{FF2B5EF4-FFF2-40B4-BE49-F238E27FC236}">
                <a16:creationId xmlns:a16="http://schemas.microsoft.com/office/drawing/2014/main" id="{B384CB24-3161-4FD8-B17D-AFAAF831D610}"/>
              </a:ext>
            </a:extLst>
          </p:cNvPr>
          <p:cNvSpPr>
            <a:spLocks noGrp="1"/>
          </p:cNvSpPr>
          <p:nvPr>
            <p:ph type="title"/>
          </p:nvPr>
        </p:nvSpPr>
        <p:spPr>
          <a:xfrm>
            <a:off x="2284877" y="-41204"/>
            <a:ext cx="7416800" cy="795130"/>
          </a:xfrm>
        </p:spPr>
        <p:txBody>
          <a:bodyPr/>
          <a:lstStyle/>
          <a:p>
            <a:r>
              <a:rPr lang="en-US" sz="3200" dirty="0"/>
              <a:t>CONTINUOUS</a:t>
            </a:r>
          </a:p>
        </p:txBody>
      </p:sp>
      <p:sp>
        <p:nvSpPr>
          <p:cNvPr id="4" name="Content Placeholder 3">
            <a:extLst>
              <a:ext uri="{FF2B5EF4-FFF2-40B4-BE49-F238E27FC236}">
                <a16:creationId xmlns:a16="http://schemas.microsoft.com/office/drawing/2014/main" id="{1DF23A45-F163-487D-919D-3CAA24A8BEC7}"/>
              </a:ext>
            </a:extLst>
          </p:cNvPr>
          <p:cNvSpPr>
            <a:spLocks noGrp="1"/>
          </p:cNvSpPr>
          <p:nvPr>
            <p:ph sz="quarter" idx="11"/>
          </p:nvPr>
        </p:nvSpPr>
        <p:spPr>
          <a:xfrm>
            <a:off x="470693" y="795130"/>
            <a:ext cx="11250613" cy="2254046"/>
          </a:xfrm>
        </p:spPr>
        <p:txBody>
          <a:bodyPr/>
          <a:lstStyle/>
          <a:p>
            <a:r>
              <a:rPr lang="en-US" altLang="en-US" dirty="0"/>
              <a:t>Model where state variables change (pseudo-) continuously over time.  Typically, time advances in small fixed time steps</a:t>
            </a:r>
          </a:p>
          <a:p>
            <a:r>
              <a:rPr lang="en-US" altLang="en-US" dirty="0"/>
              <a:t>AKA “time-stepped” </a:t>
            </a:r>
            <a:r>
              <a:rPr lang="en-US" altLang="en-US" sz="1800" dirty="0"/>
              <a:t>[Banks J, 2010]</a:t>
            </a:r>
          </a:p>
          <a:p>
            <a:endParaRPr lang="en-US" altLang="en-US" sz="1400" dirty="0"/>
          </a:p>
          <a:p>
            <a:r>
              <a:rPr lang="en-US" altLang="en-US" dirty="0"/>
              <a:t>Continuous simulation uses continuous models</a:t>
            </a:r>
          </a:p>
          <a:p>
            <a:endParaRPr lang="en-US" dirty="0"/>
          </a:p>
        </p:txBody>
      </p:sp>
      <p:sp>
        <p:nvSpPr>
          <p:cNvPr id="5" name="Line 3">
            <a:extLst>
              <a:ext uri="{FF2B5EF4-FFF2-40B4-BE49-F238E27FC236}">
                <a16:creationId xmlns:a16="http://schemas.microsoft.com/office/drawing/2014/main" id="{EF909FEA-3BAA-4465-BD27-F4F98BA73C20}"/>
              </a:ext>
            </a:extLst>
          </p:cNvPr>
          <p:cNvSpPr>
            <a:spLocks noChangeShapeType="1"/>
          </p:cNvSpPr>
          <p:nvPr/>
        </p:nvSpPr>
        <p:spPr bwMode="auto">
          <a:xfrm flipV="1">
            <a:off x="1276814" y="3487945"/>
            <a:ext cx="0" cy="2057400"/>
          </a:xfrm>
          <a:prstGeom prst="line">
            <a:avLst/>
          </a:prstGeom>
          <a:noFill/>
          <a:ln w="12700">
            <a:solidFill>
              <a:schemeClr val="tx1"/>
            </a:solidFill>
            <a:round/>
            <a:headEnd/>
            <a:tailEnd type="stealth"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 name="Line 4">
            <a:extLst>
              <a:ext uri="{FF2B5EF4-FFF2-40B4-BE49-F238E27FC236}">
                <a16:creationId xmlns:a16="http://schemas.microsoft.com/office/drawing/2014/main" id="{148D1830-A56B-4EF0-B408-CB486E0E3734}"/>
              </a:ext>
            </a:extLst>
          </p:cNvPr>
          <p:cNvSpPr>
            <a:spLocks noChangeShapeType="1"/>
          </p:cNvSpPr>
          <p:nvPr/>
        </p:nvSpPr>
        <p:spPr bwMode="auto">
          <a:xfrm flipV="1">
            <a:off x="1276814" y="5545345"/>
            <a:ext cx="2286000" cy="0"/>
          </a:xfrm>
          <a:prstGeom prst="line">
            <a:avLst/>
          </a:prstGeom>
          <a:noFill/>
          <a:ln w="12700">
            <a:solidFill>
              <a:schemeClr val="tx1"/>
            </a:solidFill>
            <a:round/>
            <a:headEnd/>
            <a:tailEnd type="stealth"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 name="Line 5">
            <a:extLst>
              <a:ext uri="{FF2B5EF4-FFF2-40B4-BE49-F238E27FC236}">
                <a16:creationId xmlns:a16="http://schemas.microsoft.com/office/drawing/2014/main" id="{5EE3A5B1-8568-4F27-910E-B6EDA7BA5BCF}"/>
              </a:ext>
            </a:extLst>
          </p:cNvPr>
          <p:cNvSpPr>
            <a:spLocks noChangeShapeType="1"/>
          </p:cNvSpPr>
          <p:nvPr/>
        </p:nvSpPr>
        <p:spPr bwMode="auto">
          <a:xfrm>
            <a:off x="1200614" y="418009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 name="Line 6">
            <a:extLst>
              <a:ext uri="{FF2B5EF4-FFF2-40B4-BE49-F238E27FC236}">
                <a16:creationId xmlns:a16="http://schemas.microsoft.com/office/drawing/2014/main" id="{0358A10D-F37F-4938-8655-F14D5E78F3E2}"/>
              </a:ext>
            </a:extLst>
          </p:cNvPr>
          <p:cNvSpPr>
            <a:spLocks noChangeShapeType="1"/>
          </p:cNvSpPr>
          <p:nvPr/>
        </p:nvSpPr>
        <p:spPr bwMode="auto">
          <a:xfrm>
            <a:off x="1200614" y="46309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 name="Line 7">
            <a:extLst>
              <a:ext uri="{FF2B5EF4-FFF2-40B4-BE49-F238E27FC236}">
                <a16:creationId xmlns:a16="http://schemas.microsoft.com/office/drawing/2014/main" id="{874E0A63-E7D5-4935-9612-E897297C0117}"/>
              </a:ext>
            </a:extLst>
          </p:cNvPr>
          <p:cNvSpPr>
            <a:spLocks noChangeShapeType="1"/>
          </p:cNvSpPr>
          <p:nvPr/>
        </p:nvSpPr>
        <p:spPr bwMode="auto">
          <a:xfrm>
            <a:off x="1200614" y="50881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 name="Line 8">
            <a:extLst>
              <a:ext uri="{FF2B5EF4-FFF2-40B4-BE49-F238E27FC236}">
                <a16:creationId xmlns:a16="http://schemas.microsoft.com/office/drawing/2014/main" id="{E8785529-19FB-46AE-A273-05700BAFBA2A}"/>
              </a:ext>
            </a:extLst>
          </p:cNvPr>
          <p:cNvSpPr>
            <a:spLocks noChangeShapeType="1"/>
          </p:cNvSpPr>
          <p:nvPr/>
        </p:nvSpPr>
        <p:spPr bwMode="auto">
          <a:xfrm>
            <a:off x="1200614" y="55453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 name="Line 9">
            <a:extLst>
              <a:ext uri="{FF2B5EF4-FFF2-40B4-BE49-F238E27FC236}">
                <a16:creationId xmlns:a16="http://schemas.microsoft.com/office/drawing/2014/main" id="{6C9FD804-5263-4234-9D27-808CBCBE8CD8}"/>
              </a:ext>
            </a:extLst>
          </p:cNvPr>
          <p:cNvSpPr>
            <a:spLocks noChangeShapeType="1"/>
          </p:cNvSpPr>
          <p:nvPr/>
        </p:nvSpPr>
        <p:spPr bwMode="auto">
          <a:xfrm>
            <a:off x="1200614" y="37165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2" name="Text Box 10">
            <a:extLst>
              <a:ext uri="{FF2B5EF4-FFF2-40B4-BE49-F238E27FC236}">
                <a16:creationId xmlns:a16="http://schemas.microsoft.com/office/drawing/2014/main" id="{14E4E957-FCD4-4977-A4D0-F5933330D79A}"/>
              </a:ext>
            </a:extLst>
          </p:cNvPr>
          <p:cNvSpPr txBox="1">
            <a:spLocks noChangeArrowheads="1"/>
          </p:cNvSpPr>
          <p:nvPr/>
        </p:nvSpPr>
        <p:spPr bwMode="auto">
          <a:xfrm>
            <a:off x="1008527" y="4035633"/>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3</a:t>
            </a:r>
          </a:p>
        </p:txBody>
      </p:sp>
      <p:sp>
        <p:nvSpPr>
          <p:cNvPr id="13" name="Text Box 11">
            <a:extLst>
              <a:ext uri="{FF2B5EF4-FFF2-40B4-BE49-F238E27FC236}">
                <a16:creationId xmlns:a16="http://schemas.microsoft.com/office/drawing/2014/main" id="{3F6DE21F-8E57-47A3-9102-EB458B1D0735}"/>
              </a:ext>
            </a:extLst>
          </p:cNvPr>
          <p:cNvSpPr txBox="1">
            <a:spLocks noChangeArrowheads="1"/>
          </p:cNvSpPr>
          <p:nvPr/>
        </p:nvSpPr>
        <p:spPr bwMode="auto">
          <a:xfrm>
            <a:off x="1008527" y="4492833"/>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2</a:t>
            </a:r>
          </a:p>
        </p:txBody>
      </p:sp>
      <p:sp>
        <p:nvSpPr>
          <p:cNvPr id="14" name="Text Box 12">
            <a:extLst>
              <a:ext uri="{FF2B5EF4-FFF2-40B4-BE49-F238E27FC236}">
                <a16:creationId xmlns:a16="http://schemas.microsoft.com/office/drawing/2014/main" id="{87022427-37E5-4BFA-A454-06E82B1AAB7D}"/>
              </a:ext>
            </a:extLst>
          </p:cNvPr>
          <p:cNvSpPr txBox="1">
            <a:spLocks noChangeArrowheads="1"/>
          </p:cNvSpPr>
          <p:nvPr/>
        </p:nvSpPr>
        <p:spPr bwMode="auto">
          <a:xfrm>
            <a:off x="1008527" y="4950033"/>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1</a:t>
            </a:r>
          </a:p>
        </p:txBody>
      </p:sp>
      <p:sp>
        <p:nvSpPr>
          <p:cNvPr id="15" name="Text Box 13">
            <a:extLst>
              <a:ext uri="{FF2B5EF4-FFF2-40B4-BE49-F238E27FC236}">
                <a16:creationId xmlns:a16="http://schemas.microsoft.com/office/drawing/2014/main" id="{89865F2D-78DF-4598-8282-0D9286944877}"/>
              </a:ext>
            </a:extLst>
          </p:cNvPr>
          <p:cNvSpPr txBox="1">
            <a:spLocks noChangeArrowheads="1"/>
          </p:cNvSpPr>
          <p:nvPr/>
        </p:nvSpPr>
        <p:spPr bwMode="auto">
          <a:xfrm>
            <a:off x="1008527" y="5407233"/>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0</a:t>
            </a:r>
          </a:p>
        </p:txBody>
      </p:sp>
      <p:sp>
        <p:nvSpPr>
          <p:cNvPr id="16" name="Text Box 14">
            <a:extLst>
              <a:ext uri="{FF2B5EF4-FFF2-40B4-BE49-F238E27FC236}">
                <a16:creationId xmlns:a16="http://schemas.microsoft.com/office/drawing/2014/main" id="{1517BF75-97A8-4B6D-BF5A-36AAB2E4A9CA}"/>
              </a:ext>
            </a:extLst>
          </p:cNvPr>
          <p:cNvSpPr txBox="1">
            <a:spLocks noChangeArrowheads="1"/>
          </p:cNvSpPr>
          <p:nvPr/>
        </p:nvSpPr>
        <p:spPr bwMode="auto">
          <a:xfrm>
            <a:off x="1008527" y="3578433"/>
            <a:ext cx="268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4</a:t>
            </a:r>
          </a:p>
        </p:txBody>
      </p:sp>
      <p:sp>
        <p:nvSpPr>
          <p:cNvPr id="17" name="Line 15">
            <a:extLst>
              <a:ext uri="{FF2B5EF4-FFF2-40B4-BE49-F238E27FC236}">
                <a16:creationId xmlns:a16="http://schemas.microsoft.com/office/drawing/2014/main" id="{D34C6DB7-0DD1-4764-A2E9-63CE9F5CE47E}"/>
              </a:ext>
            </a:extLst>
          </p:cNvPr>
          <p:cNvSpPr>
            <a:spLocks noChangeShapeType="1"/>
          </p:cNvSpPr>
          <p:nvPr/>
        </p:nvSpPr>
        <p:spPr bwMode="auto">
          <a:xfrm rot="16200000">
            <a:off x="1467314" y="55834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8" name="Line 16">
            <a:extLst>
              <a:ext uri="{FF2B5EF4-FFF2-40B4-BE49-F238E27FC236}">
                <a16:creationId xmlns:a16="http://schemas.microsoft.com/office/drawing/2014/main" id="{C2AF1090-3E0E-4D40-A8E9-A6FC138541A3}"/>
              </a:ext>
            </a:extLst>
          </p:cNvPr>
          <p:cNvSpPr>
            <a:spLocks noChangeShapeType="1"/>
          </p:cNvSpPr>
          <p:nvPr/>
        </p:nvSpPr>
        <p:spPr bwMode="auto">
          <a:xfrm rot="16200000">
            <a:off x="1689564" y="55834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9" name="Line 17">
            <a:extLst>
              <a:ext uri="{FF2B5EF4-FFF2-40B4-BE49-F238E27FC236}">
                <a16:creationId xmlns:a16="http://schemas.microsoft.com/office/drawing/2014/main" id="{77B3F187-D2F6-48CB-9654-7A9831672472}"/>
              </a:ext>
            </a:extLst>
          </p:cNvPr>
          <p:cNvSpPr>
            <a:spLocks noChangeShapeType="1"/>
          </p:cNvSpPr>
          <p:nvPr/>
        </p:nvSpPr>
        <p:spPr bwMode="auto">
          <a:xfrm rot="16200000">
            <a:off x="1924514" y="55834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 name="Line 18">
            <a:extLst>
              <a:ext uri="{FF2B5EF4-FFF2-40B4-BE49-F238E27FC236}">
                <a16:creationId xmlns:a16="http://schemas.microsoft.com/office/drawing/2014/main" id="{4DDD868E-1437-4F16-83C3-C08C0B1E096F}"/>
              </a:ext>
            </a:extLst>
          </p:cNvPr>
          <p:cNvSpPr>
            <a:spLocks noChangeShapeType="1"/>
          </p:cNvSpPr>
          <p:nvPr/>
        </p:nvSpPr>
        <p:spPr bwMode="auto">
          <a:xfrm rot="16200000">
            <a:off x="2153114" y="55834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1" name="Line 19">
            <a:extLst>
              <a:ext uri="{FF2B5EF4-FFF2-40B4-BE49-F238E27FC236}">
                <a16:creationId xmlns:a16="http://schemas.microsoft.com/office/drawing/2014/main" id="{80258D7B-175A-4DEF-BE99-DE3F0DA05D5E}"/>
              </a:ext>
            </a:extLst>
          </p:cNvPr>
          <p:cNvSpPr>
            <a:spLocks noChangeShapeType="1"/>
          </p:cNvSpPr>
          <p:nvPr/>
        </p:nvSpPr>
        <p:spPr bwMode="auto">
          <a:xfrm rot="16200000">
            <a:off x="2375364" y="55834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2" name="Line 20">
            <a:extLst>
              <a:ext uri="{FF2B5EF4-FFF2-40B4-BE49-F238E27FC236}">
                <a16:creationId xmlns:a16="http://schemas.microsoft.com/office/drawing/2014/main" id="{5917949F-A4C9-4CA9-AE95-4E5EE9182D5B}"/>
              </a:ext>
            </a:extLst>
          </p:cNvPr>
          <p:cNvSpPr>
            <a:spLocks noChangeShapeType="1"/>
          </p:cNvSpPr>
          <p:nvPr/>
        </p:nvSpPr>
        <p:spPr bwMode="auto">
          <a:xfrm rot="16200000">
            <a:off x="2610314" y="55834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 name="Line 21">
            <a:extLst>
              <a:ext uri="{FF2B5EF4-FFF2-40B4-BE49-F238E27FC236}">
                <a16:creationId xmlns:a16="http://schemas.microsoft.com/office/drawing/2014/main" id="{5BBDBCEC-EBB4-4FB8-AEE4-FD85CF1AAB53}"/>
              </a:ext>
            </a:extLst>
          </p:cNvPr>
          <p:cNvSpPr>
            <a:spLocks noChangeShapeType="1"/>
          </p:cNvSpPr>
          <p:nvPr/>
        </p:nvSpPr>
        <p:spPr bwMode="auto">
          <a:xfrm rot="16200000">
            <a:off x="2838914" y="55834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 name="Line 22">
            <a:extLst>
              <a:ext uri="{FF2B5EF4-FFF2-40B4-BE49-F238E27FC236}">
                <a16:creationId xmlns:a16="http://schemas.microsoft.com/office/drawing/2014/main" id="{0087A7FF-0B7D-4EC6-95CB-95FF1EBBA7A1}"/>
              </a:ext>
            </a:extLst>
          </p:cNvPr>
          <p:cNvSpPr>
            <a:spLocks noChangeShapeType="1"/>
          </p:cNvSpPr>
          <p:nvPr/>
        </p:nvSpPr>
        <p:spPr bwMode="auto">
          <a:xfrm rot="16200000">
            <a:off x="3061164" y="55834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5" name="Line 23">
            <a:extLst>
              <a:ext uri="{FF2B5EF4-FFF2-40B4-BE49-F238E27FC236}">
                <a16:creationId xmlns:a16="http://schemas.microsoft.com/office/drawing/2014/main" id="{9FBDACA1-4E1C-4947-A7AB-7B047D11A539}"/>
              </a:ext>
            </a:extLst>
          </p:cNvPr>
          <p:cNvSpPr>
            <a:spLocks noChangeShapeType="1"/>
          </p:cNvSpPr>
          <p:nvPr/>
        </p:nvSpPr>
        <p:spPr bwMode="auto">
          <a:xfrm rot="16200000">
            <a:off x="3296114" y="55834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6" name="Line 29">
            <a:extLst>
              <a:ext uri="{FF2B5EF4-FFF2-40B4-BE49-F238E27FC236}">
                <a16:creationId xmlns:a16="http://schemas.microsoft.com/office/drawing/2014/main" id="{0682040D-A6BB-4B57-95F5-25A5B7FE8ADB}"/>
              </a:ext>
            </a:extLst>
          </p:cNvPr>
          <p:cNvSpPr>
            <a:spLocks noChangeShapeType="1"/>
          </p:cNvSpPr>
          <p:nvPr/>
        </p:nvSpPr>
        <p:spPr bwMode="auto">
          <a:xfrm rot="16200000">
            <a:off x="1238714" y="5583445"/>
            <a:ext cx="762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7" name="Text Box 30">
            <a:extLst>
              <a:ext uri="{FF2B5EF4-FFF2-40B4-BE49-F238E27FC236}">
                <a16:creationId xmlns:a16="http://schemas.microsoft.com/office/drawing/2014/main" id="{8DDB22E3-2521-4829-8DAC-129BBB9E09AF}"/>
              </a:ext>
            </a:extLst>
          </p:cNvPr>
          <p:cNvSpPr txBox="1">
            <a:spLocks noChangeArrowheads="1"/>
          </p:cNvSpPr>
          <p:nvPr/>
        </p:nvSpPr>
        <p:spPr bwMode="auto">
          <a:xfrm>
            <a:off x="1141877" y="5545345"/>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0</a:t>
            </a:r>
          </a:p>
        </p:txBody>
      </p:sp>
      <p:sp>
        <p:nvSpPr>
          <p:cNvPr id="28" name="Text Box 31">
            <a:extLst>
              <a:ext uri="{FF2B5EF4-FFF2-40B4-BE49-F238E27FC236}">
                <a16:creationId xmlns:a16="http://schemas.microsoft.com/office/drawing/2014/main" id="{4A88F4D9-871E-4FDC-818A-C199A5CC6057}"/>
              </a:ext>
            </a:extLst>
          </p:cNvPr>
          <p:cNvSpPr txBox="1">
            <a:spLocks noChangeArrowheads="1"/>
          </p:cNvSpPr>
          <p:nvPr/>
        </p:nvSpPr>
        <p:spPr bwMode="auto">
          <a:xfrm>
            <a:off x="1370477" y="5545345"/>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1</a:t>
            </a:r>
          </a:p>
        </p:txBody>
      </p:sp>
      <p:sp>
        <p:nvSpPr>
          <p:cNvPr id="29" name="Text Box 32">
            <a:extLst>
              <a:ext uri="{FF2B5EF4-FFF2-40B4-BE49-F238E27FC236}">
                <a16:creationId xmlns:a16="http://schemas.microsoft.com/office/drawing/2014/main" id="{AC70AD77-847E-4366-82AD-229A3F97519E}"/>
              </a:ext>
            </a:extLst>
          </p:cNvPr>
          <p:cNvSpPr txBox="1">
            <a:spLocks noChangeArrowheads="1"/>
          </p:cNvSpPr>
          <p:nvPr/>
        </p:nvSpPr>
        <p:spPr bwMode="auto">
          <a:xfrm>
            <a:off x="1599077" y="5545345"/>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2</a:t>
            </a:r>
          </a:p>
        </p:txBody>
      </p:sp>
      <p:sp>
        <p:nvSpPr>
          <p:cNvPr id="30" name="Text Box 33">
            <a:extLst>
              <a:ext uri="{FF2B5EF4-FFF2-40B4-BE49-F238E27FC236}">
                <a16:creationId xmlns:a16="http://schemas.microsoft.com/office/drawing/2014/main" id="{46312E4C-FDC6-487B-894C-EB6C831EDA2B}"/>
              </a:ext>
            </a:extLst>
          </p:cNvPr>
          <p:cNvSpPr txBox="1">
            <a:spLocks noChangeArrowheads="1"/>
          </p:cNvSpPr>
          <p:nvPr/>
        </p:nvSpPr>
        <p:spPr bwMode="auto">
          <a:xfrm>
            <a:off x="1827677" y="5545345"/>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3</a:t>
            </a:r>
          </a:p>
        </p:txBody>
      </p:sp>
      <p:sp>
        <p:nvSpPr>
          <p:cNvPr id="31" name="Text Box 34">
            <a:extLst>
              <a:ext uri="{FF2B5EF4-FFF2-40B4-BE49-F238E27FC236}">
                <a16:creationId xmlns:a16="http://schemas.microsoft.com/office/drawing/2014/main" id="{ADEA402F-71AC-442E-9B9E-CB7EBBDF1AB8}"/>
              </a:ext>
            </a:extLst>
          </p:cNvPr>
          <p:cNvSpPr txBox="1">
            <a:spLocks noChangeArrowheads="1"/>
          </p:cNvSpPr>
          <p:nvPr/>
        </p:nvSpPr>
        <p:spPr bwMode="auto">
          <a:xfrm>
            <a:off x="2056277" y="5545345"/>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4</a:t>
            </a:r>
          </a:p>
        </p:txBody>
      </p:sp>
      <p:sp>
        <p:nvSpPr>
          <p:cNvPr id="32" name="Text Box 35">
            <a:extLst>
              <a:ext uri="{FF2B5EF4-FFF2-40B4-BE49-F238E27FC236}">
                <a16:creationId xmlns:a16="http://schemas.microsoft.com/office/drawing/2014/main" id="{6B792578-222C-4145-8BC3-64E259A75DA1}"/>
              </a:ext>
            </a:extLst>
          </p:cNvPr>
          <p:cNvSpPr txBox="1">
            <a:spLocks noChangeArrowheads="1"/>
          </p:cNvSpPr>
          <p:nvPr/>
        </p:nvSpPr>
        <p:spPr bwMode="auto">
          <a:xfrm>
            <a:off x="2284877" y="5545345"/>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5</a:t>
            </a:r>
          </a:p>
        </p:txBody>
      </p:sp>
      <p:sp>
        <p:nvSpPr>
          <p:cNvPr id="33" name="Text Box 36">
            <a:extLst>
              <a:ext uri="{FF2B5EF4-FFF2-40B4-BE49-F238E27FC236}">
                <a16:creationId xmlns:a16="http://schemas.microsoft.com/office/drawing/2014/main" id="{30EBFA74-8CD1-47DB-9F94-B5EED170DB44}"/>
              </a:ext>
            </a:extLst>
          </p:cNvPr>
          <p:cNvSpPr txBox="1">
            <a:spLocks noChangeArrowheads="1"/>
          </p:cNvSpPr>
          <p:nvPr/>
        </p:nvSpPr>
        <p:spPr bwMode="auto">
          <a:xfrm>
            <a:off x="2513477" y="5545345"/>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6</a:t>
            </a:r>
          </a:p>
        </p:txBody>
      </p:sp>
      <p:sp>
        <p:nvSpPr>
          <p:cNvPr id="34" name="Text Box 37">
            <a:extLst>
              <a:ext uri="{FF2B5EF4-FFF2-40B4-BE49-F238E27FC236}">
                <a16:creationId xmlns:a16="http://schemas.microsoft.com/office/drawing/2014/main" id="{8A0CB57F-4877-4B96-8706-E3C162088D6A}"/>
              </a:ext>
            </a:extLst>
          </p:cNvPr>
          <p:cNvSpPr txBox="1">
            <a:spLocks noChangeArrowheads="1"/>
          </p:cNvSpPr>
          <p:nvPr/>
        </p:nvSpPr>
        <p:spPr bwMode="auto">
          <a:xfrm>
            <a:off x="2742077" y="5545345"/>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7</a:t>
            </a:r>
          </a:p>
        </p:txBody>
      </p:sp>
      <p:sp>
        <p:nvSpPr>
          <p:cNvPr id="35" name="Text Box 38">
            <a:extLst>
              <a:ext uri="{FF2B5EF4-FFF2-40B4-BE49-F238E27FC236}">
                <a16:creationId xmlns:a16="http://schemas.microsoft.com/office/drawing/2014/main" id="{44A066F4-0713-4475-970F-8DA7BE3A817B}"/>
              </a:ext>
            </a:extLst>
          </p:cNvPr>
          <p:cNvSpPr txBox="1">
            <a:spLocks noChangeArrowheads="1"/>
          </p:cNvSpPr>
          <p:nvPr/>
        </p:nvSpPr>
        <p:spPr bwMode="auto">
          <a:xfrm>
            <a:off x="2970677" y="5545345"/>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8</a:t>
            </a:r>
          </a:p>
        </p:txBody>
      </p:sp>
      <p:sp>
        <p:nvSpPr>
          <p:cNvPr id="36" name="Text Box 39">
            <a:extLst>
              <a:ext uri="{FF2B5EF4-FFF2-40B4-BE49-F238E27FC236}">
                <a16:creationId xmlns:a16="http://schemas.microsoft.com/office/drawing/2014/main" id="{3A7573E1-0323-447A-A9F5-0D2B9ED8A33B}"/>
              </a:ext>
            </a:extLst>
          </p:cNvPr>
          <p:cNvSpPr txBox="1">
            <a:spLocks noChangeArrowheads="1"/>
          </p:cNvSpPr>
          <p:nvPr/>
        </p:nvSpPr>
        <p:spPr bwMode="auto">
          <a:xfrm>
            <a:off x="3199277" y="5545345"/>
            <a:ext cx="268287"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9</a:t>
            </a:r>
          </a:p>
        </p:txBody>
      </p:sp>
      <p:sp>
        <p:nvSpPr>
          <p:cNvPr id="37" name="Text Box 40">
            <a:extLst>
              <a:ext uri="{FF2B5EF4-FFF2-40B4-BE49-F238E27FC236}">
                <a16:creationId xmlns:a16="http://schemas.microsoft.com/office/drawing/2014/main" id="{32A8FD28-0580-4D1C-8809-E46F733F8444}"/>
              </a:ext>
            </a:extLst>
          </p:cNvPr>
          <p:cNvSpPr txBox="1">
            <a:spLocks noChangeArrowheads="1"/>
          </p:cNvSpPr>
          <p:nvPr/>
        </p:nvSpPr>
        <p:spPr bwMode="auto">
          <a:xfrm>
            <a:off x="2157877" y="5788233"/>
            <a:ext cx="522287" cy="274637"/>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Time</a:t>
            </a:r>
          </a:p>
        </p:txBody>
      </p:sp>
      <p:sp>
        <p:nvSpPr>
          <p:cNvPr id="38" name="Text Box 41">
            <a:extLst>
              <a:ext uri="{FF2B5EF4-FFF2-40B4-BE49-F238E27FC236}">
                <a16:creationId xmlns:a16="http://schemas.microsoft.com/office/drawing/2014/main" id="{F42767A9-7FDA-4EDE-B4DF-374E312D5098}"/>
              </a:ext>
            </a:extLst>
          </p:cNvPr>
          <p:cNvSpPr txBox="1">
            <a:spLocks noChangeArrowheads="1"/>
          </p:cNvSpPr>
          <p:nvPr/>
        </p:nvSpPr>
        <p:spPr bwMode="auto">
          <a:xfrm rot="16200000">
            <a:off x="344158" y="4499976"/>
            <a:ext cx="1054100" cy="274638"/>
          </a:xfrm>
          <a:prstGeom prst="rect">
            <a:avLst/>
          </a:prstGeom>
          <a:noFill/>
          <a:ln>
            <a:noFill/>
          </a:ln>
          <a:effectLst/>
          <a:extLst>
            <a:ext uri="{909E8E84-426E-40DD-AFC4-6F175D3DCCD1}">
              <a14:hiddenFill xmlns:a14="http://schemas.microsoft.com/office/drawing/2010/main">
                <a:solidFill>
                  <a:srgbClr val="CC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Temperature</a:t>
            </a:r>
          </a:p>
        </p:txBody>
      </p:sp>
      <p:sp>
        <p:nvSpPr>
          <p:cNvPr id="39" name="Freeform 44">
            <a:extLst>
              <a:ext uri="{FF2B5EF4-FFF2-40B4-BE49-F238E27FC236}">
                <a16:creationId xmlns:a16="http://schemas.microsoft.com/office/drawing/2014/main" id="{40856A42-1F73-4DC1-9595-57B44E37A526}"/>
              </a:ext>
            </a:extLst>
          </p:cNvPr>
          <p:cNvSpPr>
            <a:spLocks/>
          </p:cNvSpPr>
          <p:nvPr/>
        </p:nvSpPr>
        <p:spPr bwMode="auto">
          <a:xfrm>
            <a:off x="1276814" y="4149933"/>
            <a:ext cx="1828800" cy="1143000"/>
          </a:xfrm>
          <a:custGeom>
            <a:avLst/>
            <a:gdLst>
              <a:gd name="T0" fmla="*/ 0 w 1152"/>
              <a:gd name="T1" fmla="*/ 2147483646 h 720"/>
              <a:gd name="T2" fmla="*/ 2147483646 w 1152"/>
              <a:gd name="T3" fmla="*/ 2147483646 h 720"/>
              <a:gd name="T4" fmla="*/ 2147483646 w 1152"/>
              <a:gd name="T5" fmla="*/ 2147483646 h 720"/>
              <a:gd name="T6" fmla="*/ 2147483646 w 1152"/>
              <a:gd name="T7" fmla="*/ 2147483646 h 720"/>
              <a:gd name="T8" fmla="*/ 2147483646 w 1152"/>
              <a:gd name="T9" fmla="*/ 2147483646 h 720"/>
              <a:gd name="T10" fmla="*/ 2147483646 w 1152"/>
              <a:gd name="T11" fmla="*/ 2147483646 h 720"/>
              <a:gd name="T12" fmla="*/ 2147483646 w 1152"/>
              <a:gd name="T13" fmla="*/ 2147483646 h 720"/>
              <a:gd name="T14" fmla="*/ 2147483646 w 1152"/>
              <a:gd name="T15" fmla="*/ 2147483646 h 720"/>
              <a:gd name="T16" fmla="*/ 2147483646 w 1152"/>
              <a:gd name="T17" fmla="*/ 2147483646 h 720"/>
              <a:gd name="T18" fmla="*/ 2147483646 w 1152"/>
              <a:gd name="T19" fmla="*/ 2147483646 h 720"/>
              <a:gd name="T20" fmla="*/ 2147483646 w 1152"/>
              <a:gd name="T21" fmla="*/ 2147483646 h 720"/>
              <a:gd name="T22" fmla="*/ 2147483646 w 1152"/>
              <a:gd name="T23" fmla="*/ 2147483646 h 720"/>
              <a:gd name="T24" fmla="*/ 2147483646 w 1152"/>
              <a:gd name="T25" fmla="*/ 2147483646 h 720"/>
              <a:gd name="T26" fmla="*/ 2147483646 w 1152"/>
              <a:gd name="T27" fmla="*/ 2147483646 h 720"/>
              <a:gd name="T28" fmla="*/ 2147483646 w 1152"/>
              <a:gd name="T29" fmla="*/ 2147483646 h 720"/>
              <a:gd name="T30" fmla="*/ 2147483646 w 1152"/>
              <a:gd name="T31" fmla="*/ 2147483646 h 720"/>
              <a:gd name="T32" fmla="*/ 2147483646 w 1152"/>
              <a:gd name="T33" fmla="*/ 2147483646 h 720"/>
              <a:gd name="T34" fmla="*/ 2147483646 w 1152"/>
              <a:gd name="T35" fmla="*/ 2147483646 h 7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152" h="720">
                <a:moveTo>
                  <a:pt x="0" y="312"/>
                </a:moveTo>
                <a:cubicBezTo>
                  <a:pt x="16" y="324"/>
                  <a:pt x="32" y="336"/>
                  <a:pt x="48" y="360"/>
                </a:cubicBezTo>
                <a:cubicBezTo>
                  <a:pt x="64" y="384"/>
                  <a:pt x="80" y="432"/>
                  <a:pt x="96" y="456"/>
                </a:cubicBezTo>
                <a:cubicBezTo>
                  <a:pt x="112" y="480"/>
                  <a:pt x="120" y="512"/>
                  <a:pt x="144" y="504"/>
                </a:cubicBezTo>
                <a:cubicBezTo>
                  <a:pt x="168" y="496"/>
                  <a:pt x="216" y="440"/>
                  <a:pt x="240" y="408"/>
                </a:cubicBezTo>
                <a:cubicBezTo>
                  <a:pt x="264" y="376"/>
                  <a:pt x="272" y="360"/>
                  <a:pt x="288" y="312"/>
                </a:cubicBezTo>
                <a:cubicBezTo>
                  <a:pt x="304" y="264"/>
                  <a:pt x="320" y="168"/>
                  <a:pt x="336" y="120"/>
                </a:cubicBezTo>
                <a:cubicBezTo>
                  <a:pt x="352" y="72"/>
                  <a:pt x="368" y="40"/>
                  <a:pt x="384" y="24"/>
                </a:cubicBezTo>
                <a:cubicBezTo>
                  <a:pt x="400" y="8"/>
                  <a:pt x="408" y="0"/>
                  <a:pt x="432" y="24"/>
                </a:cubicBezTo>
                <a:cubicBezTo>
                  <a:pt x="456" y="48"/>
                  <a:pt x="504" y="112"/>
                  <a:pt x="528" y="168"/>
                </a:cubicBezTo>
                <a:cubicBezTo>
                  <a:pt x="552" y="224"/>
                  <a:pt x="560" y="312"/>
                  <a:pt x="576" y="360"/>
                </a:cubicBezTo>
                <a:cubicBezTo>
                  <a:pt x="592" y="408"/>
                  <a:pt x="600" y="432"/>
                  <a:pt x="624" y="456"/>
                </a:cubicBezTo>
                <a:cubicBezTo>
                  <a:pt x="648" y="480"/>
                  <a:pt x="688" y="496"/>
                  <a:pt x="720" y="504"/>
                </a:cubicBezTo>
                <a:cubicBezTo>
                  <a:pt x="752" y="512"/>
                  <a:pt x="792" y="504"/>
                  <a:pt x="816" y="504"/>
                </a:cubicBezTo>
                <a:cubicBezTo>
                  <a:pt x="840" y="504"/>
                  <a:pt x="840" y="496"/>
                  <a:pt x="864" y="504"/>
                </a:cubicBezTo>
                <a:cubicBezTo>
                  <a:pt x="888" y="512"/>
                  <a:pt x="928" y="520"/>
                  <a:pt x="960" y="552"/>
                </a:cubicBezTo>
                <a:cubicBezTo>
                  <a:pt x="992" y="584"/>
                  <a:pt x="1024" y="672"/>
                  <a:pt x="1056" y="696"/>
                </a:cubicBezTo>
                <a:cubicBezTo>
                  <a:pt x="1088" y="720"/>
                  <a:pt x="1120" y="708"/>
                  <a:pt x="1152" y="696"/>
                </a:cubicBezTo>
              </a:path>
            </a:pathLst>
          </a:custGeom>
          <a:noFill/>
          <a:ln w="12700" cap="flat" cmpd="sng">
            <a:solidFill>
              <a:schemeClr val="tx1"/>
            </a:solidFill>
            <a:prstDash val="solid"/>
            <a:round/>
            <a:headEnd/>
            <a:tailEnd/>
          </a:ln>
          <a:effectLst/>
          <a:extLst>
            <a:ext uri="{909E8E84-426E-40DD-AFC4-6F175D3DCCD1}">
              <a14:hiddenFill xmlns:a14="http://schemas.microsoft.com/office/drawing/2010/main">
                <a:solidFill>
                  <a:srgbClr val="CCFFCC"/>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0" name="Text Box 45">
            <a:extLst>
              <a:ext uri="{FF2B5EF4-FFF2-40B4-BE49-F238E27FC236}">
                <a16:creationId xmlns:a16="http://schemas.microsoft.com/office/drawing/2014/main" id="{A35EEF24-321E-42C4-92EE-8DF7E4880DD7}"/>
              </a:ext>
            </a:extLst>
          </p:cNvPr>
          <p:cNvSpPr txBox="1">
            <a:spLocks noChangeArrowheads="1"/>
          </p:cNvSpPr>
          <p:nvPr/>
        </p:nvSpPr>
        <p:spPr bwMode="auto">
          <a:xfrm>
            <a:off x="3599327" y="5413583"/>
            <a:ext cx="1190625" cy="27463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9050">
                <a:solidFill>
                  <a:srgbClr val="FFFFCC"/>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Times New Roman" panose="02020603050405020304" pitchFamily="18" charset="0"/>
              </a:defRPr>
            </a:lvl1pPr>
            <a:lvl2pPr marL="742950" indent="-285750">
              <a:defRPr>
                <a:solidFill>
                  <a:schemeClr val="tx1"/>
                </a:solidFill>
                <a:latin typeface="Arial" panose="020B0604020202020204" pitchFamily="34" charset="0"/>
                <a:cs typeface="Times New Roman" panose="02020603050405020304" pitchFamily="18" charset="0"/>
              </a:defRPr>
            </a:lvl2pPr>
            <a:lvl3pPr marL="1143000" indent="-228600">
              <a:defRPr>
                <a:solidFill>
                  <a:schemeClr val="tx1"/>
                </a:solidFill>
                <a:latin typeface="Arial" panose="020B0604020202020204" pitchFamily="34" charset="0"/>
                <a:cs typeface="Times New Roman" panose="02020603050405020304" pitchFamily="18" charset="0"/>
              </a:defRPr>
            </a:lvl3pPr>
            <a:lvl4pPr marL="1600200" indent="-228600">
              <a:defRPr>
                <a:solidFill>
                  <a:schemeClr val="tx1"/>
                </a:solidFill>
                <a:latin typeface="Arial" panose="020B0604020202020204" pitchFamily="34" charset="0"/>
                <a:cs typeface="Times New Roman" panose="02020603050405020304" pitchFamily="18" charset="0"/>
              </a:defRPr>
            </a:lvl4pPr>
            <a:lvl5pPr marL="2057400" indent="-228600">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200"/>
              <a:t>[BanksJ, 2010]</a:t>
            </a:r>
          </a:p>
        </p:txBody>
      </p:sp>
      <p:sp>
        <p:nvSpPr>
          <p:cNvPr id="41" name="TextBox 39">
            <a:extLst>
              <a:ext uri="{FF2B5EF4-FFF2-40B4-BE49-F238E27FC236}">
                <a16:creationId xmlns:a16="http://schemas.microsoft.com/office/drawing/2014/main" id="{9123DEA4-0966-478A-B922-E8DB1A2E4FA0}"/>
              </a:ext>
            </a:extLst>
          </p:cNvPr>
          <p:cNvSpPr txBox="1">
            <a:spLocks noChangeArrowheads="1"/>
          </p:cNvSpPr>
          <p:nvPr/>
        </p:nvSpPr>
        <p:spPr bwMode="auto">
          <a:xfrm>
            <a:off x="4945527" y="4062620"/>
            <a:ext cx="3859212" cy="1168400"/>
          </a:xfrm>
          <a:prstGeom prst="rect">
            <a:avLst/>
          </a:prstGeom>
          <a:solidFill>
            <a:srgbClr val="FF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tabLst>
                <a:tab pos="341313" algn="l"/>
              </a:tabLst>
              <a:defRPr>
                <a:solidFill>
                  <a:schemeClr val="tx1"/>
                </a:solidFill>
                <a:latin typeface="Arial" panose="020B0604020202020204" pitchFamily="34" charset="0"/>
                <a:cs typeface="Times New Roman" panose="02020603050405020304" pitchFamily="18" charset="0"/>
              </a:defRPr>
            </a:lvl1pPr>
            <a:lvl2pPr marL="742950" indent="-285750">
              <a:tabLst>
                <a:tab pos="341313" algn="l"/>
              </a:tabLst>
              <a:defRPr>
                <a:solidFill>
                  <a:schemeClr val="tx1"/>
                </a:solidFill>
                <a:latin typeface="Arial" panose="020B0604020202020204" pitchFamily="34" charset="0"/>
                <a:cs typeface="Times New Roman" panose="02020603050405020304" pitchFamily="18" charset="0"/>
              </a:defRPr>
            </a:lvl2pPr>
            <a:lvl3pPr marL="1143000" indent="-228600">
              <a:tabLst>
                <a:tab pos="341313" algn="l"/>
              </a:tabLst>
              <a:defRPr>
                <a:solidFill>
                  <a:schemeClr val="tx1"/>
                </a:solidFill>
                <a:latin typeface="Arial" panose="020B0604020202020204" pitchFamily="34" charset="0"/>
                <a:cs typeface="Times New Roman" panose="02020603050405020304" pitchFamily="18" charset="0"/>
              </a:defRPr>
            </a:lvl3pPr>
            <a:lvl4pPr marL="1600200" indent="-228600">
              <a:tabLst>
                <a:tab pos="341313" algn="l"/>
              </a:tabLst>
              <a:defRPr>
                <a:solidFill>
                  <a:schemeClr val="tx1"/>
                </a:solidFill>
                <a:latin typeface="Arial" panose="020B0604020202020204" pitchFamily="34" charset="0"/>
                <a:cs typeface="Times New Roman" panose="02020603050405020304" pitchFamily="18" charset="0"/>
              </a:defRPr>
            </a:lvl4pPr>
            <a:lvl5pPr marL="2057400" indent="-228600">
              <a:tabLst>
                <a:tab pos="341313" algn="l"/>
              </a:tabLst>
              <a:defRPr>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tabLst>
                <a:tab pos="341313" algn="l"/>
              </a:tabLst>
              <a:defRPr>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tabLst>
                <a:tab pos="341313" algn="l"/>
              </a:tabLst>
              <a:defRPr>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tabLst>
                <a:tab pos="341313" algn="l"/>
              </a:tabLst>
              <a:defRPr>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tabLst>
                <a:tab pos="341313" algn="l"/>
              </a:tabLst>
              <a:defRPr>
                <a:solidFill>
                  <a:schemeClr val="tx1"/>
                </a:solidFill>
                <a:latin typeface="Arial" panose="020B0604020202020204" pitchFamily="34" charset="0"/>
                <a:cs typeface="Times New Roman" panose="02020603050405020304" pitchFamily="18" charset="0"/>
              </a:defRPr>
            </a:lvl9pPr>
          </a:lstStyle>
          <a:p>
            <a:pPr eaLnBrk="1" hangingPunct="1"/>
            <a:r>
              <a:rPr lang="en-US" altLang="en-US" sz="1400" i="1">
                <a:latin typeface="Courier New" panose="02070309020205020404" pitchFamily="49" charset="0"/>
                <a:cs typeface="Courier New" panose="02070309020205020404" pitchFamily="49" charset="0"/>
              </a:rPr>
              <a:t>t</a:t>
            </a:r>
            <a:r>
              <a:rPr lang="en-US" altLang="en-US" sz="1400">
                <a:latin typeface="Courier New" panose="02070309020205020404" pitchFamily="49" charset="0"/>
                <a:cs typeface="Courier New" panose="02070309020205020404" pitchFamily="49" charset="0"/>
              </a:rPr>
              <a:t> = start_time</a:t>
            </a:r>
          </a:p>
          <a:p>
            <a:pPr eaLnBrk="1" hangingPunct="1"/>
            <a:r>
              <a:rPr lang="en-US" altLang="en-US" sz="1400">
                <a:latin typeface="Courier New" panose="02070309020205020404" pitchFamily="49" charset="0"/>
                <a:cs typeface="Courier New" panose="02070309020205020404" pitchFamily="49" charset="0"/>
              </a:rPr>
              <a:t>while </a:t>
            </a:r>
            <a:r>
              <a:rPr lang="en-US" altLang="en-US" sz="1400" i="1">
                <a:latin typeface="Courier New" panose="02070309020205020404" pitchFamily="49" charset="0"/>
                <a:cs typeface="Courier New" panose="02070309020205020404" pitchFamily="49" charset="0"/>
              </a:rPr>
              <a:t>t</a:t>
            </a:r>
            <a:r>
              <a:rPr lang="en-US" altLang="en-US" sz="1400">
                <a:latin typeface="Courier New" panose="02070309020205020404" pitchFamily="49" charset="0"/>
                <a:cs typeface="Courier New" panose="02070309020205020404" pitchFamily="49" charset="0"/>
              </a:rPr>
              <a:t> &lt; end_time</a:t>
            </a:r>
          </a:p>
          <a:p>
            <a:pPr eaLnBrk="1" hangingPunct="1"/>
            <a:r>
              <a:rPr lang="en-US" altLang="en-US" sz="1400">
                <a:latin typeface="Courier New" panose="02070309020205020404" pitchFamily="49" charset="0"/>
                <a:cs typeface="Courier New" panose="02070309020205020404" pitchFamily="49" charset="0"/>
              </a:rPr>
              <a:t>	</a:t>
            </a:r>
            <a:r>
              <a:rPr lang="en-US" altLang="en-US" sz="1400" i="1">
                <a:latin typeface="Courier New" panose="02070309020205020404" pitchFamily="49" charset="0"/>
                <a:cs typeface="Courier New" panose="02070309020205020404" pitchFamily="49" charset="0"/>
              </a:rPr>
              <a:t>t</a:t>
            </a:r>
            <a:r>
              <a:rPr lang="en-US" altLang="en-US" sz="1400">
                <a:latin typeface="Courier New" panose="02070309020205020404" pitchFamily="49" charset="0"/>
                <a:cs typeface="Courier New" panose="02070309020205020404" pitchFamily="49" charset="0"/>
              </a:rPr>
              <a:t> = </a:t>
            </a:r>
            <a:r>
              <a:rPr lang="en-US" altLang="en-US" sz="1400" i="1">
                <a:latin typeface="Courier New" panose="02070309020205020404" pitchFamily="49" charset="0"/>
                <a:cs typeface="Courier New" panose="02070309020205020404" pitchFamily="49" charset="0"/>
              </a:rPr>
              <a:t>t</a:t>
            </a:r>
            <a:r>
              <a:rPr lang="en-US" altLang="en-US" sz="1400">
                <a:latin typeface="Courier New" panose="02070309020205020404" pitchFamily="49" charset="0"/>
                <a:cs typeface="Courier New" panose="02070309020205020404" pitchFamily="49" charset="0"/>
              </a:rPr>
              <a:t> + </a:t>
            </a:r>
            <a:r>
              <a:rPr lang="el-GR" altLang="en-US" sz="1400">
                <a:latin typeface="Courier New" panose="02070309020205020404" pitchFamily="49" charset="0"/>
                <a:cs typeface="Courier New" panose="02070309020205020404" pitchFamily="49" charset="0"/>
              </a:rPr>
              <a:t>Δ</a:t>
            </a:r>
            <a:r>
              <a:rPr lang="en-US" altLang="en-US" sz="1400" i="1">
                <a:latin typeface="Courier New" panose="02070309020205020404" pitchFamily="49" charset="0"/>
                <a:cs typeface="Courier New" panose="02070309020205020404" pitchFamily="49" charset="0"/>
              </a:rPr>
              <a:t>t</a:t>
            </a:r>
          </a:p>
          <a:p>
            <a:pPr eaLnBrk="1" hangingPunct="1"/>
            <a:r>
              <a:rPr lang="en-US" altLang="en-US" sz="1400">
                <a:latin typeface="Courier New" panose="02070309020205020404" pitchFamily="49" charset="0"/>
                <a:cs typeface="Courier New" panose="02070309020205020404" pitchFamily="49" charset="0"/>
              </a:rPr>
              <a:t>	calculate simulation state at </a:t>
            </a:r>
            <a:r>
              <a:rPr lang="en-US" altLang="en-US" sz="1400" i="1">
                <a:latin typeface="Courier New" panose="02070309020205020404" pitchFamily="49" charset="0"/>
                <a:cs typeface="Courier New" panose="02070309020205020404" pitchFamily="49" charset="0"/>
              </a:rPr>
              <a:t>t</a:t>
            </a:r>
          </a:p>
          <a:p>
            <a:pPr eaLnBrk="1" hangingPunct="1"/>
            <a:r>
              <a:rPr lang="en-US" altLang="en-US" sz="1400">
                <a:latin typeface="Courier New" panose="02070309020205020404" pitchFamily="49" charset="0"/>
                <a:cs typeface="Courier New" panose="02070309020205020404" pitchFamily="49" charset="0"/>
              </a:rPr>
              <a:t>endwhile</a:t>
            </a:r>
          </a:p>
        </p:txBody>
      </p:sp>
      <p:pic>
        <p:nvPicPr>
          <p:cNvPr id="42" name="Picture 41">
            <a:extLst>
              <a:ext uri="{FF2B5EF4-FFF2-40B4-BE49-F238E27FC236}">
                <a16:creationId xmlns:a16="http://schemas.microsoft.com/office/drawing/2014/main" id="{C985D2B9-EC15-4E4C-94C7-3573D2036CBE}"/>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72260" y="93772"/>
            <a:ext cx="1397896" cy="563245"/>
          </a:xfrm>
          <a:prstGeom prst="rect">
            <a:avLst/>
          </a:prstGeom>
        </p:spPr>
      </p:pic>
      <p:pic>
        <p:nvPicPr>
          <p:cNvPr id="43" name="Picture 42">
            <a:extLst>
              <a:ext uri="{FF2B5EF4-FFF2-40B4-BE49-F238E27FC236}">
                <a16:creationId xmlns:a16="http://schemas.microsoft.com/office/drawing/2014/main" id="{F78F9CA0-5CE3-4BFE-9684-F73FE5FEC2C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3642768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8614FF4-33E1-42F0-8C4A-253CA0E8EBAD}"/>
              </a:ext>
            </a:extLst>
          </p:cNvPr>
          <p:cNvSpPr>
            <a:spLocks noGrp="1"/>
          </p:cNvSpPr>
          <p:nvPr>
            <p:ph type="sldNum" sz="quarter" idx="10"/>
          </p:nvPr>
        </p:nvSpPr>
        <p:spPr/>
        <p:txBody>
          <a:bodyPr/>
          <a:lstStyle/>
          <a:p>
            <a:pPr>
              <a:defRPr/>
            </a:pPr>
            <a:fld id="{D68E8870-17DE-45C4-A8DD-7644B2422933}" type="slidenum">
              <a:rPr lang="en-US" smtClean="0"/>
              <a:pPr>
                <a:defRPr/>
              </a:pPr>
              <a:t>55</a:t>
            </a:fld>
            <a:endParaRPr lang="en-US" dirty="0"/>
          </a:p>
        </p:txBody>
      </p:sp>
      <p:sp>
        <p:nvSpPr>
          <p:cNvPr id="3" name="Title 2">
            <a:extLst>
              <a:ext uri="{FF2B5EF4-FFF2-40B4-BE49-F238E27FC236}">
                <a16:creationId xmlns:a16="http://schemas.microsoft.com/office/drawing/2014/main" id="{C3A50962-B539-4C90-B7F9-5050F7D628B0}"/>
              </a:ext>
            </a:extLst>
          </p:cNvPr>
          <p:cNvSpPr>
            <a:spLocks noGrp="1"/>
          </p:cNvSpPr>
          <p:nvPr>
            <p:ph type="title"/>
          </p:nvPr>
        </p:nvSpPr>
        <p:spPr>
          <a:xfrm>
            <a:off x="2397039" y="0"/>
            <a:ext cx="7416800" cy="660400"/>
          </a:xfrm>
        </p:spPr>
        <p:txBody>
          <a:bodyPr/>
          <a:lstStyle/>
          <a:p>
            <a:r>
              <a:rPr lang="en-US" sz="3200" dirty="0"/>
              <a:t>REAL-TIME SIMULATION</a:t>
            </a:r>
          </a:p>
        </p:txBody>
      </p:sp>
      <p:sp>
        <p:nvSpPr>
          <p:cNvPr id="4" name="Content Placeholder 3">
            <a:extLst>
              <a:ext uri="{FF2B5EF4-FFF2-40B4-BE49-F238E27FC236}">
                <a16:creationId xmlns:a16="http://schemas.microsoft.com/office/drawing/2014/main" id="{35F005C9-3682-4B70-8397-91944534145E}"/>
              </a:ext>
            </a:extLst>
          </p:cNvPr>
          <p:cNvSpPr>
            <a:spLocks noGrp="1"/>
          </p:cNvSpPr>
          <p:nvPr>
            <p:ph sz="quarter" idx="11"/>
          </p:nvPr>
        </p:nvSpPr>
        <p:spPr>
          <a:xfrm>
            <a:off x="480133" y="1046715"/>
            <a:ext cx="7820588" cy="5075237"/>
          </a:xfrm>
        </p:spPr>
        <p:txBody>
          <a:bodyPr/>
          <a:lstStyle/>
          <a:p>
            <a:pPr>
              <a:lnSpc>
                <a:spcPct val="90000"/>
              </a:lnSpc>
            </a:pPr>
            <a:r>
              <a:rPr lang="en-US" altLang="en-US" sz="2800" dirty="0"/>
              <a:t>Real-time simulations often include interaction with live components (possibly humans) and interact with real-world systems</a:t>
            </a:r>
          </a:p>
          <a:p>
            <a:pPr lvl="1">
              <a:lnSpc>
                <a:spcPct val="90000"/>
              </a:lnSpc>
            </a:pPr>
            <a:r>
              <a:rPr lang="en-US" altLang="en-US" dirty="0"/>
              <a:t>Th</a:t>
            </a:r>
            <a:r>
              <a:rPr lang="en-US" altLang="en-US" sz="2400" dirty="0"/>
              <a:t>e clock might jump ahead</a:t>
            </a:r>
            <a:r>
              <a:rPr lang="en-US" altLang="en-US" dirty="0"/>
              <a:t> / </a:t>
            </a:r>
            <a:r>
              <a:rPr lang="en-US" altLang="en-US" sz="2400" dirty="0"/>
              <a:t>back or advance at a faster or slower rate</a:t>
            </a:r>
          </a:p>
          <a:p>
            <a:pPr lvl="1">
              <a:lnSpc>
                <a:spcPct val="90000"/>
              </a:lnSpc>
            </a:pPr>
            <a:r>
              <a:rPr lang="en-US" altLang="en-US" dirty="0"/>
              <a:t>But it is </a:t>
            </a:r>
            <a:r>
              <a:rPr lang="en-US" altLang="en-US" sz="2400" dirty="0"/>
              <a:t>shared among the simulation and the real world</a:t>
            </a:r>
          </a:p>
          <a:p>
            <a:pPr lvl="1">
              <a:lnSpc>
                <a:spcPct val="90000"/>
              </a:lnSpc>
            </a:pPr>
            <a:endParaRPr lang="en-US" altLang="en-US" sz="2400" dirty="0"/>
          </a:p>
          <a:p>
            <a:pPr>
              <a:lnSpc>
                <a:spcPct val="90000"/>
              </a:lnSpc>
            </a:pPr>
            <a:r>
              <a:rPr lang="en-US" altLang="en-US" sz="2800" dirty="0"/>
              <a:t>Examples</a:t>
            </a:r>
          </a:p>
          <a:p>
            <a:pPr lvl="1">
              <a:lnSpc>
                <a:spcPct val="90000"/>
              </a:lnSpc>
            </a:pPr>
            <a:r>
              <a:rPr lang="en-US" altLang="en-US" dirty="0"/>
              <a:t>Hardware in the Loop (HWIL) Test Bed</a:t>
            </a:r>
          </a:p>
          <a:p>
            <a:pPr lvl="1">
              <a:lnSpc>
                <a:spcPct val="90000"/>
              </a:lnSpc>
            </a:pPr>
            <a:r>
              <a:rPr lang="en-US" altLang="en-US" dirty="0"/>
              <a:t>A flight simulator</a:t>
            </a:r>
          </a:p>
        </p:txBody>
      </p:sp>
      <p:pic>
        <p:nvPicPr>
          <p:cNvPr id="5" name="Picture 4">
            <a:extLst>
              <a:ext uri="{FF2B5EF4-FFF2-40B4-BE49-F238E27FC236}">
                <a16:creationId xmlns:a16="http://schemas.microsoft.com/office/drawing/2014/main" id="{2DBF4351-F20B-44C0-A4F2-01445C008D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5520" y="1173163"/>
            <a:ext cx="3200400" cy="2255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extLst>
              <a:ext uri="{FF2B5EF4-FFF2-40B4-BE49-F238E27FC236}">
                <a16:creationId xmlns:a16="http://schemas.microsoft.com/office/drawing/2014/main" id="{00A25379-4ED7-40B5-8AC7-084F972794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4110108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CFDA01-7A0F-4722-ACB7-482C164C9752}"/>
              </a:ext>
            </a:extLst>
          </p:cNvPr>
          <p:cNvSpPr>
            <a:spLocks noGrp="1"/>
          </p:cNvSpPr>
          <p:nvPr>
            <p:ph type="sldNum" sz="quarter" idx="10"/>
          </p:nvPr>
        </p:nvSpPr>
        <p:spPr/>
        <p:txBody>
          <a:bodyPr/>
          <a:lstStyle/>
          <a:p>
            <a:pPr>
              <a:defRPr/>
            </a:pPr>
            <a:fld id="{D68E8870-17DE-45C4-A8DD-7644B2422933}" type="slidenum">
              <a:rPr lang="en-US" smtClean="0"/>
              <a:pPr>
                <a:defRPr/>
              </a:pPr>
              <a:t>56</a:t>
            </a:fld>
            <a:endParaRPr lang="en-US" dirty="0"/>
          </a:p>
        </p:txBody>
      </p:sp>
      <p:sp>
        <p:nvSpPr>
          <p:cNvPr id="3" name="Title 2">
            <a:extLst>
              <a:ext uri="{FF2B5EF4-FFF2-40B4-BE49-F238E27FC236}">
                <a16:creationId xmlns:a16="http://schemas.microsoft.com/office/drawing/2014/main" id="{CD1078FB-57D6-4A83-AB01-193536623328}"/>
              </a:ext>
            </a:extLst>
          </p:cNvPr>
          <p:cNvSpPr>
            <a:spLocks noGrp="1"/>
          </p:cNvSpPr>
          <p:nvPr>
            <p:ph type="title"/>
          </p:nvPr>
        </p:nvSpPr>
        <p:spPr>
          <a:xfrm>
            <a:off x="165893" y="17290"/>
            <a:ext cx="11860214" cy="795130"/>
          </a:xfrm>
        </p:spPr>
        <p:txBody>
          <a:bodyPr/>
          <a:lstStyle/>
          <a:p>
            <a:r>
              <a:rPr lang="en-US" sz="3200" dirty="0"/>
              <a:t>LIVE SIMULATION</a:t>
            </a:r>
          </a:p>
        </p:txBody>
      </p:sp>
      <p:sp>
        <p:nvSpPr>
          <p:cNvPr id="5" name="Rectangle 3">
            <a:extLst>
              <a:ext uri="{FF2B5EF4-FFF2-40B4-BE49-F238E27FC236}">
                <a16:creationId xmlns:a16="http://schemas.microsoft.com/office/drawing/2014/main" id="{73DAB10D-412D-484B-99AD-48F02E6C8FF3}"/>
              </a:ext>
            </a:extLst>
          </p:cNvPr>
          <p:cNvSpPr txBox="1">
            <a:spLocks noChangeArrowheads="1"/>
          </p:cNvSpPr>
          <p:nvPr/>
        </p:nvSpPr>
        <p:spPr>
          <a:xfrm>
            <a:off x="258400" y="1027327"/>
            <a:ext cx="5344114" cy="5325972"/>
          </a:xfrm>
          <a:prstGeom prst="rect">
            <a:avLst/>
          </a:prstGeom>
        </p:spPr>
        <p:txBody>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spcBef>
                <a:spcPts val="600"/>
              </a:spcBef>
              <a:spcAft>
                <a:spcPts val="1200"/>
              </a:spcAft>
            </a:pPr>
            <a:r>
              <a:rPr lang="en-US" sz="2400" kern="0" dirty="0"/>
              <a:t>Real people employing real systems in a non-operational role or location</a:t>
            </a:r>
          </a:p>
          <a:p>
            <a:pPr>
              <a:spcBef>
                <a:spcPts val="600"/>
              </a:spcBef>
              <a:spcAft>
                <a:spcPts val="1200"/>
              </a:spcAft>
            </a:pPr>
            <a:r>
              <a:rPr lang="en-US" sz="2400" kern="0" dirty="0"/>
              <a:t>The location could be training range or while underway prior to reaching the Force’s Area of Responsibility</a:t>
            </a:r>
          </a:p>
          <a:p>
            <a:pPr>
              <a:spcBef>
                <a:spcPts val="600"/>
              </a:spcBef>
              <a:spcAft>
                <a:spcPts val="1200"/>
              </a:spcAft>
            </a:pPr>
            <a:r>
              <a:rPr lang="en-US" altLang="en-US" sz="2400" kern="0" dirty="0"/>
              <a:t>The advantage is that this has the operator within their warfighting platform</a:t>
            </a:r>
          </a:p>
          <a:p>
            <a:pPr>
              <a:spcBef>
                <a:spcPts val="600"/>
              </a:spcBef>
              <a:spcAft>
                <a:spcPts val="1200"/>
              </a:spcAft>
            </a:pPr>
            <a:r>
              <a:rPr lang="en-US" altLang="en-US" sz="2400" kern="0" dirty="0"/>
              <a:t>Disadvantages include the high cost of conducting the event and the greater risk of platform loss and/or personnel injury</a:t>
            </a:r>
          </a:p>
          <a:p>
            <a:pPr>
              <a:lnSpc>
                <a:spcPct val="90000"/>
              </a:lnSpc>
              <a:spcAft>
                <a:spcPts val="600"/>
              </a:spcAft>
            </a:pPr>
            <a:endParaRPr lang="en-US" altLang="en-US" sz="2400" kern="0" dirty="0"/>
          </a:p>
        </p:txBody>
      </p:sp>
      <p:pic>
        <p:nvPicPr>
          <p:cNvPr id="6" name="Picture 5">
            <a:extLst>
              <a:ext uri="{FF2B5EF4-FFF2-40B4-BE49-F238E27FC236}">
                <a16:creationId xmlns:a16="http://schemas.microsoft.com/office/drawing/2014/main" id="{A4C39E66-E9AF-451E-BD97-69C57AFCFBA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8" name="Picture 7">
            <a:extLst>
              <a:ext uri="{FF2B5EF4-FFF2-40B4-BE49-F238E27FC236}">
                <a16:creationId xmlns:a16="http://schemas.microsoft.com/office/drawing/2014/main" id="{9546492C-3194-4545-9248-389AF8B1F153}"/>
              </a:ext>
            </a:extLst>
          </p:cNvPr>
          <p:cNvPicPr>
            <a:picLocks noChangeAspect="1"/>
          </p:cNvPicPr>
          <p:nvPr/>
        </p:nvPicPr>
        <p:blipFill rotWithShape="1">
          <a:blip r:embed="rId3">
            <a:extLst>
              <a:ext uri="{28A0092B-C50C-407E-A947-70E740481C1C}">
                <a14:useLocalDpi xmlns:a14="http://schemas.microsoft.com/office/drawing/2010/main" val="0"/>
              </a:ext>
            </a:extLst>
          </a:blip>
          <a:srcRect t="10736" b="15124"/>
          <a:stretch/>
        </p:blipFill>
        <p:spPr>
          <a:xfrm>
            <a:off x="6589488" y="3848129"/>
            <a:ext cx="4900038" cy="2909456"/>
          </a:xfrm>
          <a:prstGeom prst="rect">
            <a:avLst/>
          </a:prstGeom>
        </p:spPr>
      </p:pic>
      <p:pic>
        <p:nvPicPr>
          <p:cNvPr id="11" name="Picture 10">
            <a:extLst>
              <a:ext uri="{FF2B5EF4-FFF2-40B4-BE49-F238E27FC236}">
                <a16:creationId xmlns:a16="http://schemas.microsoft.com/office/drawing/2014/main" id="{4F1FEBCA-7DEE-40CA-9489-A35EF86A9875}"/>
              </a:ext>
            </a:extLst>
          </p:cNvPr>
          <p:cNvPicPr>
            <a:picLocks noChangeAspect="1"/>
          </p:cNvPicPr>
          <p:nvPr/>
        </p:nvPicPr>
        <p:blipFill rotWithShape="1">
          <a:blip r:embed="rId4">
            <a:extLst>
              <a:ext uri="{28A0092B-C50C-407E-A947-70E740481C1C}">
                <a14:useLocalDpi xmlns:a14="http://schemas.microsoft.com/office/drawing/2010/main" val="0"/>
              </a:ext>
            </a:extLst>
          </a:blip>
          <a:srcRect t="19116" b="15391"/>
          <a:stretch/>
        </p:blipFill>
        <p:spPr>
          <a:xfrm>
            <a:off x="6589488" y="967952"/>
            <a:ext cx="4900038" cy="2757136"/>
          </a:xfrm>
          <a:prstGeom prst="rect">
            <a:avLst/>
          </a:prstGeom>
        </p:spPr>
      </p:pic>
    </p:spTree>
    <p:extLst>
      <p:ext uri="{BB962C8B-B14F-4D97-AF65-F5344CB8AC3E}">
        <p14:creationId xmlns:p14="http://schemas.microsoft.com/office/powerpoint/2010/main" val="2201740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A836DCA-8B75-4014-A956-B239F3965D0A}"/>
              </a:ext>
            </a:extLst>
          </p:cNvPr>
          <p:cNvSpPr>
            <a:spLocks noGrp="1"/>
          </p:cNvSpPr>
          <p:nvPr>
            <p:ph type="sldNum" sz="quarter" idx="10"/>
          </p:nvPr>
        </p:nvSpPr>
        <p:spPr/>
        <p:txBody>
          <a:bodyPr/>
          <a:lstStyle/>
          <a:p>
            <a:pPr>
              <a:defRPr/>
            </a:pPr>
            <a:fld id="{D68E8870-17DE-45C4-A8DD-7644B2422933}" type="slidenum">
              <a:rPr lang="en-US" smtClean="0"/>
              <a:pPr>
                <a:defRPr/>
              </a:pPr>
              <a:t>57</a:t>
            </a:fld>
            <a:endParaRPr lang="en-US" dirty="0"/>
          </a:p>
        </p:txBody>
      </p:sp>
      <p:sp>
        <p:nvSpPr>
          <p:cNvPr id="3" name="Title 2">
            <a:extLst>
              <a:ext uri="{FF2B5EF4-FFF2-40B4-BE49-F238E27FC236}">
                <a16:creationId xmlns:a16="http://schemas.microsoft.com/office/drawing/2014/main" id="{B02E9F14-48DD-4241-BEA8-9A1F3AC50272}"/>
              </a:ext>
            </a:extLst>
          </p:cNvPr>
          <p:cNvSpPr>
            <a:spLocks noGrp="1"/>
          </p:cNvSpPr>
          <p:nvPr>
            <p:ph type="title"/>
          </p:nvPr>
        </p:nvSpPr>
        <p:spPr>
          <a:xfrm>
            <a:off x="1412240" y="0"/>
            <a:ext cx="9276080" cy="649078"/>
          </a:xfrm>
        </p:spPr>
        <p:txBody>
          <a:bodyPr/>
          <a:lstStyle/>
          <a:p>
            <a:r>
              <a:rPr lang="en-US" sz="3200" dirty="0">
                <a:latin typeface="+mn-lt"/>
              </a:rPr>
              <a:t>COMPUTATIONAL FLUID DYNAMICS</a:t>
            </a:r>
          </a:p>
        </p:txBody>
      </p:sp>
      <p:sp>
        <p:nvSpPr>
          <p:cNvPr id="4" name="Content Placeholder 3">
            <a:extLst>
              <a:ext uri="{FF2B5EF4-FFF2-40B4-BE49-F238E27FC236}">
                <a16:creationId xmlns:a16="http://schemas.microsoft.com/office/drawing/2014/main" id="{6C409C87-3146-45A4-A2D3-44D68CD181D2}"/>
              </a:ext>
            </a:extLst>
          </p:cNvPr>
          <p:cNvSpPr>
            <a:spLocks noGrp="1"/>
          </p:cNvSpPr>
          <p:nvPr>
            <p:ph sz="quarter" idx="11"/>
          </p:nvPr>
        </p:nvSpPr>
        <p:spPr>
          <a:xfrm>
            <a:off x="156748" y="1247437"/>
            <a:ext cx="5006268" cy="5462121"/>
          </a:xfrm>
        </p:spPr>
        <p:txBody>
          <a:bodyPr/>
          <a:lstStyle/>
          <a:p>
            <a:r>
              <a:rPr lang="en-US" dirty="0"/>
              <a:t>CFD is the process of mathematically modeling a physical phenomenon involving fluid flow and solving it numerically using high performance computer resources</a:t>
            </a:r>
          </a:p>
          <a:p>
            <a:r>
              <a:rPr lang="en-US" dirty="0"/>
              <a:t>The propeller geometry being analyzed / investigated on the right is representation of a modern eight-bladed design for high-speed turboprop transport aircraft</a:t>
            </a:r>
          </a:p>
        </p:txBody>
      </p:sp>
      <p:pic>
        <p:nvPicPr>
          <p:cNvPr id="5" name="E2D_with_SpinningProps_ClearedforPublicRelease">
            <a:hlinkClick r:id="" action="ppaction://media"/>
            <a:extLst>
              <a:ext uri="{FF2B5EF4-FFF2-40B4-BE49-F238E27FC236}">
                <a16:creationId xmlns:a16="http://schemas.microsoft.com/office/drawing/2014/main" id="{02BD6D54-82DF-44C3-AF88-B02AC72EDB1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486400" y="819615"/>
            <a:ext cx="6705600" cy="4572000"/>
          </a:xfrm>
          <a:prstGeom prst="rect">
            <a:avLst/>
          </a:prstGeom>
        </p:spPr>
      </p:pic>
      <p:pic>
        <p:nvPicPr>
          <p:cNvPr id="6" name="Picture 5">
            <a:extLst>
              <a:ext uri="{FF2B5EF4-FFF2-40B4-BE49-F238E27FC236}">
                <a16:creationId xmlns:a16="http://schemas.microsoft.com/office/drawing/2014/main" id="{0D1BB0BC-72F2-44A2-A9D8-716C6C0023D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93343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CFDA01-7A0F-4722-ACB7-482C164C9752}"/>
              </a:ext>
            </a:extLst>
          </p:cNvPr>
          <p:cNvSpPr>
            <a:spLocks noGrp="1"/>
          </p:cNvSpPr>
          <p:nvPr>
            <p:ph type="sldNum" sz="quarter" idx="10"/>
          </p:nvPr>
        </p:nvSpPr>
        <p:spPr/>
        <p:txBody>
          <a:bodyPr/>
          <a:lstStyle/>
          <a:p>
            <a:pPr>
              <a:defRPr/>
            </a:pPr>
            <a:fld id="{D68E8870-17DE-45C4-A8DD-7644B2422933}" type="slidenum">
              <a:rPr lang="en-US" smtClean="0"/>
              <a:pPr>
                <a:defRPr/>
              </a:pPr>
              <a:t>58</a:t>
            </a:fld>
            <a:endParaRPr lang="en-US" dirty="0"/>
          </a:p>
        </p:txBody>
      </p:sp>
      <p:sp>
        <p:nvSpPr>
          <p:cNvPr id="3" name="Title 2">
            <a:extLst>
              <a:ext uri="{FF2B5EF4-FFF2-40B4-BE49-F238E27FC236}">
                <a16:creationId xmlns:a16="http://schemas.microsoft.com/office/drawing/2014/main" id="{CD1078FB-57D6-4A83-AB01-193536623328}"/>
              </a:ext>
            </a:extLst>
          </p:cNvPr>
          <p:cNvSpPr>
            <a:spLocks noGrp="1"/>
          </p:cNvSpPr>
          <p:nvPr>
            <p:ph type="title"/>
          </p:nvPr>
        </p:nvSpPr>
        <p:spPr>
          <a:xfrm>
            <a:off x="616266" y="-59082"/>
            <a:ext cx="11860214" cy="795130"/>
          </a:xfrm>
        </p:spPr>
        <p:txBody>
          <a:bodyPr/>
          <a:lstStyle/>
          <a:p>
            <a:r>
              <a:rPr lang="en-US" sz="3200" dirty="0"/>
              <a:t>VIRTUAL SIMULATION</a:t>
            </a:r>
          </a:p>
        </p:txBody>
      </p:sp>
      <p:sp>
        <p:nvSpPr>
          <p:cNvPr id="5" name="Rectangle 3">
            <a:extLst>
              <a:ext uri="{FF2B5EF4-FFF2-40B4-BE49-F238E27FC236}">
                <a16:creationId xmlns:a16="http://schemas.microsoft.com/office/drawing/2014/main" id="{73DAB10D-412D-484B-99AD-48F02E6C8FF3}"/>
              </a:ext>
            </a:extLst>
          </p:cNvPr>
          <p:cNvSpPr txBox="1">
            <a:spLocks noChangeArrowheads="1"/>
          </p:cNvSpPr>
          <p:nvPr/>
        </p:nvSpPr>
        <p:spPr>
          <a:xfrm>
            <a:off x="258400" y="1027327"/>
            <a:ext cx="3874213" cy="4924572"/>
          </a:xfrm>
          <a:prstGeom prst="rect">
            <a:avLst/>
          </a:prstGeom>
        </p:spPr>
        <p:txBody>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lnSpc>
                <a:spcPct val="90000"/>
              </a:lnSpc>
              <a:spcAft>
                <a:spcPts val="600"/>
              </a:spcAft>
            </a:pPr>
            <a:r>
              <a:rPr lang="en-US" sz="2400" kern="0" dirty="0"/>
              <a:t>Real people operating simulated systems in a synthetic environment</a:t>
            </a:r>
            <a:endParaRPr lang="en-US" altLang="en-US" sz="2400" kern="0" dirty="0"/>
          </a:p>
          <a:p>
            <a:pPr>
              <a:lnSpc>
                <a:spcPct val="90000"/>
              </a:lnSpc>
              <a:spcAft>
                <a:spcPts val="600"/>
              </a:spcAft>
            </a:pPr>
            <a:r>
              <a:rPr lang="en-US" altLang="en-US" sz="2400" kern="0" dirty="0"/>
              <a:t>Appropriate visual resolution and field of view</a:t>
            </a:r>
          </a:p>
          <a:p>
            <a:pPr>
              <a:lnSpc>
                <a:spcPct val="90000"/>
              </a:lnSpc>
              <a:spcAft>
                <a:spcPts val="600"/>
              </a:spcAft>
            </a:pPr>
            <a:r>
              <a:rPr lang="en-US" altLang="en-US" sz="2400" kern="0" dirty="0"/>
              <a:t>Required motion - from none to 6 DOF</a:t>
            </a:r>
          </a:p>
          <a:p>
            <a:pPr>
              <a:lnSpc>
                <a:spcPct val="90000"/>
              </a:lnSpc>
              <a:spcAft>
                <a:spcPts val="600"/>
              </a:spcAft>
            </a:pPr>
            <a:r>
              <a:rPr lang="en-US" altLang="en-US" sz="2400" kern="0" dirty="0"/>
              <a:t>Varying fidelity in vehicle human-machine interface depending on training objectives</a:t>
            </a:r>
          </a:p>
          <a:p>
            <a:pPr>
              <a:lnSpc>
                <a:spcPct val="90000"/>
              </a:lnSpc>
              <a:spcAft>
                <a:spcPts val="600"/>
              </a:spcAft>
            </a:pPr>
            <a:endParaRPr lang="en-US" altLang="en-US" sz="2400" kern="0" dirty="0"/>
          </a:p>
        </p:txBody>
      </p:sp>
      <p:pic>
        <p:nvPicPr>
          <p:cNvPr id="6" name="Picture 5">
            <a:extLst>
              <a:ext uri="{FF2B5EF4-FFF2-40B4-BE49-F238E27FC236}">
                <a16:creationId xmlns:a16="http://schemas.microsoft.com/office/drawing/2014/main" id="{A4C39E66-E9AF-451E-BD97-69C57AFCFBA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8" name="Future Helicopter Video - StrStk - 20240406">
            <a:hlinkClick r:id="" action="ppaction://media"/>
            <a:extLst>
              <a:ext uri="{FF2B5EF4-FFF2-40B4-BE49-F238E27FC236}">
                <a16:creationId xmlns:a16="http://schemas.microsoft.com/office/drawing/2014/main" id="{9A0F439C-5BCB-491D-B727-DD5576E4F5E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441870" y="3960639"/>
            <a:ext cx="4301724" cy="2535164"/>
          </a:xfrm>
          <a:prstGeom prst="rect">
            <a:avLst/>
          </a:prstGeom>
        </p:spPr>
      </p:pic>
      <p:pic>
        <p:nvPicPr>
          <p:cNvPr id="10" name="Picture 2" descr="Military-010">
            <a:extLst>
              <a:ext uri="{FF2B5EF4-FFF2-40B4-BE49-F238E27FC236}">
                <a16:creationId xmlns:a16="http://schemas.microsoft.com/office/drawing/2014/main" id="{5AC58CED-B080-454A-AAA0-1AC12DDEBB1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41870" y="1027327"/>
            <a:ext cx="4301724" cy="2636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4F4523D8-2F8F-40EA-AA06-6A1C6EC4225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441512" y="1027327"/>
            <a:ext cx="2500312" cy="1981200"/>
          </a:xfrm>
          <a:prstGeom prst="rect">
            <a:avLst/>
          </a:prstGeom>
        </p:spPr>
      </p:pic>
      <p:pic>
        <p:nvPicPr>
          <p:cNvPr id="11" name="Picture 137">
            <a:extLst>
              <a:ext uri="{FF2B5EF4-FFF2-40B4-BE49-F238E27FC236}">
                <a16:creationId xmlns:a16="http://schemas.microsoft.com/office/drawing/2014/main" id="{989B6764-BCCD-4044-B266-E2F16E6514B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a:xfrm>
            <a:off x="4441512" y="3960639"/>
            <a:ext cx="2500312" cy="1981200"/>
          </a:xfrm>
          <a:prstGeom prst="rect">
            <a:avLst/>
          </a:prstGeom>
          <a:noFill/>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2237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667" fill="hold"/>
                                        <p:tgtEl>
                                          <p:spTgt spid="8"/>
                                        </p:tgtEl>
                                      </p:cBhvr>
                                    </p:cmd>
                                  </p:childTnLst>
                                </p:cTn>
                              </p:par>
                            </p:childTnLst>
                          </p:cTn>
                        </p:par>
                        <p:par>
                          <p:cTn id="7" fill="hold">
                            <p:stCondLst>
                              <p:cond delay="26667"/>
                            </p:stCondLst>
                            <p:childTnLst>
                              <p:par>
                                <p:cTn id="8" presetID="23" presetClass="entr" presetSubtype="528" fill="hold" nodeType="after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500" fill="hold"/>
                                        <p:tgtEl>
                                          <p:spTgt spid="11"/>
                                        </p:tgtEl>
                                        <p:attrNameLst>
                                          <p:attrName>ppt_w</p:attrName>
                                        </p:attrNameLst>
                                      </p:cBhvr>
                                      <p:tavLst>
                                        <p:tav tm="0">
                                          <p:val>
                                            <p:fltVal val="0"/>
                                          </p:val>
                                        </p:tav>
                                        <p:tav tm="100000">
                                          <p:val>
                                            <p:strVal val="#ppt_w"/>
                                          </p:val>
                                        </p:tav>
                                      </p:tavLst>
                                    </p:anim>
                                    <p:anim calcmode="lin" valueType="num">
                                      <p:cBhvr>
                                        <p:cTn id="11" dur="500" fill="hold"/>
                                        <p:tgtEl>
                                          <p:spTgt spid="11"/>
                                        </p:tgtEl>
                                        <p:attrNameLst>
                                          <p:attrName>ppt_h</p:attrName>
                                        </p:attrNameLst>
                                      </p:cBhvr>
                                      <p:tavLst>
                                        <p:tav tm="0">
                                          <p:val>
                                            <p:fltVal val="0"/>
                                          </p:val>
                                        </p:tav>
                                        <p:tav tm="100000">
                                          <p:val>
                                            <p:strVal val="#ppt_h"/>
                                          </p:val>
                                        </p:tav>
                                      </p:tavLst>
                                    </p:anim>
                                    <p:anim calcmode="lin" valueType="num">
                                      <p:cBhvr>
                                        <p:cTn id="12" dur="500" fill="hold"/>
                                        <p:tgtEl>
                                          <p:spTgt spid="11"/>
                                        </p:tgtEl>
                                        <p:attrNameLst>
                                          <p:attrName>ppt_x</p:attrName>
                                        </p:attrNameLst>
                                      </p:cBhvr>
                                      <p:tavLst>
                                        <p:tav tm="0">
                                          <p:val>
                                            <p:fltVal val="0.5"/>
                                          </p:val>
                                        </p:tav>
                                        <p:tav tm="100000">
                                          <p:val>
                                            <p:strVal val="#ppt_x"/>
                                          </p:val>
                                        </p:tav>
                                      </p:tavLst>
                                    </p:anim>
                                    <p:anim calcmode="lin" valueType="num">
                                      <p:cBhvr>
                                        <p:cTn id="13" dur="500" fill="hold"/>
                                        <p:tgtEl>
                                          <p:spTgt spid="11"/>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8"/>
                </p:tgtEl>
              </p:cMediaNode>
            </p:video>
            <p:seq concurrent="1" nextAc="seek">
              <p:cTn id="15" restart="whenNotActive" fill="hold" evtFilter="cancelBubble" nodeType="interactiveSeq">
                <p:stCondLst>
                  <p:cond evt="onClick" delay="0">
                    <p:tgtEl>
                      <p:spTgt spid="8"/>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CFDA01-7A0F-4722-ACB7-482C164C9752}"/>
              </a:ext>
            </a:extLst>
          </p:cNvPr>
          <p:cNvSpPr>
            <a:spLocks noGrp="1"/>
          </p:cNvSpPr>
          <p:nvPr>
            <p:ph type="sldNum" sz="quarter" idx="10"/>
          </p:nvPr>
        </p:nvSpPr>
        <p:spPr/>
        <p:txBody>
          <a:bodyPr/>
          <a:lstStyle/>
          <a:p>
            <a:pPr>
              <a:defRPr/>
            </a:pPr>
            <a:fld id="{D68E8870-17DE-45C4-A8DD-7644B2422933}" type="slidenum">
              <a:rPr lang="en-US" smtClean="0"/>
              <a:pPr>
                <a:defRPr/>
              </a:pPr>
              <a:t>59</a:t>
            </a:fld>
            <a:endParaRPr lang="en-US" dirty="0"/>
          </a:p>
        </p:txBody>
      </p:sp>
      <p:sp>
        <p:nvSpPr>
          <p:cNvPr id="3" name="Title 2">
            <a:extLst>
              <a:ext uri="{FF2B5EF4-FFF2-40B4-BE49-F238E27FC236}">
                <a16:creationId xmlns:a16="http://schemas.microsoft.com/office/drawing/2014/main" id="{CD1078FB-57D6-4A83-AB01-193536623328}"/>
              </a:ext>
            </a:extLst>
          </p:cNvPr>
          <p:cNvSpPr>
            <a:spLocks noGrp="1"/>
          </p:cNvSpPr>
          <p:nvPr>
            <p:ph type="title"/>
          </p:nvPr>
        </p:nvSpPr>
        <p:spPr>
          <a:xfrm>
            <a:off x="270276" y="-18488"/>
            <a:ext cx="8883994" cy="795130"/>
          </a:xfrm>
        </p:spPr>
        <p:txBody>
          <a:bodyPr/>
          <a:lstStyle/>
          <a:p>
            <a:r>
              <a:rPr lang="en-US" dirty="0"/>
              <a:t>VIRTUAL ENVIRONMENTS &amp; VIRTUAL REALITY</a:t>
            </a:r>
          </a:p>
        </p:txBody>
      </p:sp>
      <p:sp>
        <p:nvSpPr>
          <p:cNvPr id="5" name="Rectangle 3">
            <a:extLst>
              <a:ext uri="{FF2B5EF4-FFF2-40B4-BE49-F238E27FC236}">
                <a16:creationId xmlns:a16="http://schemas.microsoft.com/office/drawing/2014/main" id="{73DAB10D-412D-484B-99AD-48F02E6C8FF3}"/>
              </a:ext>
            </a:extLst>
          </p:cNvPr>
          <p:cNvSpPr txBox="1">
            <a:spLocks noChangeArrowheads="1"/>
          </p:cNvSpPr>
          <p:nvPr/>
        </p:nvSpPr>
        <p:spPr>
          <a:xfrm>
            <a:off x="270276" y="1152702"/>
            <a:ext cx="4015368" cy="5070342"/>
          </a:xfrm>
          <a:prstGeom prst="rect">
            <a:avLst/>
          </a:prstGeom>
        </p:spPr>
        <p:txBody>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lnSpc>
                <a:spcPct val="90000"/>
              </a:lnSpc>
              <a:spcAft>
                <a:spcPts val="600"/>
              </a:spcAft>
            </a:pPr>
            <a:r>
              <a:rPr lang="en-US" altLang="en-US" sz="2400" kern="0" dirty="0"/>
              <a:t>Virtual Scene Realism</a:t>
            </a:r>
          </a:p>
          <a:p>
            <a:pPr>
              <a:lnSpc>
                <a:spcPct val="90000"/>
              </a:lnSpc>
              <a:spcAft>
                <a:spcPts val="600"/>
              </a:spcAft>
            </a:pPr>
            <a:r>
              <a:rPr lang="en-US" altLang="en-US" sz="2400" kern="0" dirty="0"/>
              <a:t>Natural Interaction </a:t>
            </a:r>
          </a:p>
          <a:p>
            <a:pPr>
              <a:lnSpc>
                <a:spcPct val="90000"/>
              </a:lnSpc>
              <a:spcAft>
                <a:spcPts val="600"/>
              </a:spcAft>
            </a:pPr>
            <a:r>
              <a:rPr lang="en-US" altLang="en-US" sz="2400" kern="0" dirty="0"/>
              <a:t>User Controls Environment</a:t>
            </a:r>
          </a:p>
          <a:p>
            <a:pPr>
              <a:lnSpc>
                <a:spcPct val="90000"/>
              </a:lnSpc>
              <a:spcAft>
                <a:spcPts val="600"/>
              </a:spcAft>
            </a:pPr>
            <a:r>
              <a:rPr lang="en-US" altLang="en-US" sz="2400" kern="0" dirty="0"/>
              <a:t>Displays</a:t>
            </a:r>
          </a:p>
          <a:p>
            <a:pPr lvl="1">
              <a:lnSpc>
                <a:spcPct val="90000"/>
              </a:lnSpc>
              <a:spcAft>
                <a:spcPts val="600"/>
              </a:spcAft>
            </a:pPr>
            <a:r>
              <a:rPr lang="en-US" altLang="en-US" sz="2000" kern="0" dirty="0"/>
              <a:t>CAVE</a:t>
            </a:r>
          </a:p>
          <a:p>
            <a:pPr lvl="1">
              <a:lnSpc>
                <a:spcPct val="90000"/>
              </a:lnSpc>
              <a:spcAft>
                <a:spcPts val="600"/>
              </a:spcAft>
            </a:pPr>
            <a:r>
              <a:rPr lang="en-US" altLang="en-US" sz="2000" kern="0" dirty="0"/>
              <a:t>HMD</a:t>
            </a:r>
          </a:p>
          <a:p>
            <a:pPr lvl="1">
              <a:lnSpc>
                <a:spcPct val="90000"/>
              </a:lnSpc>
              <a:spcAft>
                <a:spcPts val="600"/>
              </a:spcAft>
            </a:pPr>
            <a:r>
              <a:rPr lang="en-US" altLang="en-US" sz="2000" kern="0" dirty="0"/>
              <a:t>LCD/CRT/Plasma</a:t>
            </a:r>
          </a:p>
          <a:p>
            <a:pPr lvl="1">
              <a:lnSpc>
                <a:spcPct val="90000"/>
              </a:lnSpc>
              <a:spcAft>
                <a:spcPts val="600"/>
              </a:spcAft>
            </a:pPr>
            <a:r>
              <a:rPr lang="en-US" altLang="en-US" sz="2000" kern="0" dirty="0"/>
              <a:t>Stereoscopic</a:t>
            </a:r>
          </a:p>
          <a:p>
            <a:pPr lvl="1">
              <a:lnSpc>
                <a:spcPct val="90000"/>
              </a:lnSpc>
              <a:spcAft>
                <a:spcPts val="600"/>
              </a:spcAft>
            </a:pPr>
            <a:r>
              <a:rPr lang="en-US" altLang="en-US" sz="2000" kern="0" dirty="0"/>
              <a:t>Multi-Modal</a:t>
            </a:r>
          </a:p>
          <a:p>
            <a:pPr lvl="1">
              <a:lnSpc>
                <a:spcPct val="90000"/>
              </a:lnSpc>
              <a:spcAft>
                <a:spcPts val="600"/>
              </a:spcAft>
            </a:pPr>
            <a:endParaRPr lang="en-US" altLang="en-US" sz="2000" kern="0" dirty="0"/>
          </a:p>
          <a:p>
            <a:pPr>
              <a:lnSpc>
                <a:spcPct val="90000"/>
              </a:lnSpc>
              <a:spcAft>
                <a:spcPts val="600"/>
              </a:spcAft>
            </a:pPr>
            <a:r>
              <a:rPr lang="en-US" altLang="en-US" sz="2400" kern="0" dirty="0"/>
              <a:t>Immersion!</a:t>
            </a:r>
          </a:p>
        </p:txBody>
      </p:sp>
      <p:pic>
        <p:nvPicPr>
          <p:cNvPr id="13" name="Picture 12" descr="A picture containing text, indoor&#10;&#10;Description automatically generated">
            <a:extLst>
              <a:ext uri="{FF2B5EF4-FFF2-40B4-BE49-F238E27FC236}">
                <a16:creationId xmlns:a16="http://schemas.microsoft.com/office/drawing/2014/main" id="{00562FF7-E6BD-4ED6-9D11-6B192040DA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5563" y="1152702"/>
            <a:ext cx="6183166" cy="4391453"/>
          </a:xfrm>
          <a:prstGeom prst="rect">
            <a:avLst/>
          </a:prstGeom>
        </p:spPr>
      </p:pic>
      <p:pic>
        <p:nvPicPr>
          <p:cNvPr id="6" name="Picture 5">
            <a:extLst>
              <a:ext uri="{FF2B5EF4-FFF2-40B4-BE49-F238E27FC236}">
                <a16:creationId xmlns:a16="http://schemas.microsoft.com/office/drawing/2014/main" id="{A4C39E66-E9AF-451E-BD97-69C57AFCFBA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spTree>
    <p:extLst>
      <p:ext uri="{BB962C8B-B14F-4D97-AF65-F5344CB8AC3E}">
        <p14:creationId xmlns:p14="http://schemas.microsoft.com/office/powerpoint/2010/main" val="29936484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CFDA01-7A0F-4722-ACB7-482C164C9752}"/>
              </a:ext>
            </a:extLst>
          </p:cNvPr>
          <p:cNvSpPr>
            <a:spLocks noGrp="1"/>
          </p:cNvSpPr>
          <p:nvPr>
            <p:ph type="sldNum" sz="quarter" idx="10"/>
          </p:nvPr>
        </p:nvSpPr>
        <p:spPr/>
        <p:txBody>
          <a:bodyPr/>
          <a:lstStyle/>
          <a:p>
            <a:pPr>
              <a:defRPr/>
            </a:pPr>
            <a:fld id="{D68E8870-17DE-45C4-A8DD-7644B2422933}" type="slidenum">
              <a:rPr lang="en-US" smtClean="0"/>
              <a:pPr>
                <a:defRPr/>
              </a:pPr>
              <a:t>60</a:t>
            </a:fld>
            <a:endParaRPr lang="en-US" dirty="0"/>
          </a:p>
        </p:txBody>
      </p:sp>
      <p:sp>
        <p:nvSpPr>
          <p:cNvPr id="3" name="Title 2">
            <a:extLst>
              <a:ext uri="{FF2B5EF4-FFF2-40B4-BE49-F238E27FC236}">
                <a16:creationId xmlns:a16="http://schemas.microsoft.com/office/drawing/2014/main" id="{CD1078FB-57D6-4A83-AB01-193536623328}"/>
              </a:ext>
            </a:extLst>
          </p:cNvPr>
          <p:cNvSpPr>
            <a:spLocks noGrp="1"/>
          </p:cNvSpPr>
          <p:nvPr>
            <p:ph type="title"/>
          </p:nvPr>
        </p:nvSpPr>
        <p:spPr>
          <a:xfrm>
            <a:off x="616266" y="-59082"/>
            <a:ext cx="11860214" cy="795130"/>
          </a:xfrm>
        </p:spPr>
        <p:txBody>
          <a:bodyPr/>
          <a:lstStyle/>
          <a:p>
            <a:r>
              <a:rPr lang="en-US" sz="3000" dirty="0"/>
              <a:t>AUGMENTED REALITY</a:t>
            </a:r>
          </a:p>
        </p:txBody>
      </p:sp>
      <p:sp>
        <p:nvSpPr>
          <p:cNvPr id="4" name="Content Placeholder 3">
            <a:extLst>
              <a:ext uri="{FF2B5EF4-FFF2-40B4-BE49-F238E27FC236}">
                <a16:creationId xmlns:a16="http://schemas.microsoft.com/office/drawing/2014/main" id="{652D4E4A-4467-41E0-8B28-43B33041CB0A}"/>
              </a:ext>
            </a:extLst>
          </p:cNvPr>
          <p:cNvSpPr>
            <a:spLocks noGrp="1"/>
          </p:cNvSpPr>
          <p:nvPr>
            <p:ph sz="quarter" idx="11"/>
          </p:nvPr>
        </p:nvSpPr>
        <p:spPr>
          <a:xfrm>
            <a:off x="246453" y="1056875"/>
            <a:ext cx="6093388" cy="5075237"/>
          </a:xfrm>
        </p:spPr>
        <p:txBody>
          <a:bodyPr/>
          <a:lstStyle/>
          <a:p>
            <a:pPr>
              <a:lnSpc>
                <a:spcPct val="90000"/>
              </a:lnSpc>
            </a:pPr>
            <a:r>
              <a:rPr lang="en-US" altLang="en-US" sz="2800" dirty="0"/>
              <a:t>Integrating computer displays into real-world environments</a:t>
            </a:r>
          </a:p>
          <a:p>
            <a:pPr>
              <a:lnSpc>
                <a:spcPct val="90000"/>
              </a:lnSpc>
            </a:pPr>
            <a:endParaRPr lang="en-US" altLang="en-US" sz="2800" dirty="0"/>
          </a:p>
          <a:p>
            <a:pPr>
              <a:lnSpc>
                <a:spcPct val="90000"/>
              </a:lnSpc>
            </a:pPr>
            <a:r>
              <a:rPr lang="en-US" altLang="en-US" sz="2800" dirty="0"/>
              <a:t>This technology will be fueled by improvements in position and orientation technologies as well as dynamic real-time database updates</a:t>
            </a:r>
          </a:p>
          <a:p>
            <a:endParaRPr lang="en-US" dirty="0"/>
          </a:p>
        </p:txBody>
      </p:sp>
      <p:pic>
        <p:nvPicPr>
          <p:cNvPr id="5" name="Picture 4">
            <a:extLst>
              <a:ext uri="{FF2B5EF4-FFF2-40B4-BE49-F238E27FC236}">
                <a16:creationId xmlns:a16="http://schemas.microsoft.com/office/drawing/2014/main" id="{AAB0D97B-2588-46E5-B12E-23F31199D5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5387" y="1132840"/>
            <a:ext cx="4856480" cy="364236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36B1321-A62D-40C1-9BF3-FC9527E9052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121769759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730BAC9-AE3D-4E83-97B8-37707F31629B}"/>
              </a:ext>
            </a:extLst>
          </p:cNvPr>
          <p:cNvSpPr>
            <a:spLocks noGrp="1"/>
          </p:cNvSpPr>
          <p:nvPr>
            <p:ph type="sldNum" sz="quarter" idx="10"/>
          </p:nvPr>
        </p:nvSpPr>
        <p:spPr/>
        <p:txBody>
          <a:bodyPr/>
          <a:lstStyle/>
          <a:p>
            <a:pPr>
              <a:defRPr/>
            </a:pPr>
            <a:fld id="{D68E8870-17DE-45C4-A8DD-7644B2422933}" type="slidenum">
              <a:rPr lang="en-US" smtClean="0"/>
              <a:pPr>
                <a:defRPr/>
              </a:pPr>
              <a:t>61</a:t>
            </a:fld>
            <a:endParaRPr lang="en-US" dirty="0"/>
          </a:p>
        </p:txBody>
      </p:sp>
      <p:sp>
        <p:nvSpPr>
          <p:cNvPr id="3" name="Title 2">
            <a:extLst>
              <a:ext uri="{FF2B5EF4-FFF2-40B4-BE49-F238E27FC236}">
                <a16:creationId xmlns:a16="http://schemas.microsoft.com/office/drawing/2014/main" id="{1BCCD06C-8806-4223-A97A-BE433F9CA94D}"/>
              </a:ext>
            </a:extLst>
          </p:cNvPr>
          <p:cNvSpPr>
            <a:spLocks noGrp="1"/>
          </p:cNvSpPr>
          <p:nvPr>
            <p:ph type="title"/>
          </p:nvPr>
        </p:nvSpPr>
        <p:spPr>
          <a:xfrm>
            <a:off x="2397039" y="0"/>
            <a:ext cx="7416800" cy="736048"/>
          </a:xfrm>
        </p:spPr>
        <p:txBody>
          <a:bodyPr/>
          <a:lstStyle/>
          <a:p>
            <a:r>
              <a:rPr lang="en-US" sz="3200" dirty="0"/>
              <a:t>WHAT IS MISSING?</a:t>
            </a:r>
          </a:p>
        </p:txBody>
      </p:sp>
      <p:sp>
        <p:nvSpPr>
          <p:cNvPr id="6" name="TextBox 5">
            <a:extLst>
              <a:ext uri="{FF2B5EF4-FFF2-40B4-BE49-F238E27FC236}">
                <a16:creationId xmlns:a16="http://schemas.microsoft.com/office/drawing/2014/main" id="{2C561060-46A4-426A-A915-E46F9BCA311F}"/>
              </a:ext>
            </a:extLst>
          </p:cNvPr>
          <p:cNvSpPr txBox="1"/>
          <p:nvPr/>
        </p:nvSpPr>
        <p:spPr>
          <a:xfrm>
            <a:off x="6096000" y="4836160"/>
            <a:ext cx="6151880" cy="246221"/>
          </a:xfrm>
          <a:prstGeom prst="rect">
            <a:avLst/>
          </a:prstGeom>
          <a:noFill/>
        </p:spPr>
        <p:txBody>
          <a:bodyPr wrap="square">
            <a:spAutoFit/>
          </a:bodyPr>
          <a:lstStyle/>
          <a:p>
            <a:r>
              <a:rPr lang="en-US" sz="1000" b="0" i="1" dirty="0">
                <a:solidFill>
                  <a:srgbClr val="000000"/>
                </a:solidFill>
                <a:effectLst/>
                <a:latin typeface="ProximaNova"/>
              </a:rPr>
              <a:t>The Matrix</a:t>
            </a:r>
            <a:r>
              <a:rPr lang="en-US" sz="1000" b="0" i="0" dirty="0">
                <a:solidFill>
                  <a:srgbClr val="000000"/>
                </a:solidFill>
                <a:effectLst/>
                <a:latin typeface="ProximaNova"/>
              </a:rPr>
              <a:t>'s "digital rain" is one of the most recognizable images from the film. </a:t>
            </a:r>
            <a:r>
              <a:rPr lang="en-US" sz="1000" b="0" i="0" cap="all" dirty="0">
                <a:solidFill>
                  <a:srgbClr val="000000"/>
                </a:solidFill>
                <a:effectLst/>
                <a:latin typeface="WiredMono"/>
              </a:rPr>
              <a:t>ANIMAL LOGIC/WARNER BROS</a:t>
            </a:r>
            <a:endParaRPr lang="en-US" sz="1000" dirty="0"/>
          </a:p>
        </p:txBody>
      </p:sp>
      <p:sp>
        <p:nvSpPr>
          <p:cNvPr id="14" name="Content Placeholder 13">
            <a:extLst>
              <a:ext uri="{FF2B5EF4-FFF2-40B4-BE49-F238E27FC236}">
                <a16:creationId xmlns:a16="http://schemas.microsoft.com/office/drawing/2014/main" id="{7F69A1F0-2094-41FD-B309-35AA0256ED4D}"/>
              </a:ext>
            </a:extLst>
          </p:cNvPr>
          <p:cNvSpPr>
            <a:spLocks noGrp="1"/>
          </p:cNvSpPr>
          <p:nvPr>
            <p:ph sz="quarter" idx="11"/>
          </p:nvPr>
        </p:nvSpPr>
        <p:spPr>
          <a:xfrm>
            <a:off x="230316" y="1046715"/>
            <a:ext cx="4920804" cy="5075237"/>
          </a:xfrm>
        </p:spPr>
        <p:txBody>
          <a:bodyPr/>
          <a:lstStyle/>
          <a:p>
            <a:r>
              <a:rPr lang="en-US" dirty="0"/>
              <a:t>Analog</a:t>
            </a:r>
          </a:p>
          <a:p>
            <a:endParaRPr lang="en-US" dirty="0"/>
          </a:p>
          <a:p>
            <a:endParaRPr lang="en-US" dirty="0"/>
          </a:p>
          <a:p>
            <a:endParaRPr lang="en-US" dirty="0"/>
          </a:p>
          <a:p>
            <a:r>
              <a:rPr lang="en-US" dirty="0"/>
              <a:t>Virtualized Hybrid Simulation Systems (LVC++)</a:t>
            </a:r>
          </a:p>
          <a:p>
            <a:endParaRPr lang="en-US" dirty="0"/>
          </a:p>
          <a:p>
            <a:r>
              <a:rPr lang="en-US" dirty="0"/>
              <a:t>Quantum Simulation</a:t>
            </a:r>
          </a:p>
          <a:p>
            <a:endParaRPr lang="en-US" dirty="0"/>
          </a:p>
          <a:p>
            <a:r>
              <a:rPr lang="en-US" dirty="0"/>
              <a:t>Others...</a:t>
            </a:r>
          </a:p>
        </p:txBody>
      </p:sp>
      <p:pic>
        <p:nvPicPr>
          <p:cNvPr id="18" name="Picture 17">
            <a:extLst>
              <a:ext uri="{FF2B5EF4-FFF2-40B4-BE49-F238E27FC236}">
                <a16:creationId xmlns:a16="http://schemas.microsoft.com/office/drawing/2014/main" id="{8A423CC6-D0C5-4FC4-A828-C4079019C339}"/>
              </a:ext>
            </a:extLst>
          </p:cNvPr>
          <p:cNvPicPr>
            <a:picLocks noChangeAspect="1"/>
          </p:cNvPicPr>
          <p:nvPr/>
        </p:nvPicPr>
        <p:blipFill>
          <a:blip r:embed="rId2"/>
          <a:stretch>
            <a:fillRect/>
          </a:stretch>
        </p:blipFill>
        <p:spPr>
          <a:xfrm>
            <a:off x="5799892" y="1046715"/>
            <a:ext cx="6295035" cy="3789445"/>
          </a:xfrm>
          <a:prstGeom prst="rect">
            <a:avLst/>
          </a:prstGeom>
        </p:spPr>
      </p:pic>
      <p:pic>
        <p:nvPicPr>
          <p:cNvPr id="7" name="Picture 6">
            <a:extLst>
              <a:ext uri="{FF2B5EF4-FFF2-40B4-BE49-F238E27FC236}">
                <a16:creationId xmlns:a16="http://schemas.microsoft.com/office/drawing/2014/main" id="{CC099A43-9B35-492E-B2F6-85302702774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pic>
        <p:nvPicPr>
          <p:cNvPr id="5" name="Picture 4" descr="A room with a large control panel&#10;&#10;Description automatically generated">
            <a:extLst>
              <a:ext uri="{FF2B5EF4-FFF2-40B4-BE49-F238E27FC236}">
                <a16:creationId xmlns:a16="http://schemas.microsoft.com/office/drawing/2014/main" id="{202F2417-0D91-9C60-0A72-88722F0C78B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88184" y="1046715"/>
            <a:ext cx="2104137" cy="1629261"/>
          </a:xfrm>
          <a:prstGeom prst="rect">
            <a:avLst/>
          </a:prstGeom>
        </p:spPr>
      </p:pic>
    </p:spTree>
    <p:extLst>
      <p:ext uri="{BB962C8B-B14F-4D97-AF65-F5344CB8AC3E}">
        <p14:creationId xmlns:p14="http://schemas.microsoft.com/office/powerpoint/2010/main" val="41834356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5BC6E-EDF2-4952-A88C-CBB226BA7FB9}"/>
              </a:ext>
            </a:extLst>
          </p:cNvPr>
          <p:cNvSpPr>
            <a:spLocks noGrp="1"/>
          </p:cNvSpPr>
          <p:nvPr>
            <p:ph type="title"/>
          </p:nvPr>
        </p:nvSpPr>
        <p:spPr>
          <a:xfrm>
            <a:off x="326924" y="-10691"/>
            <a:ext cx="11225980" cy="734002"/>
          </a:xfrm>
        </p:spPr>
        <p:txBody>
          <a:bodyPr>
            <a:noAutofit/>
          </a:bodyPr>
          <a:lstStyle/>
          <a:p>
            <a:r>
              <a:rPr lang="en-US" altLang="en-US" sz="3200" b="1" dirty="0">
                <a:latin typeface="+mj-lt"/>
              </a:rPr>
              <a:t>TOPIC 5: SIMULATION IMPLEMENTATION</a:t>
            </a:r>
            <a:endParaRPr lang="en-US" sz="3200" dirty="0">
              <a:latin typeface="+mj-lt"/>
            </a:endParaRPr>
          </a:p>
        </p:txBody>
      </p:sp>
      <p:sp>
        <p:nvSpPr>
          <p:cNvPr id="3" name="Content Placeholder 2">
            <a:extLst>
              <a:ext uri="{FF2B5EF4-FFF2-40B4-BE49-F238E27FC236}">
                <a16:creationId xmlns:a16="http://schemas.microsoft.com/office/drawing/2014/main" id="{728418A7-3171-4658-827D-930711933E34}"/>
              </a:ext>
            </a:extLst>
          </p:cNvPr>
          <p:cNvSpPr>
            <a:spLocks noGrp="1"/>
          </p:cNvSpPr>
          <p:nvPr>
            <p:ph idx="1"/>
          </p:nvPr>
        </p:nvSpPr>
        <p:spPr>
          <a:xfrm>
            <a:off x="326924" y="919487"/>
            <a:ext cx="10757844" cy="5807188"/>
          </a:xfrm>
        </p:spPr>
        <p:txBody>
          <a:bodyPr>
            <a:normAutofit lnSpcReduction="10000"/>
          </a:bodyPr>
          <a:lstStyle/>
          <a:p>
            <a:r>
              <a:rPr lang="en-US" altLang="en-US" dirty="0"/>
              <a:t>Engineering principles and practices for developing and validating M&amp;S systems; M&amp;S standards; special models.</a:t>
            </a:r>
          </a:p>
          <a:p>
            <a:endParaRPr lang="en-US" altLang="en-US" sz="2400" dirty="0"/>
          </a:p>
          <a:p>
            <a:pPr marL="0" indent="0">
              <a:lnSpc>
                <a:spcPct val="110000"/>
              </a:lnSpc>
              <a:spcBef>
                <a:spcPts val="0"/>
              </a:spcBef>
              <a:buNone/>
            </a:pPr>
            <a:r>
              <a:rPr lang="en-US" altLang="en-US" sz="2400" dirty="0"/>
              <a:t>5.   Simulation implementation</a:t>
            </a:r>
          </a:p>
          <a:p>
            <a:pPr marL="0" indent="0">
              <a:lnSpc>
                <a:spcPct val="110000"/>
              </a:lnSpc>
              <a:spcBef>
                <a:spcPts val="0"/>
              </a:spcBef>
              <a:buNone/>
            </a:pPr>
            <a:r>
              <a:rPr lang="en-US" altLang="en-US" sz="2400" dirty="0"/>
              <a:t>      5.1	Modeling and simulation life-cycle</a:t>
            </a:r>
          </a:p>
          <a:p>
            <a:pPr marL="0" indent="0">
              <a:lnSpc>
                <a:spcPct val="110000"/>
              </a:lnSpc>
              <a:spcBef>
                <a:spcPts val="0"/>
              </a:spcBef>
              <a:buNone/>
            </a:pPr>
            <a:r>
              <a:rPr lang="en-US" altLang="en-US" sz="2400" dirty="0"/>
              <a:t>      5.2	Modeling and simulation standards</a:t>
            </a:r>
          </a:p>
          <a:p>
            <a:pPr marL="0" indent="0">
              <a:lnSpc>
                <a:spcPct val="110000"/>
              </a:lnSpc>
              <a:spcBef>
                <a:spcPts val="0"/>
              </a:spcBef>
              <a:buNone/>
            </a:pPr>
            <a:r>
              <a:rPr lang="en-US" altLang="en-US" sz="2400" dirty="0"/>
              <a:t>      5.3	Development processes</a:t>
            </a:r>
          </a:p>
          <a:p>
            <a:pPr marL="0" indent="0">
              <a:lnSpc>
                <a:spcPct val="110000"/>
              </a:lnSpc>
              <a:spcBef>
                <a:spcPts val="0"/>
              </a:spcBef>
              <a:buNone/>
            </a:pPr>
            <a:r>
              <a:rPr lang="en-US" altLang="en-US" sz="2400" dirty="0"/>
              <a:t>      5.4	Conceptual modeling</a:t>
            </a:r>
          </a:p>
          <a:p>
            <a:pPr marL="0" indent="0">
              <a:lnSpc>
                <a:spcPct val="110000"/>
              </a:lnSpc>
              <a:spcBef>
                <a:spcPts val="0"/>
              </a:spcBef>
              <a:buNone/>
            </a:pPr>
            <a:r>
              <a:rPr lang="en-US" altLang="en-US" sz="2400" dirty="0"/>
              <a:t>      5.5	Specialized languages</a:t>
            </a:r>
          </a:p>
          <a:p>
            <a:pPr marL="0" indent="0">
              <a:lnSpc>
                <a:spcPct val="110000"/>
              </a:lnSpc>
              <a:spcBef>
                <a:spcPts val="0"/>
              </a:spcBef>
              <a:buNone/>
            </a:pPr>
            <a:r>
              <a:rPr lang="en-US" altLang="en-US" sz="2400" dirty="0"/>
              <a:t>      5.6	Verification, validation, and accreditation</a:t>
            </a:r>
          </a:p>
          <a:p>
            <a:pPr marL="0" indent="0">
              <a:lnSpc>
                <a:spcPct val="110000"/>
              </a:lnSpc>
              <a:spcBef>
                <a:spcPts val="0"/>
              </a:spcBef>
              <a:buNone/>
            </a:pPr>
            <a:r>
              <a:rPr lang="en-US" altLang="en-US" sz="2400" dirty="0"/>
              <a:t>      5.7	Distributed simulation and interoperability</a:t>
            </a:r>
          </a:p>
          <a:p>
            <a:pPr marL="0" indent="0">
              <a:lnSpc>
                <a:spcPct val="110000"/>
              </a:lnSpc>
              <a:spcBef>
                <a:spcPts val="0"/>
              </a:spcBef>
              <a:buNone/>
            </a:pPr>
            <a:r>
              <a:rPr lang="en-US" altLang="en-US" sz="2400" dirty="0"/>
              <a:t>      5.8	Virtual environments and virtual reality</a:t>
            </a:r>
          </a:p>
          <a:p>
            <a:pPr marL="0" indent="0">
              <a:lnSpc>
                <a:spcPct val="110000"/>
              </a:lnSpc>
              <a:spcBef>
                <a:spcPts val="0"/>
              </a:spcBef>
              <a:buNone/>
            </a:pPr>
            <a:r>
              <a:rPr lang="en-US" altLang="en-US" sz="2400" dirty="0"/>
              <a:t>      5.9	Human-computer interaction</a:t>
            </a:r>
          </a:p>
          <a:p>
            <a:pPr marL="0" indent="0">
              <a:lnSpc>
                <a:spcPct val="110000"/>
              </a:lnSpc>
              <a:spcBef>
                <a:spcPts val="0"/>
              </a:spcBef>
              <a:buNone/>
            </a:pPr>
            <a:r>
              <a:rPr lang="en-US" altLang="en-US" sz="2400" dirty="0"/>
              <a:t>      5.10  Semi-automated forces</a:t>
            </a:r>
          </a:p>
          <a:p>
            <a:pPr marL="0" indent="0">
              <a:lnSpc>
                <a:spcPct val="110000"/>
              </a:lnSpc>
              <a:spcBef>
                <a:spcPts val="0"/>
              </a:spcBef>
              <a:buNone/>
            </a:pPr>
            <a:r>
              <a:rPr lang="en-US" altLang="en-US" sz="2400" dirty="0"/>
              <a:t>      5.11  Stimulation</a:t>
            </a:r>
            <a:endParaRPr lang="en-US" altLang="en-US" sz="3200" dirty="0"/>
          </a:p>
          <a:p>
            <a:endParaRPr lang="en-US" dirty="0"/>
          </a:p>
        </p:txBody>
      </p:sp>
      <p:pic>
        <p:nvPicPr>
          <p:cNvPr id="4" name="Picture 2">
            <a:extLst>
              <a:ext uri="{FF2B5EF4-FFF2-40B4-BE49-F238E27FC236}">
                <a16:creationId xmlns:a16="http://schemas.microsoft.com/office/drawing/2014/main" id="{CB062C55-D94D-478A-A826-AC8299EA8740}"/>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820824" y="1621536"/>
            <a:ext cx="5371176" cy="323088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 name="Picture 6">
            <a:extLst>
              <a:ext uri="{FF2B5EF4-FFF2-40B4-BE49-F238E27FC236}">
                <a16:creationId xmlns:a16="http://schemas.microsoft.com/office/drawing/2014/main" id="{E011342F-B7B0-41E9-A9A9-7EC963C9F15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spTree>
    <p:extLst>
      <p:ext uri="{BB962C8B-B14F-4D97-AF65-F5344CB8AC3E}">
        <p14:creationId xmlns:p14="http://schemas.microsoft.com/office/powerpoint/2010/main" val="35264038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6EEEAF-D696-49DC-8C7C-4089BCBA941B}"/>
              </a:ext>
            </a:extLst>
          </p:cNvPr>
          <p:cNvSpPr>
            <a:spLocks noGrp="1"/>
          </p:cNvSpPr>
          <p:nvPr>
            <p:ph type="sldNum" sz="quarter" idx="10"/>
          </p:nvPr>
        </p:nvSpPr>
        <p:spPr/>
        <p:txBody>
          <a:bodyPr/>
          <a:lstStyle/>
          <a:p>
            <a:pPr>
              <a:defRPr/>
            </a:pPr>
            <a:fld id="{D68E8870-17DE-45C4-A8DD-7644B2422933}" type="slidenum">
              <a:rPr lang="en-US" smtClean="0"/>
              <a:pPr>
                <a:defRPr/>
              </a:pPr>
              <a:t>63</a:t>
            </a:fld>
            <a:endParaRPr lang="en-US" dirty="0"/>
          </a:p>
        </p:txBody>
      </p:sp>
      <p:sp>
        <p:nvSpPr>
          <p:cNvPr id="3" name="Title 2">
            <a:extLst>
              <a:ext uri="{FF2B5EF4-FFF2-40B4-BE49-F238E27FC236}">
                <a16:creationId xmlns:a16="http://schemas.microsoft.com/office/drawing/2014/main" id="{E91639E0-C5A1-4E91-9543-B02C5F114068}"/>
              </a:ext>
            </a:extLst>
          </p:cNvPr>
          <p:cNvSpPr>
            <a:spLocks noGrp="1"/>
          </p:cNvSpPr>
          <p:nvPr>
            <p:ph type="title"/>
          </p:nvPr>
        </p:nvSpPr>
        <p:spPr>
          <a:xfrm>
            <a:off x="296886" y="-48585"/>
            <a:ext cx="9618738" cy="712160"/>
          </a:xfrm>
        </p:spPr>
        <p:txBody>
          <a:bodyPr/>
          <a:lstStyle/>
          <a:p>
            <a:r>
              <a:rPr lang="en-US" dirty="0"/>
              <a:t>SOFTWARE (M&amp;S) LIFE-CYCLE MODELS   1 of 2</a:t>
            </a:r>
          </a:p>
        </p:txBody>
      </p:sp>
      <p:pic>
        <p:nvPicPr>
          <p:cNvPr id="5" name="Picture 3">
            <a:extLst>
              <a:ext uri="{FF2B5EF4-FFF2-40B4-BE49-F238E27FC236}">
                <a16:creationId xmlns:a16="http://schemas.microsoft.com/office/drawing/2014/main" id="{99B6AC46-8821-49F8-8438-9F9D70C827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3505200"/>
            <a:ext cx="3324225" cy="25431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a:extLst>
              <a:ext uri="{FF2B5EF4-FFF2-40B4-BE49-F238E27FC236}">
                <a16:creationId xmlns:a16="http://schemas.microsoft.com/office/drawing/2014/main" id="{E34F5B4F-D4C2-468A-BF9D-3483F165D9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8025" y="914400"/>
            <a:ext cx="3381375" cy="21050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begin{figure}\centerline{\psfig{file=dia-eps/code-and-fix.eps,width=0.7\textwidth}}\end{figure}">
            <a:extLst>
              <a:ext uri="{FF2B5EF4-FFF2-40B4-BE49-F238E27FC236}">
                <a16:creationId xmlns:a16="http://schemas.microsoft.com/office/drawing/2014/main" id="{6D7C4CA7-D294-4E56-A520-5072053712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990600"/>
            <a:ext cx="3667125" cy="1371600"/>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6">
            <a:extLst>
              <a:ext uri="{FF2B5EF4-FFF2-40B4-BE49-F238E27FC236}">
                <a16:creationId xmlns:a16="http://schemas.microsoft.com/office/drawing/2014/main" id="{1B5ECC35-BB9D-4EFA-98B7-82C34C8F862B}"/>
              </a:ext>
            </a:extLst>
          </p:cNvPr>
          <p:cNvSpPr txBox="1">
            <a:spLocks noChangeArrowheads="1"/>
          </p:cNvSpPr>
          <p:nvPr/>
        </p:nvSpPr>
        <p:spPr bwMode="auto">
          <a:xfrm>
            <a:off x="2955925" y="2479675"/>
            <a:ext cx="1406154"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a:t>Code &amp; Fix</a:t>
            </a:r>
          </a:p>
        </p:txBody>
      </p:sp>
      <p:sp>
        <p:nvSpPr>
          <p:cNvPr id="9" name="Text Box 7">
            <a:extLst>
              <a:ext uri="{FF2B5EF4-FFF2-40B4-BE49-F238E27FC236}">
                <a16:creationId xmlns:a16="http://schemas.microsoft.com/office/drawing/2014/main" id="{A40EAC72-708E-467B-B338-BD50C64E5D3E}"/>
              </a:ext>
            </a:extLst>
          </p:cNvPr>
          <p:cNvSpPr txBox="1">
            <a:spLocks noChangeArrowheads="1"/>
          </p:cNvSpPr>
          <p:nvPr/>
        </p:nvSpPr>
        <p:spPr bwMode="auto">
          <a:xfrm>
            <a:off x="6324600" y="1905000"/>
            <a:ext cx="118750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t>Waterfall</a:t>
            </a:r>
          </a:p>
        </p:txBody>
      </p:sp>
      <p:sp>
        <p:nvSpPr>
          <p:cNvPr id="10" name="Text Box 8">
            <a:extLst>
              <a:ext uri="{FF2B5EF4-FFF2-40B4-BE49-F238E27FC236}">
                <a16:creationId xmlns:a16="http://schemas.microsoft.com/office/drawing/2014/main" id="{64979DED-0705-4CF6-95C7-9A7E608B0598}"/>
              </a:ext>
            </a:extLst>
          </p:cNvPr>
          <p:cNvSpPr txBox="1">
            <a:spLocks noChangeArrowheads="1"/>
          </p:cNvSpPr>
          <p:nvPr/>
        </p:nvSpPr>
        <p:spPr bwMode="auto">
          <a:xfrm>
            <a:off x="2671769" y="6198994"/>
            <a:ext cx="1562094"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a:t>Spiral Model</a:t>
            </a:r>
          </a:p>
        </p:txBody>
      </p:sp>
      <p:grpSp>
        <p:nvGrpSpPr>
          <p:cNvPr id="11" name="Group 9">
            <a:extLst>
              <a:ext uri="{FF2B5EF4-FFF2-40B4-BE49-F238E27FC236}">
                <a16:creationId xmlns:a16="http://schemas.microsoft.com/office/drawing/2014/main" id="{DF9C69D2-4D0E-4681-A8B4-2FBC3C30E627}"/>
              </a:ext>
            </a:extLst>
          </p:cNvPr>
          <p:cNvGrpSpPr>
            <a:grpSpLocks/>
          </p:cNvGrpSpPr>
          <p:nvPr/>
        </p:nvGrpSpPr>
        <p:grpSpPr bwMode="auto">
          <a:xfrm>
            <a:off x="6197600" y="3429000"/>
            <a:ext cx="4394200" cy="2813050"/>
            <a:chOff x="720" y="1200"/>
            <a:chExt cx="4640" cy="2970"/>
          </a:xfrm>
        </p:grpSpPr>
        <p:grpSp>
          <p:nvGrpSpPr>
            <p:cNvPr id="12" name="Group 10">
              <a:extLst>
                <a:ext uri="{FF2B5EF4-FFF2-40B4-BE49-F238E27FC236}">
                  <a16:creationId xmlns:a16="http://schemas.microsoft.com/office/drawing/2014/main" id="{BE803C3E-097A-47D5-884E-D38805BBFF9D}"/>
                </a:ext>
              </a:extLst>
            </p:cNvPr>
            <p:cNvGrpSpPr>
              <a:grpSpLocks/>
            </p:cNvGrpSpPr>
            <p:nvPr/>
          </p:nvGrpSpPr>
          <p:grpSpPr bwMode="auto">
            <a:xfrm>
              <a:off x="720" y="1757"/>
              <a:ext cx="879" cy="627"/>
              <a:chOff x="791" y="1390"/>
              <a:chExt cx="879" cy="627"/>
            </a:xfrm>
          </p:grpSpPr>
          <p:pic>
            <p:nvPicPr>
              <p:cNvPr id="83" name="Picture 11">
                <a:extLst>
                  <a:ext uri="{FF2B5EF4-FFF2-40B4-BE49-F238E27FC236}">
                    <a16:creationId xmlns:a16="http://schemas.microsoft.com/office/drawing/2014/main" id="{418B233C-F1C7-4762-97D3-8B5A566BF58E}"/>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1" y="1390"/>
                <a:ext cx="879" cy="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4" name="Rectangle 12">
                <a:extLst>
                  <a:ext uri="{FF2B5EF4-FFF2-40B4-BE49-F238E27FC236}">
                    <a16:creationId xmlns:a16="http://schemas.microsoft.com/office/drawing/2014/main" id="{03F18610-BFBC-4108-9CE5-3F0D49EE335B}"/>
                  </a:ext>
                </a:extLst>
              </p:cNvPr>
              <p:cNvSpPr>
                <a:spLocks noChangeArrowheads="1"/>
              </p:cNvSpPr>
              <p:nvPr/>
            </p:nvSpPr>
            <p:spPr bwMode="auto">
              <a:xfrm>
                <a:off x="974" y="1487"/>
                <a:ext cx="584" cy="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86000"/>
                  </a:lnSpc>
                </a:pPr>
                <a:r>
                  <a:rPr lang="en-US" altLang="en-US" sz="1200" b="1">
                    <a:solidFill>
                      <a:srgbClr val="FFFF99"/>
                    </a:solidFill>
                    <a:latin typeface="Tms Rmn" charset="0"/>
                  </a:rPr>
                  <a:t>User's</a:t>
                </a:r>
              </a:p>
              <a:p>
                <a:pPr algn="ctr" eaLnBrk="0" hangingPunct="0">
                  <a:lnSpc>
                    <a:spcPct val="86000"/>
                  </a:lnSpc>
                </a:pPr>
                <a:r>
                  <a:rPr lang="en-US" altLang="en-US" sz="1200" b="1">
                    <a:solidFill>
                      <a:srgbClr val="FFFF99"/>
                    </a:solidFill>
                    <a:latin typeface="Tms Rmn" charset="0"/>
                  </a:rPr>
                  <a:t>Views</a:t>
                </a:r>
              </a:p>
            </p:txBody>
          </p:sp>
        </p:grpSp>
        <p:grpSp>
          <p:nvGrpSpPr>
            <p:cNvPr id="13" name="Group 13">
              <a:extLst>
                <a:ext uri="{FF2B5EF4-FFF2-40B4-BE49-F238E27FC236}">
                  <a16:creationId xmlns:a16="http://schemas.microsoft.com/office/drawing/2014/main" id="{6BCB7BAA-1F20-4D37-9DE0-9BEBC7BC55B1}"/>
                </a:ext>
              </a:extLst>
            </p:cNvPr>
            <p:cNvGrpSpPr>
              <a:grpSpLocks/>
            </p:cNvGrpSpPr>
            <p:nvPr/>
          </p:nvGrpSpPr>
          <p:grpSpPr bwMode="auto">
            <a:xfrm>
              <a:off x="1636" y="2411"/>
              <a:ext cx="576" cy="496"/>
              <a:chOff x="1707" y="2044"/>
              <a:chExt cx="576" cy="496"/>
            </a:xfrm>
          </p:grpSpPr>
          <p:sp>
            <p:nvSpPr>
              <p:cNvPr id="80" name="Line 14">
                <a:extLst>
                  <a:ext uri="{FF2B5EF4-FFF2-40B4-BE49-F238E27FC236}">
                    <a16:creationId xmlns:a16="http://schemas.microsoft.com/office/drawing/2014/main" id="{B2197547-1A08-44D3-9A24-BFDC91182990}"/>
                  </a:ext>
                </a:extLst>
              </p:cNvPr>
              <p:cNvSpPr>
                <a:spLocks noChangeShapeType="1"/>
              </p:cNvSpPr>
              <p:nvPr/>
            </p:nvSpPr>
            <p:spPr bwMode="auto">
              <a:xfrm>
                <a:off x="1707" y="2044"/>
                <a:ext cx="0" cy="496"/>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1" name="Line 15">
                <a:extLst>
                  <a:ext uri="{FF2B5EF4-FFF2-40B4-BE49-F238E27FC236}">
                    <a16:creationId xmlns:a16="http://schemas.microsoft.com/office/drawing/2014/main" id="{C26F3C50-D383-4EDD-8137-9DEAA5C5EF07}"/>
                  </a:ext>
                </a:extLst>
              </p:cNvPr>
              <p:cNvSpPr>
                <a:spLocks noChangeShapeType="1"/>
              </p:cNvSpPr>
              <p:nvPr/>
            </p:nvSpPr>
            <p:spPr bwMode="auto">
              <a:xfrm>
                <a:off x="2283" y="2044"/>
                <a:ext cx="0" cy="496"/>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2" name="Rectangle 16">
                <a:extLst>
                  <a:ext uri="{FF2B5EF4-FFF2-40B4-BE49-F238E27FC236}">
                    <a16:creationId xmlns:a16="http://schemas.microsoft.com/office/drawing/2014/main" id="{B0F6E8AF-B45C-41D7-9CC5-C4C93CFB75BE}"/>
                  </a:ext>
                </a:extLst>
              </p:cNvPr>
              <p:cNvSpPr>
                <a:spLocks noChangeArrowheads="1"/>
              </p:cNvSpPr>
              <p:nvPr/>
            </p:nvSpPr>
            <p:spPr bwMode="auto">
              <a:xfrm>
                <a:off x="1806" y="2057"/>
                <a:ext cx="397" cy="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0000"/>
                  </a:lnSpc>
                </a:pPr>
                <a:r>
                  <a:rPr lang="en-US" altLang="en-US" sz="1000" b="1">
                    <a:latin typeface="Tms Rmn" charset="0"/>
                  </a:rPr>
                  <a:t>User</a:t>
                </a:r>
              </a:p>
              <a:p>
                <a:pPr algn="ctr" eaLnBrk="0" hangingPunct="0">
                  <a:lnSpc>
                    <a:spcPct val="90000"/>
                  </a:lnSpc>
                </a:pPr>
                <a:r>
                  <a:rPr lang="en-US" altLang="en-US" sz="1000" b="1">
                    <a:latin typeface="Tms Rmn" charset="0"/>
                  </a:rPr>
                  <a:t>Trial</a:t>
                </a:r>
              </a:p>
              <a:p>
                <a:pPr algn="ctr" eaLnBrk="0" hangingPunct="0">
                  <a:lnSpc>
                    <a:spcPct val="90000"/>
                  </a:lnSpc>
                </a:pPr>
                <a:r>
                  <a:rPr lang="en-US" altLang="en-US" sz="1000" b="1">
                    <a:latin typeface="Tms Rmn" charset="0"/>
                  </a:rPr>
                  <a:t>Plan</a:t>
                </a:r>
              </a:p>
            </p:txBody>
          </p:sp>
        </p:grpSp>
        <p:grpSp>
          <p:nvGrpSpPr>
            <p:cNvPr id="14" name="Group 17">
              <a:extLst>
                <a:ext uri="{FF2B5EF4-FFF2-40B4-BE49-F238E27FC236}">
                  <a16:creationId xmlns:a16="http://schemas.microsoft.com/office/drawing/2014/main" id="{8427FB6A-7AFB-4B14-9A6C-DB31CC6B121A}"/>
                </a:ext>
              </a:extLst>
            </p:cNvPr>
            <p:cNvGrpSpPr>
              <a:grpSpLocks/>
            </p:cNvGrpSpPr>
            <p:nvPr/>
          </p:nvGrpSpPr>
          <p:grpSpPr bwMode="auto">
            <a:xfrm>
              <a:off x="1256" y="1200"/>
              <a:ext cx="1084" cy="1192"/>
              <a:chOff x="1327" y="833"/>
              <a:chExt cx="1084" cy="1192"/>
            </a:xfrm>
          </p:grpSpPr>
          <p:grpSp>
            <p:nvGrpSpPr>
              <p:cNvPr id="74" name="Group 18">
                <a:extLst>
                  <a:ext uri="{FF2B5EF4-FFF2-40B4-BE49-F238E27FC236}">
                    <a16:creationId xmlns:a16="http://schemas.microsoft.com/office/drawing/2014/main" id="{070C3664-FB37-467F-A197-ED32241EC3D6}"/>
                  </a:ext>
                </a:extLst>
              </p:cNvPr>
              <p:cNvGrpSpPr>
                <a:grpSpLocks/>
              </p:cNvGrpSpPr>
              <p:nvPr/>
            </p:nvGrpSpPr>
            <p:grpSpPr bwMode="auto">
              <a:xfrm>
                <a:off x="1530" y="1397"/>
                <a:ext cx="881" cy="628"/>
                <a:chOff x="1530" y="1397"/>
                <a:chExt cx="881" cy="628"/>
              </a:xfrm>
            </p:grpSpPr>
            <p:pic>
              <p:nvPicPr>
                <p:cNvPr id="78" name="Picture 19">
                  <a:extLst>
                    <a:ext uri="{FF2B5EF4-FFF2-40B4-BE49-F238E27FC236}">
                      <a16:creationId xmlns:a16="http://schemas.microsoft.com/office/drawing/2014/main" id="{A874B84B-D2FF-426C-B448-190AE2C8FD2D}"/>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30" y="1397"/>
                  <a:ext cx="881" cy="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9" name="Rectangle 20">
                  <a:extLst>
                    <a:ext uri="{FF2B5EF4-FFF2-40B4-BE49-F238E27FC236}">
                      <a16:creationId xmlns:a16="http://schemas.microsoft.com/office/drawing/2014/main" id="{485585FE-6EC0-4CB7-8D90-8B5598751570}"/>
                    </a:ext>
                  </a:extLst>
                </p:cNvPr>
                <p:cNvSpPr>
                  <a:spLocks noChangeArrowheads="1"/>
                </p:cNvSpPr>
                <p:nvPr/>
              </p:nvSpPr>
              <p:spPr bwMode="auto">
                <a:xfrm>
                  <a:off x="1736" y="1521"/>
                  <a:ext cx="547" cy="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86000"/>
                    </a:lnSpc>
                  </a:pPr>
                  <a:r>
                    <a:rPr lang="en-US" altLang="en-US" sz="1200" b="1">
                      <a:solidFill>
                        <a:srgbClr val="FFFF99"/>
                      </a:solidFill>
                      <a:latin typeface="Tms Rmn" charset="0"/>
                    </a:rPr>
                    <a:t>Reqts</a:t>
                  </a:r>
                </a:p>
                <a:p>
                  <a:pPr algn="ctr" eaLnBrk="0" hangingPunct="0">
                    <a:lnSpc>
                      <a:spcPct val="86000"/>
                    </a:lnSpc>
                  </a:pPr>
                  <a:r>
                    <a:rPr lang="en-US" altLang="en-US" sz="1200" b="1">
                      <a:solidFill>
                        <a:srgbClr val="FFFF99"/>
                      </a:solidFill>
                      <a:latin typeface="Tms Rmn" charset="0"/>
                    </a:rPr>
                    <a:t>Doc</a:t>
                  </a:r>
                </a:p>
              </p:txBody>
            </p:sp>
          </p:grpSp>
          <p:grpSp>
            <p:nvGrpSpPr>
              <p:cNvPr id="75" name="Group 21">
                <a:extLst>
                  <a:ext uri="{FF2B5EF4-FFF2-40B4-BE49-F238E27FC236}">
                    <a16:creationId xmlns:a16="http://schemas.microsoft.com/office/drawing/2014/main" id="{9F7C11EB-354C-411C-9DC0-D8D847104BB6}"/>
                  </a:ext>
                </a:extLst>
              </p:cNvPr>
              <p:cNvGrpSpPr>
                <a:grpSpLocks/>
              </p:cNvGrpSpPr>
              <p:nvPr/>
            </p:nvGrpSpPr>
            <p:grpSpPr bwMode="auto">
              <a:xfrm>
                <a:off x="1327" y="833"/>
                <a:ext cx="625" cy="610"/>
                <a:chOff x="1327" y="833"/>
                <a:chExt cx="625" cy="610"/>
              </a:xfrm>
            </p:grpSpPr>
            <p:pic>
              <p:nvPicPr>
                <p:cNvPr id="76" name="Picture 22">
                  <a:extLst>
                    <a:ext uri="{FF2B5EF4-FFF2-40B4-BE49-F238E27FC236}">
                      <a16:creationId xmlns:a16="http://schemas.microsoft.com/office/drawing/2014/main" id="{70E1C9B1-4156-4DA4-AAA4-14B82C3F6271}"/>
                    </a:ext>
                  </a:extLst>
                </p:cNvPr>
                <p:cNvPicPr>
                  <a:picLocks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359" y="1148"/>
                  <a:ext cx="548" cy="2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7" name="Rectangle 23">
                  <a:extLst>
                    <a:ext uri="{FF2B5EF4-FFF2-40B4-BE49-F238E27FC236}">
                      <a16:creationId xmlns:a16="http://schemas.microsoft.com/office/drawing/2014/main" id="{AA24C6C8-7D90-482D-9F90-787EB20C8C09}"/>
                    </a:ext>
                  </a:extLst>
                </p:cNvPr>
                <p:cNvSpPr>
                  <a:spLocks noChangeArrowheads="1"/>
                </p:cNvSpPr>
                <p:nvPr/>
              </p:nvSpPr>
              <p:spPr bwMode="auto">
                <a:xfrm>
                  <a:off x="1327" y="833"/>
                  <a:ext cx="625" cy="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1000"/>
                    </a:lnSpc>
                  </a:pPr>
                  <a:r>
                    <a:rPr lang="en-US" altLang="en-US" sz="1000" b="1">
                      <a:latin typeface="Tms Rmn" charset="0"/>
                    </a:rPr>
                    <a:t>reqts</a:t>
                  </a:r>
                </a:p>
                <a:p>
                  <a:pPr algn="ctr" eaLnBrk="0" hangingPunct="0">
                    <a:lnSpc>
                      <a:spcPct val="91000"/>
                    </a:lnSpc>
                  </a:pPr>
                  <a:r>
                    <a:rPr lang="en-US" altLang="en-US" sz="1000" b="1">
                      <a:latin typeface="Tms Rmn" charset="0"/>
                    </a:rPr>
                    <a:t>analysis</a:t>
                  </a:r>
                </a:p>
              </p:txBody>
            </p:sp>
          </p:grpSp>
        </p:grpSp>
        <p:grpSp>
          <p:nvGrpSpPr>
            <p:cNvPr id="15" name="Group 24">
              <a:extLst>
                <a:ext uri="{FF2B5EF4-FFF2-40B4-BE49-F238E27FC236}">
                  <a16:creationId xmlns:a16="http://schemas.microsoft.com/office/drawing/2014/main" id="{D4868171-D394-41FB-86BE-CAF1C1032EC3}"/>
                </a:ext>
              </a:extLst>
            </p:cNvPr>
            <p:cNvGrpSpPr>
              <a:grpSpLocks/>
            </p:cNvGrpSpPr>
            <p:nvPr/>
          </p:nvGrpSpPr>
          <p:grpSpPr bwMode="auto">
            <a:xfrm>
              <a:off x="1999" y="1200"/>
              <a:ext cx="1145" cy="1185"/>
              <a:chOff x="2070" y="833"/>
              <a:chExt cx="1145" cy="1185"/>
            </a:xfrm>
          </p:grpSpPr>
          <p:grpSp>
            <p:nvGrpSpPr>
              <p:cNvPr id="68" name="Group 25">
                <a:extLst>
                  <a:ext uri="{FF2B5EF4-FFF2-40B4-BE49-F238E27FC236}">
                    <a16:creationId xmlns:a16="http://schemas.microsoft.com/office/drawing/2014/main" id="{6688419E-232F-435D-9B24-47509E6973F3}"/>
                  </a:ext>
                </a:extLst>
              </p:cNvPr>
              <p:cNvGrpSpPr>
                <a:grpSpLocks/>
              </p:cNvGrpSpPr>
              <p:nvPr/>
            </p:nvGrpSpPr>
            <p:grpSpPr bwMode="auto">
              <a:xfrm>
                <a:off x="2355" y="1405"/>
                <a:ext cx="860" cy="613"/>
                <a:chOff x="2355" y="1405"/>
                <a:chExt cx="860" cy="613"/>
              </a:xfrm>
            </p:grpSpPr>
            <p:pic>
              <p:nvPicPr>
                <p:cNvPr id="72" name="Picture 26">
                  <a:extLst>
                    <a:ext uri="{FF2B5EF4-FFF2-40B4-BE49-F238E27FC236}">
                      <a16:creationId xmlns:a16="http://schemas.microsoft.com/office/drawing/2014/main" id="{D8538AD4-A305-44C2-A394-0B31D55F35C4}"/>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55" y="1405"/>
                  <a:ext cx="860" cy="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3" name="Rectangle 27">
                  <a:extLst>
                    <a:ext uri="{FF2B5EF4-FFF2-40B4-BE49-F238E27FC236}">
                      <a16:creationId xmlns:a16="http://schemas.microsoft.com/office/drawing/2014/main" id="{791BF780-17B4-44E0-A30D-214D174681A3}"/>
                    </a:ext>
                  </a:extLst>
                </p:cNvPr>
                <p:cNvSpPr>
                  <a:spLocks noChangeArrowheads="1"/>
                </p:cNvSpPr>
                <p:nvPr/>
              </p:nvSpPr>
              <p:spPr bwMode="auto">
                <a:xfrm>
                  <a:off x="2469" y="1521"/>
                  <a:ext cx="671" cy="3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86000"/>
                    </a:lnSpc>
                  </a:pPr>
                  <a:r>
                    <a:rPr lang="en-US" altLang="en-US" sz="1200" b="1">
                      <a:solidFill>
                        <a:srgbClr val="FFFF99"/>
                      </a:solidFill>
                      <a:latin typeface="Tms Rmn" charset="0"/>
                    </a:rPr>
                    <a:t>System</a:t>
                  </a:r>
                </a:p>
                <a:p>
                  <a:pPr algn="ctr" eaLnBrk="0" hangingPunct="0">
                    <a:lnSpc>
                      <a:spcPct val="86000"/>
                    </a:lnSpc>
                  </a:pPr>
                  <a:r>
                    <a:rPr lang="en-US" altLang="en-US" sz="1200" b="1">
                      <a:solidFill>
                        <a:srgbClr val="FFFF99"/>
                      </a:solidFill>
                      <a:latin typeface="Tms Rmn" charset="0"/>
                    </a:rPr>
                    <a:t>Spec</a:t>
                  </a:r>
                </a:p>
              </p:txBody>
            </p:sp>
          </p:grpSp>
          <p:grpSp>
            <p:nvGrpSpPr>
              <p:cNvPr id="69" name="Group 28">
                <a:extLst>
                  <a:ext uri="{FF2B5EF4-FFF2-40B4-BE49-F238E27FC236}">
                    <a16:creationId xmlns:a16="http://schemas.microsoft.com/office/drawing/2014/main" id="{8E081283-9F44-46B3-86E2-265D56C11938}"/>
                  </a:ext>
                </a:extLst>
              </p:cNvPr>
              <p:cNvGrpSpPr>
                <a:grpSpLocks/>
              </p:cNvGrpSpPr>
              <p:nvPr/>
            </p:nvGrpSpPr>
            <p:grpSpPr bwMode="auto">
              <a:xfrm>
                <a:off x="2070" y="833"/>
                <a:ext cx="918" cy="626"/>
                <a:chOff x="2070" y="833"/>
                <a:chExt cx="918" cy="626"/>
              </a:xfrm>
            </p:grpSpPr>
            <p:pic>
              <p:nvPicPr>
                <p:cNvPr id="70" name="Picture 29">
                  <a:extLst>
                    <a:ext uri="{FF2B5EF4-FFF2-40B4-BE49-F238E27FC236}">
                      <a16:creationId xmlns:a16="http://schemas.microsoft.com/office/drawing/2014/main" id="{195BD4EC-B802-4082-8792-1F35D03C7083}"/>
                    </a:ext>
                  </a:extLst>
                </p:cNvPr>
                <p:cNvPicPr>
                  <a:picLocks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02" y="1163"/>
                  <a:ext cx="550" cy="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 name="Rectangle 30">
                  <a:extLst>
                    <a:ext uri="{FF2B5EF4-FFF2-40B4-BE49-F238E27FC236}">
                      <a16:creationId xmlns:a16="http://schemas.microsoft.com/office/drawing/2014/main" id="{F5A94214-D091-4F7B-A2F8-63CEE1DCD49B}"/>
                    </a:ext>
                  </a:extLst>
                </p:cNvPr>
                <p:cNvSpPr>
                  <a:spLocks noChangeArrowheads="1"/>
                </p:cNvSpPr>
                <p:nvPr/>
              </p:nvSpPr>
              <p:spPr bwMode="auto">
                <a:xfrm>
                  <a:off x="2070" y="833"/>
                  <a:ext cx="918" cy="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1000"/>
                    </a:lnSpc>
                  </a:pPr>
                  <a:r>
                    <a:rPr lang="en-US" altLang="en-US" sz="1000" b="1">
                      <a:latin typeface="Tms Rmn" charset="0"/>
                    </a:rPr>
                    <a:t>system</a:t>
                  </a:r>
                </a:p>
                <a:p>
                  <a:pPr algn="ctr" eaLnBrk="0" hangingPunct="0">
                    <a:lnSpc>
                      <a:spcPct val="91000"/>
                    </a:lnSpc>
                  </a:pPr>
                  <a:r>
                    <a:rPr lang="en-US" altLang="en-US" sz="1000" b="1">
                      <a:latin typeface="Tms Rmn" charset="0"/>
                    </a:rPr>
                    <a:t>specification</a:t>
                  </a:r>
                </a:p>
              </p:txBody>
            </p:sp>
          </p:grpSp>
        </p:grpSp>
        <p:grpSp>
          <p:nvGrpSpPr>
            <p:cNvPr id="16" name="Group 31">
              <a:extLst>
                <a:ext uri="{FF2B5EF4-FFF2-40B4-BE49-F238E27FC236}">
                  <a16:creationId xmlns:a16="http://schemas.microsoft.com/office/drawing/2014/main" id="{D21FC1BE-E35F-4ABE-B031-E73D6E8547DD}"/>
                </a:ext>
              </a:extLst>
            </p:cNvPr>
            <p:cNvGrpSpPr>
              <a:grpSpLocks/>
            </p:cNvGrpSpPr>
            <p:nvPr/>
          </p:nvGrpSpPr>
          <p:grpSpPr bwMode="auto">
            <a:xfrm>
              <a:off x="2821" y="1216"/>
              <a:ext cx="1127" cy="1185"/>
              <a:chOff x="2892" y="849"/>
              <a:chExt cx="1127" cy="1185"/>
            </a:xfrm>
          </p:grpSpPr>
          <p:pic>
            <p:nvPicPr>
              <p:cNvPr id="63" name="Picture 32">
                <a:extLst>
                  <a:ext uri="{FF2B5EF4-FFF2-40B4-BE49-F238E27FC236}">
                    <a16:creationId xmlns:a16="http://schemas.microsoft.com/office/drawing/2014/main" id="{B0C6E49F-EE04-44BE-A9AD-E636166784B0}"/>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161" y="1422"/>
                <a:ext cx="858" cy="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4" name="Group 33">
                <a:extLst>
                  <a:ext uri="{FF2B5EF4-FFF2-40B4-BE49-F238E27FC236}">
                    <a16:creationId xmlns:a16="http://schemas.microsoft.com/office/drawing/2014/main" id="{1E8EF3C2-BF3D-4284-897D-BA8139DFF07F}"/>
                  </a:ext>
                </a:extLst>
              </p:cNvPr>
              <p:cNvGrpSpPr>
                <a:grpSpLocks/>
              </p:cNvGrpSpPr>
              <p:nvPr/>
            </p:nvGrpSpPr>
            <p:grpSpPr bwMode="auto">
              <a:xfrm>
                <a:off x="2892" y="849"/>
                <a:ext cx="1035" cy="1108"/>
                <a:chOff x="2895" y="849"/>
                <a:chExt cx="1035" cy="1108"/>
              </a:xfrm>
            </p:grpSpPr>
            <p:pic>
              <p:nvPicPr>
                <p:cNvPr id="65" name="Picture 34">
                  <a:extLst>
                    <a:ext uri="{FF2B5EF4-FFF2-40B4-BE49-F238E27FC236}">
                      <a16:creationId xmlns:a16="http://schemas.microsoft.com/office/drawing/2014/main" id="{EBE78C89-0C0B-4D80-85AF-8B6EBACCB860}"/>
                    </a:ext>
                  </a:extLst>
                </p:cNvPr>
                <p:cNvPicPr>
                  <a:picLocks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95" y="1171"/>
                  <a:ext cx="550" cy="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6" name="Rectangle 35">
                  <a:extLst>
                    <a:ext uri="{FF2B5EF4-FFF2-40B4-BE49-F238E27FC236}">
                      <a16:creationId xmlns:a16="http://schemas.microsoft.com/office/drawing/2014/main" id="{0D1E9E43-A98E-4912-8DC5-2BC0652F7C20}"/>
                    </a:ext>
                  </a:extLst>
                </p:cNvPr>
                <p:cNvSpPr>
                  <a:spLocks noChangeArrowheads="1"/>
                </p:cNvSpPr>
                <p:nvPr/>
              </p:nvSpPr>
              <p:spPr bwMode="auto">
                <a:xfrm>
                  <a:off x="3260" y="1424"/>
                  <a:ext cx="670" cy="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85000"/>
                    </a:lnSpc>
                  </a:pPr>
                  <a:r>
                    <a:rPr lang="en-US" altLang="en-US" sz="1200" b="1">
                      <a:solidFill>
                        <a:srgbClr val="FFFF99"/>
                      </a:solidFill>
                      <a:latin typeface="Tms Rmn" charset="0"/>
                    </a:rPr>
                    <a:t>System</a:t>
                  </a:r>
                </a:p>
                <a:p>
                  <a:pPr algn="ctr" eaLnBrk="0" hangingPunct="0">
                    <a:lnSpc>
                      <a:spcPct val="85000"/>
                    </a:lnSpc>
                  </a:pPr>
                  <a:r>
                    <a:rPr lang="en-US" altLang="en-US" sz="1200" b="1">
                      <a:solidFill>
                        <a:srgbClr val="FFFF99"/>
                      </a:solidFill>
                      <a:latin typeface="Tms Rmn" charset="0"/>
                    </a:rPr>
                    <a:t>Design</a:t>
                  </a:r>
                </a:p>
                <a:p>
                  <a:pPr algn="ctr" eaLnBrk="0" hangingPunct="0">
                    <a:lnSpc>
                      <a:spcPct val="85000"/>
                    </a:lnSpc>
                  </a:pPr>
                  <a:r>
                    <a:rPr lang="en-US" altLang="en-US" sz="1200" b="1">
                      <a:solidFill>
                        <a:srgbClr val="FFFF99"/>
                      </a:solidFill>
                      <a:latin typeface="Tms Rmn" charset="0"/>
                    </a:rPr>
                    <a:t>Spec</a:t>
                  </a:r>
                </a:p>
              </p:txBody>
            </p:sp>
            <p:sp>
              <p:nvSpPr>
                <p:cNvPr id="67" name="Rectangle 36">
                  <a:extLst>
                    <a:ext uri="{FF2B5EF4-FFF2-40B4-BE49-F238E27FC236}">
                      <a16:creationId xmlns:a16="http://schemas.microsoft.com/office/drawing/2014/main" id="{4902627E-3E38-46D5-B53B-DB0273BFDF8C}"/>
                    </a:ext>
                  </a:extLst>
                </p:cNvPr>
                <p:cNvSpPr>
                  <a:spLocks noChangeArrowheads="1"/>
                </p:cNvSpPr>
                <p:nvPr/>
              </p:nvSpPr>
              <p:spPr bwMode="auto">
                <a:xfrm>
                  <a:off x="3101" y="849"/>
                  <a:ext cx="560" cy="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1000"/>
                    </a:lnSpc>
                  </a:pPr>
                  <a:r>
                    <a:rPr lang="en-US" altLang="en-US" sz="1000" b="1">
                      <a:latin typeface="Tms Rmn" charset="0"/>
                    </a:rPr>
                    <a:t>system</a:t>
                  </a:r>
                </a:p>
                <a:p>
                  <a:pPr algn="ctr" eaLnBrk="0" hangingPunct="0">
                    <a:lnSpc>
                      <a:spcPct val="91000"/>
                    </a:lnSpc>
                  </a:pPr>
                  <a:r>
                    <a:rPr lang="en-US" altLang="en-US" sz="1000" b="1">
                      <a:latin typeface="Tms Rmn" charset="0"/>
                    </a:rPr>
                    <a:t>design</a:t>
                  </a:r>
                </a:p>
              </p:txBody>
            </p:sp>
          </p:grpSp>
        </p:grpSp>
        <p:grpSp>
          <p:nvGrpSpPr>
            <p:cNvPr id="17" name="Group 37">
              <a:extLst>
                <a:ext uri="{FF2B5EF4-FFF2-40B4-BE49-F238E27FC236}">
                  <a16:creationId xmlns:a16="http://schemas.microsoft.com/office/drawing/2014/main" id="{6698E4CC-6EBA-4CE1-8AFF-84667523C4AD}"/>
                </a:ext>
              </a:extLst>
            </p:cNvPr>
            <p:cNvGrpSpPr>
              <a:grpSpLocks/>
            </p:cNvGrpSpPr>
            <p:nvPr/>
          </p:nvGrpSpPr>
          <p:grpSpPr bwMode="auto">
            <a:xfrm>
              <a:off x="3633" y="1216"/>
              <a:ext cx="1071" cy="1177"/>
              <a:chOff x="3704" y="849"/>
              <a:chExt cx="1071" cy="1177"/>
            </a:xfrm>
          </p:grpSpPr>
          <p:grpSp>
            <p:nvGrpSpPr>
              <p:cNvPr id="57" name="Group 38">
                <a:extLst>
                  <a:ext uri="{FF2B5EF4-FFF2-40B4-BE49-F238E27FC236}">
                    <a16:creationId xmlns:a16="http://schemas.microsoft.com/office/drawing/2014/main" id="{2D847A01-D06B-478D-819E-313066CA4816}"/>
                  </a:ext>
                </a:extLst>
              </p:cNvPr>
              <p:cNvGrpSpPr>
                <a:grpSpLocks/>
              </p:cNvGrpSpPr>
              <p:nvPr/>
            </p:nvGrpSpPr>
            <p:grpSpPr bwMode="auto">
              <a:xfrm>
                <a:off x="3938" y="1429"/>
                <a:ext cx="837" cy="597"/>
                <a:chOff x="3938" y="1429"/>
                <a:chExt cx="837" cy="597"/>
              </a:xfrm>
            </p:grpSpPr>
            <p:pic>
              <p:nvPicPr>
                <p:cNvPr id="61" name="Picture 39">
                  <a:extLst>
                    <a:ext uri="{FF2B5EF4-FFF2-40B4-BE49-F238E27FC236}">
                      <a16:creationId xmlns:a16="http://schemas.microsoft.com/office/drawing/2014/main" id="{D9343862-74A6-431E-BD03-BA5B292FB20A}"/>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938" y="1429"/>
                  <a:ext cx="837" cy="5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2" name="Rectangle 40">
                  <a:extLst>
                    <a:ext uri="{FF2B5EF4-FFF2-40B4-BE49-F238E27FC236}">
                      <a16:creationId xmlns:a16="http://schemas.microsoft.com/office/drawing/2014/main" id="{12B3ACBC-BBEE-446B-82DA-D4B8DBE07CB7}"/>
                    </a:ext>
                  </a:extLst>
                </p:cNvPr>
                <p:cNvSpPr>
                  <a:spLocks noChangeArrowheads="1"/>
                </p:cNvSpPr>
                <p:nvPr/>
              </p:nvSpPr>
              <p:spPr bwMode="auto">
                <a:xfrm>
                  <a:off x="4024" y="1528"/>
                  <a:ext cx="665" cy="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86000"/>
                    </a:lnSpc>
                  </a:pPr>
                  <a:r>
                    <a:rPr lang="en-US" altLang="en-US" sz="1200" b="1">
                      <a:solidFill>
                        <a:srgbClr val="FFFF99"/>
                      </a:solidFill>
                      <a:latin typeface="Tms Rmn" charset="0"/>
                    </a:rPr>
                    <a:t>Module</a:t>
                  </a:r>
                </a:p>
                <a:p>
                  <a:pPr algn="ctr" eaLnBrk="0" hangingPunct="0">
                    <a:lnSpc>
                      <a:spcPct val="86000"/>
                    </a:lnSpc>
                  </a:pPr>
                  <a:r>
                    <a:rPr lang="en-US" altLang="en-US" sz="1200" b="1">
                      <a:solidFill>
                        <a:srgbClr val="FFFF99"/>
                      </a:solidFill>
                      <a:latin typeface="Tms Rmn" charset="0"/>
                    </a:rPr>
                    <a:t>Spec</a:t>
                  </a:r>
                </a:p>
              </p:txBody>
            </p:sp>
          </p:grpSp>
          <p:grpSp>
            <p:nvGrpSpPr>
              <p:cNvPr id="58" name="Group 41">
                <a:extLst>
                  <a:ext uri="{FF2B5EF4-FFF2-40B4-BE49-F238E27FC236}">
                    <a16:creationId xmlns:a16="http://schemas.microsoft.com/office/drawing/2014/main" id="{8A173A30-C7FA-4429-84FE-75D1843F5DEF}"/>
                  </a:ext>
                </a:extLst>
              </p:cNvPr>
              <p:cNvGrpSpPr>
                <a:grpSpLocks/>
              </p:cNvGrpSpPr>
              <p:nvPr/>
            </p:nvGrpSpPr>
            <p:grpSpPr bwMode="auto">
              <a:xfrm>
                <a:off x="3704" y="849"/>
                <a:ext cx="860" cy="634"/>
                <a:chOff x="3704" y="849"/>
                <a:chExt cx="860" cy="634"/>
              </a:xfrm>
            </p:grpSpPr>
            <p:pic>
              <p:nvPicPr>
                <p:cNvPr id="59" name="Picture 42">
                  <a:extLst>
                    <a:ext uri="{FF2B5EF4-FFF2-40B4-BE49-F238E27FC236}">
                      <a16:creationId xmlns:a16="http://schemas.microsoft.com/office/drawing/2014/main" id="{1430AC2C-01DE-459F-A300-D2637F6B4F79}"/>
                    </a:ext>
                  </a:extLst>
                </p:cNvPr>
                <p:cNvPicPr>
                  <a:picLocks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704" y="1189"/>
                  <a:ext cx="546" cy="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0" name="Rectangle 43">
                  <a:extLst>
                    <a:ext uri="{FF2B5EF4-FFF2-40B4-BE49-F238E27FC236}">
                      <a16:creationId xmlns:a16="http://schemas.microsoft.com/office/drawing/2014/main" id="{6A3733F5-3794-4755-8241-82249E950D86}"/>
                    </a:ext>
                  </a:extLst>
                </p:cNvPr>
                <p:cNvSpPr>
                  <a:spLocks noChangeArrowheads="1"/>
                </p:cNvSpPr>
                <p:nvPr/>
              </p:nvSpPr>
              <p:spPr bwMode="auto">
                <a:xfrm>
                  <a:off x="3987" y="849"/>
                  <a:ext cx="577" cy="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1000"/>
                    </a:lnSpc>
                  </a:pPr>
                  <a:r>
                    <a:rPr lang="en-US" altLang="en-US" sz="1000" b="1">
                      <a:latin typeface="Tms Rmn" charset="0"/>
                    </a:rPr>
                    <a:t>module</a:t>
                  </a:r>
                </a:p>
                <a:p>
                  <a:pPr algn="ctr" eaLnBrk="0" hangingPunct="0">
                    <a:lnSpc>
                      <a:spcPct val="91000"/>
                    </a:lnSpc>
                  </a:pPr>
                  <a:r>
                    <a:rPr lang="en-US" altLang="en-US" sz="1000" b="1">
                      <a:latin typeface="Tms Rmn" charset="0"/>
                    </a:rPr>
                    <a:t>design</a:t>
                  </a:r>
                </a:p>
              </p:txBody>
            </p:sp>
          </p:grpSp>
        </p:grpSp>
        <p:grpSp>
          <p:nvGrpSpPr>
            <p:cNvPr id="18" name="Group 44">
              <a:extLst>
                <a:ext uri="{FF2B5EF4-FFF2-40B4-BE49-F238E27FC236}">
                  <a16:creationId xmlns:a16="http://schemas.microsoft.com/office/drawing/2014/main" id="{8B1882F1-E135-4EF0-84F5-1F2B94A0BC81}"/>
                </a:ext>
              </a:extLst>
            </p:cNvPr>
            <p:cNvGrpSpPr>
              <a:grpSpLocks/>
            </p:cNvGrpSpPr>
            <p:nvPr/>
          </p:nvGrpSpPr>
          <p:grpSpPr bwMode="auto">
            <a:xfrm>
              <a:off x="1475" y="2411"/>
              <a:ext cx="1553" cy="1752"/>
              <a:chOff x="1546" y="2044"/>
              <a:chExt cx="1553" cy="1752"/>
            </a:xfrm>
          </p:grpSpPr>
          <p:grpSp>
            <p:nvGrpSpPr>
              <p:cNvPr id="46" name="Group 45">
                <a:extLst>
                  <a:ext uri="{FF2B5EF4-FFF2-40B4-BE49-F238E27FC236}">
                    <a16:creationId xmlns:a16="http://schemas.microsoft.com/office/drawing/2014/main" id="{C02F5C4C-409B-4252-B6FD-460162CA1F29}"/>
                  </a:ext>
                </a:extLst>
              </p:cNvPr>
              <p:cNvGrpSpPr>
                <a:grpSpLocks/>
              </p:cNvGrpSpPr>
              <p:nvPr/>
            </p:nvGrpSpPr>
            <p:grpSpPr bwMode="auto">
              <a:xfrm>
                <a:off x="1546" y="2533"/>
                <a:ext cx="879" cy="627"/>
                <a:chOff x="1546" y="2533"/>
                <a:chExt cx="879" cy="627"/>
              </a:xfrm>
            </p:grpSpPr>
            <p:pic>
              <p:nvPicPr>
                <p:cNvPr id="55" name="Picture 46">
                  <a:extLst>
                    <a:ext uri="{FF2B5EF4-FFF2-40B4-BE49-F238E27FC236}">
                      <a16:creationId xmlns:a16="http://schemas.microsoft.com/office/drawing/2014/main" id="{29568F9C-DD27-4D92-9903-230C4CF861A4}"/>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46" y="2533"/>
                  <a:ext cx="879" cy="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6" name="Rectangle 47">
                  <a:extLst>
                    <a:ext uri="{FF2B5EF4-FFF2-40B4-BE49-F238E27FC236}">
                      <a16:creationId xmlns:a16="http://schemas.microsoft.com/office/drawing/2014/main" id="{08FA4198-0BCB-40A0-A453-46C23897B748}"/>
                    </a:ext>
                  </a:extLst>
                </p:cNvPr>
                <p:cNvSpPr>
                  <a:spLocks noChangeArrowheads="1"/>
                </p:cNvSpPr>
                <p:nvPr/>
              </p:nvSpPr>
              <p:spPr bwMode="auto">
                <a:xfrm>
                  <a:off x="1585" y="2654"/>
                  <a:ext cx="822" cy="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86000"/>
                    </a:lnSpc>
                  </a:pPr>
                  <a:r>
                    <a:rPr lang="en-US" altLang="en-US" sz="1200" b="1" dirty="0">
                      <a:solidFill>
                        <a:srgbClr val="FFFF99"/>
                      </a:solidFill>
                      <a:latin typeface="Tms Rmn" charset="0"/>
                    </a:rPr>
                    <a:t>Delivered</a:t>
                  </a:r>
                </a:p>
                <a:p>
                  <a:pPr algn="ctr" eaLnBrk="0" hangingPunct="0">
                    <a:lnSpc>
                      <a:spcPct val="86000"/>
                    </a:lnSpc>
                  </a:pPr>
                  <a:r>
                    <a:rPr lang="en-US" altLang="en-US" sz="1200" b="1" dirty="0">
                      <a:solidFill>
                        <a:srgbClr val="FFFF99"/>
                      </a:solidFill>
                      <a:latin typeface="Tms Rmn" charset="0"/>
                    </a:rPr>
                    <a:t>System</a:t>
                  </a:r>
                </a:p>
              </p:txBody>
            </p:sp>
          </p:grpSp>
          <p:grpSp>
            <p:nvGrpSpPr>
              <p:cNvPr id="47" name="Group 48">
                <a:extLst>
                  <a:ext uri="{FF2B5EF4-FFF2-40B4-BE49-F238E27FC236}">
                    <a16:creationId xmlns:a16="http://schemas.microsoft.com/office/drawing/2014/main" id="{277FF16F-7C02-4BDF-B5A7-B3F2C43F0A43}"/>
                  </a:ext>
                </a:extLst>
              </p:cNvPr>
              <p:cNvGrpSpPr>
                <a:grpSpLocks/>
              </p:cNvGrpSpPr>
              <p:nvPr/>
            </p:nvGrpSpPr>
            <p:grpSpPr bwMode="auto">
              <a:xfrm>
                <a:off x="2523" y="2044"/>
                <a:ext cx="576" cy="488"/>
                <a:chOff x="2523" y="2044"/>
                <a:chExt cx="576" cy="488"/>
              </a:xfrm>
            </p:grpSpPr>
            <p:grpSp>
              <p:nvGrpSpPr>
                <p:cNvPr id="51" name="Group 49">
                  <a:extLst>
                    <a:ext uri="{FF2B5EF4-FFF2-40B4-BE49-F238E27FC236}">
                      <a16:creationId xmlns:a16="http://schemas.microsoft.com/office/drawing/2014/main" id="{731032C1-F79C-4753-BE14-C32BEA301FCC}"/>
                    </a:ext>
                  </a:extLst>
                </p:cNvPr>
                <p:cNvGrpSpPr>
                  <a:grpSpLocks/>
                </p:cNvGrpSpPr>
                <p:nvPr/>
              </p:nvGrpSpPr>
              <p:grpSpPr bwMode="auto">
                <a:xfrm>
                  <a:off x="2523" y="2044"/>
                  <a:ext cx="576" cy="488"/>
                  <a:chOff x="2523" y="2044"/>
                  <a:chExt cx="576" cy="488"/>
                </a:xfrm>
              </p:grpSpPr>
              <p:sp>
                <p:nvSpPr>
                  <p:cNvPr id="53" name="Line 50">
                    <a:extLst>
                      <a:ext uri="{FF2B5EF4-FFF2-40B4-BE49-F238E27FC236}">
                        <a16:creationId xmlns:a16="http://schemas.microsoft.com/office/drawing/2014/main" id="{71A628FC-CAC8-47CF-9F83-281E8904268C}"/>
                      </a:ext>
                    </a:extLst>
                  </p:cNvPr>
                  <p:cNvSpPr>
                    <a:spLocks noChangeShapeType="1"/>
                  </p:cNvSpPr>
                  <p:nvPr/>
                </p:nvSpPr>
                <p:spPr bwMode="auto">
                  <a:xfrm>
                    <a:off x="2523" y="2044"/>
                    <a:ext cx="0" cy="48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4" name="Line 51">
                    <a:extLst>
                      <a:ext uri="{FF2B5EF4-FFF2-40B4-BE49-F238E27FC236}">
                        <a16:creationId xmlns:a16="http://schemas.microsoft.com/office/drawing/2014/main" id="{97489D1B-8892-4358-9AE9-6821B4E2703A}"/>
                      </a:ext>
                    </a:extLst>
                  </p:cNvPr>
                  <p:cNvSpPr>
                    <a:spLocks noChangeShapeType="1"/>
                  </p:cNvSpPr>
                  <p:nvPr/>
                </p:nvSpPr>
                <p:spPr bwMode="auto">
                  <a:xfrm>
                    <a:off x="3099" y="2044"/>
                    <a:ext cx="0" cy="471"/>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52" name="Rectangle 52">
                  <a:extLst>
                    <a:ext uri="{FF2B5EF4-FFF2-40B4-BE49-F238E27FC236}">
                      <a16:creationId xmlns:a16="http://schemas.microsoft.com/office/drawing/2014/main" id="{F228910C-02FE-455E-AEE8-E7D88CD686CF}"/>
                    </a:ext>
                  </a:extLst>
                </p:cNvPr>
                <p:cNvSpPr>
                  <a:spLocks noChangeArrowheads="1"/>
                </p:cNvSpPr>
                <p:nvPr/>
              </p:nvSpPr>
              <p:spPr bwMode="auto">
                <a:xfrm>
                  <a:off x="2533" y="2057"/>
                  <a:ext cx="546" cy="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0000"/>
                    </a:lnSpc>
                  </a:pPr>
                  <a:r>
                    <a:rPr lang="en-US" altLang="en-US" sz="1000" b="1">
                      <a:latin typeface="Tms Rmn" charset="0"/>
                    </a:rPr>
                    <a:t>Accept</a:t>
                  </a:r>
                </a:p>
                <a:p>
                  <a:pPr algn="ctr" eaLnBrk="0" hangingPunct="0">
                    <a:lnSpc>
                      <a:spcPct val="90000"/>
                    </a:lnSpc>
                  </a:pPr>
                  <a:r>
                    <a:rPr lang="en-US" altLang="en-US" sz="1000" b="1">
                      <a:latin typeface="Tms Rmn" charset="0"/>
                    </a:rPr>
                    <a:t>Test</a:t>
                  </a:r>
                </a:p>
                <a:p>
                  <a:pPr algn="ctr" eaLnBrk="0" hangingPunct="0">
                    <a:lnSpc>
                      <a:spcPct val="90000"/>
                    </a:lnSpc>
                  </a:pPr>
                  <a:r>
                    <a:rPr lang="en-US" altLang="en-US" sz="1000" b="1">
                      <a:latin typeface="Tms Rmn" charset="0"/>
                    </a:rPr>
                    <a:t>Plan</a:t>
                  </a:r>
                </a:p>
              </p:txBody>
            </p:sp>
          </p:grpSp>
          <p:grpSp>
            <p:nvGrpSpPr>
              <p:cNvPr id="48" name="Group 53">
                <a:extLst>
                  <a:ext uri="{FF2B5EF4-FFF2-40B4-BE49-F238E27FC236}">
                    <a16:creationId xmlns:a16="http://schemas.microsoft.com/office/drawing/2014/main" id="{C09FA443-3B45-4BB7-AFC2-42C0A3EDB91A}"/>
                  </a:ext>
                </a:extLst>
              </p:cNvPr>
              <p:cNvGrpSpPr>
                <a:grpSpLocks/>
              </p:cNvGrpSpPr>
              <p:nvPr/>
            </p:nvGrpSpPr>
            <p:grpSpPr bwMode="auto">
              <a:xfrm>
                <a:off x="2070" y="3107"/>
                <a:ext cx="824" cy="689"/>
                <a:chOff x="2070" y="3107"/>
                <a:chExt cx="824" cy="689"/>
              </a:xfrm>
            </p:grpSpPr>
            <p:pic>
              <p:nvPicPr>
                <p:cNvPr id="49" name="Picture 54">
                  <a:extLst>
                    <a:ext uri="{FF2B5EF4-FFF2-40B4-BE49-F238E27FC236}">
                      <a16:creationId xmlns:a16="http://schemas.microsoft.com/office/drawing/2014/main" id="{F6528805-3191-4AEA-B804-FA7CB145D362}"/>
                    </a:ext>
                  </a:extLst>
                </p:cNvPr>
                <p:cNvPicPr>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108" y="3107"/>
                  <a:ext cx="61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 name="Rectangle 55">
                  <a:extLst>
                    <a:ext uri="{FF2B5EF4-FFF2-40B4-BE49-F238E27FC236}">
                      <a16:creationId xmlns:a16="http://schemas.microsoft.com/office/drawing/2014/main" id="{CC5573EB-ECEE-4C78-86E3-6C1B244F3853}"/>
                    </a:ext>
                  </a:extLst>
                </p:cNvPr>
                <p:cNvSpPr>
                  <a:spLocks noChangeArrowheads="1"/>
                </p:cNvSpPr>
                <p:nvPr/>
              </p:nvSpPr>
              <p:spPr bwMode="auto">
                <a:xfrm>
                  <a:off x="2070" y="3464"/>
                  <a:ext cx="824" cy="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1000"/>
                    </a:lnSpc>
                  </a:pPr>
                  <a:r>
                    <a:rPr lang="en-US" altLang="en-US" sz="1000" b="1">
                      <a:latin typeface="Tms Rmn" charset="0"/>
                    </a:rPr>
                    <a:t>acceptance</a:t>
                  </a:r>
                </a:p>
                <a:p>
                  <a:pPr algn="ctr" eaLnBrk="0" hangingPunct="0">
                    <a:lnSpc>
                      <a:spcPct val="91000"/>
                    </a:lnSpc>
                  </a:pPr>
                  <a:r>
                    <a:rPr lang="en-US" altLang="en-US" sz="1000" b="1">
                      <a:latin typeface="Tms Rmn" charset="0"/>
                    </a:rPr>
                    <a:t>testing</a:t>
                  </a:r>
                </a:p>
              </p:txBody>
            </p:sp>
          </p:grpSp>
        </p:grpSp>
        <p:grpSp>
          <p:nvGrpSpPr>
            <p:cNvPr id="19" name="Group 56">
              <a:extLst>
                <a:ext uri="{FF2B5EF4-FFF2-40B4-BE49-F238E27FC236}">
                  <a16:creationId xmlns:a16="http://schemas.microsoft.com/office/drawing/2014/main" id="{61A9FB96-6BB1-4CBA-97D2-7EC8AE5201AA}"/>
                </a:ext>
              </a:extLst>
            </p:cNvPr>
            <p:cNvGrpSpPr>
              <a:grpSpLocks/>
            </p:cNvGrpSpPr>
            <p:nvPr/>
          </p:nvGrpSpPr>
          <p:grpSpPr bwMode="auto">
            <a:xfrm>
              <a:off x="2290" y="2420"/>
              <a:ext cx="1529" cy="1750"/>
              <a:chOff x="2361" y="2053"/>
              <a:chExt cx="1529" cy="1750"/>
            </a:xfrm>
          </p:grpSpPr>
          <p:grpSp>
            <p:nvGrpSpPr>
              <p:cNvPr id="35" name="Group 57">
                <a:extLst>
                  <a:ext uri="{FF2B5EF4-FFF2-40B4-BE49-F238E27FC236}">
                    <a16:creationId xmlns:a16="http://schemas.microsoft.com/office/drawing/2014/main" id="{51AD38CA-B0BA-448C-8E3F-2991C9699827}"/>
                  </a:ext>
                </a:extLst>
              </p:cNvPr>
              <p:cNvGrpSpPr>
                <a:grpSpLocks/>
              </p:cNvGrpSpPr>
              <p:nvPr/>
            </p:nvGrpSpPr>
            <p:grpSpPr bwMode="auto">
              <a:xfrm>
                <a:off x="2361" y="2525"/>
                <a:ext cx="1311" cy="1278"/>
                <a:chOff x="2361" y="2525"/>
                <a:chExt cx="1311" cy="1278"/>
              </a:xfrm>
            </p:grpSpPr>
            <p:grpSp>
              <p:nvGrpSpPr>
                <p:cNvPr id="40" name="Group 58">
                  <a:extLst>
                    <a:ext uri="{FF2B5EF4-FFF2-40B4-BE49-F238E27FC236}">
                      <a16:creationId xmlns:a16="http://schemas.microsoft.com/office/drawing/2014/main" id="{75C34DEF-1654-464C-AEF6-C0D389E57E72}"/>
                    </a:ext>
                  </a:extLst>
                </p:cNvPr>
                <p:cNvGrpSpPr>
                  <a:grpSpLocks/>
                </p:cNvGrpSpPr>
                <p:nvPr/>
              </p:nvGrpSpPr>
              <p:grpSpPr bwMode="auto">
                <a:xfrm>
                  <a:off x="2361" y="2525"/>
                  <a:ext cx="881" cy="628"/>
                  <a:chOff x="2361" y="2525"/>
                  <a:chExt cx="881" cy="628"/>
                </a:xfrm>
              </p:grpSpPr>
              <p:pic>
                <p:nvPicPr>
                  <p:cNvPr id="44" name="Picture 59">
                    <a:extLst>
                      <a:ext uri="{FF2B5EF4-FFF2-40B4-BE49-F238E27FC236}">
                        <a16:creationId xmlns:a16="http://schemas.microsoft.com/office/drawing/2014/main" id="{A50FBAFA-A9EF-472F-BA1D-E67EC98E72E7}"/>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61" y="2525"/>
                    <a:ext cx="881" cy="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 name="Rectangle 60">
                    <a:extLst>
                      <a:ext uri="{FF2B5EF4-FFF2-40B4-BE49-F238E27FC236}">
                        <a16:creationId xmlns:a16="http://schemas.microsoft.com/office/drawing/2014/main" id="{D5C0CB67-926E-4820-90E5-A1998C31F503}"/>
                      </a:ext>
                    </a:extLst>
                  </p:cNvPr>
                  <p:cNvSpPr>
                    <a:spLocks noChangeArrowheads="1"/>
                  </p:cNvSpPr>
                  <p:nvPr/>
                </p:nvSpPr>
                <p:spPr bwMode="auto">
                  <a:xfrm>
                    <a:off x="2485" y="2639"/>
                    <a:ext cx="670" cy="3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86000"/>
                      </a:lnSpc>
                    </a:pPr>
                    <a:r>
                      <a:rPr lang="en-US" altLang="en-US" sz="1200" b="1">
                        <a:solidFill>
                          <a:srgbClr val="FFFF99"/>
                        </a:solidFill>
                        <a:latin typeface="Tms Rmn" charset="0"/>
                      </a:rPr>
                      <a:t>Integ</a:t>
                    </a:r>
                  </a:p>
                  <a:p>
                    <a:pPr algn="ctr" eaLnBrk="0" hangingPunct="0">
                      <a:lnSpc>
                        <a:spcPct val="86000"/>
                      </a:lnSpc>
                    </a:pPr>
                    <a:r>
                      <a:rPr lang="en-US" altLang="en-US" sz="1200" b="1">
                        <a:solidFill>
                          <a:srgbClr val="FFFF99"/>
                        </a:solidFill>
                        <a:latin typeface="Tms Rmn" charset="0"/>
                      </a:rPr>
                      <a:t>System</a:t>
                    </a:r>
                  </a:p>
                </p:txBody>
              </p:sp>
            </p:grpSp>
            <p:grpSp>
              <p:nvGrpSpPr>
                <p:cNvPr id="41" name="Group 61">
                  <a:extLst>
                    <a:ext uri="{FF2B5EF4-FFF2-40B4-BE49-F238E27FC236}">
                      <a16:creationId xmlns:a16="http://schemas.microsoft.com/office/drawing/2014/main" id="{F9DF834C-C899-4A89-B136-9CBBE0EA8879}"/>
                    </a:ext>
                  </a:extLst>
                </p:cNvPr>
                <p:cNvGrpSpPr>
                  <a:grpSpLocks/>
                </p:cNvGrpSpPr>
                <p:nvPr/>
              </p:nvGrpSpPr>
              <p:grpSpPr bwMode="auto">
                <a:xfrm>
                  <a:off x="2859" y="3107"/>
                  <a:ext cx="813" cy="696"/>
                  <a:chOff x="2859" y="3107"/>
                  <a:chExt cx="813" cy="696"/>
                </a:xfrm>
              </p:grpSpPr>
              <p:pic>
                <p:nvPicPr>
                  <p:cNvPr id="42" name="Picture 62">
                    <a:extLst>
                      <a:ext uri="{FF2B5EF4-FFF2-40B4-BE49-F238E27FC236}">
                        <a16:creationId xmlns:a16="http://schemas.microsoft.com/office/drawing/2014/main" id="{3B039139-4DF4-4FF6-813B-CAAA2F9CB25E}"/>
                      </a:ext>
                    </a:extLst>
                  </p:cNvPr>
                  <p:cNvPicPr>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939" y="3107"/>
                    <a:ext cx="61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3" name="Rectangle 63">
                    <a:extLst>
                      <a:ext uri="{FF2B5EF4-FFF2-40B4-BE49-F238E27FC236}">
                        <a16:creationId xmlns:a16="http://schemas.microsoft.com/office/drawing/2014/main" id="{6B10AC12-33B9-41E4-A22E-AC37E8B02501}"/>
                      </a:ext>
                    </a:extLst>
                  </p:cNvPr>
                  <p:cNvSpPr>
                    <a:spLocks noChangeArrowheads="1"/>
                  </p:cNvSpPr>
                  <p:nvPr/>
                </p:nvSpPr>
                <p:spPr bwMode="auto">
                  <a:xfrm>
                    <a:off x="2859" y="3471"/>
                    <a:ext cx="813" cy="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1000"/>
                      </a:lnSpc>
                    </a:pPr>
                    <a:r>
                      <a:rPr lang="en-US" altLang="en-US" sz="1000" b="1">
                        <a:latin typeface="Tms Rmn" charset="0"/>
                      </a:rPr>
                      <a:t>sys &amp; integ</a:t>
                    </a:r>
                  </a:p>
                  <a:p>
                    <a:pPr algn="ctr" eaLnBrk="0" hangingPunct="0">
                      <a:lnSpc>
                        <a:spcPct val="91000"/>
                      </a:lnSpc>
                    </a:pPr>
                    <a:r>
                      <a:rPr lang="en-US" altLang="en-US" sz="1000" b="1">
                        <a:latin typeface="Tms Rmn" charset="0"/>
                      </a:rPr>
                      <a:t>testing</a:t>
                    </a:r>
                  </a:p>
                </p:txBody>
              </p:sp>
            </p:grpSp>
          </p:grpSp>
          <p:grpSp>
            <p:nvGrpSpPr>
              <p:cNvPr id="36" name="Group 64">
                <a:extLst>
                  <a:ext uri="{FF2B5EF4-FFF2-40B4-BE49-F238E27FC236}">
                    <a16:creationId xmlns:a16="http://schemas.microsoft.com/office/drawing/2014/main" id="{C51FE5DA-DEEB-46D1-8527-DF56ED8ECE4C}"/>
                  </a:ext>
                </a:extLst>
              </p:cNvPr>
              <p:cNvGrpSpPr>
                <a:grpSpLocks/>
              </p:cNvGrpSpPr>
              <p:nvPr/>
            </p:nvGrpSpPr>
            <p:grpSpPr bwMode="auto">
              <a:xfrm>
                <a:off x="3330" y="2053"/>
                <a:ext cx="560" cy="502"/>
                <a:chOff x="3330" y="2053"/>
                <a:chExt cx="560" cy="502"/>
              </a:xfrm>
            </p:grpSpPr>
            <p:sp>
              <p:nvSpPr>
                <p:cNvPr id="37" name="Line 65">
                  <a:extLst>
                    <a:ext uri="{FF2B5EF4-FFF2-40B4-BE49-F238E27FC236}">
                      <a16:creationId xmlns:a16="http://schemas.microsoft.com/office/drawing/2014/main" id="{296BFFA2-CEAB-4BC4-A436-1F3464361172}"/>
                    </a:ext>
                  </a:extLst>
                </p:cNvPr>
                <p:cNvSpPr>
                  <a:spLocks noChangeShapeType="1"/>
                </p:cNvSpPr>
                <p:nvPr/>
              </p:nvSpPr>
              <p:spPr bwMode="auto">
                <a:xfrm>
                  <a:off x="3330" y="2053"/>
                  <a:ext cx="0" cy="47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 name="Line 66">
                  <a:extLst>
                    <a:ext uri="{FF2B5EF4-FFF2-40B4-BE49-F238E27FC236}">
                      <a16:creationId xmlns:a16="http://schemas.microsoft.com/office/drawing/2014/main" id="{C22E77FD-6BA2-4E80-BD8F-79AC42A87ABA}"/>
                    </a:ext>
                  </a:extLst>
                </p:cNvPr>
                <p:cNvSpPr>
                  <a:spLocks noChangeShapeType="1"/>
                </p:cNvSpPr>
                <p:nvPr/>
              </p:nvSpPr>
              <p:spPr bwMode="auto">
                <a:xfrm>
                  <a:off x="3890" y="2061"/>
                  <a:ext cx="0" cy="49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9" name="Rectangle 67">
                  <a:extLst>
                    <a:ext uri="{FF2B5EF4-FFF2-40B4-BE49-F238E27FC236}">
                      <a16:creationId xmlns:a16="http://schemas.microsoft.com/office/drawing/2014/main" id="{5E93F6BD-AD22-4321-A65D-73B5BFAA9D7B}"/>
                    </a:ext>
                  </a:extLst>
                </p:cNvPr>
                <p:cNvSpPr>
                  <a:spLocks noChangeArrowheads="1"/>
                </p:cNvSpPr>
                <p:nvPr/>
              </p:nvSpPr>
              <p:spPr bwMode="auto">
                <a:xfrm>
                  <a:off x="3395" y="2056"/>
                  <a:ext cx="421" cy="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0000"/>
                    </a:lnSpc>
                  </a:pPr>
                  <a:r>
                    <a:rPr lang="en-US" altLang="en-US" sz="1000" b="1">
                      <a:latin typeface="Tms Rmn" charset="0"/>
                    </a:rPr>
                    <a:t>Integ</a:t>
                  </a:r>
                </a:p>
                <a:p>
                  <a:pPr algn="ctr" eaLnBrk="0" hangingPunct="0">
                    <a:lnSpc>
                      <a:spcPct val="90000"/>
                    </a:lnSpc>
                  </a:pPr>
                  <a:r>
                    <a:rPr lang="en-US" altLang="en-US" sz="1000" b="1">
                      <a:latin typeface="Tms Rmn" charset="0"/>
                    </a:rPr>
                    <a:t>Test</a:t>
                  </a:r>
                </a:p>
                <a:p>
                  <a:pPr algn="ctr" eaLnBrk="0" hangingPunct="0">
                    <a:lnSpc>
                      <a:spcPct val="90000"/>
                    </a:lnSpc>
                  </a:pPr>
                  <a:r>
                    <a:rPr lang="en-US" altLang="en-US" sz="1000" b="1">
                      <a:latin typeface="Tms Rmn" charset="0"/>
                    </a:rPr>
                    <a:t>Plan</a:t>
                  </a:r>
                </a:p>
              </p:txBody>
            </p:sp>
          </p:grpSp>
        </p:grpSp>
        <p:grpSp>
          <p:nvGrpSpPr>
            <p:cNvPr id="20" name="Group 68">
              <a:extLst>
                <a:ext uri="{FF2B5EF4-FFF2-40B4-BE49-F238E27FC236}">
                  <a16:creationId xmlns:a16="http://schemas.microsoft.com/office/drawing/2014/main" id="{53ED920B-C3ED-4E6A-A418-1587F9BF4A49}"/>
                </a:ext>
              </a:extLst>
            </p:cNvPr>
            <p:cNvGrpSpPr>
              <a:grpSpLocks/>
            </p:cNvGrpSpPr>
            <p:nvPr/>
          </p:nvGrpSpPr>
          <p:grpSpPr bwMode="auto">
            <a:xfrm>
              <a:off x="3099" y="2387"/>
              <a:ext cx="1496" cy="1783"/>
              <a:chOff x="3170" y="2020"/>
              <a:chExt cx="1496" cy="1783"/>
            </a:xfrm>
          </p:grpSpPr>
          <p:grpSp>
            <p:nvGrpSpPr>
              <p:cNvPr id="27" name="Group 69">
                <a:extLst>
                  <a:ext uri="{FF2B5EF4-FFF2-40B4-BE49-F238E27FC236}">
                    <a16:creationId xmlns:a16="http://schemas.microsoft.com/office/drawing/2014/main" id="{19967965-91F5-4ECD-A9BD-CE131F907D20}"/>
                  </a:ext>
                </a:extLst>
              </p:cNvPr>
              <p:cNvGrpSpPr>
                <a:grpSpLocks/>
              </p:cNvGrpSpPr>
              <p:nvPr/>
            </p:nvGrpSpPr>
            <p:grpSpPr bwMode="auto">
              <a:xfrm>
                <a:off x="4114" y="2020"/>
                <a:ext cx="552" cy="535"/>
                <a:chOff x="4114" y="2020"/>
                <a:chExt cx="552" cy="535"/>
              </a:xfrm>
            </p:grpSpPr>
            <p:sp>
              <p:nvSpPr>
                <p:cNvPr id="32" name="Line 70">
                  <a:extLst>
                    <a:ext uri="{FF2B5EF4-FFF2-40B4-BE49-F238E27FC236}">
                      <a16:creationId xmlns:a16="http://schemas.microsoft.com/office/drawing/2014/main" id="{F4295D2E-FB34-457D-A509-EE96B5C01F6E}"/>
                    </a:ext>
                  </a:extLst>
                </p:cNvPr>
                <p:cNvSpPr>
                  <a:spLocks noChangeShapeType="1"/>
                </p:cNvSpPr>
                <p:nvPr/>
              </p:nvSpPr>
              <p:spPr bwMode="auto">
                <a:xfrm>
                  <a:off x="4114" y="2044"/>
                  <a:ext cx="0" cy="496"/>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3" name="Line 71">
                  <a:extLst>
                    <a:ext uri="{FF2B5EF4-FFF2-40B4-BE49-F238E27FC236}">
                      <a16:creationId xmlns:a16="http://schemas.microsoft.com/office/drawing/2014/main" id="{4D639EB1-A6C6-4D8E-8D9B-21DCCF935F3D}"/>
                    </a:ext>
                  </a:extLst>
                </p:cNvPr>
                <p:cNvSpPr>
                  <a:spLocks noChangeShapeType="1"/>
                </p:cNvSpPr>
                <p:nvPr/>
              </p:nvSpPr>
              <p:spPr bwMode="auto">
                <a:xfrm>
                  <a:off x="4666" y="2020"/>
                  <a:ext cx="0" cy="53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 name="Rectangle 72">
                  <a:extLst>
                    <a:ext uri="{FF2B5EF4-FFF2-40B4-BE49-F238E27FC236}">
                      <a16:creationId xmlns:a16="http://schemas.microsoft.com/office/drawing/2014/main" id="{0B4E6DEF-836D-45C9-A0A1-390252912A2A}"/>
                    </a:ext>
                  </a:extLst>
                </p:cNvPr>
                <p:cNvSpPr>
                  <a:spLocks noChangeArrowheads="1"/>
                </p:cNvSpPr>
                <p:nvPr/>
              </p:nvSpPr>
              <p:spPr bwMode="auto">
                <a:xfrm>
                  <a:off x="4199" y="2057"/>
                  <a:ext cx="382" cy="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0000"/>
                    </a:lnSpc>
                  </a:pPr>
                  <a:r>
                    <a:rPr lang="en-US" altLang="en-US" sz="1000" b="1">
                      <a:latin typeface="Tms Rmn" charset="0"/>
                    </a:rPr>
                    <a:t>Unit</a:t>
                  </a:r>
                </a:p>
                <a:p>
                  <a:pPr algn="ctr" eaLnBrk="0" hangingPunct="0">
                    <a:lnSpc>
                      <a:spcPct val="90000"/>
                    </a:lnSpc>
                  </a:pPr>
                  <a:r>
                    <a:rPr lang="en-US" altLang="en-US" sz="1000" b="1">
                      <a:latin typeface="Tms Rmn" charset="0"/>
                    </a:rPr>
                    <a:t>Test</a:t>
                  </a:r>
                </a:p>
                <a:p>
                  <a:pPr algn="ctr" eaLnBrk="0" hangingPunct="0">
                    <a:lnSpc>
                      <a:spcPct val="90000"/>
                    </a:lnSpc>
                  </a:pPr>
                  <a:r>
                    <a:rPr lang="en-US" altLang="en-US" sz="1000" b="1">
                      <a:latin typeface="Tms Rmn" charset="0"/>
                    </a:rPr>
                    <a:t>Plan</a:t>
                  </a:r>
                </a:p>
              </p:txBody>
            </p:sp>
          </p:grpSp>
          <p:pic>
            <p:nvPicPr>
              <p:cNvPr id="28" name="Picture 73">
                <a:extLst>
                  <a:ext uri="{FF2B5EF4-FFF2-40B4-BE49-F238E27FC236}">
                    <a16:creationId xmlns:a16="http://schemas.microsoft.com/office/drawing/2014/main" id="{2E870D1A-39AD-4FE2-B508-3B3867A06617}"/>
                  </a:ext>
                </a:extLst>
              </p:cNvPr>
              <p:cNvPicPr>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683" y="3107"/>
                <a:ext cx="61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 name="Rectangle 74">
                <a:extLst>
                  <a:ext uri="{FF2B5EF4-FFF2-40B4-BE49-F238E27FC236}">
                    <a16:creationId xmlns:a16="http://schemas.microsoft.com/office/drawing/2014/main" id="{792745B8-E4A2-470D-BF9A-5AA5A1021F30}"/>
                  </a:ext>
                </a:extLst>
              </p:cNvPr>
              <p:cNvSpPr>
                <a:spLocks noChangeArrowheads="1"/>
              </p:cNvSpPr>
              <p:nvPr/>
            </p:nvSpPr>
            <p:spPr bwMode="auto">
              <a:xfrm>
                <a:off x="3758" y="3471"/>
                <a:ext cx="539" cy="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1000"/>
                  </a:lnSpc>
                </a:pPr>
                <a:r>
                  <a:rPr lang="en-US" altLang="en-US" sz="1000" b="1">
                    <a:latin typeface="Tms Rmn" charset="0"/>
                  </a:rPr>
                  <a:t>unit</a:t>
                </a:r>
              </a:p>
              <a:p>
                <a:pPr algn="ctr" eaLnBrk="0" hangingPunct="0">
                  <a:lnSpc>
                    <a:spcPct val="91000"/>
                  </a:lnSpc>
                </a:pPr>
                <a:r>
                  <a:rPr lang="en-US" altLang="en-US" sz="1000" b="1">
                    <a:latin typeface="Tms Rmn" charset="0"/>
                  </a:rPr>
                  <a:t>testing</a:t>
                </a:r>
              </a:p>
            </p:txBody>
          </p:sp>
          <p:pic>
            <p:nvPicPr>
              <p:cNvPr id="30" name="Picture 75">
                <a:extLst>
                  <a:ext uri="{FF2B5EF4-FFF2-40B4-BE49-F238E27FC236}">
                    <a16:creationId xmlns:a16="http://schemas.microsoft.com/office/drawing/2014/main" id="{EF566437-0823-4C3F-AF85-4560ADB55EC7}"/>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170" y="2525"/>
                <a:ext cx="846" cy="6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 name="Rectangle 76">
                <a:extLst>
                  <a:ext uri="{FF2B5EF4-FFF2-40B4-BE49-F238E27FC236}">
                    <a16:creationId xmlns:a16="http://schemas.microsoft.com/office/drawing/2014/main" id="{D9AC3248-C701-449D-A7E6-BADAE937E395}"/>
                  </a:ext>
                </a:extLst>
              </p:cNvPr>
              <p:cNvSpPr>
                <a:spLocks noChangeArrowheads="1"/>
              </p:cNvSpPr>
              <p:nvPr/>
            </p:nvSpPr>
            <p:spPr bwMode="auto">
              <a:xfrm>
                <a:off x="3183" y="2744"/>
                <a:ext cx="754" cy="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88000"/>
                  </a:lnSpc>
                </a:pPr>
                <a:r>
                  <a:rPr lang="en-US" altLang="en-US" sz="1200" b="1">
                    <a:solidFill>
                      <a:srgbClr val="FFFF99"/>
                    </a:solidFill>
                    <a:latin typeface="Tms Rmn" charset="0"/>
                  </a:rPr>
                  <a:t>Modules</a:t>
                </a:r>
              </a:p>
            </p:txBody>
          </p:sp>
        </p:grpSp>
        <p:grpSp>
          <p:nvGrpSpPr>
            <p:cNvPr id="21" name="Group 77">
              <a:extLst>
                <a:ext uri="{FF2B5EF4-FFF2-40B4-BE49-F238E27FC236}">
                  <a16:creationId xmlns:a16="http://schemas.microsoft.com/office/drawing/2014/main" id="{3448A76E-D1AB-4D58-A6F9-69C9748830E6}"/>
                </a:ext>
              </a:extLst>
            </p:cNvPr>
            <p:cNvGrpSpPr>
              <a:grpSpLocks/>
            </p:cNvGrpSpPr>
            <p:nvPr/>
          </p:nvGrpSpPr>
          <p:grpSpPr bwMode="auto">
            <a:xfrm>
              <a:off x="3888" y="2107"/>
              <a:ext cx="1472" cy="1412"/>
              <a:chOff x="3938" y="1740"/>
              <a:chExt cx="1472" cy="1412"/>
            </a:xfrm>
          </p:grpSpPr>
          <p:sp>
            <p:nvSpPr>
              <p:cNvPr id="22" name="Line 78">
                <a:extLst>
                  <a:ext uri="{FF2B5EF4-FFF2-40B4-BE49-F238E27FC236}">
                    <a16:creationId xmlns:a16="http://schemas.microsoft.com/office/drawing/2014/main" id="{0307090B-86DE-4D3A-A4EA-DD9B5D18AF7A}"/>
                  </a:ext>
                </a:extLst>
              </p:cNvPr>
              <p:cNvSpPr>
                <a:spLocks noChangeShapeType="1"/>
              </p:cNvSpPr>
              <p:nvPr/>
            </p:nvSpPr>
            <p:spPr bwMode="auto">
              <a:xfrm>
                <a:off x="4826" y="1740"/>
                <a:ext cx="584" cy="52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3" name="Line 79">
                <a:extLst>
                  <a:ext uri="{FF2B5EF4-FFF2-40B4-BE49-F238E27FC236}">
                    <a16:creationId xmlns:a16="http://schemas.microsoft.com/office/drawing/2014/main" id="{DBEFAD6B-6C94-4B6F-B16C-E3518C16C6E4}"/>
                  </a:ext>
                </a:extLst>
              </p:cNvPr>
              <p:cNvSpPr>
                <a:spLocks noChangeShapeType="1"/>
              </p:cNvSpPr>
              <p:nvPr/>
            </p:nvSpPr>
            <p:spPr bwMode="auto">
              <a:xfrm flipH="1">
                <a:off x="4882" y="2260"/>
                <a:ext cx="528" cy="606"/>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 name="Rectangle 80">
                <a:extLst>
                  <a:ext uri="{FF2B5EF4-FFF2-40B4-BE49-F238E27FC236}">
                    <a16:creationId xmlns:a16="http://schemas.microsoft.com/office/drawing/2014/main" id="{8F1F0E88-B26D-40C6-9A6F-930166767AE9}"/>
                  </a:ext>
                </a:extLst>
              </p:cNvPr>
              <p:cNvSpPr>
                <a:spLocks noChangeArrowheads="1"/>
              </p:cNvSpPr>
              <p:nvPr/>
            </p:nvSpPr>
            <p:spPr bwMode="auto">
              <a:xfrm>
                <a:off x="4723" y="2122"/>
                <a:ext cx="576" cy="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90000"/>
                  </a:lnSpc>
                </a:pPr>
                <a:r>
                  <a:rPr lang="en-US" altLang="en-US" sz="1000" b="1">
                    <a:latin typeface="Tms Rmn" charset="0"/>
                  </a:rPr>
                  <a:t>module</a:t>
                </a:r>
              </a:p>
              <a:p>
                <a:pPr algn="ctr" eaLnBrk="0" hangingPunct="0">
                  <a:lnSpc>
                    <a:spcPct val="90000"/>
                  </a:lnSpc>
                </a:pPr>
                <a:r>
                  <a:rPr lang="en-US" altLang="en-US" sz="1000" b="1">
                    <a:latin typeface="Tms Rmn" charset="0"/>
                  </a:rPr>
                  <a:t>coding</a:t>
                </a:r>
              </a:p>
            </p:txBody>
          </p:sp>
          <p:pic>
            <p:nvPicPr>
              <p:cNvPr id="25" name="Picture 81">
                <a:extLst>
                  <a:ext uri="{FF2B5EF4-FFF2-40B4-BE49-F238E27FC236}">
                    <a16:creationId xmlns:a16="http://schemas.microsoft.com/office/drawing/2014/main" id="{A9E1BD28-3926-4867-82AA-C1C84D64C1C2}"/>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938" y="2525"/>
                <a:ext cx="879" cy="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Rectangle 82">
                <a:extLst>
                  <a:ext uri="{FF2B5EF4-FFF2-40B4-BE49-F238E27FC236}">
                    <a16:creationId xmlns:a16="http://schemas.microsoft.com/office/drawing/2014/main" id="{C4383D09-3732-45DC-B9F4-BDD27EB0D8AD}"/>
                  </a:ext>
                </a:extLst>
              </p:cNvPr>
              <p:cNvSpPr>
                <a:spLocks noChangeArrowheads="1"/>
              </p:cNvSpPr>
              <p:nvPr/>
            </p:nvSpPr>
            <p:spPr bwMode="auto">
              <a:xfrm>
                <a:off x="4094" y="2655"/>
                <a:ext cx="602" cy="3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7625" tIns="19050" rIns="47625" bIns="19050">
                <a:spAutoFit/>
              </a:bodyPr>
              <a:lstStyle>
                <a:lvl1pPr defTabSz="908050">
                  <a:defRPr sz="2400">
                    <a:solidFill>
                      <a:schemeClr val="tx1"/>
                    </a:solidFill>
                    <a:latin typeface="Times New Roman" panose="02020603050405020304" pitchFamily="18" charset="0"/>
                  </a:defRPr>
                </a:lvl1pPr>
                <a:lvl2pPr marL="452438" defTabSz="908050">
                  <a:defRPr sz="2400">
                    <a:solidFill>
                      <a:schemeClr val="tx1"/>
                    </a:solidFill>
                    <a:latin typeface="Times New Roman" panose="02020603050405020304" pitchFamily="18" charset="0"/>
                  </a:defRPr>
                </a:lvl2pPr>
                <a:lvl3pPr marL="908050" defTabSz="908050">
                  <a:defRPr sz="2400">
                    <a:solidFill>
                      <a:schemeClr val="tx1"/>
                    </a:solidFill>
                    <a:latin typeface="Times New Roman" panose="02020603050405020304" pitchFamily="18" charset="0"/>
                  </a:defRPr>
                </a:lvl3pPr>
                <a:lvl4pPr marL="1362075" defTabSz="908050">
                  <a:defRPr sz="2400">
                    <a:solidFill>
                      <a:schemeClr val="tx1"/>
                    </a:solidFill>
                    <a:latin typeface="Times New Roman" panose="02020603050405020304" pitchFamily="18" charset="0"/>
                  </a:defRPr>
                </a:lvl4pPr>
                <a:lvl5pPr marL="1816100" defTabSz="908050">
                  <a:defRPr sz="2400">
                    <a:solidFill>
                      <a:schemeClr val="tx1"/>
                    </a:solidFill>
                    <a:latin typeface="Times New Roman" panose="02020603050405020304" pitchFamily="18" charset="0"/>
                  </a:defRPr>
                </a:lvl5pPr>
                <a:lvl6pPr marL="2273300" defTabSz="908050" fontAlgn="base">
                  <a:spcBef>
                    <a:spcPct val="0"/>
                  </a:spcBef>
                  <a:spcAft>
                    <a:spcPct val="0"/>
                  </a:spcAft>
                  <a:defRPr sz="2400">
                    <a:solidFill>
                      <a:schemeClr val="tx1"/>
                    </a:solidFill>
                    <a:latin typeface="Times New Roman" panose="02020603050405020304" pitchFamily="18" charset="0"/>
                  </a:defRPr>
                </a:lvl6pPr>
                <a:lvl7pPr marL="2730500" defTabSz="908050" fontAlgn="base">
                  <a:spcBef>
                    <a:spcPct val="0"/>
                  </a:spcBef>
                  <a:spcAft>
                    <a:spcPct val="0"/>
                  </a:spcAft>
                  <a:defRPr sz="2400">
                    <a:solidFill>
                      <a:schemeClr val="tx1"/>
                    </a:solidFill>
                    <a:latin typeface="Times New Roman" panose="02020603050405020304" pitchFamily="18" charset="0"/>
                  </a:defRPr>
                </a:lvl7pPr>
                <a:lvl8pPr marL="3187700" defTabSz="908050" fontAlgn="base">
                  <a:spcBef>
                    <a:spcPct val="0"/>
                  </a:spcBef>
                  <a:spcAft>
                    <a:spcPct val="0"/>
                  </a:spcAft>
                  <a:defRPr sz="2400">
                    <a:solidFill>
                      <a:schemeClr val="tx1"/>
                    </a:solidFill>
                    <a:latin typeface="Times New Roman" panose="02020603050405020304" pitchFamily="18" charset="0"/>
                  </a:defRPr>
                </a:lvl8pPr>
                <a:lvl9pPr marL="3644900" defTabSz="908050" fontAlgn="base">
                  <a:spcBef>
                    <a:spcPct val="0"/>
                  </a:spcBef>
                  <a:spcAft>
                    <a:spcPct val="0"/>
                  </a:spcAft>
                  <a:defRPr sz="2400">
                    <a:solidFill>
                      <a:schemeClr val="tx1"/>
                    </a:solidFill>
                    <a:latin typeface="Times New Roman" panose="02020603050405020304" pitchFamily="18" charset="0"/>
                  </a:defRPr>
                </a:lvl9pPr>
              </a:lstStyle>
              <a:p>
                <a:pPr algn="ctr" eaLnBrk="0" hangingPunct="0">
                  <a:lnSpc>
                    <a:spcPct val="86000"/>
                  </a:lnSpc>
                </a:pPr>
                <a:r>
                  <a:rPr lang="en-US" altLang="en-US" sz="1200" b="1">
                    <a:solidFill>
                      <a:srgbClr val="FFFF99"/>
                    </a:solidFill>
                    <a:latin typeface="Tms Rmn" charset="0"/>
                  </a:rPr>
                  <a:t>Coded</a:t>
                </a:r>
              </a:p>
              <a:p>
                <a:pPr algn="ctr" eaLnBrk="0" hangingPunct="0">
                  <a:lnSpc>
                    <a:spcPct val="86000"/>
                  </a:lnSpc>
                </a:pPr>
                <a:r>
                  <a:rPr lang="en-US" altLang="en-US" sz="1200" b="1">
                    <a:solidFill>
                      <a:srgbClr val="FFFF99"/>
                    </a:solidFill>
                    <a:latin typeface="Tms Rmn" charset="0"/>
                  </a:rPr>
                  <a:t>Units</a:t>
                </a:r>
              </a:p>
            </p:txBody>
          </p:sp>
        </p:grpSp>
      </p:grpSp>
      <p:sp>
        <p:nvSpPr>
          <p:cNvPr id="85" name="Line 83">
            <a:extLst>
              <a:ext uri="{FF2B5EF4-FFF2-40B4-BE49-F238E27FC236}">
                <a16:creationId xmlns:a16="http://schemas.microsoft.com/office/drawing/2014/main" id="{32C8A826-39E8-4DC5-904E-DE8B54825164}"/>
              </a:ext>
            </a:extLst>
          </p:cNvPr>
          <p:cNvSpPr>
            <a:spLocks noChangeShapeType="1"/>
          </p:cNvSpPr>
          <p:nvPr/>
        </p:nvSpPr>
        <p:spPr bwMode="auto">
          <a:xfrm>
            <a:off x="2362200" y="2352675"/>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6" name="Text Box 84">
            <a:extLst>
              <a:ext uri="{FF2B5EF4-FFF2-40B4-BE49-F238E27FC236}">
                <a16:creationId xmlns:a16="http://schemas.microsoft.com/office/drawing/2014/main" id="{201A9FDC-E6F5-4FEF-8657-7CCC3D265280}"/>
              </a:ext>
            </a:extLst>
          </p:cNvPr>
          <p:cNvSpPr txBox="1">
            <a:spLocks noChangeArrowheads="1"/>
          </p:cNvSpPr>
          <p:nvPr/>
        </p:nvSpPr>
        <p:spPr bwMode="auto">
          <a:xfrm>
            <a:off x="6253671" y="6323299"/>
            <a:ext cx="1744708"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t>Ould &amp; Unwin</a:t>
            </a:r>
          </a:p>
        </p:txBody>
      </p:sp>
      <p:sp>
        <p:nvSpPr>
          <p:cNvPr id="87" name="Text Box 85">
            <a:extLst>
              <a:ext uri="{FF2B5EF4-FFF2-40B4-BE49-F238E27FC236}">
                <a16:creationId xmlns:a16="http://schemas.microsoft.com/office/drawing/2014/main" id="{F7DFD4ED-C587-4D7A-8453-700ABB5F6962}"/>
              </a:ext>
            </a:extLst>
          </p:cNvPr>
          <p:cNvSpPr txBox="1">
            <a:spLocks noChangeArrowheads="1"/>
          </p:cNvSpPr>
          <p:nvPr/>
        </p:nvSpPr>
        <p:spPr bwMode="auto">
          <a:xfrm>
            <a:off x="6096000" y="2895600"/>
            <a:ext cx="4419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1000">
                <a:latin typeface="Verdana" panose="020B0604030504040204" pitchFamily="34" charset="0"/>
              </a:rPr>
              <a:t>Problem: Arrows provide for limited feedback, but </a:t>
            </a:r>
            <a:br>
              <a:rPr lang="en-US" altLang="en-US" sz="1000">
                <a:latin typeface="Verdana" panose="020B0604030504040204" pitchFamily="34" charset="0"/>
              </a:rPr>
            </a:br>
            <a:r>
              <a:rPr lang="en-US" altLang="en-US" sz="1000">
                <a:latin typeface="Verdana" panose="020B0604030504040204" pitchFamily="34" charset="0"/>
              </a:rPr>
              <a:t>no iterations, and no mechanism for prototyping.</a:t>
            </a:r>
          </a:p>
        </p:txBody>
      </p:sp>
      <p:sp>
        <p:nvSpPr>
          <p:cNvPr id="88" name="Text Box 86">
            <a:extLst>
              <a:ext uri="{FF2B5EF4-FFF2-40B4-BE49-F238E27FC236}">
                <a16:creationId xmlns:a16="http://schemas.microsoft.com/office/drawing/2014/main" id="{44E6ED9B-6167-4507-998B-C4B71626CB91}"/>
              </a:ext>
            </a:extLst>
          </p:cNvPr>
          <p:cNvSpPr txBox="1">
            <a:spLocks noChangeArrowheads="1"/>
          </p:cNvSpPr>
          <p:nvPr/>
        </p:nvSpPr>
        <p:spPr bwMode="auto">
          <a:xfrm>
            <a:off x="4495800" y="6080125"/>
            <a:ext cx="15240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1000">
                <a:latin typeface="Verdana" panose="020B0604030504040204" pitchFamily="34" charset="0"/>
              </a:rPr>
              <a:t>Notes: Spiral model added iterations and rapid prototyping</a:t>
            </a:r>
          </a:p>
        </p:txBody>
      </p:sp>
      <p:sp>
        <p:nvSpPr>
          <p:cNvPr id="89" name="Line 87">
            <a:extLst>
              <a:ext uri="{FF2B5EF4-FFF2-40B4-BE49-F238E27FC236}">
                <a16:creationId xmlns:a16="http://schemas.microsoft.com/office/drawing/2014/main" id="{12F1CEC0-53A3-4A0E-84E7-EFAD839B3EEF}"/>
              </a:ext>
            </a:extLst>
          </p:cNvPr>
          <p:cNvSpPr>
            <a:spLocks noChangeShapeType="1"/>
          </p:cNvSpPr>
          <p:nvPr/>
        </p:nvSpPr>
        <p:spPr bwMode="auto">
          <a:xfrm>
            <a:off x="1524000" y="3276600"/>
            <a:ext cx="9144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0" name="Line 88">
            <a:extLst>
              <a:ext uri="{FF2B5EF4-FFF2-40B4-BE49-F238E27FC236}">
                <a16:creationId xmlns:a16="http://schemas.microsoft.com/office/drawing/2014/main" id="{B8F66A19-F3FA-4368-B32E-4D2917960413}"/>
              </a:ext>
            </a:extLst>
          </p:cNvPr>
          <p:cNvSpPr>
            <a:spLocks noChangeShapeType="1"/>
          </p:cNvSpPr>
          <p:nvPr/>
        </p:nvSpPr>
        <p:spPr bwMode="auto">
          <a:xfrm>
            <a:off x="6096000" y="762000"/>
            <a:ext cx="0" cy="5943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1" name="Text Box 89">
            <a:extLst>
              <a:ext uri="{FF2B5EF4-FFF2-40B4-BE49-F238E27FC236}">
                <a16:creationId xmlns:a16="http://schemas.microsoft.com/office/drawing/2014/main" id="{9E41B23B-8F8F-4BA2-9AA9-42C0FD6BDF4B}"/>
              </a:ext>
            </a:extLst>
          </p:cNvPr>
          <p:cNvSpPr txBox="1">
            <a:spLocks noChangeArrowheads="1"/>
          </p:cNvSpPr>
          <p:nvPr/>
        </p:nvSpPr>
        <p:spPr bwMode="auto">
          <a:xfrm>
            <a:off x="1524000" y="3048000"/>
            <a:ext cx="45720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1000">
                <a:latin typeface="Verdana" panose="020B0604030504040204" pitchFamily="34" charset="0"/>
              </a:rPr>
              <a:t>Problems: No Requirements, No Design</a:t>
            </a:r>
          </a:p>
        </p:txBody>
      </p:sp>
      <p:sp>
        <p:nvSpPr>
          <p:cNvPr id="92" name="Rectangle 90">
            <a:extLst>
              <a:ext uri="{FF2B5EF4-FFF2-40B4-BE49-F238E27FC236}">
                <a16:creationId xmlns:a16="http://schemas.microsoft.com/office/drawing/2014/main" id="{11517179-36BE-425A-B5BF-3D38603D517C}"/>
              </a:ext>
            </a:extLst>
          </p:cNvPr>
          <p:cNvSpPr>
            <a:spLocks noChangeArrowheads="1"/>
          </p:cNvSpPr>
          <p:nvPr/>
        </p:nvSpPr>
        <p:spPr bwMode="auto">
          <a:xfrm>
            <a:off x="8839200" y="2133600"/>
            <a:ext cx="685800" cy="260350"/>
          </a:xfrm>
          <a:prstGeom prst="rect">
            <a:avLst/>
          </a:prstGeom>
          <a:solidFill>
            <a:schemeClr val="bg1"/>
          </a:solidFill>
          <a:ln w="9525">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800"/>
              <a:t>Implementation</a:t>
            </a:r>
          </a:p>
        </p:txBody>
      </p:sp>
      <p:pic>
        <p:nvPicPr>
          <p:cNvPr id="94" name="Picture 93">
            <a:extLst>
              <a:ext uri="{FF2B5EF4-FFF2-40B4-BE49-F238E27FC236}">
                <a16:creationId xmlns:a16="http://schemas.microsoft.com/office/drawing/2014/main" id="{4154F991-B206-438E-A392-369DFB6553D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364395" y="6461944"/>
            <a:ext cx="3032760" cy="274320"/>
          </a:xfrm>
          <a:prstGeom prst="rect">
            <a:avLst/>
          </a:prstGeom>
        </p:spPr>
      </p:pic>
    </p:spTree>
    <p:extLst>
      <p:ext uri="{BB962C8B-B14F-4D97-AF65-F5344CB8AC3E}">
        <p14:creationId xmlns:p14="http://schemas.microsoft.com/office/powerpoint/2010/main" val="128857371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6EEEAF-D696-49DC-8C7C-4089BCBA941B}"/>
              </a:ext>
            </a:extLst>
          </p:cNvPr>
          <p:cNvSpPr>
            <a:spLocks noGrp="1"/>
          </p:cNvSpPr>
          <p:nvPr>
            <p:ph type="sldNum" sz="quarter" idx="10"/>
          </p:nvPr>
        </p:nvSpPr>
        <p:spPr/>
        <p:txBody>
          <a:bodyPr/>
          <a:lstStyle/>
          <a:p>
            <a:pPr>
              <a:defRPr/>
            </a:pPr>
            <a:fld id="{D68E8870-17DE-45C4-A8DD-7644B2422933}" type="slidenum">
              <a:rPr lang="en-US" smtClean="0"/>
              <a:pPr>
                <a:defRPr/>
              </a:pPr>
              <a:t>64</a:t>
            </a:fld>
            <a:endParaRPr lang="en-US" dirty="0"/>
          </a:p>
        </p:txBody>
      </p:sp>
      <p:sp>
        <p:nvSpPr>
          <p:cNvPr id="3" name="Title 2">
            <a:extLst>
              <a:ext uri="{FF2B5EF4-FFF2-40B4-BE49-F238E27FC236}">
                <a16:creationId xmlns:a16="http://schemas.microsoft.com/office/drawing/2014/main" id="{E91639E0-C5A1-4E91-9543-B02C5F114068}"/>
              </a:ext>
            </a:extLst>
          </p:cNvPr>
          <p:cNvSpPr>
            <a:spLocks noGrp="1"/>
          </p:cNvSpPr>
          <p:nvPr>
            <p:ph type="title"/>
          </p:nvPr>
        </p:nvSpPr>
        <p:spPr>
          <a:xfrm>
            <a:off x="-113681" y="0"/>
            <a:ext cx="10261600" cy="712160"/>
          </a:xfrm>
        </p:spPr>
        <p:txBody>
          <a:bodyPr/>
          <a:lstStyle/>
          <a:p>
            <a:r>
              <a:rPr lang="en-US" dirty="0"/>
              <a:t>SOFTWARE (M&amp;S) LIFE-CYCLE MODELS   2 of 2</a:t>
            </a:r>
          </a:p>
        </p:txBody>
      </p:sp>
      <p:sp>
        <p:nvSpPr>
          <p:cNvPr id="89" name="Line 87">
            <a:extLst>
              <a:ext uri="{FF2B5EF4-FFF2-40B4-BE49-F238E27FC236}">
                <a16:creationId xmlns:a16="http://schemas.microsoft.com/office/drawing/2014/main" id="{12F1CEC0-53A3-4A0E-84E7-EFAD839B3EEF}"/>
              </a:ext>
            </a:extLst>
          </p:cNvPr>
          <p:cNvSpPr>
            <a:spLocks noChangeShapeType="1"/>
          </p:cNvSpPr>
          <p:nvPr/>
        </p:nvSpPr>
        <p:spPr bwMode="auto">
          <a:xfrm>
            <a:off x="1330960" y="3632200"/>
            <a:ext cx="9144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5" name="TextBox 94">
            <a:extLst>
              <a:ext uri="{FF2B5EF4-FFF2-40B4-BE49-F238E27FC236}">
                <a16:creationId xmlns:a16="http://schemas.microsoft.com/office/drawing/2014/main" id="{48AB832A-75AA-4EC0-8532-573773A95E5A}"/>
              </a:ext>
            </a:extLst>
          </p:cNvPr>
          <p:cNvSpPr txBox="1"/>
          <p:nvPr/>
        </p:nvSpPr>
        <p:spPr>
          <a:xfrm>
            <a:off x="1240106" y="3837787"/>
            <a:ext cx="9022080" cy="2923877"/>
          </a:xfrm>
          <a:prstGeom prst="rect">
            <a:avLst/>
          </a:prstGeom>
          <a:noFill/>
        </p:spPr>
        <p:txBody>
          <a:bodyPr wrap="square">
            <a:spAutoFit/>
          </a:bodyPr>
          <a:lstStyle/>
          <a:p>
            <a:pPr marL="914400" lvl="1" indent="-396875">
              <a:lnSpc>
                <a:spcPct val="100000"/>
              </a:lnSpc>
              <a:buFont typeface="Arial" panose="020B0604020202020204" pitchFamily="34" charset="0"/>
              <a:buChar char="•"/>
            </a:pPr>
            <a:r>
              <a:rPr lang="en-US" sz="2000" dirty="0"/>
              <a:t>Agile evolved to constantly define and execute small development activities (2-week sprints!)</a:t>
            </a:r>
          </a:p>
          <a:p>
            <a:pPr marL="1371600" lvl="2" indent="-396875">
              <a:lnSpc>
                <a:spcPct val="100000"/>
              </a:lnSpc>
              <a:buFont typeface="Arial" panose="020B0604020202020204" pitchFamily="34" charset="0"/>
              <a:buChar char="•"/>
            </a:pPr>
            <a:r>
              <a:rPr lang="en-US" sz="1200" dirty="0"/>
              <a:t>Define requirements, select what seems achievable in short sprint, try to build that piece and test it internally…after many sprints, requirements have been met, deliver</a:t>
            </a:r>
          </a:p>
          <a:p>
            <a:pPr marL="914400" lvl="1" indent="-396875">
              <a:lnSpc>
                <a:spcPct val="100000"/>
              </a:lnSpc>
              <a:buFont typeface="Arial" panose="020B0604020202020204" pitchFamily="34" charset="0"/>
              <a:buChar char="•"/>
            </a:pPr>
            <a:endParaRPr lang="en-US" sz="2000" dirty="0"/>
          </a:p>
          <a:p>
            <a:pPr marL="914400" lvl="1" indent="-396875">
              <a:lnSpc>
                <a:spcPct val="100000"/>
              </a:lnSpc>
              <a:buFont typeface="Arial" panose="020B0604020202020204" pitchFamily="34" charset="0"/>
              <a:buChar char="•"/>
            </a:pPr>
            <a:r>
              <a:rPr lang="en-US" sz="2000" dirty="0"/>
              <a:t>DevOps evolved from agile to integrate constant testing and delivery of capability to customers/users</a:t>
            </a:r>
          </a:p>
          <a:p>
            <a:pPr marL="914400" lvl="1" indent="-396875">
              <a:lnSpc>
                <a:spcPct val="100000"/>
              </a:lnSpc>
              <a:buFont typeface="Arial" panose="020B0604020202020204" pitchFamily="34" charset="0"/>
              <a:buChar char="•"/>
            </a:pPr>
            <a:endParaRPr lang="en-US" sz="2000" dirty="0"/>
          </a:p>
          <a:p>
            <a:pPr marL="914400" lvl="1" indent="-396875">
              <a:lnSpc>
                <a:spcPct val="100000"/>
              </a:lnSpc>
              <a:buFont typeface="Arial" panose="020B0604020202020204" pitchFamily="34" charset="0"/>
              <a:buChar char="•"/>
            </a:pPr>
            <a:r>
              <a:rPr lang="en-US" sz="2000" dirty="0"/>
              <a:t>DevSecOps is just the next evolution to include security considerations into the process</a:t>
            </a:r>
          </a:p>
        </p:txBody>
      </p:sp>
      <p:pic>
        <p:nvPicPr>
          <p:cNvPr id="5" name="Picture 4" descr="Diagram&#10;&#10;Description automatically generated">
            <a:extLst>
              <a:ext uri="{FF2B5EF4-FFF2-40B4-BE49-F238E27FC236}">
                <a16:creationId xmlns:a16="http://schemas.microsoft.com/office/drawing/2014/main" id="{BE487D9B-62E2-45E4-B89D-34F76A16EE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17040" y="869161"/>
            <a:ext cx="7538720" cy="2758440"/>
          </a:xfrm>
          <a:prstGeom prst="rect">
            <a:avLst/>
          </a:prstGeom>
        </p:spPr>
      </p:pic>
      <p:pic>
        <p:nvPicPr>
          <p:cNvPr id="7" name="Picture 6">
            <a:extLst>
              <a:ext uri="{FF2B5EF4-FFF2-40B4-BE49-F238E27FC236}">
                <a16:creationId xmlns:a16="http://schemas.microsoft.com/office/drawing/2014/main" id="{55F24F50-1ACB-4D8F-81DB-C97E0DB4CC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120564792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4888F2-1E0F-4160-AD5B-A1ABFB32DF5A}"/>
              </a:ext>
            </a:extLst>
          </p:cNvPr>
          <p:cNvSpPr>
            <a:spLocks noGrp="1"/>
          </p:cNvSpPr>
          <p:nvPr>
            <p:ph type="sldNum" sz="quarter" idx="10"/>
          </p:nvPr>
        </p:nvSpPr>
        <p:spPr/>
        <p:txBody>
          <a:bodyPr/>
          <a:lstStyle/>
          <a:p>
            <a:pPr>
              <a:defRPr/>
            </a:pPr>
            <a:fld id="{D68E8870-17DE-45C4-A8DD-7644B2422933}" type="slidenum">
              <a:rPr lang="en-US" smtClean="0"/>
              <a:pPr>
                <a:defRPr/>
              </a:pPr>
              <a:t>65</a:t>
            </a:fld>
            <a:endParaRPr lang="en-US" dirty="0"/>
          </a:p>
        </p:txBody>
      </p:sp>
      <p:sp>
        <p:nvSpPr>
          <p:cNvPr id="3" name="Title 2">
            <a:extLst>
              <a:ext uri="{FF2B5EF4-FFF2-40B4-BE49-F238E27FC236}">
                <a16:creationId xmlns:a16="http://schemas.microsoft.com/office/drawing/2014/main" id="{1EC70403-0CD4-450F-85A1-C3F6F2474B62}"/>
              </a:ext>
            </a:extLst>
          </p:cNvPr>
          <p:cNvSpPr>
            <a:spLocks noGrp="1"/>
          </p:cNvSpPr>
          <p:nvPr>
            <p:ph type="title"/>
          </p:nvPr>
        </p:nvSpPr>
        <p:spPr>
          <a:xfrm>
            <a:off x="272208" y="74230"/>
            <a:ext cx="9667438" cy="569563"/>
          </a:xfrm>
        </p:spPr>
        <p:txBody>
          <a:bodyPr/>
          <a:lstStyle/>
          <a:p>
            <a:r>
              <a:rPr lang="en-US" sz="3200" dirty="0"/>
              <a:t>M&amp;S DEVELOPMENT PROCESS - 1 of 3</a:t>
            </a:r>
          </a:p>
        </p:txBody>
      </p:sp>
      <p:pic>
        <p:nvPicPr>
          <p:cNvPr id="60" name="Picture 59">
            <a:extLst>
              <a:ext uri="{FF2B5EF4-FFF2-40B4-BE49-F238E27FC236}">
                <a16:creationId xmlns:a16="http://schemas.microsoft.com/office/drawing/2014/main" id="{14E3BB03-279D-4784-8C76-63A3B8ECD9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1803" y="1139350"/>
            <a:ext cx="9667875" cy="5032242"/>
          </a:xfrm>
          <a:prstGeom prst="rect">
            <a:avLst/>
          </a:prstGeom>
        </p:spPr>
      </p:pic>
      <p:sp>
        <p:nvSpPr>
          <p:cNvPr id="4" name="TextBox 3">
            <a:extLst>
              <a:ext uri="{FF2B5EF4-FFF2-40B4-BE49-F238E27FC236}">
                <a16:creationId xmlns:a16="http://schemas.microsoft.com/office/drawing/2014/main" id="{192FC227-B910-43FF-ACEA-50B741F16E83}"/>
              </a:ext>
            </a:extLst>
          </p:cNvPr>
          <p:cNvSpPr txBox="1"/>
          <p:nvPr/>
        </p:nvSpPr>
        <p:spPr>
          <a:xfrm>
            <a:off x="3041440" y="6414438"/>
            <a:ext cx="6447855" cy="369332"/>
          </a:xfrm>
          <a:prstGeom prst="rect">
            <a:avLst/>
          </a:prstGeom>
          <a:solidFill>
            <a:srgbClr val="00FF00"/>
          </a:solidFill>
        </p:spPr>
        <p:txBody>
          <a:bodyPr wrap="none" rtlCol="0">
            <a:spAutoFit/>
          </a:bodyPr>
          <a:lstStyle/>
          <a:p>
            <a:r>
              <a:rPr lang="en-US" sz="1800" dirty="0"/>
              <a:t>See </a:t>
            </a:r>
            <a:r>
              <a:rPr lang="en-US" sz="1800" dirty="0">
                <a:latin typeface="Stencil" panose="040409050D0802020404" pitchFamily="82" charset="0"/>
              </a:rPr>
              <a:t>Exploring Simulation </a:t>
            </a:r>
            <a:r>
              <a:rPr lang="en-US" sz="1800" dirty="0"/>
              <a:t>(https://acsg2.com/education)</a:t>
            </a:r>
          </a:p>
        </p:txBody>
      </p:sp>
    </p:spTree>
    <p:extLst>
      <p:ext uri="{BB962C8B-B14F-4D97-AF65-F5344CB8AC3E}">
        <p14:creationId xmlns:p14="http://schemas.microsoft.com/office/powerpoint/2010/main" val="419587992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4888F2-1E0F-4160-AD5B-A1ABFB32DF5A}"/>
              </a:ext>
            </a:extLst>
          </p:cNvPr>
          <p:cNvSpPr>
            <a:spLocks noGrp="1"/>
          </p:cNvSpPr>
          <p:nvPr>
            <p:ph type="sldNum" sz="quarter" idx="10"/>
          </p:nvPr>
        </p:nvSpPr>
        <p:spPr/>
        <p:txBody>
          <a:bodyPr/>
          <a:lstStyle/>
          <a:p>
            <a:pPr>
              <a:defRPr/>
            </a:pPr>
            <a:fld id="{D68E8870-17DE-45C4-A8DD-7644B2422933}" type="slidenum">
              <a:rPr lang="en-US" smtClean="0"/>
              <a:pPr>
                <a:defRPr/>
              </a:pPr>
              <a:t>66</a:t>
            </a:fld>
            <a:endParaRPr lang="en-US" dirty="0"/>
          </a:p>
        </p:txBody>
      </p:sp>
      <p:sp>
        <p:nvSpPr>
          <p:cNvPr id="3" name="Title 2">
            <a:extLst>
              <a:ext uri="{FF2B5EF4-FFF2-40B4-BE49-F238E27FC236}">
                <a16:creationId xmlns:a16="http://schemas.microsoft.com/office/drawing/2014/main" id="{1EC70403-0CD4-450F-85A1-C3F6F2474B62}"/>
              </a:ext>
            </a:extLst>
          </p:cNvPr>
          <p:cNvSpPr>
            <a:spLocks noGrp="1"/>
          </p:cNvSpPr>
          <p:nvPr>
            <p:ph type="title"/>
          </p:nvPr>
        </p:nvSpPr>
        <p:spPr>
          <a:xfrm>
            <a:off x="586509" y="83127"/>
            <a:ext cx="9611360" cy="569563"/>
          </a:xfrm>
        </p:spPr>
        <p:txBody>
          <a:bodyPr/>
          <a:lstStyle/>
          <a:p>
            <a:r>
              <a:rPr lang="en-US" sz="3200" dirty="0"/>
              <a:t>M&amp;S DEVELOPMENT PROCESS - 2 of 3</a:t>
            </a:r>
          </a:p>
        </p:txBody>
      </p:sp>
      <p:pic>
        <p:nvPicPr>
          <p:cNvPr id="6" name="Picture 5" descr="Diagram&#10;&#10;Description automatically generated">
            <a:extLst>
              <a:ext uri="{FF2B5EF4-FFF2-40B4-BE49-F238E27FC236}">
                <a16:creationId xmlns:a16="http://schemas.microsoft.com/office/drawing/2014/main" id="{2BE0959B-139D-47BD-AD55-B81BC06682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4398" y="994457"/>
            <a:ext cx="7363204" cy="5024304"/>
          </a:xfrm>
          <a:prstGeom prst="rect">
            <a:avLst/>
          </a:prstGeom>
        </p:spPr>
      </p:pic>
      <p:sp>
        <p:nvSpPr>
          <p:cNvPr id="8" name="TextBox 7">
            <a:extLst>
              <a:ext uri="{FF2B5EF4-FFF2-40B4-BE49-F238E27FC236}">
                <a16:creationId xmlns:a16="http://schemas.microsoft.com/office/drawing/2014/main" id="{4FFC3A60-A12C-4B07-AA4D-9A05B89F2837}"/>
              </a:ext>
            </a:extLst>
          </p:cNvPr>
          <p:cNvSpPr txBox="1"/>
          <p:nvPr/>
        </p:nvSpPr>
        <p:spPr>
          <a:xfrm>
            <a:off x="1168400" y="6443656"/>
            <a:ext cx="9855200" cy="414344"/>
          </a:xfrm>
          <a:prstGeom prst="rect">
            <a:avLst/>
          </a:prstGeom>
          <a:noFill/>
        </p:spPr>
        <p:txBody>
          <a:bodyPr wrap="square">
            <a:spAutoFit/>
          </a:bodyPr>
          <a:lstStyle/>
          <a:p>
            <a:pPr marL="0" marR="0" algn="ctr">
              <a:lnSpc>
                <a:spcPct val="107000"/>
              </a:lnSpc>
              <a:spcBef>
                <a:spcPts val="0"/>
              </a:spcBef>
              <a:spcAft>
                <a:spcPts val="800"/>
              </a:spcAft>
            </a:pPr>
            <a:r>
              <a:rPr lang="en-US" sz="1000" dirty="0">
                <a:effectLst/>
                <a:latin typeface="Calibri" panose="020F0502020204030204" pitchFamily="34" charset="0"/>
                <a:ea typeface="Calibri" panose="020F0502020204030204" pitchFamily="34" charset="0"/>
                <a:cs typeface="Times New Roman" panose="02020603050405020304" pitchFamily="18" charset="0"/>
              </a:rPr>
              <a:t>Verification and Validation of Simulation Models, Robert G. Sargent, Simulation Research Group, Department of Electrical Engineering and Computer Science, College of Engineering and Computer Science, Syracuse University, 1998</a:t>
            </a:r>
          </a:p>
        </p:txBody>
      </p:sp>
    </p:spTree>
    <p:extLst>
      <p:ext uri="{BB962C8B-B14F-4D97-AF65-F5344CB8AC3E}">
        <p14:creationId xmlns:p14="http://schemas.microsoft.com/office/powerpoint/2010/main" val="276286396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4888F2-1E0F-4160-AD5B-A1ABFB32DF5A}"/>
              </a:ext>
            </a:extLst>
          </p:cNvPr>
          <p:cNvSpPr>
            <a:spLocks noGrp="1"/>
          </p:cNvSpPr>
          <p:nvPr>
            <p:ph type="sldNum" sz="quarter" idx="10"/>
          </p:nvPr>
        </p:nvSpPr>
        <p:spPr/>
        <p:txBody>
          <a:bodyPr/>
          <a:lstStyle/>
          <a:p>
            <a:pPr>
              <a:defRPr/>
            </a:pPr>
            <a:fld id="{D68E8870-17DE-45C4-A8DD-7644B2422933}" type="slidenum">
              <a:rPr lang="en-US" smtClean="0"/>
              <a:pPr>
                <a:defRPr/>
              </a:pPr>
              <a:t>67</a:t>
            </a:fld>
            <a:endParaRPr lang="en-US" dirty="0"/>
          </a:p>
        </p:txBody>
      </p:sp>
      <p:sp>
        <p:nvSpPr>
          <p:cNvPr id="3" name="Title 2">
            <a:extLst>
              <a:ext uri="{FF2B5EF4-FFF2-40B4-BE49-F238E27FC236}">
                <a16:creationId xmlns:a16="http://schemas.microsoft.com/office/drawing/2014/main" id="{1EC70403-0CD4-450F-85A1-C3F6F2474B62}"/>
              </a:ext>
            </a:extLst>
          </p:cNvPr>
          <p:cNvSpPr>
            <a:spLocks noGrp="1"/>
          </p:cNvSpPr>
          <p:nvPr>
            <p:ph type="title"/>
          </p:nvPr>
        </p:nvSpPr>
        <p:spPr>
          <a:xfrm>
            <a:off x="443900" y="90059"/>
            <a:ext cx="10035573" cy="569563"/>
          </a:xfrm>
        </p:spPr>
        <p:txBody>
          <a:bodyPr/>
          <a:lstStyle/>
          <a:p>
            <a:r>
              <a:rPr lang="en-US" sz="3200" dirty="0"/>
              <a:t>M&amp;S DEVELOPMENT PROCESS - 3 of 3</a:t>
            </a:r>
          </a:p>
        </p:txBody>
      </p:sp>
      <p:sp>
        <p:nvSpPr>
          <p:cNvPr id="8" name="TextBox 7">
            <a:extLst>
              <a:ext uri="{FF2B5EF4-FFF2-40B4-BE49-F238E27FC236}">
                <a16:creationId xmlns:a16="http://schemas.microsoft.com/office/drawing/2014/main" id="{4FFC3A60-A12C-4B07-AA4D-9A05B89F2837}"/>
              </a:ext>
            </a:extLst>
          </p:cNvPr>
          <p:cNvSpPr txBox="1"/>
          <p:nvPr/>
        </p:nvSpPr>
        <p:spPr>
          <a:xfrm>
            <a:off x="318654" y="6624025"/>
            <a:ext cx="11554691" cy="233975"/>
          </a:xfrm>
          <a:prstGeom prst="rect">
            <a:avLst/>
          </a:prstGeom>
          <a:noFill/>
        </p:spPr>
        <p:txBody>
          <a:bodyPr wrap="square">
            <a:spAutoFit/>
          </a:bodyPr>
          <a:lstStyle/>
          <a:p>
            <a:pPr marL="0" marR="0" algn="ctr">
              <a:lnSpc>
                <a:spcPct val="107000"/>
              </a:lnSpc>
              <a:spcBef>
                <a:spcPts val="0"/>
              </a:spcBef>
              <a:spcAft>
                <a:spcPts val="800"/>
              </a:spcAft>
            </a:pPr>
            <a:r>
              <a:rPr lang="en-US" sz="900" dirty="0">
                <a:effectLst/>
                <a:latin typeface="Calibri" panose="020F0502020204030204" pitchFamily="34" charset="0"/>
                <a:ea typeface="Calibri" panose="020F0502020204030204" pitchFamily="34" charset="0"/>
                <a:cs typeface="Times New Roman" panose="02020603050405020304" pitchFamily="18" charset="0"/>
              </a:rPr>
              <a:t>Verification and Validation of Simulation Models, Robert G. Sargent, Simulation Research Group, Department of Electrical Engineering and Computer Science, College of Engineering and Computer Science, Syracuse University, 1998</a:t>
            </a:r>
          </a:p>
        </p:txBody>
      </p:sp>
      <p:pic>
        <p:nvPicPr>
          <p:cNvPr id="7" name="Picture 6" descr="Diagram&#10;&#10;Description automatically generated">
            <a:extLst>
              <a:ext uri="{FF2B5EF4-FFF2-40B4-BE49-F238E27FC236}">
                <a16:creationId xmlns:a16="http://schemas.microsoft.com/office/drawing/2014/main" id="{46B7CFE6-FFAA-4ADB-871D-8AD5A92810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7809" y="989725"/>
            <a:ext cx="7236786" cy="5304197"/>
          </a:xfrm>
          <a:prstGeom prst="rect">
            <a:avLst/>
          </a:prstGeom>
        </p:spPr>
      </p:pic>
      <p:sp>
        <p:nvSpPr>
          <p:cNvPr id="9" name="TextBox 8">
            <a:extLst>
              <a:ext uri="{FF2B5EF4-FFF2-40B4-BE49-F238E27FC236}">
                <a16:creationId xmlns:a16="http://schemas.microsoft.com/office/drawing/2014/main" id="{B8E6E850-C772-4B58-87AF-89A4A82EB757}"/>
              </a:ext>
            </a:extLst>
          </p:cNvPr>
          <p:cNvSpPr txBox="1"/>
          <p:nvPr/>
        </p:nvSpPr>
        <p:spPr>
          <a:xfrm>
            <a:off x="665017" y="6458424"/>
            <a:ext cx="7398327" cy="230832"/>
          </a:xfrm>
          <a:prstGeom prst="rect">
            <a:avLst/>
          </a:prstGeom>
          <a:noFill/>
        </p:spPr>
        <p:txBody>
          <a:bodyPr wrap="square">
            <a:spAutoFit/>
          </a:bodyPr>
          <a:lstStyle/>
          <a:p>
            <a:r>
              <a:rPr lang="en-US" sz="900" dirty="0">
                <a:latin typeface="Calibri" panose="020F0502020204030204" pitchFamily="34" charset="0"/>
              </a:rPr>
              <a:t>https://www.researchgate.net/figure/SIMULATION-MODEL-DEVELOPMENT-PROCESS-Source-Sargent-2008_fig1_24008600</a:t>
            </a:r>
          </a:p>
        </p:txBody>
      </p:sp>
    </p:spTree>
    <p:extLst>
      <p:ext uri="{BB962C8B-B14F-4D97-AF65-F5344CB8AC3E}">
        <p14:creationId xmlns:p14="http://schemas.microsoft.com/office/powerpoint/2010/main" val="54561848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4888F2-1E0F-4160-AD5B-A1ABFB32DF5A}"/>
              </a:ext>
            </a:extLst>
          </p:cNvPr>
          <p:cNvSpPr>
            <a:spLocks noGrp="1"/>
          </p:cNvSpPr>
          <p:nvPr>
            <p:ph type="sldNum" sz="quarter" idx="10"/>
          </p:nvPr>
        </p:nvSpPr>
        <p:spPr/>
        <p:txBody>
          <a:bodyPr/>
          <a:lstStyle/>
          <a:p>
            <a:pPr>
              <a:defRPr/>
            </a:pPr>
            <a:fld id="{D68E8870-17DE-45C4-A8DD-7644B2422933}" type="slidenum">
              <a:rPr lang="en-US" smtClean="0"/>
              <a:pPr>
                <a:defRPr/>
              </a:pPr>
              <a:t>68</a:t>
            </a:fld>
            <a:endParaRPr lang="en-US" dirty="0"/>
          </a:p>
        </p:txBody>
      </p:sp>
      <p:sp>
        <p:nvSpPr>
          <p:cNvPr id="3" name="Title 2">
            <a:extLst>
              <a:ext uri="{FF2B5EF4-FFF2-40B4-BE49-F238E27FC236}">
                <a16:creationId xmlns:a16="http://schemas.microsoft.com/office/drawing/2014/main" id="{1EC70403-0CD4-450F-85A1-C3F6F2474B62}"/>
              </a:ext>
            </a:extLst>
          </p:cNvPr>
          <p:cNvSpPr>
            <a:spLocks noGrp="1"/>
          </p:cNvSpPr>
          <p:nvPr>
            <p:ph type="title"/>
          </p:nvPr>
        </p:nvSpPr>
        <p:spPr>
          <a:xfrm>
            <a:off x="-83227" y="88758"/>
            <a:ext cx="10035573" cy="569563"/>
          </a:xfrm>
        </p:spPr>
        <p:txBody>
          <a:bodyPr/>
          <a:lstStyle/>
          <a:p>
            <a:r>
              <a:rPr lang="en-US" sz="3200" dirty="0"/>
              <a:t>M&amp;S DEV PROCESS - COMBAT MODELING</a:t>
            </a:r>
          </a:p>
        </p:txBody>
      </p:sp>
      <p:sp>
        <p:nvSpPr>
          <p:cNvPr id="10" name="Content Placeholder 2">
            <a:extLst>
              <a:ext uri="{FF2B5EF4-FFF2-40B4-BE49-F238E27FC236}">
                <a16:creationId xmlns:a16="http://schemas.microsoft.com/office/drawing/2014/main" id="{B6D96E8B-A344-4F1F-8D9E-0FD42D7B221B}"/>
              </a:ext>
            </a:extLst>
          </p:cNvPr>
          <p:cNvSpPr txBox="1">
            <a:spLocks/>
          </p:cNvSpPr>
          <p:nvPr/>
        </p:nvSpPr>
        <p:spPr>
          <a:xfrm>
            <a:off x="147020" y="839056"/>
            <a:ext cx="5849433" cy="5701465"/>
          </a:xfrm>
          <a:prstGeom prst="rect">
            <a:avLst/>
          </a:prstGeom>
        </p:spPr>
        <p:txBody>
          <a:bodyPr>
            <a:noAutofit/>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spcBef>
                <a:spcPts val="0"/>
              </a:spcBef>
              <a:buFont typeface="Wingdings" panose="05000000000000000000" pitchFamily="2" charset="2"/>
              <a:buChar char="Ø"/>
            </a:pPr>
            <a:r>
              <a:rPr lang="en-US" sz="1800" kern="0" dirty="0"/>
              <a:t>Start with the real world </a:t>
            </a:r>
          </a:p>
          <a:p>
            <a:pPr lvl="1">
              <a:spcBef>
                <a:spcPts val="0"/>
              </a:spcBef>
              <a:buFont typeface="Wingdings" pitchFamily="2" charset="2"/>
              <a:buChar char="Ø"/>
            </a:pPr>
            <a:r>
              <a:rPr lang="en-US" sz="1400" kern="0" dirty="0"/>
              <a:t>Columns of forces engaging in lines (Started early in the 17</a:t>
            </a:r>
            <a:r>
              <a:rPr lang="en-US" sz="1400" kern="0" baseline="30000" dirty="0"/>
              <a:t>th</a:t>
            </a:r>
            <a:r>
              <a:rPr lang="en-US" sz="1400" kern="0" dirty="0"/>
              <a:t> Century - To Maximize Firepower*)</a:t>
            </a:r>
          </a:p>
          <a:p>
            <a:pPr lvl="1">
              <a:spcBef>
                <a:spcPts val="0"/>
              </a:spcBef>
              <a:buFont typeface="Wingdings" pitchFamily="2" charset="2"/>
              <a:buChar char="Ø"/>
            </a:pPr>
            <a:r>
              <a:rPr lang="en-US" sz="1400" kern="0" dirty="0"/>
              <a:t>(Describe Linear Combat)</a:t>
            </a:r>
          </a:p>
          <a:p>
            <a:pPr>
              <a:spcBef>
                <a:spcPts val="0"/>
              </a:spcBef>
              <a:buFont typeface="Wingdings" panose="05000000000000000000" pitchFamily="2" charset="2"/>
              <a:buChar char="Ø"/>
            </a:pPr>
            <a:r>
              <a:rPr lang="en-US" sz="1600" kern="0" dirty="0">
                <a:solidFill>
                  <a:srgbClr val="000000"/>
                </a:solidFill>
              </a:rPr>
              <a:t>Abstract / Hypothesize</a:t>
            </a:r>
          </a:p>
          <a:p>
            <a:pPr lvl="1">
              <a:spcBef>
                <a:spcPts val="0"/>
              </a:spcBef>
              <a:buFont typeface="Wingdings" pitchFamily="2" charset="2"/>
              <a:buChar char="Ø"/>
            </a:pPr>
            <a:r>
              <a:rPr lang="en-US" sz="1400" kern="0" dirty="0">
                <a:solidFill>
                  <a:srgbClr val="000000"/>
                </a:solidFill>
              </a:rPr>
              <a:t>Understand combat lethality / causality rates based on force numbers in linear arrangement</a:t>
            </a:r>
          </a:p>
          <a:p>
            <a:pPr>
              <a:spcBef>
                <a:spcPts val="0"/>
              </a:spcBef>
              <a:buFont typeface="Wingdings" panose="05000000000000000000" pitchFamily="2" charset="2"/>
              <a:buChar char="Ø"/>
            </a:pPr>
            <a:r>
              <a:rPr lang="en-US" sz="1600" kern="0" dirty="0">
                <a:solidFill>
                  <a:srgbClr val="000000"/>
                </a:solidFill>
              </a:rPr>
              <a:t>Develop a Conceptual Model!</a:t>
            </a:r>
          </a:p>
          <a:p>
            <a:pPr lvl="1">
              <a:spcBef>
                <a:spcPts val="0"/>
              </a:spcBef>
              <a:buFont typeface="Wingdings" pitchFamily="2" charset="2"/>
              <a:buChar char="Ø"/>
            </a:pPr>
            <a:r>
              <a:rPr lang="en-US" sz="1400" kern="0" dirty="0">
                <a:solidFill>
                  <a:srgbClr val="000000"/>
                </a:solidFill>
              </a:rPr>
              <a:t>Each side starts with a defined number of forces</a:t>
            </a:r>
          </a:p>
          <a:p>
            <a:pPr lvl="1">
              <a:spcBef>
                <a:spcPts val="0"/>
              </a:spcBef>
              <a:buFont typeface="Wingdings" pitchFamily="2" charset="2"/>
              <a:buChar char="Ø"/>
            </a:pPr>
            <a:r>
              <a:rPr lang="en-US" sz="1400" kern="0" dirty="0">
                <a:solidFill>
                  <a:srgbClr val="000000"/>
                </a:solidFill>
              </a:rPr>
              <a:t>Forces can be specified regarding their ability to inflict damage (1:3)</a:t>
            </a:r>
          </a:p>
          <a:p>
            <a:pPr lvl="1">
              <a:spcBef>
                <a:spcPts val="0"/>
              </a:spcBef>
              <a:buFont typeface="Wingdings" pitchFamily="2" charset="2"/>
              <a:buChar char="Ø"/>
            </a:pPr>
            <a:r>
              <a:rPr lang="en-US" sz="1400" kern="0" dirty="0">
                <a:solidFill>
                  <a:srgbClr val="000000"/>
                </a:solidFill>
              </a:rPr>
              <a:t>Forces are constrained in their ability to move (flanking maneuvers are not allowed)</a:t>
            </a:r>
          </a:p>
          <a:p>
            <a:pPr>
              <a:spcBef>
                <a:spcPts val="0"/>
              </a:spcBef>
              <a:buFont typeface="Wingdings" panose="05000000000000000000" pitchFamily="2" charset="2"/>
              <a:buChar char="Ø"/>
            </a:pPr>
            <a:r>
              <a:rPr lang="en-US" sz="1600" kern="0" dirty="0">
                <a:solidFill>
                  <a:srgbClr val="000000"/>
                </a:solidFill>
              </a:rPr>
              <a:t>Specify the Simulation Capability to be Developed</a:t>
            </a:r>
          </a:p>
          <a:p>
            <a:pPr lvl="1">
              <a:spcBef>
                <a:spcPts val="0"/>
              </a:spcBef>
              <a:buFont typeface="Wingdings" pitchFamily="2" charset="2"/>
              <a:buChar char="Ø"/>
            </a:pPr>
            <a:r>
              <a:rPr lang="en-US" sz="1400" kern="0" dirty="0">
                <a:solidFill>
                  <a:srgbClr val="000000"/>
                </a:solidFill>
              </a:rPr>
              <a:t>Deterministic / Non-Probabilistic</a:t>
            </a:r>
          </a:p>
          <a:p>
            <a:pPr>
              <a:spcBef>
                <a:spcPts val="0"/>
              </a:spcBef>
              <a:buFont typeface="Wingdings" panose="05000000000000000000" pitchFamily="2" charset="2"/>
              <a:buChar char="Ø"/>
            </a:pPr>
            <a:r>
              <a:rPr lang="en-US" sz="1600" kern="0" dirty="0">
                <a:solidFill>
                  <a:srgbClr val="000000"/>
                </a:solidFill>
              </a:rPr>
              <a:t>Develop (Implement) the Simulation System</a:t>
            </a:r>
          </a:p>
          <a:p>
            <a:pPr lvl="1">
              <a:spcBef>
                <a:spcPts val="0"/>
              </a:spcBef>
              <a:buFont typeface="Wingdings" pitchFamily="2" charset="2"/>
              <a:buChar char="Ø"/>
            </a:pPr>
            <a:r>
              <a:rPr lang="en-US" sz="1400" kern="0" dirty="0">
                <a:solidFill>
                  <a:srgbClr val="000000"/>
                </a:solidFill>
              </a:rPr>
              <a:t>Difference Equations</a:t>
            </a:r>
            <a:endParaRPr lang="en-US" sz="1200" kern="0" dirty="0">
              <a:solidFill>
                <a:srgbClr val="000000"/>
              </a:solidFill>
            </a:endParaRPr>
          </a:p>
          <a:p>
            <a:pPr>
              <a:spcBef>
                <a:spcPts val="0"/>
              </a:spcBef>
              <a:buFont typeface="Wingdings" panose="05000000000000000000" pitchFamily="2" charset="2"/>
              <a:buChar char="Ø"/>
            </a:pPr>
            <a:r>
              <a:rPr lang="en-US" sz="1600" kern="0" dirty="0">
                <a:solidFill>
                  <a:srgbClr val="000000"/>
                </a:solidFill>
              </a:rPr>
              <a:t>Run / Execute the Simulation</a:t>
            </a:r>
          </a:p>
          <a:p>
            <a:pPr lvl="1">
              <a:spcBef>
                <a:spcPts val="0"/>
              </a:spcBef>
              <a:buFont typeface="Wingdings" pitchFamily="2" charset="2"/>
              <a:buChar char="Ø"/>
            </a:pPr>
            <a:r>
              <a:rPr lang="en-US" sz="1400" kern="0" dirty="0">
                <a:solidFill>
                  <a:srgbClr val="000000"/>
                </a:solidFill>
              </a:rPr>
              <a:t>Generate Output</a:t>
            </a:r>
            <a:endParaRPr lang="en-US" sz="1200" kern="0" dirty="0">
              <a:solidFill>
                <a:srgbClr val="000000"/>
              </a:solidFill>
            </a:endParaRPr>
          </a:p>
          <a:p>
            <a:pPr>
              <a:spcBef>
                <a:spcPts val="0"/>
              </a:spcBef>
              <a:buFont typeface="Wingdings" panose="05000000000000000000" pitchFamily="2" charset="2"/>
              <a:buChar char="Ø"/>
            </a:pPr>
            <a:r>
              <a:rPr lang="en-US" sz="1600" kern="0" dirty="0">
                <a:solidFill>
                  <a:srgbClr val="000000"/>
                </a:solidFill>
              </a:rPr>
              <a:t>Analyze the Results / Outputs</a:t>
            </a:r>
          </a:p>
          <a:p>
            <a:pPr lvl="1">
              <a:spcBef>
                <a:spcPts val="0"/>
              </a:spcBef>
              <a:buFont typeface="Wingdings" pitchFamily="2" charset="2"/>
              <a:buChar char="Ø"/>
            </a:pPr>
            <a:r>
              <a:rPr lang="en-US" sz="1400" kern="0" dirty="0">
                <a:solidFill>
                  <a:srgbClr val="000000"/>
                </a:solidFill>
              </a:rPr>
              <a:t>Look for Correlations, Trends, Causality, etc.</a:t>
            </a:r>
          </a:p>
          <a:p>
            <a:pPr>
              <a:spcBef>
                <a:spcPts val="0"/>
              </a:spcBef>
              <a:buFont typeface="Wingdings" panose="05000000000000000000" pitchFamily="2" charset="2"/>
              <a:buChar char="Ø"/>
            </a:pPr>
            <a:r>
              <a:rPr lang="en-US" sz="1600" kern="0" dirty="0">
                <a:solidFill>
                  <a:srgbClr val="000000"/>
                </a:solidFill>
              </a:rPr>
              <a:t>Operational Validation of the Simulation</a:t>
            </a:r>
          </a:p>
          <a:p>
            <a:pPr lvl="1">
              <a:spcBef>
                <a:spcPts val="0"/>
              </a:spcBef>
              <a:buFont typeface="Wingdings" pitchFamily="2" charset="2"/>
              <a:buChar char="Ø"/>
            </a:pPr>
            <a:r>
              <a:rPr lang="en-US" sz="1400" kern="100" dirty="0">
                <a:latin typeface="Calibri" panose="020F0502020204030204" pitchFamily="34" charset="0"/>
                <a:ea typeface="Calibri" panose="020F0502020204030204" pitchFamily="34" charset="0"/>
                <a:cs typeface="Times New Roman" panose="02020603050405020304" pitchFamily="18" charset="0"/>
              </a:rPr>
              <a:t>See, for instance, “Exploring the Validation of Lanchester Equations for the Battle Of Kursk,” John A. </a:t>
            </a:r>
            <a:r>
              <a:rPr lang="en-US" sz="1400" kern="100" dirty="0" err="1">
                <a:latin typeface="Calibri" panose="020F0502020204030204" pitchFamily="34" charset="0"/>
                <a:ea typeface="Calibri" panose="020F0502020204030204" pitchFamily="34" charset="0"/>
                <a:cs typeface="Times New Roman" panose="02020603050405020304" pitchFamily="18" charset="0"/>
              </a:rPr>
              <a:t>Dinges</a:t>
            </a:r>
            <a:r>
              <a:rPr lang="en-US" sz="1400" kern="100" dirty="0">
                <a:latin typeface="Calibri" panose="020F0502020204030204" pitchFamily="34" charset="0"/>
                <a:ea typeface="Calibri" panose="020F0502020204030204" pitchFamily="34" charset="0"/>
                <a:cs typeface="Times New Roman" panose="02020603050405020304" pitchFamily="18" charset="0"/>
              </a:rPr>
              <a:t>, NPS, June 2001</a:t>
            </a:r>
          </a:p>
          <a:p>
            <a:pPr marL="342900" indent="-342900">
              <a:spcBef>
                <a:spcPts val="0"/>
              </a:spcBef>
              <a:buFont typeface="+mj-lt"/>
              <a:buAutoNum type="arabicPeriod"/>
            </a:pPr>
            <a:endParaRPr lang="en-US" sz="1600" kern="0" dirty="0"/>
          </a:p>
        </p:txBody>
      </p:sp>
      <p:pic>
        <p:nvPicPr>
          <p:cNvPr id="11" name="Picture 10" descr="Diagram&#10;&#10;Description automatically generated">
            <a:extLst>
              <a:ext uri="{FF2B5EF4-FFF2-40B4-BE49-F238E27FC236}">
                <a16:creationId xmlns:a16="http://schemas.microsoft.com/office/drawing/2014/main" id="{F94F39C9-97A5-4BD7-A0F5-000662A8FE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5530" y="874094"/>
            <a:ext cx="5490373" cy="5903901"/>
          </a:xfrm>
          <a:prstGeom prst="rect">
            <a:avLst/>
          </a:prstGeom>
        </p:spPr>
      </p:pic>
    </p:spTree>
    <p:extLst>
      <p:ext uri="{BB962C8B-B14F-4D97-AF65-F5344CB8AC3E}">
        <p14:creationId xmlns:p14="http://schemas.microsoft.com/office/powerpoint/2010/main" val="301824480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4888F2-1E0F-4160-AD5B-A1ABFB32DF5A}"/>
              </a:ext>
            </a:extLst>
          </p:cNvPr>
          <p:cNvSpPr>
            <a:spLocks noGrp="1"/>
          </p:cNvSpPr>
          <p:nvPr>
            <p:ph type="sldNum" sz="quarter" idx="10"/>
          </p:nvPr>
        </p:nvSpPr>
        <p:spPr/>
        <p:txBody>
          <a:bodyPr/>
          <a:lstStyle/>
          <a:p>
            <a:pPr>
              <a:defRPr/>
            </a:pPr>
            <a:fld id="{D68E8870-17DE-45C4-A8DD-7644B2422933}" type="slidenum">
              <a:rPr lang="en-US" smtClean="0"/>
              <a:pPr>
                <a:defRPr/>
              </a:pPr>
              <a:t>69</a:t>
            </a:fld>
            <a:endParaRPr lang="en-US" dirty="0"/>
          </a:p>
        </p:txBody>
      </p:sp>
      <p:sp>
        <p:nvSpPr>
          <p:cNvPr id="3" name="Title 2">
            <a:extLst>
              <a:ext uri="{FF2B5EF4-FFF2-40B4-BE49-F238E27FC236}">
                <a16:creationId xmlns:a16="http://schemas.microsoft.com/office/drawing/2014/main" id="{1EC70403-0CD4-450F-85A1-C3F6F2474B62}"/>
              </a:ext>
            </a:extLst>
          </p:cNvPr>
          <p:cNvSpPr>
            <a:spLocks noGrp="1"/>
          </p:cNvSpPr>
          <p:nvPr>
            <p:ph type="title"/>
          </p:nvPr>
        </p:nvSpPr>
        <p:spPr>
          <a:xfrm>
            <a:off x="190005" y="97520"/>
            <a:ext cx="9488385" cy="569563"/>
          </a:xfrm>
        </p:spPr>
        <p:txBody>
          <a:bodyPr/>
          <a:lstStyle/>
          <a:p>
            <a:r>
              <a:rPr lang="en-US" sz="2600" dirty="0"/>
              <a:t>M&amp;S DEV PROCESS - COMBAT CONCEPTUAL MODEL</a:t>
            </a:r>
          </a:p>
        </p:txBody>
      </p:sp>
      <p:pic>
        <p:nvPicPr>
          <p:cNvPr id="5" name="Picture 4">
            <a:extLst>
              <a:ext uri="{FF2B5EF4-FFF2-40B4-BE49-F238E27FC236}">
                <a16:creationId xmlns:a16="http://schemas.microsoft.com/office/drawing/2014/main" id="{DE0D85FC-04CB-4AFA-A16E-337188895D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94789" y="1138724"/>
            <a:ext cx="9251111" cy="4881075"/>
          </a:xfrm>
          <a:prstGeom prst="rect">
            <a:avLst/>
          </a:prstGeom>
        </p:spPr>
      </p:pic>
      <p:sp>
        <p:nvSpPr>
          <p:cNvPr id="6" name="TextBox 5">
            <a:extLst>
              <a:ext uri="{FF2B5EF4-FFF2-40B4-BE49-F238E27FC236}">
                <a16:creationId xmlns:a16="http://schemas.microsoft.com/office/drawing/2014/main" id="{DB0C1606-B9D8-450F-9D2E-31DBAB0B183D}"/>
              </a:ext>
            </a:extLst>
          </p:cNvPr>
          <p:cNvSpPr txBox="1"/>
          <p:nvPr/>
        </p:nvSpPr>
        <p:spPr>
          <a:xfrm>
            <a:off x="0" y="1341424"/>
            <a:ext cx="1547540" cy="461665"/>
          </a:xfrm>
          <a:prstGeom prst="rect">
            <a:avLst/>
          </a:prstGeom>
          <a:noFill/>
        </p:spPr>
        <p:txBody>
          <a:bodyPr wrap="none" rtlCol="0">
            <a:spAutoFit/>
          </a:bodyPr>
          <a:lstStyle/>
          <a:p>
            <a:r>
              <a:rPr lang="en-US" sz="2400" i="1" dirty="0"/>
              <a:t>English</a:t>
            </a:r>
            <a:r>
              <a:rPr lang="en-US" sz="2400" dirty="0"/>
              <a:t> </a:t>
            </a:r>
            <a:r>
              <a:rPr lang="en-US" sz="2400" dirty="0">
                <a:sym typeface="Wingdings" panose="05000000000000000000" pitchFamily="2" charset="2"/>
              </a:rPr>
              <a:t></a:t>
            </a:r>
            <a:endParaRPr lang="en-US" sz="2400" dirty="0"/>
          </a:p>
        </p:txBody>
      </p:sp>
      <p:sp>
        <p:nvSpPr>
          <p:cNvPr id="29" name="TextBox 28">
            <a:extLst>
              <a:ext uri="{FF2B5EF4-FFF2-40B4-BE49-F238E27FC236}">
                <a16:creationId xmlns:a16="http://schemas.microsoft.com/office/drawing/2014/main" id="{8DC846A1-3364-4503-9C7A-2455AC560817}"/>
              </a:ext>
            </a:extLst>
          </p:cNvPr>
          <p:cNvSpPr txBox="1"/>
          <p:nvPr/>
        </p:nvSpPr>
        <p:spPr>
          <a:xfrm>
            <a:off x="0" y="2603425"/>
            <a:ext cx="1255472" cy="461665"/>
          </a:xfrm>
          <a:prstGeom prst="rect">
            <a:avLst/>
          </a:prstGeom>
          <a:noFill/>
        </p:spPr>
        <p:txBody>
          <a:bodyPr wrap="none" rtlCol="0">
            <a:spAutoFit/>
          </a:bodyPr>
          <a:lstStyle/>
          <a:p>
            <a:r>
              <a:rPr lang="en-US" sz="2400" i="1" dirty="0"/>
              <a:t>Math</a:t>
            </a:r>
            <a:r>
              <a:rPr lang="en-US" sz="2400" dirty="0"/>
              <a:t> </a:t>
            </a:r>
            <a:r>
              <a:rPr lang="en-US" sz="2400" dirty="0">
                <a:sym typeface="Wingdings" panose="05000000000000000000" pitchFamily="2" charset="2"/>
              </a:rPr>
              <a:t></a:t>
            </a:r>
            <a:endParaRPr lang="en-US" sz="2400" dirty="0"/>
          </a:p>
        </p:txBody>
      </p:sp>
      <p:sp>
        <p:nvSpPr>
          <p:cNvPr id="30" name="TextBox 29">
            <a:extLst>
              <a:ext uri="{FF2B5EF4-FFF2-40B4-BE49-F238E27FC236}">
                <a16:creationId xmlns:a16="http://schemas.microsoft.com/office/drawing/2014/main" id="{9A06D9DF-FABB-476A-A009-7A2B7E8CFDFD}"/>
              </a:ext>
            </a:extLst>
          </p:cNvPr>
          <p:cNvSpPr txBox="1"/>
          <p:nvPr/>
        </p:nvSpPr>
        <p:spPr>
          <a:xfrm>
            <a:off x="18112" y="3495257"/>
            <a:ext cx="1607043" cy="400110"/>
          </a:xfrm>
          <a:prstGeom prst="rect">
            <a:avLst/>
          </a:prstGeom>
          <a:noFill/>
        </p:spPr>
        <p:txBody>
          <a:bodyPr wrap="none" rtlCol="0">
            <a:spAutoFit/>
          </a:bodyPr>
          <a:lstStyle/>
          <a:p>
            <a:r>
              <a:rPr lang="en-US" sz="2000" i="1" dirty="0"/>
              <a:t>Algorithm</a:t>
            </a:r>
            <a:r>
              <a:rPr lang="en-US" sz="2000" dirty="0"/>
              <a:t> </a:t>
            </a:r>
            <a:r>
              <a:rPr lang="en-US" sz="2000" dirty="0">
                <a:sym typeface="Wingdings" panose="05000000000000000000" pitchFamily="2" charset="2"/>
              </a:rPr>
              <a:t></a:t>
            </a:r>
            <a:endParaRPr lang="en-US" sz="2000" dirty="0"/>
          </a:p>
        </p:txBody>
      </p:sp>
      <p:pic>
        <p:nvPicPr>
          <p:cNvPr id="31" name="Picture 30">
            <a:extLst>
              <a:ext uri="{FF2B5EF4-FFF2-40B4-BE49-F238E27FC236}">
                <a16:creationId xmlns:a16="http://schemas.microsoft.com/office/drawing/2014/main" id="{9B737B34-DB26-44F7-9106-7087664CEC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grpSp>
        <p:nvGrpSpPr>
          <p:cNvPr id="7" name="Group 6">
            <a:extLst>
              <a:ext uri="{FF2B5EF4-FFF2-40B4-BE49-F238E27FC236}">
                <a16:creationId xmlns:a16="http://schemas.microsoft.com/office/drawing/2014/main" id="{1290CB6C-789D-47C5-B410-904FC3A14A1F}"/>
              </a:ext>
            </a:extLst>
          </p:cNvPr>
          <p:cNvGrpSpPr/>
          <p:nvPr/>
        </p:nvGrpSpPr>
        <p:grpSpPr>
          <a:xfrm>
            <a:off x="4277233" y="5002672"/>
            <a:ext cx="5709624" cy="1685903"/>
            <a:chOff x="4277233" y="5002672"/>
            <a:chExt cx="5709624" cy="1685903"/>
          </a:xfrm>
        </p:grpSpPr>
        <p:sp>
          <p:nvSpPr>
            <p:cNvPr id="4" name="TextBox 3">
              <a:extLst>
                <a:ext uri="{FF2B5EF4-FFF2-40B4-BE49-F238E27FC236}">
                  <a16:creationId xmlns:a16="http://schemas.microsoft.com/office/drawing/2014/main" id="{BE86370B-913D-415D-8D4C-167232F86C51}"/>
                </a:ext>
              </a:extLst>
            </p:cNvPr>
            <p:cNvSpPr txBox="1"/>
            <p:nvPr/>
          </p:nvSpPr>
          <p:spPr>
            <a:xfrm>
              <a:off x="4277233" y="6029775"/>
              <a:ext cx="3637534" cy="461665"/>
            </a:xfrm>
            <a:prstGeom prst="rect">
              <a:avLst/>
            </a:prstGeom>
            <a:noFill/>
          </p:spPr>
          <p:txBody>
            <a:bodyPr wrap="none" rtlCol="0">
              <a:spAutoFit/>
            </a:bodyPr>
            <a:lstStyle/>
            <a:p>
              <a:r>
                <a:rPr lang="en-US" sz="2400" b="1" dirty="0"/>
                <a:t>Lanchester’s First Law</a:t>
              </a:r>
            </a:p>
          </p:txBody>
        </p:sp>
        <p:pic>
          <p:nvPicPr>
            <p:cNvPr id="10" name="Picture 9" descr="A picture containing text, person, suit, person&#10;&#10;Description automatically generated">
              <a:extLst>
                <a:ext uri="{FF2B5EF4-FFF2-40B4-BE49-F238E27FC236}">
                  <a16:creationId xmlns:a16="http://schemas.microsoft.com/office/drawing/2014/main" id="{6BAD52D2-1FB2-4ECA-91A7-EA1B5F63A19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50164" y="5002672"/>
              <a:ext cx="1136693" cy="1685903"/>
            </a:xfrm>
            <a:prstGeom prst="rect">
              <a:avLst/>
            </a:prstGeom>
            <a:ln>
              <a:solidFill>
                <a:schemeClr val="tx1"/>
              </a:solidFill>
            </a:ln>
          </p:spPr>
        </p:pic>
      </p:grpSp>
    </p:spTree>
    <p:extLst>
      <p:ext uri="{BB962C8B-B14F-4D97-AF65-F5344CB8AC3E}">
        <p14:creationId xmlns:p14="http://schemas.microsoft.com/office/powerpoint/2010/main" val="3353258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AE742B9-A233-4EE5-8E6D-5606EC81815A}"/>
              </a:ext>
            </a:extLst>
          </p:cNvPr>
          <p:cNvSpPr>
            <a:spLocks noGrp="1"/>
          </p:cNvSpPr>
          <p:nvPr>
            <p:ph type="sldNum" sz="quarter" idx="10"/>
          </p:nvPr>
        </p:nvSpPr>
        <p:spPr/>
        <p:txBody>
          <a:bodyPr/>
          <a:lstStyle/>
          <a:p>
            <a:pPr>
              <a:defRPr/>
            </a:pPr>
            <a:fld id="{D68E8870-17DE-45C4-A8DD-7644B2422933}" type="slidenum">
              <a:rPr lang="en-US" smtClean="0"/>
              <a:pPr>
                <a:defRPr/>
              </a:pPr>
              <a:t>70</a:t>
            </a:fld>
            <a:endParaRPr lang="en-US" dirty="0"/>
          </a:p>
        </p:txBody>
      </p:sp>
      <p:sp>
        <p:nvSpPr>
          <p:cNvPr id="3" name="Title 2">
            <a:extLst>
              <a:ext uri="{FF2B5EF4-FFF2-40B4-BE49-F238E27FC236}">
                <a16:creationId xmlns:a16="http://schemas.microsoft.com/office/drawing/2014/main" id="{153ABAF0-C150-45CA-8C60-F3B2B5B23D42}"/>
              </a:ext>
            </a:extLst>
          </p:cNvPr>
          <p:cNvSpPr>
            <a:spLocks noGrp="1"/>
          </p:cNvSpPr>
          <p:nvPr>
            <p:ph type="title"/>
          </p:nvPr>
        </p:nvSpPr>
        <p:spPr>
          <a:xfrm>
            <a:off x="2387600" y="82162"/>
            <a:ext cx="7416800" cy="569563"/>
          </a:xfrm>
        </p:spPr>
        <p:txBody>
          <a:bodyPr/>
          <a:lstStyle/>
          <a:p>
            <a:r>
              <a:rPr lang="en-US" sz="3200" dirty="0"/>
              <a:t>M&amp;S STANDARDS </a:t>
            </a:r>
          </a:p>
        </p:txBody>
      </p:sp>
      <p:pic>
        <p:nvPicPr>
          <p:cNvPr id="5" name="Picture 4">
            <a:extLst>
              <a:ext uri="{FF2B5EF4-FFF2-40B4-BE49-F238E27FC236}">
                <a16:creationId xmlns:a16="http://schemas.microsoft.com/office/drawing/2014/main" id="{3E0B8599-2B7A-40D7-9ED8-3DE38D61E2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1660" y="1055554"/>
            <a:ext cx="9053105" cy="5391150"/>
          </a:xfrm>
          <a:prstGeom prst="rect">
            <a:avLst/>
          </a:prstGeom>
        </p:spPr>
      </p:pic>
      <p:pic>
        <p:nvPicPr>
          <p:cNvPr id="6" name="Picture 5">
            <a:extLst>
              <a:ext uri="{FF2B5EF4-FFF2-40B4-BE49-F238E27FC236}">
                <a16:creationId xmlns:a16="http://schemas.microsoft.com/office/drawing/2014/main" id="{235EB9F4-9CBA-4F0B-9DA6-06FE02F36CB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41177285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69E65B4-0862-44D5-9E45-9A5E64877848}"/>
              </a:ext>
            </a:extLst>
          </p:cNvPr>
          <p:cNvSpPr>
            <a:spLocks noGrp="1"/>
          </p:cNvSpPr>
          <p:nvPr>
            <p:ph type="sldNum" sz="quarter" idx="10"/>
          </p:nvPr>
        </p:nvSpPr>
        <p:spPr/>
        <p:txBody>
          <a:bodyPr/>
          <a:lstStyle/>
          <a:p>
            <a:pPr>
              <a:defRPr/>
            </a:pPr>
            <a:fld id="{D68E8870-17DE-45C4-A8DD-7644B2422933}" type="slidenum">
              <a:rPr lang="en-US" smtClean="0"/>
              <a:pPr>
                <a:defRPr/>
              </a:pPr>
              <a:t>71</a:t>
            </a:fld>
            <a:endParaRPr lang="en-US" dirty="0"/>
          </a:p>
        </p:txBody>
      </p:sp>
      <p:sp>
        <p:nvSpPr>
          <p:cNvPr id="3" name="Title 2">
            <a:extLst>
              <a:ext uri="{FF2B5EF4-FFF2-40B4-BE49-F238E27FC236}">
                <a16:creationId xmlns:a16="http://schemas.microsoft.com/office/drawing/2014/main" id="{60029C09-C73E-42C0-9C3F-7718F33F1F58}"/>
              </a:ext>
            </a:extLst>
          </p:cNvPr>
          <p:cNvSpPr>
            <a:spLocks noGrp="1"/>
          </p:cNvSpPr>
          <p:nvPr>
            <p:ph type="title"/>
          </p:nvPr>
        </p:nvSpPr>
        <p:spPr>
          <a:xfrm>
            <a:off x="2397039" y="0"/>
            <a:ext cx="7416800" cy="650240"/>
          </a:xfrm>
        </p:spPr>
        <p:txBody>
          <a:bodyPr/>
          <a:lstStyle/>
          <a:p>
            <a:r>
              <a:rPr lang="en-US" sz="3200" dirty="0"/>
              <a:t>VV&amp;A</a:t>
            </a:r>
          </a:p>
        </p:txBody>
      </p:sp>
      <p:sp>
        <p:nvSpPr>
          <p:cNvPr id="4" name="Content Placeholder 3">
            <a:extLst>
              <a:ext uri="{FF2B5EF4-FFF2-40B4-BE49-F238E27FC236}">
                <a16:creationId xmlns:a16="http://schemas.microsoft.com/office/drawing/2014/main" id="{CE838301-3143-41F2-9BF4-323439DD025C}"/>
              </a:ext>
            </a:extLst>
          </p:cNvPr>
          <p:cNvSpPr>
            <a:spLocks noGrp="1"/>
          </p:cNvSpPr>
          <p:nvPr>
            <p:ph sz="quarter" idx="11"/>
          </p:nvPr>
        </p:nvSpPr>
        <p:spPr>
          <a:xfrm>
            <a:off x="480132" y="1046715"/>
            <a:ext cx="11250613" cy="5552389"/>
          </a:xfrm>
        </p:spPr>
        <p:txBody>
          <a:bodyPr/>
          <a:lstStyle/>
          <a:p>
            <a:pPr>
              <a:lnSpc>
                <a:spcPct val="80000"/>
              </a:lnSpc>
            </a:pPr>
            <a:r>
              <a:rPr lang="en-US" altLang="en-US" sz="2800" b="1" dirty="0"/>
              <a:t>Verification </a:t>
            </a:r>
            <a:r>
              <a:rPr lang="en-US" altLang="en-US" sz="2800" dirty="0"/>
              <a:t>is the process of determining that a model implementation accurately represents the developer’s conceptual description and specifications. </a:t>
            </a:r>
          </a:p>
          <a:p>
            <a:pPr lvl="1">
              <a:lnSpc>
                <a:spcPct val="80000"/>
              </a:lnSpc>
            </a:pPr>
            <a:r>
              <a:rPr lang="en-US" altLang="en-US" dirty="0"/>
              <a:t>It answers the question, “Did we build it correctly?” </a:t>
            </a:r>
          </a:p>
          <a:p>
            <a:pPr>
              <a:lnSpc>
                <a:spcPct val="80000"/>
              </a:lnSpc>
            </a:pPr>
            <a:endParaRPr lang="en-US" altLang="en-US" sz="2800" b="1" dirty="0"/>
          </a:p>
          <a:p>
            <a:pPr>
              <a:lnSpc>
                <a:spcPct val="80000"/>
              </a:lnSpc>
            </a:pPr>
            <a:r>
              <a:rPr lang="en-US" altLang="en-US" sz="2800" b="1" dirty="0"/>
              <a:t>Validation</a:t>
            </a:r>
            <a:r>
              <a:rPr lang="en-US" altLang="en-US" sz="2800" dirty="0"/>
              <a:t> is the process of determining the manner and degree to which a model is an accurate representation of the real-world from the perspective of the intended uses of the model, and of establishing the level of confidence that should be placed on the results of its use.</a:t>
            </a:r>
            <a:r>
              <a:rPr lang="en-US" altLang="en-US" dirty="0"/>
              <a:t> </a:t>
            </a:r>
          </a:p>
          <a:p>
            <a:pPr lvl="1">
              <a:lnSpc>
                <a:spcPct val="80000"/>
              </a:lnSpc>
            </a:pPr>
            <a:r>
              <a:rPr lang="en-US" altLang="en-US" dirty="0"/>
              <a:t>It answers the question, "Did we build the right thing?” </a:t>
            </a:r>
          </a:p>
          <a:p>
            <a:pPr>
              <a:lnSpc>
                <a:spcPct val="80000"/>
              </a:lnSpc>
            </a:pPr>
            <a:endParaRPr lang="en-US" altLang="en-US" sz="2800" dirty="0"/>
          </a:p>
          <a:p>
            <a:pPr>
              <a:lnSpc>
                <a:spcPct val="80000"/>
              </a:lnSpc>
            </a:pPr>
            <a:r>
              <a:rPr lang="en-US" altLang="en-US" sz="2800" b="1" dirty="0"/>
              <a:t>Accreditation</a:t>
            </a:r>
            <a:r>
              <a:rPr lang="en-US" altLang="en-US" sz="2800" dirty="0"/>
              <a:t> is the formal endorsement </a:t>
            </a:r>
            <a:r>
              <a:rPr lang="en-US" altLang="en-US" sz="2800" strike="sngStrike" dirty="0"/>
              <a:t>certification</a:t>
            </a:r>
            <a:r>
              <a:rPr lang="en-US" altLang="en-US" sz="2800" dirty="0"/>
              <a:t> that a model or simulation is acceptable to be used for a specific purpose.</a:t>
            </a:r>
            <a:r>
              <a:rPr lang="en-US" altLang="en-US" sz="2800" baseline="40000" dirty="0"/>
              <a:t>1</a:t>
            </a:r>
            <a:r>
              <a:rPr lang="en-US" altLang="en-US" sz="2800" dirty="0"/>
              <a:t> A recognized subject matter expert in the field can accomplish accreditation. </a:t>
            </a:r>
          </a:p>
          <a:p>
            <a:pPr lvl="1">
              <a:lnSpc>
                <a:spcPct val="80000"/>
              </a:lnSpc>
            </a:pPr>
            <a:r>
              <a:rPr lang="en-US" altLang="en-US" dirty="0"/>
              <a:t>Accreditation answers the question, “Does it meet my needs?”</a:t>
            </a:r>
            <a:r>
              <a:rPr lang="en-US" altLang="en-US" sz="700" dirty="0"/>
              <a:t> </a:t>
            </a:r>
          </a:p>
        </p:txBody>
      </p:sp>
      <p:pic>
        <p:nvPicPr>
          <p:cNvPr id="5" name="Picture 4">
            <a:extLst>
              <a:ext uri="{FF2B5EF4-FFF2-40B4-BE49-F238E27FC236}">
                <a16:creationId xmlns:a16="http://schemas.microsoft.com/office/drawing/2014/main" id="{EA0EC7AA-401F-4D09-98D6-565B4D60D63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
        <p:nvSpPr>
          <p:cNvPr id="6" name="TextBox 5">
            <a:extLst>
              <a:ext uri="{FF2B5EF4-FFF2-40B4-BE49-F238E27FC236}">
                <a16:creationId xmlns:a16="http://schemas.microsoft.com/office/drawing/2014/main" id="{710C0CA7-074A-D9A8-DEDE-A9AE3A7536F9}"/>
              </a:ext>
            </a:extLst>
          </p:cNvPr>
          <p:cNvSpPr txBox="1"/>
          <p:nvPr/>
        </p:nvSpPr>
        <p:spPr>
          <a:xfrm>
            <a:off x="480132" y="6561672"/>
            <a:ext cx="2709396" cy="276999"/>
          </a:xfrm>
          <a:prstGeom prst="rect">
            <a:avLst/>
          </a:prstGeom>
          <a:noFill/>
        </p:spPr>
        <p:txBody>
          <a:bodyPr wrap="none" rtlCol="0">
            <a:spAutoFit/>
          </a:bodyPr>
          <a:lstStyle/>
          <a:p>
            <a:r>
              <a:rPr lang="da-DK" sz="1200" dirty="0"/>
              <a:t>1 - DoDI 5000.61, December 9, 2009</a:t>
            </a:r>
            <a:endParaRPr lang="en-US" sz="1200" dirty="0"/>
          </a:p>
        </p:txBody>
      </p:sp>
    </p:spTree>
    <p:extLst>
      <p:ext uri="{BB962C8B-B14F-4D97-AF65-F5344CB8AC3E}">
        <p14:creationId xmlns:p14="http://schemas.microsoft.com/office/powerpoint/2010/main" val="90349961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78276" y="-76707"/>
            <a:ext cx="10689576" cy="835026"/>
          </a:xfrm>
        </p:spPr>
        <p:txBody>
          <a:bodyPr>
            <a:noAutofit/>
          </a:bodyPr>
          <a:lstStyle/>
          <a:p>
            <a:pPr>
              <a:lnSpc>
                <a:spcPct val="100000"/>
              </a:lnSpc>
            </a:pPr>
            <a:r>
              <a:rPr lang="en-US" sz="3200" dirty="0"/>
              <a:t>OVERALL VV&amp;A PROCESS</a:t>
            </a:r>
          </a:p>
        </p:txBody>
      </p:sp>
      <p:pic>
        <p:nvPicPr>
          <p:cNvPr id="27" name="Picture 26">
            <a:extLst>
              <a:ext uri="{FF2B5EF4-FFF2-40B4-BE49-F238E27FC236}">
                <a16:creationId xmlns:a16="http://schemas.microsoft.com/office/drawing/2014/main" id="{3E4561A4-26CB-4D82-B562-D37F4F8D93DE}"/>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6104" y="59183"/>
            <a:ext cx="1397896" cy="563245"/>
          </a:xfrm>
          <a:prstGeom prst="rect">
            <a:avLst/>
          </a:prstGeom>
        </p:spPr>
      </p:pic>
      <p:sp>
        <p:nvSpPr>
          <p:cNvPr id="33" name="Oval 32">
            <a:extLst>
              <a:ext uri="{FF2B5EF4-FFF2-40B4-BE49-F238E27FC236}">
                <a16:creationId xmlns:a16="http://schemas.microsoft.com/office/drawing/2014/main" id="{D1AE388A-1EF4-4690-BD04-298BEC41AFF1}"/>
              </a:ext>
            </a:extLst>
          </p:cNvPr>
          <p:cNvSpPr/>
          <p:nvPr/>
        </p:nvSpPr>
        <p:spPr>
          <a:xfrm>
            <a:off x="4937105" y="2450077"/>
            <a:ext cx="1295400" cy="609600"/>
          </a:xfrm>
          <a:prstGeom prst="ellipse">
            <a:avLst/>
          </a:prstGeom>
          <a:solidFill>
            <a:srgbClr val="8C3CE4"/>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900" dirty="0">
                <a:solidFill>
                  <a:srgbClr val="000000"/>
                </a:solidFill>
                <a:latin typeface="Arial" pitchFamily="34" charset="0"/>
                <a:cs typeface="Arial" pitchFamily="34" charset="0"/>
              </a:rPr>
              <a:t>  </a:t>
            </a:r>
            <a:r>
              <a:rPr lang="en-US" sz="900" dirty="0">
                <a:solidFill>
                  <a:srgbClr val="FFFFFF"/>
                </a:solidFill>
                <a:latin typeface="Arial" pitchFamily="34" charset="0"/>
                <a:cs typeface="Arial" pitchFamily="34" charset="0"/>
              </a:rPr>
              <a:t>Builds &amp; Runs M&amp;S</a:t>
            </a:r>
          </a:p>
        </p:txBody>
      </p:sp>
      <p:sp>
        <p:nvSpPr>
          <p:cNvPr id="34" name="Oval 33">
            <a:extLst>
              <a:ext uri="{FF2B5EF4-FFF2-40B4-BE49-F238E27FC236}">
                <a16:creationId xmlns:a16="http://schemas.microsoft.com/office/drawing/2014/main" id="{31A1E56B-AD84-47BF-A728-3E63D70A526F}"/>
              </a:ext>
            </a:extLst>
          </p:cNvPr>
          <p:cNvSpPr/>
          <p:nvPr/>
        </p:nvSpPr>
        <p:spPr>
          <a:xfrm>
            <a:off x="6626225" y="5654850"/>
            <a:ext cx="1066800" cy="685800"/>
          </a:xfrm>
          <a:prstGeom prst="ellipse">
            <a:avLst/>
          </a:prstGeom>
          <a:solidFill>
            <a:srgbClr val="92D05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000" dirty="0">
              <a:solidFill>
                <a:srgbClr val="000000"/>
              </a:solidFill>
              <a:latin typeface="Arial" pitchFamily="34" charset="0"/>
              <a:cs typeface="Arial" pitchFamily="34" charset="0"/>
            </a:endParaRPr>
          </a:p>
        </p:txBody>
      </p:sp>
      <p:sp>
        <p:nvSpPr>
          <p:cNvPr id="35" name="Oval 34">
            <a:extLst>
              <a:ext uri="{FF2B5EF4-FFF2-40B4-BE49-F238E27FC236}">
                <a16:creationId xmlns:a16="http://schemas.microsoft.com/office/drawing/2014/main" id="{B76E58A2-0B03-48CD-A6D9-29F1E65D1C78}"/>
              </a:ext>
            </a:extLst>
          </p:cNvPr>
          <p:cNvSpPr/>
          <p:nvPr/>
        </p:nvSpPr>
        <p:spPr>
          <a:xfrm>
            <a:off x="3810000" y="2424288"/>
            <a:ext cx="1066800" cy="609600"/>
          </a:xfrm>
          <a:prstGeom prst="ellipse">
            <a:avLst/>
          </a:prstGeom>
          <a:solidFill>
            <a:srgbClr val="8C3CE4"/>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000" b="1" dirty="0">
              <a:solidFill>
                <a:srgbClr val="000000"/>
              </a:solidFill>
            </a:endParaRPr>
          </a:p>
        </p:txBody>
      </p:sp>
      <p:sp>
        <p:nvSpPr>
          <p:cNvPr id="36" name="TextBox 11">
            <a:extLst>
              <a:ext uri="{FF2B5EF4-FFF2-40B4-BE49-F238E27FC236}">
                <a16:creationId xmlns:a16="http://schemas.microsoft.com/office/drawing/2014/main" id="{A1654C9B-6623-49DF-96C0-BD3DC6B20ADC}"/>
              </a:ext>
            </a:extLst>
          </p:cNvPr>
          <p:cNvSpPr txBox="1">
            <a:spLocks noChangeArrowheads="1"/>
          </p:cNvSpPr>
          <p:nvPr/>
        </p:nvSpPr>
        <p:spPr bwMode="auto">
          <a:xfrm>
            <a:off x="3873521" y="2511600"/>
            <a:ext cx="947696" cy="400110"/>
          </a:xfrm>
          <a:prstGeom prst="rect">
            <a:avLst/>
          </a:prstGeom>
          <a:noFill/>
          <a:ln w="9525">
            <a:noFill/>
            <a:miter lim="800000"/>
            <a:headEnd/>
            <a:tailEnd/>
          </a:ln>
        </p:spPr>
        <p:txBody>
          <a:bodyPr wrap="none">
            <a:spAutoFit/>
          </a:bodyPr>
          <a:lstStyle/>
          <a:p>
            <a:pPr algn="ctr" eaLnBrk="1" hangingPunct="1"/>
            <a:r>
              <a:rPr lang="en-US" sz="1000" dirty="0">
                <a:solidFill>
                  <a:srgbClr val="FFFFFF"/>
                </a:solidFill>
                <a:ea typeface="+mn-ea"/>
              </a:rPr>
              <a:t>Develops M&amp;S</a:t>
            </a:r>
          </a:p>
          <a:p>
            <a:pPr algn="ctr" eaLnBrk="1" hangingPunct="1"/>
            <a:r>
              <a:rPr lang="en-US" sz="1000" dirty="0">
                <a:solidFill>
                  <a:srgbClr val="FFFFFF"/>
                </a:solidFill>
                <a:ea typeface="+mn-ea"/>
              </a:rPr>
              <a:t>Requirements</a:t>
            </a:r>
          </a:p>
        </p:txBody>
      </p:sp>
      <p:cxnSp>
        <p:nvCxnSpPr>
          <p:cNvPr id="37" name="Straight Arrow Connector 36">
            <a:extLst>
              <a:ext uri="{FF2B5EF4-FFF2-40B4-BE49-F238E27FC236}">
                <a16:creationId xmlns:a16="http://schemas.microsoft.com/office/drawing/2014/main" id="{09B259DE-FCE2-4B34-967B-7A40D6A75FFD}"/>
              </a:ext>
            </a:extLst>
          </p:cNvPr>
          <p:cNvCxnSpPr/>
          <p:nvPr/>
        </p:nvCxnSpPr>
        <p:spPr>
          <a:xfrm flipV="1">
            <a:off x="6827838" y="2117900"/>
            <a:ext cx="3175" cy="393700"/>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EF1CB7CC-9701-416B-A223-D06EEAD9522D}"/>
              </a:ext>
            </a:extLst>
          </p:cNvPr>
          <p:cNvCxnSpPr>
            <a:cxnSpLocks/>
          </p:cNvCxnSpPr>
          <p:nvPr/>
        </p:nvCxnSpPr>
        <p:spPr>
          <a:xfrm>
            <a:off x="8647114" y="2127425"/>
            <a:ext cx="1586" cy="1482724"/>
          </a:xfrm>
          <a:prstGeom prst="straightConnector1">
            <a:avLst/>
          </a:prstGeom>
          <a:ln w="19050">
            <a:solidFill>
              <a:srgbClr val="0070C0"/>
            </a:solidFill>
            <a:tailEnd type="none"/>
          </a:ln>
        </p:spPr>
        <p:style>
          <a:lnRef idx="1">
            <a:schemeClr val="accent1"/>
          </a:lnRef>
          <a:fillRef idx="0">
            <a:schemeClr val="accent1"/>
          </a:fillRef>
          <a:effectRef idx="0">
            <a:schemeClr val="accent1"/>
          </a:effectRef>
          <a:fontRef idx="minor">
            <a:schemeClr val="tx1"/>
          </a:fontRef>
        </p:style>
      </p:cxnSp>
      <p:sp>
        <p:nvSpPr>
          <p:cNvPr id="40" name="Oval 39">
            <a:extLst>
              <a:ext uri="{FF2B5EF4-FFF2-40B4-BE49-F238E27FC236}">
                <a16:creationId xmlns:a16="http://schemas.microsoft.com/office/drawing/2014/main" id="{26FD454D-62B2-442E-BC18-D2EE08E8D49C}"/>
              </a:ext>
            </a:extLst>
          </p:cNvPr>
          <p:cNvSpPr/>
          <p:nvPr/>
        </p:nvSpPr>
        <p:spPr>
          <a:xfrm>
            <a:off x="2481489" y="2366815"/>
            <a:ext cx="1295400" cy="838200"/>
          </a:xfrm>
          <a:prstGeom prst="ellipse">
            <a:avLst/>
          </a:prstGeom>
          <a:solidFill>
            <a:srgbClr val="FFC00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800" b="1" dirty="0">
                <a:solidFill>
                  <a:srgbClr val="000000"/>
                </a:solidFill>
                <a:latin typeface="Arial" pitchFamily="34" charset="0"/>
                <a:cs typeface="Arial" pitchFamily="34" charset="0"/>
              </a:rPr>
              <a:t>Requirements (for Capability</a:t>
            </a:r>
          </a:p>
          <a:p>
            <a:pPr algn="ctr" eaLnBrk="1" hangingPunct="1">
              <a:defRPr/>
            </a:pPr>
            <a:r>
              <a:rPr lang="en-US" sz="800" b="1" dirty="0">
                <a:solidFill>
                  <a:srgbClr val="000000"/>
                </a:solidFill>
                <a:latin typeface="Arial" pitchFamily="34" charset="0"/>
                <a:cs typeface="Arial" pitchFamily="34" charset="0"/>
              </a:rPr>
              <a:t>Accuracy, Usability, KPPs MOEs, MOPs , etc.)</a:t>
            </a:r>
          </a:p>
        </p:txBody>
      </p:sp>
      <p:sp>
        <p:nvSpPr>
          <p:cNvPr id="41" name="Rectangle 40">
            <a:extLst>
              <a:ext uri="{FF2B5EF4-FFF2-40B4-BE49-F238E27FC236}">
                <a16:creationId xmlns:a16="http://schemas.microsoft.com/office/drawing/2014/main" id="{EAF5DEF3-932A-423F-997A-5D4637F4A8F0}"/>
              </a:ext>
            </a:extLst>
          </p:cNvPr>
          <p:cNvSpPr/>
          <p:nvPr/>
        </p:nvSpPr>
        <p:spPr>
          <a:xfrm>
            <a:off x="4267200" y="1209850"/>
            <a:ext cx="1447800" cy="990600"/>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solidFill>
                  <a:srgbClr val="000000"/>
                </a:solidFill>
                <a:latin typeface="Arial" pitchFamily="34" charset="0"/>
                <a:cs typeface="Arial" pitchFamily="34" charset="0"/>
              </a:rPr>
              <a:t>Define Acceptability Criteria &amp; Metrics for the M&amp;S Requirements</a:t>
            </a:r>
          </a:p>
        </p:txBody>
      </p:sp>
      <p:sp>
        <p:nvSpPr>
          <p:cNvPr id="42" name="Rectangle 41">
            <a:extLst>
              <a:ext uri="{FF2B5EF4-FFF2-40B4-BE49-F238E27FC236}">
                <a16:creationId xmlns:a16="http://schemas.microsoft.com/office/drawing/2014/main" id="{FB177323-7A29-4CE3-9CA3-927FB6944387}"/>
              </a:ext>
            </a:extLst>
          </p:cNvPr>
          <p:cNvSpPr/>
          <p:nvPr/>
        </p:nvSpPr>
        <p:spPr>
          <a:xfrm>
            <a:off x="6096000" y="1281288"/>
            <a:ext cx="1447800" cy="838200"/>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solidFill>
                  <a:srgbClr val="000000"/>
                </a:solidFill>
                <a:latin typeface="Arial" pitchFamily="34" charset="0"/>
                <a:cs typeface="Arial" pitchFamily="34" charset="0"/>
              </a:rPr>
              <a:t>Conduct Preliminary Risk Assessment</a:t>
            </a:r>
          </a:p>
        </p:txBody>
      </p:sp>
      <p:sp>
        <p:nvSpPr>
          <p:cNvPr id="43" name="Rectangle 42">
            <a:extLst>
              <a:ext uri="{FF2B5EF4-FFF2-40B4-BE49-F238E27FC236}">
                <a16:creationId xmlns:a16="http://schemas.microsoft.com/office/drawing/2014/main" id="{3BDFB4D7-688B-4A09-9DF5-23B6A540B5CF}"/>
              </a:ext>
            </a:extLst>
          </p:cNvPr>
          <p:cNvSpPr/>
          <p:nvPr/>
        </p:nvSpPr>
        <p:spPr>
          <a:xfrm>
            <a:off x="7924800" y="1281288"/>
            <a:ext cx="1447800" cy="838200"/>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solidFill>
                  <a:srgbClr val="000000"/>
                </a:solidFill>
                <a:latin typeface="Arial" pitchFamily="34" charset="0"/>
                <a:cs typeface="Arial" pitchFamily="34" charset="0"/>
              </a:rPr>
              <a:t>Develop Accreditation Plan</a:t>
            </a:r>
          </a:p>
          <a:p>
            <a:pPr algn="ctr" eaLnBrk="1" hangingPunct="1">
              <a:defRPr/>
            </a:pPr>
            <a:r>
              <a:rPr lang="en-US" sz="1200" dirty="0">
                <a:solidFill>
                  <a:srgbClr val="000000"/>
                </a:solidFill>
                <a:latin typeface="Arial" pitchFamily="34" charset="0"/>
                <a:cs typeface="Arial" pitchFamily="34" charset="0"/>
              </a:rPr>
              <a:t>(Tailor To Risk)</a:t>
            </a:r>
          </a:p>
        </p:txBody>
      </p:sp>
      <p:sp>
        <p:nvSpPr>
          <p:cNvPr id="44" name="Oval 43">
            <a:extLst>
              <a:ext uri="{FF2B5EF4-FFF2-40B4-BE49-F238E27FC236}">
                <a16:creationId xmlns:a16="http://schemas.microsoft.com/office/drawing/2014/main" id="{77704D06-4BD7-44E4-BB71-0D44FBFABEEA}"/>
              </a:ext>
            </a:extLst>
          </p:cNvPr>
          <p:cNvSpPr/>
          <p:nvPr/>
        </p:nvSpPr>
        <p:spPr>
          <a:xfrm>
            <a:off x="6288088" y="2429050"/>
            <a:ext cx="1066800" cy="609600"/>
          </a:xfrm>
          <a:prstGeom prst="ellipse">
            <a:avLst/>
          </a:prstGeom>
          <a:solidFill>
            <a:srgbClr val="8C3CE4"/>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000" dirty="0">
                <a:solidFill>
                  <a:srgbClr val="FFFFFF"/>
                </a:solidFill>
                <a:latin typeface="Arial" pitchFamily="34" charset="0"/>
                <a:cs typeface="Arial" pitchFamily="34" charset="0"/>
              </a:rPr>
              <a:t>Existing V&amp;V Evidence</a:t>
            </a:r>
          </a:p>
        </p:txBody>
      </p:sp>
      <p:cxnSp>
        <p:nvCxnSpPr>
          <p:cNvPr id="45" name="Straight Arrow Connector 44">
            <a:extLst>
              <a:ext uri="{FF2B5EF4-FFF2-40B4-BE49-F238E27FC236}">
                <a16:creationId xmlns:a16="http://schemas.microsoft.com/office/drawing/2014/main" id="{C10EC632-23A1-4C6A-A8F6-D24206EA7CA4}"/>
              </a:ext>
            </a:extLst>
          </p:cNvPr>
          <p:cNvCxnSpPr>
            <a:stCxn id="56" idx="7"/>
          </p:cNvCxnSpPr>
          <p:nvPr/>
        </p:nvCxnSpPr>
        <p:spPr>
          <a:xfrm flipV="1">
            <a:off x="2282171" y="2124250"/>
            <a:ext cx="308629" cy="165474"/>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597FB3F1-2853-439E-AC45-A89CE1E381B0}"/>
              </a:ext>
            </a:extLst>
          </p:cNvPr>
          <p:cNvCxnSpPr/>
          <p:nvPr/>
        </p:nvCxnSpPr>
        <p:spPr>
          <a:xfrm flipV="1">
            <a:off x="5715000" y="1736900"/>
            <a:ext cx="373063" cy="1588"/>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B4A6FA91-C4EB-4EF6-B9D4-9F799C28D975}"/>
              </a:ext>
            </a:extLst>
          </p:cNvPr>
          <p:cNvCxnSpPr/>
          <p:nvPr/>
        </p:nvCxnSpPr>
        <p:spPr>
          <a:xfrm>
            <a:off x="3906838" y="1738488"/>
            <a:ext cx="381000" cy="3175"/>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5DE95C91-75E2-4CDC-BB29-D66AD14770B6}"/>
              </a:ext>
            </a:extLst>
          </p:cNvPr>
          <p:cNvCxnSpPr/>
          <p:nvPr/>
        </p:nvCxnSpPr>
        <p:spPr>
          <a:xfrm>
            <a:off x="3886200" y="2124250"/>
            <a:ext cx="152400" cy="381000"/>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5A101251-778D-4B17-807C-5C0C538BCDC0}"/>
              </a:ext>
            </a:extLst>
          </p:cNvPr>
          <p:cNvCxnSpPr>
            <a:cxnSpLocks/>
            <a:stCxn id="40" idx="0"/>
          </p:cNvCxnSpPr>
          <p:nvPr/>
        </p:nvCxnSpPr>
        <p:spPr>
          <a:xfrm flipV="1">
            <a:off x="3129189" y="2134569"/>
            <a:ext cx="0" cy="232246"/>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F2A4ECE5-45AA-4CF5-B20F-FC997A1C1E44}"/>
              </a:ext>
            </a:extLst>
          </p:cNvPr>
          <p:cNvCxnSpPr>
            <a:cxnSpLocks/>
          </p:cNvCxnSpPr>
          <p:nvPr/>
        </p:nvCxnSpPr>
        <p:spPr>
          <a:xfrm flipH="1">
            <a:off x="8153400" y="3597622"/>
            <a:ext cx="493714" cy="0"/>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51" name="TextBox 33">
            <a:extLst>
              <a:ext uri="{FF2B5EF4-FFF2-40B4-BE49-F238E27FC236}">
                <a16:creationId xmlns:a16="http://schemas.microsoft.com/office/drawing/2014/main" id="{5982DEE5-F3AD-44EF-936E-530D53AD8291}"/>
              </a:ext>
            </a:extLst>
          </p:cNvPr>
          <p:cNvSpPr txBox="1">
            <a:spLocks noChangeArrowheads="1"/>
          </p:cNvSpPr>
          <p:nvPr/>
        </p:nvSpPr>
        <p:spPr bwMode="auto">
          <a:xfrm>
            <a:off x="3048000" y="4867450"/>
            <a:ext cx="449263" cy="258762"/>
          </a:xfrm>
          <a:prstGeom prst="rect">
            <a:avLst/>
          </a:prstGeom>
          <a:noFill/>
          <a:ln w="9525">
            <a:noFill/>
            <a:miter lim="800000"/>
            <a:headEnd/>
            <a:tailEnd/>
          </a:ln>
        </p:spPr>
        <p:txBody>
          <a:bodyPr wrap="none">
            <a:spAutoFit/>
          </a:bodyPr>
          <a:lstStyle/>
          <a:p>
            <a:pPr eaLnBrk="1" hangingPunct="1"/>
            <a:r>
              <a:rPr lang="en-US" sz="1200" dirty="0">
                <a:solidFill>
                  <a:srgbClr val="000000"/>
                </a:solidFill>
                <a:ea typeface="+mn-ea"/>
              </a:rPr>
              <a:t>Yes</a:t>
            </a:r>
          </a:p>
        </p:txBody>
      </p:sp>
      <p:sp>
        <p:nvSpPr>
          <p:cNvPr id="52" name="TextBox 34">
            <a:extLst>
              <a:ext uri="{FF2B5EF4-FFF2-40B4-BE49-F238E27FC236}">
                <a16:creationId xmlns:a16="http://schemas.microsoft.com/office/drawing/2014/main" id="{2CBCEBE3-4C7D-4C36-B482-DFC3B9EE026A}"/>
              </a:ext>
            </a:extLst>
          </p:cNvPr>
          <p:cNvSpPr txBox="1">
            <a:spLocks noChangeArrowheads="1"/>
          </p:cNvSpPr>
          <p:nvPr/>
        </p:nvSpPr>
        <p:spPr bwMode="auto">
          <a:xfrm>
            <a:off x="3962400" y="4257850"/>
            <a:ext cx="609600" cy="276999"/>
          </a:xfrm>
          <a:prstGeom prst="rect">
            <a:avLst/>
          </a:prstGeom>
          <a:noFill/>
          <a:ln w="9525">
            <a:noFill/>
            <a:miter lim="800000"/>
            <a:headEnd/>
            <a:tailEnd/>
          </a:ln>
        </p:spPr>
        <p:txBody>
          <a:bodyPr wrap="square">
            <a:spAutoFit/>
          </a:bodyPr>
          <a:lstStyle/>
          <a:p>
            <a:pPr eaLnBrk="1" hangingPunct="1"/>
            <a:r>
              <a:rPr lang="en-US" sz="1200" dirty="0">
                <a:solidFill>
                  <a:srgbClr val="000000"/>
                </a:solidFill>
                <a:ea typeface="+mn-ea"/>
              </a:rPr>
              <a:t>No</a:t>
            </a:r>
          </a:p>
        </p:txBody>
      </p:sp>
      <p:cxnSp>
        <p:nvCxnSpPr>
          <p:cNvPr id="53" name="Straight Arrow Connector 52">
            <a:extLst>
              <a:ext uri="{FF2B5EF4-FFF2-40B4-BE49-F238E27FC236}">
                <a16:creationId xmlns:a16="http://schemas.microsoft.com/office/drawing/2014/main" id="{20FBADDE-1FCD-4F5E-8473-4F1F702F09DD}"/>
              </a:ext>
            </a:extLst>
          </p:cNvPr>
          <p:cNvCxnSpPr/>
          <p:nvPr/>
        </p:nvCxnSpPr>
        <p:spPr>
          <a:xfrm flipV="1">
            <a:off x="7543800" y="1738488"/>
            <a:ext cx="373063" cy="1587"/>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1B7E60F7-43C7-4744-AD1F-F27647E1E362}"/>
              </a:ext>
            </a:extLst>
          </p:cNvPr>
          <p:cNvCxnSpPr>
            <a:stCxn id="69" idx="3"/>
            <a:endCxn id="54" idx="1"/>
          </p:cNvCxnSpPr>
          <p:nvPr/>
        </p:nvCxnSpPr>
        <p:spPr>
          <a:xfrm>
            <a:off x="3855847" y="6254290"/>
            <a:ext cx="411354" cy="0"/>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E0D66FC-A04C-44C3-8201-9E12183E0CD0}"/>
              </a:ext>
            </a:extLst>
          </p:cNvPr>
          <p:cNvSpPr/>
          <p:nvPr/>
        </p:nvSpPr>
        <p:spPr>
          <a:xfrm>
            <a:off x="1371600" y="2200450"/>
            <a:ext cx="1066800" cy="609600"/>
          </a:xfrm>
          <a:prstGeom prst="ellipse">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000" dirty="0">
              <a:solidFill>
                <a:srgbClr val="000000"/>
              </a:solidFill>
              <a:latin typeface="Arial" pitchFamily="34" charset="0"/>
              <a:cs typeface="Arial" pitchFamily="34" charset="0"/>
            </a:endParaRPr>
          </a:p>
        </p:txBody>
      </p:sp>
      <p:sp>
        <p:nvSpPr>
          <p:cNvPr id="57" name="TextBox 44">
            <a:extLst>
              <a:ext uri="{FF2B5EF4-FFF2-40B4-BE49-F238E27FC236}">
                <a16:creationId xmlns:a16="http://schemas.microsoft.com/office/drawing/2014/main" id="{855D43FA-7A30-48E5-BF02-50C0064B33AD}"/>
              </a:ext>
            </a:extLst>
          </p:cNvPr>
          <p:cNvSpPr txBox="1">
            <a:spLocks noChangeArrowheads="1"/>
          </p:cNvSpPr>
          <p:nvPr/>
        </p:nvSpPr>
        <p:spPr bwMode="auto">
          <a:xfrm>
            <a:off x="1524000" y="2352850"/>
            <a:ext cx="909637" cy="369887"/>
          </a:xfrm>
          <a:prstGeom prst="rect">
            <a:avLst/>
          </a:prstGeom>
          <a:noFill/>
          <a:ln w="9525">
            <a:noFill/>
            <a:miter lim="800000"/>
            <a:headEnd/>
            <a:tailEnd/>
          </a:ln>
        </p:spPr>
        <p:txBody>
          <a:bodyPr wrap="none">
            <a:spAutoFit/>
          </a:bodyPr>
          <a:lstStyle/>
          <a:p>
            <a:pPr algn="ctr" eaLnBrk="1" hangingPunct="1"/>
            <a:r>
              <a:rPr lang="en-US" sz="1000" dirty="0">
                <a:solidFill>
                  <a:srgbClr val="000000"/>
                </a:solidFill>
                <a:ea typeface="+mn-ea"/>
              </a:rPr>
              <a:t>VV&amp;A Team</a:t>
            </a:r>
          </a:p>
          <a:p>
            <a:pPr algn="ctr" eaLnBrk="1" hangingPunct="1"/>
            <a:r>
              <a:rPr lang="en-US" sz="1000" dirty="0">
                <a:solidFill>
                  <a:srgbClr val="000000"/>
                </a:solidFill>
                <a:ea typeface="+mn-ea"/>
              </a:rPr>
              <a:t>Support</a:t>
            </a:r>
          </a:p>
        </p:txBody>
      </p:sp>
      <p:cxnSp>
        <p:nvCxnSpPr>
          <p:cNvPr id="58" name="Straight Arrow Connector 57">
            <a:extLst>
              <a:ext uri="{FF2B5EF4-FFF2-40B4-BE49-F238E27FC236}">
                <a16:creationId xmlns:a16="http://schemas.microsoft.com/office/drawing/2014/main" id="{E825D40C-56ED-4A6F-9E2C-E6C22B0A05D2}"/>
              </a:ext>
            </a:extLst>
          </p:cNvPr>
          <p:cNvCxnSpPr>
            <a:stCxn id="84" idx="2"/>
          </p:cNvCxnSpPr>
          <p:nvPr/>
        </p:nvCxnSpPr>
        <p:spPr>
          <a:xfrm>
            <a:off x="3048000" y="4867450"/>
            <a:ext cx="0" cy="312230"/>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grpSp>
        <p:nvGrpSpPr>
          <p:cNvPr id="59" name="Group 61">
            <a:extLst>
              <a:ext uri="{FF2B5EF4-FFF2-40B4-BE49-F238E27FC236}">
                <a16:creationId xmlns:a16="http://schemas.microsoft.com/office/drawing/2014/main" id="{7FC9646A-59A5-4EFC-BCF0-3D86A3B23316}"/>
              </a:ext>
            </a:extLst>
          </p:cNvPr>
          <p:cNvGrpSpPr/>
          <p:nvPr/>
        </p:nvGrpSpPr>
        <p:grpSpPr>
          <a:xfrm>
            <a:off x="2133600" y="3230738"/>
            <a:ext cx="6019800" cy="1027112"/>
            <a:chOff x="1066800" y="3163888"/>
            <a:chExt cx="6019800" cy="1027112"/>
          </a:xfrm>
          <a:solidFill>
            <a:schemeClr val="accent5">
              <a:lumMod val="40000"/>
              <a:lumOff val="60000"/>
            </a:schemeClr>
          </a:solidFill>
        </p:grpSpPr>
        <p:sp>
          <p:nvSpPr>
            <p:cNvPr id="60" name="Rectangle 59">
              <a:extLst>
                <a:ext uri="{FF2B5EF4-FFF2-40B4-BE49-F238E27FC236}">
                  <a16:creationId xmlns:a16="http://schemas.microsoft.com/office/drawing/2014/main" id="{254FAA51-617A-45EE-9277-273196D93F05}"/>
                </a:ext>
              </a:extLst>
            </p:cNvPr>
            <p:cNvSpPr/>
            <p:nvPr/>
          </p:nvSpPr>
          <p:spPr>
            <a:xfrm>
              <a:off x="5715000" y="3200400"/>
              <a:ext cx="1371600" cy="685799"/>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endParaRPr lang="en-US" sz="1200" dirty="0">
                <a:solidFill>
                  <a:srgbClr val="000000"/>
                </a:solidFill>
                <a:latin typeface="Arial" pitchFamily="34" charset="0"/>
                <a:cs typeface="Arial" pitchFamily="34" charset="0"/>
              </a:endParaRPr>
            </a:p>
            <a:p>
              <a:pPr algn="ctr" eaLnBrk="1" hangingPunct="1"/>
              <a:r>
                <a:rPr lang="en-US" sz="1200" dirty="0">
                  <a:solidFill>
                    <a:srgbClr val="000000"/>
                  </a:solidFill>
                  <a:latin typeface="Arial" pitchFamily="34" charset="0"/>
                  <a:cs typeface="Arial" pitchFamily="34" charset="0"/>
                </a:rPr>
                <a:t>Develop V&amp;V Plan</a:t>
              </a:r>
            </a:p>
            <a:p>
              <a:pPr algn="ctr" eaLnBrk="1" hangingPunct="1"/>
              <a:r>
                <a:rPr lang="en-US" sz="1200" dirty="0">
                  <a:solidFill>
                    <a:srgbClr val="000000"/>
                  </a:solidFill>
                  <a:latin typeface="Arial" pitchFamily="34" charset="0"/>
                  <a:cs typeface="Arial" pitchFamily="34" charset="0"/>
                </a:rPr>
                <a:t>(Tailor To Risk)</a:t>
              </a:r>
            </a:p>
            <a:p>
              <a:pPr algn="ctr" eaLnBrk="1" hangingPunct="1"/>
              <a:endParaRPr lang="en-US" sz="1200" dirty="0">
                <a:solidFill>
                  <a:srgbClr val="000000"/>
                </a:solidFill>
                <a:latin typeface="Arial" pitchFamily="34" charset="0"/>
                <a:cs typeface="Arial" pitchFamily="34" charset="0"/>
              </a:endParaRPr>
            </a:p>
          </p:txBody>
        </p:sp>
        <p:sp>
          <p:nvSpPr>
            <p:cNvPr id="61" name="Rectangle 60">
              <a:extLst>
                <a:ext uri="{FF2B5EF4-FFF2-40B4-BE49-F238E27FC236}">
                  <a16:creationId xmlns:a16="http://schemas.microsoft.com/office/drawing/2014/main" id="{7BEF47F9-5DA1-4012-A44C-E7AA8148CDC6}"/>
                </a:ext>
              </a:extLst>
            </p:cNvPr>
            <p:cNvSpPr/>
            <p:nvPr/>
          </p:nvSpPr>
          <p:spPr>
            <a:xfrm>
              <a:off x="3880103" y="3163888"/>
              <a:ext cx="1447800" cy="685800"/>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r>
                <a:rPr lang="en-US" sz="1200" dirty="0">
                  <a:solidFill>
                    <a:srgbClr val="000000"/>
                  </a:solidFill>
                  <a:latin typeface="Arial" pitchFamily="34" charset="0"/>
                  <a:cs typeface="Arial" pitchFamily="34" charset="0"/>
                </a:rPr>
                <a:t>Execute V&amp;V Plan Write V&amp;V Report</a:t>
              </a:r>
            </a:p>
          </p:txBody>
        </p:sp>
        <p:cxnSp>
          <p:nvCxnSpPr>
            <p:cNvPr id="62" name="Straight Arrow Connector 61">
              <a:extLst>
                <a:ext uri="{FF2B5EF4-FFF2-40B4-BE49-F238E27FC236}">
                  <a16:creationId xmlns:a16="http://schemas.microsoft.com/office/drawing/2014/main" id="{1C4ECD3D-0E5B-4B86-949A-7280293886FA}"/>
                </a:ext>
              </a:extLst>
            </p:cNvPr>
            <p:cNvCxnSpPr/>
            <p:nvPr/>
          </p:nvCxnSpPr>
          <p:spPr>
            <a:xfrm>
              <a:off x="1981200" y="3657600"/>
              <a:ext cx="0" cy="533400"/>
            </a:xfrm>
            <a:prstGeom prst="straightConnector1">
              <a:avLst/>
            </a:prstGeom>
            <a:grpFill/>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212315E9-6652-4E3B-B862-DBBBACD1C5F1}"/>
                </a:ext>
              </a:extLst>
            </p:cNvPr>
            <p:cNvCxnSpPr/>
            <p:nvPr/>
          </p:nvCxnSpPr>
          <p:spPr>
            <a:xfrm flipH="1">
              <a:off x="5334000" y="3505200"/>
              <a:ext cx="396875" cy="3175"/>
            </a:xfrm>
            <a:prstGeom prst="straightConnector1">
              <a:avLst/>
            </a:prstGeom>
            <a:grpFill/>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AD139E9D-9F1E-4340-B077-A1550429EB5D}"/>
                </a:ext>
              </a:extLst>
            </p:cNvPr>
            <p:cNvCxnSpPr>
              <a:cxnSpLocks/>
              <a:stCxn id="61" idx="1"/>
              <a:endCxn id="65" idx="3"/>
            </p:cNvCxnSpPr>
            <p:nvPr/>
          </p:nvCxnSpPr>
          <p:spPr>
            <a:xfrm flipH="1" flipV="1">
              <a:off x="2807207" y="3505200"/>
              <a:ext cx="1072896" cy="1588"/>
            </a:xfrm>
            <a:prstGeom prst="straightConnector1">
              <a:avLst/>
            </a:prstGeom>
            <a:grpFill/>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65" name="Rectangle 64">
              <a:extLst>
                <a:ext uri="{FF2B5EF4-FFF2-40B4-BE49-F238E27FC236}">
                  <a16:creationId xmlns:a16="http://schemas.microsoft.com/office/drawing/2014/main" id="{3EA90A5A-416B-48D5-88EC-5DD4CE498062}"/>
                </a:ext>
              </a:extLst>
            </p:cNvPr>
            <p:cNvSpPr/>
            <p:nvPr/>
          </p:nvSpPr>
          <p:spPr>
            <a:xfrm>
              <a:off x="1066800" y="3200400"/>
              <a:ext cx="1740407" cy="609600"/>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r>
                <a:rPr lang="en-US" sz="1200" dirty="0">
                  <a:solidFill>
                    <a:srgbClr val="000000"/>
                  </a:solidFill>
                  <a:latin typeface="Arial" pitchFamily="34" charset="0"/>
                  <a:cs typeface="Arial" pitchFamily="34" charset="0"/>
                </a:rPr>
                <a:t>Conduct Risk </a:t>
              </a:r>
            </a:p>
            <a:p>
              <a:pPr algn="ctr" eaLnBrk="1" hangingPunct="1"/>
              <a:r>
                <a:rPr lang="en-US" sz="1200" dirty="0">
                  <a:solidFill>
                    <a:srgbClr val="000000"/>
                  </a:solidFill>
                  <a:latin typeface="Arial" pitchFamily="34" charset="0"/>
                  <a:cs typeface="Arial" pitchFamily="34" charset="0"/>
                </a:rPr>
                <a:t>Assessment</a:t>
              </a:r>
            </a:p>
          </p:txBody>
        </p:sp>
      </p:grpSp>
      <p:sp>
        <p:nvSpPr>
          <p:cNvPr id="66" name="Oval 65">
            <a:extLst>
              <a:ext uri="{FF2B5EF4-FFF2-40B4-BE49-F238E27FC236}">
                <a16:creationId xmlns:a16="http://schemas.microsoft.com/office/drawing/2014/main" id="{C3FF0C64-93EC-464F-B758-721090EA5EA7}"/>
              </a:ext>
            </a:extLst>
          </p:cNvPr>
          <p:cNvSpPr/>
          <p:nvPr/>
        </p:nvSpPr>
        <p:spPr>
          <a:xfrm>
            <a:off x="1295400" y="1362250"/>
            <a:ext cx="1066800" cy="609600"/>
          </a:xfrm>
          <a:prstGeom prst="ellipse">
            <a:avLst/>
          </a:prstGeom>
          <a:solidFill>
            <a:srgbClr val="F6BB00"/>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eaLnBrk="1" hangingPunct="1">
              <a:defRPr/>
            </a:pPr>
            <a:r>
              <a:rPr lang="en-US" sz="900" dirty="0">
                <a:solidFill>
                  <a:srgbClr val="000000"/>
                </a:solidFill>
                <a:latin typeface="Arial" pitchFamily="34" charset="0"/>
                <a:cs typeface="Arial" pitchFamily="34" charset="0"/>
              </a:rPr>
              <a:t>I</a:t>
            </a:r>
            <a:r>
              <a:rPr lang="en-US" sz="900" b="1" dirty="0">
                <a:solidFill>
                  <a:srgbClr val="000000"/>
                </a:solidFill>
                <a:latin typeface="Arial" pitchFamily="34" charset="0"/>
                <a:cs typeface="Arial" pitchFamily="34" charset="0"/>
              </a:rPr>
              <a:t>ntended Use Statement</a:t>
            </a:r>
          </a:p>
        </p:txBody>
      </p:sp>
      <p:cxnSp>
        <p:nvCxnSpPr>
          <p:cNvPr id="67" name="Straight Arrow Connector 66">
            <a:extLst>
              <a:ext uri="{FF2B5EF4-FFF2-40B4-BE49-F238E27FC236}">
                <a16:creationId xmlns:a16="http://schemas.microsoft.com/office/drawing/2014/main" id="{6F6C57C9-175C-4877-AD45-58274A1C2BB8}"/>
              </a:ext>
            </a:extLst>
          </p:cNvPr>
          <p:cNvCxnSpPr/>
          <p:nvPr/>
        </p:nvCxnSpPr>
        <p:spPr>
          <a:xfrm>
            <a:off x="2362200" y="1667050"/>
            <a:ext cx="228600" cy="0"/>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FAE069C3-4F91-4F0F-9744-306956AF402F}"/>
              </a:ext>
            </a:extLst>
          </p:cNvPr>
          <p:cNvSpPr/>
          <p:nvPr/>
        </p:nvSpPr>
        <p:spPr>
          <a:xfrm>
            <a:off x="6626225" y="6119080"/>
            <a:ext cx="1066800" cy="609600"/>
          </a:xfrm>
          <a:prstGeom prst="ellipse">
            <a:avLst/>
          </a:prstGeom>
          <a:solidFill>
            <a:srgbClr val="FFC00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000" dirty="0">
              <a:solidFill>
                <a:srgbClr val="000000"/>
              </a:solidFill>
            </a:endParaRPr>
          </a:p>
        </p:txBody>
      </p:sp>
      <p:sp>
        <p:nvSpPr>
          <p:cNvPr id="69" name="Rectangle 68">
            <a:extLst>
              <a:ext uri="{FF2B5EF4-FFF2-40B4-BE49-F238E27FC236}">
                <a16:creationId xmlns:a16="http://schemas.microsoft.com/office/drawing/2014/main" id="{3EC53A76-FD16-4FBA-8C38-9FE37EF6FFD2}"/>
              </a:ext>
            </a:extLst>
          </p:cNvPr>
          <p:cNvSpPr/>
          <p:nvPr/>
        </p:nvSpPr>
        <p:spPr>
          <a:xfrm>
            <a:off x="2057400" y="5987590"/>
            <a:ext cx="1798447" cy="533400"/>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solidFill>
                  <a:srgbClr val="000000"/>
                </a:solidFill>
                <a:latin typeface="Arial" pitchFamily="34" charset="0"/>
                <a:cs typeface="Arial" pitchFamily="34" charset="0"/>
              </a:rPr>
              <a:t>Develop Accreditation Support Package</a:t>
            </a:r>
          </a:p>
        </p:txBody>
      </p:sp>
      <p:grpSp>
        <p:nvGrpSpPr>
          <p:cNvPr id="71" name="Group 56">
            <a:extLst>
              <a:ext uri="{FF2B5EF4-FFF2-40B4-BE49-F238E27FC236}">
                <a16:creationId xmlns:a16="http://schemas.microsoft.com/office/drawing/2014/main" id="{0DBBF02A-A7D4-43AE-9379-88EBB9CE8404}"/>
              </a:ext>
            </a:extLst>
          </p:cNvPr>
          <p:cNvGrpSpPr/>
          <p:nvPr/>
        </p:nvGrpSpPr>
        <p:grpSpPr>
          <a:xfrm>
            <a:off x="7880733" y="4384008"/>
            <a:ext cx="2453892" cy="1487055"/>
            <a:chOff x="6645035" y="4804612"/>
            <a:chExt cx="2542674" cy="1422969"/>
          </a:xfrm>
        </p:grpSpPr>
        <p:sp>
          <p:nvSpPr>
            <p:cNvPr id="72" name="TextBox 35">
              <a:extLst>
                <a:ext uri="{FF2B5EF4-FFF2-40B4-BE49-F238E27FC236}">
                  <a16:creationId xmlns:a16="http://schemas.microsoft.com/office/drawing/2014/main" id="{7A25A542-6815-44F3-BF26-19053BDD3B45}"/>
                </a:ext>
              </a:extLst>
            </p:cNvPr>
            <p:cNvSpPr txBox="1">
              <a:spLocks noChangeArrowheads="1"/>
            </p:cNvSpPr>
            <p:nvPr/>
          </p:nvSpPr>
          <p:spPr bwMode="auto">
            <a:xfrm>
              <a:off x="6645035" y="4804612"/>
              <a:ext cx="2326458" cy="273896"/>
            </a:xfrm>
            <a:prstGeom prst="rect">
              <a:avLst/>
            </a:prstGeom>
            <a:noFill/>
            <a:ln w="9525">
              <a:noFill/>
              <a:miter lim="800000"/>
              <a:headEnd/>
              <a:tailEnd/>
            </a:ln>
          </p:spPr>
          <p:txBody>
            <a:bodyPr wrap="none">
              <a:spAutoFit/>
            </a:bodyPr>
            <a:lstStyle/>
            <a:p>
              <a:pPr eaLnBrk="1" hangingPunct="1"/>
              <a:r>
                <a:rPr lang="en-US" sz="1400" b="1" u="sng" dirty="0">
                  <a:solidFill>
                    <a:srgbClr val="000000"/>
                  </a:solidFill>
                  <a:ea typeface="+mn-ea"/>
                </a:rPr>
                <a:t>KEY</a:t>
              </a:r>
              <a:r>
                <a:rPr lang="en-US" sz="1400" u="sng" dirty="0">
                  <a:solidFill>
                    <a:srgbClr val="000000"/>
                  </a:solidFill>
                  <a:ea typeface="+mn-ea"/>
                </a:rPr>
                <a:t>: Lead Responsibility</a:t>
              </a:r>
            </a:p>
          </p:txBody>
        </p:sp>
        <p:grpSp>
          <p:nvGrpSpPr>
            <p:cNvPr id="73" name="Group 55">
              <a:extLst>
                <a:ext uri="{FF2B5EF4-FFF2-40B4-BE49-F238E27FC236}">
                  <a16:creationId xmlns:a16="http://schemas.microsoft.com/office/drawing/2014/main" id="{8C076CAD-1307-45D2-B62E-704905924E58}"/>
                </a:ext>
              </a:extLst>
            </p:cNvPr>
            <p:cNvGrpSpPr/>
            <p:nvPr/>
          </p:nvGrpSpPr>
          <p:grpSpPr>
            <a:xfrm>
              <a:off x="6808650" y="5083890"/>
              <a:ext cx="2379059" cy="1143691"/>
              <a:chOff x="6808650" y="5083890"/>
              <a:chExt cx="2379059" cy="1143691"/>
            </a:xfrm>
          </p:grpSpPr>
          <p:sp>
            <p:nvSpPr>
              <p:cNvPr id="74" name="TextBox 36">
                <a:extLst>
                  <a:ext uri="{FF2B5EF4-FFF2-40B4-BE49-F238E27FC236}">
                    <a16:creationId xmlns:a16="http://schemas.microsoft.com/office/drawing/2014/main" id="{F16A45BC-D0F7-4C83-8421-B5A8D5B3DC59}"/>
                  </a:ext>
                </a:extLst>
              </p:cNvPr>
              <p:cNvSpPr txBox="1">
                <a:spLocks noChangeArrowheads="1"/>
              </p:cNvSpPr>
              <p:nvPr/>
            </p:nvSpPr>
            <p:spPr bwMode="auto">
              <a:xfrm>
                <a:off x="7109097" y="5083890"/>
                <a:ext cx="2078612" cy="1143691"/>
              </a:xfrm>
              <a:prstGeom prst="rect">
                <a:avLst/>
              </a:prstGeom>
              <a:noFill/>
              <a:ln w="9525">
                <a:noFill/>
                <a:miter lim="800000"/>
                <a:headEnd/>
                <a:tailEnd/>
              </a:ln>
            </p:spPr>
            <p:txBody>
              <a:bodyPr wrap="square">
                <a:spAutoFit/>
              </a:bodyPr>
              <a:lstStyle/>
              <a:p>
                <a:pPr eaLnBrk="1" hangingPunct="1">
                  <a:spcAft>
                    <a:spcPts val="600"/>
                  </a:spcAft>
                </a:pPr>
                <a:r>
                  <a:rPr lang="en-US" sz="1200" dirty="0">
                    <a:solidFill>
                      <a:srgbClr val="000000"/>
                    </a:solidFill>
                    <a:ea typeface="+mn-ea"/>
                  </a:rPr>
                  <a:t>Program Manager (PMA)</a:t>
                </a:r>
                <a:endParaRPr lang="en-US" sz="800" dirty="0">
                  <a:solidFill>
                    <a:srgbClr val="000000"/>
                  </a:solidFill>
                  <a:ea typeface="+mn-ea"/>
                </a:endParaRPr>
              </a:p>
              <a:p>
                <a:pPr eaLnBrk="1" hangingPunct="1">
                  <a:spcAft>
                    <a:spcPts val="600"/>
                  </a:spcAft>
                </a:pPr>
                <a:r>
                  <a:rPr lang="en-US" sz="1200" dirty="0">
                    <a:solidFill>
                      <a:srgbClr val="000000"/>
                    </a:solidFill>
                    <a:ea typeface="+mn-ea"/>
                  </a:rPr>
                  <a:t>Model User (IPT)</a:t>
                </a:r>
              </a:p>
              <a:p>
                <a:pPr eaLnBrk="1" hangingPunct="1">
                  <a:spcAft>
                    <a:spcPts val="200"/>
                  </a:spcAft>
                </a:pPr>
                <a:r>
                  <a:rPr lang="en-US" sz="1200" dirty="0">
                    <a:solidFill>
                      <a:srgbClr val="000000"/>
                    </a:solidFill>
                    <a:ea typeface="+mn-ea"/>
                  </a:rPr>
                  <a:t>VV&amp;A Team and/or Accreditation Team</a:t>
                </a:r>
              </a:p>
              <a:p>
                <a:pPr eaLnBrk="1" hangingPunct="1"/>
                <a:r>
                  <a:rPr lang="en-US" sz="1200" dirty="0">
                    <a:solidFill>
                      <a:srgbClr val="000000"/>
                    </a:solidFill>
                    <a:ea typeface="+mn-ea"/>
                  </a:rPr>
                  <a:t>Model Developer (MD)</a:t>
                </a:r>
              </a:p>
            </p:txBody>
          </p:sp>
          <p:grpSp>
            <p:nvGrpSpPr>
              <p:cNvPr id="75" name="Group 54">
                <a:extLst>
                  <a:ext uri="{FF2B5EF4-FFF2-40B4-BE49-F238E27FC236}">
                    <a16:creationId xmlns:a16="http://schemas.microsoft.com/office/drawing/2014/main" id="{F3D84197-60C2-4B67-9C01-7687E4D72DBB}"/>
                  </a:ext>
                </a:extLst>
              </p:cNvPr>
              <p:cNvGrpSpPr/>
              <p:nvPr/>
            </p:nvGrpSpPr>
            <p:grpSpPr>
              <a:xfrm>
                <a:off x="6808650" y="5093005"/>
                <a:ext cx="304803" cy="1111302"/>
                <a:chOff x="6808650" y="5093005"/>
                <a:chExt cx="304803" cy="1111302"/>
              </a:xfrm>
            </p:grpSpPr>
            <p:sp>
              <p:nvSpPr>
                <p:cNvPr id="76" name="Rectangle 75">
                  <a:extLst>
                    <a:ext uri="{FF2B5EF4-FFF2-40B4-BE49-F238E27FC236}">
                      <a16:creationId xmlns:a16="http://schemas.microsoft.com/office/drawing/2014/main" id="{87AF7D46-3DC8-4F85-82FE-99FD77CF2DB9}"/>
                    </a:ext>
                  </a:extLst>
                </p:cNvPr>
                <p:cNvSpPr/>
                <p:nvPr/>
              </p:nvSpPr>
              <p:spPr>
                <a:xfrm>
                  <a:off x="6808653" y="5371195"/>
                  <a:ext cx="304800" cy="228600"/>
                </a:xfrm>
                <a:prstGeom prst="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solidFill>
                      <a:srgbClr val="FFFFFF"/>
                    </a:solidFill>
                  </a:endParaRPr>
                </a:p>
              </p:txBody>
            </p:sp>
            <p:sp>
              <p:nvSpPr>
                <p:cNvPr id="77" name="Rectangle 76">
                  <a:extLst>
                    <a:ext uri="{FF2B5EF4-FFF2-40B4-BE49-F238E27FC236}">
                      <a16:creationId xmlns:a16="http://schemas.microsoft.com/office/drawing/2014/main" id="{34C0080B-BC4B-44F5-9B6A-122BE5010D3A}"/>
                    </a:ext>
                  </a:extLst>
                </p:cNvPr>
                <p:cNvSpPr/>
                <p:nvPr/>
              </p:nvSpPr>
              <p:spPr>
                <a:xfrm>
                  <a:off x="6808652" y="5673449"/>
                  <a:ext cx="304800" cy="228600"/>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solidFill>
                      <a:srgbClr val="FFFFFF"/>
                    </a:solidFill>
                  </a:endParaRPr>
                </a:p>
              </p:txBody>
            </p:sp>
            <p:sp>
              <p:nvSpPr>
                <p:cNvPr id="78" name="Rectangle 77">
                  <a:extLst>
                    <a:ext uri="{FF2B5EF4-FFF2-40B4-BE49-F238E27FC236}">
                      <a16:creationId xmlns:a16="http://schemas.microsoft.com/office/drawing/2014/main" id="{31BF3DCE-3200-4FD4-8622-DEB0FE62429C}"/>
                    </a:ext>
                  </a:extLst>
                </p:cNvPr>
                <p:cNvSpPr/>
                <p:nvPr/>
              </p:nvSpPr>
              <p:spPr>
                <a:xfrm>
                  <a:off x="6808650" y="5093005"/>
                  <a:ext cx="304799" cy="228600"/>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solidFill>
                      <a:srgbClr val="FFFFFF"/>
                    </a:solidFill>
                  </a:endParaRPr>
                </a:p>
              </p:txBody>
            </p:sp>
            <p:sp>
              <p:nvSpPr>
                <p:cNvPr id="79" name="Rectangle 78">
                  <a:extLst>
                    <a:ext uri="{FF2B5EF4-FFF2-40B4-BE49-F238E27FC236}">
                      <a16:creationId xmlns:a16="http://schemas.microsoft.com/office/drawing/2014/main" id="{31C67F3F-F61C-4338-8D09-78AF8ADC9CFA}"/>
                    </a:ext>
                  </a:extLst>
                </p:cNvPr>
                <p:cNvSpPr/>
                <p:nvPr/>
              </p:nvSpPr>
              <p:spPr>
                <a:xfrm>
                  <a:off x="6808651" y="5975707"/>
                  <a:ext cx="304800" cy="228600"/>
                </a:xfrm>
                <a:prstGeom prst="rect">
                  <a:avLst/>
                </a:prstGeom>
                <a:solidFill>
                  <a:srgbClr val="8C3CE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solidFill>
                      <a:srgbClr val="FFFFFF"/>
                    </a:solidFill>
                  </a:endParaRPr>
                </a:p>
              </p:txBody>
            </p:sp>
          </p:grpSp>
        </p:grpSp>
      </p:grpSp>
      <p:grpSp>
        <p:nvGrpSpPr>
          <p:cNvPr id="80" name="Group 59">
            <a:extLst>
              <a:ext uri="{FF2B5EF4-FFF2-40B4-BE49-F238E27FC236}">
                <a16:creationId xmlns:a16="http://schemas.microsoft.com/office/drawing/2014/main" id="{E0F1ED7C-EDF0-4A1D-96BF-DB97B4F56ADF}"/>
              </a:ext>
            </a:extLst>
          </p:cNvPr>
          <p:cNvGrpSpPr/>
          <p:nvPr/>
        </p:nvGrpSpPr>
        <p:grpSpPr>
          <a:xfrm>
            <a:off x="2278380" y="5172250"/>
            <a:ext cx="1353312" cy="815340"/>
            <a:chOff x="1211580" y="5105400"/>
            <a:chExt cx="1353312" cy="815340"/>
          </a:xfrm>
        </p:grpSpPr>
        <p:sp>
          <p:nvSpPr>
            <p:cNvPr id="81" name="Rectangle 80">
              <a:extLst>
                <a:ext uri="{FF2B5EF4-FFF2-40B4-BE49-F238E27FC236}">
                  <a16:creationId xmlns:a16="http://schemas.microsoft.com/office/drawing/2014/main" id="{4D64A208-DFBD-4C0F-91FC-D875C0BBADD8}"/>
                </a:ext>
              </a:extLst>
            </p:cNvPr>
            <p:cNvSpPr/>
            <p:nvPr/>
          </p:nvSpPr>
          <p:spPr>
            <a:xfrm>
              <a:off x="1211580" y="5105400"/>
              <a:ext cx="1353312" cy="533400"/>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solidFill>
                    <a:srgbClr val="000000"/>
                  </a:solidFill>
                  <a:latin typeface="Arial" pitchFamily="34" charset="0"/>
                  <a:cs typeface="Arial" pitchFamily="34" charset="0"/>
                </a:rPr>
                <a:t>Write  Accreditation Report</a:t>
              </a:r>
            </a:p>
          </p:txBody>
        </p:sp>
        <p:cxnSp>
          <p:nvCxnSpPr>
            <p:cNvPr id="82" name="Straight Arrow Connector 81">
              <a:extLst>
                <a:ext uri="{FF2B5EF4-FFF2-40B4-BE49-F238E27FC236}">
                  <a16:creationId xmlns:a16="http://schemas.microsoft.com/office/drawing/2014/main" id="{4ACB99FB-6C56-4AD0-9F5D-CE01C1EBAB67}"/>
                </a:ext>
              </a:extLst>
            </p:cNvPr>
            <p:cNvCxnSpPr>
              <a:cxnSpLocks/>
              <a:stCxn id="81" idx="2"/>
              <a:endCxn id="69" idx="0"/>
            </p:cNvCxnSpPr>
            <p:nvPr/>
          </p:nvCxnSpPr>
          <p:spPr>
            <a:xfrm>
              <a:off x="1888236" y="5638800"/>
              <a:ext cx="1588" cy="281940"/>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grpSp>
      <p:grpSp>
        <p:nvGrpSpPr>
          <p:cNvPr id="83" name="Group 60">
            <a:extLst>
              <a:ext uri="{FF2B5EF4-FFF2-40B4-BE49-F238E27FC236}">
                <a16:creationId xmlns:a16="http://schemas.microsoft.com/office/drawing/2014/main" id="{2E4D871C-B0BA-4543-9576-71FB1B3260BC}"/>
              </a:ext>
            </a:extLst>
          </p:cNvPr>
          <p:cNvGrpSpPr/>
          <p:nvPr/>
        </p:nvGrpSpPr>
        <p:grpSpPr>
          <a:xfrm>
            <a:off x="2209800" y="4257850"/>
            <a:ext cx="2756486" cy="609600"/>
            <a:chOff x="1143000" y="4191000"/>
            <a:chExt cx="2756486" cy="609600"/>
          </a:xfrm>
        </p:grpSpPr>
        <p:sp>
          <p:nvSpPr>
            <p:cNvPr id="84" name="Flowchart: Decision 83">
              <a:extLst>
                <a:ext uri="{FF2B5EF4-FFF2-40B4-BE49-F238E27FC236}">
                  <a16:creationId xmlns:a16="http://schemas.microsoft.com/office/drawing/2014/main" id="{42AC1D80-8895-4370-B434-05D2DBB258CA}"/>
                </a:ext>
              </a:extLst>
            </p:cNvPr>
            <p:cNvSpPr/>
            <p:nvPr/>
          </p:nvSpPr>
          <p:spPr>
            <a:xfrm>
              <a:off x="1143000" y="4191000"/>
              <a:ext cx="1676400" cy="609600"/>
            </a:xfrm>
            <a:prstGeom prst="flowChartDecision">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endParaRPr lang="en-US" sz="700" dirty="0">
                <a:solidFill>
                  <a:srgbClr val="000000"/>
                </a:solidFill>
              </a:endParaRPr>
            </a:p>
            <a:p>
              <a:pPr algn="ctr" eaLnBrk="1" hangingPunct="1"/>
              <a:r>
                <a:rPr lang="en-US" sz="1200" dirty="0">
                  <a:solidFill>
                    <a:srgbClr val="000000"/>
                  </a:solidFill>
                </a:rPr>
                <a:t>Evidence</a:t>
              </a:r>
            </a:p>
            <a:p>
              <a:pPr algn="ctr" eaLnBrk="1" hangingPunct="1"/>
              <a:r>
                <a:rPr lang="en-US" sz="1200" dirty="0">
                  <a:solidFill>
                    <a:srgbClr val="000000"/>
                  </a:solidFill>
                </a:rPr>
                <a:t>Sufficient?</a:t>
              </a:r>
            </a:p>
          </p:txBody>
        </p:sp>
        <p:cxnSp>
          <p:nvCxnSpPr>
            <p:cNvPr id="85" name="Straight Arrow Connector 84">
              <a:extLst>
                <a:ext uri="{FF2B5EF4-FFF2-40B4-BE49-F238E27FC236}">
                  <a16:creationId xmlns:a16="http://schemas.microsoft.com/office/drawing/2014/main" id="{7DD90621-FB9D-4161-B78F-A34218532A6A}"/>
                </a:ext>
              </a:extLst>
            </p:cNvPr>
            <p:cNvCxnSpPr>
              <a:cxnSpLocks/>
              <a:stCxn id="84" idx="3"/>
              <a:endCxn id="70" idx="1"/>
            </p:cNvCxnSpPr>
            <p:nvPr/>
          </p:nvCxnSpPr>
          <p:spPr>
            <a:xfrm>
              <a:off x="2819400" y="4495800"/>
              <a:ext cx="1080086" cy="4832"/>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grpSp>
      <p:cxnSp>
        <p:nvCxnSpPr>
          <p:cNvPr id="86" name="Straight Arrow Connector 85">
            <a:extLst>
              <a:ext uri="{FF2B5EF4-FFF2-40B4-BE49-F238E27FC236}">
                <a16:creationId xmlns:a16="http://schemas.microsoft.com/office/drawing/2014/main" id="{9AC255BD-706B-44F4-A127-4FE6D0138029}"/>
              </a:ext>
            </a:extLst>
          </p:cNvPr>
          <p:cNvCxnSpPr/>
          <p:nvPr/>
        </p:nvCxnSpPr>
        <p:spPr>
          <a:xfrm flipV="1">
            <a:off x="5641721" y="3911508"/>
            <a:ext cx="3175" cy="393700"/>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90" name="TextBox 11">
            <a:extLst>
              <a:ext uri="{FF2B5EF4-FFF2-40B4-BE49-F238E27FC236}">
                <a16:creationId xmlns:a16="http://schemas.microsoft.com/office/drawing/2014/main" id="{5FA7C59A-6EE2-48A7-A75F-906479FA22A2}"/>
              </a:ext>
            </a:extLst>
          </p:cNvPr>
          <p:cNvSpPr txBox="1">
            <a:spLocks noChangeArrowheads="1"/>
          </p:cNvSpPr>
          <p:nvPr/>
        </p:nvSpPr>
        <p:spPr bwMode="auto">
          <a:xfrm>
            <a:off x="6599237" y="5700638"/>
            <a:ext cx="1174918" cy="430887"/>
          </a:xfrm>
          <a:prstGeom prst="rect">
            <a:avLst/>
          </a:prstGeom>
          <a:noFill/>
          <a:ln w="9525">
            <a:noFill/>
            <a:miter lim="800000"/>
            <a:headEnd/>
            <a:tailEnd/>
          </a:ln>
        </p:spPr>
        <p:txBody>
          <a:bodyPr wrap="square">
            <a:spAutoFit/>
          </a:bodyPr>
          <a:lstStyle/>
          <a:p>
            <a:pPr algn="ctr" eaLnBrk="1" hangingPunct="1"/>
            <a:r>
              <a:rPr lang="en-US" sz="1100" dirty="0">
                <a:solidFill>
                  <a:srgbClr val="000000"/>
                </a:solidFill>
                <a:ea typeface="+mn-ea"/>
              </a:rPr>
              <a:t>Accreditation</a:t>
            </a:r>
          </a:p>
          <a:p>
            <a:pPr algn="ctr" eaLnBrk="1" hangingPunct="1"/>
            <a:r>
              <a:rPr lang="en-US" sz="1100" dirty="0">
                <a:solidFill>
                  <a:srgbClr val="000000"/>
                </a:solidFill>
                <a:ea typeface="+mn-ea"/>
              </a:rPr>
              <a:t>Authority</a:t>
            </a:r>
          </a:p>
        </p:txBody>
      </p:sp>
      <p:sp>
        <p:nvSpPr>
          <p:cNvPr id="91" name="TextBox 11">
            <a:extLst>
              <a:ext uri="{FF2B5EF4-FFF2-40B4-BE49-F238E27FC236}">
                <a16:creationId xmlns:a16="http://schemas.microsoft.com/office/drawing/2014/main" id="{4DB092B7-77FC-441C-8465-0B36826DF599}"/>
              </a:ext>
            </a:extLst>
          </p:cNvPr>
          <p:cNvSpPr txBox="1">
            <a:spLocks noChangeArrowheads="1"/>
          </p:cNvSpPr>
          <p:nvPr/>
        </p:nvSpPr>
        <p:spPr bwMode="auto">
          <a:xfrm>
            <a:off x="6650174" y="6208340"/>
            <a:ext cx="1052433" cy="430887"/>
          </a:xfrm>
          <a:prstGeom prst="rect">
            <a:avLst/>
          </a:prstGeom>
          <a:noFill/>
          <a:ln w="9525">
            <a:noFill/>
            <a:miter lim="800000"/>
            <a:headEnd/>
            <a:tailEnd/>
          </a:ln>
        </p:spPr>
        <p:txBody>
          <a:bodyPr wrap="square">
            <a:spAutoFit/>
          </a:bodyPr>
          <a:lstStyle/>
          <a:p>
            <a:pPr algn="ctr" eaLnBrk="1" hangingPunct="1"/>
            <a:r>
              <a:rPr lang="en-US" sz="1100" dirty="0">
                <a:solidFill>
                  <a:srgbClr val="000000"/>
                </a:solidFill>
                <a:ea typeface="+mn-ea"/>
              </a:rPr>
              <a:t>Accredits </a:t>
            </a:r>
          </a:p>
          <a:p>
            <a:pPr algn="ctr" eaLnBrk="1" hangingPunct="1"/>
            <a:r>
              <a:rPr lang="en-US" sz="1100" dirty="0">
                <a:solidFill>
                  <a:srgbClr val="000000"/>
                </a:solidFill>
                <a:ea typeface="+mn-ea"/>
              </a:rPr>
              <a:t>Simulation</a:t>
            </a:r>
          </a:p>
        </p:txBody>
      </p:sp>
      <p:cxnSp>
        <p:nvCxnSpPr>
          <p:cNvPr id="92" name="Straight Arrow Connector 91">
            <a:extLst>
              <a:ext uri="{FF2B5EF4-FFF2-40B4-BE49-F238E27FC236}">
                <a16:creationId xmlns:a16="http://schemas.microsoft.com/office/drawing/2014/main" id="{1CEDB498-3A81-4C94-B9D4-EB77860D4361}"/>
              </a:ext>
            </a:extLst>
          </p:cNvPr>
          <p:cNvCxnSpPr/>
          <p:nvPr/>
        </p:nvCxnSpPr>
        <p:spPr>
          <a:xfrm flipV="1">
            <a:off x="5257800" y="2200450"/>
            <a:ext cx="0" cy="304800"/>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93" name="Rectangle 92">
            <a:extLst>
              <a:ext uri="{FF2B5EF4-FFF2-40B4-BE49-F238E27FC236}">
                <a16:creationId xmlns:a16="http://schemas.microsoft.com/office/drawing/2014/main" id="{C07D0E3E-B098-49F5-B8A7-9EC28DEEDDF8}"/>
              </a:ext>
            </a:extLst>
          </p:cNvPr>
          <p:cNvSpPr/>
          <p:nvPr/>
        </p:nvSpPr>
        <p:spPr>
          <a:xfrm>
            <a:off x="7887057" y="4124815"/>
            <a:ext cx="1748684" cy="369332"/>
          </a:xfrm>
          <a:prstGeom prst="rect">
            <a:avLst/>
          </a:prstGeom>
        </p:spPr>
        <p:txBody>
          <a:bodyPr wrap="none">
            <a:spAutoFit/>
          </a:bodyPr>
          <a:lstStyle/>
          <a:p>
            <a:r>
              <a:rPr lang="en-US" sz="1800" b="1" dirty="0">
                <a:solidFill>
                  <a:schemeClr val="accent3">
                    <a:lumMod val="75000"/>
                  </a:schemeClr>
                </a:solidFill>
                <a:latin typeface="+mj-lt"/>
                <a:ea typeface="+mj-ea"/>
                <a:cs typeface="Arial" pitchFamily="34" charset="0"/>
              </a:rPr>
              <a:t>Who Does What</a:t>
            </a:r>
          </a:p>
        </p:txBody>
      </p:sp>
      <p:sp>
        <p:nvSpPr>
          <p:cNvPr id="70" name="Rectangle 69">
            <a:extLst>
              <a:ext uri="{FF2B5EF4-FFF2-40B4-BE49-F238E27FC236}">
                <a16:creationId xmlns:a16="http://schemas.microsoft.com/office/drawing/2014/main" id="{6D8A91CC-F45D-494F-BD72-3D42FB4E98AB}"/>
              </a:ext>
            </a:extLst>
          </p:cNvPr>
          <p:cNvSpPr/>
          <p:nvPr/>
        </p:nvSpPr>
        <p:spPr>
          <a:xfrm>
            <a:off x="4966286" y="4243568"/>
            <a:ext cx="1447800" cy="647827"/>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r>
              <a:rPr lang="en-US" sz="1200" dirty="0">
                <a:solidFill>
                  <a:srgbClr val="000000"/>
                </a:solidFill>
                <a:latin typeface="Arial" pitchFamily="34" charset="0"/>
                <a:cs typeface="Arial" pitchFamily="34" charset="0"/>
              </a:rPr>
              <a:t>Update V&amp;V</a:t>
            </a:r>
          </a:p>
          <a:p>
            <a:pPr algn="ctr" eaLnBrk="1" hangingPunct="1"/>
            <a:r>
              <a:rPr lang="en-US" sz="1200" dirty="0">
                <a:solidFill>
                  <a:srgbClr val="000000"/>
                </a:solidFill>
                <a:latin typeface="Arial" pitchFamily="34" charset="0"/>
                <a:cs typeface="Arial" pitchFamily="34" charset="0"/>
              </a:rPr>
              <a:t> Plan </a:t>
            </a:r>
          </a:p>
        </p:txBody>
      </p:sp>
      <p:cxnSp>
        <p:nvCxnSpPr>
          <p:cNvPr id="101" name="Straight Arrow Connector 100">
            <a:extLst>
              <a:ext uri="{FF2B5EF4-FFF2-40B4-BE49-F238E27FC236}">
                <a16:creationId xmlns:a16="http://schemas.microsoft.com/office/drawing/2014/main" id="{7833B6CF-13E2-4C9E-AB3D-3F372AF0A73E}"/>
              </a:ext>
            </a:extLst>
          </p:cNvPr>
          <p:cNvCxnSpPr>
            <a:cxnSpLocks/>
          </p:cNvCxnSpPr>
          <p:nvPr/>
        </p:nvCxnSpPr>
        <p:spPr>
          <a:xfrm>
            <a:off x="6188667" y="6215412"/>
            <a:ext cx="471088" cy="0"/>
          </a:xfrm>
          <a:prstGeom prst="straightConnector1">
            <a:avLst/>
          </a:prstGeom>
          <a:ln w="1905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54" name="Rectangle 53">
            <a:extLst>
              <a:ext uri="{FF2B5EF4-FFF2-40B4-BE49-F238E27FC236}">
                <a16:creationId xmlns:a16="http://schemas.microsoft.com/office/drawing/2014/main" id="{D7077DF1-FA22-4E61-B341-EF5419CD5AC5}"/>
              </a:ext>
            </a:extLst>
          </p:cNvPr>
          <p:cNvSpPr/>
          <p:nvPr/>
        </p:nvSpPr>
        <p:spPr>
          <a:xfrm>
            <a:off x="4267201" y="5873290"/>
            <a:ext cx="1981200" cy="762000"/>
          </a:xfrm>
          <a:prstGeom prst="rect">
            <a:avLst/>
          </a:prstGeom>
          <a:gradFill flip="none" rotWithShape="1">
            <a:gsLst>
              <a:gs pos="0">
                <a:srgbClr val="A8C6E2">
                  <a:tint val="66000"/>
                  <a:satMod val="160000"/>
                </a:srgbClr>
              </a:gs>
              <a:gs pos="50000">
                <a:srgbClr val="A8C6E2">
                  <a:tint val="44500"/>
                  <a:satMod val="160000"/>
                </a:srgbClr>
              </a:gs>
              <a:gs pos="100000">
                <a:srgbClr val="A8C6E2">
                  <a:tint val="23500"/>
                  <a:satMod val="160000"/>
                </a:srgbClr>
              </a:gs>
            </a:gsLst>
            <a:lin ang="27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solidFill>
                  <a:srgbClr val="000000"/>
                </a:solidFill>
                <a:latin typeface="Arial" pitchFamily="34" charset="0"/>
                <a:cs typeface="Arial" pitchFamily="34" charset="0"/>
              </a:rPr>
              <a:t>Make Accreditation Recommendation to Accreditation Authority (AA)</a:t>
            </a:r>
          </a:p>
        </p:txBody>
      </p:sp>
      <p:sp>
        <p:nvSpPr>
          <p:cNvPr id="39" name="Rectangle 38">
            <a:extLst>
              <a:ext uri="{FF2B5EF4-FFF2-40B4-BE49-F238E27FC236}">
                <a16:creationId xmlns:a16="http://schemas.microsoft.com/office/drawing/2014/main" id="{4CC65868-2D17-4B0D-9E77-5B017A24E43C}"/>
              </a:ext>
            </a:extLst>
          </p:cNvPr>
          <p:cNvSpPr/>
          <p:nvPr/>
        </p:nvSpPr>
        <p:spPr>
          <a:xfrm>
            <a:off x="2590800" y="1281288"/>
            <a:ext cx="1371600" cy="838200"/>
          </a:xfrm>
          <a:prstGeom prst="rect">
            <a:avLst/>
          </a:prstGeom>
          <a:solidFill>
            <a:srgbClr val="92D050"/>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eaLnBrk="1" hangingPunct="1">
              <a:defRPr/>
            </a:pPr>
            <a:r>
              <a:rPr lang="en-US" sz="1200" dirty="0">
                <a:solidFill>
                  <a:srgbClr val="000000"/>
                </a:solidFill>
                <a:latin typeface="Arial" pitchFamily="34" charset="0"/>
                <a:cs typeface="Arial" pitchFamily="34" charset="0"/>
              </a:rPr>
              <a:t>Develop M&amp;S Management Plan and Provide Resources</a:t>
            </a:r>
          </a:p>
        </p:txBody>
      </p:sp>
    </p:spTree>
    <p:extLst>
      <p:ext uri="{BB962C8B-B14F-4D97-AF65-F5344CB8AC3E}">
        <p14:creationId xmlns:p14="http://schemas.microsoft.com/office/powerpoint/2010/main" val="217737928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Down Arrow 22"/>
          <p:cNvSpPr/>
          <p:nvPr/>
        </p:nvSpPr>
        <p:spPr bwMode="auto">
          <a:xfrm rot="16200000">
            <a:off x="5139241" y="-3198413"/>
            <a:ext cx="681892" cy="8654282"/>
          </a:xfrm>
          <a:prstGeom prst="downArrow">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rtlCol="0" anchor="ctr"/>
          <a:lstStyle/>
          <a:p>
            <a:pPr algn="ctr" eaLnBrk="0" fontAlgn="base" hangingPunct="0">
              <a:spcBef>
                <a:spcPct val="0"/>
              </a:spcBef>
              <a:spcAft>
                <a:spcPct val="0"/>
              </a:spcAft>
            </a:pPr>
            <a:endParaRPr lang="en-US" sz="2400" dirty="0">
              <a:solidFill>
                <a:srgbClr val="FFFFFF"/>
              </a:solidFill>
            </a:endParaRPr>
          </a:p>
        </p:txBody>
      </p:sp>
      <p:sp>
        <p:nvSpPr>
          <p:cNvPr id="4" name="Title 3"/>
          <p:cNvSpPr>
            <a:spLocks noGrp="1"/>
          </p:cNvSpPr>
          <p:nvPr>
            <p:ph type="title"/>
          </p:nvPr>
        </p:nvSpPr>
        <p:spPr>
          <a:xfrm>
            <a:off x="378276" y="-76707"/>
            <a:ext cx="10689576" cy="835026"/>
          </a:xfrm>
        </p:spPr>
        <p:txBody>
          <a:bodyPr>
            <a:noAutofit/>
          </a:bodyPr>
          <a:lstStyle/>
          <a:p>
            <a:pPr>
              <a:lnSpc>
                <a:spcPct val="100000"/>
              </a:lnSpc>
            </a:pPr>
            <a:r>
              <a:rPr lang="en-US" sz="3200" dirty="0"/>
              <a:t>DETERMINING VV&amp;A REQUIREMENTS</a:t>
            </a:r>
          </a:p>
        </p:txBody>
      </p:sp>
      <p:sp>
        <p:nvSpPr>
          <p:cNvPr id="25" name="Text Placeholder 24"/>
          <p:cNvSpPr>
            <a:spLocks noGrp="1"/>
          </p:cNvSpPr>
          <p:nvPr>
            <p:ph type="body" sz="quarter" idx="15"/>
          </p:nvPr>
        </p:nvSpPr>
        <p:spPr>
          <a:xfrm>
            <a:off x="1212987" y="955810"/>
            <a:ext cx="8534400" cy="381000"/>
          </a:xfrm>
        </p:spPr>
        <p:txBody>
          <a:bodyPr/>
          <a:lstStyle/>
          <a:p>
            <a:r>
              <a:rPr lang="en-US" dirty="0">
                <a:solidFill>
                  <a:schemeClr val="tx1"/>
                </a:solidFill>
              </a:rPr>
              <a:t>Determined/Categorized Requirements According To The Three Pillars of M&amp;S/Tool Credibility</a:t>
            </a:r>
          </a:p>
        </p:txBody>
      </p:sp>
      <p:sp>
        <p:nvSpPr>
          <p:cNvPr id="6" name="Rectangle 5"/>
          <p:cNvSpPr/>
          <p:nvPr/>
        </p:nvSpPr>
        <p:spPr bwMode="auto">
          <a:xfrm>
            <a:off x="1396458" y="1507621"/>
            <a:ext cx="1879600" cy="557654"/>
          </a:xfrm>
          <a:prstGeom prst="rect">
            <a:avLst/>
          </a:prstGeom>
          <a:solidFill>
            <a:schemeClr val="accent3">
              <a:lumMod val="40000"/>
              <a:lumOff val="60000"/>
            </a:schemeClr>
          </a:soli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rtlCol="0" anchor="ctr"/>
          <a:lstStyle/>
          <a:p>
            <a:pPr algn="ctr" eaLnBrk="0" fontAlgn="base" hangingPunct="0">
              <a:spcBef>
                <a:spcPct val="0"/>
              </a:spcBef>
              <a:spcAft>
                <a:spcPct val="0"/>
              </a:spcAft>
            </a:pPr>
            <a:r>
              <a:rPr lang="en-US" sz="1600" b="1" dirty="0">
                <a:solidFill>
                  <a:srgbClr val="526DB0">
                    <a:lumMod val="75000"/>
                  </a:srgbClr>
                </a:solidFill>
              </a:rPr>
              <a:t>Intended Use</a:t>
            </a:r>
          </a:p>
          <a:p>
            <a:pPr algn="ctr" eaLnBrk="0" fontAlgn="base" hangingPunct="0">
              <a:spcBef>
                <a:spcPct val="0"/>
              </a:spcBef>
              <a:spcAft>
                <a:spcPct val="0"/>
              </a:spcAft>
            </a:pPr>
            <a:r>
              <a:rPr lang="en-US" sz="1600" b="1" dirty="0">
                <a:solidFill>
                  <a:srgbClr val="526DB0">
                    <a:lumMod val="75000"/>
                  </a:srgbClr>
                </a:solidFill>
              </a:rPr>
              <a:t>Requirements</a:t>
            </a:r>
          </a:p>
        </p:txBody>
      </p:sp>
      <p:cxnSp>
        <p:nvCxnSpPr>
          <p:cNvPr id="7" name="Straight Arrow Connector 6"/>
          <p:cNvCxnSpPr>
            <a:cxnSpLocks/>
            <a:stCxn id="6" idx="2"/>
            <a:endCxn id="8" idx="0"/>
          </p:cNvCxnSpPr>
          <p:nvPr/>
        </p:nvCxnSpPr>
        <p:spPr>
          <a:xfrm>
            <a:off x="2336258" y="2065275"/>
            <a:ext cx="0" cy="1146"/>
          </a:xfrm>
          <a:prstGeom prst="straightConnector1">
            <a:avLst/>
          </a:prstGeom>
          <a:ln w="19050">
            <a:solidFill>
              <a:schemeClr val="accent3">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bwMode="auto">
          <a:xfrm>
            <a:off x="1396458" y="2066421"/>
            <a:ext cx="1879600" cy="406400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lIns="0" tIns="0" bIns="0" rtlCol="0" anchor="t"/>
          <a:lstStyle/>
          <a:p>
            <a:pPr eaLnBrk="0" fontAlgn="base" hangingPunct="0">
              <a:spcBef>
                <a:spcPct val="0"/>
              </a:spcBef>
              <a:spcAft>
                <a:spcPct val="0"/>
              </a:spcAft>
            </a:pPr>
            <a:r>
              <a:rPr lang="en-US" sz="1200" dirty="0">
                <a:solidFill>
                  <a:srgbClr val="FFFFFF"/>
                </a:solidFill>
              </a:rPr>
              <a:t> What the M&amp;S shall do…</a:t>
            </a:r>
            <a:r>
              <a:rPr lang="en-US" sz="2800" dirty="0">
                <a:solidFill>
                  <a:srgbClr val="FFFFFF"/>
                </a:solidFill>
              </a:rPr>
              <a:t> </a:t>
            </a:r>
          </a:p>
        </p:txBody>
      </p:sp>
      <p:sp>
        <p:nvSpPr>
          <p:cNvPr id="9" name="TextBox 8"/>
          <p:cNvSpPr txBox="1"/>
          <p:nvPr/>
        </p:nvSpPr>
        <p:spPr>
          <a:xfrm>
            <a:off x="1457802" y="2603449"/>
            <a:ext cx="1818256" cy="307777"/>
          </a:xfrm>
          <a:prstGeom prst="rect">
            <a:avLst/>
          </a:prstGeom>
          <a:solidFill>
            <a:schemeClr val="bg1"/>
          </a:solidFill>
        </p:spPr>
        <p:txBody>
          <a:bodyPr wrap="square" rtlCol="0">
            <a:spAutoFit/>
          </a:bodyPr>
          <a:lstStyle/>
          <a:p>
            <a:pPr eaLnBrk="0" fontAlgn="base" hangingPunct="0">
              <a:spcBef>
                <a:spcPct val="0"/>
              </a:spcBef>
              <a:spcAft>
                <a:spcPct val="0"/>
              </a:spcAft>
            </a:pPr>
            <a:r>
              <a:rPr lang="en-US" sz="1400" b="1" dirty="0">
                <a:solidFill>
                  <a:srgbClr val="526DB0">
                    <a:lumMod val="75000"/>
                  </a:srgbClr>
                </a:solidFill>
                <a:latin typeface="Arial" charset="0"/>
                <a:ea typeface="MS PGothic" pitchFamily="34" charset="-128"/>
              </a:rPr>
              <a:t>Requirement #1</a:t>
            </a:r>
          </a:p>
        </p:txBody>
      </p:sp>
      <p:sp>
        <p:nvSpPr>
          <p:cNvPr id="10" name="TextBox 9"/>
          <p:cNvSpPr txBox="1"/>
          <p:nvPr/>
        </p:nvSpPr>
        <p:spPr>
          <a:xfrm>
            <a:off x="1457803" y="3009844"/>
            <a:ext cx="1818259" cy="307777"/>
          </a:xfrm>
          <a:prstGeom prst="rect">
            <a:avLst/>
          </a:prstGeom>
          <a:solidFill>
            <a:schemeClr val="bg1"/>
          </a:solidFill>
        </p:spPr>
        <p:txBody>
          <a:bodyPr wrap="square" rtlCol="0">
            <a:spAutoFit/>
          </a:bodyPr>
          <a:lstStyle/>
          <a:p>
            <a:pPr eaLnBrk="0" fontAlgn="base" hangingPunct="0">
              <a:spcBef>
                <a:spcPct val="0"/>
              </a:spcBef>
              <a:spcAft>
                <a:spcPct val="0"/>
              </a:spcAft>
            </a:pPr>
            <a:r>
              <a:rPr lang="en-US" sz="1400" b="1" dirty="0">
                <a:solidFill>
                  <a:srgbClr val="526DB0">
                    <a:lumMod val="75000"/>
                  </a:srgbClr>
                </a:solidFill>
                <a:latin typeface="Arial" charset="0"/>
                <a:ea typeface="MS PGothic" pitchFamily="34" charset="-128"/>
              </a:rPr>
              <a:t>Requirement #2</a:t>
            </a:r>
          </a:p>
        </p:txBody>
      </p:sp>
      <p:sp>
        <p:nvSpPr>
          <p:cNvPr id="11" name="TextBox 10"/>
          <p:cNvSpPr txBox="1"/>
          <p:nvPr/>
        </p:nvSpPr>
        <p:spPr>
          <a:xfrm>
            <a:off x="2143945" y="3365458"/>
            <a:ext cx="492443" cy="461665"/>
          </a:xfrm>
          <a:prstGeom prst="rect">
            <a:avLst/>
          </a:prstGeom>
          <a:noFill/>
        </p:spPr>
        <p:txBody>
          <a:bodyPr wrap="none" rtlCol="0">
            <a:spAutoFit/>
          </a:bodyPr>
          <a:lstStyle/>
          <a:p>
            <a:pPr eaLnBrk="0" fontAlgn="base" hangingPunct="0">
              <a:spcBef>
                <a:spcPct val="0"/>
              </a:spcBef>
              <a:spcAft>
                <a:spcPct val="0"/>
              </a:spcAft>
            </a:pPr>
            <a:r>
              <a:rPr lang="en-US" sz="2400" b="1" dirty="0">
                <a:solidFill>
                  <a:srgbClr val="FFFFFF"/>
                </a:solidFill>
                <a:latin typeface="Arial" charset="0"/>
                <a:ea typeface="MS PGothic" pitchFamily="34" charset="-128"/>
              </a:rPr>
              <a:t>…</a:t>
            </a:r>
          </a:p>
        </p:txBody>
      </p:sp>
      <p:sp>
        <p:nvSpPr>
          <p:cNvPr id="12" name="TextBox 11"/>
          <p:cNvSpPr txBox="1"/>
          <p:nvPr/>
        </p:nvSpPr>
        <p:spPr>
          <a:xfrm>
            <a:off x="2151205" y="3764596"/>
            <a:ext cx="492443" cy="461665"/>
          </a:xfrm>
          <a:prstGeom prst="rect">
            <a:avLst/>
          </a:prstGeom>
          <a:noFill/>
        </p:spPr>
        <p:txBody>
          <a:bodyPr wrap="none" rtlCol="0">
            <a:spAutoFit/>
          </a:bodyPr>
          <a:lstStyle/>
          <a:p>
            <a:pPr eaLnBrk="0" fontAlgn="base" hangingPunct="0">
              <a:spcBef>
                <a:spcPct val="0"/>
              </a:spcBef>
              <a:spcAft>
                <a:spcPct val="0"/>
              </a:spcAft>
            </a:pPr>
            <a:r>
              <a:rPr lang="en-US" sz="2400" b="1" dirty="0">
                <a:solidFill>
                  <a:srgbClr val="FFFFFF"/>
                </a:solidFill>
                <a:latin typeface="Arial" charset="0"/>
                <a:ea typeface="MS PGothic" pitchFamily="34" charset="-128"/>
              </a:rPr>
              <a:t>…</a:t>
            </a:r>
          </a:p>
        </p:txBody>
      </p:sp>
      <p:sp>
        <p:nvSpPr>
          <p:cNvPr id="13" name="TextBox 12"/>
          <p:cNvSpPr txBox="1"/>
          <p:nvPr/>
        </p:nvSpPr>
        <p:spPr>
          <a:xfrm>
            <a:off x="1457802" y="4555588"/>
            <a:ext cx="1814920" cy="307777"/>
          </a:xfrm>
          <a:prstGeom prst="rect">
            <a:avLst/>
          </a:prstGeom>
          <a:solidFill>
            <a:schemeClr val="bg1"/>
          </a:solidFill>
        </p:spPr>
        <p:txBody>
          <a:bodyPr wrap="none" rtlCol="0">
            <a:spAutoFit/>
          </a:bodyPr>
          <a:lstStyle/>
          <a:p>
            <a:pPr eaLnBrk="0" fontAlgn="base" hangingPunct="0">
              <a:spcBef>
                <a:spcPct val="0"/>
              </a:spcBef>
              <a:spcAft>
                <a:spcPct val="0"/>
              </a:spcAft>
            </a:pPr>
            <a:r>
              <a:rPr lang="en-US" sz="1400" b="1" dirty="0">
                <a:solidFill>
                  <a:srgbClr val="526DB0">
                    <a:lumMod val="75000"/>
                  </a:srgbClr>
                </a:solidFill>
                <a:latin typeface="Arial" charset="0"/>
                <a:ea typeface="MS PGothic" pitchFamily="34" charset="-128"/>
              </a:rPr>
              <a:t>Requirement #(n-1)</a:t>
            </a:r>
          </a:p>
        </p:txBody>
      </p:sp>
      <p:sp>
        <p:nvSpPr>
          <p:cNvPr id="14" name="TextBox 13"/>
          <p:cNvSpPr txBox="1"/>
          <p:nvPr/>
        </p:nvSpPr>
        <p:spPr>
          <a:xfrm>
            <a:off x="1457802" y="4983754"/>
            <a:ext cx="1820626" cy="307777"/>
          </a:xfrm>
          <a:prstGeom prst="rect">
            <a:avLst/>
          </a:prstGeom>
          <a:solidFill>
            <a:schemeClr val="bg1"/>
          </a:solidFill>
        </p:spPr>
        <p:txBody>
          <a:bodyPr wrap="square" rtlCol="0">
            <a:spAutoFit/>
          </a:bodyPr>
          <a:lstStyle/>
          <a:p>
            <a:pPr eaLnBrk="0" fontAlgn="base" hangingPunct="0">
              <a:spcBef>
                <a:spcPct val="0"/>
              </a:spcBef>
              <a:spcAft>
                <a:spcPct val="0"/>
              </a:spcAft>
            </a:pPr>
            <a:r>
              <a:rPr lang="en-US" sz="1400" b="1" dirty="0">
                <a:solidFill>
                  <a:srgbClr val="526DB0">
                    <a:lumMod val="75000"/>
                  </a:srgbClr>
                </a:solidFill>
                <a:latin typeface="Arial" charset="0"/>
                <a:ea typeface="MS PGothic" pitchFamily="34" charset="-128"/>
              </a:rPr>
              <a:t>Requirement #n</a:t>
            </a:r>
          </a:p>
        </p:txBody>
      </p:sp>
      <p:sp>
        <p:nvSpPr>
          <p:cNvPr id="15" name="Rectangle 14"/>
          <p:cNvSpPr/>
          <p:nvPr/>
        </p:nvSpPr>
        <p:spPr bwMode="auto">
          <a:xfrm>
            <a:off x="3849373" y="1507621"/>
            <a:ext cx="2598057" cy="2256975"/>
          </a:xfrm>
          <a:prstGeom prst="rect">
            <a:avLst/>
          </a:prstGeom>
          <a:solidFill>
            <a:schemeClr val="accent3">
              <a:lumMod val="40000"/>
              <a:lumOff val="60000"/>
            </a:schemeClr>
          </a:soli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rtlCol="0" anchor="t"/>
          <a:lstStyle/>
          <a:p>
            <a:pPr algn="ctr" eaLnBrk="0" fontAlgn="base" hangingPunct="0">
              <a:spcBef>
                <a:spcPct val="0"/>
              </a:spcBef>
              <a:spcAft>
                <a:spcPct val="0"/>
              </a:spcAft>
            </a:pPr>
            <a:r>
              <a:rPr lang="en-US" sz="1800" b="1" dirty="0">
                <a:solidFill>
                  <a:schemeClr val="tx1"/>
                </a:solidFill>
                <a:effectLst>
                  <a:outerShdw blurRad="38100" dist="38100" dir="2700000" algn="tl">
                    <a:srgbClr val="000000">
                      <a:alpha val="43137"/>
                    </a:srgbClr>
                  </a:outerShdw>
                </a:effectLst>
              </a:rPr>
              <a:t>CAPABILITY</a:t>
            </a:r>
            <a:r>
              <a:rPr lang="en-US" sz="1800" b="1" dirty="0">
                <a:solidFill>
                  <a:schemeClr val="tx1"/>
                </a:solidFill>
              </a:rPr>
              <a:t> REQUIREMENTS</a:t>
            </a:r>
          </a:p>
          <a:p>
            <a:pPr algn="ctr" eaLnBrk="0" fontAlgn="base" hangingPunct="0">
              <a:spcBef>
                <a:spcPct val="0"/>
              </a:spcBef>
              <a:spcAft>
                <a:spcPct val="0"/>
              </a:spcAft>
            </a:pPr>
            <a:endParaRPr lang="en-US" sz="1100" dirty="0">
              <a:solidFill>
                <a:srgbClr val="FFFFFF"/>
              </a:solidFill>
            </a:endParaRPr>
          </a:p>
        </p:txBody>
      </p:sp>
      <p:sp>
        <p:nvSpPr>
          <p:cNvPr id="16" name="Rectangle 15"/>
          <p:cNvSpPr/>
          <p:nvPr/>
        </p:nvSpPr>
        <p:spPr bwMode="ltGray">
          <a:xfrm>
            <a:off x="6490924" y="1507624"/>
            <a:ext cx="2598057" cy="2256972"/>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rtlCol="0" anchor="t"/>
          <a:lstStyle/>
          <a:p>
            <a:pPr algn="ctr" eaLnBrk="0" fontAlgn="base" hangingPunct="0">
              <a:spcBef>
                <a:spcPct val="0"/>
              </a:spcBef>
              <a:spcAft>
                <a:spcPct val="0"/>
              </a:spcAft>
            </a:pPr>
            <a:r>
              <a:rPr lang="en-US" sz="1800" b="1" dirty="0">
                <a:solidFill>
                  <a:schemeClr val="tx1"/>
                </a:solidFill>
                <a:effectLst>
                  <a:outerShdw blurRad="38100" dist="38100" dir="2700000" algn="tl">
                    <a:srgbClr val="000000">
                      <a:alpha val="43137"/>
                    </a:srgbClr>
                  </a:outerShdw>
                </a:effectLst>
              </a:rPr>
              <a:t>ACCURACY</a:t>
            </a:r>
            <a:r>
              <a:rPr lang="en-US" sz="1800" b="1" dirty="0">
                <a:solidFill>
                  <a:schemeClr val="tx1"/>
                </a:solidFill>
              </a:rPr>
              <a:t> REQUIREMENTS</a:t>
            </a:r>
          </a:p>
        </p:txBody>
      </p:sp>
      <p:sp>
        <p:nvSpPr>
          <p:cNvPr id="17" name="Rectangle 16"/>
          <p:cNvSpPr/>
          <p:nvPr/>
        </p:nvSpPr>
        <p:spPr bwMode="auto">
          <a:xfrm>
            <a:off x="9132689" y="1507625"/>
            <a:ext cx="428172" cy="5084466"/>
          </a:xfrm>
          <a:prstGeom prst="rect">
            <a:avLst/>
          </a:prstGeom>
          <a:solidFill>
            <a:schemeClr val="accent4">
              <a:lumMod val="40000"/>
              <a:lumOff val="60000"/>
            </a:schemeClr>
          </a:soli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vert="vert" rtlCol="0" anchor="ctr"/>
          <a:lstStyle/>
          <a:p>
            <a:pPr algn="ctr" eaLnBrk="0" fontAlgn="base" hangingPunct="0">
              <a:spcBef>
                <a:spcPct val="0"/>
              </a:spcBef>
              <a:spcAft>
                <a:spcPct val="0"/>
              </a:spcAft>
            </a:pPr>
            <a:r>
              <a:rPr lang="en-US" sz="2400" b="1" dirty="0">
                <a:solidFill>
                  <a:srgbClr val="526DB0">
                    <a:lumMod val="50000"/>
                  </a:srgbClr>
                </a:solidFill>
                <a:ea typeface="Arial Unicode MS" panose="020B0604020202020204" pitchFamily="34" charset="-128"/>
                <a:cs typeface="Courier New" panose="02070309020205020404" pitchFamily="49" charset="0"/>
              </a:rPr>
              <a:t>ACCEPTABILITY  CRITERIA</a:t>
            </a:r>
          </a:p>
        </p:txBody>
      </p:sp>
      <p:sp>
        <p:nvSpPr>
          <p:cNvPr id="18" name="TextBox 17"/>
          <p:cNvSpPr txBox="1"/>
          <p:nvPr/>
        </p:nvSpPr>
        <p:spPr>
          <a:xfrm>
            <a:off x="3885658" y="2289901"/>
            <a:ext cx="2547257" cy="1306388"/>
          </a:xfrm>
          <a:prstGeom prst="rect">
            <a:avLst/>
          </a:prstGeom>
          <a:solidFill>
            <a:schemeClr val="bg1"/>
          </a:solidFill>
        </p:spPr>
        <p:txBody>
          <a:bodyPr wrap="square" lIns="91440" rIns="0" rtlCol="0">
            <a:noAutofit/>
          </a:bodyPr>
          <a:lstStyle/>
          <a:p>
            <a:pPr eaLnBrk="0" fontAlgn="base" hangingPunct="0">
              <a:spcBef>
                <a:spcPct val="0"/>
              </a:spcBef>
              <a:spcAft>
                <a:spcPct val="0"/>
              </a:spcAft>
            </a:pPr>
            <a:r>
              <a:rPr lang="en-US" sz="1100" i="1" dirty="0">
                <a:solidFill>
                  <a:srgbClr val="526DB0">
                    <a:lumMod val="75000"/>
                  </a:srgbClr>
                </a:solidFill>
                <a:latin typeface="Arial" charset="0"/>
                <a:ea typeface="MS PGothic" pitchFamily="34" charset="-128"/>
              </a:rPr>
              <a:t>What can the M&amp;S do (the functions) and to what level of detail (fidelity)?</a:t>
            </a:r>
          </a:p>
          <a:p>
            <a:pPr eaLnBrk="0" fontAlgn="base" hangingPunct="0">
              <a:spcBef>
                <a:spcPct val="0"/>
              </a:spcBef>
              <a:spcAft>
                <a:spcPct val="0"/>
              </a:spcAft>
            </a:pPr>
            <a:endParaRPr lang="en-US" sz="1100" i="1" dirty="0">
              <a:solidFill>
                <a:srgbClr val="526DB0">
                  <a:lumMod val="75000"/>
                </a:srgbClr>
              </a:solidFill>
              <a:latin typeface="Arial" charset="0"/>
              <a:ea typeface="MS PGothic" pitchFamily="34" charset="-128"/>
            </a:endParaRPr>
          </a:p>
          <a:p>
            <a:pPr eaLnBrk="0" fontAlgn="base" hangingPunct="0">
              <a:spcBef>
                <a:spcPct val="0"/>
              </a:spcBef>
              <a:spcAft>
                <a:spcPct val="0"/>
              </a:spcAft>
            </a:pPr>
            <a:r>
              <a:rPr lang="en-US" sz="1100" dirty="0">
                <a:solidFill>
                  <a:srgbClr val="526DB0">
                    <a:lumMod val="75000"/>
                  </a:srgbClr>
                </a:solidFill>
                <a:latin typeface="Arial" charset="0"/>
                <a:ea typeface="MS PGothic" pitchFamily="34" charset="-128"/>
              </a:rPr>
              <a:t>Detailed Functional Decomposition</a:t>
            </a:r>
          </a:p>
          <a:p>
            <a:pPr eaLnBrk="0" fontAlgn="base" hangingPunct="0">
              <a:spcBef>
                <a:spcPct val="0"/>
              </a:spcBef>
              <a:spcAft>
                <a:spcPct val="0"/>
              </a:spcAft>
            </a:pPr>
            <a:r>
              <a:rPr lang="en-US" sz="1200" dirty="0">
                <a:solidFill>
                  <a:srgbClr val="526DB0">
                    <a:lumMod val="75000"/>
                  </a:srgbClr>
                </a:solidFill>
                <a:latin typeface="Arial" charset="0"/>
                <a:ea typeface="MS PGothic" pitchFamily="34" charset="-128"/>
              </a:rPr>
              <a:t> </a:t>
            </a:r>
          </a:p>
          <a:p>
            <a:pPr eaLnBrk="0" fontAlgn="base" hangingPunct="0">
              <a:spcBef>
                <a:spcPct val="0"/>
              </a:spcBef>
              <a:spcAft>
                <a:spcPct val="0"/>
              </a:spcAft>
            </a:pPr>
            <a:r>
              <a:rPr lang="en-US" sz="1100" i="1" dirty="0">
                <a:solidFill>
                  <a:srgbClr val="526DB0">
                    <a:lumMod val="75000"/>
                  </a:srgbClr>
                </a:solidFill>
                <a:latin typeface="Arial" charset="0"/>
                <a:ea typeface="MS PGothic" pitchFamily="34" charset="-128"/>
              </a:rPr>
              <a:t>Clearly Stated Assumptions &amp;          Limitations</a:t>
            </a:r>
          </a:p>
        </p:txBody>
      </p:sp>
      <p:sp>
        <p:nvSpPr>
          <p:cNvPr id="20" name="Rectangle 19"/>
          <p:cNvSpPr/>
          <p:nvPr/>
        </p:nvSpPr>
        <p:spPr bwMode="auto">
          <a:xfrm>
            <a:off x="3849372" y="3869822"/>
            <a:ext cx="5239608" cy="2268700"/>
          </a:xfrm>
          <a:prstGeom prst="rect">
            <a:avLst/>
          </a:prstGeom>
          <a:solidFill>
            <a:schemeClr val="accent1">
              <a:lumMod val="60000"/>
              <a:lumOff val="40000"/>
            </a:schemeClr>
          </a:soli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rtlCol="0" anchor="t"/>
          <a:lstStyle/>
          <a:p>
            <a:pPr algn="ctr" eaLnBrk="0" fontAlgn="base" hangingPunct="0">
              <a:spcBef>
                <a:spcPct val="0"/>
              </a:spcBef>
              <a:spcAft>
                <a:spcPct val="0"/>
              </a:spcAft>
            </a:pPr>
            <a:endParaRPr lang="en-US" sz="1000" b="1" dirty="0">
              <a:solidFill>
                <a:schemeClr val="tx1"/>
              </a:solidFill>
              <a:effectLst>
                <a:outerShdw blurRad="38100" dist="38100" dir="2700000" algn="tl">
                  <a:srgbClr val="000000">
                    <a:alpha val="43137"/>
                  </a:srgbClr>
                </a:outerShdw>
              </a:effectLst>
            </a:endParaRPr>
          </a:p>
          <a:p>
            <a:pPr algn="ctr" eaLnBrk="0" fontAlgn="base" hangingPunct="0">
              <a:spcBef>
                <a:spcPct val="0"/>
              </a:spcBef>
              <a:spcAft>
                <a:spcPct val="0"/>
              </a:spcAft>
            </a:pPr>
            <a:r>
              <a:rPr lang="en-US" sz="2000" b="1" dirty="0">
                <a:solidFill>
                  <a:schemeClr val="tx1"/>
                </a:solidFill>
                <a:effectLst>
                  <a:outerShdw blurRad="38100" dist="38100" dir="2700000" algn="tl">
                    <a:srgbClr val="000000">
                      <a:alpha val="43137"/>
                    </a:srgbClr>
                  </a:outerShdw>
                </a:effectLst>
              </a:rPr>
              <a:t>USABILITY</a:t>
            </a:r>
            <a:r>
              <a:rPr lang="en-US" sz="2000" b="1" dirty="0">
                <a:solidFill>
                  <a:schemeClr val="tx1"/>
                </a:solidFill>
              </a:rPr>
              <a:t> REQUIREMENTS</a:t>
            </a:r>
          </a:p>
        </p:txBody>
      </p:sp>
      <p:sp>
        <p:nvSpPr>
          <p:cNvPr id="21" name="TextBox 20"/>
          <p:cNvSpPr txBox="1"/>
          <p:nvPr/>
        </p:nvSpPr>
        <p:spPr>
          <a:xfrm>
            <a:off x="3885657" y="4566036"/>
            <a:ext cx="5177922" cy="1306388"/>
          </a:xfrm>
          <a:prstGeom prst="rect">
            <a:avLst/>
          </a:prstGeom>
          <a:solidFill>
            <a:schemeClr val="bg1"/>
          </a:solidFill>
        </p:spPr>
        <p:txBody>
          <a:bodyPr wrap="square" lIns="91440" rIns="0" rtlCol="0">
            <a:noAutofit/>
          </a:bodyPr>
          <a:lstStyle/>
          <a:p>
            <a:pPr eaLnBrk="0" fontAlgn="base" hangingPunct="0">
              <a:spcBef>
                <a:spcPct val="0"/>
              </a:spcBef>
              <a:spcAft>
                <a:spcPct val="0"/>
              </a:spcAft>
            </a:pPr>
            <a:r>
              <a:rPr lang="en-US" sz="1100" i="1" dirty="0">
                <a:solidFill>
                  <a:srgbClr val="526DB0">
                    <a:lumMod val="75000"/>
                  </a:srgbClr>
                </a:solidFill>
                <a:latin typeface="Arial" charset="0"/>
                <a:ea typeface="MS PGothic" pitchFamily="34" charset="-128"/>
              </a:rPr>
              <a:t>What do users need to operate the M&amp;S correctly and without introducing errors?</a:t>
            </a:r>
          </a:p>
          <a:p>
            <a:pPr eaLnBrk="0" fontAlgn="base" hangingPunct="0">
              <a:spcBef>
                <a:spcPct val="0"/>
              </a:spcBef>
              <a:spcAft>
                <a:spcPct val="0"/>
              </a:spcAft>
            </a:pPr>
            <a:endParaRPr lang="en-US" sz="1100" i="1" dirty="0">
              <a:solidFill>
                <a:srgbClr val="526DB0">
                  <a:lumMod val="75000"/>
                </a:srgbClr>
              </a:solidFill>
              <a:latin typeface="Arial" charset="0"/>
              <a:ea typeface="MS PGothic" pitchFamily="34" charset="-128"/>
            </a:endParaRPr>
          </a:p>
          <a:p>
            <a:pPr eaLnBrk="0" fontAlgn="base" hangingPunct="0">
              <a:spcBef>
                <a:spcPct val="0"/>
              </a:spcBef>
              <a:spcAft>
                <a:spcPct val="0"/>
              </a:spcAft>
            </a:pPr>
            <a:r>
              <a:rPr lang="en-US" sz="1100" i="1" dirty="0">
                <a:solidFill>
                  <a:srgbClr val="526DB0">
                    <a:lumMod val="75000"/>
                  </a:srgbClr>
                </a:solidFill>
                <a:latin typeface="Arial" charset="0"/>
                <a:ea typeface="MS PGothic" pitchFamily="34" charset="-128"/>
              </a:rPr>
              <a:t>What are the implications of the Assumptions &amp; Limitations?</a:t>
            </a:r>
          </a:p>
          <a:p>
            <a:pPr eaLnBrk="0" fontAlgn="base" hangingPunct="0">
              <a:spcBef>
                <a:spcPct val="0"/>
              </a:spcBef>
              <a:spcAft>
                <a:spcPct val="0"/>
              </a:spcAft>
            </a:pPr>
            <a:endParaRPr lang="en-US" sz="1100" b="1" i="1" dirty="0">
              <a:solidFill>
                <a:srgbClr val="526DB0">
                  <a:lumMod val="75000"/>
                </a:srgbClr>
              </a:solidFill>
              <a:effectLst>
                <a:outerShdw blurRad="38100" dist="38100" dir="2700000" algn="tl">
                  <a:srgbClr val="000000">
                    <a:alpha val="43137"/>
                  </a:srgbClr>
                </a:outerShdw>
              </a:effectLst>
              <a:latin typeface="Arial" charset="0"/>
              <a:ea typeface="MS PGothic" pitchFamily="34" charset="-128"/>
            </a:endParaRPr>
          </a:p>
          <a:p>
            <a:pPr eaLnBrk="0" fontAlgn="base" hangingPunct="0">
              <a:spcBef>
                <a:spcPct val="0"/>
              </a:spcBef>
              <a:spcAft>
                <a:spcPct val="0"/>
              </a:spcAft>
            </a:pPr>
            <a:r>
              <a:rPr lang="en-US" sz="1100" b="1" i="1" dirty="0">
                <a:solidFill>
                  <a:srgbClr val="526DB0">
                    <a:lumMod val="75000"/>
                  </a:srgbClr>
                </a:solidFill>
                <a:latin typeface="Arial" charset="0"/>
                <a:ea typeface="MS PGothic" pitchFamily="34" charset="-128"/>
              </a:rPr>
              <a:t>RISK ASSESSMENT:  </a:t>
            </a:r>
            <a:r>
              <a:rPr lang="en-US" sz="1100" i="1" dirty="0">
                <a:solidFill>
                  <a:srgbClr val="526DB0">
                    <a:lumMod val="75000"/>
                  </a:srgbClr>
                </a:solidFill>
                <a:latin typeface="Arial" charset="0"/>
                <a:ea typeface="MS PGothic" pitchFamily="34" charset="-128"/>
              </a:rPr>
              <a:t>How fit is the M&amp;S system to satisfy the intended use with respect to the specified Capability and Accuracy and Usability?</a:t>
            </a:r>
          </a:p>
          <a:p>
            <a:pPr eaLnBrk="0" fontAlgn="base" hangingPunct="0">
              <a:spcBef>
                <a:spcPct val="0"/>
              </a:spcBef>
              <a:spcAft>
                <a:spcPct val="0"/>
              </a:spcAft>
            </a:pPr>
            <a:endParaRPr lang="en-US" sz="1200" dirty="0">
              <a:solidFill>
                <a:srgbClr val="526DB0">
                  <a:lumMod val="75000"/>
                </a:srgbClr>
              </a:solidFill>
              <a:latin typeface="Arial" charset="0"/>
              <a:ea typeface="MS PGothic" pitchFamily="34" charset="-128"/>
            </a:endParaRPr>
          </a:p>
        </p:txBody>
      </p:sp>
      <p:sp>
        <p:nvSpPr>
          <p:cNvPr id="22" name="Rectangle 21"/>
          <p:cNvSpPr/>
          <p:nvPr/>
        </p:nvSpPr>
        <p:spPr bwMode="auto">
          <a:xfrm>
            <a:off x="3341372" y="1507620"/>
            <a:ext cx="428172" cy="5084471"/>
          </a:xfrm>
          <a:prstGeom prst="rect">
            <a:avLst/>
          </a:prstGeom>
          <a:solidFill>
            <a:schemeClr val="accent4">
              <a:lumMod val="40000"/>
              <a:lumOff val="60000"/>
            </a:schemeClr>
          </a:soli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vert="vert" rtlCol="0" anchor="ctr"/>
          <a:lstStyle/>
          <a:p>
            <a:pPr algn="ctr" eaLnBrk="0" fontAlgn="base" hangingPunct="0">
              <a:spcBef>
                <a:spcPct val="0"/>
              </a:spcBef>
              <a:spcAft>
                <a:spcPct val="0"/>
              </a:spcAft>
            </a:pPr>
            <a:r>
              <a:rPr lang="en-US" sz="2400" b="1" dirty="0">
                <a:solidFill>
                  <a:srgbClr val="526DB0">
                    <a:lumMod val="50000"/>
                  </a:srgbClr>
                </a:solidFill>
                <a:ea typeface="Arial Unicode MS" panose="020B0604020202020204" pitchFamily="34" charset="-128"/>
                <a:cs typeface="Courier New" panose="02070309020205020404" pitchFamily="49" charset="0"/>
              </a:rPr>
              <a:t>ACCEPTABILITY  CRITERIA</a:t>
            </a:r>
          </a:p>
        </p:txBody>
      </p:sp>
      <p:sp>
        <p:nvSpPr>
          <p:cNvPr id="2" name="Rectangle 1">
            <a:extLst>
              <a:ext uri="{FF2B5EF4-FFF2-40B4-BE49-F238E27FC236}">
                <a16:creationId xmlns:a16="http://schemas.microsoft.com/office/drawing/2014/main" id="{446F79C6-D1BB-45F2-B401-508640A27CBA}"/>
              </a:ext>
            </a:extLst>
          </p:cNvPr>
          <p:cNvSpPr/>
          <p:nvPr/>
        </p:nvSpPr>
        <p:spPr>
          <a:xfrm>
            <a:off x="3885657" y="5215809"/>
            <a:ext cx="5177922" cy="481101"/>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5920E5C-6904-4037-AF87-04C41AD04AD6}"/>
              </a:ext>
            </a:extLst>
          </p:cNvPr>
          <p:cNvSpPr/>
          <p:nvPr/>
        </p:nvSpPr>
        <p:spPr bwMode="auto">
          <a:xfrm>
            <a:off x="1393122" y="6250810"/>
            <a:ext cx="1879600" cy="348343"/>
          </a:xfrm>
          <a:prstGeom prst="rect">
            <a:avLst/>
          </a:prstGeom>
          <a:solidFill>
            <a:schemeClr val="accent3">
              <a:lumMod val="40000"/>
              <a:lumOff val="60000"/>
            </a:schemeClr>
          </a:soli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rtlCol="0" anchor="ctr"/>
          <a:lstStyle/>
          <a:p>
            <a:pPr algn="ctr" eaLnBrk="0" fontAlgn="base" hangingPunct="0">
              <a:spcBef>
                <a:spcPct val="0"/>
              </a:spcBef>
              <a:spcAft>
                <a:spcPct val="0"/>
              </a:spcAft>
            </a:pPr>
            <a:r>
              <a:rPr lang="en-US" sz="1600" b="1" dirty="0">
                <a:solidFill>
                  <a:srgbClr val="C00000"/>
                </a:solidFill>
              </a:rPr>
              <a:t>Requirement</a:t>
            </a:r>
          </a:p>
        </p:txBody>
      </p:sp>
      <p:sp>
        <p:nvSpPr>
          <p:cNvPr id="30" name="Rectangle 29">
            <a:extLst>
              <a:ext uri="{FF2B5EF4-FFF2-40B4-BE49-F238E27FC236}">
                <a16:creationId xmlns:a16="http://schemas.microsoft.com/office/drawing/2014/main" id="{CB51C655-C32F-4749-A539-A79951C73853}"/>
              </a:ext>
            </a:extLst>
          </p:cNvPr>
          <p:cNvSpPr/>
          <p:nvPr/>
        </p:nvSpPr>
        <p:spPr bwMode="auto">
          <a:xfrm>
            <a:off x="3885656" y="6243748"/>
            <a:ext cx="5203323" cy="348343"/>
          </a:xfrm>
          <a:prstGeom prst="rect">
            <a:avLst/>
          </a:prstGeom>
          <a:solidFill>
            <a:schemeClr val="accent3">
              <a:lumMod val="40000"/>
              <a:lumOff val="60000"/>
            </a:schemeClr>
          </a:soli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rtlCol="0" anchor="ctr"/>
          <a:lstStyle/>
          <a:p>
            <a:pPr algn="ctr" eaLnBrk="0" fontAlgn="base" hangingPunct="0">
              <a:spcBef>
                <a:spcPct val="0"/>
              </a:spcBef>
              <a:spcAft>
                <a:spcPct val="0"/>
              </a:spcAft>
            </a:pPr>
            <a:r>
              <a:rPr lang="en-US" sz="1600" b="1" dirty="0">
                <a:solidFill>
                  <a:srgbClr val="C00000"/>
                </a:solidFill>
              </a:rPr>
              <a:t>Capability</a:t>
            </a:r>
          </a:p>
        </p:txBody>
      </p:sp>
      <p:sp>
        <p:nvSpPr>
          <p:cNvPr id="31" name="Rectangle 30">
            <a:extLst>
              <a:ext uri="{FF2B5EF4-FFF2-40B4-BE49-F238E27FC236}">
                <a16:creationId xmlns:a16="http://schemas.microsoft.com/office/drawing/2014/main" id="{FC275AAD-33DB-4B22-A67C-4C8F1E51764C}"/>
              </a:ext>
            </a:extLst>
          </p:cNvPr>
          <p:cNvSpPr/>
          <p:nvPr/>
        </p:nvSpPr>
        <p:spPr bwMode="auto">
          <a:xfrm>
            <a:off x="9940306" y="787782"/>
            <a:ext cx="1396388" cy="5828908"/>
          </a:xfrm>
          <a:prstGeom prst="rect">
            <a:avLst/>
          </a:prstGeom>
          <a:solidFill>
            <a:schemeClr val="accent3">
              <a:lumMod val="40000"/>
              <a:lumOff val="60000"/>
            </a:schemeClr>
          </a:soli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rtlCol="0" anchor="t" anchorCtr="0"/>
          <a:lstStyle/>
          <a:p>
            <a:pPr algn="ctr" eaLnBrk="0" fontAlgn="base" hangingPunct="0">
              <a:spcBef>
                <a:spcPct val="0"/>
              </a:spcBef>
              <a:spcAft>
                <a:spcPct val="0"/>
              </a:spcAft>
            </a:pPr>
            <a:endParaRPr lang="en-US" sz="1400" b="1" dirty="0">
              <a:solidFill>
                <a:srgbClr val="C00000"/>
              </a:solidFill>
            </a:endParaRPr>
          </a:p>
          <a:p>
            <a:pPr algn="ctr" eaLnBrk="0" fontAlgn="base" hangingPunct="0">
              <a:spcBef>
                <a:spcPct val="0"/>
              </a:spcBef>
              <a:spcAft>
                <a:spcPct val="0"/>
              </a:spcAft>
            </a:pPr>
            <a:endParaRPr lang="en-US" sz="1400" b="1" dirty="0">
              <a:solidFill>
                <a:srgbClr val="C00000"/>
              </a:solidFill>
            </a:endParaRPr>
          </a:p>
          <a:p>
            <a:pPr algn="ctr" eaLnBrk="0" fontAlgn="base" hangingPunct="0">
              <a:spcBef>
                <a:spcPct val="0"/>
              </a:spcBef>
              <a:spcAft>
                <a:spcPct val="0"/>
              </a:spcAft>
            </a:pPr>
            <a:endParaRPr lang="en-US" sz="1400" b="1" dirty="0">
              <a:solidFill>
                <a:srgbClr val="C00000"/>
              </a:solidFill>
            </a:endParaRPr>
          </a:p>
          <a:p>
            <a:pPr algn="ctr" eaLnBrk="0" fontAlgn="base" hangingPunct="0">
              <a:spcBef>
                <a:spcPct val="0"/>
              </a:spcBef>
              <a:spcAft>
                <a:spcPct val="0"/>
              </a:spcAft>
            </a:pPr>
            <a:r>
              <a:rPr lang="en-US" sz="1400" b="1" i="1" dirty="0">
                <a:solidFill>
                  <a:schemeClr val="tx1"/>
                </a:solidFill>
              </a:rPr>
              <a:t>But “How Fit for Purpose?”</a:t>
            </a:r>
          </a:p>
          <a:p>
            <a:pPr algn="ctr" eaLnBrk="0" fontAlgn="base" hangingPunct="0">
              <a:spcBef>
                <a:spcPct val="0"/>
              </a:spcBef>
              <a:spcAft>
                <a:spcPct val="0"/>
              </a:spcAft>
            </a:pPr>
            <a:endParaRPr lang="en-US" sz="1400" b="1" i="1" dirty="0">
              <a:solidFill>
                <a:schemeClr val="tx1"/>
              </a:solidFill>
            </a:endParaRPr>
          </a:p>
          <a:p>
            <a:pPr algn="ctr" eaLnBrk="0" fontAlgn="base" hangingPunct="0">
              <a:spcBef>
                <a:spcPct val="0"/>
              </a:spcBef>
              <a:spcAft>
                <a:spcPct val="0"/>
              </a:spcAft>
            </a:pPr>
            <a:endParaRPr lang="en-US" sz="1400" b="1" i="1" dirty="0">
              <a:solidFill>
                <a:schemeClr val="tx1"/>
              </a:solidFill>
            </a:endParaRPr>
          </a:p>
          <a:p>
            <a:pPr algn="ctr" eaLnBrk="0" fontAlgn="base" hangingPunct="0">
              <a:spcBef>
                <a:spcPct val="0"/>
              </a:spcBef>
              <a:spcAft>
                <a:spcPct val="0"/>
              </a:spcAft>
            </a:pPr>
            <a:r>
              <a:rPr lang="en-US" sz="1400" b="1" i="1" dirty="0">
                <a:solidFill>
                  <a:schemeClr val="tx1"/>
                </a:solidFill>
              </a:rPr>
              <a:t>Intended Use Components or </a:t>
            </a:r>
          </a:p>
          <a:p>
            <a:pPr algn="ctr" eaLnBrk="0" fontAlgn="base" hangingPunct="0">
              <a:spcBef>
                <a:spcPct val="0"/>
              </a:spcBef>
              <a:spcAft>
                <a:spcPct val="0"/>
              </a:spcAft>
            </a:pPr>
            <a:r>
              <a:rPr lang="en-US" sz="1400" b="1" i="1" dirty="0">
                <a:solidFill>
                  <a:schemeClr val="tx1"/>
                </a:solidFill>
              </a:rPr>
              <a:t>Aspects?</a:t>
            </a:r>
          </a:p>
          <a:p>
            <a:pPr algn="ctr" eaLnBrk="0" fontAlgn="base" hangingPunct="0">
              <a:spcBef>
                <a:spcPct val="0"/>
              </a:spcBef>
              <a:spcAft>
                <a:spcPct val="0"/>
              </a:spcAft>
            </a:pPr>
            <a:endParaRPr lang="en-US" sz="1400" b="1" i="1" dirty="0">
              <a:solidFill>
                <a:schemeClr val="tx1"/>
              </a:solidFill>
            </a:endParaRPr>
          </a:p>
          <a:p>
            <a:pPr algn="ctr" eaLnBrk="0" fontAlgn="base" hangingPunct="0">
              <a:spcBef>
                <a:spcPct val="0"/>
              </a:spcBef>
              <a:spcAft>
                <a:spcPct val="0"/>
              </a:spcAft>
            </a:pPr>
            <a:r>
              <a:rPr lang="en-US" sz="1400" b="1" i="1" dirty="0">
                <a:solidFill>
                  <a:schemeClr val="tx1"/>
                </a:solidFill>
              </a:rPr>
              <a:t>Likely Employment Environment?</a:t>
            </a:r>
          </a:p>
          <a:p>
            <a:pPr algn="ctr" eaLnBrk="0" fontAlgn="base" hangingPunct="0">
              <a:spcBef>
                <a:spcPct val="0"/>
              </a:spcBef>
              <a:spcAft>
                <a:spcPct val="0"/>
              </a:spcAft>
            </a:pPr>
            <a:endParaRPr lang="en-US" sz="1400" b="1" i="1" dirty="0">
              <a:solidFill>
                <a:schemeClr val="tx1"/>
              </a:solidFill>
            </a:endParaRPr>
          </a:p>
          <a:p>
            <a:pPr algn="ctr" eaLnBrk="0" fontAlgn="base" hangingPunct="0">
              <a:spcBef>
                <a:spcPct val="0"/>
              </a:spcBef>
              <a:spcAft>
                <a:spcPct val="0"/>
              </a:spcAft>
            </a:pPr>
            <a:r>
              <a:rPr lang="en-US" sz="1400" b="1" i="1" dirty="0">
                <a:solidFill>
                  <a:schemeClr val="tx1"/>
                </a:solidFill>
              </a:rPr>
              <a:t>Degree of Trust or Confidence?</a:t>
            </a:r>
          </a:p>
          <a:p>
            <a:pPr algn="ctr" eaLnBrk="0" fontAlgn="base" hangingPunct="0">
              <a:spcBef>
                <a:spcPct val="0"/>
              </a:spcBef>
              <a:spcAft>
                <a:spcPct val="0"/>
              </a:spcAft>
            </a:pPr>
            <a:endParaRPr lang="en-US" sz="1400" b="1" dirty="0">
              <a:solidFill>
                <a:srgbClr val="C00000"/>
              </a:solidFill>
            </a:endParaRPr>
          </a:p>
          <a:p>
            <a:pPr algn="ctr" eaLnBrk="0" fontAlgn="base" hangingPunct="0">
              <a:spcBef>
                <a:spcPct val="0"/>
              </a:spcBef>
              <a:spcAft>
                <a:spcPct val="0"/>
              </a:spcAft>
            </a:pPr>
            <a:endParaRPr lang="en-US" sz="1400" b="1" dirty="0">
              <a:solidFill>
                <a:srgbClr val="C00000"/>
              </a:solidFill>
            </a:endParaRPr>
          </a:p>
          <a:p>
            <a:pPr algn="ctr" eaLnBrk="0" hangingPunct="0"/>
            <a:r>
              <a:rPr lang="en-US" sz="1400" b="1" dirty="0">
                <a:solidFill>
                  <a:srgbClr val="C00000"/>
                </a:solidFill>
              </a:rPr>
              <a:t>DECISION</a:t>
            </a:r>
          </a:p>
          <a:p>
            <a:pPr algn="ctr" eaLnBrk="0" fontAlgn="base" hangingPunct="0">
              <a:spcBef>
                <a:spcPct val="0"/>
              </a:spcBef>
              <a:spcAft>
                <a:spcPct val="0"/>
              </a:spcAft>
            </a:pPr>
            <a:endParaRPr lang="en-US" sz="1400" b="1" dirty="0">
              <a:solidFill>
                <a:srgbClr val="C00000"/>
              </a:solidFill>
            </a:endParaRPr>
          </a:p>
          <a:p>
            <a:pPr algn="ctr" eaLnBrk="0" fontAlgn="base" hangingPunct="0">
              <a:spcBef>
                <a:spcPct val="0"/>
              </a:spcBef>
              <a:spcAft>
                <a:spcPct val="0"/>
              </a:spcAft>
            </a:pPr>
            <a:endParaRPr lang="en-US" sz="1400" b="1" dirty="0">
              <a:solidFill>
                <a:srgbClr val="C00000"/>
              </a:solidFill>
            </a:endParaRPr>
          </a:p>
          <a:p>
            <a:pPr algn="ctr" eaLnBrk="0" fontAlgn="base" hangingPunct="0">
              <a:spcBef>
                <a:spcPct val="0"/>
              </a:spcBef>
              <a:spcAft>
                <a:spcPct val="0"/>
              </a:spcAft>
            </a:pPr>
            <a:endParaRPr lang="en-US" sz="1400" b="1" dirty="0">
              <a:solidFill>
                <a:srgbClr val="C00000"/>
              </a:solidFill>
            </a:endParaRPr>
          </a:p>
        </p:txBody>
      </p:sp>
      <p:sp>
        <p:nvSpPr>
          <p:cNvPr id="3" name="Rectangle 2">
            <a:extLst>
              <a:ext uri="{FF2B5EF4-FFF2-40B4-BE49-F238E27FC236}">
                <a16:creationId xmlns:a16="http://schemas.microsoft.com/office/drawing/2014/main" id="{7AB3C545-D51A-47E7-AE19-CDFF8096ADF4}"/>
              </a:ext>
            </a:extLst>
          </p:cNvPr>
          <p:cNvSpPr/>
          <p:nvPr/>
        </p:nvSpPr>
        <p:spPr bwMode="auto">
          <a:xfrm>
            <a:off x="6516323" y="3158466"/>
            <a:ext cx="1408477" cy="201726"/>
          </a:xfrm>
          <a:prstGeom prst="rect">
            <a:avLst/>
          </a:prstGeom>
          <a:solidFill>
            <a:srgbClr val="00FF0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pic>
        <p:nvPicPr>
          <p:cNvPr id="5" name="Graphic 4" descr="Handshake">
            <a:extLst>
              <a:ext uri="{FF2B5EF4-FFF2-40B4-BE49-F238E27FC236}">
                <a16:creationId xmlns:a16="http://schemas.microsoft.com/office/drawing/2014/main" id="{4A3EF66D-238E-4F0C-AE09-F3DE4129E78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52831" y="5796654"/>
            <a:ext cx="914400" cy="914400"/>
          </a:xfrm>
          <a:prstGeom prst="rect">
            <a:avLst/>
          </a:prstGeom>
        </p:spPr>
      </p:pic>
      <p:pic>
        <p:nvPicPr>
          <p:cNvPr id="27" name="Picture 26">
            <a:extLst>
              <a:ext uri="{FF2B5EF4-FFF2-40B4-BE49-F238E27FC236}">
                <a16:creationId xmlns:a16="http://schemas.microsoft.com/office/drawing/2014/main" id="{3E4561A4-26CB-4D82-B562-D37F4F8D93DE}"/>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152867" y="116920"/>
            <a:ext cx="1397896" cy="563245"/>
          </a:xfrm>
          <a:prstGeom prst="rect">
            <a:avLst/>
          </a:prstGeom>
        </p:spPr>
      </p:pic>
      <p:sp>
        <p:nvSpPr>
          <p:cNvPr id="19" name="TextBox 18"/>
          <p:cNvSpPr txBox="1"/>
          <p:nvPr/>
        </p:nvSpPr>
        <p:spPr>
          <a:xfrm>
            <a:off x="6516323" y="2289901"/>
            <a:ext cx="2547257" cy="1306388"/>
          </a:xfrm>
          <a:prstGeom prst="rect">
            <a:avLst/>
          </a:prstGeom>
          <a:solidFill>
            <a:schemeClr val="bg1"/>
          </a:solidFill>
        </p:spPr>
        <p:txBody>
          <a:bodyPr wrap="square" lIns="91440" rIns="0" rtlCol="0">
            <a:noAutofit/>
          </a:bodyPr>
          <a:lstStyle/>
          <a:p>
            <a:pPr eaLnBrk="0" fontAlgn="base" hangingPunct="0">
              <a:spcBef>
                <a:spcPct val="0"/>
              </a:spcBef>
              <a:spcAft>
                <a:spcPct val="0"/>
              </a:spcAft>
            </a:pPr>
            <a:r>
              <a:rPr lang="en-US" sz="1100" i="1" dirty="0">
                <a:solidFill>
                  <a:srgbClr val="526DB0">
                    <a:lumMod val="75000"/>
                  </a:srgbClr>
                </a:solidFill>
                <a:latin typeface="Arial" charset="0"/>
                <a:ea typeface="MS PGothic" pitchFamily="34" charset="-128"/>
              </a:rPr>
              <a:t>How well does the M&amp;S do what it is designed to do and is it relatively error-free?</a:t>
            </a:r>
          </a:p>
          <a:p>
            <a:pPr marL="171450" indent="-171450" eaLnBrk="0" fontAlgn="base" hangingPunct="0">
              <a:spcBef>
                <a:spcPct val="0"/>
              </a:spcBef>
              <a:spcAft>
                <a:spcPct val="0"/>
              </a:spcAft>
              <a:buFont typeface="Arial" panose="020B0604020202020204" pitchFamily="34" charset="0"/>
              <a:buChar char="•"/>
            </a:pPr>
            <a:r>
              <a:rPr lang="en-US" sz="1100" i="1" dirty="0">
                <a:solidFill>
                  <a:srgbClr val="526DB0">
                    <a:lumMod val="75000"/>
                  </a:srgbClr>
                </a:solidFill>
                <a:latin typeface="Arial" charset="0"/>
                <a:ea typeface="MS PGothic" pitchFamily="34" charset="-128"/>
              </a:rPr>
              <a:t>Software Accuracy</a:t>
            </a:r>
          </a:p>
          <a:p>
            <a:pPr marL="171450" indent="-171450" eaLnBrk="0" fontAlgn="base" hangingPunct="0">
              <a:spcBef>
                <a:spcPct val="0"/>
              </a:spcBef>
              <a:spcAft>
                <a:spcPct val="0"/>
              </a:spcAft>
              <a:buFont typeface="Arial" panose="020B0604020202020204" pitchFamily="34" charset="0"/>
              <a:buChar char="•"/>
            </a:pPr>
            <a:r>
              <a:rPr lang="en-US" sz="1100" i="1" dirty="0">
                <a:solidFill>
                  <a:srgbClr val="526DB0">
                    <a:lumMod val="75000"/>
                  </a:srgbClr>
                </a:solidFill>
                <a:latin typeface="Arial" charset="0"/>
                <a:ea typeface="MS PGothic" pitchFamily="34" charset="-128"/>
              </a:rPr>
              <a:t>Data Accuracy</a:t>
            </a:r>
          </a:p>
          <a:p>
            <a:pPr marL="171450" indent="-171450" eaLnBrk="0" fontAlgn="base" hangingPunct="0">
              <a:spcBef>
                <a:spcPct val="0"/>
              </a:spcBef>
              <a:spcAft>
                <a:spcPct val="0"/>
              </a:spcAft>
              <a:buFont typeface="Arial" panose="020B0604020202020204" pitchFamily="34" charset="0"/>
              <a:buChar char="•"/>
            </a:pPr>
            <a:r>
              <a:rPr lang="en-US" sz="1100" i="1" dirty="0">
                <a:solidFill>
                  <a:srgbClr val="526DB0">
                    <a:lumMod val="75000"/>
                  </a:srgbClr>
                </a:solidFill>
                <a:latin typeface="Arial" charset="0"/>
                <a:ea typeface="MS PGothic" pitchFamily="34" charset="-128"/>
              </a:rPr>
              <a:t>Output Accuracy</a:t>
            </a:r>
          </a:p>
          <a:p>
            <a:pPr marL="171450" indent="-171450" eaLnBrk="0" fontAlgn="base" hangingPunct="0">
              <a:spcBef>
                <a:spcPct val="0"/>
              </a:spcBef>
              <a:spcAft>
                <a:spcPct val="0"/>
              </a:spcAft>
              <a:buFont typeface="Arial" panose="020B0604020202020204" pitchFamily="34" charset="0"/>
              <a:buChar char="•"/>
            </a:pPr>
            <a:r>
              <a:rPr lang="en-US" sz="1100" i="1" dirty="0">
                <a:solidFill>
                  <a:srgbClr val="526DB0">
                    <a:lumMod val="75000"/>
                  </a:srgbClr>
                </a:solidFill>
                <a:latin typeface="Arial" charset="0"/>
                <a:ea typeface="MS PGothic" pitchFamily="34" charset="-128"/>
              </a:rPr>
              <a:t>Configuration Management</a:t>
            </a:r>
          </a:p>
        </p:txBody>
      </p:sp>
      <p:sp>
        <p:nvSpPr>
          <p:cNvPr id="24" name="Arrow: Left 23">
            <a:extLst>
              <a:ext uri="{FF2B5EF4-FFF2-40B4-BE49-F238E27FC236}">
                <a16:creationId xmlns:a16="http://schemas.microsoft.com/office/drawing/2014/main" id="{F61C1C3E-44EA-4618-AD8E-39D1A0F0FC05}"/>
              </a:ext>
            </a:extLst>
          </p:cNvPr>
          <p:cNvSpPr/>
          <p:nvPr/>
        </p:nvSpPr>
        <p:spPr bwMode="auto">
          <a:xfrm>
            <a:off x="7891993" y="3240183"/>
            <a:ext cx="916940" cy="73170"/>
          </a:xfrm>
          <a:prstGeom prst="leftArrow">
            <a:avLst/>
          </a:prstGeom>
          <a:solidFill>
            <a:srgbClr val="00FF0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249832894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3750"/>
                                        <p:tgtEl>
                                          <p:spTgt spid="24"/>
                                        </p:tgtEl>
                                      </p:cBhvr>
                                    </p:animEffect>
                                    <p:anim calcmode="lin" valueType="num">
                                      <p:cBhvr>
                                        <p:cTn id="8" dur="3750" fill="hold"/>
                                        <p:tgtEl>
                                          <p:spTgt spid="24"/>
                                        </p:tgtEl>
                                        <p:attrNameLst>
                                          <p:attrName>ppt_w</p:attrName>
                                        </p:attrNameLst>
                                      </p:cBhvr>
                                      <p:tavLst>
                                        <p:tav tm="0" fmla="#ppt_w*sin(2.5*pi*$)">
                                          <p:val>
                                            <p:fltVal val="0"/>
                                          </p:val>
                                        </p:tav>
                                        <p:tav tm="100000">
                                          <p:val>
                                            <p:fltVal val="1"/>
                                          </p:val>
                                        </p:tav>
                                      </p:tavLst>
                                    </p:anim>
                                    <p:anim calcmode="lin" valueType="num">
                                      <p:cBhvr>
                                        <p:cTn id="9" dur="3750" fill="hold"/>
                                        <p:tgtEl>
                                          <p:spTgt spid="2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D6725C5-BCA7-4F75-BB3B-E111572A6E67}"/>
              </a:ext>
            </a:extLst>
          </p:cNvPr>
          <p:cNvSpPr>
            <a:spLocks noGrp="1"/>
          </p:cNvSpPr>
          <p:nvPr>
            <p:ph type="sldNum" sz="quarter" idx="10"/>
          </p:nvPr>
        </p:nvSpPr>
        <p:spPr/>
        <p:txBody>
          <a:bodyPr/>
          <a:lstStyle/>
          <a:p>
            <a:pPr>
              <a:defRPr/>
            </a:pPr>
            <a:fld id="{D68E8870-17DE-45C4-A8DD-7644B2422933}" type="slidenum">
              <a:rPr lang="en-US" smtClean="0"/>
              <a:pPr>
                <a:defRPr/>
              </a:pPr>
              <a:t>74</a:t>
            </a:fld>
            <a:endParaRPr lang="en-US" dirty="0"/>
          </a:p>
        </p:txBody>
      </p:sp>
      <p:sp>
        <p:nvSpPr>
          <p:cNvPr id="3" name="Title 2">
            <a:extLst>
              <a:ext uri="{FF2B5EF4-FFF2-40B4-BE49-F238E27FC236}">
                <a16:creationId xmlns:a16="http://schemas.microsoft.com/office/drawing/2014/main" id="{F888F55D-EBDF-4A78-8C1E-D8A998540225}"/>
              </a:ext>
            </a:extLst>
          </p:cNvPr>
          <p:cNvSpPr>
            <a:spLocks noGrp="1"/>
          </p:cNvSpPr>
          <p:nvPr>
            <p:ph type="title"/>
          </p:nvPr>
        </p:nvSpPr>
        <p:spPr>
          <a:xfrm>
            <a:off x="2397039" y="0"/>
            <a:ext cx="7416800" cy="650240"/>
          </a:xfrm>
        </p:spPr>
        <p:txBody>
          <a:bodyPr/>
          <a:lstStyle/>
          <a:p>
            <a:r>
              <a:rPr lang="en-US" sz="3200" dirty="0"/>
              <a:t>VALIDATION</a:t>
            </a:r>
          </a:p>
        </p:txBody>
      </p:sp>
      <p:sp>
        <p:nvSpPr>
          <p:cNvPr id="4" name="Content Placeholder 3">
            <a:extLst>
              <a:ext uri="{FF2B5EF4-FFF2-40B4-BE49-F238E27FC236}">
                <a16:creationId xmlns:a16="http://schemas.microsoft.com/office/drawing/2014/main" id="{CE67D546-DEEA-41C4-8661-EC71548CF83D}"/>
              </a:ext>
            </a:extLst>
          </p:cNvPr>
          <p:cNvSpPr>
            <a:spLocks noGrp="1"/>
          </p:cNvSpPr>
          <p:nvPr>
            <p:ph sz="quarter" idx="11"/>
          </p:nvPr>
        </p:nvSpPr>
        <p:spPr>
          <a:xfrm>
            <a:off x="470693" y="853675"/>
            <a:ext cx="11250613" cy="6004325"/>
          </a:xfrm>
        </p:spPr>
        <p:txBody>
          <a:bodyPr/>
          <a:lstStyle/>
          <a:p>
            <a:pPr>
              <a:lnSpc>
                <a:spcPct val="80000"/>
              </a:lnSpc>
            </a:pPr>
            <a:r>
              <a:rPr lang="en-US" altLang="en-US" sz="2400" dirty="0"/>
              <a:t>The validity of the system refers to the relation between the model, simulation, and real world </a:t>
            </a:r>
          </a:p>
          <a:p>
            <a:pPr lvl="1">
              <a:lnSpc>
                <a:spcPct val="80000"/>
              </a:lnSpc>
            </a:pPr>
            <a:r>
              <a:rPr lang="en-US" altLang="en-US" sz="2000" dirty="0"/>
              <a:t>Often thought of as the degree to which a model faithfully represents its system counterpart</a:t>
            </a:r>
          </a:p>
          <a:p>
            <a:pPr marL="609585" lvl="1" indent="0">
              <a:lnSpc>
                <a:spcPct val="80000"/>
              </a:lnSpc>
              <a:buNone/>
            </a:pPr>
            <a:endParaRPr lang="en-US" altLang="en-US" sz="2000" dirty="0"/>
          </a:p>
          <a:p>
            <a:pPr>
              <a:lnSpc>
                <a:spcPct val="80000"/>
              </a:lnSpc>
            </a:pPr>
            <a:r>
              <a:rPr lang="en-US" altLang="en-US" sz="2400" dirty="0"/>
              <a:t>Types of validity:</a:t>
            </a:r>
          </a:p>
          <a:p>
            <a:pPr lvl="1">
              <a:lnSpc>
                <a:spcPct val="80000"/>
              </a:lnSpc>
            </a:pPr>
            <a:r>
              <a:rPr lang="en-US" altLang="en-US" sz="2000" dirty="0"/>
              <a:t>Replicative validity requires that the model and system agree at the I/O level</a:t>
            </a:r>
          </a:p>
          <a:p>
            <a:pPr lvl="1">
              <a:lnSpc>
                <a:spcPct val="80000"/>
              </a:lnSpc>
            </a:pPr>
            <a:r>
              <a:rPr lang="en-US" altLang="en-US" sz="2000" dirty="0"/>
              <a:t>Predictive validity requires the ability to predict new / emergent unseen behavior</a:t>
            </a:r>
          </a:p>
          <a:p>
            <a:pPr lvl="1">
              <a:lnSpc>
                <a:spcPct val="80000"/>
              </a:lnSpc>
            </a:pPr>
            <a:r>
              <a:rPr lang="en-US" altLang="en-US" sz="2000" dirty="0"/>
              <a:t>Structural validity requires that the M&amp;S mimics step-by-step, component-by-component fashion the way in which the system does its transitions.</a:t>
            </a:r>
          </a:p>
          <a:p>
            <a:pPr>
              <a:lnSpc>
                <a:spcPct val="80000"/>
              </a:lnSpc>
              <a:buFontTx/>
              <a:buNone/>
            </a:pPr>
            <a:endParaRPr lang="en-US" altLang="en-US" sz="2400" dirty="0"/>
          </a:p>
          <a:p>
            <a:pPr>
              <a:lnSpc>
                <a:spcPct val="80000"/>
              </a:lnSpc>
            </a:pPr>
            <a:r>
              <a:rPr lang="en-US" altLang="en-US" sz="2400" dirty="0"/>
              <a:t>Validation is the process of testing the M&amp;S for validity</a:t>
            </a:r>
          </a:p>
          <a:p>
            <a:pPr lvl="1">
              <a:lnSpc>
                <a:spcPct val="80000"/>
              </a:lnSpc>
            </a:pPr>
            <a:r>
              <a:rPr lang="en-US" sz="2000" dirty="0"/>
              <a:t>Face Validation - Subject Matter Expert (SME) expectations</a:t>
            </a:r>
          </a:p>
          <a:p>
            <a:pPr lvl="1">
              <a:lnSpc>
                <a:spcPct val="80000"/>
              </a:lnSpc>
            </a:pPr>
            <a:r>
              <a:rPr lang="en-US" sz="2000" dirty="0"/>
              <a:t>Benchmarking -  Another simulation with established credibility</a:t>
            </a:r>
          </a:p>
          <a:p>
            <a:pPr lvl="1">
              <a:lnSpc>
                <a:spcPct val="80000"/>
              </a:lnSpc>
            </a:pPr>
            <a:r>
              <a:rPr lang="en-US" sz="2000" dirty="0"/>
              <a:t>Results Validation - Test Data, Operational Data, Historical Data</a:t>
            </a:r>
          </a:p>
          <a:p>
            <a:pPr>
              <a:lnSpc>
                <a:spcPct val="80000"/>
              </a:lnSpc>
            </a:pPr>
            <a:endParaRPr lang="en-US" b="1" dirty="0"/>
          </a:p>
          <a:p>
            <a:pPr>
              <a:lnSpc>
                <a:spcPct val="80000"/>
              </a:lnSpc>
            </a:pPr>
            <a:r>
              <a:rPr lang="en-US" sz="2400" dirty="0"/>
              <a:t>Validation techniques have well-known limitations:</a:t>
            </a:r>
          </a:p>
          <a:p>
            <a:pPr lvl="1">
              <a:lnSpc>
                <a:spcPct val="80000"/>
              </a:lnSpc>
            </a:pPr>
            <a:r>
              <a:rPr lang="en-US" sz="2000" dirty="0"/>
              <a:t>Disagreements among SMEs</a:t>
            </a:r>
          </a:p>
          <a:p>
            <a:pPr lvl="1">
              <a:lnSpc>
                <a:spcPct val="80000"/>
              </a:lnSpc>
            </a:pPr>
            <a:r>
              <a:rPr lang="en-US" sz="2000" dirty="0"/>
              <a:t>Uncertain benchmark simulation credibility or inadequate fidelity</a:t>
            </a:r>
          </a:p>
          <a:p>
            <a:pPr lvl="1">
              <a:lnSpc>
                <a:spcPct val="80000"/>
              </a:lnSpc>
            </a:pPr>
            <a:r>
              <a:rPr lang="en-US" sz="2000" dirty="0"/>
              <a:t>Test data availability, limitations, and cost</a:t>
            </a:r>
          </a:p>
          <a:p>
            <a:endParaRPr lang="en-US" sz="4400" dirty="0"/>
          </a:p>
        </p:txBody>
      </p:sp>
      <p:sp>
        <p:nvSpPr>
          <p:cNvPr id="5" name="Arrow: Left 4">
            <a:extLst>
              <a:ext uri="{FF2B5EF4-FFF2-40B4-BE49-F238E27FC236}">
                <a16:creationId xmlns:a16="http://schemas.microsoft.com/office/drawing/2014/main" id="{E6D3DA67-3DFD-851F-3A72-B7693E8A4795}"/>
              </a:ext>
            </a:extLst>
          </p:cNvPr>
          <p:cNvSpPr/>
          <p:nvPr/>
        </p:nvSpPr>
        <p:spPr bwMode="auto">
          <a:xfrm>
            <a:off x="7385539" y="4258033"/>
            <a:ext cx="1627832" cy="565176"/>
          </a:xfrm>
          <a:prstGeom prst="leftArrow">
            <a:avLst/>
          </a:prstGeom>
          <a:solidFill>
            <a:schemeClr val="tx2"/>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r>
              <a:rPr lang="en-US" sz="1200" b="1" i="1" dirty="0">
                <a:solidFill>
                  <a:schemeClr val="bg1"/>
                </a:solidFill>
              </a:rPr>
              <a:t>AKA - Registration</a:t>
            </a:r>
            <a:endParaRPr kumimoji="0" lang="en-US" sz="1200" b="1" i="1" u="none" strike="noStrike" cap="none" normalizeH="0" baseline="0" dirty="0">
              <a:ln>
                <a:noFill/>
              </a:ln>
              <a:solidFill>
                <a:schemeClr val="bg1"/>
              </a:solidFill>
              <a:effectLst/>
              <a:latin typeface="Tahoma" charset="0"/>
            </a:endParaRPr>
          </a:p>
        </p:txBody>
      </p:sp>
    </p:spTree>
    <p:extLst>
      <p:ext uri="{BB962C8B-B14F-4D97-AF65-F5344CB8AC3E}">
        <p14:creationId xmlns:p14="http://schemas.microsoft.com/office/powerpoint/2010/main" val="416996739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78276" y="-76707"/>
            <a:ext cx="10689576" cy="835026"/>
          </a:xfrm>
        </p:spPr>
        <p:txBody>
          <a:bodyPr>
            <a:noAutofit/>
          </a:bodyPr>
          <a:lstStyle/>
          <a:p>
            <a:pPr>
              <a:lnSpc>
                <a:spcPct val="100000"/>
              </a:lnSpc>
            </a:pPr>
            <a:r>
              <a:rPr lang="en-US" sz="3200" dirty="0"/>
              <a:t>FOR MORE ON VV&amp;A, SEE...</a:t>
            </a:r>
          </a:p>
        </p:txBody>
      </p:sp>
      <p:pic>
        <p:nvPicPr>
          <p:cNvPr id="27" name="Picture 26">
            <a:extLst>
              <a:ext uri="{FF2B5EF4-FFF2-40B4-BE49-F238E27FC236}">
                <a16:creationId xmlns:a16="http://schemas.microsoft.com/office/drawing/2014/main" id="{3E4561A4-26CB-4D82-B562-D37F4F8D93DE}"/>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69028" y="77756"/>
            <a:ext cx="1397896" cy="563245"/>
          </a:xfrm>
          <a:prstGeom prst="rect">
            <a:avLst/>
          </a:prstGeom>
        </p:spPr>
      </p:pic>
      <p:pic>
        <p:nvPicPr>
          <p:cNvPr id="33" name="Picture 32">
            <a:extLst>
              <a:ext uri="{FF2B5EF4-FFF2-40B4-BE49-F238E27FC236}">
                <a16:creationId xmlns:a16="http://schemas.microsoft.com/office/drawing/2014/main" id="{B245D240-8961-4A3B-B904-EEE39FD5B9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91291" y="1086928"/>
            <a:ext cx="4224688" cy="5477774"/>
          </a:xfrm>
          <a:prstGeom prst="rect">
            <a:avLst/>
          </a:prstGeom>
          <a:ln>
            <a:solidFill>
              <a:schemeClr val="bg2">
                <a:lumMod val="50000"/>
                <a:lumOff val="50000"/>
              </a:schemeClr>
            </a:solidFill>
          </a:ln>
        </p:spPr>
      </p:pic>
      <p:pic>
        <p:nvPicPr>
          <p:cNvPr id="35" name="Picture 34">
            <a:extLst>
              <a:ext uri="{FF2B5EF4-FFF2-40B4-BE49-F238E27FC236}">
                <a16:creationId xmlns:a16="http://schemas.microsoft.com/office/drawing/2014/main" id="{ABEBFA06-CA58-4DAD-B633-6EEA42FA5E7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85343" y="1086928"/>
            <a:ext cx="4224688" cy="5477774"/>
          </a:xfrm>
          <a:prstGeom prst="rect">
            <a:avLst/>
          </a:prstGeom>
          <a:ln>
            <a:solidFill>
              <a:schemeClr val="bg2">
                <a:lumMod val="50000"/>
                <a:lumOff val="50000"/>
              </a:schemeClr>
            </a:solidFill>
          </a:ln>
        </p:spPr>
      </p:pic>
      <p:sp>
        <p:nvSpPr>
          <p:cNvPr id="2" name="Rectangle 1">
            <a:extLst>
              <a:ext uri="{FF2B5EF4-FFF2-40B4-BE49-F238E27FC236}">
                <a16:creationId xmlns:a16="http://schemas.microsoft.com/office/drawing/2014/main" id="{A3D84B3F-9B75-4AF1-8F84-860431420781}"/>
              </a:ext>
            </a:extLst>
          </p:cNvPr>
          <p:cNvSpPr/>
          <p:nvPr/>
        </p:nvSpPr>
        <p:spPr>
          <a:xfrm>
            <a:off x="2072186" y="6317119"/>
            <a:ext cx="2396618" cy="221599"/>
          </a:xfrm>
          <a:prstGeom prst="rect">
            <a:avLst/>
          </a:prstGeom>
          <a:solidFill>
            <a:schemeClr val="bg1"/>
          </a:solidFill>
        </p:spPr>
        <p:txBody>
          <a:bodyPr wrap="none" lIns="9144" tIns="9144" rIns="9144" bIns="27432">
            <a:spAutoFit/>
          </a:bodyPr>
          <a:lstStyle/>
          <a:p>
            <a:r>
              <a:rPr lang="en-US" sz="1200" dirty="0">
                <a:latin typeface="CIDFont+F2"/>
              </a:rPr>
              <a:t>             NMSO_VVA@us.navy.mil          </a:t>
            </a:r>
            <a:endParaRPr lang="en-US" sz="1200" dirty="0"/>
          </a:p>
        </p:txBody>
      </p:sp>
      <p:pic>
        <p:nvPicPr>
          <p:cNvPr id="7" name="Picture 6">
            <a:extLst>
              <a:ext uri="{FF2B5EF4-FFF2-40B4-BE49-F238E27FC236}">
                <a16:creationId xmlns:a16="http://schemas.microsoft.com/office/drawing/2014/main" id="{C93C706A-F18B-473B-B1CA-12D2D7327C1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18888725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2"/>
          </p:nvPr>
        </p:nvSpPr>
        <p:spPr>
          <a:xfrm>
            <a:off x="404284" y="1600200"/>
            <a:ext cx="6606115" cy="4478338"/>
          </a:xfrm>
        </p:spPr>
        <p:txBody>
          <a:bodyPr/>
          <a:lstStyle/>
          <a:p>
            <a:pPr lvl="0"/>
            <a:r>
              <a:rPr lang="en-US" dirty="0"/>
              <a:t>Distributed Simulation Engineering and Execution Process (DSEEP)</a:t>
            </a:r>
          </a:p>
          <a:p>
            <a:pPr lvl="1"/>
            <a:endParaRPr lang="en-US" dirty="0"/>
          </a:p>
          <a:p>
            <a:pPr marL="574675" lvl="1" indent="-347663">
              <a:buFont typeface="Wingdings" panose="05000000000000000000" pitchFamily="2" charset="2"/>
              <a:buChar char="Ø"/>
            </a:pPr>
            <a:r>
              <a:rPr lang="en-US" dirty="0"/>
              <a:t>An architecture-neutral, high-level process framework into which the lower-level systems engineering practices native to any distributed simulation user can be easily integrated</a:t>
            </a:r>
          </a:p>
          <a:p>
            <a:pPr marL="574675" lvl="1" indent="-347663">
              <a:buFont typeface="Wingdings" panose="05000000000000000000" pitchFamily="2" charset="2"/>
              <a:buChar char="Ø"/>
            </a:pPr>
            <a:endParaRPr lang="en-US" dirty="0"/>
          </a:p>
          <a:p>
            <a:pPr marL="574675" lvl="1" indent="-347663">
              <a:buFont typeface="Wingdings" panose="05000000000000000000" pitchFamily="2" charset="2"/>
              <a:buChar char="Ø"/>
            </a:pPr>
            <a:r>
              <a:rPr lang="en-US" dirty="0"/>
              <a:t>Applies to federation engineering in a single-architecture environment</a:t>
            </a:r>
          </a:p>
        </p:txBody>
      </p:sp>
      <p:sp>
        <p:nvSpPr>
          <p:cNvPr id="2" name="Title 1"/>
          <p:cNvSpPr>
            <a:spLocks noGrp="1"/>
          </p:cNvSpPr>
          <p:nvPr>
            <p:ph type="title"/>
          </p:nvPr>
        </p:nvSpPr>
        <p:spPr>
          <a:xfrm>
            <a:off x="122432" y="18662"/>
            <a:ext cx="11286547" cy="734002"/>
          </a:xfrm>
        </p:spPr>
        <p:txBody>
          <a:bodyPr>
            <a:normAutofit/>
          </a:bodyPr>
          <a:lstStyle/>
          <a:p>
            <a:r>
              <a:rPr lang="en-US" sz="3000" dirty="0"/>
              <a:t>M&amp;S FEDERATION ENGINEERING STANDARDS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4533" y="1316346"/>
            <a:ext cx="3227656" cy="3934667"/>
          </a:xfrm>
          <a:prstGeom prst="rect">
            <a:avLst/>
          </a:prstGeom>
          <a:ln>
            <a:solidFill>
              <a:schemeClr val="accent1"/>
            </a:solidFill>
          </a:ln>
        </p:spPr>
      </p:pic>
      <p:pic>
        <p:nvPicPr>
          <p:cNvPr id="12" name="Picture 11">
            <a:extLst>
              <a:ext uri="{FF2B5EF4-FFF2-40B4-BE49-F238E27FC236}">
                <a16:creationId xmlns:a16="http://schemas.microsoft.com/office/drawing/2014/main" id="{86B55AA1-ED82-4CE6-A28E-34C23CB2A8E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6" name="Picture 5">
            <a:extLst>
              <a:ext uri="{FF2B5EF4-FFF2-40B4-BE49-F238E27FC236}">
                <a16:creationId xmlns:a16="http://schemas.microsoft.com/office/drawing/2014/main" id="{BB4E3379-0C56-4B73-A22C-2804B01F2170}"/>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82377" y="139666"/>
            <a:ext cx="1021278" cy="406599"/>
          </a:xfrm>
          <a:prstGeom prst="rect">
            <a:avLst/>
          </a:prstGeom>
        </p:spPr>
      </p:pic>
    </p:spTree>
    <p:extLst>
      <p:ext uri="{BB962C8B-B14F-4D97-AF65-F5344CB8AC3E}">
        <p14:creationId xmlns:p14="http://schemas.microsoft.com/office/powerpoint/2010/main" val="37259139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4106" y="1069237"/>
            <a:ext cx="11396133" cy="4478338"/>
          </a:xfrm>
        </p:spPr>
        <p:txBody>
          <a:bodyPr/>
          <a:lstStyle/>
          <a:p>
            <a:pPr>
              <a:buFont typeface="Wingdings" panose="05000000000000000000" pitchFamily="2" charset="2"/>
              <a:buChar char="Ø"/>
            </a:pPr>
            <a:r>
              <a:rPr lang="en-US" dirty="0"/>
              <a:t>The DSEEP was developed based on several, widely-adopted, authoritative systems engineering processes</a:t>
            </a:r>
          </a:p>
          <a:p>
            <a:pPr>
              <a:buFont typeface="Wingdings" panose="05000000000000000000" pitchFamily="2" charset="2"/>
              <a:buChar char="Ø"/>
            </a:pPr>
            <a:endParaRPr lang="en-US" sz="1400" dirty="0"/>
          </a:p>
          <a:p>
            <a:pPr>
              <a:buFont typeface="Wingdings" panose="05000000000000000000" pitchFamily="2" charset="2"/>
              <a:buChar char="Ø"/>
            </a:pPr>
            <a:r>
              <a:rPr lang="en-US" dirty="0"/>
              <a:t>These processes were adapted and extended to address engineering requirements unique to distributed simulations</a:t>
            </a:r>
          </a:p>
          <a:p>
            <a:endParaRPr lang="en-US" dirty="0"/>
          </a:p>
        </p:txBody>
      </p:sp>
      <p:sp>
        <p:nvSpPr>
          <p:cNvPr id="2" name="Title 1"/>
          <p:cNvSpPr>
            <a:spLocks noGrp="1"/>
          </p:cNvSpPr>
          <p:nvPr>
            <p:ph type="title"/>
          </p:nvPr>
        </p:nvSpPr>
        <p:spPr>
          <a:xfrm>
            <a:off x="397934" y="0"/>
            <a:ext cx="10515600" cy="625475"/>
          </a:xfrm>
        </p:spPr>
        <p:txBody>
          <a:bodyPr/>
          <a:lstStyle/>
          <a:p>
            <a:r>
              <a:rPr lang="en-US" sz="3200" dirty="0"/>
              <a:t>DSEEP TOP LEVEL VIEW</a:t>
            </a:r>
          </a:p>
        </p:txBody>
      </p:sp>
      <p:grpSp>
        <p:nvGrpSpPr>
          <p:cNvPr id="106" name="Group 105"/>
          <p:cNvGrpSpPr/>
          <p:nvPr/>
        </p:nvGrpSpPr>
        <p:grpSpPr>
          <a:xfrm>
            <a:off x="1834174" y="4033101"/>
            <a:ext cx="8534400" cy="1967071"/>
            <a:chOff x="310174" y="4630001"/>
            <a:chExt cx="8534400" cy="1967071"/>
          </a:xfrm>
        </p:grpSpPr>
        <p:sp>
          <p:nvSpPr>
            <p:cNvPr id="107" name="Text Box 3"/>
            <p:cNvSpPr txBox="1">
              <a:spLocks noChangeArrowheads="1"/>
            </p:cNvSpPr>
            <p:nvPr/>
          </p:nvSpPr>
          <p:spPr bwMode="auto">
            <a:xfrm>
              <a:off x="3350236" y="6350851"/>
              <a:ext cx="2417650" cy="246221"/>
            </a:xfrm>
            <a:prstGeom prst="rect">
              <a:avLst/>
            </a:prstGeom>
            <a:noFill/>
            <a:ln w="9525">
              <a:noFill/>
              <a:miter lim="800000"/>
              <a:headEnd/>
              <a:tailEnd/>
            </a:ln>
          </p:spPr>
          <p:txBody>
            <a:bodyPr wrap="none">
              <a:spAutoFit/>
            </a:bodyPr>
            <a:lstStyle/>
            <a:p>
              <a:pPr eaLnBrk="0" hangingPunct="0"/>
              <a:r>
                <a:rPr lang="en-US" sz="1000" dirty="0">
                  <a:solidFill>
                    <a:srgbClr val="000000"/>
                  </a:solidFill>
                </a:rPr>
                <a:t>Corrective Actions / Iterative Development</a:t>
              </a:r>
              <a:endParaRPr lang="en-US" sz="1000" dirty="0">
                <a:solidFill>
                  <a:srgbClr val="000000"/>
                </a:solidFill>
                <a:latin typeface="Times New Roman" pitchFamily="-106" charset="0"/>
              </a:endParaRPr>
            </a:p>
          </p:txBody>
        </p:sp>
        <p:sp>
          <p:nvSpPr>
            <p:cNvPr id="108" name="Freeform 4"/>
            <p:cNvSpPr>
              <a:spLocks/>
            </p:cNvSpPr>
            <p:nvPr/>
          </p:nvSpPr>
          <p:spPr bwMode="auto">
            <a:xfrm>
              <a:off x="813411" y="6079388"/>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a:tailEnd type="arrow" w="sm" len="sm"/>
            </a:ln>
          </p:spPr>
          <p:txBody>
            <a:bodyPr wrap="none" anchor="ctr"/>
            <a:lstStyle/>
            <a:p>
              <a:endParaRPr lang="en-US" dirty="0">
                <a:solidFill>
                  <a:srgbClr val="000000"/>
                </a:solidFill>
              </a:endParaRPr>
            </a:p>
          </p:txBody>
        </p:sp>
        <p:sp>
          <p:nvSpPr>
            <p:cNvPr id="109" name="Rectangle 5"/>
            <p:cNvSpPr>
              <a:spLocks noChangeArrowheads="1"/>
            </p:cNvSpPr>
            <p:nvPr/>
          </p:nvSpPr>
          <p:spPr bwMode="auto">
            <a:xfrm>
              <a:off x="329224" y="5274526"/>
              <a:ext cx="882650" cy="446087"/>
            </a:xfrm>
            <a:prstGeom prst="rect">
              <a:avLst/>
            </a:prstGeom>
            <a:noFill/>
            <a:ln w="9525">
              <a:noFill/>
              <a:miter lim="800000"/>
              <a:headEnd/>
              <a:tailEnd/>
            </a:ln>
          </p:spPr>
          <p:txBody>
            <a:bodyPr/>
            <a:lstStyle/>
            <a:p>
              <a:endParaRPr lang="en-US" dirty="0">
                <a:solidFill>
                  <a:srgbClr val="000000"/>
                </a:solidFill>
              </a:endParaRPr>
            </a:p>
          </p:txBody>
        </p:sp>
        <p:sp>
          <p:nvSpPr>
            <p:cNvPr id="110" name="Rectangle 6"/>
            <p:cNvSpPr>
              <a:spLocks noChangeArrowheads="1"/>
            </p:cNvSpPr>
            <p:nvPr/>
          </p:nvSpPr>
          <p:spPr bwMode="auto">
            <a:xfrm>
              <a:off x="335574" y="4788751"/>
              <a:ext cx="865187" cy="449262"/>
            </a:xfrm>
            <a:prstGeom prst="rect">
              <a:avLst/>
            </a:prstGeom>
            <a:noFill/>
            <a:ln w="9525">
              <a:noFill/>
              <a:miter lim="800000"/>
              <a:headEnd/>
              <a:tailEnd/>
            </a:ln>
          </p:spPr>
          <p:txBody>
            <a:bodyPr/>
            <a:lstStyle/>
            <a:p>
              <a:endParaRPr lang="en-US" dirty="0">
                <a:solidFill>
                  <a:srgbClr val="000000"/>
                </a:solidFill>
              </a:endParaRPr>
            </a:p>
          </p:txBody>
        </p:sp>
        <p:sp>
          <p:nvSpPr>
            <p:cNvPr id="111" name="Freeform 7"/>
            <p:cNvSpPr>
              <a:spLocks/>
            </p:cNvSpPr>
            <p:nvPr/>
          </p:nvSpPr>
          <p:spPr bwMode="auto">
            <a:xfrm>
              <a:off x="6809399" y="4636351"/>
              <a:ext cx="781050" cy="1271587"/>
            </a:xfrm>
            <a:custGeom>
              <a:avLst/>
              <a:gdLst/>
              <a:ahLst/>
              <a:cxnLst>
                <a:cxn ang="0">
                  <a:pos x="189" y="0"/>
                </a:cxn>
                <a:cxn ang="0">
                  <a:pos x="169" y="1"/>
                </a:cxn>
                <a:cxn ang="0">
                  <a:pos x="150" y="2"/>
                </a:cxn>
                <a:cxn ang="0">
                  <a:pos x="114" y="8"/>
                </a:cxn>
                <a:cxn ang="0">
                  <a:pos x="83" y="16"/>
                </a:cxn>
                <a:cxn ang="0">
                  <a:pos x="54" y="29"/>
                </a:cxn>
                <a:cxn ang="0">
                  <a:pos x="31" y="45"/>
                </a:cxn>
                <a:cxn ang="0">
                  <a:pos x="15" y="62"/>
                </a:cxn>
                <a:cxn ang="0">
                  <a:pos x="3" y="80"/>
                </a:cxn>
                <a:cxn ang="0">
                  <a:pos x="1" y="91"/>
                </a:cxn>
                <a:cxn ang="0">
                  <a:pos x="0" y="102"/>
                </a:cxn>
                <a:cxn ang="0">
                  <a:pos x="0" y="882"/>
                </a:cxn>
                <a:cxn ang="0">
                  <a:pos x="1" y="892"/>
                </a:cxn>
                <a:cxn ang="0">
                  <a:pos x="3" y="903"/>
                </a:cxn>
                <a:cxn ang="0">
                  <a:pos x="15" y="922"/>
                </a:cxn>
                <a:cxn ang="0">
                  <a:pos x="31" y="938"/>
                </a:cxn>
                <a:cxn ang="0">
                  <a:pos x="54" y="954"/>
                </a:cxn>
                <a:cxn ang="0">
                  <a:pos x="83" y="967"/>
                </a:cxn>
                <a:cxn ang="0">
                  <a:pos x="114" y="975"/>
                </a:cxn>
                <a:cxn ang="0">
                  <a:pos x="150" y="982"/>
                </a:cxn>
                <a:cxn ang="0">
                  <a:pos x="169" y="984"/>
                </a:cxn>
                <a:cxn ang="0">
                  <a:pos x="189" y="984"/>
                </a:cxn>
                <a:cxn ang="0">
                  <a:pos x="941" y="984"/>
                </a:cxn>
                <a:cxn ang="0">
                  <a:pos x="960" y="984"/>
                </a:cxn>
                <a:cxn ang="0">
                  <a:pos x="980" y="982"/>
                </a:cxn>
                <a:cxn ang="0">
                  <a:pos x="1015" y="975"/>
                </a:cxn>
                <a:cxn ang="0">
                  <a:pos x="1046" y="967"/>
                </a:cxn>
                <a:cxn ang="0">
                  <a:pos x="1075" y="954"/>
                </a:cxn>
                <a:cxn ang="0">
                  <a:pos x="1099" y="938"/>
                </a:cxn>
                <a:cxn ang="0">
                  <a:pos x="1114" y="922"/>
                </a:cxn>
                <a:cxn ang="0">
                  <a:pos x="1126" y="903"/>
                </a:cxn>
                <a:cxn ang="0">
                  <a:pos x="1130" y="892"/>
                </a:cxn>
                <a:cxn ang="0">
                  <a:pos x="1130" y="882"/>
                </a:cxn>
                <a:cxn ang="0">
                  <a:pos x="1130" y="102"/>
                </a:cxn>
                <a:cxn ang="0">
                  <a:pos x="1130" y="91"/>
                </a:cxn>
                <a:cxn ang="0">
                  <a:pos x="1126" y="80"/>
                </a:cxn>
                <a:cxn ang="0">
                  <a:pos x="1114" y="62"/>
                </a:cxn>
                <a:cxn ang="0">
                  <a:pos x="1099" y="45"/>
                </a:cxn>
                <a:cxn ang="0">
                  <a:pos x="1075" y="29"/>
                </a:cxn>
                <a:cxn ang="0">
                  <a:pos x="1046" y="16"/>
                </a:cxn>
                <a:cxn ang="0">
                  <a:pos x="1015" y="8"/>
                </a:cxn>
                <a:cxn ang="0">
                  <a:pos x="980" y="2"/>
                </a:cxn>
                <a:cxn ang="0">
                  <a:pos x="960" y="1"/>
                </a:cxn>
                <a:cxn ang="0">
                  <a:pos x="941" y="0"/>
                </a:cxn>
                <a:cxn ang="0">
                  <a:pos x="189" y="0"/>
                </a:cxn>
              </a:cxnLst>
              <a:rect l="0" t="0" r="r" b="b"/>
              <a:pathLst>
                <a:path w="1130" h="984">
                  <a:moveTo>
                    <a:pt x="189" y="0"/>
                  </a:moveTo>
                  <a:lnTo>
                    <a:pt x="169" y="1"/>
                  </a:lnTo>
                  <a:lnTo>
                    <a:pt x="150" y="2"/>
                  </a:lnTo>
                  <a:lnTo>
                    <a:pt x="114" y="8"/>
                  </a:lnTo>
                  <a:lnTo>
                    <a:pt x="83" y="16"/>
                  </a:lnTo>
                  <a:lnTo>
                    <a:pt x="54" y="29"/>
                  </a:lnTo>
                  <a:lnTo>
                    <a:pt x="31" y="45"/>
                  </a:lnTo>
                  <a:lnTo>
                    <a:pt x="15" y="62"/>
                  </a:lnTo>
                  <a:lnTo>
                    <a:pt x="3" y="80"/>
                  </a:lnTo>
                  <a:lnTo>
                    <a:pt x="1" y="91"/>
                  </a:lnTo>
                  <a:lnTo>
                    <a:pt x="0" y="102"/>
                  </a:lnTo>
                  <a:lnTo>
                    <a:pt x="0" y="882"/>
                  </a:lnTo>
                  <a:lnTo>
                    <a:pt x="1" y="892"/>
                  </a:lnTo>
                  <a:lnTo>
                    <a:pt x="3" y="903"/>
                  </a:lnTo>
                  <a:lnTo>
                    <a:pt x="15" y="922"/>
                  </a:lnTo>
                  <a:lnTo>
                    <a:pt x="31" y="938"/>
                  </a:lnTo>
                  <a:lnTo>
                    <a:pt x="54" y="954"/>
                  </a:lnTo>
                  <a:lnTo>
                    <a:pt x="83" y="967"/>
                  </a:lnTo>
                  <a:lnTo>
                    <a:pt x="114" y="975"/>
                  </a:lnTo>
                  <a:lnTo>
                    <a:pt x="150" y="982"/>
                  </a:lnTo>
                  <a:lnTo>
                    <a:pt x="169" y="984"/>
                  </a:lnTo>
                  <a:lnTo>
                    <a:pt x="189" y="984"/>
                  </a:lnTo>
                  <a:lnTo>
                    <a:pt x="941" y="984"/>
                  </a:lnTo>
                  <a:lnTo>
                    <a:pt x="960" y="984"/>
                  </a:lnTo>
                  <a:lnTo>
                    <a:pt x="980" y="982"/>
                  </a:lnTo>
                  <a:lnTo>
                    <a:pt x="1015" y="975"/>
                  </a:lnTo>
                  <a:lnTo>
                    <a:pt x="1046" y="967"/>
                  </a:lnTo>
                  <a:lnTo>
                    <a:pt x="1075" y="954"/>
                  </a:lnTo>
                  <a:lnTo>
                    <a:pt x="1099" y="938"/>
                  </a:lnTo>
                  <a:lnTo>
                    <a:pt x="1114" y="922"/>
                  </a:lnTo>
                  <a:lnTo>
                    <a:pt x="1126" y="903"/>
                  </a:lnTo>
                  <a:lnTo>
                    <a:pt x="1130" y="892"/>
                  </a:lnTo>
                  <a:lnTo>
                    <a:pt x="1130" y="882"/>
                  </a:lnTo>
                  <a:lnTo>
                    <a:pt x="1130" y="102"/>
                  </a:lnTo>
                  <a:lnTo>
                    <a:pt x="1130" y="91"/>
                  </a:lnTo>
                  <a:lnTo>
                    <a:pt x="1126" y="80"/>
                  </a:lnTo>
                  <a:lnTo>
                    <a:pt x="1114" y="62"/>
                  </a:lnTo>
                  <a:lnTo>
                    <a:pt x="1099" y="45"/>
                  </a:lnTo>
                  <a:lnTo>
                    <a:pt x="1075" y="29"/>
                  </a:lnTo>
                  <a:lnTo>
                    <a:pt x="1046" y="16"/>
                  </a:lnTo>
                  <a:lnTo>
                    <a:pt x="1015" y="8"/>
                  </a:lnTo>
                  <a:lnTo>
                    <a:pt x="980" y="2"/>
                  </a:lnTo>
                  <a:lnTo>
                    <a:pt x="960" y="1"/>
                  </a:lnTo>
                  <a:lnTo>
                    <a:pt x="941" y="0"/>
                  </a:lnTo>
                  <a:lnTo>
                    <a:pt x="189" y="0"/>
                  </a:lnTo>
                  <a:close/>
                </a:path>
              </a:pathLst>
            </a:custGeom>
            <a:solidFill>
              <a:srgbClr val="FF9900"/>
            </a:solidFill>
            <a:ln w="19050">
              <a:solidFill>
                <a:srgbClr val="000000"/>
              </a:solidFill>
              <a:prstDash val="solid"/>
              <a:round/>
              <a:headEnd/>
              <a:tailEnd/>
            </a:ln>
            <a:effectLst>
              <a:outerShdw blurRad="63500" dist="107763" dir="8100000" algn="ctr" rotWithShape="0">
                <a:srgbClr val="000000">
                  <a:alpha val="74998"/>
                </a:srgbClr>
              </a:outerShdw>
            </a:effectLst>
          </p:spPr>
          <p:txBody>
            <a:bodyPr/>
            <a:lstStyle/>
            <a:p>
              <a:pPr>
                <a:defRPr/>
              </a:pPr>
              <a:endParaRPr lang="en-US" dirty="0">
                <a:solidFill>
                  <a:srgbClr val="000000"/>
                </a:solidFill>
                <a:latin typeface="Arial" pitchFamily="-105" charset="0"/>
              </a:endParaRPr>
            </a:p>
          </p:txBody>
        </p:sp>
        <p:sp>
          <p:nvSpPr>
            <p:cNvPr id="112" name="Rectangle 8"/>
            <p:cNvSpPr>
              <a:spLocks noChangeArrowheads="1"/>
            </p:cNvSpPr>
            <p:nvPr/>
          </p:nvSpPr>
          <p:spPr bwMode="auto">
            <a:xfrm>
              <a:off x="6804636" y="4707788"/>
              <a:ext cx="785813" cy="307975"/>
            </a:xfrm>
            <a:prstGeom prst="rect">
              <a:avLst/>
            </a:prstGeom>
            <a:noFill/>
            <a:ln w="9525">
              <a:noFill/>
              <a:miter lim="800000"/>
              <a:headEnd/>
              <a:tailEnd/>
            </a:ln>
          </p:spPr>
          <p:txBody>
            <a:bodyPr lIns="0" tIns="0" rIns="0" bIns="0">
              <a:spAutoFit/>
            </a:bodyPr>
            <a:lstStyle/>
            <a:p>
              <a:pPr algn="ctr" eaLnBrk="0" hangingPunct="0"/>
              <a:r>
                <a:rPr lang="en-US" sz="1000" dirty="0">
                  <a:solidFill>
                    <a:srgbClr val="000000"/>
                  </a:solidFill>
                </a:rPr>
                <a:t>Execute Simulation</a:t>
              </a:r>
              <a:endParaRPr lang="en-US" dirty="0">
                <a:solidFill>
                  <a:srgbClr val="000000"/>
                </a:solidFill>
                <a:latin typeface="Times New Roman" pitchFamily="-106" charset="0"/>
              </a:endParaRPr>
            </a:p>
          </p:txBody>
        </p:sp>
        <p:sp>
          <p:nvSpPr>
            <p:cNvPr id="113" name="Oval 9"/>
            <p:cNvSpPr>
              <a:spLocks noChangeArrowheads="1"/>
            </p:cNvSpPr>
            <p:nvPr/>
          </p:nvSpPr>
          <p:spPr bwMode="auto">
            <a:xfrm>
              <a:off x="7106261" y="5588851"/>
              <a:ext cx="182563" cy="209550"/>
            </a:xfrm>
            <a:prstGeom prst="ellipse">
              <a:avLst/>
            </a:prstGeom>
            <a:solidFill>
              <a:schemeClr val="bg1"/>
            </a:solidFill>
            <a:ln w="9525">
              <a:solidFill>
                <a:srgbClr val="000000"/>
              </a:solidFill>
              <a:round/>
              <a:headEnd/>
              <a:tailEnd/>
            </a:ln>
          </p:spPr>
          <p:txBody>
            <a:bodyPr wrap="none" anchor="ctr"/>
            <a:lstStyle/>
            <a:p>
              <a:pPr algn="ctr" eaLnBrk="0" hangingPunct="0"/>
              <a:r>
                <a:rPr lang="en-US" sz="1000" dirty="0">
                  <a:solidFill>
                    <a:srgbClr val="000000"/>
                  </a:solidFill>
                </a:rPr>
                <a:t>6</a:t>
              </a:r>
              <a:endParaRPr lang="en-US" sz="1000" dirty="0">
                <a:solidFill>
                  <a:srgbClr val="000000"/>
                </a:solidFill>
                <a:latin typeface="Times New Roman" pitchFamily="-106" charset="0"/>
              </a:endParaRPr>
            </a:p>
          </p:txBody>
        </p:sp>
        <p:sp>
          <p:nvSpPr>
            <p:cNvPr id="114" name="Freeform 10"/>
            <p:cNvSpPr>
              <a:spLocks/>
            </p:cNvSpPr>
            <p:nvPr/>
          </p:nvSpPr>
          <p:spPr bwMode="auto">
            <a:xfrm>
              <a:off x="5523524" y="4641113"/>
              <a:ext cx="806450" cy="1246188"/>
            </a:xfrm>
            <a:custGeom>
              <a:avLst/>
              <a:gdLst/>
              <a:ahLst/>
              <a:cxnLst>
                <a:cxn ang="0">
                  <a:pos x="189" y="0"/>
                </a:cxn>
                <a:cxn ang="0">
                  <a:pos x="169" y="1"/>
                </a:cxn>
                <a:cxn ang="0">
                  <a:pos x="150" y="2"/>
                </a:cxn>
                <a:cxn ang="0">
                  <a:pos x="114" y="8"/>
                </a:cxn>
                <a:cxn ang="0">
                  <a:pos x="83" y="16"/>
                </a:cxn>
                <a:cxn ang="0">
                  <a:pos x="54" y="29"/>
                </a:cxn>
                <a:cxn ang="0">
                  <a:pos x="31" y="45"/>
                </a:cxn>
                <a:cxn ang="0">
                  <a:pos x="15" y="62"/>
                </a:cxn>
                <a:cxn ang="0">
                  <a:pos x="3" y="80"/>
                </a:cxn>
                <a:cxn ang="0">
                  <a:pos x="1" y="91"/>
                </a:cxn>
                <a:cxn ang="0">
                  <a:pos x="0" y="102"/>
                </a:cxn>
                <a:cxn ang="0">
                  <a:pos x="0" y="882"/>
                </a:cxn>
                <a:cxn ang="0">
                  <a:pos x="1" y="892"/>
                </a:cxn>
                <a:cxn ang="0">
                  <a:pos x="3" y="903"/>
                </a:cxn>
                <a:cxn ang="0">
                  <a:pos x="15" y="922"/>
                </a:cxn>
                <a:cxn ang="0">
                  <a:pos x="31" y="938"/>
                </a:cxn>
                <a:cxn ang="0">
                  <a:pos x="54" y="954"/>
                </a:cxn>
                <a:cxn ang="0">
                  <a:pos x="83" y="967"/>
                </a:cxn>
                <a:cxn ang="0">
                  <a:pos x="114" y="975"/>
                </a:cxn>
                <a:cxn ang="0">
                  <a:pos x="150" y="982"/>
                </a:cxn>
                <a:cxn ang="0">
                  <a:pos x="169" y="984"/>
                </a:cxn>
                <a:cxn ang="0">
                  <a:pos x="189" y="984"/>
                </a:cxn>
                <a:cxn ang="0">
                  <a:pos x="941" y="984"/>
                </a:cxn>
                <a:cxn ang="0">
                  <a:pos x="960" y="984"/>
                </a:cxn>
                <a:cxn ang="0">
                  <a:pos x="980" y="982"/>
                </a:cxn>
                <a:cxn ang="0">
                  <a:pos x="1015" y="975"/>
                </a:cxn>
                <a:cxn ang="0">
                  <a:pos x="1046" y="967"/>
                </a:cxn>
                <a:cxn ang="0">
                  <a:pos x="1075" y="954"/>
                </a:cxn>
                <a:cxn ang="0">
                  <a:pos x="1099" y="938"/>
                </a:cxn>
                <a:cxn ang="0">
                  <a:pos x="1114" y="922"/>
                </a:cxn>
                <a:cxn ang="0">
                  <a:pos x="1126" y="903"/>
                </a:cxn>
                <a:cxn ang="0">
                  <a:pos x="1130" y="892"/>
                </a:cxn>
                <a:cxn ang="0">
                  <a:pos x="1130" y="882"/>
                </a:cxn>
                <a:cxn ang="0">
                  <a:pos x="1130" y="102"/>
                </a:cxn>
                <a:cxn ang="0">
                  <a:pos x="1130" y="91"/>
                </a:cxn>
                <a:cxn ang="0">
                  <a:pos x="1126" y="80"/>
                </a:cxn>
                <a:cxn ang="0">
                  <a:pos x="1114" y="62"/>
                </a:cxn>
                <a:cxn ang="0">
                  <a:pos x="1099" y="45"/>
                </a:cxn>
                <a:cxn ang="0">
                  <a:pos x="1075" y="29"/>
                </a:cxn>
                <a:cxn ang="0">
                  <a:pos x="1046" y="16"/>
                </a:cxn>
                <a:cxn ang="0">
                  <a:pos x="1015" y="8"/>
                </a:cxn>
                <a:cxn ang="0">
                  <a:pos x="980" y="2"/>
                </a:cxn>
                <a:cxn ang="0">
                  <a:pos x="960" y="1"/>
                </a:cxn>
                <a:cxn ang="0">
                  <a:pos x="941" y="0"/>
                </a:cxn>
                <a:cxn ang="0">
                  <a:pos x="189" y="0"/>
                </a:cxn>
              </a:cxnLst>
              <a:rect l="0" t="0" r="r" b="b"/>
              <a:pathLst>
                <a:path w="1130" h="984">
                  <a:moveTo>
                    <a:pt x="189" y="0"/>
                  </a:moveTo>
                  <a:lnTo>
                    <a:pt x="169" y="1"/>
                  </a:lnTo>
                  <a:lnTo>
                    <a:pt x="150" y="2"/>
                  </a:lnTo>
                  <a:lnTo>
                    <a:pt x="114" y="8"/>
                  </a:lnTo>
                  <a:lnTo>
                    <a:pt x="83" y="16"/>
                  </a:lnTo>
                  <a:lnTo>
                    <a:pt x="54" y="29"/>
                  </a:lnTo>
                  <a:lnTo>
                    <a:pt x="31" y="45"/>
                  </a:lnTo>
                  <a:lnTo>
                    <a:pt x="15" y="62"/>
                  </a:lnTo>
                  <a:lnTo>
                    <a:pt x="3" y="80"/>
                  </a:lnTo>
                  <a:lnTo>
                    <a:pt x="1" y="91"/>
                  </a:lnTo>
                  <a:lnTo>
                    <a:pt x="0" y="102"/>
                  </a:lnTo>
                  <a:lnTo>
                    <a:pt x="0" y="882"/>
                  </a:lnTo>
                  <a:lnTo>
                    <a:pt x="1" y="892"/>
                  </a:lnTo>
                  <a:lnTo>
                    <a:pt x="3" y="903"/>
                  </a:lnTo>
                  <a:lnTo>
                    <a:pt x="15" y="922"/>
                  </a:lnTo>
                  <a:lnTo>
                    <a:pt x="31" y="938"/>
                  </a:lnTo>
                  <a:lnTo>
                    <a:pt x="54" y="954"/>
                  </a:lnTo>
                  <a:lnTo>
                    <a:pt x="83" y="967"/>
                  </a:lnTo>
                  <a:lnTo>
                    <a:pt x="114" y="975"/>
                  </a:lnTo>
                  <a:lnTo>
                    <a:pt x="150" y="982"/>
                  </a:lnTo>
                  <a:lnTo>
                    <a:pt x="169" y="984"/>
                  </a:lnTo>
                  <a:lnTo>
                    <a:pt x="189" y="984"/>
                  </a:lnTo>
                  <a:lnTo>
                    <a:pt x="941" y="984"/>
                  </a:lnTo>
                  <a:lnTo>
                    <a:pt x="960" y="984"/>
                  </a:lnTo>
                  <a:lnTo>
                    <a:pt x="980" y="982"/>
                  </a:lnTo>
                  <a:lnTo>
                    <a:pt x="1015" y="975"/>
                  </a:lnTo>
                  <a:lnTo>
                    <a:pt x="1046" y="967"/>
                  </a:lnTo>
                  <a:lnTo>
                    <a:pt x="1075" y="954"/>
                  </a:lnTo>
                  <a:lnTo>
                    <a:pt x="1099" y="938"/>
                  </a:lnTo>
                  <a:lnTo>
                    <a:pt x="1114" y="922"/>
                  </a:lnTo>
                  <a:lnTo>
                    <a:pt x="1126" y="903"/>
                  </a:lnTo>
                  <a:lnTo>
                    <a:pt x="1130" y="892"/>
                  </a:lnTo>
                  <a:lnTo>
                    <a:pt x="1130" y="882"/>
                  </a:lnTo>
                  <a:lnTo>
                    <a:pt x="1130" y="102"/>
                  </a:lnTo>
                  <a:lnTo>
                    <a:pt x="1130" y="91"/>
                  </a:lnTo>
                  <a:lnTo>
                    <a:pt x="1126" y="80"/>
                  </a:lnTo>
                  <a:lnTo>
                    <a:pt x="1114" y="62"/>
                  </a:lnTo>
                  <a:lnTo>
                    <a:pt x="1099" y="45"/>
                  </a:lnTo>
                  <a:lnTo>
                    <a:pt x="1075" y="29"/>
                  </a:lnTo>
                  <a:lnTo>
                    <a:pt x="1046" y="16"/>
                  </a:lnTo>
                  <a:lnTo>
                    <a:pt x="1015" y="8"/>
                  </a:lnTo>
                  <a:lnTo>
                    <a:pt x="980" y="2"/>
                  </a:lnTo>
                  <a:lnTo>
                    <a:pt x="960" y="1"/>
                  </a:lnTo>
                  <a:lnTo>
                    <a:pt x="941" y="0"/>
                  </a:lnTo>
                  <a:lnTo>
                    <a:pt x="189" y="0"/>
                  </a:lnTo>
                  <a:close/>
                </a:path>
              </a:pathLst>
            </a:custGeom>
            <a:solidFill>
              <a:srgbClr val="7575D1"/>
            </a:solidFill>
            <a:ln w="19050">
              <a:solidFill>
                <a:srgbClr val="000000"/>
              </a:solidFill>
              <a:prstDash val="solid"/>
              <a:round/>
              <a:headEnd/>
              <a:tailEnd/>
            </a:ln>
            <a:effectLst>
              <a:outerShdw blurRad="63500" dist="107763" dir="8100000" algn="ctr" rotWithShape="0">
                <a:srgbClr val="000000">
                  <a:alpha val="74998"/>
                </a:srgbClr>
              </a:outerShdw>
            </a:effectLst>
          </p:spPr>
          <p:txBody>
            <a:bodyPr/>
            <a:lstStyle/>
            <a:p>
              <a:pPr>
                <a:defRPr/>
              </a:pPr>
              <a:endParaRPr lang="en-US" dirty="0">
                <a:solidFill>
                  <a:srgbClr val="000000"/>
                </a:solidFill>
                <a:latin typeface="Arial" pitchFamily="-105" charset="0"/>
              </a:endParaRPr>
            </a:p>
          </p:txBody>
        </p:sp>
        <p:sp>
          <p:nvSpPr>
            <p:cNvPr id="115" name="Rectangle 11"/>
            <p:cNvSpPr>
              <a:spLocks noChangeArrowheads="1"/>
            </p:cNvSpPr>
            <p:nvPr/>
          </p:nvSpPr>
          <p:spPr bwMode="auto">
            <a:xfrm>
              <a:off x="5518761" y="4712551"/>
              <a:ext cx="811213" cy="615950"/>
            </a:xfrm>
            <a:prstGeom prst="rect">
              <a:avLst/>
            </a:prstGeom>
            <a:noFill/>
            <a:ln w="9525">
              <a:noFill/>
              <a:miter lim="800000"/>
              <a:headEnd/>
              <a:tailEnd/>
            </a:ln>
          </p:spPr>
          <p:txBody>
            <a:bodyPr lIns="0" tIns="0" rIns="0" bIns="0">
              <a:spAutoFit/>
            </a:bodyPr>
            <a:lstStyle/>
            <a:p>
              <a:pPr algn="ctr" eaLnBrk="0" hangingPunct="0"/>
              <a:r>
                <a:rPr lang="en-US" sz="1000" dirty="0">
                  <a:solidFill>
                    <a:srgbClr val="000000"/>
                  </a:solidFill>
                </a:rPr>
                <a:t>Integrate </a:t>
              </a:r>
              <a:br>
                <a:rPr lang="en-US" sz="1000" dirty="0">
                  <a:solidFill>
                    <a:srgbClr val="000000"/>
                  </a:solidFill>
                </a:rPr>
              </a:br>
              <a:r>
                <a:rPr lang="en-US" sz="1000" dirty="0">
                  <a:solidFill>
                    <a:srgbClr val="000000"/>
                  </a:solidFill>
                </a:rPr>
                <a:t>and Test Simulation Environment</a:t>
              </a:r>
              <a:endParaRPr lang="en-US" dirty="0">
                <a:solidFill>
                  <a:srgbClr val="000000"/>
                </a:solidFill>
                <a:latin typeface="Times New Roman" pitchFamily="-106" charset="0"/>
              </a:endParaRPr>
            </a:p>
          </p:txBody>
        </p:sp>
        <p:sp>
          <p:nvSpPr>
            <p:cNvPr id="116" name="Oval 12"/>
            <p:cNvSpPr>
              <a:spLocks noChangeArrowheads="1"/>
            </p:cNvSpPr>
            <p:nvPr/>
          </p:nvSpPr>
          <p:spPr bwMode="auto">
            <a:xfrm>
              <a:off x="5831499" y="5590438"/>
              <a:ext cx="185737" cy="206375"/>
            </a:xfrm>
            <a:prstGeom prst="ellipse">
              <a:avLst/>
            </a:prstGeom>
            <a:solidFill>
              <a:schemeClr val="bg1"/>
            </a:solidFill>
            <a:ln w="9525">
              <a:solidFill>
                <a:srgbClr val="000000"/>
              </a:solidFill>
              <a:round/>
              <a:headEnd/>
              <a:tailEnd/>
            </a:ln>
          </p:spPr>
          <p:txBody>
            <a:bodyPr wrap="none" anchor="ctr"/>
            <a:lstStyle/>
            <a:p>
              <a:pPr algn="ctr" eaLnBrk="0" hangingPunct="0"/>
              <a:r>
                <a:rPr lang="en-US" sz="1000" dirty="0">
                  <a:solidFill>
                    <a:srgbClr val="000000"/>
                  </a:solidFill>
                </a:rPr>
                <a:t>5</a:t>
              </a:r>
              <a:endParaRPr lang="en-US" sz="1000" dirty="0">
                <a:solidFill>
                  <a:srgbClr val="000000"/>
                </a:solidFill>
                <a:latin typeface="Times New Roman" pitchFamily="-106" charset="0"/>
              </a:endParaRPr>
            </a:p>
          </p:txBody>
        </p:sp>
        <p:sp>
          <p:nvSpPr>
            <p:cNvPr id="117" name="Freeform 13"/>
            <p:cNvSpPr>
              <a:spLocks/>
            </p:cNvSpPr>
            <p:nvPr/>
          </p:nvSpPr>
          <p:spPr bwMode="auto">
            <a:xfrm>
              <a:off x="4210661" y="4633176"/>
              <a:ext cx="839788" cy="1271587"/>
            </a:xfrm>
            <a:custGeom>
              <a:avLst/>
              <a:gdLst/>
              <a:ahLst/>
              <a:cxnLst>
                <a:cxn ang="0">
                  <a:pos x="189" y="0"/>
                </a:cxn>
                <a:cxn ang="0">
                  <a:pos x="169" y="1"/>
                </a:cxn>
                <a:cxn ang="0">
                  <a:pos x="150" y="2"/>
                </a:cxn>
                <a:cxn ang="0">
                  <a:pos x="114" y="8"/>
                </a:cxn>
                <a:cxn ang="0">
                  <a:pos x="83" y="16"/>
                </a:cxn>
                <a:cxn ang="0">
                  <a:pos x="54" y="29"/>
                </a:cxn>
                <a:cxn ang="0">
                  <a:pos x="31" y="45"/>
                </a:cxn>
                <a:cxn ang="0">
                  <a:pos x="15" y="62"/>
                </a:cxn>
                <a:cxn ang="0">
                  <a:pos x="3" y="80"/>
                </a:cxn>
                <a:cxn ang="0">
                  <a:pos x="1" y="91"/>
                </a:cxn>
                <a:cxn ang="0">
                  <a:pos x="0" y="102"/>
                </a:cxn>
                <a:cxn ang="0">
                  <a:pos x="0" y="882"/>
                </a:cxn>
                <a:cxn ang="0">
                  <a:pos x="1" y="892"/>
                </a:cxn>
                <a:cxn ang="0">
                  <a:pos x="3" y="903"/>
                </a:cxn>
                <a:cxn ang="0">
                  <a:pos x="15" y="922"/>
                </a:cxn>
                <a:cxn ang="0">
                  <a:pos x="31" y="938"/>
                </a:cxn>
                <a:cxn ang="0">
                  <a:pos x="54" y="954"/>
                </a:cxn>
                <a:cxn ang="0">
                  <a:pos x="83" y="967"/>
                </a:cxn>
                <a:cxn ang="0">
                  <a:pos x="114" y="975"/>
                </a:cxn>
                <a:cxn ang="0">
                  <a:pos x="150" y="982"/>
                </a:cxn>
                <a:cxn ang="0">
                  <a:pos x="169" y="984"/>
                </a:cxn>
                <a:cxn ang="0">
                  <a:pos x="189" y="984"/>
                </a:cxn>
                <a:cxn ang="0">
                  <a:pos x="941" y="984"/>
                </a:cxn>
                <a:cxn ang="0">
                  <a:pos x="960" y="984"/>
                </a:cxn>
                <a:cxn ang="0">
                  <a:pos x="980" y="982"/>
                </a:cxn>
                <a:cxn ang="0">
                  <a:pos x="1015" y="975"/>
                </a:cxn>
                <a:cxn ang="0">
                  <a:pos x="1046" y="967"/>
                </a:cxn>
                <a:cxn ang="0">
                  <a:pos x="1075" y="954"/>
                </a:cxn>
                <a:cxn ang="0">
                  <a:pos x="1099" y="938"/>
                </a:cxn>
                <a:cxn ang="0">
                  <a:pos x="1114" y="922"/>
                </a:cxn>
                <a:cxn ang="0">
                  <a:pos x="1126" y="903"/>
                </a:cxn>
                <a:cxn ang="0">
                  <a:pos x="1130" y="892"/>
                </a:cxn>
                <a:cxn ang="0">
                  <a:pos x="1130" y="882"/>
                </a:cxn>
                <a:cxn ang="0">
                  <a:pos x="1130" y="102"/>
                </a:cxn>
                <a:cxn ang="0">
                  <a:pos x="1130" y="91"/>
                </a:cxn>
                <a:cxn ang="0">
                  <a:pos x="1126" y="80"/>
                </a:cxn>
                <a:cxn ang="0">
                  <a:pos x="1114" y="62"/>
                </a:cxn>
                <a:cxn ang="0">
                  <a:pos x="1099" y="45"/>
                </a:cxn>
                <a:cxn ang="0">
                  <a:pos x="1075" y="29"/>
                </a:cxn>
                <a:cxn ang="0">
                  <a:pos x="1046" y="16"/>
                </a:cxn>
                <a:cxn ang="0">
                  <a:pos x="1015" y="8"/>
                </a:cxn>
                <a:cxn ang="0">
                  <a:pos x="980" y="2"/>
                </a:cxn>
                <a:cxn ang="0">
                  <a:pos x="960" y="1"/>
                </a:cxn>
                <a:cxn ang="0">
                  <a:pos x="941" y="0"/>
                </a:cxn>
                <a:cxn ang="0">
                  <a:pos x="189" y="0"/>
                </a:cxn>
              </a:cxnLst>
              <a:rect l="0" t="0" r="r" b="b"/>
              <a:pathLst>
                <a:path w="1130" h="984">
                  <a:moveTo>
                    <a:pt x="189" y="0"/>
                  </a:moveTo>
                  <a:lnTo>
                    <a:pt x="169" y="1"/>
                  </a:lnTo>
                  <a:lnTo>
                    <a:pt x="150" y="2"/>
                  </a:lnTo>
                  <a:lnTo>
                    <a:pt x="114" y="8"/>
                  </a:lnTo>
                  <a:lnTo>
                    <a:pt x="83" y="16"/>
                  </a:lnTo>
                  <a:lnTo>
                    <a:pt x="54" y="29"/>
                  </a:lnTo>
                  <a:lnTo>
                    <a:pt x="31" y="45"/>
                  </a:lnTo>
                  <a:lnTo>
                    <a:pt x="15" y="62"/>
                  </a:lnTo>
                  <a:lnTo>
                    <a:pt x="3" y="80"/>
                  </a:lnTo>
                  <a:lnTo>
                    <a:pt x="1" y="91"/>
                  </a:lnTo>
                  <a:lnTo>
                    <a:pt x="0" y="102"/>
                  </a:lnTo>
                  <a:lnTo>
                    <a:pt x="0" y="882"/>
                  </a:lnTo>
                  <a:lnTo>
                    <a:pt x="1" y="892"/>
                  </a:lnTo>
                  <a:lnTo>
                    <a:pt x="3" y="903"/>
                  </a:lnTo>
                  <a:lnTo>
                    <a:pt x="15" y="922"/>
                  </a:lnTo>
                  <a:lnTo>
                    <a:pt x="31" y="938"/>
                  </a:lnTo>
                  <a:lnTo>
                    <a:pt x="54" y="954"/>
                  </a:lnTo>
                  <a:lnTo>
                    <a:pt x="83" y="967"/>
                  </a:lnTo>
                  <a:lnTo>
                    <a:pt x="114" y="975"/>
                  </a:lnTo>
                  <a:lnTo>
                    <a:pt x="150" y="982"/>
                  </a:lnTo>
                  <a:lnTo>
                    <a:pt x="169" y="984"/>
                  </a:lnTo>
                  <a:lnTo>
                    <a:pt x="189" y="984"/>
                  </a:lnTo>
                  <a:lnTo>
                    <a:pt x="941" y="984"/>
                  </a:lnTo>
                  <a:lnTo>
                    <a:pt x="960" y="984"/>
                  </a:lnTo>
                  <a:lnTo>
                    <a:pt x="980" y="982"/>
                  </a:lnTo>
                  <a:lnTo>
                    <a:pt x="1015" y="975"/>
                  </a:lnTo>
                  <a:lnTo>
                    <a:pt x="1046" y="967"/>
                  </a:lnTo>
                  <a:lnTo>
                    <a:pt x="1075" y="954"/>
                  </a:lnTo>
                  <a:lnTo>
                    <a:pt x="1099" y="938"/>
                  </a:lnTo>
                  <a:lnTo>
                    <a:pt x="1114" y="922"/>
                  </a:lnTo>
                  <a:lnTo>
                    <a:pt x="1126" y="903"/>
                  </a:lnTo>
                  <a:lnTo>
                    <a:pt x="1130" y="892"/>
                  </a:lnTo>
                  <a:lnTo>
                    <a:pt x="1130" y="882"/>
                  </a:lnTo>
                  <a:lnTo>
                    <a:pt x="1130" y="102"/>
                  </a:lnTo>
                  <a:lnTo>
                    <a:pt x="1130" y="91"/>
                  </a:lnTo>
                  <a:lnTo>
                    <a:pt x="1126" y="80"/>
                  </a:lnTo>
                  <a:lnTo>
                    <a:pt x="1114" y="62"/>
                  </a:lnTo>
                  <a:lnTo>
                    <a:pt x="1099" y="45"/>
                  </a:lnTo>
                  <a:lnTo>
                    <a:pt x="1075" y="29"/>
                  </a:lnTo>
                  <a:lnTo>
                    <a:pt x="1046" y="16"/>
                  </a:lnTo>
                  <a:lnTo>
                    <a:pt x="1015" y="8"/>
                  </a:lnTo>
                  <a:lnTo>
                    <a:pt x="980" y="2"/>
                  </a:lnTo>
                  <a:lnTo>
                    <a:pt x="960" y="1"/>
                  </a:lnTo>
                  <a:lnTo>
                    <a:pt x="941" y="0"/>
                  </a:lnTo>
                  <a:lnTo>
                    <a:pt x="189" y="0"/>
                  </a:lnTo>
                  <a:close/>
                </a:path>
              </a:pathLst>
            </a:custGeom>
            <a:solidFill>
              <a:srgbClr val="FF4848"/>
            </a:solidFill>
            <a:ln w="19050">
              <a:solidFill>
                <a:srgbClr val="000000"/>
              </a:solidFill>
              <a:prstDash val="solid"/>
              <a:round/>
              <a:headEnd/>
              <a:tailEnd/>
            </a:ln>
            <a:effectLst>
              <a:outerShdw blurRad="63500" dist="107763" dir="8100000" algn="ctr" rotWithShape="0">
                <a:srgbClr val="000000">
                  <a:alpha val="74998"/>
                </a:srgbClr>
              </a:outerShdw>
            </a:effectLst>
          </p:spPr>
          <p:txBody>
            <a:bodyPr/>
            <a:lstStyle/>
            <a:p>
              <a:pPr>
                <a:defRPr/>
              </a:pPr>
              <a:endParaRPr lang="en-US" dirty="0">
                <a:solidFill>
                  <a:srgbClr val="000000"/>
                </a:solidFill>
                <a:latin typeface="Arial" pitchFamily="-105" charset="0"/>
              </a:endParaRPr>
            </a:p>
          </p:txBody>
        </p:sp>
        <p:sp>
          <p:nvSpPr>
            <p:cNvPr id="118" name="Rectangle 14"/>
            <p:cNvSpPr>
              <a:spLocks noChangeArrowheads="1"/>
            </p:cNvSpPr>
            <p:nvPr/>
          </p:nvSpPr>
          <p:spPr bwMode="auto">
            <a:xfrm>
              <a:off x="4205899" y="4704613"/>
              <a:ext cx="844550" cy="461963"/>
            </a:xfrm>
            <a:prstGeom prst="rect">
              <a:avLst/>
            </a:prstGeom>
            <a:noFill/>
            <a:ln w="9525">
              <a:noFill/>
              <a:miter lim="800000"/>
              <a:headEnd/>
              <a:tailEnd/>
            </a:ln>
          </p:spPr>
          <p:txBody>
            <a:bodyPr lIns="0" tIns="0" rIns="0" bIns="0">
              <a:spAutoFit/>
            </a:bodyPr>
            <a:lstStyle/>
            <a:p>
              <a:pPr algn="ctr" eaLnBrk="0" hangingPunct="0"/>
              <a:r>
                <a:rPr lang="en-US" sz="1000" dirty="0">
                  <a:solidFill>
                    <a:srgbClr val="000000"/>
                  </a:solidFill>
                </a:rPr>
                <a:t>Develop Simulation Environment</a:t>
              </a:r>
              <a:endParaRPr lang="en-US" dirty="0">
                <a:solidFill>
                  <a:srgbClr val="000000"/>
                </a:solidFill>
                <a:latin typeface="Times New Roman" pitchFamily="-106" charset="0"/>
              </a:endParaRPr>
            </a:p>
          </p:txBody>
        </p:sp>
        <p:sp>
          <p:nvSpPr>
            <p:cNvPr id="119" name="Oval 15"/>
            <p:cNvSpPr>
              <a:spLocks noChangeArrowheads="1"/>
            </p:cNvSpPr>
            <p:nvPr/>
          </p:nvSpPr>
          <p:spPr bwMode="auto">
            <a:xfrm>
              <a:off x="4531336" y="5588851"/>
              <a:ext cx="193675" cy="209550"/>
            </a:xfrm>
            <a:prstGeom prst="ellipse">
              <a:avLst/>
            </a:prstGeom>
            <a:solidFill>
              <a:schemeClr val="bg1"/>
            </a:solidFill>
            <a:ln w="9525">
              <a:solidFill>
                <a:srgbClr val="000000"/>
              </a:solidFill>
              <a:round/>
              <a:headEnd/>
              <a:tailEnd/>
            </a:ln>
          </p:spPr>
          <p:txBody>
            <a:bodyPr wrap="none" anchor="ctr"/>
            <a:lstStyle/>
            <a:p>
              <a:pPr algn="ctr" eaLnBrk="0" hangingPunct="0"/>
              <a:r>
                <a:rPr lang="en-US" sz="1000" dirty="0">
                  <a:solidFill>
                    <a:srgbClr val="000000"/>
                  </a:solidFill>
                </a:rPr>
                <a:t>4</a:t>
              </a:r>
              <a:endParaRPr lang="en-US" sz="1000" dirty="0">
                <a:solidFill>
                  <a:srgbClr val="000000"/>
                </a:solidFill>
                <a:latin typeface="Times New Roman" pitchFamily="-106" charset="0"/>
              </a:endParaRPr>
            </a:p>
          </p:txBody>
        </p:sp>
        <p:sp>
          <p:nvSpPr>
            <p:cNvPr id="120" name="Freeform 16"/>
            <p:cNvSpPr>
              <a:spLocks/>
            </p:cNvSpPr>
            <p:nvPr/>
          </p:nvSpPr>
          <p:spPr bwMode="auto">
            <a:xfrm>
              <a:off x="2932724" y="4636351"/>
              <a:ext cx="801687" cy="1271587"/>
            </a:xfrm>
            <a:custGeom>
              <a:avLst/>
              <a:gdLst/>
              <a:ahLst/>
              <a:cxnLst>
                <a:cxn ang="0">
                  <a:pos x="189" y="0"/>
                </a:cxn>
                <a:cxn ang="0">
                  <a:pos x="169" y="1"/>
                </a:cxn>
                <a:cxn ang="0">
                  <a:pos x="150" y="2"/>
                </a:cxn>
                <a:cxn ang="0">
                  <a:pos x="114" y="8"/>
                </a:cxn>
                <a:cxn ang="0">
                  <a:pos x="83" y="16"/>
                </a:cxn>
                <a:cxn ang="0">
                  <a:pos x="54" y="29"/>
                </a:cxn>
                <a:cxn ang="0">
                  <a:pos x="31" y="45"/>
                </a:cxn>
                <a:cxn ang="0">
                  <a:pos x="15" y="62"/>
                </a:cxn>
                <a:cxn ang="0">
                  <a:pos x="3" y="80"/>
                </a:cxn>
                <a:cxn ang="0">
                  <a:pos x="1" y="91"/>
                </a:cxn>
                <a:cxn ang="0">
                  <a:pos x="0" y="102"/>
                </a:cxn>
                <a:cxn ang="0">
                  <a:pos x="0" y="882"/>
                </a:cxn>
                <a:cxn ang="0">
                  <a:pos x="1" y="892"/>
                </a:cxn>
                <a:cxn ang="0">
                  <a:pos x="3" y="903"/>
                </a:cxn>
                <a:cxn ang="0">
                  <a:pos x="15" y="922"/>
                </a:cxn>
                <a:cxn ang="0">
                  <a:pos x="31" y="938"/>
                </a:cxn>
                <a:cxn ang="0">
                  <a:pos x="54" y="954"/>
                </a:cxn>
                <a:cxn ang="0">
                  <a:pos x="83" y="967"/>
                </a:cxn>
                <a:cxn ang="0">
                  <a:pos x="114" y="975"/>
                </a:cxn>
                <a:cxn ang="0">
                  <a:pos x="150" y="982"/>
                </a:cxn>
                <a:cxn ang="0">
                  <a:pos x="169" y="984"/>
                </a:cxn>
                <a:cxn ang="0">
                  <a:pos x="189" y="984"/>
                </a:cxn>
                <a:cxn ang="0">
                  <a:pos x="941" y="984"/>
                </a:cxn>
                <a:cxn ang="0">
                  <a:pos x="960" y="984"/>
                </a:cxn>
                <a:cxn ang="0">
                  <a:pos x="980" y="982"/>
                </a:cxn>
                <a:cxn ang="0">
                  <a:pos x="1015" y="975"/>
                </a:cxn>
                <a:cxn ang="0">
                  <a:pos x="1046" y="967"/>
                </a:cxn>
                <a:cxn ang="0">
                  <a:pos x="1075" y="954"/>
                </a:cxn>
                <a:cxn ang="0">
                  <a:pos x="1099" y="938"/>
                </a:cxn>
                <a:cxn ang="0">
                  <a:pos x="1114" y="922"/>
                </a:cxn>
                <a:cxn ang="0">
                  <a:pos x="1126" y="903"/>
                </a:cxn>
                <a:cxn ang="0">
                  <a:pos x="1130" y="892"/>
                </a:cxn>
                <a:cxn ang="0">
                  <a:pos x="1130" y="882"/>
                </a:cxn>
                <a:cxn ang="0">
                  <a:pos x="1130" y="102"/>
                </a:cxn>
                <a:cxn ang="0">
                  <a:pos x="1130" y="91"/>
                </a:cxn>
                <a:cxn ang="0">
                  <a:pos x="1126" y="80"/>
                </a:cxn>
                <a:cxn ang="0">
                  <a:pos x="1114" y="62"/>
                </a:cxn>
                <a:cxn ang="0">
                  <a:pos x="1099" y="45"/>
                </a:cxn>
                <a:cxn ang="0">
                  <a:pos x="1075" y="29"/>
                </a:cxn>
                <a:cxn ang="0">
                  <a:pos x="1046" y="16"/>
                </a:cxn>
                <a:cxn ang="0">
                  <a:pos x="1015" y="8"/>
                </a:cxn>
                <a:cxn ang="0">
                  <a:pos x="980" y="2"/>
                </a:cxn>
                <a:cxn ang="0">
                  <a:pos x="960" y="1"/>
                </a:cxn>
                <a:cxn ang="0">
                  <a:pos x="941" y="0"/>
                </a:cxn>
                <a:cxn ang="0">
                  <a:pos x="189" y="0"/>
                </a:cxn>
              </a:cxnLst>
              <a:rect l="0" t="0" r="r" b="b"/>
              <a:pathLst>
                <a:path w="1130" h="984">
                  <a:moveTo>
                    <a:pt x="189" y="0"/>
                  </a:moveTo>
                  <a:lnTo>
                    <a:pt x="169" y="1"/>
                  </a:lnTo>
                  <a:lnTo>
                    <a:pt x="150" y="2"/>
                  </a:lnTo>
                  <a:lnTo>
                    <a:pt x="114" y="8"/>
                  </a:lnTo>
                  <a:lnTo>
                    <a:pt x="83" y="16"/>
                  </a:lnTo>
                  <a:lnTo>
                    <a:pt x="54" y="29"/>
                  </a:lnTo>
                  <a:lnTo>
                    <a:pt x="31" y="45"/>
                  </a:lnTo>
                  <a:lnTo>
                    <a:pt x="15" y="62"/>
                  </a:lnTo>
                  <a:lnTo>
                    <a:pt x="3" y="80"/>
                  </a:lnTo>
                  <a:lnTo>
                    <a:pt x="1" y="91"/>
                  </a:lnTo>
                  <a:lnTo>
                    <a:pt x="0" y="102"/>
                  </a:lnTo>
                  <a:lnTo>
                    <a:pt x="0" y="882"/>
                  </a:lnTo>
                  <a:lnTo>
                    <a:pt x="1" y="892"/>
                  </a:lnTo>
                  <a:lnTo>
                    <a:pt x="3" y="903"/>
                  </a:lnTo>
                  <a:lnTo>
                    <a:pt x="15" y="922"/>
                  </a:lnTo>
                  <a:lnTo>
                    <a:pt x="31" y="938"/>
                  </a:lnTo>
                  <a:lnTo>
                    <a:pt x="54" y="954"/>
                  </a:lnTo>
                  <a:lnTo>
                    <a:pt x="83" y="967"/>
                  </a:lnTo>
                  <a:lnTo>
                    <a:pt x="114" y="975"/>
                  </a:lnTo>
                  <a:lnTo>
                    <a:pt x="150" y="982"/>
                  </a:lnTo>
                  <a:lnTo>
                    <a:pt x="169" y="984"/>
                  </a:lnTo>
                  <a:lnTo>
                    <a:pt x="189" y="984"/>
                  </a:lnTo>
                  <a:lnTo>
                    <a:pt x="941" y="984"/>
                  </a:lnTo>
                  <a:lnTo>
                    <a:pt x="960" y="984"/>
                  </a:lnTo>
                  <a:lnTo>
                    <a:pt x="980" y="982"/>
                  </a:lnTo>
                  <a:lnTo>
                    <a:pt x="1015" y="975"/>
                  </a:lnTo>
                  <a:lnTo>
                    <a:pt x="1046" y="967"/>
                  </a:lnTo>
                  <a:lnTo>
                    <a:pt x="1075" y="954"/>
                  </a:lnTo>
                  <a:lnTo>
                    <a:pt x="1099" y="938"/>
                  </a:lnTo>
                  <a:lnTo>
                    <a:pt x="1114" y="922"/>
                  </a:lnTo>
                  <a:lnTo>
                    <a:pt x="1126" y="903"/>
                  </a:lnTo>
                  <a:lnTo>
                    <a:pt x="1130" y="892"/>
                  </a:lnTo>
                  <a:lnTo>
                    <a:pt x="1130" y="882"/>
                  </a:lnTo>
                  <a:lnTo>
                    <a:pt x="1130" y="102"/>
                  </a:lnTo>
                  <a:lnTo>
                    <a:pt x="1130" y="91"/>
                  </a:lnTo>
                  <a:lnTo>
                    <a:pt x="1126" y="80"/>
                  </a:lnTo>
                  <a:lnTo>
                    <a:pt x="1114" y="62"/>
                  </a:lnTo>
                  <a:lnTo>
                    <a:pt x="1099" y="45"/>
                  </a:lnTo>
                  <a:lnTo>
                    <a:pt x="1075" y="29"/>
                  </a:lnTo>
                  <a:lnTo>
                    <a:pt x="1046" y="16"/>
                  </a:lnTo>
                  <a:lnTo>
                    <a:pt x="1015" y="8"/>
                  </a:lnTo>
                  <a:lnTo>
                    <a:pt x="980" y="2"/>
                  </a:lnTo>
                  <a:lnTo>
                    <a:pt x="960" y="1"/>
                  </a:lnTo>
                  <a:lnTo>
                    <a:pt x="941" y="0"/>
                  </a:lnTo>
                  <a:lnTo>
                    <a:pt x="189" y="0"/>
                  </a:lnTo>
                  <a:close/>
                </a:path>
              </a:pathLst>
            </a:custGeom>
            <a:solidFill>
              <a:srgbClr val="FDFF00"/>
            </a:solidFill>
            <a:ln w="19050">
              <a:solidFill>
                <a:srgbClr val="000000"/>
              </a:solidFill>
              <a:prstDash val="solid"/>
              <a:round/>
              <a:headEnd/>
              <a:tailEnd/>
            </a:ln>
            <a:effectLst>
              <a:outerShdw blurRad="63500" dist="107763" dir="8100000" algn="ctr" rotWithShape="0">
                <a:srgbClr val="000000">
                  <a:alpha val="74998"/>
                </a:srgbClr>
              </a:outerShdw>
            </a:effectLst>
          </p:spPr>
          <p:txBody>
            <a:bodyPr/>
            <a:lstStyle/>
            <a:p>
              <a:pPr>
                <a:defRPr/>
              </a:pPr>
              <a:endParaRPr lang="en-US" dirty="0">
                <a:solidFill>
                  <a:srgbClr val="000000"/>
                </a:solidFill>
                <a:latin typeface="Arial" pitchFamily="-105" charset="0"/>
              </a:endParaRPr>
            </a:p>
          </p:txBody>
        </p:sp>
        <p:sp>
          <p:nvSpPr>
            <p:cNvPr id="121" name="Rectangle 17"/>
            <p:cNvSpPr>
              <a:spLocks noChangeArrowheads="1"/>
            </p:cNvSpPr>
            <p:nvPr/>
          </p:nvSpPr>
          <p:spPr bwMode="auto">
            <a:xfrm>
              <a:off x="2927961" y="4707788"/>
              <a:ext cx="806450" cy="461963"/>
            </a:xfrm>
            <a:prstGeom prst="rect">
              <a:avLst/>
            </a:prstGeom>
            <a:noFill/>
            <a:ln w="9525">
              <a:noFill/>
              <a:miter lim="800000"/>
              <a:headEnd/>
              <a:tailEnd/>
            </a:ln>
          </p:spPr>
          <p:txBody>
            <a:bodyPr lIns="0" tIns="0" rIns="0" bIns="0">
              <a:spAutoFit/>
            </a:bodyPr>
            <a:lstStyle/>
            <a:p>
              <a:pPr algn="ctr" eaLnBrk="0" hangingPunct="0"/>
              <a:r>
                <a:rPr lang="en-US" sz="1000" dirty="0">
                  <a:solidFill>
                    <a:srgbClr val="000000"/>
                  </a:solidFill>
                </a:rPr>
                <a:t>Design Simulation Environment</a:t>
              </a:r>
              <a:endParaRPr lang="en-US" dirty="0">
                <a:solidFill>
                  <a:srgbClr val="000000"/>
                </a:solidFill>
                <a:latin typeface="Times New Roman" pitchFamily="-106" charset="0"/>
              </a:endParaRPr>
            </a:p>
          </p:txBody>
        </p:sp>
        <p:sp>
          <p:nvSpPr>
            <p:cNvPr id="122" name="Oval 18"/>
            <p:cNvSpPr>
              <a:spLocks noChangeArrowheads="1"/>
            </p:cNvSpPr>
            <p:nvPr/>
          </p:nvSpPr>
          <p:spPr bwMode="auto">
            <a:xfrm>
              <a:off x="3237524" y="5588851"/>
              <a:ext cx="187325" cy="209550"/>
            </a:xfrm>
            <a:prstGeom prst="ellipse">
              <a:avLst/>
            </a:prstGeom>
            <a:solidFill>
              <a:schemeClr val="bg1"/>
            </a:solidFill>
            <a:ln w="9525">
              <a:solidFill>
                <a:srgbClr val="000000"/>
              </a:solidFill>
              <a:round/>
              <a:headEnd/>
              <a:tailEnd/>
            </a:ln>
          </p:spPr>
          <p:txBody>
            <a:bodyPr wrap="none" anchor="ctr"/>
            <a:lstStyle/>
            <a:p>
              <a:pPr algn="ctr" eaLnBrk="0" hangingPunct="0"/>
              <a:r>
                <a:rPr lang="en-US" sz="1000" dirty="0">
                  <a:solidFill>
                    <a:srgbClr val="000000"/>
                  </a:solidFill>
                </a:rPr>
                <a:t>3</a:t>
              </a:r>
              <a:endParaRPr lang="en-US" sz="1000" dirty="0">
                <a:solidFill>
                  <a:srgbClr val="000000"/>
                </a:solidFill>
                <a:latin typeface="Times New Roman" pitchFamily="-106" charset="0"/>
              </a:endParaRPr>
            </a:p>
          </p:txBody>
        </p:sp>
        <p:sp>
          <p:nvSpPr>
            <p:cNvPr id="123" name="Freeform 19"/>
            <p:cNvSpPr>
              <a:spLocks/>
            </p:cNvSpPr>
            <p:nvPr/>
          </p:nvSpPr>
          <p:spPr bwMode="auto">
            <a:xfrm>
              <a:off x="310174" y="4630001"/>
              <a:ext cx="835025" cy="1279525"/>
            </a:xfrm>
            <a:custGeom>
              <a:avLst/>
              <a:gdLst/>
              <a:ahLst/>
              <a:cxnLst>
                <a:cxn ang="0">
                  <a:pos x="189" y="0"/>
                </a:cxn>
                <a:cxn ang="0">
                  <a:pos x="169" y="1"/>
                </a:cxn>
                <a:cxn ang="0">
                  <a:pos x="150" y="2"/>
                </a:cxn>
                <a:cxn ang="0">
                  <a:pos x="114" y="8"/>
                </a:cxn>
                <a:cxn ang="0">
                  <a:pos x="83" y="16"/>
                </a:cxn>
                <a:cxn ang="0">
                  <a:pos x="54" y="29"/>
                </a:cxn>
                <a:cxn ang="0">
                  <a:pos x="31" y="45"/>
                </a:cxn>
                <a:cxn ang="0">
                  <a:pos x="15" y="62"/>
                </a:cxn>
                <a:cxn ang="0">
                  <a:pos x="3" y="80"/>
                </a:cxn>
                <a:cxn ang="0">
                  <a:pos x="1" y="91"/>
                </a:cxn>
                <a:cxn ang="0">
                  <a:pos x="0" y="102"/>
                </a:cxn>
                <a:cxn ang="0">
                  <a:pos x="0" y="882"/>
                </a:cxn>
                <a:cxn ang="0">
                  <a:pos x="1" y="892"/>
                </a:cxn>
                <a:cxn ang="0">
                  <a:pos x="3" y="903"/>
                </a:cxn>
                <a:cxn ang="0">
                  <a:pos x="15" y="922"/>
                </a:cxn>
                <a:cxn ang="0">
                  <a:pos x="31" y="938"/>
                </a:cxn>
                <a:cxn ang="0">
                  <a:pos x="54" y="954"/>
                </a:cxn>
                <a:cxn ang="0">
                  <a:pos x="83" y="967"/>
                </a:cxn>
                <a:cxn ang="0">
                  <a:pos x="114" y="975"/>
                </a:cxn>
                <a:cxn ang="0">
                  <a:pos x="150" y="982"/>
                </a:cxn>
                <a:cxn ang="0">
                  <a:pos x="169" y="984"/>
                </a:cxn>
                <a:cxn ang="0">
                  <a:pos x="189" y="984"/>
                </a:cxn>
                <a:cxn ang="0">
                  <a:pos x="941" y="984"/>
                </a:cxn>
                <a:cxn ang="0">
                  <a:pos x="960" y="984"/>
                </a:cxn>
                <a:cxn ang="0">
                  <a:pos x="980" y="982"/>
                </a:cxn>
                <a:cxn ang="0">
                  <a:pos x="1015" y="975"/>
                </a:cxn>
                <a:cxn ang="0">
                  <a:pos x="1046" y="967"/>
                </a:cxn>
                <a:cxn ang="0">
                  <a:pos x="1075" y="954"/>
                </a:cxn>
                <a:cxn ang="0">
                  <a:pos x="1099" y="938"/>
                </a:cxn>
                <a:cxn ang="0">
                  <a:pos x="1114" y="922"/>
                </a:cxn>
                <a:cxn ang="0">
                  <a:pos x="1126" y="903"/>
                </a:cxn>
                <a:cxn ang="0">
                  <a:pos x="1130" y="892"/>
                </a:cxn>
                <a:cxn ang="0">
                  <a:pos x="1130" y="882"/>
                </a:cxn>
                <a:cxn ang="0">
                  <a:pos x="1130" y="102"/>
                </a:cxn>
                <a:cxn ang="0">
                  <a:pos x="1130" y="91"/>
                </a:cxn>
                <a:cxn ang="0">
                  <a:pos x="1126" y="80"/>
                </a:cxn>
                <a:cxn ang="0">
                  <a:pos x="1114" y="62"/>
                </a:cxn>
                <a:cxn ang="0">
                  <a:pos x="1099" y="45"/>
                </a:cxn>
                <a:cxn ang="0">
                  <a:pos x="1075" y="29"/>
                </a:cxn>
                <a:cxn ang="0">
                  <a:pos x="1046" y="16"/>
                </a:cxn>
                <a:cxn ang="0">
                  <a:pos x="1015" y="8"/>
                </a:cxn>
                <a:cxn ang="0">
                  <a:pos x="980" y="2"/>
                </a:cxn>
                <a:cxn ang="0">
                  <a:pos x="960" y="1"/>
                </a:cxn>
                <a:cxn ang="0">
                  <a:pos x="941" y="0"/>
                </a:cxn>
                <a:cxn ang="0">
                  <a:pos x="189" y="0"/>
                </a:cxn>
              </a:cxnLst>
              <a:rect l="0" t="0" r="r" b="b"/>
              <a:pathLst>
                <a:path w="1130" h="984">
                  <a:moveTo>
                    <a:pt x="189" y="0"/>
                  </a:moveTo>
                  <a:lnTo>
                    <a:pt x="169" y="1"/>
                  </a:lnTo>
                  <a:lnTo>
                    <a:pt x="150" y="2"/>
                  </a:lnTo>
                  <a:lnTo>
                    <a:pt x="114" y="8"/>
                  </a:lnTo>
                  <a:lnTo>
                    <a:pt x="83" y="16"/>
                  </a:lnTo>
                  <a:lnTo>
                    <a:pt x="54" y="29"/>
                  </a:lnTo>
                  <a:lnTo>
                    <a:pt x="31" y="45"/>
                  </a:lnTo>
                  <a:lnTo>
                    <a:pt x="15" y="62"/>
                  </a:lnTo>
                  <a:lnTo>
                    <a:pt x="3" y="80"/>
                  </a:lnTo>
                  <a:lnTo>
                    <a:pt x="1" y="91"/>
                  </a:lnTo>
                  <a:lnTo>
                    <a:pt x="0" y="102"/>
                  </a:lnTo>
                  <a:lnTo>
                    <a:pt x="0" y="882"/>
                  </a:lnTo>
                  <a:lnTo>
                    <a:pt x="1" y="892"/>
                  </a:lnTo>
                  <a:lnTo>
                    <a:pt x="3" y="903"/>
                  </a:lnTo>
                  <a:lnTo>
                    <a:pt x="15" y="922"/>
                  </a:lnTo>
                  <a:lnTo>
                    <a:pt x="31" y="938"/>
                  </a:lnTo>
                  <a:lnTo>
                    <a:pt x="54" y="954"/>
                  </a:lnTo>
                  <a:lnTo>
                    <a:pt x="83" y="967"/>
                  </a:lnTo>
                  <a:lnTo>
                    <a:pt x="114" y="975"/>
                  </a:lnTo>
                  <a:lnTo>
                    <a:pt x="150" y="982"/>
                  </a:lnTo>
                  <a:lnTo>
                    <a:pt x="169" y="984"/>
                  </a:lnTo>
                  <a:lnTo>
                    <a:pt x="189" y="984"/>
                  </a:lnTo>
                  <a:lnTo>
                    <a:pt x="941" y="984"/>
                  </a:lnTo>
                  <a:lnTo>
                    <a:pt x="960" y="984"/>
                  </a:lnTo>
                  <a:lnTo>
                    <a:pt x="980" y="982"/>
                  </a:lnTo>
                  <a:lnTo>
                    <a:pt x="1015" y="975"/>
                  </a:lnTo>
                  <a:lnTo>
                    <a:pt x="1046" y="967"/>
                  </a:lnTo>
                  <a:lnTo>
                    <a:pt x="1075" y="954"/>
                  </a:lnTo>
                  <a:lnTo>
                    <a:pt x="1099" y="938"/>
                  </a:lnTo>
                  <a:lnTo>
                    <a:pt x="1114" y="922"/>
                  </a:lnTo>
                  <a:lnTo>
                    <a:pt x="1126" y="903"/>
                  </a:lnTo>
                  <a:lnTo>
                    <a:pt x="1130" y="892"/>
                  </a:lnTo>
                  <a:lnTo>
                    <a:pt x="1130" y="882"/>
                  </a:lnTo>
                  <a:lnTo>
                    <a:pt x="1130" y="102"/>
                  </a:lnTo>
                  <a:lnTo>
                    <a:pt x="1130" y="91"/>
                  </a:lnTo>
                  <a:lnTo>
                    <a:pt x="1126" y="80"/>
                  </a:lnTo>
                  <a:lnTo>
                    <a:pt x="1114" y="62"/>
                  </a:lnTo>
                  <a:lnTo>
                    <a:pt x="1099" y="45"/>
                  </a:lnTo>
                  <a:lnTo>
                    <a:pt x="1075" y="29"/>
                  </a:lnTo>
                  <a:lnTo>
                    <a:pt x="1046" y="16"/>
                  </a:lnTo>
                  <a:lnTo>
                    <a:pt x="1015" y="8"/>
                  </a:lnTo>
                  <a:lnTo>
                    <a:pt x="980" y="2"/>
                  </a:lnTo>
                  <a:lnTo>
                    <a:pt x="960" y="1"/>
                  </a:lnTo>
                  <a:lnTo>
                    <a:pt x="941" y="0"/>
                  </a:lnTo>
                  <a:lnTo>
                    <a:pt x="189" y="0"/>
                  </a:lnTo>
                  <a:close/>
                </a:path>
              </a:pathLst>
            </a:custGeom>
            <a:solidFill>
              <a:srgbClr val="FFCCFF"/>
            </a:solidFill>
            <a:ln w="19050">
              <a:solidFill>
                <a:srgbClr val="000000"/>
              </a:solidFill>
              <a:prstDash val="solid"/>
              <a:round/>
              <a:headEnd/>
              <a:tailEnd/>
            </a:ln>
            <a:effectLst>
              <a:outerShdw blurRad="63500" dist="107763" dir="8100000" algn="ctr" rotWithShape="0">
                <a:srgbClr val="000000">
                  <a:alpha val="74998"/>
                </a:srgbClr>
              </a:outerShdw>
            </a:effectLst>
          </p:spPr>
          <p:txBody>
            <a:bodyPr/>
            <a:lstStyle/>
            <a:p>
              <a:pPr>
                <a:defRPr/>
              </a:pPr>
              <a:endParaRPr lang="en-US" dirty="0">
                <a:solidFill>
                  <a:srgbClr val="000000"/>
                </a:solidFill>
                <a:latin typeface="Arial" pitchFamily="-105" charset="0"/>
              </a:endParaRPr>
            </a:p>
          </p:txBody>
        </p:sp>
        <p:sp>
          <p:nvSpPr>
            <p:cNvPr id="124" name="Rectangle 20"/>
            <p:cNvSpPr>
              <a:spLocks noChangeArrowheads="1"/>
            </p:cNvSpPr>
            <p:nvPr/>
          </p:nvSpPr>
          <p:spPr bwMode="auto">
            <a:xfrm>
              <a:off x="310174" y="4701438"/>
              <a:ext cx="839787" cy="615950"/>
            </a:xfrm>
            <a:prstGeom prst="rect">
              <a:avLst/>
            </a:prstGeom>
            <a:noFill/>
            <a:ln w="9525">
              <a:noFill/>
              <a:miter lim="800000"/>
              <a:headEnd/>
              <a:tailEnd/>
            </a:ln>
          </p:spPr>
          <p:txBody>
            <a:bodyPr lIns="0" tIns="0" rIns="0" bIns="0">
              <a:spAutoFit/>
            </a:bodyPr>
            <a:lstStyle/>
            <a:p>
              <a:pPr algn="ctr" eaLnBrk="0" hangingPunct="0"/>
              <a:r>
                <a:rPr lang="en-US" sz="1000" dirty="0">
                  <a:solidFill>
                    <a:srgbClr val="000000"/>
                  </a:solidFill>
                </a:rPr>
                <a:t>Define Simulation Environment Objectives</a:t>
              </a:r>
              <a:endParaRPr lang="en-US" dirty="0">
                <a:solidFill>
                  <a:srgbClr val="000000"/>
                </a:solidFill>
                <a:latin typeface="Times New Roman" pitchFamily="-106" charset="0"/>
              </a:endParaRPr>
            </a:p>
          </p:txBody>
        </p:sp>
        <p:sp>
          <p:nvSpPr>
            <p:cNvPr id="125" name="Oval 21"/>
            <p:cNvSpPr>
              <a:spLocks noChangeArrowheads="1"/>
            </p:cNvSpPr>
            <p:nvPr/>
          </p:nvSpPr>
          <p:spPr bwMode="auto">
            <a:xfrm>
              <a:off x="632436" y="5587263"/>
              <a:ext cx="195263" cy="212725"/>
            </a:xfrm>
            <a:prstGeom prst="ellipse">
              <a:avLst/>
            </a:prstGeom>
            <a:solidFill>
              <a:schemeClr val="bg1"/>
            </a:solidFill>
            <a:ln w="9525">
              <a:solidFill>
                <a:srgbClr val="000000"/>
              </a:solidFill>
              <a:round/>
              <a:headEnd/>
              <a:tailEnd/>
            </a:ln>
          </p:spPr>
          <p:txBody>
            <a:bodyPr wrap="none" anchor="ctr"/>
            <a:lstStyle/>
            <a:p>
              <a:pPr algn="ctr" eaLnBrk="0" hangingPunct="0"/>
              <a:r>
                <a:rPr lang="en-US" sz="1000" dirty="0">
                  <a:solidFill>
                    <a:srgbClr val="000000"/>
                  </a:solidFill>
                </a:rPr>
                <a:t>1</a:t>
              </a:r>
              <a:endParaRPr lang="en-US" sz="1000" dirty="0">
                <a:solidFill>
                  <a:srgbClr val="000000"/>
                </a:solidFill>
                <a:latin typeface="Times New Roman" pitchFamily="-106" charset="0"/>
              </a:endParaRPr>
            </a:p>
          </p:txBody>
        </p:sp>
        <p:sp>
          <p:nvSpPr>
            <p:cNvPr id="126" name="Freeform 22"/>
            <p:cNvSpPr>
              <a:spLocks/>
            </p:cNvSpPr>
            <p:nvPr/>
          </p:nvSpPr>
          <p:spPr bwMode="auto">
            <a:xfrm>
              <a:off x="1618274" y="4641113"/>
              <a:ext cx="836612" cy="1271588"/>
            </a:xfrm>
            <a:custGeom>
              <a:avLst/>
              <a:gdLst/>
              <a:ahLst/>
              <a:cxnLst>
                <a:cxn ang="0">
                  <a:pos x="189" y="0"/>
                </a:cxn>
                <a:cxn ang="0">
                  <a:pos x="169" y="1"/>
                </a:cxn>
                <a:cxn ang="0">
                  <a:pos x="150" y="2"/>
                </a:cxn>
                <a:cxn ang="0">
                  <a:pos x="114" y="8"/>
                </a:cxn>
                <a:cxn ang="0">
                  <a:pos x="83" y="16"/>
                </a:cxn>
                <a:cxn ang="0">
                  <a:pos x="54" y="29"/>
                </a:cxn>
                <a:cxn ang="0">
                  <a:pos x="31" y="45"/>
                </a:cxn>
                <a:cxn ang="0">
                  <a:pos x="15" y="62"/>
                </a:cxn>
                <a:cxn ang="0">
                  <a:pos x="3" y="80"/>
                </a:cxn>
                <a:cxn ang="0">
                  <a:pos x="1" y="91"/>
                </a:cxn>
                <a:cxn ang="0">
                  <a:pos x="0" y="102"/>
                </a:cxn>
                <a:cxn ang="0">
                  <a:pos x="0" y="882"/>
                </a:cxn>
                <a:cxn ang="0">
                  <a:pos x="1" y="892"/>
                </a:cxn>
                <a:cxn ang="0">
                  <a:pos x="3" y="903"/>
                </a:cxn>
                <a:cxn ang="0">
                  <a:pos x="15" y="922"/>
                </a:cxn>
                <a:cxn ang="0">
                  <a:pos x="31" y="938"/>
                </a:cxn>
                <a:cxn ang="0">
                  <a:pos x="54" y="954"/>
                </a:cxn>
                <a:cxn ang="0">
                  <a:pos x="83" y="967"/>
                </a:cxn>
                <a:cxn ang="0">
                  <a:pos x="114" y="975"/>
                </a:cxn>
                <a:cxn ang="0">
                  <a:pos x="150" y="982"/>
                </a:cxn>
                <a:cxn ang="0">
                  <a:pos x="169" y="984"/>
                </a:cxn>
                <a:cxn ang="0">
                  <a:pos x="189" y="984"/>
                </a:cxn>
                <a:cxn ang="0">
                  <a:pos x="941" y="984"/>
                </a:cxn>
                <a:cxn ang="0">
                  <a:pos x="960" y="984"/>
                </a:cxn>
                <a:cxn ang="0">
                  <a:pos x="980" y="982"/>
                </a:cxn>
                <a:cxn ang="0">
                  <a:pos x="1015" y="975"/>
                </a:cxn>
                <a:cxn ang="0">
                  <a:pos x="1046" y="967"/>
                </a:cxn>
                <a:cxn ang="0">
                  <a:pos x="1075" y="954"/>
                </a:cxn>
                <a:cxn ang="0">
                  <a:pos x="1099" y="938"/>
                </a:cxn>
                <a:cxn ang="0">
                  <a:pos x="1114" y="922"/>
                </a:cxn>
                <a:cxn ang="0">
                  <a:pos x="1126" y="903"/>
                </a:cxn>
                <a:cxn ang="0">
                  <a:pos x="1130" y="892"/>
                </a:cxn>
                <a:cxn ang="0">
                  <a:pos x="1130" y="882"/>
                </a:cxn>
                <a:cxn ang="0">
                  <a:pos x="1130" y="102"/>
                </a:cxn>
                <a:cxn ang="0">
                  <a:pos x="1130" y="91"/>
                </a:cxn>
                <a:cxn ang="0">
                  <a:pos x="1126" y="80"/>
                </a:cxn>
                <a:cxn ang="0">
                  <a:pos x="1114" y="62"/>
                </a:cxn>
                <a:cxn ang="0">
                  <a:pos x="1099" y="45"/>
                </a:cxn>
                <a:cxn ang="0">
                  <a:pos x="1075" y="29"/>
                </a:cxn>
                <a:cxn ang="0">
                  <a:pos x="1046" y="16"/>
                </a:cxn>
                <a:cxn ang="0">
                  <a:pos x="1015" y="8"/>
                </a:cxn>
                <a:cxn ang="0">
                  <a:pos x="980" y="2"/>
                </a:cxn>
                <a:cxn ang="0">
                  <a:pos x="960" y="1"/>
                </a:cxn>
                <a:cxn ang="0">
                  <a:pos x="941" y="0"/>
                </a:cxn>
                <a:cxn ang="0">
                  <a:pos x="189" y="0"/>
                </a:cxn>
              </a:cxnLst>
              <a:rect l="0" t="0" r="r" b="b"/>
              <a:pathLst>
                <a:path w="1130" h="984">
                  <a:moveTo>
                    <a:pt x="189" y="0"/>
                  </a:moveTo>
                  <a:lnTo>
                    <a:pt x="169" y="1"/>
                  </a:lnTo>
                  <a:lnTo>
                    <a:pt x="150" y="2"/>
                  </a:lnTo>
                  <a:lnTo>
                    <a:pt x="114" y="8"/>
                  </a:lnTo>
                  <a:lnTo>
                    <a:pt x="83" y="16"/>
                  </a:lnTo>
                  <a:lnTo>
                    <a:pt x="54" y="29"/>
                  </a:lnTo>
                  <a:lnTo>
                    <a:pt x="31" y="45"/>
                  </a:lnTo>
                  <a:lnTo>
                    <a:pt x="15" y="62"/>
                  </a:lnTo>
                  <a:lnTo>
                    <a:pt x="3" y="80"/>
                  </a:lnTo>
                  <a:lnTo>
                    <a:pt x="1" y="91"/>
                  </a:lnTo>
                  <a:lnTo>
                    <a:pt x="0" y="102"/>
                  </a:lnTo>
                  <a:lnTo>
                    <a:pt x="0" y="882"/>
                  </a:lnTo>
                  <a:lnTo>
                    <a:pt x="1" y="892"/>
                  </a:lnTo>
                  <a:lnTo>
                    <a:pt x="3" y="903"/>
                  </a:lnTo>
                  <a:lnTo>
                    <a:pt x="15" y="922"/>
                  </a:lnTo>
                  <a:lnTo>
                    <a:pt x="31" y="938"/>
                  </a:lnTo>
                  <a:lnTo>
                    <a:pt x="54" y="954"/>
                  </a:lnTo>
                  <a:lnTo>
                    <a:pt x="83" y="967"/>
                  </a:lnTo>
                  <a:lnTo>
                    <a:pt x="114" y="975"/>
                  </a:lnTo>
                  <a:lnTo>
                    <a:pt x="150" y="982"/>
                  </a:lnTo>
                  <a:lnTo>
                    <a:pt x="169" y="984"/>
                  </a:lnTo>
                  <a:lnTo>
                    <a:pt x="189" y="984"/>
                  </a:lnTo>
                  <a:lnTo>
                    <a:pt x="941" y="984"/>
                  </a:lnTo>
                  <a:lnTo>
                    <a:pt x="960" y="984"/>
                  </a:lnTo>
                  <a:lnTo>
                    <a:pt x="980" y="982"/>
                  </a:lnTo>
                  <a:lnTo>
                    <a:pt x="1015" y="975"/>
                  </a:lnTo>
                  <a:lnTo>
                    <a:pt x="1046" y="967"/>
                  </a:lnTo>
                  <a:lnTo>
                    <a:pt x="1075" y="954"/>
                  </a:lnTo>
                  <a:lnTo>
                    <a:pt x="1099" y="938"/>
                  </a:lnTo>
                  <a:lnTo>
                    <a:pt x="1114" y="922"/>
                  </a:lnTo>
                  <a:lnTo>
                    <a:pt x="1126" y="903"/>
                  </a:lnTo>
                  <a:lnTo>
                    <a:pt x="1130" y="892"/>
                  </a:lnTo>
                  <a:lnTo>
                    <a:pt x="1130" y="882"/>
                  </a:lnTo>
                  <a:lnTo>
                    <a:pt x="1130" y="102"/>
                  </a:lnTo>
                  <a:lnTo>
                    <a:pt x="1130" y="91"/>
                  </a:lnTo>
                  <a:lnTo>
                    <a:pt x="1126" y="80"/>
                  </a:lnTo>
                  <a:lnTo>
                    <a:pt x="1114" y="62"/>
                  </a:lnTo>
                  <a:lnTo>
                    <a:pt x="1099" y="45"/>
                  </a:lnTo>
                  <a:lnTo>
                    <a:pt x="1075" y="29"/>
                  </a:lnTo>
                  <a:lnTo>
                    <a:pt x="1046" y="16"/>
                  </a:lnTo>
                  <a:lnTo>
                    <a:pt x="1015" y="8"/>
                  </a:lnTo>
                  <a:lnTo>
                    <a:pt x="980" y="2"/>
                  </a:lnTo>
                  <a:lnTo>
                    <a:pt x="960" y="1"/>
                  </a:lnTo>
                  <a:lnTo>
                    <a:pt x="941" y="0"/>
                  </a:lnTo>
                  <a:lnTo>
                    <a:pt x="189" y="0"/>
                  </a:lnTo>
                  <a:close/>
                </a:path>
              </a:pathLst>
            </a:custGeom>
            <a:solidFill>
              <a:srgbClr val="00FF00"/>
            </a:solidFill>
            <a:ln w="19050">
              <a:solidFill>
                <a:srgbClr val="000000"/>
              </a:solidFill>
              <a:prstDash val="solid"/>
              <a:round/>
              <a:headEnd/>
              <a:tailEnd/>
            </a:ln>
            <a:effectLst>
              <a:outerShdw blurRad="63500" dist="107763" dir="8100000" algn="ctr" rotWithShape="0">
                <a:srgbClr val="000000">
                  <a:alpha val="74998"/>
                </a:srgbClr>
              </a:outerShdw>
            </a:effectLst>
          </p:spPr>
          <p:txBody>
            <a:bodyPr/>
            <a:lstStyle/>
            <a:p>
              <a:pPr>
                <a:defRPr/>
              </a:pPr>
              <a:endParaRPr lang="en-US" dirty="0">
                <a:solidFill>
                  <a:srgbClr val="000000"/>
                </a:solidFill>
                <a:latin typeface="Arial" pitchFamily="-105" charset="0"/>
              </a:endParaRPr>
            </a:p>
          </p:txBody>
        </p:sp>
        <p:sp>
          <p:nvSpPr>
            <p:cNvPr id="127" name="Rectangle 23"/>
            <p:cNvSpPr>
              <a:spLocks noChangeArrowheads="1"/>
            </p:cNvSpPr>
            <p:nvPr/>
          </p:nvSpPr>
          <p:spPr bwMode="auto">
            <a:xfrm>
              <a:off x="1613511" y="4712551"/>
              <a:ext cx="841375" cy="457200"/>
            </a:xfrm>
            <a:prstGeom prst="rect">
              <a:avLst/>
            </a:prstGeom>
            <a:noFill/>
            <a:ln w="9525">
              <a:noFill/>
              <a:miter lim="800000"/>
              <a:headEnd/>
              <a:tailEnd/>
            </a:ln>
          </p:spPr>
          <p:txBody>
            <a:bodyPr lIns="0" tIns="0" rIns="0" bIns="0">
              <a:spAutoFit/>
            </a:bodyPr>
            <a:lstStyle/>
            <a:p>
              <a:pPr algn="ctr" eaLnBrk="0" hangingPunct="0"/>
              <a:r>
                <a:rPr lang="en-US" sz="1000" dirty="0">
                  <a:solidFill>
                    <a:srgbClr val="000000"/>
                  </a:solidFill>
                </a:rPr>
                <a:t>Perform Conceptual Analysis</a:t>
              </a:r>
              <a:endParaRPr lang="en-US" dirty="0">
                <a:solidFill>
                  <a:srgbClr val="000000"/>
                </a:solidFill>
                <a:latin typeface="Times New Roman" pitchFamily="-106" charset="0"/>
              </a:endParaRPr>
            </a:p>
          </p:txBody>
        </p:sp>
        <p:sp>
          <p:nvSpPr>
            <p:cNvPr id="128" name="Oval 24"/>
            <p:cNvSpPr>
              <a:spLocks noChangeArrowheads="1"/>
            </p:cNvSpPr>
            <p:nvPr/>
          </p:nvSpPr>
          <p:spPr bwMode="auto">
            <a:xfrm>
              <a:off x="1937361" y="5587263"/>
              <a:ext cx="193675" cy="211138"/>
            </a:xfrm>
            <a:prstGeom prst="ellipse">
              <a:avLst/>
            </a:prstGeom>
            <a:solidFill>
              <a:schemeClr val="bg1"/>
            </a:solidFill>
            <a:ln w="9525">
              <a:solidFill>
                <a:srgbClr val="000000"/>
              </a:solidFill>
              <a:round/>
              <a:headEnd/>
              <a:tailEnd/>
            </a:ln>
          </p:spPr>
          <p:txBody>
            <a:bodyPr wrap="none" anchor="ctr"/>
            <a:lstStyle/>
            <a:p>
              <a:pPr algn="ctr" eaLnBrk="0" hangingPunct="0"/>
              <a:r>
                <a:rPr lang="en-US" sz="1000" dirty="0">
                  <a:solidFill>
                    <a:srgbClr val="000000"/>
                  </a:solidFill>
                </a:rPr>
                <a:t>2</a:t>
              </a:r>
              <a:endParaRPr lang="en-US" sz="1000" dirty="0">
                <a:solidFill>
                  <a:srgbClr val="000000"/>
                </a:solidFill>
                <a:latin typeface="Times New Roman" pitchFamily="-106" charset="0"/>
              </a:endParaRPr>
            </a:p>
          </p:txBody>
        </p:sp>
        <p:sp>
          <p:nvSpPr>
            <p:cNvPr id="129" name="Line 25"/>
            <p:cNvSpPr>
              <a:spLocks noChangeShapeType="1"/>
            </p:cNvSpPr>
            <p:nvPr/>
          </p:nvSpPr>
          <p:spPr bwMode="auto">
            <a:xfrm flipV="1">
              <a:off x="1156311" y="5277701"/>
              <a:ext cx="452438" cy="0"/>
            </a:xfrm>
            <a:prstGeom prst="line">
              <a:avLst/>
            </a:prstGeom>
            <a:noFill/>
            <a:ln w="25400">
              <a:solidFill>
                <a:srgbClr val="000000"/>
              </a:solidFill>
              <a:round/>
              <a:headEnd type="none" w="sm" len="sm"/>
              <a:tailEnd type="triangle" w="lg" len="lg"/>
            </a:ln>
          </p:spPr>
          <p:txBody>
            <a:bodyPr/>
            <a:lstStyle/>
            <a:p>
              <a:endParaRPr lang="en-US" dirty="0">
                <a:solidFill>
                  <a:srgbClr val="000000"/>
                </a:solidFill>
              </a:endParaRPr>
            </a:p>
          </p:txBody>
        </p:sp>
        <p:sp>
          <p:nvSpPr>
            <p:cNvPr id="130" name="Freeform 26"/>
            <p:cNvSpPr>
              <a:spLocks/>
            </p:cNvSpPr>
            <p:nvPr/>
          </p:nvSpPr>
          <p:spPr bwMode="auto">
            <a:xfrm>
              <a:off x="8063524" y="4642701"/>
              <a:ext cx="781050" cy="1271587"/>
            </a:xfrm>
            <a:custGeom>
              <a:avLst/>
              <a:gdLst/>
              <a:ahLst/>
              <a:cxnLst>
                <a:cxn ang="0">
                  <a:pos x="189" y="0"/>
                </a:cxn>
                <a:cxn ang="0">
                  <a:pos x="169" y="1"/>
                </a:cxn>
                <a:cxn ang="0">
                  <a:pos x="150" y="2"/>
                </a:cxn>
                <a:cxn ang="0">
                  <a:pos x="114" y="8"/>
                </a:cxn>
                <a:cxn ang="0">
                  <a:pos x="83" y="16"/>
                </a:cxn>
                <a:cxn ang="0">
                  <a:pos x="54" y="29"/>
                </a:cxn>
                <a:cxn ang="0">
                  <a:pos x="31" y="45"/>
                </a:cxn>
                <a:cxn ang="0">
                  <a:pos x="15" y="62"/>
                </a:cxn>
                <a:cxn ang="0">
                  <a:pos x="3" y="80"/>
                </a:cxn>
                <a:cxn ang="0">
                  <a:pos x="1" y="91"/>
                </a:cxn>
                <a:cxn ang="0">
                  <a:pos x="0" y="102"/>
                </a:cxn>
                <a:cxn ang="0">
                  <a:pos x="0" y="882"/>
                </a:cxn>
                <a:cxn ang="0">
                  <a:pos x="1" y="892"/>
                </a:cxn>
                <a:cxn ang="0">
                  <a:pos x="3" y="903"/>
                </a:cxn>
                <a:cxn ang="0">
                  <a:pos x="15" y="922"/>
                </a:cxn>
                <a:cxn ang="0">
                  <a:pos x="31" y="938"/>
                </a:cxn>
                <a:cxn ang="0">
                  <a:pos x="54" y="954"/>
                </a:cxn>
                <a:cxn ang="0">
                  <a:pos x="83" y="967"/>
                </a:cxn>
                <a:cxn ang="0">
                  <a:pos x="114" y="975"/>
                </a:cxn>
                <a:cxn ang="0">
                  <a:pos x="150" y="982"/>
                </a:cxn>
                <a:cxn ang="0">
                  <a:pos x="169" y="984"/>
                </a:cxn>
                <a:cxn ang="0">
                  <a:pos x="189" y="984"/>
                </a:cxn>
                <a:cxn ang="0">
                  <a:pos x="941" y="984"/>
                </a:cxn>
                <a:cxn ang="0">
                  <a:pos x="960" y="984"/>
                </a:cxn>
                <a:cxn ang="0">
                  <a:pos x="980" y="982"/>
                </a:cxn>
                <a:cxn ang="0">
                  <a:pos x="1015" y="975"/>
                </a:cxn>
                <a:cxn ang="0">
                  <a:pos x="1046" y="967"/>
                </a:cxn>
                <a:cxn ang="0">
                  <a:pos x="1075" y="954"/>
                </a:cxn>
                <a:cxn ang="0">
                  <a:pos x="1099" y="938"/>
                </a:cxn>
                <a:cxn ang="0">
                  <a:pos x="1114" y="922"/>
                </a:cxn>
                <a:cxn ang="0">
                  <a:pos x="1126" y="903"/>
                </a:cxn>
                <a:cxn ang="0">
                  <a:pos x="1130" y="892"/>
                </a:cxn>
                <a:cxn ang="0">
                  <a:pos x="1130" y="882"/>
                </a:cxn>
                <a:cxn ang="0">
                  <a:pos x="1130" y="102"/>
                </a:cxn>
                <a:cxn ang="0">
                  <a:pos x="1130" y="91"/>
                </a:cxn>
                <a:cxn ang="0">
                  <a:pos x="1126" y="80"/>
                </a:cxn>
                <a:cxn ang="0">
                  <a:pos x="1114" y="62"/>
                </a:cxn>
                <a:cxn ang="0">
                  <a:pos x="1099" y="45"/>
                </a:cxn>
                <a:cxn ang="0">
                  <a:pos x="1075" y="29"/>
                </a:cxn>
                <a:cxn ang="0">
                  <a:pos x="1046" y="16"/>
                </a:cxn>
                <a:cxn ang="0">
                  <a:pos x="1015" y="8"/>
                </a:cxn>
                <a:cxn ang="0">
                  <a:pos x="980" y="2"/>
                </a:cxn>
                <a:cxn ang="0">
                  <a:pos x="960" y="1"/>
                </a:cxn>
                <a:cxn ang="0">
                  <a:pos x="941" y="0"/>
                </a:cxn>
                <a:cxn ang="0">
                  <a:pos x="189" y="0"/>
                </a:cxn>
              </a:cxnLst>
              <a:rect l="0" t="0" r="r" b="b"/>
              <a:pathLst>
                <a:path w="1130" h="984">
                  <a:moveTo>
                    <a:pt x="189" y="0"/>
                  </a:moveTo>
                  <a:lnTo>
                    <a:pt x="169" y="1"/>
                  </a:lnTo>
                  <a:lnTo>
                    <a:pt x="150" y="2"/>
                  </a:lnTo>
                  <a:lnTo>
                    <a:pt x="114" y="8"/>
                  </a:lnTo>
                  <a:lnTo>
                    <a:pt x="83" y="16"/>
                  </a:lnTo>
                  <a:lnTo>
                    <a:pt x="54" y="29"/>
                  </a:lnTo>
                  <a:lnTo>
                    <a:pt x="31" y="45"/>
                  </a:lnTo>
                  <a:lnTo>
                    <a:pt x="15" y="62"/>
                  </a:lnTo>
                  <a:lnTo>
                    <a:pt x="3" y="80"/>
                  </a:lnTo>
                  <a:lnTo>
                    <a:pt x="1" y="91"/>
                  </a:lnTo>
                  <a:lnTo>
                    <a:pt x="0" y="102"/>
                  </a:lnTo>
                  <a:lnTo>
                    <a:pt x="0" y="882"/>
                  </a:lnTo>
                  <a:lnTo>
                    <a:pt x="1" y="892"/>
                  </a:lnTo>
                  <a:lnTo>
                    <a:pt x="3" y="903"/>
                  </a:lnTo>
                  <a:lnTo>
                    <a:pt x="15" y="922"/>
                  </a:lnTo>
                  <a:lnTo>
                    <a:pt x="31" y="938"/>
                  </a:lnTo>
                  <a:lnTo>
                    <a:pt x="54" y="954"/>
                  </a:lnTo>
                  <a:lnTo>
                    <a:pt x="83" y="967"/>
                  </a:lnTo>
                  <a:lnTo>
                    <a:pt x="114" y="975"/>
                  </a:lnTo>
                  <a:lnTo>
                    <a:pt x="150" y="982"/>
                  </a:lnTo>
                  <a:lnTo>
                    <a:pt x="169" y="984"/>
                  </a:lnTo>
                  <a:lnTo>
                    <a:pt x="189" y="984"/>
                  </a:lnTo>
                  <a:lnTo>
                    <a:pt x="941" y="984"/>
                  </a:lnTo>
                  <a:lnTo>
                    <a:pt x="960" y="984"/>
                  </a:lnTo>
                  <a:lnTo>
                    <a:pt x="980" y="982"/>
                  </a:lnTo>
                  <a:lnTo>
                    <a:pt x="1015" y="975"/>
                  </a:lnTo>
                  <a:lnTo>
                    <a:pt x="1046" y="967"/>
                  </a:lnTo>
                  <a:lnTo>
                    <a:pt x="1075" y="954"/>
                  </a:lnTo>
                  <a:lnTo>
                    <a:pt x="1099" y="938"/>
                  </a:lnTo>
                  <a:lnTo>
                    <a:pt x="1114" y="922"/>
                  </a:lnTo>
                  <a:lnTo>
                    <a:pt x="1126" y="903"/>
                  </a:lnTo>
                  <a:lnTo>
                    <a:pt x="1130" y="892"/>
                  </a:lnTo>
                  <a:lnTo>
                    <a:pt x="1130" y="882"/>
                  </a:lnTo>
                  <a:lnTo>
                    <a:pt x="1130" y="102"/>
                  </a:lnTo>
                  <a:lnTo>
                    <a:pt x="1130" y="91"/>
                  </a:lnTo>
                  <a:lnTo>
                    <a:pt x="1126" y="80"/>
                  </a:lnTo>
                  <a:lnTo>
                    <a:pt x="1114" y="62"/>
                  </a:lnTo>
                  <a:lnTo>
                    <a:pt x="1099" y="45"/>
                  </a:lnTo>
                  <a:lnTo>
                    <a:pt x="1075" y="29"/>
                  </a:lnTo>
                  <a:lnTo>
                    <a:pt x="1046" y="16"/>
                  </a:lnTo>
                  <a:lnTo>
                    <a:pt x="1015" y="8"/>
                  </a:lnTo>
                  <a:lnTo>
                    <a:pt x="980" y="2"/>
                  </a:lnTo>
                  <a:lnTo>
                    <a:pt x="960" y="1"/>
                  </a:lnTo>
                  <a:lnTo>
                    <a:pt x="941" y="0"/>
                  </a:lnTo>
                  <a:lnTo>
                    <a:pt x="189" y="0"/>
                  </a:lnTo>
                  <a:close/>
                </a:path>
              </a:pathLst>
            </a:custGeom>
            <a:solidFill>
              <a:srgbClr val="CC00FF"/>
            </a:solidFill>
            <a:ln w="19050">
              <a:solidFill>
                <a:schemeClr val="accent1"/>
              </a:solidFill>
              <a:prstDash val="solid"/>
              <a:round/>
              <a:headEnd/>
              <a:tailEnd/>
            </a:ln>
            <a:effectLst>
              <a:outerShdw blurRad="63500" dist="107763" dir="8100000" algn="ctr" rotWithShape="0">
                <a:srgbClr val="000000">
                  <a:alpha val="74998"/>
                </a:srgbClr>
              </a:outerShdw>
            </a:effectLst>
          </p:spPr>
          <p:txBody>
            <a:bodyPr/>
            <a:lstStyle/>
            <a:p>
              <a:pPr>
                <a:defRPr/>
              </a:pPr>
              <a:endParaRPr lang="en-US" dirty="0">
                <a:solidFill>
                  <a:srgbClr val="000000"/>
                </a:solidFill>
                <a:latin typeface="Arial" pitchFamily="-105" charset="0"/>
              </a:endParaRPr>
            </a:p>
          </p:txBody>
        </p:sp>
        <p:sp>
          <p:nvSpPr>
            <p:cNvPr id="131" name="Rectangle 27"/>
            <p:cNvSpPr>
              <a:spLocks noChangeArrowheads="1"/>
            </p:cNvSpPr>
            <p:nvPr/>
          </p:nvSpPr>
          <p:spPr bwMode="auto">
            <a:xfrm>
              <a:off x="8102252" y="4714138"/>
              <a:ext cx="728702" cy="461665"/>
            </a:xfrm>
            <a:prstGeom prst="rect">
              <a:avLst/>
            </a:prstGeom>
            <a:noFill/>
            <a:ln w="9525">
              <a:noFill/>
              <a:miter lim="800000"/>
              <a:headEnd/>
              <a:tailEnd/>
            </a:ln>
          </p:spPr>
          <p:txBody>
            <a:bodyPr wrap="square" lIns="0" tIns="0" rIns="0" bIns="0">
              <a:spAutoFit/>
            </a:bodyPr>
            <a:lstStyle/>
            <a:p>
              <a:pPr algn="ctr" eaLnBrk="0" hangingPunct="0"/>
              <a:r>
                <a:rPr lang="en-US" sz="1000" dirty="0">
                  <a:solidFill>
                    <a:srgbClr val="000000"/>
                  </a:solidFill>
                </a:rPr>
                <a:t>Analyze Data and Evaluate Results</a:t>
              </a:r>
              <a:endParaRPr lang="en-US" dirty="0">
                <a:solidFill>
                  <a:srgbClr val="000000"/>
                </a:solidFill>
                <a:latin typeface="Times New Roman" pitchFamily="-106" charset="0"/>
              </a:endParaRPr>
            </a:p>
          </p:txBody>
        </p:sp>
        <p:sp>
          <p:nvSpPr>
            <p:cNvPr id="132" name="Oval 28"/>
            <p:cNvSpPr>
              <a:spLocks noChangeArrowheads="1"/>
            </p:cNvSpPr>
            <p:nvPr/>
          </p:nvSpPr>
          <p:spPr bwMode="auto">
            <a:xfrm>
              <a:off x="8360386" y="5588851"/>
              <a:ext cx="182563" cy="209550"/>
            </a:xfrm>
            <a:prstGeom prst="ellipse">
              <a:avLst/>
            </a:prstGeom>
            <a:solidFill>
              <a:schemeClr val="bg1"/>
            </a:solidFill>
            <a:ln w="9525">
              <a:solidFill>
                <a:srgbClr val="000000"/>
              </a:solidFill>
              <a:round/>
              <a:headEnd/>
              <a:tailEnd/>
            </a:ln>
          </p:spPr>
          <p:txBody>
            <a:bodyPr wrap="none" anchor="ctr"/>
            <a:lstStyle/>
            <a:p>
              <a:pPr algn="ctr" eaLnBrk="0" hangingPunct="0"/>
              <a:r>
                <a:rPr lang="en-US" sz="1000" dirty="0">
                  <a:solidFill>
                    <a:srgbClr val="000000"/>
                  </a:solidFill>
                </a:rPr>
                <a:t>7</a:t>
              </a:r>
              <a:endParaRPr lang="en-US" sz="1000" dirty="0">
                <a:solidFill>
                  <a:srgbClr val="000000"/>
                </a:solidFill>
                <a:latin typeface="Times New Roman" pitchFamily="-106" charset="0"/>
              </a:endParaRPr>
            </a:p>
          </p:txBody>
        </p:sp>
        <p:sp>
          <p:nvSpPr>
            <p:cNvPr id="133" name="Line 29"/>
            <p:cNvSpPr>
              <a:spLocks noChangeShapeType="1"/>
            </p:cNvSpPr>
            <p:nvPr/>
          </p:nvSpPr>
          <p:spPr bwMode="auto">
            <a:xfrm flipV="1">
              <a:off x="2465999" y="5277701"/>
              <a:ext cx="452437" cy="0"/>
            </a:xfrm>
            <a:prstGeom prst="line">
              <a:avLst/>
            </a:prstGeom>
            <a:noFill/>
            <a:ln w="25400">
              <a:solidFill>
                <a:srgbClr val="000000"/>
              </a:solidFill>
              <a:round/>
              <a:headEnd type="none" w="sm" len="sm"/>
              <a:tailEnd type="triangle" w="lg" len="lg"/>
            </a:ln>
          </p:spPr>
          <p:txBody>
            <a:bodyPr/>
            <a:lstStyle/>
            <a:p>
              <a:endParaRPr lang="en-US" dirty="0">
                <a:solidFill>
                  <a:srgbClr val="000000"/>
                </a:solidFill>
              </a:endParaRPr>
            </a:p>
          </p:txBody>
        </p:sp>
        <p:sp>
          <p:nvSpPr>
            <p:cNvPr id="134" name="Line 30"/>
            <p:cNvSpPr>
              <a:spLocks noChangeShapeType="1"/>
            </p:cNvSpPr>
            <p:nvPr/>
          </p:nvSpPr>
          <p:spPr bwMode="auto">
            <a:xfrm flipV="1">
              <a:off x="3748699" y="5301513"/>
              <a:ext cx="452437" cy="0"/>
            </a:xfrm>
            <a:prstGeom prst="line">
              <a:avLst/>
            </a:prstGeom>
            <a:noFill/>
            <a:ln w="25400">
              <a:solidFill>
                <a:srgbClr val="000000"/>
              </a:solidFill>
              <a:round/>
              <a:headEnd type="none" w="sm" len="sm"/>
              <a:tailEnd type="triangle" w="lg" len="lg"/>
            </a:ln>
          </p:spPr>
          <p:txBody>
            <a:bodyPr/>
            <a:lstStyle/>
            <a:p>
              <a:endParaRPr lang="en-US" dirty="0">
                <a:solidFill>
                  <a:srgbClr val="000000"/>
                </a:solidFill>
              </a:endParaRPr>
            </a:p>
          </p:txBody>
        </p:sp>
        <p:sp>
          <p:nvSpPr>
            <p:cNvPr id="135" name="Line 31"/>
            <p:cNvSpPr>
              <a:spLocks noChangeShapeType="1"/>
            </p:cNvSpPr>
            <p:nvPr/>
          </p:nvSpPr>
          <p:spPr bwMode="auto">
            <a:xfrm flipV="1">
              <a:off x="5061561" y="5299926"/>
              <a:ext cx="452438" cy="0"/>
            </a:xfrm>
            <a:prstGeom prst="line">
              <a:avLst/>
            </a:prstGeom>
            <a:noFill/>
            <a:ln w="25400">
              <a:solidFill>
                <a:srgbClr val="000000"/>
              </a:solidFill>
              <a:round/>
              <a:headEnd type="none" w="sm" len="sm"/>
              <a:tailEnd type="triangle" w="lg" len="lg"/>
            </a:ln>
          </p:spPr>
          <p:txBody>
            <a:bodyPr/>
            <a:lstStyle/>
            <a:p>
              <a:endParaRPr lang="en-US" dirty="0">
                <a:solidFill>
                  <a:srgbClr val="000000"/>
                </a:solidFill>
              </a:endParaRPr>
            </a:p>
          </p:txBody>
        </p:sp>
        <p:sp>
          <p:nvSpPr>
            <p:cNvPr id="136" name="Line 32"/>
            <p:cNvSpPr>
              <a:spLocks noChangeShapeType="1"/>
            </p:cNvSpPr>
            <p:nvPr/>
          </p:nvSpPr>
          <p:spPr bwMode="auto">
            <a:xfrm flipV="1">
              <a:off x="6342674" y="5303101"/>
              <a:ext cx="452437" cy="0"/>
            </a:xfrm>
            <a:prstGeom prst="line">
              <a:avLst/>
            </a:prstGeom>
            <a:noFill/>
            <a:ln w="25400">
              <a:solidFill>
                <a:srgbClr val="000000"/>
              </a:solidFill>
              <a:round/>
              <a:headEnd type="none" w="sm" len="sm"/>
              <a:tailEnd type="triangle" w="lg" len="lg"/>
            </a:ln>
          </p:spPr>
          <p:txBody>
            <a:bodyPr/>
            <a:lstStyle/>
            <a:p>
              <a:endParaRPr lang="en-US" dirty="0">
                <a:solidFill>
                  <a:srgbClr val="000000"/>
                </a:solidFill>
              </a:endParaRPr>
            </a:p>
          </p:txBody>
        </p:sp>
        <p:sp>
          <p:nvSpPr>
            <p:cNvPr id="137" name="Line 33"/>
            <p:cNvSpPr>
              <a:spLocks noChangeShapeType="1"/>
            </p:cNvSpPr>
            <p:nvPr/>
          </p:nvSpPr>
          <p:spPr bwMode="auto">
            <a:xfrm flipV="1">
              <a:off x="7606324" y="5296751"/>
              <a:ext cx="452437" cy="0"/>
            </a:xfrm>
            <a:prstGeom prst="line">
              <a:avLst/>
            </a:prstGeom>
            <a:noFill/>
            <a:ln w="25400">
              <a:solidFill>
                <a:srgbClr val="000000"/>
              </a:solidFill>
              <a:round/>
              <a:headEnd type="none" w="sm" len="sm"/>
              <a:tailEnd type="triangle" w="lg" len="lg"/>
            </a:ln>
          </p:spPr>
          <p:txBody>
            <a:bodyPr/>
            <a:lstStyle/>
            <a:p>
              <a:endParaRPr lang="en-US" dirty="0">
                <a:solidFill>
                  <a:srgbClr val="000000"/>
                </a:solidFill>
              </a:endParaRPr>
            </a:p>
          </p:txBody>
        </p:sp>
        <p:sp>
          <p:nvSpPr>
            <p:cNvPr id="138" name="Line 34"/>
            <p:cNvSpPr>
              <a:spLocks noChangeShapeType="1"/>
            </p:cNvSpPr>
            <p:nvPr/>
          </p:nvSpPr>
          <p:spPr bwMode="auto">
            <a:xfrm flipV="1">
              <a:off x="703874" y="6303226"/>
              <a:ext cx="7767637" cy="1587"/>
            </a:xfrm>
            <a:prstGeom prst="line">
              <a:avLst/>
            </a:prstGeom>
            <a:noFill/>
            <a:ln w="25400">
              <a:solidFill>
                <a:srgbClr val="000000"/>
              </a:solidFill>
              <a:prstDash val="sysDot"/>
              <a:round/>
              <a:headEnd type="none" w="sm" len="sm"/>
              <a:tailEnd type="none" w="sm" len="sm"/>
            </a:ln>
          </p:spPr>
          <p:txBody>
            <a:bodyPr/>
            <a:lstStyle/>
            <a:p>
              <a:endParaRPr lang="en-US" dirty="0">
                <a:solidFill>
                  <a:srgbClr val="000000"/>
                </a:solidFill>
              </a:endParaRPr>
            </a:p>
          </p:txBody>
        </p:sp>
        <p:sp>
          <p:nvSpPr>
            <p:cNvPr id="139" name="Line 35"/>
            <p:cNvSpPr>
              <a:spLocks noChangeShapeType="1"/>
            </p:cNvSpPr>
            <p:nvPr/>
          </p:nvSpPr>
          <p:spPr bwMode="auto">
            <a:xfrm>
              <a:off x="8461986" y="5928576"/>
              <a:ext cx="0" cy="344487"/>
            </a:xfrm>
            <a:prstGeom prst="line">
              <a:avLst/>
            </a:prstGeom>
            <a:noFill/>
            <a:ln w="25400">
              <a:solidFill>
                <a:srgbClr val="000000"/>
              </a:solidFill>
              <a:prstDash val="sysDot"/>
              <a:round/>
              <a:headEnd type="none" w="sm" len="sm"/>
              <a:tailEnd type="none" w="sm" len="sm"/>
            </a:ln>
          </p:spPr>
          <p:txBody>
            <a:bodyPr/>
            <a:lstStyle/>
            <a:p>
              <a:endParaRPr lang="en-US" dirty="0">
                <a:solidFill>
                  <a:srgbClr val="000000"/>
                </a:solidFill>
              </a:endParaRPr>
            </a:p>
          </p:txBody>
        </p:sp>
        <p:sp>
          <p:nvSpPr>
            <p:cNvPr id="140" name="Line 36"/>
            <p:cNvSpPr>
              <a:spLocks noChangeShapeType="1"/>
            </p:cNvSpPr>
            <p:nvPr/>
          </p:nvSpPr>
          <p:spPr bwMode="auto">
            <a:xfrm>
              <a:off x="7209449" y="5930163"/>
              <a:ext cx="0" cy="360363"/>
            </a:xfrm>
            <a:prstGeom prst="line">
              <a:avLst/>
            </a:prstGeom>
            <a:noFill/>
            <a:ln w="25400">
              <a:solidFill>
                <a:srgbClr val="000000"/>
              </a:solidFill>
              <a:prstDash val="sysDot"/>
              <a:round/>
              <a:headEnd type="none" w="sm" len="sm"/>
              <a:tailEnd type="none" w="sm" len="sm"/>
            </a:ln>
          </p:spPr>
          <p:txBody>
            <a:bodyPr/>
            <a:lstStyle/>
            <a:p>
              <a:endParaRPr lang="en-US" dirty="0">
                <a:solidFill>
                  <a:srgbClr val="000000"/>
                </a:solidFill>
              </a:endParaRPr>
            </a:p>
          </p:txBody>
        </p:sp>
        <p:sp>
          <p:nvSpPr>
            <p:cNvPr id="141" name="Line 37"/>
            <p:cNvSpPr>
              <a:spLocks noChangeShapeType="1"/>
            </p:cNvSpPr>
            <p:nvPr/>
          </p:nvSpPr>
          <p:spPr bwMode="auto">
            <a:xfrm flipH="1">
              <a:off x="5921986" y="5919051"/>
              <a:ext cx="1588" cy="373062"/>
            </a:xfrm>
            <a:prstGeom prst="line">
              <a:avLst/>
            </a:prstGeom>
            <a:noFill/>
            <a:ln w="25400">
              <a:solidFill>
                <a:srgbClr val="000000"/>
              </a:solidFill>
              <a:prstDash val="sysDot"/>
              <a:round/>
              <a:headEnd type="none" w="sm" len="sm"/>
              <a:tailEnd type="none" w="sm" len="sm"/>
            </a:ln>
          </p:spPr>
          <p:txBody>
            <a:bodyPr/>
            <a:lstStyle/>
            <a:p>
              <a:endParaRPr lang="en-US" dirty="0">
                <a:solidFill>
                  <a:srgbClr val="000000"/>
                </a:solidFill>
              </a:endParaRPr>
            </a:p>
          </p:txBody>
        </p:sp>
        <p:sp>
          <p:nvSpPr>
            <p:cNvPr id="142" name="Line 38"/>
            <p:cNvSpPr>
              <a:spLocks noChangeShapeType="1"/>
            </p:cNvSpPr>
            <p:nvPr/>
          </p:nvSpPr>
          <p:spPr bwMode="auto">
            <a:xfrm>
              <a:off x="4629761" y="5933338"/>
              <a:ext cx="0" cy="354013"/>
            </a:xfrm>
            <a:prstGeom prst="line">
              <a:avLst/>
            </a:prstGeom>
            <a:noFill/>
            <a:ln w="25400">
              <a:solidFill>
                <a:srgbClr val="000000"/>
              </a:solidFill>
              <a:prstDash val="sysDot"/>
              <a:round/>
              <a:headEnd type="none" w="sm" len="sm"/>
              <a:tailEnd type="none" w="sm" len="sm"/>
            </a:ln>
          </p:spPr>
          <p:txBody>
            <a:bodyPr/>
            <a:lstStyle/>
            <a:p>
              <a:endParaRPr lang="en-US" dirty="0">
                <a:solidFill>
                  <a:srgbClr val="000000"/>
                </a:solidFill>
              </a:endParaRPr>
            </a:p>
          </p:txBody>
        </p:sp>
        <p:sp>
          <p:nvSpPr>
            <p:cNvPr id="143" name="Line 39"/>
            <p:cNvSpPr>
              <a:spLocks noChangeShapeType="1"/>
            </p:cNvSpPr>
            <p:nvPr/>
          </p:nvSpPr>
          <p:spPr bwMode="auto">
            <a:xfrm>
              <a:off x="3335949" y="5928576"/>
              <a:ext cx="0" cy="365125"/>
            </a:xfrm>
            <a:prstGeom prst="line">
              <a:avLst/>
            </a:prstGeom>
            <a:noFill/>
            <a:ln w="25400">
              <a:solidFill>
                <a:srgbClr val="000000"/>
              </a:solidFill>
              <a:prstDash val="sysDot"/>
              <a:round/>
              <a:headEnd type="none" w="sm" len="sm"/>
              <a:tailEnd type="none" w="sm" len="sm"/>
            </a:ln>
          </p:spPr>
          <p:txBody>
            <a:bodyPr/>
            <a:lstStyle/>
            <a:p>
              <a:endParaRPr lang="en-US" dirty="0">
                <a:solidFill>
                  <a:srgbClr val="000000"/>
                </a:solidFill>
              </a:endParaRPr>
            </a:p>
          </p:txBody>
        </p:sp>
        <p:sp>
          <p:nvSpPr>
            <p:cNvPr id="144" name="Line 40"/>
            <p:cNvSpPr>
              <a:spLocks noChangeShapeType="1"/>
            </p:cNvSpPr>
            <p:nvPr/>
          </p:nvSpPr>
          <p:spPr bwMode="auto">
            <a:xfrm>
              <a:off x="2038961" y="5933338"/>
              <a:ext cx="0" cy="358775"/>
            </a:xfrm>
            <a:prstGeom prst="line">
              <a:avLst/>
            </a:prstGeom>
            <a:noFill/>
            <a:ln w="25400">
              <a:solidFill>
                <a:srgbClr val="000000"/>
              </a:solidFill>
              <a:prstDash val="sysDot"/>
              <a:round/>
              <a:headEnd type="none" w="sm" len="sm"/>
              <a:tailEnd type="none" w="sm" len="sm"/>
            </a:ln>
          </p:spPr>
          <p:txBody>
            <a:bodyPr/>
            <a:lstStyle/>
            <a:p>
              <a:endParaRPr lang="en-US" dirty="0">
                <a:solidFill>
                  <a:srgbClr val="000000"/>
                </a:solidFill>
              </a:endParaRPr>
            </a:p>
          </p:txBody>
        </p:sp>
        <p:sp>
          <p:nvSpPr>
            <p:cNvPr id="145" name="Line 41"/>
            <p:cNvSpPr>
              <a:spLocks noChangeShapeType="1"/>
            </p:cNvSpPr>
            <p:nvPr/>
          </p:nvSpPr>
          <p:spPr bwMode="auto">
            <a:xfrm>
              <a:off x="722924" y="5931751"/>
              <a:ext cx="0" cy="358775"/>
            </a:xfrm>
            <a:prstGeom prst="line">
              <a:avLst/>
            </a:prstGeom>
            <a:noFill/>
            <a:ln w="25400">
              <a:solidFill>
                <a:srgbClr val="000000"/>
              </a:solidFill>
              <a:prstDash val="sysDot"/>
              <a:round/>
              <a:headEnd type="none" w="sm" len="sm"/>
              <a:tailEnd type="none" w="sm" len="sm"/>
            </a:ln>
          </p:spPr>
          <p:txBody>
            <a:bodyPr/>
            <a:lstStyle/>
            <a:p>
              <a:endParaRPr lang="en-US" dirty="0">
                <a:solidFill>
                  <a:srgbClr val="000000"/>
                </a:solidFill>
              </a:endParaRPr>
            </a:p>
          </p:txBody>
        </p:sp>
        <p:sp>
          <p:nvSpPr>
            <p:cNvPr id="146" name="Freeform 42"/>
            <p:cNvSpPr>
              <a:spLocks/>
            </p:cNvSpPr>
            <p:nvPr/>
          </p:nvSpPr>
          <p:spPr bwMode="auto">
            <a:xfrm flipH="1">
              <a:off x="1818299" y="6058751"/>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type="arrow" w="sm" len="sm"/>
              <a:tailEnd/>
            </a:ln>
          </p:spPr>
          <p:txBody>
            <a:bodyPr wrap="none" anchor="ctr"/>
            <a:lstStyle/>
            <a:p>
              <a:endParaRPr lang="en-US" dirty="0">
                <a:solidFill>
                  <a:srgbClr val="000000"/>
                </a:solidFill>
              </a:endParaRPr>
            </a:p>
          </p:txBody>
        </p:sp>
        <p:sp>
          <p:nvSpPr>
            <p:cNvPr id="147" name="Freeform 43"/>
            <p:cNvSpPr>
              <a:spLocks/>
            </p:cNvSpPr>
            <p:nvPr/>
          </p:nvSpPr>
          <p:spPr bwMode="auto">
            <a:xfrm>
              <a:off x="2134211" y="6069863"/>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a:tailEnd type="arrow" w="sm" len="sm"/>
            </a:ln>
          </p:spPr>
          <p:txBody>
            <a:bodyPr wrap="none" anchor="ctr"/>
            <a:lstStyle/>
            <a:p>
              <a:endParaRPr lang="en-US" dirty="0">
                <a:solidFill>
                  <a:srgbClr val="000000"/>
                </a:solidFill>
              </a:endParaRPr>
            </a:p>
          </p:txBody>
        </p:sp>
        <p:sp>
          <p:nvSpPr>
            <p:cNvPr id="148" name="Freeform 45"/>
            <p:cNvSpPr>
              <a:spLocks/>
            </p:cNvSpPr>
            <p:nvPr/>
          </p:nvSpPr>
          <p:spPr bwMode="auto">
            <a:xfrm flipH="1">
              <a:off x="3067661" y="6101613"/>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type="arrow" w="sm" len="sm"/>
              <a:tailEnd/>
            </a:ln>
          </p:spPr>
          <p:txBody>
            <a:bodyPr wrap="none" anchor="ctr"/>
            <a:lstStyle/>
            <a:p>
              <a:endParaRPr lang="en-US" dirty="0">
                <a:solidFill>
                  <a:srgbClr val="000000"/>
                </a:solidFill>
              </a:endParaRPr>
            </a:p>
          </p:txBody>
        </p:sp>
        <p:sp>
          <p:nvSpPr>
            <p:cNvPr id="149" name="Freeform 46"/>
            <p:cNvSpPr>
              <a:spLocks/>
            </p:cNvSpPr>
            <p:nvPr/>
          </p:nvSpPr>
          <p:spPr bwMode="auto">
            <a:xfrm flipH="1">
              <a:off x="4363061" y="6101613"/>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type="arrow" w="sm" len="sm"/>
              <a:tailEnd/>
            </a:ln>
          </p:spPr>
          <p:txBody>
            <a:bodyPr wrap="none" anchor="ctr"/>
            <a:lstStyle/>
            <a:p>
              <a:endParaRPr lang="en-US" dirty="0">
                <a:solidFill>
                  <a:srgbClr val="000000"/>
                </a:solidFill>
              </a:endParaRPr>
            </a:p>
          </p:txBody>
        </p:sp>
        <p:sp>
          <p:nvSpPr>
            <p:cNvPr id="150" name="Freeform 47"/>
            <p:cNvSpPr>
              <a:spLocks/>
            </p:cNvSpPr>
            <p:nvPr/>
          </p:nvSpPr>
          <p:spPr bwMode="auto">
            <a:xfrm flipH="1">
              <a:off x="8249261" y="6098438"/>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type="arrow" w="sm" len="sm"/>
              <a:tailEnd/>
            </a:ln>
          </p:spPr>
          <p:txBody>
            <a:bodyPr wrap="none" anchor="ctr"/>
            <a:lstStyle/>
            <a:p>
              <a:endParaRPr lang="en-US" dirty="0">
                <a:solidFill>
                  <a:srgbClr val="000000"/>
                </a:solidFill>
              </a:endParaRPr>
            </a:p>
          </p:txBody>
        </p:sp>
        <p:sp>
          <p:nvSpPr>
            <p:cNvPr id="151" name="Freeform 48"/>
            <p:cNvSpPr>
              <a:spLocks/>
            </p:cNvSpPr>
            <p:nvPr/>
          </p:nvSpPr>
          <p:spPr bwMode="auto">
            <a:xfrm flipH="1">
              <a:off x="6953861" y="6098438"/>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type="arrow" w="sm" len="sm"/>
              <a:tailEnd/>
            </a:ln>
          </p:spPr>
          <p:txBody>
            <a:bodyPr wrap="none" anchor="ctr"/>
            <a:lstStyle/>
            <a:p>
              <a:endParaRPr lang="en-US" dirty="0">
                <a:solidFill>
                  <a:srgbClr val="000000"/>
                </a:solidFill>
              </a:endParaRPr>
            </a:p>
          </p:txBody>
        </p:sp>
        <p:sp>
          <p:nvSpPr>
            <p:cNvPr id="152" name="Freeform 49"/>
            <p:cNvSpPr>
              <a:spLocks/>
            </p:cNvSpPr>
            <p:nvPr/>
          </p:nvSpPr>
          <p:spPr bwMode="auto">
            <a:xfrm flipH="1">
              <a:off x="5658461" y="6101613"/>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type="arrow" w="sm" len="sm"/>
              <a:tailEnd/>
            </a:ln>
          </p:spPr>
          <p:txBody>
            <a:bodyPr wrap="none" anchor="ctr"/>
            <a:lstStyle/>
            <a:p>
              <a:endParaRPr lang="en-US" dirty="0">
                <a:solidFill>
                  <a:srgbClr val="000000"/>
                </a:solidFill>
              </a:endParaRPr>
            </a:p>
          </p:txBody>
        </p:sp>
        <p:sp>
          <p:nvSpPr>
            <p:cNvPr id="153" name="Freeform 50"/>
            <p:cNvSpPr>
              <a:spLocks/>
            </p:cNvSpPr>
            <p:nvPr/>
          </p:nvSpPr>
          <p:spPr bwMode="auto">
            <a:xfrm>
              <a:off x="3448661" y="6101613"/>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a:tailEnd type="arrow" w="sm" len="sm"/>
            </a:ln>
          </p:spPr>
          <p:txBody>
            <a:bodyPr wrap="none" anchor="ctr"/>
            <a:lstStyle/>
            <a:p>
              <a:endParaRPr lang="en-US" dirty="0">
                <a:solidFill>
                  <a:srgbClr val="000000"/>
                </a:solidFill>
              </a:endParaRPr>
            </a:p>
          </p:txBody>
        </p:sp>
        <p:sp>
          <p:nvSpPr>
            <p:cNvPr id="154" name="Freeform 51"/>
            <p:cNvSpPr>
              <a:spLocks/>
            </p:cNvSpPr>
            <p:nvPr/>
          </p:nvSpPr>
          <p:spPr bwMode="auto">
            <a:xfrm>
              <a:off x="4744061" y="6098438"/>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a:tailEnd type="arrow" w="sm" len="sm"/>
            </a:ln>
          </p:spPr>
          <p:txBody>
            <a:bodyPr wrap="none" anchor="ctr"/>
            <a:lstStyle/>
            <a:p>
              <a:endParaRPr lang="en-US" dirty="0">
                <a:solidFill>
                  <a:srgbClr val="000000"/>
                </a:solidFill>
              </a:endParaRPr>
            </a:p>
          </p:txBody>
        </p:sp>
        <p:sp>
          <p:nvSpPr>
            <p:cNvPr id="155" name="Freeform 52"/>
            <p:cNvSpPr>
              <a:spLocks/>
            </p:cNvSpPr>
            <p:nvPr/>
          </p:nvSpPr>
          <p:spPr bwMode="auto">
            <a:xfrm>
              <a:off x="6039461" y="6098438"/>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a:tailEnd type="arrow" w="sm" len="sm"/>
            </a:ln>
          </p:spPr>
          <p:txBody>
            <a:bodyPr wrap="none" anchor="ctr"/>
            <a:lstStyle/>
            <a:p>
              <a:endParaRPr lang="en-US" dirty="0">
                <a:solidFill>
                  <a:srgbClr val="000000"/>
                </a:solidFill>
              </a:endParaRPr>
            </a:p>
          </p:txBody>
        </p:sp>
        <p:sp>
          <p:nvSpPr>
            <p:cNvPr id="156" name="Freeform 53"/>
            <p:cNvSpPr>
              <a:spLocks/>
            </p:cNvSpPr>
            <p:nvPr/>
          </p:nvSpPr>
          <p:spPr bwMode="auto">
            <a:xfrm>
              <a:off x="7334861" y="6098438"/>
              <a:ext cx="152400" cy="149225"/>
            </a:xfrm>
            <a:custGeom>
              <a:avLst/>
              <a:gdLst>
                <a:gd name="T0" fmla="*/ 2147483647 w 48"/>
                <a:gd name="T1" fmla="*/ 2147483647 h 96"/>
                <a:gd name="T2" fmla="*/ 0 w 48"/>
                <a:gd name="T3" fmla="*/ 2147483647 h 96"/>
                <a:gd name="T4" fmla="*/ 0 w 48"/>
                <a:gd name="T5" fmla="*/ 0 h 96"/>
                <a:gd name="T6" fmla="*/ 0 60000 65536"/>
                <a:gd name="T7" fmla="*/ 0 60000 65536"/>
                <a:gd name="T8" fmla="*/ 0 60000 65536"/>
                <a:gd name="T9" fmla="*/ 0 w 48"/>
                <a:gd name="T10" fmla="*/ 0 h 96"/>
                <a:gd name="T11" fmla="*/ 48 w 48"/>
                <a:gd name="T12" fmla="*/ 96 h 96"/>
              </a:gdLst>
              <a:ahLst/>
              <a:cxnLst>
                <a:cxn ang="T6">
                  <a:pos x="T0" y="T1"/>
                </a:cxn>
                <a:cxn ang="T7">
                  <a:pos x="T2" y="T3"/>
                </a:cxn>
                <a:cxn ang="T8">
                  <a:pos x="T4" y="T5"/>
                </a:cxn>
              </a:cxnLst>
              <a:rect l="T9" t="T10" r="T11" b="T12"/>
              <a:pathLst>
                <a:path w="48" h="96">
                  <a:moveTo>
                    <a:pt x="48" y="96"/>
                  </a:moveTo>
                  <a:lnTo>
                    <a:pt x="0" y="96"/>
                  </a:lnTo>
                  <a:lnTo>
                    <a:pt x="0" y="0"/>
                  </a:lnTo>
                </a:path>
              </a:pathLst>
            </a:custGeom>
            <a:noFill/>
            <a:ln w="0">
              <a:solidFill>
                <a:srgbClr val="000000"/>
              </a:solidFill>
              <a:round/>
              <a:headEnd/>
              <a:tailEnd type="arrow" w="sm" len="sm"/>
            </a:ln>
          </p:spPr>
          <p:txBody>
            <a:bodyPr wrap="none" anchor="ctr"/>
            <a:lstStyle/>
            <a:p>
              <a:endParaRPr lang="en-US" dirty="0">
                <a:solidFill>
                  <a:srgbClr val="000000"/>
                </a:solidFill>
              </a:endParaRPr>
            </a:p>
          </p:txBody>
        </p:sp>
      </p:grpSp>
      <p:pic>
        <p:nvPicPr>
          <p:cNvPr id="61" name="Picture 60">
            <a:extLst>
              <a:ext uri="{FF2B5EF4-FFF2-40B4-BE49-F238E27FC236}">
                <a16:creationId xmlns:a16="http://schemas.microsoft.com/office/drawing/2014/main" id="{6BBD7988-6A68-43E1-A5FF-1BD371E4703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6" name="Picture 55">
            <a:extLst>
              <a:ext uri="{FF2B5EF4-FFF2-40B4-BE49-F238E27FC236}">
                <a16:creationId xmlns:a16="http://schemas.microsoft.com/office/drawing/2014/main" id="{94DD7F36-599B-4D1C-88EE-FCE587AF652D}"/>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93491" y="93981"/>
            <a:ext cx="927787" cy="321656"/>
          </a:xfrm>
          <a:prstGeom prst="rect">
            <a:avLst/>
          </a:prstGeom>
        </p:spPr>
      </p:pic>
    </p:spTree>
    <p:extLst>
      <p:ext uri="{BB962C8B-B14F-4D97-AF65-F5344CB8AC3E}">
        <p14:creationId xmlns:p14="http://schemas.microsoft.com/office/powerpoint/2010/main" val="309446245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491" y="0"/>
            <a:ext cx="10515600" cy="734002"/>
          </a:xfrm>
        </p:spPr>
        <p:txBody>
          <a:bodyPr/>
          <a:lstStyle/>
          <a:p>
            <a:r>
              <a:rPr lang="en-US" sz="3200" dirty="0"/>
              <a:t>DSEEP ACTIVITIES</a:t>
            </a:r>
          </a:p>
        </p:txBody>
      </p:sp>
      <p:pic>
        <p:nvPicPr>
          <p:cNvPr id="1026" name="Picture 2"/>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bwMode="auto">
          <a:xfrm>
            <a:off x="2395539" y="1485900"/>
            <a:ext cx="7386637" cy="35194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7" name="Rounded Rectangle 6"/>
          <p:cNvSpPr/>
          <p:nvPr/>
        </p:nvSpPr>
        <p:spPr>
          <a:xfrm>
            <a:off x="2379466" y="5122070"/>
            <a:ext cx="7404651" cy="1123712"/>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algn="ctr">
              <a:defRPr/>
            </a:pPr>
            <a:r>
              <a:rPr lang="en-US" sz="2000" kern="0" dirty="0">
                <a:solidFill>
                  <a:schemeClr val="tx1"/>
                </a:solidFill>
              </a:rPr>
              <a:t>Each major step of the DSEEP consists of multiple activities, each of which has multiple inputs, tasks, and outcomes that must be evaluated during federation engineering.</a:t>
            </a:r>
          </a:p>
        </p:txBody>
      </p:sp>
      <p:sp>
        <p:nvSpPr>
          <p:cNvPr id="9" name="TextBox 8">
            <a:extLst>
              <a:ext uri="{FF2B5EF4-FFF2-40B4-BE49-F238E27FC236}">
                <a16:creationId xmlns:a16="http://schemas.microsoft.com/office/drawing/2014/main" id="{9CF82EDE-80FD-41F9-BF54-CDA4F062B9D4}"/>
              </a:ext>
            </a:extLst>
          </p:cNvPr>
          <p:cNvSpPr txBox="1"/>
          <p:nvPr/>
        </p:nvSpPr>
        <p:spPr>
          <a:xfrm>
            <a:off x="11613469" y="6641275"/>
            <a:ext cx="561372" cy="246221"/>
          </a:xfrm>
          <a:prstGeom prst="rect">
            <a:avLst/>
          </a:prstGeom>
          <a:noFill/>
        </p:spPr>
        <p:txBody>
          <a:bodyPr wrap="none" rtlCol="0">
            <a:spAutoFit/>
          </a:bodyPr>
          <a:lstStyle/>
          <a:p>
            <a:r>
              <a:rPr lang="en-US" sz="1000" dirty="0"/>
              <a:t>Slide: </a:t>
            </a:r>
            <a:fld id="{B5802F4B-C0C6-4936-9FA6-C269964D8F7F}" type="slidenum">
              <a:rPr lang="en-US" sz="1000" smtClean="0"/>
              <a:t>78</a:t>
            </a:fld>
            <a:endParaRPr lang="en-US" sz="1000" dirty="0"/>
          </a:p>
        </p:txBody>
      </p:sp>
      <p:pic>
        <p:nvPicPr>
          <p:cNvPr id="11" name="Picture 10">
            <a:extLst>
              <a:ext uri="{FF2B5EF4-FFF2-40B4-BE49-F238E27FC236}">
                <a16:creationId xmlns:a16="http://schemas.microsoft.com/office/drawing/2014/main" id="{52B76668-8EFD-4233-B854-397D751EDA0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10" name="Picture 9">
            <a:extLst>
              <a:ext uri="{FF2B5EF4-FFF2-40B4-BE49-F238E27FC236}">
                <a16:creationId xmlns:a16="http://schemas.microsoft.com/office/drawing/2014/main" id="{BC68C5CE-208C-4F93-8173-797C832965C5}"/>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93491" y="93981"/>
            <a:ext cx="927787" cy="321656"/>
          </a:xfrm>
          <a:prstGeom prst="rect">
            <a:avLst/>
          </a:prstGeom>
        </p:spPr>
      </p:pic>
    </p:spTree>
    <p:extLst>
      <p:ext uri="{BB962C8B-B14F-4D97-AF65-F5344CB8AC3E}">
        <p14:creationId xmlns:p14="http://schemas.microsoft.com/office/powerpoint/2010/main" val="339740704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5BC6E-EDF2-4952-A88C-CBB226BA7FB9}"/>
              </a:ext>
            </a:extLst>
          </p:cNvPr>
          <p:cNvSpPr>
            <a:spLocks noGrp="1"/>
          </p:cNvSpPr>
          <p:nvPr>
            <p:ph type="title"/>
          </p:nvPr>
        </p:nvSpPr>
        <p:spPr>
          <a:xfrm>
            <a:off x="0" y="83927"/>
            <a:ext cx="11457640" cy="577787"/>
          </a:xfrm>
        </p:spPr>
        <p:txBody>
          <a:bodyPr>
            <a:noAutofit/>
          </a:bodyPr>
          <a:lstStyle/>
          <a:p>
            <a:r>
              <a:rPr lang="en-US" altLang="en-US" sz="2400" b="1" dirty="0"/>
              <a:t>TOPIC 6: TOOLS, TECHNIQUES, RESOURCES</a:t>
            </a:r>
            <a:endParaRPr lang="en-US" sz="2400" dirty="0"/>
          </a:p>
        </p:txBody>
      </p:sp>
      <p:sp>
        <p:nvSpPr>
          <p:cNvPr id="3" name="Content Placeholder 2">
            <a:extLst>
              <a:ext uri="{FF2B5EF4-FFF2-40B4-BE49-F238E27FC236}">
                <a16:creationId xmlns:a16="http://schemas.microsoft.com/office/drawing/2014/main" id="{728418A7-3171-4658-827D-930711933E34}"/>
              </a:ext>
            </a:extLst>
          </p:cNvPr>
          <p:cNvSpPr>
            <a:spLocks noGrp="1"/>
          </p:cNvSpPr>
          <p:nvPr>
            <p:ph idx="1"/>
          </p:nvPr>
        </p:nvSpPr>
        <p:spPr>
          <a:xfrm>
            <a:off x="292810" y="1118429"/>
            <a:ext cx="10872020" cy="4692393"/>
          </a:xfrm>
        </p:spPr>
        <p:txBody>
          <a:bodyPr/>
          <a:lstStyle/>
          <a:p>
            <a:r>
              <a:rPr lang="en-US" altLang="en-US" dirty="0"/>
              <a:t>Technical infrastructures, M&amp;S resources, and organizations supporting the development and use of M&amp;S.</a:t>
            </a:r>
          </a:p>
          <a:p>
            <a:endParaRPr lang="en-US" altLang="en-US" sz="2400" dirty="0"/>
          </a:p>
          <a:p>
            <a:pPr marL="457200" indent="-457200">
              <a:lnSpc>
                <a:spcPct val="100000"/>
              </a:lnSpc>
              <a:spcBef>
                <a:spcPts val="0"/>
              </a:spcBef>
              <a:buAutoNum type="arabicPeriod" startAt="6"/>
            </a:pPr>
            <a:r>
              <a:rPr lang="en-US" altLang="en-US" sz="2400" dirty="0"/>
              <a:t>Supporting tools, techniques, and resources</a:t>
            </a:r>
          </a:p>
          <a:p>
            <a:pPr marL="0" indent="0">
              <a:lnSpc>
                <a:spcPct val="100000"/>
              </a:lnSpc>
              <a:spcBef>
                <a:spcPts val="0"/>
              </a:spcBef>
              <a:buNone/>
            </a:pPr>
            <a:r>
              <a:rPr lang="en-US" altLang="en-US" sz="2400" dirty="0"/>
              <a:t>      6.1	Major simulation infrastructures</a:t>
            </a:r>
          </a:p>
          <a:p>
            <a:pPr marL="0" indent="0">
              <a:lnSpc>
                <a:spcPct val="100000"/>
              </a:lnSpc>
              <a:spcBef>
                <a:spcPts val="0"/>
              </a:spcBef>
              <a:buNone/>
            </a:pPr>
            <a:r>
              <a:rPr lang="en-US" altLang="en-US" sz="2400" dirty="0"/>
              <a:t>      6.2	M&amp;S resource repositories</a:t>
            </a:r>
          </a:p>
          <a:p>
            <a:pPr marL="0" indent="0">
              <a:lnSpc>
                <a:spcPct val="100000"/>
              </a:lnSpc>
              <a:spcBef>
                <a:spcPts val="0"/>
              </a:spcBef>
              <a:buNone/>
            </a:pPr>
            <a:r>
              <a:rPr lang="en-US" altLang="en-US" sz="2400" dirty="0"/>
              <a:t>      6.3	M&amp;S organizations</a:t>
            </a:r>
          </a:p>
          <a:p>
            <a:endParaRPr lang="en-US" altLang="en-US" dirty="0"/>
          </a:p>
          <a:p>
            <a:endParaRPr lang="en-US" dirty="0"/>
          </a:p>
        </p:txBody>
      </p:sp>
      <p:pic>
        <p:nvPicPr>
          <p:cNvPr id="8" name="Picture 7">
            <a:extLst>
              <a:ext uri="{FF2B5EF4-FFF2-40B4-BE49-F238E27FC236}">
                <a16:creationId xmlns:a16="http://schemas.microsoft.com/office/drawing/2014/main" id="{E011BB84-D1AA-4561-9CA3-19B7193E343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23344"/>
            <a:ext cx="420840" cy="225325"/>
          </a:xfrm>
          <a:prstGeom prst="rect">
            <a:avLst/>
          </a:prstGeom>
        </p:spPr>
      </p:pic>
      <p:sp>
        <p:nvSpPr>
          <p:cNvPr id="7" name="TextBox 6">
            <a:extLst>
              <a:ext uri="{FF2B5EF4-FFF2-40B4-BE49-F238E27FC236}">
                <a16:creationId xmlns:a16="http://schemas.microsoft.com/office/drawing/2014/main" id="{6BF2D8F9-2F4C-7BD0-5F65-9DAE4D165568}"/>
              </a:ext>
            </a:extLst>
          </p:cNvPr>
          <p:cNvSpPr txBox="1"/>
          <p:nvPr/>
        </p:nvSpPr>
        <p:spPr>
          <a:xfrm>
            <a:off x="6096000" y="5652085"/>
            <a:ext cx="3218932" cy="246221"/>
          </a:xfrm>
          <a:prstGeom prst="rect">
            <a:avLst/>
          </a:prstGeom>
          <a:noFill/>
        </p:spPr>
        <p:txBody>
          <a:bodyPr wrap="square">
            <a:spAutoFit/>
          </a:bodyPr>
          <a:lstStyle/>
          <a:p>
            <a:r>
              <a:rPr lang="en-US" sz="1000" dirty="0"/>
              <a:t>https://nmsg.sto.nato.int/themes/msaas</a:t>
            </a:r>
          </a:p>
        </p:txBody>
      </p:sp>
      <p:pic>
        <p:nvPicPr>
          <p:cNvPr id="10" name="Picture 9" descr="Graphical user interface, text, application&#10;&#10;Description automatically generated">
            <a:extLst>
              <a:ext uri="{FF2B5EF4-FFF2-40B4-BE49-F238E27FC236}">
                <a16:creationId xmlns:a16="http://schemas.microsoft.com/office/drawing/2014/main" id="{84C2AEF2-E325-528A-A505-B5B805EA0E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3477" y="1891102"/>
            <a:ext cx="5325502" cy="3601345"/>
          </a:xfrm>
          <a:prstGeom prst="rect">
            <a:avLst/>
          </a:prstGeom>
        </p:spPr>
      </p:pic>
      <p:pic>
        <p:nvPicPr>
          <p:cNvPr id="9" name="Picture 8">
            <a:extLst>
              <a:ext uri="{FF2B5EF4-FFF2-40B4-BE49-F238E27FC236}">
                <a16:creationId xmlns:a16="http://schemas.microsoft.com/office/drawing/2014/main" id="{53B1F28D-2238-4D16-9C2A-63CBAD18546B}"/>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93491" y="93981"/>
            <a:ext cx="927787" cy="321656"/>
          </a:xfrm>
          <a:prstGeom prst="rect">
            <a:avLst/>
          </a:prstGeom>
        </p:spPr>
      </p:pic>
    </p:spTree>
    <p:extLst>
      <p:ext uri="{BB962C8B-B14F-4D97-AF65-F5344CB8AC3E}">
        <p14:creationId xmlns:p14="http://schemas.microsoft.com/office/powerpoint/2010/main" val="45094343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C8426D-16C6-4371-BA6D-8B630A87181A}"/>
              </a:ext>
            </a:extLst>
          </p:cNvPr>
          <p:cNvSpPr>
            <a:spLocks noGrp="1"/>
          </p:cNvSpPr>
          <p:nvPr>
            <p:ph type="sldNum" sz="quarter" idx="10"/>
          </p:nvPr>
        </p:nvSpPr>
        <p:spPr/>
        <p:txBody>
          <a:bodyPr/>
          <a:lstStyle/>
          <a:p>
            <a:pPr>
              <a:defRPr/>
            </a:pPr>
            <a:fld id="{D68E8870-17DE-45C4-A8DD-7644B2422933}" type="slidenum">
              <a:rPr lang="en-US" smtClean="0"/>
              <a:pPr>
                <a:defRPr/>
              </a:pPr>
              <a:t>80</a:t>
            </a:fld>
            <a:endParaRPr lang="en-US" dirty="0"/>
          </a:p>
        </p:txBody>
      </p:sp>
      <p:sp>
        <p:nvSpPr>
          <p:cNvPr id="3" name="Title 2">
            <a:extLst>
              <a:ext uri="{FF2B5EF4-FFF2-40B4-BE49-F238E27FC236}">
                <a16:creationId xmlns:a16="http://schemas.microsoft.com/office/drawing/2014/main" id="{E5E757DF-6475-4B09-BAE0-A9043B1AFB5D}"/>
              </a:ext>
            </a:extLst>
          </p:cNvPr>
          <p:cNvSpPr>
            <a:spLocks noGrp="1"/>
          </p:cNvSpPr>
          <p:nvPr>
            <p:ph type="title"/>
          </p:nvPr>
        </p:nvSpPr>
        <p:spPr>
          <a:xfrm>
            <a:off x="0" y="73262"/>
            <a:ext cx="12192000" cy="696686"/>
          </a:xfrm>
        </p:spPr>
        <p:txBody>
          <a:bodyPr/>
          <a:lstStyle/>
          <a:p>
            <a:r>
              <a:rPr lang="en-US" altLang="en-US" sz="3000" dirty="0"/>
              <a:t>MAJOR SIMULATION INFRASTRUCTURES</a:t>
            </a:r>
            <a:endParaRPr lang="en-US" sz="3000" dirty="0"/>
          </a:p>
        </p:txBody>
      </p:sp>
      <p:sp>
        <p:nvSpPr>
          <p:cNvPr id="4" name="Content Placeholder 3">
            <a:extLst>
              <a:ext uri="{FF2B5EF4-FFF2-40B4-BE49-F238E27FC236}">
                <a16:creationId xmlns:a16="http://schemas.microsoft.com/office/drawing/2014/main" id="{F2A6FD56-FE1F-4AC0-8AE9-9819B8B59611}"/>
              </a:ext>
            </a:extLst>
          </p:cNvPr>
          <p:cNvSpPr>
            <a:spLocks noGrp="1"/>
          </p:cNvSpPr>
          <p:nvPr>
            <p:ph sz="quarter" idx="11"/>
          </p:nvPr>
        </p:nvSpPr>
        <p:spPr>
          <a:xfrm>
            <a:off x="410817" y="1102509"/>
            <a:ext cx="11250613" cy="4815691"/>
          </a:xfrm>
        </p:spPr>
        <p:txBody>
          <a:bodyPr/>
          <a:lstStyle/>
          <a:p>
            <a:r>
              <a:rPr lang="en-US" sz="2400" dirty="0"/>
              <a:t>AWS SimSpace Weaver is a managed service that lets you create expansive simulation worlds at increased levels of complexity and scale. </a:t>
            </a:r>
          </a:p>
          <a:p>
            <a:pPr lvl="1"/>
            <a:r>
              <a:rPr lang="en-US" sz="2000" dirty="0"/>
              <a:t>https://aws.amazon.com/simspaceweaver/</a:t>
            </a:r>
          </a:p>
          <a:p>
            <a:endParaRPr lang="en-US" sz="2400" dirty="0"/>
          </a:p>
          <a:p>
            <a:r>
              <a:rPr lang="en-US" sz="2400" dirty="0"/>
              <a:t>Intel® Integrated Simulation Infrastructure with Modeling Supports functional, performance, power, and thermal simulations in a single environment with this versatile framework. </a:t>
            </a:r>
          </a:p>
          <a:p>
            <a:pPr lvl="1"/>
            <a:r>
              <a:rPr lang="en-US" sz="2000" dirty="0"/>
              <a:t>https://www.intel.com/content/www/us/en/developer/tools/integrated-simulation-infrastructure.html</a:t>
            </a:r>
          </a:p>
          <a:p>
            <a:endParaRPr lang="en-US" sz="2400" dirty="0"/>
          </a:p>
          <a:p>
            <a:r>
              <a:rPr lang="en-US" sz="2400" dirty="0"/>
              <a:t>OneSim™ is Elbit Systems’ platform-agnostic simulation software infrastructure that provides land, air and marine users a complete solution for training systems, from a stand-alone simulator and up to multi-platform Mission Training Centers.</a:t>
            </a:r>
          </a:p>
          <a:p>
            <a:pPr lvl="1"/>
            <a:r>
              <a:rPr lang="en-US" sz="2000" dirty="0"/>
              <a:t>https://elbitsystems.com/pr-new/elbit-systems-simulation-infrastructure-becomes-cloud-native/</a:t>
            </a:r>
          </a:p>
          <a:p>
            <a:endParaRPr lang="en-US" altLang="en-US" sz="2400" dirty="0"/>
          </a:p>
        </p:txBody>
      </p:sp>
      <p:pic>
        <p:nvPicPr>
          <p:cNvPr id="6" name="Picture 5">
            <a:extLst>
              <a:ext uri="{FF2B5EF4-FFF2-40B4-BE49-F238E27FC236}">
                <a16:creationId xmlns:a16="http://schemas.microsoft.com/office/drawing/2014/main" id="{FF345491-2F8F-4E1D-832D-B8641CD5F84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pic>
        <p:nvPicPr>
          <p:cNvPr id="7" name="Picture 6">
            <a:extLst>
              <a:ext uri="{FF2B5EF4-FFF2-40B4-BE49-F238E27FC236}">
                <a16:creationId xmlns:a16="http://schemas.microsoft.com/office/drawing/2014/main" id="{55561FED-1DE6-48BE-879D-477D63E0F158}"/>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93491" y="93981"/>
            <a:ext cx="927787" cy="321656"/>
          </a:xfrm>
          <a:prstGeom prst="rect">
            <a:avLst/>
          </a:prstGeom>
        </p:spPr>
      </p:pic>
    </p:spTree>
    <p:extLst>
      <p:ext uri="{BB962C8B-B14F-4D97-AF65-F5344CB8AC3E}">
        <p14:creationId xmlns:p14="http://schemas.microsoft.com/office/powerpoint/2010/main" val="149564791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1518B-9782-4E3F-8DF5-210295B7BDE0}"/>
              </a:ext>
            </a:extLst>
          </p:cNvPr>
          <p:cNvSpPr>
            <a:spLocks noGrp="1"/>
          </p:cNvSpPr>
          <p:nvPr>
            <p:ph type="title"/>
          </p:nvPr>
        </p:nvSpPr>
        <p:spPr>
          <a:xfrm>
            <a:off x="0" y="135001"/>
            <a:ext cx="12192000" cy="600377"/>
          </a:xfrm>
        </p:spPr>
        <p:txBody>
          <a:bodyPr/>
          <a:lstStyle/>
          <a:p>
            <a:r>
              <a:rPr lang="en-US" b="1" dirty="0">
                <a:latin typeface="+mn-lt"/>
              </a:rPr>
              <a:t>DoD DEPARTMENT and </a:t>
            </a:r>
            <a:br>
              <a:rPr lang="en-US" b="1" dirty="0">
                <a:latin typeface="+mn-lt"/>
              </a:rPr>
            </a:br>
            <a:r>
              <a:rPr lang="en-US" b="1" dirty="0">
                <a:latin typeface="+mn-lt"/>
              </a:rPr>
              <a:t>SERVICE M&amp;S ORGANIZATIONS</a:t>
            </a:r>
          </a:p>
        </p:txBody>
      </p:sp>
      <p:sp>
        <p:nvSpPr>
          <p:cNvPr id="3" name="Content Placeholder 2">
            <a:extLst>
              <a:ext uri="{FF2B5EF4-FFF2-40B4-BE49-F238E27FC236}">
                <a16:creationId xmlns:a16="http://schemas.microsoft.com/office/drawing/2014/main" id="{F64127A7-1C61-4840-9F0B-F9ABDCB6C76A}"/>
              </a:ext>
            </a:extLst>
          </p:cNvPr>
          <p:cNvSpPr>
            <a:spLocks noGrp="1"/>
          </p:cNvSpPr>
          <p:nvPr>
            <p:ph idx="1"/>
          </p:nvPr>
        </p:nvSpPr>
        <p:spPr>
          <a:xfrm>
            <a:off x="776773" y="1042484"/>
            <a:ext cx="10638453" cy="5557693"/>
          </a:xfrm>
        </p:spPr>
        <p:txBody>
          <a:bodyPr>
            <a:normAutofit fontScale="92500" lnSpcReduction="20000"/>
          </a:bodyPr>
          <a:lstStyle/>
          <a:p>
            <a:pPr>
              <a:spcBef>
                <a:spcPts val="1800"/>
              </a:spcBef>
            </a:pPr>
            <a:r>
              <a:rPr lang="en-US" sz="2400" dirty="0"/>
              <a:t>Promote interoperability and use of M&amp;S capabilities; reuse of M&amp;S capabilities; R&amp;D to respond to emerging challenges</a:t>
            </a:r>
          </a:p>
          <a:p>
            <a:pPr>
              <a:spcBef>
                <a:spcPts val="1800"/>
              </a:spcBef>
            </a:pPr>
            <a:r>
              <a:rPr lang="en-US" sz="2400" dirty="0"/>
              <a:t>Develop and provide updates to supporting manuals, guidebooks, and best practice guides</a:t>
            </a:r>
          </a:p>
          <a:p>
            <a:pPr>
              <a:spcBef>
                <a:spcPts val="1800"/>
              </a:spcBef>
            </a:pPr>
            <a:r>
              <a:rPr lang="en-US" sz="2400" dirty="0"/>
              <a:t>Oversee core Service M&amp;S projects, and support the development and use of enabling publications, collaborative environments, and portfolio management activities</a:t>
            </a:r>
          </a:p>
          <a:p>
            <a:pPr>
              <a:spcBef>
                <a:spcPts val="1800"/>
              </a:spcBef>
            </a:pPr>
            <a:r>
              <a:rPr lang="en-US" sz="2400" dirty="0"/>
              <a:t>Support development of common M&amp;S and VV&amp;A tools, interfaces, services, and capabilities</a:t>
            </a:r>
          </a:p>
          <a:p>
            <a:pPr>
              <a:spcBef>
                <a:spcPts val="1800"/>
              </a:spcBef>
            </a:pPr>
            <a:r>
              <a:rPr lang="en-US" sz="2400" dirty="0"/>
              <a:t>Review and provide recommendations on M&amp;S and VV&amp;A issues including those pertaining to data standards, metadata/repository guidelines, contracting, and cybersecurity</a:t>
            </a:r>
          </a:p>
          <a:p>
            <a:pPr>
              <a:spcBef>
                <a:spcPts val="1800"/>
              </a:spcBef>
            </a:pPr>
            <a:r>
              <a:rPr lang="en-US" sz="2400" dirty="0"/>
              <a:t>Support and expand M&amp;S workforce education and strengthen M&amp;S training and education content and capabilities</a:t>
            </a:r>
          </a:p>
          <a:p>
            <a:pPr>
              <a:spcBef>
                <a:spcPts val="1800"/>
              </a:spcBef>
            </a:pPr>
            <a:r>
              <a:rPr lang="en-US" sz="2400" dirty="0"/>
              <a:t>Conduct and participate in M&amp;S technical exchanges and workshops to promote collaboration, coordination, and efficient implementation of models, simulations, and data</a:t>
            </a:r>
          </a:p>
          <a:p>
            <a:pPr>
              <a:spcBef>
                <a:spcPts val="1800"/>
              </a:spcBef>
            </a:pPr>
            <a:r>
              <a:rPr lang="en-US" sz="2400" dirty="0"/>
              <a:t>Maintain their Service’s part of DON M&amp;S capabilities management tools; provide inputs to DoD M&amp;S Enterprise discovery and access capabilities</a:t>
            </a:r>
          </a:p>
          <a:p>
            <a:pPr>
              <a:spcBef>
                <a:spcPts val="1800"/>
              </a:spcBef>
            </a:pPr>
            <a:endParaRPr lang="en-US" sz="2400" dirty="0"/>
          </a:p>
        </p:txBody>
      </p:sp>
      <p:pic>
        <p:nvPicPr>
          <p:cNvPr id="6" name="Picture 5">
            <a:extLst>
              <a:ext uri="{FF2B5EF4-FFF2-40B4-BE49-F238E27FC236}">
                <a16:creationId xmlns:a16="http://schemas.microsoft.com/office/drawing/2014/main" id="{1C09E9E4-D1B4-4C9F-BEC7-69CCE93390B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7" name="Picture 6">
            <a:extLst>
              <a:ext uri="{FF2B5EF4-FFF2-40B4-BE49-F238E27FC236}">
                <a16:creationId xmlns:a16="http://schemas.microsoft.com/office/drawing/2014/main" id="{F001FCB3-6AEC-40F8-B234-7F3302E4AED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93491" y="93981"/>
            <a:ext cx="927787" cy="321656"/>
          </a:xfrm>
          <a:prstGeom prst="rect">
            <a:avLst/>
          </a:prstGeom>
        </p:spPr>
      </p:pic>
    </p:spTree>
    <p:extLst>
      <p:ext uri="{BB962C8B-B14F-4D97-AF65-F5344CB8AC3E}">
        <p14:creationId xmlns:p14="http://schemas.microsoft.com/office/powerpoint/2010/main" val="124462523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5BC6E-EDF2-4952-A88C-CBB226BA7FB9}"/>
              </a:ext>
            </a:extLst>
          </p:cNvPr>
          <p:cNvSpPr>
            <a:spLocks noGrp="1"/>
          </p:cNvSpPr>
          <p:nvPr>
            <p:ph type="title"/>
          </p:nvPr>
        </p:nvSpPr>
        <p:spPr>
          <a:xfrm>
            <a:off x="1145740" y="110549"/>
            <a:ext cx="8972037" cy="564177"/>
          </a:xfrm>
        </p:spPr>
        <p:txBody>
          <a:bodyPr>
            <a:noAutofit/>
          </a:bodyPr>
          <a:lstStyle/>
          <a:p>
            <a:pPr algn="l"/>
            <a:r>
              <a:rPr lang="en-US" altLang="en-US" b="1" dirty="0"/>
              <a:t>TOPIC 7: M&amp;S BUSINESS &amp; MANAGEMENT</a:t>
            </a:r>
            <a:endParaRPr lang="en-US" dirty="0"/>
          </a:p>
        </p:txBody>
      </p:sp>
      <p:sp>
        <p:nvSpPr>
          <p:cNvPr id="3" name="Content Placeholder 2">
            <a:extLst>
              <a:ext uri="{FF2B5EF4-FFF2-40B4-BE49-F238E27FC236}">
                <a16:creationId xmlns:a16="http://schemas.microsoft.com/office/drawing/2014/main" id="{728418A7-3171-4658-827D-930711933E34}"/>
              </a:ext>
            </a:extLst>
          </p:cNvPr>
          <p:cNvSpPr>
            <a:spLocks noGrp="1"/>
          </p:cNvSpPr>
          <p:nvPr>
            <p:ph idx="1"/>
          </p:nvPr>
        </p:nvSpPr>
        <p:spPr>
          <a:xfrm>
            <a:off x="592393" y="1144118"/>
            <a:ext cx="10872020" cy="5013181"/>
          </a:xfrm>
        </p:spPr>
        <p:txBody>
          <a:bodyPr/>
          <a:lstStyle/>
          <a:p>
            <a:r>
              <a:rPr lang="en-US" altLang="en-US" dirty="0"/>
              <a:t>Business of M&amp;S and M&amp;S as a business; professional conduct for M&amp;S practitioners; M&amp;S workforce.</a:t>
            </a:r>
          </a:p>
          <a:p>
            <a:endParaRPr lang="en-US" altLang="en-US" dirty="0"/>
          </a:p>
          <a:p>
            <a:pPr marL="0" indent="0">
              <a:lnSpc>
                <a:spcPct val="100000"/>
              </a:lnSpc>
              <a:spcBef>
                <a:spcPts val="0"/>
              </a:spcBef>
              <a:buNone/>
            </a:pPr>
            <a:r>
              <a:rPr lang="en-US" altLang="en-US" sz="2400" dirty="0"/>
              <a:t>7.   Business and management of M&amp;S</a:t>
            </a:r>
          </a:p>
          <a:p>
            <a:pPr marL="0" indent="0">
              <a:lnSpc>
                <a:spcPct val="100000"/>
              </a:lnSpc>
              <a:spcBef>
                <a:spcPts val="0"/>
              </a:spcBef>
              <a:buNone/>
            </a:pPr>
            <a:r>
              <a:rPr lang="en-US" altLang="en-US" sz="2400" dirty="0"/>
              <a:t>      7.1	</a:t>
            </a:r>
            <a:r>
              <a:rPr lang="en-US" altLang="en-US" sz="2400" u="sng" dirty="0"/>
              <a:t>Ethics</a:t>
            </a:r>
            <a:r>
              <a:rPr lang="en-US" altLang="en-US" sz="2400" dirty="0"/>
              <a:t> and Principles for M&amp;S practitioners</a:t>
            </a:r>
            <a:br>
              <a:rPr lang="en-US" altLang="en-US" sz="2400" dirty="0"/>
            </a:br>
            <a:r>
              <a:rPr lang="en-US" altLang="en-US" sz="2400" dirty="0"/>
              <a:t>      7.2	</a:t>
            </a:r>
            <a:r>
              <a:rPr lang="en-US" altLang="en-US" sz="2400" u="sng" dirty="0"/>
              <a:t>Management</a:t>
            </a:r>
            <a:r>
              <a:rPr lang="en-US" altLang="en-US" sz="2400" dirty="0"/>
              <a:t> of M&amp;S Projects and Processes</a:t>
            </a:r>
          </a:p>
          <a:p>
            <a:pPr marL="0" indent="0">
              <a:lnSpc>
                <a:spcPct val="100000"/>
              </a:lnSpc>
              <a:spcBef>
                <a:spcPts val="0"/>
              </a:spcBef>
              <a:buNone/>
            </a:pPr>
            <a:r>
              <a:rPr lang="en-US" altLang="en-US" sz="2400" dirty="0"/>
              <a:t>      7.3	M&amp;S </a:t>
            </a:r>
            <a:r>
              <a:rPr lang="en-US" altLang="en-US" sz="2400" u="sng" dirty="0"/>
              <a:t>Workforce Development</a:t>
            </a:r>
            <a:endParaRPr lang="en-US" altLang="en-US" sz="2400" u="sng" dirty="0">
              <a:solidFill>
                <a:srgbClr val="0000FF"/>
              </a:solidFill>
            </a:endParaRPr>
          </a:p>
          <a:p>
            <a:pPr marL="0" indent="0">
              <a:lnSpc>
                <a:spcPct val="100000"/>
              </a:lnSpc>
              <a:spcBef>
                <a:spcPts val="0"/>
              </a:spcBef>
              <a:buNone/>
            </a:pPr>
            <a:r>
              <a:rPr lang="en-US" altLang="en-US" sz="2400" dirty="0"/>
              <a:t>      7.4	M&amp;S </a:t>
            </a:r>
            <a:r>
              <a:rPr lang="en-US" altLang="en-US" sz="2400" u="sng" dirty="0"/>
              <a:t>Business Practice and Economics </a:t>
            </a:r>
            <a:endParaRPr lang="en-US" altLang="en-US" sz="2400" u="sng" dirty="0">
              <a:solidFill>
                <a:srgbClr val="0000FF"/>
              </a:solidFill>
            </a:endParaRPr>
          </a:p>
          <a:p>
            <a:pPr marL="0" indent="0">
              <a:lnSpc>
                <a:spcPct val="100000"/>
              </a:lnSpc>
              <a:spcBef>
                <a:spcPts val="0"/>
              </a:spcBef>
              <a:buNone/>
            </a:pPr>
            <a:r>
              <a:rPr lang="en-US" altLang="en-US" sz="2400" dirty="0"/>
              <a:t> </a:t>
            </a:r>
            <a:endParaRPr lang="en-US" altLang="en-US" dirty="0"/>
          </a:p>
          <a:p>
            <a:endParaRPr lang="en-US" dirty="0"/>
          </a:p>
        </p:txBody>
      </p:sp>
      <p:graphicFrame>
        <p:nvGraphicFramePr>
          <p:cNvPr id="4" name="Chart 3">
            <a:extLst>
              <a:ext uri="{FF2B5EF4-FFF2-40B4-BE49-F238E27FC236}">
                <a16:creationId xmlns:a16="http://schemas.microsoft.com/office/drawing/2014/main" id="{8733F14C-4E20-420D-87AD-6BDA18AF5BD2}"/>
              </a:ext>
            </a:extLst>
          </p:cNvPr>
          <p:cNvGraphicFramePr>
            <a:graphicFrameLocks/>
          </p:cNvGraphicFramePr>
          <p:nvPr/>
        </p:nvGraphicFramePr>
        <p:xfrm>
          <a:off x="8068358" y="1859280"/>
          <a:ext cx="3666442" cy="2297742"/>
        </p:xfrm>
        <a:graphic>
          <a:graphicData uri="http://schemas.openxmlformats.org/drawingml/2006/chart">
            <c:chart xmlns:c="http://schemas.openxmlformats.org/drawingml/2006/chart" xmlns:r="http://schemas.openxmlformats.org/officeDocument/2006/relationships" r:id="rId2"/>
          </a:graphicData>
        </a:graphic>
      </p:graphicFrame>
      <p:pic>
        <p:nvPicPr>
          <p:cNvPr id="7" name="Picture 6">
            <a:extLst>
              <a:ext uri="{FF2B5EF4-FFF2-40B4-BE49-F238E27FC236}">
                <a16:creationId xmlns:a16="http://schemas.microsoft.com/office/drawing/2014/main" id="{A531DBAE-4DFE-4B29-9BB2-FE534A53E85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8" name="Picture 7">
            <a:extLst>
              <a:ext uri="{FF2B5EF4-FFF2-40B4-BE49-F238E27FC236}">
                <a16:creationId xmlns:a16="http://schemas.microsoft.com/office/drawing/2014/main" id="{5D100113-DC3B-4676-9716-11CFF7899119}"/>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93491" y="93981"/>
            <a:ext cx="927787" cy="321656"/>
          </a:xfrm>
          <a:prstGeom prst="rect">
            <a:avLst/>
          </a:prstGeom>
        </p:spPr>
      </p:pic>
    </p:spTree>
    <p:extLst>
      <p:ext uri="{BB962C8B-B14F-4D97-AF65-F5344CB8AC3E}">
        <p14:creationId xmlns:p14="http://schemas.microsoft.com/office/powerpoint/2010/main" val="427735466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C8426D-16C6-4371-BA6D-8B630A87181A}"/>
              </a:ext>
            </a:extLst>
          </p:cNvPr>
          <p:cNvSpPr>
            <a:spLocks noGrp="1"/>
          </p:cNvSpPr>
          <p:nvPr>
            <p:ph type="sldNum" sz="quarter" idx="10"/>
          </p:nvPr>
        </p:nvSpPr>
        <p:spPr/>
        <p:txBody>
          <a:bodyPr/>
          <a:lstStyle/>
          <a:p>
            <a:pPr>
              <a:defRPr/>
            </a:pPr>
            <a:fld id="{D68E8870-17DE-45C4-A8DD-7644B2422933}" type="slidenum">
              <a:rPr lang="en-US" smtClean="0"/>
              <a:pPr>
                <a:defRPr/>
              </a:pPr>
              <a:t>83</a:t>
            </a:fld>
            <a:endParaRPr lang="en-US" dirty="0"/>
          </a:p>
        </p:txBody>
      </p:sp>
      <p:sp>
        <p:nvSpPr>
          <p:cNvPr id="3" name="Title 2">
            <a:extLst>
              <a:ext uri="{FF2B5EF4-FFF2-40B4-BE49-F238E27FC236}">
                <a16:creationId xmlns:a16="http://schemas.microsoft.com/office/drawing/2014/main" id="{E5E757DF-6475-4B09-BAE0-A9043B1AFB5D}"/>
              </a:ext>
            </a:extLst>
          </p:cNvPr>
          <p:cNvSpPr>
            <a:spLocks noGrp="1"/>
          </p:cNvSpPr>
          <p:nvPr>
            <p:ph type="title"/>
          </p:nvPr>
        </p:nvSpPr>
        <p:spPr>
          <a:xfrm>
            <a:off x="0" y="0"/>
            <a:ext cx="12192000" cy="696686"/>
          </a:xfrm>
        </p:spPr>
        <p:txBody>
          <a:bodyPr/>
          <a:lstStyle/>
          <a:p>
            <a:r>
              <a:rPr lang="en-US" altLang="en-US" sz="2400" dirty="0"/>
              <a:t>ETHICS AND PRINCIPLES FOR M&amp;S PRACTITIONERS</a:t>
            </a:r>
            <a:endParaRPr lang="en-US" sz="2400" dirty="0"/>
          </a:p>
        </p:txBody>
      </p:sp>
      <p:sp>
        <p:nvSpPr>
          <p:cNvPr id="4" name="Content Placeholder 3">
            <a:extLst>
              <a:ext uri="{FF2B5EF4-FFF2-40B4-BE49-F238E27FC236}">
                <a16:creationId xmlns:a16="http://schemas.microsoft.com/office/drawing/2014/main" id="{F2A6FD56-FE1F-4AC0-8AE9-9819B8B59611}"/>
              </a:ext>
            </a:extLst>
          </p:cNvPr>
          <p:cNvSpPr>
            <a:spLocks noGrp="1"/>
          </p:cNvSpPr>
          <p:nvPr>
            <p:ph sz="quarter" idx="11"/>
          </p:nvPr>
        </p:nvSpPr>
        <p:spPr>
          <a:xfrm>
            <a:off x="480132" y="1046715"/>
            <a:ext cx="11250613" cy="1038563"/>
          </a:xfrm>
        </p:spPr>
        <p:txBody>
          <a:bodyPr/>
          <a:lstStyle/>
          <a:p>
            <a:r>
              <a:rPr lang="en-US" altLang="en-US" dirty="0" err="1"/>
              <a:t>mmnm</a:t>
            </a:r>
            <a:endParaRPr lang="en-US" altLang="en-US" dirty="0"/>
          </a:p>
        </p:txBody>
      </p:sp>
      <p:pic>
        <p:nvPicPr>
          <p:cNvPr id="10" name="Picture 9">
            <a:extLst>
              <a:ext uri="{FF2B5EF4-FFF2-40B4-BE49-F238E27FC236}">
                <a16:creationId xmlns:a16="http://schemas.microsoft.com/office/drawing/2014/main" id="{0C92F66C-ADD8-4358-B42E-4EC708E458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1634" y="1046715"/>
            <a:ext cx="6985000" cy="5448300"/>
          </a:xfrm>
          <a:prstGeom prst="rect">
            <a:avLst/>
          </a:prstGeom>
        </p:spPr>
      </p:pic>
      <p:pic>
        <p:nvPicPr>
          <p:cNvPr id="6" name="Picture 5">
            <a:extLst>
              <a:ext uri="{FF2B5EF4-FFF2-40B4-BE49-F238E27FC236}">
                <a16:creationId xmlns:a16="http://schemas.microsoft.com/office/drawing/2014/main" id="{9932BEDC-B5B8-4275-ABD4-EBF3E8A68D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56066" y="1240633"/>
            <a:ext cx="2874679" cy="3532090"/>
          </a:xfrm>
          <a:prstGeom prst="rect">
            <a:avLst/>
          </a:prstGeom>
        </p:spPr>
      </p:pic>
      <p:pic>
        <p:nvPicPr>
          <p:cNvPr id="9" name="Picture 8">
            <a:extLst>
              <a:ext uri="{FF2B5EF4-FFF2-40B4-BE49-F238E27FC236}">
                <a16:creationId xmlns:a16="http://schemas.microsoft.com/office/drawing/2014/main" id="{364B4A0E-96B9-4A38-8FDB-D3DB039FDB6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pic>
        <p:nvPicPr>
          <p:cNvPr id="11" name="Picture 10">
            <a:extLst>
              <a:ext uri="{FF2B5EF4-FFF2-40B4-BE49-F238E27FC236}">
                <a16:creationId xmlns:a16="http://schemas.microsoft.com/office/drawing/2014/main" id="{6E30BC0C-E065-4AFD-B4C2-20AF877F1475}"/>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93491" y="93981"/>
            <a:ext cx="927787" cy="321656"/>
          </a:xfrm>
          <a:prstGeom prst="rect">
            <a:avLst/>
          </a:prstGeom>
        </p:spPr>
      </p:pic>
    </p:spTree>
    <p:extLst>
      <p:ext uri="{BB962C8B-B14F-4D97-AF65-F5344CB8AC3E}">
        <p14:creationId xmlns:p14="http://schemas.microsoft.com/office/powerpoint/2010/main" val="241544815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C8426D-16C6-4371-BA6D-8B630A87181A}"/>
              </a:ext>
            </a:extLst>
          </p:cNvPr>
          <p:cNvSpPr>
            <a:spLocks noGrp="1"/>
          </p:cNvSpPr>
          <p:nvPr>
            <p:ph type="sldNum" sz="quarter" idx="10"/>
          </p:nvPr>
        </p:nvSpPr>
        <p:spPr/>
        <p:txBody>
          <a:bodyPr/>
          <a:lstStyle/>
          <a:p>
            <a:pPr>
              <a:defRPr/>
            </a:pPr>
            <a:fld id="{D68E8870-17DE-45C4-A8DD-7644B2422933}" type="slidenum">
              <a:rPr lang="en-US" smtClean="0"/>
              <a:pPr>
                <a:defRPr/>
              </a:pPr>
              <a:t>84</a:t>
            </a:fld>
            <a:endParaRPr lang="en-US" dirty="0"/>
          </a:p>
        </p:txBody>
      </p:sp>
      <p:sp>
        <p:nvSpPr>
          <p:cNvPr id="3" name="Title 2">
            <a:extLst>
              <a:ext uri="{FF2B5EF4-FFF2-40B4-BE49-F238E27FC236}">
                <a16:creationId xmlns:a16="http://schemas.microsoft.com/office/drawing/2014/main" id="{E5E757DF-6475-4B09-BAE0-A9043B1AFB5D}"/>
              </a:ext>
            </a:extLst>
          </p:cNvPr>
          <p:cNvSpPr>
            <a:spLocks noGrp="1"/>
          </p:cNvSpPr>
          <p:nvPr>
            <p:ph type="title"/>
          </p:nvPr>
        </p:nvSpPr>
        <p:spPr>
          <a:xfrm>
            <a:off x="0" y="0"/>
            <a:ext cx="12192000" cy="696686"/>
          </a:xfrm>
        </p:spPr>
        <p:txBody>
          <a:bodyPr/>
          <a:lstStyle/>
          <a:p>
            <a:r>
              <a:rPr lang="en-US" altLang="en-US" sz="2600" dirty="0"/>
              <a:t>MANAGEMENT OF M&amp;S PROJECTS AND PROCESSES</a:t>
            </a:r>
            <a:endParaRPr lang="en-US" sz="2600" dirty="0"/>
          </a:p>
        </p:txBody>
      </p:sp>
      <p:sp>
        <p:nvSpPr>
          <p:cNvPr id="4" name="Content Placeholder 3">
            <a:extLst>
              <a:ext uri="{FF2B5EF4-FFF2-40B4-BE49-F238E27FC236}">
                <a16:creationId xmlns:a16="http://schemas.microsoft.com/office/drawing/2014/main" id="{F2A6FD56-FE1F-4AC0-8AE9-9819B8B59611}"/>
              </a:ext>
            </a:extLst>
          </p:cNvPr>
          <p:cNvSpPr>
            <a:spLocks noGrp="1"/>
          </p:cNvSpPr>
          <p:nvPr>
            <p:ph sz="quarter" idx="11"/>
          </p:nvPr>
        </p:nvSpPr>
        <p:spPr>
          <a:xfrm>
            <a:off x="480132" y="1046715"/>
            <a:ext cx="11250613" cy="1038563"/>
          </a:xfrm>
        </p:spPr>
        <p:txBody>
          <a:bodyPr/>
          <a:lstStyle/>
          <a:p>
            <a:r>
              <a:rPr lang="en-US" altLang="en-US" dirty="0" err="1"/>
              <a:t>mmnm</a:t>
            </a:r>
            <a:endParaRPr lang="en-US" altLang="en-US" dirty="0"/>
          </a:p>
        </p:txBody>
      </p:sp>
      <p:pic>
        <p:nvPicPr>
          <p:cNvPr id="6" name="Picture 5">
            <a:extLst>
              <a:ext uri="{FF2B5EF4-FFF2-40B4-BE49-F238E27FC236}">
                <a16:creationId xmlns:a16="http://schemas.microsoft.com/office/drawing/2014/main" id="{CCA2BB90-5FDC-4B21-BBC7-F6CE7B5C8C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132" y="1025532"/>
            <a:ext cx="10886368" cy="5495925"/>
          </a:xfrm>
          <a:prstGeom prst="rect">
            <a:avLst/>
          </a:prstGeom>
        </p:spPr>
      </p:pic>
      <p:pic>
        <p:nvPicPr>
          <p:cNvPr id="7" name="Picture 6">
            <a:extLst>
              <a:ext uri="{FF2B5EF4-FFF2-40B4-BE49-F238E27FC236}">
                <a16:creationId xmlns:a16="http://schemas.microsoft.com/office/drawing/2014/main" id="{70D731D4-A6DA-4979-99FC-F8D9F1E68F0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pic>
        <p:nvPicPr>
          <p:cNvPr id="9" name="Picture 8">
            <a:extLst>
              <a:ext uri="{FF2B5EF4-FFF2-40B4-BE49-F238E27FC236}">
                <a16:creationId xmlns:a16="http://schemas.microsoft.com/office/drawing/2014/main" id="{6189963A-7045-4D10-8620-922C35E45CE9}"/>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93491" y="93981"/>
            <a:ext cx="927787" cy="321656"/>
          </a:xfrm>
          <a:prstGeom prst="rect">
            <a:avLst/>
          </a:prstGeom>
        </p:spPr>
      </p:pic>
    </p:spTree>
    <p:extLst>
      <p:ext uri="{BB962C8B-B14F-4D97-AF65-F5344CB8AC3E}">
        <p14:creationId xmlns:p14="http://schemas.microsoft.com/office/powerpoint/2010/main" val="255194003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A031AC7-33F1-471B-8B24-A58EE58A5B5B}"/>
              </a:ext>
            </a:extLst>
          </p:cNvPr>
          <p:cNvSpPr>
            <a:spLocks noGrp="1"/>
          </p:cNvSpPr>
          <p:nvPr>
            <p:ph type="sldNum" sz="quarter" idx="10"/>
          </p:nvPr>
        </p:nvSpPr>
        <p:spPr/>
        <p:txBody>
          <a:bodyPr/>
          <a:lstStyle/>
          <a:p>
            <a:pPr>
              <a:defRPr/>
            </a:pPr>
            <a:fld id="{D68E8870-17DE-45C4-A8DD-7644B2422933}" type="slidenum">
              <a:rPr lang="en-US" smtClean="0"/>
              <a:pPr>
                <a:defRPr/>
              </a:pPr>
              <a:t>85</a:t>
            </a:fld>
            <a:endParaRPr lang="en-US" dirty="0"/>
          </a:p>
        </p:txBody>
      </p:sp>
      <p:sp>
        <p:nvSpPr>
          <p:cNvPr id="3" name="Title 2">
            <a:extLst>
              <a:ext uri="{FF2B5EF4-FFF2-40B4-BE49-F238E27FC236}">
                <a16:creationId xmlns:a16="http://schemas.microsoft.com/office/drawing/2014/main" id="{5DC4D0E9-3E9A-4448-B285-FA1B9FFA0C29}"/>
              </a:ext>
            </a:extLst>
          </p:cNvPr>
          <p:cNvSpPr>
            <a:spLocks noGrp="1"/>
          </p:cNvSpPr>
          <p:nvPr>
            <p:ph type="title"/>
          </p:nvPr>
        </p:nvSpPr>
        <p:spPr>
          <a:xfrm>
            <a:off x="2058772" y="-58530"/>
            <a:ext cx="8091917" cy="795130"/>
          </a:xfrm>
        </p:spPr>
        <p:txBody>
          <a:bodyPr/>
          <a:lstStyle/>
          <a:p>
            <a:r>
              <a:rPr lang="en-US" dirty="0"/>
              <a:t>The MS&amp;T Workforce Development Pipeline</a:t>
            </a:r>
          </a:p>
        </p:txBody>
      </p:sp>
      <p:pic>
        <p:nvPicPr>
          <p:cNvPr id="5" name="Content Placeholder 4">
            <a:extLst>
              <a:ext uri="{FF2B5EF4-FFF2-40B4-BE49-F238E27FC236}">
                <a16:creationId xmlns:a16="http://schemas.microsoft.com/office/drawing/2014/main" id="{9A817E61-22E8-47E6-A1F9-29498766B786}"/>
              </a:ext>
            </a:extLst>
          </p:cNvPr>
          <p:cNvPicPr>
            <a:picLocks noGrp="1" noChangeAspect="1"/>
          </p:cNvPicPr>
          <p:nvPr>
            <p:ph sz="quarter" idx="11"/>
          </p:nvPr>
        </p:nvPicPr>
        <p:blipFill>
          <a:blip r:embed="rId2"/>
          <a:stretch>
            <a:fillRect/>
          </a:stretch>
        </p:blipFill>
        <p:spPr>
          <a:xfrm>
            <a:off x="835477" y="964996"/>
            <a:ext cx="10105471" cy="5634108"/>
          </a:xfrm>
          <a:prstGeom prst="rect">
            <a:avLst/>
          </a:prstGeom>
        </p:spPr>
      </p:pic>
      <p:sp>
        <p:nvSpPr>
          <p:cNvPr id="6" name="TextBox 5">
            <a:extLst>
              <a:ext uri="{FF2B5EF4-FFF2-40B4-BE49-F238E27FC236}">
                <a16:creationId xmlns:a16="http://schemas.microsoft.com/office/drawing/2014/main" id="{DEC3263B-F433-44BC-A997-2810F647DD50}"/>
              </a:ext>
            </a:extLst>
          </p:cNvPr>
          <p:cNvSpPr txBox="1"/>
          <p:nvPr/>
        </p:nvSpPr>
        <p:spPr>
          <a:xfrm>
            <a:off x="1804614" y="5998288"/>
            <a:ext cx="5320687" cy="246221"/>
          </a:xfrm>
          <a:prstGeom prst="rect">
            <a:avLst/>
          </a:prstGeom>
          <a:noFill/>
        </p:spPr>
        <p:txBody>
          <a:bodyPr wrap="none" rtlCol="0">
            <a:spAutoFit/>
          </a:bodyPr>
          <a:lstStyle/>
          <a:p>
            <a:pPr algn="ctr"/>
            <a:r>
              <a:rPr lang="en-US" sz="1000" dirty="0">
                <a:latin typeface="Arial" charset="0"/>
                <a:ea typeface="ＭＳ Ｐゴシック" pitchFamily="34" charset="-128"/>
                <a:cs typeface="Arial" charset="0"/>
              </a:rPr>
              <a:t>Slide from: Lindsey Spalding, Director, STEM Programs, The National Center of Simulation</a:t>
            </a:r>
          </a:p>
        </p:txBody>
      </p:sp>
      <p:pic>
        <p:nvPicPr>
          <p:cNvPr id="7" name="Picture 6">
            <a:extLst>
              <a:ext uri="{FF2B5EF4-FFF2-40B4-BE49-F238E27FC236}">
                <a16:creationId xmlns:a16="http://schemas.microsoft.com/office/drawing/2014/main" id="{401BB129-2CA2-49E3-A671-9584F63AC70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67574145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5BC6E-EDF2-4952-A88C-CBB226BA7FB9}"/>
              </a:ext>
            </a:extLst>
          </p:cNvPr>
          <p:cNvSpPr>
            <a:spLocks noGrp="1"/>
          </p:cNvSpPr>
          <p:nvPr>
            <p:ph type="title"/>
          </p:nvPr>
        </p:nvSpPr>
        <p:spPr>
          <a:xfrm>
            <a:off x="-374197" y="69259"/>
            <a:ext cx="12192000" cy="577787"/>
          </a:xfrm>
        </p:spPr>
        <p:txBody>
          <a:bodyPr>
            <a:noAutofit/>
          </a:bodyPr>
          <a:lstStyle/>
          <a:p>
            <a:r>
              <a:rPr lang="en-US" altLang="en-US" dirty="0"/>
              <a:t>M&amp;S BUSINESS PRACTICE AND ECONOMICS</a:t>
            </a:r>
            <a:endParaRPr lang="en-US" dirty="0"/>
          </a:p>
        </p:txBody>
      </p:sp>
      <p:pic>
        <p:nvPicPr>
          <p:cNvPr id="8" name="Picture 7">
            <a:extLst>
              <a:ext uri="{FF2B5EF4-FFF2-40B4-BE49-F238E27FC236}">
                <a16:creationId xmlns:a16="http://schemas.microsoft.com/office/drawing/2014/main" id="{E011BB84-D1AA-4561-9CA3-19B7193E343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23344"/>
            <a:ext cx="420840" cy="225325"/>
          </a:xfrm>
          <a:prstGeom prst="rect">
            <a:avLst/>
          </a:prstGeom>
        </p:spPr>
      </p:pic>
      <p:pic>
        <p:nvPicPr>
          <p:cNvPr id="6" name="Picture 5">
            <a:extLst>
              <a:ext uri="{FF2B5EF4-FFF2-40B4-BE49-F238E27FC236}">
                <a16:creationId xmlns:a16="http://schemas.microsoft.com/office/drawing/2014/main" id="{5B0C469C-6D3B-450B-9BCF-9EF3B7166388}"/>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39271" y="124234"/>
            <a:ext cx="925383" cy="274551"/>
          </a:xfrm>
          <a:prstGeom prst="rect">
            <a:avLst/>
          </a:prstGeom>
        </p:spPr>
      </p:pic>
      <p:sp>
        <p:nvSpPr>
          <p:cNvPr id="5" name="Content Placeholder 4">
            <a:extLst>
              <a:ext uri="{FF2B5EF4-FFF2-40B4-BE49-F238E27FC236}">
                <a16:creationId xmlns:a16="http://schemas.microsoft.com/office/drawing/2014/main" id="{9DF4B3E3-CBFB-4927-9D0F-BB1EC7A57FCA}"/>
              </a:ext>
            </a:extLst>
          </p:cNvPr>
          <p:cNvSpPr>
            <a:spLocks noGrp="1"/>
          </p:cNvSpPr>
          <p:nvPr>
            <p:ph idx="1"/>
          </p:nvPr>
        </p:nvSpPr>
        <p:spPr>
          <a:xfrm>
            <a:off x="601963" y="989946"/>
            <a:ext cx="9184294" cy="741518"/>
          </a:xfrm>
        </p:spPr>
        <p:txBody>
          <a:bodyPr/>
          <a:lstStyle/>
          <a:p>
            <a:r>
              <a:rPr lang="en-US" dirty="0"/>
              <a:t>M&amp;S Value Varies...</a:t>
            </a:r>
          </a:p>
        </p:txBody>
      </p:sp>
      <p:pic>
        <p:nvPicPr>
          <p:cNvPr id="11" name="Picture 38">
            <a:extLst>
              <a:ext uri="{FF2B5EF4-FFF2-40B4-BE49-F238E27FC236}">
                <a16:creationId xmlns:a16="http://schemas.microsoft.com/office/drawing/2014/main" id="{528B48F9-1526-4049-AAB1-0032DE1A7510}"/>
              </a:ext>
            </a:extLst>
          </p:cNvPr>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127703" y="3043532"/>
            <a:ext cx="7978775" cy="356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Oval 35">
            <a:extLst>
              <a:ext uri="{FF2B5EF4-FFF2-40B4-BE49-F238E27FC236}">
                <a16:creationId xmlns:a16="http://schemas.microsoft.com/office/drawing/2014/main" id="{9CD05886-AFA2-448D-B5BF-0E0DF4BEBC8A}"/>
              </a:ext>
            </a:extLst>
          </p:cNvPr>
          <p:cNvSpPr>
            <a:spLocks noChangeArrowheads="1"/>
          </p:cNvSpPr>
          <p:nvPr/>
        </p:nvSpPr>
        <p:spPr bwMode="auto">
          <a:xfrm>
            <a:off x="5488441" y="2518069"/>
            <a:ext cx="2508250" cy="973138"/>
          </a:xfrm>
          <a:prstGeom prst="ellipse">
            <a:avLst/>
          </a:prstGeom>
          <a:gradFill rotWithShape="0">
            <a:gsLst>
              <a:gs pos="83000">
                <a:srgbClr val="FFDEBE"/>
              </a:gs>
              <a:gs pos="100000">
                <a:schemeClr val="bg1"/>
              </a:gs>
            </a:gsLst>
            <a:path path="shape">
              <a:fillToRect l="50000" t="50000" r="50000" b="50000"/>
            </a:path>
          </a:gradFill>
          <a:ln>
            <a:noFill/>
          </a:ln>
          <a:effectLst/>
        </p:spPr>
        <p:txBody>
          <a:bodyPr wrap="none" anchor="ct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400" b="0" dirty="0">
                <a:solidFill>
                  <a:srgbClr val="003366"/>
                </a:solidFill>
              </a:rPr>
              <a:t>There are other </a:t>
            </a:r>
          </a:p>
          <a:p>
            <a:pPr algn="ctr"/>
            <a:r>
              <a:rPr lang="en-US" altLang="en-US" sz="1400" b="0" dirty="0">
                <a:solidFill>
                  <a:srgbClr val="003366"/>
                </a:solidFill>
              </a:rPr>
              <a:t>ways but M&amp;S is better…</a:t>
            </a:r>
            <a:endParaRPr lang="en-US" altLang="en-US" sz="1800" dirty="0">
              <a:solidFill>
                <a:srgbClr val="003366"/>
              </a:solidFill>
              <a:latin typeface="Arial" panose="020B0604020202020204" pitchFamily="34" charset="0"/>
            </a:endParaRPr>
          </a:p>
        </p:txBody>
      </p:sp>
      <p:sp>
        <p:nvSpPr>
          <p:cNvPr id="13" name="Oval 33">
            <a:extLst>
              <a:ext uri="{FF2B5EF4-FFF2-40B4-BE49-F238E27FC236}">
                <a16:creationId xmlns:a16="http://schemas.microsoft.com/office/drawing/2014/main" id="{CE38F9BF-32DE-48DB-9731-007D232C8C79}"/>
              </a:ext>
            </a:extLst>
          </p:cNvPr>
          <p:cNvSpPr>
            <a:spLocks noChangeArrowheads="1"/>
          </p:cNvSpPr>
          <p:nvPr/>
        </p:nvSpPr>
        <p:spPr bwMode="auto">
          <a:xfrm>
            <a:off x="873578" y="4345282"/>
            <a:ext cx="2508250" cy="973137"/>
          </a:xfrm>
          <a:prstGeom prst="ellipse">
            <a:avLst/>
          </a:prstGeom>
          <a:gradFill rotWithShape="0">
            <a:gsLst>
              <a:gs pos="83000">
                <a:srgbClr val="FFDEBE"/>
              </a:gs>
              <a:gs pos="100000">
                <a:schemeClr val="bg1"/>
              </a:gs>
            </a:gsLst>
            <a:path path="shape">
              <a:fillToRect l="50000" t="50000" r="50000" b="50000"/>
            </a:path>
          </a:gradFill>
          <a:ln>
            <a:noFill/>
          </a:ln>
          <a:effectLst/>
        </p:spPr>
        <p:txBody>
          <a:bodyPr wrap="none" anchor="ct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400" b="0" dirty="0">
                <a:solidFill>
                  <a:srgbClr val="003366"/>
                </a:solidFill>
              </a:rPr>
              <a:t>Current M&amp;S may </a:t>
            </a:r>
          </a:p>
          <a:p>
            <a:pPr algn="ctr"/>
            <a:r>
              <a:rPr lang="en-US" altLang="en-US" sz="1400" b="0" dirty="0">
                <a:solidFill>
                  <a:srgbClr val="003366"/>
                </a:solidFill>
              </a:rPr>
              <a:t>provide negative results…</a:t>
            </a:r>
            <a:endParaRPr lang="en-US" altLang="en-US" sz="1800" dirty="0">
              <a:solidFill>
                <a:srgbClr val="003366"/>
              </a:solidFill>
              <a:latin typeface="Arial" panose="020B0604020202020204" pitchFamily="34" charset="0"/>
            </a:endParaRPr>
          </a:p>
        </p:txBody>
      </p:sp>
      <p:sp>
        <p:nvSpPr>
          <p:cNvPr id="14" name="Text Box 8">
            <a:extLst>
              <a:ext uri="{FF2B5EF4-FFF2-40B4-BE49-F238E27FC236}">
                <a16:creationId xmlns:a16="http://schemas.microsoft.com/office/drawing/2014/main" id="{91FD7452-53F1-40EB-97E5-FA16BA2CE39C}"/>
              </a:ext>
            </a:extLst>
          </p:cNvPr>
          <p:cNvSpPr txBox="1">
            <a:spLocks noChangeArrowheads="1"/>
          </p:cNvSpPr>
          <p:nvPr/>
        </p:nvSpPr>
        <p:spPr bwMode="auto">
          <a:xfrm>
            <a:off x="1956253" y="6102644"/>
            <a:ext cx="303213" cy="520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r>
              <a:rPr lang="en-US" altLang="en-US">
                <a:latin typeface="Arial Black" panose="020B0A04020102020204" pitchFamily="34" charset="0"/>
              </a:rPr>
              <a:t>-</a:t>
            </a:r>
          </a:p>
        </p:txBody>
      </p:sp>
      <p:sp>
        <p:nvSpPr>
          <p:cNvPr id="15" name="Text Box 10">
            <a:extLst>
              <a:ext uri="{FF2B5EF4-FFF2-40B4-BE49-F238E27FC236}">
                <a16:creationId xmlns:a16="http://schemas.microsoft.com/office/drawing/2014/main" id="{E641C738-72E3-4A8B-93C9-1036B6277EF7}"/>
              </a:ext>
            </a:extLst>
          </p:cNvPr>
          <p:cNvSpPr txBox="1">
            <a:spLocks noChangeArrowheads="1"/>
          </p:cNvSpPr>
          <p:nvPr/>
        </p:nvSpPr>
        <p:spPr bwMode="auto">
          <a:xfrm>
            <a:off x="9914391" y="2899069"/>
            <a:ext cx="350837" cy="355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tx1"/>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tx1"/>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tx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spcBef>
                <a:spcPct val="0"/>
              </a:spcBef>
              <a:buFontTx/>
              <a:buNone/>
            </a:pPr>
            <a:r>
              <a:rPr lang="en-US" altLang="en-US" sz="2000" kern="0"/>
              <a:t>+</a:t>
            </a:r>
          </a:p>
        </p:txBody>
      </p:sp>
      <p:sp>
        <p:nvSpPr>
          <p:cNvPr id="16" name="Text Box 11">
            <a:extLst>
              <a:ext uri="{FF2B5EF4-FFF2-40B4-BE49-F238E27FC236}">
                <a16:creationId xmlns:a16="http://schemas.microsoft.com/office/drawing/2014/main" id="{1C717CAE-DFE9-4A52-B8CA-5E35AC9B3B7F}"/>
              </a:ext>
            </a:extLst>
          </p:cNvPr>
          <p:cNvSpPr txBox="1">
            <a:spLocks noChangeArrowheads="1"/>
          </p:cNvSpPr>
          <p:nvPr/>
        </p:nvSpPr>
        <p:spPr bwMode="auto">
          <a:xfrm>
            <a:off x="7577591" y="4207169"/>
            <a:ext cx="13096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200">
                <a:latin typeface="Arial" panose="020B0604020202020204" pitchFamily="34" charset="0"/>
              </a:rPr>
              <a:t>Control System</a:t>
            </a:r>
          </a:p>
          <a:p>
            <a:pPr algn="ctr"/>
            <a:r>
              <a:rPr lang="en-US" altLang="en-US" sz="1200">
                <a:latin typeface="Arial" panose="020B0604020202020204" pitchFamily="34" charset="0"/>
              </a:rPr>
              <a:t>Familiarization</a:t>
            </a:r>
          </a:p>
        </p:txBody>
      </p:sp>
      <p:sp>
        <p:nvSpPr>
          <p:cNvPr id="17" name="Text Box 13">
            <a:extLst>
              <a:ext uri="{FF2B5EF4-FFF2-40B4-BE49-F238E27FC236}">
                <a16:creationId xmlns:a16="http://schemas.microsoft.com/office/drawing/2014/main" id="{90618730-42CF-4385-B77D-AD0DCE31ED47}"/>
              </a:ext>
            </a:extLst>
          </p:cNvPr>
          <p:cNvSpPr txBox="1">
            <a:spLocks noChangeArrowheads="1"/>
          </p:cNvSpPr>
          <p:nvPr/>
        </p:nvSpPr>
        <p:spPr bwMode="auto">
          <a:xfrm>
            <a:off x="4310516" y="4345282"/>
            <a:ext cx="17446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200">
                <a:latin typeface="Arial" panose="020B0604020202020204" pitchFamily="34" charset="0"/>
              </a:rPr>
              <a:t>Small Unit</a:t>
            </a:r>
          </a:p>
          <a:p>
            <a:pPr algn="ctr"/>
            <a:r>
              <a:rPr lang="en-US" altLang="en-US" sz="1200">
                <a:latin typeface="Arial" panose="020B0604020202020204" pitchFamily="34" charset="0"/>
              </a:rPr>
              <a:t>Tactical Coordination</a:t>
            </a:r>
          </a:p>
        </p:txBody>
      </p:sp>
      <p:sp>
        <p:nvSpPr>
          <p:cNvPr id="18" name="Text Box 14">
            <a:extLst>
              <a:ext uri="{FF2B5EF4-FFF2-40B4-BE49-F238E27FC236}">
                <a16:creationId xmlns:a16="http://schemas.microsoft.com/office/drawing/2014/main" id="{131BB26A-45A4-4832-9A82-ED9841790EF2}"/>
              </a:ext>
            </a:extLst>
          </p:cNvPr>
          <p:cNvSpPr txBox="1">
            <a:spLocks noChangeArrowheads="1"/>
          </p:cNvSpPr>
          <p:nvPr/>
        </p:nvSpPr>
        <p:spPr bwMode="auto">
          <a:xfrm>
            <a:off x="8287203" y="2846682"/>
            <a:ext cx="1516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200">
                <a:latin typeface="Arial" panose="020B0604020202020204" pitchFamily="34" charset="0"/>
              </a:rPr>
              <a:t>Equipment Failure</a:t>
            </a:r>
          </a:p>
          <a:p>
            <a:pPr algn="ctr"/>
            <a:r>
              <a:rPr lang="en-US" altLang="en-US" sz="1200">
                <a:latin typeface="Arial" panose="020B0604020202020204" pitchFamily="34" charset="0"/>
              </a:rPr>
              <a:t>Drills</a:t>
            </a:r>
          </a:p>
        </p:txBody>
      </p:sp>
      <p:sp>
        <p:nvSpPr>
          <p:cNvPr id="19" name="Text Box 15">
            <a:extLst>
              <a:ext uri="{FF2B5EF4-FFF2-40B4-BE49-F238E27FC236}">
                <a16:creationId xmlns:a16="http://schemas.microsoft.com/office/drawing/2014/main" id="{D809DA1D-C933-43D6-8630-FCB3C3C476A1}"/>
              </a:ext>
            </a:extLst>
          </p:cNvPr>
          <p:cNvSpPr txBox="1">
            <a:spLocks noChangeArrowheads="1"/>
          </p:cNvSpPr>
          <p:nvPr/>
        </p:nvSpPr>
        <p:spPr bwMode="auto">
          <a:xfrm>
            <a:off x="6660016" y="3786482"/>
            <a:ext cx="10572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200">
                <a:latin typeface="Arial" panose="020B0604020202020204" pitchFamily="34" charset="0"/>
              </a:rPr>
              <a:t>Route Skills</a:t>
            </a:r>
          </a:p>
        </p:txBody>
      </p:sp>
      <p:sp>
        <p:nvSpPr>
          <p:cNvPr id="20" name="Text Box 16">
            <a:extLst>
              <a:ext uri="{FF2B5EF4-FFF2-40B4-BE49-F238E27FC236}">
                <a16:creationId xmlns:a16="http://schemas.microsoft.com/office/drawing/2014/main" id="{9407AEF6-ED98-4EF2-AF32-3670B91BAB36}"/>
              </a:ext>
            </a:extLst>
          </p:cNvPr>
          <p:cNvSpPr txBox="1">
            <a:spLocks noChangeArrowheads="1"/>
          </p:cNvSpPr>
          <p:nvPr/>
        </p:nvSpPr>
        <p:spPr bwMode="auto">
          <a:xfrm>
            <a:off x="3205616" y="5986757"/>
            <a:ext cx="12160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200">
                <a:latin typeface="Arial" panose="020B0604020202020204" pitchFamily="34" charset="0"/>
              </a:rPr>
              <a:t>Infantry</a:t>
            </a:r>
          </a:p>
          <a:p>
            <a:pPr algn="ctr"/>
            <a:r>
              <a:rPr lang="en-US" altLang="en-US" sz="1200">
                <a:latin typeface="Arial" panose="020B0604020202020204" pitchFamily="34" charset="0"/>
              </a:rPr>
              <a:t>Close-Combat</a:t>
            </a:r>
          </a:p>
        </p:txBody>
      </p:sp>
      <p:sp>
        <p:nvSpPr>
          <p:cNvPr id="21" name="Text Box 17">
            <a:extLst>
              <a:ext uri="{FF2B5EF4-FFF2-40B4-BE49-F238E27FC236}">
                <a16:creationId xmlns:a16="http://schemas.microsoft.com/office/drawing/2014/main" id="{772AF7E7-3036-4EBE-AAA1-E2018A9245CE}"/>
              </a:ext>
            </a:extLst>
          </p:cNvPr>
          <p:cNvSpPr txBox="1">
            <a:spLocks noChangeArrowheads="1"/>
          </p:cNvSpPr>
          <p:nvPr/>
        </p:nvSpPr>
        <p:spPr bwMode="auto">
          <a:xfrm>
            <a:off x="6302828" y="4697707"/>
            <a:ext cx="15065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200">
                <a:latin typeface="Arial" panose="020B0604020202020204" pitchFamily="34" charset="0"/>
              </a:rPr>
              <a:t>Standard</a:t>
            </a:r>
          </a:p>
          <a:p>
            <a:pPr algn="ctr"/>
            <a:r>
              <a:rPr lang="en-US" altLang="en-US" sz="1200">
                <a:latin typeface="Arial" panose="020B0604020202020204" pitchFamily="34" charset="0"/>
              </a:rPr>
              <a:t>Operating Profiles</a:t>
            </a:r>
          </a:p>
        </p:txBody>
      </p:sp>
      <p:sp>
        <p:nvSpPr>
          <p:cNvPr id="22" name="Text Box 24">
            <a:extLst>
              <a:ext uri="{FF2B5EF4-FFF2-40B4-BE49-F238E27FC236}">
                <a16:creationId xmlns:a16="http://schemas.microsoft.com/office/drawing/2014/main" id="{0653A522-AB5E-4717-9330-A7B431D305FC}"/>
              </a:ext>
            </a:extLst>
          </p:cNvPr>
          <p:cNvSpPr txBox="1">
            <a:spLocks noChangeArrowheads="1"/>
          </p:cNvSpPr>
          <p:nvPr/>
        </p:nvSpPr>
        <p:spPr bwMode="auto">
          <a:xfrm>
            <a:off x="8912678" y="3605507"/>
            <a:ext cx="11620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200">
                <a:latin typeface="Arial" panose="020B0604020202020204" pitchFamily="34" charset="0"/>
              </a:rPr>
              <a:t>Campaign</a:t>
            </a:r>
          </a:p>
          <a:p>
            <a:pPr algn="ctr"/>
            <a:r>
              <a:rPr lang="en-US" altLang="en-US" sz="1200">
                <a:latin typeface="Arial" panose="020B0604020202020204" pitchFamily="34" charset="0"/>
              </a:rPr>
              <a:t>Assessments</a:t>
            </a:r>
          </a:p>
        </p:txBody>
      </p:sp>
      <p:sp>
        <p:nvSpPr>
          <p:cNvPr id="23" name="Text Box 25">
            <a:extLst>
              <a:ext uri="{FF2B5EF4-FFF2-40B4-BE49-F238E27FC236}">
                <a16:creationId xmlns:a16="http://schemas.microsoft.com/office/drawing/2014/main" id="{18EF2ECF-C3E4-4846-B2F8-66754377A4B7}"/>
              </a:ext>
            </a:extLst>
          </p:cNvPr>
          <p:cNvSpPr txBox="1">
            <a:spLocks noChangeArrowheads="1"/>
          </p:cNvSpPr>
          <p:nvPr/>
        </p:nvSpPr>
        <p:spPr bwMode="auto">
          <a:xfrm>
            <a:off x="5116966" y="5219994"/>
            <a:ext cx="12096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200">
                <a:latin typeface="Arial" panose="020B0604020202020204" pitchFamily="34" charset="0"/>
              </a:rPr>
              <a:t>T&amp;E Event</a:t>
            </a:r>
          </a:p>
          <a:p>
            <a:pPr algn="ctr"/>
            <a:r>
              <a:rPr lang="en-US" altLang="en-US" sz="1200">
                <a:latin typeface="Arial" panose="020B0604020202020204" pitchFamily="34" charset="0"/>
              </a:rPr>
              <a:t>Augmentation</a:t>
            </a:r>
          </a:p>
        </p:txBody>
      </p:sp>
      <p:sp>
        <p:nvSpPr>
          <p:cNvPr id="24" name="Text Box 26">
            <a:extLst>
              <a:ext uri="{FF2B5EF4-FFF2-40B4-BE49-F238E27FC236}">
                <a16:creationId xmlns:a16="http://schemas.microsoft.com/office/drawing/2014/main" id="{0A5BE1F2-E91D-476B-8370-7390098888DA}"/>
              </a:ext>
            </a:extLst>
          </p:cNvPr>
          <p:cNvSpPr txBox="1">
            <a:spLocks noChangeArrowheads="1"/>
          </p:cNvSpPr>
          <p:nvPr/>
        </p:nvSpPr>
        <p:spPr bwMode="auto">
          <a:xfrm>
            <a:off x="1787978" y="5716882"/>
            <a:ext cx="10366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200">
                <a:latin typeface="Arial" panose="020B0604020202020204" pitchFamily="34" charset="0"/>
              </a:rPr>
              <a:t>DARKSTAR</a:t>
            </a:r>
          </a:p>
          <a:p>
            <a:pPr algn="ctr"/>
            <a:r>
              <a:rPr lang="en-US" altLang="en-US" sz="1200">
                <a:latin typeface="Arial" panose="020B0604020202020204" pitchFamily="34" charset="0"/>
              </a:rPr>
              <a:t>UAV crash*</a:t>
            </a:r>
          </a:p>
        </p:txBody>
      </p:sp>
      <p:sp>
        <p:nvSpPr>
          <p:cNvPr id="25" name="Text Box 28">
            <a:extLst>
              <a:ext uri="{FF2B5EF4-FFF2-40B4-BE49-F238E27FC236}">
                <a16:creationId xmlns:a16="http://schemas.microsoft.com/office/drawing/2014/main" id="{7640A62E-50FC-45FD-9353-90202BA4AA14}"/>
              </a:ext>
            </a:extLst>
          </p:cNvPr>
          <p:cNvSpPr txBox="1">
            <a:spLocks noChangeArrowheads="1"/>
          </p:cNvSpPr>
          <p:nvPr/>
        </p:nvSpPr>
        <p:spPr bwMode="auto">
          <a:xfrm>
            <a:off x="3307216" y="5031082"/>
            <a:ext cx="13604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200">
                <a:latin typeface="Arial" panose="020B0604020202020204" pitchFamily="34" charset="0"/>
              </a:rPr>
              <a:t>PSYOPS Effects</a:t>
            </a:r>
          </a:p>
          <a:p>
            <a:pPr algn="ctr"/>
            <a:r>
              <a:rPr lang="en-US" altLang="en-US" sz="1200">
                <a:latin typeface="Arial" panose="020B0604020202020204" pitchFamily="34" charset="0"/>
              </a:rPr>
              <a:t>Prediction</a:t>
            </a:r>
          </a:p>
        </p:txBody>
      </p:sp>
      <p:sp>
        <p:nvSpPr>
          <p:cNvPr id="26" name="Rectangle 29">
            <a:extLst>
              <a:ext uri="{FF2B5EF4-FFF2-40B4-BE49-F238E27FC236}">
                <a16:creationId xmlns:a16="http://schemas.microsoft.com/office/drawing/2014/main" id="{A8012DF3-BB53-468E-AAB4-C666A8C85B9C}"/>
              </a:ext>
            </a:extLst>
          </p:cNvPr>
          <p:cNvSpPr>
            <a:spLocks noChangeArrowheads="1"/>
          </p:cNvSpPr>
          <p:nvPr/>
        </p:nvSpPr>
        <p:spPr bwMode="auto">
          <a:xfrm>
            <a:off x="735466" y="1742576"/>
            <a:ext cx="4381500" cy="812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nSpc>
                <a:spcPct val="90000"/>
              </a:lnSpc>
            </a:pPr>
            <a:r>
              <a:rPr lang="en-US" altLang="en-US" sz="1800" b="0" i="1" dirty="0">
                <a:solidFill>
                  <a:srgbClr val="003366"/>
                </a:solidFill>
                <a:latin typeface="Arial Black" panose="020B0A04020102020204" pitchFamily="34" charset="0"/>
              </a:rPr>
              <a:t>Depending on  the match </a:t>
            </a:r>
          </a:p>
          <a:p>
            <a:pPr>
              <a:lnSpc>
                <a:spcPct val="90000"/>
              </a:lnSpc>
            </a:pPr>
            <a:r>
              <a:rPr lang="en-US" altLang="en-US" sz="1800" b="0" i="1" dirty="0">
                <a:solidFill>
                  <a:srgbClr val="003366"/>
                </a:solidFill>
                <a:latin typeface="Arial Black" panose="020B0A04020102020204" pitchFamily="34" charset="0"/>
              </a:rPr>
              <a:t>between M&amp;S capability</a:t>
            </a:r>
          </a:p>
          <a:p>
            <a:pPr>
              <a:lnSpc>
                <a:spcPct val="90000"/>
              </a:lnSpc>
            </a:pPr>
            <a:r>
              <a:rPr lang="en-US" altLang="en-US" sz="1800" b="0" i="1" dirty="0">
                <a:solidFill>
                  <a:srgbClr val="003366"/>
                </a:solidFill>
                <a:latin typeface="Arial Black" panose="020B0A04020102020204" pitchFamily="34" charset="0"/>
              </a:rPr>
              <a:t>and application requirements</a:t>
            </a:r>
          </a:p>
        </p:txBody>
      </p:sp>
      <p:sp>
        <p:nvSpPr>
          <p:cNvPr id="27" name="Oval 34">
            <a:extLst>
              <a:ext uri="{FF2B5EF4-FFF2-40B4-BE49-F238E27FC236}">
                <a16:creationId xmlns:a16="http://schemas.microsoft.com/office/drawing/2014/main" id="{8053E8A8-10C8-4626-8AE7-3210AF220224}"/>
              </a:ext>
            </a:extLst>
          </p:cNvPr>
          <p:cNvSpPr>
            <a:spLocks noChangeArrowheads="1"/>
          </p:cNvSpPr>
          <p:nvPr/>
        </p:nvSpPr>
        <p:spPr bwMode="auto">
          <a:xfrm>
            <a:off x="3127828" y="3335632"/>
            <a:ext cx="2508250" cy="973137"/>
          </a:xfrm>
          <a:prstGeom prst="ellipse">
            <a:avLst/>
          </a:prstGeom>
          <a:gradFill rotWithShape="0">
            <a:gsLst>
              <a:gs pos="83000">
                <a:srgbClr val="FFDEBE"/>
              </a:gs>
              <a:gs pos="100000">
                <a:schemeClr val="bg1"/>
              </a:gs>
            </a:gsLst>
            <a:path path="shape">
              <a:fillToRect l="50000" t="50000" r="50000" b="50000"/>
            </a:path>
          </a:gradFill>
          <a:ln>
            <a:noFill/>
          </a:ln>
          <a:effectLst/>
        </p:spPr>
        <p:txBody>
          <a:bodyPr wrap="none" anchor="ct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400" b="0" dirty="0">
                <a:solidFill>
                  <a:srgbClr val="003366"/>
                </a:solidFill>
              </a:rPr>
              <a:t>M&amp;S can augment </a:t>
            </a:r>
          </a:p>
          <a:p>
            <a:pPr algn="ctr"/>
            <a:r>
              <a:rPr lang="en-US" altLang="en-US" sz="1400" b="0" dirty="0">
                <a:solidFill>
                  <a:srgbClr val="003366"/>
                </a:solidFill>
              </a:rPr>
              <a:t>current means and methods…</a:t>
            </a:r>
            <a:endParaRPr lang="en-US" altLang="en-US" sz="1800" dirty="0">
              <a:solidFill>
                <a:srgbClr val="003366"/>
              </a:solidFill>
              <a:latin typeface="Arial" panose="020B0604020202020204" pitchFamily="34" charset="0"/>
            </a:endParaRPr>
          </a:p>
        </p:txBody>
      </p:sp>
      <p:sp>
        <p:nvSpPr>
          <p:cNvPr id="28" name="Oval 36">
            <a:extLst>
              <a:ext uri="{FF2B5EF4-FFF2-40B4-BE49-F238E27FC236}">
                <a16:creationId xmlns:a16="http://schemas.microsoft.com/office/drawing/2014/main" id="{9EB6DA1F-ED3A-4C9E-9ABB-8A6CE6D18E70}"/>
              </a:ext>
            </a:extLst>
          </p:cNvPr>
          <p:cNvSpPr>
            <a:spLocks noChangeArrowheads="1"/>
          </p:cNvSpPr>
          <p:nvPr/>
        </p:nvSpPr>
        <p:spPr bwMode="auto">
          <a:xfrm>
            <a:off x="7717291" y="1696538"/>
            <a:ext cx="2508250" cy="973137"/>
          </a:xfrm>
          <a:prstGeom prst="ellipse">
            <a:avLst/>
          </a:prstGeom>
          <a:gradFill rotWithShape="0">
            <a:gsLst>
              <a:gs pos="83000">
                <a:srgbClr val="FFDEBE"/>
              </a:gs>
              <a:gs pos="100000">
                <a:schemeClr val="bg1"/>
              </a:gs>
            </a:gsLst>
            <a:path path="shape">
              <a:fillToRect l="50000" t="50000" r="50000" b="50000"/>
            </a:path>
          </a:gradFill>
          <a:ln>
            <a:noFill/>
          </a:ln>
          <a:effectLst/>
        </p:spPr>
        <p:txBody>
          <a:bodyPr wrap="none" anchor="ctr"/>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gn="ctr"/>
            <a:r>
              <a:rPr lang="en-US" altLang="en-US" sz="1400" b="0" dirty="0">
                <a:solidFill>
                  <a:srgbClr val="003366"/>
                </a:solidFill>
              </a:rPr>
              <a:t>There is </a:t>
            </a:r>
          </a:p>
          <a:p>
            <a:pPr algn="ctr"/>
            <a:r>
              <a:rPr lang="en-US" altLang="en-US" sz="1400" b="0" dirty="0">
                <a:solidFill>
                  <a:srgbClr val="003366"/>
                </a:solidFill>
              </a:rPr>
              <a:t>no other way…</a:t>
            </a:r>
            <a:endParaRPr lang="en-US" altLang="en-US" sz="1800" dirty="0">
              <a:solidFill>
                <a:srgbClr val="003366"/>
              </a:solidFill>
            </a:endParaRPr>
          </a:p>
        </p:txBody>
      </p:sp>
      <p:sp>
        <p:nvSpPr>
          <p:cNvPr id="29" name="Rectangle 18">
            <a:extLst>
              <a:ext uri="{FF2B5EF4-FFF2-40B4-BE49-F238E27FC236}">
                <a16:creationId xmlns:a16="http://schemas.microsoft.com/office/drawing/2014/main" id="{1F3B1962-8791-4DA3-AC37-C1BFD1B971F0}"/>
              </a:ext>
            </a:extLst>
          </p:cNvPr>
          <p:cNvSpPr>
            <a:spLocks noChangeArrowheads="1"/>
          </p:cNvSpPr>
          <p:nvPr/>
        </p:nvSpPr>
        <p:spPr bwMode="auto">
          <a:xfrm>
            <a:off x="7988300" y="5661511"/>
            <a:ext cx="4203700" cy="876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lstStyle>
            <a:lvl1pPr>
              <a:defRPr sz="2400" b="1">
                <a:solidFill>
                  <a:schemeClr val="tx1"/>
                </a:solidFill>
                <a:latin typeface="Times" panose="02020603050405020304" pitchFamily="18" charset="0"/>
              </a:defRPr>
            </a:lvl1pPr>
            <a:lvl2pPr marL="742950" indent="-285750">
              <a:defRPr sz="2400" b="1">
                <a:solidFill>
                  <a:schemeClr val="tx1"/>
                </a:solidFill>
                <a:latin typeface="Times" panose="02020603050405020304" pitchFamily="18" charset="0"/>
              </a:defRPr>
            </a:lvl2pPr>
            <a:lvl3pPr marL="1143000" indent="-228600">
              <a:defRPr sz="2400" b="1">
                <a:solidFill>
                  <a:schemeClr val="tx1"/>
                </a:solidFill>
                <a:latin typeface="Times" panose="02020603050405020304" pitchFamily="18" charset="0"/>
              </a:defRPr>
            </a:lvl3pPr>
            <a:lvl4pPr marL="1600200" indent="-228600">
              <a:defRPr sz="2400" b="1">
                <a:solidFill>
                  <a:schemeClr val="tx1"/>
                </a:solidFill>
                <a:latin typeface="Times" panose="02020603050405020304" pitchFamily="18" charset="0"/>
              </a:defRPr>
            </a:lvl4pPr>
            <a:lvl5pPr marL="2057400" indent="-228600">
              <a:defRPr sz="2400" b="1">
                <a:solidFill>
                  <a:schemeClr val="tx1"/>
                </a:solidFill>
                <a:latin typeface="Times" panose="02020603050405020304" pitchFamily="18" charset="0"/>
              </a:defRPr>
            </a:lvl5pPr>
            <a:lvl6pPr marL="2514600" indent="-228600" eaLnBrk="0" fontAlgn="base" hangingPunct="0">
              <a:spcBef>
                <a:spcPct val="0"/>
              </a:spcBef>
              <a:spcAft>
                <a:spcPct val="0"/>
              </a:spcAft>
              <a:defRPr sz="2400" b="1">
                <a:solidFill>
                  <a:schemeClr val="tx1"/>
                </a:solidFill>
                <a:latin typeface="Times" panose="02020603050405020304" pitchFamily="18" charset="0"/>
              </a:defRPr>
            </a:lvl6pPr>
            <a:lvl7pPr marL="2971800" indent="-228600" eaLnBrk="0" fontAlgn="base" hangingPunct="0">
              <a:spcBef>
                <a:spcPct val="0"/>
              </a:spcBef>
              <a:spcAft>
                <a:spcPct val="0"/>
              </a:spcAft>
              <a:defRPr sz="2400" b="1">
                <a:solidFill>
                  <a:schemeClr val="tx1"/>
                </a:solidFill>
                <a:latin typeface="Times" panose="02020603050405020304" pitchFamily="18" charset="0"/>
              </a:defRPr>
            </a:lvl7pPr>
            <a:lvl8pPr marL="3429000" indent="-228600" eaLnBrk="0" fontAlgn="base" hangingPunct="0">
              <a:spcBef>
                <a:spcPct val="0"/>
              </a:spcBef>
              <a:spcAft>
                <a:spcPct val="0"/>
              </a:spcAft>
              <a:defRPr sz="2400" b="1">
                <a:solidFill>
                  <a:schemeClr val="tx1"/>
                </a:solidFill>
                <a:latin typeface="Times" panose="02020603050405020304" pitchFamily="18" charset="0"/>
              </a:defRPr>
            </a:lvl8pPr>
            <a:lvl9pPr marL="3886200" indent="-228600" eaLnBrk="0" fontAlgn="base" hangingPunct="0">
              <a:spcBef>
                <a:spcPct val="0"/>
              </a:spcBef>
              <a:spcAft>
                <a:spcPct val="0"/>
              </a:spcAft>
              <a:defRPr sz="2400" b="1">
                <a:solidFill>
                  <a:schemeClr val="tx1"/>
                </a:solidFill>
                <a:latin typeface="Times" panose="02020603050405020304" pitchFamily="18" charset="0"/>
              </a:defRPr>
            </a:lvl9pPr>
          </a:lstStyle>
          <a:p>
            <a:pPr>
              <a:lnSpc>
                <a:spcPct val="90000"/>
              </a:lnSpc>
            </a:pPr>
            <a:r>
              <a:rPr lang="en-US" altLang="en-US" sz="1800" b="0" i="1" dirty="0">
                <a:solidFill>
                  <a:srgbClr val="003366"/>
                </a:solidFill>
                <a:latin typeface="Arial Black" panose="020B0A04020102020204" pitchFamily="34" charset="0"/>
              </a:rPr>
              <a:t>Its value is relative </a:t>
            </a:r>
          </a:p>
          <a:p>
            <a:pPr>
              <a:lnSpc>
                <a:spcPct val="90000"/>
              </a:lnSpc>
            </a:pPr>
            <a:r>
              <a:rPr lang="en-US" altLang="en-US" sz="1800" b="0" i="1" dirty="0">
                <a:solidFill>
                  <a:srgbClr val="003366"/>
                </a:solidFill>
                <a:latin typeface="Arial Black" panose="020B0A04020102020204" pitchFamily="34" charset="0"/>
              </a:rPr>
              <a:t>to a defined alternative </a:t>
            </a:r>
          </a:p>
          <a:p>
            <a:pPr>
              <a:lnSpc>
                <a:spcPct val="90000"/>
              </a:lnSpc>
            </a:pPr>
            <a:r>
              <a:rPr lang="en-US" altLang="en-US" sz="1800" b="0" i="1" dirty="0">
                <a:solidFill>
                  <a:srgbClr val="003366"/>
                </a:solidFill>
                <a:latin typeface="Arial Black" panose="020B0A04020102020204" pitchFamily="34" charset="0"/>
              </a:rPr>
              <a:t>within a specified role</a:t>
            </a:r>
          </a:p>
        </p:txBody>
      </p:sp>
    </p:spTree>
    <p:extLst>
      <p:ext uri="{BB962C8B-B14F-4D97-AF65-F5344CB8AC3E}">
        <p14:creationId xmlns:p14="http://schemas.microsoft.com/office/powerpoint/2010/main" val="296856085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5BC6E-EDF2-4952-A88C-CBB226BA7FB9}"/>
              </a:ext>
            </a:extLst>
          </p:cNvPr>
          <p:cNvSpPr>
            <a:spLocks noGrp="1"/>
          </p:cNvSpPr>
          <p:nvPr>
            <p:ph type="title"/>
          </p:nvPr>
        </p:nvSpPr>
        <p:spPr>
          <a:xfrm>
            <a:off x="481861" y="-206462"/>
            <a:ext cx="10515600" cy="1210494"/>
          </a:xfrm>
        </p:spPr>
        <p:txBody>
          <a:bodyPr>
            <a:noAutofit/>
          </a:bodyPr>
          <a:lstStyle/>
          <a:p>
            <a:r>
              <a:rPr lang="en-US" altLang="en-US" sz="2000" b="1" dirty="0"/>
              <a:t>TOPIC 8: RELATED COMMUNITIES OF PRACTICE &amp; DISCIPLINES</a:t>
            </a:r>
            <a:endParaRPr lang="en-US" sz="2000" dirty="0"/>
          </a:p>
        </p:txBody>
      </p:sp>
      <p:sp>
        <p:nvSpPr>
          <p:cNvPr id="3" name="Content Placeholder 2">
            <a:extLst>
              <a:ext uri="{FF2B5EF4-FFF2-40B4-BE49-F238E27FC236}">
                <a16:creationId xmlns:a16="http://schemas.microsoft.com/office/drawing/2014/main" id="{728418A7-3171-4658-827D-930711933E34}"/>
              </a:ext>
            </a:extLst>
          </p:cNvPr>
          <p:cNvSpPr>
            <a:spLocks noGrp="1"/>
          </p:cNvSpPr>
          <p:nvPr>
            <p:ph idx="1"/>
          </p:nvPr>
        </p:nvSpPr>
        <p:spPr>
          <a:xfrm>
            <a:off x="659990" y="1094977"/>
            <a:ext cx="10872020" cy="5013181"/>
          </a:xfrm>
        </p:spPr>
        <p:txBody>
          <a:bodyPr/>
          <a:lstStyle/>
          <a:p>
            <a:r>
              <a:rPr lang="en-US" altLang="en-US" dirty="0"/>
              <a:t>Non-M&amp;S topics with which M&amp;S professionals should have some familiarity.</a:t>
            </a:r>
          </a:p>
          <a:p>
            <a:pPr marL="0" indent="0">
              <a:lnSpc>
                <a:spcPct val="100000"/>
              </a:lnSpc>
              <a:spcBef>
                <a:spcPts val="0"/>
              </a:spcBef>
              <a:buNone/>
            </a:pPr>
            <a:endParaRPr lang="en-US" altLang="en-US" dirty="0"/>
          </a:p>
          <a:p>
            <a:pPr marL="0" indent="0">
              <a:lnSpc>
                <a:spcPct val="100000"/>
              </a:lnSpc>
              <a:spcBef>
                <a:spcPts val="0"/>
              </a:spcBef>
              <a:buNone/>
            </a:pPr>
            <a:r>
              <a:rPr lang="en-US" altLang="en-US" sz="2400" dirty="0"/>
              <a:t>8.   Related Communities of Practice and Disciplines</a:t>
            </a:r>
          </a:p>
          <a:p>
            <a:pPr marL="0" indent="0">
              <a:lnSpc>
                <a:spcPct val="100000"/>
              </a:lnSpc>
              <a:spcBef>
                <a:spcPts val="0"/>
              </a:spcBef>
              <a:buNone/>
            </a:pPr>
            <a:r>
              <a:rPr lang="en-US" altLang="en-US" sz="2400" dirty="0"/>
              <a:t>      8.1	Statistics and Probability</a:t>
            </a:r>
          </a:p>
          <a:p>
            <a:pPr marL="0" indent="0">
              <a:lnSpc>
                <a:spcPct val="100000"/>
              </a:lnSpc>
              <a:spcBef>
                <a:spcPts val="0"/>
              </a:spcBef>
              <a:buNone/>
            </a:pPr>
            <a:r>
              <a:rPr lang="en-US" altLang="en-US" sz="2400" dirty="0"/>
              <a:t>      8.2	Mathematics</a:t>
            </a:r>
          </a:p>
          <a:p>
            <a:pPr marL="0" indent="0">
              <a:lnSpc>
                <a:spcPct val="100000"/>
              </a:lnSpc>
              <a:spcBef>
                <a:spcPts val="0"/>
              </a:spcBef>
              <a:buNone/>
            </a:pPr>
            <a:r>
              <a:rPr lang="en-US" altLang="en-US" sz="2400" dirty="0"/>
              <a:t>      8.3	Software Engineering and Development</a:t>
            </a:r>
          </a:p>
          <a:p>
            <a:pPr marL="0" indent="0">
              <a:lnSpc>
                <a:spcPct val="100000"/>
              </a:lnSpc>
              <a:spcBef>
                <a:spcPts val="0"/>
              </a:spcBef>
              <a:buNone/>
            </a:pPr>
            <a:r>
              <a:rPr lang="en-US" altLang="en-US" sz="2400" dirty="0"/>
              <a:t>      8.4	Systems Science and Engineering</a:t>
            </a:r>
          </a:p>
          <a:p>
            <a:pPr marL="0" indent="0">
              <a:lnSpc>
                <a:spcPct val="100000"/>
              </a:lnSpc>
              <a:spcBef>
                <a:spcPts val="0"/>
              </a:spcBef>
              <a:buNone/>
            </a:pPr>
            <a:r>
              <a:rPr lang="en-US" altLang="en-US" sz="2400" dirty="0"/>
              <a:t>	</a:t>
            </a:r>
          </a:p>
          <a:p>
            <a:endParaRPr lang="en-US" altLang="en-US" dirty="0"/>
          </a:p>
          <a:p>
            <a:endParaRPr lang="en-US" dirty="0"/>
          </a:p>
        </p:txBody>
      </p:sp>
      <p:pic>
        <p:nvPicPr>
          <p:cNvPr id="4" name="Picture 11" descr="Normal">
            <a:extLst>
              <a:ext uri="{FF2B5EF4-FFF2-40B4-BE49-F238E27FC236}">
                <a16:creationId xmlns:a16="http://schemas.microsoft.com/office/drawing/2014/main" id="{80470D48-241E-4AA3-8F03-B6E4E92183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5132" y="2575718"/>
            <a:ext cx="4123169" cy="257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B66D042D-F297-4559-AB64-5DADC6AC56A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8" name="Picture 7">
            <a:extLst>
              <a:ext uri="{FF2B5EF4-FFF2-40B4-BE49-F238E27FC236}">
                <a16:creationId xmlns:a16="http://schemas.microsoft.com/office/drawing/2014/main" id="{6543BFE0-763A-4705-95C1-3928733E220E}"/>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139271" y="124234"/>
            <a:ext cx="925383" cy="274551"/>
          </a:xfrm>
          <a:prstGeom prst="rect">
            <a:avLst/>
          </a:prstGeom>
        </p:spPr>
      </p:pic>
    </p:spTree>
    <p:extLst>
      <p:ext uri="{BB962C8B-B14F-4D97-AF65-F5344CB8AC3E}">
        <p14:creationId xmlns:p14="http://schemas.microsoft.com/office/powerpoint/2010/main" val="320716824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C8426D-16C6-4371-BA6D-8B630A87181A}"/>
              </a:ext>
            </a:extLst>
          </p:cNvPr>
          <p:cNvSpPr>
            <a:spLocks noGrp="1"/>
          </p:cNvSpPr>
          <p:nvPr>
            <p:ph type="sldNum" sz="quarter" idx="10"/>
          </p:nvPr>
        </p:nvSpPr>
        <p:spPr/>
        <p:txBody>
          <a:bodyPr/>
          <a:lstStyle/>
          <a:p>
            <a:pPr>
              <a:defRPr/>
            </a:pPr>
            <a:fld id="{D68E8870-17DE-45C4-A8DD-7644B2422933}" type="slidenum">
              <a:rPr lang="en-US" smtClean="0"/>
              <a:pPr>
                <a:defRPr/>
              </a:pPr>
              <a:t>88</a:t>
            </a:fld>
            <a:endParaRPr lang="en-US" dirty="0"/>
          </a:p>
        </p:txBody>
      </p:sp>
      <p:sp>
        <p:nvSpPr>
          <p:cNvPr id="3" name="Title 2">
            <a:extLst>
              <a:ext uri="{FF2B5EF4-FFF2-40B4-BE49-F238E27FC236}">
                <a16:creationId xmlns:a16="http://schemas.microsoft.com/office/drawing/2014/main" id="{E5E757DF-6475-4B09-BAE0-A9043B1AFB5D}"/>
              </a:ext>
            </a:extLst>
          </p:cNvPr>
          <p:cNvSpPr>
            <a:spLocks noGrp="1"/>
          </p:cNvSpPr>
          <p:nvPr>
            <p:ph type="title"/>
          </p:nvPr>
        </p:nvSpPr>
        <p:spPr>
          <a:xfrm>
            <a:off x="0" y="0"/>
            <a:ext cx="12192000" cy="696686"/>
          </a:xfrm>
        </p:spPr>
        <p:txBody>
          <a:bodyPr/>
          <a:lstStyle/>
          <a:p>
            <a:r>
              <a:rPr lang="en-US" altLang="en-US" dirty="0"/>
              <a:t>APPLIED STATISTICS AND PROBABILITY</a:t>
            </a:r>
            <a:endParaRPr lang="en-US" dirty="0"/>
          </a:p>
        </p:txBody>
      </p:sp>
      <p:sp>
        <p:nvSpPr>
          <p:cNvPr id="4" name="Content Placeholder 3">
            <a:extLst>
              <a:ext uri="{FF2B5EF4-FFF2-40B4-BE49-F238E27FC236}">
                <a16:creationId xmlns:a16="http://schemas.microsoft.com/office/drawing/2014/main" id="{F2A6FD56-FE1F-4AC0-8AE9-9819B8B59611}"/>
              </a:ext>
            </a:extLst>
          </p:cNvPr>
          <p:cNvSpPr>
            <a:spLocks noGrp="1"/>
          </p:cNvSpPr>
          <p:nvPr>
            <p:ph sz="quarter" idx="11"/>
          </p:nvPr>
        </p:nvSpPr>
        <p:spPr>
          <a:xfrm>
            <a:off x="480132" y="1046715"/>
            <a:ext cx="11250613" cy="502685"/>
          </a:xfrm>
        </p:spPr>
        <p:txBody>
          <a:bodyPr/>
          <a:lstStyle/>
          <a:p>
            <a:r>
              <a:rPr lang="en-US" altLang="en-US" dirty="0"/>
              <a:t>Especially in Validation of Simulations, Statistics is an Essential Tool</a:t>
            </a:r>
          </a:p>
        </p:txBody>
      </p:sp>
      <p:pic>
        <p:nvPicPr>
          <p:cNvPr id="10" name="Picture 9">
            <a:extLst>
              <a:ext uri="{FF2B5EF4-FFF2-40B4-BE49-F238E27FC236}">
                <a16:creationId xmlns:a16="http://schemas.microsoft.com/office/drawing/2014/main" id="{0234A3F2-8622-45CC-9DAF-6436A8333F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6013" y="1620029"/>
            <a:ext cx="8866188" cy="4603372"/>
          </a:xfrm>
          <a:prstGeom prst="rect">
            <a:avLst/>
          </a:prstGeom>
        </p:spPr>
      </p:pic>
      <p:pic>
        <p:nvPicPr>
          <p:cNvPr id="12" name="Picture 11">
            <a:extLst>
              <a:ext uri="{FF2B5EF4-FFF2-40B4-BE49-F238E27FC236}">
                <a16:creationId xmlns:a16="http://schemas.microsoft.com/office/drawing/2014/main" id="{0B3BD346-0232-4395-A644-1D5E2B41EB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817" y="4266738"/>
            <a:ext cx="1842813" cy="2205037"/>
          </a:xfrm>
          <a:prstGeom prst="rect">
            <a:avLst/>
          </a:prstGeom>
          <a:ln w="3175">
            <a:solidFill>
              <a:schemeClr val="tx1"/>
            </a:solidFill>
          </a:ln>
        </p:spPr>
      </p:pic>
      <p:pic>
        <p:nvPicPr>
          <p:cNvPr id="9" name="Picture 8">
            <a:extLst>
              <a:ext uri="{FF2B5EF4-FFF2-40B4-BE49-F238E27FC236}">
                <a16:creationId xmlns:a16="http://schemas.microsoft.com/office/drawing/2014/main" id="{C7C37A2C-90B9-4C45-9DF0-2C69BFC4E6A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pic>
        <p:nvPicPr>
          <p:cNvPr id="11" name="Picture 10">
            <a:extLst>
              <a:ext uri="{FF2B5EF4-FFF2-40B4-BE49-F238E27FC236}">
                <a16:creationId xmlns:a16="http://schemas.microsoft.com/office/drawing/2014/main" id="{5919E450-1568-4DAF-8653-874588201DCC}"/>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139271" y="124234"/>
            <a:ext cx="925383" cy="274551"/>
          </a:xfrm>
          <a:prstGeom prst="rect">
            <a:avLst/>
          </a:prstGeom>
        </p:spPr>
      </p:pic>
    </p:spTree>
    <p:extLst>
      <p:ext uri="{BB962C8B-B14F-4D97-AF65-F5344CB8AC3E}">
        <p14:creationId xmlns:p14="http://schemas.microsoft.com/office/powerpoint/2010/main" val="50580570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C8426D-16C6-4371-BA6D-8B630A87181A}"/>
              </a:ext>
            </a:extLst>
          </p:cNvPr>
          <p:cNvSpPr>
            <a:spLocks noGrp="1"/>
          </p:cNvSpPr>
          <p:nvPr>
            <p:ph type="sldNum" sz="quarter" idx="10"/>
          </p:nvPr>
        </p:nvSpPr>
        <p:spPr/>
        <p:txBody>
          <a:bodyPr/>
          <a:lstStyle/>
          <a:p>
            <a:pPr>
              <a:defRPr/>
            </a:pPr>
            <a:fld id="{D68E8870-17DE-45C4-A8DD-7644B2422933}" type="slidenum">
              <a:rPr lang="en-US" smtClean="0"/>
              <a:pPr>
                <a:defRPr/>
              </a:pPr>
              <a:t>89</a:t>
            </a:fld>
            <a:endParaRPr lang="en-US" dirty="0"/>
          </a:p>
        </p:txBody>
      </p:sp>
      <p:sp>
        <p:nvSpPr>
          <p:cNvPr id="3" name="Title 2">
            <a:extLst>
              <a:ext uri="{FF2B5EF4-FFF2-40B4-BE49-F238E27FC236}">
                <a16:creationId xmlns:a16="http://schemas.microsoft.com/office/drawing/2014/main" id="{E5E757DF-6475-4B09-BAE0-A9043B1AFB5D}"/>
              </a:ext>
            </a:extLst>
          </p:cNvPr>
          <p:cNvSpPr>
            <a:spLocks noGrp="1"/>
          </p:cNvSpPr>
          <p:nvPr>
            <p:ph type="title"/>
          </p:nvPr>
        </p:nvSpPr>
        <p:spPr>
          <a:xfrm>
            <a:off x="2397039" y="0"/>
            <a:ext cx="7416800" cy="696686"/>
          </a:xfrm>
        </p:spPr>
        <p:txBody>
          <a:bodyPr/>
          <a:lstStyle/>
          <a:p>
            <a:r>
              <a:rPr lang="en-US" dirty="0"/>
              <a:t>VISUALIZING THE RESULTS</a:t>
            </a:r>
          </a:p>
        </p:txBody>
      </p:sp>
      <p:sp>
        <p:nvSpPr>
          <p:cNvPr id="4" name="Content Placeholder 3">
            <a:extLst>
              <a:ext uri="{FF2B5EF4-FFF2-40B4-BE49-F238E27FC236}">
                <a16:creationId xmlns:a16="http://schemas.microsoft.com/office/drawing/2014/main" id="{F2A6FD56-FE1F-4AC0-8AE9-9819B8B59611}"/>
              </a:ext>
            </a:extLst>
          </p:cNvPr>
          <p:cNvSpPr>
            <a:spLocks noGrp="1"/>
          </p:cNvSpPr>
          <p:nvPr>
            <p:ph sz="quarter" idx="11"/>
          </p:nvPr>
        </p:nvSpPr>
        <p:spPr>
          <a:xfrm>
            <a:off x="470693" y="1176720"/>
            <a:ext cx="11250613" cy="1038563"/>
          </a:xfrm>
        </p:spPr>
        <p:txBody>
          <a:bodyPr/>
          <a:lstStyle/>
          <a:p>
            <a:r>
              <a:rPr lang="en-US" altLang="en-US" dirty="0"/>
              <a:t>Simulations generate incredible amounts of data; interpreting this data is often aided by using information visualization, sometimes called scientific visualization</a:t>
            </a:r>
          </a:p>
        </p:txBody>
      </p:sp>
      <p:pic>
        <p:nvPicPr>
          <p:cNvPr id="5" name="Picture 4">
            <a:extLst>
              <a:ext uri="{FF2B5EF4-FFF2-40B4-BE49-F238E27FC236}">
                <a16:creationId xmlns:a16="http://schemas.microsoft.com/office/drawing/2014/main" id="{5207A68F-6489-47D5-96AF-2331190ED2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1633" y="2724866"/>
            <a:ext cx="3251199" cy="243713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827DE05-2C6E-4B77-9E5B-B31FCBAF7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9838" y="2724866"/>
            <a:ext cx="3251200" cy="24638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CCDA6D52-4B6B-451D-8799-ACB512835D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9170" y="2711532"/>
            <a:ext cx="3249920" cy="246379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12F5211C-4E55-4086-8177-F32A75552C0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241358005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D22-9696-403C-BC2F-066261D607CD}"/>
              </a:ext>
            </a:extLst>
          </p:cNvPr>
          <p:cNvSpPr>
            <a:spLocks noGrp="1"/>
          </p:cNvSpPr>
          <p:nvPr>
            <p:ph type="title"/>
          </p:nvPr>
        </p:nvSpPr>
        <p:spPr>
          <a:xfrm>
            <a:off x="226622" y="0"/>
            <a:ext cx="10515600" cy="734002"/>
          </a:xfrm>
        </p:spPr>
        <p:txBody>
          <a:bodyPr/>
          <a:lstStyle/>
          <a:p>
            <a:r>
              <a:rPr lang="en-US" sz="3200" dirty="0"/>
              <a:t>WORKSHOP OUTLINE</a:t>
            </a:r>
          </a:p>
        </p:txBody>
      </p:sp>
      <p:sp>
        <p:nvSpPr>
          <p:cNvPr id="3" name="Content Placeholder 2">
            <a:extLst>
              <a:ext uri="{FF2B5EF4-FFF2-40B4-BE49-F238E27FC236}">
                <a16:creationId xmlns:a16="http://schemas.microsoft.com/office/drawing/2014/main" id="{FF577E26-A759-4FB3-AA91-3AD00C2C4F4C}"/>
              </a:ext>
            </a:extLst>
          </p:cNvPr>
          <p:cNvSpPr>
            <a:spLocks noGrp="1"/>
          </p:cNvSpPr>
          <p:nvPr>
            <p:ph sz="half" idx="1"/>
          </p:nvPr>
        </p:nvSpPr>
        <p:spPr>
          <a:xfrm>
            <a:off x="1104900" y="1056875"/>
            <a:ext cx="5928053" cy="5473818"/>
          </a:xfrm>
        </p:spPr>
        <p:txBody>
          <a:bodyPr>
            <a:noAutofit/>
          </a:bodyPr>
          <a:lstStyle/>
          <a:p>
            <a:pPr>
              <a:spcBef>
                <a:spcPts val="0"/>
              </a:spcBef>
              <a:spcAft>
                <a:spcPts val="400"/>
              </a:spcAft>
            </a:pPr>
            <a:r>
              <a:rPr lang="en-US" sz="2400" dirty="0"/>
              <a:t>Learning Objectives</a:t>
            </a:r>
          </a:p>
          <a:p>
            <a:pPr>
              <a:spcBef>
                <a:spcPts val="0"/>
              </a:spcBef>
              <a:spcAft>
                <a:spcPts val="400"/>
              </a:spcAft>
            </a:pPr>
            <a:r>
              <a:rPr lang="en-US" sz="2400" dirty="0"/>
              <a:t>Introductions</a:t>
            </a:r>
          </a:p>
          <a:p>
            <a:pPr lvl="1">
              <a:spcBef>
                <a:spcPts val="0"/>
              </a:spcBef>
              <a:spcAft>
                <a:spcPts val="400"/>
              </a:spcAft>
            </a:pPr>
            <a:r>
              <a:rPr lang="en-US" sz="2000" dirty="0"/>
              <a:t>Acknowledgements</a:t>
            </a:r>
          </a:p>
          <a:p>
            <a:pPr>
              <a:spcBef>
                <a:spcPts val="0"/>
              </a:spcBef>
              <a:spcAft>
                <a:spcPts val="400"/>
              </a:spcAft>
            </a:pPr>
            <a:r>
              <a:rPr lang="en-US" sz="2400" dirty="0"/>
              <a:t>Role of M&amp;S, Certification, CMSP</a:t>
            </a:r>
          </a:p>
          <a:p>
            <a:pPr>
              <a:spcBef>
                <a:spcPts val="0"/>
              </a:spcBef>
              <a:spcAft>
                <a:spcPts val="400"/>
              </a:spcAft>
            </a:pPr>
            <a:r>
              <a:rPr lang="en-US" sz="2400" dirty="0"/>
              <a:t>CMSP</a:t>
            </a:r>
          </a:p>
          <a:p>
            <a:pPr lvl="1">
              <a:spcBef>
                <a:spcPts val="0"/>
              </a:spcBef>
              <a:spcAft>
                <a:spcPts val="400"/>
              </a:spcAft>
            </a:pPr>
            <a:r>
              <a:rPr lang="en-US" sz="2000" dirty="0"/>
              <a:t>Certification Levels</a:t>
            </a:r>
          </a:p>
          <a:p>
            <a:pPr lvl="1">
              <a:spcBef>
                <a:spcPts val="0"/>
              </a:spcBef>
              <a:spcAft>
                <a:spcPts val="400"/>
              </a:spcAft>
            </a:pPr>
            <a:r>
              <a:rPr lang="en-US" sz="2000" dirty="0"/>
              <a:t>Education and Experience</a:t>
            </a:r>
          </a:p>
          <a:p>
            <a:pPr lvl="1">
              <a:spcBef>
                <a:spcPts val="0"/>
              </a:spcBef>
              <a:spcAft>
                <a:spcPts val="400"/>
              </a:spcAft>
            </a:pPr>
            <a:r>
              <a:rPr lang="en-US" sz="2000" dirty="0"/>
              <a:t>Exam Philosophy and Overview</a:t>
            </a:r>
          </a:p>
          <a:p>
            <a:pPr lvl="1">
              <a:spcBef>
                <a:spcPts val="0"/>
              </a:spcBef>
              <a:spcAft>
                <a:spcPts val="400"/>
              </a:spcAft>
            </a:pPr>
            <a:r>
              <a:rPr lang="en-US" sz="2000" dirty="0"/>
              <a:t>Exam Specifics</a:t>
            </a:r>
          </a:p>
          <a:p>
            <a:pPr lvl="1">
              <a:spcBef>
                <a:spcPts val="0"/>
              </a:spcBef>
              <a:spcAft>
                <a:spcPts val="400"/>
              </a:spcAft>
            </a:pPr>
            <a:r>
              <a:rPr lang="en-US" sz="2000" dirty="0"/>
              <a:t>Tracks and Topics / Subtopics</a:t>
            </a:r>
          </a:p>
          <a:p>
            <a:pPr lvl="1">
              <a:spcBef>
                <a:spcPts val="0"/>
              </a:spcBef>
              <a:spcAft>
                <a:spcPts val="400"/>
              </a:spcAft>
            </a:pPr>
            <a:r>
              <a:rPr lang="en-US" sz="2000" dirty="0"/>
              <a:t>Tips, Techniques, and Timeline</a:t>
            </a:r>
          </a:p>
          <a:p>
            <a:pPr>
              <a:spcBef>
                <a:spcPts val="0"/>
              </a:spcBef>
              <a:spcAft>
                <a:spcPts val="400"/>
              </a:spcAft>
            </a:pPr>
            <a:r>
              <a:rPr lang="en-US" sz="2400" dirty="0"/>
              <a:t>Overview of Topics / Subtopics</a:t>
            </a:r>
          </a:p>
          <a:p>
            <a:pPr lvl="1">
              <a:spcBef>
                <a:spcPts val="0"/>
              </a:spcBef>
              <a:spcAft>
                <a:spcPts val="400"/>
              </a:spcAft>
            </a:pPr>
            <a:r>
              <a:rPr lang="en-US" sz="2000" dirty="0"/>
              <a:t>M&amp;S Types, Applications,…</a:t>
            </a:r>
          </a:p>
          <a:p>
            <a:pPr>
              <a:spcBef>
                <a:spcPts val="0"/>
              </a:spcBef>
              <a:spcAft>
                <a:spcPts val="400"/>
              </a:spcAft>
            </a:pPr>
            <a:r>
              <a:rPr lang="en-US" sz="2400" dirty="0"/>
              <a:t>The “Type is Right” Game</a:t>
            </a:r>
          </a:p>
        </p:txBody>
      </p:sp>
      <p:sp>
        <p:nvSpPr>
          <p:cNvPr id="4" name="Content Placeholder 3">
            <a:extLst>
              <a:ext uri="{FF2B5EF4-FFF2-40B4-BE49-F238E27FC236}">
                <a16:creationId xmlns:a16="http://schemas.microsoft.com/office/drawing/2014/main" id="{06DC3679-150C-4865-A91F-266BD1437E44}"/>
              </a:ext>
            </a:extLst>
          </p:cNvPr>
          <p:cNvSpPr>
            <a:spLocks noGrp="1"/>
          </p:cNvSpPr>
          <p:nvPr>
            <p:ph sz="half" idx="2"/>
          </p:nvPr>
        </p:nvSpPr>
        <p:spPr>
          <a:xfrm>
            <a:off x="7698562" y="1016374"/>
            <a:ext cx="4007103" cy="5710301"/>
          </a:xfrm>
        </p:spPr>
        <p:txBody>
          <a:bodyPr>
            <a:noAutofit/>
          </a:bodyPr>
          <a:lstStyle/>
          <a:p>
            <a:pPr>
              <a:spcBef>
                <a:spcPts val="0"/>
              </a:spcBef>
            </a:pPr>
            <a:r>
              <a:rPr lang="en-US" sz="2400" dirty="0"/>
              <a:t>Certification Exam </a:t>
            </a:r>
          </a:p>
          <a:p>
            <a:pPr lvl="1">
              <a:spcBef>
                <a:spcPts val="0"/>
              </a:spcBef>
            </a:pPr>
            <a:r>
              <a:rPr lang="en-US" sz="2000" dirty="0"/>
              <a:t>Sample Questions</a:t>
            </a:r>
          </a:p>
          <a:p>
            <a:pPr>
              <a:spcBef>
                <a:spcPts val="0"/>
              </a:spcBef>
            </a:pPr>
            <a:r>
              <a:rPr lang="en-US" sz="2400" dirty="0"/>
              <a:t>Review</a:t>
            </a:r>
          </a:p>
          <a:p>
            <a:pPr lvl="1">
              <a:spcBef>
                <a:spcPts val="0"/>
              </a:spcBef>
            </a:pPr>
            <a:r>
              <a:rPr lang="en-US" sz="2000" dirty="0"/>
              <a:t>Topics</a:t>
            </a:r>
          </a:p>
          <a:p>
            <a:pPr lvl="1">
              <a:spcBef>
                <a:spcPts val="0"/>
              </a:spcBef>
            </a:pPr>
            <a:r>
              <a:rPr lang="en-US" sz="2000" dirty="0"/>
              <a:t>Crossword Puzzle Game</a:t>
            </a:r>
          </a:p>
          <a:p>
            <a:pPr>
              <a:spcBef>
                <a:spcPts val="0"/>
              </a:spcBef>
            </a:pPr>
            <a:r>
              <a:rPr lang="en-US" sz="2400" dirty="0"/>
              <a:t>CMSP </a:t>
            </a:r>
          </a:p>
          <a:p>
            <a:pPr lvl="1">
              <a:spcBef>
                <a:spcPts val="0"/>
              </a:spcBef>
            </a:pPr>
            <a:r>
              <a:rPr lang="en-US" sz="2000" dirty="0"/>
              <a:t>Context</a:t>
            </a:r>
          </a:p>
          <a:p>
            <a:pPr lvl="1">
              <a:spcBef>
                <a:spcPts val="0"/>
              </a:spcBef>
            </a:pPr>
            <a:r>
              <a:rPr lang="en-US" sz="2000" dirty="0"/>
              <a:t>Current Events</a:t>
            </a:r>
          </a:p>
          <a:p>
            <a:pPr>
              <a:spcBef>
                <a:spcPts val="0"/>
              </a:spcBef>
            </a:pPr>
            <a:r>
              <a:rPr lang="en-US" sz="2400" dirty="0"/>
              <a:t>Jeopardy Game</a:t>
            </a:r>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000" dirty="0"/>
          </a:p>
          <a:p>
            <a:pPr>
              <a:spcBef>
                <a:spcPts val="0"/>
              </a:spcBef>
            </a:pPr>
            <a:endParaRPr lang="en-US" sz="1400" dirty="0"/>
          </a:p>
          <a:p>
            <a:pPr>
              <a:spcBef>
                <a:spcPts val="0"/>
              </a:spcBef>
            </a:pPr>
            <a:r>
              <a:rPr lang="en-US" sz="2400" dirty="0"/>
              <a:t>Course Evaluations</a:t>
            </a:r>
          </a:p>
          <a:p>
            <a:pPr>
              <a:spcBef>
                <a:spcPts val="0"/>
              </a:spcBef>
            </a:pPr>
            <a:endParaRPr lang="en-US" sz="2400" dirty="0"/>
          </a:p>
        </p:txBody>
      </p:sp>
      <p:pic>
        <p:nvPicPr>
          <p:cNvPr id="10" name="Picture 9">
            <a:extLst>
              <a:ext uri="{FF2B5EF4-FFF2-40B4-BE49-F238E27FC236}">
                <a16:creationId xmlns:a16="http://schemas.microsoft.com/office/drawing/2014/main" id="{B943F723-0007-49DD-B952-2F1A6BB8C2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11" name="Picture 10">
            <a:extLst>
              <a:ext uri="{FF2B5EF4-FFF2-40B4-BE49-F238E27FC236}">
                <a16:creationId xmlns:a16="http://schemas.microsoft.com/office/drawing/2014/main" id="{DAD7CCD8-C0BB-469D-BA3B-DCA94BBF034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02247" y="85378"/>
            <a:ext cx="1805305" cy="563245"/>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01B36872-67FC-4CB1-97D6-63E0F6DAC3B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22462" y="4201612"/>
            <a:ext cx="2411781" cy="1725392"/>
          </a:xfrm>
          <a:prstGeom prst="rect">
            <a:avLst/>
          </a:prstGeom>
        </p:spPr>
      </p:pic>
      <p:sp>
        <p:nvSpPr>
          <p:cNvPr id="8" name="Arrow: Striped Right 7">
            <a:extLst>
              <a:ext uri="{FF2B5EF4-FFF2-40B4-BE49-F238E27FC236}">
                <a16:creationId xmlns:a16="http://schemas.microsoft.com/office/drawing/2014/main" id="{3A42E97F-9F73-4D8D-864A-C9A685A751DE}"/>
              </a:ext>
            </a:extLst>
          </p:cNvPr>
          <p:cNvSpPr/>
          <p:nvPr/>
        </p:nvSpPr>
        <p:spPr bwMode="auto">
          <a:xfrm>
            <a:off x="505385" y="5946054"/>
            <a:ext cx="879548" cy="528031"/>
          </a:xfrm>
          <a:prstGeom prst="stripedRightArrow">
            <a:avLst/>
          </a:prstGeom>
          <a:solidFill>
            <a:srgbClr val="2B56AB"/>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12" name="TextBox 11">
            <a:extLst>
              <a:ext uri="{FF2B5EF4-FFF2-40B4-BE49-F238E27FC236}">
                <a16:creationId xmlns:a16="http://schemas.microsoft.com/office/drawing/2014/main" id="{9D9340B2-F8F4-456D-B17C-F6296EC7825C}"/>
              </a:ext>
            </a:extLst>
          </p:cNvPr>
          <p:cNvSpPr txBox="1"/>
          <p:nvPr/>
        </p:nvSpPr>
        <p:spPr>
          <a:xfrm>
            <a:off x="313468" y="6596390"/>
            <a:ext cx="634386" cy="261610"/>
          </a:xfrm>
          <a:prstGeom prst="rect">
            <a:avLst/>
          </a:prstGeom>
          <a:solidFill>
            <a:srgbClr val="0000CC"/>
          </a:solidFill>
        </p:spPr>
        <p:txBody>
          <a:bodyPr wrap="square" rtlCol="0">
            <a:spAutoFit/>
          </a:bodyPr>
          <a:lstStyle/>
          <a:p>
            <a:r>
              <a:rPr lang="en-US" sz="1100" b="1" i="1" dirty="0">
                <a:solidFill>
                  <a:srgbClr val="00FF00"/>
                </a:solidFill>
              </a:rPr>
              <a:t>1000</a:t>
            </a:r>
          </a:p>
        </p:txBody>
      </p:sp>
    </p:spTree>
    <p:extLst>
      <p:ext uri="{BB962C8B-B14F-4D97-AF65-F5344CB8AC3E}">
        <p14:creationId xmlns:p14="http://schemas.microsoft.com/office/powerpoint/2010/main" val="3172783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B7-0065-4469-A341-899690F2381B}"/>
              </a:ext>
            </a:extLst>
          </p:cNvPr>
          <p:cNvSpPr>
            <a:spLocks noGrp="1"/>
          </p:cNvSpPr>
          <p:nvPr>
            <p:ph type="title"/>
          </p:nvPr>
        </p:nvSpPr>
        <p:spPr>
          <a:xfrm>
            <a:off x="384782" y="18662"/>
            <a:ext cx="10515600" cy="627271"/>
          </a:xfrm>
        </p:spPr>
        <p:txBody>
          <a:bodyPr>
            <a:normAutofit fontScale="90000"/>
          </a:bodyPr>
          <a:lstStyle/>
          <a:p>
            <a:r>
              <a:rPr lang="en-US" sz="3600" b="1" dirty="0">
                <a:latin typeface="+mj-lt"/>
              </a:rPr>
              <a:t>“THE TYPE IS RIGHT”</a:t>
            </a:r>
          </a:p>
        </p:txBody>
      </p:sp>
      <p:sp>
        <p:nvSpPr>
          <p:cNvPr id="3" name="Content Placeholder 2">
            <a:extLst>
              <a:ext uri="{FF2B5EF4-FFF2-40B4-BE49-F238E27FC236}">
                <a16:creationId xmlns:a16="http://schemas.microsoft.com/office/drawing/2014/main" id="{BC3F2E2E-DCDC-4996-A9C0-947152B21248}"/>
              </a:ext>
            </a:extLst>
          </p:cNvPr>
          <p:cNvSpPr>
            <a:spLocks noGrp="1"/>
          </p:cNvSpPr>
          <p:nvPr>
            <p:ph idx="1"/>
          </p:nvPr>
        </p:nvSpPr>
        <p:spPr>
          <a:xfrm>
            <a:off x="384783" y="1111145"/>
            <a:ext cx="6177382" cy="5309320"/>
          </a:xfrm>
        </p:spPr>
        <p:txBody>
          <a:bodyPr>
            <a:normAutofit fontScale="92500" lnSpcReduction="20000"/>
          </a:bodyPr>
          <a:lstStyle/>
          <a:p>
            <a:pPr>
              <a:spcAft>
                <a:spcPts val="1200"/>
              </a:spcAft>
              <a:buClr>
                <a:schemeClr val="tx1"/>
              </a:buClr>
              <a:buFont typeface="Wingdings" panose="05000000000000000000" pitchFamily="2" charset="2"/>
              <a:buChar char="Ø"/>
            </a:pPr>
            <a:r>
              <a:rPr lang="en-US" sz="3200" dirty="0"/>
              <a:t>An M&amp;S Image will be flashed on the screen and then disappear</a:t>
            </a:r>
          </a:p>
          <a:p>
            <a:pPr>
              <a:spcAft>
                <a:spcPts val="1200"/>
              </a:spcAft>
              <a:buClr>
                <a:schemeClr val="tx1"/>
              </a:buClr>
              <a:buFont typeface="Wingdings" panose="05000000000000000000" pitchFamily="2" charset="2"/>
              <a:buChar char="Ø"/>
            </a:pPr>
            <a:r>
              <a:rPr lang="en-US" sz="3200" dirty="0"/>
              <a:t>You need to decide what Type of M&amp;S system it is!</a:t>
            </a:r>
          </a:p>
          <a:p>
            <a:pPr>
              <a:spcAft>
                <a:spcPts val="1200"/>
              </a:spcAft>
              <a:buClr>
                <a:schemeClr val="tx1"/>
              </a:buClr>
              <a:buFont typeface="Wingdings" panose="05000000000000000000" pitchFamily="2" charset="2"/>
              <a:buChar char="Ø"/>
            </a:pPr>
            <a:r>
              <a:rPr lang="en-US" sz="3200" dirty="0"/>
              <a:t>Is it a simulation, emulation, simulator, appended trainer, game, etc.</a:t>
            </a:r>
          </a:p>
          <a:p>
            <a:pPr>
              <a:spcAft>
                <a:spcPts val="1200"/>
              </a:spcAft>
              <a:buClr>
                <a:schemeClr val="tx1"/>
              </a:buClr>
              <a:buFont typeface="Wingdings" panose="05000000000000000000" pitchFamily="2" charset="2"/>
              <a:buChar char="Ø"/>
            </a:pPr>
            <a:r>
              <a:rPr lang="en-US" sz="3200" dirty="0"/>
              <a:t>Win a CMSP Reference Book!</a:t>
            </a:r>
          </a:p>
          <a:p>
            <a:pPr>
              <a:spcAft>
                <a:spcPts val="1200"/>
              </a:spcAft>
              <a:buClr>
                <a:schemeClr val="tx1"/>
              </a:buClr>
              <a:buFont typeface="Wingdings" panose="05000000000000000000" pitchFamily="2" charset="2"/>
              <a:buChar char="Ø"/>
            </a:pPr>
            <a:r>
              <a:rPr lang="en-US" sz="3200" dirty="0"/>
              <a:t>Load Game File......</a:t>
            </a:r>
          </a:p>
          <a:p>
            <a:pPr>
              <a:spcAft>
                <a:spcPts val="1200"/>
              </a:spcAft>
              <a:buClr>
                <a:schemeClr val="tx1"/>
              </a:buClr>
              <a:buFont typeface="Wingdings" panose="05000000000000000000" pitchFamily="2" charset="2"/>
              <a:buChar char="Ø"/>
            </a:pPr>
            <a:r>
              <a:rPr lang="en-US" sz="4800" b="1" i="1" dirty="0">
                <a:solidFill>
                  <a:srgbClr val="006600"/>
                </a:solidFill>
                <a:latin typeface="Bernard MT Condensed" panose="02050806060905020404" pitchFamily="18" charset="0"/>
              </a:rPr>
              <a:t>GO!</a:t>
            </a:r>
          </a:p>
          <a:p>
            <a:pPr>
              <a:buFont typeface="Wingdings" panose="05000000000000000000" pitchFamily="2" charset="2"/>
              <a:buChar char="Ø"/>
            </a:pPr>
            <a:endParaRPr lang="en-US" altLang="en-US" sz="3200" dirty="0">
              <a:sym typeface="Symbol" panose="05050102010706020507" pitchFamily="18" charset="2"/>
            </a:endParaRPr>
          </a:p>
          <a:p>
            <a:pPr>
              <a:buFont typeface="Wingdings" panose="05000000000000000000" pitchFamily="2" charset="2"/>
              <a:buChar char="Ø"/>
            </a:pPr>
            <a:endParaRPr lang="en-US" sz="3200" dirty="0"/>
          </a:p>
        </p:txBody>
      </p:sp>
      <p:pic>
        <p:nvPicPr>
          <p:cNvPr id="6" name="Picture 5">
            <a:extLst>
              <a:ext uri="{FF2B5EF4-FFF2-40B4-BE49-F238E27FC236}">
                <a16:creationId xmlns:a16="http://schemas.microsoft.com/office/drawing/2014/main" id="{261E0CD0-EB78-4C23-B8F4-B5F7EEEC9C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256FD921-99D1-4288-ADC1-FCF82D533C7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0302622" y="82688"/>
            <a:ext cx="1805305" cy="563245"/>
          </a:xfrm>
          <a:prstGeom prst="rect">
            <a:avLst/>
          </a:prstGeom>
        </p:spPr>
      </p:pic>
      <p:sp>
        <p:nvSpPr>
          <p:cNvPr id="9" name="Flowchart: Manual Operation 8">
            <a:extLst>
              <a:ext uri="{FF2B5EF4-FFF2-40B4-BE49-F238E27FC236}">
                <a16:creationId xmlns:a16="http://schemas.microsoft.com/office/drawing/2014/main" id="{FFFCF6F0-C2A1-2176-7F94-9326548D7413}"/>
              </a:ext>
            </a:extLst>
          </p:cNvPr>
          <p:cNvSpPr/>
          <p:nvPr/>
        </p:nvSpPr>
        <p:spPr bwMode="auto">
          <a:xfrm rot="16200000">
            <a:off x="8470500" y="2622000"/>
            <a:ext cx="4234347" cy="1778931"/>
          </a:xfrm>
          <a:prstGeom prst="flowChartManualOperation">
            <a:avLst/>
          </a:prstGeom>
          <a:solidFill>
            <a:srgbClr val="FF0000"/>
          </a:solidFill>
          <a:ln w="50800" cap="flat" cmpd="sng" algn="ctr">
            <a:solidFill>
              <a:schemeClr val="bg1">
                <a:lumMod val="50000"/>
              </a:schemeClr>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11" name="TextBox 10">
            <a:extLst>
              <a:ext uri="{FF2B5EF4-FFF2-40B4-BE49-F238E27FC236}">
                <a16:creationId xmlns:a16="http://schemas.microsoft.com/office/drawing/2014/main" id="{D723D3A0-CE7B-8364-9774-9D61FDE00C03}"/>
              </a:ext>
            </a:extLst>
          </p:cNvPr>
          <p:cNvSpPr txBox="1"/>
          <p:nvPr/>
        </p:nvSpPr>
        <p:spPr>
          <a:xfrm>
            <a:off x="10017302" y="2089071"/>
            <a:ext cx="1212191" cy="2554545"/>
          </a:xfrm>
          <a:prstGeom prst="rect">
            <a:avLst/>
          </a:prstGeom>
          <a:noFill/>
        </p:spPr>
        <p:txBody>
          <a:bodyPr wrap="none" rtlCol="0">
            <a:spAutoFit/>
          </a:bodyPr>
          <a:lstStyle/>
          <a:p>
            <a:r>
              <a:rPr lang="en-US" sz="4000" b="1" dirty="0">
                <a:solidFill>
                  <a:srgbClr val="FFFF00"/>
                </a:solidFill>
                <a:latin typeface="Tw Cen MT Condensed Extra Bold" panose="020B0803020202020204" pitchFamily="34" charset="0"/>
              </a:rPr>
              <a:t>the</a:t>
            </a:r>
          </a:p>
          <a:p>
            <a:r>
              <a:rPr lang="en-US" sz="4000" b="1" dirty="0">
                <a:solidFill>
                  <a:srgbClr val="FFFF00"/>
                </a:solidFill>
                <a:latin typeface="Tw Cen MT Condensed Extra Bold" panose="020B0803020202020204" pitchFamily="34" charset="0"/>
              </a:rPr>
              <a:t>Type</a:t>
            </a:r>
          </a:p>
          <a:p>
            <a:r>
              <a:rPr lang="en-US" sz="4000" b="1" dirty="0">
                <a:solidFill>
                  <a:srgbClr val="FFFF00"/>
                </a:solidFill>
                <a:latin typeface="Tw Cen MT Condensed Extra Bold" panose="020B0803020202020204" pitchFamily="34" charset="0"/>
              </a:rPr>
              <a:t>is</a:t>
            </a:r>
          </a:p>
          <a:p>
            <a:r>
              <a:rPr lang="en-US" sz="4000" b="1" dirty="0">
                <a:solidFill>
                  <a:srgbClr val="FFFF00"/>
                </a:solidFill>
                <a:latin typeface="Tw Cen MT Condensed Extra Bold" panose="020B0803020202020204" pitchFamily="34" charset="0"/>
              </a:rPr>
              <a:t>Right</a:t>
            </a:r>
          </a:p>
        </p:txBody>
      </p:sp>
      <p:sp>
        <p:nvSpPr>
          <p:cNvPr id="12" name="Flowchart: Manual Operation 11">
            <a:extLst>
              <a:ext uri="{FF2B5EF4-FFF2-40B4-BE49-F238E27FC236}">
                <a16:creationId xmlns:a16="http://schemas.microsoft.com/office/drawing/2014/main" id="{2387D498-B23A-4CCB-D4A6-42486D7402B2}"/>
              </a:ext>
            </a:extLst>
          </p:cNvPr>
          <p:cNvSpPr/>
          <p:nvPr/>
        </p:nvSpPr>
        <p:spPr bwMode="auto">
          <a:xfrm rot="5400000" flipH="1">
            <a:off x="7275008" y="2892309"/>
            <a:ext cx="3660514" cy="1202545"/>
          </a:xfrm>
          <a:prstGeom prst="flowChartManualOperation">
            <a:avLst/>
          </a:prstGeom>
          <a:solidFill>
            <a:srgbClr val="FF9900"/>
          </a:solidFill>
          <a:ln w="50800" cap="flat" cmpd="sng" algn="ctr">
            <a:solidFill>
              <a:schemeClr val="bg1">
                <a:lumMod val="50000"/>
              </a:schemeClr>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13" name="TextBox 12">
            <a:extLst>
              <a:ext uri="{FF2B5EF4-FFF2-40B4-BE49-F238E27FC236}">
                <a16:creationId xmlns:a16="http://schemas.microsoft.com/office/drawing/2014/main" id="{C00F1A53-B085-ACF3-64DD-FEAE4B2C2EFA}"/>
              </a:ext>
            </a:extLst>
          </p:cNvPr>
          <p:cNvSpPr txBox="1"/>
          <p:nvPr/>
        </p:nvSpPr>
        <p:spPr>
          <a:xfrm>
            <a:off x="8652635" y="2089071"/>
            <a:ext cx="1128835" cy="2646878"/>
          </a:xfrm>
          <a:prstGeom prst="rect">
            <a:avLst/>
          </a:prstGeom>
          <a:noFill/>
        </p:spPr>
        <p:txBody>
          <a:bodyPr wrap="square" rtlCol="0">
            <a:spAutoFit/>
          </a:bodyPr>
          <a:lstStyle/>
          <a:p>
            <a:r>
              <a:rPr lang="en-US" sz="16600" b="1" dirty="0">
                <a:solidFill>
                  <a:srgbClr val="FFFF00"/>
                </a:solidFill>
                <a:latin typeface="Curlz MT" panose="04040404050702020202" pitchFamily="82" charset="0"/>
                <a:ea typeface="STCaiyun" panose="020B0503020204020204" pitchFamily="2" charset="-122"/>
              </a:rPr>
              <a:t>$</a:t>
            </a:r>
          </a:p>
        </p:txBody>
      </p:sp>
    </p:spTree>
    <p:extLst>
      <p:ext uri="{BB962C8B-B14F-4D97-AF65-F5344CB8AC3E}">
        <p14:creationId xmlns:p14="http://schemas.microsoft.com/office/powerpoint/2010/main" val="95534863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D22-9696-403C-BC2F-066261D607CD}"/>
              </a:ext>
            </a:extLst>
          </p:cNvPr>
          <p:cNvSpPr>
            <a:spLocks noGrp="1"/>
          </p:cNvSpPr>
          <p:nvPr>
            <p:ph type="title"/>
          </p:nvPr>
        </p:nvSpPr>
        <p:spPr>
          <a:xfrm>
            <a:off x="226622" y="0"/>
            <a:ext cx="10515600" cy="734002"/>
          </a:xfrm>
        </p:spPr>
        <p:txBody>
          <a:bodyPr/>
          <a:lstStyle/>
          <a:p>
            <a:r>
              <a:rPr lang="en-US" sz="3200" dirty="0"/>
              <a:t>WORKSHOP OUTLINE</a:t>
            </a:r>
          </a:p>
        </p:txBody>
      </p:sp>
      <p:sp>
        <p:nvSpPr>
          <p:cNvPr id="3" name="Content Placeholder 2">
            <a:extLst>
              <a:ext uri="{FF2B5EF4-FFF2-40B4-BE49-F238E27FC236}">
                <a16:creationId xmlns:a16="http://schemas.microsoft.com/office/drawing/2014/main" id="{FF577E26-A759-4FB3-AA91-3AD00C2C4F4C}"/>
              </a:ext>
            </a:extLst>
          </p:cNvPr>
          <p:cNvSpPr>
            <a:spLocks noGrp="1"/>
          </p:cNvSpPr>
          <p:nvPr>
            <p:ph sz="half" idx="1"/>
          </p:nvPr>
        </p:nvSpPr>
        <p:spPr>
          <a:xfrm>
            <a:off x="1104900" y="1056875"/>
            <a:ext cx="5928053" cy="5473818"/>
          </a:xfrm>
        </p:spPr>
        <p:txBody>
          <a:bodyPr>
            <a:noAutofit/>
          </a:bodyPr>
          <a:lstStyle/>
          <a:p>
            <a:pPr>
              <a:spcBef>
                <a:spcPts val="0"/>
              </a:spcBef>
              <a:spcAft>
                <a:spcPts val="400"/>
              </a:spcAft>
            </a:pPr>
            <a:r>
              <a:rPr lang="en-US" sz="2400" dirty="0"/>
              <a:t>Learning Objectives</a:t>
            </a:r>
          </a:p>
          <a:p>
            <a:pPr>
              <a:spcBef>
                <a:spcPts val="0"/>
              </a:spcBef>
              <a:spcAft>
                <a:spcPts val="400"/>
              </a:spcAft>
            </a:pPr>
            <a:r>
              <a:rPr lang="en-US" sz="2400" dirty="0"/>
              <a:t>Introductions</a:t>
            </a:r>
          </a:p>
          <a:p>
            <a:pPr lvl="1">
              <a:spcBef>
                <a:spcPts val="0"/>
              </a:spcBef>
              <a:spcAft>
                <a:spcPts val="400"/>
              </a:spcAft>
            </a:pPr>
            <a:r>
              <a:rPr lang="en-US" sz="2000" dirty="0"/>
              <a:t>Acknowledgements</a:t>
            </a:r>
          </a:p>
          <a:p>
            <a:pPr>
              <a:spcBef>
                <a:spcPts val="0"/>
              </a:spcBef>
              <a:spcAft>
                <a:spcPts val="400"/>
              </a:spcAft>
            </a:pPr>
            <a:r>
              <a:rPr lang="en-US" sz="2400" dirty="0"/>
              <a:t>Role of M&amp;S, Certification, CMSP</a:t>
            </a:r>
          </a:p>
          <a:p>
            <a:pPr>
              <a:spcBef>
                <a:spcPts val="0"/>
              </a:spcBef>
              <a:spcAft>
                <a:spcPts val="400"/>
              </a:spcAft>
            </a:pPr>
            <a:r>
              <a:rPr lang="en-US" sz="2400" dirty="0"/>
              <a:t>CMSP</a:t>
            </a:r>
          </a:p>
          <a:p>
            <a:pPr lvl="1">
              <a:spcBef>
                <a:spcPts val="0"/>
              </a:spcBef>
              <a:spcAft>
                <a:spcPts val="400"/>
              </a:spcAft>
            </a:pPr>
            <a:r>
              <a:rPr lang="en-US" sz="2000" dirty="0"/>
              <a:t>Certification Levels</a:t>
            </a:r>
          </a:p>
          <a:p>
            <a:pPr lvl="1">
              <a:spcBef>
                <a:spcPts val="0"/>
              </a:spcBef>
              <a:spcAft>
                <a:spcPts val="400"/>
              </a:spcAft>
            </a:pPr>
            <a:r>
              <a:rPr lang="en-US" sz="2000" dirty="0"/>
              <a:t>Education and Experience</a:t>
            </a:r>
          </a:p>
          <a:p>
            <a:pPr lvl="1">
              <a:spcBef>
                <a:spcPts val="0"/>
              </a:spcBef>
              <a:spcAft>
                <a:spcPts val="400"/>
              </a:spcAft>
            </a:pPr>
            <a:r>
              <a:rPr lang="en-US" sz="2000" dirty="0"/>
              <a:t>Exam Philosophy and Overview</a:t>
            </a:r>
          </a:p>
          <a:p>
            <a:pPr lvl="1">
              <a:spcBef>
                <a:spcPts val="0"/>
              </a:spcBef>
              <a:spcAft>
                <a:spcPts val="400"/>
              </a:spcAft>
            </a:pPr>
            <a:r>
              <a:rPr lang="en-US" sz="2000" dirty="0"/>
              <a:t>Exam Specifics</a:t>
            </a:r>
          </a:p>
          <a:p>
            <a:pPr lvl="1">
              <a:spcBef>
                <a:spcPts val="0"/>
              </a:spcBef>
              <a:spcAft>
                <a:spcPts val="400"/>
              </a:spcAft>
            </a:pPr>
            <a:r>
              <a:rPr lang="en-US" sz="2000" dirty="0"/>
              <a:t>Tracks and Topics / Subtopics</a:t>
            </a:r>
          </a:p>
          <a:p>
            <a:pPr lvl="1">
              <a:spcBef>
                <a:spcPts val="0"/>
              </a:spcBef>
              <a:spcAft>
                <a:spcPts val="400"/>
              </a:spcAft>
            </a:pPr>
            <a:r>
              <a:rPr lang="en-US" sz="2000" dirty="0"/>
              <a:t>Tips, Techniques, and Timeline</a:t>
            </a:r>
          </a:p>
          <a:p>
            <a:pPr>
              <a:spcBef>
                <a:spcPts val="0"/>
              </a:spcBef>
              <a:spcAft>
                <a:spcPts val="400"/>
              </a:spcAft>
            </a:pPr>
            <a:r>
              <a:rPr lang="en-US" sz="2400" dirty="0"/>
              <a:t>Overview of Topics / Subtopics</a:t>
            </a:r>
          </a:p>
          <a:p>
            <a:pPr lvl="1">
              <a:spcBef>
                <a:spcPts val="0"/>
              </a:spcBef>
              <a:spcAft>
                <a:spcPts val="400"/>
              </a:spcAft>
            </a:pPr>
            <a:r>
              <a:rPr lang="en-US" sz="2000" dirty="0"/>
              <a:t>M&amp;S Types, Applications,…</a:t>
            </a:r>
          </a:p>
          <a:p>
            <a:pPr>
              <a:spcBef>
                <a:spcPts val="0"/>
              </a:spcBef>
              <a:spcAft>
                <a:spcPts val="400"/>
              </a:spcAft>
            </a:pPr>
            <a:r>
              <a:rPr lang="en-US" sz="2400" dirty="0"/>
              <a:t>The “Type is Right” Game</a:t>
            </a:r>
          </a:p>
        </p:txBody>
      </p:sp>
      <p:sp>
        <p:nvSpPr>
          <p:cNvPr id="4" name="Content Placeholder 3">
            <a:extLst>
              <a:ext uri="{FF2B5EF4-FFF2-40B4-BE49-F238E27FC236}">
                <a16:creationId xmlns:a16="http://schemas.microsoft.com/office/drawing/2014/main" id="{06DC3679-150C-4865-A91F-266BD1437E44}"/>
              </a:ext>
            </a:extLst>
          </p:cNvPr>
          <p:cNvSpPr>
            <a:spLocks noGrp="1"/>
          </p:cNvSpPr>
          <p:nvPr>
            <p:ph sz="half" idx="2"/>
          </p:nvPr>
        </p:nvSpPr>
        <p:spPr>
          <a:xfrm>
            <a:off x="7698562" y="1016374"/>
            <a:ext cx="4007103" cy="5710301"/>
          </a:xfrm>
        </p:spPr>
        <p:txBody>
          <a:bodyPr>
            <a:noAutofit/>
          </a:bodyPr>
          <a:lstStyle/>
          <a:p>
            <a:pPr>
              <a:spcBef>
                <a:spcPts val="0"/>
              </a:spcBef>
            </a:pPr>
            <a:r>
              <a:rPr lang="en-US" sz="2400" dirty="0"/>
              <a:t>Certification Exam </a:t>
            </a:r>
          </a:p>
          <a:p>
            <a:pPr lvl="1">
              <a:spcBef>
                <a:spcPts val="0"/>
              </a:spcBef>
            </a:pPr>
            <a:r>
              <a:rPr lang="en-US" sz="2000" dirty="0"/>
              <a:t>Sample Questions</a:t>
            </a:r>
          </a:p>
          <a:p>
            <a:pPr>
              <a:spcBef>
                <a:spcPts val="0"/>
              </a:spcBef>
            </a:pPr>
            <a:r>
              <a:rPr lang="en-US" sz="2400" dirty="0"/>
              <a:t>Review</a:t>
            </a:r>
          </a:p>
          <a:p>
            <a:pPr lvl="1">
              <a:spcBef>
                <a:spcPts val="0"/>
              </a:spcBef>
            </a:pPr>
            <a:r>
              <a:rPr lang="en-US" sz="2000" dirty="0"/>
              <a:t>Topics</a:t>
            </a:r>
          </a:p>
          <a:p>
            <a:pPr lvl="1">
              <a:spcBef>
                <a:spcPts val="0"/>
              </a:spcBef>
            </a:pPr>
            <a:r>
              <a:rPr lang="en-US" sz="2000" dirty="0"/>
              <a:t>Crossword Puzzle Game</a:t>
            </a:r>
          </a:p>
          <a:p>
            <a:pPr>
              <a:spcBef>
                <a:spcPts val="0"/>
              </a:spcBef>
            </a:pPr>
            <a:r>
              <a:rPr lang="en-US" sz="2400" dirty="0"/>
              <a:t>CMSP </a:t>
            </a:r>
          </a:p>
          <a:p>
            <a:pPr lvl="1">
              <a:spcBef>
                <a:spcPts val="0"/>
              </a:spcBef>
            </a:pPr>
            <a:r>
              <a:rPr lang="en-US" sz="2000" dirty="0"/>
              <a:t>Context</a:t>
            </a:r>
          </a:p>
          <a:p>
            <a:pPr lvl="1">
              <a:spcBef>
                <a:spcPts val="0"/>
              </a:spcBef>
            </a:pPr>
            <a:r>
              <a:rPr lang="en-US" sz="2000" dirty="0"/>
              <a:t>Current Events</a:t>
            </a:r>
          </a:p>
          <a:p>
            <a:pPr>
              <a:spcBef>
                <a:spcPts val="0"/>
              </a:spcBef>
            </a:pPr>
            <a:r>
              <a:rPr lang="en-US" sz="2400" dirty="0"/>
              <a:t>Jeopardy Game</a:t>
            </a:r>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000" dirty="0"/>
          </a:p>
          <a:p>
            <a:pPr>
              <a:spcBef>
                <a:spcPts val="0"/>
              </a:spcBef>
            </a:pPr>
            <a:endParaRPr lang="en-US" sz="1400" dirty="0"/>
          </a:p>
          <a:p>
            <a:pPr>
              <a:spcBef>
                <a:spcPts val="0"/>
              </a:spcBef>
            </a:pPr>
            <a:r>
              <a:rPr lang="en-US" sz="2400" dirty="0"/>
              <a:t>Course Evaluations</a:t>
            </a:r>
          </a:p>
          <a:p>
            <a:pPr>
              <a:spcBef>
                <a:spcPts val="0"/>
              </a:spcBef>
            </a:pPr>
            <a:endParaRPr lang="en-US" sz="2400" dirty="0"/>
          </a:p>
        </p:txBody>
      </p:sp>
      <p:pic>
        <p:nvPicPr>
          <p:cNvPr id="10" name="Picture 9">
            <a:extLst>
              <a:ext uri="{FF2B5EF4-FFF2-40B4-BE49-F238E27FC236}">
                <a16:creationId xmlns:a16="http://schemas.microsoft.com/office/drawing/2014/main" id="{B943F723-0007-49DD-B952-2F1A6BB8C2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11" name="Picture 10">
            <a:extLst>
              <a:ext uri="{FF2B5EF4-FFF2-40B4-BE49-F238E27FC236}">
                <a16:creationId xmlns:a16="http://schemas.microsoft.com/office/drawing/2014/main" id="{DAD7CCD8-C0BB-469D-BA3B-DCA94BBF034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02247" y="103095"/>
            <a:ext cx="1805305" cy="563245"/>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01B36872-67FC-4CB1-97D6-63E0F6DAC3B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22462" y="4201612"/>
            <a:ext cx="2411781" cy="1725392"/>
          </a:xfrm>
          <a:prstGeom prst="rect">
            <a:avLst/>
          </a:prstGeom>
        </p:spPr>
      </p:pic>
      <p:sp>
        <p:nvSpPr>
          <p:cNvPr id="8" name="Arrow: Striped Right 7">
            <a:extLst>
              <a:ext uri="{FF2B5EF4-FFF2-40B4-BE49-F238E27FC236}">
                <a16:creationId xmlns:a16="http://schemas.microsoft.com/office/drawing/2014/main" id="{3A42E97F-9F73-4D8D-864A-C9A685A751DE}"/>
              </a:ext>
            </a:extLst>
          </p:cNvPr>
          <p:cNvSpPr/>
          <p:nvPr/>
        </p:nvSpPr>
        <p:spPr bwMode="auto">
          <a:xfrm>
            <a:off x="7092328" y="1016374"/>
            <a:ext cx="879548" cy="528031"/>
          </a:xfrm>
          <a:prstGeom prst="stripedRightArrow">
            <a:avLst/>
          </a:prstGeom>
          <a:solidFill>
            <a:srgbClr val="2B56AB"/>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2692644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2016B-C4DC-4C57-A944-DC3683DDB302}"/>
              </a:ext>
            </a:extLst>
          </p:cNvPr>
          <p:cNvSpPr>
            <a:spLocks noGrp="1"/>
          </p:cNvSpPr>
          <p:nvPr>
            <p:ph type="title"/>
          </p:nvPr>
        </p:nvSpPr>
        <p:spPr>
          <a:xfrm>
            <a:off x="254102" y="-27011"/>
            <a:ext cx="10515600" cy="734002"/>
          </a:xfrm>
        </p:spPr>
        <p:txBody>
          <a:bodyPr/>
          <a:lstStyle/>
          <a:p>
            <a:r>
              <a:rPr lang="en-US" dirty="0"/>
              <a:t>OVERVIEW OF QUESTIONS</a:t>
            </a:r>
          </a:p>
        </p:txBody>
      </p:sp>
      <p:sp>
        <p:nvSpPr>
          <p:cNvPr id="3" name="Content Placeholder 2">
            <a:extLst>
              <a:ext uri="{FF2B5EF4-FFF2-40B4-BE49-F238E27FC236}">
                <a16:creationId xmlns:a16="http://schemas.microsoft.com/office/drawing/2014/main" id="{8BC5AC32-9933-4B9A-BCC8-E0FF32F01206}"/>
              </a:ext>
            </a:extLst>
          </p:cNvPr>
          <p:cNvSpPr>
            <a:spLocks noGrp="1"/>
          </p:cNvSpPr>
          <p:nvPr>
            <p:ph idx="1"/>
          </p:nvPr>
        </p:nvSpPr>
        <p:spPr>
          <a:xfrm>
            <a:off x="254102" y="1144117"/>
            <a:ext cx="7597877" cy="5013181"/>
          </a:xfrm>
        </p:spPr>
        <p:txBody>
          <a:bodyPr/>
          <a:lstStyle/>
          <a:p>
            <a:r>
              <a:rPr lang="en-US" dirty="0"/>
              <a:t>Number</a:t>
            </a:r>
          </a:p>
          <a:p>
            <a:pPr lvl="1"/>
            <a:r>
              <a:rPr lang="en-US" dirty="0"/>
              <a:t>Total:  1,000+ questions</a:t>
            </a:r>
          </a:p>
          <a:p>
            <a:pPr lvl="1"/>
            <a:r>
              <a:rPr lang="en-US" dirty="0"/>
              <a:t>Selection: Varies by CMSP Level</a:t>
            </a:r>
          </a:p>
          <a:p>
            <a:endParaRPr lang="en-US" dirty="0"/>
          </a:p>
          <a:p>
            <a:r>
              <a:rPr lang="en-US" dirty="0"/>
              <a:t>Sources</a:t>
            </a:r>
          </a:p>
          <a:p>
            <a:pPr lvl="1"/>
            <a:r>
              <a:rPr lang="en-US" dirty="0"/>
              <a:t>Each question based on a specific source</a:t>
            </a:r>
          </a:p>
          <a:p>
            <a:pPr lvl="1"/>
            <a:r>
              <a:rPr lang="en-US" dirty="0"/>
              <a:t>Sources:  published, publicly available</a:t>
            </a:r>
          </a:p>
        </p:txBody>
      </p:sp>
      <p:pic>
        <p:nvPicPr>
          <p:cNvPr id="10" name="Picture 9">
            <a:extLst>
              <a:ext uri="{FF2B5EF4-FFF2-40B4-BE49-F238E27FC236}">
                <a16:creationId xmlns:a16="http://schemas.microsoft.com/office/drawing/2014/main" id="{1319654E-24EB-414D-97D5-95F49DDC626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9" name="Picture 8">
            <a:extLst>
              <a:ext uri="{FF2B5EF4-FFF2-40B4-BE49-F238E27FC236}">
                <a16:creationId xmlns:a16="http://schemas.microsoft.com/office/drawing/2014/main" id="{3A5036AA-F242-4F32-9D53-1262D0AA0DF9}"/>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40992" y="124157"/>
            <a:ext cx="1397896" cy="563245"/>
          </a:xfrm>
          <a:prstGeom prst="rect">
            <a:avLst/>
          </a:prstGeom>
        </p:spPr>
      </p:pic>
      <p:pic>
        <p:nvPicPr>
          <p:cNvPr id="11" name="Picture 10">
            <a:extLst>
              <a:ext uri="{FF2B5EF4-FFF2-40B4-BE49-F238E27FC236}">
                <a16:creationId xmlns:a16="http://schemas.microsoft.com/office/drawing/2014/main" id="{8643B36E-0F21-4636-8259-4E42BF219D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07781" y="863744"/>
            <a:ext cx="1709695" cy="2688528"/>
          </a:xfrm>
          <a:prstGeom prst="rect">
            <a:avLst/>
          </a:prstGeom>
        </p:spPr>
      </p:pic>
      <p:pic>
        <p:nvPicPr>
          <p:cNvPr id="13" name="Picture 12">
            <a:extLst>
              <a:ext uri="{FF2B5EF4-FFF2-40B4-BE49-F238E27FC236}">
                <a16:creationId xmlns:a16="http://schemas.microsoft.com/office/drawing/2014/main" id="{6CB26083-3474-451E-AC73-3E882F022C1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01063" y="875619"/>
            <a:ext cx="1717038" cy="2553381"/>
          </a:xfrm>
          <a:prstGeom prst="rect">
            <a:avLst/>
          </a:prstGeom>
        </p:spPr>
      </p:pic>
      <p:pic>
        <p:nvPicPr>
          <p:cNvPr id="15" name="Picture 14">
            <a:extLst>
              <a:ext uri="{FF2B5EF4-FFF2-40B4-BE49-F238E27FC236}">
                <a16:creationId xmlns:a16="http://schemas.microsoft.com/office/drawing/2014/main" id="{70144449-27DA-43CF-BE61-ECB50840C27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01063" y="3659631"/>
            <a:ext cx="1717038" cy="2679604"/>
          </a:xfrm>
          <a:prstGeom prst="rect">
            <a:avLst/>
          </a:prstGeom>
          <a:ln>
            <a:solidFill>
              <a:schemeClr val="bg1">
                <a:lumMod val="50000"/>
              </a:schemeClr>
            </a:solidFill>
          </a:ln>
        </p:spPr>
      </p:pic>
      <p:pic>
        <p:nvPicPr>
          <p:cNvPr id="17" name="Picture 16">
            <a:extLst>
              <a:ext uri="{FF2B5EF4-FFF2-40B4-BE49-F238E27FC236}">
                <a16:creationId xmlns:a16="http://schemas.microsoft.com/office/drawing/2014/main" id="{68261510-D842-4BC8-9B5F-CBB7F7ACF75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307781" y="3650707"/>
            <a:ext cx="1699046" cy="2688528"/>
          </a:xfrm>
          <a:prstGeom prst="rect">
            <a:avLst/>
          </a:prstGeom>
        </p:spPr>
      </p:pic>
    </p:spTree>
    <p:extLst>
      <p:ext uri="{BB962C8B-B14F-4D97-AF65-F5344CB8AC3E}">
        <p14:creationId xmlns:p14="http://schemas.microsoft.com/office/powerpoint/2010/main" val="80808059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98CCF-C9A2-41D8-8A9E-3DAA33408A2C}"/>
              </a:ext>
            </a:extLst>
          </p:cNvPr>
          <p:cNvSpPr>
            <a:spLocks noGrp="1"/>
          </p:cNvSpPr>
          <p:nvPr>
            <p:ph type="title"/>
          </p:nvPr>
        </p:nvSpPr>
        <p:spPr>
          <a:xfrm>
            <a:off x="508945" y="-36290"/>
            <a:ext cx="10515600" cy="734002"/>
          </a:xfrm>
        </p:spPr>
        <p:txBody>
          <a:bodyPr/>
          <a:lstStyle/>
          <a:p>
            <a:r>
              <a:rPr lang="en-US" dirty="0"/>
              <a:t>SAMPLE QUESTION #1</a:t>
            </a:r>
          </a:p>
        </p:txBody>
      </p:sp>
      <p:sp>
        <p:nvSpPr>
          <p:cNvPr id="3" name="Content Placeholder 2">
            <a:extLst>
              <a:ext uri="{FF2B5EF4-FFF2-40B4-BE49-F238E27FC236}">
                <a16:creationId xmlns:a16="http://schemas.microsoft.com/office/drawing/2014/main" id="{46BAC52B-0E94-4D59-BA5B-5EFEE3A1A726}"/>
              </a:ext>
            </a:extLst>
          </p:cNvPr>
          <p:cNvSpPr>
            <a:spLocks noGrp="1"/>
          </p:cNvSpPr>
          <p:nvPr>
            <p:ph idx="1"/>
          </p:nvPr>
        </p:nvSpPr>
        <p:spPr>
          <a:xfrm>
            <a:off x="662152" y="1145762"/>
            <a:ext cx="10515600" cy="2635708"/>
          </a:xfrm>
        </p:spPr>
        <p:txBody>
          <a:bodyPr/>
          <a:lstStyle/>
          <a:p>
            <a:pPr marL="0" indent="0">
              <a:buNone/>
            </a:pPr>
            <a:r>
              <a:rPr lang="en-US" dirty="0"/>
              <a:t>What type of simulation involves real people operating simulated systems in a synthetic environment?     </a:t>
            </a:r>
          </a:p>
          <a:p>
            <a:pPr marL="0" indent="0">
              <a:buNone/>
            </a:pPr>
            <a:r>
              <a:rPr lang="en-US" dirty="0"/>
              <a:t>    A.  Emulative Simulation     </a:t>
            </a:r>
          </a:p>
          <a:p>
            <a:pPr marL="0" indent="0">
              <a:buNone/>
            </a:pPr>
            <a:r>
              <a:rPr lang="en-US" dirty="0"/>
              <a:t>    B.  Virtual Simulation</a:t>
            </a:r>
          </a:p>
          <a:p>
            <a:pPr marL="0" indent="0">
              <a:buNone/>
            </a:pPr>
            <a:r>
              <a:rPr lang="en-US" dirty="0"/>
              <a:t>    C.  Virtualized System</a:t>
            </a:r>
          </a:p>
          <a:p>
            <a:pPr marL="0" indent="0">
              <a:buNone/>
            </a:pPr>
            <a:r>
              <a:rPr lang="en-US" dirty="0"/>
              <a:t>    D.  Constructive Simulation</a:t>
            </a:r>
          </a:p>
        </p:txBody>
      </p:sp>
      <p:sp>
        <p:nvSpPr>
          <p:cNvPr id="7" name="TextBox 6">
            <a:extLst>
              <a:ext uri="{FF2B5EF4-FFF2-40B4-BE49-F238E27FC236}">
                <a16:creationId xmlns:a16="http://schemas.microsoft.com/office/drawing/2014/main" id="{727BBA76-4F60-4F4B-955D-5FAD48422B62}"/>
              </a:ext>
            </a:extLst>
          </p:cNvPr>
          <p:cNvSpPr txBox="1"/>
          <p:nvPr/>
        </p:nvSpPr>
        <p:spPr>
          <a:xfrm>
            <a:off x="1452120" y="4508920"/>
            <a:ext cx="8935664" cy="2092881"/>
          </a:xfrm>
          <a:prstGeom prst="rect">
            <a:avLst/>
          </a:prstGeom>
          <a:noFill/>
        </p:spPr>
        <p:txBody>
          <a:bodyPr wrap="square" rtlCol="0">
            <a:spAutoFit/>
          </a:bodyPr>
          <a:lstStyle/>
          <a:p>
            <a:pPr marL="349250" indent="-228600">
              <a:spcBef>
                <a:spcPts val="0"/>
              </a:spcBef>
              <a:spcAft>
                <a:spcPts val="600"/>
              </a:spcAft>
            </a:pPr>
            <a:r>
              <a:rPr lang="en-US" sz="2000" kern="0" dirty="0"/>
              <a:t>Live Simulation: Real people employing real systems in a non-operational role or location (e.g., on a training range)</a:t>
            </a:r>
          </a:p>
          <a:p>
            <a:pPr marL="349250" indent="-228600">
              <a:spcBef>
                <a:spcPts val="0"/>
              </a:spcBef>
              <a:spcAft>
                <a:spcPts val="600"/>
              </a:spcAft>
            </a:pPr>
            <a:r>
              <a:rPr lang="en-US" sz="2000" kern="0" dirty="0"/>
              <a:t>Virtual Simulation: Real people operating simulated systems in a synthetic environment</a:t>
            </a:r>
          </a:p>
          <a:p>
            <a:pPr marL="349250" indent="-228600">
              <a:spcBef>
                <a:spcPts val="0"/>
              </a:spcBef>
              <a:spcAft>
                <a:spcPts val="600"/>
              </a:spcAft>
            </a:pPr>
            <a:r>
              <a:rPr lang="en-US" sz="2000" kern="0" dirty="0"/>
              <a:t>Constructive Simulation: Simulated people operating simulated systems in a simulated environment</a:t>
            </a:r>
          </a:p>
        </p:txBody>
      </p:sp>
      <p:sp>
        <p:nvSpPr>
          <p:cNvPr id="8" name="Arrow: Right 7">
            <a:extLst>
              <a:ext uri="{FF2B5EF4-FFF2-40B4-BE49-F238E27FC236}">
                <a16:creationId xmlns:a16="http://schemas.microsoft.com/office/drawing/2014/main" id="{7D33BF77-3BBE-4105-A91A-9321D6BF7F02}"/>
              </a:ext>
            </a:extLst>
          </p:cNvPr>
          <p:cNvSpPr/>
          <p:nvPr/>
        </p:nvSpPr>
        <p:spPr>
          <a:xfrm>
            <a:off x="0" y="2628716"/>
            <a:ext cx="977462"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A8F717B7-1F6F-475D-AAA3-71C9B6FFC84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54224" y="76870"/>
            <a:ext cx="1397896" cy="563245"/>
          </a:xfrm>
          <a:prstGeom prst="rect">
            <a:avLst/>
          </a:prstGeom>
        </p:spPr>
      </p:pic>
      <p:sp>
        <p:nvSpPr>
          <p:cNvPr id="4" name="TextBox 3">
            <a:extLst>
              <a:ext uri="{FF2B5EF4-FFF2-40B4-BE49-F238E27FC236}">
                <a16:creationId xmlns:a16="http://schemas.microsoft.com/office/drawing/2014/main" id="{3ACF5966-5E15-4A8F-8A48-B386C816048C}"/>
              </a:ext>
            </a:extLst>
          </p:cNvPr>
          <p:cNvSpPr txBox="1"/>
          <p:nvPr/>
        </p:nvSpPr>
        <p:spPr>
          <a:xfrm rot="1772799">
            <a:off x="10756635" y="1029718"/>
            <a:ext cx="1500732" cy="584775"/>
          </a:xfrm>
          <a:prstGeom prst="rect">
            <a:avLst/>
          </a:prstGeom>
          <a:noFill/>
        </p:spPr>
        <p:txBody>
          <a:bodyPr wrap="none" rtlCol="0">
            <a:spAutoFit/>
          </a:bodyPr>
          <a:lstStyle/>
          <a:p>
            <a:r>
              <a:rPr lang="en-US" b="1" dirty="0"/>
              <a:t>Intern</a:t>
            </a:r>
          </a:p>
        </p:txBody>
      </p:sp>
      <p:pic>
        <p:nvPicPr>
          <p:cNvPr id="9" name="Picture 8">
            <a:extLst>
              <a:ext uri="{FF2B5EF4-FFF2-40B4-BE49-F238E27FC236}">
                <a16:creationId xmlns:a16="http://schemas.microsoft.com/office/drawing/2014/main" id="{B063BADB-103E-4C74-A9E3-46A1A8B6208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2421428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98CCF-C9A2-41D8-8A9E-3DAA33408A2C}"/>
              </a:ext>
            </a:extLst>
          </p:cNvPr>
          <p:cNvSpPr>
            <a:spLocks noGrp="1"/>
          </p:cNvSpPr>
          <p:nvPr>
            <p:ph type="title"/>
          </p:nvPr>
        </p:nvSpPr>
        <p:spPr>
          <a:xfrm>
            <a:off x="508945" y="-36290"/>
            <a:ext cx="10515600" cy="734002"/>
          </a:xfrm>
        </p:spPr>
        <p:txBody>
          <a:bodyPr/>
          <a:lstStyle/>
          <a:p>
            <a:r>
              <a:rPr lang="en-US" dirty="0"/>
              <a:t>SAMPLE QUESTION #2</a:t>
            </a:r>
          </a:p>
        </p:txBody>
      </p:sp>
      <p:sp>
        <p:nvSpPr>
          <p:cNvPr id="3" name="Content Placeholder 2">
            <a:extLst>
              <a:ext uri="{FF2B5EF4-FFF2-40B4-BE49-F238E27FC236}">
                <a16:creationId xmlns:a16="http://schemas.microsoft.com/office/drawing/2014/main" id="{46BAC52B-0E94-4D59-BA5B-5EFEE3A1A726}"/>
              </a:ext>
            </a:extLst>
          </p:cNvPr>
          <p:cNvSpPr>
            <a:spLocks noGrp="1"/>
          </p:cNvSpPr>
          <p:nvPr>
            <p:ph idx="1"/>
          </p:nvPr>
        </p:nvSpPr>
        <p:spPr>
          <a:xfrm>
            <a:off x="838200" y="1163783"/>
            <a:ext cx="10515600" cy="2635708"/>
          </a:xfrm>
        </p:spPr>
        <p:txBody>
          <a:bodyPr/>
          <a:lstStyle/>
          <a:p>
            <a:pPr marL="0" indent="0">
              <a:buNone/>
            </a:pPr>
            <a:r>
              <a:rPr lang="en-US" dirty="0"/>
              <a:t>What type of simulation is often based on differential equations?     </a:t>
            </a:r>
          </a:p>
          <a:p>
            <a:pPr marL="0" indent="0">
              <a:buNone/>
            </a:pPr>
            <a:r>
              <a:rPr lang="en-US" dirty="0"/>
              <a:t>    A.  Discrete event simulation     </a:t>
            </a:r>
          </a:p>
          <a:p>
            <a:pPr marL="0" indent="0">
              <a:buNone/>
            </a:pPr>
            <a:r>
              <a:rPr lang="en-US" dirty="0"/>
              <a:t>    B.  Continuous simulation     </a:t>
            </a:r>
          </a:p>
          <a:p>
            <a:pPr marL="0" indent="0">
              <a:buNone/>
            </a:pPr>
            <a:r>
              <a:rPr lang="en-US" dirty="0"/>
              <a:t>    C.  Monte Carlo simulation     </a:t>
            </a:r>
          </a:p>
          <a:p>
            <a:pPr marL="0" indent="0">
              <a:buNone/>
            </a:pPr>
            <a:r>
              <a:rPr lang="en-US" dirty="0"/>
              <a:t>    D.  Cellular automata simulation</a:t>
            </a:r>
          </a:p>
        </p:txBody>
      </p:sp>
      <p:sp>
        <p:nvSpPr>
          <p:cNvPr id="7" name="TextBox 6">
            <a:extLst>
              <a:ext uri="{FF2B5EF4-FFF2-40B4-BE49-F238E27FC236}">
                <a16:creationId xmlns:a16="http://schemas.microsoft.com/office/drawing/2014/main" id="{727BBA76-4F60-4F4B-955D-5FAD48422B62}"/>
              </a:ext>
            </a:extLst>
          </p:cNvPr>
          <p:cNvSpPr txBox="1"/>
          <p:nvPr/>
        </p:nvSpPr>
        <p:spPr>
          <a:xfrm>
            <a:off x="1944959" y="3848874"/>
            <a:ext cx="8935664" cy="2677656"/>
          </a:xfrm>
          <a:prstGeom prst="rect">
            <a:avLst/>
          </a:prstGeom>
          <a:noFill/>
        </p:spPr>
        <p:txBody>
          <a:bodyPr wrap="square" rtlCol="0">
            <a:spAutoFit/>
          </a:bodyPr>
          <a:lstStyle/>
          <a:p>
            <a:r>
              <a:rPr lang="en-US" sz="2400" dirty="0"/>
              <a:t>A differential equation is any equation which contains derivatives (which calculates the </a:t>
            </a:r>
            <a:r>
              <a:rPr lang="en-US" sz="2400" u="sng" dirty="0"/>
              <a:t>rate of change</a:t>
            </a:r>
            <a:r>
              <a:rPr lang="en-US" sz="2400" dirty="0"/>
              <a:t> at a given point)</a:t>
            </a:r>
          </a:p>
          <a:p>
            <a:endParaRPr lang="en-US" sz="2400" dirty="0"/>
          </a:p>
          <a:p>
            <a:r>
              <a:rPr lang="en-US" sz="2400" dirty="0"/>
              <a:t>There is one differential equation that everybody probably knows, that is Newton’s Second Law of Motion. If an object of mass M is moving with acceleration A and being acted on with force F then Newton’s Second Law tells us that F = MA</a:t>
            </a:r>
          </a:p>
        </p:txBody>
      </p:sp>
      <p:sp>
        <p:nvSpPr>
          <p:cNvPr id="8" name="Arrow: Right 7">
            <a:extLst>
              <a:ext uri="{FF2B5EF4-FFF2-40B4-BE49-F238E27FC236}">
                <a16:creationId xmlns:a16="http://schemas.microsoft.com/office/drawing/2014/main" id="{7D33BF77-3BBE-4105-A91A-9321D6BF7F02}"/>
              </a:ext>
            </a:extLst>
          </p:cNvPr>
          <p:cNvSpPr/>
          <p:nvPr/>
        </p:nvSpPr>
        <p:spPr>
          <a:xfrm>
            <a:off x="173421" y="2235016"/>
            <a:ext cx="977462"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A8F717B7-1F6F-475D-AAA3-71C9B6FFC84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92267" y="113509"/>
            <a:ext cx="1397896" cy="563245"/>
          </a:xfrm>
          <a:prstGeom prst="rect">
            <a:avLst/>
          </a:prstGeom>
        </p:spPr>
      </p:pic>
      <p:sp>
        <p:nvSpPr>
          <p:cNvPr id="4" name="TextBox 3">
            <a:extLst>
              <a:ext uri="{FF2B5EF4-FFF2-40B4-BE49-F238E27FC236}">
                <a16:creationId xmlns:a16="http://schemas.microsoft.com/office/drawing/2014/main" id="{3ACF5966-5E15-4A8F-8A48-B386C816048C}"/>
              </a:ext>
            </a:extLst>
          </p:cNvPr>
          <p:cNvSpPr txBox="1"/>
          <p:nvPr/>
        </p:nvSpPr>
        <p:spPr>
          <a:xfrm rot="1772799">
            <a:off x="9777665" y="1339565"/>
            <a:ext cx="2414444" cy="584775"/>
          </a:xfrm>
          <a:prstGeom prst="rect">
            <a:avLst/>
          </a:prstGeom>
          <a:noFill/>
        </p:spPr>
        <p:txBody>
          <a:bodyPr wrap="none" rtlCol="0">
            <a:spAutoFit/>
          </a:bodyPr>
          <a:lstStyle/>
          <a:p>
            <a:r>
              <a:rPr lang="en-US" b="1" dirty="0"/>
              <a:t>Apprentice</a:t>
            </a:r>
          </a:p>
        </p:txBody>
      </p:sp>
      <p:pic>
        <p:nvPicPr>
          <p:cNvPr id="9" name="Picture 8">
            <a:extLst>
              <a:ext uri="{FF2B5EF4-FFF2-40B4-BE49-F238E27FC236}">
                <a16:creationId xmlns:a16="http://schemas.microsoft.com/office/drawing/2014/main" id="{A8009DFD-7495-45E3-B136-FC6B7EC1F8A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2801007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98CCF-C9A2-41D8-8A9E-3DAA33408A2C}"/>
              </a:ext>
            </a:extLst>
          </p:cNvPr>
          <p:cNvSpPr>
            <a:spLocks noGrp="1"/>
          </p:cNvSpPr>
          <p:nvPr>
            <p:ph type="title"/>
          </p:nvPr>
        </p:nvSpPr>
        <p:spPr>
          <a:xfrm>
            <a:off x="315772" y="-23791"/>
            <a:ext cx="10515600" cy="734002"/>
          </a:xfrm>
        </p:spPr>
        <p:txBody>
          <a:bodyPr/>
          <a:lstStyle/>
          <a:p>
            <a:r>
              <a:rPr lang="en-US" dirty="0"/>
              <a:t>SAMPLE QUESTION #3</a:t>
            </a:r>
          </a:p>
        </p:txBody>
      </p:sp>
      <p:sp>
        <p:nvSpPr>
          <p:cNvPr id="3" name="Content Placeholder 2">
            <a:extLst>
              <a:ext uri="{FF2B5EF4-FFF2-40B4-BE49-F238E27FC236}">
                <a16:creationId xmlns:a16="http://schemas.microsoft.com/office/drawing/2014/main" id="{46BAC52B-0E94-4D59-BA5B-5EFEE3A1A726}"/>
              </a:ext>
            </a:extLst>
          </p:cNvPr>
          <p:cNvSpPr>
            <a:spLocks noGrp="1"/>
          </p:cNvSpPr>
          <p:nvPr>
            <p:ph idx="1"/>
          </p:nvPr>
        </p:nvSpPr>
        <p:spPr>
          <a:xfrm>
            <a:off x="838200" y="1178635"/>
            <a:ext cx="9993172" cy="2865183"/>
          </a:xfrm>
        </p:spPr>
        <p:txBody>
          <a:bodyPr>
            <a:normAutofit fontScale="92500" lnSpcReduction="10000"/>
          </a:bodyPr>
          <a:lstStyle/>
          <a:p>
            <a:pPr marL="0" indent="0">
              <a:lnSpc>
                <a:spcPct val="110000"/>
              </a:lnSpc>
              <a:buNone/>
            </a:pPr>
            <a:r>
              <a:rPr lang="en-US" dirty="0"/>
              <a:t>Which of the following phenomena is generally considered to be a suitable application of ensemble modeling?</a:t>
            </a:r>
          </a:p>
          <a:p>
            <a:pPr marL="0" indent="0">
              <a:lnSpc>
                <a:spcPct val="110000"/>
              </a:lnSpc>
              <a:buNone/>
            </a:pPr>
            <a:r>
              <a:rPr lang="en-US" dirty="0"/>
              <a:t>    A. Weather forecasting</a:t>
            </a:r>
          </a:p>
          <a:p>
            <a:pPr marL="0" indent="0">
              <a:lnSpc>
                <a:spcPct val="110000"/>
              </a:lnSpc>
              <a:buNone/>
            </a:pPr>
            <a:r>
              <a:rPr lang="en-US" dirty="0"/>
              <a:t>    B. Ballistics calculation</a:t>
            </a:r>
          </a:p>
          <a:p>
            <a:pPr marL="0" indent="0">
              <a:lnSpc>
                <a:spcPct val="110000"/>
              </a:lnSpc>
              <a:buNone/>
            </a:pPr>
            <a:r>
              <a:rPr lang="en-US" dirty="0"/>
              <a:t>    C. Queue optimization</a:t>
            </a:r>
          </a:p>
          <a:p>
            <a:pPr marL="0" indent="0">
              <a:lnSpc>
                <a:spcPct val="110000"/>
              </a:lnSpc>
              <a:buNone/>
            </a:pPr>
            <a:r>
              <a:rPr lang="en-US" dirty="0"/>
              <a:t>    D. Image generation</a:t>
            </a:r>
          </a:p>
        </p:txBody>
      </p:sp>
      <p:sp>
        <p:nvSpPr>
          <p:cNvPr id="7" name="TextBox 6">
            <a:extLst>
              <a:ext uri="{FF2B5EF4-FFF2-40B4-BE49-F238E27FC236}">
                <a16:creationId xmlns:a16="http://schemas.microsoft.com/office/drawing/2014/main" id="{727BBA76-4F60-4F4B-955D-5FAD48422B62}"/>
              </a:ext>
            </a:extLst>
          </p:cNvPr>
          <p:cNvSpPr txBox="1"/>
          <p:nvPr/>
        </p:nvSpPr>
        <p:spPr>
          <a:xfrm>
            <a:off x="575815" y="4575618"/>
            <a:ext cx="11238296" cy="584775"/>
          </a:xfrm>
          <a:prstGeom prst="rect">
            <a:avLst/>
          </a:prstGeom>
          <a:noFill/>
        </p:spPr>
        <p:txBody>
          <a:bodyPr wrap="square" rtlCol="0">
            <a:spAutoFit/>
          </a:bodyPr>
          <a:lstStyle/>
          <a:p>
            <a:r>
              <a:rPr lang="en-US" sz="1600" dirty="0"/>
              <a:t>Ensemble modeling is a process where multiple diverse models are created to predict an outcome, often by using many different modeling algorithms</a:t>
            </a:r>
          </a:p>
        </p:txBody>
      </p:sp>
      <p:sp>
        <p:nvSpPr>
          <p:cNvPr id="8" name="Arrow: Right 7">
            <a:extLst>
              <a:ext uri="{FF2B5EF4-FFF2-40B4-BE49-F238E27FC236}">
                <a16:creationId xmlns:a16="http://schemas.microsoft.com/office/drawing/2014/main" id="{7D33BF77-3BBE-4105-A91A-9321D6BF7F02}"/>
              </a:ext>
            </a:extLst>
          </p:cNvPr>
          <p:cNvSpPr/>
          <p:nvPr/>
        </p:nvSpPr>
        <p:spPr>
          <a:xfrm>
            <a:off x="87084" y="2097945"/>
            <a:ext cx="977462"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CC47766C-99B9-42C2-A815-F1D746F7E61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23344"/>
            <a:ext cx="420840" cy="225325"/>
          </a:xfrm>
          <a:prstGeom prst="rect">
            <a:avLst/>
          </a:prstGeom>
        </p:spPr>
      </p:pic>
      <p:pic>
        <p:nvPicPr>
          <p:cNvPr id="9" name="Picture 8">
            <a:extLst>
              <a:ext uri="{FF2B5EF4-FFF2-40B4-BE49-F238E27FC236}">
                <a16:creationId xmlns:a16="http://schemas.microsoft.com/office/drawing/2014/main" id="{DD17A673-F39E-4530-BFAB-A9D32F7FD2A1}"/>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39252" y="102745"/>
            <a:ext cx="1397896" cy="563245"/>
          </a:xfrm>
          <a:prstGeom prst="rect">
            <a:avLst/>
          </a:prstGeom>
        </p:spPr>
      </p:pic>
      <p:sp>
        <p:nvSpPr>
          <p:cNvPr id="10" name="TextBox 9">
            <a:extLst>
              <a:ext uri="{FF2B5EF4-FFF2-40B4-BE49-F238E27FC236}">
                <a16:creationId xmlns:a16="http://schemas.microsoft.com/office/drawing/2014/main" id="{81152C33-42E6-4032-9B6A-4C8E08F40F12}"/>
              </a:ext>
            </a:extLst>
          </p:cNvPr>
          <p:cNvSpPr txBox="1"/>
          <p:nvPr/>
        </p:nvSpPr>
        <p:spPr>
          <a:xfrm rot="1772799">
            <a:off x="9744563" y="1397287"/>
            <a:ext cx="2618024" cy="584775"/>
          </a:xfrm>
          <a:prstGeom prst="rect">
            <a:avLst/>
          </a:prstGeom>
          <a:noFill/>
        </p:spPr>
        <p:txBody>
          <a:bodyPr wrap="none" rtlCol="0">
            <a:spAutoFit/>
          </a:bodyPr>
          <a:lstStyle/>
          <a:p>
            <a:r>
              <a:rPr lang="en-US" b="1" dirty="0">
                <a:latin typeface="Tahoma" panose="020B0604030504040204" pitchFamily="34" charset="0"/>
                <a:ea typeface="Tahoma" panose="020B0604030504040204" pitchFamily="34" charset="0"/>
                <a:cs typeface="Tahoma" panose="020B0604030504040204" pitchFamily="34" charset="0"/>
              </a:rPr>
              <a:t>Practitioner</a:t>
            </a:r>
          </a:p>
        </p:txBody>
      </p:sp>
      <p:sp>
        <p:nvSpPr>
          <p:cNvPr id="4" name="TextBox 3">
            <a:extLst>
              <a:ext uri="{FF2B5EF4-FFF2-40B4-BE49-F238E27FC236}">
                <a16:creationId xmlns:a16="http://schemas.microsoft.com/office/drawing/2014/main" id="{AD3F8692-35EA-A3B6-4E25-BABF68C45C69}"/>
              </a:ext>
            </a:extLst>
          </p:cNvPr>
          <p:cNvSpPr txBox="1"/>
          <p:nvPr/>
        </p:nvSpPr>
        <p:spPr>
          <a:xfrm>
            <a:off x="575815" y="5417344"/>
            <a:ext cx="11238296" cy="584775"/>
          </a:xfrm>
          <a:prstGeom prst="rect">
            <a:avLst/>
          </a:prstGeom>
          <a:noFill/>
        </p:spPr>
        <p:txBody>
          <a:bodyPr wrap="square" rtlCol="0">
            <a:spAutoFit/>
          </a:bodyPr>
          <a:lstStyle/>
          <a:p>
            <a:r>
              <a:rPr lang="en-US" sz="1600" dirty="0"/>
              <a:t>An ensemble weather forecast is a set of forecasts that present the range of future weather possibilities. Multiple simulations are run, each with a slight variation of its initial conditions and with slightly perturbed weather models.</a:t>
            </a:r>
          </a:p>
        </p:txBody>
      </p:sp>
    </p:spTree>
    <p:extLst>
      <p:ext uri="{BB962C8B-B14F-4D97-AF65-F5344CB8AC3E}">
        <p14:creationId xmlns:p14="http://schemas.microsoft.com/office/powerpoint/2010/main" val="272112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4"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98CCF-C9A2-41D8-8A9E-3DAA33408A2C}"/>
              </a:ext>
            </a:extLst>
          </p:cNvPr>
          <p:cNvSpPr>
            <a:spLocks noGrp="1"/>
          </p:cNvSpPr>
          <p:nvPr>
            <p:ph type="title"/>
          </p:nvPr>
        </p:nvSpPr>
        <p:spPr>
          <a:xfrm>
            <a:off x="304620" y="0"/>
            <a:ext cx="10515600" cy="734002"/>
          </a:xfrm>
        </p:spPr>
        <p:txBody>
          <a:bodyPr/>
          <a:lstStyle/>
          <a:p>
            <a:r>
              <a:rPr lang="en-US" dirty="0"/>
              <a:t>SAMPLE QUESTION #4</a:t>
            </a:r>
          </a:p>
        </p:txBody>
      </p:sp>
      <p:sp>
        <p:nvSpPr>
          <p:cNvPr id="3" name="Content Placeholder 2">
            <a:extLst>
              <a:ext uri="{FF2B5EF4-FFF2-40B4-BE49-F238E27FC236}">
                <a16:creationId xmlns:a16="http://schemas.microsoft.com/office/drawing/2014/main" id="{46BAC52B-0E94-4D59-BA5B-5EFEE3A1A726}"/>
              </a:ext>
            </a:extLst>
          </p:cNvPr>
          <p:cNvSpPr>
            <a:spLocks noGrp="1"/>
          </p:cNvSpPr>
          <p:nvPr>
            <p:ph idx="1"/>
          </p:nvPr>
        </p:nvSpPr>
        <p:spPr>
          <a:xfrm>
            <a:off x="838200" y="1163783"/>
            <a:ext cx="9600210" cy="2635708"/>
          </a:xfrm>
        </p:spPr>
        <p:txBody>
          <a:bodyPr>
            <a:normAutofit fontScale="85000" lnSpcReduction="20000"/>
          </a:bodyPr>
          <a:lstStyle/>
          <a:p>
            <a:pPr marL="0" indent="0">
              <a:lnSpc>
                <a:spcPct val="110000"/>
              </a:lnSpc>
              <a:buNone/>
            </a:pPr>
            <a:r>
              <a:rPr lang="en-US" dirty="0"/>
              <a:t>Which of the following terms is best defined as "uncertainty associated with a phenomenon or event modeled as random because there is no better way to characterize it as known"?</a:t>
            </a:r>
          </a:p>
          <a:p>
            <a:pPr marL="514350" indent="-514350">
              <a:buAutoNum type="alphaUcPeriod"/>
            </a:pPr>
            <a:r>
              <a:rPr lang="en-US" dirty="0"/>
              <a:t>Epistemic uncertainty</a:t>
            </a:r>
          </a:p>
          <a:p>
            <a:pPr marL="514350" indent="-514350">
              <a:buAutoNum type="alphaUcPeriod"/>
            </a:pPr>
            <a:r>
              <a:rPr lang="en-US" dirty="0"/>
              <a:t>Exponential uncertainty</a:t>
            </a:r>
          </a:p>
          <a:p>
            <a:pPr marL="514350" indent="-514350">
              <a:buAutoNum type="alphaUcPeriod"/>
            </a:pPr>
            <a:r>
              <a:rPr lang="en-US" dirty="0"/>
              <a:t>Ontologic uncertainty</a:t>
            </a:r>
          </a:p>
          <a:p>
            <a:pPr marL="514350" indent="-514350">
              <a:buAutoNum type="alphaUcPeriod"/>
            </a:pPr>
            <a:r>
              <a:rPr lang="en-US" dirty="0"/>
              <a:t>Aleatory uncertainty</a:t>
            </a:r>
          </a:p>
        </p:txBody>
      </p:sp>
      <p:sp>
        <p:nvSpPr>
          <p:cNvPr id="8" name="Arrow: Right 7">
            <a:extLst>
              <a:ext uri="{FF2B5EF4-FFF2-40B4-BE49-F238E27FC236}">
                <a16:creationId xmlns:a16="http://schemas.microsoft.com/office/drawing/2014/main" id="{7D33BF77-3BBE-4105-A91A-9321D6BF7F02}"/>
              </a:ext>
            </a:extLst>
          </p:cNvPr>
          <p:cNvSpPr/>
          <p:nvPr/>
        </p:nvSpPr>
        <p:spPr>
          <a:xfrm>
            <a:off x="71250" y="3294791"/>
            <a:ext cx="752669"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31">
            <a:extLst>
              <a:ext uri="{FF2B5EF4-FFF2-40B4-BE49-F238E27FC236}">
                <a16:creationId xmlns:a16="http://schemas.microsoft.com/office/drawing/2014/main" id="{A44A89D1-C70A-4F73-B9E1-FB871A721457}"/>
              </a:ext>
            </a:extLst>
          </p:cNvPr>
          <p:cNvSpPr txBox="1">
            <a:spLocks/>
          </p:cNvSpPr>
          <p:nvPr/>
        </p:nvSpPr>
        <p:spPr>
          <a:xfrm>
            <a:off x="304620" y="4128406"/>
            <a:ext cx="11457587" cy="259516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US" sz="1200" b="1" dirty="0"/>
              <a:t>Epistemic uncertainty.</a:t>
            </a:r>
            <a:r>
              <a:rPr lang="en-US" sz="1200" dirty="0"/>
              <a:t> The potential inaccuracy in any phase or activity of the M&amp;S process that is due to a lack of knowledge or to intentional approximations applied by the simulationist. It is reducible by model improvements or through the use of better measuring techniques to assess model parameters.</a:t>
            </a:r>
          </a:p>
          <a:p>
            <a:r>
              <a:rPr lang="en-US" sz="1200" b="1" dirty="0"/>
              <a:t>Exponential uncertainty</a:t>
            </a:r>
            <a:r>
              <a:rPr lang="en-US" sz="1200" dirty="0"/>
              <a:t>. Uncertainty Calculation in exponential function, y = 10^x</a:t>
            </a:r>
          </a:p>
          <a:p>
            <a:r>
              <a:rPr lang="en-US" sz="1200" b="1" dirty="0"/>
              <a:t>Ontological uncertainty</a:t>
            </a:r>
            <a:r>
              <a:rPr lang="en-US" sz="1200" dirty="0"/>
              <a:t>. Different parties in the same interactions having different conceptualizations about what kinds of entities inhabit their world.</a:t>
            </a:r>
          </a:p>
          <a:p>
            <a:pPr>
              <a:lnSpc>
                <a:spcPct val="120000"/>
              </a:lnSpc>
            </a:pPr>
            <a:r>
              <a:rPr lang="en-US" sz="1200" b="1" dirty="0"/>
              <a:t>Aleatory uncertainty. </a:t>
            </a:r>
            <a:r>
              <a:rPr lang="en-US" sz="1200" dirty="0"/>
              <a:t>The inherent variation associated with a physical system or the environment under consideration, e.g., the variation of geometric and or material properties within a manufacturing process. It is stochastic and irreducible below a certain threshold.</a:t>
            </a:r>
          </a:p>
          <a:p>
            <a:pPr>
              <a:lnSpc>
                <a:spcPct val="120000"/>
              </a:lnSpc>
            </a:pPr>
            <a:r>
              <a:rPr lang="en-US" sz="1200" dirty="0"/>
              <a:t>P. F. Reynolds, "The Role of Modeling and Simulation?", in J. A. Sokolowski and C. M Banks, (Editors), Principles of Modeling and Simulation: A Multidisciplinary Approach, John Wiley and Sons, Hoboken NJ, 2009, pp. 25&amp;#8722;43."</a:t>
            </a:r>
          </a:p>
        </p:txBody>
      </p:sp>
      <p:pic>
        <p:nvPicPr>
          <p:cNvPr id="11" name="Picture 10">
            <a:extLst>
              <a:ext uri="{FF2B5EF4-FFF2-40B4-BE49-F238E27FC236}">
                <a16:creationId xmlns:a16="http://schemas.microsoft.com/office/drawing/2014/main" id="{F95CA84B-9F10-4524-954D-4A95BFDB53F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7" name="Picture 6">
            <a:extLst>
              <a:ext uri="{FF2B5EF4-FFF2-40B4-BE49-F238E27FC236}">
                <a16:creationId xmlns:a16="http://schemas.microsoft.com/office/drawing/2014/main" id="{5C5A6EEC-A12E-488C-BA3F-61E213F4230C}"/>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01972" y="104025"/>
            <a:ext cx="1397896" cy="563245"/>
          </a:xfrm>
          <a:prstGeom prst="rect">
            <a:avLst/>
          </a:prstGeom>
        </p:spPr>
      </p:pic>
      <p:sp>
        <p:nvSpPr>
          <p:cNvPr id="9" name="TextBox 8">
            <a:extLst>
              <a:ext uri="{FF2B5EF4-FFF2-40B4-BE49-F238E27FC236}">
                <a16:creationId xmlns:a16="http://schemas.microsoft.com/office/drawing/2014/main" id="{020ED2EB-F717-4098-8024-2BF7B55AA766}"/>
              </a:ext>
            </a:extLst>
          </p:cNvPr>
          <p:cNvSpPr txBox="1"/>
          <p:nvPr/>
        </p:nvSpPr>
        <p:spPr>
          <a:xfrm rot="1772799">
            <a:off x="10658446" y="1090513"/>
            <a:ext cx="1600118" cy="584775"/>
          </a:xfrm>
          <a:prstGeom prst="rect">
            <a:avLst/>
          </a:prstGeom>
          <a:noFill/>
        </p:spPr>
        <p:txBody>
          <a:bodyPr wrap="none" rtlCol="0">
            <a:spAutoFit/>
          </a:bodyPr>
          <a:lstStyle/>
          <a:p>
            <a:r>
              <a:rPr lang="en-US" b="1" dirty="0"/>
              <a:t>Master</a:t>
            </a:r>
          </a:p>
        </p:txBody>
      </p:sp>
      <p:grpSp>
        <p:nvGrpSpPr>
          <p:cNvPr id="18" name="Group 17">
            <a:extLst>
              <a:ext uri="{FF2B5EF4-FFF2-40B4-BE49-F238E27FC236}">
                <a16:creationId xmlns:a16="http://schemas.microsoft.com/office/drawing/2014/main" id="{CF2D33D2-201D-4C1F-B5FB-0616554B0150}"/>
              </a:ext>
            </a:extLst>
          </p:cNvPr>
          <p:cNvGrpSpPr/>
          <p:nvPr/>
        </p:nvGrpSpPr>
        <p:grpSpPr>
          <a:xfrm>
            <a:off x="2862639" y="1856789"/>
            <a:ext cx="6299200" cy="3911600"/>
            <a:chOff x="2862639" y="1856789"/>
            <a:chExt cx="6299200" cy="3911600"/>
          </a:xfrm>
        </p:grpSpPr>
        <p:cxnSp>
          <p:nvCxnSpPr>
            <p:cNvPr id="5" name="Straight Connector 4">
              <a:extLst>
                <a:ext uri="{FF2B5EF4-FFF2-40B4-BE49-F238E27FC236}">
                  <a16:creationId xmlns:a16="http://schemas.microsoft.com/office/drawing/2014/main" id="{2AF2A260-FFCD-4307-A329-3927476FB935}"/>
                </a:ext>
              </a:extLst>
            </p:cNvPr>
            <p:cNvCxnSpPr>
              <a:cxnSpLocks/>
            </p:cNvCxnSpPr>
            <p:nvPr/>
          </p:nvCxnSpPr>
          <p:spPr bwMode="auto">
            <a:xfrm>
              <a:off x="6736139" y="1856789"/>
              <a:ext cx="2425700" cy="0"/>
            </a:xfrm>
            <a:prstGeom prst="line">
              <a:avLst/>
            </a:prstGeom>
            <a:solidFill>
              <a:schemeClr val="accent1"/>
            </a:solidFill>
            <a:ln w="9525" cap="flat" cmpd="sng" algn="ctr">
              <a:solidFill>
                <a:schemeClr val="tx1"/>
              </a:solidFill>
              <a:prstDash val="solid"/>
              <a:miter lim="800000"/>
              <a:headEnd type="none" w="med" len="med"/>
              <a:tailEnd type="none" w="med" len="med"/>
            </a:ln>
            <a:effectLst/>
          </p:spPr>
        </p:cxnSp>
        <p:cxnSp>
          <p:nvCxnSpPr>
            <p:cNvPr id="12" name="Straight Connector 11">
              <a:extLst>
                <a:ext uri="{FF2B5EF4-FFF2-40B4-BE49-F238E27FC236}">
                  <a16:creationId xmlns:a16="http://schemas.microsoft.com/office/drawing/2014/main" id="{EB055F73-57F1-4C44-8916-5DFFA604018F}"/>
                </a:ext>
              </a:extLst>
            </p:cNvPr>
            <p:cNvCxnSpPr>
              <a:cxnSpLocks/>
            </p:cNvCxnSpPr>
            <p:nvPr/>
          </p:nvCxnSpPr>
          <p:spPr bwMode="auto">
            <a:xfrm>
              <a:off x="4120619" y="5768389"/>
              <a:ext cx="3828370" cy="0"/>
            </a:xfrm>
            <a:prstGeom prst="line">
              <a:avLst/>
            </a:prstGeom>
            <a:solidFill>
              <a:schemeClr val="accent1"/>
            </a:solidFill>
            <a:ln w="9525" cap="flat" cmpd="sng" algn="ctr">
              <a:solidFill>
                <a:schemeClr val="tx1"/>
              </a:solidFill>
              <a:prstDash val="solid"/>
              <a:miter lim="800000"/>
              <a:headEnd type="none" w="med" len="med"/>
              <a:tailEnd type="none" w="med" len="med"/>
            </a:ln>
            <a:effectLst/>
          </p:spPr>
        </p:cxnSp>
        <p:cxnSp>
          <p:nvCxnSpPr>
            <p:cNvPr id="14" name="Straight Connector 13">
              <a:extLst>
                <a:ext uri="{FF2B5EF4-FFF2-40B4-BE49-F238E27FC236}">
                  <a16:creationId xmlns:a16="http://schemas.microsoft.com/office/drawing/2014/main" id="{129B79F2-5954-456E-A148-0FAFB3A989A7}"/>
                </a:ext>
              </a:extLst>
            </p:cNvPr>
            <p:cNvCxnSpPr>
              <a:cxnSpLocks/>
            </p:cNvCxnSpPr>
            <p:nvPr/>
          </p:nvCxnSpPr>
          <p:spPr bwMode="auto">
            <a:xfrm>
              <a:off x="2862639" y="4599989"/>
              <a:ext cx="5791200" cy="0"/>
            </a:xfrm>
            <a:prstGeom prst="line">
              <a:avLst/>
            </a:prstGeom>
            <a:solidFill>
              <a:schemeClr val="accent1"/>
            </a:solidFill>
            <a:ln w="9525" cap="flat" cmpd="sng" algn="ctr">
              <a:solidFill>
                <a:schemeClr val="tx1"/>
              </a:solidFill>
              <a:prstDash val="solid"/>
              <a:miter lim="800000"/>
              <a:headEnd type="none" w="med" len="med"/>
              <a:tailEnd type="none" w="med" len="med"/>
            </a:ln>
            <a:effectLst/>
          </p:spPr>
        </p:cxnSp>
      </p:grpSp>
    </p:spTree>
    <p:extLst>
      <p:ext uri="{BB962C8B-B14F-4D97-AF65-F5344CB8AC3E}">
        <p14:creationId xmlns:p14="http://schemas.microsoft.com/office/powerpoint/2010/main" val="1165118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additive="base">
                                        <p:cTn id="17" dur="500" fill="hold"/>
                                        <p:tgtEl>
                                          <p:spTgt spid="18"/>
                                        </p:tgtEl>
                                        <p:attrNameLst>
                                          <p:attrName>ppt_x</p:attrName>
                                        </p:attrNameLst>
                                      </p:cBhvr>
                                      <p:tavLst>
                                        <p:tav tm="0">
                                          <p:val>
                                            <p:strVal val="#ppt_x"/>
                                          </p:val>
                                        </p:tav>
                                        <p:tav tm="100000">
                                          <p:val>
                                            <p:strVal val="#ppt_x"/>
                                          </p:val>
                                        </p:tav>
                                      </p:tavLst>
                                    </p:anim>
                                    <p:anim calcmode="lin" valueType="num">
                                      <p:cBhvr additive="base">
                                        <p:cTn id="1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34785-3CB2-40BD-AC65-CA0EB9983FCB}"/>
              </a:ext>
            </a:extLst>
          </p:cNvPr>
          <p:cNvSpPr>
            <a:spLocks noGrp="1"/>
          </p:cNvSpPr>
          <p:nvPr>
            <p:ph type="title"/>
          </p:nvPr>
        </p:nvSpPr>
        <p:spPr>
          <a:xfrm>
            <a:off x="326923" y="0"/>
            <a:ext cx="10515600" cy="734002"/>
          </a:xfrm>
        </p:spPr>
        <p:txBody>
          <a:bodyPr/>
          <a:lstStyle/>
          <a:p>
            <a:r>
              <a:rPr lang="en-US" dirty="0"/>
              <a:t>LVC SIMULATION – NAVY TRAINING CAPABILITY</a:t>
            </a:r>
          </a:p>
        </p:txBody>
      </p:sp>
      <p:pic>
        <p:nvPicPr>
          <p:cNvPr id="4" name="NAVAIR Video Flight Ready LVC 10MB">
            <a:hlinkClick r:id="" action="ppaction://media"/>
            <a:extLst>
              <a:ext uri="{FF2B5EF4-FFF2-40B4-BE49-F238E27FC236}">
                <a16:creationId xmlns:a16="http://schemas.microsoft.com/office/drawing/2014/main" id="{8DF37739-F15E-4062-B1FC-D84CC1BA9E1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646771"/>
            <a:ext cx="12192000" cy="6211229"/>
          </a:xfrm>
          <a:prstGeom prst="rect">
            <a:avLst/>
          </a:prstGeom>
        </p:spPr>
      </p:pic>
    </p:spTree>
    <p:extLst>
      <p:ext uri="{BB962C8B-B14F-4D97-AF65-F5344CB8AC3E}">
        <p14:creationId xmlns:p14="http://schemas.microsoft.com/office/powerpoint/2010/main" val="3544869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47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D22-9696-403C-BC2F-066261D607CD}"/>
              </a:ext>
            </a:extLst>
          </p:cNvPr>
          <p:cNvSpPr>
            <a:spLocks noGrp="1"/>
          </p:cNvSpPr>
          <p:nvPr>
            <p:ph type="title"/>
          </p:nvPr>
        </p:nvSpPr>
        <p:spPr>
          <a:xfrm>
            <a:off x="226622" y="0"/>
            <a:ext cx="10515600" cy="734002"/>
          </a:xfrm>
        </p:spPr>
        <p:txBody>
          <a:bodyPr/>
          <a:lstStyle/>
          <a:p>
            <a:r>
              <a:rPr lang="en-US" sz="3200" dirty="0"/>
              <a:t>WORKSHOP OUTLINE</a:t>
            </a:r>
          </a:p>
        </p:txBody>
      </p:sp>
      <p:sp>
        <p:nvSpPr>
          <p:cNvPr id="3" name="Content Placeholder 2">
            <a:extLst>
              <a:ext uri="{FF2B5EF4-FFF2-40B4-BE49-F238E27FC236}">
                <a16:creationId xmlns:a16="http://schemas.microsoft.com/office/drawing/2014/main" id="{FF577E26-A759-4FB3-AA91-3AD00C2C4F4C}"/>
              </a:ext>
            </a:extLst>
          </p:cNvPr>
          <p:cNvSpPr>
            <a:spLocks noGrp="1"/>
          </p:cNvSpPr>
          <p:nvPr>
            <p:ph sz="half" idx="1"/>
          </p:nvPr>
        </p:nvSpPr>
        <p:spPr>
          <a:xfrm>
            <a:off x="1104900" y="1056875"/>
            <a:ext cx="5928053" cy="5473818"/>
          </a:xfrm>
        </p:spPr>
        <p:txBody>
          <a:bodyPr>
            <a:noAutofit/>
          </a:bodyPr>
          <a:lstStyle/>
          <a:p>
            <a:pPr>
              <a:spcBef>
                <a:spcPts val="0"/>
              </a:spcBef>
              <a:spcAft>
                <a:spcPts val="400"/>
              </a:spcAft>
            </a:pPr>
            <a:r>
              <a:rPr lang="en-US" sz="2400" dirty="0"/>
              <a:t>Learning Objectives</a:t>
            </a:r>
          </a:p>
          <a:p>
            <a:pPr>
              <a:spcBef>
                <a:spcPts val="0"/>
              </a:spcBef>
              <a:spcAft>
                <a:spcPts val="400"/>
              </a:spcAft>
            </a:pPr>
            <a:r>
              <a:rPr lang="en-US" sz="2400" dirty="0"/>
              <a:t>Introductions</a:t>
            </a:r>
          </a:p>
          <a:p>
            <a:pPr lvl="1">
              <a:spcBef>
                <a:spcPts val="0"/>
              </a:spcBef>
              <a:spcAft>
                <a:spcPts val="400"/>
              </a:spcAft>
            </a:pPr>
            <a:r>
              <a:rPr lang="en-US" sz="2000" dirty="0"/>
              <a:t>Acknowledgements</a:t>
            </a:r>
          </a:p>
          <a:p>
            <a:pPr>
              <a:spcBef>
                <a:spcPts val="0"/>
              </a:spcBef>
              <a:spcAft>
                <a:spcPts val="400"/>
              </a:spcAft>
            </a:pPr>
            <a:r>
              <a:rPr lang="en-US" sz="2400" dirty="0"/>
              <a:t>Role of M&amp;S, Certification, CMSP</a:t>
            </a:r>
          </a:p>
          <a:p>
            <a:pPr>
              <a:spcBef>
                <a:spcPts val="0"/>
              </a:spcBef>
              <a:spcAft>
                <a:spcPts val="400"/>
              </a:spcAft>
            </a:pPr>
            <a:r>
              <a:rPr lang="en-US" sz="2400" dirty="0"/>
              <a:t>CMSP</a:t>
            </a:r>
          </a:p>
          <a:p>
            <a:pPr lvl="1">
              <a:spcBef>
                <a:spcPts val="0"/>
              </a:spcBef>
              <a:spcAft>
                <a:spcPts val="400"/>
              </a:spcAft>
            </a:pPr>
            <a:r>
              <a:rPr lang="en-US" sz="2000" dirty="0"/>
              <a:t>Certification Levels</a:t>
            </a:r>
          </a:p>
          <a:p>
            <a:pPr lvl="1">
              <a:spcBef>
                <a:spcPts val="0"/>
              </a:spcBef>
              <a:spcAft>
                <a:spcPts val="400"/>
              </a:spcAft>
            </a:pPr>
            <a:r>
              <a:rPr lang="en-US" sz="2000" dirty="0"/>
              <a:t>Education and Experience</a:t>
            </a:r>
          </a:p>
          <a:p>
            <a:pPr lvl="1">
              <a:spcBef>
                <a:spcPts val="0"/>
              </a:spcBef>
              <a:spcAft>
                <a:spcPts val="400"/>
              </a:spcAft>
            </a:pPr>
            <a:r>
              <a:rPr lang="en-US" sz="2000" dirty="0"/>
              <a:t>Exam Philosophy and Overview</a:t>
            </a:r>
          </a:p>
          <a:p>
            <a:pPr lvl="1">
              <a:spcBef>
                <a:spcPts val="0"/>
              </a:spcBef>
              <a:spcAft>
                <a:spcPts val="400"/>
              </a:spcAft>
            </a:pPr>
            <a:r>
              <a:rPr lang="en-US" sz="2000" dirty="0"/>
              <a:t>Exam Specifics</a:t>
            </a:r>
          </a:p>
          <a:p>
            <a:pPr lvl="1">
              <a:spcBef>
                <a:spcPts val="0"/>
              </a:spcBef>
              <a:spcAft>
                <a:spcPts val="400"/>
              </a:spcAft>
            </a:pPr>
            <a:r>
              <a:rPr lang="en-US" sz="2000" dirty="0"/>
              <a:t>Tracks and Topics / Subtopics</a:t>
            </a:r>
          </a:p>
          <a:p>
            <a:pPr lvl="1">
              <a:spcBef>
                <a:spcPts val="0"/>
              </a:spcBef>
              <a:spcAft>
                <a:spcPts val="400"/>
              </a:spcAft>
            </a:pPr>
            <a:r>
              <a:rPr lang="en-US" sz="2000" dirty="0"/>
              <a:t>Tips, Techniques, and Timeline</a:t>
            </a:r>
          </a:p>
          <a:p>
            <a:pPr>
              <a:spcBef>
                <a:spcPts val="0"/>
              </a:spcBef>
              <a:spcAft>
                <a:spcPts val="400"/>
              </a:spcAft>
            </a:pPr>
            <a:r>
              <a:rPr lang="en-US" sz="2400" dirty="0"/>
              <a:t>Overview of Topics / Subtopics</a:t>
            </a:r>
          </a:p>
          <a:p>
            <a:pPr lvl="1">
              <a:spcBef>
                <a:spcPts val="0"/>
              </a:spcBef>
              <a:spcAft>
                <a:spcPts val="400"/>
              </a:spcAft>
            </a:pPr>
            <a:r>
              <a:rPr lang="en-US" sz="2000" dirty="0"/>
              <a:t>M&amp;S Types, Applications,…</a:t>
            </a:r>
          </a:p>
          <a:p>
            <a:pPr>
              <a:spcBef>
                <a:spcPts val="0"/>
              </a:spcBef>
              <a:spcAft>
                <a:spcPts val="400"/>
              </a:spcAft>
            </a:pPr>
            <a:r>
              <a:rPr lang="en-US" sz="2400" dirty="0"/>
              <a:t>The “Type is Right” Game</a:t>
            </a:r>
          </a:p>
        </p:txBody>
      </p:sp>
      <p:sp>
        <p:nvSpPr>
          <p:cNvPr id="4" name="Content Placeholder 3">
            <a:extLst>
              <a:ext uri="{FF2B5EF4-FFF2-40B4-BE49-F238E27FC236}">
                <a16:creationId xmlns:a16="http://schemas.microsoft.com/office/drawing/2014/main" id="{06DC3679-150C-4865-A91F-266BD1437E44}"/>
              </a:ext>
            </a:extLst>
          </p:cNvPr>
          <p:cNvSpPr>
            <a:spLocks noGrp="1"/>
          </p:cNvSpPr>
          <p:nvPr>
            <p:ph sz="half" idx="2"/>
          </p:nvPr>
        </p:nvSpPr>
        <p:spPr>
          <a:xfrm>
            <a:off x="7698562" y="1016374"/>
            <a:ext cx="4007103" cy="5710301"/>
          </a:xfrm>
        </p:spPr>
        <p:txBody>
          <a:bodyPr>
            <a:noAutofit/>
          </a:bodyPr>
          <a:lstStyle/>
          <a:p>
            <a:pPr>
              <a:spcBef>
                <a:spcPts val="0"/>
              </a:spcBef>
            </a:pPr>
            <a:r>
              <a:rPr lang="en-US" sz="2400" dirty="0"/>
              <a:t>Certification Exam </a:t>
            </a:r>
          </a:p>
          <a:p>
            <a:pPr lvl="1">
              <a:spcBef>
                <a:spcPts val="0"/>
              </a:spcBef>
            </a:pPr>
            <a:r>
              <a:rPr lang="en-US" sz="2000" dirty="0"/>
              <a:t>Sample Questions</a:t>
            </a:r>
          </a:p>
          <a:p>
            <a:pPr>
              <a:spcBef>
                <a:spcPts val="0"/>
              </a:spcBef>
            </a:pPr>
            <a:r>
              <a:rPr lang="en-US" sz="2400" dirty="0"/>
              <a:t>Review</a:t>
            </a:r>
          </a:p>
          <a:p>
            <a:pPr lvl="1">
              <a:spcBef>
                <a:spcPts val="0"/>
              </a:spcBef>
            </a:pPr>
            <a:r>
              <a:rPr lang="en-US" sz="2000" dirty="0"/>
              <a:t>Topics</a:t>
            </a:r>
          </a:p>
          <a:p>
            <a:pPr lvl="1">
              <a:spcBef>
                <a:spcPts val="0"/>
              </a:spcBef>
            </a:pPr>
            <a:r>
              <a:rPr lang="en-US" sz="2000"/>
              <a:t>Crossword Puzzle </a:t>
            </a:r>
            <a:r>
              <a:rPr lang="en-US" sz="2000" dirty="0"/>
              <a:t>Game</a:t>
            </a:r>
          </a:p>
          <a:p>
            <a:pPr>
              <a:spcBef>
                <a:spcPts val="0"/>
              </a:spcBef>
            </a:pPr>
            <a:r>
              <a:rPr lang="en-US" sz="2400" dirty="0"/>
              <a:t>CMSP </a:t>
            </a:r>
          </a:p>
          <a:p>
            <a:pPr lvl="1">
              <a:spcBef>
                <a:spcPts val="0"/>
              </a:spcBef>
            </a:pPr>
            <a:r>
              <a:rPr lang="en-US" sz="2000" dirty="0"/>
              <a:t>Context</a:t>
            </a:r>
          </a:p>
          <a:p>
            <a:pPr lvl="1">
              <a:spcBef>
                <a:spcPts val="0"/>
              </a:spcBef>
            </a:pPr>
            <a:r>
              <a:rPr lang="en-US" sz="2000" dirty="0"/>
              <a:t>Current Events</a:t>
            </a:r>
          </a:p>
          <a:p>
            <a:pPr>
              <a:spcBef>
                <a:spcPts val="0"/>
              </a:spcBef>
            </a:pPr>
            <a:r>
              <a:rPr lang="en-US" sz="2400" dirty="0"/>
              <a:t>Jeopardy Game</a:t>
            </a:r>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000" dirty="0"/>
          </a:p>
          <a:p>
            <a:pPr>
              <a:spcBef>
                <a:spcPts val="0"/>
              </a:spcBef>
            </a:pPr>
            <a:endParaRPr lang="en-US" sz="1400" dirty="0"/>
          </a:p>
          <a:p>
            <a:pPr>
              <a:spcBef>
                <a:spcPts val="0"/>
              </a:spcBef>
            </a:pPr>
            <a:r>
              <a:rPr lang="en-US" sz="2400" dirty="0"/>
              <a:t>Course Evaluations</a:t>
            </a:r>
          </a:p>
          <a:p>
            <a:pPr>
              <a:spcBef>
                <a:spcPts val="0"/>
              </a:spcBef>
            </a:pPr>
            <a:endParaRPr lang="en-US" sz="2400" dirty="0"/>
          </a:p>
        </p:txBody>
      </p:sp>
      <p:pic>
        <p:nvPicPr>
          <p:cNvPr id="10" name="Picture 9">
            <a:extLst>
              <a:ext uri="{FF2B5EF4-FFF2-40B4-BE49-F238E27FC236}">
                <a16:creationId xmlns:a16="http://schemas.microsoft.com/office/drawing/2014/main" id="{B943F723-0007-49DD-B952-2F1A6BB8C2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11" name="Picture 10">
            <a:extLst>
              <a:ext uri="{FF2B5EF4-FFF2-40B4-BE49-F238E27FC236}">
                <a16:creationId xmlns:a16="http://schemas.microsoft.com/office/drawing/2014/main" id="{DAD7CCD8-C0BB-469D-BA3B-DCA94BBF034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02247" y="85378"/>
            <a:ext cx="1805305" cy="563245"/>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01B36872-67FC-4CB1-97D6-63E0F6DAC3B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22462" y="4201612"/>
            <a:ext cx="2411781" cy="1725392"/>
          </a:xfrm>
          <a:prstGeom prst="rect">
            <a:avLst/>
          </a:prstGeom>
        </p:spPr>
      </p:pic>
      <p:sp>
        <p:nvSpPr>
          <p:cNvPr id="8" name="Arrow: Striped Right 7">
            <a:extLst>
              <a:ext uri="{FF2B5EF4-FFF2-40B4-BE49-F238E27FC236}">
                <a16:creationId xmlns:a16="http://schemas.microsoft.com/office/drawing/2014/main" id="{3A42E97F-9F73-4D8D-864A-C9A685A751DE}"/>
              </a:ext>
            </a:extLst>
          </p:cNvPr>
          <p:cNvSpPr/>
          <p:nvPr/>
        </p:nvSpPr>
        <p:spPr bwMode="auto">
          <a:xfrm>
            <a:off x="7090103" y="1678854"/>
            <a:ext cx="879548" cy="528031"/>
          </a:xfrm>
          <a:prstGeom prst="stripedRightArrow">
            <a:avLst/>
          </a:prstGeom>
          <a:solidFill>
            <a:srgbClr val="2B56AB"/>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9" name="TextBox 8">
            <a:extLst>
              <a:ext uri="{FF2B5EF4-FFF2-40B4-BE49-F238E27FC236}">
                <a16:creationId xmlns:a16="http://schemas.microsoft.com/office/drawing/2014/main" id="{396440EA-8DA0-464E-AE1E-6727CFA79F26}"/>
              </a:ext>
            </a:extLst>
          </p:cNvPr>
          <p:cNvSpPr txBox="1"/>
          <p:nvPr/>
        </p:nvSpPr>
        <p:spPr>
          <a:xfrm>
            <a:off x="313468" y="6596390"/>
            <a:ext cx="634386" cy="261610"/>
          </a:xfrm>
          <a:prstGeom prst="rect">
            <a:avLst/>
          </a:prstGeom>
          <a:solidFill>
            <a:srgbClr val="0000CC"/>
          </a:solidFill>
        </p:spPr>
        <p:txBody>
          <a:bodyPr wrap="square" rtlCol="0">
            <a:spAutoFit/>
          </a:bodyPr>
          <a:lstStyle/>
          <a:p>
            <a:r>
              <a:rPr lang="en-US" sz="1100" b="1" i="1" dirty="0">
                <a:solidFill>
                  <a:srgbClr val="00FF00"/>
                </a:solidFill>
              </a:rPr>
              <a:t>1100</a:t>
            </a:r>
          </a:p>
        </p:txBody>
      </p:sp>
    </p:spTree>
    <p:extLst>
      <p:ext uri="{BB962C8B-B14F-4D97-AF65-F5344CB8AC3E}">
        <p14:creationId xmlns:p14="http://schemas.microsoft.com/office/powerpoint/2010/main" val="427285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35037C3-AA0A-42CE-A515-47FBFAE6B5D9}"/>
              </a:ext>
            </a:extLst>
          </p:cNvPr>
          <p:cNvSpPr>
            <a:spLocks noGrp="1"/>
          </p:cNvSpPr>
          <p:nvPr>
            <p:ph type="sldNum" sz="quarter" idx="10"/>
          </p:nvPr>
        </p:nvSpPr>
        <p:spPr/>
        <p:txBody>
          <a:bodyPr/>
          <a:lstStyle/>
          <a:p>
            <a:pPr>
              <a:defRPr/>
            </a:pPr>
            <a:fld id="{D68E8870-17DE-45C4-A8DD-7644B2422933}" type="slidenum">
              <a:rPr lang="en-US" smtClean="0"/>
              <a:pPr>
                <a:defRPr/>
              </a:pPr>
              <a:t>100</a:t>
            </a:fld>
            <a:endParaRPr lang="en-US" dirty="0"/>
          </a:p>
        </p:txBody>
      </p:sp>
      <p:sp>
        <p:nvSpPr>
          <p:cNvPr id="3" name="Title 2">
            <a:extLst>
              <a:ext uri="{FF2B5EF4-FFF2-40B4-BE49-F238E27FC236}">
                <a16:creationId xmlns:a16="http://schemas.microsoft.com/office/drawing/2014/main" id="{D62EE393-7139-4BF5-A8D3-887021B31B97}"/>
              </a:ext>
            </a:extLst>
          </p:cNvPr>
          <p:cNvSpPr>
            <a:spLocks noGrp="1"/>
          </p:cNvSpPr>
          <p:nvPr>
            <p:ph type="title"/>
          </p:nvPr>
        </p:nvSpPr>
        <p:spPr>
          <a:xfrm>
            <a:off x="2397039" y="0"/>
            <a:ext cx="7416800" cy="650005"/>
          </a:xfrm>
        </p:spPr>
        <p:txBody>
          <a:bodyPr/>
          <a:lstStyle/>
          <a:p>
            <a:r>
              <a:rPr lang="en-US" sz="3200" dirty="0"/>
              <a:t>SUMMARY AND REVIEW</a:t>
            </a:r>
          </a:p>
        </p:txBody>
      </p:sp>
      <p:sp>
        <p:nvSpPr>
          <p:cNvPr id="4" name="Content Placeholder 3">
            <a:extLst>
              <a:ext uri="{FF2B5EF4-FFF2-40B4-BE49-F238E27FC236}">
                <a16:creationId xmlns:a16="http://schemas.microsoft.com/office/drawing/2014/main" id="{DAEED540-87FC-4800-88D8-2E8DA040C8C5}"/>
              </a:ext>
            </a:extLst>
          </p:cNvPr>
          <p:cNvSpPr>
            <a:spLocks noGrp="1"/>
          </p:cNvSpPr>
          <p:nvPr>
            <p:ph sz="quarter" idx="11"/>
          </p:nvPr>
        </p:nvSpPr>
        <p:spPr>
          <a:xfrm>
            <a:off x="139772" y="1006342"/>
            <a:ext cx="2740588" cy="650005"/>
          </a:xfrm>
        </p:spPr>
        <p:txBody>
          <a:bodyPr/>
          <a:lstStyle/>
          <a:p>
            <a:pPr marL="0" indent="0">
              <a:buNone/>
            </a:pPr>
            <a:r>
              <a:rPr lang="en-US" b="1" i="1" dirty="0"/>
              <a:t>Had Enough?</a:t>
            </a:r>
          </a:p>
        </p:txBody>
      </p:sp>
      <p:pic>
        <p:nvPicPr>
          <p:cNvPr id="5" name="Picture 3">
            <a:extLst>
              <a:ext uri="{FF2B5EF4-FFF2-40B4-BE49-F238E27FC236}">
                <a16:creationId xmlns:a16="http://schemas.microsoft.com/office/drawing/2014/main" id="{D1FB885C-9CC3-412F-8675-E758FF48D0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0360" y="1006342"/>
            <a:ext cx="7467600" cy="5592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708987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2B8FC3-12D7-4A69-A543-FB762A359975}"/>
              </a:ext>
            </a:extLst>
          </p:cNvPr>
          <p:cNvSpPr>
            <a:spLocks noGrp="1"/>
          </p:cNvSpPr>
          <p:nvPr>
            <p:ph type="sldNum" sz="quarter" idx="10"/>
          </p:nvPr>
        </p:nvSpPr>
        <p:spPr/>
        <p:txBody>
          <a:bodyPr/>
          <a:lstStyle/>
          <a:p>
            <a:pPr>
              <a:defRPr/>
            </a:pPr>
            <a:fld id="{D68E8870-17DE-45C4-A8DD-7644B2422933}" type="slidenum">
              <a:rPr lang="en-US" smtClean="0"/>
              <a:pPr>
                <a:defRPr/>
              </a:pPr>
              <a:t>101</a:t>
            </a:fld>
            <a:endParaRPr lang="en-US" dirty="0"/>
          </a:p>
        </p:txBody>
      </p:sp>
      <p:sp>
        <p:nvSpPr>
          <p:cNvPr id="3" name="Title 2">
            <a:extLst>
              <a:ext uri="{FF2B5EF4-FFF2-40B4-BE49-F238E27FC236}">
                <a16:creationId xmlns:a16="http://schemas.microsoft.com/office/drawing/2014/main" id="{9865FF73-3DA7-4B70-8705-9073D88C11BD}"/>
              </a:ext>
            </a:extLst>
          </p:cNvPr>
          <p:cNvSpPr>
            <a:spLocks noGrp="1"/>
          </p:cNvSpPr>
          <p:nvPr>
            <p:ph type="title"/>
          </p:nvPr>
        </p:nvSpPr>
        <p:spPr>
          <a:xfrm>
            <a:off x="2387600" y="-60149"/>
            <a:ext cx="7416800" cy="795130"/>
          </a:xfrm>
        </p:spPr>
        <p:txBody>
          <a:bodyPr/>
          <a:lstStyle/>
          <a:p>
            <a:r>
              <a:rPr lang="en-US" sz="3200" dirty="0"/>
              <a:t>KEY TERMS AND TYPES - MODEL</a:t>
            </a:r>
          </a:p>
        </p:txBody>
      </p:sp>
      <p:sp>
        <p:nvSpPr>
          <p:cNvPr id="4" name="Content Placeholder 3">
            <a:extLst>
              <a:ext uri="{FF2B5EF4-FFF2-40B4-BE49-F238E27FC236}">
                <a16:creationId xmlns:a16="http://schemas.microsoft.com/office/drawing/2014/main" id="{C9EA896C-F855-4FB6-8EB1-3193E42CC20D}"/>
              </a:ext>
            </a:extLst>
          </p:cNvPr>
          <p:cNvSpPr>
            <a:spLocks noGrp="1"/>
          </p:cNvSpPr>
          <p:nvPr>
            <p:ph sz="quarter" idx="11"/>
          </p:nvPr>
        </p:nvSpPr>
        <p:spPr>
          <a:xfrm>
            <a:off x="390993" y="868295"/>
            <a:ext cx="5441095" cy="5730809"/>
          </a:xfrm>
        </p:spPr>
        <p:txBody>
          <a:bodyPr/>
          <a:lstStyle/>
          <a:p>
            <a:pPr>
              <a:spcBef>
                <a:spcPts val="0"/>
              </a:spcBef>
              <a:spcAft>
                <a:spcPts val="600"/>
              </a:spcAft>
              <a:defRPr/>
            </a:pPr>
            <a:r>
              <a:rPr lang="en-US" dirty="0">
                <a:sym typeface="Symbol" pitchFamily="18" charset="2"/>
              </a:rPr>
              <a:t>A physical, mathematical, or otherwise logical representation of a system, entity, phenomenon, or process</a:t>
            </a:r>
            <a:endParaRPr lang="en-US" sz="1200" dirty="0">
              <a:sym typeface="Symbol" pitchFamily="18" charset="2"/>
            </a:endParaRPr>
          </a:p>
          <a:p>
            <a:pPr>
              <a:spcBef>
                <a:spcPts val="0"/>
              </a:spcBef>
              <a:spcAft>
                <a:spcPts val="600"/>
              </a:spcAft>
              <a:defRPr/>
            </a:pPr>
            <a:r>
              <a:rPr lang="en-US" dirty="0">
                <a:sym typeface="Symbol" pitchFamily="18" charset="2"/>
              </a:rPr>
              <a:t>To an observer </a:t>
            </a:r>
            <a:r>
              <a:rPr lang="en-US" i="1" dirty="0">
                <a:sym typeface="Symbol" pitchFamily="18" charset="2"/>
              </a:rPr>
              <a:t>B</a:t>
            </a:r>
            <a:r>
              <a:rPr lang="en-US" dirty="0">
                <a:sym typeface="Symbol" pitchFamily="18" charset="2"/>
              </a:rPr>
              <a:t>, an object </a:t>
            </a:r>
            <a:r>
              <a:rPr lang="en-US" i="1" dirty="0">
                <a:sym typeface="Symbol" pitchFamily="18" charset="2"/>
              </a:rPr>
              <a:t>A</a:t>
            </a:r>
            <a:r>
              <a:rPr lang="en-US" dirty="0">
                <a:sym typeface="Symbol" pitchFamily="18" charset="2"/>
              </a:rPr>
              <a:t>* is a model of an object </a:t>
            </a:r>
            <a:r>
              <a:rPr lang="en-US" i="1" dirty="0">
                <a:sym typeface="Symbol" pitchFamily="18" charset="2"/>
              </a:rPr>
              <a:t>A</a:t>
            </a:r>
            <a:r>
              <a:rPr lang="en-US" dirty="0">
                <a:sym typeface="Symbol" pitchFamily="18" charset="2"/>
              </a:rPr>
              <a:t> to the extent that </a:t>
            </a:r>
            <a:r>
              <a:rPr lang="en-US" i="1" dirty="0">
                <a:sym typeface="Symbol" pitchFamily="18" charset="2"/>
              </a:rPr>
              <a:t>B</a:t>
            </a:r>
            <a:r>
              <a:rPr lang="en-US" dirty="0">
                <a:sym typeface="Symbol" pitchFamily="18" charset="2"/>
              </a:rPr>
              <a:t> can use </a:t>
            </a:r>
            <a:r>
              <a:rPr lang="en-US" i="1" dirty="0">
                <a:sym typeface="Symbol" pitchFamily="18" charset="2"/>
              </a:rPr>
              <a:t>A</a:t>
            </a:r>
            <a:r>
              <a:rPr lang="en-US" dirty="0">
                <a:sym typeface="Symbol" pitchFamily="18" charset="2"/>
              </a:rPr>
              <a:t>* to answer questions that are of interest about </a:t>
            </a:r>
            <a:r>
              <a:rPr lang="en-US" i="1" dirty="0">
                <a:sym typeface="Symbol" pitchFamily="18" charset="2"/>
              </a:rPr>
              <a:t>A</a:t>
            </a:r>
            <a:endParaRPr lang="en-US" sz="1600" dirty="0">
              <a:sym typeface="Symbol" pitchFamily="18" charset="2"/>
            </a:endParaRPr>
          </a:p>
          <a:p>
            <a:pPr>
              <a:spcBef>
                <a:spcPts val="0"/>
              </a:spcBef>
              <a:spcAft>
                <a:spcPts val="600"/>
              </a:spcAft>
              <a:defRPr/>
            </a:pPr>
            <a:r>
              <a:rPr lang="en-US" dirty="0"/>
              <a:t>Representation of something else, normally a “real-world” system</a:t>
            </a:r>
          </a:p>
          <a:p>
            <a:pPr>
              <a:spcBef>
                <a:spcPts val="0"/>
              </a:spcBef>
              <a:spcAft>
                <a:spcPts val="600"/>
              </a:spcAft>
              <a:defRPr/>
            </a:pPr>
            <a:r>
              <a:rPr lang="en-US" dirty="0"/>
              <a:t>Some aspects of the modeled system are represented in the model, others not</a:t>
            </a:r>
          </a:p>
          <a:p>
            <a:pPr>
              <a:spcBef>
                <a:spcPts val="0"/>
              </a:spcBef>
              <a:spcAft>
                <a:spcPts val="600"/>
              </a:spcAft>
            </a:pPr>
            <a:endParaRPr lang="en-US" sz="2000" dirty="0"/>
          </a:p>
        </p:txBody>
      </p:sp>
      <p:pic>
        <p:nvPicPr>
          <p:cNvPr id="5" name="Picture 4">
            <a:extLst>
              <a:ext uri="{FF2B5EF4-FFF2-40B4-BE49-F238E27FC236}">
                <a16:creationId xmlns:a16="http://schemas.microsoft.com/office/drawing/2014/main" id="{F9F42C7C-9072-433B-8EE4-B945CC87CCBE}"/>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90364" y="55793"/>
            <a:ext cx="1397896" cy="563245"/>
          </a:xfrm>
          <a:prstGeom prst="rect">
            <a:avLst/>
          </a:prstGeom>
        </p:spPr>
      </p:pic>
      <p:pic>
        <p:nvPicPr>
          <p:cNvPr id="7" name="Picture 6">
            <a:extLst>
              <a:ext uri="{FF2B5EF4-FFF2-40B4-BE49-F238E27FC236}">
                <a16:creationId xmlns:a16="http://schemas.microsoft.com/office/drawing/2014/main" id="{92F1BBAE-4FEB-4AB5-B39C-A23AB8A483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5636" y="734981"/>
            <a:ext cx="6096000" cy="3990975"/>
          </a:xfrm>
          <a:prstGeom prst="rect">
            <a:avLst/>
          </a:prstGeom>
        </p:spPr>
      </p:pic>
      <p:pic>
        <p:nvPicPr>
          <p:cNvPr id="8" name="Picture 7">
            <a:extLst>
              <a:ext uri="{FF2B5EF4-FFF2-40B4-BE49-F238E27FC236}">
                <a16:creationId xmlns:a16="http://schemas.microsoft.com/office/drawing/2014/main" id="{D8170C0D-99FD-45CB-BE27-6B9498954F4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69614483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2B8FC3-12D7-4A69-A543-FB762A359975}"/>
              </a:ext>
            </a:extLst>
          </p:cNvPr>
          <p:cNvSpPr>
            <a:spLocks noGrp="1"/>
          </p:cNvSpPr>
          <p:nvPr>
            <p:ph type="sldNum" sz="quarter" idx="10"/>
          </p:nvPr>
        </p:nvSpPr>
        <p:spPr/>
        <p:txBody>
          <a:bodyPr/>
          <a:lstStyle/>
          <a:p>
            <a:pPr>
              <a:defRPr/>
            </a:pPr>
            <a:fld id="{D68E8870-17DE-45C4-A8DD-7644B2422933}" type="slidenum">
              <a:rPr lang="en-US" smtClean="0"/>
              <a:pPr>
                <a:defRPr/>
              </a:pPr>
              <a:t>102</a:t>
            </a:fld>
            <a:endParaRPr lang="en-US" dirty="0"/>
          </a:p>
        </p:txBody>
      </p:sp>
      <p:sp>
        <p:nvSpPr>
          <p:cNvPr id="3" name="Title 2">
            <a:extLst>
              <a:ext uri="{FF2B5EF4-FFF2-40B4-BE49-F238E27FC236}">
                <a16:creationId xmlns:a16="http://schemas.microsoft.com/office/drawing/2014/main" id="{9865FF73-3DA7-4B70-8705-9073D88C11BD}"/>
              </a:ext>
            </a:extLst>
          </p:cNvPr>
          <p:cNvSpPr>
            <a:spLocks noGrp="1"/>
          </p:cNvSpPr>
          <p:nvPr>
            <p:ph type="title"/>
          </p:nvPr>
        </p:nvSpPr>
        <p:spPr>
          <a:xfrm>
            <a:off x="2387600" y="-60149"/>
            <a:ext cx="7416800" cy="795130"/>
          </a:xfrm>
        </p:spPr>
        <p:txBody>
          <a:bodyPr/>
          <a:lstStyle/>
          <a:p>
            <a:r>
              <a:rPr lang="en-US" sz="3200" dirty="0"/>
              <a:t>SIMULATION</a:t>
            </a:r>
          </a:p>
        </p:txBody>
      </p:sp>
      <p:sp>
        <p:nvSpPr>
          <p:cNvPr id="4" name="Content Placeholder 3">
            <a:extLst>
              <a:ext uri="{FF2B5EF4-FFF2-40B4-BE49-F238E27FC236}">
                <a16:creationId xmlns:a16="http://schemas.microsoft.com/office/drawing/2014/main" id="{C9EA896C-F855-4FB6-8EB1-3193E42CC20D}"/>
              </a:ext>
            </a:extLst>
          </p:cNvPr>
          <p:cNvSpPr>
            <a:spLocks noGrp="1"/>
          </p:cNvSpPr>
          <p:nvPr>
            <p:ph sz="quarter" idx="11"/>
          </p:nvPr>
        </p:nvSpPr>
        <p:spPr>
          <a:xfrm>
            <a:off x="410817" y="1002110"/>
            <a:ext cx="3913448" cy="5075237"/>
          </a:xfrm>
        </p:spPr>
        <p:txBody>
          <a:bodyPr/>
          <a:lstStyle/>
          <a:p>
            <a:pPr>
              <a:spcBef>
                <a:spcPts val="0"/>
              </a:spcBef>
            </a:pPr>
            <a:r>
              <a:rPr lang="en-US" altLang="en-US" sz="2400" dirty="0">
                <a:sym typeface="Symbol" panose="05050102010706020507" pitchFamily="18" charset="2"/>
              </a:rPr>
              <a:t>The imitation of the operation of a real-world process or system over time</a:t>
            </a:r>
          </a:p>
          <a:p>
            <a:pPr>
              <a:spcBef>
                <a:spcPts val="0"/>
              </a:spcBef>
            </a:pPr>
            <a:endParaRPr lang="en-US" altLang="en-US" sz="2400" dirty="0">
              <a:sym typeface="Symbol" panose="05050102010706020507" pitchFamily="18" charset="2"/>
            </a:endParaRPr>
          </a:p>
          <a:p>
            <a:pPr>
              <a:spcBef>
                <a:spcPts val="0"/>
              </a:spcBef>
            </a:pPr>
            <a:r>
              <a:rPr lang="en-US" altLang="en-US" sz="2400" dirty="0">
                <a:sym typeface="Symbol" panose="05050102010706020507" pitchFamily="18" charset="2"/>
              </a:rPr>
              <a:t>A technique for testing, analysis, or training in which</a:t>
            </a:r>
            <a:br>
              <a:rPr lang="en-US" altLang="en-US" sz="2400" dirty="0">
                <a:sym typeface="Symbol" panose="05050102010706020507" pitchFamily="18" charset="2"/>
              </a:rPr>
            </a:br>
            <a:r>
              <a:rPr lang="en-US" altLang="en-US" sz="2400" dirty="0">
                <a:sym typeface="Symbol" panose="05050102010706020507" pitchFamily="18" charset="2"/>
              </a:rPr>
              <a:t>real world systems are used, or where a model reproduces real world and conceptual systems</a:t>
            </a:r>
            <a:endParaRPr lang="en-US" altLang="en-US" sz="1600" dirty="0">
              <a:sym typeface="Symbol" panose="05050102010706020507" pitchFamily="18" charset="2"/>
            </a:endParaRPr>
          </a:p>
          <a:p>
            <a:pPr>
              <a:spcBef>
                <a:spcPts val="0"/>
              </a:spcBef>
            </a:pPr>
            <a:endParaRPr lang="en-US" altLang="en-US" sz="800" dirty="0">
              <a:sym typeface="Symbol" panose="05050102010706020507" pitchFamily="18" charset="2"/>
            </a:endParaRPr>
          </a:p>
          <a:p>
            <a:pPr>
              <a:spcBef>
                <a:spcPts val="0"/>
              </a:spcBef>
            </a:pPr>
            <a:endParaRPr lang="en-US" sz="1800" dirty="0"/>
          </a:p>
        </p:txBody>
      </p:sp>
      <p:pic>
        <p:nvPicPr>
          <p:cNvPr id="5" name="Picture 4">
            <a:extLst>
              <a:ext uri="{FF2B5EF4-FFF2-40B4-BE49-F238E27FC236}">
                <a16:creationId xmlns:a16="http://schemas.microsoft.com/office/drawing/2014/main" id="{F9F42C7C-9072-433B-8EE4-B945CC87CCBE}"/>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22686" y="55793"/>
            <a:ext cx="1397896" cy="563245"/>
          </a:xfrm>
          <a:prstGeom prst="rect">
            <a:avLst/>
          </a:prstGeom>
        </p:spPr>
      </p:pic>
      <p:pic>
        <p:nvPicPr>
          <p:cNvPr id="9" name="Picture 8">
            <a:extLst>
              <a:ext uri="{FF2B5EF4-FFF2-40B4-BE49-F238E27FC236}">
                <a16:creationId xmlns:a16="http://schemas.microsoft.com/office/drawing/2014/main" id="{23AA4EE3-5070-4E93-A99E-34A1D3CA69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8769" y="1002110"/>
            <a:ext cx="7086600" cy="5400675"/>
          </a:xfrm>
          <a:prstGeom prst="rect">
            <a:avLst/>
          </a:prstGeom>
        </p:spPr>
      </p:pic>
      <p:pic>
        <p:nvPicPr>
          <p:cNvPr id="7" name="Picture 6">
            <a:extLst>
              <a:ext uri="{FF2B5EF4-FFF2-40B4-BE49-F238E27FC236}">
                <a16:creationId xmlns:a16="http://schemas.microsoft.com/office/drawing/2014/main" id="{58BAF8BE-6F46-4086-B3E6-55AE5698406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68193597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7E144-B755-442E-92F1-55B4BEA13E43}"/>
              </a:ext>
            </a:extLst>
          </p:cNvPr>
          <p:cNvSpPr>
            <a:spLocks noGrp="1"/>
          </p:cNvSpPr>
          <p:nvPr>
            <p:ph type="title"/>
          </p:nvPr>
        </p:nvSpPr>
        <p:spPr>
          <a:xfrm>
            <a:off x="0" y="-9971"/>
            <a:ext cx="12192000" cy="734002"/>
          </a:xfrm>
        </p:spPr>
        <p:txBody>
          <a:bodyPr/>
          <a:lstStyle/>
          <a:p>
            <a:r>
              <a:rPr lang="en-US" sz="3200" dirty="0"/>
              <a:t>M&amp;S TECHNOLOGY GOALS</a:t>
            </a:r>
          </a:p>
        </p:txBody>
      </p:sp>
      <p:sp>
        <p:nvSpPr>
          <p:cNvPr id="3" name="Content Placeholder 2">
            <a:extLst>
              <a:ext uri="{FF2B5EF4-FFF2-40B4-BE49-F238E27FC236}">
                <a16:creationId xmlns:a16="http://schemas.microsoft.com/office/drawing/2014/main" id="{70386494-369E-4313-99B4-0B3327D345A8}"/>
              </a:ext>
            </a:extLst>
          </p:cNvPr>
          <p:cNvSpPr>
            <a:spLocks noGrp="1"/>
          </p:cNvSpPr>
          <p:nvPr>
            <p:ph idx="1"/>
          </p:nvPr>
        </p:nvSpPr>
        <p:spPr>
          <a:xfrm>
            <a:off x="407498" y="1162431"/>
            <a:ext cx="11157155" cy="5013181"/>
          </a:xfrm>
        </p:spPr>
        <p:txBody>
          <a:bodyPr>
            <a:normAutofit lnSpcReduction="10000"/>
          </a:bodyPr>
          <a:lstStyle/>
          <a:p>
            <a:pPr>
              <a:spcAft>
                <a:spcPts val="600"/>
              </a:spcAft>
            </a:pPr>
            <a:r>
              <a:rPr lang="en-US" dirty="0"/>
              <a:t>Since the 90s, there have been a set of technical goals pursued by empowered organizations - of many types!</a:t>
            </a:r>
          </a:p>
          <a:p>
            <a:pPr>
              <a:spcAft>
                <a:spcPts val="600"/>
              </a:spcAft>
            </a:pPr>
            <a:r>
              <a:rPr lang="en-US" dirty="0"/>
              <a:t>Progress has been made in all (e.g., ships in one sim no longer hover above waves provided by another), yet there is still much to do in:</a:t>
            </a:r>
          </a:p>
          <a:p>
            <a:pPr lvl="1">
              <a:spcAft>
                <a:spcPts val="600"/>
              </a:spcAft>
            </a:pPr>
            <a:r>
              <a:rPr lang="en-US" b="1" dirty="0"/>
              <a:t>Composability</a:t>
            </a:r>
            <a:r>
              <a:rPr lang="en-US" dirty="0"/>
              <a:t>: The degree to which an M&amp;S user can effectively develop, from a pallet of components, an executable simulation to address a question of interest.  </a:t>
            </a:r>
          </a:p>
          <a:p>
            <a:pPr lvl="1">
              <a:spcAft>
                <a:spcPts val="600"/>
              </a:spcAft>
            </a:pPr>
            <a:r>
              <a:rPr lang="en-US" b="1" dirty="0"/>
              <a:t>Interoperability</a:t>
            </a:r>
            <a:r>
              <a:rPr lang="en-US" dirty="0"/>
              <a:t>: The ability of an M&amp;S system to provide services to and accept services from others, and to use these services to operate effectively together. </a:t>
            </a:r>
          </a:p>
          <a:p>
            <a:pPr lvl="1">
              <a:spcAft>
                <a:spcPts val="600"/>
              </a:spcAft>
            </a:pPr>
            <a:r>
              <a:rPr lang="en-US" b="1" dirty="0"/>
              <a:t>Reuse</a:t>
            </a:r>
            <a:r>
              <a:rPr lang="en-US" dirty="0"/>
              <a:t>: Using again, in whole or part, existing M&amp;S tools, data, or services.</a:t>
            </a:r>
          </a:p>
          <a:p>
            <a:pPr lvl="1">
              <a:spcAft>
                <a:spcPts val="600"/>
              </a:spcAft>
            </a:pPr>
            <a:r>
              <a:rPr lang="en-US" b="1" dirty="0"/>
              <a:t>Scalability</a:t>
            </a:r>
            <a:r>
              <a:rPr lang="en-US" dirty="0"/>
              <a:t>: The ability of a simulation to maintain time and spatial consistency as the number of entities and accompanying interactions increase. </a:t>
            </a:r>
          </a:p>
        </p:txBody>
      </p:sp>
      <p:pic>
        <p:nvPicPr>
          <p:cNvPr id="6" name="Picture 5">
            <a:extLst>
              <a:ext uri="{FF2B5EF4-FFF2-40B4-BE49-F238E27FC236}">
                <a16:creationId xmlns:a16="http://schemas.microsoft.com/office/drawing/2014/main" id="{0F534B23-6238-4FE9-B1C4-590C3AF221B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E2B9C3F3-88DF-4180-9B0B-147FAA7C20E1}"/>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57463" y="98364"/>
            <a:ext cx="1397896" cy="563245"/>
          </a:xfrm>
          <a:prstGeom prst="rect">
            <a:avLst/>
          </a:prstGeom>
        </p:spPr>
      </p:pic>
    </p:spTree>
    <p:extLst>
      <p:ext uri="{BB962C8B-B14F-4D97-AF65-F5344CB8AC3E}">
        <p14:creationId xmlns:p14="http://schemas.microsoft.com/office/powerpoint/2010/main" val="114621164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2A746-1411-4C63-B727-8A04E9A68D2B}"/>
              </a:ext>
            </a:extLst>
          </p:cNvPr>
          <p:cNvSpPr>
            <a:spLocks noGrp="1"/>
          </p:cNvSpPr>
          <p:nvPr>
            <p:ph type="title"/>
          </p:nvPr>
        </p:nvSpPr>
        <p:spPr>
          <a:xfrm>
            <a:off x="466951" y="-29585"/>
            <a:ext cx="11725049" cy="734002"/>
          </a:xfrm>
        </p:spPr>
        <p:txBody>
          <a:bodyPr/>
          <a:lstStyle/>
          <a:p>
            <a:r>
              <a:rPr lang="en-US" sz="3200" dirty="0"/>
              <a:t>M&amp;S - KEY FACETS</a:t>
            </a:r>
          </a:p>
        </p:txBody>
      </p:sp>
      <p:sp>
        <p:nvSpPr>
          <p:cNvPr id="3" name="Content Placeholder 2">
            <a:extLst>
              <a:ext uri="{FF2B5EF4-FFF2-40B4-BE49-F238E27FC236}">
                <a16:creationId xmlns:a16="http://schemas.microsoft.com/office/drawing/2014/main" id="{D72A00BD-F529-4593-BFC1-3BE317642C3A}"/>
              </a:ext>
            </a:extLst>
          </p:cNvPr>
          <p:cNvSpPr>
            <a:spLocks noGrp="1"/>
          </p:cNvSpPr>
          <p:nvPr>
            <p:ph idx="1"/>
          </p:nvPr>
        </p:nvSpPr>
        <p:spPr>
          <a:xfrm>
            <a:off x="326923" y="1026130"/>
            <a:ext cx="11599606" cy="5590980"/>
          </a:xfrm>
        </p:spPr>
        <p:txBody>
          <a:bodyPr>
            <a:normAutofit lnSpcReduction="10000"/>
          </a:bodyPr>
          <a:lstStyle/>
          <a:p>
            <a:r>
              <a:rPr lang="en-US" sz="2400" b="1" dirty="0"/>
              <a:t>Facets = T</a:t>
            </a:r>
            <a:r>
              <a:rPr lang="en-US" sz="2400" dirty="0"/>
              <a:t>echnologies, processes, and infrastructure components that make M&amp;S possible and practical but also innovative and adaptive. They include:</a:t>
            </a:r>
          </a:p>
          <a:p>
            <a:pPr lvl="0"/>
            <a:endParaRPr lang="en-US" sz="2400" b="1" dirty="0"/>
          </a:p>
          <a:p>
            <a:pPr lvl="0"/>
            <a:r>
              <a:rPr lang="en-US" sz="2400" b="1" dirty="0"/>
              <a:t>Algorithms</a:t>
            </a:r>
            <a:r>
              <a:rPr lang="en-US" sz="2400" dirty="0"/>
              <a:t>: A set of rules to be followed in performing calculations or problem-solving operations, especially by a computer. Includes Artificial Intelligence and Machine Learning to enable M&amp;S to adapt and improve its capabilities.</a:t>
            </a:r>
          </a:p>
          <a:p>
            <a:pPr lvl="0"/>
            <a:r>
              <a:rPr lang="en-US" sz="2400" b="1" dirty="0"/>
              <a:t>Data</a:t>
            </a:r>
            <a:r>
              <a:rPr lang="en-US" sz="2400" dirty="0"/>
              <a:t>: Facts, descriptors, statistics, etc. with the level of accuracy and pedigree required for M&amp;S systems to generate results with a given level of confidence.</a:t>
            </a:r>
          </a:p>
          <a:p>
            <a:pPr lvl="0"/>
            <a:r>
              <a:rPr lang="en-US" sz="2400" b="1" dirty="0"/>
              <a:t>Distributed/Federated</a:t>
            </a:r>
            <a:r>
              <a:rPr lang="en-US" sz="2400" dirty="0"/>
              <a:t>: Use of geographically dispersed assets and standardized protocols (e.g., DIS, HLA) to execute M&amp;S / LVC events and exercises.</a:t>
            </a:r>
          </a:p>
          <a:p>
            <a:pPr lvl="0"/>
            <a:r>
              <a:rPr lang="en-US" sz="2400" b="1" dirty="0"/>
              <a:t>Networks</a:t>
            </a:r>
            <a:r>
              <a:rPr lang="en-US" sz="2400" dirty="0"/>
              <a:t>:  Host M&amp;S / LVC including: JMETC, NETTN, DREN, and SDREN. </a:t>
            </a:r>
          </a:p>
          <a:p>
            <a:pPr lvl="0"/>
            <a:r>
              <a:rPr lang="en-US" sz="2400" b="1" dirty="0"/>
              <a:t>Security / Cybersecurity</a:t>
            </a:r>
            <a:r>
              <a:rPr lang="en-US" sz="2400" dirty="0"/>
              <a:t>: Federated, distributed, and networked M&amp;S systems and LVC simulations implement RMF via ATOs, IATTs, etc. issued by ISSMs, FAOs, and the NAO.</a:t>
            </a:r>
          </a:p>
          <a:p>
            <a:pPr lvl="0"/>
            <a:r>
              <a:rPr lang="en-US" sz="2400" b="1" dirty="0"/>
              <a:t>Standards and Guidelines</a:t>
            </a:r>
            <a:r>
              <a:rPr lang="en-US" sz="2400" dirty="0"/>
              <a:t>: Exist for architectures (e.g., HLA, AMIE), processes (e.g., DSEEP), LVC Network Security, Contracting, etc.</a:t>
            </a:r>
          </a:p>
          <a:p>
            <a:endParaRPr lang="en-US" sz="2400" dirty="0"/>
          </a:p>
        </p:txBody>
      </p:sp>
      <p:pic>
        <p:nvPicPr>
          <p:cNvPr id="8" name="Picture 7">
            <a:extLst>
              <a:ext uri="{FF2B5EF4-FFF2-40B4-BE49-F238E27FC236}">
                <a16:creationId xmlns:a16="http://schemas.microsoft.com/office/drawing/2014/main" id="{F1387C5B-336B-4834-B15D-2DD8E168CA8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E00F9786-D255-4904-9718-49B7CC570367}"/>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17241" y="55793"/>
            <a:ext cx="1397896" cy="563245"/>
          </a:xfrm>
          <a:prstGeom prst="rect">
            <a:avLst/>
          </a:prstGeom>
        </p:spPr>
      </p:pic>
    </p:spTree>
    <p:extLst>
      <p:ext uri="{BB962C8B-B14F-4D97-AF65-F5344CB8AC3E}">
        <p14:creationId xmlns:p14="http://schemas.microsoft.com/office/powerpoint/2010/main" val="96942399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B7-0065-4469-A341-899690F2381B}"/>
              </a:ext>
            </a:extLst>
          </p:cNvPr>
          <p:cNvSpPr>
            <a:spLocks noGrp="1"/>
          </p:cNvSpPr>
          <p:nvPr>
            <p:ph type="title"/>
          </p:nvPr>
        </p:nvSpPr>
        <p:spPr>
          <a:xfrm>
            <a:off x="384782" y="18662"/>
            <a:ext cx="10515600" cy="627271"/>
          </a:xfrm>
        </p:spPr>
        <p:txBody>
          <a:bodyPr>
            <a:normAutofit/>
          </a:bodyPr>
          <a:lstStyle/>
          <a:p>
            <a:r>
              <a:rPr lang="en-US" sz="3400" b="1" dirty="0">
                <a:latin typeface="+mj-lt"/>
              </a:rPr>
              <a:t>CROSS WORD PUZZLE GAME</a:t>
            </a:r>
          </a:p>
        </p:txBody>
      </p:sp>
      <p:sp>
        <p:nvSpPr>
          <p:cNvPr id="3" name="Content Placeholder 2">
            <a:extLst>
              <a:ext uri="{FF2B5EF4-FFF2-40B4-BE49-F238E27FC236}">
                <a16:creationId xmlns:a16="http://schemas.microsoft.com/office/drawing/2014/main" id="{BC3F2E2E-DCDC-4996-A9C0-947152B21248}"/>
              </a:ext>
            </a:extLst>
          </p:cNvPr>
          <p:cNvSpPr>
            <a:spLocks noGrp="1"/>
          </p:cNvSpPr>
          <p:nvPr>
            <p:ph idx="1"/>
          </p:nvPr>
        </p:nvSpPr>
        <p:spPr>
          <a:xfrm>
            <a:off x="384784" y="1111145"/>
            <a:ext cx="5814136" cy="5309320"/>
          </a:xfrm>
        </p:spPr>
        <p:txBody>
          <a:bodyPr>
            <a:normAutofit/>
          </a:bodyPr>
          <a:lstStyle/>
          <a:p>
            <a:pPr>
              <a:spcAft>
                <a:spcPts val="1200"/>
              </a:spcAft>
              <a:buFont typeface="Wingdings" panose="05000000000000000000" pitchFamily="2" charset="2"/>
              <a:buChar char="Ø"/>
            </a:pPr>
            <a:r>
              <a:rPr lang="en-US" dirty="0"/>
              <a:t>A crossword puzzle will appear</a:t>
            </a:r>
          </a:p>
          <a:p>
            <a:pPr>
              <a:spcAft>
                <a:spcPts val="1200"/>
              </a:spcAft>
              <a:buFont typeface="Wingdings" panose="05000000000000000000" pitchFamily="2" charset="2"/>
              <a:buChar char="Ø"/>
            </a:pPr>
            <a:r>
              <a:rPr lang="en-US" dirty="0"/>
              <a:t>Next to it will be a series of clues</a:t>
            </a:r>
          </a:p>
          <a:p>
            <a:pPr>
              <a:spcAft>
                <a:spcPts val="1200"/>
              </a:spcAft>
              <a:buFont typeface="Wingdings" panose="05000000000000000000" pitchFamily="2" charset="2"/>
              <a:buChar char="Ø"/>
            </a:pPr>
            <a:r>
              <a:rPr lang="en-US" dirty="0"/>
              <a:t>Going in order, how many can we answer?</a:t>
            </a:r>
          </a:p>
          <a:p>
            <a:pPr>
              <a:spcAft>
                <a:spcPts val="1200"/>
              </a:spcAft>
              <a:buFont typeface="Wingdings" panose="05000000000000000000" pitchFamily="2" charset="2"/>
              <a:buChar char="Ø"/>
            </a:pPr>
            <a:r>
              <a:rPr lang="en-US" dirty="0"/>
              <a:t>The prize is an M&amp;S Monograph</a:t>
            </a:r>
          </a:p>
          <a:p>
            <a:pPr>
              <a:spcAft>
                <a:spcPts val="1200"/>
              </a:spcAft>
              <a:buFont typeface="Wingdings" panose="05000000000000000000" pitchFamily="2" charset="2"/>
              <a:buChar char="Ø"/>
            </a:pPr>
            <a:r>
              <a:rPr lang="en-US" dirty="0"/>
              <a:t>Load Game File......</a:t>
            </a:r>
          </a:p>
          <a:p>
            <a:pPr>
              <a:spcAft>
                <a:spcPts val="1200"/>
              </a:spcAft>
              <a:buFont typeface="Wingdings" panose="05000000000000000000" pitchFamily="2" charset="2"/>
              <a:buChar char="Ø"/>
            </a:pPr>
            <a:r>
              <a:rPr lang="en-US" sz="4800" b="1" i="1" dirty="0">
                <a:solidFill>
                  <a:srgbClr val="006600"/>
                </a:solidFill>
                <a:latin typeface="Bernard MT Condensed" panose="02050806060905020404" pitchFamily="18" charset="0"/>
              </a:rPr>
              <a:t>GO!</a:t>
            </a:r>
          </a:p>
          <a:p>
            <a:pPr>
              <a:buFont typeface="Wingdings" panose="05000000000000000000" pitchFamily="2" charset="2"/>
              <a:buChar char="Ø"/>
            </a:pPr>
            <a:endParaRPr lang="en-US" altLang="en-US" sz="3200" dirty="0">
              <a:sym typeface="Symbol" panose="05050102010706020507" pitchFamily="18" charset="2"/>
            </a:endParaRPr>
          </a:p>
          <a:p>
            <a:pPr>
              <a:buFont typeface="Wingdings" panose="05000000000000000000" pitchFamily="2" charset="2"/>
              <a:buChar char="Ø"/>
            </a:pPr>
            <a:endParaRPr lang="en-US" sz="3200" dirty="0"/>
          </a:p>
        </p:txBody>
      </p:sp>
      <p:pic>
        <p:nvPicPr>
          <p:cNvPr id="6" name="Picture 5">
            <a:extLst>
              <a:ext uri="{FF2B5EF4-FFF2-40B4-BE49-F238E27FC236}">
                <a16:creationId xmlns:a16="http://schemas.microsoft.com/office/drawing/2014/main" id="{261E0CD0-EB78-4C23-B8F4-B5F7EEEC9C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256FD921-99D1-4288-ADC1-FCF82D533C7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9843" y="91440"/>
            <a:ext cx="1805305" cy="563245"/>
          </a:xfrm>
          <a:prstGeom prst="rect">
            <a:avLst/>
          </a:prstGeom>
        </p:spPr>
      </p:pic>
      <p:pic>
        <p:nvPicPr>
          <p:cNvPr id="7" name="Picture 6">
            <a:extLst>
              <a:ext uri="{FF2B5EF4-FFF2-40B4-BE49-F238E27FC236}">
                <a16:creationId xmlns:a16="http://schemas.microsoft.com/office/drawing/2014/main" id="{61FA990A-EAC4-4116-A82E-3961BBCBBB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88213" y="1226683"/>
            <a:ext cx="5486400" cy="4143375"/>
          </a:xfrm>
          <a:prstGeom prst="rect">
            <a:avLst/>
          </a:prstGeom>
          <a:ln>
            <a:solidFill>
              <a:schemeClr val="bg1">
                <a:lumMod val="50000"/>
              </a:schemeClr>
            </a:solidFill>
          </a:ln>
        </p:spPr>
      </p:pic>
      <p:sp>
        <p:nvSpPr>
          <p:cNvPr id="8" name="Rectangle 7">
            <a:extLst>
              <a:ext uri="{FF2B5EF4-FFF2-40B4-BE49-F238E27FC236}">
                <a16:creationId xmlns:a16="http://schemas.microsoft.com/office/drawing/2014/main" id="{755ABFEF-765D-4797-AB63-1C20DA52F121}"/>
              </a:ext>
            </a:extLst>
          </p:cNvPr>
          <p:cNvSpPr/>
          <p:nvPr/>
        </p:nvSpPr>
        <p:spPr bwMode="auto">
          <a:xfrm>
            <a:off x="10034584" y="1314449"/>
            <a:ext cx="1090613" cy="319087"/>
          </a:xfrm>
          <a:prstGeom prst="rect">
            <a:avLst/>
          </a:prstGeom>
          <a:solidFill>
            <a:schemeClr val="bg1"/>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374035523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D22-9696-403C-BC2F-066261D607CD}"/>
              </a:ext>
            </a:extLst>
          </p:cNvPr>
          <p:cNvSpPr>
            <a:spLocks noGrp="1"/>
          </p:cNvSpPr>
          <p:nvPr>
            <p:ph type="title"/>
          </p:nvPr>
        </p:nvSpPr>
        <p:spPr>
          <a:xfrm>
            <a:off x="226622" y="0"/>
            <a:ext cx="10515600" cy="734002"/>
          </a:xfrm>
        </p:spPr>
        <p:txBody>
          <a:bodyPr/>
          <a:lstStyle/>
          <a:p>
            <a:r>
              <a:rPr lang="en-US" sz="3200" dirty="0"/>
              <a:t>WORKSHOP OUTLINE</a:t>
            </a:r>
          </a:p>
        </p:txBody>
      </p:sp>
      <p:sp>
        <p:nvSpPr>
          <p:cNvPr id="3" name="Content Placeholder 2">
            <a:extLst>
              <a:ext uri="{FF2B5EF4-FFF2-40B4-BE49-F238E27FC236}">
                <a16:creationId xmlns:a16="http://schemas.microsoft.com/office/drawing/2014/main" id="{FF577E26-A759-4FB3-AA91-3AD00C2C4F4C}"/>
              </a:ext>
            </a:extLst>
          </p:cNvPr>
          <p:cNvSpPr>
            <a:spLocks noGrp="1"/>
          </p:cNvSpPr>
          <p:nvPr>
            <p:ph sz="half" idx="1"/>
          </p:nvPr>
        </p:nvSpPr>
        <p:spPr>
          <a:xfrm>
            <a:off x="1104900" y="1056875"/>
            <a:ext cx="5928053" cy="5473818"/>
          </a:xfrm>
        </p:spPr>
        <p:txBody>
          <a:bodyPr>
            <a:noAutofit/>
          </a:bodyPr>
          <a:lstStyle/>
          <a:p>
            <a:pPr>
              <a:spcBef>
                <a:spcPts val="0"/>
              </a:spcBef>
              <a:spcAft>
                <a:spcPts val="400"/>
              </a:spcAft>
            </a:pPr>
            <a:r>
              <a:rPr lang="en-US" sz="2400" dirty="0"/>
              <a:t>Learning Objectives</a:t>
            </a:r>
          </a:p>
          <a:p>
            <a:pPr>
              <a:spcBef>
                <a:spcPts val="0"/>
              </a:spcBef>
              <a:spcAft>
                <a:spcPts val="400"/>
              </a:spcAft>
            </a:pPr>
            <a:r>
              <a:rPr lang="en-US" sz="2400" dirty="0"/>
              <a:t>Introductions</a:t>
            </a:r>
          </a:p>
          <a:p>
            <a:pPr lvl="1">
              <a:spcBef>
                <a:spcPts val="0"/>
              </a:spcBef>
              <a:spcAft>
                <a:spcPts val="400"/>
              </a:spcAft>
            </a:pPr>
            <a:r>
              <a:rPr lang="en-US" sz="2000" dirty="0"/>
              <a:t>Acknowledgements</a:t>
            </a:r>
          </a:p>
          <a:p>
            <a:pPr>
              <a:spcBef>
                <a:spcPts val="0"/>
              </a:spcBef>
              <a:spcAft>
                <a:spcPts val="400"/>
              </a:spcAft>
            </a:pPr>
            <a:r>
              <a:rPr lang="en-US" sz="2400" dirty="0"/>
              <a:t>Role of M&amp;S, Certification, CMSP</a:t>
            </a:r>
          </a:p>
          <a:p>
            <a:pPr>
              <a:spcBef>
                <a:spcPts val="0"/>
              </a:spcBef>
              <a:spcAft>
                <a:spcPts val="400"/>
              </a:spcAft>
            </a:pPr>
            <a:r>
              <a:rPr lang="en-US" sz="2400" dirty="0"/>
              <a:t>CMSP</a:t>
            </a:r>
          </a:p>
          <a:p>
            <a:pPr lvl="1">
              <a:spcBef>
                <a:spcPts val="0"/>
              </a:spcBef>
              <a:spcAft>
                <a:spcPts val="400"/>
              </a:spcAft>
            </a:pPr>
            <a:r>
              <a:rPr lang="en-US" sz="2000" dirty="0"/>
              <a:t>Certification Levels</a:t>
            </a:r>
          </a:p>
          <a:p>
            <a:pPr lvl="1">
              <a:spcBef>
                <a:spcPts val="0"/>
              </a:spcBef>
              <a:spcAft>
                <a:spcPts val="400"/>
              </a:spcAft>
            </a:pPr>
            <a:r>
              <a:rPr lang="en-US" sz="2000" dirty="0"/>
              <a:t>Education and Experience</a:t>
            </a:r>
          </a:p>
          <a:p>
            <a:pPr lvl="1">
              <a:spcBef>
                <a:spcPts val="0"/>
              </a:spcBef>
              <a:spcAft>
                <a:spcPts val="400"/>
              </a:spcAft>
            </a:pPr>
            <a:r>
              <a:rPr lang="en-US" sz="2000" dirty="0"/>
              <a:t>Exam Philosophy and Overview</a:t>
            </a:r>
          </a:p>
          <a:p>
            <a:pPr lvl="1">
              <a:spcBef>
                <a:spcPts val="0"/>
              </a:spcBef>
              <a:spcAft>
                <a:spcPts val="400"/>
              </a:spcAft>
            </a:pPr>
            <a:r>
              <a:rPr lang="en-US" sz="2000" dirty="0"/>
              <a:t>Exam Specifics</a:t>
            </a:r>
          </a:p>
          <a:p>
            <a:pPr lvl="1">
              <a:spcBef>
                <a:spcPts val="0"/>
              </a:spcBef>
              <a:spcAft>
                <a:spcPts val="400"/>
              </a:spcAft>
            </a:pPr>
            <a:r>
              <a:rPr lang="en-US" sz="2000" dirty="0"/>
              <a:t>Tracks and Topics / Subtopics</a:t>
            </a:r>
          </a:p>
          <a:p>
            <a:pPr lvl="1">
              <a:spcBef>
                <a:spcPts val="0"/>
              </a:spcBef>
              <a:spcAft>
                <a:spcPts val="400"/>
              </a:spcAft>
            </a:pPr>
            <a:r>
              <a:rPr lang="en-US" sz="2000" dirty="0"/>
              <a:t>Tips, Techniques, and Timeline</a:t>
            </a:r>
          </a:p>
          <a:p>
            <a:pPr>
              <a:spcBef>
                <a:spcPts val="0"/>
              </a:spcBef>
              <a:spcAft>
                <a:spcPts val="400"/>
              </a:spcAft>
            </a:pPr>
            <a:r>
              <a:rPr lang="en-US" sz="2400" dirty="0"/>
              <a:t>Overview of Topics / Subtopics</a:t>
            </a:r>
          </a:p>
          <a:p>
            <a:pPr lvl="1">
              <a:spcBef>
                <a:spcPts val="0"/>
              </a:spcBef>
              <a:spcAft>
                <a:spcPts val="400"/>
              </a:spcAft>
            </a:pPr>
            <a:r>
              <a:rPr lang="en-US" sz="2000" dirty="0"/>
              <a:t>M&amp;S Types, Applications,…</a:t>
            </a:r>
          </a:p>
          <a:p>
            <a:pPr>
              <a:spcBef>
                <a:spcPts val="0"/>
              </a:spcBef>
              <a:spcAft>
                <a:spcPts val="400"/>
              </a:spcAft>
            </a:pPr>
            <a:r>
              <a:rPr lang="en-US" sz="2400" dirty="0"/>
              <a:t>The Type is Right Game</a:t>
            </a:r>
          </a:p>
        </p:txBody>
      </p:sp>
      <p:sp>
        <p:nvSpPr>
          <p:cNvPr id="4" name="Content Placeholder 3">
            <a:extLst>
              <a:ext uri="{FF2B5EF4-FFF2-40B4-BE49-F238E27FC236}">
                <a16:creationId xmlns:a16="http://schemas.microsoft.com/office/drawing/2014/main" id="{06DC3679-150C-4865-A91F-266BD1437E44}"/>
              </a:ext>
            </a:extLst>
          </p:cNvPr>
          <p:cNvSpPr>
            <a:spLocks noGrp="1"/>
          </p:cNvSpPr>
          <p:nvPr>
            <p:ph sz="half" idx="2"/>
          </p:nvPr>
        </p:nvSpPr>
        <p:spPr>
          <a:xfrm>
            <a:off x="7698562" y="1016374"/>
            <a:ext cx="4007103" cy="5710301"/>
          </a:xfrm>
        </p:spPr>
        <p:txBody>
          <a:bodyPr>
            <a:noAutofit/>
          </a:bodyPr>
          <a:lstStyle/>
          <a:p>
            <a:pPr>
              <a:spcBef>
                <a:spcPts val="0"/>
              </a:spcBef>
            </a:pPr>
            <a:r>
              <a:rPr lang="en-US" sz="2400" dirty="0"/>
              <a:t>Certification Exam </a:t>
            </a:r>
          </a:p>
          <a:p>
            <a:pPr lvl="1">
              <a:spcBef>
                <a:spcPts val="0"/>
              </a:spcBef>
            </a:pPr>
            <a:r>
              <a:rPr lang="en-US" sz="2000" dirty="0"/>
              <a:t>Sample Questions</a:t>
            </a:r>
          </a:p>
          <a:p>
            <a:pPr>
              <a:spcBef>
                <a:spcPts val="0"/>
              </a:spcBef>
            </a:pPr>
            <a:r>
              <a:rPr lang="en-US" sz="2400" dirty="0"/>
              <a:t>Review</a:t>
            </a:r>
          </a:p>
          <a:p>
            <a:pPr lvl="1">
              <a:spcBef>
                <a:spcPts val="0"/>
              </a:spcBef>
            </a:pPr>
            <a:r>
              <a:rPr lang="en-US" sz="2000" dirty="0"/>
              <a:t>Topics</a:t>
            </a:r>
          </a:p>
          <a:p>
            <a:pPr lvl="1">
              <a:spcBef>
                <a:spcPts val="0"/>
              </a:spcBef>
            </a:pPr>
            <a:r>
              <a:rPr lang="en-US" sz="2000" dirty="0"/>
              <a:t>Crossword Puzzle Game</a:t>
            </a:r>
          </a:p>
          <a:p>
            <a:pPr>
              <a:spcBef>
                <a:spcPts val="0"/>
              </a:spcBef>
            </a:pPr>
            <a:r>
              <a:rPr lang="en-US" sz="2400" dirty="0"/>
              <a:t>CMSP </a:t>
            </a:r>
          </a:p>
          <a:p>
            <a:pPr lvl="1">
              <a:spcBef>
                <a:spcPts val="0"/>
              </a:spcBef>
            </a:pPr>
            <a:r>
              <a:rPr lang="en-US" sz="2000" dirty="0"/>
              <a:t>Context</a:t>
            </a:r>
          </a:p>
          <a:p>
            <a:pPr lvl="1">
              <a:spcBef>
                <a:spcPts val="0"/>
              </a:spcBef>
            </a:pPr>
            <a:r>
              <a:rPr lang="en-US" sz="2000" dirty="0"/>
              <a:t>Current Events</a:t>
            </a:r>
          </a:p>
          <a:p>
            <a:pPr>
              <a:spcBef>
                <a:spcPts val="0"/>
              </a:spcBef>
            </a:pPr>
            <a:r>
              <a:rPr lang="en-US" sz="2400" dirty="0"/>
              <a:t>Jeopardy Game</a:t>
            </a:r>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000" dirty="0"/>
          </a:p>
          <a:p>
            <a:pPr>
              <a:spcBef>
                <a:spcPts val="0"/>
              </a:spcBef>
            </a:pPr>
            <a:endParaRPr lang="en-US" sz="1400" dirty="0"/>
          </a:p>
          <a:p>
            <a:pPr>
              <a:spcBef>
                <a:spcPts val="0"/>
              </a:spcBef>
            </a:pPr>
            <a:r>
              <a:rPr lang="en-US" sz="2400" dirty="0"/>
              <a:t>Course Evaluations</a:t>
            </a:r>
          </a:p>
          <a:p>
            <a:pPr>
              <a:spcBef>
                <a:spcPts val="0"/>
              </a:spcBef>
            </a:pPr>
            <a:endParaRPr lang="en-US" sz="2400" dirty="0"/>
          </a:p>
        </p:txBody>
      </p:sp>
      <p:pic>
        <p:nvPicPr>
          <p:cNvPr id="10" name="Picture 9">
            <a:extLst>
              <a:ext uri="{FF2B5EF4-FFF2-40B4-BE49-F238E27FC236}">
                <a16:creationId xmlns:a16="http://schemas.microsoft.com/office/drawing/2014/main" id="{B943F723-0007-49DD-B952-2F1A6BB8C2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11" name="Picture 10">
            <a:extLst>
              <a:ext uri="{FF2B5EF4-FFF2-40B4-BE49-F238E27FC236}">
                <a16:creationId xmlns:a16="http://schemas.microsoft.com/office/drawing/2014/main" id="{DAD7CCD8-C0BB-469D-BA3B-DCA94BBF034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02247" y="85378"/>
            <a:ext cx="1805305" cy="563245"/>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01B36872-67FC-4CB1-97D6-63E0F6DAC3B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22462" y="4201612"/>
            <a:ext cx="2411781" cy="1725392"/>
          </a:xfrm>
          <a:prstGeom prst="rect">
            <a:avLst/>
          </a:prstGeom>
        </p:spPr>
      </p:pic>
      <p:sp>
        <p:nvSpPr>
          <p:cNvPr id="8" name="Arrow: Striped Right 7">
            <a:extLst>
              <a:ext uri="{FF2B5EF4-FFF2-40B4-BE49-F238E27FC236}">
                <a16:creationId xmlns:a16="http://schemas.microsoft.com/office/drawing/2014/main" id="{3A42E97F-9F73-4D8D-864A-C9A685A751DE}"/>
              </a:ext>
            </a:extLst>
          </p:cNvPr>
          <p:cNvSpPr/>
          <p:nvPr/>
        </p:nvSpPr>
        <p:spPr bwMode="auto">
          <a:xfrm>
            <a:off x="7182588" y="2669454"/>
            <a:ext cx="879548" cy="528031"/>
          </a:xfrm>
          <a:prstGeom prst="stripedRightArrow">
            <a:avLst/>
          </a:prstGeom>
          <a:solidFill>
            <a:srgbClr val="2B56AB"/>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201701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B7-0065-4469-A341-899690F2381B}"/>
              </a:ext>
            </a:extLst>
          </p:cNvPr>
          <p:cNvSpPr>
            <a:spLocks noGrp="1"/>
          </p:cNvSpPr>
          <p:nvPr>
            <p:ph type="title"/>
          </p:nvPr>
        </p:nvSpPr>
        <p:spPr>
          <a:xfrm>
            <a:off x="384782" y="18662"/>
            <a:ext cx="10515600" cy="734002"/>
          </a:xfrm>
        </p:spPr>
        <p:txBody>
          <a:bodyPr>
            <a:normAutofit/>
          </a:bodyPr>
          <a:lstStyle/>
          <a:p>
            <a:r>
              <a:rPr lang="en-US" sz="3200" dirty="0"/>
              <a:t>CMSP 3.0 in Context</a:t>
            </a:r>
          </a:p>
        </p:txBody>
      </p:sp>
      <p:sp>
        <p:nvSpPr>
          <p:cNvPr id="3" name="Content Placeholder 2">
            <a:extLst>
              <a:ext uri="{FF2B5EF4-FFF2-40B4-BE49-F238E27FC236}">
                <a16:creationId xmlns:a16="http://schemas.microsoft.com/office/drawing/2014/main" id="{BC3F2E2E-DCDC-4996-A9C0-947152B21248}"/>
              </a:ext>
            </a:extLst>
          </p:cNvPr>
          <p:cNvSpPr>
            <a:spLocks noGrp="1"/>
          </p:cNvSpPr>
          <p:nvPr>
            <p:ph idx="1"/>
          </p:nvPr>
        </p:nvSpPr>
        <p:spPr>
          <a:xfrm>
            <a:off x="455207" y="859761"/>
            <a:ext cx="11707691" cy="563245"/>
          </a:xfrm>
        </p:spPr>
        <p:txBody>
          <a:bodyPr>
            <a:noAutofit/>
          </a:bodyPr>
          <a:lstStyle/>
          <a:p>
            <a:r>
              <a:rPr lang="en-US" altLang="en-US" dirty="0">
                <a:sym typeface="Symbol" panose="05050102010706020507" pitchFamily="18" charset="2"/>
              </a:rPr>
              <a:t>Other M&amp;S Certifications and Initiatives</a:t>
            </a:r>
            <a:endParaRPr lang="en-US" dirty="0"/>
          </a:p>
          <a:p>
            <a:endParaRPr lang="en-US" altLang="en-US" dirty="0">
              <a:sym typeface="Symbol" panose="05050102010706020507" pitchFamily="18" charset="2"/>
            </a:endParaRPr>
          </a:p>
          <a:p>
            <a:endParaRPr lang="en-US" dirty="0"/>
          </a:p>
        </p:txBody>
      </p:sp>
      <p:pic>
        <p:nvPicPr>
          <p:cNvPr id="6" name="Picture 5">
            <a:extLst>
              <a:ext uri="{FF2B5EF4-FFF2-40B4-BE49-F238E27FC236}">
                <a16:creationId xmlns:a16="http://schemas.microsoft.com/office/drawing/2014/main" id="{261E0CD0-EB78-4C23-B8F4-B5F7EEEC9C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256FD921-99D1-4288-ADC1-FCF82D533C7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9619" y="113148"/>
            <a:ext cx="1805305" cy="563245"/>
          </a:xfrm>
          <a:prstGeom prst="rect">
            <a:avLst/>
          </a:prstGeom>
        </p:spPr>
      </p:pic>
      <p:cxnSp>
        <p:nvCxnSpPr>
          <p:cNvPr id="7" name="Straight Connector 6">
            <a:extLst>
              <a:ext uri="{FF2B5EF4-FFF2-40B4-BE49-F238E27FC236}">
                <a16:creationId xmlns:a16="http://schemas.microsoft.com/office/drawing/2014/main" id="{68C2DF29-F286-42D5-921F-A5688DDAB111}"/>
              </a:ext>
            </a:extLst>
          </p:cNvPr>
          <p:cNvCxnSpPr/>
          <p:nvPr/>
        </p:nvCxnSpPr>
        <p:spPr bwMode="auto">
          <a:xfrm>
            <a:off x="2235984" y="1782288"/>
            <a:ext cx="0" cy="3859480"/>
          </a:xfrm>
          <a:prstGeom prst="line">
            <a:avLst/>
          </a:prstGeom>
          <a:solidFill>
            <a:schemeClr val="accent1"/>
          </a:solidFill>
          <a:ln w="47625" cap="flat" cmpd="sng" algn="ctr">
            <a:solidFill>
              <a:schemeClr val="tx1"/>
            </a:solidFill>
            <a:prstDash val="solid"/>
            <a:miter lim="800000"/>
            <a:headEnd type="none" w="med" len="med"/>
            <a:tailEnd type="none" w="med" len="med"/>
          </a:ln>
          <a:effectLst/>
        </p:spPr>
      </p:cxnSp>
      <p:cxnSp>
        <p:nvCxnSpPr>
          <p:cNvPr id="9" name="Straight Connector 8">
            <a:extLst>
              <a:ext uri="{FF2B5EF4-FFF2-40B4-BE49-F238E27FC236}">
                <a16:creationId xmlns:a16="http://schemas.microsoft.com/office/drawing/2014/main" id="{22C38C74-AB06-41D9-9039-8EA8945D3693}"/>
              </a:ext>
            </a:extLst>
          </p:cNvPr>
          <p:cNvCxnSpPr>
            <a:cxnSpLocks/>
          </p:cNvCxnSpPr>
          <p:nvPr/>
        </p:nvCxnSpPr>
        <p:spPr bwMode="auto">
          <a:xfrm flipH="1">
            <a:off x="2211920" y="5641768"/>
            <a:ext cx="9422616" cy="0"/>
          </a:xfrm>
          <a:prstGeom prst="line">
            <a:avLst/>
          </a:prstGeom>
          <a:solidFill>
            <a:schemeClr val="accent1"/>
          </a:solidFill>
          <a:ln w="47625" cap="flat" cmpd="sng" algn="ctr">
            <a:solidFill>
              <a:schemeClr val="tx1"/>
            </a:solidFill>
            <a:prstDash val="solid"/>
            <a:miter lim="800000"/>
            <a:headEnd type="none" w="med" len="med"/>
            <a:tailEnd type="none" w="med" len="med"/>
          </a:ln>
          <a:effectLst/>
        </p:spPr>
      </p:cxnSp>
      <p:sp>
        <p:nvSpPr>
          <p:cNvPr id="11" name="TextBox 10">
            <a:extLst>
              <a:ext uri="{FF2B5EF4-FFF2-40B4-BE49-F238E27FC236}">
                <a16:creationId xmlns:a16="http://schemas.microsoft.com/office/drawing/2014/main" id="{78AD3D10-0464-40ED-85EF-B7B2D4E54072}"/>
              </a:ext>
            </a:extLst>
          </p:cNvPr>
          <p:cNvSpPr txBox="1"/>
          <p:nvPr/>
        </p:nvSpPr>
        <p:spPr>
          <a:xfrm>
            <a:off x="0" y="1704021"/>
            <a:ext cx="2366161" cy="369332"/>
          </a:xfrm>
          <a:prstGeom prst="rect">
            <a:avLst/>
          </a:prstGeom>
          <a:noFill/>
        </p:spPr>
        <p:txBody>
          <a:bodyPr wrap="none" rtlCol="0">
            <a:spAutoFit/>
          </a:bodyPr>
          <a:lstStyle/>
          <a:p>
            <a:r>
              <a:rPr lang="en-US" sz="1800" dirty="0"/>
              <a:t>Under Development -</a:t>
            </a:r>
          </a:p>
        </p:txBody>
      </p:sp>
      <p:sp>
        <p:nvSpPr>
          <p:cNvPr id="12" name="TextBox 11">
            <a:extLst>
              <a:ext uri="{FF2B5EF4-FFF2-40B4-BE49-F238E27FC236}">
                <a16:creationId xmlns:a16="http://schemas.microsoft.com/office/drawing/2014/main" id="{7340F155-2FB7-4427-BAF8-F0613FEE5FAA}"/>
              </a:ext>
            </a:extLst>
          </p:cNvPr>
          <p:cNvSpPr txBox="1"/>
          <p:nvPr/>
        </p:nvSpPr>
        <p:spPr>
          <a:xfrm>
            <a:off x="129619" y="3247513"/>
            <a:ext cx="2237792" cy="369332"/>
          </a:xfrm>
          <a:prstGeom prst="rect">
            <a:avLst/>
          </a:prstGeom>
          <a:noFill/>
        </p:spPr>
        <p:txBody>
          <a:bodyPr wrap="none" rtlCol="0">
            <a:spAutoFit/>
          </a:bodyPr>
          <a:lstStyle/>
          <a:p>
            <a:r>
              <a:rPr lang="en-US" sz="1800" dirty="0"/>
              <a:t>Currently Available -</a:t>
            </a:r>
          </a:p>
        </p:txBody>
      </p:sp>
      <p:sp>
        <p:nvSpPr>
          <p:cNvPr id="13" name="TextBox 12">
            <a:extLst>
              <a:ext uri="{FF2B5EF4-FFF2-40B4-BE49-F238E27FC236}">
                <a16:creationId xmlns:a16="http://schemas.microsoft.com/office/drawing/2014/main" id="{13E8B741-50AC-439B-80AE-760B84521C4E}"/>
              </a:ext>
            </a:extLst>
          </p:cNvPr>
          <p:cNvSpPr txBox="1"/>
          <p:nvPr/>
        </p:nvSpPr>
        <p:spPr>
          <a:xfrm>
            <a:off x="379399" y="5207718"/>
            <a:ext cx="1986762" cy="369332"/>
          </a:xfrm>
          <a:prstGeom prst="rect">
            <a:avLst/>
          </a:prstGeom>
          <a:noFill/>
        </p:spPr>
        <p:txBody>
          <a:bodyPr wrap="none" rtlCol="0">
            <a:spAutoFit/>
          </a:bodyPr>
          <a:lstStyle/>
          <a:p>
            <a:r>
              <a:rPr lang="en-US" sz="1800" dirty="0"/>
              <a:t>Available in Past -</a:t>
            </a:r>
          </a:p>
        </p:txBody>
      </p:sp>
      <p:sp>
        <p:nvSpPr>
          <p:cNvPr id="16" name="TextBox 15">
            <a:extLst>
              <a:ext uri="{FF2B5EF4-FFF2-40B4-BE49-F238E27FC236}">
                <a16:creationId xmlns:a16="http://schemas.microsoft.com/office/drawing/2014/main" id="{44176E74-44FB-4F34-8246-13BB1849EF1E}"/>
              </a:ext>
            </a:extLst>
          </p:cNvPr>
          <p:cNvSpPr txBox="1"/>
          <p:nvPr/>
        </p:nvSpPr>
        <p:spPr>
          <a:xfrm>
            <a:off x="3650421" y="5758559"/>
            <a:ext cx="964559" cy="369332"/>
          </a:xfrm>
          <a:prstGeom prst="rect">
            <a:avLst/>
          </a:prstGeom>
          <a:noFill/>
        </p:spPr>
        <p:txBody>
          <a:bodyPr wrap="none" rtlCol="0">
            <a:spAutoFit/>
          </a:bodyPr>
          <a:lstStyle/>
          <a:p>
            <a:r>
              <a:rPr lang="en-US" sz="1800" dirty="0"/>
              <a:t>General</a:t>
            </a:r>
          </a:p>
        </p:txBody>
      </p:sp>
      <p:sp>
        <p:nvSpPr>
          <p:cNvPr id="17" name="TextBox 16">
            <a:extLst>
              <a:ext uri="{FF2B5EF4-FFF2-40B4-BE49-F238E27FC236}">
                <a16:creationId xmlns:a16="http://schemas.microsoft.com/office/drawing/2014/main" id="{E937D97C-85B6-4049-9528-DBD04A960306}"/>
              </a:ext>
            </a:extLst>
          </p:cNvPr>
          <p:cNvSpPr txBox="1"/>
          <p:nvPr/>
        </p:nvSpPr>
        <p:spPr>
          <a:xfrm>
            <a:off x="9820342" y="5758559"/>
            <a:ext cx="954557" cy="369332"/>
          </a:xfrm>
          <a:prstGeom prst="rect">
            <a:avLst/>
          </a:prstGeom>
          <a:noFill/>
        </p:spPr>
        <p:txBody>
          <a:bodyPr wrap="none" rtlCol="0">
            <a:spAutoFit/>
          </a:bodyPr>
          <a:lstStyle/>
          <a:p>
            <a:r>
              <a:rPr lang="en-US" sz="1800" dirty="0"/>
              <a:t>Specific</a:t>
            </a:r>
          </a:p>
        </p:txBody>
      </p:sp>
      <p:sp>
        <p:nvSpPr>
          <p:cNvPr id="18" name="TextBox 17">
            <a:extLst>
              <a:ext uri="{FF2B5EF4-FFF2-40B4-BE49-F238E27FC236}">
                <a16:creationId xmlns:a16="http://schemas.microsoft.com/office/drawing/2014/main" id="{3CF67B13-E138-46D8-8BF4-B436E1D5F822}"/>
              </a:ext>
            </a:extLst>
          </p:cNvPr>
          <p:cNvSpPr txBox="1"/>
          <p:nvPr/>
        </p:nvSpPr>
        <p:spPr>
          <a:xfrm>
            <a:off x="3370076" y="3247513"/>
            <a:ext cx="1686680" cy="646331"/>
          </a:xfrm>
          <a:prstGeom prst="rect">
            <a:avLst/>
          </a:prstGeom>
          <a:noFill/>
        </p:spPr>
        <p:txBody>
          <a:bodyPr wrap="none" rtlCol="0">
            <a:spAutoFit/>
          </a:bodyPr>
          <a:lstStyle/>
          <a:p>
            <a:pPr algn="ctr"/>
            <a:r>
              <a:rPr lang="en-US" sz="1400" b="1" dirty="0"/>
              <a:t>Certified M&amp;S </a:t>
            </a:r>
          </a:p>
          <a:p>
            <a:pPr algn="ctr"/>
            <a:r>
              <a:rPr lang="en-US" sz="1400" b="1" dirty="0"/>
              <a:t>Professional 3.0</a:t>
            </a:r>
          </a:p>
          <a:p>
            <a:pPr algn="ctr"/>
            <a:r>
              <a:rPr lang="en-US" sz="800" dirty="0"/>
              <a:t>URL: https://www.ntsa.org/cmsp</a:t>
            </a:r>
          </a:p>
        </p:txBody>
      </p:sp>
      <p:sp>
        <p:nvSpPr>
          <p:cNvPr id="19" name="TextBox 18">
            <a:extLst>
              <a:ext uri="{FF2B5EF4-FFF2-40B4-BE49-F238E27FC236}">
                <a16:creationId xmlns:a16="http://schemas.microsoft.com/office/drawing/2014/main" id="{60E729A8-09A8-4217-A54A-A46BC3E555E1}"/>
              </a:ext>
            </a:extLst>
          </p:cNvPr>
          <p:cNvSpPr txBox="1"/>
          <p:nvPr/>
        </p:nvSpPr>
        <p:spPr>
          <a:xfrm>
            <a:off x="9004298" y="3603067"/>
            <a:ext cx="2586644" cy="738664"/>
          </a:xfrm>
          <a:prstGeom prst="rect">
            <a:avLst/>
          </a:prstGeom>
          <a:noFill/>
        </p:spPr>
        <p:txBody>
          <a:bodyPr wrap="square" rtlCol="0">
            <a:spAutoFit/>
          </a:bodyPr>
          <a:lstStyle/>
          <a:p>
            <a:pPr algn="ctr"/>
            <a:r>
              <a:rPr lang="en-US" sz="1400" b="1" dirty="0"/>
              <a:t>Certified Solidworks Professional – Simulation</a:t>
            </a:r>
          </a:p>
          <a:p>
            <a:pPr algn="ctr"/>
            <a:r>
              <a:rPr lang="en-US" sz="700" dirty="0"/>
              <a:t>URL: https://www.solidworks.com/certifications/simulation-cswp-simulation</a:t>
            </a:r>
          </a:p>
        </p:txBody>
      </p:sp>
      <p:sp>
        <p:nvSpPr>
          <p:cNvPr id="20" name="TextBox 19">
            <a:extLst>
              <a:ext uri="{FF2B5EF4-FFF2-40B4-BE49-F238E27FC236}">
                <a16:creationId xmlns:a16="http://schemas.microsoft.com/office/drawing/2014/main" id="{C15E1FED-5308-4C35-9FDD-FC73C7B09827}"/>
              </a:ext>
            </a:extLst>
          </p:cNvPr>
          <p:cNvSpPr txBox="1"/>
          <p:nvPr/>
        </p:nvSpPr>
        <p:spPr>
          <a:xfrm>
            <a:off x="5773364" y="2578741"/>
            <a:ext cx="2586644" cy="769441"/>
          </a:xfrm>
          <a:prstGeom prst="rect">
            <a:avLst/>
          </a:prstGeom>
          <a:noFill/>
        </p:spPr>
        <p:txBody>
          <a:bodyPr wrap="square" rtlCol="0">
            <a:spAutoFit/>
          </a:bodyPr>
          <a:lstStyle/>
          <a:p>
            <a:pPr algn="ctr"/>
            <a:r>
              <a:rPr lang="en-US" sz="1400" b="1" dirty="0"/>
              <a:t>Professional Simulation Engineer</a:t>
            </a:r>
          </a:p>
          <a:p>
            <a:pPr algn="ctr"/>
            <a:r>
              <a:rPr lang="en-US" sz="800" dirty="0"/>
              <a:t>URL: https://www.nafems.org/professional-development/certification/</a:t>
            </a:r>
          </a:p>
        </p:txBody>
      </p:sp>
      <p:sp>
        <p:nvSpPr>
          <p:cNvPr id="21" name="TextBox 20">
            <a:extLst>
              <a:ext uri="{FF2B5EF4-FFF2-40B4-BE49-F238E27FC236}">
                <a16:creationId xmlns:a16="http://schemas.microsoft.com/office/drawing/2014/main" id="{51E094F9-7D1C-4BD9-B291-6AE8A0B50017}"/>
              </a:ext>
            </a:extLst>
          </p:cNvPr>
          <p:cNvSpPr txBox="1"/>
          <p:nvPr/>
        </p:nvSpPr>
        <p:spPr>
          <a:xfrm>
            <a:off x="3978379" y="1488655"/>
            <a:ext cx="3230561" cy="877163"/>
          </a:xfrm>
          <a:prstGeom prst="rect">
            <a:avLst/>
          </a:prstGeom>
          <a:noFill/>
        </p:spPr>
        <p:txBody>
          <a:bodyPr wrap="square" rtlCol="0">
            <a:spAutoFit/>
          </a:bodyPr>
          <a:lstStyle/>
          <a:p>
            <a:pPr algn="ctr"/>
            <a:r>
              <a:rPr lang="en-US" sz="1400" b="1" i="0" dirty="0">
                <a:effectLst/>
                <a:latin typeface="+mn-lt"/>
              </a:rPr>
              <a:t>NATO M&amp;S Professional Certification Activity Reference: MSG-190</a:t>
            </a:r>
            <a:endParaRPr lang="en-US" sz="1400" b="1" dirty="0">
              <a:latin typeface="+mn-lt"/>
            </a:endParaRPr>
          </a:p>
          <a:p>
            <a:pPr algn="ctr"/>
            <a:r>
              <a:rPr lang="en-US" sz="900" dirty="0"/>
              <a:t>URL: https://issuu.com/niva_inc/docs/nato-sto-cpow-2023</a:t>
            </a:r>
          </a:p>
        </p:txBody>
      </p:sp>
      <p:sp>
        <p:nvSpPr>
          <p:cNvPr id="22" name="TextBox 21">
            <a:extLst>
              <a:ext uri="{FF2B5EF4-FFF2-40B4-BE49-F238E27FC236}">
                <a16:creationId xmlns:a16="http://schemas.microsoft.com/office/drawing/2014/main" id="{2B8D2885-A07B-4F49-A380-AA14FD298450}"/>
              </a:ext>
            </a:extLst>
          </p:cNvPr>
          <p:cNvSpPr txBox="1"/>
          <p:nvPr/>
        </p:nvSpPr>
        <p:spPr>
          <a:xfrm>
            <a:off x="5773364" y="3580562"/>
            <a:ext cx="2586644" cy="553998"/>
          </a:xfrm>
          <a:prstGeom prst="rect">
            <a:avLst/>
          </a:prstGeom>
          <a:noFill/>
        </p:spPr>
        <p:txBody>
          <a:bodyPr wrap="square" rtlCol="0">
            <a:spAutoFit/>
          </a:bodyPr>
          <a:lstStyle/>
          <a:p>
            <a:pPr algn="ctr"/>
            <a:r>
              <a:rPr lang="en-US" sz="1400" b="1" dirty="0"/>
              <a:t>Certified Healthcare</a:t>
            </a:r>
            <a:r>
              <a:rPr lang="en-US" sz="1400" dirty="0"/>
              <a:t> –</a:t>
            </a:r>
          </a:p>
          <a:p>
            <a:pPr algn="ctr"/>
            <a:r>
              <a:rPr lang="en-US" sz="800" dirty="0"/>
              <a:t>CHSE, CHSOS, CHSE-A, CHSOS-A</a:t>
            </a:r>
          </a:p>
          <a:p>
            <a:pPr algn="ctr"/>
            <a:r>
              <a:rPr lang="en-US" sz="800" dirty="0"/>
              <a:t>URL: </a:t>
            </a:r>
            <a:r>
              <a:rPr lang="en-US" sz="800" dirty="0">
                <a:latin typeface="Calibri" panose="020F0502020204030204" pitchFamily="34" charset="0"/>
                <a:ea typeface="Calibri" panose="020F0502020204030204" pitchFamily="34" charset="0"/>
                <a:cs typeface="Times New Roman" panose="02020603050405020304" pitchFamily="18" charset="0"/>
              </a:rPr>
              <a:t>https://www.ssih.org/Credentialing/Certification</a:t>
            </a:r>
          </a:p>
        </p:txBody>
      </p:sp>
      <p:sp>
        <p:nvSpPr>
          <p:cNvPr id="23" name="TextBox 22">
            <a:extLst>
              <a:ext uri="{FF2B5EF4-FFF2-40B4-BE49-F238E27FC236}">
                <a16:creationId xmlns:a16="http://schemas.microsoft.com/office/drawing/2014/main" id="{B5D24CCE-8E1B-4614-AC3E-6587C6E820D9}"/>
              </a:ext>
            </a:extLst>
          </p:cNvPr>
          <p:cNvSpPr txBox="1"/>
          <p:nvPr/>
        </p:nvSpPr>
        <p:spPr>
          <a:xfrm>
            <a:off x="9076616" y="2612347"/>
            <a:ext cx="2586644" cy="892552"/>
          </a:xfrm>
          <a:prstGeom prst="rect">
            <a:avLst/>
          </a:prstGeom>
          <a:noFill/>
        </p:spPr>
        <p:txBody>
          <a:bodyPr wrap="square" rtlCol="0">
            <a:spAutoFit/>
          </a:bodyPr>
          <a:lstStyle/>
          <a:p>
            <a:pPr algn="ctr"/>
            <a:r>
              <a:rPr lang="en-US" sz="1400" b="1" dirty="0"/>
              <a:t>Ansys 5G Simulation</a:t>
            </a:r>
            <a:r>
              <a:rPr lang="en-US" sz="1400" dirty="0"/>
              <a:t> Certification</a:t>
            </a:r>
          </a:p>
          <a:p>
            <a:pPr algn="ctr"/>
            <a:r>
              <a:rPr lang="en-US" sz="800" dirty="0"/>
              <a:t>URL: https://www.randsim.com/software-solutions/structures?gclid=EAIaIQobChMI_aGO-5rJgQMVHkdHAR1ttwIwEAAYASAAEgIERvD_BwE</a:t>
            </a:r>
          </a:p>
        </p:txBody>
      </p:sp>
      <p:sp>
        <p:nvSpPr>
          <p:cNvPr id="4" name="TextBox 3">
            <a:extLst>
              <a:ext uri="{FF2B5EF4-FFF2-40B4-BE49-F238E27FC236}">
                <a16:creationId xmlns:a16="http://schemas.microsoft.com/office/drawing/2014/main" id="{81E0CB20-43F5-4200-B706-BE323EFB0A0F}"/>
              </a:ext>
            </a:extLst>
          </p:cNvPr>
          <p:cNvSpPr txBox="1"/>
          <p:nvPr/>
        </p:nvSpPr>
        <p:spPr>
          <a:xfrm>
            <a:off x="2858575" y="6285013"/>
            <a:ext cx="6474849" cy="230832"/>
          </a:xfrm>
          <a:prstGeom prst="rect">
            <a:avLst/>
          </a:prstGeom>
          <a:noFill/>
        </p:spPr>
        <p:txBody>
          <a:bodyPr wrap="none" rtlCol="0">
            <a:spAutoFit/>
          </a:bodyPr>
          <a:lstStyle/>
          <a:p>
            <a:r>
              <a:rPr lang="en-US" sz="900" dirty="0"/>
              <a:t>CHSE: Certified Healthcare Simulation Educator, CHSOS: Certified Healthcare Simulation Operations Specialist, A: Advanced</a:t>
            </a:r>
          </a:p>
        </p:txBody>
      </p:sp>
      <p:sp>
        <p:nvSpPr>
          <p:cNvPr id="10" name="TextBox 9">
            <a:extLst>
              <a:ext uri="{FF2B5EF4-FFF2-40B4-BE49-F238E27FC236}">
                <a16:creationId xmlns:a16="http://schemas.microsoft.com/office/drawing/2014/main" id="{E7089AB0-6BCD-41B7-0330-CCC2FF9355BF}"/>
              </a:ext>
            </a:extLst>
          </p:cNvPr>
          <p:cNvSpPr txBox="1"/>
          <p:nvPr/>
        </p:nvSpPr>
        <p:spPr>
          <a:xfrm>
            <a:off x="3131229" y="4720958"/>
            <a:ext cx="2164375" cy="523220"/>
          </a:xfrm>
          <a:prstGeom prst="rect">
            <a:avLst/>
          </a:prstGeom>
          <a:noFill/>
        </p:spPr>
        <p:txBody>
          <a:bodyPr wrap="none" rtlCol="0">
            <a:spAutoFit/>
          </a:bodyPr>
          <a:lstStyle/>
          <a:p>
            <a:pPr algn="ctr"/>
            <a:r>
              <a:rPr lang="en-US" sz="1400" b="1" dirty="0"/>
              <a:t>Certified M&amp;S </a:t>
            </a:r>
          </a:p>
          <a:p>
            <a:pPr algn="ctr"/>
            <a:r>
              <a:rPr lang="en-US" sz="1400" b="1" dirty="0"/>
              <a:t>Professional 2.0 &amp; 1.0</a:t>
            </a:r>
          </a:p>
        </p:txBody>
      </p:sp>
    </p:spTree>
    <p:extLst>
      <p:ext uri="{BB962C8B-B14F-4D97-AF65-F5344CB8AC3E}">
        <p14:creationId xmlns:p14="http://schemas.microsoft.com/office/powerpoint/2010/main" val="154157995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B7-0065-4469-A341-899690F2381B}"/>
              </a:ext>
            </a:extLst>
          </p:cNvPr>
          <p:cNvSpPr>
            <a:spLocks noGrp="1"/>
          </p:cNvSpPr>
          <p:nvPr>
            <p:ph type="title"/>
          </p:nvPr>
        </p:nvSpPr>
        <p:spPr>
          <a:xfrm>
            <a:off x="384782" y="18662"/>
            <a:ext cx="10515600" cy="734002"/>
          </a:xfrm>
        </p:spPr>
        <p:txBody>
          <a:bodyPr>
            <a:normAutofit/>
          </a:bodyPr>
          <a:lstStyle/>
          <a:p>
            <a:r>
              <a:rPr lang="en-US" sz="3200" dirty="0"/>
              <a:t>FEATURES OF CMSP 3.0</a:t>
            </a:r>
          </a:p>
        </p:txBody>
      </p:sp>
      <p:sp>
        <p:nvSpPr>
          <p:cNvPr id="3" name="Content Placeholder 2">
            <a:extLst>
              <a:ext uri="{FF2B5EF4-FFF2-40B4-BE49-F238E27FC236}">
                <a16:creationId xmlns:a16="http://schemas.microsoft.com/office/drawing/2014/main" id="{BC3F2E2E-DCDC-4996-A9C0-947152B21248}"/>
              </a:ext>
            </a:extLst>
          </p:cNvPr>
          <p:cNvSpPr>
            <a:spLocks noGrp="1"/>
          </p:cNvSpPr>
          <p:nvPr>
            <p:ph idx="1"/>
          </p:nvPr>
        </p:nvSpPr>
        <p:spPr>
          <a:xfrm>
            <a:off x="455207" y="1028678"/>
            <a:ext cx="11707691" cy="5309320"/>
          </a:xfrm>
        </p:spPr>
        <p:txBody>
          <a:bodyPr>
            <a:noAutofit/>
          </a:bodyPr>
          <a:lstStyle/>
          <a:p>
            <a:r>
              <a:rPr lang="en-US" altLang="en-US" dirty="0">
                <a:sym typeface="Symbol" panose="05050102010706020507" pitchFamily="18" charset="2"/>
              </a:rPr>
              <a:t>CMSP Evolution: Version 1.0 in 2001, 2.0 in 2010, 3.0 Released</a:t>
            </a:r>
          </a:p>
          <a:p>
            <a:endParaRPr lang="en-US" altLang="en-US" dirty="0">
              <a:sym typeface="Symbol" panose="05050102010706020507" pitchFamily="18" charset="2"/>
            </a:endParaRPr>
          </a:p>
          <a:p>
            <a:r>
              <a:rPr lang="en-US" altLang="en-US" dirty="0">
                <a:sym typeface="Symbol" panose="05050102010706020507" pitchFamily="18" charset="2"/>
              </a:rPr>
              <a:t>CMSP 3.0 </a:t>
            </a:r>
          </a:p>
          <a:p>
            <a:pPr lvl="1"/>
            <a:r>
              <a:rPr lang="en-US" dirty="0"/>
              <a:t>Now Includes Four Integrated Levels – Intern, Apprentice, Practitioner, and Master </a:t>
            </a:r>
          </a:p>
          <a:p>
            <a:pPr lvl="1"/>
            <a:r>
              <a:rPr lang="en-US" dirty="0"/>
              <a:t>Streamlines the Processes and Employs a Learning Management System</a:t>
            </a:r>
          </a:p>
          <a:p>
            <a:pPr lvl="1"/>
            <a:r>
              <a:rPr lang="en-US" dirty="0"/>
              <a:t>Updates the Examination</a:t>
            </a:r>
          </a:p>
          <a:p>
            <a:pPr lvl="1"/>
            <a:r>
              <a:rPr lang="en-US" dirty="0"/>
              <a:t>Creating a Vibrant Community of Practice</a:t>
            </a:r>
          </a:p>
          <a:p>
            <a:pPr lvl="2"/>
            <a:r>
              <a:rPr lang="en-US" sz="1700" dirty="0"/>
              <a:t>Quarterly Newsletter</a:t>
            </a:r>
          </a:p>
          <a:p>
            <a:pPr lvl="2"/>
            <a:r>
              <a:rPr lang="en-US" sz="1700" dirty="0"/>
              <a:t>Local Meetings – TSIS!</a:t>
            </a:r>
          </a:p>
          <a:p>
            <a:pPr lvl="2"/>
            <a:r>
              <a:rPr lang="en-US" sz="1700" dirty="0"/>
              <a:t>Conference Presence - I/ITSEC Over the Last Week </a:t>
            </a:r>
          </a:p>
          <a:p>
            <a:pPr lvl="3"/>
            <a:r>
              <a:rPr lang="en-US" sz="1500" dirty="0"/>
              <a:t>Special Event</a:t>
            </a:r>
          </a:p>
          <a:p>
            <a:pPr lvl="3"/>
            <a:r>
              <a:rPr lang="en-US" sz="1500" dirty="0"/>
              <a:t>STEM and Career Fair Participation</a:t>
            </a:r>
          </a:p>
          <a:p>
            <a:pPr lvl="3"/>
            <a:r>
              <a:rPr lang="en-US" sz="1500" dirty="0"/>
              <a:t>State of the Nation and then Reception</a:t>
            </a:r>
          </a:p>
          <a:p>
            <a:pPr lvl="3"/>
            <a:r>
              <a:rPr lang="en-US" sz="1500" dirty="0"/>
              <a:t>Professional Development Workshop</a:t>
            </a:r>
            <a:endParaRPr lang="en-US" dirty="0"/>
          </a:p>
          <a:p>
            <a:pPr lvl="2"/>
            <a:endParaRPr lang="en-US" dirty="0"/>
          </a:p>
          <a:p>
            <a:endParaRPr lang="en-US" altLang="en-US" dirty="0">
              <a:sym typeface="Symbol" panose="05050102010706020507" pitchFamily="18" charset="2"/>
            </a:endParaRPr>
          </a:p>
          <a:p>
            <a:endParaRPr lang="en-US" dirty="0"/>
          </a:p>
        </p:txBody>
      </p:sp>
      <p:pic>
        <p:nvPicPr>
          <p:cNvPr id="6" name="Picture 5">
            <a:extLst>
              <a:ext uri="{FF2B5EF4-FFF2-40B4-BE49-F238E27FC236}">
                <a16:creationId xmlns:a16="http://schemas.microsoft.com/office/drawing/2014/main" id="{261E0CD0-EB78-4C23-B8F4-B5F7EEEC9C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256FD921-99D1-4288-ADC1-FCF82D533C7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37344" y="104040"/>
            <a:ext cx="1805305" cy="563245"/>
          </a:xfrm>
          <a:prstGeom prst="rect">
            <a:avLst/>
          </a:prstGeom>
        </p:spPr>
      </p:pic>
    </p:spTree>
    <p:extLst>
      <p:ext uri="{BB962C8B-B14F-4D97-AF65-F5344CB8AC3E}">
        <p14:creationId xmlns:p14="http://schemas.microsoft.com/office/powerpoint/2010/main" val="202366141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D4D81E9-CBD4-42D9-AC43-827B533314B9}"/>
              </a:ext>
            </a:extLst>
          </p:cNvPr>
          <p:cNvSpPr>
            <a:spLocks noGrp="1"/>
          </p:cNvSpPr>
          <p:nvPr>
            <p:ph type="sldNum" sz="quarter" idx="10"/>
          </p:nvPr>
        </p:nvSpPr>
        <p:spPr/>
        <p:txBody>
          <a:bodyPr/>
          <a:lstStyle/>
          <a:p>
            <a:pPr>
              <a:defRPr/>
            </a:pPr>
            <a:fld id="{D68E8870-17DE-45C4-A8DD-7644B2422933}" type="slidenum">
              <a:rPr lang="en-US" smtClean="0"/>
              <a:pPr>
                <a:defRPr/>
              </a:pPr>
              <a:t>109</a:t>
            </a:fld>
            <a:endParaRPr lang="en-US" dirty="0"/>
          </a:p>
        </p:txBody>
      </p:sp>
      <p:sp>
        <p:nvSpPr>
          <p:cNvPr id="3" name="Title 2">
            <a:extLst>
              <a:ext uri="{FF2B5EF4-FFF2-40B4-BE49-F238E27FC236}">
                <a16:creationId xmlns:a16="http://schemas.microsoft.com/office/drawing/2014/main" id="{7A654AD9-6A28-4438-B4A3-73475E9CEF2A}"/>
              </a:ext>
            </a:extLst>
          </p:cNvPr>
          <p:cNvSpPr>
            <a:spLocks noGrp="1"/>
          </p:cNvSpPr>
          <p:nvPr>
            <p:ph type="title"/>
          </p:nvPr>
        </p:nvSpPr>
        <p:spPr>
          <a:xfrm>
            <a:off x="821634" y="0"/>
            <a:ext cx="8297273" cy="657922"/>
          </a:xfrm>
        </p:spPr>
        <p:txBody>
          <a:bodyPr/>
          <a:lstStyle/>
          <a:p>
            <a:r>
              <a:rPr lang="en-US" sz="3200" dirty="0"/>
              <a:t>	LEARNING MANAGEMENT SYSTEM</a:t>
            </a:r>
          </a:p>
        </p:txBody>
      </p:sp>
      <p:sp>
        <p:nvSpPr>
          <p:cNvPr id="4" name="Content Placeholder 3">
            <a:extLst>
              <a:ext uri="{FF2B5EF4-FFF2-40B4-BE49-F238E27FC236}">
                <a16:creationId xmlns:a16="http://schemas.microsoft.com/office/drawing/2014/main" id="{164A2B3F-1B68-4151-8343-EC2CDE61BC1B}"/>
              </a:ext>
            </a:extLst>
          </p:cNvPr>
          <p:cNvSpPr>
            <a:spLocks noGrp="1"/>
          </p:cNvSpPr>
          <p:nvPr>
            <p:ph sz="quarter" idx="11"/>
          </p:nvPr>
        </p:nvSpPr>
        <p:spPr>
          <a:xfrm>
            <a:off x="480133" y="1046715"/>
            <a:ext cx="5615868" cy="5075237"/>
          </a:xfrm>
        </p:spPr>
        <p:txBody>
          <a:bodyPr/>
          <a:lstStyle/>
          <a:p>
            <a:pPr>
              <a:spcBef>
                <a:spcPts val="0"/>
              </a:spcBef>
              <a:spcAft>
                <a:spcPts val="1200"/>
              </a:spcAft>
            </a:pPr>
            <a:r>
              <a:rPr lang="en-US" dirty="0"/>
              <a:t>The platform we are using is called Canvas</a:t>
            </a:r>
          </a:p>
          <a:p>
            <a:pPr>
              <a:spcBef>
                <a:spcPts val="0"/>
              </a:spcBef>
              <a:spcAft>
                <a:spcPts val="1200"/>
              </a:spcAft>
            </a:pPr>
            <a:r>
              <a:rPr lang="en-US" dirty="0"/>
              <a:t>It’s a learning management system used by UCF and many others</a:t>
            </a:r>
          </a:p>
          <a:p>
            <a:pPr>
              <a:spcBef>
                <a:spcPts val="0"/>
              </a:spcBef>
              <a:spcAft>
                <a:spcPts val="1200"/>
              </a:spcAft>
            </a:pPr>
            <a:r>
              <a:rPr lang="en-US" dirty="0"/>
              <a:t>CMPS 3.0 is built like a course on the platform</a:t>
            </a:r>
          </a:p>
          <a:p>
            <a:pPr>
              <a:spcBef>
                <a:spcPts val="0"/>
              </a:spcBef>
              <a:spcAft>
                <a:spcPts val="1200"/>
              </a:spcAft>
            </a:pPr>
            <a:r>
              <a:rPr lang="en-US" dirty="0"/>
              <a:t>Here is a link to a short “Student tour” video</a:t>
            </a:r>
          </a:p>
          <a:p>
            <a:pPr lvl="1">
              <a:spcBef>
                <a:spcPts val="0"/>
              </a:spcBef>
              <a:spcAft>
                <a:spcPts val="1200"/>
              </a:spcAft>
            </a:pPr>
            <a:r>
              <a:rPr lang="en-US" dirty="0"/>
              <a:t>https://community.canvaslms.com/t5/Video-Guide/Canvas-Overview-Students/ta-p/383771</a:t>
            </a:r>
          </a:p>
          <a:p>
            <a:endParaRPr lang="en-US" dirty="0"/>
          </a:p>
        </p:txBody>
      </p:sp>
      <p:pic>
        <p:nvPicPr>
          <p:cNvPr id="5" name="Picture 4" descr="Graphical user interface, application, website&#10;&#10;Description automatically generated">
            <a:extLst>
              <a:ext uri="{FF2B5EF4-FFF2-40B4-BE49-F238E27FC236}">
                <a16:creationId xmlns:a16="http://schemas.microsoft.com/office/drawing/2014/main" id="{EF06350F-A306-49FE-B636-3AB0B86F9A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0666" y="1027906"/>
            <a:ext cx="5379040" cy="4830763"/>
          </a:xfrm>
          <a:prstGeom prst="rect">
            <a:avLst/>
          </a:prstGeom>
        </p:spPr>
      </p:pic>
      <p:pic>
        <p:nvPicPr>
          <p:cNvPr id="6" name="Picture 5">
            <a:extLst>
              <a:ext uri="{FF2B5EF4-FFF2-40B4-BE49-F238E27FC236}">
                <a16:creationId xmlns:a16="http://schemas.microsoft.com/office/drawing/2014/main" id="{C3BCAD3E-01B8-4D6C-A7D2-729C6E2339C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09357756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D4D81E9-CBD4-42D9-AC43-827B533314B9}"/>
              </a:ext>
            </a:extLst>
          </p:cNvPr>
          <p:cNvSpPr>
            <a:spLocks noGrp="1"/>
          </p:cNvSpPr>
          <p:nvPr>
            <p:ph type="sldNum" sz="quarter" idx="10"/>
          </p:nvPr>
        </p:nvSpPr>
        <p:spPr/>
        <p:txBody>
          <a:bodyPr/>
          <a:lstStyle/>
          <a:p>
            <a:pPr>
              <a:defRPr/>
            </a:pPr>
            <a:fld id="{D68E8870-17DE-45C4-A8DD-7644B2422933}" type="slidenum">
              <a:rPr lang="en-US" smtClean="0"/>
              <a:pPr>
                <a:defRPr/>
              </a:pPr>
              <a:t>110</a:t>
            </a:fld>
            <a:endParaRPr lang="en-US" dirty="0"/>
          </a:p>
        </p:txBody>
      </p:sp>
      <p:sp>
        <p:nvSpPr>
          <p:cNvPr id="3" name="Title 2">
            <a:extLst>
              <a:ext uri="{FF2B5EF4-FFF2-40B4-BE49-F238E27FC236}">
                <a16:creationId xmlns:a16="http://schemas.microsoft.com/office/drawing/2014/main" id="{7A654AD9-6A28-4438-B4A3-73475E9CEF2A}"/>
              </a:ext>
            </a:extLst>
          </p:cNvPr>
          <p:cNvSpPr>
            <a:spLocks noGrp="1"/>
          </p:cNvSpPr>
          <p:nvPr>
            <p:ph type="title"/>
          </p:nvPr>
        </p:nvSpPr>
        <p:spPr>
          <a:xfrm>
            <a:off x="1628078" y="0"/>
            <a:ext cx="8297273" cy="657922"/>
          </a:xfrm>
        </p:spPr>
        <p:txBody>
          <a:bodyPr/>
          <a:lstStyle/>
          <a:p>
            <a:r>
              <a:rPr lang="en-US" sz="3200" dirty="0"/>
              <a:t>	LEARNING MANAGEMENT SYSTEM</a:t>
            </a:r>
          </a:p>
        </p:txBody>
      </p:sp>
      <p:pic>
        <p:nvPicPr>
          <p:cNvPr id="5" name="Picture 4" descr="Graphical user interface, application, Word&#10;&#10;Description automatically generated">
            <a:extLst>
              <a:ext uri="{FF2B5EF4-FFF2-40B4-BE49-F238E27FC236}">
                <a16:creationId xmlns:a16="http://schemas.microsoft.com/office/drawing/2014/main" id="{1FE4799B-2137-7D19-5E77-DCAE3BA942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099" y="1010108"/>
            <a:ext cx="10327341" cy="5312975"/>
          </a:xfrm>
          <a:prstGeom prst="rect">
            <a:avLst/>
          </a:prstGeom>
        </p:spPr>
      </p:pic>
      <p:pic>
        <p:nvPicPr>
          <p:cNvPr id="6" name="Picture 5">
            <a:extLst>
              <a:ext uri="{FF2B5EF4-FFF2-40B4-BE49-F238E27FC236}">
                <a16:creationId xmlns:a16="http://schemas.microsoft.com/office/drawing/2014/main" id="{D6639A23-D346-4D05-8374-B12B8AD80DE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152405868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21EAC-FD05-43FB-86E8-61788C9C9317}"/>
              </a:ext>
            </a:extLst>
          </p:cNvPr>
          <p:cNvSpPr>
            <a:spLocks noGrp="1"/>
          </p:cNvSpPr>
          <p:nvPr>
            <p:ph type="title"/>
          </p:nvPr>
        </p:nvSpPr>
        <p:spPr>
          <a:xfrm>
            <a:off x="1" y="-112555"/>
            <a:ext cx="12192000" cy="893052"/>
          </a:xfrm>
        </p:spPr>
        <p:txBody>
          <a:bodyPr>
            <a:normAutofit/>
          </a:bodyPr>
          <a:lstStyle/>
          <a:p>
            <a:r>
              <a:rPr lang="en-US" sz="3200" dirty="0"/>
              <a:t>CMSP 3.0 CURRENT EVENTS</a:t>
            </a:r>
          </a:p>
        </p:txBody>
      </p:sp>
      <p:sp>
        <p:nvSpPr>
          <p:cNvPr id="3" name="Content Placeholder 2">
            <a:extLst>
              <a:ext uri="{FF2B5EF4-FFF2-40B4-BE49-F238E27FC236}">
                <a16:creationId xmlns:a16="http://schemas.microsoft.com/office/drawing/2014/main" id="{1C52737A-ECEF-4FBA-806F-0E2CECAC44D9}"/>
              </a:ext>
            </a:extLst>
          </p:cNvPr>
          <p:cNvSpPr>
            <a:spLocks noGrp="1"/>
          </p:cNvSpPr>
          <p:nvPr>
            <p:ph idx="1"/>
          </p:nvPr>
        </p:nvSpPr>
        <p:spPr>
          <a:xfrm>
            <a:off x="456053" y="985290"/>
            <a:ext cx="11895494" cy="5628723"/>
          </a:xfrm>
        </p:spPr>
        <p:txBody>
          <a:bodyPr>
            <a:normAutofit lnSpcReduction="10000"/>
          </a:bodyPr>
          <a:lstStyle/>
          <a:p>
            <a:pPr marL="622300" indent="-330200">
              <a:spcAft>
                <a:spcPts val="600"/>
              </a:spcAft>
            </a:pPr>
            <a:r>
              <a:rPr lang="en-US" b="0" dirty="0"/>
              <a:t>Increase demand by Government/Industry/Academia, etc.</a:t>
            </a:r>
          </a:p>
          <a:p>
            <a:pPr marL="622300" indent="-330200">
              <a:spcAft>
                <a:spcPts val="600"/>
              </a:spcAft>
            </a:pPr>
            <a:r>
              <a:rPr lang="en-US" b="0" dirty="0"/>
              <a:t>Improve awareness in Academia/Industry/Government/Professional Societies, etc. </a:t>
            </a:r>
          </a:p>
          <a:p>
            <a:pPr marL="622300" indent="-330200">
              <a:spcAft>
                <a:spcPts val="600"/>
              </a:spcAft>
            </a:pPr>
            <a:r>
              <a:rPr lang="en-US" b="0" dirty="0"/>
              <a:t>Use Restructured the CMSP certification process and artifacts</a:t>
            </a:r>
          </a:p>
          <a:p>
            <a:pPr marL="622300" indent="-330200">
              <a:spcAft>
                <a:spcPts val="600"/>
              </a:spcAft>
            </a:pPr>
            <a:r>
              <a:rPr lang="en-US" b="0" dirty="0"/>
              <a:t>Collaborate/Cooperate/Compete with Other Certifications</a:t>
            </a:r>
          </a:p>
          <a:p>
            <a:pPr marL="622300" indent="-330200">
              <a:spcAft>
                <a:spcPts val="600"/>
              </a:spcAft>
            </a:pPr>
            <a:r>
              <a:rPr lang="en-US" b="0" dirty="0"/>
              <a:t>Increase Certificate Holder Engagement (Both New Certifications and Renewals)</a:t>
            </a:r>
          </a:p>
          <a:p>
            <a:pPr marL="622300" indent="-330200">
              <a:spcAft>
                <a:spcPts val="600"/>
              </a:spcAft>
            </a:pPr>
            <a:r>
              <a:rPr lang="en-US" b="0" dirty="0"/>
              <a:t>Consider New Certifications (e.g., MBSE, LVCP)</a:t>
            </a:r>
          </a:p>
          <a:p>
            <a:pPr marL="622300" indent="-330200">
              <a:spcAft>
                <a:spcPts val="600"/>
              </a:spcAft>
            </a:pPr>
            <a:r>
              <a:rPr lang="en-US" b="0" dirty="0"/>
              <a:t>Explore CMSP Sub-Certifications (e.g., Engineering, Logistics,)</a:t>
            </a:r>
          </a:p>
          <a:p>
            <a:pPr marL="622300" indent="-330200">
              <a:spcAft>
                <a:spcPts val="600"/>
              </a:spcAft>
            </a:pPr>
            <a:r>
              <a:rPr lang="en-US" b="0" dirty="0"/>
              <a:t>Employ Revised and Updated the CMSP Exam</a:t>
            </a:r>
          </a:p>
          <a:p>
            <a:pPr>
              <a:spcAft>
                <a:spcPts val="600"/>
              </a:spcAft>
            </a:pPr>
            <a:endParaRPr lang="en-US" b="0" dirty="0"/>
          </a:p>
          <a:p>
            <a:pPr marL="0" indent="0" algn="ctr">
              <a:spcAft>
                <a:spcPts val="600"/>
              </a:spcAft>
              <a:buNone/>
            </a:pPr>
            <a:r>
              <a:rPr lang="en-US" b="1" i="1" dirty="0"/>
              <a:t>Participants and Contributors Welcome!</a:t>
            </a:r>
          </a:p>
          <a:p>
            <a:pPr>
              <a:spcAft>
                <a:spcPts val="600"/>
              </a:spcAft>
            </a:pPr>
            <a:endParaRPr lang="en-US" dirty="0"/>
          </a:p>
        </p:txBody>
      </p:sp>
      <p:pic>
        <p:nvPicPr>
          <p:cNvPr id="6" name="Picture 5">
            <a:extLst>
              <a:ext uri="{FF2B5EF4-FFF2-40B4-BE49-F238E27FC236}">
                <a16:creationId xmlns:a16="http://schemas.microsoft.com/office/drawing/2014/main" id="{47AA75EC-709E-4D91-8843-5FEF57E4840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5" name="Picture 4">
            <a:extLst>
              <a:ext uri="{FF2B5EF4-FFF2-40B4-BE49-F238E27FC236}">
                <a16:creationId xmlns:a16="http://schemas.microsoft.com/office/drawing/2014/main" id="{07BC5512-1003-43F7-9B12-A4213BF025C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0710031" y="55794"/>
            <a:ext cx="1397896" cy="563245"/>
          </a:xfrm>
          <a:prstGeom prst="rect">
            <a:avLst/>
          </a:prstGeom>
        </p:spPr>
      </p:pic>
      <p:sp>
        <p:nvSpPr>
          <p:cNvPr id="7" name="Arrow: Bent 6">
            <a:extLst>
              <a:ext uri="{FF2B5EF4-FFF2-40B4-BE49-F238E27FC236}">
                <a16:creationId xmlns:a16="http://schemas.microsoft.com/office/drawing/2014/main" id="{3774A464-9637-A603-C18F-AF9A13782FF2}"/>
              </a:ext>
            </a:extLst>
          </p:cNvPr>
          <p:cNvSpPr/>
          <p:nvPr/>
        </p:nvSpPr>
        <p:spPr bwMode="auto">
          <a:xfrm rot="16200000" flipH="1">
            <a:off x="206756" y="3264916"/>
            <a:ext cx="439928" cy="609600"/>
          </a:xfrm>
          <a:prstGeom prst="bentArrow">
            <a:avLst/>
          </a:prstGeom>
          <a:solidFill>
            <a:srgbClr val="0000CC"/>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rgbClr val="0000CC"/>
              </a:solidFill>
              <a:effectLst/>
              <a:latin typeface="Tahoma" charset="0"/>
            </a:endParaRPr>
          </a:p>
        </p:txBody>
      </p:sp>
    </p:spTree>
    <p:extLst>
      <p:ext uri="{BB962C8B-B14F-4D97-AF65-F5344CB8AC3E}">
        <p14:creationId xmlns:p14="http://schemas.microsoft.com/office/powerpoint/2010/main" val="362442868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6E2C4-B7DE-473E-AAEB-44E6088AE538}"/>
              </a:ext>
            </a:extLst>
          </p:cNvPr>
          <p:cNvSpPr>
            <a:spLocks noGrp="1"/>
          </p:cNvSpPr>
          <p:nvPr>
            <p:ph type="title"/>
          </p:nvPr>
        </p:nvSpPr>
        <p:spPr>
          <a:xfrm>
            <a:off x="890910" y="83067"/>
            <a:ext cx="9360733" cy="621080"/>
          </a:xfrm>
        </p:spPr>
        <p:txBody>
          <a:bodyPr>
            <a:noAutofit/>
          </a:bodyPr>
          <a:lstStyle/>
          <a:p>
            <a:pPr>
              <a:lnSpc>
                <a:spcPct val="100000"/>
              </a:lnSpc>
              <a:spcAft>
                <a:spcPts val="1800"/>
              </a:spcAft>
            </a:pPr>
            <a:r>
              <a:rPr lang="en-US" sz="3200" dirty="0"/>
              <a:t>CMSP - ENGAGEMENT PROPOSALS</a:t>
            </a:r>
          </a:p>
        </p:txBody>
      </p:sp>
      <p:sp>
        <p:nvSpPr>
          <p:cNvPr id="3" name="Content Placeholder 2">
            <a:extLst>
              <a:ext uri="{FF2B5EF4-FFF2-40B4-BE49-F238E27FC236}">
                <a16:creationId xmlns:a16="http://schemas.microsoft.com/office/drawing/2014/main" id="{1E32AE49-2D1C-48F2-983C-B0A878BB662C}"/>
              </a:ext>
            </a:extLst>
          </p:cNvPr>
          <p:cNvSpPr>
            <a:spLocks noGrp="1"/>
          </p:cNvSpPr>
          <p:nvPr>
            <p:ph idx="1"/>
          </p:nvPr>
        </p:nvSpPr>
        <p:spPr>
          <a:xfrm>
            <a:off x="231908" y="1090429"/>
            <a:ext cx="11728184" cy="5333999"/>
          </a:xfrm>
        </p:spPr>
        <p:txBody>
          <a:bodyPr>
            <a:normAutofit fontScale="85000" lnSpcReduction="20000"/>
          </a:bodyPr>
          <a:lstStyle/>
          <a:p>
            <a:r>
              <a:rPr lang="en-US" dirty="0"/>
              <a:t>Engage Current and Past CMSP Recipients</a:t>
            </a:r>
          </a:p>
          <a:p>
            <a:pPr lvl="1">
              <a:spcAft>
                <a:spcPts val="1200"/>
              </a:spcAft>
            </a:pPr>
            <a:r>
              <a:rPr lang="en-US" dirty="0"/>
              <a:t>Re meetings, newsletter (with list of alumni), and certificate renewal</a:t>
            </a:r>
          </a:p>
          <a:p>
            <a:r>
              <a:rPr lang="en-US" dirty="0"/>
              <a:t>Schedule CMSP Meeting (State of the Nation at I/ITSEC)</a:t>
            </a:r>
          </a:p>
          <a:p>
            <a:pPr lvl="1">
              <a:spcAft>
                <a:spcPts val="1200"/>
              </a:spcAft>
            </a:pPr>
            <a:r>
              <a:rPr lang="en-US" dirty="0"/>
              <a:t>Aggressively follow-up on recommendations and engage attendees</a:t>
            </a:r>
          </a:p>
          <a:p>
            <a:r>
              <a:rPr lang="en-US" dirty="0"/>
              <a:t>Create and Initiate a CMSP Mentorship Program</a:t>
            </a:r>
          </a:p>
          <a:p>
            <a:pPr lvl="1">
              <a:spcAft>
                <a:spcPts val="1200"/>
              </a:spcAft>
            </a:pPr>
            <a:r>
              <a:rPr lang="en-US" dirty="0"/>
              <a:t>Each current CMSP Recipient mentor 1 prospect per year</a:t>
            </a:r>
          </a:p>
          <a:p>
            <a:r>
              <a:rPr lang="en-US" dirty="0"/>
              <a:t>Establish “CMSP Guild”</a:t>
            </a:r>
          </a:p>
          <a:p>
            <a:pPr lvl="1">
              <a:spcAft>
                <a:spcPts val="1200"/>
              </a:spcAft>
            </a:pPr>
            <a:r>
              <a:rPr lang="en-US" dirty="0"/>
              <a:t>Meetings on Topics of Interest, Newsletter, Special Events, Nominations and Awards</a:t>
            </a:r>
          </a:p>
          <a:p>
            <a:r>
              <a:rPr lang="en-US" dirty="0"/>
              <a:t>Create a Renewal Support System</a:t>
            </a:r>
          </a:p>
          <a:p>
            <a:pPr lvl="1">
              <a:spcAft>
                <a:spcPts val="1200"/>
              </a:spcAft>
            </a:pPr>
            <a:r>
              <a:rPr lang="en-US" dirty="0"/>
              <a:t>Reminders, resources, etc.</a:t>
            </a:r>
          </a:p>
          <a:p>
            <a:pPr>
              <a:spcAft>
                <a:spcPts val="1200"/>
              </a:spcAft>
            </a:pPr>
            <a:r>
              <a:rPr lang="en-US" dirty="0"/>
              <a:t>Submit articles on CMSP to M&amp;S publications (SISO, SCS, Etc.)</a:t>
            </a:r>
          </a:p>
          <a:p>
            <a:r>
              <a:rPr lang="en-US" dirty="0"/>
              <a:t>Activities are Ongoing re Other Committee initiatives</a:t>
            </a:r>
          </a:p>
          <a:p>
            <a:endParaRPr lang="en-US" dirty="0"/>
          </a:p>
        </p:txBody>
      </p:sp>
      <p:pic>
        <p:nvPicPr>
          <p:cNvPr id="5" name="Picture 4">
            <a:extLst>
              <a:ext uri="{FF2B5EF4-FFF2-40B4-BE49-F238E27FC236}">
                <a16:creationId xmlns:a16="http://schemas.microsoft.com/office/drawing/2014/main" id="{F1B61655-7023-4DA7-8D46-3DC8AAC00CC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575913"/>
            <a:ext cx="420840" cy="225325"/>
          </a:xfrm>
          <a:prstGeom prst="rect">
            <a:avLst/>
          </a:prstGeom>
        </p:spPr>
      </p:pic>
    </p:spTree>
    <p:extLst>
      <p:ext uri="{BB962C8B-B14F-4D97-AF65-F5344CB8AC3E}">
        <p14:creationId xmlns:p14="http://schemas.microsoft.com/office/powerpoint/2010/main" val="37565728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8328-C6BB-4965-A850-DCFE78836F23}"/>
              </a:ext>
            </a:extLst>
          </p:cNvPr>
          <p:cNvSpPr>
            <a:spLocks noGrp="1"/>
          </p:cNvSpPr>
          <p:nvPr>
            <p:ph type="title"/>
          </p:nvPr>
        </p:nvSpPr>
        <p:spPr>
          <a:xfrm>
            <a:off x="338075" y="-3640"/>
            <a:ext cx="10515600" cy="734002"/>
          </a:xfrm>
        </p:spPr>
        <p:txBody>
          <a:bodyPr/>
          <a:lstStyle/>
          <a:p>
            <a:r>
              <a:rPr lang="en-US" sz="3200" dirty="0"/>
              <a:t>CMSP NEWSLETTER</a:t>
            </a:r>
          </a:p>
        </p:txBody>
      </p:sp>
      <p:pic>
        <p:nvPicPr>
          <p:cNvPr id="6" name="Picture 5">
            <a:extLst>
              <a:ext uri="{FF2B5EF4-FFF2-40B4-BE49-F238E27FC236}">
                <a16:creationId xmlns:a16="http://schemas.microsoft.com/office/drawing/2014/main" id="{3E02E520-A8DF-40A8-9C3A-7CE2BBCA97B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sp>
        <p:nvSpPr>
          <p:cNvPr id="8" name="Content Placeholder 2">
            <a:extLst>
              <a:ext uri="{FF2B5EF4-FFF2-40B4-BE49-F238E27FC236}">
                <a16:creationId xmlns:a16="http://schemas.microsoft.com/office/drawing/2014/main" id="{4FEF31E9-DAD0-4931-8A5B-8E9E2A5DD1C8}"/>
              </a:ext>
            </a:extLst>
          </p:cNvPr>
          <p:cNvSpPr>
            <a:spLocks noGrp="1"/>
          </p:cNvSpPr>
          <p:nvPr>
            <p:ph idx="1"/>
          </p:nvPr>
        </p:nvSpPr>
        <p:spPr>
          <a:xfrm>
            <a:off x="157404" y="1238150"/>
            <a:ext cx="6151649" cy="5226148"/>
          </a:xfrm>
        </p:spPr>
        <p:txBody>
          <a:bodyPr>
            <a:noAutofit/>
          </a:bodyPr>
          <a:lstStyle/>
          <a:p>
            <a:pPr marL="339725" indent="-339725">
              <a:lnSpc>
                <a:spcPct val="100000"/>
              </a:lnSpc>
              <a:spcBef>
                <a:spcPts val="0"/>
              </a:spcBef>
            </a:pPr>
            <a:r>
              <a:rPr lang="en-US" sz="2400" dirty="0"/>
              <a:t>Education, Certification, Institutionalization</a:t>
            </a:r>
          </a:p>
          <a:p>
            <a:pPr marL="796925" lvl="1" indent="-339725">
              <a:lnSpc>
                <a:spcPct val="100000"/>
              </a:lnSpc>
              <a:spcBef>
                <a:spcPts val="0"/>
              </a:spcBef>
              <a:spcAft>
                <a:spcPts val="1000"/>
              </a:spcAft>
            </a:pPr>
            <a:r>
              <a:rPr lang="en-US" sz="2000" dirty="0"/>
              <a:t>3.0 is aggressively working to support the Expansion of Our Profession</a:t>
            </a:r>
          </a:p>
          <a:p>
            <a:pPr marL="339725" indent="-339725">
              <a:lnSpc>
                <a:spcPct val="100000"/>
              </a:lnSpc>
              <a:spcBef>
                <a:spcPts val="0"/>
              </a:spcBef>
              <a:spcAft>
                <a:spcPts val="1000"/>
              </a:spcAft>
            </a:pPr>
            <a:r>
              <a:rPr lang="en-US" sz="2400" dirty="0"/>
              <a:t>CMSP Newsletter now being distributed regularly</a:t>
            </a:r>
          </a:p>
          <a:p>
            <a:pPr marL="339725" indent="-339725">
              <a:lnSpc>
                <a:spcPct val="100000"/>
              </a:lnSpc>
              <a:spcBef>
                <a:spcPts val="0"/>
              </a:spcBef>
              <a:spcAft>
                <a:spcPts val="1000"/>
              </a:spcAft>
            </a:pPr>
            <a:r>
              <a:rPr lang="en-US" sz="2400" dirty="0"/>
              <a:t>Volunteers are being sought for</a:t>
            </a:r>
          </a:p>
          <a:p>
            <a:pPr marL="796925" lvl="1" indent="-339725">
              <a:lnSpc>
                <a:spcPct val="100000"/>
              </a:lnSpc>
              <a:spcBef>
                <a:spcPts val="0"/>
              </a:spcBef>
              <a:spcAft>
                <a:spcPts val="1000"/>
              </a:spcAft>
            </a:pPr>
            <a:r>
              <a:rPr lang="en-US" sz="2000" dirty="0"/>
              <a:t>Mentors</a:t>
            </a:r>
          </a:p>
          <a:p>
            <a:pPr marL="796925" lvl="1" indent="-339725">
              <a:lnSpc>
                <a:spcPct val="100000"/>
              </a:lnSpc>
              <a:spcBef>
                <a:spcPts val="0"/>
              </a:spcBef>
              <a:spcAft>
                <a:spcPts val="1000"/>
              </a:spcAft>
            </a:pPr>
            <a:r>
              <a:rPr lang="en-US" sz="2000" dirty="0"/>
              <a:t>Committee Members</a:t>
            </a:r>
          </a:p>
          <a:p>
            <a:pPr marL="796925" lvl="1" indent="-339725">
              <a:lnSpc>
                <a:spcPct val="100000"/>
              </a:lnSpc>
              <a:spcBef>
                <a:spcPts val="0"/>
              </a:spcBef>
              <a:spcAft>
                <a:spcPts val="1000"/>
              </a:spcAft>
            </a:pPr>
            <a:r>
              <a:rPr lang="en-US" sz="2000" dirty="0"/>
              <a:t>Exam Question Generators</a:t>
            </a:r>
            <a:endParaRPr lang="en-US" sz="2400" dirty="0"/>
          </a:p>
          <a:p>
            <a:pPr marL="339725" indent="-339725">
              <a:lnSpc>
                <a:spcPct val="100000"/>
              </a:lnSpc>
              <a:spcBef>
                <a:spcPts val="0"/>
              </a:spcBef>
              <a:spcAft>
                <a:spcPts val="1000"/>
              </a:spcAft>
            </a:pPr>
            <a:r>
              <a:rPr lang="en-US" sz="2400" dirty="0"/>
              <a:t>CMSP 3.0 looks forward to assisting with the Institutionalization of M&amp;S</a:t>
            </a:r>
          </a:p>
          <a:p>
            <a:pPr marL="339725" indent="-339725">
              <a:lnSpc>
                <a:spcPct val="100000"/>
              </a:lnSpc>
              <a:spcBef>
                <a:spcPts val="0"/>
              </a:spcBef>
              <a:spcAft>
                <a:spcPts val="1000"/>
              </a:spcAft>
            </a:pPr>
            <a:endParaRPr lang="en-US" sz="2400" dirty="0"/>
          </a:p>
        </p:txBody>
      </p:sp>
      <p:pic>
        <p:nvPicPr>
          <p:cNvPr id="9" name="Picture 8">
            <a:extLst>
              <a:ext uri="{FF2B5EF4-FFF2-40B4-BE49-F238E27FC236}">
                <a16:creationId xmlns:a16="http://schemas.microsoft.com/office/drawing/2014/main" id="{5DFE4763-79F2-47F0-A1F4-39EC2B52F4FE}"/>
              </a:ext>
            </a:extLst>
          </p:cNvPr>
          <p:cNvPicPr>
            <a:picLocks noChangeAspect="1"/>
          </p:cNvPicPr>
          <p:nvPr/>
        </p:nvPicPr>
        <p:blipFill rotWithShape="1">
          <a:blip r:embed="rId3">
            <a:extLst>
              <a:ext uri="{28A0092B-C50C-407E-A947-70E740481C1C}">
                <a14:useLocalDpi xmlns:a14="http://schemas.microsoft.com/office/drawing/2010/main" val="0"/>
              </a:ext>
            </a:extLst>
          </a:blip>
          <a:srcRect b="66726"/>
          <a:stretch/>
        </p:blipFill>
        <p:spPr>
          <a:xfrm>
            <a:off x="6742685" y="1238150"/>
            <a:ext cx="5291911" cy="2787585"/>
          </a:xfrm>
          <a:prstGeom prst="rect">
            <a:avLst/>
          </a:prstGeom>
        </p:spPr>
      </p:pic>
    </p:spTree>
    <p:extLst>
      <p:ext uri="{BB962C8B-B14F-4D97-AF65-F5344CB8AC3E}">
        <p14:creationId xmlns:p14="http://schemas.microsoft.com/office/powerpoint/2010/main" val="389766484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D22-9696-403C-BC2F-066261D607CD}"/>
              </a:ext>
            </a:extLst>
          </p:cNvPr>
          <p:cNvSpPr>
            <a:spLocks noGrp="1"/>
          </p:cNvSpPr>
          <p:nvPr>
            <p:ph type="title"/>
          </p:nvPr>
        </p:nvSpPr>
        <p:spPr>
          <a:xfrm>
            <a:off x="226622" y="0"/>
            <a:ext cx="10515600" cy="734002"/>
          </a:xfrm>
        </p:spPr>
        <p:txBody>
          <a:bodyPr/>
          <a:lstStyle/>
          <a:p>
            <a:r>
              <a:rPr lang="en-US" sz="3200" dirty="0"/>
              <a:t>WORKSHOP OUTLINE</a:t>
            </a:r>
          </a:p>
        </p:txBody>
      </p:sp>
      <p:sp>
        <p:nvSpPr>
          <p:cNvPr id="3" name="Content Placeholder 2">
            <a:extLst>
              <a:ext uri="{FF2B5EF4-FFF2-40B4-BE49-F238E27FC236}">
                <a16:creationId xmlns:a16="http://schemas.microsoft.com/office/drawing/2014/main" id="{FF577E26-A759-4FB3-AA91-3AD00C2C4F4C}"/>
              </a:ext>
            </a:extLst>
          </p:cNvPr>
          <p:cNvSpPr>
            <a:spLocks noGrp="1"/>
          </p:cNvSpPr>
          <p:nvPr>
            <p:ph sz="half" idx="1"/>
          </p:nvPr>
        </p:nvSpPr>
        <p:spPr>
          <a:xfrm>
            <a:off x="1104900" y="1056875"/>
            <a:ext cx="5928053" cy="5473818"/>
          </a:xfrm>
        </p:spPr>
        <p:txBody>
          <a:bodyPr>
            <a:noAutofit/>
          </a:bodyPr>
          <a:lstStyle/>
          <a:p>
            <a:pPr>
              <a:spcBef>
                <a:spcPts val="0"/>
              </a:spcBef>
              <a:spcAft>
                <a:spcPts val="400"/>
              </a:spcAft>
            </a:pPr>
            <a:r>
              <a:rPr lang="en-US" sz="2400" dirty="0"/>
              <a:t>Learning Objectives</a:t>
            </a:r>
          </a:p>
          <a:p>
            <a:pPr>
              <a:spcBef>
                <a:spcPts val="0"/>
              </a:spcBef>
              <a:spcAft>
                <a:spcPts val="400"/>
              </a:spcAft>
            </a:pPr>
            <a:r>
              <a:rPr lang="en-US" sz="2400" dirty="0"/>
              <a:t>Introductions</a:t>
            </a:r>
          </a:p>
          <a:p>
            <a:pPr lvl="1">
              <a:spcBef>
                <a:spcPts val="0"/>
              </a:spcBef>
              <a:spcAft>
                <a:spcPts val="400"/>
              </a:spcAft>
            </a:pPr>
            <a:r>
              <a:rPr lang="en-US" sz="2000" dirty="0"/>
              <a:t>Acknowledgements</a:t>
            </a:r>
          </a:p>
          <a:p>
            <a:pPr>
              <a:spcBef>
                <a:spcPts val="0"/>
              </a:spcBef>
              <a:spcAft>
                <a:spcPts val="400"/>
              </a:spcAft>
            </a:pPr>
            <a:r>
              <a:rPr lang="en-US" sz="2400" dirty="0"/>
              <a:t>Role of M&amp;S, Certification, CMSP</a:t>
            </a:r>
          </a:p>
          <a:p>
            <a:pPr>
              <a:spcBef>
                <a:spcPts val="0"/>
              </a:spcBef>
              <a:spcAft>
                <a:spcPts val="400"/>
              </a:spcAft>
            </a:pPr>
            <a:r>
              <a:rPr lang="en-US" sz="2400" dirty="0"/>
              <a:t>CMSP</a:t>
            </a:r>
          </a:p>
          <a:p>
            <a:pPr lvl="1">
              <a:spcBef>
                <a:spcPts val="0"/>
              </a:spcBef>
              <a:spcAft>
                <a:spcPts val="400"/>
              </a:spcAft>
            </a:pPr>
            <a:r>
              <a:rPr lang="en-US" sz="2000" dirty="0"/>
              <a:t>Certification Levels</a:t>
            </a:r>
          </a:p>
          <a:p>
            <a:pPr lvl="1">
              <a:spcBef>
                <a:spcPts val="0"/>
              </a:spcBef>
              <a:spcAft>
                <a:spcPts val="400"/>
              </a:spcAft>
            </a:pPr>
            <a:r>
              <a:rPr lang="en-US" sz="2000" dirty="0"/>
              <a:t>Education and Experience</a:t>
            </a:r>
          </a:p>
          <a:p>
            <a:pPr lvl="1">
              <a:spcBef>
                <a:spcPts val="0"/>
              </a:spcBef>
              <a:spcAft>
                <a:spcPts val="400"/>
              </a:spcAft>
            </a:pPr>
            <a:r>
              <a:rPr lang="en-US" sz="2000" dirty="0"/>
              <a:t>Exam Philosophy and Overview</a:t>
            </a:r>
          </a:p>
          <a:p>
            <a:pPr lvl="1">
              <a:spcBef>
                <a:spcPts val="0"/>
              </a:spcBef>
              <a:spcAft>
                <a:spcPts val="400"/>
              </a:spcAft>
            </a:pPr>
            <a:r>
              <a:rPr lang="en-US" sz="2000" dirty="0"/>
              <a:t>Exam Specifics</a:t>
            </a:r>
          </a:p>
          <a:p>
            <a:pPr lvl="1">
              <a:spcBef>
                <a:spcPts val="0"/>
              </a:spcBef>
              <a:spcAft>
                <a:spcPts val="400"/>
              </a:spcAft>
            </a:pPr>
            <a:r>
              <a:rPr lang="en-US" sz="2000" dirty="0"/>
              <a:t>Tracks and Topics / Subtopics</a:t>
            </a:r>
          </a:p>
          <a:p>
            <a:pPr lvl="1">
              <a:spcBef>
                <a:spcPts val="0"/>
              </a:spcBef>
              <a:spcAft>
                <a:spcPts val="400"/>
              </a:spcAft>
            </a:pPr>
            <a:r>
              <a:rPr lang="en-US" sz="2000" dirty="0"/>
              <a:t>Tips, Techniques, and Timeline</a:t>
            </a:r>
          </a:p>
          <a:p>
            <a:pPr>
              <a:spcBef>
                <a:spcPts val="0"/>
              </a:spcBef>
              <a:spcAft>
                <a:spcPts val="400"/>
              </a:spcAft>
            </a:pPr>
            <a:r>
              <a:rPr lang="en-US" sz="2400" dirty="0"/>
              <a:t>Overview of Topics / Subtopics</a:t>
            </a:r>
          </a:p>
          <a:p>
            <a:pPr lvl="1">
              <a:spcBef>
                <a:spcPts val="0"/>
              </a:spcBef>
              <a:spcAft>
                <a:spcPts val="400"/>
              </a:spcAft>
            </a:pPr>
            <a:r>
              <a:rPr lang="en-US" sz="2000" dirty="0"/>
              <a:t>M&amp;S Types, Applications,…</a:t>
            </a:r>
          </a:p>
          <a:p>
            <a:pPr>
              <a:spcBef>
                <a:spcPts val="0"/>
              </a:spcBef>
              <a:spcAft>
                <a:spcPts val="400"/>
              </a:spcAft>
            </a:pPr>
            <a:r>
              <a:rPr lang="en-US" sz="2400" dirty="0"/>
              <a:t>The “Type is Right” Game</a:t>
            </a:r>
          </a:p>
        </p:txBody>
      </p:sp>
      <p:sp>
        <p:nvSpPr>
          <p:cNvPr id="4" name="Content Placeholder 3">
            <a:extLst>
              <a:ext uri="{FF2B5EF4-FFF2-40B4-BE49-F238E27FC236}">
                <a16:creationId xmlns:a16="http://schemas.microsoft.com/office/drawing/2014/main" id="{06DC3679-150C-4865-A91F-266BD1437E44}"/>
              </a:ext>
            </a:extLst>
          </p:cNvPr>
          <p:cNvSpPr>
            <a:spLocks noGrp="1"/>
          </p:cNvSpPr>
          <p:nvPr>
            <p:ph sz="half" idx="2"/>
          </p:nvPr>
        </p:nvSpPr>
        <p:spPr>
          <a:xfrm>
            <a:off x="7698562" y="1016374"/>
            <a:ext cx="4007103" cy="5710301"/>
          </a:xfrm>
        </p:spPr>
        <p:txBody>
          <a:bodyPr>
            <a:noAutofit/>
          </a:bodyPr>
          <a:lstStyle/>
          <a:p>
            <a:pPr>
              <a:spcBef>
                <a:spcPts val="0"/>
              </a:spcBef>
            </a:pPr>
            <a:r>
              <a:rPr lang="en-US" sz="2400" dirty="0"/>
              <a:t>Certification Exam </a:t>
            </a:r>
          </a:p>
          <a:p>
            <a:pPr lvl="1">
              <a:spcBef>
                <a:spcPts val="0"/>
              </a:spcBef>
            </a:pPr>
            <a:r>
              <a:rPr lang="en-US" sz="2000" dirty="0"/>
              <a:t>Sample Questions</a:t>
            </a:r>
          </a:p>
          <a:p>
            <a:pPr>
              <a:spcBef>
                <a:spcPts val="0"/>
              </a:spcBef>
            </a:pPr>
            <a:r>
              <a:rPr lang="en-US" sz="2400" dirty="0"/>
              <a:t>Review</a:t>
            </a:r>
          </a:p>
          <a:p>
            <a:pPr lvl="1">
              <a:spcBef>
                <a:spcPts val="0"/>
              </a:spcBef>
            </a:pPr>
            <a:r>
              <a:rPr lang="en-US" sz="2000" dirty="0"/>
              <a:t>Topics</a:t>
            </a:r>
          </a:p>
          <a:p>
            <a:pPr lvl="1">
              <a:spcBef>
                <a:spcPts val="0"/>
              </a:spcBef>
            </a:pPr>
            <a:r>
              <a:rPr lang="en-US" sz="2000" dirty="0"/>
              <a:t>Crossword Puzzle Game</a:t>
            </a:r>
          </a:p>
          <a:p>
            <a:pPr>
              <a:spcBef>
                <a:spcPts val="0"/>
              </a:spcBef>
            </a:pPr>
            <a:r>
              <a:rPr lang="en-US" sz="2400" dirty="0"/>
              <a:t>CMSP </a:t>
            </a:r>
          </a:p>
          <a:p>
            <a:pPr lvl="1">
              <a:spcBef>
                <a:spcPts val="0"/>
              </a:spcBef>
            </a:pPr>
            <a:r>
              <a:rPr lang="en-US" sz="2000" dirty="0"/>
              <a:t>Context</a:t>
            </a:r>
          </a:p>
          <a:p>
            <a:pPr lvl="1">
              <a:spcBef>
                <a:spcPts val="0"/>
              </a:spcBef>
            </a:pPr>
            <a:r>
              <a:rPr lang="en-US" sz="2000" dirty="0"/>
              <a:t>Current Events</a:t>
            </a:r>
          </a:p>
          <a:p>
            <a:pPr>
              <a:spcBef>
                <a:spcPts val="0"/>
              </a:spcBef>
            </a:pPr>
            <a:r>
              <a:rPr lang="en-US" sz="2400" dirty="0"/>
              <a:t>Jeopardy Game</a:t>
            </a:r>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400" dirty="0"/>
          </a:p>
          <a:p>
            <a:pPr>
              <a:spcBef>
                <a:spcPts val="0"/>
              </a:spcBef>
            </a:pPr>
            <a:endParaRPr lang="en-US" sz="2000" dirty="0"/>
          </a:p>
          <a:p>
            <a:pPr>
              <a:spcBef>
                <a:spcPts val="0"/>
              </a:spcBef>
            </a:pPr>
            <a:endParaRPr lang="en-US" sz="1400" dirty="0"/>
          </a:p>
          <a:p>
            <a:pPr>
              <a:spcBef>
                <a:spcPts val="0"/>
              </a:spcBef>
            </a:pPr>
            <a:r>
              <a:rPr lang="en-US" sz="2400" dirty="0"/>
              <a:t>Course Evaluations</a:t>
            </a:r>
          </a:p>
          <a:p>
            <a:pPr>
              <a:spcBef>
                <a:spcPts val="0"/>
              </a:spcBef>
            </a:pPr>
            <a:endParaRPr lang="en-US" sz="2400" dirty="0"/>
          </a:p>
        </p:txBody>
      </p:sp>
      <p:pic>
        <p:nvPicPr>
          <p:cNvPr id="10" name="Picture 9">
            <a:extLst>
              <a:ext uri="{FF2B5EF4-FFF2-40B4-BE49-F238E27FC236}">
                <a16:creationId xmlns:a16="http://schemas.microsoft.com/office/drawing/2014/main" id="{B943F723-0007-49DD-B952-2F1A6BB8C2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01B36872-67FC-4CB1-97D6-63E0F6DAC3B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22462" y="4201612"/>
            <a:ext cx="2411781" cy="1725392"/>
          </a:xfrm>
          <a:prstGeom prst="rect">
            <a:avLst/>
          </a:prstGeom>
        </p:spPr>
      </p:pic>
      <p:sp>
        <p:nvSpPr>
          <p:cNvPr id="8" name="Arrow: Striped Right 7">
            <a:extLst>
              <a:ext uri="{FF2B5EF4-FFF2-40B4-BE49-F238E27FC236}">
                <a16:creationId xmlns:a16="http://schemas.microsoft.com/office/drawing/2014/main" id="{3A42E97F-9F73-4D8D-864A-C9A685A751DE}"/>
              </a:ext>
            </a:extLst>
          </p:cNvPr>
          <p:cNvSpPr/>
          <p:nvPr/>
        </p:nvSpPr>
        <p:spPr bwMode="auto">
          <a:xfrm>
            <a:off x="7111266" y="3607508"/>
            <a:ext cx="879548" cy="528031"/>
          </a:xfrm>
          <a:prstGeom prst="stripedRightArrow">
            <a:avLst/>
          </a:prstGeom>
          <a:solidFill>
            <a:srgbClr val="2B56AB"/>
          </a:solidFill>
          <a:ln w="9525" cap="flat" cmpd="sng" algn="ctr">
            <a:solidFill>
              <a:srgbClr val="00FF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1869788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B7-0065-4469-A341-899690F2381B}"/>
              </a:ext>
            </a:extLst>
          </p:cNvPr>
          <p:cNvSpPr>
            <a:spLocks noGrp="1"/>
          </p:cNvSpPr>
          <p:nvPr>
            <p:ph type="title"/>
          </p:nvPr>
        </p:nvSpPr>
        <p:spPr>
          <a:xfrm>
            <a:off x="384782" y="18662"/>
            <a:ext cx="10515600" cy="627271"/>
          </a:xfrm>
        </p:spPr>
        <p:txBody>
          <a:bodyPr>
            <a:normAutofit/>
          </a:bodyPr>
          <a:lstStyle/>
          <a:p>
            <a:r>
              <a:rPr lang="en-US" sz="3400" b="1" dirty="0">
                <a:latin typeface="+mj-lt"/>
              </a:rPr>
              <a:t>JEOPARDY GAME</a:t>
            </a:r>
          </a:p>
        </p:txBody>
      </p:sp>
      <p:sp>
        <p:nvSpPr>
          <p:cNvPr id="3" name="Content Placeholder 2">
            <a:extLst>
              <a:ext uri="{FF2B5EF4-FFF2-40B4-BE49-F238E27FC236}">
                <a16:creationId xmlns:a16="http://schemas.microsoft.com/office/drawing/2014/main" id="{BC3F2E2E-DCDC-4996-A9C0-947152B21248}"/>
              </a:ext>
            </a:extLst>
          </p:cNvPr>
          <p:cNvSpPr>
            <a:spLocks noGrp="1"/>
          </p:cNvSpPr>
          <p:nvPr>
            <p:ph idx="1"/>
          </p:nvPr>
        </p:nvSpPr>
        <p:spPr>
          <a:xfrm>
            <a:off x="384783" y="1111145"/>
            <a:ext cx="6443529" cy="5309320"/>
          </a:xfrm>
        </p:spPr>
        <p:txBody>
          <a:bodyPr>
            <a:normAutofit fontScale="77500" lnSpcReduction="20000"/>
          </a:bodyPr>
          <a:lstStyle/>
          <a:p>
            <a:pPr>
              <a:spcAft>
                <a:spcPts val="1200"/>
              </a:spcAft>
              <a:buFont typeface="Wingdings" panose="05000000000000000000" pitchFamily="2" charset="2"/>
              <a:buChar char="Ø"/>
            </a:pPr>
            <a:r>
              <a:rPr lang="en-US" dirty="0"/>
              <a:t>Round One</a:t>
            </a:r>
          </a:p>
          <a:p>
            <a:pPr lvl="1">
              <a:spcAft>
                <a:spcPts val="1200"/>
              </a:spcAft>
              <a:buFont typeface="Wingdings" panose="05000000000000000000" pitchFamily="2" charset="2"/>
              <a:buChar char="Ø"/>
            </a:pPr>
            <a:r>
              <a:rPr lang="en-US" dirty="0"/>
              <a:t>Select Answers from Game Board</a:t>
            </a:r>
          </a:p>
          <a:p>
            <a:pPr lvl="1">
              <a:spcAft>
                <a:spcPts val="1200"/>
              </a:spcAft>
              <a:buFont typeface="Wingdings" panose="05000000000000000000" pitchFamily="2" charset="2"/>
              <a:buChar char="Ø"/>
            </a:pPr>
            <a:r>
              <a:rPr lang="en-US" dirty="0"/>
              <a:t>Respond with a Question</a:t>
            </a:r>
          </a:p>
          <a:p>
            <a:pPr lvl="1">
              <a:spcAft>
                <a:spcPts val="1200"/>
              </a:spcAft>
              <a:buFont typeface="Wingdings" panose="05000000000000000000" pitchFamily="2" charset="2"/>
              <a:buChar char="Ø"/>
            </a:pPr>
            <a:r>
              <a:rPr lang="en-US" dirty="0"/>
              <a:t>Proceed Through Categories</a:t>
            </a:r>
          </a:p>
          <a:p>
            <a:pPr>
              <a:spcAft>
                <a:spcPts val="1200"/>
              </a:spcAft>
              <a:buFont typeface="Wingdings" panose="05000000000000000000" pitchFamily="2" charset="2"/>
              <a:buChar char="Ø"/>
            </a:pPr>
            <a:r>
              <a:rPr lang="en-US" dirty="0"/>
              <a:t>Go to Final Jeopardy</a:t>
            </a:r>
          </a:p>
          <a:p>
            <a:pPr lvl="1">
              <a:spcAft>
                <a:spcPts val="1200"/>
              </a:spcAft>
              <a:buFont typeface="Wingdings" panose="05000000000000000000" pitchFamily="2" charset="2"/>
              <a:buChar char="Ø"/>
            </a:pPr>
            <a:r>
              <a:rPr lang="en-US" dirty="0"/>
              <a:t>Answer</a:t>
            </a:r>
          </a:p>
          <a:p>
            <a:pPr>
              <a:spcAft>
                <a:spcPts val="1200"/>
              </a:spcAft>
              <a:buFont typeface="Wingdings" panose="05000000000000000000" pitchFamily="2" charset="2"/>
              <a:buChar char="Ø"/>
            </a:pPr>
            <a:r>
              <a:rPr lang="en-US" dirty="0"/>
              <a:t>All Participants Get Candy Coins / Wrapped Candy</a:t>
            </a:r>
          </a:p>
          <a:p>
            <a:pPr>
              <a:spcAft>
                <a:spcPts val="1200"/>
              </a:spcAft>
              <a:buFont typeface="Wingdings" panose="05000000000000000000" pitchFamily="2" charset="2"/>
              <a:buChar char="Ø"/>
            </a:pPr>
            <a:r>
              <a:rPr lang="en-US" dirty="0"/>
              <a:t>The prize is an M&amp;S Monograph going to the Winner</a:t>
            </a:r>
          </a:p>
          <a:p>
            <a:pPr>
              <a:spcAft>
                <a:spcPts val="1200"/>
              </a:spcAft>
              <a:buFont typeface="Wingdings" panose="05000000000000000000" pitchFamily="2" charset="2"/>
              <a:buChar char="Ø"/>
            </a:pPr>
            <a:r>
              <a:rPr lang="en-US" dirty="0"/>
              <a:t>Load Game File......</a:t>
            </a:r>
          </a:p>
          <a:p>
            <a:pPr>
              <a:spcAft>
                <a:spcPts val="1200"/>
              </a:spcAft>
              <a:buFont typeface="Wingdings" panose="05000000000000000000" pitchFamily="2" charset="2"/>
              <a:buChar char="Ø"/>
            </a:pPr>
            <a:r>
              <a:rPr lang="en-US" sz="4800" b="1" i="1" dirty="0">
                <a:solidFill>
                  <a:srgbClr val="006600"/>
                </a:solidFill>
                <a:latin typeface="Bernard MT Condensed" panose="02050806060905020404" pitchFamily="18" charset="0"/>
              </a:rPr>
              <a:t>GO!</a:t>
            </a:r>
          </a:p>
          <a:p>
            <a:pPr>
              <a:buFont typeface="Wingdings" panose="05000000000000000000" pitchFamily="2" charset="2"/>
              <a:buChar char="Ø"/>
            </a:pPr>
            <a:endParaRPr lang="en-US" altLang="en-US" sz="3200" dirty="0">
              <a:sym typeface="Symbol" panose="05050102010706020507" pitchFamily="18" charset="2"/>
            </a:endParaRPr>
          </a:p>
          <a:p>
            <a:pPr>
              <a:buFont typeface="Wingdings" panose="05000000000000000000" pitchFamily="2" charset="2"/>
              <a:buChar char="Ø"/>
            </a:pPr>
            <a:endParaRPr lang="en-US" sz="3200" dirty="0"/>
          </a:p>
        </p:txBody>
      </p:sp>
      <p:pic>
        <p:nvPicPr>
          <p:cNvPr id="6" name="Picture 5">
            <a:extLst>
              <a:ext uri="{FF2B5EF4-FFF2-40B4-BE49-F238E27FC236}">
                <a16:creationId xmlns:a16="http://schemas.microsoft.com/office/drawing/2014/main" id="{261E0CD0-EB78-4C23-B8F4-B5F7EEEC9CE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8" name="Picture 7" descr="A screenshot of a computer&#10;&#10;Description automatically generated with medium confidence">
            <a:extLst>
              <a:ext uri="{FF2B5EF4-FFF2-40B4-BE49-F238E27FC236}">
                <a16:creationId xmlns:a16="http://schemas.microsoft.com/office/drawing/2014/main" id="{9A36A29A-85C6-42B2-868C-B75EDD4FA43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28312" y="1280612"/>
            <a:ext cx="4583003" cy="3773988"/>
          </a:xfrm>
          <a:prstGeom prst="rect">
            <a:avLst/>
          </a:prstGeom>
        </p:spPr>
      </p:pic>
    </p:spTree>
    <p:extLst>
      <p:ext uri="{BB962C8B-B14F-4D97-AF65-F5344CB8AC3E}">
        <p14:creationId xmlns:p14="http://schemas.microsoft.com/office/powerpoint/2010/main" val="421004264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05C61-F4C5-41D2-A785-612C94DC611A}"/>
              </a:ext>
            </a:extLst>
          </p:cNvPr>
          <p:cNvSpPr>
            <a:spLocks noGrp="1"/>
          </p:cNvSpPr>
          <p:nvPr>
            <p:ph type="title"/>
          </p:nvPr>
        </p:nvSpPr>
        <p:spPr>
          <a:xfrm>
            <a:off x="0" y="0"/>
            <a:ext cx="12191999" cy="667350"/>
          </a:xfrm>
        </p:spPr>
        <p:txBody>
          <a:bodyPr>
            <a:noAutofit/>
          </a:bodyPr>
          <a:lstStyle/>
          <a:p>
            <a:r>
              <a:rPr lang="en-US" sz="3200" dirty="0"/>
              <a:t>CMSP PDW CONCLUSIONS</a:t>
            </a:r>
          </a:p>
        </p:txBody>
      </p:sp>
      <p:sp>
        <p:nvSpPr>
          <p:cNvPr id="3" name="Content Placeholder 2">
            <a:extLst>
              <a:ext uri="{FF2B5EF4-FFF2-40B4-BE49-F238E27FC236}">
                <a16:creationId xmlns:a16="http://schemas.microsoft.com/office/drawing/2014/main" id="{C3D8D5FF-18F1-430F-93B7-A8718077D051}"/>
              </a:ext>
            </a:extLst>
          </p:cNvPr>
          <p:cNvSpPr>
            <a:spLocks noGrp="1"/>
          </p:cNvSpPr>
          <p:nvPr>
            <p:ph idx="1"/>
          </p:nvPr>
        </p:nvSpPr>
        <p:spPr>
          <a:xfrm>
            <a:off x="592523" y="1468995"/>
            <a:ext cx="11006952" cy="5154376"/>
          </a:xfrm>
        </p:spPr>
        <p:txBody>
          <a:bodyPr>
            <a:noAutofit/>
          </a:bodyPr>
          <a:lstStyle/>
          <a:p>
            <a:r>
              <a:rPr lang="en-US" sz="2400" dirty="0"/>
              <a:t>Feedback</a:t>
            </a:r>
          </a:p>
          <a:p>
            <a:r>
              <a:rPr lang="en-US" sz="2400" dirty="0"/>
              <a:t>Q&amp;A</a:t>
            </a:r>
          </a:p>
          <a:p>
            <a:endParaRPr lang="en-US" sz="2400" dirty="0"/>
          </a:p>
          <a:p>
            <a:endParaRPr lang="en-US" sz="2400" dirty="0"/>
          </a:p>
          <a:p>
            <a:endParaRPr lang="en-US" sz="2400" dirty="0"/>
          </a:p>
          <a:p>
            <a:endParaRPr lang="en-US" sz="2400" dirty="0"/>
          </a:p>
          <a:p>
            <a:endParaRPr lang="en-US" sz="2400" dirty="0"/>
          </a:p>
          <a:p>
            <a:endParaRPr lang="en-US" sz="2400" dirty="0"/>
          </a:p>
          <a:p>
            <a:pPr marL="0" indent="0">
              <a:buNone/>
            </a:pPr>
            <a:endParaRPr lang="en-US" sz="2400" dirty="0"/>
          </a:p>
          <a:p>
            <a:r>
              <a:rPr lang="en-US" sz="2400" dirty="0"/>
              <a:t>For more information email Carol Dwyer at cdwyer@ndia.org</a:t>
            </a:r>
          </a:p>
        </p:txBody>
      </p:sp>
      <p:pic>
        <p:nvPicPr>
          <p:cNvPr id="6" name="Picture 5">
            <a:extLst>
              <a:ext uri="{FF2B5EF4-FFF2-40B4-BE49-F238E27FC236}">
                <a16:creationId xmlns:a16="http://schemas.microsoft.com/office/drawing/2014/main" id="{3A81E178-FCD4-46B7-BF34-CD537D1BBB1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8213" y="6614013"/>
            <a:ext cx="420840" cy="225325"/>
          </a:xfrm>
          <a:prstGeom prst="rect">
            <a:avLst/>
          </a:prstGeom>
        </p:spPr>
      </p:pic>
      <p:pic>
        <p:nvPicPr>
          <p:cNvPr id="7" name="Picture 6">
            <a:extLst>
              <a:ext uri="{FF2B5EF4-FFF2-40B4-BE49-F238E27FC236}">
                <a16:creationId xmlns:a16="http://schemas.microsoft.com/office/drawing/2014/main" id="{0595B497-90DD-4F0E-AAF1-97B98438FC6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58612" y="1468995"/>
            <a:ext cx="6410130" cy="3816244"/>
          </a:xfrm>
          <a:prstGeom prst="rect">
            <a:avLst/>
          </a:prstGeom>
        </p:spPr>
      </p:pic>
      <p:sp>
        <p:nvSpPr>
          <p:cNvPr id="8" name="TextBox 7">
            <a:extLst>
              <a:ext uri="{FF2B5EF4-FFF2-40B4-BE49-F238E27FC236}">
                <a16:creationId xmlns:a16="http://schemas.microsoft.com/office/drawing/2014/main" id="{56831FC7-45EB-47C2-925A-F29513E91E6E}"/>
              </a:ext>
            </a:extLst>
          </p:cNvPr>
          <p:cNvSpPr txBox="1"/>
          <p:nvPr/>
        </p:nvSpPr>
        <p:spPr>
          <a:xfrm>
            <a:off x="4023355" y="883316"/>
            <a:ext cx="7679922" cy="400110"/>
          </a:xfrm>
          <a:prstGeom prst="rect">
            <a:avLst/>
          </a:prstGeom>
          <a:noFill/>
        </p:spPr>
        <p:txBody>
          <a:bodyPr wrap="square" rtlCol="0">
            <a:spAutoFit/>
          </a:bodyPr>
          <a:lstStyle/>
          <a:p>
            <a:r>
              <a:rPr lang="en-US" sz="2000" b="1" i="1" dirty="0"/>
              <a:t>Keep striving, we need to stay smarter than the machines!</a:t>
            </a:r>
          </a:p>
        </p:txBody>
      </p:sp>
      <p:pic>
        <p:nvPicPr>
          <p:cNvPr id="9" name="Picture 8">
            <a:extLst>
              <a:ext uri="{FF2B5EF4-FFF2-40B4-BE49-F238E27FC236}">
                <a16:creationId xmlns:a16="http://schemas.microsoft.com/office/drawing/2014/main" id="{A0065578-F8E8-4C22-BA2A-74F7406C2DF9}"/>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10710031" y="55794"/>
            <a:ext cx="1397896" cy="563245"/>
          </a:xfrm>
          <a:prstGeom prst="rect">
            <a:avLst/>
          </a:prstGeom>
        </p:spPr>
      </p:pic>
      <p:sp>
        <p:nvSpPr>
          <p:cNvPr id="4" name="TextBox 3">
            <a:extLst>
              <a:ext uri="{FF2B5EF4-FFF2-40B4-BE49-F238E27FC236}">
                <a16:creationId xmlns:a16="http://schemas.microsoft.com/office/drawing/2014/main" id="{9E275BEC-B7F5-CD5B-ED65-B541A96EEEE2}"/>
              </a:ext>
            </a:extLst>
          </p:cNvPr>
          <p:cNvSpPr txBox="1"/>
          <p:nvPr/>
        </p:nvSpPr>
        <p:spPr>
          <a:xfrm>
            <a:off x="415068" y="6596390"/>
            <a:ext cx="715232" cy="261610"/>
          </a:xfrm>
          <a:prstGeom prst="rect">
            <a:avLst/>
          </a:prstGeom>
          <a:solidFill>
            <a:srgbClr val="0000CC"/>
          </a:solidFill>
        </p:spPr>
        <p:txBody>
          <a:bodyPr wrap="square" rtlCol="0">
            <a:spAutoFit/>
          </a:bodyPr>
          <a:lstStyle/>
          <a:p>
            <a:r>
              <a:rPr lang="en-US" sz="1100" b="1" i="1" dirty="0">
                <a:solidFill>
                  <a:srgbClr val="00FF00"/>
                </a:solidFill>
              </a:rPr>
              <a:t>1200</a:t>
            </a:r>
          </a:p>
        </p:txBody>
      </p:sp>
    </p:spTree>
    <p:extLst>
      <p:ext uri="{BB962C8B-B14F-4D97-AF65-F5344CB8AC3E}">
        <p14:creationId xmlns:p14="http://schemas.microsoft.com/office/powerpoint/2010/main" val="3450490008"/>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2016PresentationTemplate_Tutorials.potx" id="{703545D4-36F8-4318-AC29-1855C3CD0935}" vid="{711C829B-536F-4794-9833-7F96502517E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documentManagement>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67E50F16932FA4DA740AD241DCC42DC" ma:contentTypeVersion="1" ma:contentTypeDescription="Create a new document." ma:contentTypeScope="" ma:versionID="cf3becb063dad1cc8b49e034e445ab8d">
  <xsd:schema xmlns:xsd="http://www.w3.org/2001/XMLSchema" xmlns:p="http://schemas.microsoft.com/office/2006/metadata/properties" xmlns:ns1="http://schemas.microsoft.com/sharepoint/v3" targetNamespace="http://schemas.microsoft.com/office/2006/metadata/properties" ma:root="true" ma:fieldsID="ddb0c952b897a810c8a4e377cff6bff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C709B06-5FA7-40B8-A752-7128AA94FE0C}">
  <ds:schemaRefs>
    <ds:schemaRef ds:uri="http://schemas.microsoft.com/office/2006/documentManagement/types"/>
    <ds:schemaRef ds:uri="http://purl.org/dc/elements/1.1/"/>
    <ds:schemaRef ds:uri="http://purl.org/dc/dcmitype/"/>
    <ds:schemaRef ds:uri="http://www.w3.org/XML/1998/namespace"/>
    <ds:schemaRef ds:uri="http://purl.org/dc/terms/"/>
    <ds:schemaRef ds:uri="http://schemas.microsoft.com/sharepoint/v3"/>
    <ds:schemaRef ds:uri="http://schemas.microsoft.com/office/2006/metadata/properties"/>
    <ds:schemaRef ds:uri="http://schemas.openxmlformats.org/package/2006/metadata/core-properties"/>
  </ds:schemaRefs>
</ds:datastoreItem>
</file>

<file path=customXml/itemProps2.xml><?xml version="1.0" encoding="utf-8"?>
<ds:datastoreItem xmlns:ds="http://schemas.openxmlformats.org/officeDocument/2006/customXml" ds:itemID="{FC5F1E05-96DA-4377-A6E4-484D5E715A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xml><?xml version="1.0" encoding="utf-8"?>
<ds:datastoreItem xmlns:ds="http://schemas.openxmlformats.org/officeDocument/2006/customXml" ds:itemID="{2F04B76F-4E2B-4E86-86C5-9CCB38AF7D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6721</TotalTime>
  <Words>11438</Words>
  <Application>Microsoft Office PowerPoint</Application>
  <PresentationFormat>Widescreen</PresentationFormat>
  <Paragraphs>1749</Paragraphs>
  <Slides>117</Slides>
  <Notes>24</Notes>
  <HiddenSlides>0</HiddenSlides>
  <MMClips>4</MMClips>
  <ScaleCrop>false</ScaleCrop>
  <HeadingPairs>
    <vt:vector size="6" baseType="variant">
      <vt:variant>
        <vt:lpstr>Fonts Used</vt:lpstr>
      </vt:variant>
      <vt:variant>
        <vt:i4>20</vt:i4>
      </vt:variant>
      <vt:variant>
        <vt:lpstr>Theme</vt:lpstr>
      </vt:variant>
      <vt:variant>
        <vt:i4>1</vt:i4>
      </vt:variant>
      <vt:variant>
        <vt:lpstr>Slide Titles</vt:lpstr>
      </vt:variant>
      <vt:variant>
        <vt:i4>117</vt:i4>
      </vt:variant>
    </vt:vector>
  </HeadingPairs>
  <TitlesOfParts>
    <vt:vector size="138" baseType="lpstr">
      <vt:lpstr>Arial</vt:lpstr>
      <vt:lpstr>Arial Black</vt:lpstr>
      <vt:lpstr>Arial Narrow</vt:lpstr>
      <vt:lpstr>Bernard MT Condensed</vt:lpstr>
      <vt:lpstr>Calibri</vt:lpstr>
      <vt:lpstr>CIDFont+F2</vt:lpstr>
      <vt:lpstr>Courier New</vt:lpstr>
      <vt:lpstr>Curlz MT</vt:lpstr>
      <vt:lpstr>Franklin Gothic Medium</vt:lpstr>
      <vt:lpstr>Franklin Gothic Medium Cond</vt:lpstr>
      <vt:lpstr>ProximaNova</vt:lpstr>
      <vt:lpstr>Stencil</vt:lpstr>
      <vt:lpstr>Tahoma</vt:lpstr>
      <vt:lpstr>Times</vt:lpstr>
      <vt:lpstr>Times New Roman</vt:lpstr>
      <vt:lpstr>Tms Rmn</vt:lpstr>
      <vt:lpstr>Tw Cen MT Condensed Extra Bold</vt:lpstr>
      <vt:lpstr>Verdana</vt:lpstr>
      <vt:lpstr>Wingdings</vt:lpstr>
      <vt:lpstr>WiredMono</vt:lpstr>
      <vt:lpstr>Blends</vt:lpstr>
      <vt:lpstr>PowerPoint Presentation</vt:lpstr>
      <vt:lpstr>!  BOTTOM LINE UP FRONT  !</vt:lpstr>
      <vt:lpstr>WORKSHOP OUTLINE</vt:lpstr>
      <vt:lpstr>LEARNING OBJECTIVES</vt:lpstr>
      <vt:lpstr>INTRODUCTIONS</vt:lpstr>
      <vt:lpstr>ACKNOWLEDGEMENTS</vt:lpstr>
      <vt:lpstr>WORKSHOP OUTLINE</vt:lpstr>
      <vt:lpstr>ROLE OF M&amp;S</vt:lpstr>
      <vt:lpstr>ROLE OF CERTIFICATION</vt:lpstr>
      <vt:lpstr>ROLE OF CMSP</vt:lpstr>
      <vt:lpstr>CMSP IN REQUESTS FOR PROPOSALS</vt:lpstr>
      <vt:lpstr>WORKSHOP OUTLINE</vt:lpstr>
      <vt:lpstr>DESCRIPTION &amp; REQUIREMENT AREAS</vt:lpstr>
      <vt:lpstr>CMSP LEVELS</vt:lpstr>
      <vt:lpstr>CMSP LEVELS</vt:lpstr>
      <vt:lpstr>INTERN LEVEL</vt:lpstr>
      <vt:lpstr>APPRENTICE LEVEL</vt:lpstr>
      <vt:lpstr>PRACTITIONER LEVEL</vt:lpstr>
      <vt:lpstr>MASTER LEVEL</vt:lpstr>
      <vt:lpstr>CMSP LEVELS</vt:lpstr>
      <vt:lpstr>EXAM PHILOSOPHY</vt:lpstr>
      <vt:lpstr>EXAMINATION OVERVIEW</vt:lpstr>
      <vt:lpstr>EXAM SPECIFICS</vt:lpstr>
      <vt:lpstr>EXAM RESOURCES</vt:lpstr>
      <vt:lpstr>EXAM TOPICS AND SUBTOPICS</vt:lpstr>
      <vt:lpstr>CERTIFICATION TOPICS AND SUBTOPICS</vt:lpstr>
      <vt:lpstr>EXAM TIPS / TECHNIQUES / TIMELINE</vt:lpstr>
      <vt:lpstr>WORKSHOP OUTLINE</vt:lpstr>
      <vt:lpstr>FROM M&amp;S SPECIFIC KNOWLEDGE TO M&amp;S ENLIGHTENMENT  ADAPTED FROM THE DUNNING-KRUGER EFFECT </vt:lpstr>
      <vt:lpstr>FIRST - WHY DO WE NEED M&amp;S ?</vt:lpstr>
      <vt:lpstr>TOPIC 1:  CONCEPTS AND CONTEXT</vt:lpstr>
      <vt:lpstr>FOUNDATIONAL CONCEPT - ABSTRACTION 1</vt:lpstr>
      <vt:lpstr>FOUNDATIONAL CONCEPT - ABSTRACTION 2</vt:lpstr>
      <vt:lpstr>FOUNDATIONAL CONCEPT - TERMS</vt:lpstr>
      <vt:lpstr>FOUNDATIONAL CONCEPT - MORE TERMS</vt:lpstr>
      <vt:lpstr>FOUNDATIONAL CONCEPTS - CATEGORIES</vt:lpstr>
      <vt:lpstr>M&amp;S HISTORY</vt:lpstr>
      <vt:lpstr>TOPIC 2: APPLICATIONS OF M&amp;S</vt:lpstr>
      <vt:lpstr>TRAINING</vt:lpstr>
      <vt:lpstr>MUCH SAFER, BUT...</vt:lpstr>
      <vt:lpstr>ANALYSIS</vt:lpstr>
      <vt:lpstr>ENGINEERING (DE / MBSE)</vt:lpstr>
      <vt:lpstr>TEST AND EVALUATION</vt:lpstr>
      <vt:lpstr>WARGAMING</vt:lpstr>
      <vt:lpstr>M&amp;S ACROSS DoD’s ACQUISITION LIFE CYCLE</vt:lpstr>
      <vt:lpstr>TOPIC 3: DOMAINS OF USE OF M&amp;S</vt:lpstr>
      <vt:lpstr>TOPIC 4: MODELING METHODS</vt:lpstr>
      <vt:lpstr>DETERMINISTIC</vt:lpstr>
      <vt:lpstr> DETERMINISTIC SIMULATION FLOW-CHART</vt:lpstr>
      <vt:lpstr>MONTE CARLO SIMULATION</vt:lpstr>
      <vt:lpstr> STOCHASTIC SIMULATION FLOW-CHART</vt:lpstr>
      <vt:lpstr>IMPLICATIONS</vt:lpstr>
      <vt:lpstr>CONSTRUCTIVE SIMULATION</vt:lpstr>
      <vt:lpstr>DESCRETE EVENT SIMULATION</vt:lpstr>
      <vt:lpstr>CONTINUOUS</vt:lpstr>
      <vt:lpstr>REAL-TIME SIMULATION</vt:lpstr>
      <vt:lpstr>LIVE SIMULATION</vt:lpstr>
      <vt:lpstr>COMPUTATIONAL FLUID DYNAMICS</vt:lpstr>
      <vt:lpstr>VIRTUAL SIMULATION</vt:lpstr>
      <vt:lpstr>VIRTUAL ENVIRONMENTS &amp; VIRTUAL REALITY</vt:lpstr>
      <vt:lpstr>AUGMENTED REALITY</vt:lpstr>
      <vt:lpstr>WHAT IS MISSING?</vt:lpstr>
      <vt:lpstr>TOPIC 5: SIMULATION IMPLEMENTATION</vt:lpstr>
      <vt:lpstr>SOFTWARE (M&amp;S) LIFE-CYCLE MODELS   1 of 2</vt:lpstr>
      <vt:lpstr>SOFTWARE (M&amp;S) LIFE-CYCLE MODELS   2 of 2</vt:lpstr>
      <vt:lpstr>M&amp;S DEVELOPMENT PROCESS - 1 of 3</vt:lpstr>
      <vt:lpstr>M&amp;S DEVELOPMENT PROCESS - 2 of 3</vt:lpstr>
      <vt:lpstr>M&amp;S DEVELOPMENT PROCESS - 3 of 3</vt:lpstr>
      <vt:lpstr>M&amp;S DEV PROCESS - COMBAT MODELING</vt:lpstr>
      <vt:lpstr>M&amp;S DEV PROCESS - COMBAT CONCEPTUAL MODEL</vt:lpstr>
      <vt:lpstr>M&amp;S STANDARDS </vt:lpstr>
      <vt:lpstr>VV&amp;A</vt:lpstr>
      <vt:lpstr>OVERALL VV&amp;A PROCESS</vt:lpstr>
      <vt:lpstr>DETERMINING VV&amp;A REQUIREMENTS</vt:lpstr>
      <vt:lpstr>VALIDATION</vt:lpstr>
      <vt:lpstr>FOR MORE ON VV&amp;A, SEE...</vt:lpstr>
      <vt:lpstr>M&amp;S FEDERATION ENGINEERING STANDARDS</vt:lpstr>
      <vt:lpstr>DSEEP TOP LEVEL VIEW</vt:lpstr>
      <vt:lpstr>DSEEP ACTIVITIES</vt:lpstr>
      <vt:lpstr>TOPIC 6: TOOLS, TECHNIQUES, RESOURCES</vt:lpstr>
      <vt:lpstr>MAJOR SIMULATION INFRASTRUCTURES</vt:lpstr>
      <vt:lpstr>DoD DEPARTMENT and  SERVICE M&amp;S ORGANIZATIONS</vt:lpstr>
      <vt:lpstr>TOPIC 7: M&amp;S BUSINESS &amp; MANAGEMENT</vt:lpstr>
      <vt:lpstr>ETHICS AND PRINCIPLES FOR M&amp;S PRACTITIONERS</vt:lpstr>
      <vt:lpstr>MANAGEMENT OF M&amp;S PROJECTS AND PROCESSES</vt:lpstr>
      <vt:lpstr>The MS&amp;T Workforce Development Pipeline</vt:lpstr>
      <vt:lpstr>M&amp;S BUSINESS PRACTICE AND ECONOMICS</vt:lpstr>
      <vt:lpstr>TOPIC 8: RELATED COMMUNITIES OF PRACTICE &amp; DISCIPLINES</vt:lpstr>
      <vt:lpstr>APPLIED STATISTICS AND PROBABILITY</vt:lpstr>
      <vt:lpstr>VISUALIZING THE RESULTS</vt:lpstr>
      <vt:lpstr>WORKSHOP OUTLINE</vt:lpstr>
      <vt:lpstr>“THE TYPE IS RIGHT”</vt:lpstr>
      <vt:lpstr>WORKSHOP OUTLINE</vt:lpstr>
      <vt:lpstr>OVERVIEW OF QUESTIONS</vt:lpstr>
      <vt:lpstr>SAMPLE QUESTION #1</vt:lpstr>
      <vt:lpstr>SAMPLE QUESTION #2</vt:lpstr>
      <vt:lpstr>SAMPLE QUESTION #3</vt:lpstr>
      <vt:lpstr>SAMPLE QUESTION #4</vt:lpstr>
      <vt:lpstr>LVC SIMULATION – NAVY TRAINING CAPABILITY</vt:lpstr>
      <vt:lpstr>WORKSHOP OUTLINE</vt:lpstr>
      <vt:lpstr>SUMMARY AND REVIEW</vt:lpstr>
      <vt:lpstr>KEY TERMS AND TYPES - MODEL</vt:lpstr>
      <vt:lpstr>SIMULATION</vt:lpstr>
      <vt:lpstr>M&amp;S TECHNOLOGY GOALS</vt:lpstr>
      <vt:lpstr>M&amp;S - KEY FACETS</vt:lpstr>
      <vt:lpstr>CROSS WORD PUZZLE GAME</vt:lpstr>
      <vt:lpstr>WORKSHOP OUTLINE</vt:lpstr>
      <vt:lpstr>CMSP 3.0 in Context</vt:lpstr>
      <vt:lpstr>FEATURES OF CMSP 3.0</vt:lpstr>
      <vt:lpstr> LEARNING MANAGEMENT SYSTEM</vt:lpstr>
      <vt:lpstr> LEARNING MANAGEMENT SYSTEM</vt:lpstr>
      <vt:lpstr>CMSP 3.0 CURRENT EVENTS</vt:lpstr>
      <vt:lpstr>CMSP - ENGAGEMENT PROPOSALS</vt:lpstr>
      <vt:lpstr>CMSP NEWSLETTER</vt:lpstr>
      <vt:lpstr>WORKSHOP OUTLINE</vt:lpstr>
      <vt:lpstr>JEOPARDY GAME</vt:lpstr>
      <vt:lpstr>CMSP PDW CONCLUSIONS</vt:lpstr>
    </vt:vector>
  </TitlesOfParts>
  <Company>The Boeing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Ivar Oswalt</dc:creator>
  <cp:lastModifiedBy>Ivar Oswalt</cp:lastModifiedBy>
  <cp:revision>262</cp:revision>
  <cp:lastPrinted>1601-01-01T00:00:00Z</cp:lastPrinted>
  <dcterms:created xsi:type="dcterms:W3CDTF">2016-03-29T15:29:36Z</dcterms:created>
  <dcterms:modified xsi:type="dcterms:W3CDTF">2024-11-13T01:01:56Z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0x010100767E50F16932FA4DA740AD241DCC42DC</vt:lpwstr>
  </property>
  <property fmtid="{D5CDD505-2E9C-101B-9397-08002B2CF9AE}" pid="3" name="DocumentDescription">
    <vt:lpwstr>&lt;div class=ExternalClass9DF5FD6F97034AAA9FF0AABB8157F05A&gt; &lt;/div&gt;</vt:lpwstr>
  </property>
</Properties>
</file>