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omments/modernComment_100_BDFE3BFF.xml" ContentType="application/vnd.ms-powerpoint.comments+xml"/>
  <Override PartName="/ppt/comments/modernComment_107_AA001141.xml" ContentType="application/vnd.ms-powerpoint.comments+xml"/>
  <Override PartName="/ppt/comments/modernComment_10C_CF6D4FFB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3"/>
  </p:notesMasterIdLst>
  <p:sldIdLst>
    <p:sldId id="256" r:id="rId2"/>
    <p:sldId id="258" r:id="rId3"/>
    <p:sldId id="259" r:id="rId4"/>
    <p:sldId id="29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3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023935-1C7A-24B7-376A-B72925BF23E2}" name="Kishan Shetty" initials="KS" userId="S::kishan.shetty@janusresearch.com::b86cee0c-a700-454f-bf7c-3b242e9eb0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microsoft.com/office/2018/10/relationships/authors" Target="author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notesMaster" Target="notesMasters/notesMaster1.xml" /><Relationship Id="rId48" Type="http://schemas.microsoft.com/office/2016/11/relationships/changesInfo" Target="changesInfos/changesInfo1.xml" /><Relationship Id="rId8" Type="http://schemas.openxmlformats.org/officeDocument/2006/relationships/slide" Target="slides/slide7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shan Shetty" userId="b86cee0c-a700-454f-bf7c-3b242e9eb044" providerId="ADAL" clId="{41C7A595-CFC0-7248-8065-8F0553A2A1A8}"/>
    <pc:docChg chg="modSld">
      <pc:chgData name="Kishan Shetty" userId="b86cee0c-a700-454f-bf7c-3b242e9eb044" providerId="ADAL" clId="{41C7A595-CFC0-7248-8065-8F0553A2A1A8}" dt="2024-05-06T22:24:27.465" v="50" actId="20577"/>
      <pc:docMkLst>
        <pc:docMk/>
      </pc:docMkLst>
      <pc:sldChg chg="modSp">
        <pc:chgData name="Kishan Shetty" userId="b86cee0c-a700-454f-bf7c-3b242e9eb044" providerId="ADAL" clId="{41C7A595-CFC0-7248-8065-8F0553A2A1A8}" dt="2024-05-06T22:18:32.301" v="22" actId="20577"/>
        <pc:sldMkLst>
          <pc:docMk/>
          <pc:sldMk cId="3187555327" sldId="256"/>
        </pc:sldMkLst>
        <pc:spChg chg="mod">
          <ac:chgData name="Kishan Shetty" userId="b86cee0c-a700-454f-bf7c-3b242e9eb044" providerId="ADAL" clId="{41C7A595-CFC0-7248-8065-8F0553A2A1A8}" dt="2024-05-06T22:18:32.301" v="22" actId="20577"/>
          <ac:spMkLst>
            <pc:docMk/>
            <pc:sldMk cId="3187555327" sldId="256"/>
            <ac:spMk id="6" creationId="{7FFE1AEA-39F9-F5B6-FE36-A266C7C404F1}"/>
          </ac:spMkLst>
        </pc:spChg>
      </pc:sldChg>
      <pc:sldChg chg="modSp">
        <pc:chgData name="Kishan Shetty" userId="b86cee0c-a700-454f-bf7c-3b242e9eb044" providerId="ADAL" clId="{41C7A595-CFC0-7248-8065-8F0553A2A1A8}" dt="2024-05-06T22:24:27.465" v="50" actId="20577"/>
        <pc:sldMkLst>
          <pc:docMk/>
          <pc:sldMk cId="4272457334" sldId="258"/>
        </pc:sldMkLst>
        <pc:spChg chg="mod">
          <ac:chgData name="Kishan Shetty" userId="b86cee0c-a700-454f-bf7c-3b242e9eb044" providerId="ADAL" clId="{41C7A595-CFC0-7248-8065-8F0553A2A1A8}" dt="2024-05-06T22:24:27.465" v="50" actId="20577"/>
          <ac:spMkLst>
            <pc:docMk/>
            <pc:sldMk cId="4272457334" sldId="258"/>
            <ac:spMk id="3" creationId="{EE4BF009-AB3E-F5E0-B0B0-FC1A43CE9C6D}"/>
          </ac:spMkLst>
        </pc:spChg>
      </pc:sldChg>
      <pc:sldChg chg="modSp">
        <pc:chgData name="Kishan Shetty" userId="b86cee0c-a700-454f-bf7c-3b242e9eb044" providerId="ADAL" clId="{41C7A595-CFC0-7248-8065-8F0553A2A1A8}" dt="2024-05-06T22:22:50.080" v="38" actId="20577"/>
        <pc:sldMkLst>
          <pc:docMk/>
          <pc:sldMk cId="2883263964" sldId="298"/>
        </pc:sldMkLst>
        <pc:spChg chg="mod">
          <ac:chgData name="Kishan Shetty" userId="b86cee0c-a700-454f-bf7c-3b242e9eb044" providerId="ADAL" clId="{41C7A595-CFC0-7248-8065-8F0553A2A1A8}" dt="2024-05-06T22:22:50.080" v="38" actId="20577"/>
          <ac:spMkLst>
            <pc:docMk/>
            <pc:sldMk cId="2883263964" sldId="298"/>
            <ac:spMk id="3" creationId="{D20CE171-CB25-1B62-74C9-8D7C5BCE8D09}"/>
          </ac:spMkLst>
        </pc:spChg>
      </pc:sldChg>
    </pc:docChg>
  </pc:docChgLst>
  <pc:docChgLst>
    <pc:chgData name="Kishan Shetty" userId="b86cee0c-a700-454f-bf7c-3b242e9eb044" providerId="ADAL" clId="{9106D62A-7135-164A-9683-C92BA74CE6CB}"/>
    <pc:docChg chg="">
      <pc:chgData name="Kishan Shetty" userId="b86cee0c-a700-454f-bf7c-3b242e9eb044" providerId="ADAL" clId="{9106D62A-7135-164A-9683-C92BA74CE6CB}" dt="2024-05-06T22:45:15.976" v="4"/>
      <pc:docMkLst>
        <pc:docMk/>
      </pc:docMkLst>
      <pc:sldChg chg="addCm">
        <pc:chgData name="Kishan Shetty" userId="b86cee0c-a700-454f-bf7c-3b242e9eb044" providerId="ADAL" clId="{9106D62A-7135-164A-9683-C92BA74CE6CB}" dt="2024-05-06T22:43:07.994" v="0"/>
        <pc:sldMkLst>
          <pc:docMk/>
          <pc:sldMk cId="3187555327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ishan Shetty" userId="b86cee0c-a700-454f-bf7c-3b242e9eb044" providerId="ADAL" clId="{9106D62A-7135-164A-9683-C92BA74CE6CB}" dt="2024-05-06T22:43:07.994" v="0"/>
              <pc2:cmMkLst xmlns:pc2="http://schemas.microsoft.com/office/powerpoint/2019/9/main/command">
                <pc:docMk/>
                <pc:sldMk cId="3187555327" sldId="256"/>
                <pc2:cmMk id="{E92A31C6-6FB1-3042-9ECE-58E2AC454587}"/>
              </pc2:cmMkLst>
            </pc226:cmChg>
          </p:ext>
        </pc:extLst>
      </pc:sldChg>
      <pc:sldChg chg="addCm delCm">
        <pc:chgData name="Kishan Shetty" userId="b86cee0c-a700-454f-bf7c-3b242e9eb044" providerId="ADAL" clId="{9106D62A-7135-164A-9683-C92BA74CE6CB}" dt="2024-05-06T22:45:15.976" v="4"/>
        <pc:sldMkLst>
          <pc:docMk/>
          <pc:sldMk cId="2852131137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ishan Shetty" userId="b86cee0c-a700-454f-bf7c-3b242e9eb044" providerId="ADAL" clId="{9106D62A-7135-164A-9683-C92BA74CE6CB}" dt="2024-05-06T22:45:15.976" v="4"/>
              <pc2:cmMkLst xmlns:pc2="http://schemas.microsoft.com/office/powerpoint/2019/9/main/command">
                <pc:docMk/>
                <pc:sldMk cId="2852131137" sldId="263"/>
                <pc2:cmMk id="{F488A3A7-36CD-4541-8D12-270DE191D321}"/>
              </pc2:cmMkLst>
            </pc226:cmChg>
            <pc226:cmChg xmlns:pc226="http://schemas.microsoft.com/office/powerpoint/2022/06/main/command" chg="del">
              <pc226:chgData name="Kishan Shetty" userId="b86cee0c-a700-454f-bf7c-3b242e9eb044" providerId="ADAL" clId="{9106D62A-7135-164A-9683-C92BA74CE6CB}" dt="2024-05-06T22:44:02.572" v="1"/>
              <pc2:cmMkLst xmlns:pc2="http://schemas.microsoft.com/office/powerpoint/2019/9/main/command">
                <pc:docMk/>
                <pc:sldMk cId="2852131137" sldId="263"/>
                <pc2:cmMk id="{492F15BE-0EA9-4504-B862-24600FD8C2D6}"/>
              </pc2:cmMkLst>
            </pc226:cmChg>
          </p:ext>
        </pc:extLst>
      </pc:sldChg>
      <pc:sldChg chg="addCm delCm">
        <pc:chgData name="Kishan Shetty" userId="b86cee0c-a700-454f-bf7c-3b242e9eb044" providerId="ADAL" clId="{9106D62A-7135-164A-9683-C92BA74CE6CB}" dt="2024-05-06T22:44:45.004" v="3"/>
        <pc:sldMkLst>
          <pc:docMk/>
          <pc:sldMk cId="3480047611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ishan Shetty" userId="b86cee0c-a700-454f-bf7c-3b242e9eb044" providerId="ADAL" clId="{9106D62A-7135-164A-9683-C92BA74CE6CB}" dt="2024-05-06T22:44:09.713" v="2"/>
              <pc2:cmMkLst xmlns:pc2="http://schemas.microsoft.com/office/powerpoint/2019/9/main/command">
                <pc:docMk/>
                <pc:sldMk cId="3480047611" sldId="268"/>
                <pc2:cmMk id="{4A96C34B-0455-4F0B-B775-CF6A25DF5041}"/>
              </pc2:cmMkLst>
            </pc226:cmChg>
            <pc226:cmChg xmlns:pc226="http://schemas.microsoft.com/office/powerpoint/2022/06/main/command" chg="add">
              <pc226:chgData name="Kishan Shetty" userId="b86cee0c-a700-454f-bf7c-3b242e9eb044" providerId="ADAL" clId="{9106D62A-7135-164A-9683-C92BA74CE6CB}" dt="2024-05-06T22:44:45.004" v="3"/>
              <pc2:cmMkLst xmlns:pc2="http://schemas.microsoft.com/office/powerpoint/2019/9/main/command">
                <pc:docMk/>
                <pc:sldMk cId="3480047611" sldId="268"/>
                <pc2:cmMk id="{28A3BE5A-7B4D-1641-8301-385822447DD6}"/>
              </pc2:cmMkLst>
            </pc226:cmChg>
          </p:ext>
        </pc:extLst>
      </pc:sldChg>
    </pc:docChg>
  </pc:docChgLst>
</pc:chgInfo>
</file>

<file path=ppt/comments/modernComment_100_BDFE3BF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2A31C6-6FB1-3042-9ECE-58E2AC454587}" authorId="{9E023935-1C7A-24B7-376A-B72925BF23E2}" created="2024-05-06T22:43:07.873">
    <pc:sldMkLst xmlns:pc="http://schemas.microsoft.com/office/powerpoint/2013/main/command">
      <pc:docMk/>
      <pc:sldMk cId="3187555327" sldId="256"/>
    </pc:sldMkLst>
    <p188:txBody>
      <a:bodyPr/>
      <a:lstStyle/>
      <a:p>
        <a:r>
          <a:rPr lang="en-US"/>
          <a:t>[@Kishan Shetty] switch to 2024 template </a:t>
        </a:r>
      </a:p>
    </p188:txBody>
  </p188:cm>
</p188:cmLst>
</file>

<file path=ppt/comments/modernComment_107_AA00114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88A3A7-36CD-4541-8D12-270DE191D321}" authorId="{9E023935-1C7A-24B7-376A-B72925BF23E2}" created="2024-05-06T22:45:15.94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52131137" sldId="263"/>
      <ac:picMk id="4" creationId="{AD0B19E9-F08F-66D8-5B77-6D7AA7DD5975}"/>
    </ac:deMkLst>
    <p188:txBody>
      <a:bodyPr/>
      <a:lstStyle/>
      <a:p>
        <a:r>
          <a:rPr lang="en-US"/>
          <a:t>Update with different images from this year's challenge </a:t>
        </a:r>
      </a:p>
    </p188:txBody>
  </p188:cm>
</p188:cmLst>
</file>

<file path=ppt/comments/modernComment_10C_CF6D4F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A3BE5A-7B4D-1641-8301-385822447DD6}" authorId="{9E023935-1C7A-24B7-376A-B72925BF23E2}" created="2024-05-06T22:44:44.81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80047611" sldId="268"/>
      <ac:picMk id="15" creationId="{2C61CC17-0F4A-3B26-791E-640C8F1CA579}"/>
    </ac:deMkLst>
    <p188:txBody>
      <a:bodyPr/>
      <a:lstStyle/>
      <a:p>
        <a:r>
          <a:rPr lang="en-US"/>
          <a:t>Update with a different game from this challenge year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0F446-A10F-491A-ABBD-4B06DEEDA5A2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8280A-4FC7-455B-9E36-F4D62F621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7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00"/>
            <a:ext cx="12192000" cy="135737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52225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7576" y="6503087"/>
            <a:ext cx="1127548" cy="282877"/>
            <a:chOff x="177576" y="6503087"/>
            <a:chExt cx="1127548" cy="282877"/>
          </a:xfrm>
        </p:grpSpPr>
        <p:sp>
          <p:nvSpPr>
            <p:cNvPr id="18" name="Rectangle 17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19" name="Picture 18" descr="twitterlogosmal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6" y="6503087"/>
              <a:ext cx="424387" cy="25781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03807213-A4CC-D258-AB7B-9F9976A88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784" y="6283934"/>
            <a:ext cx="1094689" cy="438303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233649C-4413-8487-C762-4CA5B4E437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14373" r="23364" b="14479"/>
          <a:stretch/>
        </p:blipFill>
        <p:spPr>
          <a:xfrm>
            <a:off x="11440127" y="6051587"/>
            <a:ext cx="754512" cy="757378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B67A7639-3B99-9606-71B0-EFA90A3165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76059" y="6332617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2133"/>
            </a:lvl1pPr>
          </a:lstStyle>
          <a:p>
            <a:fld id="{12168C54-CB48-432F-919C-72B09D35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498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C47B173-9521-7536-6D8C-8D15544763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76059" y="6332617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2133"/>
            </a:lvl1pPr>
          </a:lstStyle>
          <a:p>
            <a:fld id="{12168C54-CB48-432F-919C-72B09D35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2193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8C0AF-B2C2-9BD9-5527-458F51CD55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76059" y="6332617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2133"/>
            </a:lvl1pPr>
          </a:lstStyle>
          <a:p>
            <a:fld id="{12168C54-CB48-432F-919C-72B09D35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180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AD94B-9FA8-097B-A5FB-F75D5B33D8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76059" y="6332617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2133"/>
            </a:lvl1pPr>
          </a:lstStyle>
          <a:p>
            <a:fld id="{12168C54-CB48-432F-919C-72B09D35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6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E3553A-9D24-6E03-8C71-FD05D7F4C5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76059" y="6332617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2133"/>
            </a:lvl1pPr>
          </a:lstStyle>
          <a:p>
            <a:fld id="{12168C54-CB48-432F-919C-72B09D35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5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8243-38F1-4D67-8055-501054AB156C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4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 /><Relationship Id="rId13" Type="http://schemas.openxmlformats.org/officeDocument/2006/relationships/image" Target="../media/image6.png" /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12" Type="http://schemas.openxmlformats.org/officeDocument/2006/relationships/image" Target="../media/image5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image" Target="../media/image4.png" /><Relationship Id="rId5" Type="http://schemas.openxmlformats.org/officeDocument/2006/relationships/slideLayout" Target="../slideLayouts/slideLayout5.xml" /><Relationship Id="rId10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40511" b="500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pic>
        <p:nvPicPr>
          <p:cNvPr id="11" name="Picture 10" descr="A picture containing invertebrate, coelenterate, jellyfish, blue&#10;&#10;Description automatically generated">
            <a:extLst>
              <a:ext uri="{FF2B5EF4-FFF2-40B4-BE49-F238E27FC236}">
                <a16:creationId xmlns:a16="http://schemas.microsoft.com/office/drawing/2014/main" id="{81ED5AC7-60AA-3DD7-5F85-3BF578FCEB4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1" t="12754" b="39872"/>
          <a:stretch/>
        </p:blipFill>
        <p:spPr>
          <a:xfrm>
            <a:off x="0" y="0"/>
            <a:ext cx="1978893" cy="824983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7576" y="6503087"/>
            <a:ext cx="1127548" cy="282877"/>
            <a:chOff x="177576" y="6503087"/>
            <a:chExt cx="1127548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 descr="twitterlogosmall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6" y="6503087"/>
              <a:ext cx="424387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55449AEE-EE1A-342D-CF10-2FC3E0ADA8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76059" y="6332617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2133"/>
            </a:lvl1pPr>
          </a:lstStyle>
          <a:p>
            <a:fld id="{12168C54-CB48-432F-919C-72B09D359E3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4F2C0029-F55E-4904-0271-86871F89E2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784" y="6283934"/>
            <a:ext cx="1094689" cy="43830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A6FA2B2-B6D4-38DA-A37E-6F2E24C21B9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14373" r="23364" b="14479"/>
          <a:stretch/>
        </p:blipFill>
        <p:spPr>
          <a:xfrm>
            <a:off x="11440127" y="6051587"/>
            <a:ext cx="754512" cy="7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6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microsoft.com/office/2018/10/relationships/comments" Target="../comments/modernComment_100_BDFE3BFF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image" Target="../media/image13.png" /><Relationship Id="rId7" Type="http://schemas.openxmlformats.org/officeDocument/2006/relationships/image" Target="../media/image17.png" /><Relationship Id="rId2" Type="http://schemas.microsoft.com/office/2018/10/relationships/comments" Target="../comments/modernComment_10C_CF6D4FFB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6.jpeg" /><Relationship Id="rId5" Type="http://schemas.openxmlformats.org/officeDocument/2006/relationships/image" Target="../media/image15.png" /><Relationship Id="rId4" Type="http://schemas.openxmlformats.org/officeDocument/2006/relationships/image" Target="../media/image14.wmf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ku.edu/ste/objectives/components.php" TargetMode="External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vance.souders@thermofisher.com" TargetMode="External" /><Relationship Id="rId2" Type="http://schemas.openxmlformats.org/officeDocument/2006/relationships/hyperlink" Target="mailto:kishan.shetty@janusresearch.com" TargetMode="Externa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microsoft.com/office/2018/10/relationships/comments" Target="../comments/modernComment_107_AA001141.xml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8950EE-DCC4-DC19-1A22-320950F64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Serious Game Design Workshop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FE1AEA-39F9-F5B6-FE36-A266C7C40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dirty="0" err="1"/>
              <a:t>Radhakishan</a:t>
            </a:r>
            <a:r>
              <a:rPr lang="en-US" dirty="0"/>
              <a:t> Shetty, JANUS Research Group</a:t>
            </a:r>
          </a:p>
          <a:p>
            <a:pPr algn="l"/>
            <a:r>
              <a:rPr lang="en-US" dirty="0"/>
              <a:t>Vance </a:t>
            </a:r>
            <a:r>
              <a:rPr lang="en-US" dirty="0" err="1"/>
              <a:t>Souders</a:t>
            </a:r>
            <a:r>
              <a:rPr lang="en-US" dirty="0"/>
              <a:t>, </a:t>
            </a:r>
            <a:r>
              <a:rPr lang="en-US" dirty="0" err="1"/>
              <a:t>Thermo</a:t>
            </a:r>
            <a:r>
              <a:rPr lang="en-US" dirty="0"/>
              <a:t> Fisher Scientific </a:t>
            </a:r>
          </a:p>
          <a:p>
            <a:pPr algn="l"/>
            <a:r>
              <a:rPr lang="en-US" dirty="0"/>
              <a:t>Seth Crofton, Pocket Piñata Games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28F3B-C383-9B1D-D4B4-A123EB01D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8961F-D72F-8534-6AD4-00B6819EA36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722438"/>
            <a:ext cx="4410075" cy="232886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Serious G</a:t>
            </a:r>
          </a:p>
        </p:txBody>
      </p:sp>
      <p:pic>
        <p:nvPicPr>
          <p:cNvPr id="5" name="Google Shape;200;p20" descr="A close up of a logo&#10;&#10;Description automatically generated">
            <a:extLst>
              <a:ext uri="{FF2B5EF4-FFF2-40B4-BE49-F238E27FC236}">
                <a16:creationId xmlns:a16="http://schemas.microsoft.com/office/drawing/2014/main" id="{0B5C1CD5-C0E9-4234-5D12-6D62BB1A23B9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9204781" y="1358348"/>
            <a:ext cx="2987218" cy="2987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5553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487C-738D-E2FC-A8F2-2534DF6E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Learning Games Span A Wide Range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C0501-33E6-E493-FF08-060B3C2E1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AE4BA-1202-6DB7-527E-7A476A25D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56" y="1756689"/>
            <a:ext cx="6388709" cy="49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85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487C-738D-E2FC-A8F2-2534DF6E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Learning Games Span A Wide Range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18F29-A68F-7815-AD96-E8ED617F4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7ED22-BD34-F723-3E3A-3402F388B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85" y="1699451"/>
            <a:ext cx="6507449" cy="48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02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6752-8584-BF96-960D-EE34A36C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High Level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A673D-1405-B49E-3A66-2D1E8BF8F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Learning game design choices are driven by:</a:t>
            </a:r>
          </a:p>
          <a:p>
            <a:r>
              <a:rPr lang="en-US" sz="2400"/>
              <a:t>Requirement constraints</a:t>
            </a:r>
          </a:p>
          <a:p>
            <a:pPr lvl="1"/>
            <a:r>
              <a:rPr lang="en-US" sz="2000"/>
              <a:t>Complexity of training</a:t>
            </a:r>
          </a:p>
          <a:p>
            <a:pPr lvl="1"/>
            <a:r>
              <a:rPr lang="en-US" sz="2000"/>
              <a:t>Level of fidelity</a:t>
            </a:r>
          </a:p>
          <a:p>
            <a:pPr lvl="1"/>
            <a:r>
              <a:rPr lang="en-US" sz="2000"/>
              <a:t>Limits on learning time</a:t>
            </a:r>
          </a:p>
          <a:p>
            <a:pPr lvl="1"/>
            <a:r>
              <a:rPr lang="en-US" sz="2000"/>
              <a:t>Role in the larger curriculum</a:t>
            </a:r>
          </a:p>
          <a:p>
            <a:r>
              <a:rPr lang="en-US" sz="2400"/>
              <a:t>Development constraints</a:t>
            </a:r>
          </a:p>
          <a:p>
            <a:pPr lvl="1"/>
            <a:r>
              <a:rPr lang="en-US" sz="2000"/>
              <a:t>Availability of game engine / tools</a:t>
            </a:r>
          </a:p>
          <a:p>
            <a:pPr lvl="1"/>
            <a:r>
              <a:rPr lang="en-US" sz="2000"/>
              <a:t>Cost of art / modeling</a:t>
            </a:r>
          </a:p>
          <a:p>
            <a:pPr lvl="1"/>
            <a:r>
              <a:rPr lang="en-US" sz="2000"/>
              <a:t>Development schedule constraints</a:t>
            </a:r>
          </a:p>
          <a:p>
            <a:pPr lvl="1"/>
            <a:r>
              <a:rPr lang="en-US" sz="2000"/>
              <a:t>Amount of subject matter expertise required</a:t>
            </a:r>
          </a:p>
          <a:p>
            <a:pPr lvl="1"/>
            <a:r>
              <a:rPr lang="en-US" sz="2000"/>
              <a:t>Challenge of advanced features (speech recognition, Artificial Intelligence (AI), etc.)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AFC58-E44F-71DC-53C7-F122D286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9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CF35-40A5-285F-E1E4-C7BAD3C3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1248"/>
          </a:xfrm>
        </p:spPr>
        <p:txBody>
          <a:bodyPr/>
          <a:lstStyle/>
          <a:p>
            <a:r>
              <a:rPr lang="en-US" sz="2800"/>
              <a:t>Common Types of Successful Learning Games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0116374-A5B4-9661-1B72-3AB847F1C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B5DE45B-5522-4F0D-8FFE-DE53F71DE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592" y="1733073"/>
            <a:ext cx="2258815" cy="169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B3BF3C-16E3-3EB5-855B-2081B63F8577}"/>
              </a:ext>
            </a:extLst>
          </p:cNvPr>
          <p:cNvSpPr txBox="1"/>
          <p:nvPr/>
        </p:nvSpPr>
        <p:spPr>
          <a:xfrm>
            <a:off x="4651261" y="3447118"/>
            <a:ext cx="280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  Computer Based Corpsman</a:t>
            </a:r>
          </a:p>
          <a:p>
            <a:r>
              <a:rPr lang="en-US" sz="1600"/>
              <a:t>      Training System (ECS)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3BF7096-6918-4E6E-7DE1-2DAA4366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92" y="1733073"/>
            <a:ext cx="222522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DD6518-7112-ABAE-38DB-626496E36AF3}"/>
              </a:ext>
            </a:extLst>
          </p:cNvPr>
          <p:cNvSpPr txBox="1"/>
          <p:nvPr/>
        </p:nvSpPr>
        <p:spPr>
          <a:xfrm>
            <a:off x="2110914" y="3429000"/>
            <a:ext cx="204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DARWARS Ambush! </a:t>
            </a:r>
          </a:p>
          <a:p>
            <a:r>
              <a:rPr lang="en-US" sz="1600"/>
              <a:t>           (BBN)</a:t>
            </a:r>
          </a:p>
        </p:txBody>
      </p:sp>
      <p:pic>
        <p:nvPicPr>
          <p:cNvPr id="8" name="Picture 7" descr="risk_bridge_promo_a.png">
            <a:extLst>
              <a:ext uri="{FF2B5EF4-FFF2-40B4-BE49-F238E27FC236}">
                <a16:creationId xmlns:a16="http://schemas.microsoft.com/office/drawing/2014/main" id="{7A119B6D-C48C-D014-FDED-CEB1E7F7956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4850" y="1738115"/>
            <a:ext cx="2362200" cy="1693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0297A3-103D-1CBD-F547-D38AF0D834AD}"/>
              </a:ext>
            </a:extLst>
          </p:cNvPr>
          <p:cNvSpPr txBox="1"/>
          <p:nvPr/>
        </p:nvSpPr>
        <p:spPr>
          <a:xfrm>
            <a:off x="8029619" y="3413461"/>
            <a:ext cx="213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       RISK Bridge!</a:t>
            </a:r>
          </a:p>
          <a:p>
            <a:r>
              <a:rPr lang="en-US" sz="1600"/>
              <a:t> (BreakAway Games)</a:t>
            </a:r>
          </a:p>
        </p:txBody>
      </p:sp>
      <p:pic>
        <p:nvPicPr>
          <p:cNvPr id="10" name="Picture 9" descr="TM_Luxury">
            <a:extLst>
              <a:ext uri="{FF2B5EF4-FFF2-40B4-BE49-F238E27FC236}">
                <a16:creationId xmlns:a16="http://schemas.microsoft.com/office/drawing/2014/main" id="{0E82A175-3986-2E19-8DC7-9B1D6CE8CA60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3148" y="4091620"/>
            <a:ext cx="2426109" cy="151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2EB4E3-4B63-8ED3-EAD7-891A0C666909}"/>
              </a:ext>
            </a:extLst>
          </p:cNvPr>
          <p:cNvSpPr txBox="1"/>
          <p:nvPr/>
        </p:nvSpPr>
        <p:spPr>
          <a:xfrm>
            <a:off x="7929899" y="5704837"/>
            <a:ext cx="2450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      Practice Marketing </a:t>
            </a:r>
          </a:p>
          <a:p>
            <a:r>
              <a:rPr lang="en-US" sz="1600"/>
              <a:t>   (Muzzy Lane Software)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8081F-BAB4-CBB4-36D7-67BB1677AC06}"/>
              </a:ext>
            </a:extLst>
          </p:cNvPr>
          <p:cNvSpPr txBox="1"/>
          <p:nvPr/>
        </p:nvSpPr>
        <p:spPr>
          <a:xfrm>
            <a:off x="2226034" y="5704837"/>
            <a:ext cx="1815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        </a:t>
            </a:r>
            <a:r>
              <a:rPr lang="en-US" sz="1600" err="1"/>
              <a:t>NullOps</a:t>
            </a:r>
            <a:r>
              <a:rPr lang="en-US" sz="1600"/>
              <a:t> </a:t>
            </a:r>
          </a:p>
          <a:p>
            <a:r>
              <a:rPr lang="en-US" sz="1600"/>
              <a:t>(JANUS Research)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763681A3-125E-774D-C062-8B7F95D1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80" y="4091620"/>
            <a:ext cx="2056682" cy="160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7E4181-27B9-4391-DB94-54BC514EBA50}"/>
              </a:ext>
            </a:extLst>
          </p:cNvPr>
          <p:cNvSpPr txBox="1"/>
          <p:nvPr/>
        </p:nvSpPr>
        <p:spPr>
          <a:xfrm>
            <a:off x="4351680" y="5695807"/>
            <a:ext cx="3396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    VESSEL Damage Control Trainer </a:t>
            </a:r>
          </a:p>
          <a:p>
            <a:r>
              <a:rPr lang="en-US" sz="1600"/>
              <a:t>                     (BBN)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61CC17-0F4A-3B26-791E-640C8F1CA5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92" y="4115951"/>
            <a:ext cx="2125646" cy="15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476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2C42-F5FF-CD52-0BE6-680298FB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Let’s Build some Learning Games!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BA3A-6328-8865-BD0C-CC10666D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will set the key requirements and some key learning goals </a:t>
            </a:r>
          </a:p>
          <a:p>
            <a:endParaRPr lang="en-US"/>
          </a:p>
          <a:p>
            <a:r>
              <a:rPr lang="en-US"/>
              <a:t>Each group will work on its own game design for their own unique problem</a:t>
            </a:r>
          </a:p>
          <a:p>
            <a:endParaRPr lang="en-US"/>
          </a:p>
          <a:p>
            <a:r>
              <a:rPr lang="en-US"/>
              <a:t>Each group defines their own learning objectives</a:t>
            </a:r>
          </a:p>
          <a:p>
            <a:endParaRPr lang="en-US"/>
          </a:p>
          <a:p>
            <a:r>
              <a:rPr lang="en-US"/>
              <a:t>We will focus on a </a:t>
            </a:r>
            <a:r>
              <a:rPr lang="en-US" u="sng"/>
              <a:t>guided practice</a:t>
            </a:r>
            <a:r>
              <a:rPr lang="en-US"/>
              <a:t> approach to instruction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8CF93-63E2-5DF2-EB6A-69C25B197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3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6D4E-B50E-DDFA-A1CB-6A4BD4FB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Pick your Subject Matter Expert &amp; Training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72BD-E939-D117-829A-0E30BEFAF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If you have military SME at your table: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Pick a relevant skill to teach or training problem to address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E.g., Small unit tactics, Effective communications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/>
              <a:t>If you have a non-military expert at your table (e.g., K-12 instructor, health care professional, mountain climber, scuba diver, auto mechanic, chef, etc.):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/>
              <a:t>Choose a skill to teach or problem to address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/>
              <a:t>Pick a topic most of you are familiar with (e.g., driving, planning a trip, giving effective feedback, etc.)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/>
              <a:t>Choose a skill to teach or problem to address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C4F46-BB1F-532F-069F-E13892FE4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17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DE2A-2F74-666C-C09A-84D90C01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1248"/>
          </a:xfrm>
        </p:spPr>
        <p:txBody>
          <a:bodyPr/>
          <a:lstStyle/>
          <a:p>
            <a:r>
              <a:rPr lang="en-US" sz="2800"/>
              <a:t>Exercise #1: What are our requirements, domain and audience?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1BD0C-FDA1-E0D6-2C26-D95E27B70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400"/>
              <a:t>Discuss only one of #1-5 in your group (as assigned), plus everyone come up with 1 anecdote #6 (scribe final results on pad). </a:t>
            </a:r>
            <a:r>
              <a:rPr lang="en-US" sz="2400" i="1">
                <a:solidFill>
                  <a:srgbClr val="FF0000"/>
                </a:solidFill>
              </a:rPr>
              <a:t>5</a:t>
            </a:r>
            <a:r>
              <a:rPr lang="en-US" sz="2400"/>
              <a:t> </a:t>
            </a:r>
            <a:r>
              <a:rPr lang="en-US" sz="2400" i="1">
                <a:solidFill>
                  <a:srgbClr val="FF0000"/>
                </a:solidFill>
              </a:rPr>
              <a:t>minutes </a:t>
            </a:r>
            <a:endParaRPr lang="en-US" sz="240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/>
              <a:t>Top 2 Deployment constraints   				[Requirements]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/>
              <a:t>Top 2 Characteristics of students  				[Audience]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/>
              <a:t>Top 2 Issues to address					[Domain]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/>
              <a:t>Top 2 Desired outcomes					[Requirements]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/>
              <a:t>Top 2 Current training methods and their key weakness 	[Audience]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/>
              <a:t>Top 1 Anecdote that illustrates a typical error made by students …and appropriate solution								[Domain]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/>
          </a:p>
          <a:p>
            <a:pPr marL="0" indent="0" eaLnBrk="1" hangingPunct="1">
              <a:buNone/>
              <a:defRPr/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/>
              <a:t>Report Out. </a:t>
            </a:r>
            <a:r>
              <a:rPr lang="en-US" sz="2400" i="1">
                <a:solidFill>
                  <a:srgbClr val="FF0000"/>
                </a:solidFill>
              </a:rPr>
              <a:t>2 minutes/group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AE01B-7958-3CC8-945D-D56BA718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09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755C5-67F0-950B-E0D5-D82BE7DC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Exercise #2: What’s our game concept?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94A9B-DF06-FC29-B586-B7201308B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b="1"/>
              <a:t>On your team, pick one from A and one from B  </a:t>
            </a:r>
            <a:r>
              <a:rPr lang="en-US" i="1">
                <a:solidFill>
                  <a:srgbClr val="FF0000"/>
                </a:solidFill>
              </a:rPr>
              <a:t>3 minutes </a:t>
            </a:r>
            <a:endParaRPr lang="en-US" b="1" i="1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b="1"/>
          </a:p>
          <a:p>
            <a:pPr eaLnBrk="1" hangingPunct="1">
              <a:defRPr/>
            </a:pPr>
            <a:r>
              <a:rPr lang="en-US" sz="2400"/>
              <a:t>Collaborative trainer (multi-player)</a:t>
            </a:r>
          </a:p>
          <a:p>
            <a:pPr eaLnBrk="1" hangingPunct="1">
              <a:defRPr/>
            </a:pPr>
            <a:r>
              <a:rPr lang="en-US" sz="2400"/>
              <a:t>Individual Trainer (single player)</a:t>
            </a:r>
          </a:p>
          <a:p>
            <a:pPr eaLnBrk="1" hangingPunct="1">
              <a:defRPr/>
            </a:pPr>
            <a:endParaRPr lang="en-US" sz="2400"/>
          </a:p>
          <a:p>
            <a:pPr eaLnBrk="1" hangingPunct="1">
              <a:defRPr/>
            </a:pPr>
            <a:endParaRPr lang="en-US" sz="2400"/>
          </a:p>
          <a:p>
            <a:pPr eaLnBrk="1" hangingPunct="1">
              <a:defRPr/>
            </a:pPr>
            <a:r>
              <a:rPr lang="en-US" sz="2400"/>
              <a:t>Introductory training for novices</a:t>
            </a:r>
          </a:p>
          <a:p>
            <a:pPr eaLnBrk="1" hangingPunct="1">
              <a:defRPr/>
            </a:pPr>
            <a:r>
              <a:rPr lang="en-US" sz="2400"/>
              <a:t>Practice environment for novices with some prior training</a:t>
            </a:r>
          </a:p>
          <a:p>
            <a:pPr eaLnBrk="1" hangingPunct="1">
              <a:defRPr/>
            </a:pPr>
            <a:r>
              <a:rPr lang="en-US" sz="2400"/>
              <a:t>Reinforcement/Refreshment environment for intermediate/experts </a:t>
            </a:r>
          </a:p>
          <a:p>
            <a:pPr lvl="1" eaLnBrk="1" hangingPunct="1">
              <a:defRPr/>
            </a:pPr>
            <a:endParaRPr lang="en-US" sz="2000">
              <a:sym typeface="Wingdings" pitchFamily="2" charset="2"/>
            </a:endParaRPr>
          </a:p>
          <a:p>
            <a:pPr marL="57150" indent="0" eaLnBrk="1" hangingPunct="1">
              <a:buNone/>
              <a:defRPr/>
            </a:pPr>
            <a:r>
              <a:rPr lang="en-US">
                <a:sym typeface="Wingdings" pitchFamily="2" charset="2"/>
              </a:rPr>
              <a:t> </a:t>
            </a:r>
            <a:r>
              <a:rPr lang="en-US"/>
              <a:t>Mark your choice on your flipchart</a:t>
            </a:r>
            <a:endParaRPr lang="en-US" i="1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622DA-C9D9-DA00-E2A4-1229812FB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5BD8-48D6-0E5C-D7D6-49DA7BD8B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E2BB-9904-518D-B6A9-FB67E66D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Feel free to try the different experiences around the room.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1050-EFCD-A9EF-C7AF-C0FD06090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A125-16BC-D3C2-CBBC-CFC20880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 B C D of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140E9-4727-C542-8456-DEDED2416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Audience</a:t>
            </a:r>
          </a:p>
          <a:p>
            <a:pPr lvl="1"/>
            <a:r>
              <a:rPr lang="en-US"/>
              <a:t>Who will be doing the learning?</a:t>
            </a:r>
          </a:p>
          <a:p>
            <a:r>
              <a:rPr lang="en-US"/>
              <a:t>Behavior</a:t>
            </a:r>
          </a:p>
          <a:p>
            <a:pPr lvl="1"/>
            <a:r>
              <a:rPr lang="en-US"/>
              <a:t>What specific, observable, measurable action will they take?</a:t>
            </a:r>
          </a:p>
          <a:p>
            <a:r>
              <a:rPr lang="en-US"/>
              <a:t>Conditions</a:t>
            </a:r>
          </a:p>
          <a:p>
            <a:pPr lvl="1"/>
            <a:r>
              <a:rPr lang="en-US"/>
              <a:t>Under what circumstance must they perform?</a:t>
            </a:r>
          </a:p>
          <a:p>
            <a:r>
              <a:rPr lang="en-US"/>
              <a:t>Degree</a:t>
            </a:r>
          </a:p>
          <a:p>
            <a:pPr lvl="1"/>
            <a:r>
              <a:rPr lang="en-US"/>
              <a:t>To what degree must they perform?  (Accuracy, time limit)</a:t>
            </a:r>
          </a:p>
          <a:p>
            <a:endParaRPr lang="en-US"/>
          </a:p>
          <a:p>
            <a:r>
              <a:rPr lang="en-US"/>
              <a:t>Here is a good reference for this: </a:t>
            </a:r>
            <a:r>
              <a:rPr lang="en-US">
                <a:hlinkClick r:id="rId2"/>
              </a:rPr>
              <a:t>http://www.wku.edu/ste/objectives/components.php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2AA83-CF03-A859-7470-3C710C86B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3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DB0B-D722-87D6-FFE4-F362303D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BF009-AB3E-F5E0-B0B0-FC1A43CE9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 iterative methods for designing a learning game</a:t>
            </a:r>
          </a:p>
          <a:p>
            <a:r>
              <a:rPr lang="en-US" dirty="0"/>
              <a:t>Apply methods to blend gaming and learning in the story, goals, instruction and gameplay of a serious game</a:t>
            </a:r>
          </a:p>
          <a:p>
            <a:r>
              <a:rPr lang="en-US" dirty="0"/>
              <a:t>Perform </a:t>
            </a:r>
            <a:r>
              <a:rPr lang="en-US"/>
              <a:t>the high-level, basic tasks involved when starting a serious game design effort</a:t>
            </a:r>
          </a:p>
          <a:p>
            <a:r>
              <a:rPr lang="en-US" dirty="0"/>
              <a:t>Work effectively with other disciplines to design a serious game for learning</a:t>
            </a:r>
          </a:p>
          <a:p>
            <a:r>
              <a:rPr lang="en-US" dirty="0"/>
              <a:t>Value the use of design patterns in your approach</a:t>
            </a:r>
          </a:p>
          <a:p>
            <a:r>
              <a:rPr lang="en-US" dirty="0"/>
              <a:t>Design instructional mechanics and situations that apply your instructional techniques and support your gameplay</a:t>
            </a:r>
          </a:p>
          <a:p>
            <a:r>
              <a:rPr lang="en-US" dirty="0"/>
              <a:t>Review and revise your design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F91C5-0C82-7355-E212-DB1A83FB5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5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62B3-AFA9-B649-515A-767432F3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1248"/>
          </a:xfrm>
        </p:spPr>
        <p:txBody>
          <a:bodyPr/>
          <a:lstStyle/>
          <a:p>
            <a:r>
              <a:rPr lang="en-US" sz="2800"/>
              <a:t>Exercise #3: What are our learning objectives?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0475-57A1-0314-45CF-D4CC7F410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Choose objectives. </a:t>
            </a:r>
            <a:r>
              <a:rPr lang="en-US" i="1">
                <a:solidFill>
                  <a:srgbClr val="FF0000"/>
                </a:solidFill>
              </a:rPr>
              <a:t>8 minutes</a:t>
            </a:r>
          </a:p>
          <a:p>
            <a:pPr lvl="1"/>
            <a:r>
              <a:rPr lang="en-US"/>
              <a:t>Identify 2 learning objectives that your group feels are most important for your game (scribe on pad)</a:t>
            </a:r>
          </a:p>
          <a:p>
            <a:pPr lvl="2"/>
            <a:r>
              <a:rPr lang="en-US"/>
              <a:t>If you have an expert, interview them to identify the key issues and related objectives [if not, discuss/decide collaboratively]</a:t>
            </a:r>
          </a:p>
          <a:p>
            <a:pPr lvl="1"/>
            <a:r>
              <a:rPr lang="en-US"/>
              <a:t>For each objective, identify at least one way to assess successful achievement of the objective</a:t>
            </a:r>
          </a:p>
          <a:p>
            <a:pPr marL="0" indent="0">
              <a:buNone/>
            </a:pPr>
            <a:r>
              <a:rPr lang="en-US">
                <a:sym typeface="Wingdings" pitchFamily="2" charset="2"/>
              </a:rPr>
              <a:t> </a:t>
            </a:r>
            <a:r>
              <a:rPr lang="en-US"/>
              <a:t>Report Out. </a:t>
            </a:r>
            <a:r>
              <a:rPr lang="en-US" i="1">
                <a:solidFill>
                  <a:srgbClr val="FF0000"/>
                </a:solidFill>
              </a:rPr>
              <a:t>2 minutes/group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5BCB4-AE26-E2EB-A6FB-F598CA153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18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4F88-C3F1-D405-BB93-4D682B3F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Implicit and Explicit Narrative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F5D92D-0FCF-D00B-9240-5761555FF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 descr="risk_bridge_promo_a.png">
            <a:extLst>
              <a:ext uri="{FF2B5EF4-FFF2-40B4-BE49-F238E27FC236}">
                <a16:creationId xmlns:a16="http://schemas.microsoft.com/office/drawing/2014/main" id="{A63E85B0-6AD6-93E3-7D41-D2846C4E8F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8900" y="1384413"/>
            <a:ext cx="6934200" cy="52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2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A1EB-1FC5-85B4-F3DE-802C21B3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Exercise # 4: What’s our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D24D3-A196-B484-4353-FA39D3697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2000"/>
              <a:t>Create a Story Arc  </a:t>
            </a:r>
            <a:r>
              <a:rPr lang="en-US" sz="2000" i="1">
                <a:solidFill>
                  <a:srgbClr val="FF0000"/>
                </a:solidFill>
              </a:rPr>
              <a:t>8 minutes</a:t>
            </a:r>
            <a:endParaRPr lang="en-US" sz="2000" i="1"/>
          </a:p>
          <a:p>
            <a:pPr marL="617538" lvl="1" indent="-342900" eaLnBrk="1" hangingPunct="1"/>
            <a:r>
              <a:rPr lang="en-US" sz="1800"/>
              <a:t>Review the learning objectives</a:t>
            </a:r>
          </a:p>
          <a:p>
            <a:pPr marL="617538" lvl="1" indent="-342900" eaLnBrk="1" hangingPunct="1"/>
            <a:r>
              <a:rPr lang="en-US" sz="1800"/>
              <a:t>What is the Conflict? How will it be resolved?</a:t>
            </a:r>
          </a:p>
          <a:p>
            <a:pPr marL="617538" lvl="1" indent="-342900" eaLnBrk="1" hangingPunct="1"/>
            <a:r>
              <a:rPr lang="en-US" sz="1800"/>
              <a:t>What happens at the beginning, middle, end?  Align with learning objectives.</a:t>
            </a:r>
          </a:p>
          <a:p>
            <a:pPr marL="217488" eaLnBrk="1" hangingPunct="1">
              <a:buFont typeface="Wingdings"/>
              <a:buChar char="à"/>
            </a:pPr>
            <a:r>
              <a:rPr lang="en-US" sz="2000"/>
              <a:t>Report Out (All groups) </a:t>
            </a:r>
            <a:r>
              <a:rPr lang="en-US" sz="2000" i="1">
                <a:solidFill>
                  <a:srgbClr val="FF0000"/>
                </a:solidFill>
              </a:rPr>
              <a:t>1 minute/group</a:t>
            </a:r>
            <a:endParaRPr lang="en-US" sz="2000"/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1000"/>
          </a:p>
          <a:p>
            <a:pPr marL="514350" indent="-514350" eaLnBrk="1" hangingPunct="1">
              <a:buFont typeface="+mj-lt"/>
              <a:buAutoNum type="arabicPeriod" startAt="2"/>
            </a:pPr>
            <a:r>
              <a:rPr lang="en-US" sz="2000"/>
              <a:t>Design Other Key Story Elements </a:t>
            </a:r>
            <a:r>
              <a:rPr lang="en-US" sz="2000" i="1">
                <a:solidFill>
                  <a:srgbClr val="FF0000"/>
                </a:solidFill>
              </a:rPr>
              <a:t>12 minutes</a:t>
            </a:r>
          </a:p>
          <a:p>
            <a:pPr marL="617538" lvl="1" indent="-342900" eaLnBrk="1" hangingPunct="1"/>
            <a:r>
              <a:rPr lang="en-US" sz="1800"/>
              <a:t>Design a Plot Situation</a:t>
            </a:r>
          </a:p>
          <a:p>
            <a:pPr marL="1017588" lvl="2" indent="-342900" eaLnBrk="1" hangingPunct="1"/>
            <a:r>
              <a:rPr lang="en-US" sz="1800"/>
              <a:t>What has just happened and what are our characters about to do?  What are the key relevant facts, issues? What will the game goal be?</a:t>
            </a:r>
          </a:p>
          <a:p>
            <a:pPr marL="617538" lvl="1" indent="-342900" eaLnBrk="1" hangingPunct="1"/>
            <a:r>
              <a:rPr lang="en-US" sz="1800"/>
              <a:t>Design the Setting</a:t>
            </a:r>
          </a:p>
          <a:p>
            <a:pPr marL="1017588" lvl="2" indent="-342900" eaLnBrk="1" hangingPunct="1"/>
            <a:r>
              <a:rPr lang="en-US" sz="1800"/>
              <a:t>What is the game world?  Where are we?  Describe the location – when is it, locale, buildings, equipment, season, etc.</a:t>
            </a:r>
          </a:p>
          <a:p>
            <a:pPr marL="617538" lvl="1" indent="-342900" eaLnBrk="1" hangingPunct="1"/>
            <a:r>
              <a:rPr lang="en-US" sz="1800"/>
              <a:t>Develop a Character  </a:t>
            </a:r>
          </a:p>
          <a:p>
            <a:pPr marL="1017588" lvl="2" indent="-342900" eaLnBrk="1" hangingPunct="1"/>
            <a:r>
              <a:rPr lang="en-US" sz="1800"/>
              <a:t>Gender, physical characteristics, background, goals and motivation, personal life, work/military life, quirks, relationships, etc.</a:t>
            </a:r>
          </a:p>
          <a:p>
            <a:pPr marL="0" indent="-125412" eaLnBrk="1" hangingPunct="1">
              <a:buNone/>
            </a:pPr>
            <a:r>
              <a:rPr lang="en-US" sz="2000">
                <a:sym typeface="Wingdings" pitchFamily="2" charset="2"/>
              </a:rPr>
              <a:t> </a:t>
            </a:r>
            <a:r>
              <a:rPr lang="en-US" sz="2000"/>
              <a:t>Report Out (Facilitator directed) </a:t>
            </a:r>
            <a:r>
              <a:rPr lang="en-US" sz="2000" i="1">
                <a:solidFill>
                  <a:srgbClr val="FF0000"/>
                </a:solidFill>
              </a:rPr>
              <a:t>10 minutes total</a:t>
            </a:r>
            <a:endParaRPr lang="en-US" sz="2000" i="1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71CF4-5863-6629-6948-EBD873E64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55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D245-1035-3A12-4297-4A541366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B907D-3D59-CDB4-B772-DC9527551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/>
              <a:t>Story choices can drive development of interesting character backgrounds, appealing settings, etc.</a:t>
            </a:r>
          </a:p>
          <a:p>
            <a:endParaRPr lang="en-US" sz="2400"/>
          </a:p>
          <a:p>
            <a:r>
              <a:rPr lang="en-US" sz="2400"/>
              <a:t>Story choices also drive motivating factors – solve the mystery, go on a quest, beat the enemy, save the prince</a:t>
            </a:r>
          </a:p>
          <a:p>
            <a:endParaRPr lang="en-US" sz="2400"/>
          </a:p>
          <a:p>
            <a:r>
              <a:rPr lang="en-US" sz="2400"/>
              <a:t>The story must:</a:t>
            </a:r>
          </a:p>
          <a:p>
            <a:pPr lvl="1"/>
            <a:r>
              <a:rPr lang="en-US" sz="1800"/>
              <a:t>Carry the</a:t>
            </a:r>
            <a:r>
              <a:rPr lang="en-US" sz="1800">
                <a:sym typeface="Wingdings" pitchFamily="2" charset="2"/>
              </a:rPr>
              <a:t> learning objectives into the mind of the player</a:t>
            </a:r>
            <a:endParaRPr lang="en-US" sz="1800"/>
          </a:p>
          <a:p>
            <a:pPr lvl="1"/>
            <a:r>
              <a:rPr lang="en-US" sz="1800"/>
              <a:t>Provide interesting, meaningful context for the learning objectives</a:t>
            </a:r>
          </a:p>
          <a:p>
            <a:pPr lvl="1"/>
            <a:r>
              <a:rPr lang="en-US" sz="1800"/>
              <a:t>Stay relevant and not too complex or may increase extraneous load</a:t>
            </a:r>
          </a:p>
          <a:p>
            <a:pPr lvl="1"/>
            <a:r>
              <a:rPr lang="en-US" sz="1800"/>
              <a:t>As the story in the game unfolds, it captures the progression of instruction</a:t>
            </a:r>
          </a:p>
          <a:p>
            <a:pPr lvl="1"/>
            <a:endParaRPr lang="en-US" sz="1800"/>
          </a:p>
          <a:p>
            <a:r>
              <a:rPr lang="en-US" sz="2400"/>
              <a:t>It’s important to involve SMEs in early creative sessions to inform the team and help focus learning priorities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D6EFA-D4C9-7BA7-7CDF-E80FEB3B7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7DF3-85F6-9040-F6C8-B318CC7E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Story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9F887-1D45-C177-18B5-D608CE18C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/>
              <a:t>Plot </a:t>
            </a:r>
            <a:r>
              <a:rPr lang="en-US" sz="2400"/>
              <a:t>— Good stories have an arc of action and events that create interest and lead the audience on a journey</a:t>
            </a:r>
          </a:p>
          <a:p>
            <a:r>
              <a:rPr lang="en-US" sz="2400" b="1"/>
              <a:t>Conflict/Resolution </a:t>
            </a:r>
            <a:r>
              <a:rPr lang="en-US" sz="2400"/>
              <a:t>— Conflict and resolution create the energy in a story for the characters and the audience</a:t>
            </a:r>
          </a:p>
          <a:p>
            <a:r>
              <a:rPr lang="en-US" sz="2400" b="1"/>
              <a:t>Setting </a:t>
            </a:r>
            <a:r>
              <a:rPr lang="en-US" sz="2400"/>
              <a:t>— A story has to take place in a defined “somewhere”</a:t>
            </a:r>
          </a:p>
          <a:p>
            <a:r>
              <a:rPr lang="en-US" sz="2400" b="1"/>
              <a:t>Characters </a:t>
            </a:r>
            <a:r>
              <a:rPr lang="en-US" sz="2400"/>
              <a:t>— The audience needs to “see” someone enough like themselves to care about</a:t>
            </a:r>
          </a:p>
          <a:p>
            <a:r>
              <a:rPr lang="en-US" sz="2400" b="1"/>
              <a:t>Voice </a:t>
            </a:r>
            <a:r>
              <a:rPr lang="en-US" sz="2400"/>
              <a:t>— Every story has a teller. Voice is the persona of that teller.</a:t>
            </a:r>
          </a:p>
          <a:p>
            <a:r>
              <a:rPr lang="en-US" sz="2400" b="1"/>
              <a:t>Emotion </a:t>
            </a:r>
            <a:r>
              <a:rPr lang="en-US" sz="2400"/>
              <a:t>— Good stories contain both “facts” (whether or not they are objectively true), and feelings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1B6F0-BC69-C7BF-2A1E-19CABFD30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9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0222-98C8-749F-E3D3-C477D7E5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What are we trying to blend?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8E581C-98E8-D75E-31AE-7E3A9B96A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CF6158-B4FF-0F43-417D-F9B3D280693E}"/>
              </a:ext>
            </a:extLst>
          </p:cNvPr>
          <p:cNvSpPr txBox="1">
            <a:spLocks noChangeArrowheads="1"/>
          </p:cNvSpPr>
          <p:nvPr/>
        </p:nvSpPr>
        <p:spPr>
          <a:xfrm>
            <a:off x="677334" y="1566862"/>
            <a:ext cx="4038600" cy="4681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/>
              <a:t>Gaming</a:t>
            </a:r>
          </a:p>
          <a:p>
            <a:pPr marL="457200" lvl="1" indent="0">
              <a:lnSpc>
                <a:spcPct val="80000"/>
              </a:lnSpc>
              <a:buFont typeface="Wingdings 3" charset="2"/>
              <a:buNone/>
            </a:pP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000">
                <a:sym typeface="Wingdings" pitchFamily="2" charset="2"/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Entertainment (“Fun”)</a:t>
            </a:r>
          </a:p>
          <a:p>
            <a:pPr lvl="1">
              <a:lnSpc>
                <a:spcPct val="80000"/>
              </a:lnSpc>
            </a:pPr>
            <a:endParaRPr lang="en-US" sz="200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en-US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/>
              <a:t>Fantasy, Imagination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Suspension of disbelief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Challenging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Compelling (Senses)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Motivating (keep playing, intrinsic)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Flow (“in the zone”)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63604B-629A-A629-6BDA-ABEB20A4BB22}"/>
              </a:ext>
            </a:extLst>
          </p:cNvPr>
          <p:cNvSpPr txBox="1">
            <a:spLocks noChangeArrowheads="1"/>
          </p:cNvSpPr>
          <p:nvPr/>
        </p:nvSpPr>
        <p:spPr>
          <a:xfrm>
            <a:off x="7247466" y="1459556"/>
            <a:ext cx="4267200" cy="46815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/>
              <a:t>Learning</a:t>
            </a:r>
          </a:p>
          <a:p>
            <a:pPr marL="457200" lvl="1" indent="0">
              <a:lnSpc>
                <a:spcPct val="80000"/>
              </a:lnSpc>
              <a:buFont typeface="Wingdings 3" charset="2"/>
              <a:buNone/>
            </a:pP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</a:rPr>
              <a:t>Self-improvement, Mental models, Learning outcomes</a:t>
            </a:r>
          </a:p>
          <a:p>
            <a:pPr lvl="1">
              <a:lnSpc>
                <a:spcPct val="80000"/>
              </a:lnSpc>
            </a:pPr>
            <a:endParaRPr lang="en-US" sz="200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/>
              <a:t>Cognition, Behaviors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Relevant, Appropriate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Target Expertise Level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Authentic / Context for Learning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Motivating (keep learning, extrinsic aspects)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Learning Continuum (“in the zone”)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endParaRPr lang="en-US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2741E9-19D7-6B8E-77BC-C0B261D6BD7C}"/>
              </a:ext>
            </a:extLst>
          </p:cNvPr>
          <p:cNvSpPr txBox="1"/>
          <p:nvPr/>
        </p:nvSpPr>
        <p:spPr>
          <a:xfrm>
            <a:off x="2204509" y="5910262"/>
            <a:ext cx="82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+mn-lt"/>
              </a:rPr>
              <a:t>Learning Game = All of the Above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B7D966BC-A29F-FA5A-C2A8-CB8C8EE9451D}"/>
              </a:ext>
            </a:extLst>
          </p:cNvPr>
          <p:cNvSpPr/>
          <p:nvPr/>
        </p:nvSpPr>
        <p:spPr bwMode="auto">
          <a:xfrm>
            <a:off x="4535682" y="3665315"/>
            <a:ext cx="3120636" cy="484632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09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5BD8-48D6-0E5C-D7D6-49DA7BD8B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E2BB-9904-518D-B6A9-FB67E66D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Feel free to try the different experiences around the room.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52B4C-BD7B-386A-A935-91A9C109B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2DEE-76D7-0368-D551-12AFB482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Instructional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EAB9C-048D-57A8-800C-830DE0DB5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Creating an instructional game involves many decisions about what to teach when and how to teach it</a:t>
            </a:r>
          </a:p>
          <a:p>
            <a:pPr lvl="1"/>
            <a:r>
              <a:rPr lang="en-US"/>
              <a:t>Instructional sequencing</a:t>
            </a:r>
          </a:p>
          <a:p>
            <a:pPr lvl="1"/>
            <a:r>
              <a:rPr lang="en-US"/>
              <a:t>Instructional methods</a:t>
            </a:r>
          </a:p>
          <a:p>
            <a:pPr lvl="1"/>
            <a:r>
              <a:rPr lang="en-US"/>
              <a:t>Assessment methods </a:t>
            </a:r>
          </a:p>
          <a:p>
            <a:pPr lvl="1"/>
            <a:endParaRPr lang="en-US"/>
          </a:p>
          <a:p>
            <a:r>
              <a:rPr lang="en-US"/>
              <a:t>Some guided practice elements (see handout)</a:t>
            </a:r>
          </a:p>
          <a:p>
            <a:pPr lvl="1"/>
            <a:r>
              <a:rPr lang="en-US"/>
              <a:t>Use of priming</a:t>
            </a:r>
          </a:p>
          <a:p>
            <a:pPr lvl="1"/>
            <a:r>
              <a:rPr lang="en-US"/>
              <a:t>Feedback techniques</a:t>
            </a:r>
          </a:p>
          <a:p>
            <a:pPr lvl="1"/>
            <a:r>
              <a:rPr lang="en-US"/>
              <a:t>Use of scaffolding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0FF1D-900D-EA6B-F70A-DAB484435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1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B7BA-EF1B-A301-228D-C532E534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Exercise #5: How are we teaching?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C3076-A913-6302-F634-68CC0109C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Choose 1 or 2 of your learning objectives (from Exercise 1).  Answer as many of these questions as you can. </a:t>
            </a:r>
            <a:r>
              <a:rPr lang="en-US" sz="2400" i="1">
                <a:solidFill>
                  <a:srgbClr val="FF0000"/>
                </a:solidFill>
              </a:rPr>
              <a:t>10 minutes</a:t>
            </a:r>
          </a:p>
          <a:p>
            <a:pPr lvl="1"/>
            <a:r>
              <a:rPr lang="en-US" sz="2000"/>
              <a:t>How do you want the player to learn it?</a:t>
            </a:r>
          </a:p>
          <a:p>
            <a:pPr lvl="1"/>
            <a:r>
              <a:rPr lang="en-US" sz="2000"/>
              <a:t>What do you need to have in the game in order to elicit the behavior?</a:t>
            </a:r>
          </a:p>
          <a:p>
            <a:pPr lvl="1"/>
            <a:r>
              <a:rPr lang="en-US" sz="2000"/>
              <a:t>What kind of feedback will you use?  What kind of guidance?</a:t>
            </a:r>
          </a:p>
          <a:p>
            <a:pPr lvl="1"/>
            <a:r>
              <a:rPr lang="en-US" sz="2000"/>
              <a:t>What is a key error you want the players to avoid in the game?</a:t>
            </a:r>
          </a:p>
          <a:p>
            <a:pPr lvl="1"/>
            <a:r>
              <a:rPr lang="en-US" sz="2000"/>
              <a:t>What is an example of good performance in the game?</a:t>
            </a:r>
          </a:p>
          <a:p>
            <a:pPr lvl="1"/>
            <a:r>
              <a:rPr lang="en-US" sz="2000"/>
              <a:t>(if collaborative trainer) How will different players be differentiated in their roles in the game?</a:t>
            </a:r>
          </a:p>
          <a:p>
            <a:pPr lvl="1"/>
            <a:r>
              <a:rPr lang="en-US" sz="2000"/>
              <a:t>(Note: See handout)</a:t>
            </a:r>
          </a:p>
          <a:p>
            <a:pPr marL="0" indent="0">
              <a:buNone/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/>
              <a:t>Report Out (Facilitator directed) </a:t>
            </a:r>
            <a:r>
              <a:rPr lang="en-US" sz="2400" i="1">
                <a:solidFill>
                  <a:srgbClr val="FF0000"/>
                </a:solidFill>
              </a:rPr>
              <a:t>10 minutes total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098E3-85A3-7CD2-6D49-DA7A92AC4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9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D348-56F8-EB8F-9455-9305FD83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Things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2042-8E18-AD1D-0D26-F18CB31A8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Cognitive Load &amp; Authenticity</a:t>
            </a:r>
          </a:p>
          <a:p>
            <a:pPr lvl="1"/>
            <a:r>
              <a:rPr lang="en-US" sz="2000"/>
              <a:t>Intrinsic load</a:t>
            </a:r>
          </a:p>
          <a:p>
            <a:pPr lvl="2"/>
            <a:r>
              <a:rPr lang="en-US" sz="2000"/>
              <a:t>Inherent difficulty of the task or idea being taught</a:t>
            </a:r>
          </a:p>
          <a:p>
            <a:pPr lvl="1"/>
            <a:r>
              <a:rPr lang="en-US" sz="2000"/>
              <a:t>Extraneous load</a:t>
            </a:r>
          </a:p>
          <a:p>
            <a:pPr lvl="2"/>
            <a:r>
              <a:rPr lang="en-US" sz="2000"/>
              <a:t>Effort caused by factors not related to the topic of instruction</a:t>
            </a:r>
          </a:p>
          <a:p>
            <a:pPr lvl="1"/>
            <a:r>
              <a:rPr lang="en-US" sz="2000"/>
              <a:t>Germane load</a:t>
            </a:r>
          </a:p>
          <a:p>
            <a:pPr lvl="2"/>
            <a:r>
              <a:rPr lang="en-US" sz="2000"/>
              <a:t>Effort involved in processing information relevant to the topic of instruction</a:t>
            </a:r>
          </a:p>
          <a:p>
            <a:pPr marL="457200" lvl="1" indent="0">
              <a:buNone/>
            </a:pPr>
            <a:r>
              <a:rPr lang="en-US" sz="2000">
                <a:sym typeface="Wingdings" pitchFamily="2" charset="2"/>
              </a:rPr>
              <a:t> </a:t>
            </a:r>
            <a:r>
              <a:rPr lang="en-US" sz="2000"/>
              <a:t>Avoid Extraneous.  Keep it Germane.</a:t>
            </a:r>
          </a:p>
          <a:p>
            <a:pPr marL="1200150" lvl="1" indent="-742950">
              <a:buNone/>
            </a:pPr>
            <a:r>
              <a:rPr lang="en-US" sz="2000">
                <a:sym typeface="Wingdings" pitchFamily="2" charset="2"/>
              </a:rPr>
              <a:t> </a:t>
            </a:r>
            <a:r>
              <a:rPr lang="en-US" sz="2000"/>
              <a:t>High cognitive fidelity and sufficient physical fidelity (environment, objects and interactions)</a:t>
            </a:r>
          </a:p>
          <a:p>
            <a:r>
              <a:rPr lang="en-US" sz="2400"/>
              <a:t>Flow </a:t>
            </a:r>
          </a:p>
          <a:p>
            <a:pPr lvl="1"/>
            <a:r>
              <a:rPr lang="en-US" sz="2000"/>
              <a:t>Want experience to be cohesive, not disruptive.  Keep them “in the game”.</a:t>
            </a:r>
          </a:p>
          <a:p>
            <a:pPr marL="1200150" lvl="1" indent="-742950">
              <a:buNone/>
            </a:pPr>
            <a:r>
              <a:rPr lang="en-US" sz="2000">
                <a:sym typeface="Wingdings" pitchFamily="2" charset="2"/>
              </a:rPr>
              <a:t> </a:t>
            </a:r>
            <a:r>
              <a:rPr lang="en-US" sz="2000"/>
              <a:t>Maintain balance between student control, cognitive load and authenticity, while minimizing disruptions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07695-365E-C304-24FA-6CCFCA235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3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5FC4-EEBD-305F-2B42-6ECE0ACB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Workshop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FD7B-5921-D297-93AD-071EC449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61568"/>
            <a:ext cx="6348866" cy="556523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600"/>
              <a:t>What’s involved in creating a serious game for learning?</a:t>
            </a:r>
          </a:p>
          <a:p>
            <a:pPr lvl="1"/>
            <a:r>
              <a:rPr lang="en-US" sz="4600"/>
              <a:t>Team building exercise</a:t>
            </a:r>
          </a:p>
          <a:p>
            <a:pPr marL="0" indent="0">
              <a:buNone/>
            </a:pPr>
            <a:r>
              <a:rPr lang="en-US" sz="4600"/>
              <a:t>Analysis</a:t>
            </a:r>
          </a:p>
          <a:p>
            <a:pPr lvl="1"/>
            <a:r>
              <a:rPr lang="en-US" sz="4600"/>
              <a:t>Exercise 1: What are our requirements, domain and audience?</a:t>
            </a:r>
          </a:p>
          <a:p>
            <a:pPr lvl="1"/>
            <a:r>
              <a:rPr lang="en-US" sz="4600"/>
              <a:t>Exercise 2: What’s our game concept?</a:t>
            </a:r>
          </a:p>
          <a:p>
            <a:pPr lvl="1"/>
            <a:r>
              <a:rPr lang="en-US" sz="4600" i="1"/>
              <a:t>&lt;Break&gt; Try out different </a:t>
            </a:r>
            <a:r>
              <a:rPr lang="en-US" sz="4600" i="1" err="1"/>
              <a:t>eXtended</a:t>
            </a:r>
            <a:r>
              <a:rPr lang="en-US" sz="4600" i="1"/>
              <a:t> Reality (XR) Experiences</a:t>
            </a:r>
          </a:p>
          <a:p>
            <a:pPr lvl="1"/>
            <a:r>
              <a:rPr lang="en-US" sz="4600"/>
              <a:t>Exercise 3: What are our learning objectives? What are we assessing?</a:t>
            </a:r>
          </a:p>
          <a:p>
            <a:pPr marL="0" indent="0">
              <a:buNone/>
            </a:pPr>
            <a:r>
              <a:rPr lang="en-US" sz="4600"/>
              <a:t>Core Design</a:t>
            </a:r>
          </a:p>
          <a:p>
            <a:pPr lvl="1"/>
            <a:r>
              <a:rPr lang="en-US" sz="4600"/>
              <a:t>Exercise 4: What’s our story?</a:t>
            </a:r>
          </a:p>
          <a:p>
            <a:pPr lvl="1"/>
            <a:r>
              <a:rPr lang="en-US" sz="4600" i="1"/>
              <a:t>&lt;Break&gt; Try out different XR Experiences</a:t>
            </a:r>
          </a:p>
          <a:p>
            <a:pPr lvl="1"/>
            <a:r>
              <a:rPr lang="en-US" sz="4600"/>
              <a:t>Exercise 5: How are we teaching?</a:t>
            </a:r>
          </a:p>
          <a:p>
            <a:pPr lvl="1"/>
            <a:r>
              <a:rPr lang="en-US" sz="4600"/>
              <a:t>Exercise 6a: What’s our gameplay?</a:t>
            </a:r>
          </a:p>
          <a:p>
            <a:pPr lvl="1"/>
            <a:r>
              <a:rPr lang="en-US" sz="4600"/>
              <a:t>Exercise 6b: What shouldn’t be in our game?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B0AA6-FFFF-587A-E1F6-08157CC4B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148A37-096B-0E2D-60C6-B14EFCDE1788}"/>
              </a:ext>
            </a:extLst>
          </p:cNvPr>
          <p:cNvSpPr txBox="1">
            <a:spLocks/>
          </p:cNvSpPr>
          <p:nvPr/>
        </p:nvSpPr>
        <p:spPr>
          <a:xfrm>
            <a:off x="6096000" y="961568"/>
            <a:ext cx="6096000" cy="5175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0"/>
              <a:t>Experience Design</a:t>
            </a:r>
          </a:p>
          <a:p>
            <a:pPr lvl="1"/>
            <a:r>
              <a:rPr lang="en-US" sz="1800" kern="0"/>
              <a:t>Exercise 7: Goal elements</a:t>
            </a:r>
          </a:p>
          <a:p>
            <a:pPr lvl="1"/>
            <a:r>
              <a:rPr lang="en-US" sz="1800" kern="0"/>
              <a:t>Exercise 8: Control elements</a:t>
            </a:r>
          </a:p>
          <a:p>
            <a:pPr lvl="1"/>
            <a:r>
              <a:rPr lang="en-US" sz="1800" i="1"/>
              <a:t>&lt;Break&gt; Try out different XR Experiences</a:t>
            </a:r>
            <a:endParaRPr lang="en-US" sz="1800" kern="0"/>
          </a:p>
          <a:p>
            <a:pPr lvl="1"/>
            <a:r>
              <a:rPr lang="en-US" sz="1800" kern="0"/>
              <a:t>Exercise 9: Action elements</a:t>
            </a:r>
            <a:endParaRPr lang="en-US" sz="1800" i="1"/>
          </a:p>
          <a:p>
            <a:pPr lvl="1"/>
            <a:r>
              <a:rPr lang="en-US" sz="1800" kern="0"/>
              <a:t>Exercise 10: Assessment elements</a:t>
            </a:r>
          </a:p>
          <a:p>
            <a:pPr lvl="1"/>
            <a:r>
              <a:rPr lang="en-US" sz="1800" kern="0"/>
              <a:t>Exercise 11: Guidance elements</a:t>
            </a:r>
          </a:p>
          <a:p>
            <a:pPr lvl="1"/>
            <a:r>
              <a:rPr lang="en-US" sz="1800" i="1"/>
              <a:t>&lt;Break&gt; Try out different XR Experiences</a:t>
            </a:r>
            <a:endParaRPr lang="en-US" sz="1800" kern="0"/>
          </a:p>
          <a:p>
            <a:pPr lvl="1"/>
            <a:r>
              <a:rPr lang="en-US" sz="1800" kern="0"/>
              <a:t>Exercise 12: Feedback elements</a:t>
            </a:r>
          </a:p>
          <a:p>
            <a:pPr marL="0" indent="0">
              <a:buNone/>
            </a:pPr>
            <a:r>
              <a:rPr lang="en-US" sz="1800" kern="0"/>
              <a:t>What did we learn?</a:t>
            </a:r>
          </a:p>
          <a:p>
            <a:pPr lvl="1"/>
            <a:r>
              <a:rPr lang="en-US" sz="1600" kern="0"/>
              <a:t>Recap exercise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37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1A24-4F0B-3F62-285E-665A0AFF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Exercise #6a: What’s our gameplay?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2FF9C-FE98-EA92-65F2-B2C0DC4C1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65186"/>
            <a:ext cx="11185803" cy="3880773"/>
          </a:xfrm>
        </p:spPr>
        <p:txBody>
          <a:bodyPr>
            <a:normAutofit fontScale="25000" lnSpcReduction="2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8000"/>
              <a:t>Design your gameplay by discussing all the topics below**.  </a:t>
            </a:r>
            <a:r>
              <a:rPr lang="en-US" sz="8000" i="1">
                <a:solidFill>
                  <a:srgbClr val="FF0000"/>
                </a:solidFill>
              </a:rPr>
              <a:t>10 minutes</a:t>
            </a:r>
          </a:p>
          <a:p>
            <a:pPr marL="400050" lvl="1" indent="0" eaLnBrk="1" hangingPunct="1">
              <a:spcAft>
                <a:spcPts val="1200"/>
              </a:spcAft>
              <a:buNone/>
            </a:pPr>
            <a:r>
              <a:rPr lang="en-US" sz="8000" i="1"/>
              <a:t>** Keep in mind how the gaming element aligns with the instruction</a:t>
            </a:r>
          </a:p>
          <a:p>
            <a:pPr marL="914400" lvl="1" indent="-514350" eaLnBrk="1" hangingPunct="1">
              <a:buFont typeface="+mj-lt"/>
              <a:buAutoNum type="alphaUcPeriod"/>
            </a:pPr>
            <a:r>
              <a:rPr lang="en-US" sz="8000"/>
              <a:t>ACTION: What does the player do in the game?</a:t>
            </a:r>
          </a:p>
          <a:p>
            <a:pPr marL="1779588" lvl="2" indent="-285750" eaLnBrk="1" hangingPunct="1"/>
            <a:r>
              <a:rPr lang="en-US" sz="8000"/>
              <a:t>e.g., the quest, the tasks, the mission</a:t>
            </a:r>
          </a:p>
          <a:p>
            <a:pPr marL="914400" lvl="1" indent="-514350" eaLnBrk="1" hangingPunct="1">
              <a:buFont typeface="Arial" charset="0"/>
              <a:buAutoNum type="alphaUcPeriod"/>
            </a:pPr>
            <a:r>
              <a:rPr lang="en-US" sz="8000"/>
              <a:t>CONSEQUENCES: What can happen to the player in the game?</a:t>
            </a:r>
          </a:p>
          <a:p>
            <a:pPr marL="1773238" lvl="2" eaLnBrk="1" hangingPunct="1"/>
            <a:r>
              <a:rPr lang="en-US" sz="8000"/>
              <a:t>e.g., injuries, gain abilities, achieve mission objective, fail</a:t>
            </a:r>
          </a:p>
          <a:p>
            <a:pPr marL="914400" lvl="1" indent="-514350" eaLnBrk="1" hangingPunct="1">
              <a:buFont typeface="Arial" charset="0"/>
              <a:buAutoNum type="alphaUcPeriod"/>
            </a:pPr>
            <a:r>
              <a:rPr lang="en-US" sz="8000"/>
              <a:t>GAME DIRECTIVES: What does the game do to the player and how does the game “tell” the player?</a:t>
            </a:r>
          </a:p>
          <a:p>
            <a:pPr marL="1773238" lvl="2" eaLnBrk="1" hangingPunct="1"/>
            <a:r>
              <a:rPr lang="en-US" sz="8000"/>
              <a:t>e.g., increase challenge, add enemies, change the situation</a:t>
            </a:r>
          </a:p>
          <a:p>
            <a:pPr marL="914400" lvl="1" indent="-514350" eaLnBrk="1" hangingPunct="1">
              <a:buFont typeface="Arial" charset="0"/>
              <a:buAutoNum type="alphaUcPeriod"/>
            </a:pPr>
            <a:r>
              <a:rPr lang="en-US" sz="8000"/>
              <a:t>GOALS: What wins the game and what loses the game?</a:t>
            </a:r>
          </a:p>
          <a:p>
            <a:pPr marL="1773238" lvl="2" eaLnBrk="1" hangingPunct="1"/>
            <a:r>
              <a:rPr lang="en-US" sz="8000"/>
              <a:t>e.g., align with key performance outcomes or key errors</a:t>
            </a:r>
          </a:p>
          <a:p>
            <a:pPr marL="914400" lvl="1" indent="-514350" eaLnBrk="1" hangingPunct="1">
              <a:buFont typeface="Arial" charset="0"/>
              <a:buAutoNum type="alphaUcPeriod"/>
            </a:pPr>
            <a:r>
              <a:rPr lang="en-US" sz="8000"/>
              <a:t>MOTIVATION: What makes the player want to keep playing?</a:t>
            </a:r>
          </a:p>
          <a:p>
            <a:pPr marL="1773238" lvl="2" eaLnBrk="1" hangingPunct="1"/>
            <a:r>
              <a:rPr lang="en-US" sz="8000"/>
              <a:t>e.g., leveling up, gaining equipment, increase score, receive recognition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8000"/>
              <a:t>Iterate and agree on a cohesive gameplay </a:t>
            </a:r>
            <a:r>
              <a:rPr lang="en-US" sz="8000" i="1">
                <a:solidFill>
                  <a:srgbClr val="FF0000"/>
                </a:solidFill>
              </a:rPr>
              <a:t>10 minutes</a:t>
            </a:r>
          </a:p>
          <a:p>
            <a:pPr marL="0" indent="0" eaLnBrk="1" hangingPunct="1">
              <a:buNone/>
            </a:pPr>
            <a:r>
              <a:rPr lang="en-US" sz="8000">
                <a:sym typeface="Wingdings" pitchFamily="2" charset="2"/>
              </a:rPr>
              <a:t> Report Out </a:t>
            </a:r>
            <a:r>
              <a:rPr lang="en-US" sz="8000" i="1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8000" i="1">
                <a:solidFill>
                  <a:srgbClr val="FF0000"/>
                </a:solidFill>
              </a:rPr>
              <a:t> minutes/group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65BF-4B41-59EB-90A4-B78FCBCDC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81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8470B-A520-FF24-75AB-8431ED32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Gameplay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1219-DDDA-592A-3071-28901AC3E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 fontScale="25000" lnSpcReduction="20000"/>
          </a:bodyPr>
          <a:lstStyle/>
          <a:p>
            <a:r>
              <a:rPr lang="en-US" sz="8000"/>
              <a:t>Games are all about interactions </a:t>
            </a:r>
          </a:p>
          <a:p>
            <a:pPr lvl="1"/>
            <a:r>
              <a:rPr lang="en-US" sz="8000"/>
              <a:t>These interactions must align with learning objectives and not distract</a:t>
            </a:r>
          </a:p>
          <a:p>
            <a:pPr lvl="2"/>
            <a:r>
              <a:rPr lang="en-US" sz="8000"/>
              <a:t>Okay to have some level of whimsy (or gravitas)</a:t>
            </a:r>
          </a:p>
          <a:p>
            <a:pPr lvl="1"/>
            <a:r>
              <a:rPr lang="en-US" sz="8000"/>
              <a:t>Player interacting with objects, characters, other students and user interface</a:t>
            </a:r>
          </a:p>
          <a:p>
            <a:pPr lvl="1"/>
            <a:endParaRPr lang="en-US" sz="8000"/>
          </a:p>
          <a:p>
            <a:r>
              <a:rPr lang="en-US" sz="8000"/>
              <a:t>A game mechanic defines how a specific interaction works</a:t>
            </a:r>
          </a:p>
          <a:p>
            <a:endParaRPr lang="en-US" sz="8000"/>
          </a:p>
          <a:p>
            <a:r>
              <a:rPr lang="en-US" sz="8000"/>
              <a:t>Games put the student in situations where the student has to act and then experience the consequences</a:t>
            </a:r>
          </a:p>
          <a:p>
            <a:pPr lvl="1"/>
            <a:r>
              <a:rPr lang="en-US" sz="8000"/>
              <a:t>As much as possible, make EVERY choice meaningful for the learning (either positively or negatively)</a:t>
            </a:r>
          </a:p>
          <a:p>
            <a:pPr lvl="1"/>
            <a:r>
              <a:rPr lang="en-US" sz="8000"/>
              <a:t>Consequences should align with our instructional feedback</a:t>
            </a:r>
          </a:p>
          <a:p>
            <a:endParaRPr lang="en-US" sz="8000"/>
          </a:p>
          <a:p>
            <a:r>
              <a:rPr lang="en-US" sz="8000"/>
              <a:t>Hey!  What SHOULDN’T be in our game?</a:t>
            </a:r>
          </a:p>
          <a:p>
            <a:pPr algn="ctr"/>
            <a:r>
              <a:rPr lang="en-US" sz="8000"/>
              <a:t>Why?</a:t>
            </a:r>
          </a:p>
          <a:p>
            <a:endParaRPr lang="en-US" sz="64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FFE5A-6358-183E-306B-0C60B36A4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09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A5BE-D614-13D1-88D8-FE7514CA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1248"/>
          </a:xfrm>
        </p:spPr>
        <p:txBody>
          <a:bodyPr/>
          <a:lstStyle/>
          <a:p>
            <a:r>
              <a:rPr lang="en-US" sz="2800"/>
              <a:t>Common Pitfalls during Experience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184B4-15D0-1F21-2826-A7D86C43F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7" y="1040063"/>
            <a:ext cx="10981266" cy="3880773"/>
          </a:xfrm>
        </p:spPr>
        <p:txBody>
          <a:bodyPr>
            <a:noAutofit/>
          </a:bodyPr>
          <a:lstStyle/>
          <a:p>
            <a:r>
              <a:rPr lang="en-US" sz="2000"/>
              <a:t>Multi-disciplinary conflicts and confusion amongst the team when discussing elements of the game and the instruction</a:t>
            </a:r>
          </a:p>
          <a:p>
            <a:pPr lvl="1"/>
            <a:r>
              <a:rPr lang="en-US" sz="2000"/>
              <a:t>“Oh wouldn’t that be cool”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Often drives gaming design choices</a:t>
            </a:r>
          </a:p>
          <a:p>
            <a:pPr lvl="1"/>
            <a:r>
              <a:rPr lang="en-US" sz="2000"/>
              <a:t>“Is it relevant and teaching at the right level”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Often drives instructional design choices</a:t>
            </a:r>
          </a:p>
          <a:p>
            <a:pPr lvl="1"/>
            <a:r>
              <a:rPr lang="en-US" sz="2000"/>
              <a:t>“It needs to be right”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Often drives customer/subject matter expert choices</a:t>
            </a:r>
          </a:p>
          <a:p>
            <a:endParaRPr lang="en-US" sz="2000"/>
          </a:p>
          <a:p>
            <a:r>
              <a:rPr lang="en-US" sz="2000"/>
              <a:t>Insufficient attention paid to the specifics of how to implement the instruction so that it works in the game</a:t>
            </a:r>
          </a:p>
          <a:p>
            <a:pPr lvl="1"/>
            <a:r>
              <a:rPr lang="en-US" sz="2000"/>
              <a:t>Underspecified design - especially of what NOT to do instructionally</a:t>
            </a:r>
          </a:p>
          <a:p>
            <a:pPr lvl="1"/>
            <a:r>
              <a:rPr lang="en-US" sz="2000"/>
              <a:t>Developers make unintended instructional decisions</a:t>
            </a:r>
          </a:p>
          <a:p>
            <a:pPr lvl="1"/>
            <a:endParaRPr lang="en-US" sz="2000"/>
          </a:p>
          <a:p>
            <a:r>
              <a:rPr lang="en-US" sz="2000"/>
              <a:t>Gaps between the instructional designer’s understanding of the game design and the game developer’s understanding of the implementation</a:t>
            </a:r>
          </a:p>
          <a:p>
            <a:endParaRPr lang="en-US" sz="2000"/>
          </a:p>
          <a:p>
            <a:r>
              <a:rPr lang="en-US" sz="2000"/>
              <a:t>Poor usability or effectiveness of gameplay experiences due to conflicting/inconsistent design elements.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6EB01-27DA-DE10-C1F2-F3EEF4158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98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D928-D7A6-2395-C284-7CAA4D39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Exercise 7 – 12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6A750-6B21-D941-60F9-C5B9582F0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For exercises 7 – 12, your primary focus will be on designing a single, coherent learning experience within your game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e.g., a “level” or guided session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/>
              <a:t>Use your instructional and gaming strategies from Exercises 5 and 6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/>
              <a:t>Iterate and improve your strategies as needed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/>
              <a:t>Example design patterns are provided for each type of element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/>
              <a:t>See Design Pattern Handout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/>
              <a:t>Use these, adapt them or define your own game elements from scratch.</a:t>
            </a:r>
          </a:p>
          <a:p>
            <a:endParaRPr lang="en-US" sz="24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E9A46-EBD6-6186-61AF-6A62DF87F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7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A7EA-8D4E-A95A-10BA-351F8E4B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1248"/>
          </a:xfrm>
        </p:spPr>
        <p:txBody>
          <a:bodyPr/>
          <a:lstStyle/>
          <a:p>
            <a:r>
              <a:rPr lang="en-US" sz="2800"/>
              <a:t>Exercise #7: What are our goal elements?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C0A7C-7FD8-B1D7-01E9-F1F656C40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Determine the specific instructional situations and instructional mechanics you will use to:  </a:t>
            </a:r>
            <a:r>
              <a:rPr lang="en-US" sz="2400" i="1">
                <a:solidFill>
                  <a:srgbClr val="FF0000"/>
                </a:solidFill>
              </a:rPr>
              <a:t>5 minutes</a:t>
            </a:r>
          </a:p>
          <a:p>
            <a:pPr lvl="1"/>
            <a:r>
              <a:rPr lang="en-US" sz="2000"/>
              <a:t>Introduce Goals</a:t>
            </a:r>
          </a:p>
          <a:p>
            <a:pPr lvl="1"/>
            <a:r>
              <a:rPr lang="en-US" sz="2000"/>
              <a:t>Encourage Buy-In</a:t>
            </a:r>
          </a:p>
          <a:p>
            <a:pPr lvl="1"/>
            <a:r>
              <a:rPr lang="en-US" sz="2000"/>
              <a:t>Reinforce Goals</a:t>
            </a:r>
          </a:p>
          <a:p>
            <a:pPr lvl="1"/>
            <a:r>
              <a:rPr lang="en-US" sz="2000"/>
              <a:t>Indicate Progress</a:t>
            </a:r>
          </a:p>
          <a:p>
            <a:endParaRPr lang="en-US" sz="2000"/>
          </a:p>
          <a:p>
            <a:r>
              <a:rPr lang="en-US" sz="2400"/>
              <a:t>Revise for consistency. </a:t>
            </a:r>
            <a:r>
              <a:rPr lang="en-US" sz="2400" i="1">
                <a:solidFill>
                  <a:srgbClr val="FF0000"/>
                </a:solidFill>
              </a:rPr>
              <a:t>5 minutes</a:t>
            </a:r>
          </a:p>
          <a:p>
            <a:endParaRPr lang="en-US" sz="2400" i="1">
              <a:solidFill>
                <a:srgbClr val="FF0000"/>
              </a:solidFill>
            </a:endParaRPr>
          </a:p>
          <a:p>
            <a:pPr marL="57150" indent="0">
              <a:buNone/>
            </a:pPr>
            <a:r>
              <a:rPr lang="en-US" sz="2400">
                <a:sym typeface="Wingdings" pitchFamily="2" charset="2"/>
              </a:rPr>
              <a:t> </a:t>
            </a:r>
            <a:r>
              <a:rPr lang="en-US" sz="2400"/>
              <a:t>Report Out </a:t>
            </a:r>
            <a:r>
              <a:rPr lang="en-US" sz="2400" i="1">
                <a:solidFill>
                  <a:srgbClr val="FF0000"/>
                </a:solidFill>
              </a:rPr>
              <a:t>10 minutes total</a:t>
            </a:r>
          </a:p>
          <a:p>
            <a:pPr marL="57150" indent="0">
              <a:buNone/>
            </a:pPr>
            <a:endParaRPr lang="en-US" sz="2400"/>
          </a:p>
          <a:p>
            <a:pPr marL="57150" indent="0">
              <a:buNone/>
            </a:pPr>
            <a:r>
              <a:rPr lang="en-US" sz="2400" i="1"/>
              <a:t>Please refer to your Goal Elements and Design Patterns handouts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ED2A7-FC76-C25C-9D4F-284943948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57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7953-8381-5258-760D-084FD8AC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1248"/>
          </a:xfrm>
        </p:spPr>
        <p:txBody>
          <a:bodyPr/>
          <a:lstStyle/>
          <a:p>
            <a:r>
              <a:rPr lang="en-US" sz="2800"/>
              <a:t>Exercise #8: What are our control elements?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C242C-64C4-BDD8-69DC-C9CB43DD3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Determine the specific instructional situations and mechanics you will use to:  </a:t>
            </a:r>
            <a:r>
              <a:rPr lang="en-US" sz="2400" i="1">
                <a:solidFill>
                  <a:srgbClr val="FF0000"/>
                </a:solidFill>
              </a:rPr>
              <a:t>5 minutes</a:t>
            </a:r>
          </a:p>
          <a:p>
            <a:pPr lvl="1"/>
            <a:r>
              <a:rPr lang="en-US" sz="2000"/>
              <a:t>Manage Information</a:t>
            </a:r>
          </a:p>
          <a:p>
            <a:pPr lvl="1"/>
            <a:r>
              <a:rPr lang="en-US" sz="2000"/>
              <a:t>Control Progression</a:t>
            </a:r>
          </a:p>
          <a:p>
            <a:pPr lvl="1"/>
            <a:r>
              <a:rPr lang="en-US" sz="2000"/>
              <a:t>Support Replay</a:t>
            </a:r>
          </a:p>
          <a:p>
            <a:pPr lvl="1"/>
            <a:r>
              <a:rPr lang="en-US" sz="2000"/>
              <a:t>Provide Challenge</a:t>
            </a:r>
          </a:p>
          <a:p>
            <a:endParaRPr lang="en-US" sz="2400"/>
          </a:p>
          <a:p>
            <a:r>
              <a:rPr lang="en-US" sz="2400"/>
              <a:t>Revise for consistency. </a:t>
            </a:r>
            <a:r>
              <a:rPr lang="en-US" sz="2400" i="1">
                <a:solidFill>
                  <a:srgbClr val="FF0000"/>
                </a:solidFill>
              </a:rPr>
              <a:t>5 minutes</a:t>
            </a:r>
          </a:p>
          <a:p>
            <a:endParaRPr lang="en-US" sz="2400" i="1">
              <a:solidFill>
                <a:srgbClr val="FF0000"/>
              </a:solidFill>
            </a:endParaRPr>
          </a:p>
          <a:p>
            <a:pPr marL="400050">
              <a:buFont typeface="Wingdings"/>
              <a:buChar char="à"/>
            </a:pPr>
            <a:r>
              <a:rPr lang="en-US" sz="2400"/>
              <a:t>Report Out </a:t>
            </a:r>
            <a:r>
              <a:rPr lang="en-US" sz="2400" i="1">
                <a:solidFill>
                  <a:srgbClr val="FF0000"/>
                </a:solidFill>
              </a:rPr>
              <a:t>10 minutes total</a:t>
            </a:r>
          </a:p>
          <a:p>
            <a:pPr marL="400050">
              <a:buFont typeface="Wingdings"/>
              <a:buChar char="à"/>
            </a:pPr>
            <a:endParaRPr lang="en-US" sz="2400" i="1">
              <a:solidFill>
                <a:srgbClr val="FF0000"/>
              </a:solidFill>
            </a:endParaRPr>
          </a:p>
          <a:p>
            <a:pPr marL="57150" indent="0">
              <a:buNone/>
            </a:pPr>
            <a:r>
              <a:rPr lang="en-US" sz="2400" i="1"/>
              <a:t>Please refer to your Control Elements and Design Patterns handouts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0D488-FE75-1399-6821-81E29CED5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9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3D27-83A7-3FFB-FDBA-A0EB1646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1248"/>
          </a:xfrm>
        </p:spPr>
        <p:txBody>
          <a:bodyPr/>
          <a:lstStyle/>
          <a:p>
            <a:r>
              <a:rPr lang="en-US" sz="2800"/>
              <a:t>Exercise #9: What are our action elements?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0DE5A-B539-C672-9190-407B63F0E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Determine the specific instructional situations and mechanics you will use to:  </a:t>
            </a:r>
            <a:r>
              <a:rPr lang="en-US" sz="2400" i="1">
                <a:solidFill>
                  <a:srgbClr val="FF0000"/>
                </a:solidFill>
              </a:rPr>
              <a:t>5 minutes</a:t>
            </a:r>
          </a:p>
          <a:p>
            <a:pPr lvl="1"/>
            <a:r>
              <a:rPr lang="en-US" sz="2000"/>
              <a:t>Deliver Activities</a:t>
            </a:r>
          </a:p>
          <a:p>
            <a:pPr lvl="1"/>
            <a:r>
              <a:rPr lang="en-US" sz="2000"/>
              <a:t>Enable Actions</a:t>
            </a:r>
          </a:p>
          <a:p>
            <a:pPr lvl="1"/>
            <a:r>
              <a:rPr lang="en-US" sz="2000"/>
              <a:t>Create Drivers</a:t>
            </a:r>
          </a:p>
          <a:p>
            <a:pPr lvl="1"/>
            <a:r>
              <a:rPr lang="en-US" sz="2000"/>
              <a:t>Elicit Behaviors</a:t>
            </a:r>
          </a:p>
          <a:p>
            <a:pPr lvl="1"/>
            <a:endParaRPr lang="en-US" sz="2400"/>
          </a:p>
          <a:p>
            <a:r>
              <a:rPr lang="en-US" sz="2400"/>
              <a:t>Regroup and discuss your choices.  Revise for consistency. </a:t>
            </a:r>
            <a:r>
              <a:rPr lang="en-US" sz="2400" i="1">
                <a:solidFill>
                  <a:srgbClr val="FF0000"/>
                </a:solidFill>
              </a:rPr>
              <a:t>5 minutes</a:t>
            </a:r>
          </a:p>
          <a:p>
            <a:pPr marL="57150" indent="0">
              <a:buNone/>
            </a:pPr>
            <a:endParaRPr lang="en-US" sz="2400">
              <a:sym typeface="Wingdings" pitchFamily="2" charset="2"/>
            </a:endParaRPr>
          </a:p>
          <a:p>
            <a:pPr marL="400050">
              <a:buFont typeface="Wingdings"/>
              <a:buChar char="à"/>
            </a:pPr>
            <a:r>
              <a:rPr lang="en-US" sz="2400"/>
              <a:t>Report Out </a:t>
            </a:r>
            <a:r>
              <a:rPr lang="en-US" sz="2400" i="1">
                <a:solidFill>
                  <a:srgbClr val="FF0000"/>
                </a:solidFill>
              </a:rPr>
              <a:t>10 minutes total</a:t>
            </a:r>
          </a:p>
          <a:p>
            <a:pPr marL="400050">
              <a:buFont typeface="Wingdings"/>
              <a:buChar char="à"/>
            </a:pPr>
            <a:endParaRPr lang="en-US" sz="2400" i="1">
              <a:solidFill>
                <a:srgbClr val="FF0000"/>
              </a:solidFill>
            </a:endParaRPr>
          </a:p>
          <a:p>
            <a:pPr marL="57150" indent="0">
              <a:buNone/>
            </a:pPr>
            <a:r>
              <a:rPr lang="en-US" sz="2400" i="1"/>
              <a:t>Please refer to your Action Elements and Design Patterns handouts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C32C-B016-FE42-430D-FA4A4A10F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12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9AE7-9F6C-1C4D-B23D-F3464F59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1248"/>
          </a:xfrm>
        </p:spPr>
        <p:txBody>
          <a:bodyPr/>
          <a:lstStyle/>
          <a:p>
            <a:r>
              <a:rPr lang="en-US" sz="2800"/>
              <a:t>Exercise #10: What are our assessment elements?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70A4B-6A21-5ADD-A9E5-A99E99831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Determine the specific instructional situations and mechanics you will use to:  </a:t>
            </a:r>
            <a:r>
              <a:rPr lang="en-US" sz="2400" i="1">
                <a:solidFill>
                  <a:srgbClr val="FF0000"/>
                </a:solidFill>
              </a:rPr>
              <a:t>5 minutes</a:t>
            </a:r>
          </a:p>
          <a:p>
            <a:pPr lvl="1"/>
            <a:r>
              <a:rPr lang="en-US" sz="2000"/>
              <a:t>Gather Data</a:t>
            </a:r>
          </a:p>
          <a:p>
            <a:pPr lvl="1"/>
            <a:r>
              <a:rPr lang="en-US" sz="2000"/>
              <a:t>Track Behaviors</a:t>
            </a:r>
          </a:p>
          <a:p>
            <a:pPr lvl="1"/>
            <a:r>
              <a:rPr lang="en-US" sz="2000"/>
              <a:t>Interpret Capabilities</a:t>
            </a:r>
          </a:p>
          <a:p>
            <a:pPr lvl="1"/>
            <a:r>
              <a:rPr lang="en-US" sz="2000"/>
              <a:t>Report Performance</a:t>
            </a:r>
          </a:p>
          <a:p>
            <a:pPr lvl="1"/>
            <a:endParaRPr lang="en-US" sz="2400"/>
          </a:p>
          <a:p>
            <a:r>
              <a:rPr lang="en-US" sz="2400"/>
              <a:t>Regroup and discuss your choices.  Revise for consistency. </a:t>
            </a:r>
            <a:r>
              <a:rPr lang="en-US" sz="2400" i="1">
                <a:solidFill>
                  <a:srgbClr val="FF0000"/>
                </a:solidFill>
              </a:rPr>
              <a:t>5 minutes</a:t>
            </a:r>
          </a:p>
          <a:p>
            <a:pPr marL="57150" indent="0">
              <a:buNone/>
            </a:pPr>
            <a:endParaRPr lang="en-US" sz="2400">
              <a:sym typeface="Wingdings" pitchFamily="2" charset="2"/>
            </a:endParaRPr>
          </a:p>
          <a:p>
            <a:pPr marL="400050">
              <a:buFont typeface="Wingdings"/>
              <a:buChar char="à"/>
            </a:pPr>
            <a:r>
              <a:rPr lang="en-US" sz="2400"/>
              <a:t>Report Out </a:t>
            </a:r>
            <a:r>
              <a:rPr lang="en-US" sz="2400" i="1">
                <a:solidFill>
                  <a:srgbClr val="FF0000"/>
                </a:solidFill>
              </a:rPr>
              <a:t>10 minutes total</a:t>
            </a:r>
          </a:p>
          <a:p>
            <a:pPr marL="400050">
              <a:buFont typeface="Wingdings"/>
              <a:buChar char="à"/>
            </a:pPr>
            <a:endParaRPr lang="en-US" sz="2400" i="1">
              <a:solidFill>
                <a:srgbClr val="FF0000"/>
              </a:solidFill>
            </a:endParaRPr>
          </a:p>
          <a:p>
            <a:pPr marL="57150" indent="0">
              <a:buNone/>
            </a:pPr>
            <a:r>
              <a:rPr lang="en-US" sz="2400" i="1"/>
              <a:t>Please refer to your Assessment Elements and Design Patterns handouts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252F0-9471-D4DC-2D10-61245A28D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65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E13D-1154-7178-B815-00FB4473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1248"/>
          </a:xfrm>
        </p:spPr>
        <p:txBody>
          <a:bodyPr/>
          <a:lstStyle/>
          <a:p>
            <a:r>
              <a:rPr lang="en-US" sz="2800"/>
              <a:t>Exercise #11: What are our guidance elements?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77315-2626-3417-49AB-903BAFFC9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Determine the specific instructional situations and mechanics you will use to:  </a:t>
            </a:r>
            <a:r>
              <a:rPr lang="en-US" sz="2400" i="1">
                <a:solidFill>
                  <a:srgbClr val="FF0000"/>
                </a:solidFill>
              </a:rPr>
              <a:t>5 minutes</a:t>
            </a:r>
          </a:p>
          <a:p>
            <a:pPr lvl="1"/>
            <a:r>
              <a:rPr lang="en-US" sz="2000"/>
              <a:t>Determine Need</a:t>
            </a:r>
          </a:p>
          <a:p>
            <a:pPr lvl="1"/>
            <a:r>
              <a:rPr lang="en-US" sz="2000"/>
              <a:t>Create Guidance</a:t>
            </a:r>
          </a:p>
          <a:p>
            <a:pPr lvl="1"/>
            <a:r>
              <a:rPr lang="en-US" sz="2000"/>
              <a:t>Deliver Guidance</a:t>
            </a:r>
          </a:p>
          <a:p>
            <a:pPr lvl="1"/>
            <a:r>
              <a:rPr lang="en-US" sz="2000"/>
              <a:t>Access Guidance</a:t>
            </a:r>
          </a:p>
          <a:p>
            <a:pPr lvl="1"/>
            <a:endParaRPr lang="en-US" sz="2400"/>
          </a:p>
          <a:p>
            <a:r>
              <a:rPr lang="en-US" sz="2400"/>
              <a:t>Regroup and discuss your choices.  Revise for consistency. </a:t>
            </a:r>
            <a:r>
              <a:rPr lang="en-US" sz="2400" i="1">
                <a:solidFill>
                  <a:srgbClr val="FF0000"/>
                </a:solidFill>
              </a:rPr>
              <a:t>5 minutes</a:t>
            </a:r>
          </a:p>
          <a:p>
            <a:pPr marL="57150" indent="0">
              <a:buNone/>
            </a:pPr>
            <a:endParaRPr lang="en-US" sz="2400">
              <a:sym typeface="Wingdings" pitchFamily="2" charset="2"/>
            </a:endParaRPr>
          </a:p>
          <a:p>
            <a:pPr marL="400050">
              <a:buFont typeface="Wingdings"/>
              <a:buChar char="à"/>
            </a:pPr>
            <a:r>
              <a:rPr lang="en-US" sz="2400"/>
              <a:t>Report Out </a:t>
            </a:r>
            <a:r>
              <a:rPr lang="en-US" sz="2400" i="1">
                <a:solidFill>
                  <a:srgbClr val="FF0000"/>
                </a:solidFill>
              </a:rPr>
              <a:t>10 minutes total</a:t>
            </a:r>
          </a:p>
          <a:p>
            <a:pPr marL="400050">
              <a:buFont typeface="Wingdings"/>
              <a:buChar char="à"/>
            </a:pPr>
            <a:endParaRPr lang="en-US" sz="2400" i="1">
              <a:solidFill>
                <a:srgbClr val="FF0000"/>
              </a:solidFill>
            </a:endParaRPr>
          </a:p>
          <a:p>
            <a:pPr marL="57150" indent="0">
              <a:buNone/>
            </a:pPr>
            <a:r>
              <a:rPr lang="en-US" sz="2400" i="1"/>
              <a:t>Please refer to your Guidance Elements and Design Patterns handouts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0BA24-B842-D16F-98D3-337F4D60C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66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5DEE-5535-6CAC-A6D1-5D980B95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1248"/>
          </a:xfrm>
        </p:spPr>
        <p:txBody>
          <a:bodyPr/>
          <a:lstStyle/>
          <a:p>
            <a:r>
              <a:rPr lang="en-US" sz="2800"/>
              <a:t>Exercise #12: What are our feedback elements?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589DC-2704-E17A-A71E-A188F9AEE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Determine the specific instructional situations and mechanics you will use to:  </a:t>
            </a:r>
            <a:r>
              <a:rPr lang="en-US" sz="2400" i="1">
                <a:solidFill>
                  <a:srgbClr val="FF0000"/>
                </a:solidFill>
              </a:rPr>
              <a:t>5 minutes</a:t>
            </a:r>
          </a:p>
          <a:p>
            <a:pPr lvl="1"/>
            <a:r>
              <a:rPr lang="en-US" sz="2000"/>
              <a:t>Determine Delivery</a:t>
            </a:r>
          </a:p>
          <a:p>
            <a:pPr lvl="1"/>
            <a:r>
              <a:rPr lang="en-US" sz="2000"/>
              <a:t>Give Rewards</a:t>
            </a:r>
          </a:p>
          <a:p>
            <a:pPr lvl="1"/>
            <a:r>
              <a:rPr lang="en-US" sz="2000"/>
              <a:t>Impose Consequences</a:t>
            </a:r>
          </a:p>
          <a:p>
            <a:pPr lvl="1"/>
            <a:r>
              <a:rPr lang="en-US" sz="2000"/>
              <a:t>Facilitate Reflection</a:t>
            </a:r>
          </a:p>
          <a:p>
            <a:pPr lvl="1"/>
            <a:endParaRPr lang="en-US" sz="2400"/>
          </a:p>
          <a:p>
            <a:r>
              <a:rPr lang="en-US" sz="2400"/>
              <a:t>Regroup and discuss your choices.  Revise for consistency. </a:t>
            </a:r>
            <a:r>
              <a:rPr lang="en-US" sz="2400" i="1">
                <a:solidFill>
                  <a:srgbClr val="FF0000"/>
                </a:solidFill>
              </a:rPr>
              <a:t>5 minutes</a:t>
            </a:r>
          </a:p>
          <a:p>
            <a:pPr marL="57150" indent="0">
              <a:buNone/>
            </a:pPr>
            <a:endParaRPr lang="en-US" sz="2400">
              <a:sym typeface="Wingdings" pitchFamily="2" charset="2"/>
            </a:endParaRPr>
          </a:p>
          <a:p>
            <a:pPr marL="400050">
              <a:buFont typeface="Wingdings"/>
              <a:buChar char="à"/>
            </a:pPr>
            <a:r>
              <a:rPr lang="en-US" sz="2400"/>
              <a:t>Report Out </a:t>
            </a:r>
            <a:r>
              <a:rPr lang="en-US" sz="2400" i="1">
                <a:solidFill>
                  <a:srgbClr val="FF0000"/>
                </a:solidFill>
              </a:rPr>
              <a:t>10 minutes total</a:t>
            </a:r>
          </a:p>
          <a:p>
            <a:pPr marL="400050">
              <a:buFont typeface="Wingdings"/>
              <a:buChar char="à"/>
            </a:pPr>
            <a:endParaRPr lang="en-US" sz="2400" i="1">
              <a:solidFill>
                <a:srgbClr val="FF0000"/>
              </a:solidFill>
            </a:endParaRPr>
          </a:p>
          <a:p>
            <a:pPr marL="57150" indent="0">
              <a:buNone/>
            </a:pPr>
            <a:r>
              <a:rPr lang="en-US" sz="2400" i="1"/>
              <a:t>Please refer to your Feedback Elements and Design Patterns handouts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9B01-2A2D-F6A3-7F74-9C6584744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5FC4-EEBD-305F-2B42-6ECE0ACB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FD7B-5921-D297-93AD-071EC449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61568"/>
            <a:ext cx="6348866" cy="55652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600"/>
          </a:p>
          <a:p>
            <a:pPr marL="0" indent="0">
              <a:buNone/>
            </a:pPr>
            <a:r>
              <a:rPr lang="en-US" sz="6600"/>
              <a:t>Form Groups </a:t>
            </a:r>
          </a:p>
          <a:p>
            <a:pPr marL="0" indent="0">
              <a:buNone/>
            </a:pPr>
            <a:r>
              <a:rPr lang="en-US" sz="6600"/>
              <a:t>With A Mix of </a:t>
            </a:r>
          </a:p>
          <a:p>
            <a:pPr marL="0" indent="0">
              <a:buNone/>
            </a:pPr>
            <a:r>
              <a:rPr lang="en-US" sz="6600"/>
              <a:t>Each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B0AA6-FFFF-587A-E1F6-08157CC4B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F78BD1-0C1E-2710-AA4C-E89BABEAE6D0}"/>
              </a:ext>
            </a:extLst>
          </p:cNvPr>
          <p:cNvSpPr txBox="1">
            <a:spLocks/>
          </p:cNvSpPr>
          <p:nvPr/>
        </p:nvSpPr>
        <p:spPr bwMode="auto">
          <a:xfrm>
            <a:off x="5510463" y="841248"/>
            <a:ext cx="6681537" cy="601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kern="0"/>
              <a:t>PICK A ROLE THAT MOST CLOSELY MATCHES YOUR EXPERIENCE</a:t>
            </a:r>
          </a:p>
          <a:p>
            <a:r>
              <a:rPr lang="en-US" kern="0"/>
              <a:t>Instruction – e.g., Instructional Designer, Trainer, Instructor</a:t>
            </a:r>
          </a:p>
          <a:p>
            <a:r>
              <a:rPr lang="en-US" kern="0"/>
              <a:t>Game – e.g., Game Designer, Game Developer, Producer</a:t>
            </a:r>
          </a:p>
          <a:p>
            <a:r>
              <a:rPr lang="en-US" kern="0"/>
              <a:t>Subject Matter Expert (SME) – e.g., Experience with procedures/tactics/equipment</a:t>
            </a:r>
          </a:p>
          <a:p>
            <a:r>
              <a:rPr lang="en-US" kern="0"/>
              <a:t>Technical/Management – e.g., Manager, Software Developer, Artist</a:t>
            </a:r>
          </a:p>
          <a:p>
            <a:endParaRPr lang="en-US" sz="1800" kern="0"/>
          </a:p>
        </p:txBody>
      </p:sp>
    </p:spTree>
    <p:extLst>
      <p:ext uri="{BB962C8B-B14F-4D97-AF65-F5344CB8AC3E}">
        <p14:creationId xmlns:p14="http://schemas.microsoft.com/office/powerpoint/2010/main" val="865491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3525-7DBF-07A4-D506-B5375616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1B36-7FB5-43D4-FC60-44315223E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Apply iterative methods for designing a learning game</a:t>
            </a:r>
          </a:p>
          <a:p>
            <a:r>
              <a:rPr lang="en-US"/>
              <a:t>Apply methods to blend gaming and learning in the story, goals, instruction and gameplay of a serious game</a:t>
            </a:r>
          </a:p>
          <a:p>
            <a:r>
              <a:rPr lang="en-US"/>
              <a:t>Perform the basic tasks involved when starting a serious game design effort</a:t>
            </a:r>
          </a:p>
          <a:p>
            <a:r>
              <a:rPr lang="en-US"/>
              <a:t>Work effectively with other disciplines to design a serious game for learning</a:t>
            </a:r>
          </a:p>
          <a:p>
            <a:r>
              <a:rPr lang="en-US"/>
              <a:t>Value the use of design patterns in your approach</a:t>
            </a:r>
          </a:p>
          <a:p>
            <a:r>
              <a:rPr lang="en-US"/>
              <a:t>Design instructional mechanics and situations that apply your instructional techniques and support your gameplay</a:t>
            </a:r>
          </a:p>
          <a:p>
            <a:r>
              <a:rPr lang="en-US"/>
              <a:t>Review and revise your design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6A4E2-9121-6978-D978-37147B47E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85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C545-375F-146E-8DF0-EE759EBD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E171-CB25-1B62-74C9-8D7C5BCE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Kishan</a:t>
            </a:r>
            <a:r>
              <a:rPr lang="en-US" dirty="0"/>
              <a:t> Shetty </a:t>
            </a:r>
            <a:r>
              <a:rPr lang="en-US" dirty="0">
                <a:hlinkClick r:id="rId2"/>
              </a:rPr>
              <a:t>kishan.shetty@janusresearch.com</a:t>
            </a:r>
            <a:endParaRPr lang="en-US" dirty="0"/>
          </a:p>
          <a:p>
            <a:r>
              <a:rPr lang="fr-FR" dirty="0"/>
              <a:t>Vance Souders </a:t>
            </a:r>
            <a:r>
              <a:rPr lang="fr-FR" dirty="0">
                <a:hlinkClick r:id="rId3"/>
              </a:rPr>
              <a:t>vance.souders@thermofisher.com</a:t>
            </a:r>
            <a:endParaRPr lang="en-US" dirty="0"/>
          </a:p>
          <a:p>
            <a:r>
              <a:rPr lang="en-US" dirty="0"/>
              <a:t>Seth Crofton </a:t>
            </a:r>
            <a:r>
              <a:rPr lang="fr-FR" dirty="0"/>
              <a:t> </a:t>
            </a:r>
            <a:r>
              <a:rPr lang="en-US" dirty="0"/>
              <a:t>Sethcrofton@gmail.com</a:t>
            </a: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3355E-A214-FB8C-76EF-CCE6591A8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6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6134-A96C-4D8B-FD2E-BB6D033A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Rules of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4B81-4C46-64B2-7230-D07CA368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Assign a scribe for each exercise</a:t>
            </a:r>
          </a:p>
          <a:p>
            <a:r>
              <a:rPr lang="en-US"/>
              <a:t>Group exercises will be </a:t>
            </a:r>
            <a:r>
              <a:rPr lang="en-US" u="sng"/>
              <a:t>creative</a:t>
            </a:r>
            <a:r>
              <a:rPr lang="en-US"/>
              <a:t> exercises </a:t>
            </a:r>
          </a:p>
          <a:p>
            <a:r>
              <a:rPr lang="en-US" u="sng"/>
              <a:t>All</a:t>
            </a:r>
            <a:r>
              <a:rPr lang="en-US"/>
              <a:t> ideas are valuable – make sure to note them all</a:t>
            </a:r>
          </a:p>
          <a:p>
            <a:r>
              <a:rPr lang="en-US"/>
              <a:t>Keep things dynamic and ensure all viewpoints are heard</a:t>
            </a:r>
          </a:p>
          <a:p>
            <a:pPr lvl="1"/>
            <a:r>
              <a:rPr lang="en-US"/>
              <a:t>Group leaders will change</a:t>
            </a:r>
          </a:p>
          <a:p>
            <a:pPr lvl="1"/>
            <a:r>
              <a:rPr lang="en-US"/>
              <a:t>Group leader should keep an eye on the time</a:t>
            </a:r>
          </a:p>
          <a:p>
            <a:pPr lvl="1"/>
            <a:r>
              <a:rPr lang="en-US"/>
              <a:t>Group leader should report out to larger audience</a:t>
            </a:r>
          </a:p>
          <a:p>
            <a:r>
              <a:rPr lang="en-US"/>
              <a:t>We’re here to learn, so let’s all throw some fun in</a:t>
            </a:r>
          </a:p>
          <a:p>
            <a:r>
              <a:rPr lang="en-US"/>
              <a:t>Raise hand to ask questions during exercises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A42DE-EDB2-18D3-09DF-D119747E8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53F82-7594-8DB8-2449-C8A73BA5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Team Building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BD332-FB3F-9779-288C-0A00E2872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You have </a:t>
            </a:r>
            <a:r>
              <a:rPr lang="en-US" i="1">
                <a:solidFill>
                  <a:srgbClr val="FF0000"/>
                </a:solidFill>
              </a:rPr>
              <a:t>5 minutes </a:t>
            </a:r>
            <a:r>
              <a:rPr lang="en-US"/>
              <a:t>total</a:t>
            </a:r>
          </a:p>
          <a:p>
            <a:r>
              <a:rPr lang="en-US"/>
              <a:t>Each member of group</a:t>
            </a:r>
          </a:p>
          <a:p>
            <a:pPr lvl="1"/>
            <a:r>
              <a:rPr lang="en-US"/>
              <a:t>Briefly discuss who you are and what your background is</a:t>
            </a:r>
          </a:p>
          <a:p>
            <a:pPr lvl="1"/>
            <a:r>
              <a:rPr lang="en-US"/>
              <a:t>Say the #1 challenge you see in serious game design and development</a:t>
            </a:r>
          </a:p>
          <a:p>
            <a:pPr lvl="2"/>
            <a:r>
              <a:rPr lang="en-US"/>
              <a:t>No repeats</a:t>
            </a:r>
          </a:p>
          <a:p>
            <a:pPr lvl="2"/>
            <a:r>
              <a:rPr lang="en-US"/>
              <a:t>(Scribe: Capture all challenges)</a:t>
            </a:r>
          </a:p>
          <a:p>
            <a:pPr lvl="1"/>
            <a:r>
              <a:rPr lang="en-US"/>
              <a:t>When you’ve all spoken, pick a name for your group together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1A1E9-C02D-93F8-936E-999CC20EC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7493-77DC-1276-6493-2627BD3D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1248"/>
          </a:xfrm>
        </p:spPr>
        <p:txBody>
          <a:bodyPr/>
          <a:lstStyle/>
          <a:p>
            <a:r>
              <a:rPr lang="en-US" sz="2800"/>
              <a:t>What does it take to create a learning game?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AB8F-E5C5-EC4E-5E05-871B1A233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Requires a Multi-Disciplinary Effort</a:t>
            </a:r>
          </a:p>
          <a:p>
            <a:pPr lvl="1"/>
            <a:r>
              <a:rPr lang="en-US"/>
              <a:t>Instructional designer, game designer, domain expert, developer, artist</a:t>
            </a:r>
          </a:p>
          <a:p>
            <a:pPr lvl="1"/>
            <a:r>
              <a:rPr lang="en-US"/>
              <a:t>Creating a good serious game involves making a number of explicit tradeoffs to balance budget, learning scope, depth of training and gaming features.</a:t>
            </a:r>
          </a:p>
          <a:p>
            <a:pPr lvl="1"/>
            <a:r>
              <a:rPr lang="en-US"/>
              <a:t>Get all stakeholders involved early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Careful attention to blending gaming and instruction throughout an (agile) iterative development methodology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463F6-6B32-884B-61CD-CA3E25AE9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7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64332-5F47-2264-EF7B-2C02CD2B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Learning Games Span A Wide Range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40DC0-2A5E-ABBB-6B3B-3AF20578F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B19E9-F08F-66D8-5B77-6D7AA7DD59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00" y="1686761"/>
            <a:ext cx="6962421" cy="5001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131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487C-738D-E2FC-A8F2-2534DF6E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Learning Games Span A Wide Range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70380F-AEE6-A789-8E1D-D1EB1971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168C54-CB48-432F-919C-72B09D359E34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D23DA-CEA5-7B6C-7053-881181764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72" y="2182085"/>
            <a:ext cx="7256478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02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IITSEC2023_PresentationTemplate_Papers</Template>
  <TotalTime>0</TotalTime>
  <Words>2952</Words>
  <Application>Microsoft Office PowerPoint</Application>
  <PresentationFormat>Widescreen</PresentationFormat>
  <Paragraphs>430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Blends</vt:lpstr>
      <vt:lpstr>Serious G</vt:lpstr>
      <vt:lpstr>Learning Objectives</vt:lpstr>
      <vt:lpstr>Workshop Flow</vt:lpstr>
      <vt:lpstr>PowerPoint Presentation</vt:lpstr>
      <vt:lpstr>Rules of Engagement</vt:lpstr>
      <vt:lpstr>Team Building Exercise</vt:lpstr>
      <vt:lpstr>What does it take to create a learning game?</vt:lpstr>
      <vt:lpstr>Learning Games Span A Wide Range</vt:lpstr>
      <vt:lpstr>Learning Games Span A Wide Range</vt:lpstr>
      <vt:lpstr>Learning Games Span A Wide Range</vt:lpstr>
      <vt:lpstr>Learning Games Span A Wide Range</vt:lpstr>
      <vt:lpstr>High Level Considerations</vt:lpstr>
      <vt:lpstr>Common Types of Successful Learning Games</vt:lpstr>
      <vt:lpstr>Let’s Build some Learning Games!</vt:lpstr>
      <vt:lpstr>Pick your Subject Matter Expert &amp; Training Topic</vt:lpstr>
      <vt:lpstr>Exercise #1: What are our requirements, domain and audience?</vt:lpstr>
      <vt:lpstr>Exercise #2: What’s our game concept?</vt:lpstr>
      <vt:lpstr>Break</vt:lpstr>
      <vt:lpstr>A B C D of Learning Objectives</vt:lpstr>
      <vt:lpstr>Exercise #3: What are our learning objectives?</vt:lpstr>
      <vt:lpstr>Implicit and Explicit Narrative</vt:lpstr>
      <vt:lpstr>Exercise # 4: What’s our story?</vt:lpstr>
      <vt:lpstr>Narrative</vt:lpstr>
      <vt:lpstr>Story Elements</vt:lpstr>
      <vt:lpstr>What are we trying to blend?</vt:lpstr>
      <vt:lpstr>Break</vt:lpstr>
      <vt:lpstr>Instructional Design</vt:lpstr>
      <vt:lpstr>Exercise #5: How are we teaching?</vt:lpstr>
      <vt:lpstr>Things to keep in mind</vt:lpstr>
      <vt:lpstr>Exercise #6a: What’s our gameplay? </vt:lpstr>
      <vt:lpstr>Gameplay</vt:lpstr>
      <vt:lpstr>Common Pitfalls during Experience Design</vt:lpstr>
      <vt:lpstr>Exercise 7 – 12 Overview</vt:lpstr>
      <vt:lpstr>Exercise #7: What are our goal elements?</vt:lpstr>
      <vt:lpstr>Exercise #8: What are our control elements?</vt:lpstr>
      <vt:lpstr>Exercise #9: What are our action elements?</vt:lpstr>
      <vt:lpstr>Exercise #10: What are our assessment elements?</vt:lpstr>
      <vt:lpstr>Exercise #11: What are our guidance elements?</vt:lpstr>
      <vt:lpstr>Exercise #12: What are our feedback elements?</vt:lpstr>
      <vt:lpstr>What did we learn?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Serious Game Design Workshop</dc:title>
  <dc:creator>Kishan Shetty</dc:creator>
  <cp:lastModifiedBy>Kishan Shetty</cp:lastModifiedBy>
  <cp:revision>3</cp:revision>
  <dcterms:created xsi:type="dcterms:W3CDTF">2022-06-30T12:49:31Z</dcterms:created>
  <dcterms:modified xsi:type="dcterms:W3CDTF">2024-05-06T22:45:26Z</dcterms:modified>
</cp:coreProperties>
</file>