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9"/>
  </p:notesMasterIdLst>
  <p:handoutMasterIdLst>
    <p:handoutMasterId r:id="rId20"/>
  </p:handoutMasterIdLst>
  <p:sldIdLst>
    <p:sldId id="289" r:id="rId5"/>
    <p:sldId id="312" r:id="rId6"/>
    <p:sldId id="303" r:id="rId7"/>
    <p:sldId id="304" r:id="rId8"/>
    <p:sldId id="305" r:id="rId9"/>
    <p:sldId id="306" r:id="rId10"/>
    <p:sldId id="311" r:id="rId11"/>
    <p:sldId id="307" r:id="rId12"/>
    <p:sldId id="313" r:id="rId13"/>
    <p:sldId id="315" r:id="rId14"/>
    <p:sldId id="309" r:id="rId15"/>
    <p:sldId id="310" r:id="rId16"/>
    <p:sldId id="316" r:id="rId17"/>
    <p:sldId id="314" r:id="rId1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BAF62-DDA3-1CA8-E089-2DE6A3881281}" name="Jen Polson" initials="JP" userId="S::jennifer.polson@simxar.com::ed635abf-d42e-4469-a3d8-3a32dc678ef3" providerId="AD"/>
  <p188:author id="{9C62C2A8-70DC-DD5F-BAFB-62F3156472D8}" name="Tucker, Duke" initials="DT" userId="S::Duke.Tucker@akima.com::3c328472-f7df-4c40-ab84-99f59da6df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CC"/>
    <a:srgbClr val="E5002C"/>
    <a:srgbClr val="CC3300"/>
    <a:srgbClr val="22458A"/>
    <a:srgbClr val="2B56AB"/>
    <a:srgbClr val="3366CC"/>
    <a:srgbClr val="0066CC"/>
    <a:srgbClr val="F77B0B"/>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4" autoAdjust="0"/>
    <p:restoredTop sz="89438" autoAdjust="0"/>
  </p:normalViewPr>
  <p:slideViewPr>
    <p:cSldViewPr snapToGrid="0">
      <p:cViewPr varScale="1">
        <p:scale>
          <a:sx n="125" d="100"/>
          <a:sy n="125" d="100"/>
        </p:scale>
        <p:origin x="132"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Arial" panose="020B0604020202020204" pitchFamily="34" charset="0"/>
                <a:cs typeface="Arial" panose="020B0604020202020204" pitchFamily="34" charset="0"/>
              </a:rPr>
              <a:t>- The curriculum places a strong emphasis on cultivating non-technical skills needed to conduct successful operational medic. This includes leadership, communication, and resource management, all of which are critical for managing the unpredictable nature of battlefield medicine. Trainees are engaged in exercises that challenge them to manage logistics and personnel under pressure, mirroring real-world scenarios that require quick thinking and adaptive strategies.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Arial" panose="020B0604020202020204" pitchFamily="34" charset="0"/>
                <a:cs typeface="Arial" panose="020B0604020202020204" pitchFamily="34" charset="0"/>
              </a:rPr>
              <a:t>- Central to the curriculum is the enhancement of the trainees’ ability to make rapid and accurate clinical decisions. Through interactive simulations that incorporate dynamic medical emergencies, participants are required to diagnose conditions, choose appropriate interventions, and modify treatment plans as scenarios evolve. This component is designed to strengthen the decision-making confidence of medical personnel, ensuring they are prepared to face any situation on the field.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Arial" panose="020B0604020202020204" pitchFamily="34" charset="0"/>
                <a:cs typeface="Arial" panose="020B0604020202020204" pitchFamily="34" charset="0"/>
              </a:rPr>
              <a:t>- The training framework acknowledges the critical role of teamwork in military medical operations and is tailored to support both co-located and remotely coordinated team activities. The training uses virtual environments to simulate the necessity for synchronous operations and decision-making, fostering a robust understanding of how to function cohesively as a unit without requiring colocation for team training.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361465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85975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Difficult Airway - This scenario involves a 24-year-old female US soldier who has sustained a high-velocity gunshot wound to the face, leading to significant soft tissue damage. The scenario focuses on managing a compromised airway in a forward surgical tent, where the patient presents with substantial oropharyngeal bleeding.</a:t>
            </a:r>
          </a:p>
          <a:p>
            <a:r>
              <a:rPr lang="en-US" sz="1600" dirty="0"/>
              <a:t>Penetrating Thoracic Injury - A 24-year-old male local national presents with a gunshot wound to the left chest. The scenario covers the application of chest seals and decompression needle placement to manage potential complications such as pneumothorax, along with the administration of tranexamic acid (TXA).</a:t>
            </a:r>
          </a:p>
          <a:p>
            <a:r>
              <a:rPr lang="en-US" sz="1600" dirty="0"/>
              <a:t>Mounted Blast Injury - Medics respond to a 24-year-old female US soldier who has been involved in a vehicle rollover following a mounted IED blast. The scenario requires rapid intubation due to a diminished Glasgow Coma Scale (GCS) and the initiation of whole blood transfusion to address hypotension.</a:t>
            </a:r>
          </a:p>
          <a:p>
            <a:r>
              <a:rPr lang="en-US" sz="1600" dirty="0"/>
              <a:t>Junctional Wound - A 30-year-old male local national has a gunshot wound to the right groin. The training scenario emphasizes the management of active bleeding where previous tourniquet application has been ineffective, requiring direct pressure and rapid decision-making.</a:t>
            </a:r>
          </a:p>
          <a:p>
            <a:r>
              <a:rPr lang="en-US" sz="1600" dirty="0"/>
              <a:t>Dismounted Blast Injury - This scenario describes a 22-year-old female US Marine who has sustained multiple traumatic injuries from a dismounted IED blast, including bilateral lower extremity amputations. Medics must manage a complex airway and hemorrhage control effectively, alongside initiating appropriate transfusion protocols.</a:t>
            </a:r>
          </a:p>
          <a:p>
            <a:r>
              <a:rPr lang="en-US" sz="1600" dirty="0"/>
              <a:t>Extremity Injury with PCC - Featuring a 22-year-old male US soldier with a prolonged tourniquet application following a gunshot wound to the thigh, this scenario focuses on the complications of prolonged field care, such as potential compartment syndrome and pain management.</a:t>
            </a:r>
          </a:p>
          <a:p>
            <a:endParaRPr lang="en-US" sz="1600"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4089060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including the American College of Surgeons’ Basic Endovascular Skills for Trauma (BEST) course or the ‘Resuscitation Adjuncts: Prehospital Transfusion &amp; REBOA’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RAPToR</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Course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567371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solidFill>
                  <a:srgbClr val="E5002C"/>
                </a:solidFill>
              </a:rPr>
              <a:t>Evaluation of a Novel Team-Based VR Curriculum for Advanced Resuscitative Care</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3206675"/>
            <a:ext cx="8478838" cy="2288778"/>
          </a:xfrm>
        </p:spPr>
        <p:txBody>
          <a:bodyPr/>
          <a:lstStyle/>
          <a:p>
            <a:pPr eaLnBrk="1" hangingPunct="1"/>
            <a:r>
              <a:rPr lang="en-US" dirty="0">
                <a:latin typeface="Arial Narrow" pitchFamily="34" charset="0"/>
              </a:rPr>
              <a:t>Jennifer Polson PhD, SimX, Inc. </a:t>
            </a:r>
          </a:p>
          <a:p>
            <a:pPr eaLnBrk="1" hangingPunct="1"/>
            <a:r>
              <a:rPr lang="en-US" dirty="0">
                <a:latin typeface="Arial Narrow" pitchFamily="34" charset="0"/>
              </a:rPr>
              <a:t>Michael Barrie MD, </a:t>
            </a:r>
            <a:r>
              <a:rPr lang="en-US" dirty="0" err="1">
                <a:latin typeface="Arial Narrow" pitchFamily="34" charset="0"/>
              </a:rPr>
              <a:t>SimX</a:t>
            </a:r>
            <a:r>
              <a:rPr lang="en-US" dirty="0">
                <a:latin typeface="Arial Narrow" pitchFamily="34" charset="0"/>
              </a:rPr>
              <a:t>, Inc.</a:t>
            </a:r>
          </a:p>
          <a:p>
            <a:pPr eaLnBrk="1" hangingPunct="1"/>
            <a:r>
              <a:rPr lang="en-US" dirty="0">
                <a:latin typeface="Arial Narrow" pitchFamily="34" charset="0"/>
              </a:rPr>
              <a:t>Michael </a:t>
            </a:r>
            <a:r>
              <a:rPr lang="en-US" dirty="0" err="1">
                <a:latin typeface="Arial Narrow" pitchFamily="34" charset="0"/>
              </a:rPr>
              <a:t>Poppe</a:t>
            </a:r>
            <a:r>
              <a:rPr lang="en-US" dirty="0">
                <a:latin typeface="Arial Narrow" pitchFamily="34" charset="0"/>
              </a:rPr>
              <a:t> MD, </a:t>
            </a:r>
            <a:r>
              <a:rPr lang="en-US" dirty="0" err="1">
                <a:latin typeface="Arial Narrow" pitchFamily="34" charset="0"/>
              </a:rPr>
              <a:t>SimX</a:t>
            </a:r>
            <a:r>
              <a:rPr lang="en-US" dirty="0">
                <a:latin typeface="Arial Narrow" pitchFamily="34" charset="0"/>
              </a:rPr>
              <a:t> Inc.</a:t>
            </a:r>
          </a:p>
          <a:p>
            <a:pPr eaLnBrk="1" hangingPunct="1"/>
            <a:r>
              <a:rPr lang="en-US" dirty="0">
                <a:latin typeface="Arial Narrow" pitchFamily="34" charset="0"/>
              </a:rPr>
              <a:t>Col John R </a:t>
            </a:r>
            <a:r>
              <a:rPr lang="en-US" dirty="0" err="1">
                <a:latin typeface="Arial Narrow" pitchFamily="34" charset="0"/>
              </a:rPr>
              <a:t>Dorsch</a:t>
            </a:r>
            <a:r>
              <a:rPr lang="en-US" dirty="0">
                <a:latin typeface="Arial Narrow" pitchFamily="34" charset="0"/>
              </a:rPr>
              <a:t> DO, USAF (ret.), </a:t>
            </a:r>
            <a:r>
              <a:rPr lang="en-US" dirty="0" err="1">
                <a:latin typeface="Arial Narrow" pitchFamily="34" charset="0"/>
              </a:rPr>
              <a:t>SimX</a:t>
            </a:r>
            <a:r>
              <a:rPr lang="en-US" dirty="0">
                <a:latin typeface="Arial Narrow" pitchFamily="34" charset="0"/>
              </a:rPr>
              <a:t>, Inc.</a:t>
            </a:r>
          </a:p>
          <a:p>
            <a:pPr eaLnBrk="1" hangingPunct="1"/>
            <a:r>
              <a:rPr lang="en-US" dirty="0">
                <a:latin typeface="Arial Narrow" pitchFamily="34" charset="0"/>
              </a:rPr>
              <a:t>Karthik Sarma MD, PhD, </a:t>
            </a:r>
            <a:r>
              <a:rPr lang="en-US" dirty="0" err="1">
                <a:latin typeface="Arial Narrow" pitchFamily="34" charset="0"/>
              </a:rPr>
              <a:t>SimX</a:t>
            </a:r>
            <a:r>
              <a:rPr lang="en-US" dirty="0">
                <a:latin typeface="Arial Narrow" pitchFamily="34" charset="0"/>
              </a:rPr>
              <a:t>, Inc.</a:t>
            </a:r>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pic>
        <p:nvPicPr>
          <p:cNvPr id="3" name="Google Shape;18;p1" descr="preencoded.png">
            <a:extLst>
              <a:ext uri="{FF2B5EF4-FFF2-40B4-BE49-F238E27FC236}">
                <a16:creationId xmlns:a16="http://schemas.microsoft.com/office/drawing/2014/main" id="{408965FF-0DCA-7D6A-F9F8-89E5A506523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15084" y="5589619"/>
            <a:ext cx="2361829" cy="1171282"/>
          </a:xfrm>
          <a:prstGeom prst="rect">
            <a:avLst/>
          </a:prstGeom>
          <a:noFill/>
          <a:ln>
            <a:noFill/>
          </a:ln>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A6AA24-668E-CEC3-57E9-A390310470B5}"/>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
        <p:nvSpPr>
          <p:cNvPr id="3" name="Title 2">
            <a:extLst>
              <a:ext uri="{FF2B5EF4-FFF2-40B4-BE49-F238E27FC236}">
                <a16:creationId xmlns:a16="http://schemas.microsoft.com/office/drawing/2014/main" id="{7ECA5C54-4A49-C35F-6749-271311252A9A}"/>
              </a:ext>
            </a:extLst>
          </p:cNvPr>
          <p:cNvSpPr>
            <a:spLocks noGrp="1"/>
          </p:cNvSpPr>
          <p:nvPr>
            <p:ph type="title"/>
          </p:nvPr>
        </p:nvSpPr>
        <p:spPr/>
        <p:txBody>
          <a:bodyPr/>
          <a:lstStyle/>
          <a:p>
            <a:r>
              <a:rPr lang="en-US" dirty="0"/>
              <a:t>SME Identification &amp; Evaluation</a:t>
            </a:r>
          </a:p>
        </p:txBody>
      </p:sp>
      <p:sp>
        <p:nvSpPr>
          <p:cNvPr id="4" name="Content Placeholder 3">
            <a:extLst>
              <a:ext uri="{FF2B5EF4-FFF2-40B4-BE49-F238E27FC236}">
                <a16:creationId xmlns:a16="http://schemas.microsoft.com/office/drawing/2014/main" id="{18F56012-6CA7-56CC-8BC9-7F15668B0D02}"/>
              </a:ext>
            </a:extLst>
          </p:cNvPr>
          <p:cNvSpPr>
            <a:spLocks noGrp="1"/>
          </p:cNvSpPr>
          <p:nvPr>
            <p:ph sz="quarter" idx="11"/>
          </p:nvPr>
        </p:nvSpPr>
        <p:spPr>
          <a:xfrm>
            <a:off x="480133" y="1046715"/>
            <a:ext cx="6433624" cy="5075237"/>
          </a:xfrm>
        </p:spPr>
        <p:txBody>
          <a:bodyPr/>
          <a:lstStyle/>
          <a:p>
            <a:r>
              <a:rPr lang="en-US" sz="2000" dirty="0">
                <a:latin typeface="Arial" panose="020B0604020202020204" pitchFamily="34" charset="0"/>
                <a:cs typeface="Arial" panose="020B0604020202020204" pitchFamily="34" charset="0"/>
              </a:rPr>
              <a:t>Subject Matter Expert Recruitment Criteria</a:t>
            </a:r>
          </a:p>
          <a:p>
            <a:pPr lvl="1"/>
            <a:r>
              <a:rPr lang="en-US" sz="2000" dirty="0">
                <a:latin typeface="Arial" panose="020B0604020202020204" pitchFamily="34" charset="0"/>
                <a:cs typeface="Arial" panose="020B0604020202020204" pitchFamily="34" charset="0"/>
              </a:rPr>
              <a:t>Prior or current active-duty military experience</a:t>
            </a:r>
          </a:p>
          <a:p>
            <a:pPr lvl="1"/>
            <a:r>
              <a:rPr lang="en-US" sz="2000" dirty="0">
                <a:latin typeface="Arial" panose="020B0604020202020204" pitchFamily="34" charset="0"/>
                <a:cs typeface="Arial" panose="020B0604020202020204" pitchFamily="34" charset="0"/>
              </a:rPr>
              <a:t>Attended an in-person REBOA-based training</a:t>
            </a:r>
          </a:p>
          <a:p>
            <a:pPr lvl="1"/>
            <a:r>
              <a:rPr lang="en-US" sz="2000" dirty="0">
                <a:latin typeface="Arial" panose="020B0604020202020204" pitchFamily="34" charset="0"/>
                <a:cs typeface="Arial" panose="020B0604020202020204" pitchFamily="34" charset="0"/>
              </a:rPr>
              <a:t>Placed a REBOA catheter in clinical setting OR live-tissue model</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Evaluation Procedure</a:t>
            </a:r>
          </a:p>
          <a:p>
            <a:pPr lvl="1"/>
            <a:r>
              <a:rPr lang="en-US" sz="2000" dirty="0">
                <a:latin typeface="Arial" panose="020B0604020202020204" pitchFamily="34" charset="0"/>
                <a:cs typeface="Arial" panose="020B0604020202020204" pitchFamily="34" charset="0"/>
              </a:rPr>
              <a:t>Real-time virtual simulation of curriculum</a:t>
            </a:r>
          </a:p>
          <a:p>
            <a:pPr lvl="1"/>
            <a:r>
              <a:rPr lang="en-US" sz="2000" dirty="0">
                <a:latin typeface="Arial" panose="020B0604020202020204" pitchFamily="34" charset="0"/>
                <a:cs typeface="Arial" panose="020B0604020202020204" pitchFamily="34" charset="0"/>
              </a:rPr>
              <a:t>Checklist adapted from CPGs</a:t>
            </a:r>
          </a:p>
          <a:p>
            <a:pPr lvl="1"/>
            <a:r>
              <a:rPr lang="en-US" sz="2000" dirty="0">
                <a:latin typeface="Arial" panose="020B0604020202020204" pitchFamily="34" charset="0"/>
                <a:cs typeface="Arial" panose="020B0604020202020204" pitchFamily="34" charset="0"/>
              </a:rPr>
              <a:t>Curricular Competency Survey (Likert)</a:t>
            </a:r>
          </a:p>
          <a:p>
            <a:pPr lvl="1"/>
            <a:r>
              <a:rPr lang="en-US" sz="2000" dirty="0">
                <a:latin typeface="Arial" panose="020B0604020202020204" pitchFamily="34" charset="0"/>
                <a:cs typeface="Arial" panose="020B0604020202020204" pitchFamily="34" charset="0"/>
              </a:rPr>
              <a:t>Usability Survey (Likert)</a:t>
            </a:r>
          </a:p>
          <a:p>
            <a:pPr lvl="1" algn="just">
              <a:spcBef>
                <a:spcPts val="0"/>
              </a:spcBef>
              <a:spcAft>
                <a:spcPts val="0"/>
              </a:spcAft>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1" algn="just">
              <a:spcBef>
                <a:spcPts val="0"/>
              </a:spcBef>
              <a:spcAft>
                <a:spcPts val="0"/>
              </a:spcAft>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5" name="Picture 4" descr="A person performing an artificial body&#10;&#10;Description automatically generated with medium confidence">
            <a:extLst>
              <a:ext uri="{FF2B5EF4-FFF2-40B4-BE49-F238E27FC236}">
                <a16:creationId xmlns:a16="http://schemas.microsoft.com/office/drawing/2014/main" id="{2BF0FC8E-DAB3-971A-784C-131D9A08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328" y="4052146"/>
            <a:ext cx="4607598" cy="2338356"/>
          </a:xfrm>
          <a:prstGeom prst="rect">
            <a:avLst/>
          </a:prstGeom>
        </p:spPr>
      </p:pic>
      <p:pic>
        <p:nvPicPr>
          <p:cNvPr id="7" name="Picture 6" descr="A group of surgeons performing surgery&#10;&#10;Description automatically generated">
            <a:extLst>
              <a:ext uri="{FF2B5EF4-FFF2-40B4-BE49-F238E27FC236}">
                <a16:creationId xmlns:a16="http://schemas.microsoft.com/office/drawing/2014/main" id="{15637880-0BA8-D5D3-E37A-7D987150D24A}"/>
              </a:ext>
            </a:extLst>
          </p:cNvPr>
          <p:cNvPicPr>
            <a:picLocks noChangeAspect="1"/>
          </p:cNvPicPr>
          <p:nvPr/>
        </p:nvPicPr>
        <p:blipFill>
          <a:blip r:embed="rId4">
            <a:extLst>
              <a:ext uri="{28A0092B-C50C-407E-A947-70E740481C1C}">
                <a14:useLocalDpi xmlns:a14="http://schemas.microsoft.com/office/drawing/2010/main" val="0"/>
              </a:ext>
            </a:extLst>
          </a:blip>
          <a:srcRect b="5935"/>
          <a:stretch/>
        </p:blipFill>
        <p:spPr>
          <a:xfrm>
            <a:off x="7001328" y="1019080"/>
            <a:ext cx="4607598" cy="2887746"/>
          </a:xfrm>
          <a:prstGeom prst="rect">
            <a:avLst/>
          </a:prstGeom>
        </p:spPr>
      </p:pic>
    </p:spTree>
    <p:extLst>
      <p:ext uri="{BB962C8B-B14F-4D97-AF65-F5344CB8AC3E}">
        <p14:creationId xmlns:p14="http://schemas.microsoft.com/office/powerpoint/2010/main" val="337646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B2DD41-5A13-E2EF-DDE1-16F3BB9DFB1F}"/>
              </a:ext>
            </a:extLst>
          </p:cNvPr>
          <p:cNvSpPr>
            <a:spLocks noGrp="1"/>
          </p:cNvSpPr>
          <p:nvPr>
            <p:ph type="title"/>
          </p:nvPr>
        </p:nvSpPr>
        <p:spPr>
          <a:xfrm>
            <a:off x="2345741" y="0"/>
            <a:ext cx="7416800" cy="841248"/>
          </a:xfrm>
        </p:spPr>
        <p:txBody>
          <a:bodyPr/>
          <a:lstStyle/>
          <a:p>
            <a:r>
              <a:rPr lang="en-US" dirty="0"/>
              <a:t>Survey Evaluation</a:t>
            </a:r>
          </a:p>
        </p:txBody>
      </p:sp>
      <p:sp>
        <p:nvSpPr>
          <p:cNvPr id="2" name="Slide Number Placeholder 1">
            <a:extLst>
              <a:ext uri="{FF2B5EF4-FFF2-40B4-BE49-F238E27FC236}">
                <a16:creationId xmlns:a16="http://schemas.microsoft.com/office/drawing/2014/main" id="{CCFBCB83-F378-60F2-6AF2-47A853315AEF}"/>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11</a:t>
            </a:fld>
            <a:endParaRPr lang="en-US"/>
          </a:p>
        </p:txBody>
      </p:sp>
      <p:graphicFrame>
        <p:nvGraphicFramePr>
          <p:cNvPr id="5" name="Content Placeholder 4">
            <a:extLst>
              <a:ext uri="{FF2B5EF4-FFF2-40B4-BE49-F238E27FC236}">
                <a16:creationId xmlns:a16="http://schemas.microsoft.com/office/drawing/2014/main" id="{0A40804E-79D2-65A7-4AB5-6F19D2B872A2}"/>
              </a:ext>
            </a:extLst>
          </p:cNvPr>
          <p:cNvGraphicFramePr>
            <a:graphicFrameLocks noGrp="1"/>
          </p:cNvGraphicFramePr>
          <p:nvPr>
            <p:ph idx="1"/>
            <p:extLst>
              <p:ext uri="{D42A27DB-BD31-4B8C-83A1-F6EECF244321}">
                <p14:modId xmlns:p14="http://schemas.microsoft.com/office/powerpoint/2010/main" val="3705606740"/>
              </p:ext>
            </p:extLst>
          </p:nvPr>
        </p:nvGraphicFramePr>
        <p:xfrm>
          <a:off x="593061" y="1465262"/>
          <a:ext cx="10928352" cy="4413578"/>
        </p:xfrm>
        <a:graphic>
          <a:graphicData uri="http://schemas.openxmlformats.org/drawingml/2006/table">
            <a:tbl>
              <a:tblPr/>
              <a:tblGrid>
                <a:gridCol w="5495241">
                  <a:extLst>
                    <a:ext uri="{9D8B030D-6E8A-4147-A177-3AD203B41FA5}">
                      <a16:colId xmlns:a16="http://schemas.microsoft.com/office/drawing/2014/main" val="2101725048"/>
                    </a:ext>
                  </a:extLst>
                </a:gridCol>
                <a:gridCol w="1313042">
                  <a:extLst>
                    <a:ext uri="{9D8B030D-6E8A-4147-A177-3AD203B41FA5}">
                      <a16:colId xmlns:a16="http://schemas.microsoft.com/office/drawing/2014/main" val="3751146864"/>
                    </a:ext>
                  </a:extLst>
                </a:gridCol>
                <a:gridCol w="1313042">
                  <a:extLst>
                    <a:ext uri="{9D8B030D-6E8A-4147-A177-3AD203B41FA5}">
                      <a16:colId xmlns:a16="http://schemas.microsoft.com/office/drawing/2014/main" val="1390988291"/>
                    </a:ext>
                  </a:extLst>
                </a:gridCol>
                <a:gridCol w="1313042">
                  <a:extLst>
                    <a:ext uri="{9D8B030D-6E8A-4147-A177-3AD203B41FA5}">
                      <a16:colId xmlns:a16="http://schemas.microsoft.com/office/drawing/2014/main" val="4058158783"/>
                    </a:ext>
                  </a:extLst>
                </a:gridCol>
                <a:gridCol w="1493985">
                  <a:extLst>
                    <a:ext uri="{9D8B030D-6E8A-4147-A177-3AD203B41FA5}">
                      <a16:colId xmlns:a16="http://schemas.microsoft.com/office/drawing/2014/main" val="3361161113"/>
                    </a:ext>
                  </a:extLst>
                </a:gridCol>
              </a:tblGrid>
              <a:tr h="372718">
                <a:tc>
                  <a:txBody>
                    <a:bodyPr/>
                    <a:lstStyle/>
                    <a:p>
                      <a:pPr marL="0" marR="0" algn="l" fontAlgn="t"/>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marL="0" marR="0" algn="ctr" fontAlgn="t"/>
                      <a:r>
                        <a:rPr lang="en-US" sz="18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Likert Score (7-point Scale)</a:t>
                      </a:r>
                      <a:endParaRPr lang="en-US" sz="1800" b="0" i="0" u="none" strike="noStrike">
                        <a:effectLst/>
                        <a:latin typeface="Arial" panose="020B0604020202020204" pitchFamily="34" charset="0"/>
                        <a:cs typeface="Arial" panose="020B0604020202020204" pitchFamily="34" charset="0"/>
                      </a:endParaRPr>
                    </a:p>
                  </a:txBody>
                  <a:tcPr marL="121538" marR="121538" marT="60769" marB="607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8719199"/>
                  </a:ext>
                </a:extLst>
              </a:tr>
              <a:tr h="263840">
                <a:tc>
                  <a:txBody>
                    <a:bodyPr/>
                    <a:lstStyle/>
                    <a:p>
                      <a:pPr marL="0" marR="0" algn="l" fontAlgn="t"/>
                      <a:r>
                        <a:rPr lang="en-US" sz="18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Competency Area</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SME 1</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SME 2</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SME 3</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1"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Average</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9630107"/>
                  </a:ext>
                </a:extLst>
              </a:tr>
              <a:tr h="263840">
                <a:tc>
                  <a:txBody>
                    <a:bodyPr/>
                    <a:lstStyle/>
                    <a:p>
                      <a:pPr marL="0" marR="0" algn="l" fontAlgn="t"/>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Recognition of Indications for REBOA</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7521314"/>
                  </a:ext>
                </a:extLst>
              </a:tr>
              <a:tr h="263840">
                <a:tc>
                  <a:txBody>
                    <a:bodyPr/>
                    <a:lstStyle/>
                    <a:p>
                      <a:pPr marL="0" marR="0" algn="l" fontAlgn="t"/>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Simulated Ultrasound Availability</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6.0</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4553131"/>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Equipment Simulation</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6.3</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6510025"/>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Arterial Access and Sheath Insertion</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2113620"/>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Balloon Inflation Monitoring</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6.0</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510176"/>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Management of REBOA Zone 1 Deployment</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1882713"/>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Management of REBOA Zone 3 Deployment</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4705075"/>
                  </a:ext>
                </a:extLst>
              </a:tr>
              <a:tr h="263840">
                <a:tc>
                  <a:txBody>
                    <a:bodyPr/>
                    <a:lstStyle/>
                    <a:p>
                      <a:pPr marL="0" marR="0" algn="l" fontAlgn="t"/>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Complication Handling</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3452124"/>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Comprehensive Trauma Scenarios</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0783792"/>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Interdisciplinary Team Interaction</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4806186"/>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Dynamic Response to Treatment</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2690472"/>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Debrief Tools</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4186302"/>
                  </a:ext>
                </a:extLst>
              </a:tr>
              <a:tr h="263840">
                <a:tc>
                  <a:txBody>
                    <a:bodyPr/>
                    <a:lstStyle/>
                    <a:p>
                      <a:pPr marL="0" marR="0" algn="l" fontAlgn="t"/>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Documentation Practice</a:t>
                      </a:r>
                      <a:endParaRPr lang="en-US" sz="1800" b="0" i="0" u="none" strike="noStrike">
                        <a:effectLst/>
                        <a:latin typeface="Arial" panose="020B0604020202020204" pitchFamily="34" charset="0"/>
                        <a:cs typeface="Arial" panose="020B0604020202020204" pitchFamily="34" charset="0"/>
                      </a:endParaRPr>
                    </a:p>
                  </a:txBody>
                  <a:tcPr marL="91154" marR="91154" marT="126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b="0" i="0" u="none" strike="noStrike">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r>
                        <a:rPr lang="en-US" sz="18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endParaRPr lang="en-US" sz="1800" b="0" i="0" u="none" strike="noStrike" dirty="0">
                        <a:effectLst/>
                        <a:latin typeface="Arial" panose="020B0604020202020204" pitchFamily="34" charset="0"/>
                        <a:cs typeface="Arial" panose="020B0604020202020204" pitchFamily="34" charset="0"/>
                      </a:endParaRPr>
                    </a:p>
                  </a:txBody>
                  <a:tcPr marL="91154" marR="91154" marT="126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2599967"/>
                  </a:ext>
                </a:extLst>
              </a:tr>
            </a:tbl>
          </a:graphicData>
        </a:graphic>
      </p:graphicFrame>
    </p:spTree>
    <p:extLst>
      <p:ext uri="{BB962C8B-B14F-4D97-AF65-F5344CB8AC3E}">
        <p14:creationId xmlns:p14="http://schemas.microsoft.com/office/powerpoint/2010/main" val="1202734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6B52-03EB-D6DF-34A8-1BA3A36FEFD3}"/>
              </a:ext>
            </a:extLst>
          </p:cNvPr>
          <p:cNvSpPr>
            <a:spLocks noGrp="1"/>
          </p:cNvSpPr>
          <p:nvPr>
            <p:ph type="title"/>
          </p:nvPr>
        </p:nvSpPr>
        <p:spPr/>
        <p:txBody>
          <a:bodyPr/>
          <a:lstStyle/>
          <a:p>
            <a:r>
              <a:rPr lang="en-US" dirty="0"/>
              <a:t>Usability Results</a:t>
            </a:r>
          </a:p>
        </p:txBody>
      </p:sp>
      <p:graphicFrame>
        <p:nvGraphicFramePr>
          <p:cNvPr id="5" name="Content Placeholder 4">
            <a:extLst>
              <a:ext uri="{FF2B5EF4-FFF2-40B4-BE49-F238E27FC236}">
                <a16:creationId xmlns:a16="http://schemas.microsoft.com/office/drawing/2014/main" id="{E2D2DAEE-909A-84BD-0446-16D90587269F}"/>
              </a:ext>
            </a:extLst>
          </p:cNvPr>
          <p:cNvGraphicFramePr>
            <a:graphicFrameLocks noGrp="1"/>
          </p:cNvGraphicFramePr>
          <p:nvPr>
            <p:ph idx="1"/>
            <p:extLst>
              <p:ext uri="{D42A27DB-BD31-4B8C-83A1-F6EECF244321}">
                <p14:modId xmlns:p14="http://schemas.microsoft.com/office/powerpoint/2010/main" val="3872841891"/>
              </p:ext>
            </p:extLst>
          </p:nvPr>
        </p:nvGraphicFramePr>
        <p:xfrm>
          <a:off x="564776" y="1228165"/>
          <a:ext cx="11062447" cy="4842245"/>
        </p:xfrm>
        <a:graphic>
          <a:graphicData uri="http://schemas.openxmlformats.org/drawingml/2006/table">
            <a:tbl>
              <a:tblPr>
                <a:tableStyleId>{073A0DAA-6AF3-43AB-8588-CEC1D06C72B9}</a:tableStyleId>
              </a:tblPr>
              <a:tblGrid>
                <a:gridCol w="9249320">
                  <a:extLst>
                    <a:ext uri="{9D8B030D-6E8A-4147-A177-3AD203B41FA5}">
                      <a16:colId xmlns:a16="http://schemas.microsoft.com/office/drawing/2014/main" val="1157321771"/>
                    </a:ext>
                  </a:extLst>
                </a:gridCol>
                <a:gridCol w="1813127">
                  <a:extLst>
                    <a:ext uri="{9D8B030D-6E8A-4147-A177-3AD203B41FA5}">
                      <a16:colId xmlns:a16="http://schemas.microsoft.com/office/drawing/2014/main" val="811615374"/>
                    </a:ext>
                  </a:extLst>
                </a:gridCol>
              </a:tblGrid>
              <a:tr h="679688">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Questions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7-Point Likert Scale Average (n=3)</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6584094"/>
                  </a:ext>
                </a:extLst>
              </a:tr>
              <a:tr h="453125">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This simulation allows users to practice REBOA skills in high-fidelity simulation environments that mimic real-life scenarios.</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131290"/>
                  </a:ext>
                </a:extLst>
              </a:tr>
              <a:tr h="430306">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The platform offers scenarios that allow for the application of knowledge in both didactic and hands-on skills components, ensuring thorough preparation before actual utilization of the REBOA device.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0539307"/>
                  </a:ext>
                </a:extLst>
              </a:tr>
              <a:tr h="539512">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The platform includes modules/scenarios that replicate organized, curriculum-based REBOA training courses such as the American College of Surgeons’ Basic Endovascular Skills for Trauma (BEST) course or the “Resuscitation Adjuncts: Prehospital Transfusion &amp; REBOA” (RAPToR) Course.</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09238"/>
                  </a:ext>
                </a:extLst>
              </a:tr>
              <a:tr h="453125">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Hands-on skills components are included in this curriculum to ensure comprehensive training in the use of REBOA.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662074"/>
                  </a:ext>
                </a:extLst>
              </a:tr>
              <a:tr h="453125">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Anatomically correct models are used within the simulation to ensure accurate training of CFA access skills.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6.7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8632790"/>
                  </a:ext>
                </a:extLst>
              </a:tr>
              <a:tr h="453125">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This curriculum is useful for REBOA skill sustainment purposes in regard to the indications for its use.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7.0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755968"/>
                  </a:ext>
                </a:extLst>
              </a:tr>
              <a:tr h="453125">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This curriculum is useful for REBOA skill sustainment purposes in regard to the deployment of the catheter system.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0834717"/>
                  </a:ext>
                </a:extLst>
              </a:tr>
              <a:tr h="453125">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This curriculum is useful for REBOA skill sustainment purposes for troubleshooting potential complications.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1.7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7544987"/>
                  </a:ext>
                </a:extLst>
              </a:tr>
            </a:tbl>
          </a:graphicData>
        </a:graphic>
      </p:graphicFrame>
      <p:sp>
        <p:nvSpPr>
          <p:cNvPr id="4" name="Slide Number Placeholder 3">
            <a:extLst>
              <a:ext uri="{FF2B5EF4-FFF2-40B4-BE49-F238E27FC236}">
                <a16:creationId xmlns:a16="http://schemas.microsoft.com/office/drawing/2014/main" id="{CB2C6CDF-D749-9FA7-26DD-88E413DAC097}"/>
              </a:ext>
            </a:extLst>
          </p:cNvPr>
          <p:cNvSpPr>
            <a:spLocks noGrp="1"/>
          </p:cNvSpPr>
          <p:nvPr>
            <p:ph type="sldNum" sz="quarter" idx="4"/>
          </p:nvPr>
        </p:nvSpPr>
        <p:spPr/>
        <p:txBody>
          <a:body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203413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F733-6AD0-D706-45A7-CFB348E2038D}"/>
              </a:ext>
            </a:extLst>
          </p:cNvPr>
          <p:cNvSpPr>
            <a:spLocks noGrp="1"/>
          </p:cNvSpPr>
          <p:nvPr>
            <p:ph type="title"/>
          </p:nvPr>
        </p:nvSpPr>
        <p:spPr/>
        <p:txBody>
          <a:bodyPr/>
          <a:lstStyle/>
          <a:p>
            <a:r>
              <a:rPr lang="en-US" dirty="0"/>
              <a:t>Conclusions &amp; Limitations</a:t>
            </a:r>
          </a:p>
        </p:txBody>
      </p:sp>
      <p:sp>
        <p:nvSpPr>
          <p:cNvPr id="3" name="Content Placeholder 2">
            <a:extLst>
              <a:ext uri="{FF2B5EF4-FFF2-40B4-BE49-F238E27FC236}">
                <a16:creationId xmlns:a16="http://schemas.microsoft.com/office/drawing/2014/main" id="{BF2B6B5E-D15B-AD94-2819-DEA56D6282C1}"/>
              </a:ext>
            </a:extLst>
          </p:cNvPr>
          <p:cNvSpPr>
            <a:spLocks noGrp="1"/>
          </p:cNvSpPr>
          <p:nvPr>
            <p:ph idx="1"/>
          </p:nvPr>
        </p:nvSpPr>
        <p:spPr>
          <a:xfrm>
            <a:off x="593061" y="1053389"/>
            <a:ext cx="7717819" cy="4890211"/>
          </a:xfrm>
        </p:spPr>
        <p:txBody>
          <a:bodyPr/>
          <a:lstStyle/>
          <a:p>
            <a:r>
              <a:rPr lang="en-US" sz="2000" dirty="0">
                <a:latin typeface="Arial" panose="020B0604020202020204" pitchFamily="34" charset="0"/>
                <a:cs typeface="Arial" panose="020B0604020202020204" pitchFamily="34" charset="0"/>
              </a:rPr>
              <a:t>Evaluation results</a:t>
            </a:r>
          </a:p>
          <a:p>
            <a:pPr lvl="1"/>
            <a:r>
              <a:rPr lang="en-US" sz="2000" dirty="0">
                <a:latin typeface="Arial" panose="020B0604020202020204" pitchFamily="34" charset="0"/>
                <a:cs typeface="Arial" panose="020B0604020202020204" pitchFamily="34" charset="0"/>
              </a:rPr>
              <a:t>Focus on early hemorrhage control and guidance</a:t>
            </a:r>
          </a:p>
          <a:p>
            <a:pPr lvl="1"/>
            <a:r>
              <a:rPr lang="en-US" sz="2000" dirty="0">
                <a:latin typeface="Arial" panose="020B0604020202020204" pitchFamily="34" charset="0"/>
                <a:cs typeface="Arial" panose="020B0604020202020204" pitchFamily="34" charset="0"/>
              </a:rPr>
              <a:t>Strong usability in high-fidelity simulations</a:t>
            </a:r>
          </a:p>
          <a:p>
            <a:pPr lvl="1"/>
            <a:r>
              <a:rPr lang="en-US" sz="2000" dirty="0">
                <a:latin typeface="Arial" panose="020B0604020202020204" pitchFamily="34" charset="0"/>
                <a:cs typeface="Arial" panose="020B0604020202020204" pitchFamily="34" charset="0"/>
              </a:rPr>
              <a:t>Areas for improvement: thoracotomy &amp; sheath insertion</a:t>
            </a:r>
          </a:p>
          <a:p>
            <a:pPr lvl="1"/>
            <a:r>
              <a:rPr lang="en-US" sz="2000" dirty="0">
                <a:latin typeface="Arial" panose="020B0604020202020204" pitchFamily="34" charset="0"/>
                <a:cs typeface="Arial" panose="020B0604020202020204" pitchFamily="34" charset="0"/>
              </a:rPr>
              <a:t>Less comprehensive on managing complications</a:t>
            </a:r>
          </a:p>
          <a:p>
            <a:pPr lvl="1"/>
            <a:r>
              <a:rPr lang="en-US" sz="2000" dirty="0">
                <a:latin typeface="Arial" panose="020B0604020202020204" pitchFamily="34" charset="0"/>
                <a:cs typeface="Arial" panose="020B0604020202020204" pitchFamily="34" charset="0"/>
              </a:rPr>
              <a:t>Needs stronger coverage of troubleshooting skills</a:t>
            </a:r>
          </a:p>
          <a:p>
            <a:pPr lvl="1"/>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Limitations of VR Curriculum</a:t>
            </a:r>
          </a:p>
          <a:p>
            <a:pPr lvl="1"/>
            <a:r>
              <a:rPr lang="en-US" sz="2000" dirty="0">
                <a:latin typeface="Arial" panose="020B0604020202020204" pitchFamily="34" charset="0"/>
                <a:cs typeface="Arial" panose="020B0604020202020204" pitchFamily="34" charset="0"/>
              </a:rPr>
              <a:t>Primarily focused on surgical environments</a:t>
            </a:r>
          </a:p>
          <a:p>
            <a:pPr lvl="1"/>
            <a:r>
              <a:rPr lang="en-US" sz="2000" dirty="0">
                <a:latin typeface="Arial" panose="020B0604020202020204" pitchFamily="34" charset="0"/>
                <a:cs typeface="Arial" panose="020B0604020202020204" pitchFamily="34" charset="0"/>
              </a:rPr>
              <a:t>Limited scope for real combat scenarios</a:t>
            </a:r>
          </a:p>
          <a:p>
            <a:pPr lvl="1"/>
            <a:r>
              <a:rPr lang="en-US" sz="2000" dirty="0">
                <a:latin typeface="Arial" panose="020B0604020202020204" pitchFamily="34" charset="0"/>
                <a:cs typeface="Arial" panose="020B0604020202020204" pitchFamily="34" charset="0"/>
              </a:rPr>
              <a:t>Tactile feedback lacks realism in simulations</a:t>
            </a:r>
          </a:p>
          <a:p>
            <a:pPr lvl="1"/>
            <a:r>
              <a:rPr lang="en-US" sz="2000" dirty="0">
                <a:latin typeface="Arial" panose="020B0604020202020204" pitchFamily="34" charset="0"/>
                <a:cs typeface="Arial" panose="020B0604020202020204" pitchFamily="34" charset="0"/>
              </a:rPr>
              <a:t>Hinders effectiveness for precise manual tasks</a:t>
            </a:r>
          </a:p>
          <a:p>
            <a:pPr lvl="1"/>
            <a:r>
              <a:rPr lang="en-US" sz="2000" dirty="0">
                <a:latin typeface="Arial" panose="020B0604020202020204" pitchFamily="34" charset="0"/>
                <a:cs typeface="Arial" panose="020B0604020202020204" pitchFamily="34" charset="0"/>
              </a:rPr>
              <a:t>Need for technological advancements in VR</a:t>
            </a:r>
          </a:p>
          <a:p>
            <a:pPr lvl="1"/>
            <a:r>
              <a:rPr lang="en-US" sz="2000" dirty="0">
                <a:latin typeface="Arial" panose="020B0604020202020204" pitchFamily="34" charset="0"/>
                <a:cs typeface="Arial" panose="020B0604020202020204" pitchFamily="34" charset="0"/>
              </a:rPr>
              <a:t>Limited data linking VR training to field performance</a:t>
            </a:r>
          </a:p>
        </p:txBody>
      </p:sp>
      <p:sp>
        <p:nvSpPr>
          <p:cNvPr id="4" name="Slide Number Placeholder 3">
            <a:extLst>
              <a:ext uri="{FF2B5EF4-FFF2-40B4-BE49-F238E27FC236}">
                <a16:creationId xmlns:a16="http://schemas.microsoft.com/office/drawing/2014/main" id="{2A7D05A4-B4E0-E9AD-AF33-0C7CD0BD7467}"/>
              </a:ext>
            </a:extLst>
          </p:cNvPr>
          <p:cNvSpPr>
            <a:spLocks noGrp="1"/>
          </p:cNvSpPr>
          <p:nvPr>
            <p:ph type="sldNum" sz="quarter" idx="4"/>
          </p:nvPr>
        </p:nvSpPr>
        <p:spPr/>
        <p:txBody>
          <a:bodyPr/>
          <a:lstStyle/>
          <a:p>
            <a:pPr>
              <a:defRPr/>
            </a:pPr>
            <a:fld id="{D68E8870-17DE-45C4-A8DD-7644B2422933}" type="slidenum">
              <a:rPr lang="en-US" smtClean="0"/>
              <a:pPr>
                <a:defRPr/>
              </a:pPr>
              <a:t>13</a:t>
            </a:fld>
            <a:endParaRPr lang="en-US" dirty="0"/>
          </a:p>
        </p:txBody>
      </p:sp>
      <p:pic>
        <p:nvPicPr>
          <p:cNvPr id="5" name="Picture 4" descr="A cartoon of a person lying down&#10;&#10;Description automatically generated">
            <a:extLst>
              <a:ext uri="{FF2B5EF4-FFF2-40B4-BE49-F238E27FC236}">
                <a16:creationId xmlns:a16="http://schemas.microsoft.com/office/drawing/2014/main" id="{956B00FD-1918-62DE-9958-3B0387FF1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107" y="1274607"/>
            <a:ext cx="3613813" cy="1957482"/>
          </a:xfrm>
          <a:prstGeom prst="rect">
            <a:avLst/>
          </a:prstGeom>
        </p:spPr>
      </p:pic>
      <p:pic>
        <p:nvPicPr>
          <p:cNvPr id="6" name="Picture 5" descr="A person lying on a bed&#10;&#10;Description automatically generated">
            <a:extLst>
              <a:ext uri="{FF2B5EF4-FFF2-40B4-BE49-F238E27FC236}">
                <a16:creationId xmlns:a16="http://schemas.microsoft.com/office/drawing/2014/main" id="{77B55ED0-8A94-E260-D3FF-2B90DF121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108" y="3999661"/>
            <a:ext cx="3613813" cy="1957482"/>
          </a:xfrm>
          <a:prstGeom prst="rect">
            <a:avLst/>
          </a:prstGeom>
        </p:spPr>
      </p:pic>
      <p:sp>
        <p:nvSpPr>
          <p:cNvPr id="7" name="Rectangle 6">
            <a:extLst>
              <a:ext uri="{FF2B5EF4-FFF2-40B4-BE49-F238E27FC236}">
                <a16:creationId xmlns:a16="http://schemas.microsoft.com/office/drawing/2014/main" id="{DC367D55-1DE2-C453-91E3-32670D69F234}"/>
              </a:ext>
            </a:extLst>
          </p:cNvPr>
          <p:cNvSpPr/>
          <p:nvPr/>
        </p:nvSpPr>
        <p:spPr bwMode="auto">
          <a:xfrm>
            <a:off x="7914588" y="1127760"/>
            <a:ext cx="4185971" cy="2438542"/>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57F7B353-0532-0581-7D78-382F8478E515}"/>
              </a:ext>
            </a:extLst>
          </p:cNvPr>
          <p:cNvSpPr/>
          <p:nvPr/>
        </p:nvSpPr>
        <p:spPr bwMode="auto">
          <a:xfrm>
            <a:off x="7815027" y="3759131"/>
            <a:ext cx="4185971" cy="2438542"/>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72842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6EBB-298A-4E64-1917-A02D773BDA5C}"/>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380D840C-8DDC-A4A9-1DEE-4DEBFF828CC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Ongoing: Testing &amp; Evaluation</a:t>
            </a:r>
          </a:p>
          <a:p>
            <a:pPr lvl="1"/>
            <a:r>
              <a:rPr lang="en-US" dirty="0">
                <a:latin typeface="Arial" panose="020B0604020202020204" pitchFamily="34" charset="0"/>
                <a:cs typeface="Arial" panose="020B0604020202020204" pitchFamily="34" charset="0"/>
              </a:rPr>
              <a:t>Cohort: trauma surgical personnel</a:t>
            </a:r>
          </a:p>
          <a:p>
            <a:pPr lvl="1"/>
            <a:r>
              <a:rPr lang="en-US" dirty="0">
                <a:latin typeface="Arial" panose="020B0604020202020204" pitchFamily="34" charset="0"/>
                <a:cs typeface="Arial" panose="020B0604020202020204" pitchFamily="34" charset="0"/>
              </a:rPr>
              <a:t>Usability &amp; acceptance </a:t>
            </a:r>
          </a:p>
          <a:p>
            <a:pPr lvl="1"/>
            <a:r>
              <a:rPr lang="en-US" dirty="0">
                <a:latin typeface="Arial" panose="020B0604020202020204" pitchFamily="34" charset="0"/>
                <a:cs typeface="Arial" panose="020B0604020202020204" pitchFamily="34" charset="0"/>
              </a:rPr>
              <a:t>Time &amp; cost burden</a:t>
            </a:r>
          </a:p>
          <a:p>
            <a:r>
              <a:rPr lang="en-US" dirty="0">
                <a:latin typeface="Arial" panose="020B0604020202020204" pitchFamily="34" charset="0"/>
                <a:cs typeface="Arial" panose="020B0604020202020204" pitchFamily="34" charset="0"/>
              </a:rPr>
              <a:t> Future Directions</a:t>
            </a:r>
          </a:p>
          <a:p>
            <a:pPr lvl="1"/>
            <a:r>
              <a:rPr lang="en-US" dirty="0">
                <a:latin typeface="Arial" panose="020B0604020202020204" pitchFamily="34" charset="0"/>
                <a:cs typeface="Arial" panose="020B0604020202020204" pitchFamily="34" charset="0"/>
              </a:rPr>
              <a:t>Longitudinal performance monitoring</a:t>
            </a:r>
          </a:p>
          <a:p>
            <a:pPr lvl="1"/>
            <a:r>
              <a:rPr lang="en-US" dirty="0">
                <a:latin typeface="Arial" panose="020B0604020202020204" pitchFamily="34" charset="0"/>
                <a:cs typeface="Arial" panose="020B0604020202020204" pitchFamily="34" charset="0"/>
              </a:rPr>
              <a:t>Integration into current training paradigms</a:t>
            </a:r>
          </a:p>
        </p:txBody>
      </p:sp>
      <p:sp>
        <p:nvSpPr>
          <p:cNvPr id="4" name="Slide Number Placeholder 3">
            <a:extLst>
              <a:ext uri="{FF2B5EF4-FFF2-40B4-BE49-F238E27FC236}">
                <a16:creationId xmlns:a16="http://schemas.microsoft.com/office/drawing/2014/main" id="{D080ACA1-1B33-51CE-6919-A6EA4EFF1074}"/>
              </a:ext>
            </a:extLst>
          </p:cNvPr>
          <p:cNvSpPr>
            <a:spLocks noGrp="1"/>
          </p:cNvSpPr>
          <p:nvPr>
            <p:ph type="sldNum" sz="quarter" idx="4"/>
          </p:nvPr>
        </p:nvSpPr>
        <p:spPr/>
        <p:txBody>
          <a:body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1596281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DCC2B-DC0D-3D8F-F070-452A425D76AF}"/>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
        <p:nvSpPr>
          <p:cNvPr id="3" name="Title 2">
            <a:extLst>
              <a:ext uri="{FF2B5EF4-FFF2-40B4-BE49-F238E27FC236}">
                <a16:creationId xmlns:a16="http://schemas.microsoft.com/office/drawing/2014/main" id="{1C8227B0-B862-BD3C-837C-8ADFD5B9EF6E}"/>
              </a:ext>
            </a:extLst>
          </p:cNvPr>
          <p:cNvSpPr>
            <a:spLocks noGrp="1"/>
          </p:cNvSpPr>
          <p:nvPr>
            <p:ph type="title"/>
          </p:nvPr>
        </p:nvSpPr>
        <p:spPr/>
        <p:txBody>
          <a:bodyPr/>
          <a:lstStyle/>
          <a:p>
            <a:r>
              <a:rPr lang="en-US" dirty="0"/>
              <a:t>Mission Challenges for Advanced Resuscitative Care</a:t>
            </a:r>
          </a:p>
        </p:txBody>
      </p:sp>
      <p:sp>
        <p:nvSpPr>
          <p:cNvPr id="4" name="Content Placeholder 3">
            <a:extLst>
              <a:ext uri="{FF2B5EF4-FFF2-40B4-BE49-F238E27FC236}">
                <a16:creationId xmlns:a16="http://schemas.microsoft.com/office/drawing/2014/main" id="{C91C9627-C15F-AA00-0B1D-8265C9CE4E16}"/>
              </a:ext>
            </a:extLst>
          </p:cNvPr>
          <p:cNvSpPr>
            <a:spLocks noGrp="1"/>
          </p:cNvSpPr>
          <p:nvPr>
            <p:ph sz="quarter" idx="11"/>
          </p:nvPr>
        </p:nvSpPr>
        <p:spPr>
          <a:xfrm>
            <a:off x="190001" y="995586"/>
            <a:ext cx="4949235" cy="5075237"/>
          </a:xfrm>
        </p:spPr>
        <p:txBody>
          <a:bodyPr/>
          <a:lstStyle/>
          <a:p>
            <a:r>
              <a:rPr lang="en-US" sz="2000" dirty="0">
                <a:latin typeface="Arial" panose="020B0604020202020204" pitchFamily="34" charset="0"/>
                <a:cs typeface="Arial" panose="020B0604020202020204" pitchFamily="34" charset="0"/>
              </a:rPr>
              <a:t>Non-Compressible Torso Hemorrhage</a:t>
            </a:r>
          </a:p>
          <a:p>
            <a:pPr lvl="1"/>
            <a:r>
              <a:rPr lang="en-US" sz="1600" dirty="0">
                <a:latin typeface="Arial" panose="020B0604020202020204" pitchFamily="34" charset="0"/>
                <a:cs typeface="Arial" panose="020B0604020202020204" pitchFamily="34" charset="0"/>
              </a:rPr>
              <a:t>Major preventable cause of battlefield death</a:t>
            </a:r>
          </a:p>
          <a:p>
            <a:pPr lvl="1"/>
            <a:r>
              <a:rPr lang="en-US" sz="1600" dirty="0">
                <a:latin typeface="Arial" panose="020B0604020202020204" pitchFamily="34" charset="0"/>
                <a:cs typeface="Arial" panose="020B0604020202020204" pitchFamily="34" charset="0"/>
              </a:rPr>
              <a:t>Death possible within 30 minutes post-injury</a:t>
            </a:r>
          </a:p>
          <a:p>
            <a:pPr lvl="1"/>
            <a:r>
              <a:rPr lang="en-US" sz="1600" dirty="0">
                <a:latin typeface="Arial" panose="020B0604020202020204" pitchFamily="34" charset="0"/>
                <a:cs typeface="Arial" panose="020B0604020202020204" pitchFamily="34" charset="0"/>
              </a:rPr>
              <a:t>Effective treatments: blood transfusions and REBOA</a:t>
            </a:r>
          </a:p>
          <a:p>
            <a:pPr lvl="1"/>
            <a:r>
              <a:rPr lang="en-US" sz="1600" dirty="0">
                <a:latin typeface="Arial" panose="020B0604020202020204" pitchFamily="34" charset="0"/>
                <a:cs typeface="Arial" panose="020B0604020202020204" pitchFamily="34" charset="0"/>
              </a:rPr>
              <a:t>Early blood administration can cut mortality by 80%</a:t>
            </a:r>
          </a:p>
          <a:p>
            <a:pPr lvl="1"/>
            <a:r>
              <a:rPr lang="en-US" sz="1600" dirty="0">
                <a:latin typeface="Arial" panose="020B0604020202020204" pitchFamily="34" charset="0"/>
                <a:cs typeface="Arial" panose="020B0604020202020204" pitchFamily="34" charset="0"/>
              </a:rPr>
              <a:t>Specialized training essential for operational teams</a:t>
            </a:r>
          </a:p>
          <a:p>
            <a:pPr lvl="1"/>
            <a:r>
              <a:rPr lang="en-US" sz="1600" dirty="0">
                <a:latin typeface="Arial" panose="020B0604020202020204" pitchFamily="34" charset="0"/>
                <a:cs typeface="Arial" panose="020B0604020202020204" pitchFamily="34" charset="0"/>
              </a:rPr>
              <a:t>Maintaining proficiency during non-deployment is challenging</a:t>
            </a:r>
          </a:p>
          <a:p>
            <a:r>
              <a:rPr lang="en-US" sz="2000" dirty="0">
                <a:latin typeface="Arial" panose="020B0604020202020204" pitchFamily="34" charset="0"/>
                <a:cs typeface="Arial" panose="020B0604020202020204" pitchFamily="34" charset="0"/>
              </a:rPr>
              <a:t>Traditional ASRC Training Limitations</a:t>
            </a:r>
          </a:p>
          <a:p>
            <a:pPr lvl="1"/>
            <a:r>
              <a:rPr lang="en-US" sz="1600" dirty="0">
                <a:latin typeface="Arial" panose="020B0604020202020204" pitchFamily="34" charset="0"/>
                <a:cs typeface="Arial" panose="020B0604020202020204" pitchFamily="34" charset="0"/>
              </a:rPr>
              <a:t>Heavy reliance on physical simulators and manikins</a:t>
            </a:r>
          </a:p>
          <a:p>
            <a:pPr lvl="1"/>
            <a:r>
              <a:rPr lang="en-US" sz="1600" dirty="0">
                <a:latin typeface="Arial" panose="020B0604020202020204" pitchFamily="34" charset="0"/>
                <a:cs typeface="Arial" panose="020B0604020202020204" pitchFamily="34" charset="0"/>
              </a:rPr>
              <a:t>Classroom learning lacks practical immersion</a:t>
            </a:r>
          </a:p>
          <a:p>
            <a:pPr lvl="1"/>
            <a:r>
              <a:rPr lang="en-US" sz="1600" dirty="0">
                <a:latin typeface="Arial" panose="020B0604020202020204" pitchFamily="34" charset="0"/>
                <a:cs typeface="Arial" panose="020B0604020202020204" pitchFamily="34" charset="0"/>
              </a:rPr>
              <a:t>Field exercises are costly and infrequent</a:t>
            </a:r>
          </a:p>
        </p:txBody>
      </p:sp>
      <p:pic>
        <p:nvPicPr>
          <p:cNvPr id="8" name="Picture 7" descr="A group of soldiers in a dark room&#10;&#10;Description automatically generated">
            <a:extLst>
              <a:ext uri="{FF2B5EF4-FFF2-40B4-BE49-F238E27FC236}">
                <a16:creationId xmlns:a16="http://schemas.microsoft.com/office/drawing/2014/main" id="{6990674C-6F25-25F2-085F-08C873228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808" y="1382324"/>
            <a:ext cx="3418775" cy="2279183"/>
          </a:xfrm>
          <a:prstGeom prst="rect">
            <a:avLst/>
          </a:prstGeom>
        </p:spPr>
      </p:pic>
      <p:pic>
        <p:nvPicPr>
          <p:cNvPr id="10" name="Picture 9" descr="A soldier helping another person on a snow covered ground&#10;&#10;Description automatically generated">
            <a:extLst>
              <a:ext uri="{FF2B5EF4-FFF2-40B4-BE49-F238E27FC236}">
                <a16:creationId xmlns:a16="http://schemas.microsoft.com/office/drawing/2014/main" id="{F7C5A769-E384-CDEC-FADB-5CEA3716F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808" y="3660368"/>
            <a:ext cx="3418775" cy="2279183"/>
          </a:xfrm>
          <a:prstGeom prst="rect">
            <a:avLst/>
          </a:prstGeom>
        </p:spPr>
      </p:pic>
      <p:pic>
        <p:nvPicPr>
          <p:cNvPr id="12" name="Picture 11" descr="A group of people in military uniforms&#10;&#10;Description automatically generated">
            <a:extLst>
              <a:ext uri="{FF2B5EF4-FFF2-40B4-BE49-F238E27FC236}">
                <a16:creationId xmlns:a16="http://schemas.microsoft.com/office/drawing/2014/main" id="{F0F1DDE2-8A1C-B7E1-B073-451A01EA6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8832" y="1382324"/>
            <a:ext cx="3418775" cy="4557227"/>
          </a:xfrm>
          <a:prstGeom prst="rect">
            <a:avLst/>
          </a:prstGeom>
        </p:spPr>
      </p:pic>
    </p:spTree>
    <p:extLst>
      <p:ext uri="{BB962C8B-B14F-4D97-AF65-F5344CB8AC3E}">
        <p14:creationId xmlns:p14="http://schemas.microsoft.com/office/powerpoint/2010/main" val="73628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58391A-857F-41F4-4C96-FB5FE954D591}"/>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
        <p:nvSpPr>
          <p:cNvPr id="3" name="Title 2">
            <a:extLst>
              <a:ext uri="{FF2B5EF4-FFF2-40B4-BE49-F238E27FC236}">
                <a16:creationId xmlns:a16="http://schemas.microsoft.com/office/drawing/2014/main" id="{4D72CD5D-D3E7-E336-BDA8-3C5DE6075C5D}"/>
              </a:ext>
            </a:extLst>
          </p:cNvPr>
          <p:cNvSpPr>
            <a:spLocks noGrp="1"/>
          </p:cNvSpPr>
          <p:nvPr>
            <p:ph type="title"/>
          </p:nvPr>
        </p:nvSpPr>
        <p:spPr/>
        <p:txBody>
          <a:bodyPr/>
          <a:lstStyle/>
          <a:p>
            <a:r>
              <a:rPr lang="en-US" dirty="0"/>
              <a:t>Virtual Reality and Manikin Simulation</a:t>
            </a:r>
          </a:p>
        </p:txBody>
      </p:sp>
      <p:sp>
        <p:nvSpPr>
          <p:cNvPr id="5" name="Google Shape;253;p12">
            <a:extLst>
              <a:ext uri="{FF2B5EF4-FFF2-40B4-BE49-F238E27FC236}">
                <a16:creationId xmlns:a16="http://schemas.microsoft.com/office/drawing/2014/main" id="{1A17E659-8E16-9A82-29CE-8FBC28823D53}"/>
              </a:ext>
            </a:extLst>
          </p:cNvPr>
          <p:cNvSpPr/>
          <p:nvPr/>
        </p:nvSpPr>
        <p:spPr>
          <a:xfrm>
            <a:off x="2664619" y="6446701"/>
            <a:ext cx="6915149" cy="236042"/>
          </a:xfrm>
          <a:prstGeom prst="rect">
            <a:avLst/>
          </a:prstGeom>
          <a:noFill/>
          <a:ln>
            <a:noFill/>
          </a:ln>
        </p:spPr>
        <p:txBody>
          <a:bodyPr spcFirstLastPara="1" wrap="square" lIns="0" tIns="0" rIns="0" bIns="0" anchor="t" anchorCtr="0">
            <a:noAutofit/>
          </a:bodyPr>
          <a:lstStyle/>
          <a:p>
            <a:pPr marL="0" marR="0" lvl="0" indent="0" algn="ctr" rtl="0">
              <a:lnSpc>
                <a:spcPct val="111176"/>
              </a:lnSpc>
              <a:spcBef>
                <a:spcPts val="0"/>
              </a:spcBef>
              <a:spcAft>
                <a:spcPts val="0"/>
              </a:spcAft>
              <a:buClr>
                <a:srgbClr val="FFFFFF"/>
              </a:buClr>
              <a:buSzPts val="3400"/>
              <a:buFont typeface="Quicksand"/>
              <a:buNone/>
            </a:pPr>
            <a:r>
              <a:rPr lang="en-US" sz="1000" u="none" strike="noStrike" cap="none" dirty="0">
                <a:latin typeface="Arial" panose="020B0604020202020204" pitchFamily="34" charset="0"/>
                <a:ea typeface="Quicksand"/>
                <a:cs typeface="Arial" panose="020B0604020202020204" pitchFamily="34" charset="0"/>
                <a:sym typeface="Quicksand"/>
              </a:rPr>
              <a:t>Left: </a:t>
            </a: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 Air Force photo by 2nd Lt. Brandon DeBlanc. Right: U.S. Air Force photo by Airman 1st Class Mateo Parra. The appearance of U.S. Department of Defense (DoD) visual information does not imply or constitute DoD endorsement.</a:t>
            </a:r>
            <a:endParaRPr lang="en-US" sz="1000" u="none" strike="noStrike" cap="none" dirty="0">
              <a:latin typeface="Arial" panose="020B0604020202020204" pitchFamily="34" charset="0"/>
              <a:ea typeface="Arial"/>
              <a:cs typeface="Arial" panose="020B0604020202020204" pitchFamily="34" charset="0"/>
              <a:sym typeface="Arial"/>
            </a:endParaRPr>
          </a:p>
        </p:txBody>
      </p:sp>
      <p:pic>
        <p:nvPicPr>
          <p:cNvPr id="6" name="Picture 5" descr="A collage of people in military uniforms&#10;&#10;Description automatically generated with low confidence">
            <a:extLst>
              <a:ext uri="{FF2B5EF4-FFF2-40B4-BE49-F238E27FC236}">
                <a16:creationId xmlns:a16="http://schemas.microsoft.com/office/drawing/2014/main" id="{9512BB4C-CAF6-AFC6-B0C3-FE18D1475D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6205" y="885170"/>
            <a:ext cx="8593255" cy="5449494"/>
          </a:xfrm>
          <a:prstGeom prst="rect">
            <a:avLst/>
          </a:prstGeom>
        </p:spPr>
      </p:pic>
    </p:spTree>
    <p:extLst>
      <p:ext uri="{BB962C8B-B14F-4D97-AF65-F5344CB8AC3E}">
        <p14:creationId xmlns:p14="http://schemas.microsoft.com/office/powerpoint/2010/main" val="12114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546822-0ECB-9E99-6FA0-EF47A0C9FAAC}"/>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
        <p:nvSpPr>
          <p:cNvPr id="3" name="Title 2">
            <a:extLst>
              <a:ext uri="{FF2B5EF4-FFF2-40B4-BE49-F238E27FC236}">
                <a16:creationId xmlns:a16="http://schemas.microsoft.com/office/drawing/2014/main" id="{9912F204-9BA2-CE5B-BCF0-6295DA4C00DC}"/>
              </a:ext>
            </a:extLst>
          </p:cNvPr>
          <p:cNvSpPr>
            <a:spLocks noGrp="1"/>
          </p:cNvSpPr>
          <p:nvPr>
            <p:ph type="title"/>
          </p:nvPr>
        </p:nvSpPr>
        <p:spPr/>
        <p:txBody>
          <a:bodyPr/>
          <a:lstStyle/>
          <a:p>
            <a:r>
              <a:rPr lang="en-US" dirty="0"/>
              <a:t>Virtual Simulation</a:t>
            </a:r>
          </a:p>
        </p:txBody>
      </p:sp>
      <p:sp>
        <p:nvSpPr>
          <p:cNvPr id="4" name="Content Placeholder 3">
            <a:extLst>
              <a:ext uri="{FF2B5EF4-FFF2-40B4-BE49-F238E27FC236}">
                <a16:creationId xmlns:a16="http://schemas.microsoft.com/office/drawing/2014/main" id="{E832C451-6DCE-2B88-959F-4E16F778900C}"/>
              </a:ext>
            </a:extLst>
          </p:cNvPr>
          <p:cNvSpPr>
            <a:spLocks noGrp="1"/>
          </p:cNvSpPr>
          <p:nvPr>
            <p:ph sz="quarter" idx="11"/>
          </p:nvPr>
        </p:nvSpPr>
        <p:spPr>
          <a:xfrm>
            <a:off x="480132" y="1046715"/>
            <a:ext cx="6082033" cy="5075237"/>
          </a:xfrm>
        </p:spPr>
        <p:txBody>
          <a:bodyPr/>
          <a:lstStyle/>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Complex skills are difficult to develop and sustain over time</a:t>
            </a:r>
          </a:p>
          <a:p>
            <a:pPr lvl="1"/>
            <a:r>
              <a:rPr lang="en-US" sz="2000" dirty="0">
                <a:latin typeface="Arial" panose="020B0604020202020204" pitchFamily="34" charset="0"/>
                <a:cs typeface="Arial" panose="020B0604020202020204" pitchFamily="34" charset="0"/>
              </a:rPr>
              <a:t>10,000 repetitions</a:t>
            </a:r>
          </a:p>
          <a:p>
            <a:pPr lvl="1"/>
            <a:r>
              <a:rPr lang="en-US" sz="2000" dirty="0">
                <a:latin typeface="Arial" panose="020B0604020202020204" pitchFamily="34" charset="0"/>
                <a:cs typeface="Arial" panose="020B0604020202020204" pitchFamily="34" charset="0"/>
              </a:rPr>
              <a:t>“Train until you can’t get it wrong”</a:t>
            </a:r>
          </a:p>
          <a:p>
            <a:pPr lvl="1">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Additional training without additional time </a:t>
            </a:r>
          </a:p>
          <a:p>
            <a:pPr lvl="1"/>
            <a:r>
              <a:rPr lang="en-US" sz="2000" dirty="0">
                <a:latin typeface="Arial" panose="020B0604020202020204" pitchFamily="34" charset="0"/>
                <a:cs typeface="Arial" panose="020B0604020202020204" pitchFamily="34" charset="0"/>
              </a:rPr>
              <a:t>Need to gain efficiency – effective resource management</a:t>
            </a:r>
          </a:p>
          <a:p>
            <a:pPr lvl="1"/>
            <a:r>
              <a:rPr lang="en-US" sz="2000" dirty="0">
                <a:latin typeface="Arial" panose="020B0604020202020204" pitchFamily="34" charset="0"/>
                <a:cs typeface="Arial" panose="020B0604020202020204" pitchFamily="34" charset="0"/>
              </a:rPr>
              <a:t>Neural Priming</a:t>
            </a:r>
          </a:p>
          <a:p>
            <a:pPr lvl="1">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Flexibility and Standardization</a:t>
            </a:r>
          </a:p>
          <a:p>
            <a:pPr lvl="1"/>
            <a:r>
              <a:rPr lang="en-US" sz="2000" dirty="0">
                <a:latin typeface="Arial" panose="020B0604020202020204" pitchFamily="34" charset="0"/>
                <a:cs typeface="Arial" panose="020B0604020202020204" pitchFamily="34" charset="0"/>
              </a:rPr>
              <a:t>Adjust content to target evolving mission requirements</a:t>
            </a:r>
          </a:p>
          <a:p>
            <a:pPr lvl="1"/>
            <a:r>
              <a:rPr lang="en-US" sz="2000" dirty="0">
                <a:latin typeface="Arial" panose="020B0604020202020204" pitchFamily="34" charset="0"/>
                <a:cs typeface="Arial" panose="020B0604020202020204" pitchFamily="34" charset="0"/>
              </a:rPr>
              <a:t>Ability to train “anytime, anywhere”</a:t>
            </a:r>
          </a:p>
          <a:p>
            <a:endParaRPr lang="en-US" dirty="0"/>
          </a:p>
        </p:txBody>
      </p:sp>
      <p:pic>
        <p:nvPicPr>
          <p:cNvPr id="5" name="Picture 4" descr="A picture containing footwear, mammal, floor, ground&#10;&#10;Description automatically generated">
            <a:extLst>
              <a:ext uri="{FF2B5EF4-FFF2-40B4-BE49-F238E27FC236}">
                <a16:creationId xmlns:a16="http://schemas.microsoft.com/office/drawing/2014/main" id="{06DE92EA-7929-7513-E156-76268FDD4F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48530" y="807424"/>
            <a:ext cx="4143469" cy="6063527"/>
          </a:xfrm>
          <a:prstGeom prst="rect">
            <a:avLst/>
          </a:prstGeom>
        </p:spPr>
      </p:pic>
    </p:spTree>
    <p:extLst>
      <p:ext uri="{BB962C8B-B14F-4D97-AF65-F5344CB8AC3E}">
        <p14:creationId xmlns:p14="http://schemas.microsoft.com/office/powerpoint/2010/main" val="211595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69EFD4-0D6E-1705-61CE-01260CF6138E}"/>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
        <p:nvSpPr>
          <p:cNvPr id="3" name="Title 2">
            <a:extLst>
              <a:ext uri="{FF2B5EF4-FFF2-40B4-BE49-F238E27FC236}">
                <a16:creationId xmlns:a16="http://schemas.microsoft.com/office/drawing/2014/main" id="{05E3D7AD-512A-3D28-6BE6-42B6F9ABF017}"/>
              </a:ext>
            </a:extLst>
          </p:cNvPr>
          <p:cNvSpPr>
            <a:spLocks noGrp="1"/>
          </p:cNvSpPr>
          <p:nvPr>
            <p:ph type="title"/>
          </p:nvPr>
        </p:nvSpPr>
        <p:spPr/>
        <p:txBody>
          <a:bodyPr/>
          <a:lstStyle/>
          <a:p>
            <a:r>
              <a:rPr lang="en-US" dirty="0"/>
              <a:t>VALOR Program Objectives</a:t>
            </a:r>
          </a:p>
        </p:txBody>
      </p:sp>
      <p:sp>
        <p:nvSpPr>
          <p:cNvPr id="5" name="Google Shape;71;p7">
            <a:extLst>
              <a:ext uri="{FF2B5EF4-FFF2-40B4-BE49-F238E27FC236}">
                <a16:creationId xmlns:a16="http://schemas.microsoft.com/office/drawing/2014/main" id="{2BDF21FC-C3BF-BAF6-ABE2-7278BDF3B5B8}"/>
              </a:ext>
            </a:extLst>
          </p:cNvPr>
          <p:cNvSpPr/>
          <p:nvPr/>
        </p:nvSpPr>
        <p:spPr>
          <a:xfrm>
            <a:off x="476131" y="5749757"/>
            <a:ext cx="3629824" cy="257111"/>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Clr>
                <a:srgbClr val="362F41"/>
              </a:buClr>
              <a:buSzPts val="1800"/>
              <a:buFont typeface="Quicksand"/>
              <a:buNone/>
            </a:pPr>
            <a:r>
              <a:rPr lang="en-US" sz="2000" b="1" u="none" strike="noStrike" cap="none" dirty="0">
                <a:solidFill>
                  <a:srgbClr val="362F41"/>
                </a:solidFill>
                <a:latin typeface="Arial" panose="020B0604020202020204" pitchFamily="34" charset="0"/>
                <a:ea typeface="Quicksand"/>
                <a:cs typeface="Arial" panose="020B0604020202020204" pitchFamily="34" charset="0"/>
                <a:sym typeface="Quicksand"/>
              </a:rPr>
              <a:t>Improve Realism</a:t>
            </a:r>
            <a:endParaRPr sz="2000" b="1"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6" name="Google Shape;73;p7" descr="preencoded.png">
            <a:extLst>
              <a:ext uri="{FF2B5EF4-FFF2-40B4-BE49-F238E27FC236}">
                <a16:creationId xmlns:a16="http://schemas.microsoft.com/office/drawing/2014/main" id="{376CBA23-CBE4-5684-9347-75C5B2AA833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285178" y="1637890"/>
            <a:ext cx="3618595" cy="4018545"/>
          </a:xfrm>
          <a:prstGeom prst="rect">
            <a:avLst/>
          </a:prstGeom>
          <a:noFill/>
          <a:ln>
            <a:noFill/>
          </a:ln>
        </p:spPr>
      </p:pic>
      <p:sp>
        <p:nvSpPr>
          <p:cNvPr id="7" name="Google Shape;74;p7">
            <a:extLst>
              <a:ext uri="{FF2B5EF4-FFF2-40B4-BE49-F238E27FC236}">
                <a16:creationId xmlns:a16="http://schemas.microsoft.com/office/drawing/2014/main" id="{E154FA7C-A362-ECAC-1C47-9BFA38A36C40}"/>
              </a:ext>
            </a:extLst>
          </p:cNvPr>
          <p:cNvSpPr/>
          <p:nvPr/>
        </p:nvSpPr>
        <p:spPr>
          <a:xfrm>
            <a:off x="4285178" y="5749757"/>
            <a:ext cx="3618595" cy="257111"/>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Clr>
                <a:srgbClr val="362F41"/>
              </a:buClr>
              <a:buSzPts val="1800"/>
              <a:buFont typeface="Quicksand"/>
              <a:buNone/>
            </a:pPr>
            <a:r>
              <a:rPr lang="en-US" sz="2000" b="1" u="none" strike="noStrike" cap="none" dirty="0">
                <a:solidFill>
                  <a:srgbClr val="362F41"/>
                </a:solidFill>
                <a:latin typeface="Arial" panose="020B0604020202020204" pitchFamily="34" charset="0"/>
                <a:ea typeface="Quicksand"/>
                <a:cs typeface="Arial" panose="020B0604020202020204" pitchFamily="34" charset="0"/>
                <a:sym typeface="Quicksand"/>
              </a:rPr>
              <a:t>Increase Flexibility</a:t>
            </a:r>
            <a:endParaRPr sz="2000" b="1"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8" name="Google Shape;77;p7">
            <a:extLst>
              <a:ext uri="{FF2B5EF4-FFF2-40B4-BE49-F238E27FC236}">
                <a16:creationId xmlns:a16="http://schemas.microsoft.com/office/drawing/2014/main" id="{3D67CAD9-9A7C-9337-B36B-92A8CDB6C998}"/>
              </a:ext>
            </a:extLst>
          </p:cNvPr>
          <p:cNvSpPr/>
          <p:nvPr/>
        </p:nvSpPr>
        <p:spPr>
          <a:xfrm>
            <a:off x="8094226" y="5749757"/>
            <a:ext cx="3603906" cy="257111"/>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Clr>
                <a:srgbClr val="362F41"/>
              </a:buClr>
              <a:buSzPts val="1800"/>
              <a:buFont typeface="Quicksand"/>
              <a:buNone/>
            </a:pPr>
            <a:r>
              <a:rPr lang="en-US" sz="2000" b="1" u="none" strike="noStrike" cap="none" dirty="0">
                <a:solidFill>
                  <a:srgbClr val="362F41"/>
                </a:solidFill>
                <a:latin typeface="Arial" panose="020B0604020202020204" pitchFamily="34" charset="0"/>
                <a:ea typeface="Quicksand"/>
                <a:cs typeface="Arial" panose="020B0604020202020204" pitchFamily="34" charset="0"/>
                <a:sym typeface="Quicksand"/>
              </a:rPr>
              <a:t>Reduce Cost</a:t>
            </a:r>
            <a:endParaRPr sz="2000" b="1"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9" name="Picture 8" descr="A picture containing sky, outdoor, soldier, army&#10;&#10;Description automatically generated">
            <a:extLst>
              <a:ext uri="{FF2B5EF4-FFF2-40B4-BE49-F238E27FC236}">
                <a16:creationId xmlns:a16="http://schemas.microsoft.com/office/drawing/2014/main" id="{18E01EB9-5314-A2C4-E76E-C9594C9B54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67494" y="1636124"/>
            <a:ext cx="3630638" cy="4020311"/>
          </a:xfrm>
          <a:prstGeom prst="rect">
            <a:avLst/>
          </a:prstGeom>
        </p:spPr>
      </p:pic>
      <p:pic>
        <p:nvPicPr>
          <p:cNvPr id="10" name="Picture 9" descr="A picture containing person, indoor, holding, table&#10;&#10;Description automatically generated">
            <a:extLst>
              <a:ext uri="{FF2B5EF4-FFF2-40B4-BE49-F238E27FC236}">
                <a16:creationId xmlns:a16="http://schemas.microsoft.com/office/drawing/2014/main" id="{AD8B0CB5-9DF0-0F03-3DC6-D8BA76237B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155" y="1636123"/>
            <a:ext cx="3629824" cy="4020311"/>
          </a:xfrm>
          <a:prstGeom prst="rect">
            <a:avLst/>
          </a:prstGeom>
          <a:noFill/>
        </p:spPr>
      </p:pic>
    </p:spTree>
    <p:extLst>
      <p:ext uri="{BB962C8B-B14F-4D97-AF65-F5344CB8AC3E}">
        <p14:creationId xmlns:p14="http://schemas.microsoft.com/office/powerpoint/2010/main" val="404467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7220D-F27F-8420-C762-64BA3ECD50B9}"/>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6</a:t>
            </a:fld>
            <a:endParaRPr lang="en-US"/>
          </a:p>
        </p:txBody>
      </p:sp>
      <p:sp>
        <p:nvSpPr>
          <p:cNvPr id="3" name="Title 2">
            <a:extLst>
              <a:ext uri="{FF2B5EF4-FFF2-40B4-BE49-F238E27FC236}">
                <a16:creationId xmlns:a16="http://schemas.microsoft.com/office/drawing/2014/main" id="{FDCBCB97-1873-B1C0-6B88-C88E90D2163D}"/>
              </a:ext>
            </a:extLst>
          </p:cNvPr>
          <p:cNvSpPr>
            <a:spLocks noGrp="1"/>
          </p:cNvSpPr>
          <p:nvPr>
            <p:ph type="title"/>
          </p:nvPr>
        </p:nvSpPr>
        <p:spPr>
          <a:xfrm>
            <a:off x="2397039" y="0"/>
            <a:ext cx="7416800" cy="795130"/>
          </a:xfrm>
        </p:spPr>
        <p:txBody>
          <a:bodyPr wrap="square" anchor="ctr">
            <a:normAutofit/>
          </a:bodyPr>
          <a:lstStyle/>
          <a:p>
            <a:r>
              <a:rPr lang="en-US" dirty="0"/>
              <a:t>Curricular Design Principles</a:t>
            </a:r>
          </a:p>
        </p:txBody>
      </p:sp>
      <p:pic>
        <p:nvPicPr>
          <p:cNvPr id="4" name="Picture 3" descr="A table with gloves and a blue folder&#10;&#10;Description automatically generated with medium confidence">
            <a:extLst>
              <a:ext uri="{FF2B5EF4-FFF2-40B4-BE49-F238E27FC236}">
                <a16:creationId xmlns:a16="http://schemas.microsoft.com/office/drawing/2014/main" id="{89D6DE1D-B4D4-C02F-409F-63E70AEB3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94" y="2059828"/>
            <a:ext cx="3320300" cy="1798496"/>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B4289045-3BFF-C0CE-8571-4FB32095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471" y="2059827"/>
            <a:ext cx="3330549" cy="1798496"/>
          </a:xfrm>
          <a:prstGeom prst="rect">
            <a:avLst/>
          </a:prstGeom>
        </p:spPr>
      </p:pic>
      <p:pic>
        <p:nvPicPr>
          <p:cNvPr id="8" name="Picture 7" descr="A room with a monitor and yellow pipes&#10;&#10;Description automatically generated with medium confidence">
            <a:extLst>
              <a:ext uri="{FF2B5EF4-FFF2-40B4-BE49-F238E27FC236}">
                <a16:creationId xmlns:a16="http://schemas.microsoft.com/office/drawing/2014/main" id="{696278DF-9DCD-9A48-209B-9878FBDB5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4302" y="2059827"/>
            <a:ext cx="3340857" cy="1798495"/>
          </a:xfrm>
          <a:prstGeom prst="rect">
            <a:avLst/>
          </a:prstGeom>
        </p:spPr>
      </p:pic>
      <p:sp>
        <p:nvSpPr>
          <p:cNvPr id="10" name="TextBox 9">
            <a:extLst>
              <a:ext uri="{FF2B5EF4-FFF2-40B4-BE49-F238E27FC236}">
                <a16:creationId xmlns:a16="http://schemas.microsoft.com/office/drawing/2014/main" id="{2D81F550-843D-B20A-0233-BEC0586970EF}"/>
              </a:ext>
            </a:extLst>
          </p:cNvPr>
          <p:cNvSpPr txBox="1"/>
          <p:nvPr/>
        </p:nvSpPr>
        <p:spPr>
          <a:xfrm>
            <a:off x="774315" y="4069820"/>
            <a:ext cx="3276658"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Development of Non-Technical Procedural Skills </a:t>
            </a:r>
          </a:p>
        </p:txBody>
      </p:sp>
      <p:sp>
        <p:nvSpPr>
          <p:cNvPr id="13" name="TextBox 12">
            <a:extLst>
              <a:ext uri="{FF2B5EF4-FFF2-40B4-BE49-F238E27FC236}">
                <a16:creationId xmlns:a16="http://schemas.microsoft.com/office/drawing/2014/main" id="{D43BC763-091E-26DB-F005-970882756B28}"/>
              </a:ext>
            </a:extLst>
          </p:cNvPr>
          <p:cNvSpPr txBox="1"/>
          <p:nvPr/>
        </p:nvSpPr>
        <p:spPr>
          <a:xfrm>
            <a:off x="4450471" y="4069820"/>
            <a:ext cx="333054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Enhancement of Clinical Decision-Making Abilities </a:t>
            </a:r>
          </a:p>
        </p:txBody>
      </p:sp>
      <p:sp>
        <p:nvSpPr>
          <p:cNvPr id="16" name="TextBox 15">
            <a:extLst>
              <a:ext uri="{FF2B5EF4-FFF2-40B4-BE49-F238E27FC236}">
                <a16:creationId xmlns:a16="http://schemas.microsoft.com/office/drawing/2014/main" id="{052FD1DF-983B-A24C-0FD8-9CCD51AAA09A}"/>
              </a:ext>
            </a:extLst>
          </p:cNvPr>
          <p:cNvSpPr txBox="1"/>
          <p:nvPr/>
        </p:nvSpPr>
        <p:spPr>
          <a:xfrm>
            <a:off x="8153542" y="4069820"/>
            <a:ext cx="3340857"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Integration of Team-Based Training Dynamics</a:t>
            </a:r>
          </a:p>
        </p:txBody>
      </p:sp>
      <p:sp>
        <p:nvSpPr>
          <p:cNvPr id="19" name="Rectangle 18">
            <a:extLst>
              <a:ext uri="{FF2B5EF4-FFF2-40B4-BE49-F238E27FC236}">
                <a16:creationId xmlns:a16="http://schemas.microsoft.com/office/drawing/2014/main" id="{48828A42-FF4D-5256-8EE1-A6F186AD0663}"/>
              </a:ext>
            </a:extLst>
          </p:cNvPr>
          <p:cNvSpPr/>
          <p:nvPr/>
        </p:nvSpPr>
        <p:spPr bwMode="auto">
          <a:xfrm>
            <a:off x="502920" y="1821180"/>
            <a:ext cx="3863340" cy="3756660"/>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Rectangle 19">
            <a:extLst>
              <a:ext uri="{FF2B5EF4-FFF2-40B4-BE49-F238E27FC236}">
                <a16:creationId xmlns:a16="http://schemas.microsoft.com/office/drawing/2014/main" id="{08B781F7-3DAF-57EA-309E-F0B797325BC6}"/>
              </a:ext>
            </a:extLst>
          </p:cNvPr>
          <p:cNvSpPr/>
          <p:nvPr/>
        </p:nvSpPr>
        <p:spPr bwMode="auto">
          <a:xfrm>
            <a:off x="4218170" y="1846690"/>
            <a:ext cx="3863340" cy="3756660"/>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a:extLst>
              <a:ext uri="{FF2B5EF4-FFF2-40B4-BE49-F238E27FC236}">
                <a16:creationId xmlns:a16="http://schemas.microsoft.com/office/drawing/2014/main" id="{54C82EC8-8D6F-51B5-A392-EEFEED272DA9}"/>
              </a:ext>
            </a:extLst>
          </p:cNvPr>
          <p:cNvSpPr/>
          <p:nvPr/>
        </p:nvSpPr>
        <p:spPr bwMode="auto">
          <a:xfrm>
            <a:off x="7964471" y="1821180"/>
            <a:ext cx="3863340" cy="3756660"/>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962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animBg="1"/>
      <p:bldP spid="20" grpId="1"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57057-9AC7-0FF8-7955-E79C7202AF71}"/>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sp>
        <p:nvSpPr>
          <p:cNvPr id="3" name="Title 2">
            <a:extLst>
              <a:ext uri="{FF2B5EF4-FFF2-40B4-BE49-F238E27FC236}">
                <a16:creationId xmlns:a16="http://schemas.microsoft.com/office/drawing/2014/main" id="{3B1E7A6E-27BF-4E98-268B-509A5D1E62D9}"/>
              </a:ext>
            </a:extLst>
          </p:cNvPr>
          <p:cNvSpPr>
            <a:spLocks noGrp="1"/>
          </p:cNvSpPr>
          <p:nvPr>
            <p:ph type="title"/>
          </p:nvPr>
        </p:nvSpPr>
        <p:spPr/>
        <p:txBody>
          <a:bodyPr/>
          <a:lstStyle/>
          <a:p>
            <a:r>
              <a:rPr lang="en-US" dirty="0"/>
              <a:t>Virtual Asset Design</a:t>
            </a:r>
          </a:p>
        </p:txBody>
      </p:sp>
      <p:pic>
        <p:nvPicPr>
          <p:cNvPr id="9" name="Shape 9" descr="A close-up of a person's hands in gloves&#10;&#10;Description automatically generated">
            <a:extLst>
              <a:ext uri="{FF2B5EF4-FFF2-40B4-BE49-F238E27FC236}">
                <a16:creationId xmlns:a16="http://schemas.microsoft.com/office/drawing/2014/main" id="{40FD11C9-7239-3C63-1840-F00A755DE461}"/>
              </a:ext>
            </a:extLst>
          </p:cNvPr>
          <p:cNvPicPr preferRelativeResize="0"/>
          <p:nvPr/>
        </p:nvPicPr>
        <p:blipFill rotWithShape="1">
          <a:blip r:embed="rId3">
            <a:alphaModFix/>
          </a:blip>
          <a:srcRect/>
          <a:stretch/>
        </p:blipFill>
        <p:spPr>
          <a:xfrm>
            <a:off x="1246881" y="3669211"/>
            <a:ext cx="4849119" cy="2721291"/>
          </a:xfrm>
          <a:prstGeom prst="rect">
            <a:avLst/>
          </a:prstGeom>
          <a:noFill/>
          <a:ln w="19050" cap="flat" cmpd="sng">
            <a:noFill/>
            <a:prstDash val="solid"/>
            <a:round/>
            <a:headEnd type="none" w="sm" len="sm"/>
            <a:tailEnd type="none" w="sm" len="sm"/>
          </a:ln>
        </p:spPr>
      </p:pic>
      <p:pic>
        <p:nvPicPr>
          <p:cNvPr id="1026" name="Picture 2">
            <a:extLst>
              <a:ext uri="{FF2B5EF4-FFF2-40B4-BE49-F238E27FC236}">
                <a16:creationId xmlns:a16="http://schemas.microsoft.com/office/drawing/2014/main" id="{52D391CA-585F-3263-B0E6-AE3911AB08E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5126" t="3225" r="1515" b="812"/>
          <a:stretch/>
        </p:blipFill>
        <p:spPr bwMode="auto">
          <a:xfrm>
            <a:off x="6042953" y="934497"/>
            <a:ext cx="4902167" cy="2733898"/>
          </a:xfrm>
          <a:prstGeom prst="rect">
            <a:avLst/>
          </a:prstGeom>
          <a:noFill/>
          <a:ln w="19050" cap="flat" cmpd="sng">
            <a:no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B5B8480-1DDD-1A89-124A-99F2E7F06F4B}"/>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2284" r="1985" b="1274"/>
          <a:stretch/>
        </p:blipFill>
        <p:spPr bwMode="auto">
          <a:xfrm>
            <a:off x="6096000" y="3669211"/>
            <a:ext cx="4849120" cy="2720475"/>
          </a:xfrm>
          <a:prstGeom prst="rect">
            <a:avLst/>
          </a:prstGeom>
          <a:noFill/>
          <a:ln w="19050" cap="flat" cmpd="sng">
            <a:no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1" name="Shape 13" descr="A tray full of medical supplies&#10;&#10;Description automatically generated">
            <a:extLst>
              <a:ext uri="{FF2B5EF4-FFF2-40B4-BE49-F238E27FC236}">
                <a16:creationId xmlns:a16="http://schemas.microsoft.com/office/drawing/2014/main" id="{729D248F-BD21-FE9F-B917-560B32F970FF}"/>
              </a:ext>
            </a:extLst>
          </p:cNvPr>
          <p:cNvPicPr preferRelativeResize="0">
            <a:picLocks noGrp="1"/>
          </p:cNvPicPr>
          <p:nvPr>
            <p:ph sz="quarter" idx="11"/>
          </p:nvPr>
        </p:nvPicPr>
        <p:blipFill rotWithShape="1">
          <a:blip r:embed="rId6">
            <a:alphaModFix/>
          </a:blip>
          <a:srcRect l="1937" t="5592" r="-646" b="4981"/>
          <a:stretch/>
        </p:blipFill>
        <p:spPr>
          <a:xfrm>
            <a:off x="1246880" y="934497"/>
            <a:ext cx="4849120" cy="2724556"/>
          </a:xfrm>
          <a:prstGeom prst="rect">
            <a:avLst/>
          </a:prstGeom>
          <a:noFill/>
          <a:ln w="19050" cap="flat" cmpd="sng">
            <a:noFill/>
            <a:prstDash val="solid"/>
            <a:round/>
            <a:headEnd type="none" w="sm" len="sm"/>
            <a:tailEnd type="none" w="sm" len="sm"/>
          </a:ln>
        </p:spPr>
      </p:pic>
    </p:spTree>
    <p:extLst>
      <p:ext uri="{BB962C8B-B14F-4D97-AF65-F5344CB8AC3E}">
        <p14:creationId xmlns:p14="http://schemas.microsoft.com/office/powerpoint/2010/main" val="24011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163B68-D0A2-D4E4-A77C-88C2C8F45749}"/>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
        <p:nvSpPr>
          <p:cNvPr id="3" name="Title 2">
            <a:extLst>
              <a:ext uri="{FF2B5EF4-FFF2-40B4-BE49-F238E27FC236}">
                <a16:creationId xmlns:a16="http://schemas.microsoft.com/office/drawing/2014/main" id="{9AFF2129-DBF7-A7AB-6DCA-1AC8E7108F67}"/>
              </a:ext>
            </a:extLst>
          </p:cNvPr>
          <p:cNvSpPr>
            <a:spLocks noGrp="1"/>
          </p:cNvSpPr>
          <p:nvPr>
            <p:ph type="title"/>
          </p:nvPr>
        </p:nvSpPr>
        <p:spPr/>
        <p:txBody>
          <a:bodyPr/>
          <a:lstStyle/>
          <a:p>
            <a:r>
              <a:rPr lang="en-US" dirty="0"/>
              <a:t>Curriculum Scenarios</a:t>
            </a:r>
          </a:p>
        </p:txBody>
      </p:sp>
      <p:pic>
        <p:nvPicPr>
          <p:cNvPr id="21" name="Picture 20">
            <a:extLst>
              <a:ext uri="{FF2B5EF4-FFF2-40B4-BE49-F238E27FC236}">
                <a16:creationId xmlns:a16="http://schemas.microsoft.com/office/drawing/2014/main" id="{DABFAD67-2305-1C08-EF98-83B1BC21FDE7}"/>
              </a:ext>
            </a:extLst>
          </p:cNvPr>
          <p:cNvPicPr>
            <a:picLocks noChangeAspect="1"/>
          </p:cNvPicPr>
          <p:nvPr/>
        </p:nvPicPr>
        <p:blipFill>
          <a:blip r:embed="rId3"/>
          <a:srcRect l="3372"/>
          <a:stretch/>
        </p:blipFill>
        <p:spPr>
          <a:xfrm>
            <a:off x="8271339" y="1600200"/>
            <a:ext cx="3385790" cy="1828800"/>
          </a:xfrm>
          <a:prstGeom prst="rect">
            <a:avLst/>
          </a:prstGeom>
          <a:ln w="28575">
            <a:noFill/>
          </a:ln>
        </p:spPr>
      </p:pic>
      <p:pic>
        <p:nvPicPr>
          <p:cNvPr id="4" name="Picture 3">
            <a:extLst>
              <a:ext uri="{FF2B5EF4-FFF2-40B4-BE49-F238E27FC236}">
                <a16:creationId xmlns:a16="http://schemas.microsoft.com/office/drawing/2014/main" id="{61E6BF9C-9943-D334-A293-335F8A6E1B88}"/>
              </a:ext>
            </a:extLst>
          </p:cNvPr>
          <p:cNvPicPr>
            <a:picLocks noChangeAspect="1"/>
          </p:cNvPicPr>
          <p:nvPr/>
        </p:nvPicPr>
        <p:blipFill>
          <a:blip r:embed="rId4"/>
          <a:srcRect l="9570"/>
          <a:stretch/>
        </p:blipFill>
        <p:spPr>
          <a:xfrm>
            <a:off x="544470" y="1590905"/>
            <a:ext cx="3381620" cy="1829474"/>
          </a:xfrm>
          <a:prstGeom prst="rect">
            <a:avLst/>
          </a:prstGeom>
        </p:spPr>
      </p:pic>
      <p:pic>
        <p:nvPicPr>
          <p:cNvPr id="5" name="Picture 4">
            <a:extLst>
              <a:ext uri="{FF2B5EF4-FFF2-40B4-BE49-F238E27FC236}">
                <a16:creationId xmlns:a16="http://schemas.microsoft.com/office/drawing/2014/main" id="{3B3E9D8F-7001-7E9A-E8CC-F6EC31EE4220}"/>
              </a:ext>
            </a:extLst>
          </p:cNvPr>
          <p:cNvPicPr>
            <a:picLocks noChangeAspect="1"/>
          </p:cNvPicPr>
          <p:nvPr/>
        </p:nvPicPr>
        <p:blipFill>
          <a:blip r:embed="rId5"/>
          <a:stretch>
            <a:fillRect/>
          </a:stretch>
        </p:blipFill>
        <p:spPr>
          <a:xfrm>
            <a:off x="4405191" y="1590905"/>
            <a:ext cx="3381619" cy="1829474"/>
          </a:xfrm>
          <a:prstGeom prst="rect">
            <a:avLst/>
          </a:prstGeom>
        </p:spPr>
      </p:pic>
      <p:sp>
        <p:nvSpPr>
          <p:cNvPr id="7" name="TextBox 6">
            <a:extLst>
              <a:ext uri="{FF2B5EF4-FFF2-40B4-BE49-F238E27FC236}">
                <a16:creationId xmlns:a16="http://schemas.microsoft.com/office/drawing/2014/main" id="{E7ABB620-DA0F-8BA4-BC27-57568009B898}"/>
              </a:ext>
            </a:extLst>
          </p:cNvPr>
          <p:cNvSpPr txBox="1"/>
          <p:nvPr/>
        </p:nvSpPr>
        <p:spPr>
          <a:xfrm>
            <a:off x="535032" y="3420306"/>
            <a:ext cx="338162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Mounted Blast Injury</a:t>
            </a:r>
          </a:p>
        </p:txBody>
      </p:sp>
      <p:sp>
        <p:nvSpPr>
          <p:cNvPr id="9" name="TextBox 8">
            <a:extLst>
              <a:ext uri="{FF2B5EF4-FFF2-40B4-BE49-F238E27FC236}">
                <a16:creationId xmlns:a16="http://schemas.microsoft.com/office/drawing/2014/main" id="{2339C646-67C4-D4C4-0F21-C35292A316FE}"/>
              </a:ext>
            </a:extLst>
          </p:cNvPr>
          <p:cNvSpPr txBox="1"/>
          <p:nvPr/>
        </p:nvSpPr>
        <p:spPr>
          <a:xfrm>
            <a:off x="4414629" y="3420379"/>
            <a:ext cx="338161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Extremity Injury</a:t>
            </a:r>
          </a:p>
        </p:txBody>
      </p:sp>
      <p:pic>
        <p:nvPicPr>
          <p:cNvPr id="11" name="Picture 10">
            <a:extLst>
              <a:ext uri="{FF2B5EF4-FFF2-40B4-BE49-F238E27FC236}">
                <a16:creationId xmlns:a16="http://schemas.microsoft.com/office/drawing/2014/main" id="{75BC4AAA-7302-53A0-D4CA-225F4180327C}"/>
              </a:ext>
            </a:extLst>
          </p:cNvPr>
          <p:cNvPicPr>
            <a:picLocks noChangeAspect="1"/>
          </p:cNvPicPr>
          <p:nvPr/>
        </p:nvPicPr>
        <p:blipFill>
          <a:blip r:embed="rId6"/>
          <a:srcRect t="2613" r="1855" b="-1"/>
          <a:stretch/>
        </p:blipFill>
        <p:spPr>
          <a:xfrm>
            <a:off x="544470" y="4055279"/>
            <a:ext cx="3381620" cy="1829474"/>
          </a:xfrm>
          <a:prstGeom prst="rect">
            <a:avLst/>
          </a:prstGeom>
        </p:spPr>
      </p:pic>
      <p:sp>
        <p:nvSpPr>
          <p:cNvPr id="13" name="TextBox 12">
            <a:extLst>
              <a:ext uri="{FF2B5EF4-FFF2-40B4-BE49-F238E27FC236}">
                <a16:creationId xmlns:a16="http://schemas.microsoft.com/office/drawing/2014/main" id="{8AB132B9-25BB-E85C-5A0D-B9DA83C8487F}"/>
              </a:ext>
            </a:extLst>
          </p:cNvPr>
          <p:cNvSpPr txBox="1"/>
          <p:nvPr/>
        </p:nvSpPr>
        <p:spPr>
          <a:xfrm>
            <a:off x="544469" y="5884753"/>
            <a:ext cx="344554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Junctional Wound</a:t>
            </a:r>
          </a:p>
        </p:txBody>
      </p:sp>
      <p:pic>
        <p:nvPicPr>
          <p:cNvPr id="15" name="Picture 14">
            <a:extLst>
              <a:ext uri="{FF2B5EF4-FFF2-40B4-BE49-F238E27FC236}">
                <a16:creationId xmlns:a16="http://schemas.microsoft.com/office/drawing/2014/main" id="{7A4466AD-E4B5-C771-47D0-05681F0E15A6}"/>
              </a:ext>
            </a:extLst>
          </p:cNvPr>
          <p:cNvPicPr>
            <a:picLocks noChangeAspect="1"/>
          </p:cNvPicPr>
          <p:nvPr/>
        </p:nvPicPr>
        <p:blipFill>
          <a:blip r:embed="rId7"/>
          <a:stretch>
            <a:fillRect/>
          </a:stretch>
        </p:blipFill>
        <p:spPr>
          <a:xfrm>
            <a:off x="4405451" y="4055279"/>
            <a:ext cx="3381097" cy="1828800"/>
          </a:xfrm>
          <a:prstGeom prst="rect">
            <a:avLst/>
          </a:prstGeom>
        </p:spPr>
      </p:pic>
      <p:sp>
        <p:nvSpPr>
          <p:cNvPr id="16" name="TextBox 15">
            <a:extLst>
              <a:ext uri="{FF2B5EF4-FFF2-40B4-BE49-F238E27FC236}">
                <a16:creationId xmlns:a16="http://schemas.microsoft.com/office/drawing/2014/main" id="{E105A979-F3D7-DC6A-FBEB-E376A7627BD4}"/>
              </a:ext>
            </a:extLst>
          </p:cNvPr>
          <p:cNvSpPr txBox="1"/>
          <p:nvPr/>
        </p:nvSpPr>
        <p:spPr>
          <a:xfrm>
            <a:off x="4405188" y="5884753"/>
            <a:ext cx="338162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Dismounted Blast Injury</a:t>
            </a:r>
          </a:p>
        </p:txBody>
      </p:sp>
      <p:sp>
        <p:nvSpPr>
          <p:cNvPr id="17" name="TextBox 16">
            <a:extLst>
              <a:ext uri="{FF2B5EF4-FFF2-40B4-BE49-F238E27FC236}">
                <a16:creationId xmlns:a16="http://schemas.microsoft.com/office/drawing/2014/main" id="{4C096C6D-4DFB-D029-7FFA-194EB05987E5}"/>
              </a:ext>
            </a:extLst>
          </p:cNvPr>
          <p:cNvSpPr txBox="1"/>
          <p:nvPr/>
        </p:nvSpPr>
        <p:spPr>
          <a:xfrm>
            <a:off x="8265908" y="3420379"/>
            <a:ext cx="338161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Difficult Airway</a:t>
            </a:r>
          </a:p>
        </p:txBody>
      </p:sp>
      <p:sp>
        <p:nvSpPr>
          <p:cNvPr id="18" name="TextBox 17">
            <a:extLst>
              <a:ext uri="{FF2B5EF4-FFF2-40B4-BE49-F238E27FC236}">
                <a16:creationId xmlns:a16="http://schemas.microsoft.com/office/drawing/2014/main" id="{64814FAD-6C18-5836-C710-AB2469ADC787}"/>
              </a:ext>
            </a:extLst>
          </p:cNvPr>
          <p:cNvSpPr txBox="1"/>
          <p:nvPr/>
        </p:nvSpPr>
        <p:spPr>
          <a:xfrm>
            <a:off x="8201985" y="5884753"/>
            <a:ext cx="352450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Penetrating Thoracic Injury</a:t>
            </a:r>
          </a:p>
        </p:txBody>
      </p:sp>
      <p:pic>
        <p:nvPicPr>
          <p:cNvPr id="19" name="Picture 18">
            <a:extLst>
              <a:ext uri="{FF2B5EF4-FFF2-40B4-BE49-F238E27FC236}">
                <a16:creationId xmlns:a16="http://schemas.microsoft.com/office/drawing/2014/main" id="{AC863A60-1A40-E858-3148-07FD94391000}"/>
              </a:ext>
            </a:extLst>
          </p:cNvPr>
          <p:cNvPicPr>
            <a:picLocks noChangeAspect="1"/>
          </p:cNvPicPr>
          <p:nvPr/>
        </p:nvPicPr>
        <p:blipFill>
          <a:blip r:embed="rId8"/>
          <a:stretch>
            <a:fillRect/>
          </a:stretch>
        </p:blipFill>
        <p:spPr>
          <a:xfrm>
            <a:off x="8271339" y="4064031"/>
            <a:ext cx="3385791" cy="1828800"/>
          </a:xfrm>
          <a:prstGeom prst="rect">
            <a:avLst/>
          </a:prstGeom>
        </p:spPr>
      </p:pic>
    </p:spTree>
    <p:extLst>
      <p:ext uri="{BB962C8B-B14F-4D97-AF65-F5344CB8AC3E}">
        <p14:creationId xmlns:p14="http://schemas.microsoft.com/office/powerpoint/2010/main" val="2541205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F18489-9F55-9929-1E65-BAE38BD69824}"/>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
        <p:nvSpPr>
          <p:cNvPr id="3" name="Title 2">
            <a:extLst>
              <a:ext uri="{FF2B5EF4-FFF2-40B4-BE49-F238E27FC236}">
                <a16:creationId xmlns:a16="http://schemas.microsoft.com/office/drawing/2014/main" id="{1346A1C4-DFDA-6461-E232-1FBEA55B0345}"/>
              </a:ext>
            </a:extLst>
          </p:cNvPr>
          <p:cNvSpPr>
            <a:spLocks noGrp="1"/>
          </p:cNvSpPr>
          <p:nvPr>
            <p:ph type="title"/>
          </p:nvPr>
        </p:nvSpPr>
        <p:spPr/>
        <p:txBody>
          <a:bodyPr/>
          <a:lstStyle/>
          <a:p>
            <a:r>
              <a:rPr lang="en-US" dirty="0"/>
              <a:t>Curricular Coverage</a:t>
            </a:r>
          </a:p>
        </p:txBody>
      </p:sp>
      <p:graphicFrame>
        <p:nvGraphicFramePr>
          <p:cNvPr id="5" name="Table 4">
            <a:extLst>
              <a:ext uri="{FF2B5EF4-FFF2-40B4-BE49-F238E27FC236}">
                <a16:creationId xmlns:a16="http://schemas.microsoft.com/office/drawing/2014/main" id="{4B4ED5AF-8666-E830-2786-0BAB169F6ED5}"/>
              </a:ext>
            </a:extLst>
          </p:cNvPr>
          <p:cNvGraphicFramePr>
            <a:graphicFrameLocks noGrp="1"/>
          </p:cNvGraphicFramePr>
          <p:nvPr>
            <p:extLst>
              <p:ext uri="{D42A27DB-BD31-4B8C-83A1-F6EECF244321}">
                <p14:modId xmlns:p14="http://schemas.microsoft.com/office/powerpoint/2010/main" val="2444356617"/>
              </p:ext>
            </p:extLst>
          </p:nvPr>
        </p:nvGraphicFramePr>
        <p:xfrm>
          <a:off x="6238240" y="1063680"/>
          <a:ext cx="5712726" cy="5029200"/>
        </p:xfrm>
        <a:graphic>
          <a:graphicData uri="http://schemas.openxmlformats.org/drawingml/2006/table">
            <a:tbl>
              <a:tblPr>
                <a:tableStyleId>{5C22544A-7EE6-4342-B048-85BDC9FD1C3A}</a:tableStyleId>
              </a:tblPr>
              <a:tblGrid>
                <a:gridCol w="4632960">
                  <a:extLst>
                    <a:ext uri="{9D8B030D-6E8A-4147-A177-3AD203B41FA5}">
                      <a16:colId xmlns:a16="http://schemas.microsoft.com/office/drawing/2014/main" val="40549841"/>
                    </a:ext>
                  </a:extLst>
                </a:gridCol>
                <a:gridCol w="1079766">
                  <a:extLst>
                    <a:ext uri="{9D8B030D-6E8A-4147-A177-3AD203B41FA5}">
                      <a16:colId xmlns:a16="http://schemas.microsoft.com/office/drawing/2014/main" val="803690682"/>
                    </a:ext>
                  </a:extLst>
                </a:gridCol>
              </a:tblGrid>
              <a:tr h="205105">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Competency Area</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Checklist Items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601452"/>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Current Recommendations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a:effectLst/>
                          <a:latin typeface="Arial" panose="020B0604020202020204" pitchFamily="34" charset="0"/>
                          <a:cs typeface="Arial" panose="020B0604020202020204" pitchFamily="34" charset="0"/>
                        </a:rPr>
                        <a:t>16</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4428213"/>
                  </a:ext>
                </a:extLst>
              </a:tr>
              <a:tr h="508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Initial Management</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a:effectLst/>
                          <a:latin typeface="Arial" panose="020B0604020202020204" pitchFamily="34" charset="0"/>
                          <a:cs typeface="Arial" panose="020B0604020202020204" pitchFamily="34" charset="0"/>
                        </a:rPr>
                        <a:t>14</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666548"/>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Alternative Therapies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3</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175436"/>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Resuscitative Thoracotomy</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9424803"/>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Trans-abdominal Aortic Occlusion</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7808303"/>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REBOA Procedure</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37</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8693545"/>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Arterial Access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72245"/>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Arterial Line Attachment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1272052"/>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Balloon Position/Inflation</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5</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24958"/>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Balloon Securing/Monitoring</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4987795"/>
                  </a:ext>
                </a:extLst>
              </a:tr>
              <a:tr h="127000">
                <a:tc>
                  <a:txBody>
                    <a:bodyPr/>
                    <a:lstStyle/>
                    <a:p>
                      <a:pPr marL="158115" marR="0">
                        <a:spcBef>
                          <a:spcPts val="0"/>
                        </a:spcBef>
                        <a:spcAft>
                          <a:spcPts val="0"/>
                        </a:spcAft>
                      </a:pPr>
                      <a:r>
                        <a:rPr lang="en-US" sz="1400">
                          <a:effectLst/>
                          <a:latin typeface="Arial" panose="020B0604020202020204" pitchFamily="34" charset="0"/>
                          <a:cs typeface="Arial" panose="020B0604020202020204" pitchFamily="34" charset="0"/>
                        </a:rPr>
                        <a:t>Operative/Procedural Bleeding Control</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2</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469322"/>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Balloon Deflation</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4632859"/>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Sheath Removal/Complications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804508"/>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Documentation/Monitoring</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8353102"/>
                  </a:ext>
                </a:extLst>
              </a:tr>
              <a:tr h="127000">
                <a:tc>
                  <a:txBody>
                    <a:bodyPr/>
                    <a:lstStyle/>
                    <a:p>
                      <a:pPr marL="158115" marR="0">
                        <a:spcBef>
                          <a:spcPts val="0"/>
                        </a:spcBef>
                        <a:spcAft>
                          <a:spcPts val="0"/>
                        </a:spcAft>
                      </a:pPr>
                      <a:r>
                        <a:rPr lang="en-US" sz="1400" dirty="0">
                          <a:effectLst/>
                          <a:latin typeface="Arial" panose="020B0604020202020204" pitchFamily="34" charset="0"/>
                          <a:cs typeface="Arial" panose="020B0604020202020204" pitchFamily="34" charset="0"/>
                        </a:rPr>
                        <a:t>Coordination/Patient Movement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0877880"/>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REBOA Use by Non-Surgical Resuscitation Teams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8</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011831"/>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REBOA Pitfalls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8</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086172"/>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REBOA Indications &amp; Contraindications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6</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2143742"/>
                  </a:ext>
                </a:extLst>
              </a:tr>
              <a:tr h="127000">
                <a:tc>
                  <a:txBody>
                    <a:bodyPr/>
                    <a:lstStyle/>
                    <a:p>
                      <a:pPr marL="0" marR="0">
                        <a:spcBef>
                          <a:spcPts val="0"/>
                        </a:spcBef>
                        <a:spcAft>
                          <a:spcPts val="0"/>
                        </a:spcAft>
                      </a:pPr>
                      <a:r>
                        <a:rPr lang="en-US" sz="1600" b="1" dirty="0">
                          <a:effectLst/>
                          <a:latin typeface="Arial" panose="020B0604020202020204" pitchFamily="34" charset="0"/>
                          <a:cs typeface="Arial" panose="020B0604020202020204" pitchFamily="34" charset="0"/>
                        </a:rPr>
                        <a:t>Aeromedical Evacuation Considerations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6</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0425326"/>
                  </a:ext>
                </a:extLst>
              </a:tr>
            </a:tbl>
          </a:graphicData>
        </a:graphic>
      </p:graphicFrame>
      <p:pic>
        <p:nvPicPr>
          <p:cNvPr id="7" name="Picture 6">
            <a:extLst>
              <a:ext uri="{FF2B5EF4-FFF2-40B4-BE49-F238E27FC236}">
                <a16:creationId xmlns:a16="http://schemas.microsoft.com/office/drawing/2014/main" id="{3EDC05F7-8B92-8B2D-F8A3-F484657A5C9D}"/>
              </a:ext>
            </a:extLst>
          </p:cNvPr>
          <p:cNvPicPr>
            <a:picLocks noChangeAspect="1"/>
          </p:cNvPicPr>
          <p:nvPr/>
        </p:nvPicPr>
        <p:blipFill>
          <a:blip r:embed="rId2"/>
          <a:stretch>
            <a:fillRect/>
          </a:stretch>
        </p:blipFill>
        <p:spPr>
          <a:xfrm>
            <a:off x="0" y="1419027"/>
            <a:ext cx="6085840" cy="4318506"/>
          </a:xfrm>
          <a:prstGeom prst="rect">
            <a:avLst/>
          </a:prstGeom>
        </p:spPr>
      </p:pic>
    </p:spTree>
    <p:extLst>
      <p:ext uri="{BB962C8B-B14F-4D97-AF65-F5344CB8AC3E}">
        <p14:creationId xmlns:p14="http://schemas.microsoft.com/office/powerpoint/2010/main" val="1705846672"/>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18091</TotalTime>
  <Words>1391</Words>
  <Application>Microsoft Office PowerPoint</Application>
  <PresentationFormat>Widescreen</PresentationFormat>
  <Paragraphs>249</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Narrow</vt:lpstr>
      <vt:lpstr>Quicksand</vt:lpstr>
      <vt:lpstr>Tahoma</vt:lpstr>
      <vt:lpstr>Wingdings</vt:lpstr>
      <vt:lpstr>Blends</vt:lpstr>
      <vt:lpstr>PowerPoint Presentation</vt:lpstr>
      <vt:lpstr>Mission Challenges for Advanced Resuscitative Care</vt:lpstr>
      <vt:lpstr>Virtual Reality and Manikin Simulation</vt:lpstr>
      <vt:lpstr>Virtual Simulation</vt:lpstr>
      <vt:lpstr>VALOR Program Objectives</vt:lpstr>
      <vt:lpstr>Curricular Design Principles</vt:lpstr>
      <vt:lpstr>Virtual Asset Design</vt:lpstr>
      <vt:lpstr>Curriculum Scenarios</vt:lpstr>
      <vt:lpstr>Curricular Coverage</vt:lpstr>
      <vt:lpstr>SME Identification &amp; Evaluation</vt:lpstr>
      <vt:lpstr>Survey Evaluation</vt:lpstr>
      <vt:lpstr>Usability Results</vt:lpstr>
      <vt:lpstr>Conclusions &amp; Limitations</vt:lpstr>
      <vt:lpstr>Future Directions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Jen Polson</cp:lastModifiedBy>
  <cp:revision>50</cp:revision>
  <cp:lastPrinted>1601-01-01T00:00:00Z</cp:lastPrinted>
  <dcterms:created xsi:type="dcterms:W3CDTF">2016-03-29T15:29:36Z</dcterms:created>
  <dcterms:modified xsi:type="dcterms:W3CDTF">2024-11-07T20:15:47Z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