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2"/>
  </p:notesMasterIdLst>
  <p:handoutMasterIdLst>
    <p:handoutMasterId r:id="rId23"/>
  </p:handoutMasterIdLst>
  <p:sldIdLst>
    <p:sldId id="289" r:id="rId5"/>
    <p:sldId id="302" r:id="rId6"/>
    <p:sldId id="308" r:id="rId7"/>
    <p:sldId id="315" r:id="rId8"/>
    <p:sldId id="310" r:id="rId9"/>
    <p:sldId id="313" r:id="rId10"/>
    <p:sldId id="303" r:id="rId11"/>
    <p:sldId id="306" r:id="rId12"/>
    <p:sldId id="316" r:id="rId13"/>
    <p:sldId id="318" r:id="rId14"/>
    <p:sldId id="312" r:id="rId15"/>
    <p:sldId id="309" r:id="rId16"/>
    <p:sldId id="317" r:id="rId17"/>
    <p:sldId id="307" r:id="rId18"/>
    <p:sldId id="305" r:id="rId19"/>
    <p:sldId id="304" r:id="rId20"/>
    <p:sldId id="311" r:id="rId21"/>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2" autoAdjust="0"/>
    <p:restoredTop sz="70659" autoAdjust="0"/>
  </p:normalViewPr>
  <p:slideViewPr>
    <p:cSldViewPr snapToGrid="0">
      <p:cViewPr varScale="1">
        <p:scale>
          <a:sx n="64" d="100"/>
          <a:sy n="64" d="100"/>
        </p:scale>
        <p:origin x="842"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 Thank you for coming in. The standard gratuitous reminder - silence phones, photos ok, no flash.</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When you have a fully </a:t>
            </a:r>
            <a:r>
              <a:rPr lang="en-US" dirty="0" err="1"/>
              <a:t>syncronized</a:t>
            </a:r>
            <a:r>
              <a:rPr lang="en-US" dirty="0"/>
              <a:t> digital twin, you have two ways to look at the system's ground truth-- the physical asset, and the digital twin which is informed by the physical asset's current state.  This dual-view is your Binary Source of truth. It isn’t about having two different sources of truth, but rather leveraging digital twins to give you more than one perspective of the same ground truth.</a:t>
            </a:r>
          </a:p>
          <a:p>
            <a:r>
              <a:rPr lang="en-US" dirty="0"/>
              <a:t> - The concept of digital twins is perceived in so many different ways, with a tremendous variety of configurations and uses cases. It can be very confusing, and even overwhelming. And that’s where it becomes extremely valuable to look at a framework like this to characterize the level of interactivity between the physical asset and the digital representation. This graphic was derived from Dr. Suzette Johnson's paper on Applications for Digital Twins last Spring. Here you see how the interface between the digital and physical twins are categorized based on whether the data moves manually, as in the white arrows, or automatically at a rapid cadence, as in the black arrows.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250215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A2347-67B6-B1D3-5986-AF4400053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EABBD-86F2-ADAE-1336-139263F1C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94145-D2DB-B8AD-5AA7-C0973B4CF6D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 We’ll come back to that graphic. But first lets look at some of these terms more closely from Dr. Suzette Johnson and team.</a:t>
            </a:r>
          </a:p>
          <a:p>
            <a:r>
              <a:rPr lang="en-US" sz="1600" dirty="0">
                <a:solidFill>
                  <a:schemeClr val="bg1"/>
                </a:solidFill>
                <a:latin typeface="Gotham"/>
                <a:cs typeface="Arial" panose="020B0604020202020204" pitchFamily="34" charset="0"/>
              </a:rPr>
              <a:t>- These terms are categories in digital transformation that can help us delineate between the different digital representations of our engineering data. </a:t>
            </a:r>
          </a:p>
          <a:p>
            <a:r>
              <a:rPr lang="en-US" sz="1600" dirty="0">
                <a:solidFill>
                  <a:schemeClr val="bg1"/>
                </a:solidFill>
                <a:latin typeface="Gotham"/>
                <a:cs typeface="Arial" panose="020B0604020202020204" pitchFamily="34" charset="0"/>
              </a:rPr>
              <a:t>- For example</a:t>
            </a:r>
            <a:r>
              <a:rPr lang="en-US" dirty="0"/>
              <a:t>-In it's simplest form we can see where CAD fits in the ecosystem of digital engineering. Many people still think about CAD and BIM as digital twins.  But since the information is carried manually from the CAD model to fabrication, it's better represented as a digital model. And that's still extremely useful.</a:t>
            </a:r>
          </a:p>
          <a:p>
            <a:r>
              <a:rPr lang="en-US" dirty="0"/>
              <a:t>- This week you've heard presenters like Louis Kim talking about collecting data from soldiers in the field to analyze human fatigue. This is very similar to using machine learning to analyze component parts for predictive maintenance, and both of these examples fall under </a:t>
            </a:r>
            <a:r>
              <a:rPr lang="en-US" dirty="0" err="1"/>
              <a:t>Digial</a:t>
            </a:r>
            <a:r>
              <a:rPr lang="en-US" dirty="0"/>
              <a:t> Shadows.</a:t>
            </a:r>
          </a:p>
          <a:p>
            <a:pPr marL="285750" marR="0" lvl="0" indent="-285750" algn="l" defTabSz="914400" rtl="0" eaLnBrk="0" fontAlgn="base" latinLnBrk="0" hangingPunct="0">
              <a:lnSpc>
                <a:spcPct val="100000"/>
              </a:lnSpc>
              <a:spcBef>
                <a:spcPct val="30000"/>
              </a:spcBef>
              <a:spcAft>
                <a:spcPct val="0"/>
              </a:spcAft>
              <a:buClrTx/>
              <a:buSzTx/>
              <a:buFontTx/>
              <a:buChar char="-"/>
              <a:tabLst/>
              <a:defRPr/>
            </a:pPr>
            <a:endParaRPr lang="en-US" sz="1600" dirty="0">
              <a:solidFill>
                <a:schemeClr val="bg1"/>
              </a:solidFill>
              <a:latin typeface="Gotham"/>
              <a:cs typeface="Arial" panose="020B0604020202020204" pitchFamily="34" charset="0"/>
            </a:endParaRPr>
          </a:p>
        </p:txBody>
      </p:sp>
      <p:sp>
        <p:nvSpPr>
          <p:cNvPr id="4" name="Slide Number Placeholder 3">
            <a:extLst>
              <a:ext uri="{FF2B5EF4-FFF2-40B4-BE49-F238E27FC236}">
                <a16:creationId xmlns:a16="http://schemas.microsoft.com/office/drawing/2014/main" id="{3E896E49-F555-74B4-9F6C-D366631D3246}"/>
              </a:ext>
            </a:extLst>
          </p:cNvPr>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42910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Looking back at the graphic more closely.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  DIGITAL PROTOTYPE - Data is manually pushed from various digital resources, like sketch work and digital mockups.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  DIGITAL MODEL - Design data is manually carried from the CAD to the fabrication, while observations inform updates to the design.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  DIGITAL SIMULATION – Such as Finite element analysis, thermal analysis, or stress analysis is used to manually update both the physical design and the CAD model.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  DIGITAL SHADOW - Data is automatically collected from the physical asset for trend analysis.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  DIGITAL TWIN – The data connection automatically updates in both </a:t>
            </a:r>
            <a:r>
              <a:rPr lang="en-US" sz="1600" dirty="0" err="1">
                <a:solidFill>
                  <a:schemeClr val="bg1"/>
                </a:solidFill>
                <a:latin typeface="Gotham"/>
                <a:cs typeface="Arial" panose="020B0604020202020204" pitchFamily="34" charset="0"/>
              </a:rPr>
              <a:t>direcitons</a:t>
            </a:r>
            <a:r>
              <a:rPr lang="en-US" sz="1600" dirty="0">
                <a:solidFill>
                  <a:schemeClr val="bg1"/>
                </a:solidFill>
                <a:latin typeface="Gotham"/>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362294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And this is where digital twins can be used to leverage Agile concepts in projects that traditionally strictly waterfall, such as an architectural project.</a:t>
            </a:r>
          </a:p>
          <a:p>
            <a:r>
              <a:rPr lang="en-US" sz="2000" dirty="0"/>
              <a:t>Rather than introducing digital twins after a system is constructed, such as a monitoring system during operation, there is tremendous opportunity when we integrate digital twin strategies during the initial design process.  By introducing sensor devices, scanning technology, we can capture knowledge in real-time during construction.  We can then use our understanding of what is being constructed to inform changes to the design. It can seem a little unnerving to suggest that we modify engineering drawings of a building half way through construction, but that is the essence of JIT engineering. And it allows us to effectively adapt the building’s design to mitigate threats due to variations, as well as leverage opportunities that come along after breaking ground.</a:t>
            </a:r>
          </a:p>
          <a:p>
            <a:endParaRPr lang="en-US" sz="2000" dirty="0"/>
          </a:p>
          <a:p>
            <a:r>
              <a:rPr lang="en-US" sz="2000" dirty="0"/>
              <a:t>And this isn’t just for architectural projects, but for training simulators, aerospace, weapons systems, and really anything else.</a:t>
            </a:r>
          </a:p>
          <a:p>
            <a:pPr>
              <a:spcBef>
                <a:spcPts val="200"/>
              </a:spcBef>
            </a:pPr>
            <a:endParaRPr lang="en-US" sz="2000" dirty="0">
              <a:solidFill>
                <a:schemeClr val="bg1"/>
              </a:solidFill>
              <a:latin typeface="Gotham"/>
              <a:cs typeface="Arial" panose="020B0604020202020204" pitchFamily="34" charset="0"/>
            </a:endParaRPr>
          </a:p>
          <a:p>
            <a:pPr>
              <a:spcBef>
                <a:spcPts val="200"/>
              </a:spcBef>
            </a:pPr>
            <a:r>
              <a:rPr lang="en-US" sz="2000" dirty="0">
                <a:solidFill>
                  <a:schemeClr val="bg1"/>
                </a:solidFill>
                <a:latin typeface="Gotham"/>
                <a:cs typeface="Arial" panose="020B0604020202020204" pitchFamily="34" charset="0"/>
              </a:rPr>
              <a:t>- Many people still argue that such an approach is unrealistic.</a:t>
            </a:r>
          </a:p>
          <a:p>
            <a:pPr>
              <a:spcBef>
                <a:spcPts val="200"/>
              </a:spcBef>
            </a:pPr>
            <a:r>
              <a:rPr lang="en-US" sz="2000" dirty="0">
                <a:solidFill>
                  <a:schemeClr val="bg1"/>
                </a:solidFill>
                <a:latin typeface="Gotham"/>
                <a:cs typeface="Arial" panose="020B0604020202020204" pitchFamily="34" charset="0"/>
              </a:rPr>
              <a:t>  - But our technological marvels are not based on how realistic the technology is but how realistic our use of it.</a:t>
            </a:r>
          </a:p>
          <a:p>
            <a:pPr>
              <a:spcBef>
                <a:spcPts val="200"/>
              </a:spcBef>
            </a:pPr>
            <a:r>
              <a:rPr lang="en-US" sz="2000" dirty="0">
                <a:solidFill>
                  <a:schemeClr val="bg1"/>
                </a:solidFill>
                <a:latin typeface="Gotham"/>
                <a:cs typeface="Arial" panose="020B0604020202020204" pitchFamily="34" charset="0"/>
              </a:rPr>
              <a:t>  - Let's think back 10 years ago, how realistic would it have been to say that we could generate a photorealistic Coke commercial with just a few text prompts?</a:t>
            </a:r>
          </a:p>
          <a:p>
            <a:pPr>
              <a:spcBef>
                <a:spcPts val="200"/>
              </a:spcBef>
            </a:pPr>
            <a:r>
              <a:rPr lang="en-US" sz="2000" dirty="0">
                <a:solidFill>
                  <a:schemeClr val="bg1"/>
                </a:solidFill>
                <a:latin typeface="Gotham"/>
                <a:cs typeface="Arial" panose="020B0604020202020204" pitchFamily="34" charset="0"/>
              </a:rPr>
              <a:t> - 20 years ago, how realistic would it have been to say that a country like the Ukraine could effectively fend off Russian ground assaults using unmanned aircraft?</a:t>
            </a:r>
          </a:p>
          <a:p>
            <a:pPr>
              <a:spcBef>
                <a:spcPts val="200"/>
              </a:spcBef>
            </a:pPr>
            <a:r>
              <a:rPr lang="en-US" sz="2000" dirty="0">
                <a:solidFill>
                  <a:schemeClr val="bg1"/>
                </a:solidFill>
                <a:latin typeface="Gotham"/>
                <a:cs typeface="Arial" panose="020B0604020202020204" pitchFamily="34" charset="0"/>
              </a:rPr>
              <a:t>- We can even view those technological marvels in reverse. Consider from the perspective of younger generations today who've spent most, if not all, of their lives in the digital age, seeing a mechanical computer for the first time. Imagine how hard it might be to comprehend using a hand-operated device, with nothing but gears, dials, and levers, to perform complex math, such as calculus and differential </a:t>
            </a:r>
            <a:r>
              <a:rPr lang="en-US" sz="2000" dirty="0" err="1">
                <a:solidFill>
                  <a:schemeClr val="bg1"/>
                </a:solidFill>
                <a:latin typeface="Gotham"/>
                <a:cs typeface="Arial" panose="020B0604020202020204" pitchFamily="34" charset="0"/>
              </a:rPr>
              <a:t>equitions</a:t>
            </a:r>
            <a:r>
              <a:rPr lang="en-US" sz="2000" dirty="0">
                <a:solidFill>
                  <a:schemeClr val="bg1"/>
                </a:solidFill>
                <a:latin typeface="Gotham"/>
                <a:cs typeface="Arial" panose="020B0604020202020204" pitchFamily="34" charset="0"/>
              </a:rPr>
              <a:t>. And yet this is what sailors did on board US Navy vessels during WW2 to calculate firing solutions. </a:t>
            </a:r>
          </a:p>
          <a:p>
            <a:pPr>
              <a:spcBef>
                <a:spcPts val="200"/>
              </a:spcBef>
            </a:pPr>
            <a:r>
              <a:rPr lang="en-US" sz="2000" dirty="0">
                <a:solidFill>
                  <a:schemeClr val="bg1"/>
                </a:solidFill>
                <a:latin typeface="Gotham"/>
                <a:cs typeface="Arial" panose="020B0604020202020204" pitchFamily="34" charset="0"/>
              </a:rPr>
              <a:t> - For younger generations whose entire lives have been immersed in digital computing, it seems unrealistic to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118729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 - So what does all of that really mean?  It means digital twins, and digital transformation in general, is not about building a bespoke device.  It isn't a finish line, or a destination. Digital Transformation is about setting a course, choosing a heading and operating at a speed that will keep us moving toward our goals, while giving us the flexibility to adjust our course as needed to adapt changing environments.</a:t>
            </a:r>
          </a:p>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 It seems overly flexible, but that’s ok, because it means we can go in any direction we need.</a:t>
            </a:r>
          </a:p>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 The critical component to any level of digital transformation is that all-important Data layer. </a:t>
            </a:r>
          </a:p>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 IN this representation of data flow in a digital twin, you can see where HWIL and HITL are both significantly positioned at the data layer, and that applies to both the command side of things which is focused on the Missions of the System, as well as the DevOps side, which focuses on the Mission to Sustain the system.  The data layer is simultaneously the most critical component and the source of value.</a:t>
            </a:r>
          </a:p>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endParaRPr lang="en-US" sz="2000" dirty="0">
              <a:solidFill>
                <a:schemeClr val="bg1"/>
              </a:solidFill>
              <a:latin typeface="Gotham"/>
              <a:cs typeface="Arial" panose="020B0604020202020204" pitchFamily="34" charset="0"/>
            </a:endParaRPr>
          </a:p>
          <a:p>
            <a:pPr marL="457200" lvl="1" indent="0">
              <a:spcBef>
                <a:spcPts val="200"/>
              </a:spcBef>
              <a:buFont typeface="Arial" panose="020B0604020202020204" pitchFamily="34" charset="0"/>
              <a:buNone/>
            </a:pPr>
            <a:endParaRPr lang="en-US" sz="2000" dirty="0">
              <a:solidFill>
                <a:schemeClr val="bg1"/>
              </a:solidFill>
              <a:latin typeface="Gotham"/>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355419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200"/>
              </a:spcBef>
              <a:spcAft>
                <a:spcPct val="0"/>
              </a:spcAft>
              <a:buClrTx/>
              <a:buSzTx/>
              <a:buFontTx/>
              <a:buChar char="-"/>
              <a:tabLst/>
              <a:defRPr/>
            </a:pPr>
            <a:r>
              <a:rPr lang="en-US" sz="2000" dirty="0">
                <a:solidFill>
                  <a:schemeClr val="bg1"/>
                </a:solidFill>
                <a:latin typeface="Gotham"/>
                <a:cs typeface="Arial" panose="020B0604020202020204" pitchFamily="34" charset="0"/>
              </a:rPr>
              <a:t>This suggests the importance of standardization. One nice thing about standards is that there are so many to choose from. But that’s ok. Because that variety of standards gives us flexibility to precisely solve whatever problem there might be. We just need standards so that different data systems can communicate. This is where we flip that challenge of digital twins on its head. It is no longer a challenge, but an opportunity.</a:t>
            </a:r>
          </a:p>
          <a:p>
            <a:pPr marL="342900" marR="0" lvl="0" indent="-342900" algn="l" defTabSz="914400" rtl="0" eaLnBrk="0" fontAlgn="base" latinLnBrk="0" hangingPunct="0">
              <a:lnSpc>
                <a:spcPct val="100000"/>
              </a:lnSpc>
              <a:spcBef>
                <a:spcPts val="200"/>
              </a:spcBef>
              <a:spcAft>
                <a:spcPct val="0"/>
              </a:spcAft>
              <a:buClrTx/>
              <a:buSzTx/>
              <a:buFontTx/>
              <a:buChar char="-"/>
              <a:tabLst/>
              <a:defRPr/>
            </a:pPr>
            <a:r>
              <a:rPr lang="en-US" sz="2000" dirty="0">
                <a:solidFill>
                  <a:schemeClr val="bg1"/>
                </a:solidFill>
                <a:latin typeface="Gotham"/>
                <a:cs typeface="Arial" panose="020B0604020202020204" pitchFamily="34" charset="0"/>
              </a:rPr>
              <a:t> And that also speaks to tremendous value of modularity.  Digital twins are built up from a data layer, a presentation layer, a data collection layer, and a communications layer. Designing your digital twin using a modular architecture will allow you to expand its functionality WHEN YOU NEED it, improve it by swapping out newer or better technology down the road, and even scale it down to make it more efficient. </a:t>
            </a: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46763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solidFill>
                  <a:schemeClr val="bg1"/>
                </a:solidFill>
                <a:latin typeface="Gotham"/>
                <a:cs typeface="Arial" panose="020B0604020202020204" pitchFamily="34" charset="0"/>
              </a:rPr>
              <a:t>Remember when we said it’s hard to wrap our heads around a simplified mental paradigm of what a digital twin is? Well, by embracing a larger Digital Transformation framework, we can view Digital Twins as part of a larger toolset to build a specific solution that precisely solves a problem at the lowest cost possible.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1386420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A55C6-F272-5304-2333-B910BE00A4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40636-ECBF-077E-7F3C-D98949EAC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78BB1-3637-9279-172A-0DE3254D7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95A716-B22A-C4A0-C4B0-6B2973505EA0}"/>
              </a:ext>
            </a:extLst>
          </p:cNvPr>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215563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effectLst/>
              </a:rPr>
              <a:t>- Just a quick note about me. I have a background as a mechanical designer, software engineer, and VR applications. I've worked in the space program on the shuttle and </a:t>
            </a:r>
            <a:r>
              <a:rPr lang="en-US" sz="1600" dirty="0" err="1">
                <a:effectLst/>
              </a:rPr>
              <a:t>ares</a:t>
            </a:r>
            <a:r>
              <a:rPr lang="en-US" sz="1600" dirty="0">
                <a:effectLst/>
              </a:rPr>
              <a:t> programs, training simulators for the Navy and the Army, as well as designing theme park attractions at Universal Studios.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293043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AB34-A8CB-C8D5-4DA4-219CC25B1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F0223-5F3F-92B1-AE44-D092DCEB2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2CB9F-7842-404A-DCCE-443137AAD94C}"/>
              </a:ext>
            </a:extLst>
          </p:cNvPr>
          <p:cNvSpPr>
            <a:spLocks noGrp="1"/>
          </p:cNvSpPr>
          <p:nvPr>
            <p:ph type="body" idx="1"/>
          </p:nvPr>
        </p:nvSpPr>
        <p:spPr/>
        <p:txBody>
          <a:bodyPr/>
          <a:lstStyle/>
          <a:p>
            <a:r>
              <a:rPr lang="en-US" sz="1800" dirty="0">
                <a:effectLst/>
                <a:latin typeface="Courier New" panose="02070309020205020404" pitchFamily="49" charset="0"/>
                <a:ea typeface="Aptos" panose="020B0004020202020204" pitchFamily="34" charset="0"/>
              </a:rPr>
              <a:t>- This year the buzz word is Digital twins. Every year we seem to focus heavily on one concept or another. Some of the terms that have been focused on over the years has been </a:t>
            </a:r>
            <a:r>
              <a:rPr lang="en-US" sz="1800" dirty="0" err="1">
                <a:effectLst/>
                <a:latin typeface="Courier New" panose="02070309020205020404" pitchFamily="49" charset="0"/>
                <a:ea typeface="Aptos" panose="020B0004020202020204" pitchFamily="34" charset="0"/>
              </a:rPr>
              <a:t>conceps</a:t>
            </a:r>
            <a:r>
              <a:rPr lang="en-US" sz="1800" dirty="0">
                <a:effectLst/>
                <a:latin typeface="Courier New" panose="02070309020205020404" pitchFamily="49" charset="0"/>
                <a:ea typeface="Aptos" panose="020B0004020202020204" pitchFamily="34" charset="0"/>
              </a:rPr>
              <a:t> like "cyber-security", "Human Intelligence". I remember when "Serious Games" came about and it was actually a bit </a:t>
            </a:r>
            <a:r>
              <a:rPr lang="en-US" sz="1800" dirty="0" err="1">
                <a:effectLst/>
                <a:latin typeface="Courier New" panose="02070309020205020404" pitchFamily="49" charset="0"/>
                <a:ea typeface="Aptos" panose="020B0004020202020204" pitchFamily="34" charset="0"/>
              </a:rPr>
              <a:t>contraversial</a:t>
            </a:r>
            <a:r>
              <a:rPr lang="en-US" sz="1800" dirty="0">
                <a:effectLst/>
                <a:latin typeface="Courier New" panose="02070309020205020404" pitchFamily="49" charset="0"/>
                <a:ea typeface="Aptos" panose="020B0004020202020204" pitchFamily="34" charset="0"/>
              </a:rPr>
              <a:t>. Now we take it seriously.</a:t>
            </a:r>
            <a:endParaRPr lang="en-US" dirty="0"/>
          </a:p>
        </p:txBody>
      </p:sp>
      <p:sp>
        <p:nvSpPr>
          <p:cNvPr id="4" name="Slide Number Placeholder 3">
            <a:extLst>
              <a:ext uri="{FF2B5EF4-FFF2-40B4-BE49-F238E27FC236}">
                <a16:creationId xmlns:a16="http://schemas.microsoft.com/office/drawing/2014/main" id="{23F440D4-507A-2695-7974-8421BF3C4098}"/>
              </a:ext>
            </a:extLst>
          </p:cNvPr>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13525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AB34-A8CB-C8D5-4DA4-219CC25B1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F0223-5F3F-92B1-AE44-D092DCEB2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2CB9F-7842-404A-DCCE-443137AAD94C}"/>
              </a:ext>
            </a:extLst>
          </p:cNvPr>
          <p:cNvSpPr>
            <a:spLocks noGrp="1"/>
          </p:cNvSpPr>
          <p:nvPr>
            <p:ph type="body" idx="1"/>
          </p:nvPr>
        </p:nvSpPr>
        <p:spPr/>
        <p:txBody>
          <a:bodyPr/>
          <a:lstStyle/>
          <a:p>
            <a:r>
              <a:rPr lang="en-US" sz="1800" dirty="0">
                <a:effectLst/>
                <a:latin typeface="Courier New" panose="02070309020205020404" pitchFamily="49" charset="0"/>
                <a:ea typeface="Aptos" panose="020B0004020202020204" pitchFamily="34" charset="0"/>
              </a:rPr>
              <a:t>- I won't bore you with yet another definition of a digital twin. You've probably been to numerous papers, tutorials, panels talking about it, exploring use cases, and describing how to build one. </a:t>
            </a:r>
          </a:p>
          <a:p>
            <a:r>
              <a:rPr lang="en-US" sz="1800" dirty="0">
                <a:effectLst/>
                <a:latin typeface="Courier New" panose="02070309020205020404" pitchFamily="49" charset="0"/>
                <a:ea typeface="Aptos" panose="020B0004020202020204" pitchFamily="34" charset="0"/>
              </a:rPr>
              <a:t>- But why is still kind of an elusive concept?  Since my first draft of this paper, I've talked to a lot of true experts in the field, and as much as I thought I already knew about digital twins going into 2024, I've learned that much more since drafting the initial abstract.</a:t>
            </a:r>
          </a:p>
          <a:p>
            <a:r>
              <a:rPr lang="en-US" sz="1800" dirty="0">
                <a:effectLst/>
                <a:latin typeface="Courier New" panose="02070309020205020404" pitchFamily="49" charset="0"/>
                <a:ea typeface="Aptos" panose="020B0004020202020204" pitchFamily="34" charset="0"/>
              </a:rPr>
              <a:t>- Talking with people this week I'm hearing many of the same challenges as before, that the concept of a digital twin is still a hard thing for people to wrap their heads around. And I've come to understand two truths as to why.</a:t>
            </a:r>
          </a:p>
          <a:p>
            <a:r>
              <a:rPr lang="en-US" sz="1800" dirty="0">
                <a:effectLst/>
                <a:latin typeface="Courier New" panose="02070309020205020404" pitchFamily="49" charset="0"/>
                <a:ea typeface="Aptos" panose="020B0004020202020204" pitchFamily="34" charset="0"/>
              </a:rPr>
              <a:t> - On the one hand, there are so many different applications, use cases, and solutions, that it seems like this very protean thing that is very hard to describe in a single sentence.  It's not like a car where you can easily describe as a vehicle to move people around, with simple variations like a truck or bus.</a:t>
            </a:r>
          </a:p>
          <a:p>
            <a:r>
              <a:rPr lang="en-US" sz="1800" dirty="0">
                <a:effectLst/>
                <a:latin typeface="Courier New" panose="02070309020205020404" pitchFamily="49" charset="0"/>
                <a:ea typeface="Aptos" panose="020B0004020202020204" pitchFamily="34" charset="0"/>
              </a:rPr>
              <a:t> - On the other hand, it also seems like a lot of technology to solve a problem that has already been solved in a bunch of other ways. I'll </a:t>
            </a:r>
            <a:r>
              <a:rPr lang="en-US" sz="1800" dirty="0" err="1">
                <a:effectLst/>
                <a:latin typeface="Courier New" panose="02070309020205020404" pitchFamily="49" charset="0"/>
                <a:ea typeface="Aptos" panose="020B0004020202020204" pitchFamily="34" charset="0"/>
              </a:rPr>
              <a:t>admit,there</a:t>
            </a:r>
            <a:r>
              <a:rPr lang="en-US" sz="1800" dirty="0">
                <a:effectLst/>
                <a:latin typeface="Courier New" panose="02070309020205020404" pitchFamily="49" charset="0"/>
                <a:ea typeface="Aptos" panose="020B0004020202020204" pitchFamily="34" charset="0"/>
              </a:rPr>
              <a:t> was a time about 15 years ago when I thought IoT was a </a:t>
            </a:r>
            <a:r>
              <a:rPr lang="en-US" sz="1800" dirty="0" err="1">
                <a:effectLst/>
                <a:latin typeface="Courier New" panose="02070309020205020404" pitchFamily="49" charset="0"/>
                <a:ea typeface="Aptos" panose="020B0004020202020204" pitchFamily="34" charset="0"/>
              </a:rPr>
              <a:t>rediculously</a:t>
            </a:r>
            <a:r>
              <a:rPr lang="en-US" sz="1800" dirty="0">
                <a:effectLst/>
                <a:latin typeface="Courier New" panose="02070309020205020404" pitchFamily="49" charset="0"/>
                <a:ea typeface="Aptos" panose="020B0004020202020204" pitchFamily="34" charset="0"/>
              </a:rPr>
              <a:t> superficial technology. Today I understand it as a critical component to making digital twins work. But the reason I was pessimistic back then was because I had gone to Home Depot, and on the clearance rack I saw an IoT egg tray. This was an egg tray you were supposed to plug into a USB port on your smart refrigerator. So if you were at the grocery store and didn't know how many eggs you had, you could look it up on your phone. In my opinion, it was a COMPLETELY pointless use of technology. </a:t>
            </a:r>
            <a:endParaRPr lang="en-US" dirty="0"/>
          </a:p>
        </p:txBody>
      </p:sp>
      <p:sp>
        <p:nvSpPr>
          <p:cNvPr id="4" name="Slide Number Placeholder 3">
            <a:extLst>
              <a:ext uri="{FF2B5EF4-FFF2-40B4-BE49-F238E27FC236}">
                <a16:creationId xmlns:a16="http://schemas.microsoft.com/office/drawing/2014/main" id="{23F440D4-507A-2695-7974-8421BF3C4098}"/>
              </a:ext>
            </a:extLst>
          </p:cNvPr>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63277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ABC07-E518-3E8F-B8D3-341CC5342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7D948-77A6-1C8F-DFD5-8DF12B335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011D6-A745-DAF0-D737-7D23596A26E7}"/>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 - Everyone here has reached an understanding of the value of digital twins, and at this point I think what each of us is doing is working to build a solid paradigm that we can use to grow our own understanding, as well as to promote it with other people in our organizations.</a:t>
            </a:r>
          </a:p>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 - To achieve this for myself, I decided to focus on DTs through a System Engineering Lens.</a:t>
            </a:r>
          </a:p>
          <a:p>
            <a:pPr marL="0" marR="0" lvl="0" indent="0" algn="l" defTabSz="914400" rtl="0" eaLnBrk="0" fontAlgn="base" latinLnBrk="0" hangingPunct="0">
              <a:lnSpc>
                <a:spcPct val="100000"/>
              </a:lnSpc>
              <a:spcBef>
                <a:spcPts val="200"/>
              </a:spcBef>
              <a:spcAft>
                <a:spcPct val="0"/>
              </a:spcAft>
              <a:buClrTx/>
              <a:buSzTx/>
              <a:buFont typeface="Arial" panose="020B0604020202020204" pitchFamily="34" charset="0"/>
              <a:buNone/>
              <a:tabLst/>
              <a:defRPr/>
            </a:pPr>
            <a:r>
              <a:rPr lang="en-US" sz="2000" dirty="0">
                <a:solidFill>
                  <a:schemeClr val="bg1"/>
                </a:solidFill>
                <a:latin typeface="Gotham"/>
                <a:cs typeface="Arial" panose="020B0604020202020204" pitchFamily="34" charset="0"/>
              </a:rPr>
              <a:t>THE CORE VALUE OF DIGITAL TWINS</a:t>
            </a:r>
          </a:p>
          <a:p>
            <a:pPr marL="342900" indent="-342900">
              <a:spcBef>
                <a:spcPts val="200"/>
              </a:spcBef>
              <a:buFont typeface="Arial" panose="020B0604020202020204" pitchFamily="34" charset="0"/>
              <a:buChar char="•"/>
            </a:pPr>
            <a:endParaRPr lang="en-US" sz="2000" dirty="0">
              <a:solidFill>
                <a:schemeClr val="bg1"/>
              </a:solidFill>
              <a:latin typeface="Gotham"/>
              <a:cs typeface="Arial" panose="020B0604020202020204" pitchFamily="34" charset="0"/>
            </a:endParaRPr>
          </a:p>
          <a:p>
            <a:pPr marL="342900" indent="-342900">
              <a:spcBef>
                <a:spcPts val="200"/>
              </a:spcBef>
              <a:buFont typeface="Arial" panose="020B0604020202020204" pitchFamily="34" charset="0"/>
              <a:buChar char="•"/>
            </a:pPr>
            <a:r>
              <a:rPr lang="en-US" sz="2000" dirty="0">
                <a:solidFill>
                  <a:schemeClr val="bg1"/>
                </a:solidFill>
                <a:latin typeface="Gotham"/>
                <a:cs typeface="Arial" panose="020B0604020202020204" pitchFamily="34" charset="0"/>
              </a:rPr>
              <a:t>Data is the Foundation</a:t>
            </a:r>
          </a:p>
        </p:txBody>
      </p:sp>
      <p:sp>
        <p:nvSpPr>
          <p:cNvPr id="4" name="Slide Number Placeholder 3">
            <a:extLst>
              <a:ext uri="{FF2B5EF4-FFF2-40B4-BE49-F238E27FC236}">
                <a16:creationId xmlns:a16="http://schemas.microsoft.com/office/drawing/2014/main" id="{C4855DE7-EABF-51C3-E4E1-64C616BCC514}"/>
              </a:ext>
            </a:extLst>
          </p:cNvPr>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55445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AB34-A8CB-C8D5-4DA4-219CC25B1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F0223-5F3F-92B1-AE44-D092DCEB2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2CB9F-7842-404A-DCCE-443137AAD94C}"/>
              </a:ext>
            </a:extLst>
          </p:cNvPr>
          <p:cNvSpPr>
            <a:spLocks noGrp="1"/>
          </p:cNvSpPr>
          <p:nvPr>
            <p:ph type="body" idx="1"/>
          </p:nvPr>
        </p:nvSpPr>
        <p:spPr/>
        <p:txBody>
          <a:bodyPr/>
          <a:lstStyle/>
          <a:p>
            <a:r>
              <a:rPr lang="en-US" sz="1800" dirty="0">
                <a:effectLst/>
                <a:latin typeface="Courier New" panose="02070309020205020404" pitchFamily="49" charset="0"/>
                <a:ea typeface="Aptos" panose="020B0004020202020204" pitchFamily="34" charset="0"/>
              </a:rPr>
              <a:t>- </a:t>
            </a:r>
            <a:r>
              <a:rPr lang="en-US" sz="1800" dirty="0" err="1">
                <a:effectLst/>
                <a:latin typeface="Courier New" panose="02070309020205020404" pitchFamily="49" charset="0"/>
                <a:ea typeface="Aptos" panose="020B0004020202020204" pitchFamily="34" charset="0"/>
              </a:rPr>
              <a:t>Bassic</a:t>
            </a:r>
            <a:r>
              <a:rPr lang="en-US" sz="1800" dirty="0">
                <a:effectLst/>
                <a:latin typeface="Courier New" panose="02070309020205020404" pitchFamily="49" charset="0"/>
                <a:ea typeface="Aptos" panose="020B0004020202020204" pitchFamily="34" charset="0"/>
              </a:rPr>
              <a:t> concept In systems engineering, as requirements become more defined, Design options are constrained. And as the product design evolves, the </a:t>
            </a:r>
            <a:r>
              <a:rPr lang="en-US" sz="1800" dirty="0" err="1">
                <a:effectLst/>
                <a:latin typeface="Courier New" panose="02070309020205020404" pitchFamily="49" charset="0"/>
                <a:ea typeface="Aptos" panose="020B0004020202020204" pitchFamily="34" charset="0"/>
              </a:rPr>
              <a:t>requriements</a:t>
            </a:r>
            <a:r>
              <a:rPr lang="en-US" sz="1800" dirty="0">
                <a:effectLst/>
                <a:latin typeface="Courier New" panose="02070309020205020404" pitchFamily="49" charset="0"/>
                <a:ea typeface="Aptos" panose="020B0004020202020204" pitchFamily="34" charset="0"/>
              </a:rPr>
              <a:t> become better understood. </a:t>
            </a:r>
          </a:p>
        </p:txBody>
      </p:sp>
      <p:sp>
        <p:nvSpPr>
          <p:cNvPr id="4" name="Slide Number Placeholder 3">
            <a:extLst>
              <a:ext uri="{FF2B5EF4-FFF2-40B4-BE49-F238E27FC236}">
                <a16:creationId xmlns:a16="http://schemas.microsoft.com/office/drawing/2014/main" id="{23F440D4-507A-2695-7974-8421BF3C4098}"/>
              </a:ext>
            </a:extLst>
          </p:cNvPr>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218444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200"/>
              </a:spcBef>
              <a:buFontTx/>
              <a:buChar char="-"/>
            </a:pPr>
            <a:r>
              <a:rPr lang="en-US" sz="1800" dirty="0">
                <a:solidFill>
                  <a:schemeClr val="bg1"/>
                </a:solidFill>
                <a:latin typeface="Gotham"/>
                <a:cs typeface="Arial" panose="020B0604020202020204" pitchFamily="34" charset="0"/>
              </a:rPr>
              <a:t>Both the design as well as understanding of requirements continue to be refined to ever increasing levels of fidelity.</a:t>
            </a:r>
          </a:p>
          <a:p>
            <a:pPr marL="285750" marR="0" lvl="0" indent="-285750" algn="l" defTabSz="914400" rtl="0" eaLnBrk="0" fontAlgn="base" latinLnBrk="0" hangingPunct="0">
              <a:lnSpc>
                <a:spcPct val="100000"/>
              </a:lnSpc>
              <a:spcBef>
                <a:spcPts val="200"/>
              </a:spcBef>
              <a:spcAft>
                <a:spcPct val="0"/>
              </a:spcAft>
              <a:buClrTx/>
              <a:buSzTx/>
              <a:buFontTx/>
              <a:buChar char="-"/>
              <a:tabLst/>
              <a:defRPr/>
            </a:pPr>
            <a:r>
              <a:rPr lang="en-US" sz="1800" dirty="0">
                <a:solidFill>
                  <a:schemeClr val="bg1"/>
                </a:solidFill>
                <a:latin typeface="Gotham"/>
                <a:cs typeface="Arial" panose="020B0604020202020204" pitchFamily="34" charset="0"/>
              </a:rPr>
              <a:t>This evolves into a convergence towards the ideal design to satisfy the system needs.</a:t>
            </a:r>
          </a:p>
          <a:p>
            <a:pPr marL="285750" indent="-285750">
              <a:spcBef>
                <a:spcPts val="200"/>
              </a:spcBef>
              <a:buFontTx/>
              <a:buChar char="-"/>
            </a:pPr>
            <a:endParaRPr lang="en-US" sz="1800" dirty="0">
              <a:solidFill>
                <a:schemeClr val="bg1"/>
              </a:solidFill>
              <a:latin typeface="Gotham"/>
              <a:cs typeface="Arial" panose="020B0604020202020204" pitchFamily="34" charset="0"/>
            </a:endParaRPr>
          </a:p>
          <a:p>
            <a:pPr>
              <a:spcBef>
                <a:spcPts val="200"/>
              </a:spcBef>
            </a:pPr>
            <a:endParaRPr lang="en-US" sz="1800" dirty="0">
              <a:solidFill>
                <a:schemeClr val="bg1"/>
              </a:solidFill>
              <a:latin typeface="Gotham"/>
              <a:cs typeface="Arial" panose="020B0604020202020204"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84519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pPr>
            <a:r>
              <a:rPr lang="en-US" sz="2000" dirty="0">
                <a:solidFill>
                  <a:schemeClr val="bg1"/>
                </a:solidFill>
                <a:latin typeface="Gotham"/>
                <a:cs typeface="Arial" panose="020B0604020202020204" pitchFamily="34" charset="0"/>
              </a:rPr>
              <a:t>- This creates a critically valuable concept we call the "Single Source of </a:t>
            </a:r>
            <a:r>
              <a:rPr lang="en-US" sz="2000" dirty="0" err="1">
                <a:solidFill>
                  <a:schemeClr val="bg1"/>
                </a:solidFill>
                <a:latin typeface="Gotham"/>
                <a:cs typeface="Arial" panose="020B0604020202020204" pitchFamily="34" charset="0"/>
              </a:rPr>
              <a:t>Truth".The</a:t>
            </a:r>
            <a:r>
              <a:rPr lang="en-US" sz="2000" dirty="0">
                <a:solidFill>
                  <a:schemeClr val="bg1"/>
                </a:solidFill>
                <a:latin typeface="Gotham"/>
                <a:cs typeface="Arial" panose="020B0604020202020204" pitchFamily="34" charset="0"/>
              </a:rPr>
              <a:t> idea of a single source of truth is that we define one single place where the correct information can be found, whether that's an engineering requirement, a calculated value, a measurement, or whatever. Everything else in the system refers to that source. </a:t>
            </a:r>
          </a:p>
          <a:p>
            <a:pPr>
              <a:spcBef>
                <a:spcPts val="200"/>
              </a:spcBef>
            </a:pPr>
            <a:r>
              <a:rPr lang="en-US" sz="2000" dirty="0">
                <a:solidFill>
                  <a:schemeClr val="bg1"/>
                </a:solidFill>
                <a:latin typeface="Gotham"/>
                <a:cs typeface="Arial" panose="020B0604020202020204" pitchFamily="34" charset="0"/>
              </a:rPr>
              <a:t>		</a:t>
            </a:r>
          </a:p>
          <a:p>
            <a:pPr>
              <a:spcBef>
                <a:spcPts val="200"/>
              </a:spcBef>
            </a:pPr>
            <a:r>
              <a:rPr lang="en-US" sz="2000" dirty="0">
                <a:solidFill>
                  <a:schemeClr val="bg1"/>
                </a:solidFill>
                <a:latin typeface="Gotham"/>
                <a:cs typeface="Arial" panose="020B0604020202020204" pitchFamily="34" charset="0"/>
              </a:rPr>
              <a:t>- For example by introducing CAD standards, we can refer to a single CAD model for dimension and material conditions.</a:t>
            </a:r>
          </a:p>
          <a:p>
            <a:pPr>
              <a:spcBef>
                <a:spcPts val="200"/>
              </a:spcBef>
            </a:pPr>
            <a:r>
              <a:rPr lang="en-US" sz="2000" dirty="0">
                <a:solidFill>
                  <a:schemeClr val="bg1"/>
                </a:solidFill>
                <a:latin typeface="Gotham"/>
                <a:cs typeface="Arial" panose="020B0604020202020204" pitchFamily="34" charset="0"/>
              </a:rPr>
              <a:t>   - We extend that in architecture, where different models for the architectural design, structural engineering, MEP, etc. are combined into a more comprehensive picture called BIM.</a:t>
            </a:r>
          </a:p>
          <a:p>
            <a:pPr>
              <a:spcBef>
                <a:spcPts val="200"/>
              </a:spcBef>
            </a:pPr>
            <a:r>
              <a:rPr lang="en-US" sz="2000" dirty="0">
                <a:solidFill>
                  <a:schemeClr val="bg1"/>
                </a:solidFill>
                <a:latin typeface="Gotham"/>
                <a:cs typeface="Arial" panose="020B0604020202020204" pitchFamily="34" charset="0"/>
              </a:rPr>
              <a:t>   - But what happens when the physical building is constructed? Sometimes you have to make field edits. Sometimes design choices don't make sense and project managers decide to omit a design feature rather than wasted time and money constructing something unnecessary. It happens all the time.</a:t>
            </a:r>
          </a:p>
          <a:p>
            <a:pPr>
              <a:spcBef>
                <a:spcPts val="200"/>
              </a:spcBef>
            </a:pPr>
            <a:r>
              <a:rPr lang="en-US" sz="2000" dirty="0">
                <a:solidFill>
                  <a:schemeClr val="bg1"/>
                </a:solidFill>
                <a:latin typeface="Gotham"/>
                <a:cs typeface="Arial" panose="020B0604020202020204" pitchFamily="34" charset="0"/>
              </a:rPr>
              <a:t>   - At that point, the architectural models, design drawings, and even the requirements are no longer the representation of ground truth. The physical asset itself is. If you want to be sure of a measurement, or the status of a particular component on your system, you have to go out to the physical asset and measure it yourself. Sometimes, this is difficult, such as on ship at sea. And sometimes it's impossible, such as a fluid pump in a nuclear power generator.</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228286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AB34-A8CB-C8D5-4DA4-219CC25B1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F0223-5F3F-92B1-AE44-D092DCEB2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2CB9F-7842-404A-DCCE-443137AAD94C}"/>
              </a:ext>
            </a:extLst>
          </p:cNvPr>
          <p:cNvSpPr>
            <a:spLocks noGrp="1"/>
          </p:cNvSpPr>
          <p:nvPr>
            <p:ph type="body" idx="1"/>
          </p:nvPr>
        </p:nvSpPr>
        <p:spPr/>
        <p:txBody>
          <a:bodyPr/>
          <a:lstStyle/>
          <a:p>
            <a:r>
              <a:rPr lang="en-US" sz="1800" dirty="0">
                <a:effectLst/>
                <a:latin typeface="Courier New" panose="02070309020205020404" pitchFamily="49" charset="0"/>
                <a:ea typeface="Aptos" panose="020B0004020202020204" pitchFamily="34" charset="0"/>
              </a:rPr>
              <a:t>- There are many approaches to capturing and documenting those variations. But even if we capture the state of the new construction and add that back to the documentation after its built, the physical asset will continue to evolve, as it ages, as it wears in, and as it gets repaired and updated. And so will the operations. The cadence of that effort to capture the status of the physical asset defines the validity of your documented "ground truth".  And that's where the digital twin comes in.</a:t>
            </a:r>
            <a:endParaRPr lang="en-US" dirty="0"/>
          </a:p>
        </p:txBody>
      </p:sp>
      <p:sp>
        <p:nvSpPr>
          <p:cNvPr id="4" name="Slide Number Placeholder 3">
            <a:extLst>
              <a:ext uri="{FF2B5EF4-FFF2-40B4-BE49-F238E27FC236}">
                <a16:creationId xmlns:a16="http://schemas.microsoft.com/office/drawing/2014/main" id="{23F440D4-507A-2695-7974-8421BF3C4098}"/>
              </a:ext>
            </a:extLst>
          </p:cNvPr>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716023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oleObject" Target="../embeddings/oleObject1.bin"/><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3200" dirty="0">
                <a:solidFill>
                  <a:schemeClr val="tx1"/>
                </a:solidFill>
              </a:rPr>
              <a:t>Binary Source of Truth: </a:t>
            </a:r>
            <a:endParaRPr lang="en-US" sz="2400" dirty="0">
              <a:solidFill>
                <a:schemeClr val="tx1"/>
              </a:solidFill>
            </a:endParaRPr>
          </a:p>
          <a:p>
            <a:r>
              <a:rPr lang="en-US" sz="2400" dirty="0">
                <a:solidFill>
                  <a:schemeClr val="tx2"/>
                </a:solidFill>
              </a:rPr>
              <a:t>Leveraging Digital Twins to Enable Agile Systems Engineering</a:t>
            </a:r>
            <a:endParaRPr lang="en-US" sz="3200" dirty="0">
              <a:solidFill>
                <a:schemeClr val="tx2"/>
              </a:solidFill>
            </a:endParaRPr>
          </a:p>
          <a:p>
            <a:endParaRPr lang="en-US" sz="3200"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mj-lt"/>
              </a:rPr>
              <a:t>Kyle Simmons, Cavrnus Inc.</a:t>
            </a:r>
          </a:p>
          <a:p>
            <a:endParaRPr lang="en-US" dirty="0">
              <a:latin typeface="+mj-lt"/>
            </a:endParaRP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2FBC-7BFB-A187-2799-47C765144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9A527-5BC4-2F66-FBBE-9C0A5C9387D8}"/>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A0056BF8-4245-9AD7-1F82-1A1D95675BB5}"/>
              </a:ext>
            </a:extLst>
          </p:cNvPr>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Digital Twin Technology in Military Training Simulators</a:t>
            </a:r>
          </a:p>
        </p:txBody>
      </p:sp>
      <p:sp>
        <p:nvSpPr>
          <p:cNvPr id="3" name="Slide Number Placeholder 2">
            <a:extLst>
              <a:ext uri="{FF2B5EF4-FFF2-40B4-BE49-F238E27FC236}">
                <a16:creationId xmlns:a16="http://schemas.microsoft.com/office/drawing/2014/main" id="{FD3D352F-5271-7B2D-B813-1A7194A24FD7}"/>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5" name="Title 1">
            <a:extLst>
              <a:ext uri="{FF2B5EF4-FFF2-40B4-BE49-F238E27FC236}">
                <a16:creationId xmlns:a16="http://schemas.microsoft.com/office/drawing/2014/main" id="{DD101686-6467-C7AE-457C-C404F73E2F8E}"/>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Digital Transformation</a:t>
            </a:r>
          </a:p>
        </p:txBody>
      </p:sp>
      <p:pic>
        <p:nvPicPr>
          <p:cNvPr id="8" name="Picture 7" descr="A diagram of a digital asset&#10;&#10;Description automatically generated with medium confidence">
            <a:extLst>
              <a:ext uri="{FF2B5EF4-FFF2-40B4-BE49-F238E27FC236}">
                <a16:creationId xmlns:a16="http://schemas.microsoft.com/office/drawing/2014/main" id="{1905FB31-1767-5103-D42E-9625A9117C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615" y="626723"/>
            <a:ext cx="11711868" cy="5844578"/>
          </a:xfrm>
          <a:prstGeom prst="rect">
            <a:avLst/>
          </a:prstGeom>
        </p:spPr>
      </p:pic>
      <p:sp>
        <p:nvSpPr>
          <p:cNvPr id="6" name="TextBox 5">
            <a:extLst>
              <a:ext uri="{FF2B5EF4-FFF2-40B4-BE49-F238E27FC236}">
                <a16:creationId xmlns:a16="http://schemas.microsoft.com/office/drawing/2014/main" id="{10F44ED1-78BD-94C6-99C4-214402F8437F}"/>
              </a:ext>
            </a:extLst>
          </p:cNvPr>
          <p:cNvSpPr txBox="1"/>
          <p:nvPr/>
        </p:nvSpPr>
        <p:spPr>
          <a:xfrm>
            <a:off x="3040380" y="6471301"/>
            <a:ext cx="6853544" cy="338554"/>
          </a:xfrm>
          <a:prstGeom prst="rect">
            <a:avLst/>
          </a:prstGeom>
          <a:noFill/>
        </p:spPr>
        <p:txBody>
          <a:bodyPr wrap="square" rtlCol="0">
            <a:spAutoFit/>
          </a:bodyPr>
          <a:lstStyle/>
          <a:p>
            <a:r>
              <a:rPr lang="en-US" sz="1600" dirty="0"/>
              <a:t>Source: Modified from Applications of Digital Twins; Johnson et al. (2024)</a:t>
            </a:r>
          </a:p>
        </p:txBody>
      </p:sp>
    </p:spTree>
    <p:extLst>
      <p:ext uri="{BB962C8B-B14F-4D97-AF65-F5344CB8AC3E}">
        <p14:creationId xmlns:p14="http://schemas.microsoft.com/office/powerpoint/2010/main" val="312990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D71A-3B35-F0F2-2833-D5AF52368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944DA-99E1-AF3A-93F7-07262C4F6105}"/>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6F06C010-98C8-9FF7-3C2A-EBF74793C64A}"/>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5" name="Title 1">
            <a:extLst>
              <a:ext uri="{FF2B5EF4-FFF2-40B4-BE49-F238E27FC236}">
                <a16:creationId xmlns:a16="http://schemas.microsoft.com/office/drawing/2014/main" id="{0601842F-2DA0-2751-24DF-6F1E4F4C3DFE}"/>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Digital Transformation</a:t>
            </a:r>
          </a:p>
        </p:txBody>
      </p:sp>
      <p:sp>
        <p:nvSpPr>
          <p:cNvPr id="9" name="Content Placeholder 3">
            <a:extLst>
              <a:ext uri="{FF2B5EF4-FFF2-40B4-BE49-F238E27FC236}">
                <a16:creationId xmlns:a16="http://schemas.microsoft.com/office/drawing/2014/main" id="{7428F0C6-87E5-7E93-7D44-321FDDC955AE}"/>
              </a:ext>
            </a:extLst>
          </p:cNvPr>
          <p:cNvSpPr txBox="1">
            <a:spLocks/>
          </p:cNvSpPr>
          <p:nvPr/>
        </p:nvSpPr>
        <p:spPr bwMode="auto">
          <a:xfrm>
            <a:off x="480131" y="1113413"/>
            <a:ext cx="11592263" cy="5642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panose="020B0604020202020204" pitchFamily="34" charset="0"/>
                <a:cs typeface="Arial" panose="020B0604020202020204" pitchFamily="34" charset="0"/>
              </a:rPr>
              <a:t>DIGITAL PROTOTYPE</a:t>
            </a:r>
          </a:p>
          <a:p>
            <a:pPr lvl="1"/>
            <a:r>
              <a:rPr lang="en-US" kern="0" dirty="0">
                <a:latin typeface="Arial" panose="020B0604020202020204" pitchFamily="34" charset="0"/>
                <a:cs typeface="Arial" panose="020B0604020202020204" pitchFamily="34" charset="0"/>
              </a:rPr>
              <a:t>Data is pushed from digital resources to a conceptual model.</a:t>
            </a:r>
          </a:p>
          <a:p>
            <a:r>
              <a:rPr lang="en-US" kern="0" dirty="0">
                <a:latin typeface="Arial" panose="020B0604020202020204" pitchFamily="34" charset="0"/>
                <a:cs typeface="Arial" panose="020B0604020202020204" pitchFamily="34" charset="0"/>
              </a:rPr>
              <a:t>DIGITAL MODEL</a:t>
            </a:r>
          </a:p>
          <a:p>
            <a:pPr lvl="1"/>
            <a:r>
              <a:rPr lang="en-US" kern="0" dirty="0">
                <a:latin typeface="Arial" panose="020B0604020202020204" pitchFamily="34" charset="0"/>
                <a:cs typeface="Arial" panose="020B0604020202020204" pitchFamily="34" charset="0"/>
              </a:rPr>
              <a:t>Design data is pushed to the digital twin, while observations inform updates.</a:t>
            </a:r>
          </a:p>
          <a:p>
            <a:r>
              <a:rPr lang="en-US" kern="0" dirty="0">
                <a:latin typeface="Arial" panose="020B0604020202020204" pitchFamily="34" charset="0"/>
                <a:cs typeface="Arial" panose="020B0604020202020204" pitchFamily="34" charset="0"/>
              </a:rPr>
              <a:t>DIGITAL SIMULATION</a:t>
            </a:r>
          </a:p>
          <a:p>
            <a:pPr lvl="1"/>
            <a:r>
              <a:rPr lang="en-US" kern="0" dirty="0">
                <a:latin typeface="Arial" panose="020B0604020202020204" pitchFamily="34" charset="0"/>
                <a:cs typeface="Arial" panose="020B0604020202020204" pitchFamily="34" charset="0"/>
              </a:rPr>
              <a:t>Mathematical models are manually pushed to the digital process.</a:t>
            </a:r>
          </a:p>
          <a:p>
            <a:r>
              <a:rPr lang="en-US" kern="0" dirty="0">
                <a:latin typeface="Arial" panose="020B0604020202020204" pitchFamily="34" charset="0"/>
                <a:cs typeface="Arial" panose="020B0604020202020204" pitchFamily="34" charset="0"/>
              </a:rPr>
              <a:t>DIGITAL SHADOW</a:t>
            </a:r>
          </a:p>
          <a:p>
            <a:pPr lvl="1"/>
            <a:r>
              <a:rPr lang="en-US" kern="0" dirty="0">
                <a:latin typeface="Arial" panose="020B0604020202020204" pitchFamily="34" charset="0"/>
                <a:cs typeface="Arial" panose="020B0604020202020204" pitchFamily="34" charset="0"/>
              </a:rPr>
              <a:t>Data is pulled from the system for trend analysis, ML training, and reference.</a:t>
            </a:r>
          </a:p>
          <a:p>
            <a:r>
              <a:rPr lang="en-US" kern="0" dirty="0">
                <a:latin typeface="Arial" panose="020B0604020202020204" pitchFamily="34" charset="0"/>
                <a:cs typeface="Arial" panose="020B0604020202020204" pitchFamily="34" charset="0"/>
              </a:rPr>
              <a:t>DIGITAL TWIN</a:t>
            </a:r>
          </a:p>
          <a:p>
            <a:pPr lvl="1"/>
            <a:r>
              <a:rPr lang="en-US" kern="0" dirty="0">
                <a:latin typeface="Arial" panose="020B0604020202020204" pitchFamily="34" charset="0"/>
                <a:cs typeface="Arial" panose="020B0604020202020204" pitchFamily="34" charset="0"/>
              </a:rPr>
              <a:t>The digital representation pulls information from the prototype, and the prototype responds to commands from the digital rep.</a:t>
            </a:r>
          </a:p>
          <a:p>
            <a:endParaRPr lang="en-US" kern="0" dirty="0">
              <a:latin typeface="Arial" panose="020B0604020202020204" pitchFamily="34" charset="0"/>
              <a:cs typeface="Arial" panose="020B0604020202020204" pitchFamily="34" charset="0"/>
            </a:endParaRPr>
          </a:p>
          <a:p>
            <a:endParaRPr lang="en-US" kern="0" dirty="0">
              <a:latin typeface="Arial" panose="020B0604020202020204" pitchFamily="34" charset="0"/>
              <a:cs typeface="Arial" panose="020B0604020202020204" pitchFamily="34" charset="0"/>
            </a:endParaRPr>
          </a:p>
          <a:p>
            <a:pPr lvl="1"/>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4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500"/>
                                        <p:tgtEl>
                                          <p:spTgt spid="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D753C-F3CA-C868-A2FB-301A3CD56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A0447-2F1A-48E2-CDEB-2A38D46E430E}"/>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EB5FCBFB-DAC2-BBF8-28DD-59496E016C54}"/>
              </a:ext>
            </a:extLst>
          </p:cNvPr>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Digital Twin Technology in Military Training Simulators</a:t>
            </a:r>
          </a:p>
        </p:txBody>
      </p:sp>
      <p:sp>
        <p:nvSpPr>
          <p:cNvPr id="3" name="Slide Number Placeholder 2">
            <a:extLst>
              <a:ext uri="{FF2B5EF4-FFF2-40B4-BE49-F238E27FC236}">
                <a16:creationId xmlns:a16="http://schemas.microsoft.com/office/drawing/2014/main" id="{7133AA69-268B-CF05-3D28-CEB92EE99B7E}"/>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5" name="Title 1">
            <a:extLst>
              <a:ext uri="{FF2B5EF4-FFF2-40B4-BE49-F238E27FC236}">
                <a16:creationId xmlns:a16="http://schemas.microsoft.com/office/drawing/2014/main" id="{6C652454-6EA0-360A-81B3-48A5B4CBB146}"/>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Digital  Transformation</a:t>
            </a:r>
          </a:p>
        </p:txBody>
      </p:sp>
      <p:pic>
        <p:nvPicPr>
          <p:cNvPr id="8" name="Picture 7" descr="A diagram of a digital asset&#10;&#10;Description automatically generated with medium confidence">
            <a:extLst>
              <a:ext uri="{FF2B5EF4-FFF2-40B4-BE49-F238E27FC236}">
                <a16:creationId xmlns:a16="http://schemas.microsoft.com/office/drawing/2014/main" id="{FF52BE4C-594A-EB7B-4484-9CF875BDF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615" y="626723"/>
            <a:ext cx="11711868" cy="5844578"/>
          </a:xfrm>
          <a:prstGeom prst="rect">
            <a:avLst/>
          </a:prstGeom>
        </p:spPr>
      </p:pic>
      <p:sp>
        <p:nvSpPr>
          <p:cNvPr id="6" name="TextBox 5">
            <a:extLst>
              <a:ext uri="{FF2B5EF4-FFF2-40B4-BE49-F238E27FC236}">
                <a16:creationId xmlns:a16="http://schemas.microsoft.com/office/drawing/2014/main" id="{796B03EF-F21A-DA29-3F42-FDD0EA589770}"/>
              </a:ext>
            </a:extLst>
          </p:cNvPr>
          <p:cNvSpPr txBox="1"/>
          <p:nvPr/>
        </p:nvSpPr>
        <p:spPr>
          <a:xfrm>
            <a:off x="3040380" y="6471301"/>
            <a:ext cx="6853544" cy="338554"/>
          </a:xfrm>
          <a:prstGeom prst="rect">
            <a:avLst/>
          </a:prstGeom>
          <a:noFill/>
        </p:spPr>
        <p:txBody>
          <a:bodyPr wrap="square" rtlCol="0">
            <a:spAutoFit/>
          </a:bodyPr>
          <a:lstStyle/>
          <a:p>
            <a:r>
              <a:rPr lang="en-US" sz="1600" dirty="0"/>
              <a:t>Source: Modified from Applications of Digital Twins; Johnson et al. (2024)</a:t>
            </a:r>
          </a:p>
        </p:txBody>
      </p:sp>
    </p:spTree>
    <p:extLst>
      <p:ext uri="{BB962C8B-B14F-4D97-AF65-F5344CB8AC3E}">
        <p14:creationId xmlns:p14="http://schemas.microsoft.com/office/powerpoint/2010/main" val="418514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97A3-0376-EA6E-66FD-E97CE2E5E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73CAF-8BE6-9CDF-9050-4821EB53217E}"/>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8F3BCC62-52CA-6D68-7DAC-C256DA228C77}"/>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5" name="Title 1">
            <a:extLst>
              <a:ext uri="{FF2B5EF4-FFF2-40B4-BE49-F238E27FC236}">
                <a16:creationId xmlns:a16="http://schemas.microsoft.com/office/drawing/2014/main" id="{B7D9EEB7-0358-2535-5A6D-248E992B5D41}"/>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Using DTs to Enable Agile SE </a:t>
            </a:r>
          </a:p>
        </p:txBody>
      </p:sp>
      <p:graphicFrame>
        <p:nvGraphicFramePr>
          <p:cNvPr id="7" name="Object 6">
            <a:extLst>
              <a:ext uri="{FF2B5EF4-FFF2-40B4-BE49-F238E27FC236}">
                <a16:creationId xmlns:a16="http://schemas.microsoft.com/office/drawing/2014/main" id="{7818FC56-28E1-FC2A-6264-1261161AD884}"/>
              </a:ext>
            </a:extLst>
          </p:cNvPr>
          <p:cNvGraphicFramePr>
            <a:graphicFrameLocks noChangeAspect="1"/>
          </p:cNvGraphicFramePr>
          <p:nvPr>
            <p:extLst>
              <p:ext uri="{D42A27DB-BD31-4B8C-83A1-F6EECF244321}">
                <p14:modId xmlns:p14="http://schemas.microsoft.com/office/powerpoint/2010/main" val="3400052457"/>
              </p:ext>
            </p:extLst>
          </p:nvPr>
        </p:nvGraphicFramePr>
        <p:xfrm>
          <a:off x="2643292" y="2011756"/>
          <a:ext cx="6591421" cy="3466933"/>
        </p:xfrm>
        <a:graphic>
          <a:graphicData uri="http://schemas.openxmlformats.org/presentationml/2006/ole">
            <mc:AlternateContent xmlns:mc="http://schemas.openxmlformats.org/markup-compatibility/2006">
              <mc:Choice xmlns:v="urn:schemas-microsoft-com:vml" Requires="v">
                <p:oleObj r:id="rId3" imgW="16253952" imgH="8545709" progId="">
                  <p:embed/>
                </p:oleObj>
              </mc:Choice>
              <mc:Fallback>
                <p:oleObj r:id="rId3" imgW="16253952" imgH="8545709" progId="">
                  <p:embed/>
                  <p:pic>
                    <p:nvPicPr>
                      <p:cNvPr id="0" name=""/>
                      <p:cNvPicPr/>
                      <p:nvPr/>
                    </p:nvPicPr>
                    <p:blipFill>
                      <a:blip r:embed="rId4"/>
                      <a:stretch>
                        <a:fillRect/>
                      </a:stretch>
                    </p:blipFill>
                    <p:spPr>
                      <a:xfrm>
                        <a:off x="2643292" y="2011756"/>
                        <a:ext cx="6591421" cy="3466933"/>
                      </a:xfrm>
                      <a:prstGeom prst="rect">
                        <a:avLst/>
                      </a:prstGeom>
                    </p:spPr>
                  </p:pic>
                </p:oleObj>
              </mc:Fallback>
            </mc:AlternateContent>
          </a:graphicData>
        </a:graphic>
      </p:graphicFrame>
      <p:pic>
        <p:nvPicPr>
          <p:cNvPr id="2050" name="Picture 2" descr="Ukraine apparently mounts deepest drone strike inside Russia to date |  Euronews">
            <a:extLst>
              <a:ext uri="{FF2B5EF4-FFF2-40B4-BE49-F238E27FC236}">
                <a16:creationId xmlns:a16="http://schemas.microsoft.com/office/drawing/2014/main" id="{9D726A89-3C26-101A-D1E3-A1CEDE574E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04256" y="1138263"/>
            <a:ext cx="9269186" cy="52139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nterestingasfuck - a close up of a machine">
            <a:extLst>
              <a:ext uri="{FF2B5EF4-FFF2-40B4-BE49-F238E27FC236}">
                <a16:creationId xmlns:a16="http://schemas.microsoft.com/office/drawing/2014/main" id="{6D575376-4826-6DCE-B455-B932A6D8CDC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5220" y="1818502"/>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ars of war: When mechanical analog computers ruled the waves - Ars  Technica">
            <a:extLst>
              <a:ext uri="{FF2B5EF4-FFF2-40B4-BE49-F238E27FC236}">
                <a16:creationId xmlns:a16="http://schemas.microsoft.com/office/drawing/2014/main" id="{903C3043-EF88-FEF7-E5FE-7F7DAD39BF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33937" y="2868663"/>
            <a:ext cx="4104404" cy="3409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efore Micro-Processors, the U.S. Navy Used Mechanical Computers">
            <a:extLst>
              <a:ext uri="{FF2B5EF4-FFF2-40B4-BE49-F238E27FC236}">
                <a16:creationId xmlns:a16="http://schemas.microsoft.com/office/drawing/2014/main" id="{834282E5-C742-0DA8-B23D-12CF08B11F2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16009" y="1140322"/>
            <a:ext cx="5118704" cy="28792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iagram of a diagram&#10;&#10;Description automatically generated">
            <a:extLst>
              <a:ext uri="{FF2B5EF4-FFF2-40B4-BE49-F238E27FC236}">
                <a16:creationId xmlns:a16="http://schemas.microsoft.com/office/drawing/2014/main" id="{E336909C-9390-3D25-DDF6-6BCF7BA17B1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50302" y="872394"/>
            <a:ext cx="10271910" cy="5504802"/>
          </a:xfrm>
          <a:prstGeom prst="rect">
            <a:avLst/>
          </a:prstGeom>
        </p:spPr>
      </p:pic>
    </p:spTree>
    <p:extLst>
      <p:ext uri="{BB962C8B-B14F-4D97-AF65-F5344CB8AC3E}">
        <p14:creationId xmlns:p14="http://schemas.microsoft.com/office/powerpoint/2010/main" val="19815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par>
                          <p:cTn id="29" fill="hold">
                            <p:stCondLst>
                              <p:cond delay="1000"/>
                            </p:stCondLst>
                            <p:childTnLst>
                              <p:par>
                                <p:cTn id="30" presetID="10" presetClass="entr" presetSubtype="0" fill="hold" nodeType="afterEffect">
                                  <p:stCondLst>
                                    <p:cond delay="100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childTnLst>
                          </p:cTn>
                        </p:par>
                        <p:par>
                          <p:cTn id="33" fill="hold">
                            <p:stCondLst>
                              <p:cond delay="2500"/>
                            </p:stCondLst>
                            <p:childTnLst>
                              <p:par>
                                <p:cTn id="34" presetID="10" presetClass="entr" presetSubtype="0" fill="hold" nodeType="afterEffect">
                                  <p:stCondLst>
                                    <p:cond delay="100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786F0-E8D2-6FE4-286A-0B4B151C99F9}"/>
            </a:ext>
          </a:extLst>
        </p:cNvPr>
        <p:cNvGrpSpPr/>
        <p:nvPr/>
      </p:nvGrpSpPr>
      <p:grpSpPr>
        <a:xfrm>
          <a:off x="0" y="0"/>
          <a:ext cx="0" cy="0"/>
          <a:chOff x="0" y="0"/>
          <a:chExt cx="0" cy="0"/>
        </a:xfrm>
      </p:grpSpPr>
      <p:pic>
        <p:nvPicPr>
          <p:cNvPr id="8" name="Picture 7" descr="A diagram of a diagram of a complex structure&#10;&#10;Description automatically generated with medium confidence">
            <a:extLst>
              <a:ext uri="{FF2B5EF4-FFF2-40B4-BE49-F238E27FC236}">
                <a16:creationId xmlns:a16="http://schemas.microsoft.com/office/drawing/2014/main" id="{8DFE323B-A3F1-F3FF-4500-A59C4EE8DCBB}"/>
              </a:ext>
            </a:extLst>
          </p:cNvPr>
          <p:cNvPicPr>
            <a:picLocks noChangeAspect="1"/>
          </p:cNvPicPr>
          <p:nvPr/>
        </p:nvPicPr>
        <p:blipFill>
          <a:blip r:embed="rId3" cstate="screen">
            <a:extLst>
              <a:ext uri="{28A0092B-C50C-407E-A947-70E740481C1C}">
                <a14:useLocalDpi xmlns:a14="http://schemas.microsoft.com/office/drawing/2010/main"/>
              </a:ext>
            </a:extLst>
          </a:blip>
          <a:srcRect t="-778"/>
          <a:stretch/>
        </p:blipFill>
        <p:spPr>
          <a:xfrm>
            <a:off x="2156460" y="796046"/>
            <a:ext cx="7968835" cy="6061954"/>
          </a:xfrm>
          <a:prstGeom prst="rect">
            <a:avLst/>
          </a:prstGeom>
        </p:spPr>
      </p:pic>
      <p:sp>
        <p:nvSpPr>
          <p:cNvPr id="2" name="Title 1">
            <a:extLst>
              <a:ext uri="{FF2B5EF4-FFF2-40B4-BE49-F238E27FC236}">
                <a16:creationId xmlns:a16="http://schemas.microsoft.com/office/drawing/2014/main" id="{9B8942B1-D012-326F-AF43-F6239D7481C3}"/>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46B883D2-C3B7-88F3-7B16-256FE745F0B9}"/>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5" name="Title 1">
            <a:extLst>
              <a:ext uri="{FF2B5EF4-FFF2-40B4-BE49-F238E27FC236}">
                <a16:creationId xmlns:a16="http://schemas.microsoft.com/office/drawing/2014/main" id="{E5AFFC49-EA38-F9C3-A384-762114C4C19A}"/>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Future Directions</a:t>
            </a:r>
          </a:p>
        </p:txBody>
      </p:sp>
    </p:spTree>
    <p:extLst>
      <p:ext uri="{BB962C8B-B14F-4D97-AF65-F5344CB8AC3E}">
        <p14:creationId xmlns:p14="http://schemas.microsoft.com/office/powerpoint/2010/main" val="110114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104B0-8534-587F-3D79-708AC14F4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68E49A-75DB-5008-4354-53FDCB6999BF}"/>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C1E19D24-85AB-868C-3919-9FFBB041A5E1}"/>
              </a:ext>
            </a:extLst>
          </p:cNvPr>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Integration Across Lifecycle</a:t>
            </a:r>
          </a:p>
          <a:p>
            <a:pPr lvl="1"/>
            <a:r>
              <a:rPr lang="en-US" dirty="0">
                <a:latin typeface="Arial" panose="020B0604020202020204" pitchFamily="34" charset="0"/>
                <a:cs typeface="Arial" panose="020B0604020202020204" pitchFamily="34" charset="0"/>
              </a:rPr>
              <a:t>Conceptualization to decommissioning</a:t>
            </a:r>
          </a:p>
          <a:p>
            <a:r>
              <a:rPr lang="en-US" dirty="0">
                <a:latin typeface="Arial" panose="020B0604020202020204" pitchFamily="34" charset="0"/>
                <a:cs typeface="Arial" panose="020B0604020202020204" pitchFamily="34" charset="0"/>
              </a:rPr>
              <a:t>Empowering Communication</a:t>
            </a:r>
          </a:p>
          <a:p>
            <a:pPr lvl="1"/>
            <a:r>
              <a:rPr lang="en-US" dirty="0">
                <a:latin typeface="Arial" panose="020B0604020202020204" pitchFamily="34" charset="0"/>
                <a:cs typeface="Arial" panose="020B0604020202020204" pitchFamily="34" charset="0"/>
              </a:rPr>
              <a:t>Breaking down department silos</a:t>
            </a:r>
          </a:p>
          <a:p>
            <a:r>
              <a:rPr lang="en-US" dirty="0">
                <a:latin typeface="Arial" panose="020B0604020202020204" pitchFamily="34" charset="0"/>
                <a:cs typeface="Arial" panose="020B0604020202020204" pitchFamily="34" charset="0"/>
              </a:rPr>
              <a:t>Leveraging Machine Learning</a:t>
            </a:r>
          </a:p>
          <a:p>
            <a:pPr lvl="1"/>
            <a:r>
              <a:rPr lang="en-US" dirty="0">
                <a:latin typeface="Arial" panose="020B0604020202020204" pitchFamily="34" charset="0"/>
                <a:cs typeface="Arial" panose="020B0604020202020204" pitchFamily="34" charset="0"/>
              </a:rPr>
              <a:t>Predictive analytics and optimization</a:t>
            </a:r>
          </a:p>
          <a:p>
            <a:r>
              <a:rPr lang="en-US" dirty="0">
                <a:latin typeface="Arial" panose="020B0604020202020204" pitchFamily="34" charset="0"/>
                <a:cs typeface="Arial" panose="020B0604020202020204" pitchFamily="34" charset="0"/>
              </a:rPr>
              <a:t>Enabling Agile Practices</a:t>
            </a:r>
          </a:p>
          <a:p>
            <a:pPr lvl="1"/>
            <a:r>
              <a:rPr lang="en-US" dirty="0">
                <a:latin typeface="Arial" panose="020B0604020202020204" pitchFamily="34" charset="0"/>
                <a:cs typeface="Arial" panose="020B0604020202020204" pitchFamily="34" charset="0"/>
              </a:rPr>
              <a:t>Rapid adaptation to emerging requirements</a:t>
            </a:r>
          </a:p>
          <a:p>
            <a:r>
              <a:rPr lang="en-US" dirty="0">
                <a:latin typeface="Arial" panose="020B0604020202020204" pitchFamily="34" charset="0"/>
                <a:cs typeface="Arial" panose="020B0604020202020204" pitchFamily="34" charset="0"/>
              </a:rPr>
              <a:t>Facilitating Transformative Technology</a:t>
            </a:r>
          </a:p>
          <a:p>
            <a:pPr lvl="1"/>
            <a:r>
              <a:rPr lang="en-US" dirty="0">
                <a:latin typeface="Arial" panose="020B0604020202020204" pitchFamily="34" charset="0"/>
                <a:cs typeface="Arial" panose="020B0604020202020204" pitchFamily="34" charset="0"/>
              </a:rPr>
              <a:t>Real-time monitoring and risk reduction</a:t>
            </a:r>
          </a:p>
          <a:p>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CD5655B-A71A-6F5D-43E3-A4F559517219}"/>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5" name="Title 1">
            <a:extLst>
              <a:ext uri="{FF2B5EF4-FFF2-40B4-BE49-F238E27FC236}">
                <a16:creationId xmlns:a16="http://schemas.microsoft.com/office/drawing/2014/main" id="{EC9BCE18-D6DD-937B-1C9F-B6C0E0ABBDC4}"/>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Advantages of Digital Twins</a:t>
            </a:r>
          </a:p>
        </p:txBody>
      </p:sp>
      <p:pic>
        <p:nvPicPr>
          <p:cNvPr id="8" name="Picture 7" descr="A diagram of a testing process&#10;&#10;Description automatically generated">
            <a:extLst>
              <a:ext uri="{FF2B5EF4-FFF2-40B4-BE49-F238E27FC236}">
                <a16:creationId xmlns:a16="http://schemas.microsoft.com/office/drawing/2014/main" id="{282010C2-1D33-45FD-151E-55B065E9FD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95084" y="2080259"/>
            <a:ext cx="5696916" cy="2418315"/>
          </a:xfrm>
          <a:prstGeom prst="rect">
            <a:avLst/>
          </a:prstGeom>
        </p:spPr>
      </p:pic>
      <p:sp>
        <p:nvSpPr>
          <p:cNvPr id="9" name="TextBox 8">
            <a:extLst>
              <a:ext uri="{FF2B5EF4-FFF2-40B4-BE49-F238E27FC236}">
                <a16:creationId xmlns:a16="http://schemas.microsoft.com/office/drawing/2014/main" id="{9F4B0861-4A47-AC6F-F898-E8AB600E6AD0}"/>
              </a:ext>
            </a:extLst>
          </p:cNvPr>
          <p:cNvSpPr txBox="1"/>
          <p:nvPr/>
        </p:nvSpPr>
        <p:spPr>
          <a:xfrm>
            <a:off x="7513320" y="4846722"/>
            <a:ext cx="4678680" cy="338554"/>
          </a:xfrm>
          <a:prstGeom prst="rect">
            <a:avLst/>
          </a:prstGeom>
          <a:noFill/>
        </p:spPr>
        <p:txBody>
          <a:bodyPr wrap="square" rtlCol="0">
            <a:spAutoFit/>
          </a:bodyPr>
          <a:lstStyle/>
          <a:p>
            <a:r>
              <a:rPr lang="en-US" sz="1600" dirty="0"/>
              <a:t>Source: Industrial DevOps; Johnson et al. (2018)</a:t>
            </a:r>
          </a:p>
        </p:txBody>
      </p:sp>
    </p:spTree>
    <p:extLst>
      <p:ext uri="{BB962C8B-B14F-4D97-AF65-F5344CB8AC3E}">
        <p14:creationId xmlns:p14="http://schemas.microsoft.com/office/powerpoint/2010/main" val="200765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C8407-37BB-D3B5-A130-739F39885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21DA7-E566-1864-A7E7-6A84443291C2}"/>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E1820CD7-0BA1-A750-5C97-925B9D911B5B}"/>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5" name="Title 1">
            <a:extLst>
              <a:ext uri="{FF2B5EF4-FFF2-40B4-BE49-F238E27FC236}">
                <a16:creationId xmlns:a16="http://schemas.microsoft.com/office/drawing/2014/main" id="{8B73CEC4-131D-74CC-7041-D6235A1A4D56}"/>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Digital Twin Technology</a:t>
            </a:r>
          </a:p>
        </p:txBody>
      </p:sp>
      <p:sp>
        <p:nvSpPr>
          <p:cNvPr id="13" name="Rectangle 12">
            <a:extLst>
              <a:ext uri="{FF2B5EF4-FFF2-40B4-BE49-F238E27FC236}">
                <a16:creationId xmlns:a16="http://schemas.microsoft.com/office/drawing/2014/main" id="{0EB80571-CAAE-3AD0-DF3E-90104700A69E}"/>
              </a:ext>
            </a:extLst>
          </p:cNvPr>
          <p:cNvSpPr/>
          <p:nvPr/>
        </p:nvSpPr>
        <p:spPr>
          <a:xfrm>
            <a:off x="463112" y="1436225"/>
            <a:ext cx="10108306" cy="523220"/>
          </a:xfrm>
          <a:prstGeom prst="rect">
            <a:avLst/>
          </a:prstGeom>
          <a:noFill/>
          <a:effectLst>
            <a:outerShdw blurRad="25400" dist="25400" dir="2700000" algn="tl" rotWithShape="0">
              <a:prstClr val="black">
                <a:alpha val="60000"/>
              </a:prstClr>
            </a:outerShdw>
          </a:effectLst>
        </p:spPr>
        <p:txBody>
          <a:bodyPr wrap="square" numCol="1" spcCol="685800" rtlCol="0">
            <a:spAutoFit/>
          </a:bodyPr>
          <a:lstStyle/>
          <a:p>
            <a:pPr>
              <a:spcBef>
                <a:spcPts val="200"/>
              </a:spcBef>
            </a:pPr>
            <a:r>
              <a:rPr lang="en-US" sz="2800" dirty="0">
                <a:latin typeface="Arial" panose="020B0604020202020204" pitchFamily="34" charset="0"/>
                <a:cs typeface="Arial" panose="020B0604020202020204" pitchFamily="34" charset="0"/>
              </a:rPr>
              <a:t>DIGITAL TWINS IN LVC TRAINING</a:t>
            </a:r>
          </a:p>
        </p:txBody>
      </p:sp>
      <p:graphicFrame>
        <p:nvGraphicFramePr>
          <p:cNvPr id="14" name="Table 13">
            <a:extLst>
              <a:ext uri="{FF2B5EF4-FFF2-40B4-BE49-F238E27FC236}">
                <a16:creationId xmlns:a16="http://schemas.microsoft.com/office/drawing/2014/main" id="{307A45ED-4AAE-04A2-D341-8EFC270AA2DE}"/>
              </a:ext>
            </a:extLst>
          </p:cNvPr>
          <p:cNvGraphicFramePr>
            <a:graphicFrameLocks noGrp="1"/>
          </p:cNvGraphicFramePr>
          <p:nvPr>
            <p:extLst>
              <p:ext uri="{D42A27DB-BD31-4B8C-83A1-F6EECF244321}">
                <p14:modId xmlns:p14="http://schemas.microsoft.com/office/powerpoint/2010/main" val="2906606550"/>
              </p:ext>
            </p:extLst>
          </p:nvPr>
        </p:nvGraphicFramePr>
        <p:xfrm>
          <a:off x="463112" y="2153260"/>
          <a:ext cx="11586135" cy="3093917"/>
        </p:xfrm>
        <a:graphic>
          <a:graphicData uri="http://schemas.openxmlformats.org/drawingml/2006/table">
            <a:tbl>
              <a:tblPr firstRow="1" bandRow="1">
                <a:tableStyleId>{5C22544A-7EE6-4342-B048-85BDC9FD1C3A}</a:tableStyleId>
              </a:tblPr>
              <a:tblGrid>
                <a:gridCol w="2800949">
                  <a:extLst>
                    <a:ext uri="{9D8B030D-6E8A-4147-A177-3AD203B41FA5}">
                      <a16:colId xmlns:a16="http://schemas.microsoft.com/office/drawing/2014/main" val="3466908419"/>
                    </a:ext>
                  </a:extLst>
                </a:gridCol>
                <a:gridCol w="2824223">
                  <a:extLst>
                    <a:ext uri="{9D8B030D-6E8A-4147-A177-3AD203B41FA5}">
                      <a16:colId xmlns:a16="http://schemas.microsoft.com/office/drawing/2014/main" val="62811335"/>
                    </a:ext>
                  </a:extLst>
                </a:gridCol>
                <a:gridCol w="3183038">
                  <a:extLst>
                    <a:ext uri="{9D8B030D-6E8A-4147-A177-3AD203B41FA5}">
                      <a16:colId xmlns:a16="http://schemas.microsoft.com/office/drawing/2014/main" val="3895507471"/>
                    </a:ext>
                  </a:extLst>
                </a:gridCol>
                <a:gridCol w="2777925">
                  <a:extLst>
                    <a:ext uri="{9D8B030D-6E8A-4147-A177-3AD203B41FA5}">
                      <a16:colId xmlns:a16="http://schemas.microsoft.com/office/drawing/2014/main" val="3986670930"/>
                    </a:ext>
                  </a:extLst>
                </a:gridCol>
              </a:tblGrid>
              <a:tr h="411283">
                <a:tc>
                  <a:txBody>
                    <a:bodyPr/>
                    <a:lstStyle/>
                    <a:p>
                      <a:pPr algn="ctr"/>
                      <a:endParaRPr lang="en-US" dirty="0"/>
                    </a:p>
                  </a:txBody>
                  <a:tcPr/>
                </a:tc>
                <a:tc>
                  <a:txBody>
                    <a:bodyPr/>
                    <a:lstStyle/>
                    <a:p>
                      <a:pPr algn="ctr"/>
                      <a:r>
                        <a:rPr lang="en-US" dirty="0"/>
                        <a:t>Live</a:t>
                      </a:r>
                    </a:p>
                  </a:txBody>
                  <a:tcPr/>
                </a:tc>
                <a:tc>
                  <a:txBody>
                    <a:bodyPr/>
                    <a:lstStyle/>
                    <a:p>
                      <a:pPr algn="ctr"/>
                      <a:r>
                        <a:rPr lang="en-US" dirty="0"/>
                        <a:t>Virtual</a:t>
                      </a:r>
                    </a:p>
                  </a:txBody>
                  <a:tcPr/>
                </a:tc>
                <a:tc>
                  <a:txBody>
                    <a:bodyPr/>
                    <a:lstStyle/>
                    <a:p>
                      <a:pPr algn="ctr"/>
                      <a:r>
                        <a:rPr lang="en-US" dirty="0"/>
                        <a:t>Constructive</a:t>
                      </a:r>
                    </a:p>
                  </a:txBody>
                  <a:tcPr/>
                </a:tc>
                <a:extLst>
                  <a:ext uri="{0D108BD9-81ED-4DB2-BD59-A6C34878D82A}">
                    <a16:rowId xmlns:a16="http://schemas.microsoft.com/office/drawing/2014/main" val="2165459297"/>
                  </a:ext>
                </a:extLst>
              </a:tr>
              <a:tr h="1014122">
                <a:tc>
                  <a:txBody>
                    <a:bodyPr/>
                    <a:lstStyle/>
                    <a:p>
                      <a:pPr algn="l"/>
                      <a:r>
                        <a:rPr lang="en-US" b="1" dirty="0">
                          <a:latin typeface="Arial" panose="020B0604020202020204" pitchFamily="34" charset="0"/>
                          <a:cs typeface="Arial" panose="020B0604020202020204" pitchFamily="34" charset="0"/>
                        </a:rPr>
                        <a:t>DIGITAL TWIN</a:t>
                      </a:r>
                    </a:p>
                    <a:p>
                      <a:pPr algn="l"/>
                      <a:r>
                        <a:rPr lang="en-US" b="1" dirty="0">
                          <a:latin typeface="Arial" panose="020B0604020202020204" pitchFamily="34" charset="0"/>
                          <a:cs typeface="Arial" panose="020B0604020202020204" pitchFamily="34" charset="0"/>
                        </a:rPr>
                        <a:t>IN LVC 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Physical assets and real-world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Human-in-the-loop interfaces bridging live and digital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Digital simulations and behavior models</a:t>
                      </a:r>
                    </a:p>
                  </a:txBody>
                  <a:tcPr/>
                </a:tc>
                <a:extLst>
                  <a:ext uri="{0D108BD9-81ED-4DB2-BD59-A6C34878D82A}">
                    <a16:rowId xmlns:a16="http://schemas.microsoft.com/office/drawing/2014/main" val="2093505807"/>
                  </a:ext>
                </a:extLst>
              </a:tr>
              <a:tr h="1622595">
                <a:tc>
                  <a:txBody>
                    <a:bodyPr/>
                    <a:lstStyle/>
                    <a:p>
                      <a:pPr algn="l"/>
                      <a:r>
                        <a:rPr lang="en-US" b="1" dirty="0">
                          <a:latin typeface="Arial" panose="020B0604020202020204" pitchFamily="34" charset="0"/>
                          <a:cs typeface="Arial" panose="020B0604020202020204" pitchFamily="34" charset="0"/>
                        </a:rPr>
                        <a:t>LVC AS A </a:t>
                      </a:r>
                    </a:p>
                    <a:p>
                      <a:pPr algn="l"/>
                      <a:r>
                        <a:rPr lang="en-US" b="1" dirty="0">
                          <a:latin typeface="Arial" panose="020B0604020202020204" pitchFamily="34" charset="0"/>
                          <a:cs typeface="Arial" panose="020B0604020202020204" pitchFamily="34" charset="0"/>
                        </a:rPr>
                        <a:t>DIGITAL TWIN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Synchronization between components</a:t>
                      </a:r>
                    </a:p>
                    <a:p>
                      <a:endParaRPr lang="en-US"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Generating and combining live and virtual data</a:t>
                      </a:r>
                    </a:p>
                    <a:p>
                      <a:endParaRPr lang="en-US" dirty="0">
                        <a:solidFill>
                          <a:schemeClr val="tx1"/>
                        </a:solidFill>
                        <a:latin typeface="Arial" panose="020B0604020202020204" pitchFamily="34" charset="0"/>
                        <a:cs typeface="Arial" panose="020B0604020202020204" pitchFamily="34" charset="0"/>
                      </a:endParaRPr>
                    </a:p>
                  </a:txBody>
                  <a:tcPr/>
                </a:tc>
                <a:tc>
                  <a:txBody>
                    <a:bodyPr/>
                    <a:lstStyle/>
                    <a:p>
                      <a:pPr marL="0" lvl="1" indent="0">
                        <a:spcBef>
                          <a:spcPts val="200"/>
                        </a:spcBef>
                        <a:buFont typeface="Arial" panose="020B0604020202020204" pitchFamily="34" charset="0"/>
                        <a:buNone/>
                      </a:pPr>
                      <a:r>
                        <a:rPr lang="en-US" sz="1800" kern="1200" dirty="0">
                          <a:solidFill>
                            <a:schemeClr val="tx1"/>
                          </a:solidFill>
                          <a:latin typeface="Arial" panose="020B0604020202020204" pitchFamily="34" charset="0"/>
                          <a:ea typeface="+mn-ea"/>
                          <a:cs typeface="Arial" panose="020B0604020202020204" pitchFamily="34" charset="0"/>
                        </a:rPr>
                        <a:t>Physical environment informing the digital twin</a:t>
                      </a:r>
                    </a:p>
                    <a:p>
                      <a:pPr marL="0" indent="0"/>
                      <a:endParaRPr lang="en-US"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0034954"/>
                  </a:ext>
                </a:extLst>
              </a:tr>
            </a:tbl>
          </a:graphicData>
        </a:graphic>
      </p:graphicFrame>
    </p:spTree>
    <p:extLst>
      <p:ext uri="{BB962C8B-B14F-4D97-AF65-F5344CB8AC3E}">
        <p14:creationId xmlns:p14="http://schemas.microsoft.com/office/powerpoint/2010/main" val="321632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9342B-F756-2939-6EF5-8E13486B8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07CFE-ADD5-8812-0B0B-8CC3032456A1}"/>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2599B2BD-471C-B522-74BC-BEB04A529541}"/>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5" name="Title 1">
            <a:extLst>
              <a:ext uri="{FF2B5EF4-FFF2-40B4-BE49-F238E27FC236}">
                <a16:creationId xmlns:a16="http://schemas.microsoft.com/office/drawing/2014/main" id="{EF0094E0-BD2D-547C-120F-FCE49F2D6A6E}"/>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Sources</a:t>
            </a:r>
          </a:p>
        </p:txBody>
      </p:sp>
      <p:sp>
        <p:nvSpPr>
          <p:cNvPr id="4" name="Content Placeholder 3">
            <a:extLst>
              <a:ext uri="{FF2B5EF4-FFF2-40B4-BE49-F238E27FC236}">
                <a16:creationId xmlns:a16="http://schemas.microsoft.com/office/drawing/2014/main" id="{6A96B476-A3CB-68E3-6E22-77492E600546}"/>
              </a:ext>
            </a:extLst>
          </p:cNvPr>
          <p:cNvSpPr>
            <a:spLocks noGrp="1"/>
          </p:cNvSpPr>
          <p:nvPr>
            <p:ph sz="quarter" idx="11"/>
          </p:nvPr>
        </p:nvSpPr>
        <p:spPr>
          <a:xfrm>
            <a:off x="480132" y="1046715"/>
            <a:ext cx="11250613" cy="5075237"/>
          </a:xfrm>
        </p:spPr>
        <p:txBody>
          <a:bodyPr/>
          <a:lstStyle/>
          <a:p>
            <a:pPr>
              <a:buFont typeface="Arial" panose="020B0604020202020204" pitchFamily="34" charset="0"/>
              <a:buChar char="•"/>
            </a:pPr>
            <a:r>
              <a:rPr lang="en-US" sz="2400" dirty="0">
                <a:effectLst/>
                <a:latin typeface="Arial" panose="020B0604020202020204" pitchFamily="34" charset="0"/>
                <a:cs typeface="Arial" panose="020B0604020202020204" pitchFamily="34" charset="0"/>
              </a:rPr>
              <a:t>Johnson, S., &amp; Yemen, R. (2024). The Application of Industrial DevOps Using Digital Twins- A Deep Dive Into Building Better Systems Faster. </a:t>
            </a:r>
            <a:r>
              <a:rPr lang="en-US" sz="2400" i="1" dirty="0">
                <a:effectLst/>
                <a:latin typeface="Arial" panose="020B0604020202020204" pitchFamily="34" charset="0"/>
                <a:cs typeface="Arial" panose="020B0604020202020204" pitchFamily="34" charset="0"/>
              </a:rPr>
              <a:t>Enterprise Technology Leadership Journal</a:t>
            </a:r>
            <a:r>
              <a:rPr lang="en-US" sz="2400" dirty="0">
                <a:effectLst/>
                <a:latin typeface="Arial" panose="020B0604020202020204" pitchFamily="34" charset="0"/>
                <a:cs typeface="Arial" panose="020B0604020202020204" pitchFamily="34" charset="0"/>
              </a:rPr>
              <a:t>, </a:t>
            </a:r>
            <a:r>
              <a:rPr lang="en-US" sz="2400" i="1" dirty="0">
                <a:effectLst/>
                <a:latin typeface="Arial" panose="020B0604020202020204" pitchFamily="34" charset="0"/>
                <a:cs typeface="Arial" panose="020B0604020202020204" pitchFamily="34" charset="0"/>
              </a:rPr>
              <a:t>1</a:t>
            </a:r>
            <a:r>
              <a:rPr lang="en-US" sz="2400" dirty="0">
                <a:effectLst/>
                <a:latin typeface="Arial" panose="020B0604020202020204" pitchFamily="34" charset="0"/>
                <a:cs typeface="Arial" panose="020B0604020202020204" pitchFamily="34" charset="0"/>
              </a:rPr>
              <a:t>(1). </a:t>
            </a:r>
          </a:p>
          <a:p>
            <a:pPr>
              <a:buFont typeface="Arial" panose="020B0604020202020204" pitchFamily="34" charset="0"/>
              <a:buChar char="•"/>
            </a:pPr>
            <a:r>
              <a:rPr lang="en-US" sz="2400" dirty="0">
                <a:effectLst/>
                <a:latin typeface="Arial" panose="020B0604020202020204" pitchFamily="34" charset="0"/>
                <a:cs typeface="Arial" panose="020B0604020202020204" pitchFamily="34" charset="0"/>
              </a:rPr>
              <a:t>Johnson, S., Yemen, R., &amp; et. al. (2018). Industrial DevOps. </a:t>
            </a:r>
            <a:r>
              <a:rPr lang="en-US" sz="2400" i="1" dirty="0">
                <a:effectLst/>
                <a:latin typeface="Arial" panose="020B0604020202020204" pitchFamily="34" charset="0"/>
                <a:cs typeface="Arial" panose="020B0604020202020204" pitchFamily="34" charset="0"/>
              </a:rPr>
              <a:t>IT Revolution DevOps Enterprise Forum</a:t>
            </a:r>
            <a:r>
              <a:rPr lang="en-US" sz="2400" dirty="0">
                <a:effectLst/>
                <a:latin typeface="Arial" panose="020B0604020202020204" pitchFamily="34" charset="0"/>
                <a:cs typeface="Arial" panose="020B0604020202020204" pitchFamily="34" charset="0"/>
              </a:rPr>
              <a:t>. </a:t>
            </a:r>
          </a:p>
          <a:p>
            <a:pPr>
              <a:buFont typeface="Arial" panose="020B0604020202020204" pitchFamily="34" charset="0"/>
              <a:buChar char="•"/>
            </a:pPr>
            <a:r>
              <a:rPr lang="en-US" sz="2400" dirty="0">
                <a:effectLst/>
                <a:latin typeface="Arial" panose="020B0604020202020204" pitchFamily="34" charset="0"/>
                <a:cs typeface="Arial" panose="020B0604020202020204" pitchFamily="34" charset="0"/>
              </a:rPr>
              <a:t>Madni, A. M., Madni, C. C., &amp; Lucero, S. D. (2019). Leveraging Digital Twin Technology in model-based systems engineering. </a:t>
            </a:r>
            <a:r>
              <a:rPr lang="en-US" sz="2400" i="1" dirty="0">
                <a:effectLst/>
                <a:latin typeface="Arial" panose="020B0604020202020204" pitchFamily="34" charset="0"/>
                <a:cs typeface="Arial" panose="020B0604020202020204" pitchFamily="34" charset="0"/>
              </a:rPr>
              <a:t>Systems</a:t>
            </a:r>
            <a:r>
              <a:rPr lang="en-US" sz="2400" dirty="0">
                <a:effectLst/>
                <a:latin typeface="Arial" panose="020B0604020202020204" pitchFamily="34" charset="0"/>
                <a:cs typeface="Arial" panose="020B0604020202020204" pitchFamily="34" charset="0"/>
              </a:rPr>
              <a:t>, </a:t>
            </a:r>
            <a:r>
              <a:rPr lang="en-US" sz="2400" i="1" dirty="0">
                <a:effectLst/>
                <a:latin typeface="Arial" panose="020B0604020202020204" pitchFamily="34" charset="0"/>
                <a:cs typeface="Arial" panose="020B0604020202020204" pitchFamily="34" charset="0"/>
              </a:rPr>
              <a:t>7</a:t>
            </a:r>
            <a:r>
              <a:rPr lang="en-US" sz="2400" dirty="0">
                <a:effectLst/>
                <a:latin typeface="Arial" panose="020B0604020202020204" pitchFamily="34" charset="0"/>
                <a:cs typeface="Arial" panose="020B0604020202020204" pitchFamily="34" charset="0"/>
              </a:rPr>
              <a:t>(1), 7. https://doi.org/10.3390/systems7010007 </a:t>
            </a:r>
          </a:p>
          <a:p>
            <a:pPr>
              <a:buFont typeface="Arial" panose="020B0604020202020204" pitchFamily="34" charset="0"/>
              <a:buChar char="•"/>
            </a:pPr>
            <a:r>
              <a:rPr lang="en-US" sz="2400" dirty="0">
                <a:effectLst/>
                <a:latin typeface="Arial" panose="020B0604020202020204" pitchFamily="34" charset="0"/>
                <a:cs typeface="Arial" panose="020B0604020202020204" pitchFamily="34" charset="0"/>
              </a:rPr>
              <a:t>N., W. P., Thomas, L., Adrian, L., &amp; Jim, M. (2024). A framework for assessing the costs and benefits of Digital Engineering: A systems approach. </a:t>
            </a:r>
            <a:r>
              <a:rPr lang="en-US" sz="2400" i="1" dirty="0">
                <a:effectLst/>
                <a:latin typeface="Arial" panose="020B0604020202020204" pitchFamily="34" charset="0"/>
                <a:cs typeface="Arial" panose="020B0604020202020204" pitchFamily="34" charset="0"/>
              </a:rPr>
              <a:t>RAND National Security Research Division Report</a:t>
            </a:r>
            <a:r>
              <a:rPr lang="en-US" sz="2400" dirty="0">
                <a:effectLst/>
                <a:latin typeface="Arial" panose="020B0604020202020204" pitchFamily="34" charset="0"/>
                <a:cs typeface="Arial" panose="020B0604020202020204" pitchFamily="34" charset="0"/>
              </a:rPr>
              <a:t>. https://doi.org/10.7249/rra2418-1 </a:t>
            </a:r>
          </a:p>
          <a:p>
            <a:pPr>
              <a:buFont typeface="Arial" panose="020B0604020202020204" pitchFamily="34" charset="0"/>
              <a:buChar char="•"/>
            </a:pPr>
            <a:r>
              <a:rPr lang="en-US" sz="2400" dirty="0" err="1">
                <a:effectLst/>
                <a:latin typeface="Arial" panose="020B0604020202020204" pitchFamily="34" charset="0"/>
                <a:cs typeface="Arial" panose="020B0604020202020204" pitchFamily="34" charset="0"/>
              </a:rPr>
              <a:t>Pantano</a:t>
            </a:r>
            <a:r>
              <a:rPr lang="en-US" sz="2400" dirty="0">
                <a:effectLst/>
                <a:latin typeface="Arial" panose="020B0604020202020204" pitchFamily="34" charset="0"/>
                <a:cs typeface="Arial" panose="020B0604020202020204" pitchFamily="34" charset="0"/>
              </a:rPr>
              <a:t>, M., &amp; </a:t>
            </a:r>
            <a:r>
              <a:rPr lang="en-US" sz="2400" dirty="0" err="1">
                <a:effectLst/>
                <a:latin typeface="Arial" panose="020B0604020202020204" pitchFamily="34" charset="0"/>
                <a:cs typeface="Arial" panose="020B0604020202020204" pitchFamily="34" charset="0"/>
              </a:rPr>
              <a:t>Galiber</a:t>
            </a:r>
            <a:r>
              <a:rPr lang="en-US" sz="2400" dirty="0">
                <a:effectLst/>
                <a:latin typeface="Arial" panose="020B0604020202020204" pitchFamily="34" charset="0"/>
                <a:cs typeface="Arial" panose="020B0604020202020204" pitchFamily="34" charset="0"/>
              </a:rPr>
              <a:t>, F. (2019). Applying an Agile Approach with MBSE. </a:t>
            </a:r>
            <a:r>
              <a:rPr lang="en-US" sz="2400" i="1" dirty="0">
                <a:effectLst/>
                <a:latin typeface="Arial" panose="020B0604020202020204" pitchFamily="34" charset="0"/>
                <a:cs typeface="Arial" panose="020B0604020202020204" pitchFamily="34" charset="0"/>
              </a:rPr>
              <a:t>2019 Agile in Government Summit</a:t>
            </a:r>
            <a:r>
              <a:rPr lang="en-US" sz="2400"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5327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4494E-9FA1-15C5-C6A6-1FD54FB78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AE39C-658A-F474-F28C-D1D72F138835}"/>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AD1073C0-EE8F-1351-3BB7-FDB541BE8E4F}"/>
              </a:ext>
            </a:extLst>
          </p:cNvPr>
          <p:cNvSpPr>
            <a:spLocks noGrp="1"/>
          </p:cNvSpPr>
          <p:nvPr>
            <p:ph sz="quarter" idx="11"/>
          </p:nvPr>
        </p:nvSpPr>
        <p:spPr/>
        <p:txBody>
          <a:bodyPr/>
          <a:lstStyle/>
          <a:p>
            <a:r>
              <a:rPr lang="en-US" dirty="0">
                <a:latin typeface="Arial" panose="020B0604020202020204" pitchFamily="34" charset="0"/>
                <a:cs typeface="Arial" panose="020B0604020202020204" pitchFamily="34" charset="0"/>
              </a:rPr>
              <a:t>About Kyle Simmons</a:t>
            </a:r>
          </a:p>
        </p:txBody>
      </p:sp>
      <p:sp>
        <p:nvSpPr>
          <p:cNvPr id="3" name="Slide Number Placeholder 2">
            <a:extLst>
              <a:ext uri="{FF2B5EF4-FFF2-40B4-BE49-F238E27FC236}">
                <a16:creationId xmlns:a16="http://schemas.microsoft.com/office/drawing/2014/main" id="{CEE27069-EB66-E31F-ACCD-E8A2BAAC393E}"/>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5" name="Title 1">
            <a:extLst>
              <a:ext uri="{FF2B5EF4-FFF2-40B4-BE49-F238E27FC236}">
                <a16:creationId xmlns:a16="http://schemas.microsoft.com/office/drawing/2014/main" id="{47075CC7-D6E9-D7F5-D6FF-38AF13BF95D1}"/>
              </a:ext>
            </a:extLst>
          </p:cNvPr>
          <p:cNvSpPr txBox="1">
            <a:spLocks/>
          </p:cNvSpPr>
          <p:nvPr/>
        </p:nvSpPr>
        <p:spPr bwMode="auto">
          <a:xfrm>
            <a:off x="4705254"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Introduction</a:t>
            </a:r>
            <a:endParaRPr lang="en-US" sz="2000" i="1" kern="0" dirty="0">
              <a:solidFill>
                <a:srgbClr val="00B050"/>
              </a:solidFill>
            </a:endParaRPr>
          </a:p>
        </p:txBody>
      </p:sp>
      <p:pic>
        <p:nvPicPr>
          <p:cNvPr id="6" name="Picture 5" descr="A collage of people on a snowmobile&#10;&#10;Description automatically generated">
            <a:extLst>
              <a:ext uri="{FF2B5EF4-FFF2-40B4-BE49-F238E27FC236}">
                <a16:creationId xmlns:a16="http://schemas.microsoft.com/office/drawing/2014/main" id="{5866A745-0610-4EF5-FA5A-E6F811F7E8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9" y="1741495"/>
            <a:ext cx="12205299" cy="3085775"/>
          </a:xfrm>
          <a:prstGeom prst="rect">
            <a:avLst/>
          </a:prstGeom>
        </p:spPr>
      </p:pic>
    </p:spTree>
    <p:extLst>
      <p:ext uri="{BB962C8B-B14F-4D97-AF65-F5344CB8AC3E}">
        <p14:creationId xmlns:p14="http://schemas.microsoft.com/office/powerpoint/2010/main" val="31996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25F2-0DAE-E330-954D-95561E731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D7910-5E2C-1A07-05D2-E3DE6B50A2BE}"/>
              </a:ext>
            </a:extLst>
          </p:cNvPr>
          <p:cNvSpPr>
            <a:spLocks noGrp="1"/>
          </p:cNvSpPr>
          <p:nvPr>
            <p:ph type="title"/>
          </p:nvPr>
        </p:nvSpPr>
        <p:spPr>
          <a:xfrm>
            <a:off x="1" y="0"/>
            <a:ext cx="4778774"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71915CEB-2C64-6E01-338D-5A7843EF2A15}"/>
              </a:ext>
            </a:extLst>
          </p:cNvPr>
          <p:cNvSpPr>
            <a:spLocks noGrp="1"/>
          </p:cNvSpPr>
          <p:nvPr>
            <p:ph sz="quarter" idx="11"/>
          </p:nvPr>
        </p:nvSpPr>
        <p:spPr>
          <a:xfrm>
            <a:off x="480132" y="1469296"/>
            <a:ext cx="10922654" cy="4663542"/>
          </a:xfrm>
        </p:spPr>
        <p:txBody>
          <a:bodyPr/>
          <a:lstStyle/>
          <a:p>
            <a:r>
              <a:rPr lang="en-US" dirty="0">
                <a:latin typeface="Arial" panose="020B0604020202020204" pitchFamily="34" charset="0"/>
                <a:cs typeface="Arial" panose="020B0604020202020204" pitchFamily="34" charset="0"/>
              </a:rPr>
              <a:t>Buzz words over the years </a:t>
            </a:r>
          </a:p>
          <a:p>
            <a:pPr lvl="1"/>
            <a:r>
              <a:rPr lang="en-US" dirty="0">
                <a:latin typeface="Arial" panose="020B0604020202020204" pitchFamily="34" charset="0"/>
                <a:cs typeface="Arial" panose="020B0604020202020204" pitchFamily="34" charset="0"/>
              </a:rPr>
              <a:t>Cyber-security</a:t>
            </a:r>
          </a:p>
          <a:p>
            <a:pPr lvl="1"/>
            <a:r>
              <a:rPr lang="en-US" dirty="0" err="1">
                <a:latin typeface="Arial" panose="020B0604020202020204" pitchFamily="34" charset="0"/>
                <a:cs typeface="Arial" panose="020B0604020202020204" pitchFamily="34" charset="0"/>
              </a:rPr>
              <a:t>HumInt</a:t>
            </a:r>
            <a:r>
              <a:rPr lang="en-US" dirty="0">
                <a:latin typeface="Arial" panose="020B0604020202020204" pitchFamily="34" charset="0"/>
                <a:cs typeface="Arial" panose="020B0604020202020204" pitchFamily="34" charset="0"/>
              </a:rPr>
              <a:t> (Human Intelligence) </a:t>
            </a:r>
          </a:p>
          <a:p>
            <a:pPr lvl="1"/>
            <a:r>
              <a:rPr lang="en-US" dirty="0">
                <a:latin typeface="Arial" panose="020B0604020202020204" pitchFamily="34" charset="0"/>
                <a:cs typeface="Arial" panose="020B0604020202020204" pitchFamily="34" charset="0"/>
              </a:rPr>
              <a:t>Remember when “Serious Games” was considered a crazy idea?</a:t>
            </a: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DBF0994-AD5E-3595-B447-E5B2AC0978A3}"/>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5" name="Title 1">
            <a:extLst>
              <a:ext uri="{FF2B5EF4-FFF2-40B4-BE49-F238E27FC236}">
                <a16:creationId xmlns:a16="http://schemas.microsoft.com/office/drawing/2014/main" id="{BB9764E7-16DA-ECC5-9F5C-1D513FEF8078}"/>
              </a:ext>
            </a:extLst>
          </p:cNvPr>
          <p:cNvSpPr txBox="1">
            <a:spLocks/>
          </p:cNvSpPr>
          <p:nvPr/>
        </p:nvSpPr>
        <p:spPr bwMode="auto">
          <a:xfrm>
            <a:off x="4340506" y="0"/>
            <a:ext cx="6552782"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Systems Engineering Perspective</a:t>
            </a:r>
          </a:p>
        </p:txBody>
      </p:sp>
      <p:sp>
        <p:nvSpPr>
          <p:cNvPr id="13" name="Content Placeholder 3">
            <a:extLst>
              <a:ext uri="{FF2B5EF4-FFF2-40B4-BE49-F238E27FC236}">
                <a16:creationId xmlns:a16="http://schemas.microsoft.com/office/drawing/2014/main" id="{8DCF6237-BF5F-CCDE-4EC0-73460B37CDDF}"/>
              </a:ext>
            </a:extLst>
          </p:cNvPr>
          <p:cNvSpPr txBox="1">
            <a:spLocks/>
          </p:cNvSpPr>
          <p:nvPr/>
        </p:nvSpPr>
        <p:spPr bwMode="auto">
          <a:xfrm>
            <a:off x="480132" y="3923818"/>
            <a:ext cx="11358082" cy="27074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panose="020B0604020202020204" pitchFamily="34" charset="0"/>
                <a:cs typeface="Arial" panose="020B0604020202020204" pitchFamily="34" charset="0"/>
              </a:rPr>
              <a:t>This year it’s all about </a:t>
            </a:r>
            <a:r>
              <a:rPr lang="en-US" u="sng" kern="0" dirty="0">
                <a:latin typeface="Arial" panose="020B0604020202020204" pitchFamily="34" charset="0"/>
                <a:cs typeface="Arial" panose="020B0604020202020204" pitchFamily="34" charset="0"/>
              </a:rPr>
              <a:t>Digital</a:t>
            </a:r>
            <a:r>
              <a:rPr lang="en-US" kern="0" dirty="0">
                <a:latin typeface="Arial" panose="020B0604020202020204" pitchFamily="34" charset="0"/>
                <a:cs typeface="Arial" panose="020B0604020202020204" pitchFamily="34" charset="0"/>
              </a:rPr>
              <a:t> </a:t>
            </a:r>
            <a:r>
              <a:rPr lang="en-US" u="sng" kern="0" dirty="0">
                <a:latin typeface="Arial" panose="020B0604020202020204" pitchFamily="34" charset="0"/>
                <a:cs typeface="Arial" panose="020B0604020202020204" pitchFamily="34" charset="0"/>
              </a:rPr>
              <a:t>Twins</a:t>
            </a:r>
          </a:p>
          <a:p>
            <a:pPr lvl="1"/>
            <a:r>
              <a:rPr lang="en-US" kern="0" dirty="0">
                <a:latin typeface="Arial" panose="020B0604020202020204" pitchFamily="34" charset="0"/>
                <a:cs typeface="Arial" panose="020B0604020202020204" pitchFamily="34" charset="0"/>
              </a:rPr>
              <a:t>But why it still hard to create a mental paradigm for DT’s?</a:t>
            </a:r>
          </a:p>
          <a:p>
            <a:pPr lvl="1"/>
            <a:r>
              <a:rPr lang="en-US" kern="0" dirty="0">
                <a:latin typeface="Arial" panose="020B0604020202020204" pitchFamily="34" charset="0"/>
                <a:cs typeface="Arial" panose="020B0604020202020204" pitchFamily="34" charset="0"/>
              </a:rPr>
              <a:t>The concept is loosely defined and protean.</a:t>
            </a:r>
          </a:p>
          <a:p>
            <a:pPr lvl="1"/>
            <a:r>
              <a:rPr lang="en-US" kern="0" dirty="0">
                <a:latin typeface="Arial" panose="020B0604020202020204" pitchFamily="34" charset="0"/>
                <a:cs typeface="Arial" panose="020B0604020202020204" pitchFamily="34" charset="0"/>
              </a:rPr>
              <a:t>Seems like a lot of technology to solve a problem that already has a solution.</a:t>
            </a:r>
          </a:p>
          <a:p>
            <a:endParaRPr lang="en-US" kern="0" dirty="0">
              <a:latin typeface="Arial" panose="020B0604020202020204" pitchFamily="34" charset="0"/>
              <a:cs typeface="Arial" panose="020B0604020202020204" pitchFamily="34" charset="0"/>
            </a:endParaRPr>
          </a:p>
          <a:p>
            <a:pPr lvl="1"/>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9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25F2-0DAE-E330-954D-95561E731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D7910-5E2C-1A07-05D2-E3DE6B50A2BE}"/>
              </a:ext>
            </a:extLst>
          </p:cNvPr>
          <p:cNvSpPr>
            <a:spLocks noGrp="1"/>
          </p:cNvSpPr>
          <p:nvPr>
            <p:ph type="title"/>
          </p:nvPr>
        </p:nvSpPr>
        <p:spPr>
          <a:xfrm>
            <a:off x="1" y="0"/>
            <a:ext cx="4778774"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0DBF0994-AD5E-3595-B447-E5B2AC0978A3}"/>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5" name="Title 1">
            <a:extLst>
              <a:ext uri="{FF2B5EF4-FFF2-40B4-BE49-F238E27FC236}">
                <a16:creationId xmlns:a16="http://schemas.microsoft.com/office/drawing/2014/main" id="{BB9764E7-16DA-ECC5-9F5C-1D513FEF8078}"/>
              </a:ext>
            </a:extLst>
          </p:cNvPr>
          <p:cNvSpPr txBox="1">
            <a:spLocks/>
          </p:cNvSpPr>
          <p:nvPr/>
        </p:nvSpPr>
        <p:spPr bwMode="auto">
          <a:xfrm>
            <a:off x="4340506" y="0"/>
            <a:ext cx="6552782"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Systems Engineering Perspective</a:t>
            </a:r>
          </a:p>
        </p:txBody>
      </p:sp>
      <p:sp>
        <p:nvSpPr>
          <p:cNvPr id="8" name="Slide Number Placeholder 1">
            <a:extLst>
              <a:ext uri="{FF2B5EF4-FFF2-40B4-BE49-F238E27FC236}">
                <a16:creationId xmlns:a16="http://schemas.microsoft.com/office/drawing/2014/main" id="{C5874421-31BC-885D-1C05-A81E33496CA7}"/>
              </a:ext>
            </a:extLst>
          </p:cNvPr>
          <p:cNvSpPr txBox="1">
            <a:spLocks/>
          </p:cNvSpPr>
          <p:nvPr/>
        </p:nvSpPr>
        <p:spPr>
          <a:xfrm>
            <a:off x="10893288" y="6390502"/>
            <a:ext cx="821634" cy="340935"/>
          </a:xfrm>
          <a:prstGeom prst="rect">
            <a:avLst/>
          </a:prstGeom>
        </p:spPr>
        <p:txBody>
          <a:bodyPr/>
          <a:lstStyle>
            <a:defPPr>
              <a:defRPr lang="en-US"/>
            </a:defPPr>
            <a:lvl1pPr algn="r" rtl="0" fontAlgn="base">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pPr>
                <a:defRPr/>
              </a:pPr>
              <a:t>4</a:t>
            </a:fld>
            <a:endParaRPr lang="en-US" dirty="0"/>
          </a:p>
        </p:txBody>
      </p:sp>
      <p:sp>
        <p:nvSpPr>
          <p:cNvPr id="9" name="Google Shape;114;p21">
            <a:extLst>
              <a:ext uri="{FF2B5EF4-FFF2-40B4-BE49-F238E27FC236}">
                <a16:creationId xmlns:a16="http://schemas.microsoft.com/office/drawing/2014/main" id="{097EC604-7511-5757-2A67-9E139F9BD7C0}"/>
              </a:ext>
            </a:extLst>
          </p:cNvPr>
          <p:cNvSpPr txBox="1">
            <a:spLocks/>
          </p:cNvSpPr>
          <p:nvPr/>
        </p:nvSpPr>
        <p:spPr bwMode="auto">
          <a:xfrm>
            <a:off x="850610" y="2881042"/>
            <a:ext cx="3907754" cy="639161"/>
          </a:xfrm>
          <a:prstGeom prst="rect">
            <a:avLst/>
          </a:prstGeom>
          <a:noFill/>
          <a:ln w="9525">
            <a:noFill/>
            <a:miter lim="800000"/>
            <a:headEnd/>
            <a:tailEnd/>
          </a:ln>
          <a:effectLst/>
        </p:spPr>
        <p:txBody>
          <a:bodyPr spcFirstLastPara="1" vert="horz" wrap="square" lIns="0" tIns="0" rIns="0" bIns="0" numCol="1" anchor="t" anchorCtr="0" compatLnSpc="1">
            <a:prstTxWarp prst="textNoShape">
              <a:avLst/>
            </a:prstTxWarp>
            <a:noAutofit/>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spcBef>
                <a:spcPts val="0"/>
              </a:spcBef>
              <a:spcAft>
                <a:spcPts val="0"/>
              </a:spcAft>
            </a:pPr>
            <a:r>
              <a:rPr lang="en-US" kern="0" dirty="0">
                <a:solidFill>
                  <a:schemeClr val="tx2">
                    <a:lumMod val="75000"/>
                  </a:schemeClr>
                </a:solidFill>
              </a:rPr>
              <a:t>The Digital Twin</a:t>
            </a:r>
          </a:p>
        </p:txBody>
      </p:sp>
      <p:sp>
        <p:nvSpPr>
          <p:cNvPr id="10" name="Google Shape;115;p21">
            <a:extLst>
              <a:ext uri="{FF2B5EF4-FFF2-40B4-BE49-F238E27FC236}">
                <a16:creationId xmlns:a16="http://schemas.microsoft.com/office/drawing/2014/main" id="{D34A2460-D39A-5602-3D81-017CD1D719E7}"/>
              </a:ext>
            </a:extLst>
          </p:cNvPr>
          <p:cNvSpPr/>
          <p:nvPr/>
        </p:nvSpPr>
        <p:spPr>
          <a:xfrm>
            <a:off x="850603" y="3474571"/>
            <a:ext cx="3401382" cy="39654"/>
          </a:xfrm>
          <a:prstGeom prst="rect">
            <a:avLst/>
          </a:prstGeom>
          <a:solidFill>
            <a:srgbClr val="ECEC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Tight SemiBold"/>
              <a:ea typeface="Inter Tight SemiBold"/>
              <a:cs typeface="Inter Tight SemiBold"/>
              <a:sym typeface="Inter Tight SemiBold"/>
            </a:endParaRPr>
          </a:p>
        </p:txBody>
      </p:sp>
      <p:sp>
        <p:nvSpPr>
          <p:cNvPr id="11" name="Google Shape;116;p21">
            <a:extLst>
              <a:ext uri="{FF2B5EF4-FFF2-40B4-BE49-F238E27FC236}">
                <a16:creationId xmlns:a16="http://schemas.microsoft.com/office/drawing/2014/main" id="{00C1F302-680E-7C03-C780-C9815E7BF0DA}"/>
              </a:ext>
            </a:extLst>
          </p:cNvPr>
          <p:cNvSpPr txBox="1"/>
          <p:nvPr/>
        </p:nvSpPr>
        <p:spPr>
          <a:xfrm>
            <a:off x="769621" y="3710060"/>
            <a:ext cx="3998020" cy="11244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2"/>
                </a:solidFill>
                <a:latin typeface="Inter Medium"/>
                <a:ea typeface="Inter Medium"/>
                <a:cs typeface="Inter Medium"/>
                <a:sym typeface="Inter Medium"/>
              </a:rPr>
              <a:t>A virtual representation of physical objects, processes, or systems that allows us to simulate, predict, and optimize their real-world performance.</a:t>
            </a:r>
            <a:endParaRPr sz="2400" dirty="0">
              <a:solidFill>
                <a:schemeClr val="dk2"/>
              </a:solidFill>
              <a:latin typeface="Inter Medium"/>
              <a:ea typeface="Inter Medium"/>
              <a:cs typeface="Inter Medium"/>
              <a:sym typeface="Inter Medium"/>
            </a:endParaRPr>
          </a:p>
        </p:txBody>
      </p:sp>
      <p:pic>
        <p:nvPicPr>
          <p:cNvPr id="59" name="Picture 58" descr="A diagram of data layer&#10;&#10;Description automatically generated">
            <a:extLst>
              <a:ext uri="{FF2B5EF4-FFF2-40B4-BE49-F238E27FC236}">
                <a16:creationId xmlns:a16="http://schemas.microsoft.com/office/drawing/2014/main" id="{F7A2E70B-7B03-BF46-29BD-BAA8B1CF6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8650" y="887422"/>
            <a:ext cx="5952495" cy="5888259"/>
          </a:xfrm>
          <a:prstGeom prst="rect">
            <a:avLst/>
          </a:prstGeom>
        </p:spPr>
      </p:pic>
    </p:spTree>
    <p:extLst>
      <p:ext uri="{BB962C8B-B14F-4D97-AF65-F5344CB8AC3E}">
        <p14:creationId xmlns:p14="http://schemas.microsoft.com/office/powerpoint/2010/main" val="212024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4C2BA-1F38-A8FB-C7CD-B935D9258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932E5-6ED4-D60B-2AC0-FC0E865CA3E6}"/>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890FED0D-3B28-83A2-ED53-C9EB652FF6CF}"/>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5" name="Title 1">
            <a:extLst>
              <a:ext uri="{FF2B5EF4-FFF2-40B4-BE49-F238E27FC236}">
                <a16:creationId xmlns:a16="http://schemas.microsoft.com/office/drawing/2014/main" id="{03D82B9B-CE0F-29A6-C60E-695593F43B0C}"/>
              </a:ext>
            </a:extLst>
          </p:cNvPr>
          <p:cNvSpPr txBox="1">
            <a:spLocks/>
          </p:cNvSpPr>
          <p:nvPr/>
        </p:nvSpPr>
        <p:spPr bwMode="auto">
          <a:xfrm>
            <a:off x="4705254"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Introduction</a:t>
            </a:r>
            <a:endParaRPr lang="en-US" sz="2000" i="1" kern="0" dirty="0">
              <a:solidFill>
                <a:srgbClr val="00B050"/>
              </a:solidFill>
            </a:endParaRPr>
          </a:p>
        </p:txBody>
      </p:sp>
      <p:pic>
        <p:nvPicPr>
          <p:cNvPr id="8" name="Picture 7" descr="A diagram of a diagram&#10;&#10;Description automatically generated">
            <a:extLst>
              <a:ext uri="{FF2B5EF4-FFF2-40B4-BE49-F238E27FC236}">
                <a16:creationId xmlns:a16="http://schemas.microsoft.com/office/drawing/2014/main" id="{190271C7-8DC8-6486-E8AC-62C012B747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20" y="841002"/>
            <a:ext cx="10721340" cy="5745655"/>
          </a:xfrm>
          <a:prstGeom prst="rect">
            <a:avLst/>
          </a:prstGeom>
        </p:spPr>
      </p:pic>
    </p:spTree>
    <p:extLst>
      <p:ext uri="{BB962C8B-B14F-4D97-AF65-F5344CB8AC3E}">
        <p14:creationId xmlns:p14="http://schemas.microsoft.com/office/powerpoint/2010/main" val="281422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25F2-0DAE-E330-954D-95561E731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D7910-5E2C-1A07-05D2-E3DE6B50A2BE}"/>
              </a:ext>
            </a:extLst>
          </p:cNvPr>
          <p:cNvSpPr>
            <a:spLocks noGrp="1"/>
          </p:cNvSpPr>
          <p:nvPr>
            <p:ph type="title"/>
          </p:nvPr>
        </p:nvSpPr>
        <p:spPr>
          <a:xfrm>
            <a:off x="1" y="0"/>
            <a:ext cx="4778774"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71915CEB-2C64-6E01-338D-5A7843EF2A15}"/>
              </a:ext>
            </a:extLst>
          </p:cNvPr>
          <p:cNvSpPr>
            <a:spLocks noGrp="1"/>
          </p:cNvSpPr>
          <p:nvPr>
            <p:ph sz="quarter" idx="11"/>
          </p:nvPr>
        </p:nvSpPr>
        <p:spPr>
          <a:xfrm>
            <a:off x="480132" y="1458410"/>
            <a:ext cx="6105863" cy="4663542"/>
          </a:xfrm>
        </p:spPr>
        <p:txBody>
          <a:bodyPr/>
          <a:lstStyle/>
          <a:p>
            <a:r>
              <a:rPr lang="en-US" dirty="0">
                <a:latin typeface="Arial" panose="020B0604020202020204" pitchFamily="34" charset="0"/>
                <a:cs typeface="Arial" panose="020B0604020202020204" pitchFamily="34" charset="0"/>
              </a:rPr>
              <a:t>Requirements </a:t>
            </a:r>
          </a:p>
          <a:p>
            <a:pPr lvl="1"/>
            <a:r>
              <a:rPr lang="en-US" dirty="0">
                <a:latin typeface="Arial" panose="020B0604020202020204" pitchFamily="34" charset="0"/>
                <a:cs typeface="Arial" panose="020B0604020202020204" pitchFamily="34" charset="0"/>
              </a:rPr>
              <a:t>As Requirements are refined…</a:t>
            </a:r>
          </a:p>
          <a:p>
            <a:pPr lvl="1"/>
            <a:r>
              <a:rPr lang="en-US" dirty="0">
                <a:latin typeface="Arial" panose="020B0604020202020204" pitchFamily="34" charset="0"/>
                <a:cs typeface="Arial" panose="020B0604020202020204" pitchFamily="34" charset="0"/>
              </a:rPr>
              <a:t>Requirements are better understood</a:t>
            </a: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DBF0994-AD5E-3595-B447-E5B2AC0978A3}"/>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5" name="Title 1">
            <a:extLst>
              <a:ext uri="{FF2B5EF4-FFF2-40B4-BE49-F238E27FC236}">
                <a16:creationId xmlns:a16="http://schemas.microsoft.com/office/drawing/2014/main" id="{BB9764E7-16DA-ECC5-9F5C-1D513FEF8078}"/>
              </a:ext>
            </a:extLst>
          </p:cNvPr>
          <p:cNvSpPr txBox="1">
            <a:spLocks/>
          </p:cNvSpPr>
          <p:nvPr/>
        </p:nvSpPr>
        <p:spPr bwMode="auto">
          <a:xfrm>
            <a:off x="4340506" y="0"/>
            <a:ext cx="6552782"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Systems Engineering Perspective</a:t>
            </a:r>
          </a:p>
        </p:txBody>
      </p:sp>
      <p:sp>
        <p:nvSpPr>
          <p:cNvPr id="12" name="Content Placeholder 3">
            <a:extLst>
              <a:ext uri="{FF2B5EF4-FFF2-40B4-BE49-F238E27FC236}">
                <a16:creationId xmlns:a16="http://schemas.microsoft.com/office/drawing/2014/main" id="{39BC934C-B1BE-9323-FE9A-3120D23D94EB}"/>
              </a:ext>
            </a:extLst>
          </p:cNvPr>
          <p:cNvSpPr txBox="1">
            <a:spLocks/>
          </p:cNvSpPr>
          <p:nvPr/>
        </p:nvSpPr>
        <p:spPr bwMode="auto">
          <a:xfrm>
            <a:off x="6163519" y="1458410"/>
            <a:ext cx="5775767" cy="4663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panose="020B0604020202020204" pitchFamily="34" charset="0"/>
                <a:cs typeface="Arial" panose="020B0604020202020204" pitchFamily="34" charset="0"/>
              </a:rPr>
              <a:t>Design Options</a:t>
            </a:r>
          </a:p>
          <a:p>
            <a:pPr lvl="1"/>
            <a:r>
              <a:rPr lang="en-US" kern="0" dirty="0">
                <a:latin typeface="Arial" panose="020B0604020202020204" pitchFamily="34" charset="0"/>
                <a:cs typeface="Arial" panose="020B0604020202020204" pitchFamily="34" charset="0"/>
              </a:rPr>
              <a:t>Design Options are constrained.</a:t>
            </a:r>
          </a:p>
          <a:p>
            <a:pPr lvl="1"/>
            <a:r>
              <a:rPr lang="en-US" kern="0" dirty="0">
                <a:latin typeface="Arial" panose="020B0604020202020204" pitchFamily="34" charset="0"/>
                <a:cs typeface="Arial" panose="020B0604020202020204" pitchFamily="34" charset="0"/>
              </a:rPr>
              <a:t>As product design continues ...</a:t>
            </a:r>
          </a:p>
          <a:p>
            <a:endParaRPr lang="en-US" kern="0" dirty="0">
              <a:latin typeface="Arial" panose="020B0604020202020204" pitchFamily="34" charset="0"/>
              <a:cs typeface="Arial" panose="020B0604020202020204" pitchFamily="34" charset="0"/>
            </a:endParaRPr>
          </a:p>
          <a:p>
            <a:pPr lvl="1"/>
            <a:endParaRPr lang="en-US" kern="0" dirty="0">
              <a:latin typeface="Arial" panose="020B06040202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8DCF6237-BF5F-CCDE-4EC0-73460B37CDDF}"/>
              </a:ext>
            </a:extLst>
          </p:cNvPr>
          <p:cNvSpPr txBox="1">
            <a:spLocks/>
          </p:cNvSpPr>
          <p:nvPr/>
        </p:nvSpPr>
        <p:spPr bwMode="auto">
          <a:xfrm>
            <a:off x="480132" y="3923818"/>
            <a:ext cx="11001954" cy="27074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panose="020B0604020202020204" pitchFamily="34" charset="0"/>
                <a:cs typeface="Arial" panose="020B0604020202020204" pitchFamily="34" charset="0"/>
              </a:rPr>
              <a:t>Leveraging iterative design techniques </a:t>
            </a:r>
          </a:p>
          <a:p>
            <a:pPr lvl="1"/>
            <a:r>
              <a:rPr lang="en-US" kern="0" dirty="0">
                <a:latin typeface="Arial" panose="020B0604020202020204" pitchFamily="34" charset="0"/>
                <a:cs typeface="Arial" panose="020B0604020202020204" pitchFamily="34" charset="0"/>
              </a:rPr>
              <a:t>Adapt to emerging behaviors</a:t>
            </a:r>
          </a:p>
          <a:p>
            <a:pPr lvl="1"/>
            <a:r>
              <a:rPr lang="en-US" kern="0" dirty="0">
                <a:latin typeface="Arial" panose="020B0604020202020204" pitchFamily="34" charset="0"/>
                <a:cs typeface="Arial" panose="020B0604020202020204" pitchFamily="34" charset="0"/>
              </a:rPr>
              <a:t>Evolves the system design</a:t>
            </a:r>
          </a:p>
          <a:p>
            <a:pPr lvl="1"/>
            <a:r>
              <a:rPr lang="en-US" kern="0" dirty="0">
                <a:latin typeface="Arial" panose="020B0604020202020204" pitchFamily="34" charset="0"/>
                <a:cs typeface="Arial" panose="020B0604020202020204" pitchFamily="34" charset="0"/>
              </a:rPr>
              <a:t>Refines system requirements to ever-increasing levels of fidelity. </a:t>
            </a:r>
          </a:p>
          <a:p>
            <a:endParaRPr lang="en-US" kern="0" dirty="0">
              <a:latin typeface="Arial" panose="020B0604020202020204" pitchFamily="34" charset="0"/>
              <a:cs typeface="Arial" panose="020B0604020202020204" pitchFamily="34" charset="0"/>
            </a:endParaRPr>
          </a:p>
          <a:p>
            <a:pPr lvl="1"/>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7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uiExpand="1"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644-E6CC-DC76-C6B2-5BE5969BF8A1}"/>
            </a:ext>
          </a:extLst>
        </p:cNvPr>
        <p:cNvGrpSpPr/>
        <p:nvPr/>
      </p:nvGrpSpPr>
      <p:grpSpPr>
        <a:xfrm>
          <a:off x="0" y="0"/>
          <a:ext cx="0" cy="0"/>
          <a:chOff x="0" y="0"/>
          <a:chExt cx="0" cy="0"/>
        </a:xfrm>
      </p:grpSpPr>
      <p:pic>
        <p:nvPicPr>
          <p:cNvPr id="11" name="Picture 10" descr="A diagram of a diagram&#10;&#10;Description automatically generated">
            <a:extLst>
              <a:ext uri="{FF2B5EF4-FFF2-40B4-BE49-F238E27FC236}">
                <a16:creationId xmlns:a16="http://schemas.microsoft.com/office/drawing/2014/main" id="{2D42EB2D-0C1F-9C52-C59F-76DC926915D4}"/>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1199899" y="839164"/>
            <a:ext cx="10405661" cy="6018835"/>
          </a:xfrm>
          <a:prstGeom prst="rect">
            <a:avLst/>
          </a:prstGeom>
        </p:spPr>
      </p:pic>
      <p:sp>
        <p:nvSpPr>
          <p:cNvPr id="2" name="Title 1">
            <a:extLst>
              <a:ext uri="{FF2B5EF4-FFF2-40B4-BE49-F238E27FC236}">
                <a16:creationId xmlns:a16="http://schemas.microsoft.com/office/drawing/2014/main" id="{89CB2E46-2DC1-A806-4706-3B4F92C0504D}"/>
              </a:ext>
            </a:extLst>
          </p:cNvPr>
          <p:cNvSpPr>
            <a:spLocks noGrp="1"/>
          </p:cNvSpPr>
          <p:nvPr>
            <p:ph type="title"/>
          </p:nvPr>
        </p:nvSpPr>
        <p:spPr>
          <a:xfrm>
            <a:off x="1" y="0"/>
            <a:ext cx="4778774"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FE98FECB-D756-06A6-9805-526745B1616C}"/>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5" name="Title 1">
            <a:extLst>
              <a:ext uri="{FF2B5EF4-FFF2-40B4-BE49-F238E27FC236}">
                <a16:creationId xmlns:a16="http://schemas.microsoft.com/office/drawing/2014/main" id="{6AE8FC72-D56B-38F2-B2A7-7D1CC88FBFE0}"/>
              </a:ext>
            </a:extLst>
          </p:cNvPr>
          <p:cNvSpPr txBox="1">
            <a:spLocks/>
          </p:cNvSpPr>
          <p:nvPr/>
        </p:nvSpPr>
        <p:spPr bwMode="auto">
          <a:xfrm>
            <a:off x="4340506" y="0"/>
            <a:ext cx="6552782"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Systems Engineering Perspective</a:t>
            </a:r>
          </a:p>
        </p:txBody>
      </p:sp>
    </p:spTree>
    <p:extLst>
      <p:ext uri="{BB962C8B-B14F-4D97-AF65-F5344CB8AC3E}">
        <p14:creationId xmlns:p14="http://schemas.microsoft.com/office/powerpoint/2010/main" val="8884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97A3-0376-EA6E-66FD-E97CE2E5E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73CAF-8BE6-9CDF-9050-4821EB53217E}"/>
              </a:ext>
            </a:extLst>
          </p:cNvPr>
          <p:cNvSpPr>
            <a:spLocks noGrp="1"/>
          </p:cNvSpPr>
          <p:nvPr>
            <p:ph type="title"/>
          </p:nvPr>
        </p:nvSpPr>
        <p:spPr>
          <a:xfrm>
            <a:off x="238939" y="0"/>
            <a:ext cx="4539835" cy="795130"/>
          </a:xfrm>
        </p:spPr>
        <p:txBody>
          <a:bodyPr/>
          <a:lstStyle/>
          <a:p>
            <a:pPr algn="l"/>
            <a:r>
              <a:rPr lang="en-US" dirty="0"/>
              <a:t>Binary Source of Truth</a:t>
            </a:r>
            <a:endParaRPr lang="en-US" sz="2000" dirty="0">
              <a:solidFill>
                <a:srgbClr val="00B050"/>
              </a:solidFill>
            </a:endParaRPr>
          </a:p>
        </p:txBody>
      </p:sp>
      <p:sp>
        <p:nvSpPr>
          <p:cNvPr id="3" name="Slide Number Placeholder 2">
            <a:extLst>
              <a:ext uri="{FF2B5EF4-FFF2-40B4-BE49-F238E27FC236}">
                <a16:creationId xmlns:a16="http://schemas.microsoft.com/office/drawing/2014/main" id="{8F3BCC62-52CA-6D68-7DAC-C256DA228C77}"/>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5" name="Title 1">
            <a:extLst>
              <a:ext uri="{FF2B5EF4-FFF2-40B4-BE49-F238E27FC236}">
                <a16:creationId xmlns:a16="http://schemas.microsoft.com/office/drawing/2014/main" id="{B7D9EEB7-0358-2535-5A6D-248E992B5D41}"/>
              </a:ext>
            </a:extLst>
          </p:cNvPr>
          <p:cNvSpPr txBox="1">
            <a:spLocks/>
          </p:cNvSpPr>
          <p:nvPr/>
        </p:nvSpPr>
        <p:spPr bwMode="auto">
          <a:xfrm>
            <a:off x="4722616" y="0"/>
            <a:ext cx="555532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Using DTs to Enable Agile SE </a:t>
            </a:r>
          </a:p>
        </p:txBody>
      </p:sp>
      <p:pic>
        <p:nvPicPr>
          <p:cNvPr id="10" name="Picture 9" descr="A diagram of a digital thread&#10;&#10;Description automatically generated">
            <a:extLst>
              <a:ext uri="{FF2B5EF4-FFF2-40B4-BE49-F238E27FC236}">
                <a16:creationId xmlns:a16="http://schemas.microsoft.com/office/drawing/2014/main" id="{1457DE5E-2CFD-73F9-FD12-A955F5F69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86067" y="849250"/>
            <a:ext cx="7266544" cy="5742049"/>
          </a:xfrm>
          <a:prstGeom prst="rect">
            <a:avLst/>
          </a:prstGeom>
        </p:spPr>
      </p:pic>
      <p:sp>
        <p:nvSpPr>
          <p:cNvPr id="4" name="TextBox 3">
            <a:extLst>
              <a:ext uri="{FF2B5EF4-FFF2-40B4-BE49-F238E27FC236}">
                <a16:creationId xmlns:a16="http://schemas.microsoft.com/office/drawing/2014/main" id="{CA883882-2D31-A41D-3F9B-ABB6E8D994D2}"/>
              </a:ext>
            </a:extLst>
          </p:cNvPr>
          <p:cNvSpPr txBox="1"/>
          <p:nvPr/>
        </p:nvSpPr>
        <p:spPr>
          <a:xfrm>
            <a:off x="2302328" y="1028700"/>
            <a:ext cx="2287421" cy="584775"/>
          </a:xfrm>
          <a:prstGeom prst="rect">
            <a:avLst/>
          </a:prstGeom>
          <a:noFill/>
        </p:spPr>
        <p:txBody>
          <a:bodyPr wrap="none" rtlCol="0">
            <a:spAutoFit/>
          </a:bodyPr>
          <a:lstStyle/>
          <a:p>
            <a:r>
              <a:rPr lang="en-US" dirty="0"/>
              <a:t>Digital Twin</a:t>
            </a:r>
          </a:p>
        </p:txBody>
      </p:sp>
      <p:sp>
        <p:nvSpPr>
          <p:cNvPr id="6" name="TextBox 5">
            <a:extLst>
              <a:ext uri="{FF2B5EF4-FFF2-40B4-BE49-F238E27FC236}">
                <a16:creationId xmlns:a16="http://schemas.microsoft.com/office/drawing/2014/main" id="{0C9E41D1-575A-6C0D-17E0-7603A83B4B79}"/>
              </a:ext>
            </a:extLst>
          </p:cNvPr>
          <p:cNvSpPr txBox="1"/>
          <p:nvPr/>
        </p:nvSpPr>
        <p:spPr>
          <a:xfrm>
            <a:off x="2193471" y="5965206"/>
            <a:ext cx="2712217" cy="584775"/>
          </a:xfrm>
          <a:prstGeom prst="rect">
            <a:avLst/>
          </a:prstGeom>
          <a:noFill/>
        </p:spPr>
        <p:txBody>
          <a:bodyPr wrap="none" rtlCol="0">
            <a:spAutoFit/>
          </a:bodyPr>
          <a:lstStyle/>
          <a:p>
            <a:r>
              <a:rPr lang="en-US" dirty="0"/>
              <a:t>Physical Asset</a:t>
            </a:r>
          </a:p>
        </p:txBody>
      </p:sp>
    </p:spTree>
    <p:extLst>
      <p:ext uri="{BB962C8B-B14F-4D97-AF65-F5344CB8AC3E}">
        <p14:creationId xmlns:p14="http://schemas.microsoft.com/office/powerpoint/2010/main" val="158685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B25F2-0DAE-E330-954D-95561E731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D7910-5E2C-1A07-05D2-E3DE6B50A2BE}"/>
              </a:ext>
            </a:extLst>
          </p:cNvPr>
          <p:cNvSpPr>
            <a:spLocks noGrp="1"/>
          </p:cNvSpPr>
          <p:nvPr>
            <p:ph type="title"/>
          </p:nvPr>
        </p:nvSpPr>
        <p:spPr>
          <a:xfrm>
            <a:off x="1" y="0"/>
            <a:ext cx="4778774" cy="795130"/>
          </a:xfrm>
        </p:spPr>
        <p:txBody>
          <a:bodyPr/>
          <a:lstStyle/>
          <a:p>
            <a:pPr algn="l"/>
            <a:r>
              <a:rPr lang="en-US" dirty="0"/>
              <a:t>Binary Source of Truth</a:t>
            </a:r>
            <a:endParaRPr lang="en-US" sz="2000" dirty="0">
              <a:solidFill>
                <a:srgbClr val="00B050"/>
              </a:solidFill>
            </a:endParaRPr>
          </a:p>
        </p:txBody>
      </p:sp>
      <p:sp>
        <p:nvSpPr>
          <p:cNvPr id="4" name="Content Placeholder 3">
            <a:extLst>
              <a:ext uri="{FF2B5EF4-FFF2-40B4-BE49-F238E27FC236}">
                <a16:creationId xmlns:a16="http://schemas.microsoft.com/office/drawing/2014/main" id="{71915CEB-2C64-6E01-338D-5A7843EF2A15}"/>
              </a:ext>
            </a:extLst>
          </p:cNvPr>
          <p:cNvSpPr>
            <a:spLocks noGrp="1"/>
          </p:cNvSpPr>
          <p:nvPr>
            <p:ph sz="quarter" idx="11"/>
          </p:nvPr>
        </p:nvSpPr>
        <p:spPr>
          <a:xfrm>
            <a:off x="480132" y="1458410"/>
            <a:ext cx="11156697" cy="4663542"/>
          </a:xfrm>
        </p:spPr>
        <p:txBody>
          <a:bodyPr/>
          <a:lstStyle/>
          <a:p>
            <a:r>
              <a:rPr lang="en-US" sz="3200" dirty="0">
                <a:latin typeface="Arial" panose="020B0604020202020204" pitchFamily="34" charset="0"/>
                <a:cs typeface="Arial" panose="020B0604020202020204" pitchFamily="34" charset="0"/>
              </a:rPr>
              <a:t>The cadence of status updates from the physical asset defines the validity of your documented "ground truth".</a:t>
            </a:r>
          </a:p>
        </p:txBody>
      </p:sp>
      <p:sp>
        <p:nvSpPr>
          <p:cNvPr id="3" name="Slide Number Placeholder 2">
            <a:extLst>
              <a:ext uri="{FF2B5EF4-FFF2-40B4-BE49-F238E27FC236}">
                <a16:creationId xmlns:a16="http://schemas.microsoft.com/office/drawing/2014/main" id="{0DBF0994-AD5E-3595-B447-E5B2AC0978A3}"/>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5" name="Title 1">
            <a:extLst>
              <a:ext uri="{FF2B5EF4-FFF2-40B4-BE49-F238E27FC236}">
                <a16:creationId xmlns:a16="http://schemas.microsoft.com/office/drawing/2014/main" id="{BB9764E7-16DA-ECC5-9F5C-1D513FEF8078}"/>
              </a:ext>
            </a:extLst>
          </p:cNvPr>
          <p:cNvSpPr txBox="1">
            <a:spLocks/>
          </p:cNvSpPr>
          <p:nvPr/>
        </p:nvSpPr>
        <p:spPr bwMode="auto">
          <a:xfrm>
            <a:off x="4340506" y="0"/>
            <a:ext cx="6552782"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r"/>
            <a:r>
              <a:rPr lang="en-US" i="1" dirty="0"/>
              <a:t>Systems Engineering Perspective</a:t>
            </a:r>
          </a:p>
        </p:txBody>
      </p:sp>
    </p:spTree>
    <p:extLst>
      <p:ext uri="{BB962C8B-B14F-4D97-AF65-F5344CB8AC3E}">
        <p14:creationId xmlns:p14="http://schemas.microsoft.com/office/powerpoint/2010/main" val="112818569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purl.org/dc/dcmitype/"/>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15418</TotalTime>
  <Words>3047</Words>
  <Application>Microsoft Office PowerPoint</Application>
  <PresentationFormat>Widescreen</PresentationFormat>
  <Paragraphs>195</Paragraphs>
  <Slides>17</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6" baseType="lpstr">
      <vt:lpstr>Arial</vt:lpstr>
      <vt:lpstr>Arial Narrow</vt:lpstr>
      <vt:lpstr>Courier New</vt:lpstr>
      <vt:lpstr>Gotham</vt:lpstr>
      <vt:lpstr>Inter Medium</vt:lpstr>
      <vt:lpstr>Inter Tight SemiBold</vt:lpstr>
      <vt:lpstr>Tahoma</vt:lpstr>
      <vt:lpstr>Wingdings</vt:lpstr>
      <vt:lpstr>Blends</vt:lpstr>
      <vt:lpstr>PowerPoint Presentation</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lpstr>Binary Source of Truth</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kyle.p.simmons@hotmail.com</dc:creator>
  <cp:lastModifiedBy>Kyle Simmons</cp:lastModifiedBy>
  <cp:revision>61</cp:revision>
  <cp:lastPrinted>1601-01-01T00:00:00Z</cp:lastPrinted>
  <dcterms:created xsi:type="dcterms:W3CDTF">2016-03-29T15:29:36Z</dcterms:created>
  <dcterms:modified xsi:type="dcterms:W3CDTF">2024-12-04T17:36:11Z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