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2"/>
  </p:notesMasterIdLst>
  <p:handoutMasterIdLst>
    <p:handoutMasterId r:id="rId23"/>
  </p:handoutMasterIdLst>
  <p:sldIdLst>
    <p:sldId id="289" r:id="rId5"/>
    <p:sldId id="290" r:id="rId6"/>
    <p:sldId id="302" r:id="rId7"/>
    <p:sldId id="303" r:id="rId8"/>
    <p:sldId id="307" r:id="rId9"/>
    <p:sldId id="306" r:id="rId10"/>
    <p:sldId id="318" r:id="rId11"/>
    <p:sldId id="308" r:id="rId12"/>
    <p:sldId id="309" r:id="rId13"/>
    <p:sldId id="310" r:id="rId14"/>
    <p:sldId id="311" r:id="rId15"/>
    <p:sldId id="312" r:id="rId16"/>
    <p:sldId id="314" r:id="rId17"/>
    <p:sldId id="321" r:id="rId18"/>
    <p:sldId id="317" r:id="rId19"/>
    <p:sldId id="320" r:id="rId20"/>
    <p:sldId id="319" r:id="rId21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8" autoAdjust="0"/>
    <p:restoredTop sz="94634" autoAdjust="0"/>
  </p:normalViewPr>
  <p:slideViewPr>
    <p:cSldViewPr snapToGrid="0">
      <p:cViewPr varScale="1">
        <p:scale>
          <a:sx n="81" d="100"/>
          <a:sy n="81" d="100"/>
        </p:scale>
        <p:origin x="75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98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01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54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57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96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30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85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9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66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9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emf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.g.Hackett.civ@army.mi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Preparing for Large Scale Combat Operations (LSCO): Modeling and Simulation Approaches to Rapidly Improve Medical Training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Matthew Hackett, PhD.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DEVCOM Soldier Center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Simulation Approach: Utilizing Surrogate Medical Devices for Training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dirty="0"/>
              <a:t>Surrogates devices will be modified medical equipment or realistic facsimiles, instrumented to provide performance data</a:t>
            </a:r>
          </a:p>
          <a:p>
            <a:pPr eaLnBrk="1" hangingPunct="1"/>
            <a:r>
              <a:rPr lang="en-US" sz="2600" dirty="0"/>
              <a:t>Initial surrogates will focus on a surrogate IFAK kit</a:t>
            </a:r>
          </a:p>
          <a:p>
            <a:pPr eaLnBrk="1" hangingPunct="1"/>
            <a:r>
              <a:rPr lang="en-US" sz="2600" dirty="0"/>
              <a:t>Current capabilities </a:t>
            </a:r>
          </a:p>
          <a:p>
            <a:pPr lvl="1"/>
            <a:r>
              <a:rPr lang="en-US" sz="2300" dirty="0"/>
              <a:t>Surrogate Tourniquet</a:t>
            </a:r>
          </a:p>
          <a:p>
            <a:pPr lvl="1"/>
            <a:r>
              <a:rPr lang="en-US" sz="2300" dirty="0"/>
              <a:t>Israeli Bandage (in development)</a:t>
            </a:r>
          </a:p>
          <a:p>
            <a:pPr lvl="1"/>
            <a:r>
              <a:rPr lang="en-US" sz="2300" dirty="0"/>
              <a:t>Needle (in development)</a:t>
            </a:r>
          </a:p>
          <a:p>
            <a:pPr eaLnBrk="1" hangingPunct="1"/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 picture containing weapon&#10;&#10;Description automatically generated">
            <a:extLst>
              <a:ext uri="{FF2B5EF4-FFF2-40B4-BE49-F238E27FC236}">
                <a16:creationId xmlns:a16="http://schemas.microsoft.com/office/drawing/2014/main" id="{C4B9B5CE-04FA-87C7-9BF3-96CA6F1B4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3" y="4239746"/>
            <a:ext cx="2598171" cy="1948626"/>
          </a:xfrm>
          <a:prstGeom prst="rect">
            <a:avLst/>
          </a:prstGeom>
        </p:spPr>
      </p:pic>
      <p:pic>
        <p:nvPicPr>
          <p:cNvPr id="3" name="Picture 2" descr="A picture containing weapon, knife&#10;&#10;Description automatically generated">
            <a:extLst>
              <a:ext uri="{FF2B5EF4-FFF2-40B4-BE49-F238E27FC236}">
                <a16:creationId xmlns:a16="http://schemas.microsoft.com/office/drawing/2014/main" id="{A052DD3E-E5D2-CC16-B8CD-BEDEA8DD1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25" b="18273"/>
          <a:stretch/>
        </p:blipFill>
        <p:spPr>
          <a:xfrm>
            <a:off x="3677248" y="4310283"/>
            <a:ext cx="3451374" cy="1807551"/>
          </a:xfrm>
          <a:prstGeom prst="rect">
            <a:avLst/>
          </a:prstGeom>
        </p:spPr>
      </p:pic>
      <p:pic>
        <p:nvPicPr>
          <p:cNvPr id="6146" name="Picture 2" descr="USCG MINI IFAK | North American Rescue">
            <a:extLst>
              <a:ext uri="{FF2B5EF4-FFF2-40B4-BE49-F238E27FC236}">
                <a16:creationId xmlns:a16="http://schemas.microsoft.com/office/drawing/2014/main" id="{A99BE4F0-9929-9867-954B-43B27327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871" y="2283643"/>
            <a:ext cx="3659957" cy="365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54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Technology Approach: Leveraging New Technologies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93059" y="903507"/>
            <a:ext cx="10928351" cy="4890211"/>
          </a:xfrm>
        </p:spPr>
        <p:txBody>
          <a:bodyPr/>
          <a:lstStyle/>
          <a:p>
            <a:pPr eaLnBrk="1" hangingPunct="1"/>
            <a:r>
              <a:rPr lang="en-US" dirty="0"/>
              <a:t>Virtual and Mixed Reality can provide environments and the volume of casualties that are difficult to replicate in real world simulation environments</a:t>
            </a:r>
          </a:p>
          <a:p>
            <a:pPr lvl="1"/>
            <a:r>
              <a:rPr lang="en-US" dirty="0"/>
              <a:t>Triage decisions</a:t>
            </a:r>
          </a:p>
          <a:p>
            <a:pPr lvl="1"/>
            <a:r>
              <a:rPr lang="en-US" dirty="0"/>
              <a:t>Patient handoffs</a:t>
            </a:r>
          </a:p>
          <a:p>
            <a:pPr lvl="1"/>
            <a:r>
              <a:rPr lang="en-US" dirty="0"/>
              <a:t>Multi-casualty management and team communication</a:t>
            </a:r>
          </a:p>
          <a:p>
            <a:pPr eaLnBrk="1" hangingPunct="1"/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Triage Mass Casualty | Virtual Reality Medical Simulation | SimX">
            <a:extLst>
              <a:ext uri="{FF2B5EF4-FFF2-40B4-BE49-F238E27FC236}">
                <a16:creationId xmlns:a16="http://schemas.microsoft.com/office/drawing/2014/main" id="{125A846B-FADE-7688-2E49-90B135F5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37" y="3329758"/>
            <a:ext cx="4930578" cy="268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hio State team turns to virtual reality for emergency scenarios">
            <a:extLst>
              <a:ext uri="{FF2B5EF4-FFF2-40B4-BE49-F238E27FC236}">
                <a16:creationId xmlns:a16="http://schemas.microsoft.com/office/drawing/2014/main" id="{AE65A438-805D-9071-3494-FCF4CB55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98874" y="3329758"/>
            <a:ext cx="4770791" cy="268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4CC9EE-3F37-9A2D-E0EB-B1F40AC0BBC9}"/>
              </a:ext>
            </a:extLst>
          </p:cNvPr>
          <p:cNvSpPr txBox="1"/>
          <p:nvPr/>
        </p:nvSpPr>
        <p:spPr>
          <a:xfrm>
            <a:off x="896232" y="6033528"/>
            <a:ext cx="417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Ohio State University Triage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35903-2850-1DBE-BA2D-CCD4673565DB}"/>
              </a:ext>
            </a:extLst>
          </p:cNvPr>
          <p:cNvSpPr txBox="1"/>
          <p:nvPr/>
        </p:nvSpPr>
        <p:spPr>
          <a:xfrm>
            <a:off x="7304891" y="6025672"/>
            <a:ext cx="417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SimX</a:t>
            </a:r>
            <a:r>
              <a:rPr lang="en-US" sz="1800" dirty="0"/>
              <a:t> MASCAL Scenario</a:t>
            </a:r>
          </a:p>
        </p:txBody>
      </p:sp>
    </p:spTree>
    <p:extLst>
      <p:ext uri="{BB962C8B-B14F-4D97-AF65-F5344CB8AC3E}">
        <p14:creationId xmlns:p14="http://schemas.microsoft.com/office/powerpoint/2010/main" val="3953889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Creative Approach: Integrating Existing Technologies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Combining existing manikins, task trainers, patient actors, and serious games can yield impressive results for multi-casualty scenarios (Change &amp; Murphy, 2007)</a:t>
            </a:r>
          </a:p>
          <a:p>
            <a:pPr eaLnBrk="1" hangingPunct="1"/>
            <a:r>
              <a:rPr lang="en-US" dirty="0"/>
              <a:t>Challenges include:</a:t>
            </a:r>
          </a:p>
          <a:p>
            <a:pPr lvl="1"/>
            <a:r>
              <a:rPr lang="en-US" dirty="0"/>
              <a:t>Significant effort required to organize and execute</a:t>
            </a:r>
          </a:p>
          <a:p>
            <a:pPr lvl="1"/>
            <a:r>
              <a:rPr lang="en-US" dirty="0"/>
              <a:t>Lack of interoperability for simulations</a:t>
            </a:r>
          </a:p>
          <a:p>
            <a:pPr lvl="1"/>
            <a:r>
              <a:rPr lang="en-US" dirty="0"/>
              <a:t>Requires extensive expertise to design scenario and operate a variety of simulation technologies</a:t>
            </a:r>
          </a:p>
          <a:p>
            <a:pPr lvl="1"/>
            <a:r>
              <a:rPr lang="en-US" dirty="0"/>
              <a:t>Some companies offer this on a limited scale, but providing this capability to the larger force is an issue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0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Federated Models with Data Pass-Through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28986" y="6402860"/>
            <a:ext cx="674823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CE36A2A-1A91-48B6-9579-C8491E5AB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535" y="4014146"/>
            <a:ext cx="1647526" cy="848773"/>
          </a:xfrm>
          <a:prstGeom prst="rect">
            <a:avLst/>
          </a:prstGeom>
          <a:ln w="31750">
            <a:noFill/>
          </a:ln>
        </p:spPr>
      </p:pic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0CCBF021-E34F-BE5C-CC0C-BD5B783EEEC8}"/>
              </a:ext>
            </a:extLst>
          </p:cNvPr>
          <p:cNvSpPr/>
          <p:nvPr/>
        </p:nvSpPr>
        <p:spPr>
          <a:xfrm>
            <a:off x="1924157" y="5933345"/>
            <a:ext cx="9579998" cy="359896"/>
          </a:xfrm>
          <a:prstGeom prst="leftRightArrow">
            <a:avLst/>
          </a:prstGeom>
          <a:noFill/>
          <a:ln w="12700" cap="flat" cmpd="sng" algn="ctr">
            <a:solidFill>
              <a:srgbClr val="221F2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A1905D-BAD1-C9FC-0899-E5D54FA9A9C9}"/>
              </a:ext>
            </a:extLst>
          </p:cNvPr>
          <p:cNvSpPr/>
          <p:nvPr/>
        </p:nvSpPr>
        <p:spPr>
          <a:xfrm>
            <a:off x="845115" y="2702962"/>
            <a:ext cx="10563097" cy="1009572"/>
          </a:xfrm>
          <a:prstGeom prst="rect">
            <a:avLst/>
          </a:prstGeom>
          <a:solidFill>
            <a:srgbClr val="D5D5D7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CC01">
                    <a:lumMod val="50000"/>
                  </a:srgbClr>
                </a:solidFill>
                <a:latin typeface="Copperplate Gothic Light" panose="020E0507020206020404" pitchFamily="34" charset="0"/>
              </a:rPr>
              <a:t>Interoperability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C01">
                    <a:lumMod val="50000"/>
                  </a:srgbClr>
                </a:solidFill>
                <a:effectLst/>
                <a:uLnTx/>
                <a:uFillTx/>
                <a:latin typeface="Copperplate Gothic Light" panose="020E0507020206020404" pitchFamily="34" charset="0"/>
                <a:ea typeface="+mn-ea"/>
                <a:cs typeface="+mn-cs"/>
              </a:rPr>
              <a:t> Architecture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245E47E-4C01-3B87-7427-B877690305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40" y="4477170"/>
            <a:ext cx="1283914" cy="122437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DCCAE6D-2940-951B-A0E6-4E83182E0C04}"/>
              </a:ext>
            </a:extLst>
          </p:cNvPr>
          <p:cNvSpPr txBox="1"/>
          <p:nvPr/>
        </p:nvSpPr>
        <p:spPr>
          <a:xfrm>
            <a:off x="3673384" y="2643806"/>
            <a:ext cx="470574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RTI (COLLECTIVE TRAINING)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90879C-F237-8B5A-1AF4-FF25AC38D2B9}"/>
              </a:ext>
            </a:extLst>
          </p:cNvPr>
          <p:cNvSpPr txBox="1"/>
          <p:nvPr/>
        </p:nvSpPr>
        <p:spPr>
          <a:xfrm>
            <a:off x="4998594" y="2381358"/>
            <a:ext cx="76731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CCP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A5C8C61-56AA-EE61-1C6B-6D6BA2F88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908" y="4731534"/>
            <a:ext cx="1929641" cy="100589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1E6C8E9-C7C5-3B7A-AF0F-F97BAD4BA61D}"/>
              </a:ext>
            </a:extLst>
          </p:cNvPr>
          <p:cNvSpPr txBox="1"/>
          <p:nvPr/>
        </p:nvSpPr>
        <p:spPr>
          <a:xfrm>
            <a:off x="6860096" y="2381611"/>
            <a:ext cx="82523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Evac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2145C5B-39E8-48B4-23CE-37368EEFB4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72" y="1344001"/>
            <a:ext cx="2134505" cy="989962"/>
          </a:xfrm>
          <a:prstGeom prst="rect">
            <a:avLst/>
          </a:prstGeom>
          <a:ln w="44450">
            <a:solidFill>
              <a:srgbClr val="000000"/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AEB0BEB-DA41-5AD5-8930-40F0E343B1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05" y="4105862"/>
            <a:ext cx="1619207" cy="86079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12C2031-D05E-85FD-E718-4EB9ABB843DE}"/>
              </a:ext>
            </a:extLst>
          </p:cNvPr>
          <p:cNvSpPr txBox="1"/>
          <p:nvPr/>
        </p:nvSpPr>
        <p:spPr>
          <a:xfrm>
            <a:off x="2663975" y="5661936"/>
            <a:ext cx="184198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CUF</a:t>
            </a:r>
          </a:p>
        </p:txBody>
      </p:sp>
      <p:cxnSp>
        <p:nvCxnSpPr>
          <p:cNvPr id="9216" name="Straight Arrow Connector 9215">
            <a:extLst>
              <a:ext uri="{FF2B5EF4-FFF2-40B4-BE49-F238E27FC236}">
                <a16:creationId xmlns:a16="http://schemas.microsoft.com/office/drawing/2014/main" id="{2E10EC40-741D-DD2F-4531-7AAE53CBDA3E}"/>
              </a:ext>
            </a:extLst>
          </p:cNvPr>
          <p:cNvCxnSpPr>
            <a:cxnSpLocks/>
          </p:cNvCxnSpPr>
          <p:nvPr/>
        </p:nvCxnSpPr>
        <p:spPr>
          <a:xfrm>
            <a:off x="3588355" y="3712534"/>
            <a:ext cx="0" cy="768444"/>
          </a:xfrm>
          <a:prstGeom prst="straightConnector1">
            <a:avLst/>
          </a:prstGeom>
          <a:noFill/>
          <a:ln w="12700" cap="flat" cmpd="sng" algn="ctr">
            <a:solidFill>
              <a:srgbClr val="221F2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9217" name="Straight Arrow Connector 9216">
            <a:extLst>
              <a:ext uri="{FF2B5EF4-FFF2-40B4-BE49-F238E27FC236}">
                <a16:creationId xmlns:a16="http://schemas.microsoft.com/office/drawing/2014/main" id="{6A090C66-B79E-5101-7988-335263EDC214}"/>
              </a:ext>
            </a:extLst>
          </p:cNvPr>
          <p:cNvCxnSpPr>
            <a:cxnSpLocks/>
          </p:cNvCxnSpPr>
          <p:nvPr/>
        </p:nvCxnSpPr>
        <p:spPr>
          <a:xfrm>
            <a:off x="5108453" y="3684732"/>
            <a:ext cx="0" cy="413474"/>
          </a:xfrm>
          <a:prstGeom prst="straightConnector1">
            <a:avLst/>
          </a:prstGeom>
          <a:noFill/>
          <a:ln w="12700" cap="flat" cmpd="sng" algn="ctr">
            <a:solidFill>
              <a:srgbClr val="221F20"/>
            </a:solidFill>
            <a:prstDash val="solid"/>
            <a:headEnd type="triangle"/>
            <a:tailEnd type="triangle"/>
          </a:ln>
          <a:effectLst/>
        </p:spPr>
      </p:cxnSp>
      <p:pic>
        <p:nvPicPr>
          <p:cNvPr id="9220" name="Picture 9219">
            <a:extLst>
              <a:ext uri="{FF2B5EF4-FFF2-40B4-BE49-F238E27FC236}">
                <a16:creationId xmlns:a16="http://schemas.microsoft.com/office/drawing/2014/main" id="{6AB64919-0783-3C28-74E1-09F78C5966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732" y="4923082"/>
            <a:ext cx="1626276" cy="837061"/>
          </a:xfrm>
          <a:prstGeom prst="rect">
            <a:avLst/>
          </a:prstGeom>
          <a:ln w="31750">
            <a:noFill/>
            <a:prstDash val="sysDash"/>
          </a:ln>
        </p:spPr>
      </p:pic>
      <p:pic>
        <p:nvPicPr>
          <p:cNvPr id="9221" name="Picture 9220">
            <a:extLst>
              <a:ext uri="{FF2B5EF4-FFF2-40B4-BE49-F238E27FC236}">
                <a16:creationId xmlns:a16="http://schemas.microsoft.com/office/drawing/2014/main" id="{1930E9DF-F0D6-AFF4-8938-6ED09E2592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82" y="1323247"/>
            <a:ext cx="1765980" cy="1023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2" name="Picture 2" descr="See the source image">
            <a:extLst>
              <a:ext uri="{FF2B5EF4-FFF2-40B4-BE49-F238E27FC236}">
                <a16:creationId xmlns:a16="http://schemas.microsoft.com/office/drawing/2014/main" id="{3D0A058F-2244-9E86-1EC1-BD8A2475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70" y="1320890"/>
            <a:ext cx="1641884" cy="1034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9222">
            <a:extLst>
              <a:ext uri="{FF2B5EF4-FFF2-40B4-BE49-F238E27FC236}">
                <a16:creationId xmlns:a16="http://schemas.microsoft.com/office/drawing/2014/main" id="{B8492702-9443-1E2C-7D4B-FCF5782C60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474" t="519" r="-955" b="-519"/>
          <a:stretch/>
        </p:blipFill>
        <p:spPr>
          <a:xfrm>
            <a:off x="8191255" y="4850722"/>
            <a:ext cx="1584039" cy="909421"/>
          </a:xfrm>
          <a:prstGeom prst="rect">
            <a:avLst/>
          </a:prstGeom>
        </p:spPr>
      </p:pic>
      <p:pic>
        <p:nvPicPr>
          <p:cNvPr id="9224" name="Picture 9223">
            <a:extLst>
              <a:ext uri="{FF2B5EF4-FFF2-40B4-BE49-F238E27FC236}">
                <a16:creationId xmlns:a16="http://schemas.microsoft.com/office/drawing/2014/main" id="{CE468956-48EE-65E0-5E90-D1112884F2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5399" y="3925183"/>
            <a:ext cx="1575457" cy="948388"/>
          </a:xfrm>
          <a:prstGeom prst="rect">
            <a:avLst/>
          </a:prstGeom>
        </p:spPr>
      </p:pic>
      <p:pic>
        <p:nvPicPr>
          <p:cNvPr id="9225" name="Picture 9224">
            <a:extLst>
              <a:ext uri="{FF2B5EF4-FFF2-40B4-BE49-F238E27FC236}">
                <a16:creationId xmlns:a16="http://schemas.microsoft.com/office/drawing/2014/main" id="{3A434A9D-012C-503B-691F-4BBAC508C58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1608" y="4798357"/>
            <a:ext cx="998846" cy="933343"/>
          </a:xfrm>
          <a:prstGeom prst="rect">
            <a:avLst/>
          </a:prstGeom>
        </p:spPr>
      </p:pic>
      <p:pic>
        <p:nvPicPr>
          <p:cNvPr id="9226" name="Picture 9225">
            <a:extLst>
              <a:ext uri="{FF2B5EF4-FFF2-40B4-BE49-F238E27FC236}">
                <a16:creationId xmlns:a16="http://schemas.microsoft.com/office/drawing/2014/main" id="{39EFA212-95FE-1CEB-9722-0B1BF691530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0028" y="3957796"/>
            <a:ext cx="998840" cy="933339"/>
          </a:xfrm>
          <a:prstGeom prst="rect">
            <a:avLst/>
          </a:prstGeom>
        </p:spPr>
      </p:pic>
      <p:pic>
        <p:nvPicPr>
          <p:cNvPr id="9227" name="Picture 4" descr="https://www.army-technology.com/wp-content/uploads/sites/3/2017/09/3-3-24.jpg">
            <a:extLst>
              <a:ext uri="{FF2B5EF4-FFF2-40B4-BE49-F238E27FC236}">
                <a16:creationId xmlns:a16="http://schemas.microsoft.com/office/drawing/2014/main" id="{65E0DA41-050D-79EA-5C98-F57473B1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58" y="1336157"/>
            <a:ext cx="1926123" cy="1030650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</a:ln>
        </p:spPr>
      </p:pic>
      <p:sp>
        <p:nvSpPr>
          <p:cNvPr id="9228" name="TextBox 9227">
            <a:extLst>
              <a:ext uri="{FF2B5EF4-FFF2-40B4-BE49-F238E27FC236}">
                <a16:creationId xmlns:a16="http://schemas.microsoft.com/office/drawing/2014/main" id="{A3668A19-DB4C-FEB1-17C4-E748191127EC}"/>
              </a:ext>
            </a:extLst>
          </p:cNvPr>
          <p:cNvSpPr txBox="1"/>
          <p:nvPr/>
        </p:nvSpPr>
        <p:spPr>
          <a:xfrm>
            <a:off x="8868799" y="2366876"/>
            <a:ext cx="7113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FST</a:t>
            </a:r>
          </a:p>
        </p:txBody>
      </p:sp>
      <p:cxnSp>
        <p:nvCxnSpPr>
          <p:cNvPr id="9229" name="Straight Arrow Connector 9228">
            <a:extLst>
              <a:ext uri="{FF2B5EF4-FFF2-40B4-BE49-F238E27FC236}">
                <a16:creationId xmlns:a16="http://schemas.microsoft.com/office/drawing/2014/main" id="{04BBF61D-914A-C008-0420-59E8119B7D75}"/>
              </a:ext>
            </a:extLst>
          </p:cNvPr>
          <p:cNvCxnSpPr>
            <a:cxnSpLocks/>
          </p:cNvCxnSpPr>
          <p:nvPr/>
        </p:nvCxnSpPr>
        <p:spPr>
          <a:xfrm>
            <a:off x="7077648" y="3684732"/>
            <a:ext cx="0" cy="329414"/>
          </a:xfrm>
          <a:prstGeom prst="straightConnector1">
            <a:avLst/>
          </a:prstGeom>
          <a:noFill/>
          <a:ln w="12700" cap="flat" cmpd="sng" algn="ctr">
            <a:solidFill>
              <a:srgbClr val="221F2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9230" name="TextBox 9229">
            <a:extLst>
              <a:ext uri="{FF2B5EF4-FFF2-40B4-BE49-F238E27FC236}">
                <a16:creationId xmlns:a16="http://schemas.microsoft.com/office/drawing/2014/main" id="{99275E11-D977-8AB5-DEEC-CD099791FC69}"/>
              </a:ext>
            </a:extLst>
          </p:cNvPr>
          <p:cNvSpPr txBox="1"/>
          <p:nvPr/>
        </p:nvSpPr>
        <p:spPr>
          <a:xfrm>
            <a:off x="3985318" y="5713675"/>
            <a:ext cx="212480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TFC</a:t>
            </a:r>
          </a:p>
        </p:txBody>
      </p:sp>
      <p:sp>
        <p:nvSpPr>
          <p:cNvPr id="9231" name="TextBox 9230">
            <a:extLst>
              <a:ext uri="{FF2B5EF4-FFF2-40B4-BE49-F238E27FC236}">
                <a16:creationId xmlns:a16="http://schemas.microsoft.com/office/drawing/2014/main" id="{D893A490-E669-E39F-750D-3F2676CDF9DB}"/>
              </a:ext>
            </a:extLst>
          </p:cNvPr>
          <p:cNvSpPr txBox="1"/>
          <p:nvPr/>
        </p:nvSpPr>
        <p:spPr>
          <a:xfrm>
            <a:off x="5696607" y="5721304"/>
            <a:ext cx="286711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CCC/PCC</a:t>
            </a:r>
          </a:p>
        </p:txBody>
      </p:sp>
      <p:sp>
        <p:nvSpPr>
          <p:cNvPr id="9232" name="TextBox 9231">
            <a:extLst>
              <a:ext uri="{FF2B5EF4-FFF2-40B4-BE49-F238E27FC236}">
                <a16:creationId xmlns:a16="http://schemas.microsoft.com/office/drawing/2014/main" id="{D421DD18-3596-A287-E9BB-3780DEB94F96}"/>
              </a:ext>
            </a:extLst>
          </p:cNvPr>
          <p:cNvSpPr txBox="1"/>
          <p:nvPr/>
        </p:nvSpPr>
        <p:spPr>
          <a:xfrm>
            <a:off x="7525618" y="5687373"/>
            <a:ext cx="386326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Surgery</a:t>
            </a:r>
          </a:p>
        </p:txBody>
      </p:sp>
      <p:sp>
        <p:nvSpPr>
          <p:cNvPr id="9233" name="TextBox 9232">
            <a:extLst>
              <a:ext uri="{FF2B5EF4-FFF2-40B4-BE49-F238E27FC236}">
                <a16:creationId xmlns:a16="http://schemas.microsoft.com/office/drawing/2014/main" id="{CC2D3E59-E2AF-E68D-4DEC-284A46CBF25A}"/>
              </a:ext>
            </a:extLst>
          </p:cNvPr>
          <p:cNvSpPr txBox="1"/>
          <p:nvPr/>
        </p:nvSpPr>
        <p:spPr>
          <a:xfrm>
            <a:off x="2957718" y="2399242"/>
            <a:ext cx="67145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kern="0">
                <a:solidFill>
                  <a:srgbClr val="000000"/>
                </a:solidFill>
                <a:latin typeface="Arial"/>
              </a:rPr>
              <a:t>POI</a:t>
            </a:r>
          </a:p>
        </p:txBody>
      </p:sp>
      <p:grpSp>
        <p:nvGrpSpPr>
          <p:cNvPr id="9234" name="Group 9233">
            <a:extLst>
              <a:ext uri="{FF2B5EF4-FFF2-40B4-BE49-F238E27FC236}">
                <a16:creationId xmlns:a16="http://schemas.microsoft.com/office/drawing/2014/main" id="{970A2F88-F2DC-A78A-2C83-50210020FAC3}"/>
              </a:ext>
            </a:extLst>
          </p:cNvPr>
          <p:cNvGrpSpPr/>
          <p:nvPr/>
        </p:nvGrpSpPr>
        <p:grpSpPr>
          <a:xfrm>
            <a:off x="1307816" y="2455128"/>
            <a:ext cx="1957778" cy="551506"/>
            <a:chOff x="2911361" y="2705398"/>
            <a:chExt cx="1195388" cy="803329"/>
          </a:xfrm>
        </p:grpSpPr>
        <p:sp>
          <p:nvSpPr>
            <p:cNvPr id="9235" name="Cloud 9234">
              <a:extLst>
                <a:ext uri="{FF2B5EF4-FFF2-40B4-BE49-F238E27FC236}">
                  <a16:creationId xmlns:a16="http://schemas.microsoft.com/office/drawing/2014/main" id="{FF2DD7EA-42AD-5E71-8534-5D387A50CCF7}"/>
                </a:ext>
              </a:extLst>
            </p:cNvPr>
            <p:cNvSpPr/>
            <p:nvPr/>
          </p:nvSpPr>
          <p:spPr>
            <a:xfrm>
              <a:off x="2911361" y="2705398"/>
              <a:ext cx="1045519" cy="803329"/>
            </a:xfrm>
            <a:prstGeom prst="cloud">
              <a:avLst/>
            </a:prstGeom>
            <a:solidFill>
              <a:srgbClr val="221F20">
                <a:lumMod val="20000"/>
                <a:lumOff val="80000"/>
              </a:srgbClr>
            </a:solidFill>
            <a:ln w="28575" cap="flat" cmpd="sng" algn="ctr">
              <a:solidFill>
                <a:srgbClr val="221F2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6" name="TextBox 9235">
              <a:extLst>
                <a:ext uri="{FF2B5EF4-FFF2-40B4-BE49-F238E27FC236}">
                  <a16:creationId xmlns:a16="http://schemas.microsoft.com/office/drawing/2014/main" id="{605E9C74-64FA-8DA7-F705-47FCC7D1CC34}"/>
                </a:ext>
              </a:extLst>
            </p:cNvPr>
            <p:cNvSpPr txBox="1"/>
            <p:nvPr/>
          </p:nvSpPr>
          <p:spPr>
            <a:xfrm>
              <a:off x="3049827" y="2809567"/>
              <a:ext cx="1056922" cy="58280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Time, Location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Combat State</a:t>
              </a:r>
            </a:p>
          </p:txBody>
        </p:sp>
      </p:grpSp>
      <p:grpSp>
        <p:nvGrpSpPr>
          <p:cNvPr id="9237" name="Group 9236">
            <a:extLst>
              <a:ext uri="{FF2B5EF4-FFF2-40B4-BE49-F238E27FC236}">
                <a16:creationId xmlns:a16="http://schemas.microsoft.com/office/drawing/2014/main" id="{01A2B855-7F97-61C5-7844-0E6964DE84A2}"/>
              </a:ext>
            </a:extLst>
          </p:cNvPr>
          <p:cNvGrpSpPr/>
          <p:nvPr/>
        </p:nvGrpSpPr>
        <p:grpSpPr>
          <a:xfrm>
            <a:off x="833613" y="4477170"/>
            <a:ext cx="1683983" cy="1715601"/>
            <a:chOff x="-38199" y="4607277"/>
            <a:chExt cx="1217175" cy="1550068"/>
          </a:xfrm>
        </p:grpSpPr>
        <p:sp>
          <p:nvSpPr>
            <p:cNvPr id="9238" name="TextBox 9237">
              <a:extLst>
                <a:ext uri="{FF2B5EF4-FFF2-40B4-BE49-F238E27FC236}">
                  <a16:creationId xmlns:a16="http://schemas.microsoft.com/office/drawing/2014/main" id="{1AFA68F6-D78B-4C21-56C2-9891580DD366}"/>
                </a:ext>
              </a:extLst>
            </p:cNvPr>
            <p:cNvSpPr txBox="1"/>
            <p:nvPr/>
          </p:nvSpPr>
          <p:spPr>
            <a:xfrm>
              <a:off x="106963" y="4866297"/>
              <a:ext cx="1032655" cy="115403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Operational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    Medicine</a:t>
              </a:r>
            </a:p>
            <a:p>
              <a:pPr marL="171450" marR="0" lvl="0" indent="-17145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Human Performance Models</a:t>
              </a:r>
            </a:p>
            <a:p>
              <a:pPr marL="171450" marR="0" lvl="0" indent="-17145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Big Data</a:t>
              </a:r>
            </a:p>
            <a:p>
              <a:pPr marL="171450" marR="0" lvl="0" indent="-17145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AAR</a:t>
              </a:r>
            </a:p>
          </p:txBody>
        </p:sp>
        <p:sp>
          <p:nvSpPr>
            <p:cNvPr id="9239" name="Cloud 9238">
              <a:extLst>
                <a:ext uri="{FF2B5EF4-FFF2-40B4-BE49-F238E27FC236}">
                  <a16:creationId xmlns:a16="http://schemas.microsoft.com/office/drawing/2014/main" id="{1FF22B51-1516-07A3-BB04-0820B6F670B8}"/>
                </a:ext>
              </a:extLst>
            </p:cNvPr>
            <p:cNvSpPr/>
            <p:nvPr/>
          </p:nvSpPr>
          <p:spPr>
            <a:xfrm>
              <a:off x="-38199" y="4607277"/>
              <a:ext cx="1217175" cy="1550068"/>
            </a:xfrm>
            <a:prstGeom prst="cloud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9240" name="Straight Arrow Connector 9239">
            <a:extLst>
              <a:ext uri="{FF2B5EF4-FFF2-40B4-BE49-F238E27FC236}">
                <a16:creationId xmlns:a16="http://schemas.microsoft.com/office/drawing/2014/main" id="{4436BF26-1104-B04F-56DF-511778723B07}"/>
              </a:ext>
            </a:extLst>
          </p:cNvPr>
          <p:cNvCxnSpPr>
            <a:cxnSpLocks/>
          </p:cNvCxnSpPr>
          <p:nvPr/>
        </p:nvCxnSpPr>
        <p:spPr>
          <a:xfrm flipV="1">
            <a:off x="2403277" y="3712951"/>
            <a:ext cx="1137246" cy="1310326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241" name="TextBox 9240">
            <a:extLst>
              <a:ext uri="{FF2B5EF4-FFF2-40B4-BE49-F238E27FC236}">
                <a16:creationId xmlns:a16="http://schemas.microsoft.com/office/drawing/2014/main" id="{4F2087BF-FD20-68B0-12BE-44B70EA983EB}"/>
              </a:ext>
            </a:extLst>
          </p:cNvPr>
          <p:cNvSpPr txBox="1"/>
          <p:nvPr/>
        </p:nvSpPr>
        <p:spPr>
          <a:xfrm>
            <a:off x="2482114" y="3358264"/>
            <a:ext cx="743588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457200" eaLnBrk="0" hangingPunct="0"/>
            <a:r>
              <a:rPr lang="en-US" sz="2000" b="1" kern="0">
                <a:solidFill>
                  <a:srgbClr val="000000"/>
                </a:solidFill>
                <a:latin typeface="Arial"/>
              </a:rPr>
              <a:t>MED-FOM Injury/Treatment/Condition (Time +/-)</a:t>
            </a:r>
          </a:p>
        </p:txBody>
      </p:sp>
      <p:cxnSp>
        <p:nvCxnSpPr>
          <p:cNvPr id="9242" name="Straight Arrow Connector 9241">
            <a:extLst>
              <a:ext uri="{FF2B5EF4-FFF2-40B4-BE49-F238E27FC236}">
                <a16:creationId xmlns:a16="http://schemas.microsoft.com/office/drawing/2014/main" id="{844C7792-260F-0C35-3C9B-D2EB7C4E6296}"/>
              </a:ext>
            </a:extLst>
          </p:cNvPr>
          <p:cNvCxnSpPr>
            <a:cxnSpLocks/>
          </p:cNvCxnSpPr>
          <p:nvPr/>
        </p:nvCxnSpPr>
        <p:spPr>
          <a:xfrm>
            <a:off x="9154116" y="3684732"/>
            <a:ext cx="0" cy="240313"/>
          </a:xfrm>
          <a:prstGeom prst="straightConnector1">
            <a:avLst/>
          </a:prstGeom>
          <a:noFill/>
          <a:ln w="12700" cap="flat" cmpd="sng" algn="ctr">
            <a:solidFill>
              <a:srgbClr val="221F20"/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9243" name="Group 9242">
            <a:extLst>
              <a:ext uri="{FF2B5EF4-FFF2-40B4-BE49-F238E27FC236}">
                <a16:creationId xmlns:a16="http://schemas.microsoft.com/office/drawing/2014/main" id="{520320E1-7283-C741-CD7A-57FD9D502AB3}"/>
              </a:ext>
            </a:extLst>
          </p:cNvPr>
          <p:cNvGrpSpPr/>
          <p:nvPr/>
        </p:nvGrpSpPr>
        <p:grpSpPr>
          <a:xfrm>
            <a:off x="1270171" y="3418621"/>
            <a:ext cx="2054386" cy="642676"/>
            <a:chOff x="3072751" y="2970153"/>
            <a:chExt cx="1472267" cy="844797"/>
          </a:xfrm>
          <a:solidFill>
            <a:srgbClr val="221F20">
              <a:lumMod val="20000"/>
              <a:lumOff val="80000"/>
            </a:srgbClr>
          </a:solidFill>
        </p:grpSpPr>
        <p:sp>
          <p:nvSpPr>
            <p:cNvPr id="9244" name="Cloud 9243">
              <a:extLst>
                <a:ext uri="{FF2B5EF4-FFF2-40B4-BE49-F238E27FC236}">
                  <a16:creationId xmlns:a16="http://schemas.microsoft.com/office/drawing/2014/main" id="{4EFBEB3C-E0E9-64A5-D4C4-D01D7E326406}"/>
                </a:ext>
              </a:extLst>
            </p:cNvPr>
            <p:cNvSpPr/>
            <p:nvPr/>
          </p:nvSpPr>
          <p:spPr>
            <a:xfrm>
              <a:off x="3072751" y="2970153"/>
              <a:ext cx="1472267" cy="844797"/>
            </a:xfrm>
            <a:prstGeom prst="cloud">
              <a:avLst/>
            </a:prstGeom>
            <a:solidFill>
              <a:srgbClr val="221F20">
                <a:lumMod val="20000"/>
                <a:lumOff val="80000"/>
              </a:srgbClr>
            </a:solidFill>
            <a:ln w="28575" cap="flat" cmpd="sng" algn="ctr">
              <a:solidFill>
                <a:srgbClr val="221F2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5" name="TextBox 9244">
              <a:extLst>
                <a:ext uri="{FF2B5EF4-FFF2-40B4-BE49-F238E27FC236}">
                  <a16:creationId xmlns:a16="http://schemas.microsoft.com/office/drawing/2014/main" id="{261FE3CC-09BB-DFC7-9C5E-00D93576C95B}"/>
                </a:ext>
              </a:extLst>
            </p:cNvPr>
            <p:cNvSpPr txBox="1"/>
            <p:nvPr/>
          </p:nvSpPr>
          <p:spPr>
            <a:xfrm>
              <a:off x="3136727" y="3038896"/>
              <a:ext cx="1343503" cy="52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Time, Condition, Physiology, Treatment</a:t>
              </a:r>
            </a:p>
          </p:txBody>
        </p:sp>
      </p:grpSp>
      <p:sp>
        <p:nvSpPr>
          <p:cNvPr id="9246" name="Rectangle 9245">
            <a:extLst>
              <a:ext uri="{FF2B5EF4-FFF2-40B4-BE49-F238E27FC236}">
                <a16:creationId xmlns:a16="http://schemas.microsoft.com/office/drawing/2014/main" id="{BB060451-DA8C-9F9C-2674-6401212504C0}"/>
              </a:ext>
            </a:extLst>
          </p:cNvPr>
          <p:cNvSpPr/>
          <p:nvPr/>
        </p:nvSpPr>
        <p:spPr>
          <a:xfrm>
            <a:off x="490194" y="3378286"/>
            <a:ext cx="11227323" cy="2988141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7" name="Rectangle 9246">
            <a:extLst>
              <a:ext uri="{FF2B5EF4-FFF2-40B4-BE49-F238E27FC236}">
                <a16:creationId xmlns:a16="http://schemas.microsoft.com/office/drawing/2014/main" id="{026E7A21-5BD2-740B-7D5E-5EA8CB970CAD}"/>
              </a:ext>
            </a:extLst>
          </p:cNvPr>
          <p:cNvSpPr/>
          <p:nvPr/>
        </p:nvSpPr>
        <p:spPr>
          <a:xfrm>
            <a:off x="520110" y="1103072"/>
            <a:ext cx="11193488" cy="193999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4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Potential Paths Forward: Artificial Intelligence and Machine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DARPA Triage Challenge</a:t>
            </a:r>
          </a:p>
          <a:p>
            <a:pPr lvl="1"/>
            <a:r>
              <a:rPr lang="en-US" dirty="0"/>
              <a:t>Creating autonomous triage capabilities to unburden providers and improve patient outcomes</a:t>
            </a:r>
          </a:p>
          <a:p>
            <a:r>
              <a:rPr lang="en-US" dirty="0"/>
              <a:t>AI-driven Decision Support</a:t>
            </a:r>
          </a:p>
          <a:p>
            <a:pPr lvl="1"/>
            <a:r>
              <a:rPr lang="en-US" dirty="0"/>
              <a:t>Gives providers additional guidance regarding current patient status, health trajectory, treatment decisions, pharmacological dosing, and more</a:t>
            </a:r>
          </a:p>
          <a:p>
            <a:r>
              <a:rPr lang="en-US" dirty="0"/>
              <a:t>Human agent teaming</a:t>
            </a:r>
          </a:p>
          <a:p>
            <a:pPr lvl="1"/>
            <a:r>
              <a:rPr lang="en-US" dirty="0"/>
              <a:t>Utilizing robotic assistants to render autonomous or semi-autonomous care for patients, potentially in areas that are denied for human activities</a:t>
            </a:r>
          </a:p>
          <a:p>
            <a:r>
              <a:rPr lang="en-US" dirty="0"/>
              <a:t>How do these integrate with simulation and training? </a:t>
            </a:r>
          </a:p>
          <a:p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42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Conclusion</a:t>
            </a:r>
          </a:p>
        </p:txBody>
      </p:sp>
      <p:sp>
        <p:nvSpPr>
          <p:cNvPr id="9219" name="Rectangle 3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LSCO operations with increasingly complex engagements will fundamentally change the landscape for military medicine</a:t>
            </a:r>
          </a:p>
          <a:p>
            <a:pPr eaLnBrk="1" hangingPunct="1"/>
            <a:r>
              <a:rPr lang="en-US" dirty="0"/>
              <a:t>A2/AD will degrade the ability to rapidly evacuate patients to definitive care</a:t>
            </a:r>
          </a:p>
          <a:p>
            <a:pPr eaLnBrk="1" hangingPunct="1"/>
            <a:r>
              <a:rPr lang="en-US" dirty="0"/>
              <a:t>Significant issues include</a:t>
            </a:r>
          </a:p>
          <a:p>
            <a:pPr lvl="1"/>
            <a:r>
              <a:rPr lang="en-US" dirty="0"/>
              <a:t>Longer patient hold times</a:t>
            </a:r>
          </a:p>
          <a:p>
            <a:pPr lvl="1"/>
            <a:r>
              <a:rPr lang="en-US" dirty="0"/>
              <a:t>Contested logistics</a:t>
            </a:r>
          </a:p>
          <a:p>
            <a:pPr lvl="1"/>
            <a:r>
              <a:rPr lang="en-US" dirty="0"/>
              <a:t>Massive casualty loads</a:t>
            </a:r>
          </a:p>
          <a:p>
            <a:r>
              <a:rPr lang="en-US" dirty="0"/>
              <a:t>How do we utilize simulation and training to create a ready medical force? </a:t>
            </a:r>
          </a:p>
          <a:p>
            <a:pPr marL="1219170" lvl="2" indent="0">
              <a:buNone/>
            </a:pPr>
            <a:r>
              <a:rPr lang="en-US" dirty="0"/>
              <a:t>		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2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Path Forward</a:t>
            </a:r>
          </a:p>
        </p:txBody>
      </p:sp>
      <p:sp>
        <p:nvSpPr>
          <p:cNvPr id="9219" name="Rectangle 3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 existing technologies to create a blended solution capable of simulating the complexities of LSCO environments</a:t>
            </a:r>
          </a:p>
          <a:p>
            <a:pPr eaLnBrk="1" hangingPunct="1"/>
            <a:r>
              <a:rPr lang="en-US" dirty="0"/>
              <a:t>Research and develop emerging technologies to provide trainees with understanding of the constraints and challenges with future operating environments</a:t>
            </a:r>
          </a:p>
          <a:p>
            <a:pPr lvl="1"/>
            <a:r>
              <a:rPr lang="en-US" dirty="0"/>
              <a:t>VR / AR</a:t>
            </a:r>
          </a:p>
          <a:p>
            <a:pPr lvl="1"/>
            <a:r>
              <a:rPr lang="en-US" dirty="0"/>
              <a:t>Surrogate equipment</a:t>
            </a:r>
          </a:p>
          <a:p>
            <a:r>
              <a:rPr lang="en-US" dirty="0"/>
              <a:t>Leverage AI / ML / autonomous systems to support the care provider</a:t>
            </a:r>
          </a:p>
          <a:p>
            <a:pPr lvl="1"/>
            <a:r>
              <a:rPr lang="en-US" dirty="0"/>
              <a:t>Conduct human-in-the-loop assessments to determine the impact on workload</a:t>
            </a:r>
          </a:p>
          <a:p>
            <a:pPr lvl="1"/>
            <a:r>
              <a:rPr lang="en-US" dirty="0"/>
              <a:t>Integrate within the training ecosystem</a:t>
            </a:r>
          </a:p>
          <a:p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7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Questions / Comments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dirty="0"/>
          </a:p>
          <a:p>
            <a:pPr marL="3047924" lvl="5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Contact:</a:t>
            </a:r>
            <a:br>
              <a:rPr lang="en-US" dirty="0"/>
            </a:br>
            <a:r>
              <a:rPr lang="en-US" dirty="0"/>
              <a:t>Matthew Hackett, PhD</a:t>
            </a:r>
            <a:br>
              <a:rPr lang="en-US" dirty="0"/>
            </a:br>
            <a:r>
              <a:rPr lang="en-US" dirty="0">
                <a:hlinkClick r:id="rId3"/>
              </a:rPr>
              <a:t>Matthew.g.Hackett.civ@army.mil</a:t>
            </a:r>
            <a:endParaRPr lang="en-US" dirty="0"/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9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Increased Casualty Volumes in Future LSCO</a:t>
            </a:r>
          </a:p>
          <a:p>
            <a:r>
              <a:rPr lang="en-US" dirty="0"/>
              <a:t>Challenges in Medical Evacuation and Care</a:t>
            </a:r>
          </a:p>
          <a:p>
            <a:r>
              <a:rPr lang="en-US" dirty="0"/>
              <a:t>Evolution of Medical Training</a:t>
            </a:r>
          </a:p>
          <a:p>
            <a:r>
              <a:rPr lang="en-US" dirty="0"/>
              <a:t>Approaches to Improve Medical Training</a:t>
            </a:r>
          </a:p>
          <a:p>
            <a:r>
              <a:rPr lang="en-US" dirty="0"/>
              <a:t>Potential Paths Forward</a:t>
            </a:r>
          </a:p>
          <a:p>
            <a:r>
              <a:rPr lang="en-US" dirty="0"/>
              <a:t>Conclusion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Next U.S. War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11086" y="1053389"/>
            <a:ext cx="6297104" cy="4890211"/>
          </a:xfrm>
        </p:spPr>
        <p:txBody>
          <a:bodyPr/>
          <a:lstStyle/>
          <a:p>
            <a:pPr eaLnBrk="1" hangingPunct="1"/>
            <a:r>
              <a:rPr lang="en-US" sz="2400" dirty="0"/>
              <a:t>In terms of casualties per day, the next war the United States is expected to fight will more closely resemble WWII than OEF/OIF/Desert Storm</a:t>
            </a:r>
          </a:p>
          <a:p>
            <a:pPr lvl="1"/>
            <a:r>
              <a:rPr lang="en-US" sz="2200" dirty="0"/>
              <a:t>GWOT: Dead/wounded no more than 30 in any one day</a:t>
            </a:r>
          </a:p>
          <a:p>
            <a:pPr lvl="1"/>
            <a:r>
              <a:rPr lang="en-US" sz="2200" dirty="0"/>
              <a:t>WWII: Up to 1000 dead/wounded per day for extended time</a:t>
            </a:r>
          </a:p>
          <a:p>
            <a:pPr lvl="1"/>
            <a:r>
              <a:rPr lang="en-US" sz="2200" dirty="0"/>
              <a:t>Ukrainian-Russo war</a:t>
            </a:r>
          </a:p>
          <a:p>
            <a:pPr lvl="2"/>
            <a:r>
              <a:rPr lang="en-US" dirty="0"/>
              <a:t>More contemporary example</a:t>
            </a:r>
          </a:p>
          <a:p>
            <a:pPr lvl="2"/>
            <a:r>
              <a:rPr lang="en-US" dirty="0"/>
              <a:t>Up to 870 casualties per day</a:t>
            </a:r>
          </a:p>
          <a:p>
            <a:pPr lvl="2"/>
            <a:r>
              <a:rPr lang="en-US" dirty="0"/>
              <a:t>Peer/peer conflict</a:t>
            </a:r>
          </a:p>
          <a:p>
            <a:pPr lvl="1"/>
            <a:r>
              <a:rPr lang="en-US" sz="2200" dirty="0"/>
              <a:t>Chinese “annexation” of Taiwan</a:t>
            </a:r>
          </a:p>
          <a:p>
            <a:pPr lvl="2"/>
            <a:r>
              <a:rPr lang="en-US" dirty="0"/>
              <a:t>Analysis predicts ~140 per day</a:t>
            </a:r>
          </a:p>
          <a:p>
            <a:pPr lvl="2"/>
            <a:r>
              <a:rPr lang="en-US" dirty="0"/>
              <a:t>Multi-week campaign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Modern warfare - Wikipedia">
            <a:extLst>
              <a:ext uri="{FF2B5EF4-FFF2-40B4-BE49-F238E27FC236}">
                <a16:creationId xmlns:a16="http://schemas.microsoft.com/office/drawing/2014/main" id="{7DEDB093-76BC-68EB-7BE0-A58CF04C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72" y="2115338"/>
            <a:ext cx="5216182" cy="30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8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Medical Evacuation Challenges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76842" y="1166514"/>
            <a:ext cx="6197334" cy="4890211"/>
          </a:xfrm>
        </p:spPr>
        <p:txBody>
          <a:bodyPr/>
          <a:lstStyle/>
          <a:p>
            <a:pPr eaLnBrk="1" hangingPunct="1"/>
            <a:r>
              <a:rPr lang="en-US" sz="2400" dirty="0"/>
              <a:t>Peer/Near-Peer Conflict will cause problems beyond number of casualties</a:t>
            </a:r>
          </a:p>
          <a:p>
            <a:pPr eaLnBrk="1" hangingPunct="1"/>
            <a:r>
              <a:rPr lang="en-US" sz="2400" dirty="0"/>
              <a:t>Anti-Access/Area Denial (A2/AD)</a:t>
            </a:r>
          </a:p>
          <a:p>
            <a:pPr lvl="1"/>
            <a:r>
              <a:rPr lang="en-US" sz="2200" dirty="0"/>
              <a:t>Prevent opponent’s ability to enter an area (A2)</a:t>
            </a:r>
          </a:p>
          <a:p>
            <a:pPr lvl="1"/>
            <a:r>
              <a:rPr lang="en-US" sz="2200" dirty="0"/>
              <a:t>Limit opponent’s freedom of movement with an area (AD)</a:t>
            </a:r>
          </a:p>
          <a:p>
            <a:pPr lvl="1"/>
            <a:r>
              <a:rPr lang="en-US" sz="2200" dirty="0"/>
              <a:t>Will limit ability to MEDEVAC timely</a:t>
            </a:r>
          </a:p>
          <a:p>
            <a:pPr lvl="1"/>
            <a:r>
              <a:rPr lang="en-US" sz="2200" dirty="0"/>
              <a:t>Will erode the “Golden Hour”</a:t>
            </a:r>
          </a:p>
          <a:p>
            <a:pPr lvl="1"/>
            <a:r>
              <a:rPr lang="en-US" sz="2200" dirty="0"/>
              <a:t>Prolonged Casualty Care (PCC) as units must tend to wounded for much longer time periods</a:t>
            </a:r>
          </a:p>
          <a:p>
            <a:pPr lvl="1"/>
            <a:r>
              <a:rPr lang="en-US" sz="2200" dirty="0"/>
              <a:t>PCC = Increase in usage of Class 8 supplies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 descr="Penetrating Artificial Intelligence–enhanced Antiaccess/Area Denial: A  Challenge for Tomorrow's Pacific Air Forces &gt; Air University (AU) &gt; Journal  of Indo-Pacific Affairs Article Display">
            <a:extLst>
              <a:ext uri="{FF2B5EF4-FFF2-40B4-BE49-F238E27FC236}">
                <a16:creationId xmlns:a16="http://schemas.microsoft.com/office/drawing/2014/main" id="{DF4E94BD-353C-3C99-1917-1CD9EB1A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99" y="1722181"/>
            <a:ext cx="4953932" cy="326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49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Prolonged Care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60254" y="1053389"/>
            <a:ext cx="7682845" cy="4890211"/>
          </a:xfrm>
        </p:spPr>
        <p:txBody>
          <a:bodyPr/>
          <a:lstStyle/>
          <a:p>
            <a:pPr eaLnBrk="1" hangingPunct="1"/>
            <a:r>
              <a:rPr lang="en-US" sz="2400" dirty="0"/>
              <a:t>Military patient simulators designed to cover spectrum of Tactical Combat Casualty Care (TCCC)</a:t>
            </a:r>
          </a:p>
          <a:p>
            <a:pPr lvl="1"/>
            <a:r>
              <a:rPr lang="en-US" sz="2000" dirty="0"/>
              <a:t>Care Under Fire</a:t>
            </a:r>
          </a:p>
          <a:p>
            <a:pPr lvl="1"/>
            <a:r>
              <a:rPr lang="en-US" sz="2000" dirty="0"/>
              <a:t>Tactical Field Care</a:t>
            </a:r>
          </a:p>
          <a:p>
            <a:pPr lvl="1"/>
            <a:r>
              <a:rPr lang="en-US" sz="2000" dirty="0"/>
              <a:t>Tactical Evacuation Care</a:t>
            </a:r>
          </a:p>
          <a:p>
            <a:r>
              <a:rPr lang="en-US" sz="2400" dirty="0"/>
              <a:t>Like TCCC, Prolonged Casualty Care came from Special Operations medicine</a:t>
            </a:r>
          </a:p>
          <a:p>
            <a:pPr lvl="1"/>
            <a:r>
              <a:rPr lang="en-US" sz="2000" dirty="0"/>
              <a:t>Prolonged Field Care</a:t>
            </a:r>
          </a:p>
          <a:p>
            <a:pPr lvl="1"/>
            <a:r>
              <a:rPr lang="en-US" sz="2000" dirty="0"/>
              <a:t>Can take place across the care spectrum</a:t>
            </a:r>
          </a:p>
          <a:p>
            <a:pPr lvl="2"/>
            <a:r>
              <a:rPr lang="en-US" dirty="0"/>
              <a:t>A2/AD doesn’t stop in the battlefield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 descr="Prolonged Casualty Care Guidelines (Part 1)">
            <a:extLst>
              <a:ext uri="{FF2B5EF4-FFF2-40B4-BE49-F238E27FC236}">
                <a16:creationId xmlns:a16="http://schemas.microsoft.com/office/drawing/2014/main" id="{A4A1D637-3A30-6C19-3617-E52B117D1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25" y="1117113"/>
            <a:ext cx="3504878" cy="50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longedFieldCare.org – Powered by Specialized Medical Standards">
            <a:extLst>
              <a:ext uri="{FF2B5EF4-FFF2-40B4-BE49-F238E27FC236}">
                <a16:creationId xmlns:a16="http://schemas.microsoft.com/office/drawing/2014/main" id="{EC683C7D-9FEA-1AB8-DE95-869F1A5F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16" y="3511521"/>
            <a:ext cx="2644219" cy="26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4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Mass Casualties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Increased casualties means Mass Casualty training must become more realistic</a:t>
            </a:r>
          </a:p>
          <a:p>
            <a:pPr lvl="1"/>
            <a:r>
              <a:rPr lang="en-US" dirty="0"/>
              <a:t>Units will be overwhelmed with casualties</a:t>
            </a:r>
          </a:p>
          <a:p>
            <a:pPr lvl="1"/>
            <a:r>
              <a:rPr lang="en-US" dirty="0"/>
              <a:t>Triage will become controlled (or not) chaos</a:t>
            </a:r>
          </a:p>
          <a:p>
            <a:pPr lvl="1"/>
            <a:r>
              <a:rPr lang="en-US" dirty="0"/>
              <a:t>Advanced patient simulators are too expensive for expected MASCAL exercise</a:t>
            </a:r>
          </a:p>
          <a:p>
            <a:pPr lvl="2"/>
            <a:r>
              <a:rPr lang="en-US" dirty="0"/>
              <a:t>Combine high-end manikins, low-end manikins, and live role players</a:t>
            </a:r>
          </a:p>
          <a:p>
            <a:pPr lvl="1"/>
            <a:r>
              <a:rPr lang="en-US" dirty="0"/>
              <a:t>Incorporate advanced technologies during exercises (e.g., Global Medic; Joint Emergency Medicine Exercise)</a:t>
            </a:r>
          </a:p>
          <a:p>
            <a:pPr marL="609585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7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Evolution of Medical Training: </a:t>
            </a:r>
            <a:br>
              <a:rPr lang="en-US" dirty="0"/>
            </a:br>
            <a:r>
              <a:rPr lang="en-US" dirty="0"/>
              <a:t>Rethinking Patient Simulators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PCC impact to training</a:t>
            </a:r>
          </a:p>
          <a:p>
            <a:pPr lvl="1"/>
            <a:r>
              <a:rPr lang="en-US" dirty="0"/>
              <a:t>How long is training? One day? One week?</a:t>
            </a:r>
          </a:p>
          <a:p>
            <a:pPr lvl="1"/>
            <a:r>
              <a:rPr lang="en-US" dirty="0"/>
              <a:t>PCC can see units holding a casualty for 4 hours…8 hours…24 hours…72 hours…</a:t>
            </a:r>
          </a:p>
          <a:p>
            <a:pPr lvl="1"/>
            <a:r>
              <a:rPr lang="en-US" dirty="0"/>
              <a:t>Unrealistic to expect most training evolutions to last that long</a:t>
            </a:r>
          </a:p>
          <a:p>
            <a:pPr lvl="1"/>
            <a:r>
              <a:rPr lang="en-US" dirty="0"/>
              <a:t>Better use of time is to teach a little, practice a little, ad infinitum</a:t>
            </a:r>
          </a:p>
          <a:p>
            <a:pPr lvl="1"/>
            <a:r>
              <a:rPr lang="en-US" dirty="0"/>
              <a:t>Easier said than done</a:t>
            </a:r>
          </a:p>
          <a:p>
            <a:pPr lvl="2"/>
            <a:r>
              <a:rPr lang="en-US" dirty="0"/>
              <a:t>Physiology engines are designed for real time</a:t>
            </a:r>
          </a:p>
          <a:p>
            <a:pPr lvl="2"/>
            <a:r>
              <a:rPr lang="en-US" dirty="0"/>
              <a:t>True PCC training must present initial injury, allow for initial treatment, then move forward</a:t>
            </a:r>
          </a:p>
          <a:p>
            <a:pPr lvl="3"/>
            <a:r>
              <a:rPr lang="en-US" dirty="0"/>
              <a:t>Assess, treat, speed time up, go back to real time, assess, treat, speed up…</a:t>
            </a:r>
          </a:p>
          <a:p>
            <a:pPr lvl="1"/>
            <a:r>
              <a:rPr lang="en-US" dirty="0"/>
              <a:t>Just like in real world, Class 8 (including blood/plasma) in training is </a:t>
            </a:r>
            <a:r>
              <a:rPr lang="en-US"/>
              <a:t>not unlimited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Medical Training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93061" y="987400"/>
            <a:ext cx="10928351" cy="4890211"/>
          </a:xfrm>
        </p:spPr>
        <p:txBody>
          <a:bodyPr/>
          <a:lstStyle/>
          <a:p>
            <a:pPr eaLnBrk="1" hangingPunct="1"/>
            <a:r>
              <a:rPr lang="en-US" sz="2400" dirty="0"/>
              <a:t>Upskilling current population of Combat Life Savers and Combat Medics</a:t>
            </a:r>
          </a:p>
          <a:p>
            <a:pPr eaLnBrk="1" hangingPunct="1"/>
            <a:r>
              <a:rPr lang="en-US" sz="2400" dirty="0"/>
              <a:t>Make combat medics Army Combat Paramedics</a:t>
            </a:r>
          </a:p>
          <a:p>
            <a:pPr eaLnBrk="1" hangingPunct="1"/>
            <a:r>
              <a:rPr lang="en-US" sz="2400" dirty="0"/>
              <a:t>Integrate civilian &amp; military training</a:t>
            </a:r>
          </a:p>
          <a:p>
            <a:pPr lvl="1"/>
            <a:r>
              <a:rPr lang="en-US" sz="2000" dirty="0"/>
              <a:t>Bring local Reserve Component medical units in on civilian MASCAL exercises</a:t>
            </a:r>
          </a:p>
          <a:p>
            <a:pPr lvl="1"/>
            <a:r>
              <a:rPr lang="en-US" sz="2000" dirty="0"/>
              <a:t>Utilize approaches seen during COVID19 pandemic response to combine military and civilian healthcare capabilities into a cohesive casualty response system</a:t>
            </a:r>
          </a:p>
          <a:p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 descr="Upskilling Workers for the AI and Automation Age - HR Daily Advisor">
            <a:extLst>
              <a:ext uri="{FF2B5EF4-FFF2-40B4-BE49-F238E27FC236}">
                <a16:creationId xmlns:a16="http://schemas.microsoft.com/office/drawing/2014/main" id="{BDE72B63-FEE7-40C0-F27B-231740D00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21" y="3429000"/>
            <a:ext cx="5168766" cy="29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80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9311" y="0"/>
            <a:ext cx="7852528" cy="841248"/>
          </a:xfrm>
        </p:spPr>
        <p:txBody>
          <a:bodyPr/>
          <a:lstStyle/>
          <a:p>
            <a:pPr eaLnBrk="1" hangingPunct="1"/>
            <a:r>
              <a:rPr lang="en-US" dirty="0"/>
              <a:t>Utilizing Surrogate Medical Devices for Training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18665" y="1147658"/>
            <a:ext cx="5647483" cy="4890211"/>
          </a:xfrm>
        </p:spPr>
        <p:txBody>
          <a:bodyPr/>
          <a:lstStyle/>
          <a:p>
            <a:pPr eaLnBrk="1" hangingPunct="1"/>
            <a:r>
              <a:rPr lang="en-US" dirty="0"/>
              <a:t>Surrogate devices enable providers to practice with realistic facsimiles of medical equipment, without the cost or risk to participants and trainees associated with real medical equipment </a:t>
            </a:r>
          </a:p>
          <a:p>
            <a:pPr eaLnBrk="1" hangingPunct="1"/>
            <a:r>
              <a:rPr lang="en-US" dirty="0"/>
              <a:t>Gives benefits of in-situ simulation without the expenses and complexity!</a:t>
            </a:r>
          </a:p>
          <a:p>
            <a:pPr eaLnBrk="1" hangingPunct="1"/>
            <a:r>
              <a:rPr lang="en-US" dirty="0"/>
              <a:t>How do we scale in-situ simulations to massive casualty scenarios?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2" name="Picture 2" descr="Facilitation Instructions for In Situ Simulations – Nursing Education  Network">
            <a:extLst>
              <a:ext uri="{FF2B5EF4-FFF2-40B4-BE49-F238E27FC236}">
                <a16:creationId xmlns:a16="http://schemas.microsoft.com/office/drawing/2014/main" id="{32992CB7-BBA6-D530-39AE-AF8181A4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3" y="1652711"/>
            <a:ext cx="5647483" cy="40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97043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16886</TotalTime>
  <Words>1086</Words>
  <Application>Microsoft Office PowerPoint</Application>
  <PresentationFormat>Widescreen</PresentationFormat>
  <Paragraphs>177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Copperplate Gothic Light</vt:lpstr>
      <vt:lpstr>Tahoma</vt:lpstr>
      <vt:lpstr>Wingdings</vt:lpstr>
      <vt:lpstr>Blends</vt:lpstr>
      <vt:lpstr>PowerPoint Presentation</vt:lpstr>
      <vt:lpstr>Presentation Outline</vt:lpstr>
      <vt:lpstr>The Next U.S. War</vt:lpstr>
      <vt:lpstr>Medical Evacuation Challenges</vt:lpstr>
      <vt:lpstr>Prolonged Care</vt:lpstr>
      <vt:lpstr>Mass Casualties</vt:lpstr>
      <vt:lpstr>Evolution of Medical Training:  Rethinking Patient Simulators</vt:lpstr>
      <vt:lpstr>Improving Medical Training</vt:lpstr>
      <vt:lpstr>Utilizing Surrogate Medical Devices for Training</vt:lpstr>
      <vt:lpstr>Simulation Approach: Utilizing Surrogate Medical Devices for Training</vt:lpstr>
      <vt:lpstr>Technology Approach: Leveraging New Technologies</vt:lpstr>
      <vt:lpstr>Creative Approach: Integrating Existing Technologies</vt:lpstr>
      <vt:lpstr>Federated Models with Data Pass-Through</vt:lpstr>
      <vt:lpstr>Potential Paths Forward: Artificial Intelligence and Machine Learning</vt:lpstr>
      <vt:lpstr>Conclusion</vt:lpstr>
      <vt:lpstr>Path Forward</vt:lpstr>
      <vt:lpstr>Questions / Comments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Hackett, Matthew G CIV USARMY DEVCOM SC (USA)</cp:lastModifiedBy>
  <cp:revision>49</cp:revision>
  <cp:lastPrinted>1601-01-01T00:00:00Z</cp:lastPrinted>
  <dcterms:created xsi:type="dcterms:W3CDTF">2016-03-29T15:29:36Z</dcterms:created>
  <dcterms:modified xsi:type="dcterms:W3CDTF">2024-10-08T17:08:26Z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