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0"/>
  </p:notesMasterIdLst>
  <p:handoutMasterIdLst>
    <p:handoutMasterId r:id="rId21"/>
  </p:handoutMasterIdLst>
  <p:sldIdLst>
    <p:sldId id="289" r:id="rId5"/>
    <p:sldId id="314" r:id="rId6"/>
    <p:sldId id="303" r:id="rId7"/>
    <p:sldId id="316" r:id="rId8"/>
    <p:sldId id="305" r:id="rId9"/>
    <p:sldId id="304" r:id="rId10"/>
    <p:sldId id="317" r:id="rId11"/>
    <p:sldId id="318" r:id="rId12"/>
    <p:sldId id="325" r:id="rId13"/>
    <p:sldId id="315" r:id="rId14"/>
    <p:sldId id="327" r:id="rId15"/>
    <p:sldId id="321" r:id="rId16"/>
    <p:sldId id="322" r:id="rId17"/>
    <p:sldId id="323" r:id="rId18"/>
    <p:sldId id="324" r:id="rId19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B0F629-E781-4C2A-41F5-47751E7D3C4D}" name="Boyer (US), Cristina M" initials="B(CM" userId="S::cristina.m.boyer@boeing.com::f8e7aa6a-78cb-4c13-98aa-d95518729489" providerId="AD"/>
  <p188:author id="{0C713CFC-BF52-C0D3-8731-3D6C11741CEE}" name="Biddle (US), Elizabeth M" initials="B(EM" userId="S::elizabeth.m.biddle@boeing.com::da7ab4af-8e9e-4762-84eb-9e0c24e6a1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  <a:srgbClr val="CAE8AA"/>
    <a:srgbClr val="EAEAEA"/>
    <a:srgbClr val="97E4FF"/>
    <a:srgbClr val="79DCFF"/>
    <a:srgbClr val="00B0F0"/>
    <a:srgbClr val="B8E08C"/>
    <a:srgbClr val="CCE9AD"/>
    <a:srgbClr val="92D05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6" autoAdjust="0"/>
    <p:restoredTop sz="94654" autoAdjust="0"/>
  </p:normalViewPr>
  <p:slideViewPr>
    <p:cSldViewPr snapToGrid="0">
      <p:cViewPr varScale="1">
        <p:scale>
          <a:sx n="67" d="100"/>
          <a:sy n="67" d="100"/>
        </p:scale>
        <p:origin x="52" y="16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s\data\IntlAdvLrn\BehaviorDetection\AccuracyStudy\Participant%20Data\All%20Data\Participan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Counts of Likert Ratings per Observable Behavior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D5D8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 02</c:v>
                </c:pt>
                <c:pt idx="1">
                  <c:v>PRO 05</c:v>
                </c:pt>
                <c:pt idx="2">
                  <c:v>PSD 02</c:v>
                </c:pt>
                <c:pt idx="3">
                  <c:v>SAW 01</c:v>
                </c:pt>
                <c:pt idx="4">
                  <c:v>SAW 06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8-430F-BFFA-901DC8CC3C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5800B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 02</c:v>
                </c:pt>
                <c:pt idx="1">
                  <c:v>PRO 05</c:v>
                </c:pt>
                <c:pt idx="2">
                  <c:v>PSD 02</c:v>
                </c:pt>
                <c:pt idx="3">
                  <c:v>SAW 01</c:v>
                </c:pt>
                <c:pt idx="4">
                  <c:v>SAW 06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8-430F-BFFA-901DC8CC3C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9C507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 02</c:v>
                </c:pt>
                <c:pt idx="1">
                  <c:v>PRO 05</c:v>
                </c:pt>
                <c:pt idx="2">
                  <c:v>PSD 02</c:v>
                </c:pt>
                <c:pt idx="3">
                  <c:v>SAW 01</c:v>
                </c:pt>
                <c:pt idx="4">
                  <c:v>SAW 06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8-430F-BFFA-901DC8CC3C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 02</c:v>
                </c:pt>
                <c:pt idx="1">
                  <c:v>PRO 05</c:v>
                </c:pt>
                <c:pt idx="2">
                  <c:v>PSD 02</c:v>
                </c:pt>
                <c:pt idx="3">
                  <c:v>SAW 01</c:v>
                </c:pt>
                <c:pt idx="4">
                  <c:v>SAW 06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D8-430F-BFFA-901DC8CC3C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 02</c:v>
                </c:pt>
                <c:pt idx="1">
                  <c:v>PRO 05</c:v>
                </c:pt>
                <c:pt idx="2">
                  <c:v>PSD 02</c:v>
                </c:pt>
                <c:pt idx="3">
                  <c:v>SAW 01</c:v>
                </c:pt>
                <c:pt idx="4">
                  <c:v>SAW 06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8-430F-BFFA-901DC8CC3C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PRO 02</c:v>
                </c:pt>
                <c:pt idx="1">
                  <c:v>PRO 05</c:v>
                </c:pt>
                <c:pt idx="2">
                  <c:v>PSD 02</c:v>
                </c:pt>
                <c:pt idx="3">
                  <c:v>SAW 01</c:v>
                </c:pt>
                <c:pt idx="4">
                  <c:v>SAW 06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D8-430F-BFFA-901DC8CC3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252335"/>
        <c:axId val="509623488"/>
      </c:barChart>
      <c:catAx>
        <c:axId val="1881252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Observable Behaviors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623488"/>
        <c:crosses val="autoZero"/>
        <c:auto val="1"/>
        <c:lblAlgn val="ctr"/>
        <c:lblOffset val="100"/>
        <c:noMultiLvlLbl val="0"/>
      </c:catAx>
      <c:valAx>
        <c:axId val="50962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Count of Ratings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25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73840323441939"/>
          <c:y val="0.88555317629958685"/>
          <c:w val="0.28410444461442214"/>
          <c:h val="6.8257071749436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Likert Ratings by Instructor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641881291171544E-2"/>
          <c:y val="0.13193156380757262"/>
          <c:w val="0.94085264958982373"/>
          <c:h val="0.8313558836530067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0033CC"/>
              </a:solidFill>
              <a:ln w="9525">
                <a:noFill/>
                <a:round/>
              </a:ln>
              <a:effectLst/>
            </c:spPr>
          </c:marker>
          <c:xVal>
            <c:multiLvlStrRef>
              <c:f>'Likert Ratings Charts (2)'!$AC$73:$AD$142</c:f>
              <c:multiLvlStrCache>
                <c:ptCount val="70"/>
                <c:lvl>
                  <c:pt idx="0">
                    <c:v>PRO 02</c:v>
                  </c:pt>
                  <c:pt idx="1">
                    <c:v>PRO 05</c:v>
                  </c:pt>
                  <c:pt idx="2">
                    <c:v>PSD 02</c:v>
                  </c:pt>
                  <c:pt idx="3">
                    <c:v>SAW 01</c:v>
                  </c:pt>
                  <c:pt idx="4">
                    <c:v>SAW 06</c:v>
                  </c:pt>
                  <c:pt idx="5">
                    <c:v>PRO 02</c:v>
                  </c:pt>
                  <c:pt idx="6">
                    <c:v>PRO 05</c:v>
                  </c:pt>
                  <c:pt idx="7">
                    <c:v>PSD 02</c:v>
                  </c:pt>
                  <c:pt idx="8">
                    <c:v>SAW 01</c:v>
                  </c:pt>
                  <c:pt idx="9">
                    <c:v>SAW 06</c:v>
                  </c:pt>
                  <c:pt idx="10">
                    <c:v>PRO 02</c:v>
                  </c:pt>
                  <c:pt idx="11">
                    <c:v>PRO 05</c:v>
                  </c:pt>
                  <c:pt idx="12">
                    <c:v>PSD 02</c:v>
                  </c:pt>
                  <c:pt idx="13">
                    <c:v>SAW 01</c:v>
                  </c:pt>
                  <c:pt idx="14">
                    <c:v>SAW 06</c:v>
                  </c:pt>
                  <c:pt idx="15">
                    <c:v>PRO 02</c:v>
                  </c:pt>
                  <c:pt idx="16">
                    <c:v>PRO 05</c:v>
                  </c:pt>
                  <c:pt idx="17">
                    <c:v>PSD 02</c:v>
                  </c:pt>
                  <c:pt idx="18">
                    <c:v>SAW 01</c:v>
                  </c:pt>
                  <c:pt idx="19">
                    <c:v>SAW 06</c:v>
                  </c:pt>
                  <c:pt idx="20">
                    <c:v>PRO 02</c:v>
                  </c:pt>
                  <c:pt idx="21">
                    <c:v>PRO 05</c:v>
                  </c:pt>
                  <c:pt idx="22">
                    <c:v>PSD 02</c:v>
                  </c:pt>
                  <c:pt idx="23">
                    <c:v>SAW 01</c:v>
                  </c:pt>
                  <c:pt idx="24">
                    <c:v>SAW 06</c:v>
                  </c:pt>
                  <c:pt idx="25">
                    <c:v>PRO 02</c:v>
                  </c:pt>
                  <c:pt idx="26">
                    <c:v>PRO 05</c:v>
                  </c:pt>
                  <c:pt idx="27">
                    <c:v>PSD 02</c:v>
                  </c:pt>
                  <c:pt idx="28">
                    <c:v>SAW 01</c:v>
                  </c:pt>
                  <c:pt idx="29">
                    <c:v>SAW 06</c:v>
                  </c:pt>
                  <c:pt idx="30">
                    <c:v>PRO 02</c:v>
                  </c:pt>
                  <c:pt idx="31">
                    <c:v>PRO 05</c:v>
                  </c:pt>
                  <c:pt idx="32">
                    <c:v>PSD 02</c:v>
                  </c:pt>
                  <c:pt idx="33">
                    <c:v>SAW 01</c:v>
                  </c:pt>
                  <c:pt idx="34">
                    <c:v>SAW 06</c:v>
                  </c:pt>
                  <c:pt idx="35">
                    <c:v>PRO 02</c:v>
                  </c:pt>
                  <c:pt idx="36">
                    <c:v>PRO 05</c:v>
                  </c:pt>
                  <c:pt idx="37">
                    <c:v>PSD 02</c:v>
                  </c:pt>
                  <c:pt idx="38">
                    <c:v>SAW 01</c:v>
                  </c:pt>
                  <c:pt idx="39">
                    <c:v>SAW 06</c:v>
                  </c:pt>
                  <c:pt idx="40">
                    <c:v>PRO 02</c:v>
                  </c:pt>
                  <c:pt idx="41">
                    <c:v>PRO 05</c:v>
                  </c:pt>
                  <c:pt idx="42">
                    <c:v>PSD 02</c:v>
                  </c:pt>
                  <c:pt idx="43">
                    <c:v>SAW 01</c:v>
                  </c:pt>
                  <c:pt idx="44">
                    <c:v>SAW 06</c:v>
                  </c:pt>
                  <c:pt idx="45">
                    <c:v>PRO 02</c:v>
                  </c:pt>
                  <c:pt idx="46">
                    <c:v>PRO 05</c:v>
                  </c:pt>
                  <c:pt idx="47">
                    <c:v>PSD 02</c:v>
                  </c:pt>
                  <c:pt idx="48">
                    <c:v>SAW 01</c:v>
                  </c:pt>
                  <c:pt idx="49">
                    <c:v>SAW 06</c:v>
                  </c:pt>
                  <c:pt idx="50">
                    <c:v>PRO 02</c:v>
                  </c:pt>
                  <c:pt idx="51">
                    <c:v>PRO 05</c:v>
                  </c:pt>
                  <c:pt idx="52">
                    <c:v>PSD 02</c:v>
                  </c:pt>
                  <c:pt idx="53">
                    <c:v>SAW 01</c:v>
                  </c:pt>
                  <c:pt idx="54">
                    <c:v>SAW 06</c:v>
                  </c:pt>
                  <c:pt idx="55">
                    <c:v>PRO 02</c:v>
                  </c:pt>
                  <c:pt idx="56">
                    <c:v>PRO 05</c:v>
                  </c:pt>
                  <c:pt idx="57">
                    <c:v>PSD 02</c:v>
                  </c:pt>
                  <c:pt idx="58">
                    <c:v>SAW 01</c:v>
                  </c:pt>
                  <c:pt idx="59">
                    <c:v>SAW 06</c:v>
                  </c:pt>
                  <c:pt idx="60">
                    <c:v>PRO 02</c:v>
                  </c:pt>
                  <c:pt idx="61">
                    <c:v>PRO 05</c:v>
                  </c:pt>
                  <c:pt idx="62">
                    <c:v>PSD 02</c:v>
                  </c:pt>
                  <c:pt idx="63">
                    <c:v>SAW 01</c:v>
                  </c:pt>
                  <c:pt idx="64">
                    <c:v>SAW 06</c:v>
                  </c:pt>
                  <c:pt idx="65">
                    <c:v>PRO 02</c:v>
                  </c:pt>
                  <c:pt idx="66">
                    <c:v>PRO 05</c:v>
                  </c:pt>
                  <c:pt idx="67">
                    <c:v>PSD 02</c:v>
                  </c:pt>
                  <c:pt idx="68">
                    <c:v>SAW 01</c:v>
                  </c:pt>
                  <c:pt idx="69">
                    <c:v>SAW 06</c:v>
                  </c:pt>
                </c:lvl>
                <c:lvl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2</c:v>
                  </c:pt>
                  <c:pt idx="6">
                    <c:v>2</c:v>
                  </c:pt>
                  <c:pt idx="7">
                    <c:v>2</c:v>
                  </c:pt>
                  <c:pt idx="8">
                    <c:v>2</c:v>
                  </c:pt>
                  <c:pt idx="9">
                    <c:v>2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2</c:v>
                  </c:pt>
                  <c:pt idx="16">
                    <c:v>2</c:v>
                  </c:pt>
                  <c:pt idx="17">
                    <c:v>2</c:v>
                  </c:pt>
                  <c:pt idx="18">
                    <c:v>2</c:v>
                  </c:pt>
                  <c:pt idx="19">
                    <c:v>2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2</c:v>
                  </c:pt>
                  <c:pt idx="26">
                    <c:v>2</c:v>
                  </c:pt>
                  <c:pt idx="27">
                    <c:v>2</c:v>
                  </c:pt>
                  <c:pt idx="28">
                    <c:v>2</c:v>
                  </c:pt>
                  <c:pt idx="29">
                    <c:v>2</c:v>
                  </c:pt>
                  <c:pt idx="30">
                    <c:v>1</c:v>
                  </c:pt>
                  <c:pt idx="31">
                    <c:v>1</c:v>
                  </c:pt>
                  <c:pt idx="32">
                    <c:v>1</c:v>
                  </c:pt>
                  <c:pt idx="33">
                    <c:v>1</c:v>
                  </c:pt>
                  <c:pt idx="34">
                    <c:v>1</c:v>
                  </c:pt>
                  <c:pt idx="35">
                    <c:v>2</c:v>
                  </c:pt>
                  <c:pt idx="36">
                    <c:v>2</c:v>
                  </c:pt>
                  <c:pt idx="37">
                    <c:v>2</c:v>
                  </c:pt>
                  <c:pt idx="38">
                    <c:v>2</c:v>
                  </c:pt>
                  <c:pt idx="39">
                    <c:v>2</c:v>
                  </c:pt>
                  <c:pt idx="40">
                    <c:v>1</c:v>
                  </c:pt>
                  <c:pt idx="41">
                    <c:v>1</c:v>
                  </c:pt>
                  <c:pt idx="42">
                    <c:v>1</c:v>
                  </c:pt>
                  <c:pt idx="43">
                    <c:v>1</c:v>
                  </c:pt>
                  <c:pt idx="44">
                    <c:v>1</c:v>
                  </c:pt>
                  <c:pt idx="45">
                    <c:v>2</c:v>
                  </c:pt>
                  <c:pt idx="46">
                    <c:v>2</c:v>
                  </c:pt>
                  <c:pt idx="47">
                    <c:v>2</c:v>
                  </c:pt>
                  <c:pt idx="48">
                    <c:v>2</c:v>
                  </c:pt>
                  <c:pt idx="49">
                    <c:v>2</c:v>
                  </c:pt>
                  <c:pt idx="50">
                    <c:v>1</c:v>
                  </c:pt>
                  <c:pt idx="51">
                    <c:v>1</c:v>
                  </c:pt>
                  <c:pt idx="52">
                    <c:v>1</c:v>
                  </c:pt>
                  <c:pt idx="53">
                    <c:v>1</c:v>
                  </c:pt>
                  <c:pt idx="54">
                    <c:v>1</c:v>
                  </c:pt>
                  <c:pt idx="55">
                    <c:v>2</c:v>
                  </c:pt>
                  <c:pt idx="56">
                    <c:v>2</c:v>
                  </c:pt>
                  <c:pt idx="57">
                    <c:v>2</c:v>
                  </c:pt>
                  <c:pt idx="58">
                    <c:v>2</c:v>
                  </c:pt>
                  <c:pt idx="59">
                    <c:v>2</c:v>
                  </c:pt>
                  <c:pt idx="60">
                    <c:v>1</c:v>
                  </c:pt>
                  <c:pt idx="61">
                    <c:v>1</c:v>
                  </c:pt>
                  <c:pt idx="62">
                    <c:v>1</c:v>
                  </c:pt>
                  <c:pt idx="63">
                    <c:v>1</c:v>
                  </c:pt>
                  <c:pt idx="64">
                    <c:v>1</c:v>
                  </c:pt>
                  <c:pt idx="65">
                    <c:v>2</c:v>
                  </c:pt>
                  <c:pt idx="66">
                    <c:v>2</c:v>
                  </c:pt>
                  <c:pt idx="67">
                    <c:v>2</c:v>
                  </c:pt>
                  <c:pt idx="68">
                    <c:v>2</c:v>
                  </c:pt>
                  <c:pt idx="69">
                    <c:v>2</c:v>
                  </c:pt>
                </c:lvl>
              </c:multiLvlStrCache>
            </c:multiLvlStrRef>
          </c:xVal>
          <c:yVal>
            <c:numRef>
              <c:f>'Likert Ratings Charts (2)'!$AE$73:$AE$142</c:f>
              <c:numCache>
                <c:formatCode>General</c:formatCode>
                <c:ptCount val="70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1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4</c:v>
                </c:pt>
                <c:pt idx="24">
                  <c:v>3</c:v>
                </c:pt>
                <c:pt idx="25">
                  <c:v>2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5</c:v>
                </c:pt>
                <c:pt idx="33">
                  <c:v>6</c:v>
                </c:pt>
                <c:pt idx="34">
                  <c:v>5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6</c:v>
                </c:pt>
                <c:pt idx="46">
                  <c:v>5</c:v>
                </c:pt>
                <c:pt idx="47">
                  <c:v>6</c:v>
                </c:pt>
                <c:pt idx="48">
                  <c:v>6</c:v>
                </c:pt>
                <c:pt idx="49">
                  <c:v>5</c:v>
                </c:pt>
                <c:pt idx="50">
                  <c:v>1</c:v>
                </c:pt>
                <c:pt idx="51">
                  <c:v>6</c:v>
                </c:pt>
                <c:pt idx="52">
                  <c:v>6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62-4C0C-9AE2-927A11E18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913456"/>
        <c:axId val="1097210608"/>
      </c:scatterChart>
      <c:valAx>
        <c:axId val="680913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7210608"/>
        <c:crosses val="autoZero"/>
        <c:crossBetween val="midCat"/>
      </c:valAx>
      <c:valAx>
        <c:axId val="10972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913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821E9-6F0F-4E3C-AEB1-8696740A4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4223D-6C27-47E2-B62E-352A25251D82}">
      <dgm:prSet phldrT="[Text]"/>
      <dgm:spPr>
        <a:solidFill>
          <a:srgbClr val="CAE8A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Workload Management</a:t>
          </a:r>
        </a:p>
      </dgm:t>
    </dgm:pt>
    <dgm:pt modelId="{F2B1A214-7260-4F17-BF3E-0084B5E693FF}" type="parTrans" cxnId="{6E54CC50-9689-4A70-A1D9-439BC097D0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5C30D4-3FCE-40C8-A524-00C5FB7590EA}" type="sibTrans" cxnId="{6E54CC50-9689-4A70-A1D9-439BC097D0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9EF4E5-A1EB-4910-845D-EAA27CF54666}">
      <dgm:prSet phldrT="[Text]"/>
      <dgm:spPr>
        <a:solidFill>
          <a:srgbClr val="CAE8A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Communication</a:t>
          </a:r>
        </a:p>
      </dgm:t>
    </dgm:pt>
    <dgm:pt modelId="{1A5248D8-26B0-4D10-85A2-D09CB8468AF3}" type="sibTrans" cxnId="{C3B23EF1-9EAC-4007-8E01-A2B11B70F3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C25C58-17E9-48EC-A105-94EC64E30E44}" type="parTrans" cxnId="{C3B23EF1-9EAC-4007-8E01-A2B11B70F3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512C95-4228-4F32-9B8E-A7FC50C04493}">
      <dgm:prSet phldrT="[Text]"/>
      <dgm:spPr>
        <a:solidFill>
          <a:srgbClr val="CAE8A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Leadership and Teamwork</a:t>
          </a:r>
        </a:p>
      </dgm:t>
    </dgm:pt>
    <dgm:pt modelId="{5C767C46-90CD-4031-9E64-F1ABC78C0A20}" type="sibTrans" cxnId="{8A2DC174-7DE6-4BB7-8DC7-F477F5D52D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7878D0-73FF-4BD9-964E-3BED6CBFC5F6}" type="parTrans" cxnId="{8A2DC174-7DE6-4BB7-8DC7-F477F5D52D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60BB95-7A46-4879-9B22-863804DE3C80}">
      <dgm:prSet phldrT="[Text]"/>
      <dgm:spPr>
        <a:solidFill>
          <a:srgbClr val="CAE8A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Problem Solving and Decision Making</a:t>
          </a:r>
        </a:p>
      </dgm:t>
    </dgm:pt>
    <dgm:pt modelId="{C708FEE3-4E9D-4E12-AE47-1CB86D450DC7}" type="sibTrans" cxnId="{65EF933D-C462-449F-B53C-2B778168C0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888976-62BF-4E73-82B7-F2464CBB5874}" type="parTrans" cxnId="{65EF933D-C462-449F-B53C-2B778168C0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A63048-A1F4-4592-A02C-BBF9D239D8DA}">
      <dgm:prSet phldrT="[Text]"/>
      <dgm:spPr>
        <a:solidFill>
          <a:srgbClr val="CAE8A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Situation Awareness</a:t>
          </a:r>
        </a:p>
      </dgm:t>
    </dgm:pt>
    <dgm:pt modelId="{0C604ACE-464D-4288-A4A7-783955DF008F}" type="sibTrans" cxnId="{C1258FA8-DC10-427B-B5ED-58422881F1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3B541F-B7C0-42C5-8C63-541951AB6145}" type="parTrans" cxnId="{C1258FA8-DC10-427B-B5ED-58422881F1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0E2625-BB68-45C8-8172-1F1BAC36917F}" type="pres">
      <dgm:prSet presAssocID="{28A821E9-6F0F-4E3C-AEB1-8696740A41A9}" presName="linear" presStyleCnt="0">
        <dgm:presLayoutVars>
          <dgm:animLvl val="lvl"/>
          <dgm:resizeHandles val="exact"/>
        </dgm:presLayoutVars>
      </dgm:prSet>
      <dgm:spPr/>
    </dgm:pt>
    <dgm:pt modelId="{607FD61B-8E05-4D1A-A6FF-4A3ECF41ECDB}" type="pres">
      <dgm:prSet presAssocID="{C19EF4E5-A1EB-4910-845D-EAA27CF546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ACDC3E-4746-49A2-9192-BC859B8D2EAD}" type="pres">
      <dgm:prSet presAssocID="{1A5248D8-26B0-4D10-85A2-D09CB8468AF3}" presName="spacer" presStyleCnt="0"/>
      <dgm:spPr/>
    </dgm:pt>
    <dgm:pt modelId="{E80B23DE-8D77-43FD-A2A1-F109E87E47C4}" type="pres">
      <dgm:prSet presAssocID="{D9512C95-4228-4F32-9B8E-A7FC50C04493}" presName="parentText" presStyleLbl="node1" presStyleIdx="1" presStyleCnt="5" custLinFactNeighborX="107">
        <dgm:presLayoutVars>
          <dgm:chMax val="0"/>
          <dgm:bulletEnabled val="1"/>
        </dgm:presLayoutVars>
      </dgm:prSet>
      <dgm:spPr/>
    </dgm:pt>
    <dgm:pt modelId="{E666D896-A0D8-4D85-A54C-18356D9DAFF0}" type="pres">
      <dgm:prSet presAssocID="{5C767C46-90CD-4031-9E64-F1ABC78C0A20}" presName="spacer" presStyleCnt="0"/>
      <dgm:spPr/>
    </dgm:pt>
    <dgm:pt modelId="{99B0BC39-1372-45FE-B2D6-D2783D404E0F}" type="pres">
      <dgm:prSet presAssocID="{E860BB95-7A46-4879-9B22-863804DE3C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AD6AAE-F1EE-49C3-AD3C-668C7929565C}" type="pres">
      <dgm:prSet presAssocID="{C708FEE3-4E9D-4E12-AE47-1CB86D450DC7}" presName="spacer" presStyleCnt="0"/>
      <dgm:spPr/>
    </dgm:pt>
    <dgm:pt modelId="{903E6B87-932E-4D72-9EC4-F6207FE99F81}" type="pres">
      <dgm:prSet presAssocID="{85A63048-A1F4-4592-A02C-BBF9D239D8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E10357-7D36-4E34-A099-81CE0ADBC1BE}" type="pres">
      <dgm:prSet presAssocID="{0C604ACE-464D-4288-A4A7-783955DF008F}" presName="spacer" presStyleCnt="0"/>
      <dgm:spPr/>
    </dgm:pt>
    <dgm:pt modelId="{23A1FC72-4E65-48A7-A430-2152ACACDEA8}" type="pres">
      <dgm:prSet presAssocID="{4B84223D-6C27-47E2-B62E-352A25251D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7A4022-A356-497B-9CBA-7CB12846E56C}" type="presOf" srcId="{E860BB95-7A46-4879-9B22-863804DE3C80}" destId="{99B0BC39-1372-45FE-B2D6-D2783D404E0F}" srcOrd="0" destOrd="0" presId="urn:microsoft.com/office/officeart/2005/8/layout/vList2"/>
    <dgm:cxn modelId="{65EF933D-C462-449F-B53C-2B778168C082}" srcId="{28A821E9-6F0F-4E3C-AEB1-8696740A41A9}" destId="{E860BB95-7A46-4879-9B22-863804DE3C80}" srcOrd="2" destOrd="0" parTransId="{6E888976-62BF-4E73-82B7-F2464CBB5874}" sibTransId="{C708FEE3-4E9D-4E12-AE47-1CB86D450DC7}"/>
    <dgm:cxn modelId="{6E54CC50-9689-4A70-A1D9-439BC097D0A1}" srcId="{28A821E9-6F0F-4E3C-AEB1-8696740A41A9}" destId="{4B84223D-6C27-47E2-B62E-352A25251D82}" srcOrd="4" destOrd="0" parTransId="{F2B1A214-7260-4F17-BF3E-0084B5E693FF}" sibTransId="{745C30D4-3FCE-40C8-A524-00C5FB7590EA}"/>
    <dgm:cxn modelId="{8A2DC174-7DE6-4BB7-8DC7-F477F5D52D5C}" srcId="{28A821E9-6F0F-4E3C-AEB1-8696740A41A9}" destId="{D9512C95-4228-4F32-9B8E-A7FC50C04493}" srcOrd="1" destOrd="0" parTransId="{967878D0-73FF-4BD9-964E-3BED6CBFC5F6}" sibTransId="{5C767C46-90CD-4031-9E64-F1ABC78C0A20}"/>
    <dgm:cxn modelId="{C4E66A90-C36E-41F4-804C-293CA5C08803}" type="presOf" srcId="{C19EF4E5-A1EB-4910-845D-EAA27CF54666}" destId="{607FD61B-8E05-4D1A-A6FF-4A3ECF41ECDB}" srcOrd="0" destOrd="0" presId="urn:microsoft.com/office/officeart/2005/8/layout/vList2"/>
    <dgm:cxn modelId="{C1258FA8-DC10-427B-B5ED-58422881F185}" srcId="{28A821E9-6F0F-4E3C-AEB1-8696740A41A9}" destId="{85A63048-A1F4-4592-A02C-BBF9D239D8DA}" srcOrd="3" destOrd="0" parTransId="{F53B541F-B7C0-42C5-8C63-541951AB6145}" sibTransId="{0C604ACE-464D-4288-A4A7-783955DF008F}"/>
    <dgm:cxn modelId="{212F2BAF-AE03-45B1-86D6-74CE90A24CDC}" type="presOf" srcId="{D9512C95-4228-4F32-9B8E-A7FC50C04493}" destId="{E80B23DE-8D77-43FD-A2A1-F109E87E47C4}" srcOrd="0" destOrd="0" presId="urn:microsoft.com/office/officeart/2005/8/layout/vList2"/>
    <dgm:cxn modelId="{59B383BF-6F62-4E3B-80E2-1820DD11BE56}" type="presOf" srcId="{4B84223D-6C27-47E2-B62E-352A25251D82}" destId="{23A1FC72-4E65-48A7-A430-2152ACACDEA8}" srcOrd="0" destOrd="0" presId="urn:microsoft.com/office/officeart/2005/8/layout/vList2"/>
    <dgm:cxn modelId="{2AD1C2C5-774D-473B-97E5-F5DED6BEED69}" type="presOf" srcId="{85A63048-A1F4-4592-A02C-BBF9D239D8DA}" destId="{903E6B87-932E-4D72-9EC4-F6207FE99F81}" srcOrd="0" destOrd="0" presId="urn:microsoft.com/office/officeart/2005/8/layout/vList2"/>
    <dgm:cxn modelId="{29F8BAD0-1F2A-4515-8BBD-32219C89BB09}" type="presOf" srcId="{28A821E9-6F0F-4E3C-AEB1-8696740A41A9}" destId="{DA0E2625-BB68-45C8-8172-1F1BAC36917F}" srcOrd="0" destOrd="0" presId="urn:microsoft.com/office/officeart/2005/8/layout/vList2"/>
    <dgm:cxn modelId="{C3B23EF1-9EAC-4007-8E01-A2B11B70F32C}" srcId="{28A821E9-6F0F-4E3C-AEB1-8696740A41A9}" destId="{C19EF4E5-A1EB-4910-845D-EAA27CF54666}" srcOrd="0" destOrd="0" parTransId="{91C25C58-17E9-48EC-A105-94EC64E30E44}" sibTransId="{1A5248D8-26B0-4D10-85A2-D09CB8468AF3}"/>
    <dgm:cxn modelId="{9FE3AAB9-CA38-465C-A928-BFA004747EF9}" type="presParOf" srcId="{DA0E2625-BB68-45C8-8172-1F1BAC36917F}" destId="{607FD61B-8E05-4D1A-A6FF-4A3ECF41ECDB}" srcOrd="0" destOrd="0" presId="urn:microsoft.com/office/officeart/2005/8/layout/vList2"/>
    <dgm:cxn modelId="{614B2016-D084-4588-9402-823646319637}" type="presParOf" srcId="{DA0E2625-BB68-45C8-8172-1F1BAC36917F}" destId="{31ACDC3E-4746-49A2-9192-BC859B8D2EAD}" srcOrd="1" destOrd="0" presId="urn:microsoft.com/office/officeart/2005/8/layout/vList2"/>
    <dgm:cxn modelId="{2817D7A4-8C05-498A-97DB-4A587CCCE241}" type="presParOf" srcId="{DA0E2625-BB68-45C8-8172-1F1BAC36917F}" destId="{E80B23DE-8D77-43FD-A2A1-F109E87E47C4}" srcOrd="2" destOrd="0" presId="urn:microsoft.com/office/officeart/2005/8/layout/vList2"/>
    <dgm:cxn modelId="{21C585CC-BCD5-43B4-8041-05263993DE5D}" type="presParOf" srcId="{DA0E2625-BB68-45C8-8172-1F1BAC36917F}" destId="{E666D896-A0D8-4D85-A54C-18356D9DAFF0}" srcOrd="3" destOrd="0" presId="urn:microsoft.com/office/officeart/2005/8/layout/vList2"/>
    <dgm:cxn modelId="{E8806E9D-1D0D-4007-88E3-DC76E61BEE9D}" type="presParOf" srcId="{DA0E2625-BB68-45C8-8172-1F1BAC36917F}" destId="{99B0BC39-1372-45FE-B2D6-D2783D404E0F}" srcOrd="4" destOrd="0" presId="urn:microsoft.com/office/officeart/2005/8/layout/vList2"/>
    <dgm:cxn modelId="{6717AE43-F8D3-4DA7-99C4-A120A37B2A90}" type="presParOf" srcId="{DA0E2625-BB68-45C8-8172-1F1BAC36917F}" destId="{06AD6AAE-F1EE-49C3-AD3C-668C7929565C}" srcOrd="5" destOrd="0" presId="urn:microsoft.com/office/officeart/2005/8/layout/vList2"/>
    <dgm:cxn modelId="{33E37F19-7EFB-4CB5-B473-69032EE6A3D9}" type="presParOf" srcId="{DA0E2625-BB68-45C8-8172-1F1BAC36917F}" destId="{903E6B87-932E-4D72-9EC4-F6207FE99F81}" srcOrd="6" destOrd="0" presId="urn:microsoft.com/office/officeart/2005/8/layout/vList2"/>
    <dgm:cxn modelId="{C54B4DC5-8483-4C4F-A455-B2A113822650}" type="presParOf" srcId="{DA0E2625-BB68-45C8-8172-1F1BAC36917F}" destId="{56E10357-7D36-4E34-A099-81CE0ADBC1BE}" srcOrd="7" destOrd="0" presId="urn:microsoft.com/office/officeart/2005/8/layout/vList2"/>
    <dgm:cxn modelId="{CD3F4032-AC30-465D-B440-6B811BAD48A1}" type="presParOf" srcId="{DA0E2625-BB68-45C8-8172-1F1BAC36917F}" destId="{23A1FC72-4E65-48A7-A430-2152ACACDE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821E9-6F0F-4E3C-AEB1-8696740A41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EF4E5-A1EB-4910-845D-EAA27CF54666}">
      <dgm:prSet phldrT="[Text]" custT="1"/>
      <dgm:spPr>
        <a:solidFill>
          <a:srgbClr val="CAE8AA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Problem Solving and Decision Making</a:t>
          </a:r>
        </a:p>
      </dgm:t>
    </dgm:pt>
    <dgm:pt modelId="{91C25C58-17E9-48EC-A105-94EC64E30E44}" type="parTrans" cxnId="{C3B23EF1-9EAC-4007-8E01-A2B11B70F32C}">
      <dgm:prSet/>
      <dgm:spPr/>
      <dgm:t>
        <a:bodyPr/>
        <a:lstStyle/>
        <a:p>
          <a:endParaRPr lang="en-US" sz="2800"/>
        </a:p>
      </dgm:t>
    </dgm:pt>
    <dgm:pt modelId="{1A5248D8-26B0-4D10-85A2-D09CB8468AF3}" type="sibTrans" cxnId="{C3B23EF1-9EAC-4007-8E01-A2B11B70F32C}">
      <dgm:prSet/>
      <dgm:spPr/>
      <dgm:t>
        <a:bodyPr/>
        <a:lstStyle/>
        <a:p>
          <a:endParaRPr lang="en-US" sz="2800"/>
        </a:p>
      </dgm:t>
    </dgm:pt>
    <dgm:pt modelId="{A6D51851-0BB1-457A-8F9B-9B782E8381DE}">
      <dgm:prSet phldrT="[Text]" custT="1"/>
      <dgm:spPr>
        <a:noFill/>
        <a:ln>
          <a:solidFill>
            <a:srgbClr val="CAE8AA"/>
          </a:solidFill>
        </a:ln>
      </dgm:spPr>
      <dgm:t>
        <a:bodyPr/>
        <a:lstStyle/>
        <a:p>
          <a:r>
            <a:rPr lang="en-US" sz="2400" dirty="0"/>
            <a:t>PSD.02 Seeks accurate and adequate information from appropriate sources</a:t>
          </a:r>
        </a:p>
      </dgm:t>
    </dgm:pt>
    <dgm:pt modelId="{2F2E7324-32E5-4149-8B39-28542144C0AF}" type="parTrans" cxnId="{5FD9765E-59DF-46D1-95C4-005C75D38A42}">
      <dgm:prSet/>
      <dgm:spPr/>
      <dgm:t>
        <a:bodyPr/>
        <a:lstStyle/>
        <a:p>
          <a:endParaRPr lang="en-US" sz="2800"/>
        </a:p>
      </dgm:t>
    </dgm:pt>
    <dgm:pt modelId="{3457CE33-A33C-461E-8318-63277F3DBAE4}" type="sibTrans" cxnId="{5FD9765E-59DF-46D1-95C4-005C75D38A42}">
      <dgm:prSet/>
      <dgm:spPr/>
      <dgm:t>
        <a:bodyPr/>
        <a:lstStyle/>
        <a:p>
          <a:endParaRPr lang="en-US" sz="2800"/>
        </a:p>
      </dgm:t>
    </dgm:pt>
    <dgm:pt modelId="{BE764CB0-43E8-4159-A81E-F8BEFA239276}" type="pres">
      <dgm:prSet presAssocID="{28A821E9-6F0F-4E3C-AEB1-8696740A41A9}" presName="linear" presStyleCnt="0">
        <dgm:presLayoutVars>
          <dgm:dir/>
          <dgm:animLvl val="lvl"/>
          <dgm:resizeHandles val="exact"/>
        </dgm:presLayoutVars>
      </dgm:prSet>
      <dgm:spPr/>
    </dgm:pt>
    <dgm:pt modelId="{C676FB97-AFA7-4413-85EE-F4F53F96E38A}" type="pres">
      <dgm:prSet presAssocID="{C19EF4E5-A1EB-4910-845D-EAA27CF54666}" presName="parentLin" presStyleCnt="0"/>
      <dgm:spPr/>
    </dgm:pt>
    <dgm:pt modelId="{106D24B8-E3F3-4EDC-9B2D-E8F6F45CB1A1}" type="pres">
      <dgm:prSet presAssocID="{C19EF4E5-A1EB-4910-845D-EAA27CF54666}" presName="parentLeftMargin" presStyleLbl="node1" presStyleIdx="0" presStyleCnt="1"/>
      <dgm:spPr/>
    </dgm:pt>
    <dgm:pt modelId="{3838C2CB-51B6-4AAF-B6EE-510458E5D374}" type="pres">
      <dgm:prSet presAssocID="{C19EF4E5-A1EB-4910-845D-EAA27CF546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D2CE38-F943-4EA7-9247-7AB81689D4DD}" type="pres">
      <dgm:prSet presAssocID="{C19EF4E5-A1EB-4910-845D-EAA27CF54666}" presName="negativeSpace" presStyleCnt="0"/>
      <dgm:spPr/>
    </dgm:pt>
    <dgm:pt modelId="{885796C8-FBE2-4F6C-8B60-B5FE43CB2AB3}" type="pres">
      <dgm:prSet presAssocID="{C19EF4E5-A1EB-4910-845D-EAA27CF546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BA41608-533C-485D-ADD8-7739E861F37B}" type="presOf" srcId="{28A821E9-6F0F-4E3C-AEB1-8696740A41A9}" destId="{BE764CB0-43E8-4159-A81E-F8BEFA239276}" srcOrd="0" destOrd="0" presId="urn:microsoft.com/office/officeart/2005/8/layout/list1"/>
    <dgm:cxn modelId="{5177310A-5992-4FEB-B2E6-31A49C629E14}" type="presOf" srcId="{C19EF4E5-A1EB-4910-845D-EAA27CF54666}" destId="{106D24B8-E3F3-4EDC-9B2D-E8F6F45CB1A1}" srcOrd="0" destOrd="0" presId="urn:microsoft.com/office/officeart/2005/8/layout/list1"/>
    <dgm:cxn modelId="{02BCE13A-4FFC-41B4-9C0D-C44934F39791}" type="presOf" srcId="{C19EF4E5-A1EB-4910-845D-EAA27CF54666}" destId="{3838C2CB-51B6-4AAF-B6EE-510458E5D374}" srcOrd="1" destOrd="0" presId="urn:microsoft.com/office/officeart/2005/8/layout/list1"/>
    <dgm:cxn modelId="{5FD9765E-59DF-46D1-95C4-005C75D38A42}" srcId="{C19EF4E5-A1EB-4910-845D-EAA27CF54666}" destId="{A6D51851-0BB1-457A-8F9B-9B782E8381DE}" srcOrd="0" destOrd="0" parTransId="{2F2E7324-32E5-4149-8B39-28542144C0AF}" sibTransId="{3457CE33-A33C-461E-8318-63277F3DBAE4}"/>
    <dgm:cxn modelId="{A6287DAD-2905-43AF-8961-6064A76F5C63}" type="presOf" srcId="{A6D51851-0BB1-457A-8F9B-9B782E8381DE}" destId="{885796C8-FBE2-4F6C-8B60-B5FE43CB2AB3}" srcOrd="0" destOrd="0" presId="urn:microsoft.com/office/officeart/2005/8/layout/list1"/>
    <dgm:cxn modelId="{C3B23EF1-9EAC-4007-8E01-A2B11B70F32C}" srcId="{28A821E9-6F0F-4E3C-AEB1-8696740A41A9}" destId="{C19EF4E5-A1EB-4910-845D-EAA27CF54666}" srcOrd="0" destOrd="0" parTransId="{91C25C58-17E9-48EC-A105-94EC64E30E44}" sibTransId="{1A5248D8-26B0-4D10-85A2-D09CB8468AF3}"/>
    <dgm:cxn modelId="{7ABC909A-8362-4ED7-BD46-31472922D2DA}" type="presParOf" srcId="{BE764CB0-43E8-4159-A81E-F8BEFA239276}" destId="{C676FB97-AFA7-4413-85EE-F4F53F96E38A}" srcOrd="0" destOrd="0" presId="urn:microsoft.com/office/officeart/2005/8/layout/list1"/>
    <dgm:cxn modelId="{B0CF9055-A7D6-4A7F-A638-A226C232970D}" type="presParOf" srcId="{C676FB97-AFA7-4413-85EE-F4F53F96E38A}" destId="{106D24B8-E3F3-4EDC-9B2D-E8F6F45CB1A1}" srcOrd="0" destOrd="0" presId="urn:microsoft.com/office/officeart/2005/8/layout/list1"/>
    <dgm:cxn modelId="{CA08037F-F946-4F1B-A0A6-680F48A303A1}" type="presParOf" srcId="{C676FB97-AFA7-4413-85EE-F4F53F96E38A}" destId="{3838C2CB-51B6-4AAF-B6EE-510458E5D374}" srcOrd="1" destOrd="0" presId="urn:microsoft.com/office/officeart/2005/8/layout/list1"/>
    <dgm:cxn modelId="{517E5890-25A1-4B0A-9D17-B338C2E59A85}" type="presParOf" srcId="{BE764CB0-43E8-4159-A81E-F8BEFA239276}" destId="{1AD2CE38-F943-4EA7-9247-7AB81689D4DD}" srcOrd="1" destOrd="0" presId="urn:microsoft.com/office/officeart/2005/8/layout/list1"/>
    <dgm:cxn modelId="{FA2BD463-50AF-4382-833A-A41CE43C6752}" type="presParOf" srcId="{BE764CB0-43E8-4159-A81E-F8BEFA239276}" destId="{885796C8-FBE2-4F6C-8B60-B5FE43CB2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821E9-6F0F-4E3C-AEB1-8696740A41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EF4E5-A1EB-4910-845D-EAA27CF54666}">
      <dgm:prSet phldrT="[Text]" custT="1"/>
      <dgm:spPr>
        <a:solidFill>
          <a:srgbClr val="ABE9FF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Event</a:t>
          </a:r>
          <a:r>
            <a:rPr lang="en-US" sz="2400" dirty="0">
              <a:solidFill>
                <a:schemeClr val="tx1"/>
              </a:solidFill>
            </a:rPr>
            <a:t>: Necessary to Divert</a:t>
          </a:r>
        </a:p>
      </dgm:t>
    </dgm:pt>
    <dgm:pt modelId="{91C25C58-17E9-48EC-A105-94EC64E30E44}" type="parTrans" cxnId="{C3B23EF1-9EAC-4007-8E01-A2B11B70F32C}">
      <dgm:prSet/>
      <dgm:spPr/>
      <dgm:t>
        <a:bodyPr/>
        <a:lstStyle/>
        <a:p>
          <a:endParaRPr lang="en-US" sz="2800"/>
        </a:p>
      </dgm:t>
    </dgm:pt>
    <dgm:pt modelId="{1A5248D8-26B0-4D10-85A2-D09CB8468AF3}" type="sibTrans" cxnId="{C3B23EF1-9EAC-4007-8E01-A2B11B70F32C}">
      <dgm:prSet/>
      <dgm:spPr/>
      <dgm:t>
        <a:bodyPr/>
        <a:lstStyle/>
        <a:p>
          <a:endParaRPr lang="en-US" sz="2800"/>
        </a:p>
      </dgm:t>
    </dgm:pt>
    <dgm:pt modelId="{A6D51851-0BB1-457A-8F9B-9B782E8381DE}">
      <dgm:prSet phldrT="[Text]" custT="1"/>
      <dgm:spPr>
        <a:ln>
          <a:solidFill>
            <a:srgbClr val="ABE9FF"/>
          </a:solidFill>
        </a:ln>
      </dgm:spPr>
      <dgm:t>
        <a:bodyPr/>
        <a:lstStyle/>
        <a:p>
          <a:r>
            <a:rPr lang="en-US" sz="2400" dirty="0"/>
            <a:t>Check weather</a:t>
          </a:r>
        </a:p>
      </dgm:t>
    </dgm:pt>
    <dgm:pt modelId="{2F2E7324-32E5-4149-8B39-28542144C0AF}" type="parTrans" cxnId="{5FD9765E-59DF-46D1-95C4-005C75D38A42}">
      <dgm:prSet/>
      <dgm:spPr/>
      <dgm:t>
        <a:bodyPr/>
        <a:lstStyle/>
        <a:p>
          <a:endParaRPr lang="en-US" sz="2800"/>
        </a:p>
      </dgm:t>
    </dgm:pt>
    <dgm:pt modelId="{3457CE33-A33C-461E-8318-63277F3DBAE4}" type="sibTrans" cxnId="{5FD9765E-59DF-46D1-95C4-005C75D38A42}">
      <dgm:prSet/>
      <dgm:spPr/>
      <dgm:t>
        <a:bodyPr/>
        <a:lstStyle/>
        <a:p>
          <a:endParaRPr lang="en-US" sz="2800"/>
        </a:p>
      </dgm:t>
    </dgm:pt>
    <dgm:pt modelId="{593FA4FA-0972-45D0-9C34-55C34C5B9910}">
      <dgm:prSet phldrT="[Text]" custT="1"/>
      <dgm:spPr>
        <a:ln>
          <a:solidFill>
            <a:srgbClr val="ABE9FF"/>
          </a:solidFill>
        </a:ln>
      </dgm:spPr>
      <dgm:t>
        <a:bodyPr/>
        <a:lstStyle/>
        <a:p>
          <a:r>
            <a:rPr lang="en-US" sz="2400" dirty="0"/>
            <a:t>Check performance calculations</a:t>
          </a:r>
        </a:p>
      </dgm:t>
    </dgm:pt>
    <dgm:pt modelId="{0A6BB858-C701-4187-80CD-282CEE8FAFA9}" type="parTrans" cxnId="{182350D9-EE06-4760-8F1D-538EB9893F1D}">
      <dgm:prSet/>
      <dgm:spPr/>
      <dgm:t>
        <a:bodyPr/>
        <a:lstStyle/>
        <a:p>
          <a:endParaRPr lang="en-US"/>
        </a:p>
      </dgm:t>
    </dgm:pt>
    <dgm:pt modelId="{C45D3CD4-EFCE-4661-B2D8-7C223674EC3D}" type="sibTrans" cxnId="{182350D9-EE06-4760-8F1D-538EB9893F1D}">
      <dgm:prSet/>
      <dgm:spPr/>
      <dgm:t>
        <a:bodyPr/>
        <a:lstStyle/>
        <a:p>
          <a:endParaRPr lang="en-US"/>
        </a:p>
      </dgm:t>
    </dgm:pt>
    <dgm:pt modelId="{FDB1170C-CAA8-40EC-AD27-B3D4D59C8D85}">
      <dgm:prSet phldrT="[Text]" custT="1"/>
      <dgm:spPr>
        <a:ln>
          <a:solidFill>
            <a:srgbClr val="ABE9FF"/>
          </a:solidFill>
        </a:ln>
      </dgm:spPr>
      <dgm:t>
        <a:bodyPr/>
        <a:lstStyle/>
        <a:p>
          <a:r>
            <a:rPr lang="en-US" sz="2400" dirty="0"/>
            <a:t>Divert to nearest suitable airport </a:t>
          </a:r>
        </a:p>
      </dgm:t>
    </dgm:pt>
    <dgm:pt modelId="{9B5D56E1-A953-4B81-976D-3F608AD340C6}" type="parTrans" cxnId="{A3260E3C-FCD5-47DD-A2D7-9A297C06A2C9}">
      <dgm:prSet/>
      <dgm:spPr/>
      <dgm:t>
        <a:bodyPr/>
        <a:lstStyle/>
        <a:p>
          <a:endParaRPr lang="en-US"/>
        </a:p>
      </dgm:t>
    </dgm:pt>
    <dgm:pt modelId="{C6035AE8-713C-4230-B4B5-CE99CB5406F7}" type="sibTrans" cxnId="{A3260E3C-FCD5-47DD-A2D7-9A297C06A2C9}">
      <dgm:prSet/>
      <dgm:spPr/>
      <dgm:t>
        <a:bodyPr/>
        <a:lstStyle/>
        <a:p>
          <a:endParaRPr lang="en-US"/>
        </a:p>
      </dgm:t>
    </dgm:pt>
    <dgm:pt modelId="{BE764CB0-43E8-4159-A81E-F8BEFA239276}" type="pres">
      <dgm:prSet presAssocID="{28A821E9-6F0F-4E3C-AEB1-8696740A41A9}" presName="linear" presStyleCnt="0">
        <dgm:presLayoutVars>
          <dgm:dir/>
          <dgm:animLvl val="lvl"/>
          <dgm:resizeHandles val="exact"/>
        </dgm:presLayoutVars>
      </dgm:prSet>
      <dgm:spPr/>
    </dgm:pt>
    <dgm:pt modelId="{C676FB97-AFA7-4413-85EE-F4F53F96E38A}" type="pres">
      <dgm:prSet presAssocID="{C19EF4E5-A1EB-4910-845D-EAA27CF54666}" presName="parentLin" presStyleCnt="0"/>
      <dgm:spPr/>
    </dgm:pt>
    <dgm:pt modelId="{106D24B8-E3F3-4EDC-9B2D-E8F6F45CB1A1}" type="pres">
      <dgm:prSet presAssocID="{C19EF4E5-A1EB-4910-845D-EAA27CF54666}" presName="parentLeftMargin" presStyleLbl="node1" presStyleIdx="0" presStyleCnt="1"/>
      <dgm:spPr/>
    </dgm:pt>
    <dgm:pt modelId="{3838C2CB-51B6-4AAF-B6EE-510458E5D374}" type="pres">
      <dgm:prSet presAssocID="{C19EF4E5-A1EB-4910-845D-EAA27CF546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D2CE38-F943-4EA7-9247-7AB81689D4DD}" type="pres">
      <dgm:prSet presAssocID="{C19EF4E5-A1EB-4910-845D-EAA27CF54666}" presName="negativeSpace" presStyleCnt="0"/>
      <dgm:spPr/>
    </dgm:pt>
    <dgm:pt modelId="{885796C8-FBE2-4F6C-8B60-B5FE43CB2AB3}" type="pres">
      <dgm:prSet presAssocID="{C19EF4E5-A1EB-4910-845D-EAA27CF54666}" presName="childText" presStyleLbl="conFgAcc1" presStyleIdx="0" presStyleCnt="1" custLinFactNeighborY="8151">
        <dgm:presLayoutVars>
          <dgm:bulletEnabled val="1"/>
        </dgm:presLayoutVars>
      </dgm:prSet>
      <dgm:spPr/>
    </dgm:pt>
  </dgm:ptLst>
  <dgm:cxnLst>
    <dgm:cxn modelId="{0BA41608-533C-485D-ADD8-7739E861F37B}" type="presOf" srcId="{28A821E9-6F0F-4E3C-AEB1-8696740A41A9}" destId="{BE764CB0-43E8-4159-A81E-F8BEFA239276}" srcOrd="0" destOrd="0" presId="urn:microsoft.com/office/officeart/2005/8/layout/list1"/>
    <dgm:cxn modelId="{5177310A-5992-4FEB-B2E6-31A49C629E14}" type="presOf" srcId="{C19EF4E5-A1EB-4910-845D-EAA27CF54666}" destId="{106D24B8-E3F3-4EDC-9B2D-E8F6F45CB1A1}" srcOrd="0" destOrd="0" presId="urn:microsoft.com/office/officeart/2005/8/layout/list1"/>
    <dgm:cxn modelId="{FBE6FC2E-47D9-4A73-BCED-5B783F5779F0}" type="presOf" srcId="{593FA4FA-0972-45D0-9C34-55C34C5B9910}" destId="{885796C8-FBE2-4F6C-8B60-B5FE43CB2AB3}" srcOrd="0" destOrd="1" presId="urn:microsoft.com/office/officeart/2005/8/layout/list1"/>
    <dgm:cxn modelId="{02BCE13A-4FFC-41B4-9C0D-C44934F39791}" type="presOf" srcId="{C19EF4E5-A1EB-4910-845D-EAA27CF54666}" destId="{3838C2CB-51B6-4AAF-B6EE-510458E5D374}" srcOrd="1" destOrd="0" presId="urn:microsoft.com/office/officeart/2005/8/layout/list1"/>
    <dgm:cxn modelId="{A3260E3C-FCD5-47DD-A2D7-9A297C06A2C9}" srcId="{C19EF4E5-A1EB-4910-845D-EAA27CF54666}" destId="{FDB1170C-CAA8-40EC-AD27-B3D4D59C8D85}" srcOrd="2" destOrd="0" parTransId="{9B5D56E1-A953-4B81-976D-3F608AD340C6}" sibTransId="{C6035AE8-713C-4230-B4B5-CE99CB5406F7}"/>
    <dgm:cxn modelId="{5FD9765E-59DF-46D1-95C4-005C75D38A42}" srcId="{C19EF4E5-A1EB-4910-845D-EAA27CF54666}" destId="{A6D51851-0BB1-457A-8F9B-9B782E8381DE}" srcOrd="0" destOrd="0" parTransId="{2F2E7324-32E5-4149-8B39-28542144C0AF}" sibTransId="{3457CE33-A33C-461E-8318-63277F3DBAE4}"/>
    <dgm:cxn modelId="{1466715F-672B-461E-AA17-A23A6FD7B4E8}" type="presOf" srcId="{FDB1170C-CAA8-40EC-AD27-B3D4D59C8D85}" destId="{885796C8-FBE2-4F6C-8B60-B5FE43CB2AB3}" srcOrd="0" destOrd="2" presId="urn:microsoft.com/office/officeart/2005/8/layout/list1"/>
    <dgm:cxn modelId="{A6287DAD-2905-43AF-8961-6064A76F5C63}" type="presOf" srcId="{A6D51851-0BB1-457A-8F9B-9B782E8381DE}" destId="{885796C8-FBE2-4F6C-8B60-B5FE43CB2AB3}" srcOrd="0" destOrd="0" presId="urn:microsoft.com/office/officeart/2005/8/layout/list1"/>
    <dgm:cxn modelId="{182350D9-EE06-4760-8F1D-538EB9893F1D}" srcId="{C19EF4E5-A1EB-4910-845D-EAA27CF54666}" destId="{593FA4FA-0972-45D0-9C34-55C34C5B9910}" srcOrd="1" destOrd="0" parTransId="{0A6BB858-C701-4187-80CD-282CEE8FAFA9}" sibTransId="{C45D3CD4-EFCE-4661-B2D8-7C223674EC3D}"/>
    <dgm:cxn modelId="{C3B23EF1-9EAC-4007-8E01-A2B11B70F32C}" srcId="{28A821E9-6F0F-4E3C-AEB1-8696740A41A9}" destId="{C19EF4E5-A1EB-4910-845D-EAA27CF54666}" srcOrd="0" destOrd="0" parTransId="{91C25C58-17E9-48EC-A105-94EC64E30E44}" sibTransId="{1A5248D8-26B0-4D10-85A2-D09CB8468AF3}"/>
    <dgm:cxn modelId="{7ABC909A-8362-4ED7-BD46-31472922D2DA}" type="presParOf" srcId="{BE764CB0-43E8-4159-A81E-F8BEFA239276}" destId="{C676FB97-AFA7-4413-85EE-F4F53F96E38A}" srcOrd="0" destOrd="0" presId="urn:microsoft.com/office/officeart/2005/8/layout/list1"/>
    <dgm:cxn modelId="{B0CF9055-A7D6-4A7F-A638-A226C232970D}" type="presParOf" srcId="{C676FB97-AFA7-4413-85EE-F4F53F96E38A}" destId="{106D24B8-E3F3-4EDC-9B2D-E8F6F45CB1A1}" srcOrd="0" destOrd="0" presId="urn:microsoft.com/office/officeart/2005/8/layout/list1"/>
    <dgm:cxn modelId="{CA08037F-F946-4F1B-A0A6-680F48A303A1}" type="presParOf" srcId="{C676FB97-AFA7-4413-85EE-F4F53F96E38A}" destId="{3838C2CB-51B6-4AAF-B6EE-510458E5D374}" srcOrd="1" destOrd="0" presId="urn:microsoft.com/office/officeart/2005/8/layout/list1"/>
    <dgm:cxn modelId="{517E5890-25A1-4B0A-9D17-B338C2E59A85}" type="presParOf" srcId="{BE764CB0-43E8-4159-A81E-F8BEFA239276}" destId="{1AD2CE38-F943-4EA7-9247-7AB81689D4DD}" srcOrd="1" destOrd="0" presId="urn:microsoft.com/office/officeart/2005/8/layout/list1"/>
    <dgm:cxn modelId="{FA2BD463-50AF-4382-833A-A41CE43C6752}" type="presParOf" srcId="{BE764CB0-43E8-4159-A81E-F8BEFA239276}" destId="{885796C8-FBE2-4F6C-8B60-B5FE43CB2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D61B-8E05-4D1A-A6FF-4A3ECF41ECDB}">
      <dsp:nvSpPr>
        <dsp:cNvPr id="0" name=""/>
        <dsp:cNvSpPr/>
      </dsp:nvSpPr>
      <dsp:spPr>
        <a:xfrm>
          <a:off x="0" y="386221"/>
          <a:ext cx="4636036" cy="503685"/>
        </a:xfrm>
        <a:prstGeom prst="roundRect">
          <a:avLst/>
        </a:prstGeom>
        <a:solidFill>
          <a:srgbClr val="CAE8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Communication</a:t>
          </a:r>
        </a:p>
      </dsp:txBody>
      <dsp:txXfrm>
        <a:off x="24588" y="410809"/>
        <a:ext cx="4586860" cy="454509"/>
      </dsp:txXfrm>
    </dsp:sp>
    <dsp:sp modelId="{E80B23DE-8D77-43FD-A2A1-F109E87E47C4}">
      <dsp:nvSpPr>
        <dsp:cNvPr id="0" name=""/>
        <dsp:cNvSpPr/>
      </dsp:nvSpPr>
      <dsp:spPr>
        <a:xfrm>
          <a:off x="0" y="950386"/>
          <a:ext cx="4636036" cy="503685"/>
        </a:xfrm>
        <a:prstGeom prst="roundRect">
          <a:avLst/>
        </a:prstGeom>
        <a:solidFill>
          <a:srgbClr val="CAE8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Leadership and Teamwork</a:t>
          </a:r>
        </a:p>
      </dsp:txBody>
      <dsp:txXfrm>
        <a:off x="24588" y="974974"/>
        <a:ext cx="4586860" cy="454509"/>
      </dsp:txXfrm>
    </dsp:sp>
    <dsp:sp modelId="{99B0BC39-1372-45FE-B2D6-D2783D404E0F}">
      <dsp:nvSpPr>
        <dsp:cNvPr id="0" name=""/>
        <dsp:cNvSpPr/>
      </dsp:nvSpPr>
      <dsp:spPr>
        <a:xfrm>
          <a:off x="0" y="1514551"/>
          <a:ext cx="4636036" cy="503685"/>
        </a:xfrm>
        <a:prstGeom prst="roundRect">
          <a:avLst/>
        </a:prstGeom>
        <a:solidFill>
          <a:srgbClr val="CAE8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Problem Solving and Decision Making</a:t>
          </a:r>
        </a:p>
      </dsp:txBody>
      <dsp:txXfrm>
        <a:off x="24588" y="1539139"/>
        <a:ext cx="4586860" cy="454509"/>
      </dsp:txXfrm>
    </dsp:sp>
    <dsp:sp modelId="{903E6B87-932E-4D72-9EC4-F6207FE99F81}">
      <dsp:nvSpPr>
        <dsp:cNvPr id="0" name=""/>
        <dsp:cNvSpPr/>
      </dsp:nvSpPr>
      <dsp:spPr>
        <a:xfrm>
          <a:off x="0" y="2078716"/>
          <a:ext cx="4636036" cy="503685"/>
        </a:xfrm>
        <a:prstGeom prst="roundRect">
          <a:avLst/>
        </a:prstGeom>
        <a:solidFill>
          <a:srgbClr val="CAE8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Situation Awareness</a:t>
          </a:r>
        </a:p>
      </dsp:txBody>
      <dsp:txXfrm>
        <a:off x="24588" y="2103304"/>
        <a:ext cx="4586860" cy="454509"/>
      </dsp:txXfrm>
    </dsp:sp>
    <dsp:sp modelId="{23A1FC72-4E65-48A7-A430-2152ACACDEA8}">
      <dsp:nvSpPr>
        <dsp:cNvPr id="0" name=""/>
        <dsp:cNvSpPr/>
      </dsp:nvSpPr>
      <dsp:spPr>
        <a:xfrm>
          <a:off x="0" y="2642881"/>
          <a:ext cx="4636036" cy="503685"/>
        </a:xfrm>
        <a:prstGeom prst="roundRect">
          <a:avLst/>
        </a:prstGeom>
        <a:solidFill>
          <a:srgbClr val="CAE8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Workload Management</a:t>
          </a:r>
        </a:p>
      </dsp:txBody>
      <dsp:txXfrm>
        <a:off x="24588" y="2667469"/>
        <a:ext cx="4586860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796C8-FBE2-4F6C-8B60-B5FE43CB2AB3}">
      <dsp:nvSpPr>
        <dsp:cNvPr id="0" name=""/>
        <dsp:cNvSpPr/>
      </dsp:nvSpPr>
      <dsp:spPr>
        <a:xfrm>
          <a:off x="0" y="359219"/>
          <a:ext cx="8518551" cy="1360800"/>
        </a:xfrm>
        <a:prstGeom prst="rect">
          <a:avLst/>
        </a:prstGeom>
        <a:noFill/>
        <a:ln w="25400" cap="flat" cmpd="sng" algn="ctr">
          <a:solidFill>
            <a:srgbClr val="CAE8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134" tIns="499872" rIns="66113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PSD.02 Seeks accurate and adequate information from appropriate sources</a:t>
          </a:r>
        </a:p>
      </dsp:txBody>
      <dsp:txXfrm>
        <a:off x="0" y="359219"/>
        <a:ext cx="8518551" cy="1360800"/>
      </dsp:txXfrm>
    </dsp:sp>
    <dsp:sp modelId="{3838C2CB-51B6-4AAF-B6EE-510458E5D374}">
      <dsp:nvSpPr>
        <dsp:cNvPr id="0" name=""/>
        <dsp:cNvSpPr/>
      </dsp:nvSpPr>
      <dsp:spPr>
        <a:xfrm>
          <a:off x="425927" y="4979"/>
          <a:ext cx="5962985" cy="708480"/>
        </a:xfrm>
        <a:prstGeom prst="roundRect">
          <a:avLst/>
        </a:prstGeom>
        <a:solidFill>
          <a:srgbClr val="CAE8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87" tIns="0" rIns="2253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Problem Solving and Decision Making</a:t>
          </a:r>
        </a:p>
      </dsp:txBody>
      <dsp:txXfrm>
        <a:off x="460512" y="39564"/>
        <a:ext cx="5893815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796C8-FBE2-4F6C-8B60-B5FE43CB2AB3}">
      <dsp:nvSpPr>
        <dsp:cNvPr id="0" name=""/>
        <dsp:cNvSpPr/>
      </dsp:nvSpPr>
      <dsp:spPr>
        <a:xfrm>
          <a:off x="0" y="342202"/>
          <a:ext cx="6091123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BE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739" tIns="437388" rIns="4727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Check weather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Check performance calculations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Divert to nearest suitable airport </a:t>
          </a:r>
        </a:p>
      </dsp:txBody>
      <dsp:txXfrm>
        <a:off x="0" y="342202"/>
        <a:ext cx="6091123" cy="1719900"/>
      </dsp:txXfrm>
    </dsp:sp>
    <dsp:sp modelId="{3838C2CB-51B6-4AAF-B6EE-510458E5D374}">
      <dsp:nvSpPr>
        <dsp:cNvPr id="0" name=""/>
        <dsp:cNvSpPr/>
      </dsp:nvSpPr>
      <dsp:spPr>
        <a:xfrm>
          <a:off x="304556" y="16121"/>
          <a:ext cx="4263786" cy="619920"/>
        </a:xfrm>
        <a:prstGeom prst="roundRect">
          <a:avLst/>
        </a:prstGeom>
        <a:solidFill>
          <a:srgbClr val="ABE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61" tIns="0" rIns="161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Event</a:t>
          </a:r>
          <a:r>
            <a:rPr lang="en-US" sz="2400" kern="1200" dirty="0">
              <a:solidFill>
                <a:schemeClr val="tx1"/>
              </a:solidFill>
            </a:rPr>
            <a:t>: Necessary to Divert</a:t>
          </a:r>
        </a:p>
      </dsp:txBody>
      <dsp:txXfrm>
        <a:off x="334818" y="46383"/>
        <a:ext cx="420326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Automated Event-Based Competency Analysis:</a:t>
            </a:r>
            <a:br>
              <a:rPr lang="en-US" dirty="0"/>
            </a:br>
            <a:r>
              <a:rPr lang="en-US" dirty="0"/>
              <a:t>Detecting Evidence from Training Data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3964222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Cristina Boyer, The Boeing Company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Tess Olson, The Boeing Company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Nolen Yehlik, The Boeing Company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DAE-BE56-40BA-D864-42FAD1C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11D1-D977-457D-DF04-98DCF713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6A07AA-C3A7-31B8-784E-EC00E8A83B4D}"/>
              </a:ext>
            </a:extLst>
          </p:cNvPr>
          <p:cNvGrpSpPr/>
          <p:nvPr/>
        </p:nvGrpSpPr>
        <p:grpSpPr>
          <a:xfrm>
            <a:off x="38524" y="2378703"/>
            <a:ext cx="2349764" cy="1933278"/>
            <a:chOff x="38524" y="2378703"/>
            <a:chExt cx="2349764" cy="19332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9D9281-95E7-D1D1-4C83-725A98773049}"/>
                </a:ext>
              </a:extLst>
            </p:cNvPr>
            <p:cNvSpPr txBox="1"/>
            <p:nvPr/>
          </p:nvSpPr>
          <p:spPr>
            <a:xfrm>
              <a:off x="102288" y="2483181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Informed Consent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20B3FB-0A9E-78CB-45D2-356C5A3DEC7C}"/>
                </a:ext>
              </a:extLst>
            </p:cNvPr>
            <p:cNvSpPr/>
            <p:nvPr/>
          </p:nvSpPr>
          <p:spPr bwMode="auto">
            <a:xfrm>
              <a:off x="38524" y="2378703"/>
              <a:ext cx="337403" cy="343105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4752B7-FC0E-168F-1192-8A59A970CEE2}"/>
              </a:ext>
            </a:extLst>
          </p:cNvPr>
          <p:cNvGrpSpPr/>
          <p:nvPr/>
        </p:nvGrpSpPr>
        <p:grpSpPr>
          <a:xfrm>
            <a:off x="2390111" y="901665"/>
            <a:ext cx="2383826" cy="1942092"/>
            <a:chOff x="2390111" y="901665"/>
            <a:chExt cx="2383826" cy="19420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86D6C7-7B9C-C68F-84CC-3B3A1AC5A577}"/>
                </a:ext>
              </a:extLst>
            </p:cNvPr>
            <p:cNvSpPr txBox="1"/>
            <p:nvPr/>
          </p:nvSpPr>
          <p:spPr>
            <a:xfrm>
              <a:off x="2487937" y="1014957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Demographic and Overview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558A50-4E40-D110-A887-BE6DCFDA3E8D}"/>
                </a:ext>
              </a:extLst>
            </p:cNvPr>
            <p:cNvSpPr/>
            <p:nvPr/>
          </p:nvSpPr>
          <p:spPr bwMode="auto">
            <a:xfrm>
              <a:off x="2390111" y="901665"/>
              <a:ext cx="332765" cy="33724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899E4D-3CA6-1B5E-F001-51A6B3B578DD}"/>
              </a:ext>
            </a:extLst>
          </p:cNvPr>
          <p:cNvGrpSpPr/>
          <p:nvPr/>
        </p:nvGrpSpPr>
        <p:grpSpPr>
          <a:xfrm>
            <a:off x="4911977" y="884811"/>
            <a:ext cx="2322593" cy="1958946"/>
            <a:chOff x="4911977" y="884811"/>
            <a:chExt cx="2322593" cy="1958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49550C-0733-D735-1940-BF80CC49975A}"/>
                </a:ext>
              </a:extLst>
            </p:cNvPr>
            <p:cNvSpPr txBox="1"/>
            <p:nvPr/>
          </p:nvSpPr>
          <p:spPr>
            <a:xfrm>
              <a:off x="4948570" y="1014957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Simulator and Flight Briefing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BB1B28-17C4-6FA6-5A5C-D75BA8B4C07A}"/>
                </a:ext>
              </a:extLst>
            </p:cNvPr>
            <p:cNvSpPr/>
            <p:nvPr/>
          </p:nvSpPr>
          <p:spPr bwMode="auto">
            <a:xfrm>
              <a:off x="4911977" y="884811"/>
              <a:ext cx="332159" cy="337249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E37912-D4C4-0C93-9B14-99FA0C7D52ED}"/>
              </a:ext>
            </a:extLst>
          </p:cNvPr>
          <p:cNvGrpSpPr/>
          <p:nvPr/>
        </p:nvGrpSpPr>
        <p:grpSpPr>
          <a:xfrm>
            <a:off x="7308155" y="865156"/>
            <a:ext cx="2327351" cy="1978601"/>
            <a:chOff x="7308155" y="865156"/>
            <a:chExt cx="2327351" cy="19786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30F242-8CD2-7795-DE0D-14BC121914DF}"/>
                </a:ext>
              </a:extLst>
            </p:cNvPr>
            <p:cNvSpPr txBox="1"/>
            <p:nvPr/>
          </p:nvSpPr>
          <p:spPr>
            <a:xfrm>
              <a:off x="7349506" y="1014957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List predicted OBs based on Briefing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D00C4B-D08D-A94C-D059-A89C1C986E8F}"/>
                </a:ext>
              </a:extLst>
            </p:cNvPr>
            <p:cNvSpPr/>
            <p:nvPr/>
          </p:nvSpPr>
          <p:spPr bwMode="auto">
            <a:xfrm>
              <a:off x="7308155" y="865156"/>
              <a:ext cx="334928" cy="376561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B37B53-5C1C-C7C5-985A-4A4A4419623F}"/>
              </a:ext>
            </a:extLst>
          </p:cNvPr>
          <p:cNvGrpSpPr/>
          <p:nvPr/>
        </p:nvGrpSpPr>
        <p:grpSpPr>
          <a:xfrm>
            <a:off x="9742723" y="2372095"/>
            <a:ext cx="2330024" cy="1945590"/>
            <a:chOff x="9742723" y="2372095"/>
            <a:chExt cx="2330024" cy="19455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5FB73-B991-25BE-6847-076599E9E9BC}"/>
                </a:ext>
              </a:extLst>
            </p:cNvPr>
            <p:cNvSpPr txBox="1"/>
            <p:nvPr/>
          </p:nvSpPr>
          <p:spPr>
            <a:xfrm>
              <a:off x="9786747" y="2488885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Start Assessment of Sim Session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F8B365D-00B7-D99A-86A3-4967A691DD9F}"/>
                </a:ext>
              </a:extLst>
            </p:cNvPr>
            <p:cNvSpPr/>
            <p:nvPr/>
          </p:nvSpPr>
          <p:spPr bwMode="auto">
            <a:xfrm>
              <a:off x="9742723" y="2372095"/>
              <a:ext cx="340401" cy="343078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5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6D6EA9-9426-1BCD-3551-7E940CF947FA}"/>
              </a:ext>
            </a:extLst>
          </p:cNvPr>
          <p:cNvGrpSpPr/>
          <p:nvPr/>
        </p:nvGrpSpPr>
        <p:grpSpPr>
          <a:xfrm>
            <a:off x="6283559" y="4342272"/>
            <a:ext cx="2320947" cy="1990451"/>
            <a:chOff x="6283559" y="4342272"/>
            <a:chExt cx="2320947" cy="19904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DAAD25-F2C5-550B-FFB6-3FED085EBC33}"/>
                </a:ext>
              </a:extLst>
            </p:cNvPr>
            <p:cNvSpPr txBox="1"/>
            <p:nvPr/>
          </p:nvSpPr>
          <p:spPr>
            <a:xfrm>
              <a:off x="6318506" y="4503923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Compare Results to Auto. System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AE2F89-88DD-09E6-3A9B-DE1403DB40A7}"/>
                </a:ext>
              </a:extLst>
            </p:cNvPr>
            <p:cNvSpPr/>
            <p:nvPr/>
          </p:nvSpPr>
          <p:spPr bwMode="auto">
            <a:xfrm>
              <a:off x="6283559" y="4342272"/>
              <a:ext cx="345442" cy="37788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7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250DAB-AA2F-A24A-CA91-94ADE5C08031}"/>
              </a:ext>
            </a:extLst>
          </p:cNvPr>
          <p:cNvGrpSpPr/>
          <p:nvPr/>
        </p:nvGrpSpPr>
        <p:grpSpPr>
          <a:xfrm>
            <a:off x="3814432" y="4356264"/>
            <a:ext cx="2365471" cy="1974275"/>
            <a:chOff x="3814432" y="4356264"/>
            <a:chExt cx="2365471" cy="19742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E16DF4-5B88-DCAE-80C1-E79E3D00EE83}"/>
                </a:ext>
              </a:extLst>
            </p:cNvPr>
            <p:cNvSpPr txBox="1"/>
            <p:nvPr/>
          </p:nvSpPr>
          <p:spPr>
            <a:xfrm>
              <a:off x="3893903" y="4501739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Follow up Root Cause Analysis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2DCEAA-7328-07FE-B4F5-F9274FC0A8AB}"/>
                </a:ext>
              </a:extLst>
            </p:cNvPr>
            <p:cNvSpPr/>
            <p:nvPr/>
          </p:nvSpPr>
          <p:spPr bwMode="auto">
            <a:xfrm>
              <a:off x="3814432" y="4356264"/>
              <a:ext cx="337702" cy="386957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FB1A69-7BEF-469A-ED5B-31B51493F307}"/>
              </a:ext>
            </a:extLst>
          </p:cNvPr>
          <p:cNvGrpSpPr/>
          <p:nvPr/>
        </p:nvGrpSpPr>
        <p:grpSpPr>
          <a:xfrm>
            <a:off x="1347895" y="4394611"/>
            <a:ext cx="2357786" cy="1935928"/>
            <a:chOff x="1347895" y="4394611"/>
            <a:chExt cx="2357786" cy="19359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56292D-C56C-386F-5500-29543FC22329}"/>
                </a:ext>
              </a:extLst>
            </p:cNvPr>
            <p:cNvSpPr txBox="1"/>
            <p:nvPr/>
          </p:nvSpPr>
          <p:spPr>
            <a:xfrm>
              <a:off x="1419681" y="4501739"/>
              <a:ext cx="2286000" cy="1828800"/>
            </a:xfrm>
            <a:prstGeom prst="rect">
              <a:avLst/>
            </a:prstGeom>
            <a:solidFill>
              <a:srgbClr val="ABE9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Repeated steps 5-8 for session two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901161-6206-CE12-1BE3-8D1F1C592DA9}"/>
                </a:ext>
              </a:extLst>
            </p:cNvPr>
            <p:cNvSpPr/>
            <p:nvPr/>
          </p:nvSpPr>
          <p:spPr bwMode="auto">
            <a:xfrm>
              <a:off x="1347895" y="4394611"/>
              <a:ext cx="330536" cy="400243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9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066C3C-CD6A-26CB-1A02-1C62B6C7D318}"/>
              </a:ext>
            </a:extLst>
          </p:cNvPr>
          <p:cNvGrpSpPr/>
          <p:nvPr/>
        </p:nvGrpSpPr>
        <p:grpSpPr>
          <a:xfrm>
            <a:off x="8724497" y="4379327"/>
            <a:ext cx="2331426" cy="1936272"/>
            <a:chOff x="8724497" y="4379327"/>
            <a:chExt cx="2331426" cy="19362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5CA561-8BD9-6B66-5914-3D402A2C4C01}"/>
                </a:ext>
              </a:extLst>
            </p:cNvPr>
            <p:cNvSpPr txBox="1"/>
            <p:nvPr/>
          </p:nvSpPr>
          <p:spPr>
            <a:xfrm>
              <a:off x="8769923" y="4486799"/>
              <a:ext cx="2286000" cy="1828800"/>
            </a:xfrm>
            <a:prstGeom prst="rect">
              <a:avLst/>
            </a:prstGeom>
            <a:solidFill>
              <a:srgbClr val="ABE9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Review Participant assessment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4B43E0-AAE1-5C98-20A0-C4087E42BDBD}"/>
                </a:ext>
              </a:extLst>
            </p:cNvPr>
            <p:cNvSpPr/>
            <p:nvPr/>
          </p:nvSpPr>
          <p:spPr bwMode="auto">
            <a:xfrm>
              <a:off x="8724497" y="4379327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6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F872418-2FD2-31BC-49DC-01BEC57EC42E}"/>
              </a:ext>
            </a:extLst>
          </p:cNvPr>
          <p:cNvSpPr/>
          <p:nvPr/>
        </p:nvSpPr>
        <p:spPr bwMode="auto">
          <a:xfrm rot="19979871">
            <a:off x="2294627" y="2714530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9140C40-7D16-1962-154D-3556BF299485}"/>
              </a:ext>
            </a:extLst>
          </p:cNvPr>
          <p:cNvSpPr/>
          <p:nvPr/>
        </p:nvSpPr>
        <p:spPr bwMode="auto">
          <a:xfrm>
            <a:off x="4694584" y="2442050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51883C-548C-4E2A-E646-5D3F06A02EEF}"/>
              </a:ext>
            </a:extLst>
          </p:cNvPr>
          <p:cNvSpPr/>
          <p:nvPr/>
        </p:nvSpPr>
        <p:spPr bwMode="auto">
          <a:xfrm>
            <a:off x="7165045" y="2452038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8B6336-3955-802E-7480-9A724B9E3FE3}"/>
              </a:ext>
            </a:extLst>
          </p:cNvPr>
          <p:cNvSpPr/>
          <p:nvPr/>
        </p:nvSpPr>
        <p:spPr bwMode="auto">
          <a:xfrm rot="1538051">
            <a:off x="9583357" y="2687760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25DC429-96B3-E50D-6396-0A5DB7732B8C}"/>
              </a:ext>
            </a:extLst>
          </p:cNvPr>
          <p:cNvSpPr/>
          <p:nvPr/>
        </p:nvSpPr>
        <p:spPr bwMode="auto">
          <a:xfrm rot="7309446">
            <a:off x="9596811" y="4256867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B608BB-43D2-E25B-E5AA-8E2843EB977E}"/>
              </a:ext>
            </a:extLst>
          </p:cNvPr>
          <p:cNvSpPr/>
          <p:nvPr/>
        </p:nvSpPr>
        <p:spPr bwMode="auto">
          <a:xfrm rot="10800000">
            <a:off x="8406782" y="4720158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E2BC9B2-141D-91FD-46F3-EF184DECB410}"/>
              </a:ext>
            </a:extLst>
          </p:cNvPr>
          <p:cNvSpPr/>
          <p:nvPr/>
        </p:nvSpPr>
        <p:spPr bwMode="auto">
          <a:xfrm rot="10800000">
            <a:off x="6021661" y="4725336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2BF73BB-2ED7-2AFD-B8C8-7371A29FC501}"/>
              </a:ext>
            </a:extLst>
          </p:cNvPr>
          <p:cNvSpPr/>
          <p:nvPr/>
        </p:nvSpPr>
        <p:spPr bwMode="auto">
          <a:xfrm rot="10800000">
            <a:off x="3570244" y="4705364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DAE-BE56-40BA-D864-42FAD1C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11D1-D977-457D-DF04-98DCF713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D9C9D-EF0F-9E28-636C-258CD7ACB6C4}"/>
              </a:ext>
            </a:extLst>
          </p:cNvPr>
          <p:cNvSpPr txBox="1"/>
          <p:nvPr/>
        </p:nvSpPr>
        <p:spPr>
          <a:xfrm>
            <a:off x="8406331" y="1127523"/>
            <a:ext cx="3308591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PRO 02 </a:t>
            </a:r>
            <a:r>
              <a:rPr lang="en-US" sz="1600" dirty="0">
                <a:latin typeface="+mn-lt"/>
              </a:rPr>
              <a:t>– </a:t>
            </a:r>
            <a:r>
              <a:rPr lang="en-US" sz="1600" b="0" i="0" u="none" strike="noStrike" baseline="0" dirty="0">
                <a:latin typeface="+mn-lt"/>
              </a:rPr>
              <a:t>Applies relevant operating instructions, procedures, and techniques in a timely manner.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PRO 05 </a:t>
            </a:r>
            <a:r>
              <a:rPr lang="en-US" sz="1600" dirty="0">
                <a:latin typeface="+mn-lt"/>
              </a:rPr>
              <a:t>- </a:t>
            </a:r>
            <a:r>
              <a:rPr lang="en-US" sz="1600" b="0" i="0" u="none" strike="noStrike" baseline="0" dirty="0">
                <a:latin typeface="+mn-lt"/>
              </a:rPr>
              <a:t>Monitors aircraft system status.</a:t>
            </a:r>
          </a:p>
          <a:p>
            <a:endParaRPr lang="en-US" sz="1600" b="0" i="0" u="none" strike="noStrike" baseline="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PSD 02 </a:t>
            </a:r>
            <a:r>
              <a:rPr lang="en-US" sz="1600" dirty="0">
                <a:latin typeface="+mn-lt"/>
              </a:rPr>
              <a:t>- Seeks accurate and adequate information from appropriate sources.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SAW 01 </a:t>
            </a:r>
            <a:r>
              <a:rPr lang="en-US" sz="1600" dirty="0">
                <a:latin typeface="+mn-lt"/>
              </a:rPr>
              <a:t>- Monitors and assesses the state of the airplane and its systems.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SAW 06 </a:t>
            </a:r>
            <a:r>
              <a:rPr lang="en-US" sz="1600" dirty="0">
                <a:latin typeface="+mn-lt"/>
              </a:rPr>
              <a:t>- Develops effective contingency plans based upon potential risks associated with threats and</a:t>
            </a:r>
          </a:p>
          <a:p>
            <a:r>
              <a:rPr lang="en-US" sz="1600" dirty="0">
                <a:latin typeface="+mn-lt"/>
              </a:rPr>
              <a:t>errors.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EB81606-3A0A-1008-CC17-AD77B11CA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32253"/>
              </p:ext>
            </p:extLst>
          </p:nvPr>
        </p:nvGraphicFramePr>
        <p:xfrm>
          <a:off x="970583" y="5550759"/>
          <a:ext cx="708501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835">
                  <a:extLst>
                    <a:ext uri="{9D8B030D-6E8A-4147-A177-3AD203B41FA5}">
                      <a16:colId xmlns:a16="http://schemas.microsoft.com/office/drawing/2014/main" val="1869432393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3875257170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607708217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1376201821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3405063658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2469797140"/>
                    </a:ext>
                  </a:extLst>
                </a:gridCol>
              </a:tblGrid>
              <a:tr h="3341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65418"/>
                  </a:ext>
                </a:extLst>
              </a:tr>
              <a:tr h="52904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Mostly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Somewhat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Somewhat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Mostly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Strongly 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0880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BC8238A-9551-41AC-48B8-5EBCABE91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496281"/>
              </p:ext>
            </p:extLst>
          </p:nvPr>
        </p:nvGraphicFramePr>
        <p:xfrm>
          <a:off x="0" y="876562"/>
          <a:ext cx="8406331" cy="467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16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DAE-BE56-40BA-D864-42FAD1C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11D1-D977-457D-DF04-98DCF713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19EB4C-C8E0-987F-D93C-58AD8906F070}"/>
              </a:ext>
            </a:extLst>
          </p:cNvPr>
          <p:cNvSpPr txBox="1"/>
          <p:nvPr/>
        </p:nvSpPr>
        <p:spPr>
          <a:xfrm>
            <a:off x="9757884" y="3539600"/>
            <a:ext cx="2434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*Note: Participants MI01, MI06, and MI08 assessed only one scenario.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8A53E13-2CCF-BC7C-D71D-E6C7A0D6433A}"/>
              </a:ext>
            </a:extLst>
          </p:cNvPr>
          <p:cNvGrpSpPr/>
          <p:nvPr/>
        </p:nvGrpSpPr>
        <p:grpSpPr>
          <a:xfrm>
            <a:off x="370659" y="1720663"/>
            <a:ext cx="1520576" cy="584775"/>
            <a:chOff x="1588139" y="3159940"/>
            <a:chExt cx="1520576" cy="584775"/>
          </a:xfrm>
        </p:grpSpPr>
        <p:sp>
          <p:nvSpPr>
            <p:cNvPr id="63" name="Arrow: Striped Right 62">
              <a:extLst>
                <a:ext uri="{FF2B5EF4-FFF2-40B4-BE49-F238E27FC236}">
                  <a16:creationId xmlns:a16="http://schemas.microsoft.com/office/drawing/2014/main" id="{FA7242FD-4C82-BB96-4627-36F9D0E6A5A1}"/>
                </a:ext>
              </a:extLst>
            </p:cNvPr>
            <p:cNvSpPr/>
            <p:nvPr/>
          </p:nvSpPr>
          <p:spPr bwMode="auto">
            <a:xfrm>
              <a:off x="2463282" y="3223726"/>
              <a:ext cx="645433" cy="258147"/>
            </a:xfrm>
            <a:prstGeom prst="stripedRightArrow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AEAF08-D622-3A67-F2A2-3B33C7546430}"/>
                </a:ext>
              </a:extLst>
            </p:cNvPr>
            <p:cNvSpPr txBox="1"/>
            <p:nvPr/>
          </p:nvSpPr>
          <p:spPr>
            <a:xfrm>
              <a:off x="1588139" y="3159940"/>
              <a:ext cx="975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Highest</a:t>
              </a:r>
            </a:p>
            <a:p>
              <a:r>
                <a:rPr lang="en-US" sz="1600" dirty="0"/>
                <a:t>Rating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ABC747-ACF6-0BAD-8A25-A190E913F92D}"/>
              </a:ext>
            </a:extLst>
          </p:cNvPr>
          <p:cNvGrpSpPr/>
          <p:nvPr/>
        </p:nvGrpSpPr>
        <p:grpSpPr>
          <a:xfrm>
            <a:off x="9653665" y="1864540"/>
            <a:ext cx="1843450" cy="1077218"/>
            <a:chOff x="9653665" y="3159940"/>
            <a:chExt cx="1843450" cy="1077218"/>
          </a:xfrm>
        </p:grpSpPr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53203BAB-6E6F-3F46-E5D9-4D4BD95C5688}"/>
                </a:ext>
              </a:extLst>
            </p:cNvPr>
            <p:cNvSpPr/>
            <p:nvPr/>
          </p:nvSpPr>
          <p:spPr bwMode="auto">
            <a:xfrm>
              <a:off x="9653665" y="3215173"/>
              <a:ext cx="298579" cy="275253"/>
            </a:xfrm>
            <a:prstGeom prst="diamond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EB04E2-2A9E-9059-CFB2-F88F1EE366CC}"/>
                </a:ext>
              </a:extLst>
            </p:cNvPr>
            <p:cNvSpPr txBox="1"/>
            <p:nvPr/>
          </p:nvSpPr>
          <p:spPr>
            <a:xfrm>
              <a:off x="9976540" y="3159940"/>
              <a:ext cx="1520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= The rating given by an instructor SME for a given OB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F49AB1-FA78-44DC-C49D-301E894071C5}"/>
              </a:ext>
            </a:extLst>
          </p:cNvPr>
          <p:cNvGrpSpPr/>
          <p:nvPr/>
        </p:nvGrpSpPr>
        <p:grpSpPr>
          <a:xfrm>
            <a:off x="465478" y="4242223"/>
            <a:ext cx="1300404" cy="584775"/>
            <a:chOff x="1368757" y="5311381"/>
            <a:chExt cx="1745435" cy="58477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B431D7F-7C47-83E8-821F-FCA5560CC81D}"/>
                </a:ext>
              </a:extLst>
            </p:cNvPr>
            <p:cNvSpPr txBox="1"/>
            <p:nvPr/>
          </p:nvSpPr>
          <p:spPr>
            <a:xfrm>
              <a:off x="1368757" y="5311381"/>
              <a:ext cx="123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Lowest</a:t>
              </a:r>
            </a:p>
            <a:p>
              <a:r>
                <a:rPr lang="en-US" sz="1600" dirty="0"/>
                <a:t>Rating</a:t>
              </a:r>
            </a:p>
          </p:txBody>
        </p:sp>
        <p:sp>
          <p:nvSpPr>
            <p:cNvPr id="70" name="Arrow: Striped Right 69">
              <a:extLst>
                <a:ext uri="{FF2B5EF4-FFF2-40B4-BE49-F238E27FC236}">
                  <a16:creationId xmlns:a16="http://schemas.microsoft.com/office/drawing/2014/main" id="{0DCCFA87-257C-7687-47F7-B9DCEB48A528}"/>
                </a:ext>
              </a:extLst>
            </p:cNvPr>
            <p:cNvSpPr/>
            <p:nvPr/>
          </p:nvSpPr>
          <p:spPr bwMode="auto">
            <a:xfrm>
              <a:off x="2468759" y="5418995"/>
              <a:ext cx="645433" cy="258147"/>
            </a:xfrm>
            <a:prstGeom prst="stripedRightArrow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aphicFrame>
        <p:nvGraphicFramePr>
          <p:cNvPr id="71" name="Table 6">
            <a:extLst>
              <a:ext uri="{FF2B5EF4-FFF2-40B4-BE49-F238E27FC236}">
                <a16:creationId xmlns:a16="http://schemas.microsoft.com/office/drawing/2014/main" id="{567039C1-3C6C-B041-BACD-92883354E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93059"/>
              </p:ext>
            </p:extLst>
          </p:nvPr>
        </p:nvGraphicFramePr>
        <p:xfrm>
          <a:off x="2219378" y="5555428"/>
          <a:ext cx="708501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835">
                  <a:extLst>
                    <a:ext uri="{9D8B030D-6E8A-4147-A177-3AD203B41FA5}">
                      <a16:colId xmlns:a16="http://schemas.microsoft.com/office/drawing/2014/main" val="1869432393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3875257170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607708217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1376201821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3405063658"/>
                    </a:ext>
                  </a:extLst>
                </a:gridCol>
                <a:gridCol w="1180835">
                  <a:extLst>
                    <a:ext uri="{9D8B030D-6E8A-4147-A177-3AD203B41FA5}">
                      <a16:colId xmlns:a16="http://schemas.microsoft.com/office/drawing/2014/main" val="2469797140"/>
                    </a:ext>
                  </a:extLst>
                </a:gridCol>
              </a:tblGrid>
              <a:tr h="2641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65418"/>
                  </a:ext>
                </a:extLst>
              </a:tr>
              <a:tr h="4562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Mostly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Somewhat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Somewhat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Mostly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Strongly 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08800"/>
                  </a:ext>
                </a:extLst>
              </a:tr>
            </a:tbl>
          </a:graphicData>
        </a:graphic>
      </p:graphicFrame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AEE84CFB-5775-09B2-7BAA-F092DACF0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419226"/>
              </p:ext>
            </p:extLst>
          </p:nvPr>
        </p:nvGraphicFramePr>
        <p:xfrm>
          <a:off x="1915531" y="845372"/>
          <a:ext cx="7692704" cy="424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74985AAF-47F8-A412-5587-749CD86A2ACE}"/>
              </a:ext>
            </a:extLst>
          </p:cNvPr>
          <p:cNvSpPr txBox="1"/>
          <p:nvPr/>
        </p:nvSpPr>
        <p:spPr>
          <a:xfrm>
            <a:off x="2268567" y="4984266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27314D3-3A42-6DC6-A558-ABDB01A67E07}"/>
              </a:ext>
            </a:extLst>
          </p:cNvPr>
          <p:cNvSpPr txBox="1"/>
          <p:nvPr/>
        </p:nvSpPr>
        <p:spPr>
          <a:xfrm>
            <a:off x="3166678" y="4984266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3D3A29-8748-2741-EEE4-2D9AC880BEE4}"/>
              </a:ext>
            </a:extLst>
          </p:cNvPr>
          <p:cNvSpPr txBox="1"/>
          <p:nvPr/>
        </p:nvSpPr>
        <p:spPr>
          <a:xfrm>
            <a:off x="4032667" y="4996966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BB2B5B-478D-C1AE-75E0-3C2063A32D96}"/>
              </a:ext>
            </a:extLst>
          </p:cNvPr>
          <p:cNvSpPr txBox="1"/>
          <p:nvPr/>
        </p:nvSpPr>
        <p:spPr>
          <a:xfrm>
            <a:off x="5022812" y="4955933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A5438BC-56A4-B745-897F-AC4CE33CD65F}"/>
              </a:ext>
            </a:extLst>
          </p:cNvPr>
          <p:cNvSpPr txBox="1"/>
          <p:nvPr/>
        </p:nvSpPr>
        <p:spPr>
          <a:xfrm>
            <a:off x="5849186" y="4955933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D5C73C-B6D2-A588-65F7-15EB60E2A957}"/>
              </a:ext>
            </a:extLst>
          </p:cNvPr>
          <p:cNvSpPr txBox="1"/>
          <p:nvPr/>
        </p:nvSpPr>
        <p:spPr>
          <a:xfrm>
            <a:off x="6675560" y="4955933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A639EF-43B9-6B59-0A40-94054A236E1D}"/>
              </a:ext>
            </a:extLst>
          </p:cNvPr>
          <p:cNvSpPr txBox="1"/>
          <p:nvPr/>
        </p:nvSpPr>
        <p:spPr>
          <a:xfrm>
            <a:off x="7501934" y="4955933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0C0DEF6-D733-0EF9-8E1D-E1998AE17404}"/>
              </a:ext>
            </a:extLst>
          </p:cNvPr>
          <p:cNvSpPr txBox="1"/>
          <p:nvPr/>
        </p:nvSpPr>
        <p:spPr>
          <a:xfrm>
            <a:off x="8328307" y="4955933"/>
            <a:ext cx="74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MI08</a:t>
            </a:r>
          </a:p>
        </p:txBody>
      </p:sp>
    </p:spTree>
    <p:extLst>
      <p:ext uri="{BB962C8B-B14F-4D97-AF65-F5344CB8AC3E}">
        <p14:creationId xmlns:p14="http://schemas.microsoft.com/office/powerpoint/2010/main" val="160342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8780-762B-A7A1-9D44-7B26DD4B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/ Sim-isms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45F-C4AF-E696-5971-8BBC16D8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65" y="983894"/>
            <a:ext cx="10928351" cy="4890211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Negative (detracting) instructor comments were                              discussed in scenario debriefs</a:t>
            </a:r>
          </a:p>
          <a:p>
            <a:r>
              <a:rPr lang="en-US" sz="2400" dirty="0">
                <a:latin typeface="+mj-lt"/>
              </a:rPr>
              <a:t>The Root Cause Analysis uncovered four artifacts</a:t>
            </a:r>
          </a:p>
          <a:p>
            <a:pPr lvl="1"/>
            <a:r>
              <a:rPr lang="en-US" sz="2000" i="1" dirty="0">
                <a:latin typeface="+mj-lt"/>
              </a:rPr>
              <a:t>Premature Conclusion of Sim Session</a:t>
            </a:r>
          </a:p>
          <a:p>
            <a:pPr lvl="2"/>
            <a:r>
              <a:rPr lang="en-US" dirty="0">
                <a:latin typeface="+mj-lt"/>
              </a:rPr>
              <a:t>Sim concludes upon the selection of a diversion airport                                      or a predefined time interval</a:t>
            </a:r>
          </a:p>
          <a:p>
            <a:pPr lvl="1"/>
            <a:r>
              <a:rPr lang="en-US" sz="2000" i="1" dirty="0">
                <a:latin typeface="+mj-lt"/>
              </a:rPr>
              <a:t>Precession Timing</a:t>
            </a:r>
          </a:p>
          <a:p>
            <a:pPr lvl="2"/>
            <a:r>
              <a:rPr lang="en-US" dirty="0">
                <a:latin typeface="+mj-lt"/>
              </a:rPr>
              <a:t>Sim did not account for the precise timing when opening the crossfeed valve</a:t>
            </a:r>
          </a:p>
          <a:p>
            <a:pPr lvl="1"/>
            <a:r>
              <a:rPr lang="en-US" sz="2000" i="1" dirty="0">
                <a:latin typeface="+mj-lt"/>
              </a:rPr>
              <a:t>Weather Information</a:t>
            </a:r>
          </a:p>
          <a:p>
            <a:pPr lvl="2"/>
            <a:r>
              <a:rPr lang="en-US" dirty="0">
                <a:latin typeface="+mj-lt"/>
              </a:rPr>
              <a:t>Sim weather information introduced ambiguity for “most suitable” diversion airport</a:t>
            </a:r>
          </a:p>
          <a:p>
            <a:pPr lvl="1"/>
            <a:r>
              <a:rPr lang="en-US" sz="2000" i="1" dirty="0">
                <a:latin typeface="+mj-lt"/>
              </a:rPr>
              <a:t>ETOPS Cleared Airports</a:t>
            </a:r>
          </a:p>
          <a:p>
            <a:pPr lvl="2"/>
            <a:r>
              <a:rPr lang="en-US" dirty="0">
                <a:latin typeface="+mj-lt"/>
              </a:rPr>
              <a:t>Sim diversion airport locations did not account for the inclusion of ETOPS cleared airports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15AAA-45BC-38B4-F791-96C08520E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38409-2A8C-94E3-1198-B08C7E508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38" y="1050635"/>
            <a:ext cx="2847897" cy="22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1FB2-E136-D8B4-1C98-436C6809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7F25-C821-4838-86AA-86FF2FF7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2" y="1053389"/>
            <a:ext cx="8227666" cy="2663845"/>
          </a:xfrm>
        </p:spPr>
        <p:txBody>
          <a:bodyPr/>
          <a:lstStyle/>
          <a:p>
            <a:r>
              <a:rPr lang="en-US" dirty="0">
                <a:latin typeface="+mj-lt"/>
              </a:rPr>
              <a:t>Framework for simulation event definitions:</a:t>
            </a:r>
          </a:p>
          <a:p>
            <a:pPr lvl="1"/>
            <a:r>
              <a:rPr lang="en-US" dirty="0">
                <a:latin typeface="+mj-lt"/>
              </a:rPr>
              <a:t>Library of training event elements</a:t>
            </a:r>
          </a:p>
          <a:p>
            <a:pPr lvl="1"/>
            <a:r>
              <a:rPr lang="en-US" dirty="0">
                <a:latin typeface="+mj-lt"/>
              </a:rPr>
              <a:t>Network of elements mapped to observable behaviors</a:t>
            </a:r>
          </a:p>
          <a:p>
            <a:pPr lvl="1"/>
            <a:r>
              <a:rPr lang="en-US" dirty="0">
                <a:latin typeface="+mj-lt"/>
              </a:rPr>
              <a:t>Effective and efficient tailoring of automated detection systems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14D1A-A938-1527-E20F-77D2EDC8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94A49-5F94-2083-C848-FE7E5A3837E7}"/>
              </a:ext>
            </a:extLst>
          </p:cNvPr>
          <p:cNvSpPr txBox="1"/>
          <p:nvPr/>
        </p:nvSpPr>
        <p:spPr>
          <a:xfrm>
            <a:off x="593062" y="3953569"/>
            <a:ext cx="10536757" cy="177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Technology Collaboration</a:t>
            </a:r>
          </a:p>
          <a:p>
            <a:pPr marL="990575" marR="0" lvl="1" indent="-38099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Link tech developers to instructional designers and training instructors</a:t>
            </a:r>
          </a:p>
          <a:p>
            <a:pPr marL="990575" marR="0" lvl="1" indent="-38099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Evolve technology to adapt with growing pilot training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CBB23-4488-207F-5927-4D7477FB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30" y="1027883"/>
            <a:ext cx="2449996" cy="3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7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4556-79AF-CE42-E06E-16FB3A97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2F040-960D-CB30-CA36-15A2255F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Behavior Detection System</a:t>
            </a:r>
          </a:p>
          <a:p>
            <a:pPr lvl="1"/>
            <a:r>
              <a:rPr lang="en-US" dirty="0">
                <a:latin typeface="+mj-lt"/>
              </a:rPr>
              <a:t>Potential to maximize instructor reach to students</a:t>
            </a:r>
          </a:p>
          <a:p>
            <a:pPr lvl="1"/>
            <a:r>
              <a:rPr lang="en-US" dirty="0">
                <a:latin typeface="+mj-lt"/>
              </a:rPr>
              <a:t>Gather objective evidence during scenario-based training</a:t>
            </a:r>
          </a:p>
          <a:p>
            <a:pPr lvl="1"/>
            <a:r>
              <a:rPr lang="en-US" dirty="0">
                <a:latin typeface="+mj-lt"/>
              </a:rPr>
              <a:t>Track student proficiency throughout career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Future Research</a:t>
            </a:r>
          </a:p>
          <a:p>
            <a:pPr lvl="1"/>
            <a:r>
              <a:rPr lang="en-US" dirty="0">
                <a:latin typeface="+mj-lt"/>
              </a:rPr>
              <a:t>Testing consistency </a:t>
            </a:r>
          </a:p>
          <a:p>
            <a:pPr lvl="1"/>
            <a:r>
              <a:rPr lang="en-US" dirty="0">
                <a:latin typeface="+mj-lt"/>
              </a:rPr>
              <a:t>Effect on Inter-Rater Reliability</a:t>
            </a:r>
          </a:p>
          <a:p>
            <a:pPr lvl="1"/>
            <a:r>
              <a:rPr lang="en-US" dirty="0">
                <a:latin typeface="+mj-lt"/>
              </a:rPr>
              <a:t>Efficiency in assessments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8781E-19BE-140D-C16B-BE885666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BEA76-E3CB-D812-36A3-A223E32C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2414"/>
            <a:ext cx="5158885" cy="33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9E86-0698-64F2-1F96-6BBC486C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Competency Based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AE24-39A3-E97B-F307-98EDBCEBB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39E98D-7799-9A4E-E0A7-DD18BDA70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395064"/>
              </p:ext>
            </p:extLst>
          </p:nvPr>
        </p:nvGraphicFramePr>
        <p:xfrm>
          <a:off x="276009" y="2800270"/>
          <a:ext cx="4636036" cy="353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3D5BF4E-1F5B-AA66-1087-E423A3669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27" y="3237641"/>
            <a:ext cx="3419769" cy="26580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F0693B-6BF7-2673-D1C1-6B4523D0C2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1" y="3639516"/>
            <a:ext cx="2203563" cy="18542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2E477C-949F-16D2-9311-5511F1B77CC7}"/>
              </a:ext>
            </a:extLst>
          </p:cNvPr>
          <p:cNvSpPr txBox="1"/>
          <p:nvPr/>
        </p:nvSpPr>
        <p:spPr>
          <a:xfrm>
            <a:off x="4955541" y="3919560"/>
            <a:ext cx="77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9F29A0-A95F-3A0C-E81F-90FE620736CA}"/>
              </a:ext>
            </a:extLst>
          </p:cNvPr>
          <p:cNvSpPr txBox="1"/>
          <p:nvPr/>
        </p:nvSpPr>
        <p:spPr>
          <a:xfrm>
            <a:off x="8890051" y="3919560"/>
            <a:ext cx="77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10AC3-E1A9-2918-E55E-21E1FD55D08E}"/>
              </a:ext>
            </a:extLst>
          </p:cNvPr>
          <p:cNvSpPr txBox="1"/>
          <p:nvPr/>
        </p:nvSpPr>
        <p:spPr>
          <a:xfrm>
            <a:off x="562106" y="2548636"/>
            <a:ext cx="416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 Skill Competencies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D8C58-AB2A-9F6E-7EC9-B9FE095B7304}"/>
              </a:ext>
            </a:extLst>
          </p:cNvPr>
          <p:cNvSpPr txBox="1"/>
          <p:nvPr/>
        </p:nvSpPr>
        <p:spPr>
          <a:xfrm>
            <a:off x="6054141" y="2548636"/>
            <a:ext cx="337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Virtual Training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904C0C-7DCB-8811-9A9F-5D0FEBA9C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94" y="1081985"/>
            <a:ext cx="10994093" cy="98497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Increased information management responsibilities for pilots highlight need for soft skill competencies</a:t>
            </a:r>
          </a:p>
          <a:p>
            <a:r>
              <a:rPr lang="en-US" sz="2000" dirty="0">
                <a:latin typeface="+mj-lt"/>
              </a:rPr>
              <a:t>Instructor shortages highlight the need for virtual training environments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6C031-739D-A0E3-7863-4DD4B83DC9AB}"/>
              </a:ext>
            </a:extLst>
          </p:cNvPr>
          <p:cNvSpPr txBox="1"/>
          <p:nvPr/>
        </p:nvSpPr>
        <p:spPr>
          <a:xfrm>
            <a:off x="9318757" y="5573445"/>
            <a:ext cx="2631858" cy="461665"/>
          </a:xfrm>
          <a:prstGeom prst="rect">
            <a:avLst/>
          </a:prstGeom>
          <a:solidFill>
            <a:srgbClr val="ABE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to begin?</a:t>
            </a:r>
          </a:p>
        </p:txBody>
      </p:sp>
    </p:spTree>
    <p:extLst>
      <p:ext uri="{BB962C8B-B14F-4D97-AF65-F5344CB8AC3E}">
        <p14:creationId xmlns:p14="http://schemas.microsoft.com/office/powerpoint/2010/main" val="324081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FF97-32EB-6684-7CD0-6604B0F9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Based Approach to Scenario Authoring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C65D1-D4A8-078C-A2FE-6F2411252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A0B155-B55A-14A7-E805-3579084E0584}"/>
              </a:ext>
            </a:extLst>
          </p:cNvPr>
          <p:cNvSpPr/>
          <p:nvPr/>
        </p:nvSpPr>
        <p:spPr bwMode="auto">
          <a:xfrm>
            <a:off x="1132525" y="2746317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88C7E60B-419F-5162-52AF-4667CFF9AC65}"/>
              </a:ext>
            </a:extLst>
          </p:cNvPr>
          <p:cNvSpPr/>
          <p:nvPr/>
        </p:nvSpPr>
        <p:spPr bwMode="auto">
          <a:xfrm>
            <a:off x="6892666" y="2868258"/>
            <a:ext cx="1729674" cy="2096262"/>
          </a:xfrm>
          <a:prstGeom prst="flowChartMagneticDisk">
            <a:avLst/>
          </a:prstGeom>
          <a:solidFill>
            <a:srgbClr val="ABE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58F2B3B-B874-2B4B-1AF8-81F72317A748}"/>
              </a:ext>
            </a:extLst>
          </p:cNvPr>
          <p:cNvSpPr/>
          <p:nvPr/>
        </p:nvSpPr>
        <p:spPr bwMode="auto">
          <a:xfrm>
            <a:off x="10139493" y="1894838"/>
            <a:ext cx="1016509" cy="4274899"/>
          </a:xfrm>
          <a:prstGeom prst="downArrow">
            <a:avLst/>
          </a:prstGeom>
          <a:solidFill>
            <a:srgbClr val="ABE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CE5118D9-5C92-2B1A-FD1B-26D3F739065C}"/>
              </a:ext>
            </a:extLst>
          </p:cNvPr>
          <p:cNvCxnSpPr>
            <a:cxnSpLocks/>
          </p:cNvCxnSpPr>
          <p:nvPr/>
        </p:nvCxnSpPr>
        <p:spPr bwMode="auto">
          <a:xfrm flipV="1">
            <a:off x="8591590" y="2171700"/>
            <a:ext cx="1823304" cy="17446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915D6B62-BDE6-FA51-DADF-1CCA02447EBF}"/>
              </a:ext>
            </a:extLst>
          </p:cNvPr>
          <p:cNvCxnSpPr>
            <a:cxnSpLocks/>
            <a:stCxn id="20" idx="4"/>
          </p:cNvCxnSpPr>
          <p:nvPr/>
        </p:nvCxnSpPr>
        <p:spPr bwMode="auto">
          <a:xfrm flipV="1">
            <a:off x="8622340" y="2868257"/>
            <a:ext cx="1736527" cy="10481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AF1CDD3-6041-1814-B7A2-12D4B653AF07}"/>
              </a:ext>
            </a:extLst>
          </p:cNvPr>
          <p:cNvCxnSpPr>
            <a:cxnSpLocks/>
            <a:stCxn id="20" idx="4"/>
          </p:cNvCxnSpPr>
          <p:nvPr/>
        </p:nvCxnSpPr>
        <p:spPr bwMode="auto">
          <a:xfrm>
            <a:off x="8622340" y="3916389"/>
            <a:ext cx="1736527" cy="3062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20048A5-505C-B18D-E55D-4C152DE58635}"/>
              </a:ext>
            </a:extLst>
          </p:cNvPr>
          <p:cNvSpPr/>
          <p:nvPr/>
        </p:nvSpPr>
        <p:spPr bwMode="auto">
          <a:xfrm>
            <a:off x="2456109" y="2746317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4E37F1-DE99-70AA-F892-675DAE43F8A9}"/>
              </a:ext>
            </a:extLst>
          </p:cNvPr>
          <p:cNvSpPr/>
          <p:nvPr/>
        </p:nvSpPr>
        <p:spPr bwMode="auto">
          <a:xfrm>
            <a:off x="3076603" y="3875458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430143-BD38-B9FB-4DBA-10D984A9435B}"/>
              </a:ext>
            </a:extLst>
          </p:cNvPr>
          <p:cNvSpPr/>
          <p:nvPr/>
        </p:nvSpPr>
        <p:spPr bwMode="auto">
          <a:xfrm>
            <a:off x="4330927" y="3866772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2720D1-AC95-046D-D072-B8B3E5164FF2}"/>
              </a:ext>
            </a:extLst>
          </p:cNvPr>
          <p:cNvSpPr/>
          <p:nvPr/>
        </p:nvSpPr>
        <p:spPr bwMode="auto">
          <a:xfrm>
            <a:off x="2062392" y="3916391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E39D961-4999-2CBF-AB16-CD3B6C10AA20}"/>
              </a:ext>
            </a:extLst>
          </p:cNvPr>
          <p:cNvSpPr/>
          <p:nvPr/>
        </p:nvSpPr>
        <p:spPr bwMode="auto">
          <a:xfrm>
            <a:off x="810053" y="3916389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D4747F-C4C5-06A0-E0BD-2271506F2F27}"/>
              </a:ext>
            </a:extLst>
          </p:cNvPr>
          <p:cNvSpPr/>
          <p:nvPr/>
        </p:nvSpPr>
        <p:spPr bwMode="auto">
          <a:xfrm>
            <a:off x="2359527" y="5888460"/>
            <a:ext cx="1159669" cy="581364"/>
          </a:xfrm>
          <a:prstGeom prst="roundRect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27CADBB-495E-A7FC-FA7D-8A0013FF57AB}"/>
              </a:ext>
            </a:extLst>
          </p:cNvPr>
          <p:cNvSpPr/>
          <p:nvPr/>
        </p:nvSpPr>
        <p:spPr bwMode="auto">
          <a:xfrm>
            <a:off x="2456110" y="1765508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7" name="Connector: Curved 96">
            <a:extLst>
              <a:ext uri="{FF2B5EF4-FFF2-40B4-BE49-F238E27FC236}">
                <a16:creationId xmlns:a16="http://schemas.microsoft.com/office/drawing/2014/main" id="{4EF55987-5FB8-EADB-C8E1-6E441043BE36}"/>
              </a:ext>
            </a:extLst>
          </p:cNvPr>
          <p:cNvCxnSpPr>
            <a:cxnSpLocks/>
            <a:stCxn id="158" idx="4"/>
            <a:endCxn id="38" idx="0"/>
          </p:cNvCxnSpPr>
          <p:nvPr/>
        </p:nvCxnSpPr>
        <p:spPr bwMode="auto">
          <a:xfrm rot="5400000">
            <a:off x="2995066" y="5475939"/>
            <a:ext cx="356818" cy="4682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944B2370-75CA-EA46-8D84-17C72026F922}"/>
              </a:ext>
            </a:extLst>
          </p:cNvPr>
          <p:cNvCxnSpPr>
            <a:stCxn id="43" idx="4"/>
            <a:endCxn id="6" idx="0"/>
          </p:cNvCxnSpPr>
          <p:nvPr/>
        </p:nvCxnSpPr>
        <p:spPr bwMode="auto">
          <a:xfrm rot="5400000">
            <a:off x="1945996" y="1905218"/>
            <a:ext cx="358613" cy="132358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20EB510B-7C04-5F7E-4428-8E2AE4439B2B}"/>
              </a:ext>
            </a:extLst>
          </p:cNvPr>
          <p:cNvCxnSpPr>
            <a:cxnSpLocks/>
            <a:stCxn id="43" idx="4"/>
            <a:endCxn id="179" idx="0"/>
          </p:cNvCxnSpPr>
          <p:nvPr/>
        </p:nvCxnSpPr>
        <p:spPr bwMode="auto">
          <a:xfrm rot="16200000" flipH="1">
            <a:off x="3162051" y="2012747"/>
            <a:ext cx="325981" cy="107589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600DA38E-A9E8-6CCF-F99C-09E1B3F7ACB1}"/>
              </a:ext>
            </a:extLst>
          </p:cNvPr>
          <p:cNvCxnSpPr>
            <a:stCxn id="43" idx="4"/>
            <a:endCxn id="32" idx="0"/>
          </p:cNvCxnSpPr>
          <p:nvPr/>
        </p:nvCxnSpPr>
        <p:spPr bwMode="auto">
          <a:xfrm rot="5400000">
            <a:off x="2607788" y="2567010"/>
            <a:ext cx="358613" cy="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D7EDB5D3-5E78-E193-7DFE-CD9FC8EAF256}"/>
              </a:ext>
            </a:extLst>
          </p:cNvPr>
          <p:cNvCxnSpPr>
            <a:stCxn id="6" idx="4"/>
            <a:endCxn id="37" idx="0"/>
          </p:cNvCxnSpPr>
          <p:nvPr/>
        </p:nvCxnSpPr>
        <p:spPr bwMode="auto">
          <a:xfrm rot="5400000">
            <a:off x="1028335" y="3481215"/>
            <a:ext cx="547876" cy="32247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2" name="Connector: Curved 111">
            <a:extLst>
              <a:ext uri="{FF2B5EF4-FFF2-40B4-BE49-F238E27FC236}">
                <a16:creationId xmlns:a16="http://schemas.microsoft.com/office/drawing/2014/main" id="{F0541F3D-161F-C5FB-1D56-92D654F9CA73}"/>
              </a:ext>
            </a:extLst>
          </p:cNvPr>
          <p:cNvCxnSpPr>
            <a:stCxn id="6" idx="4"/>
            <a:endCxn id="36" idx="0"/>
          </p:cNvCxnSpPr>
          <p:nvPr/>
        </p:nvCxnSpPr>
        <p:spPr bwMode="auto">
          <a:xfrm rot="16200000" flipH="1">
            <a:off x="1654503" y="3177518"/>
            <a:ext cx="547878" cy="929867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4" name="Connector: Curved 113">
            <a:extLst>
              <a:ext uri="{FF2B5EF4-FFF2-40B4-BE49-F238E27FC236}">
                <a16:creationId xmlns:a16="http://schemas.microsoft.com/office/drawing/2014/main" id="{B676E871-5B56-EB89-EE0F-EFD0ABF90E6C}"/>
              </a:ext>
            </a:extLst>
          </p:cNvPr>
          <p:cNvCxnSpPr>
            <a:stCxn id="32" idx="4"/>
            <a:endCxn id="37" idx="0"/>
          </p:cNvCxnSpPr>
          <p:nvPr/>
        </p:nvCxnSpPr>
        <p:spPr bwMode="auto">
          <a:xfrm rot="5400000">
            <a:off x="1690127" y="2819423"/>
            <a:ext cx="547876" cy="164605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32AA19D3-FB69-3E19-0895-85D53B5AB2DA}"/>
              </a:ext>
            </a:extLst>
          </p:cNvPr>
          <p:cNvCxnSpPr>
            <a:stCxn id="32" idx="4"/>
            <a:endCxn id="34" idx="0"/>
          </p:cNvCxnSpPr>
          <p:nvPr/>
        </p:nvCxnSpPr>
        <p:spPr bwMode="auto">
          <a:xfrm rot="16200000" flipH="1">
            <a:off x="2843868" y="3311738"/>
            <a:ext cx="506945" cy="62049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EE56BE38-0AA0-B120-22D3-FD3FB0683BEB}"/>
              </a:ext>
            </a:extLst>
          </p:cNvPr>
          <p:cNvCxnSpPr>
            <a:stCxn id="32" idx="4"/>
            <a:endCxn id="35" idx="0"/>
          </p:cNvCxnSpPr>
          <p:nvPr/>
        </p:nvCxnSpPr>
        <p:spPr bwMode="auto">
          <a:xfrm rot="16200000" flipH="1">
            <a:off x="3475373" y="2680233"/>
            <a:ext cx="498259" cy="187481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0" name="Connector: Curved 119">
            <a:extLst>
              <a:ext uri="{FF2B5EF4-FFF2-40B4-BE49-F238E27FC236}">
                <a16:creationId xmlns:a16="http://schemas.microsoft.com/office/drawing/2014/main" id="{7BB5270A-17B2-D0A9-EC5B-A6218311F717}"/>
              </a:ext>
            </a:extLst>
          </p:cNvPr>
          <p:cNvCxnSpPr>
            <a:cxnSpLocks/>
            <a:stCxn id="179" idx="4"/>
            <a:endCxn id="34" idx="0"/>
          </p:cNvCxnSpPr>
          <p:nvPr/>
        </p:nvCxnSpPr>
        <p:spPr bwMode="auto">
          <a:xfrm rot="5400000">
            <a:off x="3365500" y="3377969"/>
            <a:ext cx="539577" cy="45540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2" name="Connector: Curved 121">
            <a:extLst>
              <a:ext uri="{FF2B5EF4-FFF2-40B4-BE49-F238E27FC236}">
                <a16:creationId xmlns:a16="http://schemas.microsoft.com/office/drawing/2014/main" id="{91A6734E-E1B8-A951-3011-A0F4F1839630}"/>
              </a:ext>
            </a:extLst>
          </p:cNvPr>
          <p:cNvCxnSpPr>
            <a:cxnSpLocks/>
            <a:stCxn id="179" idx="4"/>
            <a:endCxn id="35" idx="0"/>
          </p:cNvCxnSpPr>
          <p:nvPr/>
        </p:nvCxnSpPr>
        <p:spPr bwMode="auto">
          <a:xfrm rot="16200000" flipH="1">
            <a:off x="3997004" y="3201864"/>
            <a:ext cx="530891" cy="79892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36AEA56E-A02F-0A68-1E5B-A53B9CD012CB}"/>
              </a:ext>
            </a:extLst>
          </p:cNvPr>
          <p:cNvSpPr/>
          <p:nvPr/>
        </p:nvSpPr>
        <p:spPr bwMode="auto">
          <a:xfrm>
            <a:off x="4182859" y="4941133"/>
            <a:ext cx="1159669" cy="581364"/>
          </a:xfrm>
          <a:prstGeom prst="roundRect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09DE26B0-414C-2541-ED4E-D7728AD12463}"/>
              </a:ext>
            </a:extLst>
          </p:cNvPr>
          <p:cNvCxnSpPr>
            <a:cxnSpLocks/>
            <a:stCxn id="37" idx="4"/>
            <a:endCxn id="156" idx="0"/>
          </p:cNvCxnSpPr>
          <p:nvPr/>
        </p:nvCxnSpPr>
        <p:spPr bwMode="auto">
          <a:xfrm rot="5400000">
            <a:off x="880561" y="4689801"/>
            <a:ext cx="411693" cy="10926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3E0FC8A3-01DC-ADED-AB4A-F3AFFE39BCC9}"/>
              </a:ext>
            </a:extLst>
          </p:cNvPr>
          <p:cNvCxnSpPr>
            <a:cxnSpLocks/>
            <a:stCxn id="36" idx="4"/>
            <a:endCxn id="157" idx="0"/>
          </p:cNvCxnSpPr>
          <p:nvPr/>
        </p:nvCxnSpPr>
        <p:spPr bwMode="auto">
          <a:xfrm rot="5400000">
            <a:off x="2200003" y="4716530"/>
            <a:ext cx="371317" cy="1543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BA355076-90D7-F0C3-ED5A-191CFF1F7872}"/>
              </a:ext>
            </a:extLst>
          </p:cNvPr>
          <p:cNvCxnSpPr>
            <a:cxnSpLocks/>
            <a:stCxn id="36" idx="4"/>
            <a:endCxn id="156" idx="0"/>
          </p:cNvCxnSpPr>
          <p:nvPr/>
        </p:nvCxnSpPr>
        <p:spPr bwMode="auto">
          <a:xfrm rot="5400000">
            <a:off x="1506732" y="4063633"/>
            <a:ext cx="411691" cy="1361599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8" name="Connector: Curved 137">
            <a:extLst>
              <a:ext uri="{FF2B5EF4-FFF2-40B4-BE49-F238E27FC236}">
                <a16:creationId xmlns:a16="http://schemas.microsoft.com/office/drawing/2014/main" id="{2913C613-7A2A-8B12-5C05-0DFB9420E3B7}"/>
              </a:ext>
            </a:extLst>
          </p:cNvPr>
          <p:cNvCxnSpPr>
            <a:cxnSpLocks/>
            <a:stCxn id="34" idx="4"/>
            <a:endCxn id="158" idx="0"/>
          </p:cNvCxnSpPr>
          <p:nvPr/>
        </p:nvCxnSpPr>
        <p:spPr bwMode="auto">
          <a:xfrm rot="5400000">
            <a:off x="3201691" y="4703550"/>
            <a:ext cx="411792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D630900E-CAA9-14C8-9949-6533309774B8}"/>
              </a:ext>
            </a:extLst>
          </p:cNvPr>
          <p:cNvCxnSpPr>
            <a:stCxn id="35" idx="4"/>
            <a:endCxn id="130" idx="0"/>
          </p:cNvCxnSpPr>
          <p:nvPr/>
        </p:nvCxnSpPr>
        <p:spPr bwMode="auto">
          <a:xfrm rot="16200000" flipH="1">
            <a:off x="4486220" y="4664658"/>
            <a:ext cx="452165" cy="10078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CA46167C-6FF1-A4A5-D31C-2228C2829F69}"/>
              </a:ext>
            </a:extLst>
          </p:cNvPr>
          <p:cNvCxnSpPr>
            <a:stCxn id="34" idx="4"/>
            <a:endCxn id="130" idx="0"/>
          </p:cNvCxnSpPr>
          <p:nvPr/>
        </p:nvCxnSpPr>
        <p:spPr bwMode="auto">
          <a:xfrm rot="16200000" flipH="1">
            <a:off x="3863401" y="4041839"/>
            <a:ext cx="443479" cy="1355107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310CF6E0-07F7-9298-249A-2B12EA08855B}"/>
              </a:ext>
            </a:extLst>
          </p:cNvPr>
          <p:cNvCxnSpPr>
            <a:cxnSpLocks/>
            <a:stCxn id="35" idx="4"/>
            <a:endCxn id="158" idx="0"/>
          </p:cNvCxnSpPr>
          <p:nvPr/>
        </p:nvCxnSpPr>
        <p:spPr bwMode="auto">
          <a:xfrm rot="5400000">
            <a:off x="3824510" y="4072045"/>
            <a:ext cx="420478" cy="125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A12C9CC2-DCE9-0220-0758-B8E68425B824}"/>
              </a:ext>
            </a:extLst>
          </p:cNvPr>
          <p:cNvCxnSpPr>
            <a:cxnSpLocks/>
            <a:stCxn id="157" idx="4"/>
            <a:endCxn id="38" idx="0"/>
          </p:cNvCxnSpPr>
          <p:nvPr/>
        </p:nvCxnSpPr>
        <p:spPr bwMode="auto">
          <a:xfrm rot="16200000" flipH="1">
            <a:off x="2480474" y="5429572"/>
            <a:ext cx="356360" cy="56141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0A1DBE7C-ACC1-8AFF-C492-D813B285FE72}"/>
              </a:ext>
            </a:extLst>
          </p:cNvPr>
          <p:cNvSpPr/>
          <p:nvPr/>
        </p:nvSpPr>
        <p:spPr bwMode="auto">
          <a:xfrm>
            <a:off x="451942" y="4950278"/>
            <a:ext cx="1159669" cy="581364"/>
          </a:xfrm>
          <a:prstGeom prst="roundRect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F0D6B27E-229B-B3FE-4C9E-E3E58054DCE9}"/>
              </a:ext>
            </a:extLst>
          </p:cNvPr>
          <p:cNvSpPr/>
          <p:nvPr/>
        </p:nvSpPr>
        <p:spPr bwMode="auto">
          <a:xfrm>
            <a:off x="2046962" y="4909904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F31996D-15AE-B4C5-D14B-856AC645E1AC}"/>
              </a:ext>
            </a:extLst>
          </p:cNvPr>
          <p:cNvSpPr/>
          <p:nvPr/>
        </p:nvSpPr>
        <p:spPr bwMode="auto">
          <a:xfrm>
            <a:off x="3076603" y="4909446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B9A7FA7D-96CE-6BBA-D100-7D7126A25F71}"/>
              </a:ext>
            </a:extLst>
          </p:cNvPr>
          <p:cNvSpPr/>
          <p:nvPr/>
        </p:nvSpPr>
        <p:spPr bwMode="auto">
          <a:xfrm>
            <a:off x="3532004" y="2713685"/>
            <a:ext cx="661967" cy="622196"/>
          </a:xfrm>
          <a:prstGeom prst="ellipse">
            <a:avLst/>
          </a:prstGeom>
          <a:solidFill>
            <a:srgbClr val="CAE8A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55808E1-240B-73B1-BFBD-E792880F1E45}"/>
              </a:ext>
            </a:extLst>
          </p:cNvPr>
          <p:cNvSpPr txBox="1"/>
          <p:nvPr/>
        </p:nvSpPr>
        <p:spPr>
          <a:xfrm>
            <a:off x="1575125" y="1089299"/>
            <a:ext cx="295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 Scenario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9E6C8A7-EF39-1A36-9735-D3AE7F475B57}"/>
              </a:ext>
            </a:extLst>
          </p:cNvPr>
          <p:cNvSpPr txBox="1"/>
          <p:nvPr/>
        </p:nvSpPr>
        <p:spPr>
          <a:xfrm>
            <a:off x="6617712" y="1089299"/>
            <a:ext cx="503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Event-Based Scenario</a:t>
            </a:r>
          </a:p>
        </p:txBody>
      </p:sp>
      <p:cxnSp>
        <p:nvCxnSpPr>
          <p:cNvPr id="377" name="Connector: Curved 376">
            <a:extLst>
              <a:ext uri="{FF2B5EF4-FFF2-40B4-BE49-F238E27FC236}">
                <a16:creationId xmlns:a16="http://schemas.microsoft.com/office/drawing/2014/main" id="{1A4D4526-51A1-2F38-AD6C-B0258700081C}"/>
              </a:ext>
            </a:extLst>
          </p:cNvPr>
          <p:cNvCxnSpPr>
            <a:cxnSpLocks/>
            <a:stCxn id="20" idx="4"/>
          </p:cNvCxnSpPr>
          <p:nvPr/>
        </p:nvCxnSpPr>
        <p:spPr bwMode="auto">
          <a:xfrm>
            <a:off x="8622340" y="3916389"/>
            <a:ext cx="1767277" cy="11985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320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9E86-0698-64F2-1F96-6BBC486C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Event-Based Approach to Competency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AE24-39A3-E97B-F307-98EDBCEBB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39E98D-7799-9A4E-E0A7-DD18BDA70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764701"/>
              </p:ext>
            </p:extLst>
          </p:nvPr>
        </p:nvGraphicFramePr>
        <p:xfrm>
          <a:off x="818774" y="1227841"/>
          <a:ext cx="8518551" cy="172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1052A4-E0A1-DB48-D39B-01D3B1176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84741"/>
              </p:ext>
            </p:extLst>
          </p:nvPr>
        </p:nvGraphicFramePr>
        <p:xfrm>
          <a:off x="1358423" y="3876192"/>
          <a:ext cx="6091123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81EC3E0C-B07D-659F-E718-5F063FA989A8}"/>
              </a:ext>
            </a:extLst>
          </p:cNvPr>
          <p:cNvSpPr/>
          <p:nvPr/>
        </p:nvSpPr>
        <p:spPr bwMode="auto">
          <a:xfrm>
            <a:off x="4010792" y="3065412"/>
            <a:ext cx="786384" cy="727175"/>
          </a:xfrm>
          <a:prstGeom prst="down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46F36008-C302-555F-10B3-15CF8C4536D5}"/>
              </a:ext>
            </a:extLst>
          </p:cNvPr>
          <p:cNvSpPr/>
          <p:nvPr/>
        </p:nvSpPr>
        <p:spPr bwMode="auto">
          <a:xfrm>
            <a:off x="8550215" y="4327159"/>
            <a:ext cx="1365184" cy="1604420"/>
          </a:xfrm>
          <a:prstGeom prst="flowChartMagneticDisk">
            <a:avLst/>
          </a:prstGeom>
          <a:solidFill>
            <a:srgbClr val="ABE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2A062A0-1682-5DEB-6E8F-A3EE68C9ACE6}"/>
              </a:ext>
            </a:extLst>
          </p:cNvPr>
          <p:cNvSpPr/>
          <p:nvPr/>
        </p:nvSpPr>
        <p:spPr bwMode="auto">
          <a:xfrm>
            <a:off x="11054626" y="3945723"/>
            <a:ext cx="742905" cy="2326301"/>
          </a:xfrm>
          <a:prstGeom prst="downArrow">
            <a:avLst/>
          </a:prstGeom>
          <a:solidFill>
            <a:srgbClr val="ABE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96CDB3AB-0751-749F-2B65-E8F6C15B5044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 flipV="1">
            <a:off x="9915399" y="4127134"/>
            <a:ext cx="1324559" cy="100223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0B8D713-BFA2-FB53-674F-7E3031D783C4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 flipV="1">
            <a:off x="9915399" y="4532963"/>
            <a:ext cx="1324559" cy="5964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2B140CE-2D27-79C6-2D47-4AF267D20095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>
            <a:off x="9915399" y="5129369"/>
            <a:ext cx="1324559" cy="1881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39298E8-7E7D-C95D-D033-7193CD6C5078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>
            <a:off x="9915399" y="5129369"/>
            <a:ext cx="1324559" cy="52457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946AFDB-011A-296F-9713-F46DF411BC05}"/>
              </a:ext>
            </a:extLst>
          </p:cNvPr>
          <p:cNvSpPr/>
          <p:nvPr/>
        </p:nvSpPr>
        <p:spPr bwMode="auto">
          <a:xfrm rot="16200000">
            <a:off x="7621507" y="4690185"/>
            <a:ext cx="786384" cy="837380"/>
          </a:xfrm>
          <a:prstGeom prst="down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A2D813-3149-0DDF-3A93-83B493C081B8}"/>
              </a:ext>
            </a:extLst>
          </p:cNvPr>
          <p:cNvSpPr txBox="1"/>
          <p:nvPr/>
        </p:nvSpPr>
        <p:spPr>
          <a:xfrm>
            <a:off x="8480040" y="3384122"/>
            <a:ext cx="287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Behavior Detection</a:t>
            </a:r>
          </a:p>
        </p:txBody>
      </p:sp>
    </p:spTree>
    <p:extLst>
      <p:ext uri="{BB962C8B-B14F-4D97-AF65-F5344CB8AC3E}">
        <p14:creationId xmlns:p14="http://schemas.microsoft.com/office/powerpoint/2010/main" val="424580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D7F9-38E3-20D2-D9A1-8D0B7D6D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Simulation Training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1443-97EC-AA91-806F-53C7451E3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DSDemoVideo1012">
            <a:hlinkClick r:id="" action="ppaction://media"/>
            <a:extLst>
              <a:ext uri="{FF2B5EF4-FFF2-40B4-BE49-F238E27FC236}">
                <a16:creationId xmlns:a16="http://schemas.microsoft.com/office/drawing/2014/main" id="{34AD5E6A-04CF-01FC-E3D4-447B06BD07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750" y="1218392"/>
            <a:ext cx="10006782" cy="49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7CC7-202C-5E5A-3076-44A4FCA5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4B0C-6D8D-4765-D5B7-BC3D0929E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15C516-AD3B-47B7-6541-7311F30FA790}"/>
              </a:ext>
            </a:extLst>
          </p:cNvPr>
          <p:cNvSpPr/>
          <p:nvPr/>
        </p:nvSpPr>
        <p:spPr bwMode="auto">
          <a:xfrm>
            <a:off x="7959744" y="3772015"/>
            <a:ext cx="1076738" cy="925207"/>
          </a:xfrm>
          <a:prstGeom prst="right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257EF1-4FEE-429C-B49F-16D5F268A615}"/>
              </a:ext>
            </a:extLst>
          </p:cNvPr>
          <p:cNvGrpSpPr/>
          <p:nvPr/>
        </p:nvGrpSpPr>
        <p:grpSpPr>
          <a:xfrm>
            <a:off x="589965" y="2918174"/>
            <a:ext cx="3440800" cy="3072366"/>
            <a:chOff x="588943" y="2213324"/>
            <a:chExt cx="3440800" cy="30723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B03DCB-B041-E0F8-86F0-F0EA974F1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43" y="2213324"/>
              <a:ext cx="3440800" cy="30723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91731C-566F-FF64-8FCF-951EE0B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614" y="2328821"/>
              <a:ext cx="3075053" cy="198943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472FB7-592C-A8E6-2FF2-30EE3C8C0A1E}"/>
              </a:ext>
            </a:extLst>
          </p:cNvPr>
          <p:cNvSpPr txBox="1"/>
          <p:nvPr/>
        </p:nvSpPr>
        <p:spPr>
          <a:xfrm>
            <a:off x="5260829" y="3310249"/>
            <a:ext cx="32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Behavior Detection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EA5EAD-B957-FFEB-244B-6E2E21F06A5A}"/>
              </a:ext>
            </a:extLst>
          </p:cNvPr>
          <p:cNvGrpSpPr/>
          <p:nvPr/>
        </p:nvGrpSpPr>
        <p:grpSpPr>
          <a:xfrm>
            <a:off x="9199192" y="3324124"/>
            <a:ext cx="2600048" cy="1820987"/>
            <a:chOff x="9198170" y="2619274"/>
            <a:chExt cx="2600048" cy="18209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549B9B-B214-903A-D9FB-1BA768946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3097" y="2619274"/>
              <a:ext cx="2404111" cy="18209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7B3508-3928-A46F-8D6F-6AF93BC90E9F}"/>
                </a:ext>
              </a:extLst>
            </p:cNvPr>
            <p:cNvSpPr txBox="1"/>
            <p:nvPr/>
          </p:nvSpPr>
          <p:spPr>
            <a:xfrm>
              <a:off x="9198170" y="3191700"/>
              <a:ext cx="26000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Learning Record Store</a:t>
              </a:r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D988473-3522-C219-5FC1-D32C14542093}"/>
              </a:ext>
            </a:extLst>
          </p:cNvPr>
          <p:cNvSpPr/>
          <p:nvPr/>
        </p:nvSpPr>
        <p:spPr bwMode="auto">
          <a:xfrm>
            <a:off x="4222941" y="3848020"/>
            <a:ext cx="1076738" cy="925207"/>
          </a:xfrm>
          <a:prstGeom prst="right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4A206302-BA8A-C285-F9B9-73CC077E3269}"/>
              </a:ext>
            </a:extLst>
          </p:cNvPr>
          <p:cNvSpPr/>
          <p:nvPr/>
        </p:nvSpPr>
        <p:spPr bwMode="auto">
          <a:xfrm>
            <a:off x="5491855" y="3807698"/>
            <a:ext cx="2139475" cy="1293318"/>
          </a:xfrm>
          <a:prstGeom prst="flowChartDocument">
            <a:avLst/>
          </a:prstGeom>
          <a:solidFill>
            <a:srgbClr val="ABE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AssessPerformance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()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  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}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251E82-60CC-78D3-94E5-B91A779C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65" y="1057635"/>
            <a:ext cx="10928351" cy="1476015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Student performs training in simulation</a:t>
            </a:r>
          </a:p>
          <a:p>
            <a:r>
              <a:rPr lang="en-US" sz="2400" dirty="0">
                <a:latin typeface="+mj-lt"/>
              </a:rPr>
              <a:t>Data sent to Behavior Detection</a:t>
            </a:r>
          </a:p>
          <a:p>
            <a:r>
              <a:rPr lang="en-US" sz="2400" dirty="0">
                <a:latin typeface="+mj-lt"/>
              </a:rPr>
              <a:t>Performance stored in Learning Record Store (</a:t>
            </a:r>
            <a:r>
              <a:rPr lang="en-US" sz="2400" dirty="0" err="1">
                <a:latin typeface="+mj-lt"/>
              </a:rPr>
              <a:t>xAPI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108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DAE-BE56-40BA-D864-42FAD1C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Hypothesis /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14FE-A5D5-98A6-416C-C56A3817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65" y="1205789"/>
            <a:ext cx="10928351" cy="4890211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An exploratory study designed to determine whether the data generated can be trusted and accurate.</a:t>
            </a:r>
          </a:p>
          <a:p>
            <a:r>
              <a:rPr lang="en-US" sz="2400" b="1" dirty="0">
                <a:latin typeface="+mj-lt"/>
              </a:rPr>
              <a:t>Hypothesis</a:t>
            </a:r>
          </a:p>
          <a:p>
            <a:pPr lvl="1"/>
            <a:r>
              <a:rPr lang="en-US" sz="2000" dirty="0">
                <a:latin typeface="+mj-lt"/>
              </a:rPr>
              <a:t>Hypothesis 1: The system can accurately detect simulated events and student pilot actions.</a:t>
            </a:r>
          </a:p>
          <a:p>
            <a:pPr lvl="1"/>
            <a:r>
              <a:rPr lang="en-US" sz="2000" dirty="0">
                <a:latin typeface="+mj-lt"/>
              </a:rPr>
              <a:t>Hypothesis 2: The system would follow a general consensus of instructor pilot subject matter experts when evaluating the same scenarios.</a:t>
            </a:r>
          </a:p>
          <a:p>
            <a:r>
              <a:rPr lang="en-US" sz="2400" b="1" dirty="0">
                <a:latin typeface="+mj-lt"/>
              </a:rPr>
              <a:t>Research Questions</a:t>
            </a:r>
          </a:p>
          <a:p>
            <a:pPr lvl="1"/>
            <a:r>
              <a:rPr lang="en-US" sz="2000" dirty="0">
                <a:latin typeface="+mj-lt"/>
              </a:rPr>
              <a:t>How close are measurements of same item across simulations identifying behavior?</a:t>
            </a:r>
          </a:p>
          <a:p>
            <a:pPr lvl="1"/>
            <a:r>
              <a:rPr lang="en-US" sz="2000" dirty="0">
                <a:latin typeface="+mj-lt"/>
              </a:rPr>
              <a:t>How do categorical judgements compare between instructors before and after seeing the results from the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11D1-D977-457D-DF04-98DCF713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DAE-BE56-40BA-D864-42FAD1C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14FE-A5D5-98A6-416C-C56A3817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158748"/>
            <a:ext cx="10928351" cy="2851277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Study Scope: Compare automatic observations with live instructor SME observations of completed or incomplete observable behaviors.</a:t>
            </a:r>
          </a:p>
          <a:p>
            <a:r>
              <a:rPr lang="en-US" sz="2400" dirty="0">
                <a:latin typeface="+mj-lt"/>
              </a:rPr>
              <a:t>Study Participants</a:t>
            </a:r>
          </a:p>
          <a:p>
            <a:pPr lvl="1"/>
            <a:r>
              <a:rPr lang="en-US" sz="2000" b="1" dirty="0">
                <a:latin typeface="+mj-lt"/>
              </a:rPr>
              <a:t>Student Participants (n=2): </a:t>
            </a:r>
            <a:r>
              <a:rPr lang="en-US" sz="2000" dirty="0">
                <a:latin typeface="+mj-lt"/>
              </a:rPr>
              <a:t>Representative flight students who were former airline pilots and are employed by Boeing</a:t>
            </a:r>
          </a:p>
          <a:p>
            <a:pPr lvl="1"/>
            <a:r>
              <a:rPr lang="en-US" sz="2000" b="1" dirty="0">
                <a:latin typeface="+mj-lt"/>
              </a:rPr>
              <a:t>Instructor Participants (n=8): </a:t>
            </a:r>
            <a:r>
              <a:rPr lang="en-US" sz="2000" dirty="0">
                <a:latin typeface="+mj-lt"/>
              </a:rPr>
              <a:t>Current Boeing employed flight instructors subject matter experts (SME) who are actively instructing type rating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11D1-D977-457D-DF04-98DCF713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EEF51-955E-6620-7792-7A57D8E2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41" y="3723433"/>
            <a:ext cx="1883668" cy="2583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BB179-18F0-AFF8-CD47-D597DBDE21F0}"/>
              </a:ext>
            </a:extLst>
          </p:cNvPr>
          <p:cNvSpPr txBox="1"/>
          <p:nvPr/>
        </p:nvSpPr>
        <p:spPr>
          <a:xfrm>
            <a:off x="631824" y="3723433"/>
            <a:ext cx="87296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Study Schedule</a:t>
            </a:r>
          </a:p>
          <a:p>
            <a:pPr marL="990575" marR="0" lvl="1" indent="-38099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Student Participants: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Single time block of 2 hours encompassing a single sim flight</a:t>
            </a:r>
          </a:p>
          <a:p>
            <a:pPr marL="990575" marR="0" lvl="1" indent="-38099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Instructor Participants: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Single or dual session(s) encompassing 2 sim flight scenarios and root cause analysis debrief</a:t>
            </a:r>
          </a:p>
        </p:txBody>
      </p:sp>
    </p:spTree>
    <p:extLst>
      <p:ext uri="{BB962C8B-B14F-4D97-AF65-F5344CB8AC3E}">
        <p14:creationId xmlns:p14="http://schemas.microsoft.com/office/powerpoint/2010/main" val="400872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DAE-BE56-40BA-D864-42FAD1CF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11D1-D977-457D-DF04-98DCF713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CA561-8BD9-6B66-5914-3D402A2C4C01}"/>
              </a:ext>
            </a:extLst>
          </p:cNvPr>
          <p:cNvSpPr txBox="1"/>
          <p:nvPr/>
        </p:nvSpPr>
        <p:spPr>
          <a:xfrm>
            <a:off x="8754554" y="4426423"/>
            <a:ext cx="2286000" cy="1828800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No Moderator Assistance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5C0726-5300-B9AB-1652-AE1D23FB8E8B}"/>
              </a:ext>
            </a:extLst>
          </p:cNvPr>
          <p:cNvGrpSpPr/>
          <p:nvPr/>
        </p:nvGrpSpPr>
        <p:grpSpPr>
          <a:xfrm>
            <a:off x="38524" y="2378703"/>
            <a:ext cx="2351595" cy="1939610"/>
            <a:chOff x="38524" y="2378703"/>
            <a:chExt cx="2351595" cy="19396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9D9281-95E7-D1D1-4C83-725A98773049}"/>
                </a:ext>
              </a:extLst>
            </p:cNvPr>
            <p:cNvSpPr txBox="1"/>
            <p:nvPr/>
          </p:nvSpPr>
          <p:spPr>
            <a:xfrm>
              <a:off x="104119" y="2489513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Informed Consent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20B3FB-0A9E-78CB-45D2-356C5A3DEC7C}"/>
                </a:ext>
              </a:extLst>
            </p:cNvPr>
            <p:cNvSpPr/>
            <p:nvPr/>
          </p:nvSpPr>
          <p:spPr bwMode="auto">
            <a:xfrm>
              <a:off x="38524" y="2378703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764C7F-2593-26D5-A9AE-29214B9CBF78}"/>
              </a:ext>
            </a:extLst>
          </p:cNvPr>
          <p:cNvGrpSpPr/>
          <p:nvPr/>
        </p:nvGrpSpPr>
        <p:grpSpPr>
          <a:xfrm>
            <a:off x="2393619" y="881049"/>
            <a:ext cx="2384377" cy="1973289"/>
            <a:chOff x="2393619" y="881049"/>
            <a:chExt cx="2384377" cy="19732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86D6C7-7B9C-C68F-84CC-3B3A1AC5A577}"/>
                </a:ext>
              </a:extLst>
            </p:cNvPr>
            <p:cNvSpPr txBox="1"/>
            <p:nvPr/>
          </p:nvSpPr>
          <p:spPr>
            <a:xfrm>
              <a:off x="2491996" y="1025538"/>
              <a:ext cx="2286000" cy="1828802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Demographic and Overview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558A50-4E40-D110-A887-BE6DCFDA3E8D}"/>
                </a:ext>
              </a:extLst>
            </p:cNvPr>
            <p:cNvSpPr/>
            <p:nvPr/>
          </p:nvSpPr>
          <p:spPr bwMode="auto">
            <a:xfrm>
              <a:off x="2393619" y="881049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8B0C92-1A02-9338-F953-1AD2335161DC}"/>
              </a:ext>
            </a:extLst>
          </p:cNvPr>
          <p:cNvGrpSpPr/>
          <p:nvPr/>
        </p:nvGrpSpPr>
        <p:grpSpPr>
          <a:xfrm>
            <a:off x="4850266" y="881049"/>
            <a:ext cx="2388721" cy="1973289"/>
            <a:chOff x="4850266" y="881049"/>
            <a:chExt cx="2388721" cy="197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49550C-0733-D735-1940-BF80CC49975A}"/>
                </a:ext>
              </a:extLst>
            </p:cNvPr>
            <p:cNvSpPr txBox="1"/>
            <p:nvPr/>
          </p:nvSpPr>
          <p:spPr>
            <a:xfrm>
              <a:off x="4952987" y="1025538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Simulator and Flight Briefing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BB1B28-17C4-6FA6-5A5C-D75BA8B4C07A}"/>
                </a:ext>
              </a:extLst>
            </p:cNvPr>
            <p:cNvSpPr/>
            <p:nvPr/>
          </p:nvSpPr>
          <p:spPr bwMode="auto">
            <a:xfrm>
              <a:off x="4850266" y="881049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84A1C1-0D0F-BCBB-CC2E-DBEDA3171DAC}"/>
              </a:ext>
            </a:extLst>
          </p:cNvPr>
          <p:cNvGrpSpPr/>
          <p:nvPr/>
        </p:nvGrpSpPr>
        <p:grpSpPr>
          <a:xfrm>
            <a:off x="7308155" y="865156"/>
            <a:ext cx="2368973" cy="1989182"/>
            <a:chOff x="7308155" y="865156"/>
            <a:chExt cx="2368973" cy="19891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30F242-8CD2-7795-DE0D-14BC121914DF}"/>
                </a:ext>
              </a:extLst>
            </p:cNvPr>
            <p:cNvSpPr txBox="1"/>
            <p:nvPr/>
          </p:nvSpPr>
          <p:spPr>
            <a:xfrm>
              <a:off x="7391128" y="1025538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Start Recording of Session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D00C4B-D08D-A94C-D059-A89C1C986E8F}"/>
                </a:ext>
              </a:extLst>
            </p:cNvPr>
            <p:cNvSpPr/>
            <p:nvPr/>
          </p:nvSpPr>
          <p:spPr bwMode="auto">
            <a:xfrm>
              <a:off x="7308155" y="865156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696C7B-47DA-DF5E-F24C-541AA3C98E6C}"/>
              </a:ext>
            </a:extLst>
          </p:cNvPr>
          <p:cNvGrpSpPr/>
          <p:nvPr/>
        </p:nvGrpSpPr>
        <p:grpSpPr>
          <a:xfrm>
            <a:off x="9742723" y="2372095"/>
            <a:ext cx="2330889" cy="1946218"/>
            <a:chOff x="9742723" y="2372095"/>
            <a:chExt cx="2330889" cy="1946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5FB73-B991-25BE-6847-076599E9E9BC}"/>
                </a:ext>
              </a:extLst>
            </p:cNvPr>
            <p:cNvSpPr txBox="1"/>
            <p:nvPr/>
          </p:nvSpPr>
          <p:spPr>
            <a:xfrm>
              <a:off x="9787612" y="2489513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Moderator Started Sim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F8B365D-00B7-D99A-86A3-4967A691DD9F}"/>
                </a:ext>
              </a:extLst>
            </p:cNvPr>
            <p:cNvSpPr/>
            <p:nvPr/>
          </p:nvSpPr>
          <p:spPr bwMode="auto">
            <a:xfrm>
              <a:off x="9742723" y="2372095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5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88D3AF-A5B2-20BC-A76B-3555902D21C1}"/>
              </a:ext>
            </a:extLst>
          </p:cNvPr>
          <p:cNvGrpSpPr/>
          <p:nvPr/>
        </p:nvGrpSpPr>
        <p:grpSpPr>
          <a:xfrm>
            <a:off x="6290779" y="4391042"/>
            <a:ext cx="2296870" cy="1906929"/>
            <a:chOff x="6290779" y="4391042"/>
            <a:chExt cx="2296870" cy="19069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DAAD25-F2C5-550B-FFB6-3FED085EBC33}"/>
                </a:ext>
              </a:extLst>
            </p:cNvPr>
            <p:cNvSpPr txBox="1"/>
            <p:nvPr/>
          </p:nvSpPr>
          <p:spPr>
            <a:xfrm>
              <a:off x="6301649" y="4469171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Begin Data Collection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AE2F89-88DD-09E6-3A9B-DE1403DB40A7}"/>
                </a:ext>
              </a:extLst>
            </p:cNvPr>
            <p:cNvSpPr/>
            <p:nvPr/>
          </p:nvSpPr>
          <p:spPr bwMode="auto">
            <a:xfrm>
              <a:off x="6290779" y="4391042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87AE81-C58E-ECCF-95E6-EBC0D03E292B}"/>
              </a:ext>
            </a:extLst>
          </p:cNvPr>
          <p:cNvGrpSpPr/>
          <p:nvPr/>
        </p:nvGrpSpPr>
        <p:grpSpPr>
          <a:xfrm>
            <a:off x="3814432" y="4405321"/>
            <a:ext cx="2349513" cy="1892650"/>
            <a:chOff x="3814432" y="4405321"/>
            <a:chExt cx="2349513" cy="18926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E16DF4-5B88-DCAE-80C1-E79E3D00EE83}"/>
                </a:ext>
              </a:extLst>
            </p:cNvPr>
            <p:cNvSpPr txBox="1"/>
            <p:nvPr/>
          </p:nvSpPr>
          <p:spPr>
            <a:xfrm>
              <a:off x="3877945" y="4469171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Complete Simulation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2DCEAA-7328-07FE-B4F5-F9274FC0A8AB}"/>
                </a:ext>
              </a:extLst>
            </p:cNvPr>
            <p:cNvSpPr/>
            <p:nvPr/>
          </p:nvSpPr>
          <p:spPr bwMode="auto">
            <a:xfrm>
              <a:off x="3814432" y="4405321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bg1"/>
                  </a:solidFill>
                </a:rPr>
                <a:t>7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EBC11E-4181-20A7-7558-E03471492A86}"/>
              </a:ext>
            </a:extLst>
          </p:cNvPr>
          <p:cNvGrpSpPr/>
          <p:nvPr/>
        </p:nvGrpSpPr>
        <p:grpSpPr>
          <a:xfrm>
            <a:off x="1350657" y="4407916"/>
            <a:ext cx="2400454" cy="1884615"/>
            <a:chOff x="1350657" y="4407916"/>
            <a:chExt cx="2400454" cy="18846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56292D-C56C-386F-5500-29543FC22329}"/>
                </a:ext>
              </a:extLst>
            </p:cNvPr>
            <p:cNvSpPr txBox="1"/>
            <p:nvPr/>
          </p:nvSpPr>
          <p:spPr>
            <a:xfrm>
              <a:off x="1465111" y="4463731"/>
              <a:ext cx="2286000" cy="1828800"/>
            </a:xfrm>
            <a:prstGeom prst="rect">
              <a:avLst/>
            </a:prstGeom>
            <a:solidFill>
              <a:srgbClr val="CAE8A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/>
                <a:t>Export Data &amp; Recording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901161-6206-CE12-1BE3-8D1F1C592DA9}"/>
                </a:ext>
              </a:extLst>
            </p:cNvPr>
            <p:cNvSpPr/>
            <p:nvPr/>
          </p:nvSpPr>
          <p:spPr bwMode="auto">
            <a:xfrm>
              <a:off x="1350657" y="4407916"/>
              <a:ext cx="347085" cy="36389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charset="0"/>
                </a:rPr>
                <a:t>8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F872418-2FD2-31BC-49DC-01BEC57EC42E}"/>
              </a:ext>
            </a:extLst>
          </p:cNvPr>
          <p:cNvSpPr/>
          <p:nvPr/>
        </p:nvSpPr>
        <p:spPr bwMode="auto">
          <a:xfrm rot="19979871">
            <a:off x="2294627" y="2714530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9140C40-7D16-1962-154D-3556BF299485}"/>
              </a:ext>
            </a:extLst>
          </p:cNvPr>
          <p:cNvSpPr/>
          <p:nvPr/>
        </p:nvSpPr>
        <p:spPr bwMode="auto">
          <a:xfrm>
            <a:off x="4694584" y="2442050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51883C-548C-4E2A-E646-5D3F06A02EEF}"/>
              </a:ext>
            </a:extLst>
          </p:cNvPr>
          <p:cNvSpPr/>
          <p:nvPr/>
        </p:nvSpPr>
        <p:spPr bwMode="auto">
          <a:xfrm>
            <a:off x="7165045" y="2452038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8B6336-3955-802E-7480-9A724B9E3FE3}"/>
              </a:ext>
            </a:extLst>
          </p:cNvPr>
          <p:cNvSpPr/>
          <p:nvPr/>
        </p:nvSpPr>
        <p:spPr bwMode="auto">
          <a:xfrm rot="1538051">
            <a:off x="9583357" y="2687760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25DC429-96B3-E50D-6396-0A5DB7732B8C}"/>
              </a:ext>
            </a:extLst>
          </p:cNvPr>
          <p:cNvSpPr/>
          <p:nvPr/>
        </p:nvSpPr>
        <p:spPr bwMode="auto">
          <a:xfrm rot="7309446">
            <a:off x="9596811" y="4256867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B608BB-43D2-E25B-E5AA-8E2843EB977E}"/>
              </a:ext>
            </a:extLst>
          </p:cNvPr>
          <p:cNvSpPr/>
          <p:nvPr/>
        </p:nvSpPr>
        <p:spPr bwMode="auto">
          <a:xfrm rot="10800000">
            <a:off x="8406782" y="4720158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E2BC9B2-141D-91FD-46F3-EF184DECB410}"/>
              </a:ext>
            </a:extLst>
          </p:cNvPr>
          <p:cNvSpPr/>
          <p:nvPr/>
        </p:nvSpPr>
        <p:spPr bwMode="auto">
          <a:xfrm rot="10800000">
            <a:off x="6021661" y="4725336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2BF73BB-2ED7-2AFD-B8C8-7371A29FC501}"/>
              </a:ext>
            </a:extLst>
          </p:cNvPr>
          <p:cNvSpPr/>
          <p:nvPr/>
        </p:nvSpPr>
        <p:spPr bwMode="auto">
          <a:xfrm rot="10800000">
            <a:off x="3570244" y="4705364"/>
            <a:ext cx="383473" cy="279614"/>
          </a:xfrm>
          <a:prstGeom prst="rightArrow">
            <a:avLst>
              <a:gd name="adj1" fmla="val 43325"/>
              <a:gd name="adj2" fmla="val 6334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81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15926</TotalTime>
  <Words>789</Words>
  <Application>Microsoft Office PowerPoint</Application>
  <PresentationFormat>Widescreen</PresentationFormat>
  <Paragraphs>192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Tahoma</vt:lpstr>
      <vt:lpstr>Wingdings</vt:lpstr>
      <vt:lpstr>Blends</vt:lpstr>
      <vt:lpstr>PowerPoint Presentation</vt:lpstr>
      <vt:lpstr>Virtual Competency Based Training</vt:lpstr>
      <vt:lpstr>Event Based Approach to Scenario Authoring</vt:lpstr>
      <vt:lpstr>Event-Based Approach to Competency Assessment</vt:lpstr>
      <vt:lpstr>Desktop Simulation Training Environment</vt:lpstr>
      <vt:lpstr>Technology Setup</vt:lpstr>
      <vt:lpstr>Study Hypothesis / Research Questions</vt:lpstr>
      <vt:lpstr>Study Procedure</vt:lpstr>
      <vt:lpstr>Student Procedure</vt:lpstr>
      <vt:lpstr>Instructor Procedure</vt:lpstr>
      <vt:lpstr>Results</vt:lpstr>
      <vt:lpstr>Results</vt:lpstr>
      <vt:lpstr>Artifacts / Sim-isms</vt:lpstr>
      <vt:lpstr>Practical Implications</vt:lpstr>
      <vt:lpstr>Conclusion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Boyer (US), Cristina M</cp:lastModifiedBy>
  <cp:revision>78</cp:revision>
  <cp:lastPrinted>1601-01-01T00:00:00Z</cp:lastPrinted>
  <dcterms:created xsi:type="dcterms:W3CDTF">2016-03-29T15:29:36Z</dcterms:created>
  <dcterms:modified xsi:type="dcterms:W3CDTF">2024-10-04T01:22:31Z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