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ebm" ContentType="video/webm"/>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4"/>
  </p:sldMasterIdLst>
  <p:notesMasterIdLst>
    <p:notesMasterId r:id="rId22"/>
  </p:notesMasterIdLst>
  <p:handoutMasterIdLst>
    <p:handoutMasterId r:id="rId23"/>
  </p:handoutMasterIdLst>
  <p:sldIdLst>
    <p:sldId id="289" r:id="rId5"/>
    <p:sldId id="290" r:id="rId6"/>
    <p:sldId id="302" r:id="rId7"/>
    <p:sldId id="316" r:id="rId8"/>
    <p:sldId id="303" r:id="rId9"/>
    <p:sldId id="317" r:id="rId10"/>
    <p:sldId id="304" r:id="rId11"/>
    <p:sldId id="318" r:id="rId12"/>
    <p:sldId id="306" r:id="rId13"/>
    <p:sldId id="311" r:id="rId14"/>
    <p:sldId id="307" r:id="rId15"/>
    <p:sldId id="319" r:id="rId16"/>
    <p:sldId id="309" r:id="rId17"/>
    <p:sldId id="310" r:id="rId18"/>
    <p:sldId id="313" r:id="rId19"/>
    <p:sldId id="320" r:id="rId20"/>
    <p:sldId id="314" r:id="rId21"/>
  </p:sldIdLst>
  <p:sldSz cx="12192000" cy="6858000"/>
  <p:notesSz cx="6858000" cy="9029700"/>
  <p:defaultTextStyle>
    <a:defPPr>
      <a:defRPr lang="en-US"/>
    </a:defPPr>
    <a:lvl1pPr algn="l" rtl="0" fontAlgn="base">
      <a:spcBef>
        <a:spcPct val="0"/>
      </a:spcBef>
      <a:spcAft>
        <a:spcPct val="0"/>
      </a:spcAft>
      <a:defRPr sz="3200" kern="1200">
        <a:solidFill>
          <a:schemeClr val="tx1"/>
        </a:solidFill>
        <a:latin typeface="Tahoma" charset="0"/>
        <a:ea typeface="+mn-ea"/>
        <a:cs typeface="+mn-cs"/>
      </a:defRPr>
    </a:lvl1pPr>
    <a:lvl2pPr marL="609585" algn="l" rtl="0" fontAlgn="base">
      <a:spcBef>
        <a:spcPct val="0"/>
      </a:spcBef>
      <a:spcAft>
        <a:spcPct val="0"/>
      </a:spcAft>
      <a:defRPr sz="3200" kern="1200">
        <a:solidFill>
          <a:schemeClr val="tx1"/>
        </a:solidFill>
        <a:latin typeface="Tahoma" charset="0"/>
        <a:ea typeface="+mn-ea"/>
        <a:cs typeface="+mn-cs"/>
      </a:defRPr>
    </a:lvl2pPr>
    <a:lvl3pPr marL="1219170" algn="l" rtl="0" fontAlgn="base">
      <a:spcBef>
        <a:spcPct val="0"/>
      </a:spcBef>
      <a:spcAft>
        <a:spcPct val="0"/>
      </a:spcAft>
      <a:defRPr sz="3200" kern="1200">
        <a:solidFill>
          <a:schemeClr val="tx1"/>
        </a:solidFill>
        <a:latin typeface="Tahoma" charset="0"/>
        <a:ea typeface="+mn-ea"/>
        <a:cs typeface="+mn-cs"/>
      </a:defRPr>
    </a:lvl3pPr>
    <a:lvl4pPr marL="1828754" algn="l" rtl="0" fontAlgn="base">
      <a:spcBef>
        <a:spcPct val="0"/>
      </a:spcBef>
      <a:spcAft>
        <a:spcPct val="0"/>
      </a:spcAft>
      <a:defRPr sz="3200" kern="1200">
        <a:solidFill>
          <a:schemeClr val="tx1"/>
        </a:solidFill>
        <a:latin typeface="Tahoma" charset="0"/>
        <a:ea typeface="+mn-ea"/>
        <a:cs typeface="+mn-cs"/>
      </a:defRPr>
    </a:lvl4pPr>
    <a:lvl5pPr marL="2438339" algn="l" rtl="0" fontAlgn="base">
      <a:spcBef>
        <a:spcPct val="0"/>
      </a:spcBef>
      <a:spcAft>
        <a:spcPct val="0"/>
      </a:spcAft>
      <a:defRPr sz="3200" kern="1200">
        <a:solidFill>
          <a:schemeClr val="tx1"/>
        </a:solidFill>
        <a:latin typeface="Tahoma" charset="0"/>
        <a:ea typeface="+mn-ea"/>
        <a:cs typeface="+mn-cs"/>
      </a:defRPr>
    </a:lvl5pPr>
    <a:lvl6pPr marL="3047924" algn="l" defTabSz="1219170" rtl="0" eaLnBrk="1" latinLnBrk="0" hangingPunct="1">
      <a:defRPr sz="3200" kern="1200">
        <a:solidFill>
          <a:schemeClr val="tx1"/>
        </a:solidFill>
        <a:latin typeface="Tahoma" charset="0"/>
        <a:ea typeface="+mn-ea"/>
        <a:cs typeface="+mn-cs"/>
      </a:defRPr>
    </a:lvl6pPr>
    <a:lvl7pPr marL="3657509" algn="l" defTabSz="1219170" rtl="0" eaLnBrk="1" latinLnBrk="0" hangingPunct="1">
      <a:defRPr sz="3200" kern="1200">
        <a:solidFill>
          <a:schemeClr val="tx1"/>
        </a:solidFill>
        <a:latin typeface="Tahoma" charset="0"/>
        <a:ea typeface="+mn-ea"/>
        <a:cs typeface="+mn-cs"/>
      </a:defRPr>
    </a:lvl7pPr>
    <a:lvl8pPr marL="4267093" algn="l" defTabSz="1219170" rtl="0" eaLnBrk="1" latinLnBrk="0" hangingPunct="1">
      <a:defRPr sz="3200" kern="1200">
        <a:solidFill>
          <a:schemeClr val="tx1"/>
        </a:solidFill>
        <a:latin typeface="Tahoma" charset="0"/>
        <a:ea typeface="+mn-ea"/>
        <a:cs typeface="+mn-cs"/>
      </a:defRPr>
    </a:lvl8pPr>
    <a:lvl9pPr marL="4876678" algn="l" defTabSz="1219170" rtl="0" eaLnBrk="1" latinLnBrk="0" hangingPunct="1">
      <a:defRPr sz="3200" kern="1200">
        <a:solidFill>
          <a:schemeClr val="tx1"/>
        </a:solidFill>
        <a:latin typeface="Tahoma"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44">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F0D9"/>
    <a:srgbClr val="DEEBF7"/>
    <a:srgbClr val="CCCCFF"/>
    <a:srgbClr val="C9B2DD"/>
    <a:srgbClr val="FFBE86"/>
    <a:srgbClr val="FFBD84"/>
    <a:srgbClr val="33CC33"/>
    <a:srgbClr val="68B6BB"/>
    <a:srgbClr val="B0E3E6"/>
    <a:srgbClr val="8CB9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40" autoAdjust="0"/>
    <p:restoredTop sz="94634" autoAdjust="0"/>
  </p:normalViewPr>
  <p:slideViewPr>
    <p:cSldViewPr snapToGrid="0">
      <p:cViewPr varScale="1">
        <p:scale>
          <a:sx n="113" d="100"/>
          <a:sy n="113" d="100"/>
        </p:scale>
        <p:origin x="450" y="10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0" d="100"/>
          <a:sy n="70" d="100"/>
        </p:scale>
        <p:origin x="-2814" y="-102"/>
      </p:cViewPr>
      <p:guideLst>
        <p:guide orient="horz" pos="2844"/>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546"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dirty="0"/>
          </a:p>
        </p:txBody>
      </p:sp>
      <p:sp>
        <p:nvSpPr>
          <p:cNvPr id="108547" name="Rectangle 3"/>
          <p:cNvSpPr>
            <a:spLocks noGrp="1" noChangeArrowheads="1"/>
          </p:cNvSpPr>
          <p:nvPr>
            <p:ph type="dt" sz="quarter"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dirty="0"/>
          </a:p>
        </p:txBody>
      </p:sp>
      <p:sp>
        <p:nvSpPr>
          <p:cNvPr id="108548" name="Rectangle 4"/>
          <p:cNvSpPr>
            <a:spLocks noGrp="1" noChangeArrowheads="1"/>
          </p:cNvSpPr>
          <p:nvPr>
            <p:ph type="ftr" sz="quarter" idx="2"/>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dirty="0"/>
          </a:p>
        </p:txBody>
      </p:sp>
      <p:sp>
        <p:nvSpPr>
          <p:cNvPr id="108549" name="Rectangle 5"/>
          <p:cNvSpPr>
            <a:spLocks noGrp="1" noChangeArrowheads="1"/>
          </p:cNvSpPr>
          <p:nvPr>
            <p:ph type="sldNum" sz="quarter" idx="3"/>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4F2942F5-6495-4924-A5BF-A11924438D24}" type="slidenum">
              <a:rPr lang="en-US"/>
              <a:pPr/>
              <a:t>‹#›</a:t>
            </a:fld>
            <a:endParaRPr lang="en-US" dirty="0"/>
          </a:p>
        </p:txBody>
      </p:sp>
    </p:spTree>
    <p:extLst>
      <p:ext uri="{BB962C8B-B14F-4D97-AF65-F5344CB8AC3E}">
        <p14:creationId xmlns:p14="http://schemas.microsoft.com/office/powerpoint/2010/main" val="40371026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74"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dirty="0"/>
          </a:p>
        </p:txBody>
      </p:sp>
      <p:sp>
        <p:nvSpPr>
          <p:cNvPr id="105475" name="Rectangle 3"/>
          <p:cNvSpPr>
            <a:spLocks noGrp="1" noChangeArrowheads="1"/>
          </p:cNvSpPr>
          <p:nvPr>
            <p:ph type="dt"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dirty="0"/>
          </a:p>
        </p:txBody>
      </p:sp>
      <p:sp>
        <p:nvSpPr>
          <p:cNvPr id="105476" name="Rectangle 4"/>
          <p:cNvSpPr>
            <a:spLocks noGrp="1" noRot="1" noChangeAspect="1" noChangeArrowheads="1" noTextEdit="1"/>
          </p:cNvSpPr>
          <p:nvPr>
            <p:ph type="sldImg" idx="2"/>
          </p:nvPr>
        </p:nvSpPr>
        <p:spPr bwMode="auto">
          <a:xfrm>
            <a:off x="419100" y="676275"/>
            <a:ext cx="6019800" cy="3386138"/>
          </a:xfrm>
          <a:prstGeom prst="rect">
            <a:avLst/>
          </a:prstGeom>
          <a:noFill/>
          <a:ln w="9525">
            <a:solidFill>
              <a:srgbClr val="000000"/>
            </a:solidFill>
            <a:miter lim="800000"/>
            <a:headEnd/>
            <a:tailEnd/>
          </a:ln>
          <a:effectLst/>
        </p:spPr>
      </p:sp>
      <p:sp>
        <p:nvSpPr>
          <p:cNvPr id="105477" name="Rectangle 5"/>
          <p:cNvSpPr>
            <a:spLocks noGrp="1" noChangeArrowheads="1"/>
          </p:cNvSpPr>
          <p:nvPr>
            <p:ph type="body" sz="quarter" idx="3"/>
          </p:nvPr>
        </p:nvSpPr>
        <p:spPr bwMode="auto">
          <a:xfrm>
            <a:off x="914400" y="4289425"/>
            <a:ext cx="5029200" cy="4064000"/>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5478" name="Rectangle 6"/>
          <p:cNvSpPr>
            <a:spLocks noGrp="1" noChangeArrowheads="1"/>
          </p:cNvSpPr>
          <p:nvPr>
            <p:ph type="ftr" sz="quarter" idx="4"/>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dirty="0"/>
          </a:p>
        </p:txBody>
      </p:sp>
      <p:sp>
        <p:nvSpPr>
          <p:cNvPr id="105479" name="Rectangle 7"/>
          <p:cNvSpPr>
            <a:spLocks noGrp="1" noChangeArrowheads="1"/>
          </p:cNvSpPr>
          <p:nvPr>
            <p:ph type="sldNum" sz="quarter" idx="5"/>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85D9B890-3B6E-417C-BD92-47816D5AB620}" type="slidenum">
              <a:rPr lang="en-US"/>
              <a:pPr/>
              <a:t>‹#›</a:t>
            </a:fld>
            <a:endParaRPr lang="en-US" dirty="0"/>
          </a:p>
        </p:txBody>
      </p:sp>
    </p:spTree>
    <p:extLst>
      <p:ext uri="{BB962C8B-B14F-4D97-AF65-F5344CB8AC3E}">
        <p14:creationId xmlns:p14="http://schemas.microsoft.com/office/powerpoint/2010/main" val="328056145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600" kern="1200">
        <a:solidFill>
          <a:schemeClr val="tx1"/>
        </a:solidFill>
        <a:latin typeface="Arial" charset="0"/>
        <a:ea typeface="+mn-ea"/>
        <a:cs typeface="+mn-cs"/>
      </a:defRPr>
    </a:lvl1pPr>
    <a:lvl2pPr marL="609585" algn="l" rtl="0" eaLnBrk="0" fontAlgn="base" hangingPunct="0">
      <a:spcBef>
        <a:spcPct val="30000"/>
      </a:spcBef>
      <a:spcAft>
        <a:spcPct val="0"/>
      </a:spcAft>
      <a:defRPr kumimoji="1" sz="1600" kern="1200">
        <a:solidFill>
          <a:schemeClr val="tx1"/>
        </a:solidFill>
        <a:latin typeface="Arial" charset="0"/>
        <a:ea typeface="+mn-ea"/>
        <a:cs typeface="+mn-cs"/>
      </a:defRPr>
    </a:lvl2pPr>
    <a:lvl3pPr marL="1219170" algn="l" rtl="0" eaLnBrk="0" fontAlgn="base" hangingPunct="0">
      <a:spcBef>
        <a:spcPct val="30000"/>
      </a:spcBef>
      <a:spcAft>
        <a:spcPct val="0"/>
      </a:spcAft>
      <a:defRPr kumimoji="1" sz="1600" kern="1200">
        <a:solidFill>
          <a:schemeClr val="tx1"/>
        </a:solidFill>
        <a:latin typeface="Arial" charset="0"/>
        <a:ea typeface="+mn-ea"/>
        <a:cs typeface="+mn-cs"/>
      </a:defRPr>
    </a:lvl3pPr>
    <a:lvl4pPr marL="1828754" algn="l" rtl="0" eaLnBrk="0" fontAlgn="base" hangingPunct="0">
      <a:spcBef>
        <a:spcPct val="30000"/>
      </a:spcBef>
      <a:spcAft>
        <a:spcPct val="0"/>
      </a:spcAft>
      <a:defRPr kumimoji="1" sz="1600" kern="1200">
        <a:solidFill>
          <a:schemeClr val="tx1"/>
        </a:solidFill>
        <a:latin typeface="Arial" charset="0"/>
        <a:ea typeface="+mn-ea"/>
        <a:cs typeface="+mn-cs"/>
      </a:defRPr>
    </a:lvl4pPr>
    <a:lvl5pPr marL="2438339" algn="l" rtl="0" eaLnBrk="0" fontAlgn="base" hangingPunct="0">
      <a:spcBef>
        <a:spcPct val="30000"/>
      </a:spcBef>
      <a:spcAft>
        <a:spcPct val="0"/>
      </a:spcAft>
      <a:defRPr kumimoji="1" sz="1600" kern="1200">
        <a:solidFill>
          <a:schemeClr val="tx1"/>
        </a:solidFill>
        <a:latin typeface="Arial" charset="0"/>
        <a:ea typeface="+mn-ea"/>
        <a:cs typeface="+mn-cs"/>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C86FA95-754A-4FEF-9130-0A7EC231E6A0}" type="slidenum">
              <a:rPr lang="en-US"/>
              <a:pPr/>
              <a:t>1</a:t>
            </a:fld>
            <a:endParaRPr lang="en-US" dirty="0"/>
          </a:p>
        </p:txBody>
      </p:sp>
      <p:sp>
        <p:nvSpPr>
          <p:cNvPr id="132098" name="Rectangle 2"/>
          <p:cNvSpPr>
            <a:spLocks noGrp="1" noRot="1" noChangeAspect="1" noChangeArrowheads="1" noTextEdit="1"/>
          </p:cNvSpPr>
          <p:nvPr>
            <p:ph type="sldImg"/>
          </p:nvPr>
        </p:nvSpPr>
        <p:spPr>
          <a:xfrm>
            <a:off x="419100" y="676275"/>
            <a:ext cx="6019800" cy="3386138"/>
          </a:xfrm>
          <a:ln/>
        </p:spPr>
      </p:sp>
      <p:sp>
        <p:nvSpPr>
          <p:cNvPr id="13209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7859815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16E1BF6-07C4-0FBC-B918-ABD0285632A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22730" y="-5151"/>
            <a:ext cx="12214730" cy="1364996"/>
          </a:xfrm>
          <a:prstGeom prst="rect">
            <a:avLst/>
          </a:prstGeom>
        </p:spPr>
      </p:pic>
      <p:cxnSp>
        <p:nvCxnSpPr>
          <p:cNvPr id="27" name="Straight Connector 26"/>
          <p:cNvCxnSpPr/>
          <p:nvPr/>
        </p:nvCxnSpPr>
        <p:spPr bwMode="auto">
          <a:xfrm>
            <a:off x="0" y="1384124"/>
            <a:ext cx="12192000" cy="0"/>
          </a:xfrm>
          <a:prstGeom prst="line">
            <a:avLst/>
          </a:prstGeom>
          <a:ln>
            <a:headEnd type="none" w="med" len="med"/>
            <a:tailEnd type="none" w="med" len="med"/>
          </a:ln>
        </p:spPr>
        <p:style>
          <a:lnRef idx="3">
            <a:schemeClr val="accent6"/>
          </a:lnRef>
          <a:fillRef idx="0">
            <a:schemeClr val="accent6"/>
          </a:fillRef>
          <a:effectRef idx="2">
            <a:schemeClr val="accent6"/>
          </a:effectRef>
          <a:fontRef idx="minor">
            <a:schemeClr val="tx1"/>
          </a:fontRef>
        </p:style>
      </p:cxnSp>
      <p:sp>
        <p:nvSpPr>
          <p:cNvPr id="39" name="Text Placeholder 38"/>
          <p:cNvSpPr>
            <a:spLocks noGrp="1"/>
          </p:cNvSpPr>
          <p:nvPr>
            <p:ph type="body" sz="quarter" idx="10"/>
          </p:nvPr>
        </p:nvSpPr>
        <p:spPr>
          <a:xfrm>
            <a:off x="871093" y="1858346"/>
            <a:ext cx="10449813" cy="1229411"/>
          </a:xfrm>
        </p:spPr>
        <p:txBody>
          <a:bodyPr/>
          <a:lstStyle>
            <a:lvl1pPr marL="0" indent="0" algn="ctr">
              <a:buNone/>
              <a:defRPr sz="2800" b="1">
                <a:solidFill>
                  <a:srgbClr val="CC3300"/>
                </a:solidFill>
                <a:latin typeface="+mj-lt"/>
              </a:defRPr>
            </a:lvl1pPr>
          </a:lstStyle>
          <a:p>
            <a:pPr lvl="0"/>
            <a:r>
              <a:rPr lang="en-US"/>
              <a:t>Click to edit Master text styles</a:t>
            </a:r>
          </a:p>
        </p:txBody>
      </p:sp>
      <p:sp>
        <p:nvSpPr>
          <p:cNvPr id="41" name="Text Placeholder 40"/>
          <p:cNvSpPr>
            <a:spLocks noGrp="1"/>
          </p:cNvSpPr>
          <p:nvPr>
            <p:ph type="body" sz="quarter" idx="11"/>
          </p:nvPr>
        </p:nvSpPr>
        <p:spPr>
          <a:xfrm>
            <a:off x="2070100" y="3565525"/>
            <a:ext cx="8478838" cy="1934127"/>
          </a:xfrm>
        </p:spPr>
        <p:txBody>
          <a:bodyPr/>
          <a:lstStyle>
            <a:lvl1pPr marL="0" indent="0" algn="ctr">
              <a:buNone/>
              <a:defRPr sz="2400" b="1">
                <a:latin typeface="Arial Narrow" charset="0"/>
                <a:ea typeface="Arial Narrow" charset="0"/>
                <a:cs typeface="Arial Narrow" charset="0"/>
              </a:defRPr>
            </a:lvl1pPr>
          </a:lstStyle>
          <a:p>
            <a:pPr lvl="0"/>
            <a:r>
              <a:rPr lang="en-US"/>
              <a:t>Click to edit Master text styles</a:t>
            </a:r>
          </a:p>
        </p:txBody>
      </p:sp>
      <p:grpSp>
        <p:nvGrpSpPr>
          <p:cNvPr id="20" name="Group 19"/>
          <p:cNvGrpSpPr/>
          <p:nvPr userDrawn="1"/>
        </p:nvGrpSpPr>
        <p:grpSpPr>
          <a:xfrm>
            <a:off x="1305124" y="6512595"/>
            <a:ext cx="1338900" cy="276999"/>
            <a:chOff x="2207996" y="6472185"/>
            <a:chExt cx="1338900" cy="276999"/>
          </a:xfrm>
        </p:grpSpPr>
        <p:pic>
          <p:nvPicPr>
            <p:cNvPr id="21" name="Picture 20" descr="YouTube_icon_block.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2" name="Rectangle 21"/>
            <p:cNvSpPr/>
            <p:nvPr/>
          </p:nvSpPr>
          <p:spPr>
            <a:xfrm>
              <a:off x="2513023" y="6472185"/>
              <a:ext cx="1033873" cy="276999"/>
            </a:xfrm>
            <a:prstGeom prst="rect">
              <a:avLst/>
            </a:prstGeom>
          </p:spPr>
          <p:txBody>
            <a:bodyPr wrap="none">
              <a:spAutoFit/>
            </a:bodyPr>
            <a:lstStyle/>
            <a:p>
              <a:r>
                <a:rPr lang="en-US" sz="1200" b="1" dirty="0">
                  <a:latin typeface="Arial"/>
                  <a:cs typeface="Arial"/>
                </a:rPr>
                <a:t>NTSAToday</a:t>
              </a:r>
            </a:p>
          </p:txBody>
        </p:sp>
      </p:grpSp>
      <p:sp>
        <p:nvSpPr>
          <p:cNvPr id="25" name="Slide Number Placeholder 2">
            <a:extLst>
              <a:ext uri="{FF2B5EF4-FFF2-40B4-BE49-F238E27FC236}">
                <a16:creationId xmlns:a16="http://schemas.microsoft.com/office/drawing/2014/main" id="{CF395AD9-3B30-E84E-ADFF-A85DEA9A5AEF}"/>
              </a:ext>
            </a:extLst>
          </p:cNvPr>
          <p:cNvSpPr>
            <a:spLocks noGrp="1"/>
          </p:cNvSpPr>
          <p:nvPr>
            <p:ph type="sldNum" sz="quarter" idx="12"/>
          </p:nvPr>
        </p:nvSpPr>
        <p:spPr>
          <a:xfrm>
            <a:off x="10886876" y="6419966"/>
            <a:ext cx="821634" cy="340935"/>
          </a:xfrm>
        </p:spPr>
        <p:txBody>
          <a:bodyPr/>
          <a:lstStyle/>
          <a:p>
            <a:pPr>
              <a:defRPr/>
            </a:pPr>
            <a:fld id="{D68E8870-17DE-45C4-A8DD-7644B2422933}" type="slidenum">
              <a:rPr lang="en-US" smtClean="0"/>
              <a:pPr>
                <a:defRPr/>
              </a:pPr>
              <a:t>‹#›</a:t>
            </a:fld>
            <a:endParaRPr lang="en-US" dirty="0"/>
          </a:p>
        </p:txBody>
      </p:sp>
      <p:pic>
        <p:nvPicPr>
          <p:cNvPr id="38" name="Picture 37" descr="Text, logo&#10;&#10;Description automatically generated">
            <a:extLst>
              <a:ext uri="{FF2B5EF4-FFF2-40B4-BE49-F238E27FC236}">
                <a16:creationId xmlns:a16="http://schemas.microsoft.com/office/drawing/2014/main" id="{DC8202BA-028E-E242-B824-C4B84406E006}"/>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9848997" y="6352070"/>
            <a:ext cx="1094689" cy="438303"/>
          </a:xfrm>
          <a:prstGeom prst="rect">
            <a:avLst/>
          </a:prstGeom>
        </p:spPr>
      </p:pic>
      <p:grpSp>
        <p:nvGrpSpPr>
          <p:cNvPr id="2" name="Group 1">
            <a:extLst>
              <a:ext uri="{FF2B5EF4-FFF2-40B4-BE49-F238E27FC236}">
                <a16:creationId xmlns:a16="http://schemas.microsoft.com/office/drawing/2014/main" id="{E68FCE43-A445-C22C-BCD5-7FBE06D7AD6A}"/>
              </a:ext>
            </a:extLst>
          </p:cNvPr>
          <p:cNvGrpSpPr/>
          <p:nvPr userDrawn="1"/>
        </p:nvGrpSpPr>
        <p:grpSpPr>
          <a:xfrm>
            <a:off x="260862" y="6503087"/>
            <a:ext cx="1044262" cy="282877"/>
            <a:chOff x="260862" y="6503087"/>
            <a:chExt cx="1044262" cy="282877"/>
          </a:xfrm>
        </p:grpSpPr>
        <p:sp>
          <p:nvSpPr>
            <p:cNvPr id="3" name="Rectangle 2">
              <a:extLst>
                <a:ext uri="{FF2B5EF4-FFF2-40B4-BE49-F238E27FC236}">
                  <a16:creationId xmlns:a16="http://schemas.microsoft.com/office/drawing/2014/main" id="{30BFF257-B0D7-4DC3-0743-448F338D0383}"/>
                </a:ext>
              </a:extLst>
            </p:cNvPr>
            <p:cNvSpPr/>
            <p:nvPr/>
          </p:nvSpPr>
          <p:spPr>
            <a:xfrm>
              <a:off x="468035" y="6508965"/>
              <a:ext cx="837089" cy="276999"/>
            </a:xfrm>
            <a:prstGeom prst="rect">
              <a:avLst/>
            </a:prstGeom>
          </p:spPr>
          <p:txBody>
            <a:bodyPr wrap="none">
              <a:spAutoFit/>
            </a:bodyPr>
            <a:lstStyle/>
            <a:p>
              <a:r>
                <a:rPr lang="en-US" sz="1200" b="1" dirty="0">
                  <a:latin typeface="Arial"/>
                  <a:cs typeface="Arial"/>
                </a:rPr>
                <a:t>@IITSEC</a:t>
              </a:r>
            </a:p>
          </p:txBody>
        </p:sp>
        <p:pic>
          <p:nvPicPr>
            <p:cNvPr id="4" name="Picture 3">
              <a:extLst>
                <a:ext uri="{FF2B5EF4-FFF2-40B4-BE49-F238E27FC236}">
                  <a16:creationId xmlns:a16="http://schemas.microsoft.com/office/drawing/2014/main" id="{1FB050F1-0DBD-216C-2FB3-021CBE46F42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5" name="Picture 4">
            <a:extLst>
              <a:ext uri="{FF2B5EF4-FFF2-40B4-BE49-F238E27FC236}">
                <a16:creationId xmlns:a16="http://schemas.microsoft.com/office/drawing/2014/main" id="{851D3B32-716D-2758-508E-4514DD0BDD4C}"/>
              </a:ext>
            </a:extLst>
          </p:cNvPr>
          <p:cNvPicPr>
            <a:picLocks noChangeAspect="1"/>
          </p:cNvPicPr>
          <p:nvPr userDrawn="1"/>
        </p:nvPicPr>
        <p:blipFill rotWithShape="1">
          <a:blip r:embed="rId6" cstate="print">
            <a:extLst>
              <a:ext uri="{28A0092B-C50C-407E-A947-70E740481C1C}">
                <a14:useLocalDpi xmlns:a14="http://schemas.microsoft.com/office/drawing/2010/main" val="0"/>
              </a:ext>
            </a:extLst>
          </a:blip>
          <a:srcRect l="22380" t="14145" r="22571" b="14339"/>
          <a:stretch/>
        </p:blipFill>
        <p:spPr>
          <a:xfrm>
            <a:off x="11720949" y="6333477"/>
            <a:ext cx="473689" cy="475488"/>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ed Tex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pPr>
              <a:defRPr/>
            </a:pPr>
            <a:fld id="{D68E8870-17DE-45C4-A8DD-7644B2422933}" type="slidenum">
              <a:rPr lang="en-US" smtClean="0"/>
              <a:pPr>
                <a:defRPr/>
              </a:pPr>
              <a:t>‹#›</a:t>
            </a:fld>
            <a:endParaRPr lang="en-US" dirty="0"/>
          </a:p>
        </p:txBody>
      </p:sp>
      <p:sp>
        <p:nvSpPr>
          <p:cNvPr id="4" name="Title 3"/>
          <p:cNvSpPr>
            <a:spLocks noGrp="1"/>
          </p:cNvSpPr>
          <p:nvPr>
            <p:ph type="title"/>
          </p:nvPr>
        </p:nvSpPr>
        <p:spPr/>
        <p:txBody>
          <a:bodyPr/>
          <a:lstStyle/>
          <a:p>
            <a:r>
              <a:rPr lang="en-US"/>
              <a:t>Click to edit Master title style</a:t>
            </a:r>
          </a:p>
        </p:txBody>
      </p:sp>
      <p:sp>
        <p:nvSpPr>
          <p:cNvPr id="7" name="Content Placeholder 6"/>
          <p:cNvSpPr>
            <a:spLocks noGrp="1"/>
          </p:cNvSpPr>
          <p:nvPr>
            <p:ph sz="quarter" idx="11"/>
          </p:nvPr>
        </p:nvSpPr>
        <p:spPr>
          <a:xfrm>
            <a:off x="480132" y="1046715"/>
            <a:ext cx="11250613" cy="5075237"/>
          </a:xfrm>
        </p:spPr>
        <p:txBody>
          <a:bodyPr/>
          <a:lstStyle>
            <a:lvl3pPr marL="1523962" indent="-304792">
              <a:buClr>
                <a:schemeClr val="tx1"/>
              </a:buClr>
              <a:buFont typeface="Wingdings" charset="2"/>
              <a:buChar char="v"/>
              <a:defRPr sz="2000">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81083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ed Text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pPr>
              <a:defRPr/>
            </a:pPr>
            <a:fld id="{D68E8870-17DE-45C4-A8DD-7644B2422933}" type="slidenum">
              <a:rPr lang="en-US" smtClean="0"/>
              <a:pPr>
                <a:defRPr/>
              </a:pPr>
              <a:t>‹#›</a:t>
            </a:fld>
            <a:endParaRPr lang="en-US" dirty="0"/>
          </a:p>
        </p:txBody>
      </p:sp>
      <p:sp>
        <p:nvSpPr>
          <p:cNvPr id="6" name="Picture Placeholder 5"/>
          <p:cNvSpPr>
            <a:spLocks noGrp="1"/>
          </p:cNvSpPr>
          <p:nvPr>
            <p:ph type="pic" sz="quarter" idx="11"/>
          </p:nvPr>
        </p:nvSpPr>
        <p:spPr>
          <a:xfrm>
            <a:off x="6105439" y="989946"/>
            <a:ext cx="5609483" cy="4896678"/>
          </a:xfrm>
        </p:spPr>
        <p:txBody>
          <a:bodyPr/>
          <a:lstStyle/>
          <a:p>
            <a:r>
              <a:rPr lang="en-US"/>
              <a:t>Click icon to add picture</a:t>
            </a:r>
          </a:p>
        </p:txBody>
      </p:sp>
      <p:sp>
        <p:nvSpPr>
          <p:cNvPr id="8" name="Text Placeholder 7"/>
          <p:cNvSpPr>
            <a:spLocks noGrp="1"/>
          </p:cNvSpPr>
          <p:nvPr>
            <p:ph type="body" sz="quarter" idx="12"/>
          </p:nvPr>
        </p:nvSpPr>
        <p:spPr>
          <a:xfrm>
            <a:off x="410817" y="990774"/>
            <a:ext cx="5446091" cy="4895850"/>
          </a:xfrm>
        </p:spPr>
        <p:txBody>
          <a:bodyPr/>
          <a:lstStyle>
            <a:lvl3pPr marL="1523962" indent="-304792">
              <a:defRPr lang="en-US" sz="2000" dirty="0" smtClean="0">
                <a:solidFill>
                  <a:schemeClr val="tx1"/>
                </a:solidFill>
                <a:latin typeface="Arial Narrow" charset="0"/>
                <a:ea typeface="Arial Narrow" charset="0"/>
                <a:cs typeface="Arial Narrow" charset="0"/>
              </a:defRPr>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93321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345741" y="0"/>
            <a:ext cx="7416800" cy="841248"/>
          </a:xfrm>
        </p:spPr>
        <p:txBody>
          <a:bodyPr/>
          <a:lstStyle>
            <a:lvl1pPr>
              <a:defRPr sz="2400">
                <a:solidFill>
                  <a:schemeClr val="bg1"/>
                </a:solidFill>
              </a:defRPr>
            </a:lvl1pPr>
          </a:lstStyle>
          <a:p>
            <a:r>
              <a:rPr lang="en-US" dirty="0"/>
              <a:t>Click to edit Master title style</a:t>
            </a:r>
          </a:p>
        </p:txBody>
      </p:sp>
      <p:sp>
        <p:nvSpPr>
          <p:cNvPr id="3" name="Content Placeholder 2"/>
          <p:cNvSpPr>
            <a:spLocks noGrp="1"/>
          </p:cNvSpPr>
          <p:nvPr>
            <p:ph idx="1"/>
          </p:nvPr>
        </p:nvSpPr>
        <p:spPr>
          <a:xfrm>
            <a:off x="593061" y="1053389"/>
            <a:ext cx="10928351" cy="4890211"/>
          </a:xfrm>
        </p:spPr>
        <p:txBody>
          <a:bodyPr/>
          <a:lstStyle>
            <a:lvl1pPr>
              <a:buClr>
                <a:schemeClr val="tx1"/>
              </a:buClr>
              <a:defRPr sz="2800">
                <a:solidFill>
                  <a:schemeClr val="tx1"/>
                </a:solidFill>
                <a:latin typeface="Arial Narrow" pitchFamily="34" charset="0"/>
              </a:defRPr>
            </a:lvl1pPr>
            <a:lvl2pPr>
              <a:buClr>
                <a:schemeClr val="tx1"/>
              </a:buClr>
              <a:defRPr sz="2400">
                <a:solidFill>
                  <a:schemeClr val="tx1"/>
                </a:solidFill>
                <a:latin typeface="Arial Narrow" pitchFamily="34" charset="0"/>
              </a:defRPr>
            </a:lvl2pPr>
            <a:lvl3pPr>
              <a:buClr>
                <a:schemeClr val="tx1"/>
              </a:buClr>
              <a:defRPr sz="2000">
                <a:solidFill>
                  <a:schemeClr val="tx1"/>
                </a:solidFill>
                <a:latin typeface="Arial Narrow" pitchFamily="34" charset="0"/>
              </a:defRPr>
            </a:lvl3pPr>
            <a:lvl4pPr>
              <a:buClr>
                <a:schemeClr val="tx1"/>
              </a:buClr>
              <a:defRPr sz="1800">
                <a:solidFill>
                  <a:schemeClr val="tx1"/>
                </a:solidFill>
                <a:latin typeface="Arial Narrow" pitchFamily="34" charset="0"/>
              </a:defRPr>
            </a:lvl4pPr>
            <a:lvl5pPr>
              <a:buClr>
                <a:schemeClr val="tx1"/>
              </a:buClr>
              <a:defRPr sz="1800">
                <a:solidFill>
                  <a:schemeClr val="tx1"/>
                </a:solidFill>
                <a:latin typeface="Arial Narrow" pitchFamily="34" charset="0"/>
              </a:defRPr>
            </a:lvl5pPr>
          </a:lstStyle>
          <a:p>
            <a:pPr lvl="0"/>
            <a:r>
              <a:rPr lang="en-US" dirty="0"/>
              <a:t>Click to edit Master text styles</a:t>
            </a:r>
          </a:p>
          <a:p>
            <a:pPr lvl="1"/>
            <a:r>
              <a:rPr lang="en-US" dirty="0"/>
              <a:t>Second level</a:t>
            </a:r>
          </a:p>
          <a:p>
            <a:pPr lvl="2"/>
            <a:r>
              <a:rPr lang="en-US" dirty="0"/>
              <a:t>Third level</a:t>
            </a:r>
          </a:p>
        </p:txBody>
      </p:sp>
      <p:sp>
        <p:nvSpPr>
          <p:cNvPr id="5" name="Rectangle 3">
            <a:extLst>
              <a:ext uri="{FF2B5EF4-FFF2-40B4-BE49-F238E27FC236}">
                <a16:creationId xmlns:a16="http://schemas.microsoft.com/office/drawing/2014/main" id="{8AAF4E44-D342-8F43-8501-E1FB4DA18400}"/>
              </a:ext>
            </a:extLst>
          </p:cNvPr>
          <p:cNvSpPr>
            <a:spLocks noGrp="1" noChangeArrowheads="1"/>
          </p:cNvSpPr>
          <p:nvPr>
            <p:ph type="sldNum" sz="quarter" idx="4"/>
          </p:nvPr>
        </p:nvSpPr>
        <p:spPr>
          <a:xfrm>
            <a:off x="10893288" y="6390502"/>
            <a:ext cx="821634" cy="340935"/>
          </a:xfrm>
          <a:prstGeom prst="rect">
            <a:avLst/>
          </a:prstGeom>
        </p:spPr>
        <p:txBody>
          <a:bodyPr/>
          <a:lstStyle>
            <a:lvl1pPr algn="r">
              <a:defRPr sz="1800"/>
            </a:lvl1pPr>
          </a:lstStyle>
          <a:p>
            <a:pPr>
              <a:defRPr/>
            </a:pPr>
            <a:fld id="{D68E8870-17DE-45C4-A8DD-7644B2422933}" type="slidenum">
              <a:rPr lang="en-US" smtClean="0"/>
              <a:pPr>
                <a:defRPr/>
              </a:pPr>
              <a:t>‹#›</a:t>
            </a:fld>
            <a:endParaRPr lang="en-US" dirty="0"/>
          </a:p>
        </p:txBody>
      </p:sp>
    </p:spTree>
    <p:extLst>
      <p:ext uri="{BB962C8B-B14F-4D97-AF65-F5344CB8AC3E}">
        <p14:creationId xmlns:p14="http://schemas.microsoft.com/office/powerpoint/2010/main" val="964989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10" Type="http://schemas.openxmlformats.org/officeDocument/2006/relationships/image" Target="../media/image5.png"/><Relationship Id="rId4" Type="http://schemas.openxmlformats.org/officeDocument/2006/relationships/slideLayout" Target="../slideLayouts/slideLayout4.xml"/><Relationship Id="rId9"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1DEBD9-CE34-B950-D0A1-9CE5CB7094B2}"/>
              </a:ext>
            </a:extLst>
          </p:cNvPr>
          <p:cNvPicPr>
            <a:picLocks noChangeAspect="1"/>
          </p:cNvPicPr>
          <p:nvPr userDrawn="1"/>
        </p:nvPicPr>
        <p:blipFill>
          <a:blip r:embed="rId6">
            <a:extLst>
              <a:ext uri="{28A0092B-C50C-407E-A947-70E740481C1C}">
                <a14:useLocalDpi xmlns:a14="http://schemas.microsoft.com/office/drawing/2010/main" val="0"/>
              </a:ext>
            </a:extLst>
          </a:blip>
          <a:srcRect t="100" b="100"/>
          <a:stretch/>
        </p:blipFill>
        <p:spPr>
          <a:xfrm>
            <a:off x="0" y="1474"/>
            <a:ext cx="12212320" cy="823509"/>
          </a:xfrm>
          <a:prstGeom prst="rect">
            <a:avLst/>
          </a:prstGeom>
        </p:spPr>
      </p:pic>
      <p:sp>
        <p:nvSpPr>
          <p:cNvPr id="98314" name="Rectangle 10"/>
          <p:cNvSpPr>
            <a:spLocks noGrp="1" noChangeArrowheads="1"/>
          </p:cNvSpPr>
          <p:nvPr>
            <p:ph type="body" idx="1"/>
          </p:nvPr>
        </p:nvSpPr>
        <p:spPr bwMode="auto">
          <a:xfrm>
            <a:off x="601963" y="989946"/>
            <a:ext cx="11006952" cy="489667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p:txBody>
      </p:sp>
      <p:sp>
        <p:nvSpPr>
          <p:cNvPr id="98324" name="Rectangle 20"/>
          <p:cNvSpPr>
            <a:spLocks noGrp="1" noChangeArrowheads="1"/>
          </p:cNvSpPr>
          <p:nvPr>
            <p:ph type="title"/>
          </p:nvPr>
        </p:nvSpPr>
        <p:spPr bwMode="auto">
          <a:xfrm>
            <a:off x="2397039" y="0"/>
            <a:ext cx="7416800" cy="7951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dirty="0"/>
              <a:t>Click to edit Master Title</a:t>
            </a:r>
          </a:p>
        </p:txBody>
      </p:sp>
      <p:sp>
        <p:nvSpPr>
          <p:cNvPr id="10" name="Rectangle 3"/>
          <p:cNvSpPr>
            <a:spLocks noGrp="1" noChangeArrowheads="1"/>
          </p:cNvSpPr>
          <p:nvPr>
            <p:ph type="sldNum" sz="quarter" idx="4"/>
          </p:nvPr>
        </p:nvSpPr>
        <p:spPr>
          <a:xfrm>
            <a:off x="10893288" y="6390502"/>
            <a:ext cx="821634" cy="340935"/>
          </a:xfrm>
          <a:prstGeom prst="rect">
            <a:avLst/>
          </a:prstGeom>
        </p:spPr>
        <p:txBody>
          <a:bodyPr/>
          <a:lstStyle>
            <a:lvl1pPr algn="r">
              <a:defRPr sz="1800">
                <a:latin typeface="Arial" panose="020B0604020202020204" pitchFamily="34" charset="0"/>
                <a:cs typeface="Arial" panose="020B0604020202020204" pitchFamily="34" charset="0"/>
              </a:defRPr>
            </a:lvl1pPr>
          </a:lstStyle>
          <a:p>
            <a:pPr>
              <a:defRPr/>
            </a:pPr>
            <a:fld id="{D68E8870-17DE-45C4-A8DD-7644B2422933}" type="slidenum">
              <a:rPr lang="en-US" smtClean="0"/>
              <a:pPr>
                <a:defRPr/>
              </a:pPr>
              <a:t>‹#›</a:t>
            </a:fld>
            <a:endParaRPr lang="en-US" dirty="0"/>
          </a:p>
        </p:txBody>
      </p:sp>
      <p:grpSp>
        <p:nvGrpSpPr>
          <p:cNvPr id="6" name="Group 5"/>
          <p:cNvGrpSpPr/>
          <p:nvPr userDrawn="1"/>
        </p:nvGrpSpPr>
        <p:grpSpPr>
          <a:xfrm>
            <a:off x="260862" y="6503087"/>
            <a:ext cx="1044262" cy="282877"/>
            <a:chOff x="260862" y="6503087"/>
            <a:chExt cx="1044262" cy="282877"/>
          </a:xfrm>
        </p:grpSpPr>
        <p:sp>
          <p:nvSpPr>
            <p:cNvPr id="22" name="Rectangle 21"/>
            <p:cNvSpPr/>
            <p:nvPr/>
          </p:nvSpPr>
          <p:spPr>
            <a:xfrm>
              <a:off x="468035" y="6508965"/>
              <a:ext cx="837089" cy="276999"/>
            </a:xfrm>
            <a:prstGeom prst="rect">
              <a:avLst/>
            </a:prstGeom>
          </p:spPr>
          <p:txBody>
            <a:bodyPr wrap="none">
              <a:spAutoFit/>
            </a:bodyPr>
            <a:lstStyle/>
            <a:p>
              <a:r>
                <a:rPr lang="en-US" sz="1200" b="1" dirty="0">
                  <a:latin typeface="Arial"/>
                  <a:cs typeface="Arial"/>
                </a:rPr>
                <a:t>@IITSEC</a:t>
              </a:r>
            </a:p>
          </p:txBody>
        </p:sp>
        <p:pic>
          <p:nvPicPr>
            <p:cNvPr id="23" name="Picture 22"/>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grpSp>
        <p:nvGrpSpPr>
          <p:cNvPr id="5" name="Group 4"/>
          <p:cNvGrpSpPr/>
          <p:nvPr userDrawn="1"/>
        </p:nvGrpSpPr>
        <p:grpSpPr>
          <a:xfrm>
            <a:off x="1305124" y="6512595"/>
            <a:ext cx="1338900" cy="276999"/>
            <a:chOff x="2207996" y="6472185"/>
            <a:chExt cx="1338900" cy="276999"/>
          </a:xfrm>
        </p:grpSpPr>
        <p:pic>
          <p:nvPicPr>
            <p:cNvPr id="25" name="Picture 24" descr="YouTube_icon_block.png"/>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6" name="Rectangle 25"/>
            <p:cNvSpPr/>
            <p:nvPr/>
          </p:nvSpPr>
          <p:spPr>
            <a:xfrm>
              <a:off x="2513023" y="6472185"/>
              <a:ext cx="1033873" cy="276999"/>
            </a:xfrm>
            <a:prstGeom prst="rect">
              <a:avLst/>
            </a:prstGeom>
          </p:spPr>
          <p:txBody>
            <a:bodyPr wrap="none">
              <a:spAutoFit/>
            </a:bodyPr>
            <a:lstStyle/>
            <a:p>
              <a:r>
                <a:rPr lang="en-US" sz="1200" b="1" dirty="0">
                  <a:latin typeface="Arial"/>
                  <a:cs typeface="Arial"/>
                </a:rPr>
                <a:t>NTSAToday</a:t>
              </a:r>
            </a:p>
          </p:txBody>
        </p:sp>
      </p:grpSp>
      <p:pic>
        <p:nvPicPr>
          <p:cNvPr id="21" name="Picture 20" descr="Text, logo&#10;&#10;Description automatically generated">
            <a:extLst>
              <a:ext uri="{FF2B5EF4-FFF2-40B4-BE49-F238E27FC236}">
                <a16:creationId xmlns:a16="http://schemas.microsoft.com/office/drawing/2014/main" id="{6863DC4E-89E6-B745-AEC7-DBE8802F6E31}"/>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pic>
        <p:nvPicPr>
          <p:cNvPr id="12" name="Picture 11">
            <a:extLst>
              <a:ext uri="{FF2B5EF4-FFF2-40B4-BE49-F238E27FC236}">
                <a16:creationId xmlns:a16="http://schemas.microsoft.com/office/drawing/2014/main" id="{1A0A8CAE-6BAB-EB7F-70F4-CA252F016C74}"/>
              </a:ext>
            </a:extLst>
          </p:cNvPr>
          <p:cNvPicPr>
            <a:picLocks noChangeAspect="1"/>
          </p:cNvPicPr>
          <p:nvPr userDrawn="1"/>
        </p:nvPicPr>
        <p:blipFill rotWithShape="1">
          <a:blip r:embed="rId10" cstate="print">
            <a:extLst>
              <a:ext uri="{28A0092B-C50C-407E-A947-70E740481C1C}">
                <a14:useLocalDpi xmlns:a14="http://schemas.microsoft.com/office/drawing/2010/main" val="0"/>
              </a:ext>
            </a:extLst>
          </a:blip>
          <a:srcRect l="22380" t="14145" r="22571" b="14339"/>
          <a:stretch/>
        </p:blipFill>
        <p:spPr>
          <a:xfrm>
            <a:off x="11720949" y="6333477"/>
            <a:ext cx="473689" cy="47548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76" r:id="rId4"/>
  </p:sldLayoutIdLst>
  <p:hf hdr="0" dt="0"/>
  <p:txStyles>
    <p:titleStyle>
      <a:lvl1pPr algn="ctr" rtl="0" eaLnBrk="1" fontAlgn="base" hangingPunct="1">
        <a:spcBef>
          <a:spcPct val="0"/>
        </a:spcBef>
        <a:spcAft>
          <a:spcPct val="0"/>
        </a:spcAft>
        <a:defRPr sz="2800" b="1">
          <a:solidFill>
            <a:schemeClr val="bg1"/>
          </a:solidFill>
          <a:latin typeface="+mj-lt"/>
          <a:ea typeface="+mj-ea"/>
          <a:cs typeface="+mj-cs"/>
        </a:defRPr>
      </a:lvl1pPr>
      <a:lvl2pPr algn="l" rtl="0" eaLnBrk="1" fontAlgn="base" hangingPunct="1">
        <a:spcBef>
          <a:spcPct val="0"/>
        </a:spcBef>
        <a:spcAft>
          <a:spcPct val="0"/>
        </a:spcAft>
        <a:defRPr sz="4267" b="1">
          <a:solidFill>
            <a:srgbClr val="F77B0B"/>
          </a:solidFill>
          <a:latin typeface="Tahoma" charset="0"/>
        </a:defRPr>
      </a:lvl2pPr>
      <a:lvl3pPr algn="l" rtl="0" eaLnBrk="1" fontAlgn="base" hangingPunct="1">
        <a:spcBef>
          <a:spcPct val="0"/>
        </a:spcBef>
        <a:spcAft>
          <a:spcPct val="0"/>
        </a:spcAft>
        <a:defRPr sz="4267" b="1">
          <a:solidFill>
            <a:srgbClr val="F77B0B"/>
          </a:solidFill>
          <a:latin typeface="Tahoma" charset="0"/>
        </a:defRPr>
      </a:lvl3pPr>
      <a:lvl4pPr algn="l" rtl="0" eaLnBrk="1" fontAlgn="base" hangingPunct="1">
        <a:spcBef>
          <a:spcPct val="0"/>
        </a:spcBef>
        <a:spcAft>
          <a:spcPct val="0"/>
        </a:spcAft>
        <a:defRPr sz="4267" b="1">
          <a:solidFill>
            <a:srgbClr val="F77B0B"/>
          </a:solidFill>
          <a:latin typeface="Tahoma" charset="0"/>
        </a:defRPr>
      </a:lvl4pPr>
      <a:lvl5pPr algn="l" rtl="0" eaLnBrk="1" fontAlgn="base" hangingPunct="1">
        <a:spcBef>
          <a:spcPct val="0"/>
        </a:spcBef>
        <a:spcAft>
          <a:spcPct val="0"/>
        </a:spcAft>
        <a:defRPr sz="4267" b="1">
          <a:solidFill>
            <a:srgbClr val="F77B0B"/>
          </a:solidFill>
          <a:latin typeface="Tahoma" charset="0"/>
        </a:defRPr>
      </a:lvl5pPr>
      <a:lvl6pPr marL="609585" algn="l" rtl="0" eaLnBrk="1" fontAlgn="base" hangingPunct="1">
        <a:spcBef>
          <a:spcPct val="0"/>
        </a:spcBef>
        <a:spcAft>
          <a:spcPct val="0"/>
        </a:spcAft>
        <a:defRPr sz="4267" b="1">
          <a:solidFill>
            <a:srgbClr val="F77B0B"/>
          </a:solidFill>
          <a:latin typeface="Tahoma" charset="0"/>
        </a:defRPr>
      </a:lvl6pPr>
      <a:lvl7pPr marL="1219170" algn="l" rtl="0" eaLnBrk="1" fontAlgn="base" hangingPunct="1">
        <a:spcBef>
          <a:spcPct val="0"/>
        </a:spcBef>
        <a:spcAft>
          <a:spcPct val="0"/>
        </a:spcAft>
        <a:defRPr sz="4267" b="1">
          <a:solidFill>
            <a:srgbClr val="F77B0B"/>
          </a:solidFill>
          <a:latin typeface="Tahoma" charset="0"/>
        </a:defRPr>
      </a:lvl7pPr>
      <a:lvl8pPr marL="1828754" algn="l" rtl="0" eaLnBrk="1" fontAlgn="base" hangingPunct="1">
        <a:spcBef>
          <a:spcPct val="0"/>
        </a:spcBef>
        <a:spcAft>
          <a:spcPct val="0"/>
        </a:spcAft>
        <a:defRPr sz="4267" b="1">
          <a:solidFill>
            <a:srgbClr val="F77B0B"/>
          </a:solidFill>
          <a:latin typeface="Tahoma" charset="0"/>
        </a:defRPr>
      </a:lvl8pPr>
      <a:lvl9pPr marL="2438339" algn="l" rtl="0" eaLnBrk="1" fontAlgn="base" hangingPunct="1">
        <a:spcBef>
          <a:spcPct val="0"/>
        </a:spcBef>
        <a:spcAft>
          <a:spcPct val="0"/>
        </a:spcAft>
        <a:defRPr sz="4267" b="1">
          <a:solidFill>
            <a:srgbClr val="F77B0B"/>
          </a:solidFill>
          <a:latin typeface="Tahoma" charset="0"/>
        </a:defRPr>
      </a:lvl9pPr>
    </p:titleStyle>
    <p:body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07/relationships/media" Target="../media/media3.webm"/><Relationship Id="rId7" Type="http://schemas.openxmlformats.org/officeDocument/2006/relationships/image" Target="../media/image16.png"/><Relationship Id="rId2" Type="http://schemas.openxmlformats.org/officeDocument/2006/relationships/video" Target="../media/media2.webm"/><Relationship Id="rId1" Type="http://schemas.microsoft.com/office/2007/relationships/media" Target="../media/media2.webm"/><Relationship Id="rId6" Type="http://schemas.openxmlformats.org/officeDocument/2006/relationships/image" Target="../media/image15.png"/><Relationship Id="rId5" Type="http://schemas.openxmlformats.org/officeDocument/2006/relationships/slideLayout" Target="../slideLayouts/slideLayout4.xml"/><Relationship Id="rId4" Type="http://schemas.openxmlformats.org/officeDocument/2006/relationships/video" Target="../media/media3.webm"/></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0"/>
          </p:nvPr>
        </p:nvSpPr>
        <p:spPr>
          <a:xfrm>
            <a:off x="871094" y="1858346"/>
            <a:ext cx="10449813" cy="1028289"/>
          </a:xfrm>
        </p:spPr>
        <p:txBody>
          <a:bodyPr/>
          <a:lstStyle/>
          <a:p>
            <a:r>
              <a:rPr lang="en-US" dirty="0"/>
              <a:t>Developing a Novel UAS Flight Planning and Reconstruction Software Package</a:t>
            </a:r>
          </a:p>
        </p:txBody>
      </p:sp>
      <p:sp>
        <p:nvSpPr>
          <p:cNvPr id="10" name="Text Placeholder 9"/>
          <p:cNvSpPr>
            <a:spLocks noGrp="1"/>
          </p:cNvSpPr>
          <p:nvPr>
            <p:ph type="body" sz="quarter" idx="11"/>
          </p:nvPr>
        </p:nvSpPr>
        <p:spPr>
          <a:xfrm>
            <a:off x="1856581" y="4798613"/>
            <a:ext cx="8478838" cy="902944"/>
          </a:xfrm>
        </p:spPr>
        <p:txBody>
          <a:bodyPr/>
          <a:lstStyle/>
          <a:p>
            <a:pPr eaLnBrk="1" hangingPunct="1"/>
            <a:r>
              <a:rPr lang="en-US" dirty="0">
                <a:latin typeface="Arial" panose="020B0604020202020204" pitchFamily="34" charset="0"/>
                <a:cs typeface="Arial" panose="020B0604020202020204" pitchFamily="34" charset="0"/>
              </a:rPr>
              <a:t>Mike Alonzo, The Applied Research Laboratories at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The University of Texas at Austin (ARL:UT)</a:t>
            </a:r>
          </a:p>
          <a:p>
            <a:endParaRPr lang="en-US" dirty="0">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89D826E2-E600-FF4F-9DB5-F14FB3F1D687}"/>
              </a:ext>
            </a:extLst>
          </p:cNvPr>
          <p:cNvSpPr>
            <a:spLocks noGrp="1"/>
          </p:cNvSpPr>
          <p:nvPr>
            <p:ph type="sldNum" sz="quarter" idx="12"/>
          </p:nvPr>
        </p:nvSpPr>
        <p:spPr/>
        <p:txBody>
          <a:bodyPr/>
          <a:lstStyle/>
          <a:p>
            <a:pPr>
              <a:defRPr/>
            </a:pPr>
            <a:fld id="{D68E8870-17DE-45C4-A8DD-7644B2422933}" type="slidenum">
              <a:rPr lang="en-US" smtClean="0"/>
              <a:pPr>
                <a:defRPr/>
              </a:pPr>
              <a:t>1</a:t>
            </a:fld>
            <a:endParaRPr lang="en-US" dirty="0"/>
          </a:p>
        </p:txBody>
      </p:sp>
      <p:pic>
        <p:nvPicPr>
          <p:cNvPr id="4" name="Picture 3">
            <a:extLst>
              <a:ext uri="{FF2B5EF4-FFF2-40B4-BE49-F238E27FC236}">
                <a16:creationId xmlns:a16="http://schemas.microsoft.com/office/drawing/2014/main" id="{B0408C1E-8FDD-4DAB-A008-21DB075687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0128" y="3000892"/>
            <a:ext cx="1611744" cy="1611744"/>
          </a:xfrm>
          <a:prstGeom prst="rect">
            <a:avLst/>
          </a:prstGeom>
        </p:spPr>
      </p:pic>
      <p:sp>
        <p:nvSpPr>
          <p:cNvPr id="7" name="TextBox 6">
            <a:extLst>
              <a:ext uri="{FF2B5EF4-FFF2-40B4-BE49-F238E27FC236}">
                <a16:creationId xmlns:a16="http://schemas.microsoft.com/office/drawing/2014/main" id="{484B8D0F-7647-4F0C-8CCD-825BF9F5E5B4}"/>
              </a:ext>
            </a:extLst>
          </p:cNvPr>
          <p:cNvSpPr txBox="1"/>
          <p:nvPr/>
        </p:nvSpPr>
        <p:spPr>
          <a:xfrm>
            <a:off x="2393577" y="5803793"/>
            <a:ext cx="7404847" cy="276999"/>
          </a:xfrm>
          <a:prstGeom prst="rect">
            <a:avLst/>
          </a:prstGeom>
          <a:noFill/>
        </p:spPr>
        <p:txBody>
          <a:bodyPr wrap="square">
            <a:spAutoFit/>
          </a:bodyPr>
          <a:lstStyle/>
          <a:p>
            <a:pPr algn="ctr"/>
            <a:r>
              <a:rPr lang="en-US" sz="1200" b="1" dirty="0">
                <a:solidFill>
                  <a:schemeClr val="tx1">
                    <a:lumMod val="50000"/>
                    <a:lumOff val="50000"/>
                  </a:schemeClr>
                </a:solidFill>
                <a:effectLst/>
                <a:latin typeface="Arial" panose="020B0604020202020204" pitchFamily="34" charset="0"/>
                <a:ea typeface="Times New Roman" panose="02020603050405020304" pitchFamily="18" charset="0"/>
                <a:cs typeface="Arial" panose="020B0604020202020204" pitchFamily="34" charset="0"/>
              </a:rPr>
              <a:t>DISTRIBUTION STATEMENT A. Approved for public release; distribution is unlimited. OPSEC #9017</a:t>
            </a:r>
            <a:endParaRPr lang="en-US" sz="1200" b="1" dirty="0">
              <a:solidFill>
                <a:schemeClr val="tx1">
                  <a:lumMod val="50000"/>
                  <a:lumOff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4686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a:t>
            </a:r>
          </a:p>
        </p:txBody>
      </p:sp>
      <p:sp>
        <p:nvSpPr>
          <p:cNvPr id="4" name="Content Placeholder 3"/>
          <p:cNvSpPr>
            <a:spLocks noGrp="1"/>
          </p:cNvSpPr>
          <p:nvPr>
            <p:ph sz="quarter" idx="11"/>
          </p:nvPr>
        </p:nvSpPr>
        <p:spPr>
          <a:xfrm>
            <a:off x="182880" y="1005840"/>
            <a:ext cx="11250613" cy="5075237"/>
          </a:xfrm>
        </p:spPr>
        <p:txBody>
          <a:bodyPr/>
          <a:lstStyle/>
          <a:p>
            <a:pPr marL="457200" indent="-457200">
              <a:spcBef>
                <a:spcPts val="600"/>
              </a:spcBef>
              <a:buSzPct val="100000"/>
              <a:buFont typeface="+mj-lt"/>
              <a:buAutoNum type="arabicPeriod"/>
            </a:pPr>
            <a:r>
              <a:rPr lang="en-US" sz="2400" b="1" dirty="0">
                <a:latin typeface="Arial" panose="020B0604020202020204" pitchFamily="34" charset="0"/>
                <a:cs typeface="Arial" panose="020B0604020202020204" pitchFamily="34" charset="0"/>
              </a:rPr>
              <a:t>Introduction</a:t>
            </a:r>
          </a:p>
          <a:p>
            <a:pPr marL="457200" indent="-457200">
              <a:spcBef>
                <a:spcPts val="1200"/>
              </a:spcBef>
              <a:buSzPct val="100000"/>
              <a:buFont typeface="+mj-lt"/>
              <a:buAutoNum type="arabicPeriod"/>
            </a:pPr>
            <a:r>
              <a:rPr lang="en-US" sz="2400" b="1" dirty="0">
                <a:latin typeface="Arial" panose="020B0604020202020204" pitchFamily="34" charset="0"/>
                <a:cs typeface="Arial" panose="020B0604020202020204" pitchFamily="34" charset="0"/>
              </a:rPr>
              <a:t>Improving Unmanned Aerial System (UAS) Flight Planning Capabilities</a:t>
            </a:r>
          </a:p>
          <a:p>
            <a:pPr marL="457200" marR="0" lvl="1" indent="0" algn="l" defTabSz="914400" rtl="0" eaLnBrk="1" fontAlgn="base" latinLnBrk="0" hangingPunct="1">
              <a:lnSpc>
                <a:spcPct val="100000"/>
              </a:lnSpc>
              <a:spcBef>
                <a:spcPts val="600"/>
              </a:spcBef>
              <a:spcAft>
                <a:spcPct val="0"/>
              </a:spcAft>
              <a:buClrTx/>
              <a:buSzTx/>
              <a:buNone/>
              <a:tabLst/>
              <a:defRPr/>
            </a:pPr>
            <a:r>
              <a:rPr lang="en-US" sz="2000" dirty="0">
                <a:solidFill>
                  <a:srgbClr val="000000"/>
                </a:solidFill>
                <a:latin typeface="Arial" panose="020B0604020202020204" pitchFamily="34" charset="0"/>
                <a:ea typeface="+mn-ea"/>
                <a:cs typeface="Arial" panose="020B0604020202020204" pitchFamily="34" charset="0"/>
              </a:rPr>
              <a:t>2</a:t>
            </a:r>
            <a:r>
              <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Optimizing Flight Paths Through Complex Survey Polygons</a:t>
            </a:r>
          </a:p>
          <a:p>
            <a:pPr marL="457200" marR="0" lvl="1" indent="0" algn="l" defTabSz="914400" rtl="0" eaLnBrk="1" fontAlgn="base" latinLnBrk="0" hangingPunct="1">
              <a:lnSpc>
                <a:spcPct val="100000"/>
              </a:lnSpc>
              <a:spcBef>
                <a:spcPts val="600"/>
              </a:spcBef>
              <a:spcAft>
                <a:spcPct val="0"/>
              </a:spcAft>
              <a:buClrTx/>
              <a:buSzTx/>
              <a:buNone/>
              <a:tabLst/>
              <a:defRPr/>
            </a:pPr>
            <a:r>
              <a:rPr lang="en-US" sz="2000" dirty="0">
                <a:solidFill>
                  <a:srgbClr val="000000"/>
                </a:solidFill>
                <a:latin typeface="Arial" panose="020B0604020202020204" pitchFamily="34" charset="0"/>
                <a:ea typeface="+mn-ea"/>
                <a:cs typeface="Arial" panose="020B0604020202020204" pitchFamily="34" charset="0"/>
              </a:rPr>
              <a:t>2.2	  Advancing UAS Collision Avoidance</a:t>
            </a:r>
          </a:p>
          <a:p>
            <a:pPr marL="457200" indent="-457200">
              <a:spcBef>
                <a:spcPts val="1200"/>
              </a:spcBef>
              <a:buSzPct val="100000"/>
              <a:buFont typeface="+mj-lt"/>
              <a:buAutoNum type="arabicPeriod"/>
            </a:pPr>
            <a:r>
              <a:rPr lang="en-US" sz="2400" b="1" dirty="0">
                <a:latin typeface="Arial" panose="020B0604020202020204" pitchFamily="34" charset="0"/>
                <a:cs typeface="Arial" panose="020B0604020202020204" pitchFamily="34" charset="0"/>
              </a:rPr>
              <a:t>Optimizing 3D Reconstructions from UAS Imagery</a:t>
            </a:r>
          </a:p>
          <a:p>
            <a:pPr marL="457200" marR="0" lvl="1" indent="0" algn="l" defTabSz="914400" rtl="0" eaLnBrk="1" fontAlgn="base" latinLnBrk="0" hangingPunct="1">
              <a:lnSpc>
                <a:spcPct val="100000"/>
              </a:lnSpc>
              <a:spcBef>
                <a:spcPts val="600"/>
              </a:spcBef>
              <a:spcAft>
                <a:spcPct val="0"/>
              </a:spcAft>
              <a:buClrTx/>
              <a:buSzTx/>
              <a:buNone/>
              <a:tabLst/>
              <a:defRPr/>
            </a:pPr>
            <a:r>
              <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3.1	  Determining Optimal UAS Image Overlap </a:t>
            </a:r>
            <a:r>
              <a:rPr lang="en-US" sz="2000" dirty="0">
                <a:solidFill>
                  <a:srgbClr val="000000"/>
                </a:solidFill>
                <a:latin typeface="Arial" panose="020B0604020202020204" pitchFamily="34" charset="0"/>
                <a:ea typeface="+mn-ea"/>
                <a:cs typeface="Arial" panose="020B0604020202020204" pitchFamily="34" charset="0"/>
              </a:rPr>
              <a:t>Through Simulation</a:t>
            </a:r>
            <a:endPar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457200" marR="0" lvl="1" indent="0" algn="l" defTabSz="914400" rtl="0" eaLnBrk="1" fontAlgn="base" latinLnBrk="0" hangingPunct="1">
              <a:lnSpc>
                <a:spcPct val="100000"/>
              </a:lnSpc>
              <a:spcBef>
                <a:spcPts val="600"/>
              </a:spcBef>
              <a:spcAft>
                <a:spcPct val="0"/>
              </a:spcAft>
              <a:buClrTx/>
              <a:buSzTx/>
              <a:buNone/>
              <a:tabLst/>
              <a:defRPr/>
            </a:pPr>
            <a:r>
              <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3.2	  Analyzing Terrain-Based Image Capture Methods Through Simulation</a:t>
            </a:r>
          </a:p>
          <a:p>
            <a:pPr marL="457200" indent="-457200">
              <a:spcBef>
                <a:spcPts val="1200"/>
              </a:spcBef>
              <a:buSzPct val="100000"/>
              <a:buFont typeface="+mj-lt"/>
              <a:buAutoNum type="arabicPeriod"/>
            </a:pPr>
            <a:r>
              <a:rPr lang="en-US" sz="2400" b="1" dirty="0">
                <a:latin typeface="Arial" panose="020B0604020202020204" pitchFamily="34" charset="0"/>
                <a:cs typeface="Arial" panose="020B0604020202020204" pitchFamily="34" charset="0"/>
              </a:rPr>
              <a:t>Conclusion</a:t>
            </a:r>
          </a:p>
          <a:p>
            <a:pPr marL="457200" indent="-457200">
              <a:spcBef>
                <a:spcPts val="1200"/>
              </a:spcBef>
              <a:buSzPct val="100000"/>
              <a:buFont typeface="+mj-lt"/>
              <a:buAutoNum type="arabicPeriod"/>
            </a:pPr>
            <a:r>
              <a:rPr lang="en-US" sz="2400" b="1" dirty="0">
                <a:latin typeface="Arial" panose="020B0604020202020204" pitchFamily="34" charset="0"/>
                <a:cs typeface="Arial" panose="020B0604020202020204" pitchFamily="34" charset="0"/>
              </a:rPr>
              <a:t>Questions</a:t>
            </a:r>
          </a:p>
          <a:p>
            <a:pPr marL="365760" indent="-365760">
              <a:spcBef>
                <a:spcPts val="600"/>
              </a:spcBef>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2</a:t>
            </a:fld>
            <a:endParaRPr lang="en-US" dirty="0"/>
          </a:p>
        </p:txBody>
      </p:sp>
    </p:spTree>
    <p:extLst>
      <p:ext uri="{BB962C8B-B14F-4D97-AF65-F5344CB8AC3E}">
        <p14:creationId xmlns:p14="http://schemas.microsoft.com/office/powerpoint/2010/main" val="1008667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sz="2800" dirty="0"/>
              <a:t>1. Introduction</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3</a:t>
            </a:fld>
            <a:endParaRPr lang="en-US" dirty="0">
              <a:solidFill>
                <a:srgbClr val="000000"/>
              </a:solidFill>
            </a:endParaRPr>
          </a:p>
        </p:txBody>
      </p:sp>
      <p:sp>
        <p:nvSpPr>
          <p:cNvPr id="5" name="Rectangle 3"/>
          <p:cNvSpPr txBox="1">
            <a:spLocks noChangeArrowheads="1"/>
          </p:cNvSpPr>
          <p:nvPr/>
        </p:nvSpPr>
        <p:spPr bwMode="auto">
          <a:xfrm>
            <a:off x="182879" y="1005840"/>
            <a:ext cx="11822853"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Imagery from a UAS can be used to create 3D reconstructions of real environments for both commercial and operational use cases, such as: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Mission planning</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Simulation-based training</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Damage assessment</a:t>
            </a:r>
          </a:p>
          <a:p>
            <a:pPr marL="342900" indent="-342900">
              <a:spcBef>
                <a:spcPts val="1200"/>
              </a:spcBef>
              <a:buFontTx/>
              <a:buChar char="•"/>
              <a:defRPr/>
            </a:pPr>
            <a:r>
              <a:rPr lang="en-US" sz="2400" b="1" kern="0" dirty="0">
                <a:solidFill>
                  <a:srgbClr val="000000"/>
                </a:solidFill>
                <a:latin typeface="Arial" panose="020B0604020202020204" pitchFamily="34" charset="0"/>
                <a:cs typeface="Arial" pitchFamily="34" charset="0"/>
              </a:rPr>
              <a:t>Current UAS flight planning capabilities can be improved by:</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Minimizing flight times with efficient UAS flight paths that adhere to survey bounds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Adding functionality to help avoid collisions with potentially hazardous obstacles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Utilizing the underlying terrain to adapt UAS image locations that aid 3D scene reconstructions</a:t>
            </a:r>
          </a:p>
          <a:p>
            <a:pPr marL="342900" marR="0" lvl="0" indent="-342900" algn="l" defTabSz="914400" rtl="0" eaLnBrk="1" fontAlgn="base" latinLnBrk="0" hangingPunct="1">
              <a:lnSpc>
                <a:spcPct val="100000"/>
              </a:lnSpc>
              <a:spcBef>
                <a:spcPts val="1200"/>
              </a:spcBef>
              <a:spcAft>
                <a:spcPct val="0"/>
              </a:spcAft>
              <a:buClrTx/>
              <a:buSzTx/>
              <a:buFontTx/>
              <a:buChar char="•"/>
              <a:tabLst/>
              <a:defRPr/>
            </a:pPr>
            <a:r>
              <a:rPr kumimoji="0" lang="en-US" sz="2400" b="1" i="0" u="none" strike="noStrike" kern="0" cap="none" spc="0" normalizeH="0" baseline="0" noProof="0" dirty="0">
                <a:ln>
                  <a:noFill/>
                </a:ln>
                <a:solidFill>
                  <a:srgbClr val="000000"/>
                </a:solidFill>
                <a:effectLst/>
                <a:uLnTx/>
                <a:uFillTx/>
                <a:latin typeface="Arial" panose="020B0604020202020204" pitchFamily="34" charset="0"/>
                <a:ea typeface="+mn-ea"/>
                <a:cs typeface="Arial" pitchFamily="34" charset="0"/>
              </a:rPr>
              <a:t>Simulated environments can help test UAS flight methods by:</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Reducing time, cost, and wear-and-tear on the UAS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Avoiding weather and logistical restrictions that affect safe UAS operation</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Providing more diversity in survey areas</a:t>
            </a:r>
          </a:p>
        </p:txBody>
      </p:sp>
    </p:spTree>
    <p:extLst>
      <p:ext uri="{BB962C8B-B14F-4D97-AF65-F5344CB8AC3E}">
        <p14:creationId xmlns:p14="http://schemas.microsoft.com/office/powerpoint/2010/main" val="836502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692049" y="0"/>
            <a:ext cx="8807903" cy="841248"/>
          </a:xfrm>
        </p:spPr>
        <p:txBody>
          <a:bodyPr/>
          <a:lstStyle/>
          <a:p>
            <a:pPr eaLnBrk="1" hangingPunct="1"/>
            <a:r>
              <a:rPr lang="en-US" sz="2800" dirty="0"/>
              <a:t>2. Improving UAS Flight Planning Capabilities</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4</a:t>
            </a:fld>
            <a:endParaRPr lang="en-US" dirty="0">
              <a:solidFill>
                <a:srgbClr val="000000"/>
              </a:solidFill>
            </a:endParaRPr>
          </a:p>
        </p:txBody>
      </p:sp>
      <p:sp>
        <p:nvSpPr>
          <p:cNvPr id="5" name="Rectangle 3"/>
          <p:cNvSpPr txBox="1">
            <a:spLocks noChangeArrowheads="1"/>
          </p:cNvSpPr>
          <p:nvPr/>
        </p:nvSpPr>
        <p:spPr bwMode="auto">
          <a:xfrm>
            <a:off x="182880" y="1371600"/>
            <a:ext cx="6966397"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With some current UAS flight planners, complex survey polygons can lead to:</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Sub-optimal UAS flight paths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UAS flight paths outside of the survey boundary</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A single mission divided into several surveys to handle interior avoidance zones</a:t>
            </a:r>
          </a:p>
          <a:p>
            <a:pPr marL="342900" indent="-342900">
              <a:spcBef>
                <a:spcPts val="1200"/>
              </a:spcBef>
              <a:buFontTx/>
              <a:buChar char="•"/>
              <a:defRPr/>
            </a:pPr>
            <a:r>
              <a:rPr lang="en-US" sz="2400" b="1" kern="0" dirty="0">
                <a:solidFill>
                  <a:srgbClr val="000000"/>
                </a:solidFill>
                <a:latin typeface="Arial" panose="020B0604020202020204" pitchFamily="34" charset="0"/>
                <a:cs typeface="Arial" pitchFamily="34" charset="0"/>
              </a:rPr>
              <a:t>These limitations may make it difficult to:</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Minimize flight times to conserve battery life and/or avoid detection</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Automate avoiding obstacles like electrical utility equipment, trees, buildings, or restricted areas within a survey area</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Have a single mission to cover the survey area</a:t>
            </a:r>
          </a:p>
        </p:txBody>
      </p:sp>
      <p:pic>
        <p:nvPicPr>
          <p:cNvPr id="7" name="picture">
            <a:extLst>
              <a:ext uri="{FF2B5EF4-FFF2-40B4-BE49-F238E27FC236}">
                <a16:creationId xmlns:a16="http://schemas.microsoft.com/office/drawing/2014/main" id="{EC8C1736-846A-4EBF-9248-7A07BF2F63D9}"/>
              </a:ext>
            </a:extLst>
          </p:cNvPr>
          <p:cNvPicPr>
            <a:picLocks noChangeAspect="1"/>
          </p:cNvPicPr>
          <p:nvPr/>
        </p:nvPicPr>
        <p:blipFill rotWithShape="1">
          <a:blip r:embed="rId2">
            <a:extLst>
              <a:ext uri="{28A0092B-C50C-407E-A947-70E740481C1C}">
                <a14:useLocalDpi xmlns:a14="http://schemas.microsoft.com/office/drawing/2010/main" val="0"/>
              </a:ext>
            </a:extLst>
          </a:blip>
          <a:srcRect r="50628" b="15179"/>
          <a:stretch/>
        </p:blipFill>
        <p:spPr>
          <a:xfrm>
            <a:off x="7149278" y="1892247"/>
            <a:ext cx="4515500" cy="3652003"/>
          </a:xfrm>
          <a:prstGeom prst="rect">
            <a:avLst/>
          </a:prstGeom>
        </p:spPr>
      </p:pic>
      <p:sp>
        <p:nvSpPr>
          <p:cNvPr id="14" name="TextBox 13">
            <a:extLst>
              <a:ext uri="{FF2B5EF4-FFF2-40B4-BE49-F238E27FC236}">
                <a16:creationId xmlns:a16="http://schemas.microsoft.com/office/drawing/2014/main" id="{4C0E3802-4DEF-4BD4-932F-CAE8F27EE1E8}"/>
              </a:ext>
            </a:extLst>
          </p:cNvPr>
          <p:cNvSpPr txBox="1"/>
          <p:nvPr/>
        </p:nvSpPr>
        <p:spPr>
          <a:xfrm>
            <a:off x="182880" y="822960"/>
            <a:ext cx="10594293" cy="400110"/>
          </a:xfrm>
          <a:prstGeom prst="rect">
            <a:avLst/>
          </a:prstGeom>
          <a:noFill/>
        </p:spPr>
        <p:txBody>
          <a:bodyPr wrap="square">
            <a:spAutoFit/>
          </a:bodyPr>
          <a:lstStyle/>
          <a:p>
            <a:r>
              <a:rPr lang="en-US" sz="2000" b="1" dirty="0">
                <a:solidFill>
                  <a:srgbClr val="CC3300"/>
                </a:solidFill>
              </a:rPr>
              <a:t>2.1 Optimizing Flight Paths Through Complex Survey Polygons</a:t>
            </a:r>
          </a:p>
        </p:txBody>
      </p:sp>
      <p:sp>
        <p:nvSpPr>
          <p:cNvPr id="15" name="Text Box 18">
            <a:extLst>
              <a:ext uri="{FF2B5EF4-FFF2-40B4-BE49-F238E27FC236}">
                <a16:creationId xmlns:a16="http://schemas.microsoft.com/office/drawing/2014/main" id="{4C13649E-5970-481A-AD54-5E5B032C5F12}"/>
              </a:ext>
            </a:extLst>
          </p:cNvPr>
          <p:cNvSpPr txBox="1"/>
          <p:nvPr/>
        </p:nvSpPr>
        <p:spPr>
          <a:xfrm>
            <a:off x="7149277" y="5517422"/>
            <a:ext cx="4515500" cy="55920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Example UAS Flight Plan Using </a:t>
            </a:r>
            <a:br>
              <a:rPr lang="en-US" sz="1400" b="1" dirty="0">
                <a:effectLst/>
                <a:latin typeface="Arial" panose="020B0604020202020204" pitchFamily="34" charset="0"/>
                <a:ea typeface="Times New Roman" panose="02020603050405020304" pitchFamily="18" charset="0"/>
                <a:cs typeface="Arial" panose="020B0604020202020204" pitchFamily="34" charset="0"/>
              </a:rPr>
            </a:br>
            <a:r>
              <a:rPr lang="en-US" sz="1400" b="1" dirty="0">
                <a:effectLst/>
                <a:latin typeface="Arial" panose="020B0604020202020204" pitchFamily="34" charset="0"/>
                <a:ea typeface="Times New Roman" panose="02020603050405020304" pitchFamily="18" charset="0"/>
                <a:cs typeface="Arial" panose="020B0604020202020204" pitchFamily="34" charset="0"/>
              </a:rPr>
              <a:t>Commercial Flight Planning Software</a:t>
            </a:r>
          </a:p>
        </p:txBody>
      </p:sp>
      <p:cxnSp>
        <p:nvCxnSpPr>
          <p:cNvPr id="16" name="Straight Arrow Connector 15">
            <a:extLst>
              <a:ext uri="{FF2B5EF4-FFF2-40B4-BE49-F238E27FC236}">
                <a16:creationId xmlns:a16="http://schemas.microsoft.com/office/drawing/2014/main" id="{6F7F318C-3299-4382-95F5-65CC8B66E199}"/>
              </a:ext>
            </a:extLst>
          </p:cNvPr>
          <p:cNvCxnSpPr>
            <a:cxnSpLocks/>
          </p:cNvCxnSpPr>
          <p:nvPr/>
        </p:nvCxnSpPr>
        <p:spPr>
          <a:xfrm rot="-1380000" flipH="1">
            <a:off x="9181037" y="2599395"/>
            <a:ext cx="107776" cy="466877"/>
          </a:xfrm>
          <a:prstGeom prst="straightConnector1">
            <a:avLst/>
          </a:prstGeom>
          <a:ln w="63500">
            <a:solidFill>
              <a:schemeClr val="bg1"/>
            </a:solidFill>
            <a:headEnd type="none"/>
            <a:tailEnd type="triangle"/>
          </a:ln>
          <a:effectLst>
            <a:glow rad="76200">
              <a:schemeClr val="tx1">
                <a:alpha val="40000"/>
              </a:schemeClr>
            </a:glow>
          </a:effectLst>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E807C1A5-2BBA-43D1-81A8-FD42868872FE}"/>
              </a:ext>
            </a:extLst>
          </p:cNvPr>
          <p:cNvCxnSpPr>
            <a:cxnSpLocks/>
          </p:cNvCxnSpPr>
          <p:nvPr/>
        </p:nvCxnSpPr>
        <p:spPr>
          <a:xfrm rot="600000" flipH="1">
            <a:off x="8563474" y="2602587"/>
            <a:ext cx="107776" cy="466877"/>
          </a:xfrm>
          <a:prstGeom prst="straightConnector1">
            <a:avLst/>
          </a:prstGeom>
          <a:ln w="63500">
            <a:solidFill>
              <a:schemeClr val="bg1"/>
            </a:solidFill>
            <a:headEnd type="none"/>
            <a:tailEnd type="triangle"/>
          </a:ln>
          <a:effectLst>
            <a:glow rad="76200">
              <a:schemeClr val="tx1">
                <a:alpha val="40000"/>
              </a:schemeClr>
            </a:glow>
          </a:effectLst>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4925399-0E32-4405-87CE-7EBE24EF777C}"/>
              </a:ext>
            </a:extLst>
          </p:cNvPr>
          <p:cNvCxnSpPr>
            <a:cxnSpLocks/>
          </p:cNvCxnSpPr>
          <p:nvPr/>
        </p:nvCxnSpPr>
        <p:spPr>
          <a:xfrm rot="-8580000" flipH="1">
            <a:off x="9469579" y="4001122"/>
            <a:ext cx="107776" cy="466877"/>
          </a:xfrm>
          <a:prstGeom prst="straightConnector1">
            <a:avLst/>
          </a:prstGeom>
          <a:ln w="63500">
            <a:solidFill>
              <a:schemeClr val="bg1"/>
            </a:solidFill>
            <a:headEnd type="none"/>
            <a:tailEnd type="triangle"/>
          </a:ln>
          <a:effectLst>
            <a:glow rad="76200">
              <a:schemeClr val="tx1">
                <a:alpha val="40000"/>
              </a:schemeClr>
            </a:glow>
          </a:effectLst>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3C4F39BE-D0DD-4492-AF7F-0D419EC43D0C}"/>
              </a:ext>
            </a:extLst>
          </p:cNvPr>
          <p:cNvCxnSpPr>
            <a:cxnSpLocks/>
          </p:cNvCxnSpPr>
          <p:nvPr/>
        </p:nvCxnSpPr>
        <p:spPr>
          <a:xfrm rot="-12420000" flipH="1">
            <a:off x="8857728" y="3452734"/>
            <a:ext cx="107776" cy="466877"/>
          </a:xfrm>
          <a:prstGeom prst="straightConnector1">
            <a:avLst/>
          </a:prstGeom>
          <a:ln w="63500">
            <a:solidFill>
              <a:schemeClr val="bg1"/>
            </a:solidFill>
            <a:headEnd type="none"/>
            <a:tailEnd type="triangle"/>
          </a:ln>
          <a:effectLst>
            <a:glow rad="76200">
              <a:schemeClr val="tx1">
                <a:alpha val="40000"/>
              </a:schemeClr>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746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3">
            <a:extLst>
              <a:ext uri="{FF2B5EF4-FFF2-40B4-BE49-F238E27FC236}">
                <a16:creationId xmlns:a16="http://schemas.microsoft.com/office/drawing/2014/main" id="{F0998D4F-7F43-4E8F-A853-A24D9FC0A484}"/>
              </a:ext>
            </a:extLst>
          </p:cNvPr>
          <p:cNvSpPr txBox="1">
            <a:spLocks noChangeArrowheads="1"/>
          </p:cNvSpPr>
          <p:nvPr/>
        </p:nvSpPr>
        <p:spPr bwMode="auto">
          <a:xfrm>
            <a:off x="182880" y="1371600"/>
            <a:ext cx="11558762"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A polygon decomposition algorithm can be used to:</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Decompose the original polygon into smaller, constituent trapezoids </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Generate more efficient flight paths through each polygon and stay within each boundary</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Assign final waypoints and camera trigger locations in a flight plan for execution by a UAS</a:t>
            </a:r>
          </a:p>
        </p:txBody>
      </p:sp>
      <p:pic>
        <p:nvPicPr>
          <p:cNvPr id="20" name="picture">
            <a:extLst>
              <a:ext uri="{FF2B5EF4-FFF2-40B4-BE49-F238E27FC236}">
                <a16:creationId xmlns:a16="http://schemas.microsoft.com/office/drawing/2014/main" id="{47CBC277-8F10-4546-8029-648318DB6F14}"/>
              </a:ext>
            </a:extLst>
          </p:cNvPr>
          <p:cNvPicPr>
            <a:picLocks noChangeAspect="1"/>
          </p:cNvPicPr>
          <p:nvPr/>
        </p:nvPicPr>
        <p:blipFill rotWithShape="1">
          <a:blip r:embed="rId2">
            <a:extLst>
              <a:ext uri="{28A0092B-C50C-407E-A947-70E740481C1C}">
                <a14:useLocalDpi xmlns:a14="http://schemas.microsoft.com/office/drawing/2010/main" val="0"/>
              </a:ext>
            </a:extLst>
          </a:blip>
          <a:srcRect l="48892" r="1901" b="15801"/>
          <a:stretch/>
        </p:blipFill>
        <p:spPr>
          <a:xfrm>
            <a:off x="8214265" y="3106468"/>
            <a:ext cx="3419975" cy="2754892"/>
          </a:xfrm>
          <a:prstGeom prst="rect">
            <a:avLst/>
          </a:prstGeom>
        </p:spPr>
      </p:pic>
      <p:sp>
        <p:nvSpPr>
          <p:cNvPr id="8194" name="Rectangle 2"/>
          <p:cNvSpPr>
            <a:spLocks noGrp="1" noChangeArrowheads="1"/>
          </p:cNvSpPr>
          <p:nvPr>
            <p:ph type="title"/>
          </p:nvPr>
        </p:nvSpPr>
        <p:spPr>
          <a:xfrm>
            <a:off x="1899655" y="0"/>
            <a:ext cx="8392691" cy="841248"/>
          </a:xfrm>
        </p:spPr>
        <p:txBody>
          <a:bodyPr/>
          <a:lstStyle/>
          <a:p>
            <a:pPr eaLnBrk="1" hangingPunct="1"/>
            <a:r>
              <a:rPr lang="en-US" sz="2800" dirty="0"/>
              <a:t>2. Improving UAS Flight Planning Capabilities</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5</a:t>
            </a:fld>
            <a:endParaRPr lang="en-US" dirty="0">
              <a:solidFill>
                <a:srgbClr val="000000"/>
              </a:solidFill>
            </a:endParaRPr>
          </a:p>
        </p:txBody>
      </p:sp>
      <p:sp>
        <p:nvSpPr>
          <p:cNvPr id="12" name="TextBox 11">
            <a:extLst>
              <a:ext uri="{FF2B5EF4-FFF2-40B4-BE49-F238E27FC236}">
                <a16:creationId xmlns:a16="http://schemas.microsoft.com/office/drawing/2014/main" id="{A0F1072C-7BE7-4020-9CE1-62E77A115115}"/>
              </a:ext>
            </a:extLst>
          </p:cNvPr>
          <p:cNvSpPr txBox="1"/>
          <p:nvPr/>
        </p:nvSpPr>
        <p:spPr>
          <a:xfrm>
            <a:off x="182880" y="822960"/>
            <a:ext cx="10594293" cy="400110"/>
          </a:xfrm>
          <a:prstGeom prst="rect">
            <a:avLst/>
          </a:prstGeom>
          <a:noFill/>
        </p:spPr>
        <p:txBody>
          <a:bodyPr wrap="square">
            <a:spAutoFit/>
          </a:bodyPr>
          <a:lstStyle/>
          <a:p>
            <a:r>
              <a:rPr lang="en-US" sz="2000" b="1" dirty="0">
                <a:solidFill>
                  <a:srgbClr val="CC3300"/>
                </a:solidFill>
              </a:rPr>
              <a:t>2.1 Optimizing Flight Paths Through Complex Survey Polygons</a:t>
            </a:r>
          </a:p>
        </p:txBody>
      </p:sp>
      <p:sp>
        <p:nvSpPr>
          <p:cNvPr id="30" name="Text Box 18">
            <a:extLst>
              <a:ext uri="{FF2B5EF4-FFF2-40B4-BE49-F238E27FC236}">
                <a16:creationId xmlns:a16="http://schemas.microsoft.com/office/drawing/2014/main" id="{F4CC60F4-17FE-4F14-B48C-8E1CF3681B7F}"/>
              </a:ext>
            </a:extLst>
          </p:cNvPr>
          <p:cNvSpPr txBox="1"/>
          <p:nvPr/>
        </p:nvSpPr>
        <p:spPr>
          <a:xfrm>
            <a:off x="4870581" y="5877367"/>
            <a:ext cx="2453950" cy="55920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Polygon Decomposition of UAS Survey Area</a:t>
            </a:r>
          </a:p>
        </p:txBody>
      </p:sp>
      <p:grpSp>
        <p:nvGrpSpPr>
          <p:cNvPr id="60" name="Group 59">
            <a:extLst>
              <a:ext uri="{FF2B5EF4-FFF2-40B4-BE49-F238E27FC236}">
                <a16:creationId xmlns:a16="http://schemas.microsoft.com/office/drawing/2014/main" id="{51D7AC9F-0E00-4C2E-BD44-E71246AB848E}"/>
              </a:ext>
            </a:extLst>
          </p:cNvPr>
          <p:cNvGrpSpPr/>
          <p:nvPr/>
        </p:nvGrpSpPr>
        <p:grpSpPr>
          <a:xfrm>
            <a:off x="709994" y="3135170"/>
            <a:ext cx="3141286" cy="2706624"/>
            <a:chOff x="506790" y="3237811"/>
            <a:chExt cx="3141286" cy="2706624"/>
          </a:xfrm>
        </p:grpSpPr>
        <p:pic>
          <p:nvPicPr>
            <p:cNvPr id="57" name="Picture 56">
              <a:extLst>
                <a:ext uri="{FF2B5EF4-FFF2-40B4-BE49-F238E27FC236}">
                  <a16:creationId xmlns:a16="http://schemas.microsoft.com/office/drawing/2014/main" id="{8D8AD4B7-FC42-493C-AE3B-5BFB8A5E824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7260"/>
            <a:stretch/>
          </p:blipFill>
          <p:spPr>
            <a:xfrm>
              <a:off x="506790" y="3237811"/>
              <a:ext cx="3141286" cy="2706624"/>
            </a:xfrm>
            <a:prstGeom prst="rect">
              <a:avLst/>
            </a:prstGeom>
          </p:spPr>
        </p:pic>
        <p:sp>
          <p:nvSpPr>
            <p:cNvPr id="39" name="Freeform: Shape 38">
              <a:extLst>
                <a:ext uri="{FF2B5EF4-FFF2-40B4-BE49-F238E27FC236}">
                  <a16:creationId xmlns:a16="http://schemas.microsoft.com/office/drawing/2014/main" id="{AF539934-7563-4D08-A4F1-12CBBFEA5672}"/>
                </a:ext>
              </a:extLst>
            </p:cNvPr>
            <p:cNvSpPr/>
            <p:nvPr/>
          </p:nvSpPr>
          <p:spPr bwMode="auto">
            <a:xfrm>
              <a:off x="819999" y="3522322"/>
              <a:ext cx="2414016" cy="1894114"/>
            </a:xfrm>
            <a:custGeom>
              <a:avLst/>
              <a:gdLst>
                <a:gd name="connsiteX0" fmla="*/ 748021 w 2575249"/>
                <a:gd name="connsiteY0" fmla="*/ 762259 h 1894114"/>
                <a:gd name="connsiteX1" fmla="*/ 720029 w 2575249"/>
                <a:gd name="connsiteY1" fmla="*/ 1583352 h 1894114"/>
                <a:gd name="connsiteX2" fmla="*/ 1681082 w 2575249"/>
                <a:gd name="connsiteY2" fmla="*/ 1546030 h 1894114"/>
                <a:gd name="connsiteX3" fmla="*/ 1671751 w 2575249"/>
                <a:gd name="connsiteY3" fmla="*/ 1126152 h 1894114"/>
                <a:gd name="connsiteX4" fmla="*/ 2024743 w 2575249"/>
                <a:gd name="connsiteY4" fmla="*/ 0 h 1894114"/>
                <a:gd name="connsiteX5" fmla="*/ 2575249 w 2575249"/>
                <a:gd name="connsiteY5" fmla="*/ 0 h 1894114"/>
                <a:gd name="connsiteX6" fmla="*/ 2565919 w 2575249"/>
                <a:gd name="connsiteY6" fmla="*/ 1894114 h 1894114"/>
                <a:gd name="connsiteX7" fmla="*/ 0 w 2575249"/>
                <a:gd name="connsiteY7" fmla="*/ 1856792 h 1894114"/>
                <a:gd name="connsiteX8" fmla="*/ 65315 w 2575249"/>
                <a:gd name="connsiteY8" fmla="*/ 317241 h 1894114"/>
                <a:gd name="connsiteX9" fmla="*/ 531845 w 2575249"/>
                <a:gd name="connsiteY9" fmla="*/ 401216 h 1894114"/>
                <a:gd name="connsiteX10" fmla="*/ 1306286 w 2575249"/>
                <a:gd name="connsiteY10" fmla="*/ 718457 h 1894114"/>
                <a:gd name="connsiteX11" fmla="*/ 1390261 w 2575249"/>
                <a:gd name="connsiteY11" fmla="*/ 373224 h 1894114"/>
                <a:gd name="connsiteX12" fmla="*/ 1791478 w 2575249"/>
                <a:gd name="connsiteY12" fmla="*/ 503853 h 189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75249" h="1894114">
                  <a:moveTo>
                    <a:pt x="748021" y="762259"/>
                  </a:moveTo>
                  <a:lnTo>
                    <a:pt x="720029" y="1583352"/>
                  </a:lnTo>
                  <a:lnTo>
                    <a:pt x="1681082" y="1546030"/>
                  </a:lnTo>
                  <a:lnTo>
                    <a:pt x="1671751" y="1126152"/>
                  </a:lnTo>
                  <a:close/>
                  <a:moveTo>
                    <a:pt x="2024743" y="0"/>
                  </a:moveTo>
                  <a:lnTo>
                    <a:pt x="2575249" y="0"/>
                  </a:lnTo>
                  <a:lnTo>
                    <a:pt x="2565919" y="1894114"/>
                  </a:lnTo>
                  <a:lnTo>
                    <a:pt x="0" y="1856792"/>
                  </a:lnTo>
                  <a:lnTo>
                    <a:pt x="65315" y="317241"/>
                  </a:lnTo>
                  <a:lnTo>
                    <a:pt x="531845" y="401216"/>
                  </a:lnTo>
                  <a:lnTo>
                    <a:pt x="1306286" y="718457"/>
                  </a:lnTo>
                  <a:lnTo>
                    <a:pt x="1390261" y="373224"/>
                  </a:lnTo>
                  <a:lnTo>
                    <a:pt x="1791478" y="503853"/>
                  </a:lnTo>
                  <a:close/>
                </a:path>
              </a:pathLst>
            </a:custGeom>
            <a:solidFill>
              <a:srgbClr val="86ACB7">
                <a:alpha val="50000"/>
              </a:srgbClr>
            </a:solidFill>
            <a:ln w="25400" cap="flat" cmpd="sng" algn="ctr">
              <a:solidFill>
                <a:schemeClr val="accent1">
                  <a:lumMod val="60000"/>
                  <a:lumOff val="40000"/>
                </a:schemeClr>
              </a:solidFill>
              <a:prstDash val="solid"/>
              <a:miter lim="800000"/>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grpSp>
      <p:sp>
        <p:nvSpPr>
          <p:cNvPr id="40" name="Text Box 18">
            <a:extLst>
              <a:ext uri="{FF2B5EF4-FFF2-40B4-BE49-F238E27FC236}">
                <a16:creationId xmlns:a16="http://schemas.microsoft.com/office/drawing/2014/main" id="{002BC377-814A-45C4-B9D4-D883CFEBA085}"/>
              </a:ext>
            </a:extLst>
          </p:cNvPr>
          <p:cNvSpPr txBox="1"/>
          <p:nvPr/>
        </p:nvSpPr>
        <p:spPr>
          <a:xfrm>
            <a:off x="1179839" y="5877367"/>
            <a:ext cx="2200275" cy="55920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Sample User-Defined </a:t>
            </a:r>
            <a:br>
              <a:rPr lang="en-US" sz="1400" b="1" dirty="0">
                <a:effectLst/>
                <a:latin typeface="Arial" panose="020B0604020202020204" pitchFamily="34" charset="0"/>
                <a:ea typeface="Times New Roman" panose="02020603050405020304" pitchFamily="18" charset="0"/>
                <a:cs typeface="Arial" panose="020B0604020202020204" pitchFamily="34" charset="0"/>
              </a:rPr>
            </a:br>
            <a:r>
              <a:rPr lang="en-US" sz="1400" b="1" dirty="0">
                <a:effectLst/>
                <a:latin typeface="Arial" panose="020B0604020202020204" pitchFamily="34" charset="0"/>
                <a:ea typeface="Times New Roman" panose="02020603050405020304" pitchFamily="18" charset="0"/>
                <a:cs typeface="Arial" panose="020B0604020202020204" pitchFamily="34" charset="0"/>
              </a:rPr>
              <a:t>UAS Survey Area</a:t>
            </a:r>
          </a:p>
        </p:txBody>
      </p:sp>
      <p:sp>
        <p:nvSpPr>
          <p:cNvPr id="41" name="Text Box 18">
            <a:extLst>
              <a:ext uri="{FF2B5EF4-FFF2-40B4-BE49-F238E27FC236}">
                <a16:creationId xmlns:a16="http://schemas.microsoft.com/office/drawing/2014/main" id="{FE6A62B7-C6A3-4AFC-896A-8007503C04B5}"/>
              </a:ext>
            </a:extLst>
          </p:cNvPr>
          <p:cNvSpPr txBox="1"/>
          <p:nvPr/>
        </p:nvSpPr>
        <p:spPr>
          <a:xfrm>
            <a:off x="8830917" y="5877367"/>
            <a:ext cx="2200275" cy="55920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New Flight Plan over </a:t>
            </a:r>
            <a:br>
              <a:rPr lang="en-US" sz="1400" b="1" dirty="0">
                <a:effectLst/>
                <a:latin typeface="Arial" panose="020B0604020202020204" pitchFamily="34" charset="0"/>
                <a:ea typeface="Times New Roman" panose="02020603050405020304" pitchFamily="18" charset="0"/>
                <a:cs typeface="Arial" panose="020B0604020202020204" pitchFamily="34" charset="0"/>
              </a:rPr>
            </a:br>
            <a:r>
              <a:rPr lang="en-US" sz="1400" b="1" dirty="0">
                <a:effectLst/>
                <a:latin typeface="Arial" panose="020B0604020202020204" pitchFamily="34" charset="0"/>
                <a:ea typeface="Times New Roman" panose="02020603050405020304" pitchFamily="18" charset="0"/>
                <a:cs typeface="Arial" panose="020B0604020202020204" pitchFamily="34" charset="0"/>
              </a:rPr>
              <a:t>UAS Survey Area</a:t>
            </a:r>
          </a:p>
        </p:txBody>
      </p:sp>
      <p:sp>
        <p:nvSpPr>
          <p:cNvPr id="38" name="Arrow: Right 37">
            <a:extLst>
              <a:ext uri="{FF2B5EF4-FFF2-40B4-BE49-F238E27FC236}">
                <a16:creationId xmlns:a16="http://schemas.microsoft.com/office/drawing/2014/main" id="{7C9022AE-547D-4B02-9A72-E2C0CDA984F1}"/>
              </a:ext>
            </a:extLst>
          </p:cNvPr>
          <p:cNvSpPr/>
          <p:nvPr/>
        </p:nvSpPr>
        <p:spPr bwMode="auto">
          <a:xfrm>
            <a:off x="4042732" y="4371781"/>
            <a:ext cx="559836" cy="345233"/>
          </a:xfrm>
          <a:prstGeom prst="rightArrow">
            <a:avLst/>
          </a:prstGeom>
          <a:solidFill>
            <a:srgbClr val="CC330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grpSp>
        <p:nvGrpSpPr>
          <p:cNvPr id="59" name="Group 58">
            <a:extLst>
              <a:ext uri="{FF2B5EF4-FFF2-40B4-BE49-F238E27FC236}">
                <a16:creationId xmlns:a16="http://schemas.microsoft.com/office/drawing/2014/main" id="{8015759D-6CCE-4499-883B-39F81ABECCE5}"/>
              </a:ext>
            </a:extLst>
          </p:cNvPr>
          <p:cNvGrpSpPr/>
          <p:nvPr/>
        </p:nvGrpSpPr>
        <p:grpSpPr>
          <a:xfrm>
            <a:off x="4653095" y="3237100"/>
            <a:ext cx="2885810" cy="2487250"/>
            <a:chOff x="4653969" y="3339741"/>
            <a:chExt cx="2885810" cy="2487250"/>
          </a:xfrm>
        </p:grpSpPr>
        <p:pic>
          <p:nvPicPr>
            <p:cNvPr id="8" name="Picture 7">
              <a:extLst>
                <a:ext uri="{FF2B5EF4-FFF2-40B4-BE49-F238E27FC236}">
                  <a16:creationId xmlns:a16="http://schemas.microsoft.com/office/drawing/2014/main" id="{EFF28E55-C7E9-4DAD-8917-3A3F9E546D2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12075" t="8186" r="9147" b="1251"/>
            <a:stretch/>
          </p:blipFill>
          <p:spPr bwMode="auto">
            <a:xfrm>
              <a:off x="4653969" y="3339741"/>
              <a:ext cx="2885810" cy="2487250"/>
            </a:xfrm>
            <a:prstGeom prst="rect">
              <a:avLst/>
            </a:prstGeom>
            <a:noFill/>
            <a:ln>
              <a:noFill/>
            </a:ln>
          </p:spPr>
        </p:pic>
        <p:sp>
          <p:nvSpPr>
            <p:cNvPr id="50" name="TextBox 49">
              <a:extLst>
                <a:ext uri="{FF2B5EF4-FFF2-40B4-BE49-F238E27FC236}">
                  <a16:creationId xmlns:a16="http://schemas.microsoft.com/office/drawing/2014/main" id="{09DB80C0-2782-4896-87EF-65F0A52E9FDB}"/>
                </a:ext>
              </a:extLst>
            </p:cNvPr>
            <p:cNvSpPr txBox="1"/>
            <p:nvPr/>
          </p:nvSpPr>
          <p:spPr>
            <a:xfrm>
              <a:off x="5061442" y="4442082"/>
              <a:ext cx="298480" cy="338554"/>
            </a:xfrm>
            <a:prstGeom prst="rect">
              <a:avLst/>
            </a:prstGeom>
            <a:solidFill>
              <a:srgbClr val="95CF95"/>
            </a:solidFill>
          </p:spPr>
          <p:txBody>
            <a:bodyPr wrap="none" rtlCol="0">
              <a:spAutoFit/>
            </a:bodyPr>
            <a:lstStyle/>
            <a:p>
              <a:pPr algn="ctr"/>
              <a:r>
                <a:rPr lang="en-US" sz="1600" b="1" dirty="0">
                  <a:latin typeface="Arial" panose="020B0604020202020204" pitchFamily="34" charset="0"/>
                  <a:cs typeface="Arial" panose="020B0604020202020204" pitchFamily="34" charset="0"/>
                </a:rPr>
                <a:t>1</a:t>
              </a:r>
            </a:p>
          </p:txBody>
        </p:sp>
        <p:sp>
          <p:nvSpPr>
            <p:cNvPr id="52" name="TextBox 51">
              <a:extLst>
                <a:ext uri="{FF2B5EF4-FFF2-40B4-BE49-F238E27FC236}">
                  <a16:creationId xmlns:a16="http://schemas.microsoft.com/office/drawing/2014/main" id="{588EE21F-5348-4138-BEE0-BDAAB6EFC32A}"/>
                </a:ext>
              </a:extLst>
            </p:cNvPr>
            <p:cNvSpPr txBox="1"/>
            <p:nvPr/>
          </p:nvSpPr>
          <p:spPr>
            <a:xfrm>
              <a:off x="6816046" y="4332443"/>
              <a:ext cx="298480" cy="338554"/>
            </a:xfrm>
            <a:prstGeom prst="rect">
              <a:avLst/>
            </a:prstGeom>
            <a:solidFill>
              <a:srgbClr val="C9B2DD"/>
            </a:solidFill>
          </p:spPr>
          <p:txBody>
            <a:bodyPr wrap="none" rtlCol="0">
              <a:spAutoFit/>
            </a:bodyPr>
            <a:lstStyle/>
            <a:p>
              <a:pPr algn="ctr"/>
              <a:r>
                <a:rPr lang="en-US" sz="1600" b="1" dirty="0">
                  <a:latin typeface="Arial" panose="020B0604020202020204" pitchFamily="34" charset="0"/>
                  <a:cs typeface="Arial" panose="020B0604020202020204" pitchFamily="34" charset="0"/>
                </a:rPr>
                <a:t>3</a:t>
              </a:r>
            </a:p>
          </p:txBody>
        </p:sp>
        <p:sp>
          <p:nvSpPr>
            <p:cNvPr id="49" name="Rectangle 48">
              <a:extLst>
                <a:ext uri="{FF2B5EF4-FFF2-40B4-BE49-F238E27FC236}">
                  <a16:creationId xmlns:a16="http://schemas.microsoft.com/office/drawing/2014/main" id="{55A47FDC-5E09-44D4-9773-32EA0412E9EF}"/>
                </a:ext>
              </a:extLst>
            </p:cNvPr>
            <p:cNvSpPr/>
            <p:nvPr/>
          </p:nvSpPr>
          <p:spPr bwMode="auto">
            <a:xfrm>
              <a:off x="5797645" y="4225218"/>
              <a:ext cx="91440" cy="91440"/>
            </a:xfrm>
            <a:prstGeom prst="rect">
              <a:avLst/>
            </a:prstGeom>
            <a:solidFill>
              <a:srgbClr val="8EBAD9"/>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55" name="Rectangle 54">
              <a:extLst>
                <a:ext uri="{FF2B5EF4-FFF2-40B4-BE49-F238E27FC236}">
                  <a16:creationId xmlns:a16="http://schemas.microsoft.com/office/drawing/2014/main" id="{EAEF873E-701F-434F-B8FD-EF7F8DC0C1BD}"/>
                </a:ext>
              </a:extLst>
            </p:cNvPr>
            <p:cNvSpPr/>
            <p:nvPr/>
          </p:nvSpPr>
          <p:spPr bwMode="auto">
            <a:xfrm>
              <a:off x="6281501" y="4228005"/>
              <a:ext cx="91440" cy="91440"/>
            </a:xfrm>
            <a:prstGeom prst="rect">
              <a:avLst/>
            </a:prstGeom>
            <a:solidFill>
              <a:srgbClr val="EA9293"/>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56" name="Rectangle 55">
              <a:extLst>
                <a:ext uri="{FF2B5EF4-FFF2-40B4-BE49-F238E27FC236}">
                  <a16:creationId xmlns:a16="http://schemas.microsoft.com/office/drawing/2014/main" id="{CA84230D-2EA3-4901-99AD-AC4F36C223BB}"/>
                </a:ext>
              </a:extLst>
            </p:cNvPr>
            <p:cNvSpPr/>
            <p:nvPr/>
          </p:nvSpPr>
          <p:spPr bwMode="auto">
            <a:xfrm>
              <a:off x="5997488" y="5189070"/>
              <a:ext cx="91440" cy="91440"/>
            </a:xfrm>
            <a:prstGeom prst="rect">
              <a:avLst/>
            </a:prstGeom>
            <a:solidFill>
              <a:srgbClr val="FFBE86"/>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47" name="TextBox 46">
              <a:extLst>
                <a:ext uri="{FF2B5EF4-FFF2-40B4-BE49-F238E27FC236}">
                  <a16:creationId xmlns:a16="http://schemas.microsoft.com/office/drawing/2014/main" id="{38884F21-BFC4-4B62-AF57-DBEC2AC09038}"/>
                </a:ext>
              </a:extLst>
            </p:cNvPr>
            <p:cNvSpPr txBox="1"/>
            <p:nvPr/>
          </p:nvSpPr>
          <p:spPr>
            <a:xfrm>
              <a:off x="5688744" y="4126611"/>
              <a:ext cx="298480" cy="338554"/>
            </a:xfrm>
            <a:prstGeom prst="rect">
              <a:avLst/>
            </a:prstGeom>
            <a:noFill/>
          </p:spPr>
          <p:txBody>
            <a:bodyPr wrap="none" rtlCol="0">
              <a:spAutoFit/>
            </a:bodyPr>
            <a:lstStyle/>
            <a:p>
              <a:pPr algn="ctr"/>
              <a:r>
                <a:rPr lang="en-US" sz="1600" b="1" dirty="0">
                  <a:latin typeface="Arial" panose="020B0604020202020204" pitchFamily="34" charset="0"/>
                  <a:cs typeface="Arial" panose="020B0604020202020204" pitchFamily="34" charset="0"/>
                </a:rPr>
                <a:t>0</a:t>
              </a:r>
            </a:p>
          </p:txBody>
        </p:sp>
        <p:sp>
          <p:nvSpPr>
            <p:cNvPr id="51" name="TextBox 50">
              <a:extLst>
                <a:ext uri="{FF2B5EF4-FFF2-40B4-BE49-F238E27FC236}">
                  <a16:creationId xmlns:a16="http://schemas.microsoft.com/office/drawing/2014/main" id="{D773F461-72DF-46E0-9010-BCCB0D5B6B96}"/>
                </a:ext>
              </a:extLst>
            </p:cNvPr>
            <p:cNvSpPr txBox="1"/>
            <p:nvPr/>
          </p:nvSpPr>
          <p:spPr>
            <a:xfrm>
              <a:off x="5856888" y="5080214"/>
              <a:ext cx="298480" cy="338554"/>
            </a:xfrm>
            <a:prstGeom prst="rect">
              <a:avLst/>
            </a:prstGeom>
            <a:noFill/>
          </p:spPr>
          <p:txBody>
            <a:bodyPr wrap="none" rtlCol="0">
              <a:spAutoFit/>
            </a:bodyPr>
            <a:lstStyle/>
            <a:p>
              <a:pPr algn="ctr"/>
              <a:r>
                <a:rPr lang="en-US" sz="1600" b="1" dirty="0">
                  <a:latin typeface="Arial" panose="020B0604020202020204" pitchFamily="34" charset="0"/>
                  <a:cs typeface="Arial" panose="020B0604020202020204" pitchFamily="34" charset="0"/>
                </a:rPr>
                <a:t>2</a:t>
              </a:r>
            </a:p>
          </p:txBody>
        </p:sp>
        <p:sp>
          <p:nvSpPr>
            <p:cNvPr id="53" name="TextBox 52">
              <a:extLst>
                <a:ext uri="{FF2B5EF4-FFF2-40B4-BE49-F238E27FC236}">
                  <a16:creationId xmlns:a16="http://schemas.microsoft.com/office/drawing/2014/main" id="{EFFE8589-34CC-4AE1-904A-284DC5DC5663}"/>
                </a:ext>
              </a:extLst>
            </p:cNvPr>
            <p:cNvSpPr txBox="1"/>
            <p:nvPr/>
          </p:nvSpPr>
          <p:spPr>
            <a:xfrm>
              <a:off x="6131378" y="4132047"/>
              <a:ext cx="298480" cy="338554"/>
            </a:xfrm>
            <a:prstGeom prst="rect">
              <a:avLst/>
            </a:prstGeom>
            <a:noFill/>
          </p:spPr>
          <p:txBody>
            <a:bodyPr wrap="none" rtlCol="0">
              <a:spAutoFit/>
            </a:bodyPr>
            <a:lstStyle/>
            <a:p>
              <a:pPr algn="ctr"/>
              <a:r>
                <a:rPr lang="en-US" sz="1600" b="1" dirty="0">
                  <a:latin typeface="Arial" panose="020B0604020202020204" pitchFamily="34" charset="0"/>
                  <a:cs typeface="Arial" panose="020B0604020202020204" pitchFamily="34" charset="0"/>
                </a:rPr>
                <a:t>4</a:t>
              </a:r>
            </a:p>
          </p:txBody>
        </p:sp>
      </p:grpSp>
      <p:sp>
        <p:nvSpPr>
          <p:cNvPr id="43" name="Arrow: Right 42">
            <a:extLst>
              <a:ext uri="{FF2B5EF4-FFF2-40B4-BE49-F238E27FC236}">
                <a16:creationId xmlns:a16="http://schemas.microsoft.com/office/drawing/2014/main" id="{CEB4E522-4E73-4800-A350-BDCB4B8A1D76}"/>
              </a:ext>
            </a:extLst>
          </p:cNvPr>
          <p:cNvSpPr/>
          <p:nvPr/>
        </p:nvSpPr>
        <p:spPr bwMode="auto">
          <a:xfrm>
            <a:off x="7592571" y="4371781"/>
            <a:ext cx="559836" cy="345233"/>
          </a:xfrm>
          <a:prstGeom prst="rightArrow">
            <a:avLst/>
          </a:prstGeom>
          <a:solidFill>
            <a:srgbClr val="CC3300"/>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Tree>
    <p:extLst>
      <p:ext uri="{BB962C8B-B14F-4D97-AF65-F5344CB8AC3E}">
        <p14:creationId xmlns:p14="http://schemas.microsoft.com/office/powerpoint/2010/main" val="633471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3">
            <a:extLst>
              <a:ext uri="{FF2B5EF4-FFF2-40B4-BE49-F238E27FC236}">
                <a16:creationId xmlns:a16="http://schemas.microsoft.com/office/drawing/2014/main" id="{F0998D4F-7F43-4E8F-A853-A24D9FC0A484}"/>
              </a:ext>
            </a:extLst>
          </p:cNvPr>
          <p:cNvSpPr txBox="1">
            <a:spLocks noChangeArrowheads="1"/>
          </p:cNvSpPr>
          <p:nvPr/>
        </p:nvSpPr>
        <p:spPr bwMode="auto">
          <a:xfrm>
            <a:off x="182880" y="1371600"/>
            <a:ext cx="11558762"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This flight optimization method will help with complex surveys by:</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Minimizing UAS flight times by generating more efficient flight paths through the survey area</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Ensuring that the UAS does not fly over avoidance zones or other restricted areas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Maintaining a single mission plan to cover the full survey area</a:t>
            </a:r>
          </a:p>
        </p:txBody>
      </p:sp>
      <p:pic>
        <p:nvPicPr>
          <p:cNvPr id="20" name="picture">
            <a:extLst>
              <a:ext uri="{FF2B5EF4-FFF2-40B4-BE49-F238E27FC236}">
                <a16:creationId xmlns:a16="http://schemas.microsoft.com/office/drawing/2014/main" id="{47CBC277-8F10-4546-8029-648318DB6F14}"/>
              </a:ext>
            </a:extLst>
          </p:cNvPr>
          <p:cNvPicPr>
            <a:picLocks noChangeAspect="1"/>
          </p:cNvPicPr>
          <p:nvPr/>
        </p:nvPicPr>
        <p:blipFill rotWithShape="1">
          <a:blip r:embed="rId2">
            <a:extLst>
              <a:ext uri="{28A0092B-C50C-407E-A947-70E740481C1C}">
                <a14:useLocalDpi xmlns:a14="http://schemas.microsoft.com/office/drawing/2010/main" val="0"/>
              </a:ext>
            </a:extLst>
          </a:blip>
          <a:srcRect l="48892" b="13915"/>
          <a:stretch/>
        </p:blipFill>
        <p:spPr>
          <a:xfrm>
            <a:off x="6227876" y="3134457"/>
            <a:ext cx="3552118" cy="2816604"/>
          </a:xfrm>
          <a:prstGeom prst="rect">
            <a:avLst/>
          </a:prstGeom>
        </p:spPr>
      </p:pic>
      <p:sp>
        <p:nvSpPr>
          <p:cNvPr id="8194" name="Rectangle 2"/>
          <p:cNvSpPr>
            <a:spLocks noGrp="1" noChangeArrowheads="1"/>
          </p:cNvSpPr>
          <p:nvPr>
            <p:ph type="title"/>
          </p:nvPr>
        </p:nvSpPr>
        <p:spPr>
          <a:xfrm>
            <a:off x="1901214" y="0"/>
            <a:ext cx="8389573" cy="841248"/>
          </a:xfrm>
        </p:spPr>
        <p:txBody>
          <a:bodyPr/>
          <a:lstStyle/>
          <a:p>
            <a:pPr eaLnBrk="1" hangingPunct="1"/>
            <a:r>
              <a:rPr lang="en-US" sz="2800" dirty="0"/>
              <a:t>2. Improving UAS Flight Planning Capabilities</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6</a:t>
            </a:fld>
            <a:endParaRPr lang="en-US" dirty="0">
              <a:solidFill>
                <a:srgbClr val="000000"/>
              </a:solidFill>
            </a:endParaRPr>
          </a:p>
        </p:txBody>
      </p:sp>
      <p:sp>
        <p:nvSpPr>
          <p:cNvPr id="12" name="TextBox 11">
            <a:extLst>
              <a:ext uri="{FF2B5EF4-FFF2-40B4-BE49-F238E27FC236}">
                <a16:creationId xmlns:a16="http://schemas.microsoft.com/office/drawing/2014/main" id="{A0F1072C-7BE7-4020-9CE1-62E77A115115}"/>
              </a:ext>
            </a:extLst>
          </p:cNvPr>
          <p:cNvSpPr txBox="1"/>
          <p:nvPr/>
        </p:nvSpPr>
        <p:spPr>
          <a:xfrm>
            <a:off x="182880" y="822960"/>
            <a:ext cx="10594293" cy="400110"/>
          </a:xfrm>
          <a:prstGeom prst="rect">
            <a:avLst/>
          </a:prstGeom>
          <a:noFill/>
        </p:spPr>
        <p:txBody>
          <a:bodyPr wrap="square">
            <a:spAutoFit/>
          </a:bodyPr>
          <a:lstStyle/>
          <a:p>
            <a:r>
              <a:rPr lang="en-US" sz="2000" b="1" dirty="0">
                <a:solidFill>
                  <a:srgbClr val="CC3300"/>
                </a:solidFill>
              </a:rPr>
              <a:t>2.1 Optimizing Flight Paths Through Complex Survey Polygons</a:t>
            </a:r>
          </a:p>
        </p:txBody>
      </p:sp>
      <p:pic>
        <p:nvPicPr>
          <p:cNvPr id="13" name="picture">
            <a:extLst>
              <a:ext uri="{FF2B5EF4-FFF2-40B4-BE49-F238E27FC236}">
                <a16:creationId xmlns:a16="http://schemas.microsoft.com/office/drawing/2014/main" id="{A4B10D24-33DA-4B0B-B75B-99A266E773A7}"/>
              </a:ext>
            </a:extLst>
          </p:cNvPr>
          <p:cNvPicPr>
            <a:picLocks noChangeAspect="1"/>
          </p:cNvPicPr>
          <p:nvPr/>
        </p:nvPicPr>
        <p:blipFill rotWithShape="1">
          <a:blip r:embed="rId2">
            <a:extLst>
              <a:ext uri="{28A0092B-C50C-407E-A947-70E740481C1C}">
                <a14:useLocalDpi xmlns:a14="http://schemas.microsoft.com/office/drawing/2010/main" val="0"/>
              </a:ext>
            </a:extLst>
          </a:blip>
          <a:srcRect r="50833" b="13915"/>
          <a:stretch/>
        </p:blipFill>
        <p:spPr>
          <a:xfrm>
            <a:off x="2289295" y="3134456"/>
            <a:ext cx="3417249" cy="2816606"/>
          </a:xfrm>
          <a:prstGeom prst="rect">
            <a:avLst/>
          </a:prstGeom>
        </p:spPr>
      </p:pic>
      <p:cxnSp>
        <p:nvCxnSpPr>
          <p:cNvPr id="14" name="Straight Arrow Connector 13">
            <a:extLst>
              <a:ext uri="{FF2B5EF4-FFF2-40B4-BE49-F238E27FC236}">
                <a16:creationId xmlns:a16="http://schemas.microsoft.com/office/drawing/2014/main" id="{B8F7AE6A-2E1B-43CC-9B78-94A9B2DB299A}"/>
              </a:ext>
            </a:extLst>
          </p:cNvPr>
          <p:cNvCxnSpPr>
            <a:cxnSpLocks/>
          </p:cNvCxnSpPr>
          <p:nvPr/>
        </p:nvCxnSpPr>
        <p:spPr>
          <a:xfrm>
            <a:off x="6652724" y="5577951"/>
            <a:ext cx="1005840" cy="0"/>
          </a:xfrm>
          <a:prstGeom prst="straightConnector1">
            <a:avLst/>
          </a:prstGeom>
          <a:ln w="19050">
            <a:solidFill>
              <a:schemeClr val="bg1"/>
            </a:solidFill>
            <a:headEnd type="arrow"/>
            <a:tailEnd type="none"/>
          </a:ln>
          <a:effectLst>
            <a:glow rad="25400">
              <a:srgbClr val="CC3300">
                <a:alpha val="40000"/>
              </a:srgbClr>
            </a:glow>
          </a:effectLst>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255EE0A-525F-41FF-BD7F-941C90258E16}"/>
              </a:ext>
            </a:extLst>
          </p:cNvPr>
          <p:cNvCxnSpPr>
            <a:cxnSpLocks/>
            <a:endCxn id="19" idx="1"/>
          </p:cNvCxnSpPr>
          <p:nvPr/>
        </p:nvCxnSpPr>
        <p:spPr>
          <a:xfrm>
            <a:off x="9454023" y="3412756"/>
            <a:ext cx="1" cy="659056"/>
          </a:xfrm>
          <a:prstGeom prst="straightConnector1">
            <a:avLst/>
          </a:prstGeom>
          <a:ln w="19050">
            <a:solidFill>
              <a:schemeClr val="bg1"/>
            </a:solidFill>
            <a:headEnd type="arrow"/>
            <a:tailEnd type="none"/>
          </a:ln>
          <a:effectLst>
            <a:glow rad="25400">
              <a:srgbClr val="CC3300">
                <a:alpha val="40000"/>
              </a:srgbClr>
            </a:glow>
          </a:effectLst>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C3524187-90C2-4DF1-BCB4-D55EB17C5A2C}"/>
              </a:ext>
            </a:extLst>
          </p:cNvPr>
          <p:cNvSpPr txBox="1"/>
          <p:nvPr/>
        </p:nvSpPr>
        <p:spPr>
          <a:xfrm>
            <a:off x="7672347" y="5439452"/>
            <a:ext cx="580607" cy="276999"/>
          </a:xfrm>
          <a:prstGeom prst="rect">
            <a:avLst/>
          </a:prstGeom>
          <a:solidFill>
            <a:schemeClr val="tx1">
              <a:alpha val="50000"/>
            </a:schemeClr>
          </a:solidFill>
        </p:spPr>
        <p:txBody>
          <a:bodyPr wrap="none" rtlCol="0">
            <a:spAutoFit/>
          </a:bodyPr>
          <a:lstStyle/>
          <a:p>
            <a:pPr algn="ctr"/>
            <a:r>
              <a:rPr lang="en-US" sz="1200" b="1" dirty="0">
                <a:solidFill>
                  <a:schemeClr val="bg1"/>
                </a:solidFill>
              </a:rPr>
              <a:t>315 m</a:t>
            </a:r>
          </a:p>
        </p:txBody>
      </p:sp>
      <p:cxnSp>
        <p:nvCxnSpPr>
          <p:cNvPr id="17" name="Straight Arrow Connector 16">
            <a:extLst>
              <a:ext uri="{FF2B5EF4-FFF2-40B4-BE49-F238E27FC236}">
                <a16:creationId xmlns:a16="http://schemas.microsoft.com/office/drawing/2014/main" id="{667FEBD8-36A6-42FD-B94B-4488BFC1A231}"/>
              </a:ext>
            </a:extLst>
          </p:cNvPr>
          <p:cNvCxnSpPr>
            <a:cxnSpLocks/>
            <a:stCxn id="16" idx="3"/>
          </p:cNvCxnSpPr>
          <p:nvPr/>
        </p:nvCxnSpPr>
        <p:spPr>
          <a:xfrm>
            <a:off x="8252953" y="5577952"/>
            <a:ext cx="1005840" cy="0"/>
          </a:xfrm>
          <a:prstGeom prst="straightConnector1">
            <a:avLst/>
          </a:prstGeom>
          <a:ln w="19050">
            <a:solidFill>
              <a:schemeClr val="bg1"/>
            </a:solidFill>
            <a:headEnd type="none"/>
            <a:tailEnd type="arrow"/>
          </a:ln>
          <a:effectLst>
            <a:glow rad="25400">
              <a:srgbClr val="CC3300">
                <a:alpha val="40000"/>
              </a:srgbClr>
            </a:glow>
          </a:effectLst>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4DB87F0-160E-4ED6-84C8-9DA50ED9B91B}"/>
              </a:ext>
            </a:extLst>
          </p:cNvPr>
          <p:cNvCxnSpPr>
            <a:cxnSpLocks/>
            <a:stCxn id="19" idx="3"/>
          </p:cNvCxnSpPr>
          <p:nvPr/>
        </p:nvCxnSpPr>
        <p:spPr>
          <a:xfrm flipH="1">
            <a:off x="9454023" y="4764757"/>
            <a:ext cx="1" cy="640080"/>
          </a:xfrm>
          <a:prstGeom prst="straightConnector1">
            <a:avLst/>
          </a:prstGeom>
          <a:ln w="19050">
            <a:solidFill>
              <a:schemeClr val="bg1"/>
            </a:solidFill>
            <a:headEnd type="none"/>
            <a:tailEnd type="arrow"/>
          </a:ln>
          <a:effectLst>
            <a:glow rad="25400">
              <a:srgbClr val="CC3300">
                <a:alpha val="40000"/>
              </a:srgbClr>
            </a:glow>
          </a:effectLst>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E3BF805B-F4B4-4DC3-A99A-78C7C2C14068}"/>
              </a:ext>
            </a:extLst>
          </p:cNvPr>
          <p:cNvSpPr txBox="1"/>
          <p:nvPr/>
        </p:nvSpPr>
        <p:spPr>
          <a:xfrm rot="16200000" flipH="1">
            <a:off x="9107551" y="4279785"/>
            <a:ext cx="692945" cy="276999"/>
          </a:xfrm>
          <a:prstGeom prst="rect">
            <a:avLst/>
          </a:prstGeom>
          <a:solidFill>
            <a:schemeClr val="tx1">
              <a:alpha val="50000"/>
            </a:schemeClr>
          </a:solidFill>
        </p:spPr>
        <p:txBody>
          <a:bodyPr wrap="square" rtlCol="0">
            <a:spAutoFit/>
          </a:bodyPr>
          <a:lstStyle/>
          <a:p>
            <a:pPr algn="ctr"/>
            <a:r>
              <a:rPr lang="en-US" sz="1200" b="1" dirty="0">
                <a:solidFill>
                  <a:schemeClr val="bg1"/>
                </a:solidFill>
              </a:rPr>
              <a:t>255 m</a:t>
            </a:r>
          </a:p>
        </p:txBody>
      </p:sp>
      <p:sp>
        <p:nvSpPr>
          <p:cNvPr id="21" name="TextBox 20">
            <a:extLst>
              <a:ext uri="{FF2B5EF4-FFF2-40B4-BE49-F238E27FC236}">
                <a16:creationId xmlns:a16="http://schemas.microsoft.com/office/drawing/2014/main" id="{563570F1-8E00-499F-9DA1-0DDE8BFDC5C6}"/>
              </a:ext>
            </a:extLst>
          </p:cNvPr>
          <p:cNvSpPr txBox="1"/>
          <p:nvPr/>
        </p:nvSpPr>
        <p:spPr>
          <a:xfrm>
            <a:off x="9751005" y="3980754"/>
            <a:ext cx="2302933" cy="738664"/>
          </a:xfrm>
          <a:prstGeom prst="rect">
            <a:avLst/>
          </a:prstGeom>
          <a:noFill/>
        </p:spPr>
        <p:txBody>
          <a:bodyPr wrap="square">
            <a:spAutoFit/>
          </a:bodyPr>
          <a:lstStyle/>
          <a:p>
            <a:r>
              <a:rPr lang="en-US" sz="1400" b="1" dirty="0">
                <a:latin typeface="Arial" panose="020B0604020202020204" pitchFamily="34" charset="0"/>
                <a:cs typeface="Arial" panose="020B0604020202020204" pitchFamily="34" charset="0"/>
              </a:rPr>
              <a:t>Note: </a:t>
            </a:r>
            <a:r>
              <a:rPr lang="en-US" sz="1400" dirty="0">
                <a:latin typeface="Arial" panose="020B0604020202020204" pitchFamily="34" charset="0"/>
                <a:cs typeface="Arial" panose="020B0604020202020204" pitchFamily="34" charset="0"/>
              </a:rPr>
              <a:t>Both flight plans generated using 70% overlap at 40 m altitude</a:t>
            </a:r>
          </a:p>
        </p:txBody>
      </p:sp>
      <p:sp>
        <p:nvSpPr>
          <p:cNvPr id="22" name="TextBox 21">
            <a:extLst>
              <a:ext uri="{FF2B5EF4-FFF2-40B4-BE49-F238E27FC236}">
                <a16:creationId xmlns:a16="http://schemas.microsoft.com/office/drawing/2014/main" id="{6FE850D9-B8CD-426F-91B8-9D70C5EA2480}"/>
              </a:ext>
            </a:extLst>
          </p:cNvPr>
          <p:cNvSpPr txBox="1"/>
          <p:nvPr/>
        </p:nvSpPr>
        <p:spPr>
          <a:xfrm>
            <a:off x="2247377" y="5871015"/>
            <a:ext cx="3487160" cy="585610"/>
          </a:xfrm>
          <a:prstGeom prst="rect">
            <a:avLst/>
          </a:prstGeom>
          <a:noFill/>
        </p:spPr>
        <p:txBody>
          <a:bodyPr wrap="square">
            <a:spAutoFit/>
          </a:bodyPr>
          <a:lstStyle/>
          <a:p>
            <a:pPr algn="ctr">
              <a:lnSpc>
                <a:spcPct val="120000"/>
              </a:lnSpc>
            </a:pPr>
            <a:r>
              <a:rPr lang="en-US" sz="1400" b="1" u="sng" dirty="0">
                <a:latin typeface="Arial" panose="020B0604020202020204" pitchFamily="34" charset="0"/>
                <a:cs typeface="Arial" panose="020B0604020202020204" pitchFamily="34" charset="0"/>
              </a:rPr>
              <a:t>Mission Planner</a:t>
            </a:r>
            <a:br>
              <a:rPr lang="en-US" sz="1400" b="1"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Flight Time: 20.6 min  |  Images: 246</a:t>
            </a:r>
          </a:p>
        </p:txBody>
      </p:sp>
      <p:sp>
        <p:nvSpPr>
          <p:cNvPr id="23" name="TextBox 22">
            <a:extLst>
              <a:ext uri="{FF2B5EF4-FFF2-40B4-BE49-F238E27FC236}">
                <a16:creationId xmlns:a16="http://schemas.microsoft.com/office/drawing/2014/main" id="{F0E477DB-FF38-4694-9E8E-920E1F054B50}"/>
              </a:ext>
            </a:extLst>
          </p:cNvPr>
          <p:cNvSpPr txBox="1"/>
          <p:nvPr/>
        </p:nvSpPr>
        <p:spPr>
          <a:xfrm>
            <a:off x="6255869" y="5871015"/>
            <a:ext cx="3487160" cy="585610"/>
          </a:xfrm>
          <a:prstGeom prst="rect">
            <a:avLst/>
          </a:prstGeom>
          <a:noFill/>
        </p:spPr>
        <p:txBody>
          <a:bodyPr wrap="square">
            <a:spAutoFit/>
          </a:bodyPr>
          <a:lstStyle/>
          <a:p>
            <a:pPr algn="ctr">
              <a:lnSpc>
                <a:spcPct val="120000"/>
              </a:lnSpc>
            </a:pPr>
            <a:r>
              <a:rPr lang="en-US" sz="1400" b="1" u="sng" dirty="0">
                <a:latin typeface="Arial" panose="020B0604020202020204" pitchFamily="34" charset="0"/>
                <a:cs typeface="Arial" panose="020B0604020202020204" pitchFamily="34" charset="0"/>
              </a:rPr>
              <a:t>New Method</a:t>
            </a:r>
            <a:br>
              <a:rPr lang="en-US" sz="1400" b="1"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Flight Time: 14.7 min  |  Images: 213</a:t>
            </a:r>
          </a:p>
        </p:txBody>
      </p:sp>
    </p:spTree>
    <p:extLst>
      <p:ext uri="{BB962C8B-B14F-4D97-AF65-F5344CB8AC3E}">
        <p14:creationId xmlns:p14="http://schemas.microsoft.com/office/powerpoint/2010/main" val="3221109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3">
            <a:extLst>
              <a:ext uri="{FF2B5EF4-FFF2-40B4-BE49-F238E27FC236}">
                <a16:creationId xmlns:a16="http://schemas.microsoft.com/office/drawing/2014/main" id="{3373E01C-6610-4519-892A-0F54E734F024}"/>
              </a:ext>
            </a:extLst>
          </p:cNvPr>
          <p:cNvSpPr txBox="1">
            <a:spLocks noChangeArrowheads="1"/>
          </p:cNvSpPr>
          <p:nvPr/>
        </p:nvSpPr>
        <p:spPr bwMode="auto">
          <a:xfrm>
            <a:off x="182879" y="1371600"/>
            <a:ext cx="7597987"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UAS collisions are a major potential hazard during flights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The UAS operator holds the main responsibility for collision avoidance mitigation by identifying obstructions and manually adjusting the flight plan accordingly</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Some common hazardous obstacles to a UAS include radio communication towers and electrical equipment</a:t>
            </a:r>
          </a:p>
          <a:p>
            <a:pPr marL="342900" indent="-342900">
              <a:spcBef>
                <a:spcPts val="1200"/>
              </a:spcBef>
              <a:buFontTx/>
              <a:buChar char="•"/>
              <a:defRPr/>
            </a:pPr>
            <a:r>
              <a:rPr lang="en-US" sz="2400" b="1" kern="0" dirty="0">
                <a:solidFill>
                  <a:srgbClr val="000000"/>
                </a:solidFill>
                <a:latin typeface="Arial" panose="020B0604020202020204" pitchFamily="34" charset="0"/>
                <a:cs typeface="Arial" pitchFamily="34" charset="0"/>
              </a:rPr>
              <a:t>The ability to properly identify hazardous obstacles in the planning stage can help:</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Provide safer UAS flight plans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Allow a UAS to fly lower and collect better data</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Avoid signal interference from radio communication towers and electrical equipment during operation</a:t>
            </a:r>
          </a:p>
          <a:p>
            <a:pPr marL="133365" indent="-285750">
              <a:spcBef>
                <a:spcPct val="20000"/>
              </a:spcBef>
              <a:buFontTx/>
              <a:buChar char="–"/>
              <a:defRPr/>
            </a:pPr>
            <a:endParaRPr lang="en-US" sz="2000" kern="0" dirty="0">
              <a:solidFill>
                <a:srgbClr val="000000"/>
              </a:solidFill>
              <a:latin typeface="Arial" panose="020B0604020202020204" pitchFamily="34" charset="0"/>
              <a:cs typeface="Arial" panose="020B0604020202020204" pitchFamily="34" charset="0"/>
            </a:endParaRPr>
          </a:p>
        </p:txBody>
      </p:sp>
      <p:sp>
        <p:nvSpPr>
          <p:cNvPr id="8194" name="Rectangle 2"/>
          <p:cNvSpPr>
            <a:spLocks noGrp="1" noChangeArrowheads="1"/>
          </p:cNvSpPr>
          <p:nvPr>
            <p:ph type="title"/>
          </p:nvPr>
        </p:nvSpPr>
        <p:spPr>
          <a:xfrm>
            <a:off x="1795625" y="0"/>
            <a:ext cx="8600751" cy="841248"/>
          </a:xfrm>
        </p:spPr>
        <p:txBody>
          <a:bodyPr/>
          <a:lstStyle/>
          <a:p>
            <a:pPr eaLnBrk="1" hangingPunct="1"/>
            <a:r>
              <a:rPr lang="en-US" sz="2800" dirty="0"/>
              <a:t>2. Improving UAS Flight Planning Capabilities</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7</a:t>
            </a:fld>
            <a:endParaRPr lang="en-US" dirty="0">
              <a:solidFill>
                <a:srgbClr val="000000"/>
              </a:solidFill>
            </a:endParaRPr>
          </a:p>
        </p:txBody>
      </p:sp>
      <p:sp>
        <p:nvSpPr>
          <p:cNvPr id="12" name="TextBox 11">
            <a:extLst>
              <a:ext uri="{FF2B5EF4-FFF2-40B4-BE49-F238E27FC236}">
                <a16:creationId xmlns:a16="http://schemas.microsoft.com/office/drawing/2014/main" id="{12041939-5123-425B-8026-3A38CBDC84B5}"/>
              </a:ext>
            </a:extLst>
          </p:cNvPr>
          <p:cNvSpPr txBox="1"/>
          <p:nvPr/>
        </p:nvSpPr>
        <p:spPr>
          <a:xfrm>
            <a:off x="182880" y="822960"/>
            <a:ext cx="10594293" cy="400110"/>
          </a:xfrm>
          <a:prstGeom prst="rect">
            <a:avLst/>
          </a:prstGeom>
          <a:noFill/>
        </p:spPr>
        <p:txBody>
          <a:bodyPr wrap="square">
            <a:spAutoFit/>
          </a:bodyPr>
          <a:lstStyle/>
          <a:p>
            <a:r>
              <a:rPr lang="en-US" sz="2000" b="1" dirty="0">
                <a:solidFill>
                  <a:srgbClr val="CC3300"/>
                </a:solidFill>
              </a:rPr>
              <a:t>2.2 Advancing UAS Collision Avoidance</a:t>
            </a:r>
          </a:p>
        </p:txBody>
      </p:sp>
      <p:pic>
        <p:nvPicPr>
          <p:cNvPr id="13" name="Picture 12">
            <a:extLst>
              <a:ext uri="{FF2B5EF4-FFF2-40B4-BE49-F238E27FC236}">
                <a16:creationId xmlns:a16="http://schemas.microsoft.com/office/drawing/2014/main" id="{6300D28B-2307-4A76-A878-D660E269D559}"/>
              </a:ext>
            </a:extLst>
          </p:cNvPr>
          <p:cNvPicPr>
            <a:picLocks noChangeAspect="1"/>
          </p:cNvPicPr>
          <p:nvPr/>
        </p:nvPicPr>
        <p:blipFill>
          <a:blip r:embed="rId2"/>
          <a:stretch>
            <a:fillRect/>
          </a:stretch>
        </p:blipFill>
        <p:spPr>
          <a:xfrm>
            <a:off x="8076988" y="3514430"/>
            <a:ext cx="3797334" cy="2477652"/>
          </a:xfrm>
          <a:prstGeom prst="rect">
            <a:avLst/>
          </a:prstGeom>
        </p:spPr>
      </p:pic>
      <p:pic>
        <p:nvPicPr>
          <p:cNvPr id="3" name="Picture 2">
            <a:extLst>
              <a:ext uri="{FF2B5EF4-FFF2-40B4-BE49-F238E27FC236}">
                <a16:creationId xmlns:a16="http://schemas.microsoft.com/office/drawing/2014/main" id="{DDF5D53C-9E67-4C7A-956A-25997AEAB486}"/>
              </a:ext>
            </a:extLst>
          </p:cNvPr>
          <p:cNvPicPr>
            <a:picLocks noChangeAspect="1"/>
          </p:cNvPicPr>
          <p:nvPr/>
        </p:nvPicPr>
        <p:blipFill>
          <a:blip r:embed="rId3"/>
          <a:stretch>
            <a:fillRect/>
          </a:stretch>
        </p:blipFill>
        <p:spPr>
          <a:xfrm>
            <a:off x="8076988" y="1385610"/>
            <a:ext cx="3797334" cy="2007509"/>
          </a:xfrm>
          <a:prstGeom prst="rect">
            <a:avLst/>
          </a:prstGeom>
        </p:spPr>
      </p:pic>
      <p:sp>
        <p:nvSpPr>
          <p:cNvPr id="17" name="Text Box 18">
            <a:extLst>
              <a:ext uri="{FF2B5EF4-FFF2-40B4-BE49-F238E27FC236}">
                <a16:creationId xmlns:a16="http://schemas.microsoft.com/office/drawing/2014/main" id="{1D3B66CB-70F2-4185-8C48-0F5C3D042447}"/>
              </a:ext>
            </a:extLst>
          </p:cNvPr>
          <p:cNvSpPr txBox="1"/>
          <p:nvPr/>
        </p:nvSpPr>
        <p:spPr>
          <a:xfrm>
            <a:off x="8183605" y="5997967"/>
            <a:ext cx="3591240" cy="33475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Example Hazardous Obstacles</a:t>
            </a:r>
          </a:p>
        </p:txBody>
      </p:sp>
    </p:spTree>
    <p:extLst>
      <p:ext uri="{BB962C8B-B14F-4D97-AF65-F5344CB8AC3E}">
        <p14:creationId xmlns:p14="http://schemas.microsoft.com/office/powerpoint/2010/main" val="2659069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F0218D6-B14C-4360-A43C-0086628E912C}"/>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9769" b="13005"/>
          <a:stretch/>
        </p:blipFill>
        <p:spPr bwMode="auto">
          <a:xfrm>
            <a:off x="7959951" y="950614"/>
            <a:ext cx="3633429" cy="2429107"/>
          </a:xfrm>
          <a:prstGeom prst="rect">
            <a:avLst/>
          </a:prstGeom>
          <a:noFill/>
          <a:ln>
            <a:noFill/>
          </a:ln>
        </p:spPr>
      </p:pic>
      <p:sp>
        <p:nvSpPr>
          <p:cNvPr id="11" name="Rectangle 3">
            <a:extLst>
              <a:ext uri="{FF2B5EF4-FFF2-40B4-BE49-F238E27FC236}">
                <a16:creationId xmlns:a16="http://schemas.microsoft.com/office/drawing/2014/main" id="{3373E01C-6610-4519-892A-0F54E734F024}"/>
              </a:ext>
            </a:extLst>
          </p:cNvPr>
          <p:cNvSpPr txBox="1">
            <a:spLocks noChangeArrowheads="1"/>
          </p:cNvSpPr>
          <p:nvPr/>
        </p:nvSpPr>
        <p:spPr bwMode="auto">
          <a:xfrm>
            <a:off x="182878" y="1371600"/>
            <a:ext cx="7208521"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Two automated methods to identify and avoid potential hazardous obstacles were created: </a:t>
            </a:r>
          </a:p>
          <a:p>
            <a:pPr marL="742950" lvl="1" indent="-285750">
              <a:spcBef>
                <a:spcPts val="600"/>
              </a:spcBef>
              <a:buFontTx/>
              <a:buChar char="–"/>
              <a:defRPr/>
            </a:pPr>
            <a:r>
              <a:rPr lang="en-US" sz="2000" i="1" kern="0" dirty="0">
                <a:solidFill>
                  <a:srgbClr val="000000"/>
                </a:solidFill>
                <a:latin typeface="Arial" panose="020B0604020202020204" pitchFamily="34" charset="0"/>
                <a:cs typeface="Arial" panose="020B0604020202020204" pitchFamily="34" charset="0"/>
              </a:rPr>
              <a:t>Method 1: </a:t>
            </a:r>
            <a:r>
              <a:rPr lang="en-US" sz="2000" kern="0" dirty="0">
                <a:solidFill>
                  <a:srgbClr val="000000"/>
                </a:solidFill>
                <a:latin typeface="Arial" panose="020B0604020202020204" pitchFamily="34" charset="0"/>
                <a:cs typeface="Arial" panose="020B0604020202020204" pitchFamily="34" charset="0"/>
              </a:rPr>
              <a:t>Using an object avoidance file, currently set to the Federal Aviation Administration (FAA) Digital Obstacle File</a:t>
            </a:r>
          </a:p>
          <a:p>
            <a:pPr marL="742950" lvl="1" indent="-285750">
              <a:spcBef>
                <a:spcPts val="600"/>
              </a:spcBef>
              <a:buFontTx/>
              <a:buChar char="–"/>
              <a:defRPr/>
            </a:pPr>
            <a:r>
              <a:rPr lang="en-US" sz="2000" i="1" kern="0" dirty="0">
                <a:solidFill>
                  <a:srgbClr val="000000"/>
                </a:solidFill>
                <a:latin typeface="Arial" panose="020B0604020202020204" pitchFamily="34" charset="0"/>
                <a:cs typeface="Arial" panose="020B0604020202020204" pitchFamily="34" charset="0"/>
              </a:rPr>
              <a:t>Method 2: </a:t>
            </a:r>
            <a:r>
              <a:rPr lang="en-US" sz="2000" kern="0" dirty="0">
                <a:solidFill>
                  <a:srgbClr val="000000"/>
                </a:solidFill>
                <a:latin typeface="Arial" panose="020B0604020202020204" pitchFamily="34" charset="0"/>
                <a:cs typeface="Arial" panose="020B0604020202020204" pitchFamily="34" charset="0"/>
              </a:rPr>
              <a:t>Using a known digital surface model (DSM) that provides the heights of buildings, vegetation, and other obstructions</a:t>
            </a:r>
          </a:p>
          <a:p>
            <a:pPr marL="347472" indent="-342900">
              <a:spcBef>
                <a:spcPts val="1200"/>
              </a:spcBef>
              <a:buFont typeface="Arial" panose="020B0604020202020204" pitchFamily="34" charset="0"/>
              <a:buChar char="•"/>
              <a:defRPr/>
            </a:pPr>
            <a:r>
              <a:rPr lang="en-US" sz="2400" b="1" kern="0" dirty="0">
                <a:solidFill>
                  <a:srgbClr val="000000"/>
                </a:solidFill>
                <a:latin typeface="Arial" panose="020B0604020202020204" pitchFamily="34" charset="0"/>
                <a:cs typeface="Arial" panose="020B0604020202020204" pitchFamily="34" charset="0"/>
              </a:rPr>
              <a:t>Potential Limitations:</a:t>
            </a:r>
          </a:p>
          <a:p>
            <a:pPr marL="742950" lvl="1" indent="-285750">
              <a:spcBef>
                <a:spcPts val="600"/>
              </a:spcBef>
              <a:buFontTx/>
              <a:buChar char="–"/>
              <a:defRPr/>
            </a:pPr>
            <a:r>
              <a:rPr lang="en-US" sz="2000" i="1" kern="0" dirty="0">
                <a:solidFill>
                  <a:srgbClr val="000000"/>
                </a:solidFill>
                <a:latin typeface="Arial" panose="020B0604020202020204" pitchFamily="34" charset="0"/>
                <a:cs typeface="Arial" panose="020B0604020202020204" pitchFamily="34" charset="0"/>
              </a:rPr>
              <a:t>Method 1: </a:t>
            </a:r>
            <a:r>
              <a:rPr lang="en-US" sz="2000" kern="0" dirty="0">
                <a:solidFill>
                  <a:srgbClr val="000000"/>
                </a:solidFill>
                <a:latin typeface="Arial" panose="020B0604020202020204" pitchFamily="34" charset="0"/>
                <a:cs typeface="Arial" panose="020B0604020202020204" pitchFamily="34" charset="0"/>
              </a:rPr>
              <a:t>Publicly sourced files may contain inaccuracies in obstacle locations and heights</a:t>
            </a:r>
          </a:p>
          <a:p>
            <a:pPr marL="742950" lvl="1" indent="-285750">
              <a:spcBef>
                <a:spcPts val="600"/>
              </a:spcBef>
              <a:buFontTx/>
              <a:buChar char="–"/>
              <a:defRPr/>
            </a:pPr>
            <a:r>
              <a:rPr lang="en-US" sz="2000" i="1" kern="0" dirty="0">
                <a:solidFill>
                  <a:srgbClr val="000000"/>
                </a:solidFill>
                <a:latin typeface="Arial" panose="020B0604020202020204" pitchFamily="34" charset="0"/>
                <a:cs typeface="Arial" panose="020B0604020202020204" pitchFamily="34" charset="0"/>
              </a:rPr>
              <a:t>Method 2: </a:t>
            </a:r>
            <a:r>
              <a:rPr lang="en-US" sz="2000" kern="0" dirty="0">
                <a:solidFill>
                  <a:srgbClr val="000000"/>
                </a:solidFill>
                <a:latin typeface="Arial" panose="020B0604020202020204" pitchFamily="34" charset="0"/>
                <a:cs typeface="Arial" panose="020B0604020202020204" pitchFamily="34" charset="0"/>
              </a:rPr>
              <a:t>Availability of DSM data at a high enough resolution</a:t>
            </a:r>
            <a:r>
              <a:rPr lang="en-US" sz="2000" i="1" kern="0" dirty="0">
                <a:solidFill>
                  <a:srgbClr val="000000"/>
                </a:solidFill>
                <a:latin typeface="Arial" panose="020B0604020202020204" pitchFamily="34" charset="0"/>
                <a:cs typeface="Arial" panose="020B0604020202020204" pitchFamily="34" charset="0"/>
              </a:rPr>
              <a:t> </a:t>
            </a:r>
            <a:r>
              <a:rPr lang="en-US" sz="2000" kern="0" dirty="0">
                <a:solidFill>
                  <a:srgbClr val="000000"/>
                </a:solidFill>
                <a:latin typeface="Arial" panose="020B0604020202020204" pitchFamily="34" charset="0"/>
                <a:cs typeface="Arial" panose="020B0604020202020204" pitchFamily="34" charset="0"/>
              </a:rPr>
              <a:t>to capture obstructions</a:t>
            </a:r>
          </a:p>
        </p:txBody>
      </p:sp>
      <p:sp>
        <p:nvSpPr>
          <p:cNvPr id="8194" name="Rectangle 2"/>
          <p:cNvSpPr>
            <a:spLocks noGrp="1" noChangeArrowheads="1"/>
          </p:cNvSpPr>
          <p:nvPr>
            <p:ph type="title"/>
          </p:nvPr>
        </p:nvSpPr>
        <p:spPr>
          <a:xfrm>
            <a:off x="1818951" y="0"/>
            <a:ext cx="8554098" cy="841248"/>
          </a:xfrm>
        </p:spPr>
        <p:txBody>
          <a:bodyPr/>
          <a:lstStyle/>
          <a:p>
            <a:pPr eaLnBrk="1" hangingPunct="1"/>
            <a:r>
              <a:rPr lang="en-US" sz="2800" dirty="0"/>
              <a:t>2. Improving UAS Flight Planning Capabilities</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8</a:t>
            </a:fld>
            <a:endParaRPr lang="en-US" dirty="0">
              <a:solidFill>
                <a:srgbClr val="000000"/>
              </a:solidFill>
            </a:endParaRPr>
          </a:p>
        </p:txBody>
      </p:sp>
      <p:sp>
        <p:nvSpPr>
          <p:cNvPr id="10" name="TextBox 9">
            <a:extLst>
              <a:ext uri="{FF2B5EF4-FFF2-40B4-BE49-F238E27FC236}">
                <a16:creationId xmlns:a16="http://schemas.microsoft.com/office/drawing/2014/main" id="{D9F72549-396B-494C-B46A-3AE8F1E28BD4}"/>
              </a:ext>
            </a:extLst>
          </p:cNvPr>
          <p:cNvSpPr txBox="1"/>
          <p:nvPr/>
        </p:nvSpPr>
        <p:spPr>
          <a:xfrm>
            <a:off x="182880" y="822960"/>
            <a:ext cx="10594293" cy="400110"/>
          </a:xfrm>
          <a:prstGeom prst="rect">
            <a:avLst/>
          </a:prstGeom>
          <a:noFill/>
        </p:spPr>
        <p:txBody>
          <a:bodyPr wrap="square">
            <a:spAutoFit/>
          </a:bodyPr>
          <a:lstStyle/>
          <a:p>
            <a:r>
              <a:rPr lang="en-US" sz="2000" b="1" dirty="0">
                <a:solidFill>
                  <a:srgbClr val="CC3300"/>
                </a:solidFill>
              </a:rPr>
              <a:t>2.2 Advancing UAS Collision Avoidance</a:t>
            </a:r>
          </a:p>
        </p:txBody>
      </p:sp>
      <p:sp>
        <p:nvSpPr>
          <p:cNvPr id="15" name="Text Box 18">
            <a:extLst>
              <a:ext uri="{FF2B5EF4-FFF2-40B4-BE49-F238E27FC236}">
                <a16:creationId xmlns:a16="http://schemas.microsoft.com/office/drawing/2014/main" id="{9C39D8E4-26D9-4598-8A79-3245F25D1CE9}"/>
              </a:ext>
            </a:extLst>
          </p:cNvPr>
          <p:cNvSpPr txBox="1"/>
          <p:nvPr/>
        </p:nvSpPr>
        <p:spPr>
          <a:xfrm>
            <a:off x="7981045" y="3345437"/>
            <a:ext cx="3591240" cy="55920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Example Communication Tower Obstacle from FAA File (2021)</a:t>
            </a:r>
          </a:p>
        </p:txBody>
      </p:sp>
      <p:sp>
        <p:nvSpPr>
          <p:cNvPr id="16" name="Text Box 18">
            <a:extLst>
              <a:ext uri="{FF2B5EF4-FFF2-40B4-BE49-F238E27FC236}">
                <a16:creationId xmlns:a16="http://schemas.microsoft.com/office/drawing/2014/main" id="{4ABDDF1E-F2D2-441B-9891-92E692796B11}"/>
              </a:ext>
            </a:extLst>
          </p:cNvPr>
          <p:cNvSpPr txBox="1"/>
          <p:nvPr/>
        </p:nvSpPr>
        <p:spPr>
          <a:xfrm>
            <a:off x="7621369" y="6066785"/>
            <a:ext cx="4310593" cy="55920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Safe Altitude UAS Flight Path Using a DSM</a:t>
            </a:r>
          </a:p>
        </p:txBody>
      </p:sp>
      <p:pic>
        <p:nvPicPr>
          <p:cNvPr id="12" name="Open3D 2024-08-22 18-05-40">
            <a:hlinkClick r:id="" action="ppaction://media"/>
            <a:extLst>
              <a:ext uri="{FF2B5EF4-FFF2-40B4-BE49-F238E27FC236}">
                <a16:creationId xmlns:a16="http://schemas.microsoft.com/office/drawing/2014/main" id="{18E5C0F1-4DC7-4B0A-B86A-EA5601626287}"/>
              </a:ext>
            </a:extLst>
          </p:cNvPr>
          <p:cNvPicPr>
            <a:picLocks noChangeAspect="1"/>
          </p:cNvPicPr>
          <p:nvPr>
            <a:videoFile r:link="rId1"/>
            <p:extLst>
              <p:ext uri="{DAA4B4D4-6D71-4841-9C94-3DE7FCFB9230}">
                <p14:media xmlns:p14="http://schemas.microsoft.com/office/powerpoint/2010/main" r:embed="rId2">
                  <p14:trim st="31418" end="13239.2916"/>
                </p14:media>
              </p:ext>
            </p:extLst>
          </p:nvPr>
        </p:nvPicPr>
        <p:blipFill rotWithShape="1">
          <a:blip r:embed="rId5">
            <a:lum bright="5000"/>
          </a:blip>
          <a:srcRect l="13010" t="17038" r="11242" b="2898"/>
          <a:stretch/>
        </p:blipFill>
        <p:spPr>
          <a:xfrm>
            <a:off x="7754891" y="3856638"/>
            <a:ext cx="4043548" cy="2170369"/>
          </a:xfrm>
          <a:prstGeom prst="rect">
            <a:avLst/>
          </a:prstGeom>
        </p:spPr>
      </p:pic>
    </p:spTree>
    <p:extLst>
      <p:ext uri="{BB962C8B-B14F-4D97-AF65-F5344CB8AC3E}">
        <p14:creationId xmlns:p14="http://schemas.microsoft.com/office/powerpoint/2010/main" val="2620586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34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92" name="Group 8191">
            <a:extLst>
              <a:ext uri="{FF2B5EF4-FFF2-40B4-BE49-F238E27FC236}">
                <a16:creationId xmlns:a16="http://schemas.microsoft.com/office/drawing/2014/main" id="{4FF5BF10-5D06-45AB-9DB1-BC0ACF42B8AE}"/>
              </a:ext>
            </a:extLst>
          </p:cNvPr>
          <p:cNvGrpSpPr/>
          <p:nvPr/>
        </p:nvGrpSpPr>
        <p:grpSpPr>
          <a:xfrm>
            <a:off x="7833648" y="3325808"/>
            <a:ext cx="1512823" cy="804672"/>
            <a:chOff x="6418195" y="3234471"/>
            <a:chExt cx="1512823" cy="804672"/>
          </a:xfrm>
        </p:grpSpPr>
        <p:sp>
          <p:nvSpPr>
            <p:cNvPr id="27" name="Rectangle 26">
              <a:extLst>
                <a:ext uri="{FF2B5EF4-FFF2-40B4-BE49-F238E27FC236}">
                  <a16:creationId xmlns:a16="http://schemas.microsoft.com/office/drawing/2014/main" id="{89AD6BEF-35CD-4869-840D-4E9DC2CD74B6}"/>
                </a:ext>
              </a:extLst>
            </p:cNvPr>
            <p:cNvSpPr/>
            <p:nvPr/>
          </p:nvSpPr>
          <p:spPr bwMode="auto">
            <a:xfrm>
              <a:off x="6419459" y="3234471"/>
              <a:ext cx="1511559" cy="804672"/>
            </a:xfrm>
            <a:prstGeom prst="rect">
              <a:avLst/>
            </a:prstGeom>
            <a:solidFill>
              <a:schemeClr val="bg1"/>
            </a:solidFill>
            <a:ln w="19050"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Tahoma" charset="0"/>
              </a:endParaRPr>
            </a:p>
          </p:txBody>
        </p:sp>
        <p:sp>
          <p:nvSpPr>
            <p:cNvPr id="28" name="TextBox 27">
              <a:extLst>
                <a:ext uri="{FF2B5EF4-FFF2-40B4-BE49-F238E27FC236}">
                  <a16:creationId xmlns:a16="http://schemas.microsoft.com/office/drawing/2014/main" id="{29B19ADC-5FB2-4F7C-A633-A22EE2ADC595}"/>
                </a:ext>
              </a:extLst>
            </p:cNvPr>
            <p:cNvSpPr txBox="1"/>
            <p:nvPr/>
          </p:nvSpPr>
          <p:spPr>
            <a:xfrm>
              <a:off x="6418195" y="3276806"/>
              <a:ext cx="1511559" cy="738664"/>
            </a:xfrm>
            <a:prstGeom prst="rect">
              <a:avLst/>
            </a:prstGeom>
            <a:noFill/>
          </p:spPr>
          <p:txBody>
            <a:bodyPr wrap="square" rtlCol="0">
              <a:spAutoFit/>
            </a:bodyPr>
            <a:lstStyle/>
            <a:p>
              <a:pPr algn="ctr"/>
              <a:r>
                <a:rPr lang="en-US" sz="1400" dirty="0">
                  <a:latin typeface="Arial" panose="020B0604020202020204" pitchFamily="34" charset="0"/>
                  <a:cs typeface="Arial" panose="020B0604020202020204" pitchFamily="34" charset="0"/>
                </a:rPr>
                <a:t>Simulate Camera Captures</a:t>
              </a:r>
            </a:p>
          </p:txBody>
        </p:sp>
      </p:grpSp>
      <p:sp>
        <p:nvSpPr>
          <p:cNvPr id="8194" name="Rectangle 2"/>
          <p:cNvSpPr>
            <a:spLocks noGrp="1" noChangeArrowheads="1"/>
          </p:cNvSpPr>
          <p:nvPr>
            <p:ph type="title"/>
          </p:nvPr>
        </p:nvSpPr>
        <p:spPr>
          <a:xfrm>
            <a:off x="1127450" y="0"/>
            <a:ext cx="9937101" cy="841248"/>
          </a:xfrm>
        </p:spPr>
        <p:txBody>
          <a:bodyPr/>
          <a:lstStyle/>
          <a:p>
            <a:pPr eaLnBrk="1" hangingPunct="1"/>
            <a:r>
              <a:rPr lang="en-US" sz="2800" dirty="0"/>
              <a:t>3. Optimizing 3D Reconstructions from UAS Imagery</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9</a:t>
            </a:fld>
            <a:endParaRPr lang="en-US" dirty="0">
              <a:solidFill>
                <a:srgbClr val="000000"/>
              </a:solidFill>
            </a:endParaRPr>
          </a:p>
        </p:txBody>
      </p:sp>
      <p:sp>
        <p:nvSpPr>
          <p:cNvPr id="8" name="Rectangle 3">
            <a:extLst>
              <a:ext uri="{FF2B5EF4-FFF2-40B4-BE49-F238E27FC236}">
                <a16:creationId xmlns:a16="http://schemas.microsoft.com/office/drawing/2014/main" id="{32D1FF9A-E87B-4A09-913E-C2214F725822}"/>
              </a:ext>
            </a:extLst>
          </p:cNvPr>
          <p:cNvSpPr txBox="1">
            <a:spLocks noChangeArrowheads="1"/>
          </p:cNvSpPr>
          <p:nvPr/>
        </p:nvSpPr>
        <p:spPr bwMode="auto">
          <a:xfrm>
            <a:off x="182880" y="1371600"/>
            <a:ext cx="5913115"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Conducting a UAS flight each time a user needs to test and validate new algorithms is difficult due to:</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Time </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Cost</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Weather</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Wear-and-tear on UAS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Lack of diversity of survey areas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Potential hazardous locations</a:t>
            </a:r>
          </a:p>
          <a:p>
            <a:pPr marL="342900" indent="-342900">
              <a:spcBef>
                <a:spcPts val="1200"/>
              </a:spcBef>
              <a:buFontTx/>
              <a:buChar char="•"/>
              <a:defRPr/>
            </a:pPr>
            <a:r>
              <a:rPr lang="en-US" sz="2400" b="1" kern="0" dirty="0">
                <a:solidFill>
                  <a:srgbClr val="000000"/>
                </a:solidFill>
                <a:latin typeface="Arial" panose="020B0604020202020204" pitchFamily="34" charset="0"/>
                <a:cs typeface="Arial" pitchFamily="34" charset="0"/>
              </a:rPr>
              <a:t>As a result, a simulated environment was built to test new UAS flight algorithms quicker and easier</a:t>
            </a:r>
          </a:p>
        </p:txBody>
      </p:sp>
      <p:sp>
        <p:nvSpPr>
          <p:cNvPr id="9" name="TextBox 8">
            <a:extLst>
              <a:ext uri="{FF2B5EF4-FFF2-40B4-BE49-F238E27FC236}">
                <a16:creationId xmlns:a16="http://schemas.microsoft.com/office/drawing/2014/main" id="{A84B1F08-183A-4312-8CB7-1D5AF7CCB2CE}"/>
              </a:ext>
            </a:extLst>
          </p:cNvPr>
          <p:cNvSpPr txBox="1"/>
          <p:nvPr/>
        </p:nvSpPr>
        <p:spPr>
          <a:xfrm>
            <a:off x="182880" y="822960"/>
            <a:ext cx="11299018" cy="400110"/>
          </a:xfrm>
          <a:prstGeom prst="rect">
            <a:avLst/>
          </a:prstGeom>
          <a:noFill/>
        </p:spPr>
        <p:txBody>
          <a:bodyPr wrap="square">
            <a:spAutoFit/>
          </a:bodyPr>
          <a:lstStyle/>
          <a:p>
            <a:r>
              <a:rPr lang="en-US" sz="2000" b="1" dirty="0">
                <a:solidFill>
                  <a:srgbClr val="CC3300"/>
                </a:solidFill>
              </a:rPr>
              <a:t>3.1 Determining Optimal UAS Image Overlap Through Simulation</a:t>
            </a:r>
          </a:p>
        </p:txBody>
      </p:sp>
      <p:sp>
        <p:nvSpPr>
          <p:cNvPr id="10" name="Text Box 18">
            <a:extLst>
              <a:ext uri="{FF2B5EF4-FFF2-40B4-BE49-F238E27FC236}">
                <a16:creationId xmlns:a16="http://schemas.microsoft.com/office/drawing/2014/main" id="{425E4077-4858-410B-BFDC-6C97FFBBADF1}"/>
              </a:ext>
            </a:extLst>
          </p:cNvPr>
          <p:cNvSpPr txBox="1"/>
          <p:nvPr/>
        </p:nvSpPr>
        <p:spPr>
          <a:xfrm>
            <a:off x="6550091" y="6013636"/>
            <a:ext cx="5258380"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Simulated Dataset Creation and Validation Workflow</a:t>
            </a:r>
          </a:p>
        </p:txBody>
      </p:sp>
      <p:grpSp>
        <p:nvGrpSpPr>
          <p:cNvPr id="52" name="Group 51">
            <a:extLst>
              <a:ext uri="{FF2B5EF4-FFF2-40B4-BE49-F238E27FC236}">
                <a16:creationId xmlns:a16="http://schemas.microsoft.com/office/drawing/2014/main" id="{1A0E8206-7F73-4ECB-A870-F5E37B8064BA}"/>
              </a:ext>
            </a:extLst>
          </p:cNvPr>
          <p:cNvGrpSpPr/>
          <p:nvPr/>
        </p:nvGrpSpPr>
        <p:grpSpPr>
          <a:xfrm>
            <a:off x="7834280" y="1421669"/>
            <a:ext cx="1511559" cy="400110"/>
            <a:chOff x="6419460" y="1464153"/>
            <a:chExt cx="1511559" cy="400110"/>
          </a:xfrm>
        </p:grpSpPr>
        <p:sp>
          <p:nvSpPr>
            <p:cNvPr id="3" name="Rectangle 2">
              <a:extLst>
                <a:ext uri="{FF2B5EF4-FFF2-40B4-BE49-F238E27FC236}">
                  <a16:creationId xmlns:a16="http://schemas.microsoft.com/office/drawing/2014/main" id="{353E007C-2E56-4333-9123-E81C716BDCAA}"/>
                </a:ext>
              </a:extLst>
            </p:cNvPr>
            <p:cNvSpPr/>
            <p:nvPr/>
          </p:nvSpPr>
          <p:spPr bwMode="auto">
            <a:xfrm>
              <a:off x="6419460" y="1464153"/>
              <a:ext cx="1511559" cy="400110"/>
            </a:xfrm>
            <a:prstGeom prst="rect">
              <a:avLst/>
            </a:prstGeom>
            <a:solidFill>
              <a:schemeClr val="bg1"/>
            </a:solidFill>
            <a:ln w="19050"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4" name="TextBox 3">
              <a:extLst>
                <a:ext uri="{FF2B5EF4-FFF2-40B4-BE49-F238E27FC236}">
                  <a16:creationId xmlns:a16="http://schemas.microsoft.com/office/drawing/2014/main" id="{5C75358C-6D97-409B-93E0-B60D894355A0}"/>
                </a:ext>
              </a:extLst>
            </p:cNvPr>
            <p:cNvSpPr txBox="1"/>
            <p:nvPr/>
          </p:nvSpPr>
          <p:spPr>
            <a:xfrm>
              <a:off x="6569947" y="1510320"/>
              <a:ext cx="1210588" cy="307777"/>
            </a:xfrm>
            <a:prstGeom prst="rect">
              <a:avLst/>
            </a:prstGeom>
            <a:noFill/>
          </p:spPr>
          <p:txBody>
            <a:bodyPr wrap="none" rtlCol="0">
              <a:spAutoFit/>
            </a:bodyPr>
            <a:lstStyle/>
            <a:p>
              <a:pPr algn="ctr"/>
              <a:r>
                <a:rPr lang="en-US" sz="1400" dirty="0">
                  <a:latin typeface="Arial" panose="020B0604020202020204" pitchFamily="34" charset="0"/>
                  <a:cs typeface="Arial" panose="020B0604020202020204" pitchFamily="34" charset="0"/>
                </a:rPr>
                <a:t>Use 3D Data</a:t>
              </a:r>
            </a:p>
          </p:txBody>
        </p:sp>
      </p:grpSp>
      <p:grpSp>
        <p:nvGrpSpPr>
          <p:cNvPr id="62" name="Group 61">
            <a:extLst>
              <a:ext uri="{FF2B5EF4-FFF2-40B4-BE49-F238E27FC236}">
                <a16:creationId xmlns:a16="http://schemas.microsoft.com/office/drawing/2014/main" id="{41747B85-75F0-4B64-ACEC-2C99F50ADAB8}"/>
              </a:ext>
            </a:extLst>
          </p:cNvPr>
          <p:cNvGrpSpPr/>
          <p:nvPr/>
        </p:nvGrpSpPr>
        <p:grpSpPr>
          <a:xfrm>
            <a:off x="7834280" y="2056382"/>
            <a:ext cx="1511559" cy="400110"/>
            <a:chOff x="6419460" y="2046030"/>
            <a:chExt cx="1511559" cy="400110"/>
          </a:xfrm>
        </p:grpSpPr>
        <p:sp>
          <p:nvSpPr>
            <p:cNvPr id="21" name="Rectangle 20">
              <a:extLst>
                <a:ext uri="{FF2B5EF4-FFF2-40B4-BE49-F238E27FC236}">
                  <a16:creationId xmlns:a16="http://schemas.microsoft.com/office/drawing/2014/main" id="{8C96A4D8-6E11-4526-A85C-8B01A40B97A2}"/>
                </a:ext>
              </a:extLst>
            </p:cNvPr>
            <p:cNvSpPr/>
            <p:nvPr/>
          </p:nvSpPr>
          <p:spPr bwMode="auto">
            <a:xfrm>
              <a:off x="6419460" y="2046030"/>
              <a:ext cx="1511559" cy="400110"/>
            </a:xfrm>
            <a:prstGeom prst="rect">
              <a:avLst/>
            </a:prstGeom>
            <a:solidFill>
              <a:srgbClr val="E2F0D9"/>
            </a:solidFill>
            <a:ln w="19050"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2" name="TextBox 21">
              <a:extLst>
                <a:ext uri="{FF2B5EF4-FFF2-40B4-BE49-F238E27FC236}">
                  <a16:creationId xmlns:a16="http://schemas.microsoft.com/office/drawing/2014/main" id="{DA7A69A6-40D9-4C9C-ACC4-2E7D9B9B6827}"/>
                </a:ext>
              </a:extLst>
            </p:cNvPr>
            <p:cNvSpPr txBox="1"/>
            <p:nvPr/>
          </p:nvSpPr>
          <p:spPr>
            <a:xfrm>
              <a:off x="6639677" y="2092197"/>
              <a:ext cx="1071127" cy="307777"/>
            </a:xfrm>
            <a:prstGeom prst="rect">
              <a:avLst/>
            </a:prstGeom>
            <a:noFill/>
          </p:spPr>
          <p:txBody>
            <a:bodyPr wrap="none" rtlCol="0">
              <a:spAutoFit/>
            </a:bodyPr>
            <a:lstStyle/>
            <a:p>
              <a:pPr algn="ctr"/>
              <a:r>
                <a:rPr lang="en-US" sz="1400" dirty="0">
                  <a:latin typeface="Arial" panose="020B0604020202020204" pitchFamily="34" charset="0"/>
                  <a:cs typeface="Arial" panose="020B0604020202020204" pitchFamily="34" charset="0"/>
                </a:rPr>
                <a:t>Make DSM</a:t>
              </a:r>
            </a:p>
          </p:txBody>
        </p:sp>
      </p:grpSp>
      <p:grpSp>
        <p:nvGrpSpPr>
          <p:cNvPr id="63" name="Group 62">
            <a:extLst>
              <a:ext uri="{FF2B5EF4-FFF2-40B4-BE49-F238E27FC236}">
                <a16:creationId xmlns:a16="http://schemas.microsoft.com/office/drawing/2014/main" id="{4AFFF3CF-22E1-40DA-A9FE-92AED076A25E}"/>
              </a:ext>
            </a:extLst>
          </p:cNvPr>
          <p:cNvGrpSpPr/>
          <p:nvPr/>
        </p:nvGrpSpPr>
        <p:grpSpPr>
          <a:xfrm>
            <a:off x="7834280" y="2691095"/>
            <a:ext cx="1511559" cy="400110"/>
            <a:chOff x="6419459" y="2649808"/>
            <a:chExt cx="1511559" cy="400110"/>
          </a:xfrm>
        </p:grpSpPr>
        <p:sp>
          <p:nvSpPr>
            <p:cNvPr id="24" name="Rectangle 23">
              <a:extLst>
                <a:ext uri="{FF2B5EF4-FFF2-40B4-BE49-F238E27FC236}">
                  <a16:creationId xmlns:a16="http://schemas.microsoft.com/office/drawing/2014/main" id="{227B0895-40D6-40AC-8607-F3CB6B3B2073}"/>
                </a:ext>
              </a:extLst>
            </p:cNvPr>
            <p:cNvSpPr/>
            <p:nvPr/>
          </p:nvSpPr>
          <p:spPr bwMode="auto">
            <a:xfrm>
              <a:off x="6419459" y="2649808"/>
              <a:ext cx="1511559" cy="400110"/>
            </a:xfrm>
            <a:prstGeom prst="rect">
              <a:avLst/>
            </a:prstGeom>
            <a:solidFill>
              <a:schemeClr val="bg1"/>
            </a:solidFill>
            <a:ln w="19050"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5" name="TextBox 24">
              <a:extLst>
                <a:ext uri="{FF2B5EF4-FFF2-40B4-BE49-F238E27FC236}">
                  <a16:creationId xmlns:a16="http://schemas.microsoft.com/office/drawing/2014/main" id="{06237609-6427-429E-AC0E-02B811F119CC}"/>
                </a:ext>
              </a:extLst>
            </p:cNvPr>
            <p:cNvSpPr txBox="1"/>
            <p:nvPr/>
          </p:nvSpPr>
          <p:spPr>
            <a:xfrm>
              <a:off x="6620438" y="2695975"/>
              <a:ext cx="1109599" cy="307777"/>
            </a:xfrm>
            <a:prstGeom prst="rect">
              <a:avLst/>
            </a:prstGeom>
            <a:noFill/>
          </p:spPr>
          <p:txBody>
            <a:bodyPr wrap="none" rtlCol="0">
              <a:spAutoFit/>
            </a:bodyPr>
            <a:lstStyle/>
            <a:p>
              <a:pPr algn="ctr"/>
              <a:r>
                <a:rPr lang="en-US" sz="1400" dirty="0">
                  <a:latin typeface="Arial" panose="020B0604020202020204" pitchFamily="34" charset="0"/>
                  <a:cs typeface="Arial" panose="020B0604020202020204" pitchFamily="34" charset="0"/>
                </a:rPr>
                <a:t>Make Mesh</a:t>
              </a:r>
            </a:p>
          </p:txBody>
        </p:sp>
      </p:grpSp>
      <p:grpSp>
        <p:nvGrpSpPr>
          <p:cNvPr id="8195" name="Group 8194">
            <a:extLst>
              <a:ext uri="{FF2B5EF4-FFF2-40B4-BE49-F238E27FC236}">
                <a16:creationId xmlns:a16="http://schemas.microsoft.com/office/drawing/2014/main" id="{B8CB8F91-181F-40B1-9755-CDDE3E75217C}"/>
              </a:ext>
            </a:extLst>
          </p:cNvPr>
          <p:cNvGrpSpPr/>
          <p:nvPr/>
        </p:nvGrpSpPr>
        <p:grpSpPr>
          <a:xfrm>
            <a:off x="7834280" y="5404359"/>
            <a:ext cx="1511559" cy="400110"/>
            <a:chOff x="6418195" y="5403967"/>
            <a:chExt cx="1511559" cy="400110"/>
          </a:xfrm>
        </p:grpSpPr>
        <p:sp>
          <p:nvSpPr>
            <p:cNvPr id="33" name="Rectangle 32">
              <a:extLst>
                <a:ext uri="{FF2B5EF4-FFF2-40B4-BE49-F238E27FC236}">
                  <a16:creationId xmlns:a16="http://schemas.microsoft.com/office/drawing/2014/main" id="{C3F922E1-7EFD-4CCA-9E3E-23D7C8356CAF}"/>
                </a:ext>
              </a:extLst>
            </p:cNvPr>
            <p:cNvSpPr/>
            <p:nvPr/>
          </p:nvSpPr>
          <p:spPr bwMode="auto">
            <a:xfrm>
              <a:off x="6418195" y="5403967"/>
              <a:ext cx="1511559" cy="400110"/>
            </a:xfrm>
            <a:prstGeom prst="rect">
              <a:avLst/>
            </a:prstGeom>
            <a:solidFill>
              <a:srgbClr val="DEEBF7"/>
            </a:solidFill>
            <a:ln w="19050"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34" name="TextBox 33">
              <a:extLst>
                <a:ext uri="{FF2B5EF4-FFF2-40B4-BE49-F238E27FC236}">
                  <a16:creationId xmlns:a16="http://schemas.microsoft.com/office/drawing/2014/main" id="{E50AACF8-783E-45C2-8EFD-52F103E3E4E3}"/>
                </a:ext>
              </a:extLst>
            </p:cNvPr>
            <p:cNvSpPr txBox="1"/>
            <p:nvPr/>
          </p:nvSpPr>
          <p:spPr>
            <a:xfrm>
              <a:off x="6638412" y="5450134"/>
              <a:ext cx="1071127" cy="307777"/>
            </a:xfrm>
            <a:prstGeom prst="rect">
              <a:avLst/>
            </a:prstGeom>
            <a:noFill/>
          </p:spPr>
          <p:txBody>
            <a:bodyPr wrap="none" rtlCol="0">
              <a:spAutoFit/>
            </a:bodyPr>
            <a:lstStyle/>
            <a:p>
              <a:pPr algn="ctr"/>
              <a:r>
                <a:rPr lang="en-US" sz="1400" dirty="0">
                  <a:latin typeface="Arial" panose="020B0604020202020204" pitchFamily="34" charset="0"/>
                  <a:cs typeface="Arial" panose="020B0604020202020204" pitchFamily="34" charset="0"/>
                </a:rPr>
                <a:t>Make DSM</a:t>
              </a:r>
            </a:p>
          </p:txBody>
        </p:sp>
      </p:grpSp>
      <p:grpSp>
        <p:nvGrpSpPr>
          <p:cNvPr id="8200" name="Group 8199">
            <a:extLst>
              <a:ext uri="{FF2B5EF4-FFF2-40B4-BE49-F238E27FC236}">
                <a16:creationId xmlns:a16="http://schemas.microsoft.com/office/drawing/2014/main" id="{B083A7A0-18B8-4216-8080-5C9A0556A31E}"/>
              </a:ext>
            </a:extLst>
          </p:cNvPr>
          <p:cNvGrpSpPr/>
          <p:nvPr/>
        </p:nvGrpSpPr>
        <p:grpSpPr>
          <a:xfrm>
            <a:off x="9899435" y="5404104"/>
            <a:ext cx="1511559" cy="400110"/>
            <a:chOff x="9435504" y="5403967"/>
            <a:chExt cx="1511559" cy="400110"/>
          </a:xfrm>
        </p:grpSpPr>
        <p:sp>
          <p:nvSpPr>
            <p:cNvPr id="48" name="Rectangle 47">
              <a:extLst>
                <a:ext uri="{FF2B5EF4-FFF2-40B4-BE49-F238E27FC236}">
                  <a16:creationId xmlns:a16="http://schemas.microsoft.com/office/drawing/2014/main" id="{17404335-B7E0-4447-97A6-C6AAA005D9F1}"/>
                </a:ext>
              </a:extLst>
            </p:cNvPr>
            <p:cNvSpPr/>
            <p:nvPr/>
          </p:nvSpPr>
          <p:spPr bwMode="auto">
            <a:xfrm>
              <a:off x="9435504" y="5403967"/>
              <a:ext cx="1511559" cy="400110"/>
            </a:xfrm>
            <a:prstGeom prst="rect">
              <a:avLst/>
            </a:prstGeom>
            <a:solidFill>
              <a:schemeClr val="bg1">
                <a:lumMod val="75000"/>
              </a:schemeClr>
            </a:solidFill>
            <a:ln w="19050"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49" name="TextBox 48">
              <a:extLst>
                <a:ext uri="{FF2B5EF4-FFF2-40B4-BE49-F238E27FC236}">
                  <a16:creationId xmlns:a16="http://schemas.microsoft.com/office/drawing/2014/main" id="{DFA43763-8F31-47BA-90C8-8ABCC9B67283}"/>
                </a:ext>
              </a:extLst>
            </p:cNvPr>
            <p:cNvSpPr txBox="1"/>
            <p:nvPr/>
          </p:nvSpPr>
          <p:spPr>
            <a:xfrm>
              <a:off x="9586791" y="5450134"/>
              <a:ext cx="1208985" cy="307777"/>
            </a:xfrm>
            <a:prstGeom prst="rect">
              <a:avLst/>
            </a:prstGeom>
            <a:noFill/>
          </p:spPr>
          <p:txBody>
            <a:bodyPr wrap="none" rtlCol="0">
              <a:spAutoFit/>
            </a:bodyPr>
            <a:lstStyle/>
            <a:p>
              <a:pPr algn="ctr"/>
              <a:r>
                <a:rPr lang="en-US" sz="1400" dirty="0">
                  <a:latin typeface="Arial" panose="020B0604020202020204" pitchFamily="34" charset="0"/>
                  <a:cs typeface="Arial" panose="020B0604020202020204" pitchFamily="34" charset="0"/>
                </a:rPr>
                <a:t>Error Metrics</a:t>
              </a:r>
            </a:p>
          </p:txBody>
        </p:sp>
      </p:grpSp>
      <p:grpSp>
        <p:nvGrpSpPr>
          <p:cNvPr id="8193" name="Group 8192">
            <a:extLst>
              <a:ext uri="{FF2B5EF4-FFF2-40B4-BE49-F238E27FC236}">
                <a16:creationId xmlns:a16="http://schemas.microsoft.com/office/drawing/2014/main" id="{0B02F037-32D8-4ED2-9659-C2A7F42DC7D1}"/>
              </a:ext>
            </a:extLst>
          </p:cNvPr>
          <p:cNvGrpSpPr/>
          <p:nvPr/>
        </p:nvGrpSpPr>
        <p:grpSpPr>
          <a:xfrm>
            <a:off x="7834279" y="4365083"/>
            <a:ext cx="1511560" cy="804672"/>
            <a:chOff x="6418196" y="4266941"/>
            <a:chExt cx="1511560" cy="804672"/>
          </a:xfrm>
        </p:grpSpPr>
        <p:sp>
          <p:nvSpPr>
            <p:cNvPr id="54" name="Rectangle 53">
              <a:extLst>
                <a:ext uri="{FF2B5EF4-FFF2-40B4-BE49-F238E27FC236}">
                  <a16:creationId xmlns:a16="http://schemas.microsoft.com/office/drawing/2014/main" id="{791B3915-9226-4AD1-97B6-2297F93B5B30}"/>
                </a:ext>
              </a:extLst>
            </p:cNvPr>
            <p:cNvSpPr/>
            <p:nvPr/>
          </p:nvSpPr>
          <p:spPr bwMode="auto">
            <a:xfrm>
              <a:off x="6418197" y="4266941"/>
              <a:ext cx="1511559" cy="804672"/>
            </a:xfrm>
            <a:prstGeom prst="rect">
              <a:avLst/>
            </a:prstGeom>
            <a:solidFill>
              <a:schemeClr val="bg1"/>
            </a:solidFill>
            <a:ln w="19050"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Tahoma" charset="0"/>
              </a:endParaRPr>
            </a:p>
          </p:txBody>
        </p:sp>
        <p:sp>
          <p:nvSpPr>
            <p:cNvPr id="55" name="TextBox 54">
              <a:extLst>
                <a:ext uri="{FF2B5EF4-FFF2-40B4-BE49-F238E27FC236}">
                  <a16:creationId xmlns:a16="http://schemas.microsoft.com/office/drawing/2014/main" id="{70DB7F4A-2634-459E-81EC-9D85BE2803EA}"/>
                </a:ext>
              </a:extLst>
            </p:cNvPr>
            <p:cNvSpPr txBox="1"/>
            <p:nvPr/>
          </p:nvSpPr>
          <p:spPr>
            <a:xfrm>
              <a:off x="6418196" y="4407667"/>
              <a:ext cx="1511559" cy="523220"/>
            </a:xfrm>
            <a:prstGeom prst="rect">
              <a:avLst/>
            </a:prstGeom>
            <a:noFill/>
          </p:spPr>
          <p:txBody>
            <a:bodyPr wrap="square" rtlCol="0">
              <a:spAutoFit/>
            </a:bodyPr>
            <a:lstStyle/>
            <a:p>
              <a:pPr algn="ctr"/>
              <a:r>
                <a:rPr lang="en-US" sz="1400" dirty="0">
                  <a:latin typeface="Arial" panose="020B0604020202020204" pitchFamily="34" charset="0"/>
                  <a:cs typeface="Arial" panose="020B0604020202020204" pitchFamily="34" charset="0"/>
                </a:rPr>
                <a:t>Make 3D Reconstruction</a:t>
              </a:r>
            </a:p>
          </p:txBody>
        </p:sp>
      </p:grpSp>
      <p:cxnSp>
        <p:nvCxnSpPr>
          <p:cNvPr id="50" name="Straight Arrow Connector 49">
            <a:extLst>
              <a:ext uri="{FF2B5EF4-FFF2-40B4-BE49-F238E27FC236}">
                <a16:creationId xmlns:a16="http://schemas.microsoft.com/office/drawing/2014/main" id="{CFF59B18-1BCB-4A20-9C83-A19F955DA584}"/>
              </a:ext>
            </a:extLst>
          </p:cNvPr>
          <p:cNvCxnSpPr>
            <a:cxnSpLocks/>
          </p:cNvCxnSpPr>
          <p:nvPr/>
        </p:nvCxnSpPr>
        <p:spPr bwMode="auto">
          <a:xfrm>
            <a:off x="8590059" y="5172703"/>
            <a:ext cx="0" cy="237744"/>
          </a:xfrm>
          <a:prstGeom prst="straightConnector1">
            <a:avLst/>
          </a:prstGeom>
          <a:solidFill>
            <a:schemeClr val="accent1"/>
          </a:solidFill>
          <a:ln w="19050" cap="flat" cmpd="sng" algn="ctr">
            <a:solidFill>
              <a:schemeClr val="tx1"/>
            </a:solidFill>
            <a:prstDash val="solid"/>
            <a:miter lim="800000"/>
            <a:headEnd type="none" w="med" len="med"/>
            <a:tailEnd type="triangle"/>
          </a:ln>
          <a:effectLst/>
        </p:spPr>
      </p:cxnSp>
      <p:cxnSp>
        <p:nvCxnSpPr>
          <p:cNvPr id="74" name="Straight Arrow Connector 73">
            <a:extLst>
              <a:ext uri="{FF2B5EF4-FFF2-40B4-BE49-F238E27FC236}">
                <a16:creationId xmlns:a16="http://schemas.microsoft.com/office/drawing/2014/main" id="{9DB5ADA4-2C0F-4064-A52E-DB65527232BB}"/>
              </a:ext>
            </a:extLst>
          </p:cNvPr>
          <p:cNvCxnSpPr>
            <a:cxnSpLocks/>
          </p:cNvCxnSpPr>
          <p:nvPr/>
        </p:nvCxnSpPr>
        <p:spPr bwMode="auto">
          <a:xfrm>
            <a:off x="8590059" y="4129773"/>
            <a:ext cx="0" cy="237744"/>
          </a:xfrm>
          <a:prstGeom prst="straightConnector1">
            <a:avLst/>
          </a:prstGeom>
          <a:solidFill>
            <a:schemeClr val="accent1"/>
          </a:solidFill>
          <a:ln w="19050" cap="flat" cmpd="sng" algn="ctr">
            <a:solidFill>
              <a:schemeClr val="tx1"/>
            </a:solidFill>
            <a:prstDash val="solid"/>
            <a:miter lim="800000"/>
            <a:headEnd type="none" w="med" len="med"/>
            <a:tailEnd type="triangle"/>
          </a:ln>
          <a:effectLst/>
        </p:spPr>
      </p:cxnSp>
      <p:cxnSp>
        <p:nvCxnSpPr>
          <p:cNvPr id="75" name="Straight Arrow Connector 74">
            <a:extLst>
              <a:ext uri="{FF2B5EF4-FFF2-40B4-BE49-F238E27FC236}">
                <a16:creationId xmlns:a16="http://schemas.microsoft.com/office/drawing/2014/main" id="{FDA922F2-E88E-45D5-827A-081A6E473D48}"/>
              </a:ext>
            </a:extLst>
          </p:cNvPr>
          <p:cNvCxnSpPr>
            <a:cxnSpLocks/>
          </p:cNvCxnSpPr>
          <p:nvPr/>
        </p:nvCxnSpPr>
        <p:spPr bwMode="auto">
          <a:xfrm>
            <a:off x="8590059" y="3102384"/>
            <a:ext cx="0" cy="237744"/>
          </a:xfrm>
          <a:prstGeom prst="straightConnector1">
            <a:avLst/>
          </a:prstGeom>
          <a:solidFill>
            <a:schemeClr val="accent1"/>
          </a:solidFill>
          <a:ln w="19050" cap="flat" cmpd="sng" algn="ctr">
            <a:solidFill>
              <a:schemeClr val="tx1"/>
            </a:solidFill>
            <a:prstDash val="solid"/>
            <a:miter lim="800000"/>
            <a:headEnd type="none" w="med" len="med"/>
            <a:tailEnd type="triangle"/>
          </a:ln>
          <a:effectLst/>
        </p:spPr>
      </p:cxnSp>
      <p:cxnSp>
        <p:nvCxnSpPr>
          <p:cNvPr id="76" name="Straight Arrow Connector 75">
            <a:extLst>
              <a:ext uri="{FF2B5EF4-FFF2-40B4-BE49-F238E27FC236}">
                <a16:creationId xmlns:a16="http://schemas.microsoft.com/office/drawing/2014/main" id="{DDEC698C-2365-4660-AD7F-3A774DD3F246}"/>
              </a:ext>
            </a:extLst>
          </p:cNvPr>
          <p:cNvCxnSpPr>
            <a:cxnSpLocks/>
          </p:cNvCxnSpPr>
          <p:nvPr/>
        </p:nvCxnSpPr>
        <p:spPr bwMode="auto">
          <a:xfrm>
            <a:off x="8590059" y="2452928"/>
            <a:ext cx="0" cy="237744"/>
          </a:xfrm>
          <a:prstGeom prst="straightConnector1">
            <a:avLst/>
          </a:prstGeom>
          <a:solidFill>
            <a:schemeClr val="accent1"/>
          </a:solidFill>
          <a:ln w="19050" cap="flat" cmpd="sng" algn="ctr">
            <a:solidFill>
              <a:schemeClr val="tx1"/>
            </a:solidFill>
            <a:prstDash val="solid"/>
            <a:miter lim="800000"/>
            <a:headEnd type="none" w="med" len="med"/>
            <a:tailEnd type="triangle"/>
          </a:ln>
          <a:effectLst/>
        </p:spPr>
      </p:cxnSp>
      <p:cxnSp>
        <p:nvCxnSpPr>
          <p:cNvPr id="77" name="Straight Arrow Connector 76">
            <a:extLst>
              <a:ext uri="{FF2B5EF4-FFF2-40B4-BE49-F238E27FC236}">
                <a16:creationId xmlns:a16="http://schemas.microsoft.com/office/drawing/2014/main" id="{53644500-FDF2-4FD2-82C2-44E255E81B89}"/>
              </a:ext>
            </a:extLst>
          </p:cNvPr>
          <p:cNvCxnSpPr>
            <a:cxnSpLocks/>
          </p:cNvCxnSpPr>
          <p:nvPr/>
        </p:nvCxnSpPr>
        <p:spPr bwMode="auto">
          <a:xfrm>
            <a:off x="8590059" y="1823613"/>
            <a:ext cx="0" cy="237744"/>
          </a:xfrm>
          <a:prstGeom prst="straightConnector1">
            <a:avLst/>
          </a:prstGeom>
          <a:solidFill>
            <a:schemeClr val="accent1"/>
          </a:solidFill>
          <a:ln w="19050" cap="flat" cmpd="sng" algn="ctr">
            <a:solidFill>
              <a:schemeClr val="tx1"/>
            </a:solidFill>
            <a:prstDash val="solid"/>
            <a:miter lim="800000"/>
            <a:headEnd type="none" w="med" len="med"/>
            <a:tailEnd type="triangle"/>
          </a:ln>
          <a:effectLst/>
        </p:spPr>
      </p:cxnSp>
      <p:cxnSp>
        <p:nvCxnSpPr>
          <p:cNvPr id="78" name="Straight Arrow Connector 77">
            <a:extLst>
              <a:ext uri="{FF2B5EF4-FFF2-40B4-BE49-F238E27FC236}">
                <a16:creationId xmlns:a16="http://schemas.microsoft.com/office/drawing/2014/main" id="{14D6CDFD-46D0-4CF2-9DA5-9331C3CE49E4}"/>
              </a:ext>
            </a:extLst>
          </p:cNvPr>
          <p:cNvCxnSpPr>
            <a:cxnSpLocks/>
          </p:cNvCxnSpPr>
          <p:nvPr/>
        </p:nvCxnSpPr>
        <p:spPr bwMode="auto">
          <a:xfrm>
            <a:off x="9345206" y="5604159"/>
            <a:ext cx="548640" cy="0"/>
          </a:xfrm>
          <a:prstGeom prst="straightConnector1">
            <a:avLst/>
          </a:prstGeom>
          <a:solidFill>
            <a:schemeClr val="accent1"/>
          </a:solidFill>
          <a:ln w="19050" cap="flat" cmpd="sng" algn="ctr">
            <a:solidFill>
              <a:schemeClr val="tx1"/>
            </a:solidFill>
            <a:prstDash val="solid"/>
            <a:miter lim="800000"/>
            <a:headEnd type="none" w="med" len="med"/>
            <a:tailEnd type="triangle"/>
          </a:ln>
          <a:effectLst/>
        </p:spPr>
      </p:cxnSp>
      <p:cxnSp>
        <p:nvCxnSpPr>
          <p:cNvPr id="86" name="Straight Arrow Connector 85">
            <a:extLst>
              <a:ext uri="{FF2B5EF4-FFF2-40B4-BE49-F238E27FC236}">
                <a16:creationId xmlns:a16="http://schemas.microsoft.com/office/drawing/2014/main" id="{A76EF193-5750-4291-97A7-5407943520CB}"/>
              </a:ext>
            </a:extLst>
          </p:cNvPr>
          <p:cNvCxnSpPr>
            <a:cxnSpLocks/>
          </p:cNvCxnSpPr>
          <p:nvPr/>
        </p:nvCxnSpPr>
        <p:spPr bwMode="auto">
          <a:xfrm>
            <a:off x="10646498" y="2256437"/>
            <a:ext cx="0" cy="3134486"/>
          </a:xfrm>
          <a:prstGeom prst="straightConnector1">
            <a:avLst/>
          </a:prstGeom>
          <a:solidFill>
            <a:schemeClr val="accent1"/>
          </a:solidFill>
          <a:ln w="19050" cap="flat" cmpd="sng" algn="ctr">
            <a:solidFill>
              <a:schemeClr val="tx1"/>
            </a:solidFill>
            <a:prstDash val="solid"/>
            <a:miter lim="800000"/>
            <a:headEnd type="none" w="med" len="med"/>
            <a:tailEnd type="triangle"/>
          </a:ln>
          <a:effectLst/>
        </p:spPr>
      </p:cxnSp>
      <p:cxnSp>
        <p:nvCxnSpPr>
          <p:cNvPr id="8207" name="Straight Connector 8206">
            <a:extLst>
              <a:ext uri="{FF2B5EF4-FFF2-40B4-BE49-F238E27FC236}">
                <a16:creationId xmlns:a16="http://schemas.microsoft.com/office/drawing/2014/main" id="{38D0F451-93E7-497C-8F38-AFC0DF3EDF7E}"/>
              </a:ext>
            </a:extLst>
          </p:cNvPr>
          <p:cNvCxnSpPr>
            <a:stCxn id="21" idx="3"/>
          </p:cNvCxnSpPr>
          <p:nvPr/>
        </p:nvCxnSpPr>
        <p:spPr bwMode="auto">
          <a:xfrm>
            <a:off x="9345839" y="2256437"/>
            <a:ext cx="1309375" cy="0"/>
          </a:xfrm>
          <a:prstGeom prst="line">
            <a:avLst/>
          </a:prstGeom>
          <a:solidFill>
            <a:schemeClr val="accent1"/>
          </a:solidFill>
          <a:ln w="19050" cap="flat" cmpd="sng" algn="ctr">
            <a:solidFill>
              <a:schemeClr val="tx1"/>
            </a:solidFill>
            <a:prstDash val="solid"/>
            <a:miter lim="800000"/>
            <a:headEnd type="none" w="med" len="med"/>
            <a:tailEnd type="none" w="med" len="med"/>
          </a:ln>
          <a:effectLst/>
        </p:spPr>
      </p:cxnSp>
      <p:sp>
        <p:nvSpPr>
          <p:cNvPr id="111" name="Text Box 18">
            <a:extLst>
              <a:ext uri="{FF2B5EF4-FFF2-40B4-BE49-F238E27FC236}">
                <a16:creationId xmlns:a16="http://schemas.microsoft.com/office/drawing/2014/main" id="{5BB679E6-DD1A-4E64-AFD9-5CD9F7A00354}"/>
              </a:ext>
            </a:extLst>
          </p:cNvPr>
          <p:cNvSpPr txBox="1"/>
          <p:nvPr/>
        </p:nvSpPr>
        <p:spPr>
          <a:xfrm>
            <a:off x="6559652" y="2016004"/>
            <a:ext cx="1248598" cy="49617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r">
              <a:spcBef>
                <a:spcPts val="0"/>
              </a:spcBef>
              <a:spcAft>
                <a:spcPts val="0"/>
              </a:spcAft>
            </a:pPr>
            <a:r>
              <a:rPr lang="en-US" sz="1400" i="1" dirty="0">
                <a:effectLst/>
                <a:latin typeface="Arial" panose="020B0604020202020204" pitchFamily="34" charset="0"/>
                <a:ea typeface="Times New Roman" panose="02020603050405020304" pitchFamily="18" charset="0"/>
                <a:cs typeface="Arial" panose="020B0604020202020204" pitchFamily="34" charset="0"/>
              </a:rPr>
              <a:t>Reference Dataset</a:t>
            </a:r>
          </a:p>
        </p:txBody>
      </p:sp>
      <p:sp>
        <p:nvSpPr>
          <p:cNvPr id="112" name="Text Box 18">
            <a:extLst>
              <a:ext uri="{FF2B5EF4-FFF2-40B4-BE49-F238E27FC236}">
                <a16:creationId xmlns:a16="http://schemas.microsoft.com/office/drawing/2014/main" id="{840C0731-C5E9-4BDC-BD1C-54B192169D58}"/>
              </a:ext>
            </a:extLst>
          </p:cNvPr>
          <p:cNvSpPr txBox="1"/>
          <p:nvPr/>
        </p:nvSpPr>
        <p:spPr>
          <a:xfrm>
            <a:off x="6533621" y="5356073"/>
            <a:ext cx="1248598" cy="49617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r">
              <a:spcBef>
                <a:spcPts val="0"/>
              </a:spcBef>
              <a:spcAft>
                <a:spcPts val="0"/>
              </a:spcAft>
            </a:pPr>
            <a:r>
              <a:rPr lang="en-US" sz="1400" i="1" dirty="0">
                <a:effectLst/>
                <a:latin typeface="Arial" panose="020B0604020202020204" pitchFamily="34" charset="0"/>
                <a:ea typeface="Times New Roman" panose="02020603050405020304" pitchFamily="18" charset="0"/>
                <a:cs typeface="Arial" panose="020B0604020202020204" pitchFamily="34" charset="0"/>
              </a:rPr>
              <a:t>Simulated Dataset</a:t>
            </a:r>
          </a:p>
        </p:txBody>
      </p:sp>
    </p:spTree>
    <p:extLst>
      <p:ext uri="{BB962C8B-B14F-4D97-AF65-F5344CB8AC3E}">
        <p14:creationId xmlns:p14="http://schemas.microsoft.com/office/powerpoint/2010/main" val="2753095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drone_position_view">
            <a:hlinkClick r:id="" action="ppaction://media"/>
            <a:extLst>
              <a:ext uri="{FF2B5EF4-FFF2-40B4-BE49-F238E27FC236}">
                <a16:creationId xmlns:a16="http://schemas.microsoft.com/office/drawing/2014/main" id="{DDFB6DCD-A800-46CE-9BA7-0617C871FA8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866637" y="2303273"/>
            <a:ext cx="7418262" cy="4029816"/>
          </a:xfrm>
          <a:prstGeom prst="rect">
            <a:avLst/>
          </a:prstGeom>
        </p:spPr>
      </p:pic>
      <p:sp>
        <p:nvSpPr>
          <p:cNvPr id="8" name="Rectangle 3">
            <a:extLst>
              <a:ext uri="{FF2B5EF4-FFF2-40B4-BE49-F238E27FC236}">
                <a16:creationId xmlns:a16="http://schemas.microsoft.com/office/drawing/2014/main" id="{884F5A92-0A51-469E-AC24-D91EF8C19B8B}"/>
              </a:ext>
            </a:extLst>
          </p:cNvPr>
          <p:cNvSpPr txBox="1">
            <a:spLocks noChangeArrowheads="1"/>
          </p:cNvSpPr>
          <p:nvPr/>
        </p:nvSpPr>
        <p:spPr bwMode="auto">
          <a:xfrm>
            <a:off x="182880" y="1348313"/>
            <a:ext cx="11558762"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Example of gathering virtual images over a reference dataset to create a simulated dataset:</a:t>
            </a:r>
          </a:p>
        </p:txBody>
      </p:sp>
      <p:sp>
        <p:nvSpPr>
          <p:cNvPr id="8194" name="Rectangle 2"/>
          <p:cNvSpPr>
            <a:spLocks noGrp="1" noChangeArrowheads="1"/>
          </p:cNvSpPr>
          <p:nvPr>
            <p:ph type="title"/>
          </p:nvPr>
        </p:nvSpPr>
        <p:spPr>
          <a:xfrm>
            <a:off x="1125214" y="0"/>
            <a:ext cx="9941572" cy="841248"/>
          </a:xfrm>
        </p:spPr>
        <p:txBody>
          <a:bodyPr/>
          <a:lstStyle/>
          <a:p>
            <a:pPr eaLnBrk="1" hangingPunct="1"/>
            <a:r>
              <a:rPr lang="en-US" sz="2800" dirty="0"/>
              <a:t>3. Optimizing 3D Reconstructions from UAS Imagery</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10</a:t>
            </a:fld>
            <a:endParaRPr lang="en-US" dirty="0">
              <a:solidFill>
                <a:srgbClr val="000000"/>
              </a:solidFill>
            </a:endParaRPr>
          </a:p>
        </p:txBody>
      </p:sp>
      <p:cxnSp>
        <p:nvCxnSpPr>
          <p:cNvPr id="4" name="Straight Connector 3">
            <a:extLst>
              <a:ext uri="{FF2B5EF4-FFF2-40B4-BE49-F238E27FC236}">
                <a16:creationId xmlns:a16="http://schemas.microsoft.com/office/drawing/2014/main" id="{E7C8E008-67CF-44ED-909D-0F00C55CE443}"/>
              </a:ext>
            </a:extLst>
          </p:cNvPr>
          <p:cNvCxnSpPr>
            <a:cxnSpLocks/>
          </p:cNvCxnSpPr>
          <p:nvPr/>
        </p:nvCxnSpPr>
        <p:spPr bwMode="auto">
          <a:xfrm>
            <a:off x="1194662" y="3122469"/>
            <a:ext cx="0" cy="2468880"/>
          </a:xfrm>
          <a:prstGeom prst="line">
            <a:avLst/>
          </a:prstGeom>
          <a:solidFill>
            <a:schemeClr val="accent1"/>
          </a:solidFill>
          <a:ln w="19050" cap="flat" cmpd="sng" algn="ctr">
            <a:solidFill>
              <a:schemeClr val="tx1"/>
            </a:solidFill>
            <a:prstDash val="solid"/>
            <a:miter lim="800000"/>
            <a:headEnd type="none" w="med" len="med"/>
            <a:tailEnd type="none" w="med" len="med"/>
          </a:ln>
          <a:effectLst/>
        </p:spPr>
      </p:cxnSp>
      <p:cxnSp>
        <p:nvCxnSpPr>
          <p:cNvPr id="12" name="Straight Connector 11">
            <a:extLst>
              <a:ext uri="{FF2B5EF4-FFF2-40B4-BE49-F238E27FC236}">
                <a16:creationId xmlns:a16="http://schemas.microsoft.com/office/drawing/2014/main" id="{3FA9C128-C561-4B38-8D29-C838785A5F84}"/>
              </a:ext>
            </a:extLst>
          </p:cNvPr>
          <p:cNvCxnSpPr>
            <a:cxnSpLocks/>
          </p:cNvCxnSpPr>
          <p:nvPr/>
        </p:nvCxnSpPr>
        <p:spPr bwMode="auto">
          <a:xfrm>
            <a:off x="1744130" y="3122469"/>
            <a:ext cx="0" cy="2468880"/>
          </a:xfrm>
          <a:prstGeom prst="line">
            <a:avLst/>
          </a:prstGeom>
          <a:solidFill>
            <a:schemeClr val="accent1"/>
          </a:solidFill>
          <a:ln w="19050" cap="flat" cmpd="sng" algn="ctr">
            <a:solidFill>
              <a:schemeClr val="tx1"/>
            </a:solidFill>
            <a:prstDash val="solid"/>
            <a:miter lim="800000"/>
            <a:headEnd type="none" w="med" len="med"/>
            <a:tailEnd type="none" w="med" len="med"/>
          </a:ln>
          <a:effectLst/>
        </p:spPr>
      </p:cxnSp>
      <p:cxnSp>
        <p:nvCxnSpPr>
          <p:cNvPr id="13" name="Straight Connector 12">
            <a:extLst>
              <a:ext uri="{FF2B5EF4-FFF2-40B4-BE49-F238E27FC236}">
                <a16:creationId xmlns:a16="http://schemas.microsoft.com/office/drawing/2014/main" id="{1834B113-E857-4791-BC67-DE031322ACB8}"/>
              </a:ext>
            </a:extLst>
          </p:cNvPr>
          <p:cNvCxnSpPr>
            <a:cxnSpLocks/>
          </p:cNvCxnSpPr>
          <p:nvPr/>
        </p:nvCxnSpPr>
        <p:spPr bwMode="auto">
          <a:xfrm>
            <a:off x="2843067" y="3122469"/>
            <a:ext cx="0" cy="2468880"/>
          </a:xfrm>
          <a:prstGeom prst="line">
            <a:avLst/>
          </a:prstGeom>
          <a:solidFill>
            <a:schemeClr val="accent1"/>
          </a:solidFill>
          <a:ln w="19050" cap="flat" cmpd="sng" algn="ctr">
            <a:solidFill>
              <a:schemeClr val="tx1"/>
            </a:solidFill>
            <a:prstDash val="solid"/>
            <a:miter lim="800000"/>
            <a:headEnd type="none" w="med" len="med"/>
            <a:tailEnd type="none" w="med" len="med"/>
          </a:ln>
          <a:effectLst/>
        </p:spPr>
      </p:cxnSp>
      <p:cxnSp>
        <p:nvCxnSpPr>
          <p:cNvPr id="14" name="Straight Connector 13">
            <a:extLst>
              <a:ext uri="{FF2B5EF4-FFF2-40B4-BE49-F238E27FC236}">
                <a16:creationId xmlns:a16="http://schemas.microsoft.com/office/drawing/2014/main" id="{4DDD2FEE-5395-4EC8-9640-A7CAF306002D}"/>
              </a:ext>
            </a:extLst>
          </p:cNvPr>
          <p:cNvCxnSpPr>
            <a:cxnSpLocks/>
          </p:cNvCxnSpPr>
          <p:nvPr/>
        </p:nvCxnSpPr>
        <p:spPr bwMode="auto">
          <a:xfrm>
            <a:off x="2293598" y="3122469"/>
            <a:ext cx="0" cy="2468880"/>
          </a:xfrm>
          <a:prstGeom prst="line">
            <a:avLst/>
          </a:prstGeom>
          <a:solidFill>
            <a:schemeClr val="accent1"/>
          </a:solidFill>
          <a:ln w="19050" cap="flat" cmpd="sng" algn="ctr">
            <a:solidFill>
              <a:schemeClr val="tx1"/>
            </a:solidFill>
            <a:prstDash val="solid"/>
            <a:miter lim="800000"/>
            <a:headEnd type="none" w="med" len="med"/>
            <a:tailEnd type="none" w="med" len="med"/>
          </a:ln>
          <a:effectLst/>
        </p:spPr>
      </p:cxnSp>
      <p:cxnSp>
        <p:nvCxnSpPr>
          <p:cNvPr id="15" name="Straight Connector 14">
            <a:extLst>
              <a:ext uri="{FF2B5EF4-FFF2-40B4-BE49-F238E27FC236}">
                <a16:creationId xmlns:a16="http://schemas.microsoft.com/office/drawing/2014/main" id="{55817543-D1BB-481B-AC5F-5B8C8EFECC89}"/>
              </a:ext>
            </a:extLst>
          </p:cNvPr>
          <p:cNvCxnSpPr>
            <a:cxnSpLocks/>
          </p:cNvCxnSpPr>
          <p:nvPr/>
        </p:nvCxnSpPr>
        <p:spPr bwMode="auto">
          <a:xfrm flipH="1">
            <a:off x="1194662" y="5591349"/>
            <a:ext cx="548640" cy="0"/>
          </a:xfrm>
          <a:prstGeom prst="line">
            <a:avLst/>
          </a:prstGeom>
          <a:solidFill>
            <a:schemeClr val="accent1"/>
          </a:solidFill>
          <a:ln w="19050" cap="flat" cmpd="sng" algn="ctr">
            <a:solidFill>
              <a:schemeClr val="tx1"/>
            </a:solidFill>
            <a:prstDash val="solid"/>
            <a:miter lim="800000"/>
            <a:headEnd type="none" w="med" len="med"/>
            <a:tailEnd type="none" w="med" len="med"/>
          </a:ln>
          <a:effectLst/>
        </p:spPr>
      </p:cxnSp>
      <p:cxnSp>
        <p:nvCxnSpPr>
          <p:cNvPr id="18" name="Straight Connector 17">
            <a:extLst>
              <a:ext uri="{FF2B5EF4-FFF2-40B4-BE49-F238E27FC236}">
                <a16:creationId xmlns:a16="http://schemas.microsoft.com/office/drawing/2014/main" id="{37F1B09F-DA5E-4656-9E57-AC68F2986DBF}"/>
              </a:ext>
            </a:extLst>
          </p:cNvPr>
          <p:cNvCxnSpPr>
            <a:cxnSpLocks/>
          </p:cNvCxnSpPr>
          <p:nvPr/>
        </p:nvCxnSpPr>
        <p:spPr bwMode="auto">
          <a:xfrm flipH="1">
            <a:off x="1741018" y="3128758"/>
            <a:ext cx="548640" cy="0"/>
          </a:xfrm>
          <a:prstGeom prst="line">
            <a:avLst/>
          </a:prstGeom>
          <a:solidFill>
            <a:schemeClr val="accent1"/>
          </a:solidFill>
          <a:ln w="19050" cap="flat" cmpd="sng" algn="ctr">
            <a:solidFill>
              <a:schemeClr val="tx1"/>
            </a:solidFill>
            <a:prstDash val="solid"/>
            <a:miter lim="800000"/>
            <a:headEnd type="none" w="med" len="med"/>
            <a:tailEnd type="none" w="med" len="med"/>
          </a:ln>
          <a:effectLst/>
        </p:spPr>
      </p:cxnSp>
      <p:cxnSp>
        <p:nvCxnSpPr>
          <p:cNvPr id="19" name="Straight Connector 18">
            <a:extLst>
              <a:ext uri="{FF2B5EF4-FFF2-40B4-BE49-F238E27FC236}">
                <a16:creationId xmlns:a16="http://schemas.microsoft.com/office/drawing/2014/main" id="{B8F37EC7-38D2-4F6E-A1D5-EC83A6E876DA}"/>
              </a:ext>
            </a:extLst>
          </p:cNvPr>
          <p:cNvCxnSpPr>
            <a:cxnSpLocks/>
          </p:cNvCxnSpPr>
          <p:nvPr/>
        </p:nvCxnSpPr>
        <p:spPr bwMode="auto">
          <a:xfrm flipH="1">
            <a:off x="2287378" y="5587269"/>
            <a:ext cx="548640" cy="0"/>
          </a:xfrm>
          <a:prstGeom prst="line">
            <a:avLst/>
          </a:prstGeom>
          <a:solidFill>
            <a:schemeClr val="accent1"/>
          </a:solidFill>
          <a:ln w="19050" cap="flat" cmpd="sng" algn="ctr">
            <a:solidFill>
              <a:schemeClr val="tx1"/>
            </a:solidFill>
            <a:prstDash val="solid"/>
            <a:miter lim="800000"/>
            <a:headEnd type="none" w="med" len="med"/>
            <a:tailEnd type="none" w="med" len="med"/>
          </a:ln>
          <a:effectLst/>
        </p:spPr>
      </p:cxnSp>
      <p:sp>
        <p:nvSpPr>
          <p:cNvPr id="17" name="Isosceles Triangle 16">
            <a:extLst>
              <a:ext uri="{FF2B5EF4-FFF2-40B4-BE49-F238E27FC236}">
                <a16:creationId xmlns:a16="http://schemas.microsoft.com/office/drawing/2014/main" id="{308D875A-F08B-433F-A859-A1E742D3ECEA}"/>
              </a:ext>
            </a:extLst>
          </p:cNvPr>
          <p:cNvSpPr>
            <a:spLocks noChangeAspect="1"/>
          </p:cNvSpPr>
          <p:nvPr/>
        </p:nvSpPr>
        <p:spPr bwMode="auto">
          <a:xfrm>
            <a:off x="2760504" y="3387195"/>
            <a:ext cx="173176" cy="149290"/>
          </a:xfrm>
          <a:prstGeom prst="triangle">
            <a:avLst/>
          </a:prstGeom>
          <a:solidFill>
            <a:schemeClr val="tx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1" name="Isosceles Triangle 20">
            <a:extLst>
              <a:ext uri="{FF2B5EF4-FFF2-40B4-BE49-F238E27FC236}">
                <a16:creationId xmlns:a16="http://schemas.microsoft.com/office/drawing/2014/main" id="{BCA17280-5B8B-4923-927B-75A426B9B6D3}"/>
              </a:ext>
            </a:extLst>
          </p:cNvPr>
          <p:cNvSpPr>
            <a:spLocks noChangeAspect="1"/>
          </p:cNvSpPr>
          <p:nvPr/>
        </p:nvSpPr>
        <p:spPr bwMode="auto">
          <a:xfrm>
            <a:off x="1653239" y="3387195"/>
            <a:ext cx="173176" cy="149290"/>
          </a:xfrm>
          <a:prstGeom prst="triangle">
            <a:avLst/>
          </a:prstGeom>
          <a:solidFill>
            <a:schemeClr val="tx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2" name="Isosceles Triangle 21">
            <a:extLst>
              <a:ext uri="{FF2B5EF4-FFF2-40B4-BE49-F238E27FC236}">
                <a16:creationId xmlns:a16="http://schemas.microsoft.com/office/drawing/2014/main" id="{3795FFCC-FEFD-488D-9363-A0AD223CBAE0}"/>
              </a:ext>
            </a:extLst>
          </p:cNvPr>
          <p:cNvSpPr>
            <a:spLocks noChangeAspect="1"/>
          </p:cNvSpPr>
          <p:nvPr/>
        </p:nvSpPr>
        <p:spPr bwMode="auto">
          <a:xfrm flipV="1">
            <a:off x="2198404" y="3387195"/>
            <a:ext cx="173176" cy="149290"/>
          </a:xfrm>
          <a:prstGeom prst="triangle">
            <a:avLst/>
          </a:prstGeom>
          <a:solidFill>
            <a:schemeClr val="tx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3" name="Isosceles Triangle 22">
            <a:extLst>
              <a:ext uri="{FF2B5EF4-FFF2-40B4-BE49-F238E27FC236}">
                <a16:creationId xmlns:a16="http://schemas.microsoft.com/office/drawing/2014/main" id="{34C70053-683B-44B2-B4EB-3E8E8E72B659}"/>
              </a:ext>
            </a:extLst>
          </p:cNvPr>
          <p:cNvSpPr>
            <a:spLocks noChangeAspect="1"/>
          </p:cNvSpPr>
          <p:nvPr/>
        </p:nvSpPr>
        <p:spPr bwMode="auto">
          <a:xfrm flipV="1">
            <a:off x="1108074" y="3387195"/>
            <a:ext cx="173176" cy="149290"/>
          </a:xfrm>
          <a:prstGeom prst="triangle">
            <a:avLst/>
          </a:prstGeom>
          <a:solidFill>
            <a:schemeClr val="tx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0" name="Rectangle 19">
            <a:extLst>
              <a:ext uri="{FF2B5EF4-FFF2-40B4-BE49-F238E27FC236}">
                <a16:creationId xmlns:a16="http://schemas.microsoft.com/office/drawing/2014/main" id="{5C37B7F0-457B-4435-988D-A32475A536A7}"/>
              </a:ext>
            </a:extLst>
          </p:cNvPr>
          <p:cNvSpPr>
            <a:spLocks/>
          </p:cNvSpPr>
          <p:nvPr/>
        </p:nvSpPr>
        <p:spPr bwMode="auto">
          <a:xfrm>
            <a:off x="839357" y="3732810"/>
            <a:ext cx="731520" cy="548640"/>
          </a:xfrm>
          <a:prstGeom prst="rect">
            <a:avLst/>
          </a:prstGeom>
          <a:solidFill>
            <a:schemeClr val="accent1">
              <a:lumMod val="60000"/>
              <a:lumOff val="40000"/>
              <a:alpha val="50000"/>
            </a:schemeClr>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5" name="Rectangle 24">
            <a:extLst>
              <a:ext uri="{FF2B5EF4-FFF2-40B4-BE49-F238E27FC236}">
                <a16:creationId xmlns:a16="http://schemas.microsoft.com/office/drawing/2014/main" id="{3C31861B-7075-4472-9294-8239A655F6B9}"/>
              </a:ext>
            </a:extLst>
          </p:cNvPr>
          <p:cNvSpPr>
            <a:spLocks/>
          </p:cNvSpPr>
          <p:nvPr/>
        </p:nvSpPr>
        <p:spPr bwMode="auto">
          <a:xfrm>
            <a:off x="839357" y="4149695"/>
            <a:ext cx="731520" cy="548640"/>
          </a:xfrm>
          <a:prstGeom prst="rect">
            <a:avLst/>
          </a:prstGeom>
          <a:solidFill>
            <a:schemeClr val="accent1">
              <a:lumMod val="60000"/>
              <a:lumOff val="40000"/>
              <a:alpha val="50000"/>
            </a:schemeClr>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6" name="Rectangle 25">
            <a:extLst>
              <a:ext uri="{FF2B5EF4-FFF2-40B4-BE49-F238E27FC236}">
                <a16:creationId xmlns:a16="http://schemas.microsoft.com/office/drawing/2014/main" id="{3A03516D-A27E-4BD4-8936-C9887EC3D922}"/>
              </a:ext>
            </a:extLst>
          </p:cNvPr>
          <p:cNvSpPr>
            <a:spLocks/>
          </p:cNvSpPr>
          <p:nvPr/>
        </p:nvSpPr>
        <p:spPr bwMode="auto">
          <a:xfrm>
            <a:off x="839357" y="4566581"/>
            <a:ext cx="731520" cy="548640"/>
          </a:xfrm>
          <a:prstGeom prst="rect">
            <a:avLst/>
          </a:prstGeom>
          <a:solidFill>
            <a:schemeClr val="accent1">
              <a:lumMod val="60000"/>
              <a:lumOff val="40000"/>
              <a:alpha val="50000"/>
            </a:schemeClr>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7" name="Rectangle 26">
            <a:extLst>
              <a:ext uri="{FF2B5EF4-FFF2-40B4-BE49-F238E27FC236}">
                <a16:creationId xmlns:a16="http://schemas.microsoft.com/office/drawing/2014/main" id="{523972C5-9C7E-4C60-9368-587210F09A19}"/>
              </a:ext>
            </a:extLst>
          </p:cNvPr>
          <p:cNvSpPr>
            <a:spLocks/>
          </p:cNvSpPr>
          <p:nvPr/>
        </p:nvSpPr>
        <p:spPr bwMode="auto">
          <a:xfrm>
            <a:off x="1925729" y="4257084"/>
            <a:ext cx="731520" cy="548640"/>
          </a:xfrm>
          <a:prstGeom prst="rect">
            <a:avLst/>
          </a:prstGeom>
          <a:solidFill>
            <a:schemeClr val="accent1">
              <a:lumMod val="60000"/>
              <a:lumOff val="40000"/>
              <a:alpha val="50000"/>
            </a:schemeClr>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8" name="Rectangle 27">
            <a:extLst>
              <a:ext uri="{FF2B5EF4-FFF2-40B4-BE49-F238E27FC236}">
                <a16:creationId xmlns:a16="http://schemas.microsoft.com/office/drawing/2014/main" id="{DD21D18F-A1D4-40C0-AF1B-815107C91661}"/>
              </a:ext>
            </a:extLst>
          </p:cNvPr>
          <p:cNvSpPr>
            <a:spLocks/>
          </p:cNvSpPr>
          <p:nvPr/>
        </p:nvSpPr>
        <p:spPr bwMode="auto">
          <a:xfrm>
            <a:off x="2480759" y="4257084"/>
            <a:ext cx="731520" cy="548640"/>
          </a:xfrm>
          <a:prstGeom prst="rect">
            <a:avLst/>
          </a:prstGeom>
          <a:solidFill>
            <a:schemeClr val="accent1">
              <a:lumMod val="60000"/>
              <a:lumOff val="40000"/>
              <a:alpha val="50000"/>
            </a:schemeClr>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29" name="Text Box 18">
            <a:extLst>
              <a:ext uri="{FF2B5EF4-FFF2-40B4-BE49-F238E27FC236}">
                <a16:creationId xmlns:a16="http://schemas.microsoft.com/office/drawing/2014/main" id="{A0BE9510-21A3-4B8C-9466-CAC9E71BCD80}"/>
              </a:ext>
            </a:extLst>
          </p:cNvPr>
          <p:cNvSpPr txBox="1"/>
          <p:nvPr/>
        </p:nvSpPr>
        <p:spPr>
          <a:xfrm>
            <a:off x="223934" y="2482568"/>
            <a:ext cx="3530781"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latin typeface="Arial" panose="020B0604020202020204" pitchFamily="34" charset="0"/>
                <a:ea typeface="Times New Roman" panose="02020603050405020304" pitchFamily="18" charset="0"/>
                <a:cs typeface="Arial" panose="020B0604020202020204" pitchFamily="34" charset="0"/>
              </a:rPr>
              <a:t>Frontlap and Sidelap can be Varied in the </a:t>
            </a:r>
            <a:r>
              <a:rPr lang="en-US" sz="1400" b="1" dirty="0">
                <a:effectLst/>
                <a:latin typeface="Arial" panose="020B0604020202020204" pitchFamily="34" charset="0"/>
                <a:ea typeface="Times New Roman" panose="02020603050405020304" pitchFamily="18" charset="0"/>
                <a:cs typeface="Arial" panose="020B0604020202020204" pitchFamily="34" charset="0"/>
              </a:rPr>
              <a:t>Simulated Environment</a:t>
            </a:r>
          </a:p>
        </p:txBody>
      </p:sp>
      <p:sp>
        <p:nvSpPr>
          <p:cNvPr id="30" name="Text Box 18">
            <a:extLst>
              <a:ext uri="{FF2B5EF4-FFF2-40B4-BE49-F238E27FC236}">
                <a16:creationId xmlns:a16="http://schemas.microsoft.com/office/drawing/2014/main" id="{0606C8E3-6257-463E-9FAB-9EBC2B38D0AB}"/>
              </a:ext>
            </a:extLst>
          </p:cNvPr>
          <p:cNvSpPr txBox="1"/>
          <p:nvPr/>
        </p:nvSpPr>
        <p:spPr>
          <a:xfrm>
            <a:off x="2843066" y="4816770"/>
            <a:ext cx="1014289"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100" b="1" dirty="0">
                <a:latin typeface="Arial" panose="020B0604020202020204" pitchFamily="34" charset="0"/>
                <a:ea typeface="Times New Roman" panose="02020603050405020304" pitchFamily="18" charset="0"/>
                <a:cs typeface="Arial" panose="020B0604020202020204" pitchFamily="34" charset="0"/>
              </a:rPr>
              <a:t>UAS Image</a:t>
            </a:r>
            <a:endParaRPr lang="en-US" sz="11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1" name="Text Box 18">
            <a:extLst>
              <a:ext uri="{FF2B5EF4-FFF2-40B4-BE49-F238E27FC236}">
                <a16:creationId xmlns:a16="http://schemas.microsoft.com/office/drawing/2014/main" id="{0CB26E89-E6E3-4EBA-9454-3C94974CCE65}"/>
              </a:ext>
            </a:extLst>
          </p:cNvPr>
          <p:cNvSpPr txBox="1"/>
          <p:nvPr/>
        </p:nvSpPr>
        <p:spPr>
          <a:xfrm>
            <a:off x="955017" y="5594674"/>
            <a:ext cx="1014289"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100" b="1" dirty="0">
                <a:latin typeface="Arial" panose="020B0604020202020204" pitchFamily="34" charset="0"/>
                <a:ea typeface="Times New Roman" panose="02020603050405020304" pitchFamily="18" charset="0"/>
                <a:cs typeface="Arial" panose="020B0604020202020204" pitchFamily="34" charset="0"/>
              </a:rPr>
              <a:t>UAS Flight Path</a:t>
            </a:r>
            <a:endParaRPr lang="en-US" sz="11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2" name="Text Box 18">
            <a:extLst>
              <a:ext uri="{FF2B5EF4-FFF2-40B4-BE49-F238E27FC236}">
                <a16:creationId xmlns:a16="http://schemas.microsoft.com/office/drawing/2014/main" id="{620AF07E-3855-4B93-AC02-A04D86F0999F}"/>
              </a:ext>
            </a:extLst>
          </p:cNvPr>
          <p:cNvSpPr txBox="1"/>
          <p:nvPr/>
        </p:nvSpPr>
        <p:spPr>
          <a:xfrm>
            <a:off x="81026" y="4078957"/>
            <a:ext cx="816692"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r">
              <a:spcBef>
                <a:spcPts val="0"/>
              </a:spcBef>
              <a:spcAft>
                <a:spcPts val="0"/>
              </a:spcAft>
            </a:pPr>
            <a:r>
              <a:rPr lang="en-US" sz="1100" b="1" dirty="0">
                <a:latin typeface="Arial" panose="020B0604020202020204" pitchFamily="34" charset="0"/>
                <a:ea typeface="Times New Roman" panose="02020603050405020304" pitchFamily="18" charset="0"/>
                <a:cs typeface="Arial" panose="020B0604020202020204" pitchFamily="34" charset="0"/>
              </a:rPr>
              <a:t>Frontlap</a:t>
            </a:r>
            <a:endParaRPr lang="en-US" sz="11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3" name="Text Box 18">
            <a:extLst>
              <a:ext uri="{FF2B5EF4-FFF2-40B4-BE49-F238E27FC236}">
                <a16:creationId xmlns:a16="http://schemas.microsoft.com/office/drawing/2014/main" id="{48A1F4DE-B0D0-4997-AF1C-227C5091A2CD}"/>
              </a:ext>
            </a:extLst>
          </p:cNvPr>
          <p:cNvSpPr txBox="1"/>
          <p:nvPr/>
        </p:nvSpPr>
        <p:spPr>
          <a:xfrm>
            <a:off x="2065898" y="3975339"/>
            <a:ext cx="1014289"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100" b="1" dirty="0">
                <a:latin typeface="Arial" panose="020B0604020202020204" pitchFamily="34" charset="0"/>
                <a:ea typeface="Times New Roman" panose="02020603050405020304" pitchFamily="18" charset="0"/>
                <a:cs typeface="Arial" panose="020B0604020202020204" pitchFamily="34" charset="0"/>
              </a:rPr>
              <a:t>Sidelap</a:t>
            </a:r>
            <a:endParaRPr lang="en-US" sz="1100" b="1"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3" name="drone_cam_view_synthetic">
            <a:hlinkClick r:id="" action="ppaction://media"/>
            <a:extLst>
              <a:ext uri="{FF2B5EF4-FFF2-40B4-BE49-F238E27FC236}">
                <a16:creationId xmlns:a16="http://schemas.microsoft.com/office/drawing/2014/main" id="{2FB4E87B-0AA7-4CA0-B856-212229EF1123}"/>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9498473" y="2383952"/>
            <a:ext cx="2517790" cy="1678527"/>
          </a:xfrm>
          <a:prstGeom prst="rect">
            <a:avLst/>
          </a:prstGeom>
        </p:spPr>
      </p:pic>
      <p:sp>
        <p:nvSpPr>
          <p:cNvPr id="35" name="Text Box 18">
            <a:extLst>
              <a:ext uri="{FF2B5EF4-FFF2-40B4-BE49-F238E27FC236}">
                <a16:creationId xmlns:a16="http://schemas.microsoft.com/office/drawing/2014/main" id="{C5A0EC3A-8C1A-4325-BAD6-EF5FB234FFB9}"/>
              </a:ext>
            </a:extLst>
          </p:cNvPr>
          <p:cNvSpPr txBox="1"/>
          <p:nvPr/>
        </p:nvSpPr>
        <p:spPr>
          <a:xfrm>
            <a:off x="9501491" y="2374987"/>
            <a:ext cx="988431" cy="279602"/>
          </a:xfrm>
          <a:prstGeom prst="rect">
            <a:avLst/>
          </a:prstGeom>
          <a:solidFill>
            <a:schemeClr val="tx1">
              <a:alpha val="50000"/>
            </a:schemeClr>
          </a:solid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200" b="1" dirty="0">
                <a:solidFill>
                  <a:schemeClr val="bg1"/>
                </a:solidFill>
                <a:latin typeface="Arial" panose="020B0604020202020204" pitchFamily="34" charset="0"/>
                <a:ea typeface="Times New Roman" panose="02020603050405020304" pitchFamily="18" charset="0"/>
                <a:cs typeface="Arial" panose="020B0604020202020204" pitchFamily="34" charset="0"/>
              </a:rPr>
              <a:t>UAS Image</a:t>
            </a:r>
            <a:endParaRPr lang="en-US"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36" name="Text Box 18">
            <a:extLst>
              <a:ext uri="{FF2B5EF4-FFF2-40B4-BE49-F238E27FC236}">
                <a16:creationId xmlns:a16="http://schemas.microsoft.com/office/drawing/2014/main" id="{46BE12E3-EE7F-4ADC-A83F-BC82AFC2E4F2}"/>
              </a:ext>
            </a:extLst>
          </p:cNvPr>
          <p:cNvSpPr txBox="1"/>
          <p:nvPr/>
        </p:nvSpPr>
        <p:spPr>
          <a:xfrm>
            <a:off x="3866637" y="2303273"/>
            <a:ext cx="1906831" cy="279602"/>
          </a:xfrm>
          <a:prstGeom prst="rect">
            <a:avLst/>
          </a:prstGeom>
          <a:solidFill>
            <a:schemeClr val="tx1">
              <a:alpha val="50000"/>
            </a:schemeClr>
          </a:solid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200" b="1" dirty="0">
                <a:solidFill>
                  <a:schemeClr val="bg1"/>
                </a:solidFill>
                <a:latin typeface="Arial" panose="020B0604020202020204" pitchFamily="34" charset="0"/>
                <a:ea typeface="Times New Roman" panose="02020603050405020304" pitchFamily="18" charset="0"/>
                <a:cs typeface="Arial" panose="020B0604020202020204" pitchFamily="34" charset="0"/>
              </a:rPr>
              <a:t>Simulated Environment</a:t>
            </a:r>
            <a:endParaRPr lang="en-US"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34" name="TextBox 33">
            <a:extLst>
              <a:ext uri="{FF2B5EF4-FFF2-40B4-BE49-F238E27FC236}">
                <a16:creationId xmlns:a16="http://schemas.microsoft.com/office/drawing/2014/main" id="{7CEADB3C-9444-45E0-B6B0-6096872E1865}"/>
              </a:ext>
            </a:extLst>
          </p:cNvPr>
          <p:cNvSpPr txBox="1"/>
          <p:nvPr/>
        </p:nvSpPr>
        <p:spPr>
          <a:xfrm>
            <a:off x="182880" y="822960"/>
            <a:ext cx="11299018" cy="400110"/>
          </a:xfrm>
          <a:prstGeom prst="rect">
            <a:avLst/>
          </a:prstGeom>
          <a:noFill/>
        </p:spPr>
        <p:txBody>
          <a:bodyPr wrap="square">
            <a:spAutoFit/>
          </a:bodyPr>
          <a:lstStyle/>
          <a:p>
            <a:r>
              <a:rPr lang="en-US" sz="2000" b="1" dirty="0">
                <a:solidFill>
                  <a:srgbClr val="CC3300"/>
                </a:solidFill>
              </a:rPr>
              <a:t>3.1 Determining Optimal UAS Image Overlap Through Simulation</a:t>
            </a:r>
          </a:p>
        </p:txBody>
      </p:sp>
    </p:spTree>
    <p:extLst>
      <p:ext uri="{BB962C8B-B14F-4D97-AF65-F5344CB8AC3E}">
        <p14:creationId xmlns:p14="http://schemas.microsoft.com/office/powerpoint/2010/main" val="32454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2666" fill="hold"/>
                                        <p:tgtEl>
                                          <p:spTgt spid="3"/>
                                        </p:tgtEl>
                                      </p:cBhvr>
                                    </p:cmd>
                                  </p:childTnLst>
                                </p:cTn>
                              </p:par>
                              <p:par>
                                <p:cTn id="7" presetID="1" presetClass="mediacall" presetSubtype="0" fill="hold" nodeType="withEffect">
                                  <p:stCondLst>
                                    <p:cond delay="0"/>
                                  </p:stCondLst>
                                  <p:childTnLst>
                                    <p:cmd type="call" cmd="playFrom(0.0)">
                                      <p:cBhvr>
                                        <p:cTn id="8" dur="63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fill="hold" display="0">
                  <p:stCondLst>
                    <p:cond delay="indefinite"/>
                  </p:stCondLst>
                </p:cTn>
                <p:tgtEl>
                  <p:spTgt spid="3"/>
                </p:tgtEl>
              </p:cMediaNode>
            </p:video>
            <p:video>
              <p:cMediaNode>
                <p:cTn id="10" repeatCount="indefinite" fill="hold" display="0">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
                                        </p:tgtEl>
                                      </p:cBhvr>
                                    </p:cmd>
                                  </p:childTnLst>
                                </p:cTn>
                              </p:par>
                            </p:childTnLst>
                          </p:cTn>
                        </p:par>
                      </p:childTnLst>
                    </p:cTn>
                  </p:par>
                </p:childTnLst>
              </p:cTn>
              <p:nextCondLst>
                <p:cond evt="onClick" delay="0">
                  <p:tgtEl>
                    <p:spTgt spid="3"/>
                  </p:tgtEl>
                </p:cond>
              </p:nextCondLst>
            </p:seq>
            <p:video>
              <p:cMediaNode vol="80000">
                <p:cTn id="16" repeatCount="indefinite" fill="hold" display="0">
                  <p:stCondLst>
                    <p:cond delay="indefinite"/>
                  </p:stCondLst>
                </p:cTn>
                <p:tgtEl>
                  <p:spTgt spid="5"/>
                </p:tgtEl>
              </p:cMediaNode>
            </p:video>
            <p:seq concurrent="1" nextAc="seek">
              <p:cTn id="17" restart="whenNotActive" fill="hold" evtFilter="cancelBubble" nodeType="interactiveSeq">
                <p:stCondLst>
                  <p:cond evt="onClick" delay="0">
                    <p:tgtEl>
                      <p:spTgt spid="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New picture" descr="QT Image">
            <a:extLst>
              <a:ext uri="{FF2B5EF4-FFF2-40B4-BE49-F238E27FC236}">
                <a16:creationId xmlns:a16="http://schemas.microsoft.com/office/drawing/2014/main" id="{9B3913C5-9302-4F76-BA23-CCC0861C754D}"/>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9491" t="23196" r="7798" b="8646"/>
          <a:stretch/>
        </p:blipFill>
        <p:spPr bwMode="auto">
          <a:xfrm>
            <a:off x="6148764" y="1960283"/>
            <a:ext cx="5873897" cy="2651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pic>
      <p:pic>
        <p:nvPicPr>
          <p:cNvPr id="12" name="New picture" descr="QT Image">
            <a:extLst>
              <a:ext uri="{FF2B5EF4-FFF2-40B4-BE49-F238E27FC236}">
                <a16:creationId xmlns:a16="http://schemas.microsoft.com/office/drawing/2014/main" id="{5FAF9975-1A66-4EB8-BA29-A24B22E32B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157" t="23196" r="8145" b="8646"/>
          <a:stretch/>
        </p:blipFill>
        <p:spPr bwMode="auto">
          <a:xfrm>
            <a:off x="145900" y="1960283"/>
            <a:ext cx="5873897" cy="2651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pic>
      <p:sp>
        <p:nvSpPr>
          <p:cNvPr id="18" name="Rectangle 3">
            <a:extLst>
              <a:ext uri="{FF2B5EF4-FFF2-40B4-BE49-F238E27FC236}">
                <a16:creationId xmlns:a16="http://schemas.microsoft.com/office/drawing/2014/main" id="{569578B1-23B0-418C-9B0C-E459708352E1}"/>
              </a:ext>
            </a:extLst>
          </p:cNvPr>
          <p:cNvSpPr txBox="1">
            <a:spLocks noChangeArrowheads="1"/>
          </p:cNvSpPr>
          <p:nvPr/>
        </p:nvSpPr>
        <p:spPr bwMode="auto">
          <a:xfrm>
            <a:off x="182880" y="1371600"/>
            <a:ext cx="11558762"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Comparing and validating the reference and simulated datasets: </a:t>
            </a:r>
          </a:p>
        </p:txBody>
      </p:sp>
      <p:sp>
        <p:nvSpPr>
          <p:cNvPr id="8194" name="Rectangle 2"/>
          <p:cNvSpPr>
            <a:spLocks noGrp="1" noChangeArrowheads="1"/>
          </p:cNvSpPr>
          <p:nvPr>
            <p:ph type="title"/>
          </p:nvPr>
        </p:nvSpPr>
        <p:spPr>
          <a:xfrm>
            <a:off x="1055234" y="0"/>
            <a:ext cx="10081532" cy="841248"/>
          </a:xfrm>
        </p:spPr>
        <p:txBody>
          <a:bodyPr/>
          <a:lstStyle/>
          <a:p>
            <a:pPr eaLnBrk="1" hangingPunct="1"/>
            <a:r>
              <a:rPr lang="en-US" sz="2800" dirty="0"/>
              <a:t>3. Optimizing 3D Reconstructions from UAS Imagery</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11</a:t>
            </a:fld>
            <a:endParaRPr lang="en-US" dirty="0">
              <a:solidFill>
                <a:srgbClr val="000000"/>
              </a:solidFill>
            </a:endParaRPr>
          </a:p>
        </p:txBody>
      </p:sp>
      <p:pic>
        <p:nvPicPr>
          <p:cNvPr id="14" name="Picture 13">
            <a:extLst>
              <a:ext uri="{FF2B5EF4-FFF2-40B4-BE49-F238E27FC236}">
                <a16:creationId xmlns:a16="http://schemas.microsoft.com/office/drawing/2014/main" id="{E24AFB37-1246-43EE-B6E4-1E64553356E0}"/>
              </a:ext>
            </a:extLst>
          </p:cNvPr>
          <p:cNvPicPr>
            <a:picLocks noChangeAspect="1"/>
          </p:cNvPicPr>
          <p:nvPr/>
        </p:nvPicPr>
        <p:blipFill>
          <a:blip r:embed="rId4"/>
          <a:stretch>
            <a:fillRect/>
          </a:stretch>
        </p:blipFill>
        <p:spPr>
          <a:xfrm>
            <a:off x="5049573" y="3713357"/>
            <a:ext cx="577176" cy="608658"/>
          </a:xfrm>
          <a:prstGeom prst="rect">
            <a:avLst/>
          </a:prstGeom>
        </p:spPr>
      </p:pic>
      <p:pic>
        <p:nvPicPr>
          <p:cNvPr id="15" name="Picture 14">
            <a:extLst>
              <a:ext uri="{FF2B5EF4-FFF2-40B4-BE49-F238E27FC236}">
                <a16:creationId xmlns:a16="http://schemas.microsoft.com/office/drawing/2014/main" id="{CF2C2338-35D8-499C-8919-D1B4058227D7}"/>
              </a:ext>
            </a:extLst>
          </p:cNvPr>
          <p:cNvPicPr>
            <a:picLocks noChangeAspect="1"/>
          </p:cNvPicPr>
          <p:nvPr/>
        </p:nvPicPr>
        <p:blipFill>
          <a:blip r:embed="rId4"/>
          <a:stretch>
            <a:fillRect/>
          </a:stretch>
        </p:blipFill>
        <p:spPr>
          <a:xfrm>
            <a:off x="11020596" y="3713357"/>
            <a:ext cx="577176" cy="608658"/>
          </a:xfrm>
          <a:prstGeom prst="rect">
            <a:avLst/>
          </a:prstGeom>
        </p:spPr>
      </p:pic>
      <p:sp>
        <p:nvSpPr>
          <p:cNvPr id="16" name="TextBox 15">
            <a:extLst>
              <a:ext uri="{FF2B5EF4-FFF2-40B4-BE49-F238E27FC236}">
                <a16:creationId xmlns:a16="http://schemas.microsoft.com/office/drawing/2014/main" id="{FB58247B-5E88-4EA9-ADB8-547155DDAC0A}"/>
              </a:ext>
            </a:extLst>
          </p:cNvPr>
          <p:cNvSpPr txBox="1"/>
          <p:nvPr/>
        </p:nvSpPr>
        <p:spPr>
          <a:xfrm>
            <a:off x="212643" y="2026961"/>
            <a:ext cx="1036694" cy="338554"/>
          </a:xfrm>
          <a:prstGeom prst="rect">
            <a:avLst/>
          </a:prstGeom>
          <a:noFill/>
        </p:spPr>
        <p:txBody>
          <a:bodyPr wrap="none" rtlCol="0">
            <a:spAutoFit/>
          </a:bodyPr>
          <a:lstStyle/>
          <a:p>
            <a:r>
              <a:rPr lang="en-US" sz="1600" b="1" dirty="0">
                <a:solidFill>
                  <a:schemeClr val="bg1"/>
                </a:solidFill>
              </a:rPr>
              <a:t>Reference</a:t>
            </a:r>
          </a:p>
        </p:txBody>
      </p:sp>
      <p:sp>
        <p:nvSpPr>
          <p:cNvPr id="17" name="TextBox 16">
            <a:extLst>
              <a:ext uri="{FF2B5EF4-FFF2-40B4-BE49-F238E27FC236}">
                <a16:creationId xmlns:a16="http://schemas.microsoft.com/office/drawing/2014/main" id="{F40B378F-FE9D-4618-A09B-874196396273}"/>
              </a:ext>
            </a:extLst>
          </p:cNvPr>
          <p:cNvSpPr txBox="1"/>
          <p:nvPr/>
        </p:nvSpPr>
        <p:spPr>
          <a:xfrm>
            <a:off x="6242390" y="2026961"/>
            <a:ext cx="1226618" cy="338554"/>
          </a:xfrm>
          <a:prstGeom prst="rect">
            <a:avLst/>
          </a:prstGeom>
          <a:noFill/>
        </p:spPr>
        <p:txBody>
          <a:bodyPr wrap="none" rtlCol="0">
            <a:spAutoFit/>
          </a:bodyPr>
          <a:lstStyle/>
          <a:p>
            <a:r>
              <a:rPr lang="en-US" sz="1600" b="1" dirty="0">
                <a:solidFill>
                  <a:schemeClr val="bg1"/>
                </a:solidFill>
              </a:rPr>
              <a:t>Simulated</a:t>
            </a:r>
          </a:p>
        </p:txBody>
      </p:sp>
      <p:sp>
        <p:nvSpPr>
          <p:cNvPr id="21" name="TextBox 20">
            <a:extLst>
              <a:ext uri="{FF2B5EF4-FFF2-40B4-BE49-F238E27FC236}">
                <a16:creationId xmlns:a16="http://schemas.microsoft.com/office/drawing/2014/main" id="{F935F6A9-2062-46E6-95AA-AA88B6014D2E}"/>
              </a:ext>
            </a:extLst>
          </p:cNvPr>
          <p:cNvSpPr txBox="1"/>
          <p:nvPr/>
        </p:nvSpPr>
        <p:spPr>
          <a:xfrm>
            <a:off x="182880" y="822960"/>
            <a:ext cx="11299018" cy="400110"/>
          </a:xfrm>
          <a:prstGeom prst="rect">
            <a:avLst/>
          </a:prstGeom>
          <a:noFill/>
        </p:spPr>
        <p:txBody>
          <a:bodyPr wrap="square">
            <a:spAutoFit/>
          </a:bodyPr>
          <a:lstStyle/>
          <a:p>
            <a:r>
              <a:rPr lang="en-US" sz="2000" b="1" dirty="0">
                <a:solidFill>
                  <a:srgbClr val="CC3300"/>
                </a:solidFill>
              </a:rPr>
              <a:t>3.1 Determining Optimal UAS Image Overlap Through Simulation</a:t>
            </a:r>
          </a:p>
        </p:txBody>
      </p:sp>
      <p:sp>
        <p:nvSpPr>
          <p:cNvPr id="22" name="Text Box 18">
            <a:extLst>
              <a:ext uri="{FF2B5EF4-FFF2-40B4-BE49-F238E27FC236}">
                <a16:creationId xmlns:a16="http://schemas.microsoft.com/office/drawing/2014/main" id="{791D56AF-56BD-40C9-882F-ED6CF8C20FF9}"/>
              </a:ext>
            </a:extLst>
          </p:cNvPr>
          <p:cNvSpPr txBox="1"/>
          <p:nvPr/>
        </p:nvSpPr>
        <p:spPr>
          <a:xfrm rot="16200000">
            <a:off x="2776007" y="5338990"/>
            <a:ext cx="1351569"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Elevation (m)</a:t>
            </a:r>
          </a:p>
        </p:txBody>
      </p:sp>
      <p:sp>
        <p:nvSpPr>
          <p:cNvPr id="24" name="Text Box 18">
            <a:extLst>
              <a:ext uri="{FF2B5EF4-FFF2-40B4-BE49-F238E27FC236}">
                <a16:creationId xmlns:a16="http://schemas.microsoft.com/office/drawing/2014/main" id="{AAB3A7C0-75B0-41C2-ACAD-D74DAAA847DB}"/>
              </a:ext>
            </a:extLst>
          </p:cNvPr>
          <p:cNvSpPr txBox="1"/>
          <p:nvPr/>
        </p:nvSpPr>
        <p:spPr>
          <a:xfrm>
            <a:off x="5035408" y="6576585"/>
            <a:ext cx="1351569"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Distance (m)</a:t>
            </a:r>
          </a:p>
        </p:txBody>
      </p:sp>
      <p:pic>
        <p:nvPicPr>
          <p:cNvPr id="4" name="Picture 3">
            <a:extLst>
              <a:ext uri="{FF2B5EF4-FFF2-40B4-BE49-F238E27FC236}">
                <a16:creationId xmlns:a16="http://schemas.microsoft.com/office/drawing/2014/main" id="{FD748A64-80BD-4DCE-88AD-F1CF44C05BBC}"/>
              </a:ext>
            </a:extLst>
          </p:cNvPr>
          <p:cNvPicPr>
            <a:picLocks noChangeAspect="1"/>
          </p:cNvPicPr>
          <p:nvPr/>
        </p:nvPicPr>
        <p:blipFill rotWithShape="1">
          <a:blip r:embed="rId5"/>
          <a:srcRect l="8051" t="8332" b="12275"/>
          <a:stretch/>
        </p:blipFill>
        <p:spPr>
          <a:xfrm>
            <a:off x="11411822" y="3073629"/>
            <a:ext cx="591097" cy="518808"/>
          </a:xfrm>
          <a:prstGeom prst="rect">
            <a:avLst/>
          </a:prstGeom>
        </p:spPr>
      </p:pic>
      <p:pic>
        <p:nvPicPr>
          <p:cNvPr id="27" name="Picture 26">
            <a:extLst>
              <a:ext uri="{FF2B5EF4-FFF2-40B4-BE49-F238E27FC236}">
                <a16:creationId xmlns:a16="http://schemas.microsoft.com/office/drawing/2014/main" id="{630D5388-9689-470A-A7A5-1F5D1E326945}"/>
              </a:ext>
            </a:extLst>
          </p:cNvPr>
          <p:cNvPicPr>
            <a:picLocks noChangeAspect="1"/>
          </p:cNvPicPr>
          <p:nvPr/>
        </p:nvPicPr>
        <p:blipFill rotWithShape="1">
          <a:blip r:embed="rId5"/>
          <a:srcRect l="8051" t="8332" b="12275"/>
          <a:stretch/>
        </p:blipFill>
        <p:spPr>
          <a:xfrm>
            <a:off x="5399157" y="3073629"/>
            <a:ext cx="591097" cy="518808"/>
          </a:xfrm>
          <a:prstGeom prst="rect">
            <a:avLst/>
          </a:prstGeom>
        </p:spPr>
      </p:pic>
      <p:sp>
        <p:nvSpPr>
          <p:cNvPr id="5" name="Rectangle 4">
            <a:extLst>
              <a:ext uri="{FF2B5EF4-FFF2-40B4-BE49-F238E27FC236}">
                <a16:creationId xmlns:a16="http://schemas.microsoft.com/office/drawing/2014/main" id="{B2756313-E2CB-496B-B12B-9FC70A68598A}"/>
              </a:ext>
            </a:extLst>
          </p:cNvPr>
          <p:cNvSpPr/>
          <p:nvPr/>
        </p:nvSpPr>
        <p:spPr bwMode="auto">
          <a:xfrm>
            <a:off x="11057576" y="3798514"/>
            <a:ext cx="577176" cy="487912"/>
          </a:xfrm>
          <a:prstGeom prst="rect">
            <a:avLst/>
          </a:prstGeom>
          <a:solidFill>
            <a:schemeClr val="tx1"/>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32" name="Rectangle 31">
            <a:extLst>
              <a:ext uri="{FF2B5EF4-FFF2-40B4-BE49-F238E27FC236}">
                <a16:creationId xmlns:a16="http://schemas.microsoft.com/office/drawing/2014/main" id="{B19BD8A8-4DC2-4967-B6B6-DDD2942A55C8}"/>
              </a:ext>
            </a:extLst>
          </p:cNvPr>
          <p:cNvSpPr/>
          <p:nvPr/>
        </p:nvSpPr>
        <p:spPr bwMode="auto">
          <a:xfrm>
            <a:off x="5046799" y="3772169"/>
            <a:ext cx="577176" cy="487912"/>
          </a:xfrm>
          <a:prstGeom prst="rect">
            <a:avLst/>
          </a:prstGeom>
          <a:solidFill>
            <a:schemeClr val="tx1"/>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grpSp>
        <p:nvGrpSpPr>
          <p:cNvPr id="9" name="Group 8">
            <a:extLst>
              <a:ext uri="{FF2B5EF4-FFF2-40B4-BE49-F238E27FC236}">
                <a16:creationId xmlns:a16="http://schemas.microsoft.com/office/drawing/2014/main" id="{9A7C4D5D-72FA-4C6E-8AF1-54BC80114AF3}"/>
              </a:ext>
            </a:extLst>
          </p:cNvPr>
          <p:cNvGrpSpPr/>
          <p:nvPr/>
        </p:nvGrpSpPr>
        <p:grpSpPr>
          <a:xfrm>
            <a:off x="3659359" y="2006187"/>
            <a:ext cx="365760" cy="365760"/>
            <a:chOff x="3659359" y="2043511"/>
            <a:chExt cx="365760" cy="365760"/>
          </a:xfrm>
        </p:grpSpPr>
        <p:sp>
          <p:nvSpPr>
            <p:cNvPr id="7" name="Oval 6">
              <a:extLst>
                <a:ext uri="{FF2B5EF4-FFF2-40B4-BE49-F238E27FC236}">
                  <a16:creationId xmlns:a16="http://schemas.microsoft.com/office/drawing/2014/main" id="{A8CB02EE-C480-4F4A-85DD-C8B98519DE74}"/>
                </a:ext>
              </a:extLst>
            </p:cNvPr>
            <p:cNvSpPr>
              <a:spLocks noChangeAspect="1"/>
            </p:cNvSpPr>
            <p:nvPr/>
          </p:nvSpPr>
          <p:spPr bwMode="auto">
            <a:xfrm>
              <a:off x="3659359" y="2043511"/>
              <a:ext cx="365760" cy="365760"/>
            </a:xfrm>
            <a:prstGeom prst="ellipse">
              <a:avLst/>
            </a:prstGeom>
            <a:solidFill>
              <a:srgbClr val="33CC33">
                <a:alpha val="80000"/>
              </a:srgbClr>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33" name="Text Box 18">
              <a:extLst>
                <a:ext uri="{FF2B5EF4-FFF2-40B4-BE49-F238E27FC236}">
                  <a16:creationId xmlns:a16="http://schemas.microsoft.com/office/drawing/2014/main" id="{0D52B836-AB09-4102-BC73-38CA8583FC2E}"/>
                </a:ext>
              </a:extLst>
            </p:cNvPr>
            <p:cNvSpPr txBox="1"/>
            <p:nvPr/>
          </p:nvSpPr>
          <p:spPr>
            <a:xfrm>
              <a:off x="3718071" y="2082347"/>
              <a:ext cx="248336"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US" sz="1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a:t>
              </a:r>
            </a:p>
          </p:txBody>
        </p:sp>
      </p:grpSp>
      <p:grpSp>
        <p:nvGrpSpPr>
          <p:cNvPr id="37" name="Group 36">
            <a:extLst>
              <a:ext uri="{FF2B5EF4-FFF2-40B4-BE49-F238E27FC236}">
                <a16:creationId xmlns:a16="http://schemas.microsoft.com/office/drawing/2014/main" id="{77EA2BDE-E621-4176-9388-55AA68440381}"/>
              </a:ext>
            </a:extLst>
          </p:cNvPr>
          <p:cNvGrpSpPr/>
          <p:nvPr/>
        </p:nvGrpSpPr>
        <p:grpSpPr>
          <a:xfrm>
            <a:off x="2387085" y="3814128"/>
            <a:ext cx="365760" cy="365760"/>
            <a:chOff x="3659359" y="2043511"/>
            <a:chExt cx="365760" cy="365760"/>
          </a:xfrm>
        </p:grpSpPr>
        <p:sp>
          <p:nvSpPr>
            <p:cNvPr id="38" name="Oval 37">
              <a:extLst>
                <a:ext uri="{FF2B5EF4-FFF2-40B4-BE49-F238E27FC236}">
                  <a16:creationId xmlns:a16="http://schemas.microsoft.com/office/drawing/2014/main" id="{F951AD82-0168-4A55-B983-BE933F993363}"/>
                </a:ext>
              </a:extLst>
            </p:cNvPr>
            <p:cNvSpPr>
              <a:spLocks noChangeAspect="1"/>
            </p:cNvSpPr>
            <p:nvPr/>
          </p:nvSpPr>
          <p:spPr bwMode="auto">
            <a:xfrm>
              <a:off x="3659359" y="2043511"/>
              <a:ext cx="365760" cy="365760"/>
            </a:xfrm>
            <a:prstGeom prst="ellipse">
              <a:avLst/>
            </a:prstGeom>
            <a:solidFill>
              <a:srgbClr val="33CC33">
                <a:alpha val="80000"/>
              </a:srgbClr>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39" name="Text Box 18">
              <a:extLst>
                <a:ext uri="{FF2B5EF4-FFF2-40B4-BE49-F238E27FC236}">
                  <a16:creationId xmlns:a16="http://schemas.microsoft.com/office/drawing/2014/main" id="{082A58AC-0A08-450F-8A54-6CA4C57B22F8}"/>
                </a:ext>
              </a:extLst>
            </p:cNvPr>
            <p:cNvSpPr txBox="1"/>
            <p:nvPr/>
          </p:nvSpPr>
          <p:spPr>
            <a:xfrm>
              <a:off x="3718071" y="2082347"/>
              <a:ext cx="248336"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US" sz="1600" b="1" dirty="0">
                  <a:solidFill>
                    <a:schemeClr val="bg1"/>
                  </a:solidFill>
                  <a:latin typeface="Arial" panose="020B0604020202020204" pitchFamily="34" charset="0"/>
                  <a:ea typeface="Times New Roman" panose="02020603050405020304" pitchFamily="18" charset="0"/>
                  <a:cs typeface="Arial" panose="020B0604020202020204" pitchFamily="34" charset="0"/>
                </a:rPr>
                <a:t>B</a:t>
              </a:r>
              <a:endParaRPr lang="en-US" sz="1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grpSp>
      <p:grpSp>
        <p:nvGrpSpPr>
          <p:cNvPr id="40" name="Group 39">
            <a:extLst>
              <a:ext uri="{FF2B5EF4-FFF2-40B4-BE49-F238E27FC236}">
                <a16:creationId xmlns:a16="http://schemas.microsoft.com/office/drawing/2014/main" id="{45581339-98CB-4769-9B13-1AFEC357E715}"/>
              </a:ext>
            </a:extLst>
          </p:cNvPr>
          <p:cNvGrpSpPr/>
          <p:nvPr/>
        </p:nvGrpSpPr>
        <p:grpSpPr>
          <a:xfrm>
            <a:off x="8408756" y="3814128"/>
            <a:ext cx="365760" cy="365760"/>
            <a:chOff x="3659359" y="2043511"/>
            <a:chExt cx="365760" cy="365760"/>
          </a:xfrm>
        </p:grpSpPr>
        <p:sp>
          <p:nvSpPr>
            <p:cNvPr id="41" name="Oval 40">
              <a:extLst>
                <a:ext uri="{FF2B5EF4-FFF2-40B4-BE49-F238E27FC236}">
                  <a16:creationId xmlns:a16="http://schemas.microsoft.com/office/drawing/2014/main" id="{339A1068-83AE-4B67-8D0A-D62454747E24}"/>
                </a:ext>
              </a:extLst>
            </p:cNvPr>
            <p:cNvSpPr>
              <a:spLocks noChangeAspect="1"/>
            </p:cNvSpPr>
            <p:nvPr/>
          </p:nvSpPr>
          <p:spPr bwMode="auto">
            <a:xfrm>
              <a:off x="3659359" y="2043511"/>
              <a:ext cx="365760" cy="365760"/>
            </a:xfrm>
            <a:prstGeom prst="ellipse">
              <a:avLst/>
            </a:prstGeom>
            <a:solidFill>
              <a:srgbClr val="FF0000">
                <a:alpha val="80000"/>
              </a:srgbClr>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42" name="Text Box 18">
              <a:extLst>
                <a:ext uri="{FF2B5EF4-FFF2-40B4-BE49-F238E27FC236}">
                  <a16:creationId xmlns:a16="http://schemas.microsoft.com/office/drawing/2014/main" id="{5CFF3D21-703C-41D7-9FC5-AE94BCFCB471}"/>
                </a:ext>
              </a:extLst>
            </p:cNvPr>
            <p:cNvSpPr txBox="1"/>
            <p:nvPr/>
          </p:nvSpPr>
          <p:spPr>
            <a:xfrm>
              <a:off x="3718071" y="2082347"/>
              <a:ext cx="248336"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US" sz="1600" b="1" dirty="0">
                  <a:solidFill>
                    <a:schemeClr val="bg1"/>
                  </a:solidFill>
                  <a:latin typeface="Arial" panose="020B0604020202020204" pitchFamily="34" charset="0"/>
                  <a:ea typeface="Times New Roman" panose="02020603050405020304" pitchFamily="18" charset="0"/>
                  <a:cs typeface="Arial" panose="020B0604020202020204" pitchFamily="34" charset="0"/>
                </a:rPr>
                <a:t>B</a:t>
              </a:r>
              <a:endParaRPr lang="en-US" sz="1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grpSp>
      <p:grpSp>
        <p:nvGrpSpPr>
          <p:cNvPr id="43" name="Group 42">
            <a:extLst>
              <a:ext uri="{FF2B5EF4-FFF2-40B4-BE49-F238E27FC236}">
                <a16:creationId xmlns:a16="http://schemas.microsoft.com/office/drawing/2014/main" id="{B8460CD1-3276-475A-A093-233E4ADB8AE8}"/>
              </a:ext>
            </a:extLst>
          </p:cNvPr>
          <p:cNvGrpSpPr/>
          <p:nvPr/>
        </p:nvGrpSpPr>
        <p:grpSpPr>
          <a:xfrm>
            <a:off x="9658556" y="2006187"/>
            <a:ext cx="365760" cy="365760"/>
            <a:chOff x="3659359" y="2043511"/>
            <a:chExt cx="365760" cy="365760"/>
          </a:xfrm>
        </p:grpSpPr>
        <p:sp>
          <p:nvSpPr>
            <p:cNvPr id="44" name="Oval 43">
              <a:extLst>
                <a:ext uri="{FF2B5EF4-FFF2-40B4-BE49-F238E27FC236}">
                  <a16:creationId xmlns:a16="http://schemas.microsoft.com/office/drawing/2014/main" id="{7E3E9FF9-BA46-4757-B314-2C24001330C0}"/>
                </a:ext>
              </a:extLst>
            </p:cNvPr>
            <p:cNvSpPr>
              <a:spLocks noChangeAspect="1"/>
            </p:cNvSpPr>
            <p:nvPr/>
          </p:nvSpPr>
          <p:spPr bwMode="auto">
            <a:xfrm>
              <a:off x="3659359" y="2043511"/>
              <a:ext cx="365760" cy="365760"/>
            </a:xfrm>
            <a:prstGeom prst="ellipse">
              <a:avLst/>
            </a:prstGeom>
            <a:solidFill>
              <a:srgbClr val="FF0000">
                <a:alpha val="80000"/>
              </a:srgbClr>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45" name="Text Box 18">
              <a:extLst>
                <a:ext uri="{FF2B5EF4-FFF2-40B4-BE49-F238E27FC236}">
                  <a16:creationId xmlns:a16="http://schemas.microsoft.com/office/drawing/2014/main" id="{64A39895-1EEF-4729-B707-6707A62BE9B3}"/>
                </a:ext>
              </a:extLst>
            </p:cNvPr>
            <p:cNvSpPr txBox="1"/>
            <p:nvPr/>
          </p:nvSpPr>
          <p:spPr>
            <a:xfrm>
              <a:off x="3718071" y="2082347"/>
              <a:ext cx="248336"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US" sz="1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a:t>
              </a:r>
            </a:p>
          </p:txBody>
        </p:sp>
      </p:grpSp>
      <p:grpSp>
        <p:nvGrpSpPr>
          <p:cNvPr id="8193" name="Group 8192">
            <a:extLst>
              <a:ext uri="{FF2B5EF4-FFF2-40B4-BE49-F238E27FC236}">
                <a16:creationId xmlns:a16="http://schemas.microsoft.com/office/drawing/2014/main" id="{EE8CA895-C2F0-4112-853F-5946E68E0EF3}"/>
              </a:ext>
            </a:extLst>
          </p:cNvPr>
          <p:cNvGrpSpPr/>
          <p:nvPr/>
        </p:nvGrpSpPr>
        <p:grpSpPr>
          <a:xfrm>
            <a:off x="2836959" y="1977849"/>
            <a:ext cx="733431" cy="2152540"/>
            <a:chOff x="2836959" y="1977849"/>
            <a:chExt cx="733431" cy="2152540"/>
          </a:xfrm>
        </p:grpSpPr>
        <p:cxnSp>
          <p:nvCxnSpPr>
            <p:cNvPr id="20" name="Straight Connector 19">
              <a:extLst>
                <a:ext uri="{FF2B5EF4-FFF2-40B4-BE49-F238E27FC236}">
                  <a16:creationId xmlns:a16="http://schemas.microsoft.com/office/drawing/2014/main" id="{98AAB728-C1A6-4DA8-9AF8-C0BDC586F05B}"/>
                </a:ext>
              </a:extLst>
            </p:cNvPr>
            <p:cNvCxnSpPr>
              <a:cxnSpLocks/>
            </p:cNvCxnSpPr>
            <p:nvPr/>
          </p:nvCxnSpPr>
          <p:spPr bwMode="auto">
            <a:xfrm flipH="1">
              <a:off x="2836959" y="1977849"/>
              <a:ext cx="733431" cy="1982728"/>
            </a:xfrm>
            <a:prstGeom prst="line">
              <a:avLst/>
            </a:prstGeom>
            <a:solidFill>
              <a:schemeClr val="accent1"/>
            </a:solidFill>
            <a:ln w="38100" cap="flat" cmpd="sng" algn="ctr">
              <a:solidFill>
                <a:srgbClr val="33CC33"/>
              </a:solidFill>
              <a:prstDash val="solid"/>
              <a:miter lim="800000"/>
              <a:headEnd type="none" w="med" len="med"/>
              <a:tailEnd type="none" w="med" len="med"/>
            </a:ln>
            <a:effectLst>
              <a:outerShdw blurRad="50800" dist="38100" dir="5400000" algn="t" rotWithShape="0">
                <a:prstClr val="black">
                  <a:alpha val="40000"/>
                </a:prstClr>
              </a:outerShdw>
            </a:effectLst>
          </p:spPr>
        </p:cxnSp>
        <p:cxnSp>
          <p:nvCxnSpPr>
            <p:cNvPr id="61" name="Straight Connector 60">
              <a:extLst>
                <a:ext uri="{FF2B5EF4-FFF2-40B4-BE49-F238E27FC236}">
                  <a16:creationId xmlns:a16="http://schemas.microsoft.com/office/drawing/2014/main" id="{5B9DC40E-D864-405C-8408-77E4624EEC5C}"/>
                </a:ext>
              </a:extLst>
            </p:cNvPr>
            <p:cNvCxnSpPr>
              <a:cxnSpLocks/>
            </p:cNvCxnSpPr>
            <p:nvPr/>
          </p:nvCxnSpPr>
          <p:spPr bwMode="auto">
            <a:xfrm flipH="1">
              <a:off x="3567177" y="1984352"/>
              <a:ext cx="953" cy="182880"/>
            </a:xfrm>
            <a:prstGeom prst="line">
              <a:avLst/>
            </a:prstGeom>
            <a:solidFill>
              <a:schemeClr val="accent1"/>
            </a:solidFill>
            <a:ln w="38100" cap="rnd" cmpd="sng" algn="ctr">
              <a:solidFill>
                <a:srgbClr val="33CC33"/>
              </a:solidFill>
              <a:prstDash val="solid"/>
              <a:miter lim="800000"/>
              <a:headEnd type="none" w="med" len="med"/>
              <a:tailEnd type="none" w="med" len="med"/>
            </a:ln>
            <a:effectLst>
              <a:outerShdw blurRad="50800" dist="38100" dir="2700000" algn="tl" rotWithShape="0">
                <a:prstClr val="black">
                  <a:alpha val="40000"/>
                </a:prstClr>
              </a:outerShdw>
            </a:effectLst>
          </p:spPr>
        </p:cxnSp>
        <p:cxnSp>
          <p:nvCxnSpPr>
            <p:cNvPr id="63" name="Straight Connector 62">
              <a:extLst>
                <a:ext uri="{FF2B5EF4-FFF2-40B4-BE49-F238E27FC236}">
                  <a16:creationId xmlns:a16="http://schemas.microsoft.com/office/drawing/2014/main" id="{77F2AD5E-34F7-4F5C-9418-EA47A837DD3F}"/>
                </a:ext>
              </a:extLst>
            </p:cNvPr>
            <p:cNvCxnSpPr>
              <a:cxnSpLocks/>
            </p:cNvCxnSpPr>
            <p:nvPr/>
          </p:nvCxnSpPr>
          <p:spPr bwMode="auto">
            <a:xfrm>
              <a:off x="2839340" y="3947509"/>
              <a:ext cx="0" cy="182880"/>
            </a:xfrm>
            <a:prstGeom prst="line">
              <a:avLst/>
            </a:prstGeom>
            <a:solidFill>
              <a:schemeClr val="accent1"/>
            </a:solidFill>
            <a:ln w="38100" cap="rnd" cmpd="sng" algn="ctr">
              <a:solidFill>
                <a:srgbClr val="33CC33"/>
              </a:solidFill>
              <a:prstDash val="solid"/>
              <a:miter lim="800000"/>
              <a:headEnd type="none" w="med" len="med"/>
              <a:tailEnd type="none" w="med" len="med"/>
            </a:ln>
            <a:effectLst>
              <a:outerShdw blurRad="50800" dist="38100" dir="8100000" algn="tr" rotWithShape="0">
                <a:prstClr val="black">
                  <a:alpha val="40000"/>
                </a:prstClr>
              </a:outerShdw>
            </a:effectLst>
          </p:spPr>
        </p:cxnSp>
      </p:grpSp>
      <p:grpSp>
        <p:nvGrpSpPr>
          <p:cNvPr id="67" name="Group 66">
            <a:extLst>
              <a:ext uri="{FF2B5EF4-FFF2-40B4-BE49-F238E27FC236}">
                <a16:creationId xmlns:a16="http://schemas.microsoft.com/office/drawing/2014/main" id="{F145E95D-9FBA-4F4B-9542-EEA8CA9AE7F8}"/>
              </a:ext>
            </a:extLst>
          </p:cNvPr>
          <p:cNvGrpSpPr/>
          <p:nvPr/>
        </p:nvGrpSpPr>
        <p:grpSpPr>
          <a:xfrm>
            <a:off x="8833017" y="1977849"/>
            <a:ext cx="740381" cy="2152540"/>
            <a:chOff x="2830009" y="1977849"/>
            <a:chExt cx="740381" cy="2152540"/>
          </a:xfrm>
        </p:grpSpPr>
        <p:cxnSp>
          <p:nvCxnSpPr>
            <p:cNvPr id="68" name="Straight Connector 67">
              <a:extLst>
                <a:ext uri="{FF2B5EF4-FFF2-40B4-BE49-F238E27FC236}">
                  <a16:creationId xmlns:a16="http://schemas.microsoft.com/office/drawing/2014/main" id="{7AFF1DF5-B8C3-47A6-8926-6566B37C55A5}"/>
                </a:ext>
              </a:extLst>
            </p:cNvPr>
            <p:cNvCxnSpPr>
              <a:cxnSpLocks/>
            </p:cNvCxnSpPr>
            <p:nvPr/>
          </p:nvCxnSpPr>
          <p:spPr bwMode="auto">
            <a:xfrm flipH="1">
              <a:off x="2836959" y="1977849"/>
              <a:ext cx="733431" cy="1982728"/>
            </a:xfrm>
            <a:prstGeom prst="line">
              <a:avLst/>
            </a:prstGeom>
            <a:solidFill>
              <a:schemeClr val="accent1"/>
            </a:solidFill>
            <a:ln w="38100" cap="flat" cmpd="sng" algn="ctr">
              <a:solidFill>
                <a:srgbClr val="FF0000"/>
              </a:solidFill>
              <a:prstDash val="solid"/>
              <a:miter lim="800000"/>
              <a:headEnd type="none" w="med" len="med"/>
              <a:tailEnd type="none" w="med" len="med"/>
            </a:ln>
            <a:effectLst>
              <a:outerShdw blurRad="50800" dist="38100" dir="5400000" algn="t" rotWithShape="0">
                <a:prstClr val="black">
                  <a:alpha val="40000"/>
                </a:prstClr>
              </a:outerShdw>
            </a:effectLst>
          </p:spPr>
        </p:cxnSp>
        <p:cxnSp>
          <p:nvCxnSpPr>
            <p:cNvPr id="69" name="Straight Connector 68">
              <a:extLst>
                <a:ext uri="{FF2B5EF4-FFF2-40B4-BE49-F238E27FC236}">
                  <a16:creationId xmlns:a16="http://schemas.microsoft.com/office/drawing/2014/main" id="{8B058AA3-D763-4BA4-A097-A36C8E1B3DA7}"/>
                </a:ext>
              </a:extLst>
            </p:cNvPr>
            <p:cNvCxnSpPr>
              <a:cxnSpLocks/>
            </p:cNvCxnSpPr>
            <p:nvPr/>
          </p:nvCxnSpPr>
          <p:spPr bwMode="auto">
            <a:xfrm flipH="1">
              <a:off x="3567177" y="1984352"/>
              <a:ext cx="953" cy="182880"/>
            </a:xfrm>
            <a:prstGeom prst="line">
              <a:avLst/>
            </a:prstGeom>
            <a:solidFill>
              <a:schemeClr val="accent1"/>
            </a:solidFill>
            <a:ln w="38100" cap="rnd" cmpd="sng" algn="ctr">
              <a:solidFill>
                <a:srgbClr val="FF0000"/>
              </a:solidFill>
              <a:prstDash val="solid"/>
              <a:miter lim="800000"/>
              <a:headEnd type="none" w="med" len="med"/>
              <a:tailEnd type="none" w="med" len="med"/>
            </a:ln>
            <a:effectLst>
              <a:outerShdw blurRad="50800" dist="38100" dir="2700000" algn="tl" rotWithShape="0">
                <a:prstClr val="black">
                  <a:alpha val="40000"/>
                </a:prstClr>
              </a:outerShdw>
            </a:effectLst>
          </p:spPr>
        </p:cxnSp>
        <p:cxnSp>
          <p:nvCxnSpPr>
            <p:cNvPr id="70" name="Straight Connector 69">
              <a:extLst>
                <a:ext uri="{FF2B5EF4-FFF2-40B4-BE49-F238E27FC236}">
                  <a16:creationId xmlns:a16="http://schemas.microsoft.com/office/drawing/2014/main" id="{E0B0DC6F-9476-4597-9CF6-5165D217C5AC}"/>
                </a:ext>
              </a:extLst>
            </p:cNvPr>
            <p:cNvCxnSpPr>
              <a:cxnSpLocks/>
            </p:cNvCxnSpPr>
            <p:nvPr/>
          </p:nvCxnSpPr>
          <p:spPr bwMode="auto">
            <a:xfrm>
              <a:off x="2830009" y="3947509"/>
              <a:ext cx="0" cy="182880"/>
            </a:xfrm>
            <a:prstGeom prst="line">
              <a:avLst/>
            </a:prstGeom>
            <a:solidFill>
              <a:schemeClr val="accent1"/>
            </a:solidFill>
            <a:ln w="38100" cap="rnd" cmpd="sng" algn="ctr">
              <a:solidFill>
                <a:srgbClr val="FF0000"/>
              </a:solidFill>
              <a:prstDash val="solid"/>
              <a:miter lim="800000"/>
              <a:headEnd type="none" w="med" len="med"/>
              <a:tailEnd type="none" w="med" len="med"/>
            </a:ln>
            <a:effectLst>
              <a:outerShdw blurRad="50800" dist="38100" dir="8100000" algn="tr" rotWithShape="0">
                <a:prstClr val="black">
                  <a:alpha val="40000"/>
                </a:prstClr>
              </a:outerShdw>
            </a:effectLst>
          </p:spPr>
        </p:cxnSp>
      </p:grpSp>
      <p:pic>
        <p:nvPicPr>
          <p:cNvPr id="8198" name="Picture 8197">
            <a:extLst>
              <a:ext uri="{FF2B5EF4-FFF2-40B4-BE49-F238E27FC236}">
                <a16:creationId xmlns:a16="http://schemas.microsoft.com/office/drawing/2014/main" id="{2CC46078-55A3-408A-ABA5-D58C2943C77F}"/>
              </a:ext>
            </a:extLst>
          </p:cNvPr>
          <p:cNvPicPr>
            <a:picLocks noChangeAspect="1"/>
          </p:cNvPicPr>
          <p:nvPr/>
        </p:nvPicPr>
        <p:blipFill>
          <a:blip r:embed="rId6"/>
          <a:stretch>
            <a:fillRect/>
          </a:stretch>
        </p:blipFill>
        <p:spPr>
          <a:xfrm>
            <a:off x="3604948" y="4194676"/>
            <a:ext cx="4525598" cy="2390280"/>
          </a:xfrm>
          <a:prstGeom prst="rect">
            <a:avLst/>
          </a:prstGeom>
        </p:spPr>
      </p:pic>
      <p:grpSp>
        <p:nvGrpSpPr>
          <p:cNvPr id="46" name="Group 45">
            <a:extLst>
              <a:ext uri="{FF2B5EF4-FFF2-40B4-BE49-F238E27FC236}">
                <a16:creationId xmlns:a16="http://schemas.microsoft.com/office/drawing/2014/main" id="{55D646D2-F321-4559-8EFE-266E4E19A5E3}"/>
              </a:ext>
            </a:extLst>
          </p:cNvPr>
          <p:cNvGrpSpPr/>
          <p:nvPr/>
        </p:nvGrpSpPr>
        <p:grpSpPr>
          <a:xfrm>
            <a:off x="3717070" y="5744404"/>
            <a:ext cx="365760" cy="365760"/>
            <a:chOff x="3659359" y="2043511"/>
            <a:chExt cx="365760" cy="365760"/>
          </a:xfrm>
        </p:grpSpPr>
        <p:sp>
          <p:nvSpPr>
            <p:cNvPr id="47" name="Oval 46">
              <a:extLst>
                <a:ext uri="{FF2B5EF4-FFF2-40B4-BE49-F238E27FC236}">
                  <a16:creationId xmlns:a16="http://schemas.microsoft.com/office/drawing/2014/main" id="{69A2600C-AF4F-4A9C-B2E7-93825C92212A}"/>
                </a:ext>
              </a:extLst>
            </p:cNvPr>
            <p:cNvSpPr>
              <a:spLocks noChangeAspect="1"/>
            </p:cNvSpPr>
            <p:nvPr/>
          </p:nvSpPr>
          <p:spPr bwMode="auto">
            <a:xfrm>
              <a:off x="3659359" y="2043511"/>
              <a:ext cx="365760" cy="365760"/>
            </a:xfrm>
            <a:prstGeom prst="ellipse">
              <a:avLst/>
            </a:prstGeom>
            <a:solidFill>
              <a:schemeClr val="tx1">
                <a:lumMod val="50000"/>
                <a:lumOff val="50000"/>
                <a:alpha val="80000"/>
              </a:schemeClr>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48" name="Text Box 18">
              <a:extLst>
                <a:ext uri="{FF2B5EF4-FFF2-40B4-BE49-F238E27FC236}">
                  <a16:creationId xmlns:a16="http://schemas.microsoft.com/office/drawing/2014/main" id="{E4D70A34-08ED-49D1-B8E9-6E14F659CD35}"/>
                </a:ext>
              </a:extLst>
            </p:cNvPr>
            <p:cNvSpPr txBox="1"/>
            <p:nvPr/>
          </p:nvSpPr>
          <p:spPr>
            <a:xfrm>
              <a:off x="3718071" y="2082347"/>
              <a:ext cx="248336"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US" sz="1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a:t>
              </a:r>
            </a:p>
          </p:txBody>
        </p:sp>
      </p:grpSp>
      <p:grpSp>
        <p:nvGrpSpPr>
          <p:cNvPr id="49" name="Group 48">
            <a:extLst>
              <a:ext uri="{FF2B5EF4-FFF2-40B4-BE49-F238E27FC236}">
                <a16:creationId xmlns:a16="http://schemas.microsoft.com/office/drawing/2014/main" id="{72D2E8FA-DB37-43B7-8CEF-B5AC28906EFA}"/>
              </a:ext>
            </a:extLst>
          </p:cNvPr>
          <p:cNvGrpSpPr/>
          <p:nvPr/>
        </p:nvGrpSpPr>
        <p:grpSpPr>
          <a:xfrm>
            <a:off x="7714151" y="5514725"/>
            <a:ext cx="365760" cy="365760"/>
            <a:chOff x="3659359" y="2043511"/>
            <a:chExt cx="365760" cy="365760"/>
          </a:xfrm>
        </p:grpSpPr>
        <p:sp>
          <p:nvSpPr>
            <p:cNvPr id="50" name="Oval 49">
              <a:extLst>
                <a:ext uri="{FF2B5EF4-FFF2-40B4-BE49-F238E27FC236}">
                  <a16:creationId xmlns:a16="http://schemas.microsoft.com/office/drawing/2014/main" id="{25274E94-1D72-4251-89FD-2C45953CDE71}"/>
                </a:ext>
              </a:extLst>
            </p:cNvPr>
            <p:cNvSpPr>
              <a:spLocks noChangeAspect="1"/>
            </p:cNvSpPr>
            <p:nvPr/>
          </p:nvSpPr>
          <p:spPr bwMode="auto">
            <a:xfrm>
              <a:off x="3659359" y="2043511"/>
              <a:ext cx="365760" cy="365760"/>
            </a:xfrm>
            <a:prstGeom prst="ellipse">
              <a:avLst/>
            </a:prstGeom>
            <a:solidFill>
              <a:schemeClr val="tx1">
                <a:lumMod val="50000"/>
                <a:lumOff val="50000"/>
                <a:alpha val="80000"/>
              </a:schemeClr>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51" name="Text Box 18">
              <a:extLst>
                <a:ext uri="{FF2B5EF4-FFF2-40B4-BE49-F238E27FC236}">
                  <a16:creationId xmlns:a16="http://schemas.microsoft.com/office/drawing/2014/main" id="{46ABEF57-605F-4529-89A1-06A23F16FEBE}"/>
                </a:ext>
              </a:extLst>
            </p:cNvPr>
            <p:cNvSpPr txBox="1"/>
            <p:nvPr/>
          </p:nvSpPr>
          <p:spPr>
            <a:xfrm>
              <a:off x="3718071" y="2082347"/>
              <a:ext cx="248336" cy="27960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US" sz="1600" b="1" dirty="0">
                  <a:solidFill>
                    <a:schemeClr val="bg1"/>
                  </a:solidFill>
                  <a:latin typeface="Arial" panose="020B0604020202020204" pitchFamily="34" charset="0"/>
                  <a:ea typeface="Times New Roman" panose="02020603050405020304" pitchFamily="18" charset="0"/>
                  <a:cs typeface="Arial" panose="020B0604020202020204" pitchFamily="34" charset="0"/>
                </a:rPr>
                <a:t>B</a:t>
              </a:r>
              <a:endParaRPr lang="en-US" sz="1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grpSp>
    </p:spTree>
    <p:extLst>
      <p:ext uri="{BB962C8B-B14F-4D97-AF65-F5344CB8AC3E}">
        <p14:creationId xmlns:p14="http://schemas.microsoft.com/office/powerpoint/2010/main" val="1799379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09073" y="0"/>
            <a:ext cx="10573854" cy="841248"/>
          </a:xfrm>
        </p:spPr>
        <p:txBody>
          <a:bodyPr/>
          <a:lstStyle/>
          <a:p>
            <a:pPr eaLnBrk="1" hangingPunct="1"/>
            <a:r>
              <a:rPr lang="en-US" sz="2800" dirty="0"/>
              <a:t>3. Optimizing 3D Reconstructions from UAS Imagery</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12</a:t>
            </a:fld>
            <a:endParaRPr lang="en-US" dirty="0">
              <a:solidFill>
                <a:srgbClr val="000000"/>
              </a:solidFill>
            </a:endParaRPr>
          </a:p>
        </p:txBody>
      </p:sp>
      <p:sp>
        <p:nvSpPr>
          <p:cNvPr id="8" name="Rectangle 3">
            <a:extLst>
              <a:ext uri="{FF2B5EF4-FFF2-40B4-BE49-F238E27FC236}">
                <a16:creationId xmlns:a16="http://schemas.microsoft.com/office/drawing/2014/main" id="{32D1FF9A-E87B-4A09-913E-C2214F725822}"/>
              </a:ext>
            </a:extLst>
          </p:cNvPr>
          <p:cNvSpPr txBox="1">
            <a:spLocks noChangeArrowheads="1"/>
          </p:cNvSpPr>
          <p:nvPr/>
        </p:nvSpPr>
        <p:spPr bwMode="auto">
          <a:xfrm>
            <a:off x="182880" y="1371600"/>
            <a:ext cx="8042685" cy="4525963"/>
          </a:xfrm>
          <a:prstGeom prst="rect">
            <a:avLst/>
          </a:prstGeom>
          <a:noFill/>
          <a:ln w="9525">
            <a:noFill/>
            <a:miter lim="800000"/>
            <a:headEnd/>
            <a:tailEnd/>
          </a:ln>
        </p:spPr>
        <p:txBody>
          <a:bodyPr/>
          <a:lstStyle/>
          <a:p>
            <a:pPr marL="342900" indent="-342900">
              <a:spcBef>
                <a:spcPts val="1200"/>
              </a:spcBef>
              <a:buFontTx/>
              <a:buChar char="•"/>
              <a:defRPr/>
            </a:pPr>
            <a:r>
              <a:rPr lang="en-US" sz="2400" b="1" kern="0" dirty="0">
                <a:solidFill>
                  <a:srgbClr val="000000"/>
                </a:solidFill>
                <a:latin typeface="Arial" panose="020B0604020202020204" pitchFamily="34" charset="0"/>
                <a:cs typeface="Arial" pitchFamily="34" charset="0"/>
              </a:rPr>
              <a:t>The simulated testing environment shows a decrease in elevation error with increasing sidelap and frontlap (up to a limit)</a:t>
            </a:r>
          </a:p>
          <a:p>
            <a:pPr marL="742950" marR="0" lvl="1" indent="-285750" algn="l" defTabSz="914400" rtl="0" eaLnBrk="1" fontAlgn="base" latinLnBrk="0" hangingPunct="1">
              <a:lnSpc>
                <a:spcPct val="100000"/>
              </a:lnSpc>
              <a:spcBef>
                <a:spcPts val="6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There is a tradeoff in the amount of image overlap desired </a:t>
            </a:r>
            <a:r>
              <a:rPr lang="en-US" sz="2000" kern="0" dirty="0">
                <a:solidFill>
                  <a:srgbClr val="000000"/>
                </a:solidFill>
                <a:latin typeface="Arial" panose="020B0604020202020204" pitchFamily="34" charset="0"/>
                <a:cs typeface="Arial" panose="020B0604020202020204" pitchFamily="34" charset="0"/>
              </a:rPr>
              <a:t>versus the </a:t>
            </a:r>
            <a:r>
              <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time it takes to generate a 3D </a:t>
            </a:r>
            <a:r>
              <a:rPr lang="en-US" sz="2000" kern="0" dirty="0">
                <a:solidFill>
                  <a:srgbClr val="000000"/>
                </a:solidFill>
                <a:latin typeface="Arial" panose="020B0604020202020204" pitchFamily="34" charset="0"/>
                <a:cs typeface="Arial" panose="020B0604020202020204" pitchFamily="34" charset="0"/>
              </a:rPr>
              <a:t>reconstruction based on the increase in the number of UAS images used (note that increasing the sidelap also increase UAS flight time) </a:t>
            </a:r>
            <a:endPar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742950" marR="0" lvl="1" indent="-285750" algn="l" defTabSz="914400" rtl="0" eaLnBrk="1" fontAlgn="base" latinLnBrk="0" hangingPunct="1">
              <a:lnSpc>
                <a:spcPct val="100000"/>
              </a:lnSpc>
              <a:spcBef>
                <a:spcPts val="600"/>
              </a:spcBef>
              <a:spcAft>
                <a:spcPct val="0"/>
              </a:spcAft>
              <a:buClrTx/>
              <a:buSzTx/>
              <a:buFontTx/>
              <a:buChar char="–"/>
              <a:tabLst/>
              <a:defRPr/>
            </a:pPr>
            <a:r>
              <a:rPr lang="en-US" sz="2000" kern="0" dirty="0">
                <a:solidFill>
                  <a:srgbClr val="000000"/>
                </a:solidFill>
                <a:latin typeface="Arial" panose="020B0604020202020204" pitchFamily="34" charset="0"/>
                <a:cs typeface="Arial" panose="020B0604020202020204" pitchFamily="34" charset="0"/>
              </a:rPr>
              <a:t>For this reason, a safe recommendation is around 70% image overlap for most UAS missions to balance accuracy, 3D reconstruction time, and UAS flight time</a:t>
            </a:r>
          </a:p>
          <a:p>
            <a:pPr marL="342900" indent="-342900">
              <a:spcBef>
                <a:spcPts val="1200"/>
              </a:spcBef>
              <a:buFontTx/>
              <a:buChar char="•"/>
              <a:defRPr/>
            </a:pPr>
            <a:r>
              <a:rPr lang="en-US" sz="2400" b="1" kern="0" dirty="0">
                <a:solidFill>
                  <a:srgbClr val="000000"/>
                </a:solidFill>
                <a:latin typeface="Arial" panose="020B0604020202020204" pitchFamily="34" charset="0"/>
                <a:cs typeface="Arial" pitchFamily="34" charset="0"/>
              </a:rPr>
              <a:t>These results are consistent with current UAS guidance and trend with real-world expectations</a:t>
            </a:r>
          </a:p>
        </p:txBody>
      </p:sp>
      <p:pic>
        <p:nvPicPr>
          <p:cNvPr id="10" name="Picture 9">
            <a:extLst>
              <a:ext uri="{FF2B5EF4-FFF2-40B4-BE49-F238E27FC236}">
                <a16:creationId xmlns:a16="http://schemas.microsoft.com/office/drawing/2014/main" id="{3E1A6A05-AB7E-47A4-8D94-EAA41B38034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9913" t="7690" b="10008"/>
          <a:stretch/>
        </p:blipFill>
        <p:spPr>
          <a:xfrm>
            <a:off x="9162656" y="1298046"/>
            <a:ext cx="2757258" cy="2089327"/>
          </a:xfrm>
          <a:prstGeom prst="rect">
            <a:avLst/>
          </a:prstGeom>
        </p:spPr>
      </p:pic>
      <p:pic>
        <p:nvPicPr>
          <p:cNvPr id="5" name="Picture 4">
            <a:extLst>
              <a:ext uri="{FF2B5EF4-FFF2-40B4-BE49-F238E27FC236}">
                <a16:creationId xmlns:a16="http://schemas.microsoft.com/office/drawing/2014/main" id="{96B6B365-75A3-4EDC-9AC2-4B286A14962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5455" t="6086" b="6559"/>
          <a:stretch/>
        </p:blipFill>
        <p:spPr>
          <a:xfrm>
            <a:off x="9162655" y="4015953"/>
            <a:ext cx="2757259" cy="2113034"/>
          </a:xfrm>
          <a:prstGeom prst="rect">
            <a:avLst/>
          </a:prstGeom>
        </p:spPr>
      </p:pic>
      <p:sp>
        <p:nvSpPr>
          <p:cNvPr id="14" name="Text Box 18">
            <a:extLst>
              <a:ext uri="{FF2B5EF4-FFF2-40B4-BE49-F238E27FC236}">
                <a16:creationId xmlns:a16="http://schemas.microsoft.com/office/drawing/2014/main" id="{428B761C-AE83-4832-AD1B-96B03D219E1A}"/>
              </a:ext>
            </a:extLst>
          </p:cNvPr>
          <p:cNvSpPr txBox="1"/>
          <p:nvPr/>
        </p:nvSpPr>
        <p:spPr>
          <a:xfrm>
            <a:off x="9156743" y="3725731"/>
            <a:ext cx="2291914" cy="2567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3D Reconstruction Time</a:t>
            </a:r>
          </a:p>
        </p:txBody>
      </p:sp>
      <p:sp>
        <p:nvSpPr>
          <p:cNvPr id="15" name="Text Box 18">
            <a:extLst>
              <a:ext uri="{FF2B5EF4-FFF2-40B4-BE49-F238E27FC236}">
                <a16:creationId xmlns:a16="http://schemas.microsoft.com/office/drawing/2014/main" id="{F7B86041-3D59-46EE-A0B0-14EB2839EBA6}"/>
              </a:ext>
            </a:extLst>
          </p:cNvPr>
          <p:cNvSpPr txBox="1"/>
          <p:nvPr/>
        </p:nvSpPr>
        <p:spPr>
          <a:xfrm rot="16200000">
            <a:off x="8294150" y="2167892"/>
            <a:ext cx="1356357" cy="2567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Frontlap (%)</a:t>
            </a:r>
          </a:p>
        </p:txBody>
      </p:sp>
      <p:sp>
        <p:nvSpPr>
          <p:cNvPr id="16" name="Text Box 18">
            <a:extLst>
              <a:ext uri="{FF2B5EF4-FFF2-40B4-BE49-F238E27FC236}">
                <a16:creationId xmlns:a16="http://schemas.microsoft.com/office/drawing/2014/main" id="{64758773-10B7-471B-AAF3-15F866B8BF34}"/>
              </a:ext>
            </a:extLst>
          </p:cNvPr>
          <p:cNvSpPr txBox="1"/>
          <p:nvPr/>
        </p:nvSpPr>
        <p:spPr>
          <a:xfrm>
            <a:off x="9826154" y="6111233"/>
            <a:ext cx="1156670" cy="2567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Sidelap (%)</a:t>
            </a:r>
          </a:p>
        </p:txBody>
      </p:sp>
      <p:sp>
        <p:nvSpPr>
          <p:cNvPr id="17" name="Text Box 18">
            <a:extLst>
              <a:ext uri="{FF2B5EF4-FFF2-40B4-BE49-F238E27FC236}">
                <a16:creationId xmlns:a16="http://schemas.microsoft.com/office/drawing/2014/main" id="{D534835A-6FB5-4EEB-AF06-1F054B54F9B8}"/>
              </a:ext>
            </a:extLst>
          </p:cNvPr>
          <p:cNvSpPr txBox="1"/>
          <p:nvPr/>
        </p:nvSpPr>
        <p:spPr>
          <a:xfrm>
            <a:off x="8808081" y="1015452"/>
            <a:ext cx="2995751" cy="2567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latin typeface="Arial" panose="020B0604020202020204" pitchFamily="34" charset="0"/>
                <a:ea typeface="Times New Roman" panose="02020603050405020304" pitchFamily="18" charset="0"/>
                <a:cs typeface="Arial" panose="020B0604020202020204" pitchFamily="34" charset="0"/>
              </a:rPr>
              <a:t>Elevation Mean Absolute Error</a:t>
            </a:r>
            <a:endParaRPr lang="en-US" sz="14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8" name="Text Box 18">
            <a:extLst>
              <a:ext uri="{FF2B5EF4-FFF2-40B4-BE49-F238E27FC236}">
                <a16:creationId xmlns:a16="http://schemas.microsoft.com/office/drawing/2014/main" id="{6F1DB687-71FF-4C9B-9830-165CBA55873A}"/>
              </a:ext>
            </a:extLst>
          </p:cNvPr>
          <p:cNvSpPr txBox="1"/>
          <p:nvPr/>
        </p:nvSpPr>
        <p:spPr>
          <a:xfrm rot="16200000" flipH="1">
            <a:off x="11324566" y="2167892"/>
            <a:ext cx="983051" cy="2567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dirty="0">
                <a:latin typeface="Arial" panose="020B0604020202020204" pitchFamily="34" charset="0"/>
                <a:ea typeface="Times New Roman" panose="02020603050405020304" pitchFamily="18" charset="0"/>
                <a:cs typeface="Arial" panose="020B0604020202020204" pitchFamily="34" charset="0"/>
              </a:rPr>
              <a:t>Error (m)</a:t>
            </a:r>
            <a:endParaRPr lang="en-US" sz="1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9" name="Text Box 18">
            <a:extLst>
              <a:ext uri="{FF2B5EF4-FFF2-40B4-BE49-F238E27FC236}">
                <a16:creationId xmlns:a16="http://schemas.microsoft.com/office/drawing/2014/main" id="{CE2B6C8B-C34C-4CC8-826B-88035C2790A9}"/>
              </a:ext>
            </a:extLst>
          </p:cNvPr>
          <p:cNvSpPr txBox="1"/>
          <p:nvPr/>
        </p:nvSpPr>
        <p:spPr>
          <a:xfrm rot="16200000">
            <a:off x="11324566" y="4869378"/>
            <a:ext cx="983052" cy="2567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dirty="0">
                <a:latin typeface="Arial" panose="020B0604020202020204" pitchFamily="34" charset="0"/>
                <a:ea typeface="Times New Roman" panose="02020603050405020304" pitchFamily="18" charset="0"/>
                <a:cs typeface="Arial" panose="020B0604020202020204" pitchFamily="34" charset="0"/>
              </a:rPr>
              <a:t>Time (s)</a:t>
            </a:r>
            <a:endParaRPr lang="en-US" sz="1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20" name="Text Box 18">
            <a:extLst>
              <a:ext uri="{FF2B5EF4-FFF2-40B4-BE49-F238E27FC236}">
                <a16:creationId xmlns:a16="http://schemas.microsoft.com/office/drawing/2014/main" id="{A49140EA-902C-4EF1-AEEC-A724E4856174}"/>
              </a:ext>
            </a:extLst>
          </p:cNvPr>
          <p:cNvSpPr txBox="1"/>
          <p:nvPr/>
        </p:nvSpPr>
        <p:spPr>
          <a:xfrm>
            <a:off x="9826154" y="3377843"/>
            <a:ext cx="1156670" cy="2567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Sidelap (%)</a:t>
            </a:r>
          </a:p>
        </p:txBody>
      </p:sp>
      <p:sp>
        <p:nvSpPr>
          <p:cNvPr id="21" name="Text Box 18">
            <a:extLst>
              <a:ext uri="{FF2B5EF4-FFF2-40B4-BE49-F238E27FC236}">
                <a16:creationId xmlns:a16="http://schemas.microsoft.com/office/drawing/2014/main" id="{8ED437DC-D2F9-48B8-A2D6-2D75C1873F6B}"/>
              </a:ext>
            </a:extLst>
          </p:cNvPr>
          <p:cNvSpPr txBox="1"/>
          <p:nvPr/>
        </p:nvSpPr>
        <p:spPr>
          <a:xfrm rot="16200000">
            <a:off x="8294150" y="4869378"/>
            <a:ext cx="1356357" cy="2567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Frontlap (%)</a:t>
            </a:r>
          </a:p>
        </p:txBody>
      </p:sp>
      <p:sp>
        <p:nvSpPr>
          <p:cNvPr id="22" name="TextBox 21">
            <a:extLst>
              <a:ext uri="{FF2B5EF4-FFF2-40B4-BE49-F238E27FC236}">
                <a16:creationId xmlns:a16="http://schemas.microsoft.com/office/drawing/2014/main" id="{E1126795-F4DC-477C-82B3-5F53D804DC7E}"/>
              </a:ext>
            </a:extLst>
          </p:cNvPr>
          <p:cNvSpPr txBox="1"/>
          <p:nvPr/>
        </p:nvSpPr>
        <p:spPr>
          <a:xfrm>
            <a:off x="182880" y="822960"/>
            <a:ext cx="11299018" cy="400110"/>
          </a:xfrm>
          <a:prstGeom prst="rect">
            <a:avLst/>
          </a:prstGeom>
          <a:noFill/>
        </p:spPr>
        <p:txBody>
          <a:bodyPr wrap="square">
            <a:spAutoFit/>
          </a:bodyPr>
          <a:lstStyle/>
          <a:p>
            <a:r>
              <a:rPr lang="en-US" sz="2000" b="1" dirty="0">
                <a:solidFill>
                  <a:srgbClr val="CC3300"/>
                </a:solidFill>
              </a:rPr>
              <a:t>3.1 Determining Optimal UAS Image Overlap Through Simulation</a:t>
            </a:r>
          </a:p>
        </p:txBody>
      </p:sp>
    </p:spTree>
    <p:extLst>
      <p:ext uri="{BB962C8B-B14F-4D97-AF65-F5344CB8AC3E}">
        <p14:creationId xmlns:p14="http://schemas.microsoft.com/office/powerpoint/2010/main" val="2551142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3">
            <a:extLst>
              <a:ext uri="{FF2B5EF4-FFF2-40B4-BE49-F238E27FC236}">
                <a16:creationId xmlns:a16="http://schemas.microsoft.com/office/drawing/2014/main" id="{214E6EEB-F003-4201-8717-8C75FFF3E413}"/>
              </a:ext>
            </a:extLst>
          </p:cNvPr>
          <p:cNvSpPr txBox="1">
            <a:spLocks noChangeArrowheads="1"/>
          </p:cNvSpPr>
          <p:nvPr/>
        </p:nvSpPr>
        <p:spPr bwMode="auto">
          <a:xfrm>
            <a:off x="182879" y="1371600"/>
            <a:ext cx="11913325"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The simulated environment was also used to test methods for adapting the UAS image capture locations based on the underlying terrain:</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itchFamily="34" charset="0"/>
              </a:rPr>
              <a:t>This method uses the scale invariant feature transform (SIFT) algorithm to determine areas </a:t>
            </a:r>
            <a:br>
              <a:rPr lang="en-US" sz="2000" kern="0" dirty="0">
                <a:solidFill>
                  <a:srgbClr val="000000"/>
                </a:solidFill>
                <a:latin typeface="Arial" panose="020B0604020202020204" pitchFamily="34" charset="0"/>
                <a:cs typeface="Arial" pitchFamily="34" charset="0"/>
              </a:rPr>
            </a:br>
            <a:r>
              <a:rPr lang="en-US" sz="2000" kern="0" dirty="0">
                <a:solidFill>
                  <a:srgbClr val="000000"/>
                </a:solidFill>
                <a:latin typeface="Arial" panose="020B0604020202020204" pitchFamily="34" charset="0"/>
                <a:cs typeface="Arial" pitchFamily="34" charset="0"/>
              </a:rPr>
              <a:t>from a satellite image where more/less UAS images are needed based on the features present</a:t>
            </a:r>
          </a:p>
        </p:txBody>
      </p:sp>
      <p:sp>
        <p:nvSpPr>
          <p:cNvPr id="8194" name="Rectangle 2"/>
          <p:cNvSpPr>
            <a:spLocks noGrp="1" noChangeArrowheads="1"/>
          </p:cNvSpPr>
          <p:nvPr>
            <p:ph type="title"/>
          </p:nvPr>
        </p:nvSpPr>
        <p:spPr>
          <a:xfrm>
            <a:off x="1157871" y="0"/>
            <a:ext cx="9876258" cy="841248"/>
          </a:xfrm>
        </p:spPr>
        <p:txBody>
          <a:bodyPr/>
          <a:lstStyle/>
          <a:p>
            <a:pPr eaLnBrk="1" hangingPunct="1"/>
            <a:r>
              <a:rPr lang="en-US" sz="2800" dirty="0"/>
              <a:t>3. Optimizing 3D Reconstructions from UAS Imagery</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13</a:t>
            </a:fld>
            <a:endParaRPr lang="en-US" dirty="0">
              <a:solidFill>
                <a:srgbClr val="000000"/>
              </a:solidFill>
            </a:endParaRPr>
          </a:p>
        </p:txBody>
      </p:sp>
      <p:sp>
        <p:nvSpPr>
          <p:cNvPr id="11" name="TextBox 10">
            <a:extLst>
              <a:ext uri="{FF2B5EF4-FFF2-40B4-BE49-F238E27FC236}">
                <a16:creationId xmlns:a16="http://schemas.microsoft.com/office/drawing/2014/main" id="{13ECA5CB-E977-43D7-A5E9-DF481E35866F}"/>
              </a:ext>
            </a:extLst>
          </p:cNvPr>
          <p:cNvSpPr txBox="1"/>
          <p:nvPr/>
        </p:nvSpPr>
        <p:spPr>
          <a:xfrm>
            <a:off x="182880" y="822960"/>
            <a:ext cx="11913326" cy="400110"/>
          </a:xfrm>
          <a:prstGeom prst="rect">
            <a:avLst/>
          </a:prstGeom>
          <a:noFill/>
        </p:spPr>
        <p:txBody>
          <a:bodyPr wrap="square">
            <a:spAutoFit/>
          </a:bodyPr>
          <a:lstStyle/>
          <a:p>
            <a:r>
              <a:rPr lang="en-US" sz="2000" b="1" dirty="0">
                <a:solidFill>
                  <a:srgbClr val="CC3300"/>
                </a:solidFill>
              </a:rPr>
              <a:t>3.2 Analyzing Terrain-Based Image Capture Methods Through Simulation</a:t>
            </a:r>
          </a:p>
        </p:txBody>
      </p:sp>
      <p:pic>
        <p:nvPicPr>
          <p:cNvPr id="13" name="Picture 12">
            <a:extLst>
              <a:ext uri="{FF2B5EF4-FFF2-40B4-BE49-F238E27FC236}">
                <a16:creationId xmlns:a16="http://schemas.microsoft.com/office/drawing/2014/main" id="{287794D8-FCBA-437F-A4CF-A6F23C76B578}"/>
              </a:ext>
            </a:extLst>
          </p:cNvPr>
          <p:cNvPicPr>
            <a:picLocks noChangeAspect="1"/>
          </p:cNvPicPr>
          <p:nvPr/>
        </p:nvPicPr>
        <p:blipFill rotWithShape="1">
          <a:blip r:embed="rId2">
            <a:extLst>
              <a:ext uri="{28A0092B-C50C-407E-A947-70E740481C1C}">
                <a14:useLocalDpi xmlns:a14="http://schemas.microsoft.com/office/drawing/2010/main" val="0"/>
              </a:ext>
            </a:extLst>
          </a:blip>
          <a:srcRect l="6732" t="4283" r="6015" b="6394"/>
          <a:stretch/>
        </p:blipFill>
        <p:spPr>
          <a:xfrm>
            <a:off x="7764638" y="2997753"/>
            <a:ext cx="4279462" cy="3295524"/>
          </a:xfrm>
          <a:prstGeom prst="rect">
            <a:avLst/>
          </a:prstGeom>
        </p:spPr>
      </p:pic>
      <p:pic>
        <p:nvPicPr>
          <p:cNvPr id="14" name="Picture 13">
            <a:extLst>
              <a:ext uri="{FF2B5EF4-FFF2-40B4-BE49-F238E27FC236}">
                <a16:creationId xmlns:a16="http://schemas.microsoft.com/office/drawing/2014/main" id="{8E7F9050-114C-490A-9575-56A00323D1BE}"/>
              </a:ext>
            </a:extLst>
          </p:cNvPr>
          <p:cNvPicPr>
            <a:picLocks noChangeAspect="1"/>
          </p:cNvPicPr>
          <p:nvPr/>
        </p:nvPicPr>
        <p:blipFill rotWithShape="1">
          <a:blip r:embed="rId3">
            <a:extLst>
              <a:ext uri="{28A0092B-C50C-407E-A947-70E740481C1C}">
                <a14:useLocalDpi xmlns:a14="http://schemas.microsoft.com/office/drawing/2010/main" val="0"/>
              </a:ext>
            </a:extLst>
          </a:blip>
          <a:srcRect l="6916" t="4283" r="6870" b="6394"/>
          <a:stretch/>
        </p:blipFill>
        <p:spPr>
          <a:xfrm>
            <a:off x="3267972" y="2997753"/>
            <a:ext cx="4228497" cy="3295524"/>
          </a:xfrm>
          <a:prstGeom prst="rect">
            <a:avLst/>
          </a:prstGeom>
        </p:spPr>
      </p:pic>
      <p:sp>
        <p:nvSpPr>
          <p:cNvPr id="15" name="TextBox 14">
            <a:extLst>
              <a:ext uri="{FF2B5EF4-FFF2-40B4-BE49-F238E27FC236}">
                <a16:creationId xmlns:a16="http://schemas.microsoft.com/office/drawing/2014/main" id="{553CB6E3-9414-4CC1-8A3F-D087208E5D4B}"/>
              </a:ext>
            </a:extLst>
          </p:cNvPr>
          <p:cNvSpPr txBox="1"/>
          <p:nvPr/>
        </p:nvSpPr>
        <p:spPr>
          <a:xfrm>
            <a:off x="3290878" y="3012826"/>
            <a:ext cx="1806759" cy="338554"/>
          </a:xfrm>
          <a:prstGeom prst="rect">
            <a:avLst/>
          </a:prstGeom>
          <a:solidFill>
            <a:schemeClr val="tx1">
              <a:alpha val="50000"/>
            </a:schemeClr>
          </a:solidFill>
        </p:spPr>
        <p:txBody>
          <a:bodyPr wrap="square" rtlCol="0">
            <a:spAutoFit/>
          </a:bodyPr>
          <a:lstStyle/>
          <a:p>
            <a:r>
              <a:rPr lang="en-US" sz="1600" b="1" dirty="0">
                <a:solidFill>
                  <a:schemeClr val="bg1"/>
                </a:solidFill>
                <a:latin typeface="Arial" panose="020B0604020202020204" pitchFamily="34" charset="0"/>
                <a:cs typeface="Arial" panose="020B0604020202020204" pitchFamily="34" charset="0"/>
              </a:rPr>
              <a:t>Regular Spacing</a:t>
            </a:r>
          </a:p>
        </p:txBody>
      </p:sp>
      <p:sp>
        <p:nvSpPr>
          <p:cNvPr id="16" name="TextBox 15">
            <a:extLst>
              <a:ext uri="{FF2B5EF4-FFF2-40B4-BE49-F238E27FC236}">
                <a16:creationId xmlns:a16="http://schemas.microsoft.com/office/drawing/2014/main" id="{7D0053AA-77BB-417A-B217-ABE21C2F9E44}"/>
              </a:ext>
            </a:extLst>
          </p:cNvPr>
          <p:cNvSpPr txBox="1"/>
          <p:nvPr/>
        </p:nvSpPr>
        <p:spPr>
          <a:xfrm>
            <a:off x="7794035" y="3012826"/>
            <a:ext cx="1964415" cy="338554"/>
          </a:xfrm>
          <a:prstGeom prst="rect">
            <a:avLst/>
          </a:prstGeom>
          <a:solidFill>
            <a:schemeClr val="tx1">
              <a:alpha val="50000"/>
            </a:schemeClr>
          </a:solidFill>
        </p:spPr>
        <p:txBody>
          <a:bodyPr wrap="square" rtlCol="0">
            <a:spAutoFit/>
          </a:bodyPr>
          <a:lstStyle/>
          <a:p>
            <a:r>
              <a:rPr lang="en-US" sz="1600" b="1" dirty="0">
                <a:solidFill>
                  <a:schemeClr val="bg1"/>
                </a:solidFill>
                <a:latin typeface="Arial" panose="020B0604020202020204" pitchFamily="34" charset="0"/>
                <a:cs typeface="Arial" panose="020B0604020202020204" pitchFamily="34" charset="0"/>
              </a:rPr>
              <a:t>Variable Spacing</a:t>
            </a:r>
          </a:p>
        </p:txBody>
      </p:sp>
      <p:sp>
        <p:nvSpPr>
          <p:cNvPr id="2" name="Oval 1">
            <a:extLst>
              <a:ext uri="{FF2B5EF4-FFF2-40B4-BE49-F238E27FC236}">
                <a16:creationId xmlns:a16="http://schemas.microsoft.com/office/drawing/2014/main" id="{6FA1CF7C-01BF-4734-AD7C-84E506F539C3}"/>
              </a:ext>
            </a:extLst>
          </p:cNvPr>
          <p:cNvSpPr/>
          <p:nvPr/>
        </p:nvSpPr>
        <p:spPr bwMode="auto">
          <a:xfrm>
            <a:off x="9301250" y="5073903"/>
            <a:ext cx="457200" cy="457200"/>
          </a:xfrm>
          <a:prstGeom prst="ellipse">
            <a:avLst/>
          </a:prstGeom>
          <a:noFill/>
          <a:ln w="3175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outerShdw blurRad="38100" dist="38100" dir="2700000" algn="tl">
                  <a:srgbClr val="000000">
                    <a:alpha val="43137"/>
                  </a:srgbClr>
                </a:outerShdw>
              </a:effectLst>
              <a:latin typeface="Tahoma" charset="0"/>
            </a:endParaRPr>
          </a:p>
        </p:txBody>
      </p:sp>
      <p:sp>
        <p:nvSpPr>
          <p:cNvPr id="17" name="Oval 16">
            <a:extLst>
              <a:ext uri="{FF2B5EF4-FFF2-40B4-BE49-F238E27FC236}">
                <a16:creationId xmlns:a16="http://schemas.microsoft.com/office/drawing/2014/main" id="{8DD7628E-ABA2-4C4C-A26C-B50B55D3D66F}"/>
              </a:ext>
            </a:extLst>
          </p:cNvPr>
          <p:cNvSpPr/>
          <p:nvPr/>
        </p:nvSpPr>
        <p:spPr bwMode="auto">
          <a:xfrm>
            <a:off x="8501927" y="5836077"/>
            <a:ext cx="457200" cy="457200"/>
          </a:xfrm>
          <a:prstGeom prst="ellipse">
            <a:avLst/>
          </a:prstGeom>
          <a:noFill/>
          <a:ln w="3175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outerShdw blurRad="38100" dist="38100" dir="2700000" algn="tl">
                  <a:srgbClr val="000000">
                    <a:alpha val="43137"/>
                  </a:srgbClr>
                </a:outerShdw>
              </a:effectLst>
              <a:latin typeface="Tahoma" charset="0"/>
            </a:endParaRPr>
          </a:p>
        </p:txBody>
      </p:sp>
      <p:sp>
        <p:nvSpPr>
          <p:cNvPr id="18" name="Oval 17">
            <a:extLst>
              <a:ext uri="{FF2B5EF4-FFF2-40B4-BE49-F238E27FC236}">
                <a16:creationId xmlns:a16="http://schemas.microsoft.com/office/drawing/2014/main" id="{1B815596-2C78-41E4-BEAD-490958E23130}"/>
              </a:ext>
            </a:extLst>
          </p:cNvPr>
          <p:cNvSpPr/>
          <p:nvPr/>
        </p:nvSpPr>
        <p:spPr bwMode="auto">
          <a:xfrm>
            <a:off x="11355506" y="5182218"/>
            <a:ext cx="457200" cy="457200"/>
          </a:xfrm>
          <a:prstGeom prst="ellipse">
            <a:avLst/>
          </a:prstGeom>
          <a:noFill/>
          <a:ln w="31750" cap="flat" cmpd="sng" algn="ctr">
            <a:solidFill>
              <a:srgbClr val="FF0000"/>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outerShdw blurRad="38100" dist="38100" dir="2700000" algn="tl">
                  <a:srgbClr val="000000">
                    <a:alpha val="43137"/>
                  </a:srgbClr>
                </a:outerShdw>
              </a:effectLst>
              <a:latin typeface="Tahoma" charset="0"/>
            </a:endParaRPr>
          </a:p>
        </p:txBody>
      </p:sp>
      <p:sp>
        <p:nvSpPr>
          <p:cNvPr id="20" name="Text Box 18">
            <a:extLst>
              <a:ext uri="{FF2B5EF4-FFF2-40B4-BE49-F238E27FC236}">
                <a16:creationId xmlns:a16="http://schemas.microsoft.com/office/drawing/2014/main" id="{8E02E439-F9DD-4175-BF4E-A4DD5DD56E39}"/>
              </a:ext>
            </a:extLst>
          </p:cNvPr>
          <p:cNvSpPr txBox="1"/>
          <p:nvPr/>
        </p:nvSpPr>
        <p:spPr>
          <a:xfrm>
            <a:off x="489389" y="3272865"/>
            <a:ext cx="2291914" cy="2567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latin typeface="Arial" panose="020B0604020202020204" pitchFamily="34" charset="0"/>
                <a:ea typeface="Times New Roman" panose="02020603050405020304" pitchFamily="18" charset="0"/>
                <a:cs typeface="Arial" panose="020B0604020202020204" pitchFamily="34" charset="0"/>
              </a:rPr>
              <a:t>SIFT Feature Density </a:t>
            </a:r>
            <a:endParaRPr lang="en-US" sz="1400" b="1"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8" name="Picture 7">
            <a:extLst>
              <a:ext uri="{FF2B5EF4-FFF2-40B4-BE49-F238E27FC236}">
                <a16:creationId xmlns:a16="http://schemas.microsoft.com/office/drawing/2014/main" id="{A8D5BE33-B8F4-4B3C-9901-D63748179F12}"/>
              </a:ext>
            </a:extLst>
          </p:cNvPr>
          <p:cNvPicPr>
            <a:picLocks noChangeAspect="1"/>
          </p:cNvPicPr>
          <p:nvPr/>
        </p:nvPicPr>
        <p:blipFill rotWithShape="1">
          <a:blip r:embed="rId4">
            <a:extLst>
              <a:ext uri="{28A0092B-C50C-407E-A947-70E740481C1C}">
                <a14:useLocalDpi xmlns:a14="http://schemas.microsoft.com/office/drawing/2010/main" val="0"/>
              </a:ext>
            </a:extLst>
          </a:blip>
          <a:srcRect l="12853" t="12705" r="26382" b="11461"/>
          <a:stretch/>
        </p:blipFill>
        <p:spPr>
          <a:xfrm>
            <a:off x="244626" y="3565423"/>
            <a:ext cx="2852579" cy="2186430"/>
          </a:xfrm>
          <a:prstGeom prst="rect">
            <a:avLst/>
          </a:prstGeom>
        </p:spPr>
      </p:pic>
    </p:spTree>
    <p:extLst>
      <p:ext uri="{BB962C8B-B14F-4D97-AF65-F5344CB8AC3E}">
        <p14:creationId xmlns:p14="http://schemas.microsoft.com/office/powerpoint/2010/main" val="2345746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3">
            <a:extLst>
              <a:ext uri="{FF2B5EF4-FFF2-40B4-BE49-F238E27FC236}">
                <a16:creationId xmlns:a16="http://schemas.microsoft.com/office/drawing/2014/main" id="{AFDAEC4B-602C-40F6-A961-57B9C24CB592}"/>
              </a:ext>
            </a:extLst>
          </p:cNvPr>
          <p:cNvSpPr txBox="1">
            <a:spLocks noChangeArrowheads="1"/>
          </p:cNvSpPr>
          <p:nvPr/>
        </p:nvSpPr>
        <p:spPr bwMode="auto">
          <a:xfrm>
            <a:off x="182880" y="1371600"/>
            <a:ext cx="11558762"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Adapting UAS image capture locations based on the underlying terrain can potentially create 3D reconstructions with higher elevation accuracy</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Areas with a lot of color homogeneity, fewer features, </a:t>
            </a:r>
            <a:br>
              <a:rPr lang="en-US" sz="2000" kern="0" dirty="0">
                <a:solidFill>
                  <a:srgbClr val="000000"/>
                </a:solidFill>
                <a:latin typeface="Arial" panose="020B0604020202020204" pitchFamily="34" charset="0"/>
                <a:cs typeface="Arial" panose="020B0604020202020204" pitchFamily="34" charset="0"/>
              </a:rPr>
            </a:br>
            <a:r>
              <a:rPr lang="en-US" sz="2000" kern="0" dirty="0">
                <a:solidFill>
                  <a:srgbClr val="000000"/>
                </a:solidFill>
                <a:latin typeface="Arial" panose="020B0604020202020204" pitchFamily="34" charset="0"/>
                <a:cs typeface="Arial" panose="020B0604020202020204" pitchFamily="34" charset="0"/>
              </a:rPr>
              <a:t>and flatter elevations can make it harder for the 3D </a:t>
            </a:r>
            <a:br>
              <a:rPr lang="en-US" sz="2000" kern="0" dirty="0">
                <a:solidFill>
                  <a:srgbClr val="000000"/>
                </a:solidFill>
                <a:latin typeface="Arial" panose="020B0604020202020204" pitchFamily="34" charset="0"/>
                <a:cs typeface="Arial" panose="020B0604020202020204" pitchFamily="34" charset="0"/>
              </a:rPr>
            </a:br>
            <a:r>
              <a:rPr lang="en-US" sz="2000" kern="0" dirty="0">
                <a:solidFill>
                  <a:srgbClr val="000000"/>
                </a:solidFill>
                <a:latin typeface="Arial" panose="020B0604020202020204" pitchFamily="34" charset="0"/>
                <a:cs typeface="Arial" panose="020B0604020202020204" pitchFamily="34" charset="0"/>
              </a:rPr>
              <a:t>reconstruction algorithms to identify feature matches </a:t>
            </a:r>
            <a:br>
              <a:rPr lang="en-US" sz="2000" kern="0" dirty="0">
                <a:solidFill>
                  <a:srgbClr val="000000"/>
                </a:solidFill>
                <a:latin typeface="Arial" panose="020B0604020202020204" pitchFamily="34" charset="0"/>
                <a:cs typeface="Arial" panose="020B0604020202020204" pitchFamily="34" charset="0"/>
              </a:rPr>
            </a:br>
            <a:r>
              <a:rPr lang="en-US" sz="2000" kern="0" dirty="0">
                <a:solidFill>
                  <a:srgbClr val="000000"/>
                </a:solidFill>
                <a:latin typeface="Arial" panose="020B0604020202020204" pitchFamily="34" charset="0"/>
                <a:cs typeface="Arial" panose="020B0604020202020204" pitchFamily="34" charset="0"/>
              </a:rPr>
              <a:t>in the UAS imagery which may decrease the accuracy </a:t>
            </a:r>
            <a:br>
              <a:rPr lang="en-US" sz="2000" kern="0" dirty="0">
                <a:solidFill>
                  <a:srgbClr val="000000"/>
                </a:solidFill>
                <a:latin typeface="Arial" panose="020B0604020202020204" pitchFamily="34" charset="0"/>
                <a:cs typeface="Arial" panose="020B0604020202020204" pitchFamily="34" charset="0"/>
              </a:rPr>
            </a:br>
            <a:r>
              <a:rPr lang="en-US" sz="2000" kern="0" dirty="0">
                <a:solidFill>
                  <a:srgbClr val="000000"/>
                </a:solidFill>
                <a:latin typeface="Arial" panose="020B0604020202020204" pitchFamily="34" charset="0"/>
                <a:cs typeface="Arial" panose="020B0604020202020204" pitchFamily="34" charset="0"/>
              </a:rPr>
              <a:t>of the 3D reconstruction</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This information can help identify an automated</a:t>
            </a:r>
            <a:br>
              <a:rPr lang="en-US" sz="2000" kern="0" dirty="0">
                <a:solidFill>
                  <a:srgbClr val="000000"/>
                </a:solidFill>
                <a:latin typeface="Arial" panose="020B0604020202020204" pitchFamily="34" charset="0"/>
                <a:cs typeface="Arial" panose="020B0604020202020204" pitchFamily="34" charset="0"/>
              </a:rPr>
            </a:br>
            <a:r>
              <a:rPr lang="en-US" sz="2000" kern="0" dirty="0">
                <a:solidFill>
                  <a:srgbClr val="000000"/>
                </a:solidFill>
                <a:latin typeface="Arial" panose="020B0604020202020204" pitchFamily="34" charset="0"/>
                <a:cs typeface="Arial" panose="020B0604020202020204" pitchFamily="34" charset="0"/>
              </a:rPr>
              <a:t>method to generate flight plans based on the </a:t>
            </a:r>
            <a:br>
              <a:rPr lang="en-US" sz="2000" kern="0" dirty="0">
                <a:solidFill>
                  <a:srgbClr val="000000"/>
                </a:solidFill>
                <a:latin typeface="Arial" panose="020B0604020202020204" pitchFamily="34" charset="0"/>
                <a:cs typeface="Arial" panose="020B0604020202020204" pitchFamily="34" charset="0"/>
              </a:rPr>
            </a:br>
            <a:r>
              <a:rPr lang="en-US" sz="2000" kern="0" dirty="0">
                <a:solidFill>
                  <a:srgbClr val="000000"/>
                </a:solidFill>
                <a:latin typeface="Arial" panose="020B0604020202020204" pitchFamily="34" charset="0"/>
                <a:cs typeface="Arial" panose="020B0604020202020204" pitchFamily="34" charset="0"/>
              </a:rPr>
              <a:t>underlying terrain for optimal 3D reconstructions</a:t>
            </a:r>
          </a:p>
          <a:p>
            <a:pPr marL="742950" lvl="1" indent="-285750">
              <a:spcBef>
                <a:spcPts val="600"/>
              </a:spcBef>
              <a:buFontTx/>
              <a:buChar char="–"/>
              <a:defRPr/>
            </a:pPr>
            <a:r>
              <a:rPr lang="en-US" sz="2000" kern="0" dirty="0">
                <a:solidFill>
                  <a:srgbClr val="000000"/>
                </a:solidFill>
                <a:latin typeface="Arial" panose="020B0604020202020204" pitchFamily="34" charset="0"/>
                <a:cs typeface="Arial" panose="020B0604020202020204" pitchFamily="34" charset="0"/>
              </a:rPr>
              <a:t>The flight plans that perform well in the </a:t>
            </a:r>
            <a:br>
              <a:rPr lang="en-US" sz="2000" kern="0" dirty="0">
                <a:solidFill>
                  <a:srgbClr val="000000"/>
                </a:solidFill>
                <a:latin typeface="Arial" panose="020B0604020202020204" pitchFamily="34" charset="0"/>
                <a:cs typeface="Arial" panose="020B0604020202020204" pitchFamily="34" charset="0"/>
              </a:rPr>
            </a:br>
            <a:r>
              <a:rPr lang="en-US" sz="2000" kern="0" dirty="0">
                <a:solidFill>
                  <a:srgbClr val="000000"/>
                </a:solidFill>
                <a:latin typeface="Arial" panose="020B0604020202020204" pitchFamily="34" charset="0"/>
                <a:cs typeface="Arial" panose="020B0604020202020204" pitchFamily="34" charset="0"/>
              </a:rPr>
              <a:t>simulated environment need to be tested further </a:t>
            </a:r>
            <a:br>
              <a:rPr lang="en-US" sz="2000" kern="0" dirty="0">
                <a:solidFill>
                  <a:srgbClr val="000000"/>
                </a:solidFill>
                <a:latin typeface="Arial" panose="020B0604020202020204" pitchFamily="34" charset="0"/>
                <a:cs typeface="Arial" panose="020B0604020202020204" pitchFamily="34" charset="0"/>
              </a:rPr>
            </a:br>
            <a:r>
              <a:rPr lang="en-US" sz="2000" kern="0" dirty="0">
                <a:solidFill>
                  <a:srgbClr val="000000"/>
                </a:solidFill>
                <a:latin typeface="Arial" panose="020B0604020202020204" pitchFamily="34" charset="0"/>
                <a:cs typeface="Arial" panose="020B0604020202020204" pitchFamily="34" charset="0"/>
              </a:rPr>
              <a:t>in the real world to fully validate this process</a:t>
            </a:r>
          </a:p>
        </p:txBody>
      </p:sp>
      <p:sp>
        <p:nvSpPr>
          <p:cNvPr id="8194" name="Rectangle 2"/>
          <p:cNvSpPr>
            <a:spLocks noGrp="1" noChangeArrowheads="1"/>
          </p:cNvSpPr>
          <p:nvPr>
            <p:ph type="title"/>
          </p:nvPr>
        </p:nvSpPr>
        <p:spPr>
          <a:xfrm>
            <a:off x="992253" y="0"/>
            <a:ext cx="10207495" cy="841248"/>
          </a:xfrm>
        </p:spPr>
        <p:txBody>
          <a:bodyPr/>
          <a:lstStyle/>
          <a:p>
            <a:pPr eaLnBrk="1" hangingPunct="1"/>
            <a:r>
              <a:rPr lang="en-US" sz="2800" dirty="0"/>
              <a:t>3. Optimizing 3D Reconstructions from UAS Imagery</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14</a:t>
            </a:fld>
            <a:endParaRPr lang="en-US" dirty="0">
              <a:solidFill>
                <a:srgbClr val="000000"/>
              </a:solidFill>
            </a:endParaRPr>
          </a:p>
        </p:txBody>
      </p:sp>
      <p:pic>
        <p:nvPicPr>
          <p:cNvPr id="9" name="Picture 8">
            <a:extLst>
              <a:ext uri="{FF2B5EF4-FFF2-40B4-BE49-F238E27FC236}">
                <a16:creationId xmlns:a16="http://schemas.microsoft.com/office/drawing/2014/main" id="{D0ECCAC8-255E-473D-8F28-BE2354B3A41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59" t="5684" r="459" b="1"/>
          <a:stretch/>
        </p:blipFill>
        <p:spPr bwMode="auto">
          <a:xfrm>
            <a:off x="7679644" y="2345685"/>
            <a:ext cx="4229561" cy="3523906"/>
          </a:xfrm>
          <a:prstGeom prst="rect">
            <a:avLst/>
          </a:prstGeom>
          <a:noFill/>
          <a:ln>
            <a:noFill/>
          </a:ln>
        </p:spPr>
      </p:pic>
      <p:sp>
        <p:nvSpPr>
          <p:cNvPr id="7" name="TextBox 6">
            <a:extLst>
              <a:ext uri="{FF2B5EF4-FFF2-40B4-BE49-F238E27FC236}">
                <a16:creationId xmlns:a16="http://schemas.microsoft.com/office/drawing/2014/main" id="{26523F01-2DBA-44C2-8A2B-67BF750A5543}"/>
              </a:ext>
            </a:extLst>
          </p:cNvPr>
          <p:cNvSpPr txBox="1"/>
          <p:nvPr/>
        </p:nvSpPr>
        <p:spPr>
          <a:xfrm>
            <a:off x="182880" y="822960"/>
            <a:ext cx="11913326" cy="400110"/>
          </a:xfrm>
          <a:prstGeom prst="rect">
            <a:avLst/>
          </a:prstGeom>
          <a:noFill/>
        </p:spPr>
        <p:txBody>
          <a:bodyPr wrap="square">
            <a:spAutoFit/>
          </a:bodyPr>
          <a:lstStyle/>
          <a:p>
            <a:r>
              <a:rPr lang="en-US" sz="2000" b="1" dirty="0">
                <a:solidFill>
                  <a:srgbClr val="CC3300"/>
                </a:solidFill>
              </a:rPr>
              <a:t>3.2 Analyzing Terrain-Based Image Capture Methods Through Simulation</a:t>
            </a:r>
          </a:p>
        </p:txBody>
      </p:sp>
      <p:grpSp>
        <p:nvGrpSpPr>
          <p:cNvPr id="3" name="Group 2">
            <a:extLst>
              <a:ext uri="{FF2B5EF4-FFF2-40B4-BE49-F238E27FC236}">
                <a16:creationId xmlns:a16="http://schemas.microsoft.com/office/drawing/2014/main" id="{3675DFEB-2DB9-47DE-8337-38032C689B84}"/>
              </a:ext>
            </a:extLst>
          </p:cNvPr>
          <p:cNvGrpSpPr/>
          <p:nvPr/>
        </p:nvGrpSpPr>
        <p:grpSpPr>
          <a:xfrm>
            <a:off x="10611125" y="2400992"/>
            <a:ext cx="1233260" cy="685801"/>
            <a:chOff x="3931431" y="5705668"/>
            <a:chExt cx="1233260" cy="685801"/>
          </a:xfrm>
        </p:grpSpPr>
        <p:sp>
          <p:nvSpPr>
            <p:cNvPr id="2" name="Rectangle 1">
              <a:extLst>
                <a:ext uri="{FF2B5EF4-FFF2-40B4-BE49-F238E27FC236}">
                  <a16:creationId xmlns:a16="http://schemas.microsoft.com/office/drawing/2014/main" id="{AFD7C55C-FF79-4B38-8851-F64C6C09C90F}"/>
                </a:ext>
              </a:extLst>
            </p:cNvPr>
            <p:cNvSpPr/>
            <p:nvPr/>
          </p:nvSpPr>
          <p:spPr bwMode="auto">
            <a:xfrm>
              <a:off x="3931431" y="5705668"/>
              <a:ext cx="1191074" cy="685801"/>
            </a:xfrm>
            <a:prstGeom prst="rect">
              <a:avLst/>
            </a:prstGeom>
            <a:solidFill>
              <a:schemeClr val="bg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10" name="Rectangle 9">
              <a:extLst>
                <a:ext uri="{FF2B5EF4-FFF2-40B4-BE49-F238E27FC236}">
                  <a16:creationId xmlns:a16="http://schemas.microsoft.com/office/drawing/2014/main" id="{902AF38C-FAC6-4C23-A47A-E296076DEE8D}"/>
                </a:ext>
              </a:extLst>
            </p:cNvPr>
            <p:cNvSpPr/>
            <p:nvPr/>
          </p:nvSpPr>
          <p:spPr bwMode="auto">
            <a:xfrm>
              <a:off x="4046507" y="5787693"/>
              <a:ext cx="182880" cy="182880"/>
            </a:xfrm>
            <a:prstGeom prst="rect">
              <a:avLst/>
            </a:prstGeom>
            <a:solidFill>
              <a:srgbClr val="FFBD84"/>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11" name="Rectangle 10">
              <a:extLst>
                <a:ext uri="{FF2B5EF4-FFF2-40B4-BE49-F238E27FC236}">
                  <a16:creationId xmlns:a16="http://schemas.microsoft.com/office/drawing/2014/main" id="{A68FF52F-52CB-4D0D-97FE-8EBBC603AE3C}"/>
                </a:ext>
              </a:extLst>
            </p:cNvPr>
            <p:cNvSpPr/>
            <p:nvPr/>
          </p:nvSpPr>
          <p:spPr bwMode="auto">
            <a:xfrm>
              <a:off x="4046507" y="6108206"/>
              <a:ext cx="182880" cy="182880"/>
            </a:xfrm>
            <a:prstGeom prst="rect">
              <a:avLst/>
            </a:prstGeom>
            <a:solidFill>
              <a:srgbClr val="8CB9D8"/>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14" name="Text Box 18">
              <a:extLst>
                <a:ext uri="{FF2B5EF4-FFF2-40B4-BE49-F238E27FC236}">
                  <a16:creationId xmlns:a16="http://schemas.microsoft.com/office/drawing/2014/main" id="{CDA73AF4-B6B7-462F-917F-BE9600D5A073}"/>
                </a:ext>
              </a:extLst>
            </p:cNvPr>
            <p:cNvSpPr txBox="1"/>
            <p:nvPr/>
          </p:nvSpPr>
          <p:spPr>
            <a:xfrm>
              <a:off x="4238718" y="5733806"/>
              <a:ext cx="925973" cy="29065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Regular</a:t>
              </a:r>
            </a:p>
          </p:txBody>
        </p:sp>
        <p:sp>
          <p:nvSpPr>
            <p:cNvPr id="15" name="Text Box 18">
              <a:extLst>
                <a:ext uri="{FF2B5EF4-FFF2-40B4-BE49-F238E27FC236}">
                  <a16:creationId xmlns:a16="http://schemas.microsoft.com/office/drawing/2014/main" id="{6C7B9532-40F4-4D21-8E3D-032FCAC935BB}"/>
                </a:ext>
              </a:extLst>
            </p:cNvPr>
            <p:cNvSpPr txBox="1"/>
            <p:nvPr/>
          </p:nvSpPr>
          <p:spPr>
            <a:xfrm>
              <a:off x="4238718" y="6054319"/>
              <a:ext cx="925973" cy="29065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Variable</a:t>
              </a:r>
            </a:p>
          </p:txBody>
        </p:sp>
      </p:grpSp>
      <p:sp>
        <p:nvSpPr>
          <p:cNvPr id="16" name="Text Box 18">
            <a:extLst>
              <a:ext uri="{FF2B5EF4-FFF2-40B4-BE49-F238E27FC236}">
                <a16:creationId xmlns:a16="http://schemas.microsoft.com/office/drawing/2014/main" id="{C5942C01-CDC0-4483-B53F-595C8E146F61}"/>
              </a:ext>
            </a:extLst>
          </p:cNvPr>
          <p:cNvSpPr txBox="1"/>
          <p:nvPr/>
        </p:nvSpPr>
        <p:spPr>
          <a:xfrm rot="16200000">
            <a:off x="6693142" y="3847454"/>
            <a:ext cx="1981669" cy="367356"/>
          </a:xfrm>
          <a:prstGeom prst="rect">
            <a:avLst/>
          </a:prstGeom>
          <a:solidFill>
            <a:schemeClr val="bg1"/>
          </a:solid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Probability Density</a:t>
            </a:r>
          </a:p>
        </p:txBody>
      </p:sp>
      <p:sp>
        <p:nvSpPr>
          <p:cNvPr id="17" name="Text Box 18">
            <a:extLst>
              <a:ext uri="{FF2B5EF4-FFF2-40B4-BE49-F238E27FC236}">
                <a16:creationId xmlns:a16="http://schemas.microsoft.com/office/drawing/2014/main" id="{9EB2AF8C-3E70-4BE5-AD61-8064B7C18656}"/>
              </a:ext>
            </a:extLst>
          </p:cNvPr>
          <p:cNvSpPr txBox="1"/>
          <p:nvPr/>
        </p:nvSpPr>
        <p:spPr>
          <a:xfrm>
            <a:off x="8926473" y="5626180"/>
            <a:ext cx="2225881" cy="354683"/>
          </a:xfrm>
          <a:prstGeom prst="rect">
            <a:avLst/>
          </a:prstGeom>
          <a:solidFill>
            <a:schemeClr val="bg1"/>
          </a:solid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Elevation Difference (m)</a:t>
            </a:r>
          </a:p>
        </p:txBody>
      </p:sp>
      <p:sp>
        <p:nvSpPr>
          <p:cNvPr id="8" name="Text Box 18">
            <a:extLst>
              <a:ext uri="{FF2B5EF4-FFF2-40B4-BE49-F238E27FC236}">
                <a16:creationId xmlns:a16="http://schemas.microsoft.com/office/drawing/2014/main" id="{98902398-E504-4DFD-9DEA-F512C8314294}"/>
              </a:ext>
            </a:extLst>
          </p:cNvPr>
          <p:cNvSpPr txBox="1"/>
          <p:nvPr/>
        </p:nvSpPr>
        <p:spPr>
          <a:xfrm>
            <a:off x="7904978" y="5981558"/>
            <a:ext cx="4114799" cy="39521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400" b="1" dirty="0">
                <a:effectLst/>
                <a:latin typeface="Arial" panose="020B0604020202020204" pitchFamily="34" charset="0"/>
                <a:ea typeface="Times New Roman" panose="02020603050405020304" pitchFamily="18" charset="0"/>
                <a:cs typeface="Arial" panose="020B0604020202020204" pitchFamily="34" charset="0"/>
              </a:rPr>
              <a:t>Histograms for Regular vs. Variable Spacing</a:t>
            </a:r>
          </a:p>
        </p:txBody>
      </p:sp>
    </p:spTree>
    <p:extLst>
      <p:ext uri="{BB962C8B-B14F-4D97-AF65-F5344CB8AC3E}">
        <p14:creationId xmlns:p14="http://schemas.microsoft.com/office/powerpoint/2010/main" val="1859156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387600" y="0"/>
            <a:ext cx="7416800" cy="841248"/>
          </a:xfrm>
        </p:spPr>
        <p:txBody>
          <a:bodyPr/>
          <a:lstStyle/>
          <a:p>
            <a:pPr eaLnBrk="1" hangingPunct="1"/>
            <a:r>
              <a:rPr lang="en-US" sz="2800" dirty="0"/>
              <a:t>4. Conclusion</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15</a:t>
            </a:fld>
            <a:endParaRPr lang="en-US" dirty="0">
              <a:solidFill>
                <a:srgbClr val="000000"/>
              </a:solidFill>
            </a:endParaRPr>
          </a:p>
        </p:txBody>
      </p:sp>
      <p:sp>
        <p:nvSpPr>
          <p:cNvPr id="5" name="Rectangle 3"/>
          <p:cNvSpPr txBox="1">
            <a:spLocks noChangeArrowheads="1"/>
          </p:cNvSpPr>
          <p:nvPr/>
        </p:nvSpPr>
        <p:spPr bwMode="auto">
          <a:xfrm>
            <a:off x="182879" y="1005840"/>
            <a:ext cx="11721253"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Imagery from a UAS can help create realistic 3D reconstructions for a variety of use cases in both commercial and operational settings</a:t>
            </a:r>
          </a:p>
          <a:p>
            <a:pPr marL="342900" indent="-342900">
              <a:spcBef>
                <a:spcPts val="1200"/>
              </a:spcBef>
              <a:buFontTx/>
              <a:buChar char="•"/>
              <a:defRPr/>
            </a:pPr>
            <a:r>
              <a:rPr lang="en-US" sz="2400" b="1" kern="0" dirty="0">
                <a:solidFill>
                  <a:srgbClr val="000000"/>
                </a:solidFill>
                <a:latin typeface="Arial" panose="020B0604020202020204" pitchFamily="34" charset="0"/>
                <a:cs typeface="Arial" pitchFamily="34" charset="0"/>
              </a:rPr>
              <a:t>While there are many UAS flight planning software platforms currently available, most flight planners are limited when it comes to:</a:t>
            </a:r>
          </a:p>
          <a:p>
            <a:pPr marL="742950" marR="0" lvl="1" indent="-285750" algn="l" defTabSz="914400" rtl="0" eaLnBrk="1" fontAlgn="base" latinLnBrk="0" hangingPunct="1">
              <a:spcBef>
                <a:spcPts val="600"/>
              </a:spcBef>
              <a:spcAft>
                <a:spcPct val="0"/>
              </a:spcAft>
              <a:buClrTx/>
              <a:buSzTx/>
              <a:buFontTx/>
              <a:buChar char="–"/>
              <a:tabLst/>
              <a:defRPr/>
            </a:pPr>
            <a:r>
              <a:rPr lang="en-US" sz="2000" kern="0" dirty="0">
                <a:solidFill>
                  <a:srgbClr val="000000"/>
                </a:solidFill>
                <a:latin typeface="Arial" panose="020B0604020202020204" pitchFamily="34" charset="0"/>
                <a:cs typeface="Arial" panose="020B0604020202020204" pitchFamily="34" charset="0"/>
              </a:rPr>
              <a:t>Minimizing UAS flight time</a:t>
            </a:r>
          </a:p>
          <a:p>
            <a:pPr marL="742950" marR="0" lvl="1" indent="-285750" algn="l" defTabSz="914400" rtl="0" eaLnBrk="1" fontAlgn="base" latinLnBrk="0" hangingPunct="1">
              <a:spcBef>
                <a:spcPts val="600"/>
              </a:spcBef>
              <a:spcAft>
                <a:spcPct val="0"/>
              </a:spcAft>
              <a:buClrTx/>
              <a:buSzTx/>
              <a:buFontTx/>
              <a:buChar char="–"/>
              <a:tabLst/>
              <a:defRPr/>
            </a:pPr>
            <a:r>
              <a:rPr lang="en-US" sz="2000" kern="0" dirty="0">
                <a:solidFill>
                  <a:srgbClr val="000000"/>
                </a:solidFill>
                <a:latin typeface="Arial" panose="020B0604020202020204" pitchFamily="34" charset="0"/>
                <a:cs typeface="Arial" panose="020B0604020202020204" pitchFamily="34" charset="0"/>
              </a:rPr>
              <a:t>Adhering</a:t>
            </a:r>
            <a:r>
              <a:rPr kumimoji="0" lang="en-US" sz="200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to UAS survey boundaries</a:t>
            </a:r>
          </a:p>
          <a:p>
            <a:pPr marL="742950" marR="0" lvl="1" indent="-285750" algn="l" defTabSz="914400" rtl="0" eaLnBrk="1" fontAlgn="base" latinLnBrk="0" hangingPunct="1">
              <a:spcBef>
                <a:spcPts val="600"/>
              </a:spcBef>
              <a:spcAft>
                <a:spcPct val="0"/>
              </a:spcAft>
              <a:buClrTx/>
              <a:buSzTx/>
              <a:buFontTx/>
              <a:buChar char="–"/>
              <a:tabLst/>
              <a:defRPr/>
            </a:pPr>
            <a:r>
              <a:rPr lang="en-US" sz="2000" kern="0" dirty="0">
                <a:solidFill>
                  <a:srgbClr val="000000"/>
                </a:solidFill>
                <a:latin typeface="Arial" panose="020B0604020202020204" pitchFamily="34" charset="0"/>
                <a:cs typeface="Arial" panose="020B0604020202020204" pitchFamily="34" charset="0"/>
              </a:rPr>
              <a:t>Identifying and a</a:t>
            </a:r>
            <a:r>
              <a:rPr kumimoji="0" lang="en-US" sz="200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voiding collisions during flight</a:t>
            </a:r>
          </a:p>
          <a:p>
            <a:pPr marL="742950" marR="0" lvl="1" indent="-285750" algn="l" defTabSz="914400" rtl="0" eaLnBrk="1" fontAlgn="base" latinLnBrk="0" hangingPunct="1">
              <a:spcBef>
                <a:spcPts val="600"/>
              </a:spcBef>
              <a:spcAft>
                <a:spcPct val="0"/>
              </a:spcAft>
              <a:buClrTx/>
              <a:buSzTx/>
              <a:buFontTx/>
              <a:buChar char="–"/>
              <a:tabLst/>
              <a:defRPr/>
            </a:pPr>
            <a:r>
              <a:rPr kumimoji="0" lang="en-US" sz="200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Allowing users to vary UAS image capture locations based on the underlying terrain</a:t>
            </a:r>
            <a:endParaRPr lang="en-US" sz="2000" kern="0" dirty="0">
              <a:solidFill>
                <a:srgbClr val="000000"/>
              </a:solidFill>
              <a:latin typeface="Arial" panose="020B0604020202020204" pitchFamily="34" charset="0"/>
              <a:cs typeface="Arial" pitchFamily="34" charset="0"/>
            </a:endParaRPr>
          </a:p>
          <a:p>
            <a:pPr marL="342900" indent="-342900">
              <a:spcBef>
                <a:spcPts val="1200"/>
              </a:spcBef>
              <a:buFontTx/>
              <a:buChar char="•"/>
              <a:defRPr/>
            </a:pPr>
            <a:r>
              <a:rPr lang="en-US" sz="2400" b="1" kern="0" dirty="0">
                <a:solidFill>
                  <a:srgbClr val="000000"/>
                </a:solidFill>
                <a:latin typeface="Arial" panose="020B0604020202020204" pitchFamily="34" charset="0"/>
                <a:cs typeface="Arial" pitchFamily="34" charset="0"/>
              </a:rPr>
              <a:t>Improvements were made to create optimal UAS flight plans that:</a:t>
            </a:r>
          </a:p>
          <a:p>
            <a:pPr marL="742950" marR="0" lvl="1" indent="-285750" algn="l" defTabSz="914400" rtl="0" eaLnBrk="1" fontAlgn="base" latinLnBrk="0" hangingPunct="1">
              <a:spcBef>
                <a:spcPts val="600"/>
              </a:spcBef>
              <a:spcAft>
                <a:spcPct val="0"/>
              </a:spcAft>
              <a:buClrTx/>
              <a:buSzTx/>
              <a:buFontTx/>
              <a:buChar char="–"/>
              <a:tabLst/>
              <a:defRPr/>
            </a:pPr>
            <a:r>
              <a:rPr lang="en-US" sz="2000" kern="0" dirty="0">
                <a:solidFill>
                  <a:srgbClr val="000000"/>
                </a:solidFill>
                <a:latin typeface="Arial" panose="020B0604020202020204" pitchFamily="34" charset="0"/>
                <a:cs typeface="Arial" pitchFamily="34" charset="0"/>
              </a:rPr>
              <a:t>Adhere to survey polygons of varying complexities which may contain interior avoidance zones using polygon decomposition </a:t>
            </a:r>
          </a:p>
          <a:p>
            <a:pPr marL="742950" marR="0" lvl="1" indent="-285750" algn="l" defTabSz="914400" rtl="0" eaLnBrk="1" fontAlgn="base" latinLnBrk="0" hangingPunct="1">
              <a:spcBef>
                <a:spcPts val="600"/>
              </a:spcBef>
              <a:spcAft>
                <a:spcPct val="0"/>
              </a:spcAft>
              <a:buClrTx/>
              <a:buSzTx/>
              <a:buFontTx/>
              <a:buChar char="–"/>
              <a:tabLst/>
              <a:defRPr/>
            </a:pPr>
            <a:r>
              <a:rPr lang="en-US" sz="2000" kern="0" dirty="0">
                <a:solidFill>
                  <a:srgbClr val="000000"/>
                </a:solidFill>
                <a:latin typeface="Arial" panose="020B0604020202020204" pitchFamily="34" charset="0"/>
                <a:cs typeface="Arial" pitchFamily="34" charset="0"/>
              </a:rPr>
              <a:t>Reduce the possibility of UAS collisions during flight through the use of the FAA Digital Obstacle File or an existing DSM </a:t>
            </a:r>
          </a:p>
        </p:txBody>
      </p:sp>
    </p:spTree>
    <p:extLst>
      <p:ext uri="{BB962C8B-B14F-4D97-AF65-F5344CB8AC3E}">
        <p14:creationId xmlns:p14="http://schemas.microsoft.com/office/powerpoint/2010/main" val="436354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387600" y="0"/>
            <a:ext cx="7416800" cy="841248"/>
          </a:xfrm>
        </p:spPr>
        <p:txBody>
          <a:bodyPr/>
          <a:lstStyle/>
          <a:p>
            <a:pPr eaLnBrk="1" hangingPunct="1"/>
            <a:r>
              <a:rPr lang="en-US" sz="2800" dirty="0"/>
              <a:t>4. Conclusion</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16</a:t>
            </a:fld>
            <a:endParaRPr lang="en-US" dirty="0">
              <a:solidFill>
                <a:srgbClr val="000000"/>
              </a:solidFill>
            </a:endParaRPr>
          </a:p>
        </p:txBody>
      </p:sp>
      <p:sp>
        <p:nvSpPr>
          <p:cNvPr id="5" name="Rectangle 3"/>
          <p:cNvSpPr txBox="1">
            <a:spLocks noChangeArrowheads="1"/>
          </p:cNvSpPr>
          <p:nvPr/>
        </p:nvSpPr>
        <p:spPr bwMode="auto">
          <a:xfrm>
            <a:off x="182879" y="1005840"/>
            <a:ext cx="11750974" cy="4525963"/>
          </a:xfrm>
          <a:prstGeom prst="rect">
            <a:avLst/>
          </a:prstGeom>
          <a:noFill/>
          <a:ln w="9525">
            <a:noFill/>
            <a:miter lim="800000"/>
            <a:headEnd/>
            <a:tailEnd/>
          </a:ln>
        </p:spPr>
        <p:txBody>
          <a:bodyPr/>
          <a:lstStyle/>
          <a:p>
            <a:pPr marL="342900" indent="-342900">
              <a:spcBef>
                <a:spcPct val="20000"/>
              </a:spcBef>
              <a:buFontTx/>
              <a:buChar char="•"/>
              <a:defRPr/>
            </a:pPr>
            <a:r>
              <a:rPr lang="en-US" sz="2400" b="1" kern="0" dirty="0">
                <a:solidFill>
                  <a:srgbClr val="000000"/>
                </a:solidFill>
                <a:latin typeface="Arial" panose="020B0604020202020204" pitchFamily="34" charset="0"/>
                <a:cs typeface="Arial" pitchFamily="34" charset="0"/>
              </a:rPr>
              <a:t>Analysis was also done through simulation to understand the:</a:t>
            </a:r>
          </a:p>
          <a:p>
            <a:pPr marL="742950" marR="0" lvl="1" indent="-285750" algn="l" defTabSz="914400" rtl="0" eaLnBrk="1" fontAlgn="base" latinLnBrk="0" hangingPunct="1">
              <a:spcBef>
                <a:spcPts val="6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Tradeoff between UAS image overlap desired versus 3D reconstruction elevation accuracy while considering the amount of time it takes to generate the 3D reconstruction, enabling the user to make an informed decision based on their own needs and objectives</a:t>
            </a:r>
          </a:p>
          <a:p>
            <a:pPr marL="742950" marR="0" lvl="1" indent="-285750" algn="l" defTabSz="914400" rtl="0" eaLnBrk="1" fontAlgn="base" latinLnBrk="0" hangingPunct="1">
              <a:spcBef>
                <a:spcPts val="600"/>
              </a:spcBef>
              <a:spcAft>
                <a:spcPct val="0"/>
              </a:spcAft>
              <a:buClrTx/>
              <a:buSzTx/>
              <a:buFontTx/>
              <a:buChar char="–"/>
              <a:tabLst/>
              <a:defRPr/>
            </a:pPr>
            <a:r>
              <a:rPr lang="en-US" sz="2000" kern="0" dirty="0">
                <a:solidFill>
                  <a:srgbClr val="000000"/>
                </a:solidFill>
                <a:latin typeface="Arial" panose="020B0604020202020204" pitchFamily="34" charset="0"/>
                <a:cs typeface="Arial" panose="020B0604020202020204" pitchFamily="34" charset="0"/>
              </a:rPr>
              <a:t>Impact of variable UAS image captures with respect to the underlying terrain and how utilizing the amount of features in an area can be used to toggle the amount of UAS images needed to improve the accuracy of the output 3D reconstruction</a:t>
            </a:r>
          </a:p>
          <a:p>
            <a:pPr marL="342900" indent="-342900">
              <a:spcBef>
                <a:spcPts val="1200"/>
              </a:spcBef>
              <a:buFontTx/>
              <a:buChar char="•"/>
              <a:defRPr/>
            </a:pPr>
            <a:r>
              <a:rPr lang="en-US" sz="2400" b="1" kern="0" dirty="0">
                <a:solidFill>
                  <a:srgbClr val="000000"/>
                </a:solidFill>
                <a:latin typeface="Arial" panose="020B0604020202020204" pitchFamily="34" charset="0"/>
                <a:cs typeface="Arial" pitchFamily="34" charset="0"/>
              </a:rPr>
              <a:t>The results from the simulation trend with what can be expected in the real world, thus strengthening the effectiveness of using simulated environments for testing methods employed on a UAS</a:t>
            </a:r>
          </a:p>
        </p:txBody>
      </p:sp>
    </p:spTree>
    <p:extLst>
      <p:ext uri="{BB962C8B-B14F-4D97-AF65-F5344CB8AC3E}">
        <p14:creationId xmlns:p14="http://schemas.microsoft.com/office/powerpoint/2010/main" val="1130830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387600" y="0"/>
            <a:ext cx="7416800" cy="841248"/>
          </a:xfrm>
        </p:spPr>
        <p:txBody>
          <a:bodyPr/>
          <a:lstStyle/>
          <a:p>
            <a:pPr eaLnBrk="1" hangingPunct="1"/>
            <a:r>
              <a:rPr lang="en-US" sz="2800" dirty="0"/>
              <a:t>5. Questions?</a:t>
            </a:r>
          </a:p>
        </p:txBody>
      </p:sp>
      <p:sp>
        <p:nvSpPr>
          <p:cNvPr id="6" name="Slide Number Placeholder 58"/>
          <p:cNvSpPr>
            <a:spLocks noGrp="1"/>
          </p:cNvSpPr>
          <p:nvPr>
            <p:ph type="sldNum" sz="quarter" idx="4"/>
          </p:nvPr>
        </p:nvSpPr>
        <p:spPr bwMode="auto">
          <a:xfrm>
            <a:off x="11096368" y="6400800"/>
            <a:ext cx="568410" cy="457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A3372D9-D4FB-4982-A634-8204ACEB1D42}" type="slidenum">
              <a:rPr lang="en-US" smtClean="0">
                <a:solidFill>
                  <a:srgbClr val="000000"/>
                </a:solidFill>
              </a:rPr>
              <a:pPr eaLnBrk="1" hangingPunct="1"/>
              <a:t>17</a:t>
            </a:fld>
            <a:endParaRPr lang="en-US" dirty="0">
              <a:solidFill>
                <a:srgbClr val="000000"/>
              </a:solidFill>
            </a:endParaRPr>
          </a:p>
        </p:txBody>
      </p:sp>
      <p:sp>
        <p:nvSpPr>
          <p:cNvPr id="5" name="Rectangle 3">
            <a:extLst>
              <a:ext uri="{FF2B5EF4-FFF2-40B4-BE49-F238E27FC236}">
                <a16:creationId xmlns:a16="http://schemas.microsoft.com/office/drawing/2014/main" id="{4C2B8679-1002-4871-8286-1A40674FEFE8}"/>
              </a:ext>
            </a:extLst>
          </p:cNvPr>
          <p:cNvSpPr txBox="1">
            <a:spLocks noChangeArrowheads="1"/>
          </p:cNvSpPr>
          <p:nvPr/>
        </p:nvSpPr>
        <p:spPr bwMode="auto">
          <a:xfrm>
            <a:off x="316619" y="1858413"/>
            <a:ext cx="11558762" cy="2534920"/>
          </a:xfrm>
          <a:prstGeom prst="rect">
            <a:avLst/>
          </a:prstGeom>
          <a:noFill/>
          <a:ln w="9525">
            <a:noFill/>
            <a:miter lim="800000"/>
            <a:headEnd/>
            <a:tailEnd/>
          </a:ln>
        </p:spPr>
        <p:txBody>
          <a:bodyPr/>
          <a:lstStyle/>
          <a:p>
            <a:pPr algn="ctr">
              <a:spcBef>
                <a:spcPct val="20000"/>
              </a:spcBef>
              <a:defRPr/>
            </a:pPr>
            <a:r>
              <a:rPr lang="en-US" sz="2400" b="1" kern="0" dirty="0">
                <a:solidFill>
                  <a:srgbClr val="000000"/>
                </a:solidFill>
                <a:latin typeface="Arial" panose="020B0604020202020204" pitchFamily="34" charset="0"/>
                <a:cs typeface="Arial" pitchFamily="34" charset="0"/>
              </a:rPr>
              <a:t>The Authors Would Like to Thank:</a:t>
            </a:r>
          </a:p>
          <a:p>
            <a:pPr algn="ctr">
              <a:spcBef>
                <a:spcPct val="20000"/>
              </a:spcBef>
              <a:defRPr/>
            </a:pPr>
            <a:endParaRPr lang="en-US" sz="2400" b="1" kern="0" dirty="0">
              <a:solidFill>
                <a:srgbClr val="000000"/>
              </a:solidFill>
              <a:latin typeface="Arial" panose="020B0604020202020204" pitchFamily="34" charset="0"/>
              <a:cs typeface="Arial" pitchFamily="34" charset="0"/>
            </a:endParaRPr>
          </a:p>
          <a:p>
            <a:pPr marL="457200" lvl="1" algn="ctr">
              <a:spcBef>
                <a:spcPts val="600"/>
              </a:spcBef>
              <a:defRPr/>
            </a:pPr>
            <a:r>
              <a:rPr lang="en-US" sz="2000" b="1" kern="0" dirty="0">
                <a:solidFill>
                  <a:srgbClr val="000000"/>
                </a:solidFill>
                <a:latin typeface="Arial" panose="020B0604020202020204" pitchFamily="34" charset="0"/>
                <a:cs typeface="Arial" pitchFamily="34" charset="0"/>
              </a:rPr>
              <a:t>Will Manning </a:t>
            </a:r>
            <a:br>
              <a:rPr lang="en-US" sz="2000" kern="0" dirty="0">
                <a:solidFill>
                  <a:srgbClr val="000000"/>
                </a:solidFill>
                <a:latin typeface="Arial" panose="020B0604020202020204" pitchFamily="34" charset="0"/>
                <a:cs typeface="Arial" pitchFamily="34" charset="0"/>
              </a:rPr>
            </a:br>
            <a:r>
              <a:rPr lang="en-US" sz="2000" kern="0" dirty="0">
                <a:solidFill>
                  <a:srgbClr val="000000"/>
                </a:solidFill>
                <a:latin typeface="Arial" panose="020B0604020202020204" pitchFamily="34" charset="0"/>
                <a:cs typeface="Arial" pitchFamily="34" charset="0"/>
              </a:rPr>
              <a:t>Army Research Office, University Technology Development Division</a:t>
            </a:r>
            <a:br>
              <a:rPr lang="en-US" sz="2000" kern="0" dirty="0">
                <a:solidFill>
                  <a:srgbClr val="000000"/>
                </a:solidFill>
                <a:latin typeface="Arial" panose="020B0604020202020204" pitchFamily="34" charset="0"/>
                <a:cs typeface="Arial" pitchFamily="34" charset="0"/>
              </a:rPr>
            </a:br>
            <a:endParaRPr lang="en-US" sz="2000" kern="0" dirty="0">
              <a:solidFill>
                <a:srgbClr val="000000"/>
              </a:solidFill>
              <a:latin typeface="Arial" panose="020B0604020202020204" pitchFamily="34" charset="0"/>
              <a:cs typeface="Arial" pitchFamily="34" charset="0"/>
            </a:endParaRPr>
          </a:p>
          <a:p>
            <a:pPr marL="457200" lvl="1" algn="ctr">
              <a:spcBef>
                <a:spcPts val="600"/>
              </a:spcBef>
              <a:defRPr/>
            </a:pPr>
            <a:r>
              <a:rPr lang="en-US" sz="2000" b="1" kern="0" dirty="0">
                <a:solidFill>
                  <a:srgbClr val="000000"/>
                </a:solidFill>
                <a:latin typeface="Arial" panose="020B0604020202020204" pitchFamily="34" charset="0"/>
                <a:cs typeface="Arial" pitchFamily="34" charset="0"/>
              </a:rPr>
              <a:t>John Aughey</a:t>
            </a:r>
            <a:br>
              <a:rPr lang="en-US" sz="2000" kern="0" dirty="0">
                <a:solidFill>
                  <a:srgbClr val="000000"/>
                </a:solidFill>
                <a:latin typeface="Arial" panose="020B0604020202020204" pitchFamily="34" charset="0"/>
                <a:cs typeface="Arial" pitchFamily="34" charset="0"/>
              </a:rPr>
            </a:br>
            <a:r>
              <a:rPr lang="en-US" sz="2000" kern="0" dirty="0">
                <a:solidFill>
                  <a:srgbClr val="000000"/>
                </a:solidFill>
                <a:latin typeface="Arial" panose="020B0604020202020204" pitchFamily="34" charset="0"/>
                <a:cs typeface="Arial" pitchFamily="34" charset="0"/>
              </a:rPr>
              <a:t>I/ITSEC bird dog</a:t>
            </a:r>
            <a:br>
              <a:rPr lang="en-US" sz="2000" kern="0" dirty="0">
                <a:solidFill>
                  <a:srgbClr val="000000"/>
                </a:solidFill>
                <a:latin typeface="Arial" panose="020B0604020202020204" pitchFamily="34" charset="0"/>
                <a:cs typeface="Arial" pitchFamily="34" charset="0"/>
              </a:rPr>
            </a:br>
            <a:endParaRPr lang="en-US" sz="2000" kern="0" dirty="0">
              <a:solidFill>
                <a:srgbClr val="000000"/>
              </a:solidFill>
              <a:latin typeface="Arial" panose="020B0604020202020204" pitchFamily="34" charset="0"/>
              <a:cs typeface="Arial" pitchFamily="34" charset="0"/>
            </a:endParaRPr>
          </a:p>
          <a:p>
            <a:pPr marL="457200" lvl="1" algn="ctr">
              <a:spcBef>
                <a:spcPts val="600"/>
              </a:spcBef>
              <a:defRPr/>
            </a:pPr>
            <a:r>
              <a:rPr lang="en-US" sz="2000" b="1" kern="0" dirty="0">
                <a:solidFill>
                  <a:srgbClr val="000000"/>
                </a:solidFill>
                <a:latin typeface="Arial" panose="020B0604020202020204" pitchFamily="34" charset="0"/>
                <a:cs typeface="Arial" pitchFamily="34" charset="0"/>
              </a:rPr>
              <a:t>The Campus Geospatial Assets Group</a:t>
            </a:r>
            <a:br>
              <a:rPr lang="en-US" sz="2000" kern="0" dirty="0">
                <a:solidFill>
                  <a:srgbClr val="000000"/>
                </a:solidFill>
                <a:latin typeface="Arial" panose="020B0604020202020204" pitchFamily="34" charset="0"/>
                <a:cs typeface="Arial" pitchFamily="34" charset="0"/>
              </a:rPr>
            </a:br>
            <a:r>
              <a:rPr lang="en-US" sz="2000" kern="0" dirty="0">
                <a:solidFill>
                  <a:srgbClr val="000000"/>
                </a:solidFill>
                <a:latin typeface="Arial" panose="020B0604020202020204" pitchFamily="34" charset="0"/>
                <a:cs typeface="Arial" pitchFamily="34" charset="0"/>
              </a:rPr>
              <a:t>The University of Texas at Austin</a:t>
            </a:r>
          </a:p>
        </p:txBody>
      </p:sp>
    </p:spTree>
    <p:extLst>
      <p:ext uri="{BB962C8B-B14F-4D97-AF65-F5344CB8AC3E}">
        <p14:creationId xmlns:p14="http://schemas.microsoft.com/office/powerpoint/2010/main" val="454503927"/>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2016PresentationTemplate_Tutorials.potx" id="{703545D4-36F8-4318-AC29-1855C3CD0935}" vid="{711C829B-536F-4794-9833-7F96502517E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67E50F16932FA4DA740AD241DCC42DC" ma:contentTypeVersion="1" ma:contentTypeDescription="Create a new document." ma:contentTypeScope="" ma:versionID="cf3becb063dad1cc8b49e034e445ab8d">
  <xsd:schema xmlns:xsd="http://www.w3.org/2001/XMLSchema" xmlns:p="http://schemas.microsoft.com/office/2006/metadata/properties" xmlns:ns1="http://schemas.microsoft.com/sharepoint/v3" targetNamespace="http://schemas.microsoft.com/office/2006/metadata/properties" ma:root="true" ma:fieldsID="ddb0c952b897a810c8a4e377cff6bff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FC5F1E05-96DA-4377-A6E4-484D5E715A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2F04B76F-4E2B-4E86-86C5-9CCB38AF7D96}">
  <ds:schemaRefs>
    <ds:schemaRef ds:uri="http://schemas.microsoft.com/sharepoint/v3/contenttype/forms"/>
  </ds:schemaRefs>
</ds:datastoreItem>
</file>

<file path=customXml/itemProps3.xml><?xml version="1.0" encoding="utf-8"?>
<ds:datastoreItem xmlns:ds="http://schemas.openxmlformats.org/officeDocument/2006/customXml" ds:itemID="{8C709B06-5FA7-40B8-A752-7128AA94FE0C}">
  <ds:schemaRefs>
    <ds:schemaRef ds:uri="http://schemas.microsoft.com/office/2006/documentManagement/types"/>
    <ds:schemaRef ds:uri="http://purl.org/dc/elements/1.1/"/>
    <ds:schemaRef ds:uri="http://purl.org/dc/dcmitype/"/>
    <ds:schemaRef ds:uri="http://www.w3.org/XML/1998/namespace"/>
    <ds:schemaRef ds:uri="http://purl.org/dc/terms/"/>
    <ds:schemaRef ds:uri="http://schemas.microsoft.com/sharepoint/v3"/>
    <ds:schemaRef ds:uri="http://schemas.microsoft.com/office/2006/metadata/properti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
  <TotalTime>29725</TotalTime>
  <Words>1614</Words>
  <Application>Microsoft Office PowerPoint</Application>
  <PresentationFormat>Widescreen</PresentationFormat>
  <Paragraphs>196</Paragraphs>
  <Slides>17</Slides>
  <Notes>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Narrow</vt:lpstr>
      <vt:lpstr>Tahoma</vt:lpstr>
      <vt:lpstr>Wingdings</vt:lpstr>
      <vt:lpstr>Blends</vt:lpstr>
      <vt:lpstr>PowerPoint Presentation</vt:lpstr>
      <vt:lpstr>Overview</vt:lpstr>
      <vt:lpstr>1. Introduction</vt:lpstr>
      <vt:lpstr>2. Improving UAS Flight Planning Capabilities</vt:lpstr>
      <vt:lpstr>2. Improving UAS Flight Planning Capabilities</vt:lpstr>
      <vt:lpstr>2. Improving UAS Flight Planning Capabilities</vt:lpstr>
      <vt:lpstr>2. Improving UAS Flight Planning Capabilities</vt:lpstr>
      <vt:lpstr>2. Improving UAS Flight Planning Capabilities</vt:lpstr>
      <vt:lpstr>3. Optimizing 3D Reconstructions from UAS Imagery</vt:lpstr>
      <vt:lpstr>3. Optimizing 3D Reconstructions from UAS Imagery</vt:lpstr>
      <vt:lpstr>3. Optimizing 3D Reconstructions from UAS Imagery</vt:lpstr>
      <vt:lpstr>3. Optimizing 3D Reconstructions from UAS Imagery</vt:lpstr>
      <vt:lpstr>3. Optimizing 3D Reconstructions from UAS Imagery</vt:lpstr>
      <vt:lpstr>3. Optimizing 3D Reconstructions from UAS Imagery</vt:lpstr>
      <vt:lpstr>4. Conclusion</vt:lpstr>
      <vt:lpstr>4. Conclusion</vt:lpstr>
      <vt:lpstr>5. Questions?</vt:lpstr>
    </vt:vector>
  </TitlesOfParts>
  <Company>The Boeing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Hamilton, Christopher A</dc:creator>
  <cp:lastModifiedBy>Mike Alonzo</cp:lastModifiedBy>
  <cp:revision>266</cp:revision>
  <cp:lastPrinted>1601-01-01T00:00:00Z</cp:lastPrinted>
  <dcterms:created xsi:type="dcterms:W3CDTF">2016-03-29T15:29:36Z</dcterms:created>
  <dcterms:modified xsi:type="dcterms:W3CDTF">2024-09-30T20:08:07Z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0x010100767E50F16932FA4DA740AD241DCC42DC</vt:lpwstr>
  </property>
  <property fmtid="{D5CDD505-2E9C-101B-9397-08002B2CF9AE}" pid="3" name="DocumentDescription">
    <vt:lpwstr>&lt;div class=ExternalClass9DF5FD6F97034AAA9FF0AABB8157F05A&gt; &lt;/div&gt;</vt:lpwstr>
  </property>
</Properties>
</file>