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4"/>
  </p:notesMasterIdLst>
  <p:handoutMasterIdLst>
    <p:handoutMasterId r:id="rId35"/>
  </p:handoutMasterIdLst>
  <p:sldIdLst>
    <p:sldId id="289" r:id="rId5"/>
    <p:sldId id="1035" r:id="rId6"/>
    <p:sldId id="1023" r:id="rId7"/>
    <p:sldId id="302" r:id="rId8"/>
    <p:sldId id="291" r:id="rId9"/>
    <p:sldId id="1022" r:id="rId10"/>
    <p:sldId id="304" r:id="rId11"/>
    <p:sldId id="1037" r:id="rId12"/>
    <p:sldId id="1017" r:id="rId13"/>
    <p:sldId id="293" r:id="rId14"/>
    <p:sldId id="1025" r:id="rId15"/>
    <p:sldId id="309" r:id="rId16"/>
    <p:sldId id="292" r:id="rId17"/>
    <p:sldId id="1027" r:id="rId18"/>
    <p:sldId id="1028" r:id="rId19"/>
    <p:sldId id="1029" r:id="rId20"/>
    <p:sldId id="1020" r:id="rId21"/>
    <p:sldId id="1026" r:id="rId22"/>
    <p:sldId id="310" r:id="rId23"/>
    <p:sldId id="1019" r:id="rId24"/>
    <p:sldId id="1030" r:id="rId25"/>
    <p:sldId id="1031" r:id="rId26"/>
    <p:sldId id="311" r:id="rId27"/>
    <p:sldId id="308" r:id="rId28"/>
    <p:sldId id="307" r:id="rId29"/>
    <p:sldId id="1038" r:id="rId30"/>
    <p:sldId id="1033" r:id="rId31"/>
    <p:sldId id="312" r:id="rId32"/>
    <p:sldId id="1032" r:id="rId3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DD7CF"/>
    <a:srgbClr val="00CC66"/>
    <a:srgbClr val="FF0000"/>
    <a:srgbClr val="CC3300"/>
    <a:srgbClr val="D9D9D9"/>
    <a:srgbClr val="000000"/>
    <a:srgbClr val="0033CC"/>
    <a:srgbClr val="22458A"/>
    <a:srgbClr val="2B5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0" autoAdjust="0"/>
    <p:restoredTop sz="74638" autoAdjust="0"/>
  </p:normalViewPr>
  <p:slideViewPr>
    <p:cSldViewPr snapToGrid="0">
      <p:cViewPr varScale="1">
        <p:scale>
          <a:sx n="83" d="100"/>
          <a:sy n="83" d="100"/>
        </p:scale>
        <p:origin x="39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54774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a:pPr/>
              <a:t>11</a:t>
            </a:fld>
            <a:endParaRPr lang="en-US" dirty="0"/>
          </a:p>
        </p:txBody>
      </p:sp>
    </p:spTree>
    <p:extLst>
      <p:ext uri="{BB962C8B-B14F-4D97-AF65-F5344CB8AC3E}">
        <p14:creationId xmlns:p14="http://schemas.microsoft.com/office/powerpoint/2010/main" val="271857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16285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Simplified Visualization for Model Development and Evaluation:</a:t>
            </a:r>
            <a:endParaRPr lang="en-US" dirty="0"/>
          </a:p>
          <a:p>
            <a:pPr>
              <a:buFont typeface="+mj-lt"/>
              <a:buAutoNum type="arabicPeriod"/>
            </a:pPr>
            <a:r>
              <a:rPr lang="en-US" b="1" dirty="0"/>
              <a:t>Essential Support for Model Development:</a:t>
            </a:r>
            <a:br>
              <a:rPr lang="en-US" dirty="0"/>
            </a:br>
            <a:r>
              <a:rPr lang="en-US" dirty="0"/>
              <a:t>The visualization focuses on essential elements that assist in tracking and evaluating the behavior of models during their development process. This streamlined approach ensures clarity and effectiveness in debugging and performance assessment.</a:t>
            </a:r>
          </a:p>
          <a:p>
            <a:pPr>
              <a:buFont typeface="+mj-lt"/>
              <a:buAutoNum type="arabicPeriod"/>
            </a:pPr>
            <a:r>
              <a:rPr lang="en-US" b="1" dirty="0"/>
              <a:t>Native Godot Integration:</a:t>
            </a:r>
            <a:br>
              <a:rPr lang="en-US" dirty="0"/>
            </a:br>
            <a:r>
              <a:rPr lang="en-US" dirty="0"/>
              <a:t>Built natively in the Godot engine, the visualization is highly adaptable and can be easily expanded with additional resources or interactive elements. This flexibility enables seamless integration with evolving simulation requirements.</a:t>
            </a:r>
          </a:p>
          <a:p>
            <a:pPr>
              <a:buFont typeface="+mj-lt"/>
              <a:buAutoNum type="arabicPeriod"/>
            </a:pPr>
            <a:r>
              <a:rPr lang="en-US" b="1" dirty="0"/>
              <a:t>Current Focus on Basic Functionality:</a:t>
            </a:r>
            <a:br>
              <a:rPr lang="en-US" dirty="0"/>
            </a:br>
            <a:r>
              <a:rPr lang="en-US" dirty="0"/>
              <a:t>The current implementation prioritizes a basic yet functional design. It allows developers to monitor agent behaviors effectively, ensuring that the core objectives of the environment are met without introducing unnecessary complexity.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73997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Simplified Models for Tactical Focus:</a:t>
            </a:r>
            <a:br>
              <a:rPr lang="en-US" dirty="0"/>
            </a:br>
            <a:r>
              <a:rPr lang="en-US" dirty="0"/>
              <a:t>While complex models like </a:t>
            </a:r>
            <a:r>
              <a:rPr lang="en-US" dirty="0" err="1"/>
              <a:t>JSBSim</a:t>
            </a:r>
            <a:r>
              <a:rPr lang="en-US" dirty="0"/>
              <a:t> provide detailed aerodynamics, they introduce significant computational overhead, limiting the evaluation of higher-order decisions. Our approach simplifies the models to prioritize tactical behavior. These simplified models are open and can be enhanced as needed.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27124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65342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97203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B-ACE in Experiment Mode:</a:t>
            </a:r>
            <a:br>
              <a:rPr lang="en-US" dirty="0"/>
            </a:br>
            <a:r>
              <a:rPr lang="en-US" dirty="0"/>
              <a:t>Essential for supporting development by enabling data collection, metamodel generation, and accelerating the development process.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909857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156561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42616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a:pPr/>
              <a:t>2</a:t>
            </a:fld>
            <a:endParaRPr lang="en-US" dirty="0"/>
          </a:p>
        </p:txBody>
      </p:sp>
    </p:spTree>
    <p:extLst>
      <p:ext uri="{BB962C8B-B14F-4D97-AF65-F5344CB8AC3E}">
        <p14:creationId xmlns:p14="http://schemas.microsoft.com/office/powerpoint/2010/main" val="864318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108133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a:pPr/>
              <a:t>21</a:t>
            </a:fld>
            <a:endParaRPr lang="en-US" dirty="0"/>
          </a:p>
        </p:txBody>
      </p:sp>
    </p:spTree>
    <p:extLst>
      <p:ext uri="{BB962C8B-B14F-4D97-AF65-F5344CB8AC3E}">
        <p14:creationId xmlns:p14="http://schemas.microsoft.com/office/powerpoint/2010/main" val="1162102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824881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600" i="1" kern="1200">
                <a:solidFill>
                  <a:schemeClr val="tx1"/>
                </a:solidFill>
                <a:effectLst/>
                <a:latin typeface="Arial" charset="0"/>
                <a:ea typeface="+mn-ea"/>
                <a:cs typeface="+mn-cs"/>
              </a:rPr>
              <a:t>Rmax </a:t>
            </a:r>
            <a:r>
              <a:rPr kumimoji="1" lang="en-US" sz="1600" kern="1200">
                <a:solidFill>
                  <a:schemeClr val="tx1"/>
                </a:solidFill>
                <a:effectLst/>
                <a:latin typeface="Arial" charset="0"/>
                <a:ea typeface="+mn-ea"/>
                <a:cs typeface="+mn-cs"/>
              </a:rPr>
              <a:t>, the maximum range at which a missile has a chance of hitting the target; </a:t>
            </a:r>
            <a:r>
              <a:rPr kumimoji="1" lang="en-US" sz="1600" i="1" kern="1200">
                <a:solidFill>
                  <a:schemeClr val="tx1"/>
                </a:solidFill>
                <a:effectLst/>
                <a:latin typeface="Arial" charset="0"/>
                <a:ea typeface="+mn-ea"/>
                <a:cs typeface="+mn-cs"/>
              </a:rPr>
              <a:t>Rnez</a:t>
            </a:r>
            <a:r>
              <a:rPr kumimoji="1" lang="en-US" sz="1600" kern="1200">
                <a:solidFill>
                  <a:schemeClr val="tx1"/>
                </a:solidFill>
                <a:effectLst/>
                <a:latin typeface="Arial" charset="0"/>
                <a:ea typeface="+mn-ea"/>
                <a:cs typeface="+mn-cs"/>
              </a:rPr>
              <a:t>, the range with a high probability of hitting the target regardless of defensive maneuvers </a:t>
            </a:r>
            <a:r>
              <a:rPr kumimoji="1" lang="en-US" sz="1600" kern="1200" dirty="0">
                <a:solidFill>
                  <a:schemeClr val="tx1"/>
                </a:solidFill>
                <a:effectLst/>
                <a:latin typeface="Arial" charset="0"/>
                <a:ea typeface="+mn-ea"/>
                <a:cs typeface="+mn-cs"/>
              </a:rPr>
              <a:t>.</a:t>
            </a:r>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489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57244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were the initial MARL that still a working in process and we are preparing a specific paper for the next year.</a:t>
            </a: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1082644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a:pPr/>
              <a:t>26</a:t>
            </a:fld>
            <a:endParaRPr lang="en-US" dirty="0"/>
          </a:p>
        </p:txBody>
      </p:sp>
    </p:spTree>
    <p:extLst>
      <p:ext uri="{BB962C8B-B14F-4D97-AF65-F5344CB8AC3E}">
        <p14:creationId xmlns:p14="http://schemas.microsoft.com/office/powerpoint/2010/main" val="298358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Objective:</a:t>
            </a:r>
            <a:r>
              <a:rPr lang="en-US" dirty="0"/>
              <a:t> Introduce the B-ACE environment and its purpose in air combat simulation and reinforcement learning.</a:t>
            </a:r>
          </a:p>
          <a:p>
            <a:pPr>
              <a:buFont typeface="Arial" panose="020B0604020202020204" pitchFamily="34" charset="0"/>
              <a:buChar char="•"/>
            </a:pPr>
            <a:endParaRPr lang="en-US" b="1" dirty="0"/>
          </a:p>
          <a:p>
            <a:pPr>
              <a:buFont typeface="Arial" panose="020B0604020202020204" pitchFamily="34" charset="0"/>
              <a:buChar char="•"/>
            </a:pPr>
            <a:r>
              <a:rPr lang="en-US" b="1" dirty="0"/>
              <a:t>Key Points:</a:t>
            </a:r>
          </a:p>
          <a:p>
            <a:pPr>
              <a:buFont typeface="Arial" panose="020B0604020202020204" pitchFamily="34" charset="0"/>
              <a:buChar char="•"/>
            </a:pPr>
            <a:r>
              <a:rPr lang="en-US" dirty="0"/>
              <a:t>B-ACE is a simulation framework using the Godot engine.</a:t>
            </a:r>
          </a:p>
          <a:p>
            <a:pPr>
              <a:buFont typeface="Arial" panose="020B0604020202020204" pitchFamily="34" charset="0"/>
              <a:buChar char="•"/>
            </a:pPr>
            <a:r>
              <a:rPr lang="en-US" dirty="0"/>
              <a:t>It is designed for research in Multi-Agent Reinforcement Learning (MARL) in Beyond Visual Range (BVR) air combat.</a:t>
            </a:r>
          </a:p>
          <a:p>
            <a:pPr>
              <a:buFont typeface="Arial" panose="020B0604020202020204" pitchFamily="34" charset="0"/>
              <a:buChar char="•"/>
            </a:pPr>
            <a:r>
              <a:rPr lang="en-US" dirty="0"/>
              <a:t>Highlights the need for open, accessible, and shareable military simulation environments.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95417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of the Simulation Environment Design:</a:t>
            </a:r>
            <a:endParaRPr lang="en-US" dirty="0"/>
          </a:p>
          <a:p>
            <a:pPr>
              <a:buFont typeface="+mj-lt"/>
              <a:buAutoNum type="arabicPeriod"/>
            </a:pPr>
            <a:r>
              <a:rPr lang="en-US" b="1" dirty="0"/>
              <a:t>Generic Models for Flexibility:</a:t>
            </a:r>
            <a:br>
              <a:rPr lang="en-US" dirty="0"/>
            </a:br>
            <a:r>
              <a:rPr lang="en-US" dirty="0"/>
              <a:t>The environment uses generic models that replicate the fundamental characteristics of BVR air combat. This approach ensures there are no restrictions due to proprietary or classified data, promoting open and accessible research.</a:t>
            </a:r>
          </a:p>
          <a:p>
            <a:pPr>
              <a:buFont typeface="+mj-lt"/>
              <a:buAutoNum type="arabicPeriod"/>
            </a:pPr>
            <a:r>
              <a:rPr lang="en-US" b="1" dirty="0"/>
              <a:t>Ease of Integration with RL/MARL Solutions:</a:t>
            </a:r>
            <a:br>
              <a:rPr lang="en-US" dirty="0"/>
            </a:br>
            <a:r>
              <a:rPr lang="en-US" dirty="0"/>
              <a:t>The design prioritizes compatibility with off-the-shelf RL/MARL frameworks. This reduces prototyping and evaluation time, allowing researchers to focus on algorithm development and testing.</a:t>
            </a:r>
          </a:p>
          <a:p>
            <a:pPr>
              <a:buFont typeface="+mj-lt"/>
              <a:buAutoNum type="arabicPeriod"/>
            </a:pPr>
            <a:r>
              <a:rPr lang="en-US" b="1" dirty="0"/>
              <a:t>Simplified Simulation for Focused Decision-Making:</a:t>
            </a:r>
            <a:br>
              <a:rPr lang="en-US" dirty="0"/>
            </a:br>
            <a:r>
              <a:rPr lang="en-US" dirty="0"/>
              <a:t>Many aspects of the simulation have been simplified to enhance computational performance. The focus is placed on critical tactical decisions rather than spending resources on learning basic maneuvers, enabling faster and more meaningful results.</a:t>
            </a:r>
          </a:p>
          <a:p>
            <a:pPr>
              <a:buFont typeface="+mj-lt"/>
              <a:buAutoNum type="arabicPeriod"/>
            </a:pPr>
            <a:r>
              <a:rPr lang="en-US" b="1" dirty="0"/>
              <a:t>Showcasing the Godot Engine:</a:t>
            </a:r>
            <a:br>
              <a:rPr lang="en-US" dirty="0"/>
            </a:br>
            <a:r>
              <a:rPr lang="en-US" dirty="0"/>
              <a:t>The environment also serves as a demonstration of the capabilities of the Godot Engine. With its growing community and potential, Godot provides a robust and flexible platform to support future research and development in autonomous air combat systems.</a:t>
            </a:r>
          </a:p>
          <a:p>
            <a:pPr marL="0" indent="0">
              <a:buNone/>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336409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10520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Objective:</a:t>
            </a:r>
            <a:r>
              <a:rPr lang="en-US" dirty="0"/>
              <a:t> Introduce the B-ACE environment and its purpose in air combat simulation and reinforcement learning.</a:t>
            </a:r>
          </a:p>
          <a:p>
            <a:pPr>
              <a:buFont typeface="Arial" panose="020B0604020202020204" pitchFamily="34" charset="0"/>
              <a:buChar char="•"/>
            </a:pPr>
            <a:endParaRPr lang="en-US" b="1" dirty="0"/>
          </a:p>
          <a:p>
            <a:pPr>
              <a:buFont typeface="Arial" panose="020B0604020202020204" pitchFamily="34" charset="0"/>
              <a:buChar char="•"/>
            </a:pPr>
            <a:r>
              <a:rPr lang="en-US" b="1" dirty="0"/>
              <a:t>Key Points:</a:t>
            </a:r>
          </a:p>
          <a:p>
            <a:pPr>
              <a:buFont typeface="Arial" panose="020B0604020202020204" pitchFamily="34" charset="0"/>
              <a:buChar char="•"/>
            </a:pPr>
            <a:r>
              <a:rPr lang="en-US" dirty="0"/>
              <a:t>B-ACE is a lightweight simulation framework using the Godot engine.</a:t>
            </a:r>
          </a:p>
          <a:p>
            <a:pPr>
              <a:buFont typeface="Arial" panose="020B0604020202020204" pitchFamily="34" charset="0"/>
              <a:buChar char="•"/>
            </a:pPr>
            <a:r>
              <a:rPr lang="en-US" dirty="0"/>
              <a:t>It is designed for research in Multi-Agent Reinforcement Learning (MARL) in Beyond Visual Range (BVR) air combat.</a:t>
            </a:r>
          </a:p>
          <a:p>
            <a:pPr>
              <a:buFont typeface="Arial" panose="020B0604020202020204" pitchFamily="34" charset="0"/>
              <a:buChar char="•"/>
            </a:pPr>
            <a:r>
              <a:rPr lang="en-US" dirty="0"/>
              <a:t>Highlights the need for open, accessible, and shareable military simulation environments.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70496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recent advancements in autonomous air combat systems by presenting the evolution of the ACE program. The journey progressed from virtual engagements in 2021 to achieving a significant milestone this year with real-flight tests involving autonomous F-16s, showcasing groundbreaking development in the field.</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224512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how academic research is both following and leading the growing interest in applying AI to autonomous air combat systems. Highlight the increasing focus on Reinforcement Learning due to its adaptability and effectiveness in developing solutions for dynamic and complex scenarios like air combat autonomy.</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40662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a:pPr/>
              <a:t>6</a:t>
            </a:fld>
            <a:endParaRPr lang="en-US" dirty="0"/>
          </a:p>
        </p:txBody>
      </p:sp>
    </p:spTree>
    <p:extLst>
      <p:ext uri="{BB962C8B-B14F-4D97-AF65-F5344CB8AC3E}">
        <p14:creationId xmlns:p14="http://schemas.microsoft.com/office/powerpoint/2010/main" val="354734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Basic Concepts of BVR (Beyond Visual Range) Air Combat:</a:t>
            </a:r>
            <a:endParaRPr lang="en-US" dirty="0"/>
          </a:p>
          <a:p>
            <a:pPr marL="0" marR="0" lvl="0" indent="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a:t>Close Cooperation Among Allies:</a:t>
            </a:r>
            <a:r>
              <a:rPr lang="en-US" dirty="0"/>
              <a:t> Effective teamwork is critical, as coordination and shared information between allied forces significantly impact tactical decisions and outcomes.</a:t>
            </a:r>
          </a:p>
          <a:p>
            <a:pPr>
              <a:buFont typeface="+mj-lt"/>
              <a:buAutoNum type="arabicPeriod"/>
            </a:pPr>
            <a:r>
              <a:rPr lang="en-US" b="1" dirty="0"/>
              <a:t>Long-Range Engagements:</a:t>
            </a:r>
            <a:r>
              <a:rPr lang="en-US" dirty="0"/>
              <a:t> BVR combat relies heavily on radar systems for detection and long-range missiles for engagements. Success is often determined before visual contact is made.</a:t>
            </a:r>
          </a:p>
          <a:p>
            <a:pPr>
              <a:buFont typeface="+mj-lt"/>
              <a:buAutoNum type="arabicPeriod"/>
            </a:pPr>
            <a:r>
              <a:rPr lang="en-US" b="1" dirty="0"/>
              <a:t>Incomplete Information:</a:t>
            </a:r>
            <a:r>
              <a:rPr lang="en-US" dirty="0"/>
              <a:t> Pilots and systems must operate with limited data about enemy positions and intentions, relying on sensor inputs that may be incomplete or delayed.</a:t>
            </a:r>
          </a:p>
          <a:p>
            <a:pPr>
              <a:buFont typeface="+mj-lt"/>
              <a:buAutoNum type="arabicPeriod"/>
            </a:pPr>
            <a:r>
              <a:rPr lang="en-US" b="1" dirty="0"/>
              <a:t>Uncertainty in Combat Situations:</a:t>
            </a:r>
            <a:r>
              <a:rPr lang="en-US" dirty="0"/>
              <a:t> Key uncertainties include:</a:t>
            </a:r>
          </a:p>
          <a:p>
            <a:pPr marL="742950" marR="0" lvl="1" indent="-28575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The current state and effectiveness of enemy missiles.</a:t>
            </a:r>
          </a:p>
          <a:p>
            <a:pPr marL="742950" lvl="1" indent="-285750">
              <a:buFont typeface="+mj-lt"/>
              <a:buAutoNum type="arabicPeriod"/>
            </a:pPr>
            <a:r>
              <a:rPr lang="en-US" dirty="0"/>
              <a:t>Whether a missile has been launched by the enemy.</a:t>
            </a:r>
          </a:p>
          <a:p>
            <a:pPr>
              <a:buFont typeface="+mj-lt"/>
              <a:buAutoNum type="arabicPeriod"/>
            </a:pPr>
            <a:r>
              <a:rPr lang="en-US" b="1" dirty="0"/>
              <a:t>Delayed Feedback:</a:t>
            </a:r>
            <a:r>
              <a:rPr lang="en-US" dirty="0"/>
              <a:t> Actions, such as launching a missile, do not yield immediate results:</a:t>
            </a:r>
          </a:p>
          <a:p>
            <a:pPr marL="742950" lvl="1" indent="-285750">
              <a:buFont typeface="+mj-lt"/>
              <a:buAutoNum type="arabicPeriod"/>
            </a:pPr>
            <a:r>
              <a:rPr lang="en-US" dirty="0"/>
              <a:t>It takes time to determine if a missile hit its target successfully.</a:t>
            </a:r>
          </a:p>
          <a:p>
            <a:pPr marL="742950" lvl="1" indent="-285750">
              <a:buFont typeface="+mj-lt"/>
              <a:buAutoNum type="arabicPeriod"/>
            </a:pPr>
            <a:r>
              <a:rPr lang="en-US" dirty="0"/>
              <a:t>Similarly, there can be delays in detecting if the enemy has launched a missile.</a:t>
            </a:r>
          </a:p>
          <a:p>
            <a:pPr>
              <a:buFont typeface="+mj-lt"/>
              <a:buAutoNum type="arabicPeriod"/>
            </a:pPr>
            <a:r>
              <a:rPr lang="en-US" b="1" dirty="0"/>
              <a:t>Dynamic Enemy Behavior:</a:t>
            </a:r>
            <a:r>
              <a:rPr lang="en-US" dirty="0"/>
              <a:t> The behavior of enemy forces can drastically alter tactical approaches, requiring adaptive strategies.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88803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basic concepts of the RL/MARL with examples of what that means in the Air Combat scenario</a:t>
            </a:r>
          </a:p>
          <a:p>
            <a:r>
              <a:rPr lang="en-US" dirty="0"/>
              <a:t> </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42446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328406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14.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8.xml"/><Relationship Id="rId16"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B-ACE: An Open Lightweight Beyond Visual Range Air Combat Simulation Environment for Multi-Agent Reinforcement Learning</a:t>
            </a:r>
          </a:p>
          <a:p>
            <a:endParaRPr lang="en-US" dirty="0"/>
          </a:p>
        </p:txBody>
      </p:sp>
      <p:sp>
        <p:nvSpPr>
          <p:cNvPr id="10" name="Text Placeholder 9"/>
          <p:cNvSpPr>
            <a:spLocks noGrp="1"/>
          </p:cNvSpPr>
          <p:nvPr>
            <p:ph type="body" sz="quarter" idx="11"/>
          </p:nvPr>
        </p:nvSpPr>
        <p:spPr>
          <a:xfrm>
            <a:off x="1623862" y="4437948"/>
            <a:ext cx="8908926" cy="1934127"/>
          </a:xfrm>
        </p:spPr>
        <p:txBody>
          <a:bodyPr/>
          <a:lstStyle/>
          <a:p>
            <a:r>
              <a:rPr lang="en-US" dirty="0">
                <a:latin typeface="Arial Narrow" pitchFamily="34" charset="0"/>
              </a:rPr>
              <a:t>Andre R. Kuroswiski, Aeronautics Institute of Technology (ITA) / Brazil</a:t>
            </a:r>
          </a:p>
          <a:p>
            <a:pPr eaLnBrk="1" hangingPunct="1"/>
            <a:r>
              <a:rPr lang="en-US" dirty="0">
                <a:latin typeface="Arial Narrow" pitchFamily="34" charset="0"/>
              </a:rPr>
              <a:t>Annie S. Wu, University of Central Florida (UCF)</a:t>
            </a:r>
          </a:p>
          <a:p>
            <a:pPr eaLnBrk="1" hangingPunct="1"/>
            <a:r>
              <a:rPr lang="en-US" dirty="0">
                <a:latin typeface="Arial Narrow" pitchFamily="34" charset="0"/>
              </a:rPr>
              <a:t>Angelo </a:t>
            </a:r>
            <a:r>
              <a:rPr lang="en-US" dirty="0" err="1">
                <a:latin typeface="Arial Narrow" pitchFamily="34" charset="0"/>
              </a:rPr>
              <a:t>Passaro</a:t>
            </a:r>
            <a:r>
              <a:rPr lang="en-US" dirty="0">
                <a:latin typeface="Arial Narrow" pitchFamily="34" charset="0"/>
              </a:rPr>
              <a:t>, Institute for Advanced Studies (IEAv) - Brazil</a:t>
            </a:r>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8"/>
          <p:cNvSpPr>
            <a:spLocks noGrp="1"/>
          </p:cNvSpPr>
          <p:nvPr>
            <p:ph type="sldNum" sz="quarter" idx="4"/>
          </p:nvPr>
        </p:nvSpPr>
        <p:spPr bwMode="auto">
          <a:xfrm>
            <a:off x="11121081" y="6415216"/>
            <a:ext cx="541638" cy="380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sp>
        <p:nvSpPr>
          <p:cNvPr id="7" name="Rectangle 2"/>
          <p:cNvSpPr txBox="1">
            <a:spLocks noChangeArrowheads="1"/>
          </p:cNvSpPr>
          <p:nvPr/>
        </p:nvSpPr>
        <p:spPr bwMode="auto">
          <a:xfrm>
            <a:off x="0" y="0"/>
            <a:ext cx="12192000" cy="841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r>
              <a:rPr lang="en-US" dirty="0">
                <a:solidFill>
                  <a:srgbClr val="FFFFFF"/>
                </a:solidFill>
              </a:rPr>
              <a:t>The Godot Game Engine as a Simulation Framework</a:t>
            </a:r>
          </a:p>
        </p:txBody>
      </p:sp>
      <p:pic>
        <p:nvPicPr>
          <p:cNvPr id="2050" name="Picture 2" descr="Godot – Wikipédia, a enciclopédia livre">
            <a:extLst>
              <a:ext uri="{FF2B5EF4-FFF2-40B4-BE49-F238E27FC236}">
                <a16:creationId xmlns:a16="http://schemas.microsoft.com/office/drawing/2014/main" id="{DE6B69CB-22A5-52DF-CE74-D27C0CB2F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852" y="841248"/>
            <a:ext cx="2667000" cy="108039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4">
            <a:extLst>
              <a:ext uri="{FF2B5EF4-FFF2-40B4-BE49-F238E27FC236}">
                <a16:creationId xmlns:a16="http://schemas.microsoft.com/office/drawing/2014/main" id="{ED9C5A66-9416-0A2C-2A2B-5A5DDB447F27}"/>
              </a:ext>
            </a:extLst>
          </p:cNvPr>
          <p:cNvSpPr>
            <a:spLocks noChangeArrowheads="1"/>
          </p:cNvSpPr>
          <p:nvPr/>
        </p:nvSpPr>
        <p:spPr bwMode="auto">
          <a:xfrm>
            <a:off x="603360" y="2031792"/>
            <a:ext cx="4959239" cy="3785652"/>
          </a:xfrm>
          <a:prstGeom prst="rect">
            <a:avLst/>
          </a:prstGeom>
          <a:solidFill>
            <a:srgbClr val="00CC66">
              <a:alpha val="32157"/>
            </a:srgb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Open-source</a:t>
            </a:r>
            <a:r>
              <a:rPr kumimoji="0" lang="en-US" altLang="en-US" sz="2000" b="0" i="0" u="none" strike="noStrike" cap="none" normalizeH="0" baseline="0" dirty="0">
                <a:ln>
                  <a:noFill/>
                </a:ln>
                <a:solidFill>
                  <a:schemeClr val="tx1"/>
                </a:solidFill>
                <a:effectLst/>
                <a:latin typeface="+mn-lt"/>
                <a:cs typeface="Arial" panose="020B0604020202020204" pitchFamily="34" charset="0"/>
              </a:rPr>
              <a:t>: Full customization and new features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Cost-effective</a:t>
            </a:r>
            <a:r>
              <a:rPr kumimoji="0" lang="en-US" altLang="en-US" sz="2000" b="0" i="0" u="none" strike="noStrike" cap="none" normalizeH="0" baseline="0" dirty="0">
                <a:ln>
                  <a:noFill/>
                </a:ln>
                <a:solidFill>
                  <a:schemeClr val="tx1"/>
                </a:solidFill>
                <a:effectLst/>
                <a:latin typeface="+mn-lt"/>
                <a:cs typeface="Arial" panose="020B0604020202020204" pitchFamily="34" charset="0"/>
              </a:rPr>
              <a:t>: Free under MIT license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Strong performance</a:t>
            </a:r>
            <a:r>
              <a:rPr lang="en-US" altLang="en-US" sz="2000" dirty="0">
                <a:latin typeface="+mn-lt"/>
                <a:cs typeface="Arial" panose="020B0604020202020204" pitchFamily="34" charset="0"/>
              </a:rPr>
              <a:t>: Comparable or even superior to commercial alternatives.</a:t>
            </a:r>
            <a:endParaRPr kumimoji="0" lang="en-US" altLang="en-US" sz="2000" b="1"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User-friendly</a:t>
            </a:r>
            <a:r>
              <a:rPr kumimoji="0" lang="en-US" altLang="en-US" sz="2000" b="0" i="0" u="none" strike="noStrike" cap="none" normalizeH="0" baseline="0" dirty="0">
                <a:ln>
                  <a:noFill/>
                </a:ln>
                <a:solidFill>
                  <a:schemeClr val="tx1"/>
                </a:solidFill>
                <a:effectLst/>
                <a:latin typeface="+mn-lt"/>
                <a:cs typeface="Arial" panose="020B0604020202020204" pitchFamily="34" charset="0"/>
              </a:rPr>
              <a:t>: Easy learning and fast prototyping (</a:t>
            </a:r>
            <a:r>
              <a:rPr kumimoji="0" lang="en-US" altLang="en-US" sz="2000" b="0" i="0" u="none" strike="noStrike" cap="none" normalizeH="0" baseline="0" dirty="0" err="1">
                <a:ln>
                  <a:noFill/>
                </a:ln>
                <a:solidFill>
                  <a:schemeClr val="tx1"/>
                </a:solidFill>
                <a:effectLst/>
                <a:latin typeface="+mn-lt"/>
                <a:cs typeface="Arial" panose="020B0604020202020204" pitchFamily="34" charset="0"/>
              </a:rPr>
              <a:t>GDScript</a:t>
            </a:r>
            <a:r>
              <a:rPr kumimoji="0" lang="en-US" altLang="en-US" sz="2000" b="0" i="0" u="none" strike="noStrike" cap="none" normalizeH="0" baseline="0" dirty="0">
                <a:ln>
                  <a:noFill/>
                </a:ln>
                <a:solidFill>
                  <a:schemeClr val="tx1"/>
                </a:solidFill>
                <a:effectLst/>
                <a:latin typeface="+mn-lt"/>
                <a:cs typeface="Arial" panose="020B0604020202020204" pitchFamily="34" charset="0"/>
              </a:rPr>
              <a:t>, C#, C++)</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n-lt"/>
              <a:cs typeface="Arial" panose="020B0604020202020204" pitchFamily="34" charset="0"/>
            </a:endParaRPr>
          </a:p>
        </p:txBody>
      </p:sp>
      <p:sp>
        <p:nvSpPr>
          <p:cNvPr id="5" name="Rectangle 4">
            <a:extLst>
              <a:ext uri="{FF2B5EF4-FFF2-40B4-BE49-F238E27FC236}">
                <a16:creationId xmlns:a16="http://schemas.microsoft.com/office/drawing/2014/main" id="{DC585BFF-4B54-EF99-BBC4-CB7E0720A1D0}"/>
              </a:ext>
            </a:extLst>
          </p:cNvPr>
          <p:cNvSpPr>
            <a:spLocks noChangeArrowheads="1"/>
          </p:cNvSpPr>
          <p:nvPr/>
        </p:nvSpPr>
        <p:spPr bwMode="auto">
          <a:xfrm>
            <a:off x="6629403" y="2026068"/>
            <a:ext cx="4959239" cy="3785652"/>
          </a:xfrm>
          <a:prstGeom prst="rect">
            <a:avLst/>
          </a:prstGeom>
          <a:solidFill>
            <a:srgbClr val="C00000">
              <a:alpha val="32157"/>
            </a:srgb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Smaller community</a:t>
            </a:r>
            <a:r>
              <a:rPr kumimoji="0" lang="en-US" altLang="en-US" sz="2000" i="0" u="none" strike="noStrike" cap="none" normalizeH="0" baseline="0" dirty="0">
                <a:ln>
                  <a:noFill/>
                </a:ln>
                <a:solidFill>
                  <a:schemeClr val="tx1"/>
                </a:solidFill>
                <a:effectLst/>
                <a:latin typeface="+mn-lt"/>
                <a:cs typeface="Arial" panose="020B0604020202020204" pitchFamily="34" charset="0"/>
              </a:rPr>
              <a:t>: it is g</a:t>
            </a:r>
            <a:r>
              <a:rPr lang="en-US" altLang="en-US" sz="2000" dirty="0">
                <a:latin typeface="+mn-lt"/>
                <a:cs typeface="Arial" panose="020B0604020202020204" pitchFamily="34" charset="0"/>
              </a:rPr>
              <a:t>rowing, but far behind </a:t>
            </a:r>
            <a:r>
              <a:rPr kumimoji="0" lang="en-US" altLang="en-US" sz="2000" i="0" u="none" strike="noStrike" cap="none" normalizeH="0" baseline="0" dirty="0">
                <a:ln>
                  <a:noFill/>
                </a:ln>
                <a:solidFill>
                  <a:schemeClr val="tx1"/>
                </a:solidFill>
                <a:effectLst/>
                <a:latin typeface="+mn-lt"/>
                <a:cs typeface="Arial" panose="020B0604020202020204" pitchFamily="34" charset="0"/>
              </a:rPr>
              <a:t>compared to Unity/Unreal</a:t>
            </a:r>
          </a:p>
          <a:p>
            <a:pPr marL="0" marR="0" lvl="0" indent="0" algn="l" defTabSz="914400" rtl="0" eaLnBrk="0" fontAlgn="base" latinLnBrk="0" hangingPunct="0">
              <a:lnSpc>
                <a:spcPct val="100000"/>
              </a:lnSpc>
              <a:spcBef>
                <a:spcPct val="0"/>
              </a:spcBef>
              <a:spcAft>
                <a:spcPct val="0"/>
              </a:spcAft>
              <a:buClrTx/>
              <a:buSzTx/>
              <a:tabLst/>
            </a:pPr>
            <a:endParaRPr lang="en-US" altLang="en-US" sz="2000" b="1"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mn-lt"/>
                <a:cs typeface="Arial" panose="020B0604020202020204" pitchFamily="34" charset="0"/>
              </a:rPr>
              <a:t>Fewer plugins, assets, and ready-made solutions: </a:t>
            </a:r>
            <a:r>
              <a:rPr kumimoji="0" lang="en-US" altLang="en-US" sz="2000" i="0" u="none" strike="noStrike" cap="none" normalizeH="0" baseline="0" dirty="0">
                <a:ln>
                  <a:noFill/>
                </a:ln>
                <a:solidFill>
                  <a:schemeClr val="tx1"/>
                </a:solidFill>
                <a:effectLst/>
                <a:latin typeface="+mn-lt"/>
                <a:cs typeface="Arial" panose="020B0604020202020204" pitchFamily="34" charset="0"/>
              </a:rPr>
              <a:t>Require more own development</a:t>
            </a:r>
            <a:endParaRPr kumimoji="0" lang="en-US" altLang="en-US" sz="2000" b="1"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dirty="0">
              <a:latin typeface="+mn-lt"/>
              <a:cs typeface="Arial" panose="020B0604020202020204" pitchFamily="34" charset="0"/>
            </a:endParaRPr>
          </a:p>
          <a:p>
            <a:pPr eaLnBrk="0" hangingPunct="0"/>
            <a:r>
              <a:rPr kumimoji="0" lang="en-US" altLang="en-US" sz="2000" b="1" i="0" u="none" strike="noStrike" cap="none" normalizeH="0" baseline="0" dirty="0">
                <a:ln>
                  <a:noFill/>
                </a:ln>
                <a:solidFill>
                  <a:schemeClr val="tx1"/>
                </a:solidFill>
                <a:effectLst/>
                <a:latin typeface="+mn-lt"/>
                <a:cs typeface="Arial" panose="020B0604020202020204" pitchFamily="34" charset="0"/>
              </a:rPr>
              <a:t>Limited industry adoption and support: </a:t>
            </a:r>
            <a:r>
              <a:rPr kumimoji="0" lang="en-US" altLang="en-US" sz="2000" i="0" u="none" strike="noStrike" cap="none" normalizeH="0" baseline="0" dirty="0">
                <a:ln>
                  <a:noFill/>
                </a:ln>
                <a:solidFill>
                  <a:schemeClr val="tx1"/>
                </a:solidFill>
                <a:effectLst/>
                <a:latin typeface="+mn-lt"/>
                <a:cs typeface="Arial" panose="020B0604020202020204" pitchFamily="34" charset="0"/>
              </a:rPr>
              <a:t>Less mature for large-scale, complex projects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mn-lt"/>
              <a:cs typeface="Arial" panose="020B0604020202020204" pitchFamily="34" charset="0"/>
            </a:endParaRPr>
          </a:p>
        </p:txBody>
      </p:sp>
      <p:sp>
        <p:nvSpPr>
          <p:cNvPr id="6" name="TextBox 5">
            <a:extLst>
              <a:ext uri="{FF2B5EF4-FFF2-40B4-BE49-F238E27FC236}">
                <a16:creationId xmlns:a16="http://schemas.microsoft.com/office/drawing/2014/main" id="{5BC15C8B-4EE0-BF29-64AC-05CC333C0E56}"/>
              </a:ext>
            </a:extLst>
          </p:cNvPr>
          <p:cNvSpPr txBox="1"/>
          <p:nvPr/>
        </p:nvSpPr>
        <p:spPr>
          <a:xfrm>
            <a:off x="2063278" y="1598801"/>
            <a:ext cx="2039404" cy="461665"/>
          </a:xfrm>
          <a:prstGeom prst="rect">
            <a:avLst/>
          </a:prstGeom>
          <a:noFill/>
        </p:spPr>
        <p:txBody>
          <a:bodyPr wrap="none" rtlCol="0">
            <a:spAutoFit/>
          </a:bodyPr>
          <a:lstStyle/>
          <a:p>
            <a:r>
              <a:rPr lang="en-US" sz="2400" u="sng" dirty="0"/>
              <a:t>ADVANTAGES</a:t>
            </a:r>
          </a:p>
        </p:txBody>
      </p:sp>
      <p:sp>
        <p:nvSpPr>
          <p:cNvPr id="9" name="TextBox 8">
            <a:extLst>
              <a:ext uri="{FF2B5EF4-FFF2-40B4-BE49-F238E27FC236}">
                <a16:creationId xmlns:a16="http://schemas.microsoft.com/office/drawing/2014/main" id="{AE4DE696-3728-FD9B-C1C2-E42AD0FA9403}"/>
              </a:ext>
            </a:extLst>
          </p:cNvPr>
          <p:cNvSpPr txBox="1"/>
          <p:nvPr/>
        </p:nvSpPr>
        <p:spPr>
          <a:xfrm>
            <a:off x="8149482" y="1598800"/>
            <a:ext cx="2025555" cy="461665"/>
          </a:xfrm>
          <a:prstGeom prst="rect">
            <a:avLst/>
          </a:prstGeom>
          <a:noFill/>
        </p:spPr>
        <p:txBody>
          <a:bodyPr wrap="none" rtlCol="0">
            <a:spAutoFit/>
          </a:bodyPr>
          <a:lstStyle/>
          <a:p>
            <a:r>
              <a:rPr lang="en-US" sz="2400" u="sng" dirty="0"/>
              <a:t>LIMITATIONS</a:t>
            </a:r>
          </a:p>
        </p:txBody>
      </p:sp>
    </p:spTree>
    <p:extLst>
      <p:ext uri="{BB962C8B-B14F-4D97-AF65-F5344CB8AC3E}">
        <p14:creationId xmlns:p14="http://schemas.microsoft.com/office/powerpoint/2010/main" val="221633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quarter" idx="11"/>
          </p:nvPr>
        </p:nvSpPr>
        <p:spPr>
          <a:xfrm>
            <a:off x="480132" y="1483360"/>
            <a:ext cx="11250613" cy="4638592"/>
          </a:xfrm>
        </p:spPr>
        <p:txBody>
          <a:bodyPr/>
          <a:lstStyle/>
          <a:p>
            <a:r>
              <a:rPr lang="en-US" dirty="0"/>
              <a:t>Introduction</a:t>
            </a:r>
          </a:p>
          <a:p>
            <a:r>
              <a:rPr lang="en-US" sz="2800" dirty="0"/>
              <a:t>Background and Related Work</a:t>
            </a:r>
          </a:p>
          <a:p>
            <a:r>
              <a:rPr lang="en-US" dirty="0"/>
              <a:t>B-ACE Environment</a:t>
            </a:r>
          </a:p>
          <a:p>
            <a:r>
              <a:rPr lang="en-US" dirty="0"/>
              <a:t>Case Studies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1232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D8D8D8"/>
                                      </p:to>
                                    </p:animClr>
                                    <p:animClr clrSpc="rgb" dir="cw">
                                      <p:cBhvr>
                                        <p:cTn id="7" dur="500" fill="hold"/>
                                        <p:tgtEl>
                                          <p:spTgt spid="4">
                                            <p:txEl>
                                              <p:pRg st="0" end="0"/>
                                            </p:txEl>
                                          </p:spTgt>
                                        </p:tgtEl>
                                        <p:attrNameLst>
                                          <p:attrName>fillcolor</p:attrName>
                                        </p:attrNameLst>
                                      </p:cBhvr>
                                      <p:to>
                                        <a:srgbClr val="D8D8D8"/>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1" end="1"/>
                                            </p:txEl>
                                          </p:spTgt>
                                        </p:tgtEl>
                                        <p:attrNameLst>
                                          <p:attrName>style.color</p:attrName>
                                        </p:attrNameLst>
                                      </p:cBhvr>
                                      <p:to>
                                        <a:srgbClr val="D8D8D8"/>
                                      </p:to>
                                    </p:animClr>
                                    <p:animClr clrSpc="rgb" dir="cw">
                                      <p:cBhvr>
                                        <p:cTn id="12" dur="500" fill="hold"/>
                                        <p:tgtEl>
                                          <p:spTgt spid="4">
                                            <p:txEl>
                                              <p:pRg st="1" end="1"/>
                                            </p:txEl>
                                          </p:spTgt>
                                        </p:tgtEl>
                                        <p:attrNameLst>
                                          <p:attrName>fillcolor</p:attrName>
                                        </p:attrNameLst>
                                      </p:cBhvr>
                                      <p:to>
                                        <a:srgbClr val="D8D8D8"/>
                                      </p:to>
                                    </p:animClr>
                                    <p:set>
                                      <p:cBhvr>
                                        <p:cTn id="13" dur="500" fill="hold"/>
                                        <p:tgtEl>
                                          <p:spTgt spid="4">
                                            <p:txEl>
                                              <p:pRg st="1" end="1"/>
                                            </p:txEl>
                                          </p:spTgt>
                                        </p:tgtEl>
                                        <p:attrNameLst>
                                          <p:attrName>fill.type</p:attrName>
                                        </p:attrNameLst>
                                      </p:cBhvr>
                                      <p:to>
                                        <p:strVal val="solid"/>
                                      </p:to>
                                    </p:set>
                                    <p:set>
                                      <p:cBhvr>
                                        <p:cTn id="14" dur="500" fill="hold"/>
                                        <p:tgtEl>
                                          <p:spTgt spid="4">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4">
                                            <p:txEl>
                                              <p:pRg st="3" end="3"/>
                                            </p:txEl>
                                          </p:spTgt>
                                        </p:tgtEl>
                                        <p:attrNameLst>
                                          <p:attrName>style.color</p:attrName>
                                        </p:attrNameLst>
                                      </p:cBhvr>
                                      <p:to>
                                        <a:srgbClr val="D8D8D8"/>
                                      </p:to>
                                    </p:animClr>
                                    <p:animClr clrSpc="rgb" dir="cw">
                                      <p:cBhvr>
                                        <p:cTn id="17" dur="500" fill="hold"/>
                                        <p:tgtEl>
                                          <p:spTgt spid="4">
                                            <p:txEl>
                                              <p:pRg st="3" end="3"/>
                                            </p:txEl>
                                          </p:spTgt>
                                        </p:tgtEl>
                                        <p:attrNameLst>
                                          <p:attrName>fillcolor</p:attrName>
                                        </p:attrNameLst>
                                      </p:cBhvr>
                                      <p:to>
                                        <a:srgbClr val="D8D8D8"/>
                                      </p:to>
                                    </p:animClr>
                                    <p:set>
                                      <p:cBhvr>
                                        <p:cTn id="18" dur="500" fill="hold"/>
                                        <p:tgtEl>
                                          <p:spTgt spid="4">
                                            <p:txEl>
                                              <p:pRg st="3" end="3"/>
                                            </p:txEl>
                                          </p:spTgt>
                                        </p:tgtEl>
                                        <p:attrNameLst>
                                          <p:attrName>fill.type</p:attrName>
                                        </p:attrNameLst>
                                      </p:cBhvr>
                                      <p:to>
                                        <p:strVal val="solid"/>
                                      </p:to>
                                    </p:set>
                                    <p:set>
                                      <p:cBhvr>
                                        <p:cTn id="19" dur="500" fill="hold"/>
                                        <p:tgtEl>
                                          <p:spTgt spid="4">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4F8166-9F9F-FDEA-DD6C-946DC2C0392E}"/>
              </a:ext>
            </a:extLst>
          </p:cNvPr>
          <p:cNvSpPr txBox="1"/>
          <p:nvPr/>
        </p:nvSpPr>
        <p:spPr>
          <a:xfrm>
            <a:off x="1098601" y="1443841"/>
            <a:ext cx="9911080" cy="3970318"/>
          </a:xfrm>
          <a:prstGeom prst="rect">
            <a:avLst/>
          </a:prstGeom>
          <a:noFill/>
        </p:spPr>
        <p:txBody>
          <a:bodyPr wrap="square">
            <a:spAutoFit/>
          </a:bodyPr>
          <a:lstStyle/>
          <a:p>
            <a:r>
              <a:rPr lang="en-US" sz="2800" b="1" dirty="0"/>
              <a:t>Models Design Concept</a:t>
            </a:r>
          </a:p>
          <a:p>
            <a:endParaRPr lang="en-US" sz="2800" b="1" dirty="0"/>
          </a:p>
          <a:p>
            <a:pPr>
              <a:buFont typeface="Arial" panose="020B0604020202020204" pitchFamily="34" charset="0"/>
              <a:buChar char="•"/>
            </a:pPr>
            <a:r>
              <a:rPr lang="en-US" sz="2800" b="1" dirty="0"/>
              <a:t>Simplicity</a:t>
            </a:r>
            <a:r>
              <a:rPr lang="en-US" sz="2800" dirty="0"/>
              <a:t>: Prioritizes higher-level decision-making over detailed aircraft, sensors and other components models.</a:t>
            </a:r>
          </a:p>
          <a:p>
            <a:endParaRPr lang="en-US" sz="2800" dirty="0"/>
          </a:p>
          <a:p>
            <a:pPr>
              <a:buFont typeface="Arial" panose="020B0604020202020204" pitchFamily="34" charset="0"/>
              <a:buChar char="•"/>
            </a:pPr>
            <a:r>
              <a:rPr lang="en-US" sz="2800" b="1" dirty="0"/>
              <a:t>Generic, but representative data</a:t>
            </a:r>
            <a:r>
              <a:rPr lang="en-US" sz="2800" dirty="0"/>
              <a:t>: The environment avoids using restricted military data, enabling open, accessible research while still addressing core BVR combat dynamics.</a:t>
            </a:r>
          </a:p>
        </p:txBody>
      </p:sp>
      <p:sp>
        <p:nvSpPr>
          <p:cNvPr id="5122" name="Title 3"/>
          <p:cNvSpPr>
            <a:spLocks noGrp="1"/>
          </p:cNvSpPr>
          <p:nvPr>
            <p:ph type="title"/>
          </p:nvPr>
        </p:nvSpPr>
        <p:spPr/>
        <p:txBody>
          <a:bodyPr/>
          <a:lstStyle/>
          <a:p>
            <a:r>
              <a:rPr lang="fr-FR" dirty="0"/>
              <a:t>B-ACE</a:t>
            </a:r>
            <a:r>
              <a:rPr lang="en-US" dirty="0"/>
              <a:t>: Models Design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12</a:t>
            </a:fld>
            <a:endParaRPr lang="en-US" dirty="0">
              <a:solidFill>
                <a:srgbClr val="000000"/>
              </a:solidFill>
            </a:endParaRPr>
          </a:p>
        </p:txBody>
      </p:sp>
    </p:spTree>
    <p:extLst>
      <p:ext uri="{BB962C8B-B14F-4D97-AF65-F5344CB8AC3E}">
        <p14:creationId xmlns:p14="http://schemas.microsoft.com/office/powerpoint/2010/main" val="227863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F1DBFD3-0610-BD08-6CC6-9B3BEE184677}"/>
              </a:ext>
            </a:extLst>
          </p:cNvPr>
          <p:cNvSpPr/>
          <p:nvPr/>
        </p:nvSpPr>
        <p:spPr bwMode="auto">
          <a:xfrm>
            <a:off x="0" y="748685"/>
            <a:ext cx="12192000" cy="5598849"/>
          </a:xfrm>
          <a:prstGeom prst="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146" name="Rectangle 2"/>
          <p:cNvSpPr>
            <a:spLocks noGrp="1" noChangeArrowheads="1"/>
          </p:cNvSpPr>
          <p:nvPr>
            <p:ph type="title"/>
          </p:nvPr>
        </p:nvSpPr>
        <p:spPr/>
        <p:txBody>
          <a:bodyPr/>
          <a:lstStyle/>
          <a:p>
            <a:r>
              <a:rPr lang="fr-FR" dirty="0"/>
              <a:t>B-ACE: </a:t>
            </a:r>
            <a:r>
              <a:rPr lang="en-US" dirty="0">
                <a:solidFill>
                  <a:srgbClr val="FFFFFF"/>
                </a:solidFill>
              </a:rPr>
              <a:t>Visualization Example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13</a:t>
            </a:fld>
            <a:endParaRPr lang="en-US" dirty="0">
              <a:solidFill>
                <a:srgbClr val="000000"/>
              </a:solidFill>
            </a:endParaRPr>
          </a:p>
        </p:txBody>
      </p:sp>
      <p:pic>
        <p:nvPicPr>
          <p:cNvPr id="16" name="Picture 15" descr="A screenshot of a video game&#10;&#10;Description automatically generated">
            <a:extLst>
              <a:ext uri="{FF2B5EF4-FFF2-40B4-BE49-F238E27FC236}">
                <a16:creationId xmlns:a16="http://schemas.microsoft.com/office/drawing/2014/main" id="{9B49CD51-6145-87DC-B5A7-A2C402219E3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2003"/>
          <a:stretch/>
        </p:blipFill>
        <p:spPr>
          <a:xfrm>
            <a:off x="1378810" y="772058"/>
            <a:ext cx="8398275" cy="5486699"/>
          </a:xfrm>
          <a:prstGeom prst="rect">
            <a:avLst/>
          </a:prstGeom>
        </p:spPr>
      </p:pic>
      <p:sp>
        <p:nvSpPr>
          <p:cNvPr id="17" name="TextBox 16">
            <a:extLst>
              <a:ext uri="{FF2B5EF4-FFF2-40B4-BE49-F238E27FC236}">
                <a16:creationId xmlns:a16="http://schemas.microsoft.com/office/drawing/2014/main" id="{FCA4CC65-26C2-57AC-4063-ECE477EF4EB7}"/>
              </a:ext>
            </a:extLst>
          </p:cNvPr>
          <p:cNvSpPr txBox="1"/>
          <p:nvPr/>
        </p:nvSpPr>
        <p:spPr>
          <a:xfrm>
            <a:off x="6928700" y="1053991"/>
            <a:ext cx="2105139" cy="400110"/>
          </a:xfrm>
          <a:prstGeom prst="rect">
            <a:avLst/>
          </a:prstGeom>
          <a:solidFill>
            <a:srgbClr val="E8E8E8">
              <a:lumMod val="1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96B24">
                    <a:lumMod val="60000"/>
                    <a:lumOff val="40000"/>
                  </a:srgbClr>
                </a:solidFill>
                <a:effectLst/>
                <a:uLnTx/>
                <a:uFillTx/>
                <a:latin typeface="Aptos" panose="02110004020202020204"/>
              </a:rPr>
              <a:t>Radar Detection</a:t>
            </a:r>
            <a:endParaRPr kumimoji="0" lang="pt-BR" sz="2000" b="0" i="0" u="none" strike="noStrike" kern="0" cap="none" spc="0" normalizeH="0" baseline="0" noProof="0" dirty="0">
              <a:ln>
                <a:noFill/>
              </a:ln>
              <a:solidFill>
                <a:srgbClr val="196B24">
                  <a:lumMod val="60000"/>
                  <a:lumOff val="40000"/>
                </a:srgbClr>
              </a:solidFill>
              <a:effectLst/>
              <a:uLnTx/>
              <a:uFillTx/>
              <a:latin typeface="Aptos" panose="02110004020202020204"/>
            </a:endParaRPr>
          </a:p>
        </p:txBody>
      </p:sp>
      <p:cxnSp>
        <p:nvCxnSpPr>
          <p:cNvPr id="18" name="Straight Arrow Connector 17">
            <a:extLst>
              <a:ext uri="{FF2B5EF4-FFF2-40B4-BE49-F238E27FC236}">
                <a16:creationId xmlns:a16="http://schemas.microsoft.com/office/drawing/2014/main" id="{885FE8C7-FCB4-0F4A-6CAB-7D6965554440}"/>
              </a:ext>
            </a:extLst>
          </p:cNvPr>
          <p:cNvCxnSpPr>
            <a:cxnSpLocks/>
          </p:cNvCxnSpPr>
          <p:nvPr/>
        </p:nvCxnSpPr>
        <p:spPr>
          <a:xfrm flipH="1">
            <a:off x="5628443" y="1254046"/>
            <a:ext cx="1300257" cy="0"/>
          </a:xfrm>
          <a:prstGeom prst="straightConnector1">
            <a:avLst/>
          </a:prstGeom>
          <a:noFill/>
          <a:ln w="19050" cap="flat" cmpd="sng" algn="ctr">
            <a:solidFill>
              <a:srgbClr val="4EA72E"/>
            </a:solidFill>
            <a:prstDash val="solid"/>
            <a:miter lim="800000"/>
            <a:tailEnd type="triangle"/>
          </a:ln>
          <a:effectLst/>
        </p:spPr>
      </p:cxnSp>
      <p:cxnSp>
        <p:nvCxnSpPr>
          <p:cNvPr id="19" name="Straight Arrow Connector 18">
            <a:extLst>
              <a:ext uri="{FF2B5EF4-FFF2-40B4-BE49-F238E27FC236}">
                <a16:creationId xmlns:a16="http://schemas.microsoft.com/office/drawing/2014/main" id="{BFB3A73C-322A-FD3D-EA8B-E9AE03CFC2BB}"/>
              </a:ext>
            </a:extLst>
          </p:cNvPr>
          <p:cNvCxnSpPr>
            <a:cxnSpLocks/>
            <a:stCxn id="17" idx="1"/>
          </p:cNvCxnSpPr>
          <p:nvPr/>
        </p:nvCxnSpPr>
        <p:spPr>
          <a:xfrm flipH="1">
            <a:off x="5956917" y="1254046"/>
            <a:ext cx="971783" cy="584119"/>
          </a:xfrm>
          <a:prstGeom prst="straightConnector1">
            <a:avLst/>
          </a:prstGeom>
          <a:noFill/>
          <a:ln w="19050" cap="flat" cmpd="sng" algn="ctr">
            <a:solidFill>
              <a:srgbClr val="4EA72E"/>
            </a:solidFill>
            <a:prstDash val="solid"/>
            <a:miter lim="800000"/>
            <a:tailEnd type="triangle"/>
          </a:ln>
          <a:effectLst/>
        </p:spPr>
      </p:cxnSp>
      <p:sp>
        <p:nvSpPr>
          <p:cNvPr id="20" name="TextBox 19">
            <a:extLst>
              <a:ext uri="{FF2B5EF4-FFF2-40B4-BE49-F238E27FC236}">
                <a16:creationId xmlns:a16="http://schemas.microsoft.com/office/drawing/2014/main" id="{D70062DD-737B-4719-6505-E1A3446DCF1D}"/>
              </a:ext>
            </a:extLst>
          </p:cNvPr>
          <p:cNvSpPr txBox="1"/>
          <p:nvPr/>
        </p:nvSpPr>
        <p:spPr>
          <a:xfrm>
            <a:off x="5275235" y="5098103"/>
            <a:ext cx="2031149" cy="400110"/>
          </a:xfrm>
          <a:prstGeom prst="rect">
            <a:avLst/>
          </a:prstGeom>
          <a:solidFill>
            <a:srgbClr val="E8E8E8">
              <a:lumMod val="1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96B24">
                    <a:lumMod val="60000"/>
                    <a:lumOff val="40000"/>
                  </a:srgbClr>
                </a:solidFill>
                <a:effectLst/>
                <a:uLnTx/>
                <a:uFillTx/>
                <a:latin typeface="Aptos" panose="02110004020202020204"/>
              </a:rPr>
              <a:t>3 minutes trail</a:t>
            </a:r>
            <a:endParaRPr kumimoji="0" lang="pt-BR" sz="2000" b="0" i="0" u="none" strike="noStrike" kern="0" cap="none" spc="0" normalizeH="0" baseline="0" noProof="0" dirty="0">
              <a:ln>
                <a:noFill/>
              </a:ln>
              <a:solidFill>
                <a:srgbClr val="196B24">
                  <a:lumMod val="60000"/>
                  <a:lumOff val="40000"/>
                </a:srgbClr>
              </a:solidFill>
              <a:effectLst/>
              <a:uLnTx/>
              <a:uFillTx/>
              <a:latin typeface="Aptos" panose="02110004020202020204"/>
            </a:endParaRPr>
          </a:p>
        </p:txBody>
      </p:sp>
      <p:cxnSp>
        <p:nvCxnSpPr>
          <p:cNvPr id="21" name="Straight Arrow Connector 20">
            <a:extLst>
              <a:ext uri="{FF2B5EF4-FFF2-40B4-BE49-F238E27FC236}">
                <a16:creationId xmlns:a16="http://schemas.microsoft.com/office/drawing/2014/main" id="{8BDFC876-7F41-43D9-0D42-94B288374F67}"/>
              </a:ext>
            </a:extLst>
          </p:cNvPr>
          <p:cNvCxnSpPr>
            <a:cxnSpLocks/>
            <a:stCxn id="20" idx="0"/>
          </p:cNvCxnSpPr>
          <p:nvPr/>
        </p:nvCxnSpPr>
        <p:spPr>
          <a:xfrm flipH="1" flipV="1">
            <a:off x="5726097" y="4714039"/>
            <a:ext cx="564713" cy="384064"/>
          </a:xfrm>
          <a:prstGeom prst="straightConnector1">
            <a:avLst/>
          </a:prstGeom>
          <a:noFill/>
          <a:ln w="19050" cap="flat" cmpd="sng" algn="ctr">
            <a:solidFill>
              <a:srgbClr val="4EA72E"/>
            </a:solidFill>
            <a:prstDash val="solid"/>
            <a:miter lim="800000"/>
            <a:tailEnd type="triangle"/>
          </a:ln>
          <a:effectLst/>
        </p:spPr>
      </p:cxnSp>
      <p:cxnSp>
        <p:nvCxnSpPr>
          <p:cNvPr id="22" name="Straight Arrow Connector 21">
            <a:extLst>
              <a:ext uri="{FF2B5EF4-FFF2-40B4-BE49-F238E27FC236}">
                <a16:creationId xmlns:a16="http://schemas.microsoft.com/office/drawing/2014/main" id="{991A00E1-FD95-B74C-686C-CA62558FB1E1}"/>
              </a:ext>
            </a:extLst>
          </p:cNvPr>
          <p:cNvCxnSpPr>
            <a:cxnSpLocks/>
            <a:stCxn id="20" idx="0"/>
          </p:cNvCxnSpPr>
          <p:nvPr/>
        </p:nvCxnSpPr>
        <p:spPr>
          <a:xfrm flipH="1" flipV="1">
            <a:off x="5844152" y="4378714"/>
            <a:ext cx="446658" cy="719389"/>
          </a:xfrm>
          <a:prstGeom prst="straightConnector1">
            <a:avLst/>
          </a:prstGeom>
          <a:noFill/>
          <a:ln w="19050" cap="flat" cmpd="sng" algn="ctr">
            <a:solidFill>
              <a:srgbClr val="4EA72E"/>
            </a:solidFill>
            <a:prstDash val="solid"/>
            <a:miter lim="800000"/>
            <a:tailEnd type="triangle"/>
          </a:ln>
          <a:effectLst/>
        </p:spPr>
      </p:cxnSp>
      <p:sp>
        <p:nvSpPr>
          <p:cNvPr id="23" name="TextBox 22">
            <a:extLst>
              <a:ext uri="{FF2B5EF4-FFF2-40B4-BE49-F238E27FC236}">
                <a16:creationId xmlns:a16="http://schemas.microsoft.com/office/drawing/2014/main" id="{A6C70B8D-FFB2-2753-4777-B6C0FC03496E}"/>
              </a:ext>
            </a:extLst>
          </p:cNvPr>
          <p:cNvSpPr txBox="1"/>
          <p:nvPr/>
        </p:nvSpPr>
        <p:spPr>
          <a:xfrm>
            <a:off x="1988598" y="4513984"/>
            <a:ext cx="1953088" cy="400110"/>
          </a:xfrm>
          <a:prstGeom prst="rect">
            <a:avLst/>
          </a:prstGeom>
          <a:solidFill>
            <a:srgbClr val="E8E8E8">
              <a:lumMod val="1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96B24">
                    <a:lumMod val="60000"/>
                    <a:lumOff val="40000"/>
                  </a:srgbClr>
                </a:solidFill>
                <a:effectLst/>
                <a:uLnTx/>
                <a:uFillTx/>
                <a:latin typeface="Aptos" panose="02110004020202020204"/>
              </a:rPr>
              <a:t>In Flight Missile</a:t>
            </a:r>
            <a:endParaRPr kumimoji="0" lang="pt-BR" sz="2000" b="0" i="0" u="none" strike="noStrike" kern="0" cap="none" spc="0" normalizeH="0" baseline="0" noProof="0" dirty="0">
              <a:ln>
                <a:noFill/>
              </a:ln>
              <a:solidFill>
                <a:srgbClr val="196B24">
                  <a:lumMod val="60000"/>
                  <a:lumOff val="40000"/>
                </a:srgbClr>
              </a:solidFill>
              <a:effectLst/>
              <a:uLnTx/>
              <a:uFillTx/>
              <a:latin typeface="Aptos" panose="02110004020202020204"/>
            </a:endParaRPr>
          </a:p>
        </p:txBody>
      </p:sp>
      <p:cxnSp>
        <p:nvCxnSpPr>
          <p:cNvPr id="24" name="Straight Arrow Connector 23">
            <a:extLst>
              <a:ext uri="{FF2B5EF4-FFF2-40B4-BE49-F238E27FC236}">
                <a16:creationId xmlns:a16="http://schemas.microsoft.com/office/drawing/2014/main" id="{5B0DA3D7-BE84-C186-F329-0C717F1C20B8}"/>
              </a:ext>
            </a:extLst>
          </p:cNvPr>
          <p:cNvCxnSpPr>
            <a:cxnSpLocks/>
            <a:stCxn id="23" idx="0"/>
          </p:cNvCxnSpPr>
          <p:nvPr/>
        </p:nvCxnSpPr>
        <p:spPr>
          <a:xfrm flipV="1">
            <a:off x="2965142" y="3557160"/>
            <a:ext cx="1586332" cy="956824"/>
          </a:xfrm>
          <a:prstGeom prst="straightConnector1">
            <a:avLst/>
          </a:prstGeom>
          <a:noFill/>
          <a:ln w="19050" cap="flat" cmpd="sng" algn="ctr">
            <a:solidFill>
              <a:srgbClr val="4EA72E"/>
            </a:solidFill>
            <a:prstDash val="solid"/>
            <a:miter lim="800000"/>
            <a:tailEnd type="triangle"/>
          </a:ln>
          <a:effectLst/>
        </p:spPr>
      </p:cxnSp>
      <p:sp>
        <p:nvSpPr>
          <p:cNvPr id="25" name="TextBox 24">
            <a:extLst>
              <a:ext uri="{FF2B5EF4-FFF2-40B4-BE49-F238E27FC236}">
                <a16:creationId xmlns:a16="http://schemas.microsoft.com/office/drawing/2014/main" id="{2910B2D1-7D0F-2FEC-ED86-BDD2AD27C36F}"/>
              </a:ext>
            </a:extLst>
          </p:cNvPr>
          <p:cNvSpPr txBox="1"/>
          <p:nvPr/>
        </p:nvSpPr>
        <p:spPr>
          <a:xfrm>
            <a:off x="6850780" y="2638670"/>
            <a:ext cx="2105139" cy="400110"/>
          </a:xfrm>
          <a:prstGeom prst="rect">
            <a:avLst/>
          </a:prstGeom>
          <a:solidFill>
            <a:srgbClr val="E8E8E8">
              <a:lumMod val="1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96B24">
                    <a:lumMod val="60000"/>
                    <a:lumOff val="40000"/>
                  </a:srgbClr>
                </a:solidFill>
                <a:effectLst/>
                <a:uLnTx/>
                <a:uFillTx/>
                <a:latin typeface="Aptos" panose="02110004020202020204"/>
              </a:rPr>
              <a:t>Critical Position</a:t>
            </a:r>
            <a:endParaRPr kumimoji="0" lang="pt-BR" sz="2000" b="0" i="0" u="none" strike="noStrike" kern="0" cap="none" spc="0" normalizeH="0" baseline="0" noProof="0" dirty="0">
              <a:ln>
                <a:noFill/>
              </a:ln>
              <a:solidFill>
                <a:srgbClr val="196B24">
                  <a:lumMod val="60000"/>
                  <a:lumOff val="40000"/>
                </a:srgbClr>
              </a:solidFill>
              <a:effectLst/>
              <a:uLnTx/>
              <a:uFillTx/>
              <a:latin typeface="Aptos" panose="02110004020202020204"/>
            </a:endParaRPr>
          </a:p>
        </p:txBody>
      </p:sp>
      <p:cxnSp>
        <p:nvCxnSpPr>
          <p:cNvPr id="26" name="Straight Arrow Connector 25">
            <a:extLst>
              <a:ext uri="{FF2B5EF4-FFF2-40B4-BE49-F238E27FC236}">
                <a16:creationId xmlns:a16="http://schemas.microsoft.com/office/drawing/2014/main" id="{7EE53235-250C-1282-0614-4BFD3519A913}"/>
              </a:ext>
            </a:extLst>
          </p:cNvPr>
          <p:cNvCxnSpPr>
            <a:cxnSpLocks/>
            <a:stCxn id="25" idx="1"/>
          </p:cNvCxnSpPr>
          <p:nvPr/>
        </p:nvCxnSpPr>
        <p:spPr>
          <a:xfrm flipH="1">
            <a:off x="4885363" y="2838725"/>
            <a:ext cx="1965417" cy="405668"/>
          </a:xfrm>
          <a:prstGeom prst="straightConnector1">
            <a:avLst/>
          </a:prstGeom>
          <a:noFill/>
          <a:ln w="19050" cap="flat" cmpd="sng" algn="ctr">
            <a:solidFill>
              <a:srgbClr val="4EA72E"/>
            </a:solidFill>
            <a:prstDash val="solid"/>
            <a:miter lim="800000"/>
            <a:tailEnd type="triangle"/>
          </a:ln>
          <a:effectLst/>
        </p:spPr>
      </p:cxnSp>
      <p:sp>
        <p:nvSpPr>
          <p:cNvPr id="27" name="Oval 26">
            <a:extLst>
              <a:ext uri="{FF2B5EF4-FFF2-40B4-BE49-F238E27FC236}">
                <a16:creationId xmlns:a16="http://schemas.microsoft.com/office/drawing/2014/main" id="{F765914A-AB47-5837-2757-863FC51CEA33}"/>
              </a:ext>
            </a:extLst>
          </p:cNvPr>
          <p:cNvSpPr/>
          <p:nvPr/>
        </p:nvSpPr>
        <p:spPr>
          <a:xfrm>
            <a:off x="4816967" y="3244393"/>
            <a:ext cx="45719" cy="45719"/>
          </a:xfrm>
          <a:prstGeom prst="ellipse">
            <a:avLst/>
          </a:prstGeom>
          <a:solidFill>
            <a:srgbClr val="C0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4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4F8166-9F9F-FDEA-DD6C-946DC2C0392E}"/>
              </a:ext>
            </a:extLst>
          </p:cNvPr>
          <p:cNvSpPr txBox="1"/>
          <p:nvPr/>
        </p:nvSpPr>
        <p:spPr>
          <a:xfrm>
            <a:off x="1380904" y="1012954"/>
            <a:ext cx="10353896" cy="4832092"/>
          </a:xfrm>
          <a:prstGeom prst="rect">
            <a:avLst/>
          </a:prstGeom>
          <a:noFill/>
        </p:spPr>
        <p:txBody>
          <a:bodyPr wrap="square">
            <a:spAutoFit/>
          </a:bodyPr>
          <a:lstStyle/>
          <a:p>
            <a:r>
              <a:rPr lang="en-US" sz="2800" b="1" dirty="0"/>
              <a:t>Aircraft Model</a:t>
            </a:r>
            <a:r>
              <a:rPr lang="en-US" sz="2800" dirty="0"/>
              <a:t>: Utilizes simplified movement models accepting  heading, flight level and G-force commands,  without detailed fuel consumption or engine modeling.</a:t>
            </a:r>
          </a:p>
          <a:p>
            <a:endParaRPr lang="en-US" sz="2800" dirty="0"/>
          </a:p>
          <a:p>
            <a:r>
              <a:rPr lang="en-US" sz="2800" b="1" dirty="0"/>
              <a:t>Radar Model</a:t>
            </a:r>
            <a:r>
              <a:rPr lang="en-US" sz="2800" dirty="0"/>
              <a:t>: Defined by three key parameters: maximum detection range, horizontal field of view, and vertical field of view.</a:t>
            </a:r>
          </a:p>
          <a:p>
            <a:endParaRPr lang="en-US" sz="2800" dirty="0"/>
          </a:p>
          <a:p>
            <a:r>
              <a:rPr lang="en-US" sz="2800" b="1" dirty="0"/>
              <a:t>Missile Model</a:t>
            </a:r>
            <a:r>
              <a:rPr lang="en-US" sz="2800" dirty="0"/>
              <a:t>: Focused on key characteristics—maximum speed and time of flight—with support for real-time Weapon Engagement Zone (WEZ) calculations.</a:t>
            </a:r>
          </a:p>
        </p:txBody>
      </p:sp>
      <p:sp>
        <p:nvSpPr>
          <p:cNvPr id="5122" name="Title 3"/>
          <p:cNvSpPr>
            <a:spLocks noGrp="1"/>
          </p:cNvSpPr>
          <p:nvPr>
            <p:ph type="title"/>
          </p:nvPr>
        </p:nvSpPr>
        <p:spPr/>
        <p:txBody>
          <a:bodyPr/>
          <a:lstStyle/>
          <a:p>
            <a:r>
              <a:rPr lang="fr-FR" dirty="0"/>
              <a:t>B-ACE</a:t>
            </a:r>
            <a:r>
              <a:rPr lang="en-US" dirty="0"/>
              <a:t>: </a:t>
            </a:r>
            <a:r>
              <a:rPr lang="en-US" sz="2400" dirty="0"/>
              <a:t>Aircraft, Sensors, and Weapons</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14</a:t>
            </a:fld>
            <a:endParaRPr lang="en-US" dirty="0">
              <a:solidFill>
                <a:srgbClr val="000000"/>
              </a:solidFill>
            </a:endParaRPr>
          </a:p>
        </p:txBody>
      </p:sp>
      <p:pic>
        <p:nvPicPr>
          <p:cNvPr id="4" name="Imagem 22">
            <a:extLst>
              <a:ext uri="{FF2B5EF4-FFF2-40B4-BE49-F238E27FC236}">
                <a16:creationId xmlns:a16="http://schemas.microsoft.com/office/drawing/2014/main" id="{D504A493-D5B6-044D-CFFE-EB63DF3C22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6200000">
            <a:off x="90257" y="1104395"/>
            <a:ext cx="1155070" cy="1155070"/>
          </a:xfrm>
          <a:prstGeom prst="rect">
            <a:avLst/>
          </a:prstGeom>
        </p:spPr>
      </p:pic>
      <p:pic>
        <p:nvPicPr>
          <p:cNvPr id="2" name="Picture 1">
            <a:extLst>
              <a:ext uri="{FF2B5EF4-FFF2-40B4-BE49-F238E27FC236}">
                <a16:creationId xmlns:a16="http://schemas.microsoft.com/office/drawing/2014/main" id="{09B57960-C96F-4F02-82C0-E04AA9E4D461}"/>
              </a:ext>
            </a:extLst>
          </p:cNvPr>
          <p:cNvPicPr>
            <a:picLocks noChangeAspect="1"/>
          </p:cNvPicPr>
          <p:nvPr/>
        </p:nvPicPr>
        <p:blipFill>
          <a:blip r:embed="rId5"/>
          <a:stretch>
            <a:fillRect/>
          </a:stretch>
        </p:blipFill>
        <p:spPr>
          <a:xfrm>
            <a:off x="90257" y="2875280"/>
            <a:ext cx="1290647" cy="914146"/>
          </a:xfrm>
          <a:prstGeom prst="rect">
            <a:avLst/>
          </a:prstGeom>
        </p:spPr>
      </p:pic>
      <p:pic>
        <p:nvPicPr>
          <p:cNvPr id="3" name="Picture 2">
            <a:extLst>
              <a:ext uri="{FF2B5EF4-FFF2-40B4-BE49-F238E27FC236}">
                <a16:creationId xmlns:a16="http://schemas.microsoft.com/office/drawing/2014/main" id="{DB1B710C-96AF-16EC-2EE1-77DFB36E8B60}"/>
              </a:ext>
            </a:extLst>
          </p:cNvPr>
          <p:cNvPicPr>
            <a:picLocks noChangeAspect="1"/>
          </p:cNvPicPr>
          <p:nvPr/>
        </p:nvPicPr>
        <p:blipFill>
          <a:blip r:embed="rId6"/>
          <a:stretch>
            <a:fillRect/>
          </a:stretch>
        </p:blipFill>
        <p:spPr>
          <a:xfrm rot="5655602">
            <a:off x="229772" y="5062741"/>
            <a:ext cx="1011617" cy="347123"/>
          </a:xfrm>
          <a:prstGeom prst="rect">
            <a:avLst/>
          </a:prstGeom>
        </p:spPr>
      </p:pic>
    </p:spTree>
    <p:extLst>
      <p:ext uri="{BB962C8B-B14F-4D97-AF65-F5344CB8AC3E}">
        <p14:creationId xmlns:p14="http://schemas.microsoft.com/office/powerpoint/2010/main" val="188311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4F8166-9F9F-FDEA-DD6C-946DC2C0392E}"/>
              </a:ext>
            </a:extLst>
          </p:cNvPr>
          <p:cNvSpPr txBox="1"/>
          <p:nvPr/>
        </p:nvSpPr>
        <p:spPr>
          <a:xfrm>
            <a:off x="877193" y="1308876"/>
            <a:ext cx="10353896" cy="4401205"/>
          </a:xfrm>
          <a:prstGeom prst="rect">
            <a:avLst/>
          </a:prstGeom>
          <a:noFill/>
        </p:spPr>
        <p:txBody>
          <a:bodyPr wrap="square">
            <a:spAutoFit/>
          </a:bodyPr>
          <a:lstStyle/>
          <a:p>
            <a:pPr>
              <a:buFont typeface="Arial" panose="020B0604020202020204" pitchFamily="34" charset="0"/>
              <a:buChar char="•"/>
            </a:pPr>
            <a:r>
              <a:rPr lang="en-US" sz="2800" b="1" dirty="0"/>
              <a:t>Altitude Effects</a:t>
            </a:r>
            <a:r>
              <a:rPr lang="en-US" sz="2800" dirty="0"/>
              <a:t>: Incorporates simplified linear effects of altitude on aircraft speed and G-force, requiring agents to adapt decisions to altitude changes.</a:t>
            </a:r>
          </a:p>
          <a:p>
            <a:endParaRPr lang="en-US" sz="2800" dirty="0"/>
          </a:p>
          <a:p>
            <a:pPr>
              <a:buFont typeface="Arial" panose="020B0604020202020204" pitchFamily="34" charset="0"/>
              <a:buChar char="•"/>
            </a:pPr>
            <a:r>
              <a:rPr lang="en-US" sz="2800" b="1" dirty="0"/>
              <a:t>Default Aircraft Specs</a:t>
            </a:r>
            <a:r>
              <a:rPr lang="en-US" sz="2800" dirty="0"/>
              <a:t>: Max speed of </a:t>
            </a:r>
            <a:r>
              <a:rPr lang="en-US" sz="2800" u="sng" dirty="0"/>
              <a:t>650 knots</a:t>
            </a:r>
            <a:r>
              <a:rPr lang="en-US" sz="2800" dirty="0"/>
              <a:t>, max G-force of </a:t>
            </a:r>
            <a:r>
              <a:rPr lang="en-US" sz="2800" u="sng" dirty="0"/>
              <a:t>9g</a:t>
            </a:r>
            <a:r>
              <a:rPr lang="en-US" sz="2800" dirty="0"/>
              <a:t>, and radar range of </a:t>
            </a:r>
            <a:r>
              <a:rPr lang="en-US" sz="2800" u="sng" dirty="0"/>
              <a:t>50 nautical miles </a:t>
            </a:r>
            <a:r>
              <a:rPr lang="en-US" sz="2800" dirty="0"/>
              <a:t>with a </a:t>
            </a:r>
            <a:r>
              <a:rPr lang="en-US" sz="2800" u="sng" dirty="0"/>
              <a:t>60-degree field of view</a:t>
            </a:r>
            <a:r>
              <a:rPr lang="en-US" sz="2800" dirty="0"/>
              <a:t>.</a:t>
            </a:r>
          </a:p>
          <a:p>
            <a:endParaRPr lang="en-US" sz="2800" dirty="0"/>
          </a:p>
          <a:p>
            <a:pPr>
              <a:buFont typeface="Arial" panose="020B0604020202020204" pitchFamily="34" charset="0"/>
              <a:buChar char="•"/>
            </a:pPr>
            <a:r>
              <a:rPr lang="en-US" sz="2800" b="1" dirty="0"/>
              <a:t>Missile Capabilities</a:t>
            </a:r>
            <a:r>
              <a:rPr lang="en-US" sz="2800" dirty="0"/>
              <a:t>: Six missiles per aircraft, capable of flying for </a:t>
            </a:r>
            <a:r>
              <a:rPr lang="en-US" sz="2800" u="sng" dirty="0"/>
              <a:t>50 seconds </a:t>
            </a:r>
            <a:r>
              <a:rPr lang="en-US" sz="2800" dirty="0"/>
              <a:t>at speeds of </a:t>
            </a:r>
            <a:r>
              <a:rPr lang="en-US" sz="2800" u="sng" dirty="0"/>
              <a:t>3,600 km/h</a:t>
            </a:r>
            <a:r>
              <a:rPr lang="en-US" sz="2800" dirty="0"/>
              <a:t>.</a:t>
            </a:r>
          </a:p>
        </p:txBody>
      </p:sp>
      <p:sp>
        <p:nvSpPr>
          <p:cNvPr id="5122" name="Title 3"/>
          <p:cNvSpPr>
            <a:spLocks noGrp="1"/>
          </p:cNvSpPr>
          <p:nvPr>
            <p:ph type="title"/>
          </p:nvPr>
        </p:nvSpPr>
        <p:spPr/>
        <p:txBody>
          <a:bodyPr/>
          <a:lstStyle/>
          <a:p>
            <a:r>
              <a:rPr lang="fr-FR" dirty="0"/>
              <a:t>B-ACE</a:t>
            </a:r>
            <a:r>
              <a:rPr lang="en-US" dirty="0"/>
              <a:t>: </a:t>
            </a:r>
            <a:r>
              <a:rPr lang="en-US" sz="2400" b="1" dirty="0"/>
              <a:t>Aircraft Performance and Conditions</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15</a:t>
            </a:fld>
            <a:endParaRPr lang="en-US" dirty="0">
              <a:solidFill>
                <a:srgbClr val="000000"/>
              </a:solidFill>
            </a:endParaRPr>
          </a:p>
        </p:txBody>
      </p:sp>
    </p:spTree>
    <p:extLst>
      <p:ext uri="{BB962C8B-B14F-4D97-AF65-F5344CB8AC3E}">
        <p14:creationId xmlns:p14="http://schemas.microsoft.com/office/powerpoint/2010/main" val="271941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4F8166-9F9F-FDEA-DD6C-946DC2C0392E}"/>
              </a:ext>
            </a:extLst>
          </p:cNvPr>
          <p:cNvSpPr txBox="1"/>
          <p:nvPr/>
        </p:nvSpPr>
        <p:spPr>
          <a:xfrm>
            <a:off x="877193" y="1875272"/>
            <a:ext cx="10353896" cy="2677656"/>
          </a:xfrm>
          <a:prstGeom prst="rect">
            <a:avLst/>
          </a:prstGeom>
          <a:noFill/>
        </p:spPr>
        <p:txBody>
          <a:bodyPr wrap="square">
            <a:spAutoFit/>
          </a:bodyPr>
          <a:lstStyle/>
          <a:p>
            <a:pPr>
              <a:buFont typeface="Arial" panose="020B0604020202020204" pitchFamily="34" charset="0"/>
              <a:buChar char="•"/>
            </a:pPr>
            <a:r>
              <a:rPr lang="en-US" sz="2800" b="1" dirty="0"/>
              <a:t>Simulation Update Rate: </a:t>
            </a:r>
            <a:r>
              <a:rPr lang="en-US" sz="2800" dirty="0"/>
              <a:t>Aircraft actions update at 20 Hz for dynamics, while radar and behavior processing occur at 1 Hz.</a:t>
            </a:r>
          </a:p>
          <a:p>
            <a:pPr>
              <a:buFont typeface="Arial" panose="020B0604020202020204" pitchFamily="34" charset="0"/>
              <a:buChar char="•"/>
            </a:pPr>
            <a:endParaRPr lang="en-US" sz="2800" dirty="0"/>
          </a:p>
          <a:p>
            <a:pPr>
              <a:buFont typeface="Arial" panose="020B0604020202020204" pitchFamily="34" charset="0"/>
              <a:buChar char="•"/>
            </a:pPr>
            <a:r>
              <a:rPr lang="en-US" sz="2800" b="1" dirty="0"/>
              <a:t>Communication Assumptions</a:t>
            </a:r>
            <a:r>
              <a:rPr lang="en-US" sz="2800" dirty="0"/>
              <a:t>: Effective communication is assumed among allied agents, with future possibilities for modeling communication limitations.</a:t>
            </a:r>
          </a:p>
        </p:txBody>
      </p:sp>
      <p:sp>
        <p:nvSpPr>
          <p:cNvPr id="5122" name="Title 3"/>
          <p:cNvSpPr>
            <a:spLocks noGrp="1"/>
          </p:cNvSpPr>
          <p:nvPr>
            <p:ph type="title"/>
          </p:nvPr>
        </p:nvSpPr>
        <p:spPr/>
        <p:txBody>
          <a:bodyPr/>
          <a:lstStyle/>
          <a:p>
            <a:r>
              <a:rPr lang="fr-FR" dirty="0"/>
              <a:t>B-ACE</a:t>
            </a:r>
            <a:r>
              <a:rPr lang="en-US" dirty="0"/>
              <a:t>: </a:t>
            </a:r>
            <a:r>
              <a:rPr lang="en-US" sz="2400" b="1" dirty="0"/>
              <a:t>Environment Interaction</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16</a:t>
            </a:fld>
            <a:endParaRPr lang="en-US" dirty="0">
              <a:solidFill>
                <a:srgbClr val="000000"/>
              </a:solidFill>
            </a:endParaRPr>
          </a:p>
        </p:txBody>
      </p:sp>
    </p:spTree>
    <p:extLst>
      <p:ext uri="{BB962C8B-B14F-4D97-AF65-F5344CB8AC3E}">
        <p14:creationId xmlns:p14="http://schemas.microsoft.com/office/powerpoint/2010/main" val="2262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F1DBFD3-0610-BD08-6CC6-9B3BEE184677}"/>
              </a:ext>
            </a:extLst>
          </p:cNvPr>
          <p:cNvSpPr/>
          <p:nvPr/>
        </p:nvSpPr>
        <p:spPr bwMode="auto">
          <a:xfrm>
            <a:off x="0" y="748685"/>
            <a:ext cx="12192000" cy="5598849"/>
          </a:xfrm>
          <a:prstGeom prst="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146" name="Rectangle 2"/>
          <p:cNvSpPr>
            <a:spLocks noGrp="1" noChangeArrowheads="1"/>
          </p:cNvSpPr>
          <p:nvPr>
            <p:ph type="title"/>
          </p:nvPr>
        </p:nvSpPr>
        <p:spPr/>
        <p:txBody>
          <a:bodyPr/>
          <a:lstStyle/>
          <a:p>
            <a:r>
              <a:rPr lang="fr-FR" dirty="0"/>
              <a:t>B-ACE: </a:t>
            </a:r>
            <a:r>
              <a:rPr lang="fr-FR" dirty="0" err="1"/>
              <a:t>Experiment</a:t>
            </a:r>
            <a:r>
              <a:rPr lang="fr-FR" dirty="0"/>
              <a:t> Mode</a:t>
            </a:r>
            <a:endParaRPr lang="en-US" dirty="0">
              <a:solidFill>
                <a:srgbClr val="FFFFFF"/>
              </a:solidFill>
            </a:endParaRP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17</a:t>
            </a:fld>
            <a:endParaRPr lang="en-US" dirty="0">
              <a:solidFill>
                <a:srgbClr val="000000"/>
              </a:solidFill>
            </a:endParaRPr>
          </a:p>
        </p:txBody>
      </p:sp>
      <p:pic>
        <p:nvPicPr>
          <p:cNvPr id="2" name="Picture 1" descr="A screenshot of a computer screen&#10;&#10;Description automatically generated">
            <a:extLst>
              <a:ext uri="{FF2B5EF4-FFF2-40B4-BE49-F238E27FC236}">
                <a16:creationId xmlns:a16="http://schemas.microsoft.com/office/drawing/2014/main" id="{BE28E303-A525-CD8A-E91E-A1A8F83F622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2246"/>
          <a:stretch/>
        </p:blipFill>
        <p:spPr>
          <a:xfrm>
            <a:off x="1796316" y="812478"/>
            <a:ext cx="8302585" cy="5410769"/>
          </a:xfrm>
          <a:prstGeom prst="rect">
            <a:avLst/>
          </a:prstGeom>
        </p:spPr>
      </p:pic>
    </p:spTree>
    <p:extLst>
      <p:ext uri="{BB962C8B-B14F-4D97-AF65-F5344CB8AC3E}">
        <p14:creationId xmlns:p14="http://schemas.microsoft.com/office/powerpoint/2010/main" val="334414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fr-FR" dirty="0"/>
              <a:t>B-ACE</a:t>
            </a:r>
            <a:r>
              <a:rPr lang="en-US" dirty="0"/>
              <a:t>: MARL States Definition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18</a:t>
            </a:fld>
            <a:endParaRPr lang="en-US" dirty="0">
              <a:solidFill>
                <a:srgbClr val="000000"/>
              </a:solidFill>
            </a:endParaRPr>
          </a:p>
        </p:txBody>
      </p:sp>
      <p:pic>
        <p:nvPicPr>
          <p:cNvPr id="2" name="Picture 1">
            <a:extLst>
              <a:ext uri="{FF2B5EF4-FFF2-40B4-BE49-F238E27FC236}">
                <a16:creationId xmlns:a16="http://schemas.microsoft.com/office/drawing/2014/main" id="{4EFB3552-9BA2-64DE-5BD9-9BF3FF4F3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20" y="2099734"/>
            <a:ext cx="11459388" cy="3601153"/>
          </a:xfrm>
          <a:prstGeom prst="rect">
            <a:avLst/>
          </a:prstGeom>
          <a:noFill/>
        </p:spPr>
      </p:pic>
      <p:pic>
        <p:nvPicPr>
          <p:cNvPr id="4" name="Imagem 22">
            <a:extLst>
              <a:ext uri="{FF2B5EF4-FFF2-40B4-BE49-F238E27FC236}">
                <a16:creationId xmlns:a16="http://schemas.microsoft.com/office/drawing/2014/main" id="{D504A493-D5B6-044D-CFFE-EB63DF3C22C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6200000">
            <a:off x="1354667" y="982974"/>
            <a:ext cx="991073" cy="991073"/>
          </a:xfrm>
          <a:prstGeom prst="rect">
            <a:avLst/>
          </a:prstGeom>
        </p:spPr>
      </p:pic>
      <p:pic>
        <p:nvPicPr>
          <p:cNvPr id="5" name="Imagem 22">
            <a:extLst>
              <a:ext uri="{FF2B5EF4-FFF2-40B4-BE49-F238E27FC236}">
                <a16:creationId xmlns:a16="http://schemas.microsoft.com/office/drawing/2014/main" id="{BD9A29A4-A474-6A92-7DB1-A96CF8343DB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6200000">
            <a:off x="4967879" y="759506"/>
            <a:ext cx="1058942" cy="1058942"/>
          </a:xfrm>
          <a:prstGeom prst="rect">
            <a:avLst/>
          </a:prstGeom>
        </p:spPr>
      </p:pic>
      <p:pic>
        <p:nvPicPr>
          <p:cNvPr id="6" name="Imagem 22">
            <a:extLst>
              <a:ext uri="{FF2B5EF4-FFF2-40B4-BE49-F238E27FC236}">
                <a16:creationId xmlns:a16="http://schemas.microsoft.com/office/drawing/2014/main" id="{2D3CE2BF-6BF2-46D6-01AE-B10AEA8A5A6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6200000">
            <a:off x="5661243" y="1122534"/>
            <a:ext cx="1058942" cy="1058942"/>
          </a:xfrm>
          <a:prstGeom prst="rect">
            <a:avLst/>
          </a:prstGeom>
        </p:spPr>
      </p:pic>
      <p:pic>
        <p:nvPicPr>
          <p:cNvPr id="9" name="Picture 8">
            <a:extLst>
              <a:ext uri="{FF2B5EF4-FFF2-40B4-BE49-F238E27FC236}">
                <a16:creationId xmlns:a16="http://schemas.microsoft.com/office/drawing/2014/main" id="{981D8A3E-DC46-3802-E8DC-18F7E25F07E6}"/>
              </a:ext>
            </a:extLst>
          </p:cNvPr>
          <p:cNvPicPr>
            <a:picLocks noChangeAspect="1"/>
          </p:cNvPicPr>
          <p:nvPr/>
        </p:nvPicPr>
        <p:blipFill>
          <a:blip r:embed="rId6">
            <a:duotone>
              <a:prstClr val="black"/>
              <a:srgbClr val="FF0000">
                <a:tint val="45000"/>
                <a:satMod val="400000"/>
              </a:srgbClr>
            </a:duotone>
            <a:extLst>
              <a:ext uri="{BEBA8EAE-BF5A-486C-A8C5-ECC9F3942E4B}">
                <a14:imgProps xmlns:a14="http://schemas.microsoft.com/office/drawing/2010/main">
                  <a14:imgLayer r:embed="rId7">
                    <a14:imgEffect>
                      <a14:artisticPhotocopy/>
                    </a14:imgEffect>
                  </a14:imgLayer>
                </a14:imgProps>
              </a:ext>
            </a:extLst>
          </a:blip>
          <a:stretch>
            <a:fillRect/>
          </a:stretch>
        </p:blipFill>
        <p:spPr>
          <a:xfrm rot="10800000" flipH="1">
            <a:off x="9077170" y="982973"/>
            <a:ext cx="1705624" cy="1132800"/>
          </a:xfrm>
          <a:prstGeom prst="rect">
            <a:avLst/>
          </a:prstGeom>
        </p:spPr>
      </p:pic>
    </p:spTree>
    <p:extLst>
      <p:ext uri="{BB962C8B-B14F-4D97-AF65-F5344CB8AC3E}">
        <p14:creationId xmlns:p14="http://schemas.microsoft.com/office/powerpoint/2010/main" val="39597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fr-FR" dirty="0"/>
              <a:t>B-ACE</a:t>
            </a:r>
            <a:r>
              <a:rPr lang="en-US" dirty="0"/>
              <a:t>: MARL Rewards Design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19</a:t>
            </a:fld>
            <a:endParaRPr lang="en-US" dirty="0">
              <a:solidFill>
                <a:srgbClr val="000000"/>
              </a:solidFill>
            </a:endParaRPr>
          </a:p>
        </p:txBody>
      </p:sp>
      <p:graphicFrame>
        <p:nvGraphicFramePr>
          <p:cNvPr id="7" name="Table 6">
            <a:extLst>
              <a:ext uri="{FF2B5EF4-FFF2-40B4-BE49-F238E27FC236}">
                <a16:creationId xmlns:a16="http://schemas.microsoft.com/office/drawing/2014/main" id="{411E2055-7B8B-20A5-0B33-DA364AFDFFB7}"/>
              </a:ext>
            </a:extLst>
          </p:cNvPr>
          <p:cNvGraphicFramePr>
            <a:graphicFrameLocks noGrp="1"/>
          </p:cNvGraphicFramePr>
          <p:nvPr>
            <p:extLst>
              <p:ext uri="{D42A27DB-BD31-4B8C-83A1-F6EECF244321}">
                <p14:modId xmlns:p14="http://schemas.microsoft.com/office/powerpoint/2010/main" val="1134216081"/>
              </p:ext>
            </p:extLst>
          </p:nvPr>
        </p:nvGraphicFramePr>
        <p:xfrm>
          <a:off x="153125" y="1038975"/>
          <a:ext cx="6650445" cy="1208471"/>
        </p:xfrm>
        <a:graphic>
          <a:graphicData uri="http://schemas.openxmlformats.org/drawingml/2006/table">
            <a:tbl>
              <a:tblPr/>
              <a:tblGrid>
                <a:gridCol w="5376818">
                  <a:extLst>
                    <a:ext uri="{9D8B030D-6E8A-4147-A177-3AD203B41FA5}">
                      <a16:colId xmlns:a16="http://schemas.microsoft.com/office/drawing/2014/main" val="588034986"/>
                    </a:ext>
                  </a:extLst>
                </a:gridCol>
                <a:gridCol w="1273627">
                  <a:extLst>
                    <a:ext uri="{9D8B030D-6E8A-4147-A177-3AD203B41FA5}">
                      <a16:colId xmlns:a16="http://schemas.microsoft.com/office/drawing/2014/main" val="2780625930"/>
                    </a:ext>
                  </a:extLst>
                </a:gridCol>
              </a:tblGrid>
              <a:tr h="375743">
                <a:tc>
                  <a:txBody>
                    <a:bodyPr/>
                    <a:lstStyle/>
                    <a:p>
                      <a:pPr algn="ctr" fontAlgn="ctr"/>
                      <a:r>
                        <a:rPr lang="en-US" sz="1800" b="1" i="0" u="none" strike="noStrike" dirty="0">
                          <a:solidFill>
                            <a:srgbClr val="000000"/>
                          </a:solidFill>
                          <a:effectLst/>
                          <a:latin typeface="Calibri" panose="020F0502020204030204" pitchFamily="34" charset="0"/>
                        </a:rPr>
                        <a:t>Mission Objectives Related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Default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38450915"/>
                  </a:ext>
                </a:extLst>
              </a:tr>
              <a:tr h="416364">
                <a:tc>
                  <a:txBody>
                    <a:bodyPr/>
                    <a:lstStyle/>
                    <a:p>
                      <a:pPr algn="l" fontAlgn="b"/>
                      <a:r>
                        <a:rPr lang="en-US" sz="2000" b="0" i="0" u="none" strike="noStrike" dirty="0">
                          <a:solidFill>
                            <a:srgbClr val="000000"/>
                          </a:solidFill>
                          <a:effectLst/>
                          <a:latin typeface="Calibri" panose="020F0502020204030204" pitchFamily="34" charset="0"/>
                        </a:rPr>
                        <a:t>Reward for successfully completing a mission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26D"/>
                    </a:solidFill>
                  </a:tcPr>
                </a:tc>
                <a:tc>
                  <a:txBody>
                    <a:bodyPr/>
                    <a:lstStyle/>
                    <a:p>
                      <a:pPr algn="ctr" fontAlgn="b"/>
                      <a:r>
                        <a:rPr lang="en-US" sz="20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26D"/>
                    </a:solidFill>
                  </a:tcPr>
                </a:tc>
                <a:extLst>
                  <a:ext uri="{0D108BD9-81ED-4DB2-BD59-A6C34878D82A}">
                    <a16:rowId xmlns:a16="http://schemas.microsoft.com/office/drawing/2014/main" val="1138248474"/>
                  </a:ext>
                </a:extLst>
              </a:tr>
              <a:tr h="416364">
                <a:tc>
                  <a:txBody>
                    <a:bodyPr/>
                    <a:lstStyle/>
                    <a:p>
                      <a:pPr algn="l" fontAlgn="b"/>
                      <a:r>
                        <a:rPr lang="en-US" sz="2000" b="0" i="0" u="none" strike="noStrike" dirty="0">
                          <a:solidFill>
                            <a:srgbClr val="000000"/>
                          </a:solidFill>
                          <a:effectLst/>
                          <a:latin typeface="Calibri" panose="020F0502020204030204" pitchFamily="34" charset="0"/>
                        </a:rPr>
                        <a:t>Shaping reward related to mission objectives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0" i="0" u="none" strike="noStrike" dirty="0">
                          <a:solidFill>
                            <a:srgbClr val="000000"/>
                          </a:solidFill>
                          <a:effectLst/>
                          <a:latin typeface="Calibri" panose="020F0502020204030204" pitchFamily="34" charset="0"/>
                        </a:rPr>
                        <a:t>0.001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314902402"/>
                  </a:ext>
                </a:extLst>
              </a:tr>
            </a:tbl>
          </a:graphicData>
        </a:graphic>
      </p:graphicFrame>
      <p:graphicFrame>
        <p:nvGraphicFramePr>
          <p:cNvPr id="10" name="Table 9">
            <a:extLst>
              <a:ext uri="{FF2B5EF4-FFF2-40B4-BE49-F238E27FC236}">
                <a16:creationId xmlns:a16="http://schemas.microsoft.com/office/drawing/2014/main" id="{059FFFA2-38E0-E04B-EE1D-1999B5D7C7EF}"/>
              </a:ext>
            </a:extLst>
          </p:cNvPr>
          <p:cNvGraphicFramePr>
            <a:graphicFrameLocks noGrp="1"/>
          </p:cNvGraphicFramePr>
          <p:nvPr>
            <p:extLst>
              <p:ext uri="{D42A27DB-BD31-4B8C-83A1-F6EECF244321}">
                <p14:modId xmlns:p14="http://schemas.microsoft.com/office/powerpoint/2010/main" val="3605300606"/>
              </p:ext>
            </p:extLst>
          </p:nvPr>
        </p:nvGraphicFramePr>
        <p:xfrm>
          <a:off x="169455" y="5240926"/>
          <a:ext cx="6634115" cy="1156198"/>
        </p:xfrm>
        <a:graphic>
          <a:graphicData uri="http://schemas.openxmlformats.org/drawingml/2006/table">
            <a:tbl>
              <a:tblPr/>
              <a:tblGrid>
                <a:gridCol w="5371374">
                  <a:extLst>
                    <a:ext uri="{9D8B030D-6E8A-4147-A177-3AD203B41FA5}">
                      <a16:colId xmlns:a16="http://schemas.microsoft.com/office/drawing/2014/main" val="592682833"/>
                    </a:ext>
                  </a:extLst>
                </a:gridCol>
                <a:gridCol w="1262741">
                  <a:extLst>
                    <a:ext uri="{9D8B030D-6E8A-4147-A177-3AD203B41FA5}">
                      <a16:colId xmlns:a16="http://schemas.microsoft.com/office/drawing/2014/main" val="2570671581"/>
                    </a:ext>
                  </a:extLst>
                </a:gridCol>
              </a:tblGrid>
              <a:tr h="359490">
                <a:tc>
                  <a:txBody>
                    <a:bodyPr/>
                    <a:lstStyle/>
                    <a:p>
                      <a:pPr algn="ctr" fontAlgn="ctr"/>
                      <a:r>
                        <a:rPr lang="en-US" sz="1800" b="1" i="0" u="none" strike="noStrike" dirty="0">
                          <a:solidFill>
                            <a:srgbClr val="000000"/>
                          </a:solidFill>
                          <a:effectLst/>
                          <a:latin typeface="Calibri" panose="020F0502020204030204" pitchFamily="34" charset="0"/>
                        </a:rPr>
                        <a:t>Missile Usage Related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Default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0944852"/>
                  </a:ext>
                </a:extLst>
              </a:tr>
              <a:tr h="398354">
                <a:tc>
                  <a:txBody>
                    <a:bodyPr/>
                    <a:lstStyle/>
                    <a:p>
                      <a:pPr algn="l" fontAlgn="b"/>
                      <a:r>
                        <a:rPr lang="en-US" sz="2000" b="0" i="0" u="none" strike="noStrike" dirty="0">
                          <a:solidFill>
                            <a:srgbClr val="000000"/>
                          </a:solidFill>
                          <a:effectLst/>
                          <a:latin typeface="Calibri" panose="020F0502020204030204" pitchFamily="34" charset="0"/>
                        </a:rPr>
                        <a:t>Shaping penalty for firing a missile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7CF"/>
                    </a:solidFill>
                  </a:tcPr>
                </a:tc>
                <a:tc>
                  <a:txBody>
                    <a:bodyPr/>
                    <a:lstStyle/>
                    <a:p>
                      <a:pPr algn="ctr" fontAlgn="b"/>
                      <a:r>
                        <a:rPr lang="en-US" sz="2000" b="0" i="0" u="none" strike="noStrike">
                          <a:solidFill>
                            <a:srgbClr val="000000"/>
                          </a:solidFill>
                          <a:effectLst/>
                          <a:latin typeface="Calibri" panose="020F0502020204030204" pitchFamily="34" charset="0"/>
                        </a:rPr>
                        <a:t>-0.100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7CF"/>
                    </a:solidFill>
                  </a:tcPr>
                </a:tc>
                <a:extLst>
                  <a:ext uri="{0D108BD9-81ED-4DB2-BD59-A6C34878D82A}">
                    <a16:rowId xmlns:a16="http://schemas.microsoft.com/office/drawing/2014/main" val="735153041"/>
                  </a:ext>
                </a:extLst>
              </a:tr>
              <a:tr h="398354">
                <a:tc>
                  <a:txBody>
                    <a:bodyPr/>
                    <a:lstStyle/>
                    <a:p>
                      <a:pPr algn="l" fontAlgn="b"/>
                      <a:r>
                        <a:rPr lang="en-US" sz="2000" b="0" i="0" u="none" strike="noStrike" dirty="0">
                          <a:solidFill>
                            <a:srgbClr val="000000"/>
                          </a:solidFill>
                          <a:effectLst/>
                          <a:latin typeface="Calibri" panose="020F0502020204030204" pitchFamily="34" charset="0"/>
                        </a:rPr>
                        <a:t>Shaping penalty for missing a target with a missile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DD7CF"/>
                    </a:solidFill>
                  </a:tcPr>
                </a:tc>
                <a:tc>
                  <a:txBody>
                    <a:bodyPr/>
                    <a:lstStyle/>
                    <a:p>
                      <a:pPr algn="ctr" fontAlgn="b"/>
                      <a:r>
                        <a:rPr lang="en-US" sz="2000" b="0" i="0" u="none" strike="noStrike" dirty="0">
                          <a:solidFill>
                            <a:srgbClr val="000000"/>
                          </a:solidFill>
                          <a:effectLst/>
                          <a:latin typeface="Calibri" panose="020F0502020204030204" pitchFamily="34" charset="0"/>
                        </a:rPr>
                        <a:t>-0.500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DD7CF"/>
                    </a:solidFill>
                  </a:tcPr>
                </a:tc>
                <a:extLst>
                  <a:ext uri="{0D108BD9-81ED-4DB2-BD59-A6C34878D82A}">
                    <a16:rowId xmlns:a16="http://schemas.microsoft.com/office/drawing/2014/main" val="409665445"/>
                  </a:ext>
                </a:extLst>
              </a:tr>
            </a:tbl>
          </a:graphicData>
        </a:graphic>
      </p:graphicFrame>
      <p:graphicFrame>
        <p:nvGraphicFramePr>
          <p:cNvPr id="12" name="Table 11">
            <a:extLst>
              <a:ext uri="{FF2B5EF4-FFF2-40B4-BE49-F238E27FC236}">
                <a16:creationId xmlns:a16="http://schemas.microsoft.com/office/drawing/2014/main" id="{9A800164-9DA5-22D1-5A0B-03903AAD7DE5}"/>
              </a:ext>
            </a:extLst>
          </p:cNvPr>
          <p:cNvGraphicFramePr>
            <a:graphicFrameLocks noGrp="1"/>
          </p:cNvGraphicFramePr>
          <p:nvPr>
            <p:extLst>
              <p:ext uri="{D42A27DB-BD31-4B8C-83A1-F6EECF244321}">
                <p14:modId xmlns:p14="http://schemas.microsoft.com/office/powerpoint/2010/main" val="455477087"/>
              </p:ext>
            </p:extLst>
          </p:nvPr>
        </p:nvGraphicFramePr>
        <p:xfrm>
          <a:off x="169455" y="3876586"/>
          <a:ext cx="6634115" cy="1141357"/>
        </p:xfrm>
        <a:graphic>
          <a:graphicData uri="http://schemas.openxmlformats.org/drawingml/2006/table">
            <a:tbl>
              <a:tblPr/>
              <a:tblGrid>
                <a:gridCol w="5371374">
                  <a:extLst>
                    <a:ext uri="{9D8B030D-6E8A-4147-A177-3AD203B41FA5}">
                      <a16:colId xmlns:a16="http://schemas.microsoft.com/office/drawing/2014/main" val="1134683042"/>
                    </a:ext>
                  </a:extLst>
                </a:gridCol>
                <a:gridCol w="1262741">
                  <a:extLst>
                    <a:ext uri="{9D8B030D-6E8A-4147-A177-3AD203B41FA5}">
                      <a16:colId xmlns:a16="http://schemas.microsoft.com/office/drawing/2014/main" val="1568395982"/>
                    </a:ext>
                  </a:extLst>
                </a:gridCol>
              </a:tblGrid>
              <a:tr h="300997">
                <a:tc>
                  <a:txBody>
                    <a:bodyPr/>
                    <a:lstStyle/>
                    <a:p>
                      <a:pPr algn="ctr" fontAlgn="ctr"/>
                      <a:r>
                        <a:rPr lang="en-US" sz="1800" b="1" i="0" u="none" strike="noStrike">
                          <a:solidFill>
                            <a:srgbClr val="000000"/>
                          </a:solidFill>
                          <a:effectLst/>
                          <a:latin typeface="Calibri" panose="020F0502020204030204" pitchFamily="34" charset="0"/>
                        </a:rPr>
                        <a:t>Radar Tracking Related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00"/>
                          </a:solidFill>
                          <a:effectLst/>
                          <a:latin typeface="Calibri" panose="020F0502020204030204" pitchFamily="34" charset="0"/>
                        </a:rPr>
                        <a:t>Default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37280"/>
                  </a:ext>
                </a:extLst>
              </a:tr>
              <a:tr h="407334">
                <a:tc>
                  <a:txBody>
                    <a:bodyPr/>
                    <a:lstStyle/>
                    <a:p>
                      <a:pPr algn="l" fontAlgn="b"/>
                      <a:r>
                        <a:rPr lang="en-US" sz="2000" b="0" i="0" u="none" strike="noStrike" dirty="0">
                          <a:solidFill>
                            <a:srgbClr val="000000"/>
                          </a:solidFill>
                          <a:effectLst/>
                          <a:latin typeface="Calibri" panose="020F0502020204030204" pitchFamily="34" charset="0"/>
                        </a:rPr>
                        <a:t>Shaping penalty for losing track of an enemy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7CF"/>
                    </a:solidFill>
                  </a:tcPr>
                </a:tc>
                <a:tc>
                  <a:txBody>
                    <a:bodyPr/>
                    <a:lstStyle/>
                    <a:p>
                      <a:pPr algn="ctr" fontAlgn="b"/>
                      <a:r>
                        <a:rPr lang="en-US" sz="2000" b="0" i="0" u="none" strike="noStrike" dirty="0">
                          <a:solidFill>
                            <a:srgbClr val="000000"/>
                          </a:solidFill>
                          <a:effectLst/>
                          <a:latin typeface="Calibri" panose="020F0502020204030204" pitchFamily="34" charset="0"/>
                        </a:rPr>
                        <a:t>-0.100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7CF"/>
                    </a:solidFill>
                  </a:tcPr>
                </a:tc>
                <a:extLst>
                  <a:ext uri="{0D108BD9-81ED-4DB2-BD59-A6C34878D82A}">
                    <a16:rowId xmlns:a16="http://schemas.microsoft.com/office/drawing/2014/main" val="3644897694"/>
                  </a:ext>
                </a:extLst>
              </a:tr>
              <a:tr h="433026">
                <a:tc>
                  <a:txBody>
                    <a:bodyPr/>
                    <a:lstStyle/>
                    <a:p>
                      <a:pPr algn="l" fontAlgn="b"/>
                      <a:r>
                        <a:rPr lang="en-US" sz="2000" b="0" i="0" u="none" strike="noStrike" dirty="0">
                          <a:solidFill>
                            <a:srgbClr val="000000"/>
                          </a:solidFill>
                          <a:effectLst/>
                          <a:latin typeface="Calibri" panose="020F0502020204030204" pitchFamily="34" charset="0"/>
                        </a:rPr>
                        <a:t>Shaping reward for maintaining track of an enemy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2000" b="0" i="0" u="none" strike="noStrike" dirty="0">
                          <a:solidFill>
                            <a:srgbClr val="000000"/>
                          </a:solidFill>
                          <a:effectLst/>
                          <a:latin typeface="Calibri" panose="020F0502020204030204" pitchFamily="34" charset="0"/>
                        </a:rPr>
                        <a:t>0.001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83194936"/>
                  </a:ext>
                </a:extLst>
              </a:tr>
            </a:tbl>
          </a:graphicData>
        </a:graphic>
      </p:graphicFrame>
      <p:graphicFrame>
        <p:nvGraphicFramePr>
          <p:cNvPr id="13" name="Table 12">
            <a:extLst>
              <a:ext uri="{FF2B5EF4-FFF2-40B4-BE49-F238E27FC236}">
                <a16:creationId xmlns:a16="http://schemas.microsoft.com/office/drawing/2014/main" id="{8E033B86-9568-AC64-07CB-056F2E2D05CB}"/>
              </a:ext>
            </a:extLst>
          </p:cNvPr>
          <p:cNvGraphicFramePr>
            <a:graphicFrameLocks noGrp="1"/>
          </p:cNvGraphicFramePr>
          <p:nvPr>
            <p:extLst>
              <p:ext uri="{D42A27DB-BD31-4B8C-83A1-F6EECF244321}">
                <p14:modId xmlns:p14="http://schemas.microsoft.com/office/powerpoint/2010/main" val="1538762943"/>
              </p:ext>
            </p:extLst>
          </p:nvPr>
        </p:nvGraphicFramePr>
        <p:xfrm>
          <a:off x="153125" y="2415439"/>
          <a:ext cx="6650445" cy="1208471"/>
        </p:xfrm>
        <a:graphic>
          <a:graphicData uri="http://schemas.openxmlformats.org/drawingml/2006/table">
            <a:tbl>
              <a:tblPr/>
              <a:tblGrid>
                <a:gridCol w="5379140">
                  <a:extLst>
                    <a:ext uri="{9D8B030D-6E8A-4147-A177-3AD203B41FA5}">
                      <a16:colId xmlns:a16="http://schemas.microsoft.com/office/drawing/2014/main" val="2954670583"/>
                    </a:ext>
                  </a:extLst>
                </a:gridCol>
                <a:gridCol w="1271305">
                  <a:extLst>
                    <a:ext uri="{9D8B030D-6E8A-4147-A177-3AD203B41FA5}">
                      <a16:colId xmlns:a16="http://schemas.microsoft.com/office/drawing/2014/main" val="3231173552"/>
                    </a:ext>
                  </a:extLst>
                </a:gridCol>
              </a:tblGrid>
              <a:tr h="375743">
                <a:tc>
                  <a:txBody>
                    <a:bodyPr/>
                    <a:lstStyle/>
                    <a:p>
                      <a:pPr algn="ctr" fontAlgn="ctr"/>
                      <a:r>
                        <a:rPr lang="en-US" sz="1800" b="1" i="0" u="none" strike="noStrike" dirty="0">
                          <a:solidFill>
                            <a:srgbClr val="000000"/>
                          </a:solidFill>
                          <a:effectLst/>
                          <a:latin typeface="Calibri" panose="020F0502020204030204" pitchFamily="34" charset="0"/>
                        </a:rPr>
                        <a:t>Aircraft Hit Related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Default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8106545"/>
                  </a:ext>
                </a:extLst>
              </a:tr>
              <a:tr h="416364">
                <a:tc>
                  <a:txBody>
                    <a:bodyPr/>
                    <a:lstStyle/>
                    <a:p>
                      <a:pPr algn="l" fontAlgn="b"/>
                      <a:r>
                        <a:rPr lang="en-US" sz="2000" b="0" i="0" u="none" strike="noStrike">
                          <a:solidFill>
                            <a:srgbClr val="000000"/>
                          </a:solidFill>
                          <a:effectLst/>
                          <a:latin typeface="Calibri" panose="020F0502020204030204" pitchFamily="34" charset="0"/>
                        </a:rPr>
                        <a:t>Reward for hitting an enemy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26D"/>
                    </a:solidFill>
                  </a:tcPr>
                </a:tc>
                <a:tc>
                  <a:txBody>
                    <a:bodyPr/>
                    <a:lstStyle/>
                    <a:p>
                      <a:pPr algn="ctr" fontAlgn="b"/>
                      <a:r>
                        <a:rPr lang="en-US" sz="20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26D"/>
                    </a:solidFill>
                  </a:tcPr>
                </a:tc>
                <a:extLst>
                  <a:ext uri="{0D108BD9-81ED-4DB2-BD59-A6C34878D82A}">
                    <a16:rowId xmlns:a16="http://schemas.microsoft.com/office/drawing/2014/main" val="1642068712"/>
                  </a:ext>
                </a:extLst>
              </a:tr>
              <a:tr h="416364">
                <a:tc>
                  <a:txBody>
                    <a:bodyPr/>
                    <a:lstStyle/>
                    <a:p>
                      <a:pPr algn="l" fontAlgn="b"/>
                      <a:r>
                        <a:rPr lang="en-US" sz="2000" b="0" i="0" u="none" strike="noStrike">
                          <a:solidFill>
                            <a:srgbClr val="000000"/>
                          </a:solidFill>
                          <a:effectLst/>
                          <a:latin typeface="Calibri" panose="020F0502020204030204" pitchFamily="34" charset="0"/>
                        </a:rPr>
                        <a:t>Penalty for being hit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76143"/>
                    </a:solidFill>
                  </a:tcPr>
                </a:tc>
                <a:tc>
                  <a:txBody>
                    <a:bodyPr/>
                    <a:lstStyle/>
                    <a:p>
                      <a:pPr algn="ctr" fontAlgn="b"/>
                      <a:r>
                        <a:rPr lang="en-US" sz="2000" b="0" i="0" u="none" strike="noStrike" dirty="0">
                          <a:solidFill>
                            <a:srgbClr val="000000"/>
                          </a:solidFill>
                          <a:effectLst/>
                          <a:latin typeface="Calibri" panose="020F0502020204030204" pitchFamily="34" charset="0"/>
                        </a:rPr>
                        <a:t>-5.000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76143"/>
                    </a:solidFill>
                  </a:tcPr>
                </a:tc>
                <a:extLst>
                  <a:ext uri="{0D108BD9-81ED-4DB2-BD59-A6C34878D82A}">
                    <a16:rowId xmlns:a16="http://schemas.microsoft.com/office/drawing/2014/main" val="2978143632"/>
                  </a:ext>
                </a:extLst>
              </a:tr>
            </a:tbl>
          </a:graphicData>
        </a:graphic>
      </p:graphicFrame>
      <p:sp>
        <p:nvSpPr>
          <p:cNvPr id="3" name="TextBox 2">
            <a:extLst>
              <a:ext uri="{FF2B5EF4-FFF2-40B4-BE49-F238E27FC236}">
                <a16:creationId xmlns:a16="http://schemas.microsoft.com/office/drawing/2014/main" id="{D72156D1-E460-7845-71AE-7309581307C7}"/>
              </a:ext>
            </a:extLst>
          </p:cNvPr>
          <p:cNvSpPr txBox="1"/>
          <p:nvPr/>
        </p:nvSpPr>
        <p:spPr>
          <a:xfrm>
            <a:off x="7030176" y="2490439"/>
            <a:ext cx="4991826" cy="3477875"/>
          </a:xfrm>
          <a:prstGeom prst="rect">
            <a:avLst/>
          </a:prstGeom>
          <a:noFill/>
        </p:spPr>
        <p:txBody>
          <a:bodyPr wrap="square">
            <a:spAutoFit/>
          </a:bodyPr>
          <a:lstStyle/>
          <a:p>
            <a:r>
              <a:rPr lang="en-US" sz="2000" b="1" dirty="0"/>
              <a:t>Rewards/Penalties:</a:t>
            </a:r>
            <a:r>
              <a:rPr lang="en-US" sz="2000" dirty="0"/>
              <a:t> Core feedback given based on an agent's actions, where rewards reinforce successful outcomes and penalties discourage undesirable.</a:t>
            </a:r>
          </a:p>
          <a:p>
            <a:endParaRPr lang="en-US" sz="2000" b="1" dirty="0"/>
          </a:p>
          <a:p>
            <a:endParaRPr lang="en-US" sz="2000" b="1" dirty="0"/>
          </a:p>
          <a:p>
            <a:r>
              <a:rPr lang="en-US" sz="2000" b="1" dirty="0"/>
              <a:t>Shaping Rewards/Penalties</a:t>
            </a:r>
            <a:r>
              <a:rPr lang="en-US" sz="2000" dirty="0"/>
              <a:t>: Additional rewards given to guide agents toward desired behaviors during learning, helping accelerate the training process.</a:t>
            </a:r>
          </a:p>
          <a:p>
            <a:endParaRPr lang="en-US" sz="2000" dirty="0"/>
          </a:p>
        </p:txBody>
      </p:sp>
      <p:sp>
        <p:nvSpPr>
          <p:cNvPr id="4" name="Rectangle 3">
            <a:extLst>
              <a:ext uri="{FF2B5EF4-FFF2-40B4-BE49-F238E27FC236}">
                <a16:creationId xmlns:a16="http://schemas.microsoft.com/office/drawing/2014/main" id="{DD89655F-A3A4-7990-4A59-EA6B31B32520}"/>
              </a:ext>
            </a:extLst>
          </p:cNvPr>
          <p:cNvSpPr/>
          <p:nvPr/>
        </p:nvSpPr>
        <p:spPr bwMode="auto">
          <a:xfrm>
            <a:off x="7128329" y="1217983"/>
            <a:ext cx="477520" cy="203019"/>
          </a:xfrm>
          <a:prstGeom prst="rect">
            <a:avLst/>
          </a:prstGeom>
          <a:solidFill>
            <a:srgbClr val="00CC6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15B3E565-AAC7-644C-A06D-9FC15D964DA1}"/>
              </a:ext>
            </a:extLst>
          </p:cNvPr>
          <p:cNvSpPr/>
          <p:nvPr/>
        </p:nvSpPr>
        <p:spPr bwMode="auto">
          <a:xfrm>
            <a:off x="9048569" y="1247681"/>
            <a:ext cx="477520" cy="203019"/>
          </a:xfrm>
          <a:prstGeom prst="rect">
            <a:avLst/>
          </a:prstGeom>
          <a:solidFill>
            <a:srgbClr val="CC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AA6F8746-1C77-FBC7-BAA5-23F876E23913}"/>
              </a:ext>
            </a:extLst>
          </p:cNvPr>
          <p:cNvSpPr/>
          <p:nvPr/>
        </p:nvSpPr>
        <p:spPr bwMode="auto">
          <a:xfrm>
            <a:off x="7128329" y="1726068"/>
            <a:ext cx="477520" cy="203019"/>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4364BB27-9C62-2A4B-494B-0B8DAE486D36}"/>
              </a:ext>
            </a:extLst>
          </p:cNvPr>
          <p:cNvSpPr/>
          <p:nvPr/>
        </p:nvSpPr>
        <p:spPr bwMode="auto">
          <a:xfrm>
            <a:off x="9048569" y="1757836"/>
            <a:ext cx="477520" cy="203019"/>
          </a:xfrm>
          <a:prstGeom prst="rect">
            <a:avLst/>
          </a:prstGeom>
          <a:solidFill>
            <a:srgbClr val="FDD7C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TextBox 10">
            <a:extLst>
              <a:ext uri="{FF2B5EF4-FFF2-40B4-BE49-F238E27FC236}">
                <a16:creationId xmlns:a16="http://schemas.microsoft.com/office/drawing/2014/main" id="{78EA8D4E-7C11-8580-88D6-88545D3634C4}"/>
              </a:ext>
            </a:extLst>
          </p:cNvPr>
          <p:cNvSpPr txBox="1"/>
          <p:nvPr/>
        </p:nvSpPr>
        <p:spPr>
          <a:xfrm>
            <a:off x="7701280" y="1119437"/>
            <a:ext cx="1251858" cy="400110"/>
          </a:xfrm>
          <a:prstGeom prst="rect">
            <a:avLst/>
          </a:prstGeom>
          <a:noFill/>
        </p:spPr>
        <p:txBody>
          <a:bodyPr wrap="square">
            <a:spAutoFit/>
          </a:bodyPr>
          <a:lstStyle/>
          <a:p>
            <a:r>
              <a:rPr lang="en-US" sz="2000" dirty="0"/>
              <a:t>Rewards</a:t>
            </a:r>
          </a:p>
        </p:txBody>
      </p:sp>
      <p:sp>
        <p:nvSpPr>
          <p:cNvPr id="14" name="TextBox 13">
            <a:extLst>
              <a:ext uri="{FF2B5EF4-FFF2-40B4-BE49-F238E27FC236}">
                <a16:creationId xmlns:a16="http://schemas.microsoft.com/office/drawing/2014/main" id="{F8F10F47-6ABC-969C-A34A-BF10EEB59D90}"/>
              </a:ext>
            </a:extLst>
          </p:cNvPr>
          <p:cNvSpPr txBox="1"/>
          <p:nvPr/>
        </p:nvSpPr>
        <p:spPr>
          <a:xfrm>
            <a:off x="9621520" y="1162867"/>
            <a:ext cx="2286000" cy="400110"/>
          </a:xfrm>
          <a:prstGeom prst="rect">
            <a:avLst/>
          </a:prstGeom>
          <a:noFill/>
        </p:spPr>
        <p:txBody>
          <a:bodyPr wrap="square">
            <a:spAutoFit/>
          </a:bodyPr>
          <a:lstStyle/>
          <a:p>
            <a:r>
              <a:rPr lang="en-US" sz="2000" dirty="0"/>
              <a:t>Shaping Reward</a:t>
            </a:r>
          </a:p>
        </p:txBody>
      </p:sp>
      <p:sp>
        <p:nvSpPr>
          <p:cNvPr id="15" name="TextBox 14">
            <a:extLst>
              <a:ext uri="{FF2B5EF4-FFF2-40B4-BE49-F238E27FC236}">
                <a16:creationId xmlns:a16="http://schemas.microsoft.com/office/drawing/2014/main" id="{B5DBD239-6A83-E882-4AC0-FFDE925D9E95}"/>
              </a:ext>
            </a:extLst>
          </p:cNvPr>
          <p:cNvSpPr txBox="1"/>
          <p:nvPr/>
        </p:nvSpPr>
        <p:spPr>
          <a:xfrm>
            <a:off x="7701280" y="1611614"/>
            <a:ext cx="2189480" cy="400110"/>
          </a:xfrm>
          <a:prstGeom prst="rect">
            <a:avLst/>
          </a:prstGeom>
          <a:noFill/>
        </p:spPr>
        <p:txBody>
          <a:bodyPr wrap="square">
            <a:spAutoFit/>
          </a:bodyPr>
          <a:lstStyle/>
          <a:p>
            <a:r>
              <a:rPr lang="en-US" sz="2000" dirty="0"/>
              <a:t>Penalty</a:t>
            </a:r>
          </a:p>
        </p:txBody>
      </p:sp>
      <p:sp>
        <p:nvSpPr>
          <p:cNvPr id="16" name="TextBox 15">
            <a:extLst>
              <a:ext uri="{FF2B5EF4-FFF2-40B4-BE49-F238E27FC236}">
                <a16:creationId xmlns:a16="http://schemas.microsoft.com/office/drawing/2014/main" id="{36142226-FA1B-C10A-175C-75D4F2899F46}"/>
              </a:ext>
            </a:extLst>
          </p:cNvPr>
          <p:cNvSpPr txBox="1"/>
          <p:nvPr/>
        </p:nvSpPr>
        <p:spPr>
          <a:xfrm>
            <a:off x="9621520" y="1658512"/>
            <a:ext cx="2286000" cy="400110"/>
          </a:xfrm>
          <a:prstGeom prst="rect">
            <a:avLst/>
          </a:prstGeom>
          <a:noFill/>
        </p:spPr>
        <p:txBody>
          <a:bodyPr wrap="square">
            <a:spAutoFit/>
          </a:bodyPr>
          <a:lstStyle/>
          <a:p>
            <a:r>
              <a:rPr lang="en-US" sz="2000" dirty="0"/>
              <a:t>Shaping Penalty</a:t>
            </a:r>
          </a:p>
        </p:txBody>
      </p:sp>
    </p:spTree>
    <p:extLst>
      <p:ext uri="{BB962C8B-B14F-4D97-AF65-F5344CB8AC3E}">
        <p14:creationId xmlns:p14="http://schemas.microsoft.com/office/powerpoint/2010/main" val="30521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quarter" idx="11"/>
          </p:nvPr>
        </p:nvSpPr>
        <p:spPr>
          <a:xfrm>
            <a:off x="480132" y="1483360"/>
            <a:ext cx="11250613" cy="4638592"/>
          </a:xfrm>
        </p:spPr>
        <p:txBody>
          <a:bodyPr/>
          <a:lstStyle/>
          <a:p>
            <a:r>
              <a:rPr lang="en-US" dirty="0"/>
              <a:t>Introduction</a:t>
            </a:r>
          </a:p>
          <a:p>
            <a:r>
              <a:rPr lang="en-US" sz="2800" dirty="0"/>
              <a:t>Background and Related Work</a:t>
            </a:r>
          </a:p>
          <a:p>
            <a:r>
              <a:rPr lang="en-US" dirty="0"/>
              <a:t>B-ACE Environment</a:t>
            </a:r>
          </a:p>
          <a:p>
            <a:r>
              <a:rPr lang="en-US" dirty="0"/>
              <a:t>Case Studies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20711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E8E8E8"/>
                                      </p:to>
                                    </p:animClr>
                                    <p:animClr clrSpc="rgb" dir="cw">
                                      <p:cBhvr>
                                        <p:cTn id="7" dur="500" fill="hold"/>
                                        <p:tgtEl>
                                          <p:spTgt spid="4">
                                            <p:txEl>
                                              <p:pRg st="1" end="1"/>
                                            </p:txEl>
                                          </p:spTgt>
                                        </p:tgtEl>
                                        <p:attrNameLst>
                                          <p:attrName>fillcolor</p:attrName>
                                        </p:attrNameLst>
                                      </p:cBhvr>
                                      <p:to>
                                        <a:srgbClr val="E8E8E8"/>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2" end="2"/>
                                            </p:txEl>
                                          </p:spTgt>
                                        </p:tgtEl>
                                        <p:attrNameLst>
                                          <p:attrName>style.color</p:attrName>
                                        </p:attrNameLst>
                                      </p:cBhvr>
                                      <p:to>
                                        <a:srgbClr val="E8E8E8"/>
                                      </p:to>
                                    </p:animClr>
                                    <p:animClr clrSpc="rgb" dir="cw">
                                      <p:cBhvr>
                                        <p:cTn id="12" dur="500" fill="hold"/>
                                        <p:tgtEl>
                                          <p:spTgt spid="4">
                                            <p:txEl>
                                              <p:pRg st="2" end="2"/>
                                            </p:txEl>
                                          </p:spTgt>
                                        </p:tgtEl>
                                        <p:attrNameLst>
                                          <p:attrName>fillcolor</p:attrName>
                                        </p:attrNameLst>
                                      </p:cBhvr>
                                      <p:to>
                                        <a:srgbClr val="E8E8E8"/>
                                      </p:to>
                                    </p:animClr>
                                    <p:set>
                                      <p:cBhvr>
                                        <p:cTn id="13" dur="500" fill="hold"/>
                                        <p:tgtEl>
                                          <p:spTgt spid="4">
                                            <p:txEl>
                                              <p:pRg st="2" end="2"/>
                                            </p:txEl>
                                          </p:spTgt>
                                        </p:tgtEl>
                                        <p:attrNameLst>
                                          <p:attrName>fill.type</p:attrName>
                                        </p:attrNameLst>
                                      </p:cBhvr>
                                      <p:to>
                                        <p:strVal val="solid"/>
                                      </p:to>
                                    </p:set>
                                    <p:set>
                                      <p:cBhvr>
                                        <p:cTn id="14" dur="500" fill="hold"/>
                                        <p:tgtEl>
                                          <p:spTgt spid="4">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4">
                                            <p:txEl>
                                              <p:pRg st="3" end="3"/>
                                            </p:txEl>
                                          </p:spTgt>
                                        </p:tgtEl>
                                        <p:attrNameLst>
                                          <p:attrName>style.color</p:attrName>
                                        </p:attrNameLst>
                                      </p:cBhvr>
                                      <p:to>
                                        <a:srgbClr val="E8E8E8"/>
                                      </p:to>
                                    </p:animClr>
                                    <p:animClr clrSpc="rgb" dir="cw">
                                      <p:cBhvr>
                                        <p:cTn id="17" dur="500" fill="hold"/>
                                        <p:tgtEl>
                                          <p:spTgt spid="4">
                                            <p:txEl>
                                              <p:pRg st="3" end="3"/>
                                            </p:txEl>
                                          </p:spTgt>
                                        </p:tgtEl>
                                        <p:attrNameLst>
                                          <p:attrName>fillcolor</p:attrName>
                                        </p:attrNameLst>
                                      </p:cBhvr>
                                      <p:to>
                                        <a:srgbClr val="E8E8E8"/>
                                      </p:to>
                                    </p:animClr>
                                    <p:set>
                                      <p:cBhvr>
                                        <p:cTn id="18" dur="500" fill="hold"/>
                                        <p:tgtEl>
                                          <p:spTgt spid="4">
                                            <p:txEl>
                                              <p:pRg st="3" end="3"/>
                                            </p:txEl>
                                          </p:spTgt>
                                        </p:tgtEl>
                                        <p:attrNameLst>
                                          <p:attrName>fill.type</p:attrName>
                                        </p:attrNameLst>
                                      </p:cBhvr>
                                      <p:to>
                                        <p:strVal val="solid"/>
                                      </p:to>
                                    </p:set>
                                    <p:set>
                                      <p:cBhvr>
                                        <p:cTn id="19" dur="500" fill="hold"/>
                                        <p:tgtEl>
                                          <p:spTgt spid="4">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fr-FR" dirty="0"/>
              <a:t>B-ACE</a:t>
            </a:r>
            <a:r>
              <a:rPr lang="en-US" dirty="0"/>
              <a:t>: MARL Action Design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20</a:t>
            </a:fld>
            <a:endParaRPr lang="en-US" dirty="0">
              <a:solidFill>
                <a:srgbClr val="000000"/>
              </a:solidFill>
            </a:endParaRPr>
          </a:p>
        </p:txBody>
      </p:sp>
      <p:sp>
        <p:nvSpPr>
          <p:cNvPr id="2" name="Rectangle 1">
            <a:extLst>
              <a:ext uri="{FF2B5EF4-FFF2-40B4-BE49-F238E27FC236}">
                <a16:creationId xmlns:a16="http://schemas.microsoft.com/office/drawing/2014/main" id="{72D3C617-4B34-BE80-A845-9C11F5291983}"/>
              </a:ext>
            </a:extLst>
          </p:cNvPr>
          <p:cNvSpPr>
            <a:spLocks noChangeArrowheads="1"/>
          </p:cNvSpPr>
          <p:nvPr/>
        </p:nvSpPr>
        <p:spPr bwMode="auto">
          <a:xfrm>
            <a:off x="726076" y="1536174"/>
            <a:ext cx="1065612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Maneuver Action Inputs</a:t>
            </a:r>
            <a:r>
              <a:rPr kumimoji="0" lang="en-US" altLang="en-US" sz="2400" b="0" i="0" u="none" strike="noStrike" cap="none" normalizeH="0" baseline="0" dirty="0">
                <a:ln>
                  <a:noFill/>
                </a:ln>
                <a:solidFill>
                  <a:schemeClr val="tx1"/>
                </a:solidFill>
                <a:effectLst/>
                <a:latin typeface="Arial" panose="020B0604020202020204" pitchFamily="34" charset="0"/>
              </a:rPr>
              <a:t>: Agents control key flight dynamics:</a:t>
            </a:r>
          </a:p>
          <a:p>
            <a:pPr lvl="1" eaLnBrk="0" hangingPunct="0">
              <a:buFontTx/>
              <a:buChar char="•"/>
            </a:pPr>
            <a:r>
              <a:rPr kumimoji="0" lang="en-US" altLang="en-US" sz="2400" i="0" u="sng" strike="noStrike" cap="none" normalizeH="0" baseline="0" dirty="0">
                <a:ln>
                  <a:noFill/>
                </a:ln>
                <a:solidFill>
                  <a:schemeClr val="tx1"/>
                </a:solidFill>
                <a:effectLst/>
                <a:latin typeface="Arial" panose="020B0604020202020204" pitchFamily="34" charset="0"/>
              </a:rPr>
              <a:t>Heading</a:t>
            </a:r>
            <a:r>
              <a:rPr kumimoji="0" lang="en-US" altLang="en-US" sz="2400" b="0" i="0" u="none" strike="noStrike" cap="none" normalizeH="0" baseline="0" dirty="0">
                <a:ln>
                  <a:noFill/>
                </a:ln>
                <a:solidFill>
                  <a:schemeClr val="tx1"/>
                </a:solidFill>
                <a:effectLst/>
                <a:latin typeface="Arial" panose="020B0604020202020204" pitchFamily="34" charset="0"/>
              </a:rPr>
              <a:t>: Adjust direction (change from -180° to 180°).</a:t>
            </a:r>
          </a:p>
          <a:p>
            <a:pPr lvl="1" eaLnBrk="0" hangingPunct="0">
              <a:buFontTx/>
              <a:buChar char="•"/>
            </a:pPr>
            <a:r>
              <a:rPr kumimoji="0" lang="en-US" altLang="en-US" sz="2400" i="0" u="sng" strike="noStrike" cap="none" normalizeH="0" baseline="0" dirty="0">
                <a:ln>
                  <a:noFill/>
                </a:ln>
                <a:solidFill>
                  <a:schemeClr val="tx1"/>
                </a:solidFill>
                <a:effectLst/>
                <a:latin typeface="Arial" panose="020B0604020202020204" pitchFamily="34" charset="0"/>
              </a:rPr>
              <a:t>Flight Level</a:t>
            </a:r>
            <a:r>
              <a:rPr kumimoji="0" lang="en-US" altLang="en-US" sz="2400" b="0" i="0" u="none" strike="noStrike" cap="none" normalizeH="0" baseline="0" dirty="0">
                <a:ln>
                  <a:noFill/>
                </a:ln>
                <a:solidFill>
                  <a:schemeClr val="tx1"/>
                </a:solidFill>
                <a:effectLst/>
                <a:latin typeface="Arial" panose="020B0604020202020204" pitchFamily="34" charset="0"/>
              </a:rPr>
              <a:t>: Modify altitude (change relative to current level).</a:t>
            </a:r>
          </a:p>
          <a:p>
            <a:pPr lvl="1" eaLnBrk="0" hangingPunct="0">
              <a:buFontTx/>
              <a:buChar char="•"/>
            </a:pPr>
            <a:r>
              <a:rPr kumimoji="0" lang="en-US" altLang="en-US" sz="2400" i="0" u="sng" strike="noStrike" cap="none" normalizeH="0" baseline="0" dirty="0">
                <a:ln>
                  <a:noFill/>
                </a:ln>
                <a:solidFill>
                  <a:schemeClr val="tx1"/>
                </a:solidFill>
                <a:effectLst/>
                <a:latin typeface="Arial" panose="020B0604020202020204" pitchFamily="34" charset="0"/>
              </a:rPr>
              <a:t>G-Force</a:t>
            </a:r>
            <a:r>
              <a:rPr kumimoji="0" lang="en-US" altLang="en-US" sz="2400" b="0" i="0" u="none" strike="noStrike" cap="none" normalizeH="0" baseline="0" dirty="0">
                <a:ln>
                  <a:noFill/>
                </a:ln>
                <a:solidFill>
                  <a:schemeClr val="tx1"/>
                </a:solidFill>
                <a:effectLst/>
                <a:latin typeface="Arial" panose="020B0604020202020204" pitchFamily="34" charset="0"/>
              </a:rPr>
              <a:t>: Set desired G-force for maneuvering.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Missile Firing</a:t>
            </a:r>
            <a:r>
              <a:rPr kumimoji="0" lang="en-US" altLang="en-US" sz="2400" b="0" i="0" u="none" strike="noStrike" cap="none" normalizeH="0" baseline="0" dirty="0">
                <a:ln>
                  <a:noFill/>
                </a:ln>
                <a:solidFill>
                  <a:schemeClr val="tx1"/>
                </a:solidFill>
                <a:effectLst/>
                <a:latin typeface="Arial" panose="020B0604020202020204" pitchFamily="34" charset="0"/>
              </a:rPr>
              <a:t>: Decide when to fire a missile.</a:t>
            </a: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Continuous and Discrete Action Spaces</a:t>
            </a:r>
            <a:r>
              <a:rPr kumimoji="0" lang="en-US" altLang="en-US" sz="2400" b="0" i="0" u="none" strike="noStrike" cap="none" normalizeH="0" baseline="0" dirty="0">
                <a:ln>
                  <a:noFill/>
                </a:ln>
                <a:solidFill>
                  <a:schemeClr val="tx1"/>
                </a:solidFill>
                <a:effectLst/>
                <a:latin typeface="Arial" panose="020B0604020202020204" pitchFamily="34" charset="0"/>
              </a:rPr>
              <a:t>: Supports both continuous values for precise adjustments and discrete actions for simplified decision-making.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485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quarter" idx="11"/>
          </p:nvPr>
        </p:nvSpPr>
        <p:spPr>
          <a:xfrm>
            <a:off x="480132" y="1483360"/>
            <a:ext cx="11250613" cy="4638592"/>
          </a:xfrm>
        </p:spPr>
        <p:txBody>
          <a:bodyPr/>
          <a:lstStyle/>
          <a:p>
            <a:r>
              <a:rPr lang="en-US" dirty="0"/>
              <a:t>Introduction</a:t>
            </a:r>
          </a:p>
          <a:p>
            <a:r>
              <a:rPr lang="en-US" sz="2800" dirty="0"/>
              <a:t>Background and Related Work</a:t>
            </a:r>
          </a:p>
          <a:p>
            <a:r>
              <a:rPr lang="en-US" dirty="0"/>
              <a:t>B-ACE Environment</a:t>
            </a:r>
          </a:p>
          <a:p>
            <a:r>
              <a:rPr lang="en-US" dirty="0"/>
              <a:t>Case Studies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38652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D8D8D8"/>
                                      </p:to>
                                    </p:animClr>
                                    <p:animClr clrSpc="rgb" dir="cw">
                                      <p:cBhvr>
                                        <p:cTn id="7" dur="500" fill="hold"/>
                                        <p:tgtEl>
                                          <p:spTgt spid="4">
                                            <p:txEl>
                                              <p:pRg st="0" end="0"/>
                                            </p:txEl>
                                          </p:spTgt>
                                        </p:tgtEl>
                                        <p:attrNameLst>
                                          <p:attrName>fillcolor</p:attrName>
                                        </p:attrNameLst>
                                      </p:cBhvr>
                                      <p:to>
                                        <a:srgbClr val="D8D8D8"/>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1" end="1"/>
                                            </p:txEl>
                                          </p:spTgt>
                                        </p:tgtEl>
                                        <p:attrNameLst>
                                          <p:attrName>style.color</p:attrName>
                                        </p:attrNameLst>
                                      </p:cBhvr>
                                      <p:to>
                                        <a:srgbClr val="D8D8D8"/>
                                      </p:to>
                                    </p:animClr>
                                    <p:animClr clrSpc="rgb" dir="cw">
                                      <p:cBhvr>
                                        <p:cTn id="12" dur="500" fill="hold"/>
                                        <p:tgtEl>
                                          <p:spTgt spid="4">
                                            <p:txEl>
                                              <p:pRg st="1" end="1"/>
                                            </p:txEl>
                                          </p:spTgt>
                                        </p:tgtEl>
                                        <p:attrNameLst>
                                          <p:attrName>fillcolor</p:attrName>
                                        </p:attrNameLst>
                                      </p:cBhvr>
                                      <p:to>
                                        <a:srgbClr val="D8D8D8"/>
                                      </p:to>
                                    </p:animClr>
                                    <p:set>
                                      <p:cBhvr>
                                        <p:cTn id="13" dur="500" fill="hold"/>
                                        <p:tgtEl>
                                          <p:spTgt spid="4">
                                            <p:txEl>
                                              <p:pRg st="1" end="1"/>
                                            </p:txEl>
                                          </p:spTgt>
                                        </p:tgtEl>
                                        <p:attrNameLst>
                                          <p:attrName>fill.type</p:attrName>
                                        </p:attrNameLst>
                                      </p:cBhvr>
                                      <p:to>
                                        <p:strVal val="solid"/>
                                      </p:to>
                                    </p:set>
                                    <p:set>
                                      <p:cBhvr>
                                        <p:cTn id="14" dur="500" fill="hold"/>
                                        <p:tgtEl>
                                          <p:spTgt spid="4">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4">
                                            <p:txEl>
                                              <p:pRg st="2" end="2"/>
                                            </p:txEl>
                                          </p:spTgt>
                                        </p:tgtEl>
                                        <p:attrNameLst>
                                          <p:attrName>style.color</p:attrName>
                                        </p:attrNameLst>
                                      </p:cBhvr>
                                      <p:to>
                                        <a:srgbClr val="D8D8D8"/>
                                      </p:to>
                                    </p:animClr>
                                    <p:animClr clrSpc="rgb" dir="cw">
                                      <p:cBhvr>
                                        <p:cTn id="17" dur="500" fill="hold"/>
                                        <p:tgtEl>
                                          <p:spTgt spid="4">
                                            <p:txEl>
                                              <p:pRg st="2" end="2"/>
                                            </p:txEl>
                                          </p:spTgt>
                                        </p:tgtEl>
                                        <p:attrNameLst>
                                          <p:attrName>fillcolor</p:attrName>
                                        </p:attrNameLst>
                                      </p:cBhvr>
                                      <p:to>
                                        <a:srgbClr val="D8D8D8"/>
                                      </p:to>
                                    </p:animClr>
                                    <p:set>
                                      <p:cBhvr>
                                        <p:cTn id="18" dur="500" fill="hold"/>
                                        <p:tgtEl>
                                          <p:spTgt spid="4">
                                            <p:txEl>
                                              <p:pRg st="2" end="2"/>
                                            </p:txEl>
                                          </p:spTgt>
                                        </p:tgtEl>
                                        <p:attrNameLst>
                                          <p:attrName>fill.type</p:attrName>
                                        </p:attrNameLst>
                                      </p:cBhvr>
                                      <p:to>
                                        <p:strVal val="solid"/>
                                      </p:to>
                                    </p:set>
                                    <p:set>
                                      <p:cBhvr>
                                        <p:cTn id="19" dur="500" fill="hold"/>
                                        <p:tgtEl>
                                          <p:spTgt spid="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Case Studies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22</a:t>
            </a:fld>
            <a:endParaRPr lang="en-US" dirty="0">
              <a:solidFill>
                <a:srgbClr val="000000"/>
              </a:solidFill>
            </a:endParaRPr>
          </a:p>
        </p:txBody>
      </p:sp>
      <p:sp>
        <p:nvSpPr>
          <p:cNvPr id="2" name="Rectangle 1">
            <a:extLst>
              <a:ext uri="{FF2B5EF4-FFF2-40B4-BE49-F238E27FC236}">
                <a16:creationId xmlns:a16="http://schemas.microsoft.com/office/drawing/2014/main" id="{72D3C617-4B34-BE80-A845-9C11F5291983}"/>
              </a:ext>
            </a:extLst>
          </p:cNvPr>
          <p:cNvSpPr>
            <a:spLocks noChangeArrowheads="1"/>
          </p:cNvSpPr>
          <p:nvPr/>
        </p:nvSpPr>
        <p:spPr bwMode="auto">
          <a:xfrm>
            <a:off x="281277" y="1166842"/>
            <a:ext cx="1128220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sng" strike="noStrike" cap="none" normalizeH="0" baseline="0" dirty="0">
                <a:ln>
                  <a:noFill/>
                </a:ln>
                <a:solidFill>
                  <a:schemeClr val="tx1"/>
                </a:solidFill>
                <a:effectLst/>
                <a:latin typeface="Arial" panose="020B0604020202020204" pitchFamily="34" charset="0"/>
              </a:rPr>
              <a:t>Case Studies</a:t>
            </a:r>
            <a:r>
              <a:rPr kumimoji="0" lang="en-US" altLang="en-US" sz="2400" b="0" i="0" u="sng"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showcase potential applications, however, are ongoing research that will be further elaborated and evaluated in future publications.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1. Weapon Engagement Zone (WEZ): </a:t>
            </a:r>
            <a:r>
              <a:rPr kumimoji="0" lang="en-US" altLang="en-US" sz="2400" i="0" u="none" strike="noStrike" cap="none" normalizeH="0" baseline="0" dirty="0">
                <a:ln>
                  <a:noFill/>
                </a:ln>
                <a:solidFill>
                  <a:schemeClr val="tx1"/>
                </a:solidFill>
                <a:effectLst/>
                <a:latin typeface="Arial" panose="020B0604020202020204" pitchFamily="34" charset="0"/>
              </a:rPr>
              <a:t>Modeling missile effectiveness for high performance predictions.</a:t>
            </a:r>
          </a:p>
          <a:p>
            <a:pPr marL="0" marR="0" lvl="0" indent="0" algn="l" defTabSz="914400" rtl="0" eaLnBrk="0" fontAlgn="base" latinLnBrk="0" hangingPunct="0">
              <a:lnSpc>
                <a:spcPct val="100000"/>
              </a:lnSpc>
              <a:spcBef>
                <a:spcPct val="0"/>
              </a:spcBef>
              <a:spcAft>
                <a:spcPct val="0"/>
              </a:spcAft>
              <a:buClrTx/>
              <a:buSzTx/>
              <a:tabLst/>
            </a:pPr>
            <a:endParaRPr lang="en-US" altLang="en-US"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2. Finite State Machine (FSM) Baselines: </a:t>
            </a:r>
            <a:r>
              <a:rPr kumimoji="0" lang="en-US" altLang="en-US" sz="2400" i="0" u="none" strike="noStrike" cap="none" normalizeH="0" baseline="0" dirty="0">
                <a:ln>
                  <a:noFill/>
                </a:ln>
                <a:solidFill>
                  <a:schemeClr val="tx1"/>
                </a:solidFill>
                <a:effectLst/>
                <a:latin typeface="Arial" panose="020B0604020202020204" pitchFamily="34" charset="0"/>
              </a:rPr>
              <a:t>Optimizing scripted agents for comparison with MARL approaches.</a:t>
            </a:r>
          </a:p>
          <a:p>
            <a:pPr marL="0" marR="0" lvl="0" indent="0" algn="l" defTabSz="914400" rtl="0" eaLnBrk="0" fontAlgn="base" latinLnBrk="0" hangingPunct="0">
              <a:lnSpc>
                <a:spcPct val="100000"/>
              </a:lnSpc>
              <a:spcBef>
                <a:spcPct val="0"/>
              </a:spcBef>
              <a:spcAft>
                <a:spcPct val="0"/>
              </a:spcAft>
              <a:buClrTx/>
              <a:buSzTx/>
              <a:tabLst/>
            </a:pPr>
            <a:endParaRPr lang="en-US" altLang="en-US"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3. MARL Agent Development: </a:t>
            </a:r>
            <a:r>
              <a:rPr kumimoji="0" lang="en-US" altLang="en-US" sz="2400" i="0" u="none" strike="noStrike" cap="none" normalizeH="0" baseline="0" dirty="0">
                <a:ln>
                  <a:noFill/>
                </a:ln>
                <a:solidFill>
                  <a:schemeClr val="tx1"/>
                </a:solidFill>
                <a:effectLst/>
                <a:latin typeface="Arial" panose="020B0604020202020204" pitchFamily="34" charset="0"/>
              </a:rPr>
              <a:t>Training agents using Proximal Policy Optimization (PPO) and Deep Deterministic Policy Gradient (DDPG) in cooperative and competitive scenarios.</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243538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Case Study 1: Missile Weapon Engagement Zone Determination </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23</a:t>
            </a:fld>
            <a:endParaRPr lang="en-US" dirty="0">
              <a:solidFill>
                <a:srgbClr val="000000"/>
              </a:solidFill>
            </a:endParaRPr>
          </a:p>
        </p:txBody>
      </p:sp>
      <p:sp>
        <p:nvSpPr>
          <p:cNvPr id="3" name="TextBox 2">
            <a:extLst>
              <a:ext uri="{FF2B5EF4-FFF2-40B4-BE49-F238E27FC236}">
                <a16:creationId xmlns:a16="http://schemas.microsoft.com/office/drawing/2014/main" id="{C7AA08DE-91BA-4E0A-A2F7-7D21D4F3D13F}"/>
              </a:ext>
            </a:extLst>
          </p:cNvPr>
          <p:cNvSpPr txBox="1"/>
          <p:nvPr/>
        </p:nvSpPr>
        <p:spPr>
          <a:xfrm>
            <a:off x="248344" y="5974739"/>
            <a:ext cx="11844897" cy="430887"/>
          </a:xfrm>
          <a:prstGeom prst="rect">
            <a:avLst/>
          </a:prstGeom>
          <a:noFill/>
        </p:spPr>
        <p:txBody>
          <a:bodyPr wrap="square">
            <a:spAutoFit/>
          </a:bodyPr>
          <a:lstStyle/>
          <a:p>
            <a:pPr algn="ctr"/>
            <a:r>
              <a:rPr lang="en-US" sz="2200" dirty="0"/>
              <a:t>Example of predictions generated by the WEZ model for the default B-ACE Missile</a:t>
            </a:r>
          </a:p>
        </p:txBody>
      </p:sp>
      <p:pic>
        <p:nvPicPr>
          <p:cNvPr id="2" name="Picture 1">
            <a:extLst>
              <a:ext uri="{FF2B5EF4-FFF2-40B4-BE49-F238E27FC236}">
                <a16:creationId xmlns:a16="http://schemas.microsoft.com/office/drawing/2014/main" id="{484558E7-A3E8-E118-7B26-4B0FF3F3E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43" y="2194185"/>
            <a:ext cx="11844897" cy="3714045"/>
          </a:xfrm>
          <a:prstGeom prst="rect">
            <a:avLst/>
          </a:prstGeom>
          <a:noFill/>
        </p:spPr>
      </p:pic>
      <p:sp>
        <p:nvSpPr>
          <p:cNvPr id="4" name="TextBox 3">
            <a:extLst>
              <a:ext uri="{FF2B5EF4-FFF2-40B4-BE49-F238E27FC236}">
                <a16:creationId xmlns:a16="http://schemas.microsoft.com/office/drawing/2014/main" id="{971487A2-599B-F1BC-AE0F-F98BBBA80F27}"/>
              </a:ext>
            </a:extLst>
          </p:cNvPr>
          <p:cNvSpPr txBox="1"/>
          <p:nvPr/>
        </p:nvSpPr>
        <p:spPr>
          <a:xfrm>
            <a:off x="248343" y="1132996"/>
            <a:ext cx="11844897" cy="769441"/>
          </a:xfrm>
          <a:prstGeom prst="rect">
            <a:avLst/>
          </a:prstGeom>
          <a:noFill/>
        </p:spPr>
        <p:txBody>
          <a:bodyPr wrap="square">
            <a:spAutoFit/>
          </a:bodyPr>
          <a:lstStyle/>
          <a:p>
            <a:pPr algn="ctr"/>
            <a:r>
              <a:rPr lang="en-US" sz="2200" dirty="0"/>
              <a:t>Data from thousand simulations executed in Experiment Mode in parallel allowed to create a Regression Model for high performance predictions of the missile effectiveness  </a:t>
            </a:r>
          </a:p>
        </p:txBody>
      </p:sp>
    </p:spTree>
    <p:extLst>
      <p:ext uri="{BB962C8B-B14F-4D97-AF65-F5344CB8AC3E}">
        <p14:creationId xmlns:p14="http://schemas.microsoft.com/office/powerpoint/2010/main" val="68860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Case Study 2: Optimizing FSM Behavior</a:t>
            </a:r>
          </a:p>
        </p:txBody>
      </p:sp>
      <p:sp>
        <p:nvSpPr>
          <p:cNvPr id="5437" name="Slide Number Placeholder 775"/>
          <p:cNvSpPr>
            <a:spLocks noGrp="1"/>
          </p:cNvSpPr>
          <p:nvPr>
            <p:ph type="sldNum" sz="quarter" idx="4"/>
          </p:nvPr>
        </p:nvSpPr>
        <p:spPr bwMode="auto">
          <a:xfrm>
            <a:off x="10857453" y="6394711"/>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24</a:t>
            </a:fld>
            <a:endParaRPr lang="en-US" dirty="0">
              <a:solidFill>
                <a:srgbClr val="000000"/>
              </a:solidFill>
            </a:endParaRPr>
          </a:p>
        </p:txBody>
      </p:sp>
      <p:sp>
        <p:nvSpPr>
          <p:cNvPr id="6" name="Seta: Dobrada 31">
            <a:extLst>
              <a:ext uri="{FF2B5EF4-FFF2-40B4-BE49-F238E27FC236}">
                <a16:creationId xmlns:a16="http://schemas.microsoft.com/office/drawing/2014/main" id="{7E10DD58-ADB8-8FDB-4321-90FBDF82B2CE}"/>
              </a:ext>
            </a:extLst>
          </p:cNvPr>
          <p:cNvSpPr/>
          <p:nvPr/>
        </p:nvSpPr>
        <p:spPr>
          <a:xfrm>
            <a:off x="3243064" y="2177484"/>
            <a:ext cx="5721696" cy="786087"/>
          </a:xfrm>
          <a:prstGeom prst="bentArrow">
            <a:avLst/>
          </a:prstGeom>
          <a:solidFill>
            <a:srgbClr val="A7B789"/>
          </a:solidFill>
          <a:ln w="13970" cap="flat" cmpd="sng" algn="ctr">
            <a:solidFill>
              <a:srgbClr val="A7B789">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n-lt"/>
              <a:ea typeface="+mn-ea"/>
              <a:cs typeface="+mn-cs"/>
            </a:endParaRPr>
          </a:p>
        </p:txBody>
      </p:sp>
      <p:sp>
        <p:nvSpPr>
          <p:cNvPr id="7" name="Retângulo: Cantos Arredondados 29">
            <a:extLst>
              <a:ext uri="{FF2B5EF4-FFF2-40B4-BE49-F238E27FC236}">
                <a16:creationId xmlns:a16="http://schemas.microsoft.com/office/drawing/2014/main" id="{9CB00ADF-1D30-B17D-1DA7-AF1433A50BE3}"/>
              </a:ext>
            </a:extLst>
          </p:cNvPr>
          <p:cNvSpPr/>
          <p:nvPr/>
        </p:nvSpPr>
        <p:spPr>
          <a:xfrm>
            <a:off x="2328181" y="2853886"/>
            <a:ext cx="6068683" cy="3746836"/>
          </a:xfrm>
          <a:prstGeom prst="roundRect">
            <a:avLst/>
          </a:prstGeom>
          <a:solidFill>
            <a:srgbClr val="D6D3CC"/>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n-lt"/>
              <a:ea typeface="+mn-ea"/>
              <a:cs typeface="+mn-cs"/>
            </a:endParaRPr>
          </a:p>
        </p:txBody>
      </p:sp>
      <p:sp>
        <p:nvSpPr>
          <p:cNvPr id="8" name="Retângulo 8">
            <a:extLst>
              <a:ext uri="{FF2B5EF4-FFF2-40B4-BE49-F238E27FC236}">
                <a16:creationId xmlns:a16="http://schemas.microsoft.com/office/drawing/2014/main" id="{A6B858ED-F63B-6845-53B1-EEAA184BFD67}"/>
              </a:ext>
            </a:extLst>
          </p:cNvPr>
          <p:cNvSpPr/>
          <p:nvPr/>
        </p:nvSpPr>
        <p:spPr>
          <a:xfrm>
            <a:off x="2728250" y="4619326"/>
            <a:ext cx="1210965" cy="772298"/>
          </a:xfrm>
          <a:prstGeom prst="rect">
            <a:avLst/>
          </a:prstGeom>
          <a:solidFill>
            <a:srgbClr val="8D6374">
              <a:shade val="75000"/>
              <a:satMod val="160000"/>
            </a:srgb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8D6374">
                <a:shade val="25000"/>
                <a:satMod val="14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srgbClr val="FFFFFF"/>
                </a:solidFill>
                <a:effectLst/>
                <a:uLnTx/>
                <a:uFillTx/>
                <a:latin typeface="+mn-lt"/>
                <a:ea typeface="+mn-ea"/>
                <a:cs typeface="+mn-cs"/>
              </a:rPr>
              <a:t>GA</a:t>
            </a:r>
            <a:endParaRPr kumimoji="0" lang="en-US" sz="2400" b="0" i="0" u="none" strike="noStrike" kern="0" cap="none" spc="0" normalizeH="0" baseline="0" noProof="0" dirty="0">
              <a:ln>
                <a:noFill/>
              </a:ln>
              <a:solidFill>
                <a:srgbClr val="FFFFFF"/>
              </a:solidFill>
              <a:effectLst/>
              <a:uLnTx/>
              <a:uFillTx/>
              <a:latin typeface="+mn-lt"/>
              <a:ea typeface="+mn-ea"/>
              <a:cs typeface="+mn-cs"/>
            </a:endParaRPr>
          </a:p>
        </p:txBody>
      </p:sp>
      <p:grpSp>
        <p:nvGrpSpPr>
          <p:cNvPr id="9" name="Agrupar 4">
            <a:extLst>
              <a:ext uri="{FF2B5EF4-FFF2-40B4-BE49-F238E27FC236}">
                <a16:creationId xmlns:a16="http://schemas.microsoft.com/office/drawing/2014/main" id="{97B3287D-E512-5254-ABD2-C137FA4D2BDC}"/>
              </a:ext>
            </a:extLst>
          </p:cNvPr>
          <p:cNvGrpSpPr/>
          <p:nvPr/>
        </p:nvGrpSpPr>
        <p:grpSpPr>
          <a:xfrm>
            <a:off x="5554511" y="4210216"/>
            <a:ext cx="2658045" cy="1289321"/>
            <a:chOff x="2692368" y="2449333"/>
            <a:chExt cx="2322815" cy="1069153"/>
          </a:xfrm>
        </p:grpSpPr>
        <p:sp>
          <p:nvSpPr>
            <p:cNvPr id="10" name="Retângulo 3">
              <a:extLst>
                <a:ext uri="{FF2B5EF4-FFF2-40B4-BE49-F238E27FC236}">
                  <a16:creationId xmlns:a16="http://schemas.microsoft.com/office/drawing/2014/main" id="{6679922D-C7D9-0A6C-FA64-523F465BA726}"/>
                </a:ext>
              </a:extLst>
            </p:cNvPr>
            <p:cNvSpPr/>
            <p:nvPr/>
          </p:nvSpPr>
          <p:spPr>
            <a:xfrm>
              <a:off x="2692368" y="2449333"/>
              <a:ext cx="2322815" cy="1069153"/>
            </a:xfrm>
            <a:prstGeom prst="rect">
              <a:avLst/>
            </a:prstGeom>
            <a:solidFill>
              <a:srgbClr val="92A9B9">
                <a:lumMod val="40000"/>
                <a:lumOff val="60000"/>
              </a:srgb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A7B789">
                  <a:shade val="25000"/>
                  <a:satMod val="14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rgbClr val="000000"/>
                  </a:solidFill>
                  <a:effectLst/>
                  <a:uLnTx/>
                  <a:uFillTx/>
                  <a:latin typeface="+mn-lt"/>
                  <a:ea typeface="+mn-ea"/>
                  <a:cs typeface="+mn-cs"/>
                </a:rPr>
                <a:t>B-ACE</a:t>
              </a:r>
              <a:endParaRPr kumimoji="0" lang="en-US" sz="2800" b="0" i="0" u="none" strike="noStrike" kern="0" cap="none" spc="0" normalizeH="0" baseline="0" noProof="0" dirty="0">
                <a:ln>
                  <a:noFill/>
                </a:ln>
                <a:solidFill>
                  <a:srgbClr val="000000"/>
                </a:solidFill>
                <a:effectLst/>
                <a:uLnTx/>
                <a:uFillTx/>
                <a:latin typeface="+mn-lt"/>
                <a:ea typeface="+mn-ea"/>
                <a:cs typeface="+mn-cs"/>
              </a:endParaRPr>
            </a:p>
          </p:txBody>
        </p:sp>
        <p:sp>
          <p:nvSpPr>
            <p:cNvPr id="11" name="Triângulo isósceles 2">
              <a:extLst>
                <a:ext uri="{FF2B5EF4-FFF2-40B4-BE49-F238E27FC236}">
                  <a16:creationId xmlns:a16="http://schemas.microsoft.com/office/drawing/2014/main" id="{B7ABCF8A-9DC1-6DA7-5BF1-2EEFF6C9152A}"/>
                </a:ext>
              </a:extLst>
            </p:cNvPr>
            <p:cNvSpPr/>
            <p:nvPr/>
          </p:nvSpPr>
          <p:spPr>
            <a:xfrm rot="10800000">
              <a:off x="4587171" y="2539688"/>
              <a:ext cx="370703" cy="319339"/>
            </a:xfrm>
            <a:prstGeom prst="triangle">
              <a:avLst/>
            </a:prstGeom>
            <a:solidFill>
              <a:srgbClr val="FF0000"/>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n-lt"/>
                <a:ea typeface="+mn-ea"/>
                <a:cs typeface="+mn-cs"/>
              </a:endParaRPr>
            </a:p>
          </p:txBody>
        </p:sp>
        <p:sp>
          <p:nvSpPr>
            <p:cNvPr id="12" name="Triângulo isósceles 94">
              <a:extLst>
                <a:ext uri="{FF2B5EF4-FFF2-40B4-BE49-F238E27FC236}">
                  <a16:creationId xmlns:a16="http://schemas.microsoft.com/office/drawing/2014/main" id="{D8BF67A7-B41B-1700-B7A0-8696664A358B}"/>
                </a:ext>
              </a:extLst>
            </p:cNvPr>
            <p:cNvSpPr/>
            <p:nvPr/>
          </p:nvSpPr>
          <p:spPr>
            <a:xfrm>
              <a:off x="2744605" y="2995131"/>
              <a:ext cx="370703" cy="319339"/>
            </a:xfrm>
            <a:prstGeom prst="triangle">
              <a:avLst/>
            </a:prstGeom>
            <a:solidFill>
              <a:srgbClr val="00B0F0"/>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n-lt"/>
                <a:ea typeface="+mn-ea"/>
                <a:cs typeface="+mn-cs"/>
              </a:endParaRPr>
            </a:p>
          </p:txBody>
        </p:sp>
      </p:grpSp>
      <p:sp>
        <p:nvSpPr>
          <p:cNvPr id="13" name="Triângulo isósceles 5">
            <a:extLst>
              <a:ext uri="{FF2B5EF4-FFF2-40B4-BE49-F238E27FC236}">
                <a16:creationId xmlns:a16="http://schemas.microsoft.com/office/drawing/2014/main" id="{720316C1-DACB-A081-E81D-624B01FF00EA}"/>
              </a:ext>
            </a:extLst>
          </p:cNvPr>
          <p:cNvSpPr/>
          <p:nvPr/>
        </p:nvSpPr>
        <p:spPr>
          <a:xfrm>
            <a:off x="9138785" y="1888456"/>
            <a:ext cx="2176680" cy="951833"/>
          </a:xfrm>
          <a:prstGeom prst="cube">
            <a:avLst/>
          </a:prstGeom>
          <a:solidFill>
            <a:srgbClr val="00B050"/>
          </a:solidFill>
          <a:ln>
            <a:solidFill>
              <a:schemeClr val="tx2"/>
            </a:solid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2A9B9">
                <a:shade val="25000"/>
                <a:satMod val="140000"/>
              </a:srgb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Century Schoolbook" panose="02040604050505020304"/>
                <a:ea typeface="+mn-ea"/>
                <a:cs typeface="+mn-cs"/>
              </a:rPr>
              <a:t>10 Best</a:t>
            </a:r>
            <a:endParaRPr kumimoji="0" lang="en-US" sz="16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cxnSp>
        <p:nvCxnSpPr>
          <p:cNvPr id="14" name="Conector de Seta Reta 15">
            <a:extLst>
              <a:ext uri="{FF2B5EF4-FFF2-40B4-BE49-F238E27FC236}">
                <a16:creationId xmlns:a16="http://schemas.microsoft.com/office/drawing/2014/main" id="{A1383F3B-F094-14FE-868D-C9299F076616}"/>
              </a:ext>
            </a:extLst>
          </p:cNvPr>
          <p:cNvCxnSpPr>
            <a:cxnSpLocks/>
            <a:stCxn id="8" idx="3"/>
          </p:cNvCxnSpPr>
          <p:nvPr/>
        </p:nvCxnSpPr>
        <p:spPr>
          <a:xfrm>
            <a:off x="3939215" y="5005475"/>
            <a:ext cx="1615296" cy="0"/>
          </a:xfrm>
          <a:prstGeom prst="straightConnector1">
            <a:avLst/>
          </a:prstGeom>
          <a:noFill/>
          <a:ln w="38100" cap="flat" cmpd="sng" algn="ctr">
            <a:solidFill>
              <a:srgbClr val="6F6F74"/>
            </a:solidFill>
            <a:prstDash val="solid"/>
            <a:tailEnd type="triangle"/>
          </a:ln>
          <a:effectLst/>
        </p:spPr>
      </p:cxnSp>
      <p:sp>
        <p:nvSpPr>
          <p:cNvPr id="15" name="CaixaDeTexto 18">
            <a:extLst>
              <a:ext uri="{FF2B5EF4-FFF2-40B4-BE49-F238E27FC236}">
                <a16:creationId xmlns:a16="http://schemas.microsoft.com/office/drawing/2014/main" id="{8D962E4E-BE08-1ED9-263D-26987497D0DF}"/>
              </a:ext>
            </a:extLst>
          </p:cNvPr>
          <p:cNvSpPr txBox="1"/>
          <p:nvPr/>
        </p:nvSpPr>
        <p:spPr>
          <a:xfrm>
            <a:off x="4023864" y="4611178"/>
            <a:ext cx="1351652" cy="338554"/>
          </a:xfrm>
          <a:prstGeom prst="rect">
            <a:avLst/>
          </a:prstGeom>
          <a:noFill/>
        </p:spPr>
        <p:txBody>
          <a:bodyPr wrap="none" rtlCol="0">
            <a:spAutoFit/>
          </a:bodyPr>
          <a:lstStyle/>
          <a:p>
            <a:pPr defTabSz="457200"/>
            <a:r>
              <a:rPr lang="en-US" sz="1600" dirty="0">
                <a:solidFill>
                  <a:srgbClr val="000000"/>
                </a:solidFill>
                <a:latin typeface="+mn-lt"/>
              </a:rPr>
              <a:t>Agent Config</a:t>
            </a:r>
          </a:p>
        </p:txBody>
      </p:sp>
      <p:sp>
        <p:nvSpPr>
          <p:cNvPr id="16" name="Seta: Curva para Baixo 27">
            <a:extLst>
              <a:ext uri="{FF2B5EF4-FFF2-40B4-BE49-F238E27FC236}">
                <a16:creationId xmlns:a16="http://schemas.microsoft.com/office/drawing/2014/main" id="{E46EB559-D9B7-09E7-EE18-979610CF9C6B}"/>
              </a:ext>
            </a:extLst>
          </p:cNvPr>
          <p:cNvSpPr/>
          <p:nvPr/>
        </p:nvSpPr>
        <p:spPr>
          <a:xfrm rot="10800000">
            <a:off x="3243062" y="5499537"/>
            <a:ext cx="3825957" cy="617769"/>
          </a:xfrm>
          <a:prstGeom prst="curvedDownArrow">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n-lt"/>
              <a:ea typeface="+mn-ea"/>
              <a:cs typeface="+mn-cs"/>
            </a:endParaRPr>
          </a:p>
        </p:txBody>
      </p:sp>
      <p:sp>
        <p:nvSpPr>
          <p:cNvPr id="17" name="CaixaDeTexto 96">
            <a:extLst>
              <a:ext uri="{FF2B5EF4-FFF2-40B4-BE49-F238E27FC236}">
                <a16:creationId xmlns:a16="http://schemas.microsoft.com/office/drawing/2014/main" id="{6F462D8E-EAF6-C8D6-B70E-A0EBE8B19D65}"/>
              </a:ext>
            </a:extLst>
          </p:cNvPr>
          <p:cNvSpPr txBox="1"/>
          <p:nvPr/>
        </p:nvSpPr>
        <p:spPr>
          <a:xfrm>
            <a:off x="5629292" y="3045625"/>
            <a:ext cx="2656561" cy="400110"/>
          </a:xfrm>
          <a:prstGeom prst="rect">
            <a:avLst/>
          </a:prstGeom>
          <a:noFill/>
        </p:spPr>
        <p:txBody>
          <a:bodyPr wrap="none" rtlCol="0">
            <a:spAutoFit/>
          </a:bodyPr>
          <a:lstStyle/>
          <a:p>
            <a:pPr defTabSz="457200"/>
            <a:r>
              <a:rPr lang="pt-BR" sz="2000" dirty="0">
                <a:solidFill>
                  <a:srgbClr val="000000"/>
                </a:solidFill>
                <a:latin typeface="+mn-lt"/>
              </a:rPr>
              <a:t>30 </a:t>
            </a:r>
            <a:r>
              <a:rPr lang="pt-BR" sz="2000" dirty="0" err="1">
                <a:solidFill>
                  <a:srgbClr val="000000"/>
                </a:solidFill>
                <a:latin typeface="+mn-lt"/>
              </a:rPr>
              <a:t>Repetitions</a:t>
            </a:r>
            <a:r>
              <a:rPr lang="pt-BR" sz="2000" dirty="0">
                <a:solidFill>
                  <a:srgbClr val="000000"/>
                </a:solidFill>
                <a:latin typeface="+mn-lt"/>
              </a:rPr>
              <a:t>/Enemy</a:t>
            </a:r>
            <a:endParaRPr lang="en-US" sz="2000" dirty="0">
              <a:solidFill>
                <a:srgbClr val="000000"/>
              </a:solidFill>
              <a:latin typeface="+mn-lt"/>
            </a:endParaRPr>
          </a:p>
        </p:txBody>
      </p:sp>
      <p:sp>
        <p:nvSpPr>
          <p:cNvPr id="18" name="Seta: Curva para Baixo 97">
            <a:extLst>
              <a:ext uri="{FF2B5EF4-FFF2-40B4-BE49-F238E27FC236}">
                <a16:creationId xmlns:a16="http://schemas.microsoft.com/office/drawing/2014/main" id="{24271BA3-08E5-2988-6B43-A43F733B8F8B}"/>
              </a:ext>
            </a:extLst>
          </p:cNvPr>
          <p:cNvSpPr/>
          <p:nvPr/>
        </p:nvSpPr>
        <p:spPr>
          <a:xfrm>
            <a:off x="6160662" y="3460744"/>
            <a:ext cx="1445741" cy="741406"/>
          </a:xfrm>
          <a:prstGeom prst="curvedDownArrow">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n-lt"/>
              <a:ea typeface="+mn-ea"/>
              <a:cs typeface="+mn-cs"/>
            </a:endParaRPr>
          </a:p>
        </p:txBody>
      </p:sp>
      <p:sp>
        <p:nvSpPr>
          <p:cNvPr id="19" name="CaixaDeTexto 98">
            <a:extLst>
              <a:ext uri="{FF2B5EF4-FFF2-40B4-BE49-F238E27FC236}">
                <a16:creationId xmlns:a16="http://schemas.microsoft.com/office/drawing/2014/main" id="{D8E0B48B-00AF-9568-8622-2C29020EC181}"/>
              </a:ext>
            </a:extLst>
          </p:cNvPr>
          <p:cNvSpPr txBox="1"/>
          <p:nvPr/>
        </p:nvSpPr>
        <p:spPr>
          <a:xfrm>
            <a:off x="3263815" y="6117306"/>
            <a:ext cx="3825957" cy="400110"/>
          </a:xfrm>
          <a:prstGeom prst="rect">
            <a:avLst/>
          </a:prstGeom>
          <a:noFill/>
        </p:spPr>
        <p:txBody>
          <a:bodyPr wrap="square" rtlCol="0">
            <a:spAutoFit/>
          </a:bodyPr>
          <a:lstStyle/>
          <a:p>
            <a:pPr algn="ctr" defTabSz="457200"/>
            <a:r>
              <a:rPr lang="pt-BR" sz="2000" dirty="0" err="1">
                <a:solidFill>
                  <a:srgbClr val="000000"/>
                </a:solidFill>
                <a:latin typeface="+mn-lt"/>
              </a:rPr>
              <a:t>Mean</a:t>
            </a:r>
            <a:r>
              <a:rPr lang="pt-BR" sz="2000" dirty="0">
                <a:solidFill>
                  <a:srgbClr val="000000"/>
                </a:solidFill>
                <a:latin typeface="+mn-lt"/>
              </a:rPr>
              <a:t> Score</a:t>
            </a:r>
            <a:endParaRPr lang="en-US" sz="2000" dirty="0">
              <a:solidFill>
                <a:srgbClr val="000000"/>
              </a:solidFill>
              <a:latin typeface="+mn-lt"/>
            </a:endParaRPr>
          </a:p>
        </p:txBody>
      </p:sp>
      <p:sp>
        <p:nvSpPr>
          <p:cNvPr id="20" name="Seta: Dobrada 99">
            <a:extLst>
              <a:ext uri="{FF2B5EF4-FFF2-40B4-BE49-F238E27FC236}">
                <a16:creationId xmlns:a16="http://schemas.microsoft.com/office/drawing/2014/main" id="{38FF89E5-6CEE-67B5-B222-267BDDC7E9D3}"/>
              </a:ext>
            </a:extLst>
          </p:cNvPr>
          <p:cNvSpPr/>
          <p:nvPr/>
        </p:nvSpPr>
        <p:spPr>
          <a:xfrm rot="10800000">
            <a:off x="8197496" y="2863937"/>
            <a:ext cx="2023735" cy="1815964"/>
          </a:xfrm>
          <a:prstGeom prst="bentArrow">
            <a:avLst>
              <a:gd name="adj1" fmla="val 12210"/>
              <a:gd name="adj2" fmla="val 15199"/>
              <a:gd name="adj3" fmla="val 25000"/>
              <a:gd name="adj4" fmla="val 46392"/>
            </a:avLst>
          </a:prstGeom>
          <a:solidFill>
            <a:srgbClr val="92A9B9"/>
          </a:solidFill>
          <a:ln w="13970" cap="flat" cmpd="sng" algn="ctr">
            <a:solidFill>
              <a:srgbClr val="92A9B9">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n-lt"/>
              <a:ea typeface="+mn-ea"/>
              <a:cs typeface="+mn-cs"/>
            </a:endParaRPr>
          </a:p>
        </p:txBody>
      </p:sp>
      <p:sp>
        <p:nvSpPr>
          <p:cNvPr id="21" name="CaixaDeTexto 100">
            <a:extLst>
              <a:ext uri="{FF2B5EF4-FFF2-40B4-BE49-F238E27FC236}">
                <a16:creationId xmlns:a16="http://schemas.microsoft.com/office/drawing/2014/main" id="{611ACA19-B9F8-5024-F1D6-5112988DA5C9}"/>
              </a:ext>
            </a:extLst>
          </p:cNvPr>
          <p:cNvSpPr txBox="1"/>
          <p:nvPr/>
        </p:nvSpPr>
        <p:spPr>
          <a:xfrm>
            <a:off x="2596954" y="2932079"/>
            <a:ext cx="1589409" cy="400110"/>
          </a:xfrm>
          <a:prstGeom prst="rect">
            <a:avLst/>
          </a:prstGeom>
          <a:noFill/>
        </p:spPr>
        <p:txBody>
          <a:bodyPr wrap="none" rtlCol="0">
            <a:spAutoFit/>
          </a:bodyPr>
          <a:lstStyle/>
          <a:p>
            <a:pPr defTabSz="457200"/>
            <a:r>
              <a:rPr lang="pt-BR" sz="2000">
                <a:solidFill>
                  <a:srgbClr val="000000"/>
                </a:solidFill>
                <a:latin typeface="+mn-lt"/>
              </a:rPr>
              <a:t>Stop </a:t>
            </a:r>
            <a:r>
              <a:rPr lang="pt-BR" sz="2000" err="1">
                <a:solidFill>
                  <a:srgbClr val="000000"/>
                </a:solidFill>
                <a:latin typeface="+mn-lt"/>
              </a:rPr>
              <a:t>Criteria</a:t>
            </a:r>
            <a:endParaRPr lang="en-US" sz="2000">
              <a:solidFill>
                <a:srgbClr val="000000"/>
              </a:solidFill>
              <a:latin typeface="+mn-lt"/>
            </a:endParaRPr>
          </a:p>
        </p:txBody>
      </p:sp>
      <p:sp>
        <p:nvSpPr>
          <p:cNvPr id="22" name="CaixaDeTexto 6">
            <a:extLst>
              <a:ext uri="{FF2B5EF4-FFF2-40B4-BE49-F238E27FC236}">
                <a16:creationId xmlns:a16="http://schemas.microsoft.com/office/drawing/2014/main" id="{F05D2CCC-9BBA-DFDF-BC07-7B280C74FBEA}"/>
              </a:ext>
            </a:extLst>
          </p:cNvPr>
          <p:cNvSpPr txBox="1"/>
          <p:nvPr/>
        </p:nvSpPr>
        <p:spPr>
          <a:xfrm>
            <a:off x="6066302" y="1895375"/>
            <a:ext cx="891270" cy="400110"/>
          </a:xfrm>
          <a:prstGeom prst="rect">
            <a:avLst/>
          </a:prstGeom>
          <a:noFill/>
        </p:spPr>
        <p:txBody>
          <a:bodyPr wrap="none" rtlCol="0">
            <a:spAutoFit/>
          </a:bodyPr>
          <a:lstStyle/>
          <a:p>
            <a:pPr defTabSz="457200"/>
            <a:r>
              <a:rPr lang="en-US" sz="2000" dirty="0">
                <a:solidFill>
                  <a:srgbClr val="000000"/>
                </a:solidFill>
                <a:latin typeface="+mn-lt"/>
              </a:rPr>
              <a:t>3 Best</a:t>
            </a:r>
          </a:p>
        </p:txBody>
      </p:sp>
      <p:sp>
        <p:nvSpPr>
          <p:cNvPr id="23" name="CaixaDeTexto 19">
            <a:extLst>
              <a:ext uri="{FF2B5EF4-FFF2-40B4-BE49-F238E27FC236}">
                <a16:creationId xmlns:a16="http://schemas.microsoft.com/office/drawing/2014/main" id="{4A2341D2-4674-394E-775E-017BA0763005}"/>
              </a:ext>
            </a:extLst>
          </p:cNvPr>
          <p:cNvSpPr txBox="1"/>
          <p:nvPr/>
        </p:nvSpPr>
        <p:spPr>
          <a:xfrm>
            <a:off x="10483536" y="1495265"/>
            <a:ext cx="1058431" cy="400110"/>
          </a:xfrm>
          <a:prstGeom prst="rect">
            <a:avLst/>
          </a:prstGeom>
          <a:noFill/>
        </p:spPr>
        <p:txBody>
          <a:bodyPr wrap="none" rtlCol="0">
            <a:spAutoFit/>
          </a:bodyPr>
          <a:lstStyle/>
          <a:p>
            <a:pPr defTabSz="457200"/>
            <a:r>
              <a:rPr lang="en-US" sz="2000" dirty="0">
                <a:solidFill>
                  <a:srgbClr val="000000"/>
                </a:solidFill>
                <a:latin typeface="+mn-lt"/>
              </a:rPr>
              <a:t>3 Worst</a:t>
            </a:r>
          </a:p>
        </p:txBody>
      </p:sp>
      <p:sp>
        <p:nvSpPr>
          <p:cNvPr id="24" name="Seta: para a Direita 7">
            <a:extLst>
              <a:ext uri="{FF2B5EF4-FFF2-40B4-BE49-F238E27FC236}">
                <a16:creationId xmlns:a16="http://schemas.microsoft.com/office/drawing/2014/main" id="{3C800BC6-C11D-3321-A6A7-190E4B20B2E0}"/>
              </a:ext>
            </a:extLst>
          </p:cNvPr>
          <p:cNvSpPr/>
          <p:nvPr/>
        </p:nvSpPr>
        <p:spPr>
          <a:xfrm rot="16200000">
            <a:off x="10012097" y="1569263"/>
            <a:ext cx="573546" cy="369332"/>
          </a:xfrm>
          <a:prstGeom prst="rightArrow">
            <a:avLst/>
          </a:prstGeom>
          <a:solidFill>
            <a:srgbClr val="8D6374"/>
          </a:solidFill>
          <a:ln w="13970" cap="flat" cmpd="sng" algn="ctr">
            <a:solidFill>
              <a:srgbClr val="8D63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n-lt"/>
              <a:ea typeface="+mn-ea"/>
              <a:cs typeface="+mn-cs"/>
            </a:endParaRPr>
          </a:p>
        </p:txBody>
      </p:sp>
      <p:sp>
        <p:nvSpPr>
          <p:cNvPr id="25" name="Seta: para Cima 10">
            <a:extLst>
              <a:ext uri="{FF2B5EF4-FFF2-40B4-BE49-F238E27FC236}">
                <a16:creationId xmlns:a16="http://schemas.microsoft.com/office/drawing/2014/main" id="{E83B7A33-6241-0D48-BECF-AD1110AA0D8C}"/>
              </a:ext>
            </a:extLst>
          </p:cNvPr>
          <p:cNvSpPr/>
          <p:nvPr/>
        </p:nvSpPr>
        <p:spPr>
          <a:xfrm>
            <a:off x="3121630" y="3394400"/>
            <a:ext cx="424203" cy="1007135"/>
          </a:xfrm>
          <a:prstGeom prst="upArrow">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n-lt"/>
              <a:ea typeface="+mn-ea"/>
              <a:cs typeface="+mn-cs"/>
            </a:endParaRPr>
          </a:p>
        </p:txBody>
      </p:sp>
      <p:sp>
        <p:nvSpPr>
          <p:cNvPr id="3" name="TextBox 2">
            <a:extLst>
              <a:ext uri="{FF2B5EF4-FFF2-40B4-BE49-F238E27FC236}">
                <a16:creationId xmlns:a16="http://schemas.microsoft.com/office/drawing/2014/main" id="{DA061130-F28B-9E68-A461-73D37CE1D30F}"/>
              </a:ext>
            </a:extLst>
          </p:cNvPr>
          <p:cNvSpPr txBox="1"/>
          <p:nvPr/>
        </p:nvSpPr>
        <p:spPr>
          <a:xfrm>
            <a:off x="10249388" y="3309043"/>
            <a:ext cx="1609594" cy="707886"/>
          </a:xfrm>
          <a:prstGeom prst="rect">
            <a:avLst/>
          </a:prstGeom>
          <a:noFill/>
        </p:spPr>
        <p:txBody>
          <a:bodyPr wrap="square">
            <a:spAutoFit/>
          </a:bodyPr>
          <a:lstStyle/>
          <a:p>
            <a:r>
              <a:rPr lang="pt-BR" sz="2000" dirty="0" err="1">
                <a:solidFill>
                  <a:srgbClr val="000000"/>
                </a:solidFill>
                <a:latin typeface="+mn-lt"/>
              </a:rPr>
              <a:t>Enemies</a:t>
            </a:r>
            <a:r>
              <a:rPr lang="pt-BR" sz="2000" dirty="0">
                <a:solidFill>
                  <a:srgbClr val="000000"/>
                </a:solidFill>
                <a:latin typeface="+mn-lt"/>
              </a:rPr>
              <a:t> </a:t>
            </a:r>
            <a:r>
              <a:rPr lang="pt-BR" sz="2000" dirty="0" err="1">
                <a:solidFill>
                  <a:srgbClr val="000000"/>
                </a:solidFill>
                <a:latin typeface="+mn-lt"/>
              </a:rPr>
              <a:t>parameters</a:t>
            </a:r>
            <a:endParaRPr lang="en-US" sz="2000" dirty="0"/>
          </a:p>
        </p:txBody>
      </p:sp>
      <p:sp>
        <p:nvSpPr>
          <p:cNvPr id="4" name="TextBox 3">
            <a:extLst>
              <a:ext uri="{FF2B5EF4-FFF2-40B4-BE49-F238E27FC236}">
                <a16:creationId xmlns:a16="http://schemas.microsoft.com/office/drawing/2014/main" id="{ED0C1688-377A-8A00-4FA9-1C693604F9E9}"/>
              </a:ext>
            </a:extLst>
          </p:cNvPr>
          <p:cNvSpPr txBox="1"/>
          <p:nvPr/>
        </p:nvSpPr>
        <p:spPr>
          <a:xfrm>
            <a:off x="2381144" y="906593"/>
            <a:ext cx="7559035" cy="1015663"/>
          </a:xfrm>
          <a:prstGeom prst="rect">
            <a:avLst/>
          </a:prstGeom>
          <a:noFill/>
        </p:spPr>
        <p:txBody>
          <a:bodyPr wrap="square">
            <a:spAutoFit/>
          </a:bodyPr>
          <a:lstStyle/>
          <a:p>
            <a:r>
              <a:rPr lang="en-US" sz="2000" dirty="0"/>
              <a:t>Genetic algorithm (GA) allowed to find a diverse and optimized set of FSM based behaviors agents (changing key parameters).</a:t>
            </a:r>
          </a:p>
          <a:p>
            <a:endParaRPr lang="en-US" sz="2000" dirty="0"/>
          </a:p>
        </p:txBody>
      </p:sp>
    </p:spTree>
    <p:extLst>
      <p:ext uri="{BB962C8B-B14F-4D97-AF65-F5344CB8AC3E}">
        <p14:creationId xmlns:p14="http://schemas.microsoft.com/office/powerpoint/2010/main" val="69778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graph&#10;&#10;Description automatically generated">
            <a:extLst>
              <a:ext uri="{FF2B5EF4-FFF2-40B4-BE49-F238E27FC236}">
                <a16:creationId xmlns:a16="http://schemas.microsoft.com/office/drawing/2014/main" id="{6553A874-F952-8E03-5FAD-152EF82E8BF8}"/>
              </a:ext>
            </a:extLst>
          </p:cNvPr>
          <p:cNvPicPr>
            <a:picLocks noChangeAspect="1"/>
          </p:cNvPicPr>
          <p:nvPr/>
        </p:nvPicPr>
        <p:blipFill>
          <a:blip r:embed="rId3">
            <a:extLst>
              <a:ext uri="{28A0092B-C50C-407E-A947-70E740481C1C}">
                <a14:useLocalDpi xmlns:a14="http://schemas.microsoft.com/office/drawing/2010/main" val="0"/>
              </a:ext>
            </a:extLst>
          </a:blip>
          <a:srcRect t="2931"/>
          <a:stretch/>
        </p:blipFill>
        <p:spPr>
          <a:xfrm>
            <a:off x="0" y="841248"/>
            <a:ext cx="12192000" cy="4806559"/>
          </a:xfrm>
          <a:prstGeom prst="rect">
            <a:avLst/>
          </a:prstGeom>
        </p:spPr>
      </p:pic>
      <p:sp>
        <p:nvSpPr>
          <p:cNvPr id="5122" name="Title 3"/>
          <p:cNvSpPr>
            <a:spLocks noGrp="1"/>
          </p:cNvSpPr>
          <p:nvPr>
            <p:ph type="title"/>
          </p:nvPr>
        </p:nvSpPr>
        <p:spPr/>
        <p:txBody>
          <a:bodyPr/>
          <a:lstStyle/>
          <a:p>
            <a:r>
              <a:rPr lang="en-US" dirty="0"/>
              <a:t>Case Study 3: MARL</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25</a:t>
            </a:fld>
            <a:endParaRPr lang="en-US" dirty="0">
              <a:solidFill>
                <a:srgbClr val="000000"/>
              </a:solidFill>
            </a:endParaRPr>
          </a:p>
        </p:txBody>
      </p:sp>
      <p:sp>
        <p:nvSpPr>
          <p:cNvPr id="3" name="TextBox 2">
            <a:extLst>
              <a:ext uri="{FF2B5EF4-FFF2-40B4-BE49-F238E27FC236}">
                <a16:creationId xmlns:a16="http://schemas.microsoft.com/office/drawing/2014/main" id="{C7AA08DE-91BA-4E0A-A2F7-7D21D4F3D13F}"/>
              </a:ext>
            </a:extLst>
          </p:cNvPr>
          <p:cNvSpPr txBox="1"/>
          <p:nvPr/>
        </p:nvSpPr>
        <p:spPr>
          <a:xfrm>
            <a:off x="528158" y="5502678"/>
            <a:ext cx="11489670" cy="830997"/>
          </a:xfrm>
          <a:prstGeom prst="rect">
            <a:avLst/>
          </a:prstGeom>
          <a:noFill/>
        </p:spPr>
        <p:txBody>
          <a:bodyPr wrap="square">
            <a:spAutoFit/>
          </a:bodyPr>
          <a:lstStyle/>
          <a:p>
            <a:pPr algn="ctr"/>
            <a:r>
              <a:rPr lang="en-US" sz="2400" dirty="0"/>
              <a:t>Mean Reward for MARL training in a BVR 2x2 Air Combat Scenario using Multi-Agent PPO and Multi-Agent DDPG </a:t>
            </a:r>
          </a:p>
        </p:txBody>
      </p:sp>
    </p:spTree>
    <p:extLst>
      <p:ext uri="{BB962C8B-B14F-4D97-AF65-F5344CB8AC3E}">
        <p14:creationId xmlns:p14="http://schemas.microsoft.com/office/powerpoint/2010/main" val="201611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quarter" idx="11"/>
          </p:nvPr>
        </p:nvSpPr>
        <p:spPr>
          <a:xfrm>
            <a:off x="480132" y="1483360"/>
            <a:ext cx="11250613" cy="4638592"/>
          </a:xfrm>
        </p:spPr>
        <p:txBody>
          <a:bodyPr/>
          <a:lstStyle/>
          <a:p>
            <a:r>
              <a:rPr lang="en-US" dirty="0"/>
              <a:t>Introduction</a:t>
            </a:r>
          </a:p>
          <a:p>
            <a:r>
              <a:rPr lang="en-US" sz="2800" dirty="0"/>
              <a:t>Background and Related Work</a:t>
            </a:r>
          </a:p>
          <a:p>
            <a:r>
              <a:rPr lang="en-US" dirty="0"/>
              <a:t>B-ACE Environment</a:t>
            </a:r>
          </a:p>
          <a:p>
            <a:r>
              <a:rPr lang="en-US" dirty="0"/>
              <a:t>Case Studies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Tree>
    <p:extLst>
      <p:ext uri="{BB962C8B-B14F-4D97-AF65-F5344CB8AC3E}">
        <p14:creationId xmlns:p14="http://schemas.microsoft.com/office/powerpoint/2010/main" val="171815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B-ACE: Agents Missions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27</a:t>
            </a:fld>
            <a:endParaRPr lang="en-US" dirty="0">
              <a:solidFill>
                <a:srgbClr val="000000"/>
              </a:solidFill>
            </a:endParaRPr>
          </a:p>
        </p:txBody>
      </p:sp>
      <p:sp>
        <p:nvSpPr>
          <p:cNvPr id="2" name="Rectangle 1">
            <a:extLst>
              <a:ext uri="{FF2B5EF4-FFF2-40B4-BE49-F238E27FC236}">
                <a16:creationId xmlns:a16="http://schemas.microsoft.com/office/drawing/2014/main" id="{72D3C617-4B34-BE80-A845-9C11F5291983}"/>
              </a:ext>
            </a:extLst>
          </p:cNvPr>
          <p:cNvSpPr>
            <a:spLocks noChangeArrowheads="1"/>
          </p:cNvSpPr>
          <p:nvPr/>
        </p:nvSpPr>
        <p:spPr bwMode="auto">
          <a:xfrm>
            <a:off x="522033" y="1608050"/>
            <a:ext cx="1106421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5400" b="1" i="0" u="none" strike="noStrike" cap="none" normalizeH="0" baseline="0" dirty="0">
                <a:ln>
                  <a:noFill/>
                </a:ln>
                <a:solidFill>
                  <a:schemeClr val="tx1"/>
                </a:solidFill>
                <a:effectLst/>
                <a:latin typeface="+mj-lt"/>
              </a:rPr>
              <a:t>Thank You</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5400" b="1"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mj-lt"/>
              </a:rPr>
              <a:t>Further questions: please contact Andre Kuroswiski at kuroswiski@ita.br</a:t>
            </a:r>
          </a:p>
          <a:p>
            <a:pPr lvl="0" eaLnBrk="0" hangingPunct="0"/>
            <a:endParaRPr lang="en-US" altLang="en-US" sz="2400" dirty="0">
              <a:latin typeface="+mj-lt"/>
            </a:endParaRPr>
          </a:p>
          <a:p>
            <a:pPr lvl="0" eaLnBrk="0" hangingPunct="0"/>
            <a:r>
              <a:rPr lang="en-US" altLang="en-US" sz="2400" dirty="0">
                <a:latin typeface="+mj-lt"/>
              </a:rPr>
              <a:t>Code available at https://github.com/andrekuros/B-ACE/</a:t>
            </a:r>
            <a:endParaRPr kumimoji="0" lang="en-US" altLang="en-US" sz="240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tabLst/>
            </a:pPr>
            <a:endParaRPr lang="en-US" altLang="en-US" sz="5400" b="1" dirty="0">
              <a:latin typeface="+mj-lt"/>
            </a:endParaRPr>
          </a:p>
        </p:txBody>
      </p:sp>
    </p:spTree>
    <p:extLst>
      <p:ext uri="{BB962C8B-B14F-4D97-AF65-F5344CB8AC3E}">
        <p14:creationId xmlns:p14="http://schemas.microsoft.com/office/powerpoint/2010/main" val="386162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fr-FR" dirty="0"/>
              <a:t>B-ACE </a:t>
            </a:r>
            <a:r>
              <a:rPr lang="fr-FR" dirty="0" err="1"/>
              <a:t>Environment</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28</a:t>
            </a:fld>
            <a:endParaRPr lang="en-US" dirty="0">
              <a:solidFill>
                <a:srgbClr val="000000"/>
              </a:solidFill>
            </a:endParaRPr>
          </a:p>
        </p:txBody>
      </p:sp>
      <p:sp>
        <p:nvSpPr>
          <p:cNvPr id="10" name="Rectangle 3">
            <a:extLst>
              <a:ext uri="{FF2B5EF4-FFF2-40B4-BE49-F238E27FC236}">
                <a16:creationId xmlns:a16="http://schemas.microsoft.com/office/drawing/2014/main" id="{483EEBFA-8CAF-B8FD-0183-B8C780449AD8}"/>
              </a:ext>
            </a:extLst>
          </p:cNvPr>
          <p:cNvSpPr txBox="1">
            <a:spLocks noChangeArrowheads="1"/>
          </p:cNvSpPr>
          <p:nvPr/>
        </p:nvSpPr>
        <p:spPr bwMode="auto">
          <a:xfrm>
            <a:off x="1228772" y="949910"/>
            <a:ext cx="9734455" cy="1110118"/>
          </a:xfrm>
          <a:prstGeom prst="rect">
            <a:avLst/>
          </a:prstGeom>
          <a:noFill/>
          <a:ln w="9525">
            <a:noFill/>
            <a:miter lim="800000"/>
            <a:headEnd/>
            <a:tailEnd/>
          </a:ln>
        </p:spPr>
        <p:txBody>
          <a:bodyPr/>
          <a:lstStyle/>
          <a:p>
            <a:pPr algn="ctr">
              <a:lnSpc>
                <a:spcPct val="90000"/>
              </a:lnSpc>
              <a:spcBef>
                <a:spcPct val="20000"/>
              </a:spcBef>
              <a:defRPr/>
            </a:pPr>
            <a:r>
              <a:rPr lang="en-US" sz="2400" b="1" kern="0" dirty="0">
                <a:solidFill>
                  <a:srgbClr val="000000"/>
                </a:solidFill>
                <a:latin typeface="Arial" pitchFamily="34" charset="0"/>
                <a:cs typeface="Arial" pitchFamily="34" charset="0"/>
              </a:rPr>
              <a:t>Beyond Visual Range (BVR) – Air Combat Environment</a:t>
            </a:r>
          </a:p>
          <a:p>
            <a:pPr algn="ctr">
              <a:lnSpc>
                <a:spcPct val="90000"/>
              </a:lnSpc>
              <a:spcBef>
                <a:spcPct val="20000"/>
              </a:spcBef>
              <a:defRPr/>
            </a:pPr>
            <a:r>
              <a:rPr lang="en-US" sz="3600" b="1" kern="0" dirty="0">
                <a:solidFill>
                  <a:srgbClr val="0033CC"/>
                </a:solidFill>
                <a:latin typeface="Arial" pitchFamily="34" charset="0"/>
                <a:cs typeface="Arial" pitchFamily="34" charset="0"/>
              </a:rPr>
              <a:t>B-ACE</a:t>
            </a:r>
          </a:p>
          <a:p>
            <a:pPr>
              <a:lnSpc>
                <a:spcPct val="90000"/>
              </a:lnSpc>
              <a:spcBef>
                <a:spcPct val="20000"/>
              </a:spcBef>
              <a:defRPr/>
            </a:pPr>
            <a:endParaRPr lang="en-US" sz="2400" b="1" kern="0" dirty="0">
              <a:solidFill>
                <a:srgbClr val="0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82545002-7CBF-A167-42DF-91758AC45706}"/>
              </a:ext>
            </a:extLst>
          </p:cNvPr>
          <p:cNvSpPr txBox="1"/>
          <p:nvPr/>
        </p:nvSpPr>
        <p:spPr>
          <a:xfrm>
            <a:off x="339884" y="2060028"/>
            <a:ext cx="5501619" cy="3816429"/>
          </a:xfrm>
          <a:prstGeom prst="rect">
            <a:avLst/>
          </a:prstGeom>
          <a:ln>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457200" indent="-457200">
              <a:buAutoNum type="arabicPeriod"/>
            </a:pPr>
            <a:r>
              <a:rPr lang="en-US" sz="2200" dirty="0"/>
              <a:t>Open BVR Air Combat Simulation</a:t>
            </a:r>
          </a:p>
          <a:p>
            <a:endParaRPr lang="en-US" sz="2200" dirty="0"/>
          </a:p>
          <a:p>
            <a:r>
              <a:rPr lang="en-US" sz="2200" dirty="0"/>
              <a:t>2. Adheres to Reinforcement Learning standards (Gymnasium and PettingZoo) </a:t>
            </a:r>
          </a:p>
          <a:p>
            <a:endParaRPr lang="en-US" sz="2200" dirty="0"/>
          </a:p>
          <a:p>
            <a:r>
              <a:rPr lang="en-US" sz="2200" dirty="0"/>
              <a:t>3. Lightweight Simulation, balancing performance and realism</a:t>
            </a:r>
          </a:p>
          <a:p>
            <a:endParaRPr lang="en-US" sz="2200" dirty="0"/>
          </a:p>
          <a:p>
            <a:r>
              <a:rPr lang="en-US" sz="2200" dirty="0"/>
              <a:t>4. Presents Godot Engine as an alternative for military simulation research </a:t>
            </a:r>
          </a:p>
          <a:p>
            <a:endParaRPr lang="en-US" sz="2200" dirty="0"/>
          </a:p>
        </p:txBody>
      </p:sp>
      <p:grpSp>
        <p:nvGrpSpPr>
          <p:cNvPr id="16" name="Group 15">
            <a:extLst>
              <a:ext uri="{FF2B5EF4-FFF2-40B4-BE49-F238E27FC236}">
                <a16:creationId xmlns:a16="http://schemas.microsoft.com/office/drawing/2014/main" id="{EFB397EC-743D-8A99-4679-023A3478EBC9}"/>
              </a:ext>
            </a:extLst>
          </p:cNvPr>
          <p:cNvGrpSpPr/>
          <p:nvPr/>
        </p:nvGrpSpPr>
        <p:grpSpPr>
          <a:xfrm>
            <a:off x="9018553" y="2377762"/>
            <a:ext cx="2702121" cy="1221467"/>
            <a:chOff x="9018553" y="2377762"/>
            <a:chExt cx="2702121" cy="1221467"/>
          </a:xfrm>
        </p:grpSpPr>
        <p:pic>
          <p:nvPicPr>
            <p:cNvPr id="1026" name="Picture 2" descr="GitHub - Farama-Foundation/PettingZoo ...">
              <a:extLst>
                <a:ext uri="{FF2B5EF4-FFF2-40B4-BE49-F238E27FC236}">
                  <a16:creationId xmlns:a16="http://schemas.microsoft.com/office/drawing/2014/main" id="{3DDFB83A-C24A-1EF3-EBF1-B20080F27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0" t="15021" r="7617"/>
            <a:stretch/>
          </p:blipFill>
          <p:spPr bwMode="auto">
            <a:xfrm>
              <a:off x="9018553" y="2896145"/>
              <a:ext cx="2702121" cy="703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ymnasium Documentation">
              <a:extLst>
                <a:ext uri="{FF2B5EF4-FFF2-40B4-BE49-F238E27FC236}">
                  <a16:creationId xmlns:a16="http://schemas.microsoft.com/office/drawing/2014/main" id="{9112D559-69E1-E2AA-C23F-6E937BB172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28" t="33314" r="8720" b="34087"/>
            <a:stretch/>
          </p:blipFill>
          <p:spPr bwMode="auto">
            <a:xfrm>
              <a:off x="9179333" y="2377762"/>
              <a:ext cx="2531754" cy="51103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Godot – Wikipédia, a enciclopédia livre">
            <a:extLst>
              <a:ext uri="{FF2B5EF4-FFF2-40B4-BE49-F238E27FC236}">
                <a16:creationId xmlns:a16="http://schemas.microsoft.com/office/drawing/2014/main" id="{0FD4F08D-C5B6-14D9-FF37-9E1CBCF3F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081" y="4165596"/>
            <a:ext cx="2577063" cy="104396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D652E61-2335-A907-618C-24216BC0A532}"/>
              </a:ext>
            </a:extLst>
          </p:cNvPr>
          <p:cNvGrpSpPr/>
          <p:nvPr/>
        </p:nvGrpSpPr>
        <p:grpSpPr>
          <a:xfrm>
            <a:off x="6568966" y="2060028"/>
            <a:ext cx="4929351" cy="3878317"/>
            <a:chOff x="6568966" y="2060028"/>
            <a:chExt cx="4929351" cy="3878317"/>
          </a:xfrm>
        </p:grpSpPr>
        <p:cxnSp>
          <p:nvCxnSpPr>
            <p:cNvPr id="12" name="Straight Connector 11">
              <a:extLst>
                <a:ext uri="{FF2B5EF4-FFF2-40B4-BE49-F238E27FC236}">
                  <a16:creationId xmlns:a16="http://schemas.microsoft.com/office/drawing/2014/main" id="{B768557F-041A-D60C-6774-F8B164809C20}"/>
                </a:ext>
              </a:extLst>
            </p:cNvPr>
            <p:cNvCxnSpPr/>
            <p:nvPr/>
          </p:nvCxnSpPr>
          <p:spPr bwMode="auto">
            <a:xfrm>
              <a:off x="8923283" y="2060028"/>
              <a:ext cx="0" cy="387831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B5D9CF89-FACC-360B-52B0-A8C9E180A15A}"/>
                </a:ext>
              </a:extLst>
            </p:cNvPr>
            <p:cNvCxnSpPr>
              <a:cxnSpLocks/>
            </p:cNvCxnSpPr>
            <p:nvPr/>
          </p:nvCxnSpPr>
          <p:spPr bwMode="auto">
            <a:xfrm>
              <a:off x="6568966" y="3846786"/>
              <a:ext cx="4929351"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pic>
        <p:nvPicPr>
          <p:cNvPr id="2" name="Imagem 1">
            <a:extLst>
              <a:ext uri="{FF2B5EF4-FFF2-40B4-BE49-F238E27FC236}">
                <a16:creationId xmlns:a16="http://schemas.microsoft.com/office/drawing/2014/main" id="{F2325A9D-3047-54E9-165C-737C405CCC38}"/>
              </a:ext>
            </a:extLst>
          </p:cNvPr>
          <p:cNvPicPr>
            <a:picLocks noChangeAspect="1"/>
          </p:cNvPicPr>
          <p:nvPr/>
        </p:nvPicPr>
        <p:blipFill>
          <a:blip r:embed="rId6"/>
          <a:stretch>
            <a:fillRect/>
          </a:stretch>
        </p:blipFill>
        <p:spPr>
          <a:xfrm>
            <a:off x="6763555" y="4001217"/>
            <a:ext cx="1903679" cy="1466538"/>
          </a:xfrm>
          <a:prstGeom prst="rect">
            <a:avLst/>
          </a:prstGeom>
        </p:spPr>
      </p:pic>
      <p:cxnSp>
        <p:nvCxnSpPr>
          <p:cNvPr id="6" name="Straight Arrow Connector 5">
            <a:extLst>
              <a:ext uri="{FF2B5EF4-FFF2-40B4-BE49-F238E27FC236}">
                <a16:creationId xmlns:a16="http://schemas.microsoft.com/office/drawing/2014/main" id="{8B697FEE-C3D3-D037-F989-45822529C92F}"/>
              </a:ext>
            </a:extLst>
          </p:cNvPr>
          <p:cNvCxnSpPr>
            <a:cxnSpLocks/>
          </p:cNvCxnSpPr>
          <p:nvPr/>
        </p:nvCxnSpPr>
        <p:spPr bwMode="auto">
          <a:xfrm>
            <a:off x="2024109" y="1340529"/>
            <a:ext cx="8211844"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15" name="Picture 14">
            <a:extLst>
              <a:ext uri="{FF2B5EF4-FFF2-40B4-BE49-F238E27FC236}">
                <a16:creationId xmlns:a16="http://schemas.microsoft.com/office/drawing/2014/main" id="{726F5823-1184-A466-EDE5-B3113A04DF01}"/>
              </a:ext>
            </a:extLst>
          </p:cNvPr>
          <p:cNvPicPr>
            <a:picLocks noChangeAspect="1"/>
          </p:cNvPicPr>
          <p:nvPr/>
        </p:nvPicPr>
        <p:blipFill>
          <a:blip r:embed="rId7"/>
          <a:stretch>
            <a:fillRect/>
          </a:stretch>
        </p:blipFill>
        <p:spPr>
          <a:xfrm>
            <a:off x="6638249" y="2214458"/>
            <a:ext cx="2332670" cy="1555113"/>
          </a:xfrm>
          <a:prstGeom prst="rect">
            <a:avLst/>
          </a:prstGeom>
        </p:spPr>
      </p:pic>
    </p:spTree>
    <p:extLst>
      <p:ext uri="{BB962C8B-B14F-4D97-AF65-F5344CB8AC3E}">
        <p14:creationId xmlns:p14="http://schemas.microsoft.com/office/powerpoint/2010/main" val="11150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B-ACE: Agents Missions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29</a:t>
            </a:fld>
            <a:endParaRPr lang="en-US" dirty="0">
              <a:solidFill>
                <a:srgbClr val="000000"/>
              </a:solidFill>
            </a:endParaRPr>
          </a:p>
        </p:txBody>
      </p:sp>
      <p:sp>
        <p:nvSpPr>
          <p:cNvPr id="4" name="Rectangle 2">
            <a:extLst>
              <a:ext uri="{FF2B5EF4-FFF2-40B4-BE49-F238E27FC236}">
                <a16:creationId xmlns:a16="http://schemas.microsoft.com/office/drawing/2014/main" id="{FB56914B-2343-C269-4539-D9AF66AF7F47}"/>
              </a:ext>
            </a:extLst>
          </p:cNvPr>
          <p:cNvSpPr>
            <a:spLocks noChangeArrowheads="1"/>
          </p:cNvSpPr>
          <p:nvPr/>
        </p:nvSpPr>
        <p:spPr bwMode="auto">
          <a:xfrm>
            <a:off x="257201" y="1317431"/>
            <a:ext cx="1109167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Defensive Counter Air (DCA)</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hangingPunct="0">
              <a:buFontTx/>
              <a:buChar char="•"/>
            </a:pPr>
            <a:r>
              <a:rPr kumimoji="0" lang="en-US" altLang="en-US" sz="2000" b="0" i="0" u="none" strike="noStrike" cap="none" normalizeH="0" baseline="0" dirty="0">
                <a:ln>
                  <a:noFill/>
                </a:ln>
                <a:solidFill>
                  <a:schemeClr val="tx1"/>
                </a:solidFill>
                <a:effectLst/>
                <a:latin typeface="Arial" panose="020B0604020202020204" pitchFamily="34" charset="0"/>
              </a:rPr>
              <a:t>Objective: </a:t>
            </a:r>
            <a:r>
              <a:rPr kumimoji="0" lang="en-US" altLang="en-US" sz="2000" b="1" i="0" u="none" strike="noStrike" cap="none" normalizeH="0" baseline="0" dirty="0">
                <a:ln>
                  <a:noFill/>
                </a:ln>
                <a:solidFill>
                  <a:schemeClr val="tx1"/>
                </a:solidFill>
                <a:effectLst/>
                <a:latin typeface="Arial" panose="020B0604020202020204" pitchFamily="34" charset="0"/>
              </a:rPr>
              <a:t>Defend a critical position</a:t>
            </a:r>
            <a:r>
              <a:rPr kumimoji="0" lang="en-US" altLang="en-US" sz="2000" b="0" i="0" u="none" strike="noStrike" cap="none" normalizeH="0" baseline="0" dirty="0">
                <a:ln>
                  <a:noFill/>
                </a:ln>
                <a:solidFill>
                  <a:schemeClr val="tx1"/>
                </a:solidFill>
                <a:effectLst/>
                <a:latin typeface="Arial" panose="020B0604020202020204" pitchFamily="34" charset="0"/>
              </a:rPr>
              <a:t> from enemy aircraft, using tactics to neutralize or deter threats.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Airstrike Operations</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hangingPunct="0">
              <a:buFontTx/>
              <a:buChar char="•"/>
            </a:pPr>
            <a:r>
              <a:rPr kumimoji="0" lang="en-US" altLang="en-US" sz="2000" b="0" i="0" u="none" strike="noStrike" cap="none" normalizeH="0" baseline="0" dirty="0">
                <a:ln>
                  <a:noFill/>
                </a:ln>
                <a:solidFill>
                  <a:schemeClr val="tx1"/>
                </a:solidFill>
                <a:effectLst/>
                <a:latin typeface="Arial" panose="020B0604020202020204" pitchFamily="34" charset="0"/>
              </a:rPr>
              <a:t>Objective: </a:t>
            </a:r>
            <a:r>
              <a:rPr kumimoji="0" lang="en-US" altLang="en-US" sz="2000" b="1" i="0" u="none" strike="noStrike" cap="none" normalizeH="0" baseline="0" dirty="0">
                <a:ln>
                  <a:noFill/>
                </a:ln>
                <a:solidFill>
                  <a:schemeClr val="tx1"/>
                </a:solidFill>
                <a:effectLst/>
                <a:latin typeface="Arial" panose="020B0604020202020204" pitchFamily="34" charset="0"/>
              </a:rPr>
              <a:t>Advance to a target position</a:t>
            </a:r>
            <a:r>
              <a:rPr kumimoji="0" lang="en-US" altLang="en-US" sz="2000" b="0" i="0" u="none" strike="noStrike" cap="none" normalizeH="0" baseline="0" dirty="0">
                <a:ln>
                  <a:noFill/>
                </a:ln>
                <a:solidFill>
                  <a:schemeClr val="tx1"/>
                </a:solidFill>
                <a:effectLst/>
                <a:latin typeface="Arial" panose="020B0604020202020204" pitchFamily="34" charset="0"/>
              </a:rPr>
              <a:t> while avoiding enemy forces. The primary goal is to reach the objective, but engagements are necessary for self-defense.</a:t>
            </a:r>
          </a:p>
          <a:p>
            <a:pPr lvl="1" eaLnBrk="0" hangingPunct="0"/>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Success Metrics</a:t>
            </a:r>
            <a:r>
              <a:rPr kumimoji="0" lang="en-US" altLang="en-US" sz="2000" b="0" i="0" u="none" strike="noStrike" cap="none" normalizeH="0" baseline="0" dirty="0">
                <a:ln>
                  <a:noFill/>
                </a:ln>
                <a:solidFill>
                  <a:schemeClr val="tx1"/>
                </a:solidFill>
                <a:effectLst/>
                <a:latin typeface="Arial" panose="020B0604020202020204" pitchFamily="34" charset="0"/>
              </a:rPr>
              <a:t>:</a:t>
            </a:r>
          </a:p>
          <a:p>
            <a:pPr lvl="1" eaLnBrk="0" hangingPunct="0">
              <a:buFontTx/>
              <a:buChar char="•"/>
            </a:pPr>
            <a:r>
              <a:rPr kumimoji="0" lang="en-US" altLang="en-US" sz="2000" b="0" i="0" u="none" strike="noStrike" cap="none" normalizeH="0" baseline="0" dirty="0">
                <a:ln>
                  <a:noFill/>
                </a:ln>
                <a:solidFill>
                  <a:schemeClr val="tx1"/>
                </a:solidFill>
                <a:effectLst/>
                <a:latin typeface="Arial" panose="020B0604020202020204" pitchFamily="34" charset="0"/>
              </a:rPr>
              <a:t>DCA: Success is defined by preventing enemies from reaching the critical position.</a:t>
            </a:r>
          </a:p>
          <a:p>
            <a:pPr lvl="1" eaLnBrk="0" hangingPunct="0">
              <a:buFontTx/>
              <a:buChar char="•"/>
            </a:pPr>
            <a:r>
              <a:rPr kumimoji="0" lang="en-US" altLang="en-US" sz="2000" b="0" i="0" u="none" strike="noStrike" cap="none" normalizeH="0" baseline="0" dirty="0">
                <a:ln>
                  <a:noFill/>
                </a:ln>
                <a:solidFill>
                  <a:schemeClr val="tx1"/>
                </a:solidFill>
                <a:effectLst/>
                <a:latin typeface="Arial" panose="020B0604020202020204" pitchFamily="34" charset="0"/>
              </a:rPr>
              <a:t>Airstrike: Success is defined by advancing and reaching the target position while minimizing engagement.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Time Constraints</a:t>
            </a:r>
            <a:r>
              <a:rPr kumimoji="0" lang="en-US" altLang="en-US" sz="2000" b="0" i="0" u="none" strike="noStrike" cap="none" normalizeH="0" baseline="0" dirty="0">
                <a:ln>
                  <a:noFill/>
                </a:ln>
                <a:solidFill>
                  <a:schemeClr val="tx1"/>
                </a:solidFill>
                <a:effectLst/>
                <a:latin typeface="Arial" panose="020B0604020202020204" pitchFamily="34" charset="0"/>
              </a:rPr>
              <a:t>: Each mission scenario is simulated over a maximum of </a:t>
            </a:r>
            <a:r>
              <a:rPr kumimoji="0" lang="en-US" altLang="en-US" sz="2000" b="1" i="0" u="none" strike="noStrike" cap="none" normalizeH="0" baseline="0" dirty="0">
                <a:ln>
                  <a:noFill/>
                </a:ln>
                <a:solidFill>
                  <a:schemeClr val="tx1"/>
                </a:solidFill>
                <a:effectLst/>
                <a:latin typeface="Arial" panose="020B0604020202020204" pitchFamily="34" charset="0"/>
              </a:rPr>
              <a:t>36,000 steps</a:t>
            </a:r>
            <a:r>
              <a:rPr kumimoji="0" lang="en-US" altLang="en-US" sz="2000" b="0" i="0" u="none" strike="noStrike" cap="none" normalizeH="0" baseline="0" dirty="0">
                <a:ln>
                  <a:noFill/>
                </a:ln>
                <a:solidFill>
                  <a:schemeClr val="tx1"/>
                </a:solidFill>
                <a:effectLst/>
                <a:latin typeface="Arial" panose="020B0604020202020204" pitchFamily="34" charset="0"/>
              </a:rPr>
              <a:t> (equivalent to 30 minutes in real-time).</a:t>
            </a:r>
          </a:p>
        </p:txBody>
      </p:sp>
    </p:spTree>
    <p:extLst>
      <p:ext uri="{BB962C8B-B14F-4D97-AF65-F5344CB8AC3E}">
        <p14:creationId xmlns:p14="http://schemas.microsoft.com/office/powerpoint/2010/main" val="130211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Introduction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3</a:t>
            </a:fld>
            <a:endParaRPr lang="en-US" dirty="0">
              <a:solidFill>
                <a:srgbClr val="000000"/>
              </a:solidFill>
            </a:endParaRPr>
          </a:p>
        </p:txBody>
      </p:sp>
      <p:sp>
        <p:nvSpPr>
          <p:cNvPr id="5" name="TextBox 4">
            <a:extLst>
              <a:ext uri="{FF2B5EF4-FFF2-40B4-BE49-F238E27FC236}">
                <a16:creationId xmlns:a16="http://schemas.microsoft.com/office/drawing/2014/main" id="{5351A4EA-C1D4-7517-A31B-DECD7EEE5000}"/>
              </a:ext>
            </a:extLst>
          </p:cNvPr>
          <p:cNvSpPr txBox="1"/>
          <p:nvPr/>
        </p:nvSpPr>
        <p:spPr>
          <a:xfrm>
            <a:off x="843379" y="2090254"/>
            <a:ext cx="10891421" cy="2246769"/>
          </a:xfrm>
          <a:prstGeom prst="rect">
            <a:avLst/>
          </a:prstGeom>
          <a:noFill/>
          <a:ln>
            <a:solidFill>
              <a:schemeClr val="bg1">
                <a:lumMod val="75000"/>
              </a:schemeClr>
            </a:solidFill>
          </a:ln>
        </p:spPr>
        <p:txBody>
          <a:bodyPr wrap="square">
            <a:spAutoFit/>
          </a:bodyPr>
          <a:lstStyle/>
          <a:p>
            <a:pPr algn="just"/>
            <a:r>
              <a:rPr lang="en-US" sz="2800" dirty="0"/>
              <a:t>Present Beyond Visual Range (BVR) Air Combat Environment (B-ACE), an open-source simulation framework for developing Multi-Agent Reinforcement Learning (MARL) based agents in BVR air combat, balancing accessibility, performance, and realistic tactical decision-making.</a:t>
            </a:r>
          </a:p>
        </p:txBody>
      </p:sp>
      <p:sp>
        <p:nvSpPr>
          <p:cNvPr id="6" name="TextBox 5">
            <a:extLst>
              <a:ext uri="{FF2B5EF4-FFF2-40B4-BE49-F238E27FC236}">
                <a16:creationId xmlns:a16="http://schemas.microsoft.com/office/drawing/2014/main" id="{EC365EA5-5922-2D01-5D60-3461E027DEA7}"/>
              </a:ext>
            </a:extLst>
          </p:cNvPr>
          <p:cNvSpPr txBox="1"/>
          <p:nvPr/>
        </p:nvSpPr>
        <p:spPr>
          <a:xfrm>
            <a:off x="3402227" y="1352329"/>
            <a:ext cx="5303827" cy="523220"/>
          </a:xfrm>
          <a:prstGeom prst="rect">
            <a:avLst/>
          </a:prstGeom>
          <a:noFill/>
        </p:spPr>
        <p:txBody>
          <a:bodyPr wrap="square">
            <a:spAutoFit/>
          </a:bodyPr>
          <a:lstStyle/>
          <a:p>
            <a:pPr algn="ctr"/>
            <a:r>
              <a:rPr lang="en-US" sz="2800" b="1" dirty="0"/>
              <a:t>OBJECTIVE</a:t>
            </a:r>
          </a:p>
        </p:txBody>
      </p:sp>
    </p:spTree>
    <p:extLst>
      <p:ext uri="{BB962C8B-B14F-4D97-AF65-F5344CB8AC3E}">
        <p14:creationId xmlns:p14="http://schemas.microsoft.com/office/powerpoint/2010/main" val="298357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Introduction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4</a:t>
            </a:fld>
            <a:endParaRPr lang="en-US" dirty="0">
              <a:solidFill>
                <a:srgbClr val="000000"/>
              </a:solidFill>
            </a:endParaRPr>
          </a:p>
        </p:txBody>
      </p:sp>
      <p:pic>
        <p:nvPicPr>
          <p:cNvPr id="14" name="Picture 13">
            <a:extLst>
              <a:ext uri="{FF2B5EF4-FFF2-40B4-BE49-F238E27FC236}">
                <a16:creationId xmlns:a16="http://schemas.microsoft.com/office/drawing/2014/main" id="{BC1AB2DE-A1CE-F333-2C8F-D5EF90E24554}"/>
              </a:ext>
            </a:extLst>
          </p:cNvPr>
          <p:cNvPicPr>
            <a:picLocks noChangeAspect="1"/>
          </p:cNvPicPr>
          <p:nvPr/>
        </p:nvPicPr>
        <p:blipFill>
          <a:blip r:embed="rId3"/>
          <a:srcRect b="66689"/>
          <a:stretch/>
        </p:blipFill>
        <p:spPr>
          <a:xfrm>
            <a:off x="392585" y="1315288"/>
            <a:ext cx="4794415" cy="128489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E595513-F8BD-636D-BBC9-B7DF420A533D}"/>
              </a:ext>
            </a:extLst>
          </p:cNvPr>
          <p:cNvPicPr>
            <a:picLocks noChangeAspect="1"/>
          </p:cNvPicPr>
          <p:nvPr/>
        </p:nvPicPr>
        <p:blipFill>
          <a:blip r:embed="rId4"/>
          <a:srcRect r="5909" b="67400"/>
          <a:stretch/>
        </p:blipFill>
        <p:spPr>
          <a:xfrm>
            <a:off x="392585" y="2786555"/>
            <a:ext cx="4794415" cy="128489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3EBE77F-6BE5-B3CC-3402-29849D98248A}"/>
              </a:ext>
            </a:extLst>
          </p:cNvPr>
          <p:cNvPicPr>
            <a:picLocks noChangeAspect="1"/>
          </p:cNvPicPr>
          <p:nvPr/>
        </p:nvPicPr>
        <p:blipFill>
          <a:blip r:embed="rId5"/>
          <a:srcRect b="63575"/>
          <a:stretch/>
        </p:blipFill>
        <p:spPr>
          <a:xfrm>
            <a:off x="392585" y="4444196"/>
            <a:ext cx="4750019" cy="147838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0992CFB-6F9A-3BE6-86CA-B828DDFB843F}"/>
              </a:ext>
            </a:extLst>
          </p:cNvPr>
          <p:cNvPicPr>
            <a:picLocks noChangeAspect="1"/>
          </p:cNvPicPr>
          <p:nvPr/>
        </p:nvPicPr>
        <p:blipFill>
          <a:blip r:embed="rId3"/>
          <a:srcRect t="35001" b="-125"/>
          <a:stretch/>
        </p:blipFill>
        <p:spPr>
          <a:xfrm>
            <a:off x="6314309" y="1058496"/>
            <a:ext cx="4794415" cy="2511973"/>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C2C02AF-D97C-FE3C-F2A8-F3EC539D9BFF}"/>
              </a:ext>
            </a:extLst>
          </p:cNvPr>
          <p:cNvPicPr>
            <a:picLocks noChangeAspect="1"/>
          </p:cNvPicPr>
          <p:nvPr/>
        </p:nvPicPr>
        <p:blipFill>
          <a:blip r:embed="rId5"/>
          <a:srcRect l="1106" t="38908" r="-1106" b="1555"/>
          <a:stretch/>
        </p:blipFill>
        <p:spPr>
          <a:xfrm>
            <a:off x="6358705" y="3975171"/>
            <a:ext cx="4750019" cy="2416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700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Introduction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5</a:t>
            </a:fld>
            <a:endParaRPr lang="en-US" dirty="0">
              <a:solidFill>
                <a:srgbClr val="000000"/>
              </a:solidFill>
            </a:endParaRPr>
          </a:p>
        </p:txBody>
      </p:sp>
      <p:pic>
        <p:nvPicPr>
          <p:cNvPr id="14" name="Picture 13">
            <a:extLst>
              <a:ext uri="{FF2B5EF4-FFF2-40B4-BE49-F238E27FC236}">
                <a16:creationId xmlns:a16="http://schemas.microsoft.com/office/drawing/2014/main" id="{18A48AA3-209E-9434-BDF5-E8EA5685DB44}"/>
              </a:ext>
            </a:extLst>
          </p:cNvPr>
          <p:cNvPicPr>
            <a:picLocks noChangeAspect="1"/>
          </p:cNvPicPr>
          <p:nvPr/>
        </p:nvPicPr>
        <p:blipFill>
          <a:blip r:embed="rId3"/>
          <a:stretch>
            <a:fillRect/>
          </a:stretch>
        </p:blipFill>
        <p:spPr>
          <a:xfrm>
            <a:off x="1676400" y="979795"/>
            <a:ext cx="9095162" cy="5425831"/>
          </a:xfrm>
          <a:prstGeom prst="rect">
            <a:avLst/>
          </a:prstGeom>
        </p:spPr>
      </p:pic>
      <p:sp>
        <p:nvSpPr>
          <p:cNvPr id="2" name="Rectangle 1">
            <a:extLst>
              <a:ext uri="{FF2B5EF4-FFF2-40B4-BE49-F238E27FC236}">
                <a16:creationId xmlns:a16="http://schemas.microsoft.com/office/drawing/2014/main" id="{BB786162-C8F3-928F-5E5F-70AD0656AB78}"/>
              </a:ext>
            </a:extLst>
          </p:cNvPr>
          <p:cNvSpPr/>
          <p:nvPr/>
        </p:nvSpPr>
        <p:spPr bwMode="auto">
          <a:xfrm>
            <a:off x="2907791" y="1947672"/>
            <a:ext cx="3968497" cy="265176"/>
          </a:xfrm>
          <a:prstGeom prst="rect">
            <a:avLst/>
          </a:prstGeom>
          <a:solidFill>
            <a:srgbClr val="7030A0">
              <a:alpha val="2902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4" name="Straight Arrow Connector 3">
            <a:extLst>
              <a:ext uri="{FF2B5EF4-FFF2-40B4-BE49-F238E27FC236}">
                <a16:creationId xmlns:a16="http://schemas.microsoft.com/office/drawing/2014/main" id="{A32B0393-3FBC-40DB-F90C-57A76D1895CF}"/>
              </a:ext>
            </a:extLst>
          </p:cNvPr>
          <p:cNvCxnSpPr>
            <a:cxnSpLocks/>
            <a:stCxn id="2" idx="3"/>
          </p:cNvCxnSpPr>
          <p:nvPr/>
        </p:nvCxnSpPr>
        <p:spPr bwMode="auto">
          <a:xfrm>
            <a:off x="6876288" y="2080260"/>
            <a:ext cx="2734056" cy="699516"/>
          </a:xfrm>
          <a:prstGeom prst="straightConnector1">
            <a:avLst/>
          </a:prstGeom>
          <a:solidFill>
            <a:schemeClr val="accent1"/>
          </a:solidFill>
          <a:ln w="38100" cap="flat" cmpd="sng" algn="ctr">
            <a:solidFill>
              <a:schemeClr val="tx2">
                <a:lumMod val="60000"/>
                <a:lumOff val="40000"/>
              </a:schemeClr>
            </a:solidFill>
            <a:prstDash val="solid"/>
            <a:miter lim="800000"/>
            <a:headEnd type="none" w="med" len="med"/>
            <a:tailEnd type="triangle"/>
          </a:ln>
          <a:effectLst/>
        </p:spPr>
      </p:cxnSp>
      <p:sp>
        <p:nvSpPr>
          <p:cNvPr id="3" name="TextBox 2">
            <a:extLst>
              <a:ext uri="{FF2B5EF4-FFF2-40B4-BE49-F238E27FC236}">
                <a16:creationId xmlns:a16="http://schemas.microsoft.com/office/drawing/2014/main" id="{BCD13409-C064-4849-932A-F887628FDCD6}"/>
              </a:ext>
            </a:extLst>
          </p:cNvPr>
          <p:cNvSpPr txBox="1"/>
          <p:nvPr/>
        </p:nvSpPr>
        <p:spPr>
          <a:xfrm>
            <a:off x="2345741" y="902401"/>
            <a:ext cx="8494633" cy="400110"/>
          </a:xfrm>
          <a:prstGeom prst="rect">
            <a:avLst/>
          </a:prstGeom>
          <a:solidFill>
            <a:schemeClr val="bg1"/>
          </a:solidFill>
        </p:spPr>
        <p:txBody>
          <a:bodyPr wrap="none" rtlCol="0">
            <a:spAutoFit/>
          </a:bodyPr>
          <a:lstStyle/>
          <a:p>
            <a:r>
              <a:rPr lang="en-US" sz="2000"/>
              <a:t>	Published papers according to Scopus Base (2014-2023)		</a:t>
            </a:r>
          </a:p>
        </p:txBody>
      </p:sp>
    </p:spTree>
    <p:extLst>
      <p:ext uri="{BB962C8B-B14F-4D97-AF65-F5344CB8AC3E}">
        <p14:creationId xmlns:p14="http://schemas.microsoft.com/office/powerpoint/2010/main" val="66708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quarter" idx="11"/>
          </p:nvPr>
        </p:nvSpPr>
        <p:spPr>
          <a:xfrm>
            <a:off x="480132" y="1483360"/>
            <a:ext cx="11250613" cy="4638592"/>
          </a:xfrm>
        </p:spPr>
        <p:txBody>
          <a:bodyPr/>
          <a:lstStyle/>
          <a:p>
            <a:r>
              <a:rPr lang="en-US" dirty="0"/>
              <a:t>Introduction</a:t>
            </a:r>
          </a:p>
          <a:p>
            <a:r>
              <a:rPr lang="en-US" sz="2800" dirty="0"/>
              <a:t>Background and Related Work</a:t>
            </a:r>
          </a:p>
          <a:p>
            <a:r>
              <a:rPr lang="en-US" dirty="0"/>
              <a:t>B-ACE Environment</a:t>
            </a:r>
          </a:p>
          <a:p>
            <a:r>
              <a:rPr lang="en-US" dirty="0"/>
              <a:t>Case Studies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Tree>
    <p:extLst>
      <p:ext uri="{BB962C8B-B14F-4D97-AF65-F5344CB8AC3E}">
        <p14:creationId xmlns:p14="http://schemas.microsoft.com/office/powerpoint/2010/main" val="14902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D8D8D8"/>
                                      </p:to>
                                    </p:animClr>
                                    <p:animClr clrSpc="rgb" dir="cw">
                                      <p:cBhvr>
                                        <p:cTn id="7" dur="500" fill="hold"/>
                                        <p:tgtEl>
                                          <p:spTgt spid="4">
                                            <p:txEl>
                                              <p:pRg st="0" end="0"/>
                                            </p:txEl>
                                          </p:spTgt>
                                        </p:tgtEl>
                                        <p:attrNameLst>
                                          <p:attrName>fillcolor</p:attrName>
                                        </p:attrNameLst>
                                      </p:cBhvr>
                                      <p:to>
                                        <a:srgbClr val="D8D8D8"/>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2" end="2"/>
                                            </p:txEl>
                                          </p:spTgt>
                                        </p:tgtEl>
                                        <p:attrNameLst>
                                          <p:attrName>style.color</p:attrName>
                                        </p:attrNameLst>
                                      </p:cBhvr>
                                      <p:to>
                                        <a:srgbClr val="D8D8D8"/>
                                      </p:to>
                                    </p:animClr>
                                    <p:animClr clrSpc="rgb" dir="cw">
                                      <p:cBhvr>
                                        <p:cTn id="12" dur="500" fill="hold"/>
                                        <p:tgtEl>
                                          <p:spTgt spid="4">
                                            <p:txEl>
                                              <p:pRg st="2" end="2"/>
                                            </p:txEl>
                                          </p:spTgt>
                                        </p:tgtEl>
                                        <p:attrNameLst>
                                          <p:attrName>fillcolor</p:attrName>
                                        </p:attrNameLst>
                                      </p:cBhvr>
                                      <p:to>
                                        <a:srgbClr val="D8D8D8"/>
                                      </p:to>
                                    </p:animClr>
                                    <p:set>
                                      <p:cBhvr>
                                        <p:cTn id="13" dur="500" fill="hold"/>
                                        <p:tgtEl>
                                          <p:spTgt spid="4">
                                            <p:txEl>
                                              <p:pRg st="2" end="2"/>
                                            </p:txEl>
                                          </p:spTgt>
                                        </p:tgtEl>
                                        <p:attrNameLst>
                                          <p:attrName>fill.type</p:attrName>
                                        </p:attrNameLst>
                                      </p:cBhvr>
                                      <p:to>
                                        <p:strVal val="solid"/>
                                      </p:to>
                                    </p:set>
                                    <p:set>
                                      <p:cBhvr>
                                        <p:cTn id="14" dur="500" fill="hold"/>
                                        <p:tgtEl>
                                          <p:spTgt spid="4">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4">
                                            <p:txEl>
                                              <p:pRg st="3" end="3"/>
                                            </p:txEl>
                                          </p:spTgt>
                                        </p:tgtEl>
                                        <p:attrNameLst>
                                          <p:attrName>style.color</p:attrName>
                                        </p:attrNameLst>
                                      </p:cBhvr>
                                      <p:to>
                                        <a:srgbClr val="D8D8D8"/>
                                      </p:to>
                                    </p:animClr>
                                    <p:animClr clrSpc="rgb" dir="cw">
                                      <p:cBhvr>
                                        <p:cTn id="17" dur="500" fill="hold"/>
                                        <p:tgtEl>
                                          <p:spTgt spid="4">
                                            <p:txEl>
                                              <p:pRg st="3" end="3"/>
                                            </p:txEl>
                                          </p:spTgt>
                                        </p:tgtEl>
                                        <p:attrNameLst>
                                          <p:attrName>fillcolor</p:attrName>
                                        </p:attrNameLst>
                                      </p:cBhvr>
                                      <p:to>
                                        <a:srgbClr val="D8D8D8"/>
                                      </p:to>
                                    </p:animClr>
                                    <p:set>
                                      <p:cBhvr>
                                        <p:cTn id="18" dur="500" fill="hold"/>
                                        <p:tgtEl>
                                          <p:spTgt spid="4">
                                            <p:txEl>
                                              <p:pRg st="3" end="3"/>
                                            </p:txEl>
                                          </p:spTgt>
                                        </p:tgtEl>
                                        <p:attrNameLst>
                                          <p:attrName>fill.type</p:attrName>
                                        </p:attrNameLst>
                                      </p:cBhvr>
                                      <p:to>
                                        <p:strVal val="solid"/>
                                      </p:to>
                                    </p:set>
                                    <p:set>
                                      <p:cBhvr>
                                        <p:cTn id="19" dur="500" fill="hold"/>
                                        <p:tgtEl>
                                          <p:spTgt spid="4">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Beyond Visual Range (BVR) Air Combat</a:t>
            </a:r>
          </a:p>
        </p:txBody>
      </p:sp>
      <p:sp>
        <p:nvSpPr>
          <p:cNvPr id="5437" name="Slide Number Placeholder 775"/>
          <p:cNvSpPr>
            <a:spLocks noGrp="1"/>
          </p:cNvSpPr>
          <p:nvPr>
            <p:ph type="sldNum" sz="quarter" idx="4"/>
          </p:nvPr>
        </p:nvSpPr>
        <p:spPr bwMode="auto">
          <a:xfrm>
            <a:off x="11117836" y="6398322"/>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7</a:t>
            </a:fld>
            <a:endParaRPr lang="en-US" dirty="0">
              <a:solidFill>
                <a:srgbClr val="000000"/>
              </a:solidFill>
            </a:endParaRPr>
          </a:p>
        </p:txBody>
      </p:sp>
      <p:cxnSp>
        <p:nvCxnSpPr>
          <p:cNvPr id="17" name="Conector reto 14">
            <a:extLst>
              <a:ext uri="{FF2B5EF4-FFF2-40B4-BE49-F238E27FC236}">
                <a16:creationId xmlns:a16="http://schemas.microsoft.com/office/drawing/2014/main" id="{557F6506-43F4-B1D0-28D5-D5FA4EA518C4}"/>
              </a:ext>
            </a:extLst>
          </p:cNvPr>
          <p:cNvCxnSpPr>
            <a:cxnSpLocks/>
          </p:cNvCxnSpPr>
          <p:nvPr/>
        </p:nvCxnSpPr>
        <p:spPr>
          <a:xfrm flipH="1" flipV="1">
            <a:off x="2258343" y="989144"/>
            <a:ext cx="73627" cy="258963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Imagem 22">
            <a:extLst>
              <a:ext uri="{FF2B5EF4-FFF2-40B4-BE49-F238E27FC236}">
                <a16:creationId xmlns:a16="http://schemas.microsoft.com/office/drawing/2014/main" id="{0FF1620E-2FF2-10B4-ECA9-EE972A34581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4485" y="3081103"/>
            <a:ext cx="665325" cy="665325"/>
          </a:xfrm>
          <a:prstGeom prst="rect">
            <a:avLst/>
          </a:prstGeom>
        </p:spPr>
      </p:pic>
      <p:pic>
        <p:nvPicPr>
          <p:cNvPr id="22" name="Imagem 21">
            <a:extLst>
              <a:ext uri="{FF2B5EF4-FFF2-40B4-BE49-F238E27FC236}">
                <a16:creationId xmlns:a16="http://schemas.microsoft.com/office/drawing/2014/main" id="{D77D93CA-6C22-3BBD-3295-594745ACAC8F}"/>
              </a:ext>
            </a:extLst>
          </p:cNvPr>
          <p:cNvPicPr>
            <a:picLocks noChangeAspect="1"/>
          </p:cNvPicPr>
          <p:nvPr/>
        </p:nvPicPr>
        <p:blipFill>
          <a:blip r:embed="rId5"/>
          <a:srcRect r="50000"/>
          <a:stretch/>
        </p:blipFill>
        <p:spPr>
          <a:xfrm rot="15574474">
            <a:off x="6113963" y="2049590"/>
            <a:ext cx="608108" cy="803571"/>
          </a:xfrm>
          <a:prstGeom prst="rect">
            <a:avLst/>
          </a:prstGeom>
        </p:spPr>
      </p:pic>
      <p:pic>
        <p:nvPicPr>
          <p:cNvPr id="26" name="Imagem 25">
            <a:extLst>
              <a:ext uri="{FF2B5EF4-FFF2-40B4-BE49-F238E27FC236}">
                <a16:creationId xmlns:a16="http://schemas.microsoft.com/office/drawing/2014/main" id="{A706CAFF-A80A-D016-B47C-53C008FCCBA5}"/>
              </a:ext>
            </a:extLst>
          </p:cNvPr>
          <p:cNvPicPr>
            <a:picLocks noChangeAspect="1"/>
          </p:cNvPicPr>
          <p:nvPr/>
        </p:nvPicPr>
        <p:blipFill>
          <a:blip r:embed="rId5"/>
          <a:srcRect r="50000"/>
          <a:stretch/>
        </p:blipFill>
        <p:spPr>
          <a:xfrm rot="16200000">
            <a:off x="6262004" y="4267064"/>
            <a:ext cx="608108" cy="803571"/>
          </a:xfrm>
          <a:prstGeom prst="rect">
            <a:avLst/>
          </a:prstGeom>
        </p:spPr>
      </p:pic>
      <p:pic>
        <p:nvPicPr>
          <p:cNvPr id="27" name="Imagem 22">
            <a:extLst>
              <a:ext uri="{FF2B5EF4-FFF2-40B4-BE49-F238E27FC236}">
                <a16:creationId xmlns:a16="http://schemas.microsoft.com/office/drawing/2014/main" id="{A78180F8-9763-9760-C82D-F77FFA00650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73889" y="4449672"/>
            <a:ext cx="665325" cy="665325"/>
          </a:xfrm>
          <a:prstGeom prst="rect">
            <a:avLst/>
          </a:prstGeom>
        </p:spPr>
      </p:pic>
      <p:sp>
        <p:nvSpPr>
          <p:cNvPr id="32" name="Círculo Parcial 31">
            <a:extLst>
              <a:ext uri="{FF2B5EF4-FFF2-40B4-BE49-F238E27FC236}">
                <a16:creationId xmlns:a16="http://schemas.microsoft.com/office/drawing/2014/main" id="{8E2168B3-3184-C28C-68FD-A27A1DE11441}"/>
              </a:ext>
            </a:extLst>
          </p:cNvPr>
          <p:cNvSpPr/>
          <p:nvPr/>
        </p:nvSpPr>
        <p:spPr bwMode="auto">
          <a:xfrm rot="8040068">
            <a:off x="-3546182" y="-1342804"/>
            <a:ext cx="9019823" cy="9513137"/>
          </a:xfrm>
          <a:prstGeom prst="pie">
            <a:avLst>
              <a:gd name="adj1" fmla="val 12107216"/>
              <a:gd name="adj2" fmla="val 14928701"/>
            </a:avLst>
          </a:prstGeom>
          <a:solidFill>
            <a:srgbClr val="D9D9D9">
              <a:alpha val="34118"/>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ahoma" charset="0"/>
            </a:endParaRPr>
          </a:p>
        </p:txBody>
      </p:sp>
      <p:sp>
        <p:nvSpPr>
          <p:cNvPr id="33" name="Círculo Parcial 32">
            <a:extLst>
              <a:ext uri="{FF2B5EF4-FFF2-40B4-BE49-F238E27FC236}">
                <a16:creationId xmlns:a16="http://schemas.microsoft.com/office/drawing/2014/main" id="{21C56B0F-987F-9D8C-96A3-3CCC488E9EE1}"/>
              </a:ext>
            </a:extLst>
          </p:cNvPr>
          <p:cNvSpPr/>
          <p:nvPr/>
        </p:nvSpPr>
        <p:spPr bwMode="auto">
          <a:xfrm rot="8040068">
            <a:off x="-2347950" y="25767"/>
            <a:ext cx="9019823" cy="9513137"/>
          </a:xfrm>
          <a:prstGeom prst="pie">
            <a:avLst>
              <a:gd name="adj1" fmla="val 12107216"/>
              <a:gd name="adj2" fmla="val 14928701"/>
            </a:avLst>
          </a:prstGeom>
          <a:solidFill>
            <a:srgbClr val="D9D9D9">
              <a:alpha val="34118"/>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Tahoma" charset="0"/>
            </a:endParaRPr>
          </a:p>
        </p:txBody>
      </p:sp>
      <p:sp>
        <p:nvSpPr>
          <p:cNvPr id="37" name="CaixaDeTexto 36">
            <a:extLst>
              <a:ext uri="{FF2B5EF4-FFF2-40B4-BE49-F238E27FC236}">
                <a16:creationId xmlns:a16="http://schemas.microsoft.com/office/drawing/2014/main" id="{F798D10B-592A-ADE8-B28F-2C6CD8F307A7}"/>
              </a:ext>
            </a:extLst>
          </p:cNvPr>
          <p:cNvSpPr txBox="1"/>
          <p:nvPr/>
        </p:nvSpPr>
        <p:spPr>
          <a:xfrm>
            <a:off x="3059441" y="1150592"/>
            <a:ext cx="1394934" cy="338554"/>
          </a:xfrm>
          <a:prstGeom prst="rect">
            <a:avLst/>
          </a:prstGeom>
          <a:noFill/>
        </p:spPr>
        <p:txBody>
          <a:bodyPr wrap="none" rtlCol="0">
            <a:spAutoFit/>
          </a:bodyPr>
          <a:lstStyle/>
          <a:p>
            <a:r>
              <a:rPr lang="pt-BR" sz="1600" dirty="0"/>
              <a:t>20 </a:t>
            </a:r>
            <a:r>
              <a:rPr lang="pt-BR" sz="1600" dirty="0" err="1"/>
              <a:t>to</a:t>
            </a:r>
            <a:r>
              <a:rPr lang="pt-BR" sz="1600" dirty="0"/>
              <a:t> 200 km</a:t>
            </a:r>
          </a:p>
        </p:txBody>
      </p:sp>
      <p:sp>
        <p:nvSpPr>
          <p:cNvPr id="38" name="TextBox 2">
            <a:extLst>
              <a:ext uri="{FF2B5EF4-FFF2-40B4-BE49-F238E27FC236}">
                <a16:creationId xmlns:a16="http://schemas.microsoft.com/office/drawing/2014/main" id="{232A6C7D-0A32-CD92-E9AB-77E2B7303704}"/>
              </a:ext>
            </a:extLst>
          </p:cNvPr>
          <p:cNvSpPr txBox="1"/>
          <p:nvPr/>
        </p:nvSpPr>
        <p:spPr>
          <a:xfrm>
            <a:off x="7360545" y="2007490"/>
            <a:ext cx="4506753" cy="4154984"/>
          </a:xfrm>
          <a:prstGeom prst="rect">
            <a:avLst/>
          </a:prstGeom>
          <a:ln>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en-US" sz="2200" dirty="0"/>
          </a:p>
          <a:p>
            <a:pPr marL="342900" indent="-342900">
              <a:buFont typeface="Wingdings" panose="05000000000000000000" pitchFamily="2" charset="2"/>
              <a:buChar char="§"/>
            </a:pPr>
            <a:r>
              <a:rPr lang="en-US" sz="2200" dirty="0"/>
              <a:t>Cooperative and Adversarial Scenario</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r>
              <a:rPr lang="en-US" sz="2200" dirty="0"/>
              <a:t>Long-Range Engagement</a:t>
            </a:r>
          </a:p>
          <a:p>
            <a:endParaRPr lang="en-US" sz="2200" dirty="0"/>
          </a:p>
          <a:p>
            <a:pPr marL="342900" indent="-342900">
              <a:buFont typeface="Wingdings" panose="05000000000000000000" pitchFamily="2" charset="2"/>
              <a:buChar char="§"/>
            </a:pPr>
            <a:r>
              <a:rPr lang="en-US" sz="2200" dirty="0"/>
              <a:t>Incomplete and Uncertain Information</a:t>
            </a:r>
          </a:p>
          <a:p>
            <a:endParaRPr lang="en-US" sz="2200" dirty="0"/>
          </a:p>
          <a:p>
            <a:pPr marL="342900" indent="-342900">
              <a:buFont typeface="Wingdings" panose="05000000000000000000" pitchFamily="2" charset="2"/>
              <a:buChar char="§"/>
            </a:pPr>
            <a:r>
              <a:rPr lang="en-US" sz="2200" dirty="0"/>
              <a:t>Delayed Feedback and Long Planning Horizon</a:t>
            </a:r>
          </a:p>
          <a:p>
            <a:pPr marL="457200" indent="-457200">
              <a:buAutoNum type="arabicPeriod"/>
            </a:pPr>
            <a:endParaRPr lang="en-US" sz="2200" dirty="0"/>
          </a:p>
        </p:txBody>
      </p:sp>
      <p:sp>
        <p:nvSpPr>
          <p:cNvPr id="39" name="TextBox 2">
            <a:extLst>
              <a:ext uri="{FF2B5EF4-FFF2-40B4-BE49-F238E27FC236}">
                <a16:creationId xmlns:a16="http://schemas.microsoft.com/office/drawing/2014/main" id="{037E1027-1B75-BA69-1138-7A24944E2440}"/>
              </a:ext>
            </a:extLst>
          </p:cNvPr>
          <p:cNvSpPr txBox="1"/>
          <p:nvPr/>
        </p:nvSpPr>
        <p:spPr>
          <a:xfrm>
            <a:off x="7353300" y="1524658"/>
            <a:ext cx="4513998" cy="461665"/>
          </a:xfrm>
          <a:prstGeom prst="rect">
            <a:avLst/>
          </a:prstGeom>
          <a:solidFill>
            <a:srgbClr val="00B0F0"/>
          </a:solidFill>
          <a:ln>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Challenges for AI Development</a:t>
            </a:r>
          </a:p>
        </p:txBody>
      </p:sp>
      <p:pic>
        <p:nvPicPr>
          <p:cNvPr id="1026" name="Picture 2" descr="AIM-120 AMRAAM Air-to-air missile AIM-7 Sparrow Active radar homing, aim,  angle, weapon, missile png | PNGWing">
            <a:extLst>
              <a:ext uri="{FF2B5EF4-FFF2-40B4-BE49-F238E27FC236}">
                <a16:creationId xmlns:a16="http://schemas.microsoft.com/office/drawing/2014/main" id="{1EEFCA39-6D89-7843-4421-176C0B62188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876" b="89941" l="870" r="97065">
                        <a14:foregroundMark x1="9457" y1="49112" x2="9457" y2="49112"/>
                        <a14:foregroundMark x1="10217" y1="49112" x2="5978" y2="49112"/>
                        <a14:foregroundMark x1="2609" y1="50296" x2="870" y2="46154"/>
                        <a14:foregroundMark x1="87717" y1="54438" x2="97065" y2="47929"/>
                      </a14:backgroundRemoval>
                    </a14:imgEffect>
                  </a14:imgLayer>
                </a14:imgProps>
              </a:ext>
              <a:ext uri="{28A0092B-C50C-407E-A947-70E740481C1C}">
                <a14:useLocalDpi xmlns:a14="http://schemas.microsoft.com/office/drawing/2010/main" val="0"/>
              </a:ext>
            </a:extLst>
          </a:blip>
          <a:srcRect/>
          <a:stretch>
            <a:fillRect/>
          </a:stretch>
        </p:blipFill>
        <p:spPr bwMode="auto">
          <a:xfrm rot="21329407">
            <a:off x="4997071" y="4344792"/>
            <a:ext cx="456397" cy="167930"/>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66A3987C-129D-BC8F-A1E8-4EDFA5C07503}"/>
              </a:ext>
            </a:extLst>
          </p:cNvPr>
          <p:cNvSpPr/>
          <p:nvPr/>
        </p:nvSpPr>
        <p:spPr bwMode="auto">
          <a:xfrm rot="16004921">
            <a:off x="5442989" y="4316806"/>
            <a:ext cx="138544" cy="178050"/>
          </a:xfrm>
          <a:prstGeom prst="triangle">
            <a:avLst/>
          </a:prstGeom>
          <a:gradFill flip="none" rotWithShape="1">
            <a:gsLst>
              <a:gs pos="0">
                <a:srgbClr val="FFFF00"/>
              </a:gs>
              <a:gs pos="48000">
                <a:schemeClr val="accent2">
                  <a:lumMod val="97000"/>
                  <a:lumOff val="3000"/>
                </a:schemeClr>
              </a:gs>
              <a:gs pos="100000">
                <a:srgbClr val="FF0000"/>
              </a:gs>
            </a:gsLst>
            <a:lin ang="162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Oval 2">
            <a:extLst>
              <a:ext uri="{FF2B5EF4-FFF2-40B4-BE49-F238E27FC236}">
                <a16:creationId xmlns:a16="http://schemas.microsoft.com/office/drawing/2014/main" id="{A51EEE75-1B9F-2675-0F24-EBD2B61F7B58}"/>
              </a:ext>
            </a:extLst>
          </p:cNvPr>
          <p:cNvSpPr/>
          <p:nvPr/>
        </p:nvSpPr>
        <p:spPr bwMode="auto">
          <a:xfrm>
            <a:off x="6190905" y="4279037"/>
            <a:ext cx="711163" cy="684989"/>
          </a:xfrm>
          <a:prstGeom prst="ellipse">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5" name="Straight Connector 4">
            <a:extLst>
              <a:ext uri="{FF2B5EF4-FFF2-40B4-BE49-F238E27FC236}">
                <a16:creationId xmlns:a16="http://schemas.microsoft.com/office/drawing/2014/main" id="{88D3ADFC-8CF1-9EB2-3FC6-8FAE11BA2BF5}"/>
              </a:ext>
            </a:extLst>
          </p:cNvPr>
          <p:cNvCxnSpPr>
            <a:endCxn id="3" idx="2"/>
          </p:cNvCxnSpPr>
          <p:nvPr/>
        </p:nvCxnSpPr>
        <p:spPr bwMode="auto">
          <a:xfrm flipV="1">
            <a:off x="2258343" y="4621532"/>
            <a:ext cx="3932562" cy="172410"/>
          </a:xfrm>
          <a:prstGeom prst="line">
            <a:avLst/>
          </a:prstGeom>
          <a:solidFill>
            <a:schemeClr val="accent1"/>
          </a:solidFill>
          <a:ln w="9525" cap="flat" cmpd="sng" algn="ctr">
            <a:solidFill>
              <a:schemeClr val="bg1">
                <a:lumMod val="50000"/>
              </a:schemeClr>
            </a:solidFill>
            <a:prstDash val="solid"/>
            <a:miter lim="800000"/>
            <a:headEnd type="none" w="med" len="med"/>
            <a:tailEnd type="none" w="med" len="med"/>
          </a:ln>
          <a:effectLst/>
        </p:spPr>
      </p:cxnSp>
      <p:cxnSp>
        <p:nvCxnSpPr>
          <p:cNvPr id="7" name="Straight Arrow Connector 6">
            <a:extLst>
              <a:ext uri="{FF2B5EF4-FFF2-40B4-BE49-F238E27FC236}">
                <a16:creationId xmlns:a16="http://schemas.microsoft.com/office/drawing/2014/main" id="{0FEC1FA0-7F61-F3EB-A8C9-2DD030317083}"/>
              </a:ext>
            </a:extLst>
          </p:cNvPr>
          <p:cNvCxnSpPr>
            <a:cxnSpLocks/>
          </p:cNvCxnSpPr>
          <p:nvPr/>
        </p:nvCxnSpPr>
        <p:spPr bwMode="auto">
          <a:xfrm flipV="1">
            <a:off x="717147" y="1453634"/>
            <a:ext cx="5586933" cy="35512"/>
          </a:xfrm>
          <a:prstGeom prst="straightConnector1">
            <a:avLst/>
          </a:prstGeom>
          <a:solidFill>
            <a:schemeClr val="accent1"/>
          </a:solidFill>
          <a:ln w="9525" cap="flat" cmpd="sng" algn="ctr">
            <a:solidFill>
              <a:schemeClr val="tx1"/>
            </a:solidFill>
            <a:prstDash val="solid"/>
            <a:miter lim="800000"/>
            <a:headEnd type="triangle"/>
            <a:tailEnd type="triangle"/>
          </a:ln>
          <a:effectLst/>
        </p:spPr>
      </p:cxnSp>
      <p:sp>
        <p:nvSpPr>
          <p:cNvPr id="11" name="CaixaDeTexto 36">
            <a:extLst>
              <a:ext uri="{FF2B5EF4-FFF2-40B4-BE49-F238E27FC236}">
                <a16:creationId xmlns:a16="http://schemas.microsoft.com/office/drawing/2014/main" id="{33800364-1FA8-431C-1B49-8CAEA7728E80}"/>
              </a:ext>
            </a:extLst>
          </p:cNvPr>
          <p:cNvSpPr txBox="1"/>
          <p:nvPr/>
        </p:nvSpPr>
        <p:spPr>
          <a:xfrm>
            <a:off x="5664496" y="5051296"/>
            <a:ext cx="1635191" cy="338554"/>
          </a:xfrm>
          <a:prstGeom prst="rect">
            <a:avLst/>
          </a:prstGeom>
          <a:noFill/>
        </p:spPr>
        <p:txBody>
          <a:bodyPr wrap="none" rtlCol="0">
            <a:spAutoFit/>
          </a:bodyPr>
          <a:lstStyle/>
          <a:p>
            <a:r>
              <a:rPr lang="pt-BR" sz="1600" dirty="0"/>
              <a:t>Radar </a:t>
            </a:r>
            <a:r>
              <a:rPr lang="pt-BR" sz="1600" dirty="0" err="1"/>
              <a:t>Detection</a:t>
            </a:r>
            <a:endParaRPr lang="pt-BR" sz="1600" dirty="0"/>
          </a:p>
        </p:txBody>
      </p:sp>
      <p:sp>
        <p:nvSpPr>
          <p:cNvPr id="12" name="CaixaDeTexto 36">
            <a:extLst>
              <a:ext uri="{FF2B5EF4-FFF2-40B4-BE49-F238E27FC236}">
                <a16:creationId xmlns:a16="http://schemas.microsoft.com/office/drawing/2014/main" id="{543CCE0E-E47B-0AA9-55F2-4ADBA3E55CD8}"/>
              </a:ext>
            </a:extLst>
          </p:cNvPr>
          <p:cNvSpPr txBox="1"/>
          <p:nvPr/>
        </p:nvSpPr>
        <p:spPr>
          <a:xfrm>
            <a:off x="4301609" y="3839647"/>
            <a:ext cx="2002471" cy="338554"/>
          </a:xfrm>
          <a:prstGeom prst="rect">
            <a:avLst/>
          </a:prstGeom>
          <a:noFill/>
        </p:spPr>
        <p:txBody>
          <a:bodyPr wrap="none" rtlCol="0">
            <a:spAutoFit/>
          </a:bodyPr>
          <a:lstStyle/>
          <a:p>
            <a:r>
              <a:rPr lang="pt-BR" sz="1600" dirty="0" err="1"/>
              <a:t>Long</a:t>
            </a:r>
            <a:r>
              <a:rPr lang="pt-BR" sz="1600" dirty="0"/>
              <a:t> Range </a:t>
            </a:r>
            <a:r>
              <a:rPr lang="pt-BR" sz="1600" dirty="0" err="1"/>
              <a:t>Missiles</a:t>
            </a:r>
            <a:endParaRPr lang="pt-BR" sz="1600" dirty="0"/>
          </a:p>
        </p:txBody>
      </p:sp>
      <p:sp>
        <p:nvSpPr>
          <p:cNvPr id="15" name="TextBox 14">
            <a:extLst>
              <a:ext uri="{FF2B5EF4-FFF2-40B4-BE49-F238E27FC236}">
                <a16:creationId xmlns:a16="http://schemas.microsoft.com/office/drawing/2014/main" id="{92877AE3-0204-E4E8-C8A5-BE6180748CE6}"/>
              </a:ext>
            </a:extLst>
          </p:cNvPr>
          <p:cNvSpPr txBox="1"/>
          <p:nvPr/>
        </p:nvSpPr>
        <p:spPr>
          <a:xfrm>
            <a:off x="717147" y="3911768"/>
            <a:ext cx="1272784" cy="338554"/>
          </a:xfrm>
          <a:prstGeom prst="rect">
            <a:avLst/>
          </a:prstGeom>
          <a:noFill/>
        </p:spPr>
        <p:txBody>
          <a:bodyPr wrap="none" rtlCol="0">
            <a:spAutoFit/>
          </a:bodyPr>
          <a:lstStyle/>
          <a:p>
            <a:r>
              <a:rPr lang="en-US" sz="1600" dirty="0"/>
              <a:t>Cooperation</a:t>
            </a:r>
          </a:p>
        </p:txBody>
      </p:sp>
      <p:cxnSp>
        <p:nvCxnSpPr>
          <p:cNvPr id="19" name="Straight Arrow Connector 18">
            <a:extLst>
              <a:ext uri="{FF2B5EF4-FFF2-40B4-BE49-F238E27FC236}">
                <a16:creationId xmlns:a16="http://schemas.microsoft.com/office/drawing/2014/main" id="{50C683F4-40AA-DAF7-E9FF-E6BCA6194164}"/>
              </a:ext>
            </a:extLst>
          </p:cNvPr>
          <p:cNvCxnSpPr>
            <a:cxnSpLocks/>
          </p:cNvCxnSpPr>
          <p:nvPr/>
        </p:nvCxnSpPr>
        <p:spPr bwMode="auto">
          <a:xfrm flipH="1" flipV="1">
            <a:off x="798158" y="3578781"/>
            <a:ext cx="251652" cy="3329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0" name="Straight Arrow Connector 19">
            <a:extLst>
              <a:ext uri="{FF2B5EF4-FFF2-40B4-BE49-F238E27FC236}">
                <a16:creationId xmlns:a16="http://schemas.microsoft.com/office/drawing/2014/main" id="{3B5D80A7-ACF7-1118-8F66-2E56D5B9E6EE}"/>
              </a:ext>
            </a:extLst>
          </p:cNvPr>
          <p:cNvCxnSpPr>
            <a:cxnSpLocks/>
            <a:stCxn id="15" idx="2"/>
          </p:cNvCxnSpPr>
          <p:nvPr/>
        </p:nvCxnSpPr>
        <p:spPr bwMode="auto">
          <a:xfrm>
            <a:off x="1353539" y="4250322"/>
            <a:ext cx="653012" cy="37120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0" name="TextBox 29">
            <a:extLst>
              <a:ext uri="{FF2B5EF4-FFF2-40B4-BE49-F238E27FC236}">
                <a16:creationId xmlns:a16="http://schemas.microsoft.com/office/drawing/2014/main" id="{D38C291D-D55C-154A-322E-EBED58C830B0}"/>
              </a:ext>
            </a:extLst>
          </p:cNvPr>
          <p:cNvSpPr txBox="1"/>
          <p:nvPr/>
        </p:nvSpPr>
        <p:spPr>
          <a:xfrm>
            <a:off x="5978251" y="3370924"/>
            <a:ext cx="1176925" cy="338554"/>
          </a:xfrm>
          <a:prstGeom prst="rect">
            <a:avLst/>
          </a:prstGeom>
          <a:noFill/>
        </p:spPr>
        <p:txBody>
          <a:bodyPr wrap="none" rtlCol="0">
            <a:spAutoFit/>
          </a:bodyPr>
          <a:lstStyle/>
          <a:p>
            <a:r>
              <a:rPr lang="en-US" sz="1600" dirty="0"/>
              <a:t>Adversarial</a:t>
            </a:r>
          </a:p>
        </p:txBody>
      </p:sp>
      <p:cxnSp>
        <p:nvCxnSpPr>
          <p:cNvPr id="31" name="Straight Arrow Connector 30">
            <a:extLst>
              <a:ext uri="{FF2B5EF4-FFF2-40B4-BE49-F238E27FC236}">
                <a16:creationId xmlns:a16="http://schemas.microsoft.com/office/drawing/2014/main" id="{2867E4A4-F1B0-390F-2B36-F3523060D395}"/>
              </a:ext>
            </a:extLst>
          </p:cNvPr>
          <p:cNvCxnSpPr>
            <a:cxnSpLocks/>
            <a:stCxn id="30" idx="0"/>
            <a:endCxn id="22" idx="1"/>
          </p:cNvCxnSpPr>
          <p:nvPr/>
        </p:nvCxnSpPr>
        <p:spPr bwMode="auto">
          <a:xfrm flipH="1" flipV="1">
            <a:off x="6473038" y="2750410"/>
            <a:ext cx="93676" cy="62051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34" name="Straight Arrow Connector 33">
            <a:extLst>
              <a:ext uri="{FF2B5EF4-FFF2-40B4-BE49-F238E27FC236}">
                <a16:creationId xmlns:a16="http://schemas.microsoft.com/office/drawing/2014/main" id="{78F689E4-0652-CA1E-4091-B8575BFBBBF4}"/>
              </a:ext>
            </a:extLst>
          </p:cNvPr>
          <p:cNvCxnSpPr>
            <a:cxnSpLocks/>
            <a:stCxn id="30" idx="2"/>
          </p:cNvCxnSpPr>
          <p:nvPr/>
        </p:nvCxnSpPr>
        <p:spPr bwMode="auto">
          <a:xfrm>
            <a:off x="6566714" y="3709478"/>
            <a:ext cx="16966" cy="729756"/>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4" name="TextBox 3">
            <a:extLst>
              <a:ext uri="{FF2B5EF4-FFF2-40B4-BE49-F238E27FC236}">
                <a16:creationId xmlns:a16="http://schemas.microsoft.com/office/drawing/2014/main" id="{D5E7DD08-58CA-6543-9DBF-AD55866AD299}"/>
              </a:ext>
            </a:extLst>
          </p:cNvPr>
          <p:cNvSpPr txBox="1"/>
          <p:nvPr/>
        </p:nvSpPr>
        <p:spPr>
          <a:xfrm>
            <a:off x="1471613" y="6600825"/>
            <a:ext cx="184731" cy="58477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460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animBg="1"/>
      <p:bldP spid="39" grpId="0" animBg="1"/>
      <p:bldP spid="2" grpId="0" animBg="1"/>
      <p:bldP spid="3" grpId="0" animBg="1"/>
      <p:bldP spid="11" grpId="0"/>
      <p:bldP spid="12" grpId="0"/>
      <p:bldP spid="15"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 name="Imagem 1">
            <a:extLst>
              <a:ext uri="{FF2B5EF4-FFF2-40B4-BE49-F238E27FC236}">
                <a16:creationId xmlns:a16="http://schemas.microsoft.com/office/drawing/2014/main" id="{4C8BD00F-2983-F6E7-0CB7-8500FF7D21E7}"/>
              </a:ext>
            </a:extLst>
          </p:cNvPr>
          <p:cNvPicPr>
            <a:picLocks noChangeAspect="1"/>
          </p:cNvPicPr>
          <p:nvPr/>
        </p:nvPicPr>
        <p:blipFill>
          <a:blip r:embed="rId3"/>
          <a:stretch>
            <a:fillRect/>
          </a:stretch>
        </p:blipFill>
        <p:spPr>
          <a:xfrm>
            <a:off x="5151685" y="5281043"/>
            <a:ext cx="1985643" cy="1529680"/>
          </a:xfrm>
          <a:prstGeom prst="rect">
            <a:avLst/>
          </a:prstGeom>
        </p:spPr>
      </p:pic>
      <p:sp>
        <p:nvSpPr>
          <p:cNvPr id="5426" name="Double Brace 5425">
            <a:extLst>
              <a:ext uri="{FF2B5EF4-FFF2-40B4-BE49-F238E27FC236}">
                <a16:creationId xmlns:a16="http://schemas.microsoft.com/office/drawing/2014/main" id="{34CA5980-AD9C-4F1B-AB9C-4E73F98B01B6}"/>
              </a:ext>
            </a:extLst>
          </p:cNvPr>
          <p:cNvSpPr/>
          <p:nvPr/>
        </p:nvSpPr>
        <p:spPr bwMode="auto">
          <a:xfrm>
            <a:off x="286990" y="2705830"/>
            <a:ext cx="2302389" cy="1961287"/>
          </a:xfrm>
          <a:prstGeom prst="bracePair">
            <a:avLst>
              <a:gd name="adj" fmla="val 7297"/>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mc:AlternateContent xmlns:mc="http://schemas.openxmlformats.org/markup-compatibility/2006" xmlns:a14="http://schemas.microsoft.com/office/drawing/2010/main">
        <mc:Choice Requires="a14">
          <p:sp>
            <p:nvSpPr>
              <p:cNvPr id="23" name="Cube 22">
                <a:extLst>
                  <a:ext uri="{FF2B5EF4-FFF2-40B4-BE49-F238E27FC236}">
                    <a16:creationId xmlns:a16="http://schemas.microsoft.com/office/drawing/2014/main" id="{24E2FA51-283A-62A5-0C29-FE57A1832E73}"/>
                  </a:ext>
                </a:extLst>
              </p:cNvPr>
              <p:cNvSpPr/>
              <p:nvPr/>
            </p:nvSpPr>
            <p:spPr bwMode="auto">
              <a:xfrm>
                <a:off x="5152004" y="3807154"/>
                <a:ext cx="2410273" cy="963923"/>
              </a:xfrm>
              <a:prstGeom prst="cube">
                <a:avLst>
                  <a:gd name="adj" fmla="val 18926"/>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𝐸𝑛𝑣𝑖𝑟𝑜𝑛𝑚𝑒𝑛𝑡</m:t>
                      </m:r>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23" name="Cube 22">
                <a:extLst>
                  <a:ext uri="{FF2B5EF4-FFF2-40B4-BE49-F238E27FC236}">
                    <a16:creationId xmlns:a16="http://schemas.microsoft.com/office/drawing/2014/main" id="{24E2FA51-283A-62A5-0C29-FE57A1832E73}"/>
                  </a:ext>
                </a:extLst>
              </p:cNvPr>
              <p:cNvSpPr>
                <a:spLocks noRot="1" noChangeAspect="1" noMove="1" noResize="1" noEditPoints="1" noAdjustHandles="1" noChangeArrowheads="1" noChangeShapeType="1" noTextEdit="1"/>
              </p:cNvSpPr>
              <p:nvPr/>
            </p:nvSpPr>
            <p:spPr bwMode="auto">
              <a:xfrm>
                <a:off x="5152004" y="3807154"/>
                <a:ext cx="2410273" cy="963923"/>
              </a:xfrm>
              <a:prstGeom prst="cube">
                <a:avLst>
                  <a:gd name="adj" fmla="val 18926"/>
                </a:avLst>
              </a:prstGeom>
              <a:blipFill>
                <a:blip r:embed="rId4"/>
                <a:stretch>
                  <a:fillRect/>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p:sp>
        <p:nvSpPr>
          <p:cNvPr id="5122" name="Title 3"/>
          <p:cNvSpPr>
            <a:spLocks noGrp="1"/>
          </p:cNvSpPr>
          <p:nvPr>
            <p:ph type="title"/>
          </p:nvPr>
        </p:nvSpPr>
        <p:spPr/>
        <p:txBody>
          <a:bodyPr/>
          <a:lstStyle/>
          <a:p>
            <a:r>
              <a:rPr lang="en-US" sz="2400" dirty="0"/>
              <a:t>Multi-Agent Reinforcement Learning Approach</a:t>
            </a:r>
            <a:endParaRPr lang="en-US" dirty="0"/>
          </a:p>
        </p:txBody>
      </p:sp>
      <p:sp>
        <p:nvSpPr>
          <p:cNvPr id="5437" name="Slide Number Placeholder 775"/>
          <p:cNvSpPr>
            <a:spLocks noGrp="1"/>
          </p:cNvSpPr>
          <p:nvPr>
            <p:ph type="sldNum" sz="quarter" idx="4"/>
          </p:nvPr>
        </p:nvSpPr>
        <p:spPr bwMode="auto">
          <a:xfrm>
            <a:off x="11068084" y="638530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8</a:t>
            </a:fld>
            <a:endParaRPr lang="en-US" dirty="0">
              <a:solidFill>
                <a:srgbClr val="000000"/>
              </a:solidFill>
            </a:endParaRPr>
          </a:p>
        </p:txBody>
      </p:sp>
      <p:cxnSp>
        <p:nvCxnSpPr>
          <p:cNvPr id="17" name="Conector reto 14">
            <a:extLst>
              <a:ext uri="{FF2B5EF4-FFF2-40B4-BE49-F238E27FC236}">
                <a16:creationId xmlns:a16="http://schemas.microsoft.com/office/drawing/2014/main" id="{557F6506-43F4-B1D0-28D5-D5FA4EA518C4}"/>
              </a:ext>
            </a:extLst>
          </p:cNvPr>
          <p:cNvCxnSpPr>
            <a:cxnSpLocks/>
          </p:cNvCxnSpPr>
          <p:nvPr/>
        </p:nvCxnSpPr>
        <p:spPr>
          <a:xfrm flipH="1" flipV="1">
            <a:off x="3792594" y="2116226"/>
            <a:ext cx="73627" cy="258963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CA79D0C3-0A4B-6B10-6006-8CEDCF14F7FE}"/>
                  </a:ext>
                </a:extLst>
              </p:cNvPr>
              <p:cNvSpPr/>
              <p:nvPr/>
            </p:nvSpPr>
            <p:spPr bwMode="auto">
              <a:xfrm>
                <a:off x="5665306" y="2263437"/>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𝑛</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3" name="Rectangle: Rounded Corners 12">
                <a:extLst>
                  <a:ext uri="{FF2B5EF4-FFF2-40B4-BE49-F238E27FC236}">
                    <a16:creationId xmlns:a16="http://schemas.microsoft.com/office/drawing/2014/main" id="{CA79D0C3-0A4B-6B10-6006-8CEDCF14F7FE}"/>
                  </a:ext>
                </a:extLst>
              </p:cNvPr>
              <p:cNvSpPr>
                <a:spLocks noRot="1" noChangeAspect="1" noMove="1" noResize="1" noEditPoints="1" noAdjustHandles="1" noChangeArrowheads="1" noChangeShapeType="1" noTextEdit="1"/>
              </p:cNvSpPr>
              <p:nvPr/>
            </p:nvSpPr>
            <p:spPr bwMode="auto">
              <a:xfrm>
                <a:off x="5665306" y="2263437"/>
                <a:ext cx="1461862" cy="609584"/>
              </a:xfrm>
              <a:prstGeom prst="roundRect">
                <a:avLst/>
              </a:prstGeom>
              <a:blipFill>
                <a:blip r:embed="rId5"/>
                <a:stretch>
                  <a:fillRect l="-826"/>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A22EFF08-5749-83F9-1E3F-FBC1A309B72D}"/>
                  </a:ext>
                </a:extLst>
              </p:cNvPr>
              <p:cNvSpPr/>
              <p:nvPr/>
            </p:nvSpPr>
            <p:spPr bwMode="auto">
              <a:xfrm>
                <a:off x="5617960" y="2309304"/>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𝑛</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4" name="Rectangle: Rounded Corners 13">
                <a:extLst>
                  <a:ext uri="{FF2B5EF4-FFF2-40B4-BE49-F238E27FC236}">
                    <a16:creationId xmlns:a16="http://schemas.microsoft.com/office/drawing/2014/main" id="{A22EFF08-5749-83F9-1E3F-FBC1A309B72D}"/>
                  </a:ext>
                </a:extLst>
              </p:cNvPr>
              <p:cNvSpPr>
                <a:spLocks noRot="1" noChangeAspect="1" noMove="1" noResize="1" noEditPoints="1" noAdjustHandles="1" noChangeArrowheads="1" noChangeShapeType="1" noTextEdit="1"/>
              </p:cNvSpPr>
              <p:nvPr/>
            </p:nvSpPr>
            <p:spPr bwMode="auto">
              <a:xfrm>
                <a:off x="5617960" y="2309304"/>
                <a:ext cx="1461862" cy="609584"/>
              </a:xfrm>
              <a:prstGeom prst="roundRect">
                <a:avLst/>
              </a:prstGeom>
              <a:blipFill>
                <a:blip r:embed="rId6"/>
                <a:stretch>
                  <a:fillRect l="-1245"/>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FAA0C1B8-5BD5-FAF0-07C8-8DC328BB3741}"/>
                  </a:ext>
                </a:extLst>
              </p:cNvPr>
              <p:cNvSpPr/>
              <p:nvPr/>
            </p:nvSpPr>
            <p:spPr bwMode="auto">
              <a:xfrm>
                <a:off x="5570614" y="2355171"/>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𝑛</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5" name="Rectangle: Rounded Corners 14">
                <a:extLst>
                  <a:ext uri="{FF2B5EF4-FFF2-40B4-BE49-F238E27FC236}">
                    <a16:creationId xmlns:a16="http://schemas.microsoft.com/office/drawing/2014/main" id="{FAA0C1B8-5BD5-FAF0-07C8-8DC328BB3741}"/>
                  </a:ext>
                </a:extLst>
              </p:cNvPr>
              <p:cNvSpPr>
                <a:spLocks noRot="1" noChangeAspect="1" noMove="1" noResize="1" noEditPoints="1" noAdjustHandles="1" noChangeArrowheads="1" noChangeShapeType="1" noTextEdit="1"/>
              </p:cNvSpPr>
              <p:nvPr/>
            </p:nvSpPr>
            <p:spPr bwMode="auto">
              <a:xfrm>
                <a:off x="5570614" y="2355171"/>
                <a:ext cx="1461862" cy="609584"/>
              </a:xfrm>
              <a:prstGeom prst="roundRect">
                <a:avLst/>
              </a:prstGeom>
              <a:blipFill>
                <a:blip r:embed="rId7"/>
                <a:stretch>
                  <a:fillRect l="-826"/>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9919F7AB-472C-61E8-4569-19A9065BF9A7}"/>
                  </a:ext>
                </a:extLst>
              </p:cNvPr>
              <p:cNvSpPr/>
              <p:nvPr/>
            </p:nvSpPr>
            <p:spPr bwMode="auto">
              <a:xfrm>
                <a:off x="5523268" y="2401038"/>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𝑛</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6" name="Rectangle: Rounded Corners 15">
                <a:extLst>
                  <a:ext uri="{FF2B5EF4-FFF2-40B4-BE49-F238E27FC236}">
                    <a16:creationId xmlns:a16="http://schemas.microsoft.com/office/drawing/2014/main" id="{9919F7AB-472C-61E8-4569-19A9065BF9A7}"/>
                  </a:ext>
                </a:extLst>
              </p:cNvPr>
              <p:cNvSpPr>
                <a:spLocks noRot="1" noChangeAspect="1" noMove="1" noResize="1" noEditPoints="1" noAdjustHandles="1" noChangeArrowheads="1" noChangeShapeType="1" noTextEdit="1"/>
              </p:cNvSpPr>
              <p:nvPr/>
            </p:nvSpPr>
            <p:spPr bwMode="auto">
              <a:xfrm>
                <a:off x="5523268" y="2401038"/>
                <a:ext cx="1461862" cy="609584"/>
              </a:xfrm>
              <a:prstGeom prst="roundRect">
                <a:avLst/>
              </a:prstGeom>
              <a:blipFill>
                <a:blip r:embed="rId8"/>
                <a:stretch>
                  <a:fillRect l="-826"/>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24DFAEF5-251C-9194-F4D5-BA78124A9562}"/>
                  </a:ext>
                </a:extLst>
              </p:cNvPr>
              <p:cNvSpPr/>
              <p:nvPr/>
            </p:nvSpPr>
            <p:spPr bwMode="auto">
              <a:xfrm>
                <a:off x="5475922" y="2446905"/>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𝑛</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8" name="Rectangle: Rounded Corners 17">
                <a:extLst>
                  <a:ext uri="{FF2B5EF4-FFF2-40B4-BE49-F238E27FC236}">
                    <a16:creationId xmlns:a16="http://schemas.microsoft.com/office/drawing/2014/main" id="{24DFAEF5-251C-9194-F4D5-BA78124A9562}"/>
                  </a:ext>
                </a:extLst>
              </p:cNvPr>
              <p:cNvSpPr>
                <a:spLocks noRot="1" noChangeAspect="1" noMove="1" noResize="1" noEditPoints="1" noAdjustHandles="1" noChangeArrowheads="1" noChangeShapeType="1" noTextEdit="1"/>
              </p:cNvSpPr>
              <p:nvPr/>
            </p:nvSpPr>
            <p:spPr bwMode="auto">
              <a:xfrm>
                <a:off x="5475922" y="2446905"/>
                <a:ext cx="1461862" cy="609584"/>
              </a:xfrm>
              <a:prstGeom prst="roundRect">
                <a:avLst/>
              </a:prstGeom>
              <a:blipFill>
                <a:blip r:embed="rId9"/>
                <a:stretch>
                  <a:fillRect l="-826"/>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17BA4E1E-2B49-7E07-6F2E-4158B20142E1}"/>
                  </a:ext>
                </a:extLst>
              </p:cNvPr>
              <p:cNvSpPr/>
              <p:nvPr/>
            </p:nvSpPr>
            <p:spPr bwMode="auto">
              <a:xfrm>
                <a:off x="5428576" y="2492772"/>
                <a:ext cx="1461862" cy="609584"/>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chemeClr val="tx1"/>
                              </a:solidFill>
                              <a:effectLst/>
                              <a:latin typeface="Cambria Math" panose="02040503050406030204"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rPr>
                            <m:t>𝐴𝑔𝑒𝑛𝑡</m:t>
                          </m:r>
                        </m:e>
                        <m:sub>
                          <m:r>
                            <a:rPr kumimoji="0" lang="en-US" sz="2400" b="0" i="1" u="none" strike="noStrike" cap="none" normalizeH="0" baseline="0" smtClean="0">
                              <a:ln>
                                <a:noFill/>
                              </a:ln>
                              <a:solidFill>
                                <a:schemeClr val="tx1"/>
                              </a:solidFill>
                              <a:effectLst/>
                              <a:latin typeface="Cambria Math" panose="02040503050406030204" pitchFamily="18" charset="0"/>
                            </a:rPr>
                            <m:t>1…</m:t>
                          </m:r>
                          <m:r>
                            <a:rPr kumimoji="0" lang="en-US" sz="2400" b="0" i="1" u="none" strike="noStrike" cap="none" normalizeH="0" baseline="0" smtClean="0">
                              <a:ln>
                                <a:noFill/>
                              </a:ln>
                              <a:solidFill>
                                <a:schemeClr val="tx1"/>
                              </a:solidFill>
                              <a:effectLst/>
                              <a:latin typeface="Cambria Math" panose="02040503050406030204" pitchFamily="18" charset="0"/>
                            </a:rPr>
                            <m:t>𝑖</m:t>
                          </m:r>
                        </m:sub>
                      </m:sSub>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19" name="Rectangle: Rounded Corners 18">
                <a:extLst>
                  <a:ext uri="{FF2B5EF4-FFF2-40B4-BE49-F238E27FC236}">
                    <a16:creationId xmlns:a16="http://schemas.microsoft.com/office/drawing/2014/main" id="{17BA4E1E-2B49-7E07-6F2E-4158B20142E1}"/>
                  </a:ext>
                </a:extLst>
              </p:cNvPr>
              <p:cNvSpPr>
                <a:spLocks noRot="1" noChangeAspect="1" noMove="1" noResize="1" noEditPoints="1" noAdjustHandles="1" noChangeArrowheads="1" noChangeShapeType="1" noTextEdit="1"/>
              </p:cNvSpPr>
              <p:nvPr/>
            </p:nvSpPr>
            <p:spPr bwMode="auto">
              <a:xfrm>
                <a:off x="5428576" y="2492772"/>
                <a:ext cx="1461862" cy="609584"/>
              </a:xfrm>
              <a:prstGeom prst="roundRect">
                <a:avLst/>
              </a:prstGeom>
              <a:blipFill>
                <a:blip r:embed="rId10"/>
                <a:stretch>
                  <a:fillRect l="-830"/>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971C73D-A27E-4466-114C-E0772541F642}"/>
                  </a:ext>
                </a:extLst>
              </p:cNvPr>
              <p:cNvSpPr txBox="1"/>
              <p:nvPr/>
            </p:nvSpPr>
            <p:spPr>
              <a:xfrm>
                <a:off x="8765855" y="3257155"/>
                <a:ext cx="339452" cy="3223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e>
                        <m:sub>
                          <m:r>
                            <a:rPr lang="en-US" sz="2000" b="0" i="1" smtClean="0">
                              <a:latin typeface="Cambria Math" panose="02040503050406030204" pitchFamily="18" charset="0"/>
                            </a:rPr>
                            <m:t>𝑡</m:t>
                          </m:r>
                        </m:sub>
                        <m:sup>
                          <m:r>
                            <a:rPr lang="en-US" sz="2000" b="0" i="1" smtClean="0">
                              <a:latin typeface="Cambria Math" panose="02040503050406030204" pitchFamily="18" charset="0"/>
                            </a:rPr>
                            <m:t>𝑖</m:t>
                          </m:r>
                        </m:sup>
                      </m:sSubSup>
                    </m:oMath>
                  </m:oMathPara>
                </a14:m>
                <a:endParaRPr lang="en-US" sz="2000" dirty="0"/>
              </a:p>
            </p:txBody>
          </p:sp>
        </mc:Choice>
        <mc:Fallback xmlns="">
          <p:sp>
            <p:nvSpPr>
              <p:cNvPr id="22" name="TextBox 21">
                <a:extLst>
                  <a:ext uri="{FF2B5EF4-FFF2-40B4-BE49-F238E27FC236}">
                    <a16:creationId xmlns:a16="http://schemas.microsoft.com/office/drawing/2014/main" id="{4971C73D-A27E-4466-114C-E0772541F642}"/>
                  </a:ext>
                </a:extLst>
              </p:cNvPr>
              <p:cNvSpPr txBox="1">
                <a:spLocks noRot="1" noChangeAspect="1" noMove="1" noResize="1" noEditPoints="1" noAdjustHandles="1" noChangeArrowheads="1" noChangeShapeType="1" noTextEdit="1"/>
              </p:cNvSpPr>
              <p:nvPr/>
            </p:nvSpPr>
            <p:spPr>
              <a:xfrm>
                <a:off x="8765855" y="3257155"/>
                <a:ext cx="339452" cy="322396"/>
              </a:xfrm>
              <a:prstGeom prst="rect">
                <a:avLst/>
              </a:prstGeom>
              <a:blipFill>
                <a:blip r:embed="rId11"/>
                <a:stretch>
                  <a:fillRect l="-14286" r="-1786"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DB25625-1163-EFB6-1D53-92980155CF30}"/>
                  </a:ext>
                </a:extLst>
              </p:cNvPr>
              <p:cNvSpPr txBox="1"/>
              <p:nvPr/>
            </p:nvSpPr>
            <p:spPr>
              <a:xfrm>
                <a:off x="4561897" y="3857955"/>
                <a:ext cx="451213" cy="3254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𝑖</m:t>
                          </m:r>
                        </m:sup>
                      </m:sSubSup>
                    </m:oMath>
                  </m:oMathPara>
                </a14:m>
                <a:endParaRPr lang="en-US" sz="2000" dirty="0"/>
              </a:p>
            </p:txBody>
          </p:sp>
        </mc:Choice>
        <mc:Fallback xmlns="">
          <p:sp>
            <p:nvSpPr>
              <p:cNvPr id="34" name="TextBox 33">
                <a:extLst>
                  <a:ext uri="{FF2B5EF4-FFF2-40B4-BE49-F238E27FC236}">
                    <a16:creationId xmlns:a16="http://schemas.microsoft.com/office/drawing/2014/main" id="{BDB25625-1163-EFB6-1D53-92980155CF30}"/>
                  </a:ext>
                </a:extLst>
              </p:cNvPr>
              <p:cNvSpPr txBox="1">
                <a:spLocks noRot="1" noChangeAspect="1" noMove="1" noResize="1" noEditPoints="1" noAdjustHandles="1" noChangeArrowheads="1" noChangeShapeType="1" noTextEdit="1"/>
              </p:cNvSpPr>
              <p:nvPr/>
            </p:nvSpPr>
            <p:spPr>
              <a:xfrm>
                <a:off x="4561897" y="3857955"/>
                <a:ext cx="451213" cy="325474"/>
              </a:xfrm>
              <a:prstGeom prst="rect">
                <a:avLst/>
              </a:prstGeom>
              <a:blipFill>
                <a:blip r:embed="rId12"/>
                <a:stretch>
                  <a:fillRect l="-18919" r="-22973"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DBE4679-5DD4-00D4-00DC-E759F896A7B0}"/>
                  </a:ext>
                </a:extLst>
              </p:cNvPr>
              <p:cNvSpPr txBox="1"/>
              <p:nvPr/>
            </p:nvSpPr>
            <p:spPr>
              <a:xfrm>
                <a:off x="4556816" y="4270673"/>
                <a:ext cx="451213" cy="3254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𝑖</m:t>
                          </m:r>
                        </m:sup>
                      </m:sSubSup>
                    </m:oMath>
                  </m:oMathPara>
                </a14:m>
                <a:endParaRPr lang="en-US" sz="2000" dirty="0"/>
              </a:p>
            </p:txBody>
          </p:sp>
        </mc:Choice>
        <mc:Fallback xmlns="">
          <p:sp>
            <p:nvSpPr>
              <p:cNvPr id="35" name="TextBox 34">
                <a:extLst>
                  <a:ext uri="{FF2B5EF4-FFF2-40B4-BE49-F238E27FC236}">
                    <a16:creationId xmlns:a16="http://schemas.microsoft.com/office/drawing/2014/main" id="{6DBE4679-5DD4-00D4-00DC-E759F896A7B0}"/>
                  </a:ext>
                </a:extLst>
              </p:cNvPr>
              <p:cNvSpPr txBox="1">
                <a:spLocks noRot="1" noChangeAspect="1" noMove="1" noResize="1" noEditPoints="1" noAdjustHandles="1" noChangeArrowheads="1" noChangeShapeType="1" noTextEdit="1"/>
              </p:cNvSpPr>
              <p:nvPr/>
            </p:nvSpPr>
            <p:spPr>
              <a:xfrm>
                <a:off x="4556816" y="4270673"/>
                <a:ext cx="451213" cy="325474"/>
              </a:xfrm>
              <a:prstGeom prst="rect">
                <a:avLst/>
              </a:prstGeom>
              <a:blipFill>
                <a:blip r:embed="rId13"/>
                <a:stretch>
                  <a:fillRect l="-20270" r="-14865" b="-18868"/>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CE7C4D37-7D7D-128F-4D2A-E87FEF67BC46}"/>
              </a:ext>
            </a:extLst>
          </p:cNvPr>
          <p:cNvCxnSpPr/>
          <p:nvPr/>
        </p:nvCxnSpPr>
        <p:spPr bwMode="auto">
          <a:xfrm>
            <a:off x="4410125" y="4019802"/>
            <a:ext cx="0" cy="74773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9AB36BD3-8ED3-0C58-34D0-A55C682143B5}"/>
              </a:ext>
            </a:extLst>
          </p:cNvPr>
          <p:cNvCxnSpPr/>
          <p:nvPr/>
        </p:nvCxnSpPr>
        <p:spPr bwMode="auto">
          <a:xfrm flipH="1">
            <a:off x="4417745" y="4198752"/>
            <a:ext cx="732666"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42" name="Straight Arrow Connector 41">
            <a:extLst>
              <a:ext uri="{FF2B5EF4-FFF2-40B4-BE49-F238E27FC236}">
                <a16:creationId xmlns:a16="http://schemas.microsoft.com/office/drawing/2014/main" id="{83E00284-99BD-2956-7097-6E68BDFDBE35}"/>
              </a:ext>
            </a:extLst>
          </p:cNvPr>
          <p:cNvCxnSpPr/>
          <p:nvPr/>
        </p:nvCxnSpPr>
        <p:spPr bwMode="auto">
          <a:xfrm flipH="1">
            <a:off x="4411751" y="4608930"/>
            <a:ext cx="732666"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50" name="Straight Connector 49">
            <a:extLst>
              <a:ext uri="{FF2B5EF4-FFF2-40B4-BE49-F238E27FC236}">
                <a16:creationId xmlns:a16="http://schemas.microsoft.com/office/drawing/2014/main" id="{17A3C107-4841-B15E-AA58-571264AA1CF6}"/>
              </a:ext>
            </a:extLst>
          </p:cNvPr>
          <p:cNvCxnSpPr/>
          <p:nvPr/>
        </p:nvCxnSpPr>
        <p:spPr bwMode="auto">
          <a:xfrm flipH="1">
            <a:off x="3465249" y="4602580"/>
            <a:ext cx="93725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E6450D02-1B03-6DAE-C55A-E4A312D3D919}"/>
              </a:ext>
            </a:extLst>
          </p:cNvPr>
          <p:cNvCxnSpPr>
            <a:cxnSpLocks/>
          </p:cNvCxnSpPr>
          <p:nvPr/>
        </p:nvCxnSpPr>
        <p:spPr bwMode="auto">
          <a:xfrm>
            <a:off x="3472869" y="2659963"/>
            <a:ext cx="1955707"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A8BC482-3E2C-3B58-1113-51DF39589C23}"/>
              </a:ext>
            </a:extLst>
          </p:cNvPr>
          <p:cNvCxnSpPr>
            <a:cxnSpLocks/>
          </p:cNvCxnSpPr>
          <p:nvPr/>
        </p:nvCxnSpPr>
        <p:spPr bwMode="auto">
          <a:xfrm flipV="1">
            <a:off x="3472869" y="2648913"/>
            <a:ext cx="0" cy="19612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76" name="Straight Arrow Connector 5375">
            <a:extLst>
              <a:ext uri="{FF2B5EF4-FFF2-40B4-BE49-F238E27FC236}">
                <a16:creationId xmlns:a16="http://schemas.microsoft.com/office/drawing/2014/main" id="{4552BAAD-0059-193D-71D6-79124537C40D}"/>
              </a:ext>
            </a:extLst>
          </p:cNvPr>
          <p:cNvCxnSpPr>
            <a:cxnSpLocks/>
          </p:cNvCxnSpPr>
          <p:nvPr/>
        </p:nvCxnSpPr>
        <p:spPr bwMode="auto">
          <a:xfrm>
            <a:off x="3750864" y="2918888"/>
            <a:ext cx="1677712" cy="0"/>
          </a:xfrm>
          <a:prstGeom prst="straightConnector1">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377" name="Straight Connector 5376">
            <a:extLst>
              <a:ext uri="{FF2B5EF4-FFF2-40B4-BE49-F238E27FC236}">
                <a16:creationId xmlns:a16="http://schemas.microsoft.com/office/drawing/2014/main" id="{651D90F2-A8AE-3D71-D2DC-FB4E38532F94}"/>
              </a:ext>
            </a:extLst>
          </p:cNvPr>
          <p:cNvCxnSpPr>
            <a:cxnSpLocks/>
          </p:cNvCxnSpPr>
          <p:nvPr/>
        </p:nvCxnSpPr>
        <p:spPr bwMode="auto">
          <a:xfrm flipV="1">
            <a:off x="3751958" y="2918888"/>
            <a:ext cx="0" cy="1288315"/>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78" name="Straight Connector 5377">
            <a:extLst>
              <a:ext uri="{FF2B5EF4-FFF2-40B4-BE49-F238E27FC236}">
                <a16:creationId xmlns:a16="http://schemas.microsoft.com/office/drawing/2014/main" id="{02923111-192A-2E96-0A07-98D3555E0151}"/>
              </a:ext>
            </a:extLst>
          </p:cNvPr>
          <p:cNvCxnSpPr>
            <a:cxnSpLocks/>
          </p:cNvCxnSpPr>
          <p:nvPr/>
        </p:nvCxnSpPr>
        <p:spPr bwMode="auto">
          <a:xfrm flipH="1" flipV="1">
            <a:off x="3764238" y="4196212"/>
            <a:ext cx="620143" cy="294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93" name="TextBox 5392">
            <a:extLst>
              <a:ext uri="{FF2B5EF4-FFF2-40B4-BE49-F238E27FC236}">
                <a16:creationId xmlns:a16="http://schemas.microsoft.com/office/drawing/2014/main" id="{504FC71E-B4F1-E0C6-8F44-952BBFF3C96E}"/>
              </a:ext>
            </a:extLst>
          </p:cNvPr>
          <p:cNvSpPr txBox="1"/>
          <p:nvPr/>
        </p:nvSpPr>
        <p:spPr>
          <a:xfrm>
            <a:off x="8540091" y="3550484"/>
            <a:ext cx="881973" cy="338554"/>
          </a:xfrm>
          <a:prstGeom prst="rect">
            <a:avLst/>
          </a:prstGeom>
          <a:noFill/>
        </p:spPr>
        <p:txBody>
          <a:bodyPr wrap="none" rtlCol="0">
            <a:spAutoFit/>
          </a:bodyPr>
          <a:lstStyle/>
          <a:p>
            <a:r>
              <a:rPr lang="en-US" sz="1400" dirty="0"/>
              <a:t>(</a:t>
            </a:r>
            <a:r>
              <a:rPr lang="en-US" sz="1600" dirty="0"/>
              <a:t>Action</a:t>
            </a:r>
            <a:r>
              <a:rPr lang="en-US" sz="1400" dirty="0"/>
              <a:t>)</a:t>
            </a:r>
          </a:p>
        </p:txBody>
      </p:sp>
      <p:sp>
        <p:nvSpPr>
          <p:cNvPr id="5394" name="TextBox 5393">
            <a:extLst>
              <a:ext uri="{FF2B5EF4-FFF2-40B4-BE49-F238E27FC236}">
                <a16:creationId xmlns:a16="http://schemas.microsoft.com/office/drawing/2014/main" id="{C2686F04-05F6-847C-4B92-891FBAD711A5}"/>
              </a:ext>
            </a:extLst>
          </p:cNvPr>
          <p:cNvSpPr txBox="1"/>
          <p:nvPr/>
        </p:nvSpPr>
        <p:spPr>
          <a:xfrm>
            <a:off x="3714951" y="3501338"/>
            <a:ext cx="997261" cy="338554"/>
          </a:xfrm>
          <a:prstGeom prst="rect">
            <a:avLst/>
          </a:prstGeom>
          <a:noFill/>
        </p:spPr>
        <p:txBody>
          <a:bodyPr wrap="none" rtlCol="0">
            <a:spAutoFit/>
          </a:bodyPr>
          <a:lstStyle/>
          <a:p>
            <a:r>
              <a:rPr lang="en-US" sz="1400" dirty="0"/>
              <a:t>(</a:t>
            </a:r>
            <a:r>
              <a:rPr lang="en-US" sz="1600" dirty="0"/>
              <a:t>Reward</a:t>
            </a:r>
            <a:r>
              <a:rPr lang="en-US" sz="1400" dirty="0"/>
              <a:t>)</a:t>
            </a:r>
          </a:p>
        </p:txBody>
      </p:sp>
      <mc:AlternateContent xmlns:mc="http://schemas.openxmlformats.org/markup-compatibility/2006" xmlns:a14="http://schemas.microsoft.com/office/drawing/2010/main">
        <mc:Choice Requires="a14">
          <p:sp>
            <p:nvSpPr>
              <p:cNvPr id="5395" name="TextBox 5394">
                <a:extLst>
                  <a:ext uri="{FF2B5EF4-FFF2-40B4-BE49-F238E27FC236}">
                    <a16:creationId xmlns:a16="http://schemas.microsoft.com/office/drawing/2014/main" id="{5D7E2D61-A613-5FC8-228A-67DB60756906}"/>
                  </a:ext>
                </a:extLst>
              </p:cNvPr>
              <p:cNvSpPr txBox="1"/>
              <p:nvPr/>
            </p:nvSpPr>
            <p:spPr>
              <a:xfrm>
                <a:off x="3934414" y="3236387"/>
                <a:ext cx="451213" cy="322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𝑡</m:t>
                          </m:r>
                        </m:sub>
                        <m:sup>
                          <m:r>
                            <a:rPr lang="en-US" sz="2000" b="0" i="1" smtClean="0">
                              <a:latin typeface="Cambria Math" panose="02040503050406030204" pitchFamily="18" charset="0"/>
                            </a:rPr>
                            <m:t>𝑖</m:t>
                          </m:r>
                        </m:sup>
                      </m:sSubSup>
                    </m:oMath>
                  </m:oMathPara>
                </a14:m>
                <a:endParaRPr lang="en-US" sz="2000" dirty="0"/>
              </a:p>
            </p:txBody>
          </p:sp>
        </mc:Choice>
        <mc:Fallback xmlns="">
          <p:sp>
            <p:nvSpPr>
              <p:cNvPr id="5395" name="TextBox 5394">
                <a:extLst>
                  <a:ext uri="{FF2B5EF4-FFF2-40B4-BE49-F238E27FC236}">
                    <a16:creationId xmlns:a16="http://schemas.microsoft.com/office/drawing/2014/main" id="{5D7E2D61-A613-5FC8-228A-67DB60756906}"/>
                  </a:ext>
                </a:extLst>
              </p:cNvPr>
              <p:cNvSpPr txBox="1">
                <a:spLocks noRot="1" noChangeAspect="1" noMove="1" noResize="1" noEditPoints="1" noAdjustHandles="1" noChangeArrowheads="1" noChangeShapeType="1" noTextEdit="1"/>
              </p:cNvSpPr>
              <p:nvPr/>
            </p:nvSpPr>
            <p:spPr>
              <a:xfrm>
                <a:off x="3934414" y="3236387"/>
                <a:ext cx="451213" cy="322396"/>
              </a:xfrm>
              <a:prstGeom prst="rect">
                <a:avLst/>
              </a:prstGeom>
              <a:blipFill>
                <a:blip r:embed="rId14"/>
                <a:stretch>
                  <a:fillRect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96" name="TextBox 5395">
                <a:extLst>
                  <a:ext uri="{FF2B5EF4-FFF2-40B4-BE49-F238E27FC236}">
                    <a16:creationId xmlns:a16="http://schemas.microsoft.com/office/drawing/2014/main" id="{CDC909A8-1584-C9BE-2520-F2F12CCDD961}"/>
                  </a:ext>
                </a:extLst>
              </p:cNvPr>
              <p:cNvSpPr txBox="1"/>
              <p:nvPr/>
            </p:nvSpPr>
            <p:spPr>
              <a:xfrm>
                <a:off x="2941506" y="3236388"/>
                <a:ext cx="451213" cy="322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𝑡</m:t>
                          </m:r>
                        </m:sub>
                        <m:sup>
                          <m:r>
                            <a:rPr lang="en-US" sz="2000" b="0" i="1" smtClean="0">
                              <a:latin typeface="Cambria Math" panose="02040503050406030204" pitchFamily="18" charset="0"/>
                            </a:rPr>
                            <m:t>𝑖</m:t>
                          </m:r>
                        </m:sup>
                      </m:sSubSup>
                    </m:oMath>
                  </m:oMathPara>
                </a14:m>
                <a:endParaRPr lang="en-US" sz="2000" dirty="0"/>
              </a:p>
            </p:txBody>
          </p:sp>
        </mc:Choice>
        <mc:Fallback xmlns="">
          <p:sp>
            <p:nvSpPr>
              <p:cNvPr id="5396" name="TextBox 5395">
                <a:extLst>
                  <a:ext uri="{FF2B5EF4-FFF2-40B4-BE49-F238E27FC236}">
                    <a16:creationId xmlns:a16="http://schemas.microsoft.com/office/drawing/2014/main" id="{CDC909A8-1584-C9BE-2520-F2F12CCDD961}"/>
                  </a:ext>
                </a:extLst>
              </p:cNvPr>
              <p:cNvSpPr txBox="1">
                <a:spLocks noRot="1" noChangeAspect="1" noMove="1" noResize="1" noEditPoints="1" noAdjustHandles="1" noChangeArrowheads="1" noChangeShapeType="1" noTextEdit="1"/>
              </p:cNvSpPr>
              <p:nvPr/>
            </p:nvSpPr>
            <p:spPr>
              <a:xfrm>
                <a:off x="2941506" y="3236388"/>
                <a:ext cx="451213" cy="322396"/>
              </a:xfrm>
              <a:prstGeom prst="rect">
                <a:avLst/>
              </a:prstGeom>
              <a:blipFill>
                <a:blip r:embed="rId15"/>
                <a:stretch>
                  <a:fillRect b="-18868"/>
                </a:stretch>
              </a:blipFill>
            </p:spPr>
            <p:txBody>
              <a:bodyPr/>
              <a:lstStyle/>
              <a:p>
                <a:r>
                  <a:rPr lang="en-US">
                    <a:noFill/>
                  </a:rPr>
                  <a:t> </a:t>
                </a:r>
              </a:p>
            </p:txBody>
          </p:sp>
        </mc:Fallback>
      </mc:AlternateContent>
      <p:sp>
        <p:nvSpPr>
          <p:cNvPr id="5399" name="TextBox 5398">
            <a:extLst>
              <a:ext uri="{FF2B5EF4-FFF2-40B4-BE49-F238E27FC236}">
                <a16:creationId xmlns:a16="http://schemas.microsoft.com/office/drawing/2014/main" id="{542BA902-E0E0-5F34-57E9-3AE64C5C20D6}"/>
              </a:ext>
            </a:extLst>
          </p:cNvPr>
          <p:cNvSpPr txBox="1"/>
          <p:nvPr/>
        </p:nvSpPr>
        <p:spPr>
          <a:xfrm>
            <a:off x="2752863" y="3501338"/>
            <a:ext cx="788999" cy="338554"/>
          </a:xfrm>
          <a:prstGeom prst="rect">
            <a:avLst/>
          </a:prstGeom>
          <a:noFill/>
        </p:spPr>
        <p:txBody>
          <a:bodyPr wrap="none" rtlCol="0">
            <a:spAutoFit/>
          </a:bodyPr>
          <a:lstStyle/>
          <a:p>
            <a:r>
              <a:rPr lang="en-US" sz="1400" dirty="0"/>
              <a:t>(</a:t>
            </a:r>
            <a:r>
              <a:rPr lang="en-US" sz="1600" dirty="0"/>
              <a:t>State</a:t>
            </a:r>
            <a:r>
              <a:rPr lang="en-US" sz="1400" dirty="0"/>
              <a:t>)</a:t>
            </a:r>
          </a:p>
        </p:txBody>
      </p:sp>
      <p:cxnSp>
        <p:nvCxnSpPr>
          <p:cNvPr id="5403" name="Straight Arrow Connector 5402">
            <a:extLst>
              <a:ext uri="{FF2B5EF4-FFF2-40B4-BE49-F238E27FC236}">
                <a16:creationId xmlns:a16="http://schemas.microsoft.com/office/drawing/2014/main" id="{A0AF2366-1FB3-8B22-12C9-8E507546D77C}"/>
              </a:ext>
            </a:extLst>
          </p:cNvPr>
          <p:cNvCxnSpPr>
            <a:cxnSpLocks/>
          </p:cNvCxnSpPr>
          <p:nvPr/>
        </p:nvCxnSpPr>
        <p:spPr bwMode="auto">
          <a:xfrm flipH="1" flipV="1">
            <a:off x="7444781" y="4284903"/>
            <a:ext cx="1095310" cy="609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407" name="Straight Connector 5406">
            <a:extLst>
              <a:ext uri="{FF2B5EF4-FFF2-40B4-BE49-F238E27FC236}">
                <a16:creationId xmlns:a16="http://schemas.microsoft.com/office/drawing/2014/main" id="{635DA25E-1588-23AD-8C7A-8CB9178C4847}"/>
              </a:ext>
            </a:extLst>
          </p:cNvPr>
          <p:cNvCxnSpPr>
            <a:cxnSpLocks/>
          </p:cNvCxnSpPr>
          <p:nvPr/>
        </p:nvCxnSpPr>
        <p:spPr bwMode="auto">
          <a:xfrm flipV="1">
            <a:off x="8555409" y="2759023"/>
            <a:ext cx="0" cy="1557435"/>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08" name="Straight Connector 5407">
            <a:extLst>
              <a:ext uri="{FF2B5EF4-FFF2-40B4-BE49-F238E27FC236}">
                <a16:creationId xmlns:a16="http://schemas.microsoft.com/office/drawing/2014/main" id="{D3465AFD-14A2-5F0C-58CC-1034F82824EB}"/>
              </a:ext>
            </a:extLst>
          </p:cNvPr>
          <p:cNvCxnSpPr>
            <a:cxnSpLocks/>
          </p:cNvCxnSpPr>
          <p:nvPr/>
        </p:nvCxnSpPr>
        <p:spPr bwMode="auto">
          <a:xfrm flipH="1">
            <a:off x="6890438" y="2759023"/>
            <a:ext cx="1664971"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21" name="Arrow: Right 5420">
                <a:extLst>
                  <a:ext uri="{FF2B5EF4-FFF2-40B4-BE49-F238E27FC236}">
                    <a16:creationId xmlns:a16="http://schemas.microsoft.com/office/drawing/2014/main" id="{4DAF3A4C-0F88-99D7-9812-2DF97CFB4B90}"/>
                  </a:ext>
                </a:extLst>
              </p:cNvPr>
              <p:cNvSpPr/>
              <p:nvPr/>
            </p:nvSpPr>
            <p:spPr bwMode="auto">
              <a:xfrm>
                <a:off x="5167974" y="1669277"/>
                <a:ext cx="2469109" cy="870670"/>
              </a:xfrm>
              <a:prstGeom prst="rightArrow">
                <a:avLst/>
              </a:prstGeom>
              <a:solidFill>
                <a:srgbClr val="00CC6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𝑃𝑂𝐿𝐼𝐶𝑌</m:t>
                      </m:r>
                    </m:oMath>
                  </m:oMathPara>
                </a14:m>
                <a:endParaRPr kumimoji="0" lang="en-US" sz="2400" b="0" i="0" u="none" strike="noStrike" cap="none" normalizeH="0" baseline="0" dirty="0">
                  <a:ln>
                    <a:noFill/>
                  </a:ln>
                  <a:solidFill>
                    <a:schemeClr val="tx1"/>
                  </a:solidFill>
                  <a:effectLst/>
                  <a:latin typeface="Tahoma" charset="0"/>
                </a:endParaRPr>
              </a:p>
            </p:txBody>
          </p:sp>
        </mc:Choice>
        <mc:Fallback xmlns="">
          <p:sp>
            <p:nvSpPr>
              <p:cNvPr id="5421" name="Arrow: Right 5420">
                <a:extLst>
                  <a:ext uri="{FF2B5EF4-FFF2-40B4-BE49-F238E27FC236}">
                    <a16:creationId xmlns:a16="http://schemas.microsoft.com/office/drawing/2014/main" id="{4DAF3A4C-0F88-99D7-9812-2DF97CFB4B90}"/>
                  </a:ext>
                </a:extLst>
              </p:cNvPr>
              <p:cNvSpPr>
                <a:spLocks noRot="1" noChangeAspect="1" noMove="1" noResize="1" noEditPoints="1" noAdjustHandles="1" noChangeArrowheads="1" noChangeShapeType="1" noTextEdit="1"/>
              </p:cNvSpPr>
              <p:nvPr/>
            </p:nvSpPr>
            <p:spPr bwMode="auto">
              <a:xfrm>
                <a:off x="5167974" y="1669277"/>
                <a:ext cx="2469109" cy="870670"/>
              </a:xfrm>
              <a:prstGeom prst="rightArrow">
                <a:avLst/>
              </a:prstGeom>
              <a:blipFill>
                <a:blip r:embed="rId16"/>
                <a:stretch>
                  <a:fillRect/>
                </a:stretch>
              </a:blipFill>
              <a:ln w="9525" cap="flat" cmpd="sng" algn="ctr">
                <a:solidFill>
                  <a:schemeClr val="tx1"/>
                </a:solidFill>
                <a:prstDash val="solid"/>
                <a:miter lim="800000"/>
                <a:headEnd type="none" w="med" len="med"/>
                <a:tailEnd type="none" w="med" len="med"/>
              </a:ln>
              <a:effectLst/>
            </p:spPr>
            <p:txBody>
              <a:bodyPr/>
              <a:lstStyle/>
              <a:p>
                <a:r>
                  <a:rPr lang="en-US">
                    <a:noFill/>
                  </a:rPr>
                  <a:t> </a:t>
                </a:r>
              </a:p>
            </p:txBody>
          </p:sp>
        </mc:Fallback>
      </mc:AlternateContent>
      <p:sp>
        <p:nvSpPr>
          <p:cNvPr id="5423" name="Arrow: Down 5422">
            <a:extLst>
              <a:ext uri="{FF2B5EF4-FFF2-40B4-BE49-F238E27FC236}">
                <a16:creationId xmlns:a16="http://schemas.microsoft.com/office/drawing/2014/main" id="{3440CF4A-2FBD-5CB2-C847-5F8060863ACA}"/>
              </a:ext>
            </a:extLst>
          </p:cNvPr>
          <p:cNvSpPr/>
          <p:nvPr/>
        </p:nvSpPr>
        <p:spPr bwMode="auto">
          <a:xfrm>
            <a:off x="5904326" y="4806894"/>
            <a:ext cx="794438" cy="532213"/>
          </a:xfrm>
          <a:prstGeom prst="downArrow">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24" name="TextBox 5423">
            <a:extLst>
              <a:ext uri="{FF2B5EF4-FFF2-40B4-BE49-F238E27FC236}">
                <a16:creationId xmlns:a16="http://schemas.microsoft.com/office/drawing/2014/main" id="{7923B88A-7BA4-69AC-BC8E-92106191F1B6}"/>
              </a:ext>
            </a:extLst>
          </p:cNvPr>
          <p:cNvSpPr txBox="1"/>
          <p:nvPr/>
        </p:nvSpPr>
        <p:spPr>
          <a:xfrm>
            <a:off x="4410125" y="5745210"/>
            <a:ext cx="3890104" cy="461665"/>
          </a:xfrm>
          <a:prstGeom prst="rect">
            <a:avLst/>
          </a:prstGeom>
          <a:noFill/>
        </p:spPr>
        <p:txBody>
          <a:bodyPr wrap="none" rtlCol="0">
            <a:spAutoFit/>
          </a:bodyPr>
          <a:lstStyle/>
          <a:p>
            <a:r>
              <a:rPr lang="en-US" sz="2400" dirty="0"/>
              <a:t>AIR COMBAT SIMULATION </a:t>
            </a:r>
          </a:p>
        </p:txBody>
      </p:sp>
      <p:sp>
        <p:nvSpPr>
          <p:cNvPr id="5425" name="TextBox 5424">
            <a:extLst>
              <a:ext uri="{FF2B5EF4-FFF2-40B4-BE49-F238E27FC236}">
                <a16:creationId xmlns:a16="http://schemas.microsoft.com/office/drawing/2014/main" id="{EF241B18-889D-D61A-0412-0B4D1FC9BF03}"/>
              </a:ext>
            </a:extLst>
          </p:cNvPr>
          <p:cNvSpPr txBox="1"/>
          <p:nvPr/>
        </p:nvSpPr>
        <p:spPr>
          <a:xfrm>
            <a:off x="641031" y="3008657"/>
            <a:ext cx="1835798" cy="1323439"/>
          </a:xfrm>
          <a:prstGeom prst="rect">
            <a:avLst/>
          </a:prstGeom>
          <a:noFill/>
          <a:ln>
            <a:noFill/>
          </a:ln>
        </p:spPr>
        <p:txBody>
          <a:bodyPr wrap="square" rtlCol="0">
            <a:spAutoFit/>
          </a:bodyPr>
          <a:lstStyle/>
          <a:p>
            <a:r>
              <a:rPr lang="en-US" sz="2000" dirty="0"/>
              <a:t>Aircraft State</a:t>
            </a:r>
          </a:p>
          <a:p>
            <a:r>
              <a:rPr lang="en-US" sz="2000" dirty="0"/>
              <a:t>Enemy Info</a:t>
            </a:r>
          </a:p>
          <a:p>
            <a:r>
              <a:rPr lang="en-US" sz="2000" dirty="0"/>
              <a:t>Mission Obj</a:t>
            </a:r>
          </a:p>
          <a:p>
            <a:r>
              <a:rPr lang="en-US" sz="2000" dirty="0"/>
              <a:t>etc.</a:t>
            </a:r>
          </a:p>
        </p:txBody>
      </p:sp>
      <p:sp>
        <p:nvSpPr>
          <p:cNvPr id="5428" name="Double Brace 5427">
            <a:extLst>
              <a:ext uri="{FF2B5EF4-FFF2-40B4-BE49-F238E27FC236}">
                <a16:creationId xmlns:a16="http://schemas.microsoft.com/office/drawing/2014/main" id="{A5A0D781-4D6E-ACCA-203A-1C4975D13E92}"/>
              </a:ext>
            </a:extLst>
          </p:cNvPr>
          <p:cNvSpPr/>
          <p:nvPr/>
        </p:nvSpPr>
        <p:spPr bwMode="auto">
          <a:xfrm>
            <a:off x="9418387" y="2705830"/>
            <a:ext cx="2773614" cy="1961287"/>
          </a:xfrm>
          <a:prstGeom prst="bracePair">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29" name="TextBox 5428">
            <a:extLst>
              <a:ext uri="{FF2B5EF4-FFF2-40B4-BE49-F238E27FC236}">
                <a16:creationId xmlns:a16="http://schemas.microsoft.com/office/drawing/2014/main" id="{29333311-66AE-5C5E-7D23-96570797DA2F}"/>
              </a:ext>
            </a:extLst>
          </p:cNvPr>
          <p:cNvSpPr txBox="1"/>
          <p:nvPr/>
        </p:nvSpPr>
        <p:spPr>
          <a:xfrm>
            <a:off x="9610970" y="2916619"/>
            <a:ext cx="2479037" cy="1323439"/>
          </a:xfrm>
          <a:prstGeom prst="rect">
            <a:avLst/>
          </a:prstGeom>
          <a:noFill/>
          <a:ln>
            <a:noFill/>
          </a:ln>
        </p:spPr>
        <p:txBody>
          <a:bodyPr wrap="square" rtlCol="0">
            <a:spAutoFit/>
          </a:bodyPr>
          <a:lstStyle/>
          <a:p>
            <a:r>
              <a:rPr lang="en-US" sz="2000" dirty="0"/>
              <a:t>Aircraft Maneuvers</a:t>
            </a:r>
          </a:p>
          <a:p>
            <a:r>
              <a:rPr lang="en-US" sz="2000" dirty="0"/>
              <a:t>System Operation</a:t>
            </a:r>
          </a:p>
          <a:p>
            <a:r>
              <a:rPr lang="en-US" sz="2000" dirty="0"/>
              <a:t>Weapons Launch</a:t>
            </a:r>
          </a:p>
          <a:p>
            <a:r>
              <a:rPr lang="en-US" sz="2000" dirty="0"/>
              <a:t>etc.</a:t>
            </a:r>
          </a:p>
        </p:txBody>
      </p:sp>
      <p:sp>
        <p:nvSpPr>
          <p:cNvPr id="5430" name="Rectangle 5429">
            <a:extLst>
              <a:ext uri="{FF2B5EF4-FFF2-40B4-BE49-F238E27FC236}">
                <a16:creationId xmlns:a16="http://schemas.microsoft.com/office/drawing/2014/main" id="{D99A6A49-E688-A3EA-BDA6-9BEB4172D681}"/>
              </a:ext>
            </a:extLst>
          </p:cNvPr>
          <p:cNvSpPr/>
          <p:nvPr/>
        </p:nvSpPr>
        <p:spPr bwMode="auto">
          <a:xfrm>
            <a:off x="162560" y="2401038"/>
            <a:ext cx="487727" cy="258963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31" name="Rectangle 5430">
            <a:extLst>
              <a:ext uri="{FF2B5EF4-FFF2-40B4-BE49-F238E27FC236}">
                <a16:creationId xmlns:a16="http://schemas.microsoft.com/office/drawing/2014/main" id="{12934732-AB70-56B6-294A-CEFDFC0B0A87}"/>
              </a:ext>
            </a:extLst>
          </p:cNvPr>
          <p:cNvSpPr/>
          <p:nvPr/>
        </p:nvSpPr>
        <p:spPr bwMode="auto">
          <a:xfrm>
            <a:off x="11856996" y="2385720"/>
            <a:ext cx="328118" cy="258963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32" name="TextBox 5431">
            <a:extLst>
              <a:ext uri="{FF2B5EF4-FFF2-40B4-BE49-F238E27FC236}">
                <a16:creationId xmlns:a16="http://schemas.microsoft.com/office/drawing/2014/main" id="{1C67B708-0B9F-EEF6-9212-90FE5C622CE2}"/>
              </a:ext>
            </a:extLst>
          </p:cNvPr>
          <p:cNvSpPr txBox="1"/>
          <p:nvPr/>
        </p:nvSpPr>
        <p:spPr>
          <a:xfrm>
            <a:off x="4613277" y="971236"/>
            <a:ext cx="3286477" cy="523220"/>
          </a:xfrm>
          <a:prstGeom prst="rect">
            <a:avLst/>
          </a:prstGeom>
          <a:solidFill>
            <a:srgbClr val="7030A0"/>
          </a:solidFill>
          <a:ln>
            <a:solidFill>
              <a:schemeClr val="tx1"/>
            </a:solidFill>
          </a:ln>
          <a:effectLst>
            <a:glow rad="228600">
              <a:schemeClr val="accent2">
                <a:satMod val="175000"/>
                <a:alpha val="40000"/>
              </a:schemeClr>
            </a:glow>
          </a:effectLst>
        </p:spPr>
        <p:txBody>
          <a:bodyPr wrap="none" rtlCol="0">
            <a:spAutoFit/>
          </a:bodyPr>
          <a:lstStyle/>
          <a:p>
            <a:r>
              <a:rPr lang="en-US" sz="2800" dirty="0">
                <a:solidFill>
                  <a:schemeClr val="bg1"/>
                </a:solidFill>
              </a:rPr>
              <a:t>LEARNING IS HERE</a:t>
            </a:r>
          </a:p>
        </p:txBody>
      </p:sp>
    </p:spTree>
    <p:extLst>
      <p:ext uri="{BB962C8B-B14F-4D97-AF65-F5344CB8AC3E}">
        <p14:creationId xmlns:p14="http://schemas.microsoft.com/office/powerpoint/2010/main" val="40773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6" grpId="0" animBg="1"/>
      <p:bldP spid="5421" grpId="0" animBg="1"/>
      <p:bldP spid="5423" grpId="0" animBg="1"/>
      <p:bldP spid="5424" grpId="0"/>
      <p:bldP spid="5425" grpId="0"/>
      <p:bldP spid="5428" grpId="0" animBg="1"/>
      <p:bldP spid="5429" grpId="0"/>
      <p:bldP spid="5430" grpId="0" animBg="1"/>
      <p:bldP spid="5431" grpId="0" animBg="1"/>
      <p:bldP spid="54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fr-FR" dirty="0"/>
              <a:t>Simulation </a:t>
            </a:r>
            <a:r>
              <a:rPr lang="fr-FR" dirty="0" err="1"/>
              <a:t>Environments</a:t>
            </a:r>
            <a:r>
              <a:rPr lang="fr-FR" dirty="0"/>
              <a:t> for BVR Air Combat</a:t>
            </a:r>
            <a:endParaRPr lang="en-US" dirty="0"/>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9</a:t>
            </a:fld>
            <a:endParaRPr lang="en-US" dirty="0">
              <a:solidFill>
                <a:srgbClr val="000000"/>
              </a:solidFill>
            </a:endParaRPr>
          </a:p>
        </p:txBody>
      </p:sp>
      <p:cxnSp>
        <p:nvCxnSpPr>
          <p:cNvPr id="17" name="Conector reto 14">
            <a:extLst>
              <a:ext uri="{FF2B5EF4-FFF2-40B4-BE49-F238E27FC236}">
                <a16:creationId xmlns:a16="http://schemas.microsoft.com/office/drawing/2014/main" id="{557F6506-43F4-B1D0-28D5-D5FA4EA518C4}"/>
              </a:ext>
            </a:extLst>
          </p:cNvPr>
          <p:cNvCxnSpPr>
            <a:cxnSpLocks/>
          </p:cNvCxnSpPr>
          <p:nvPr/>
        </p:nvCxnSpPr>
        <p:spPr>
          <a:xfrm flipH="1" flipV="1">
            <a:off x="3411282" y="1246583"/>
            <a:ext cx="73627" cy="258963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2">
            <a:extLst>
              <a:ext uri="{FF2B5EF4-FFF2-40B4-BE49-F238E27FC236}">
                <a16:creationId xmlns:a16="http://schemas.microsoft.com/office/drawing/2014/main" id="{232A6C7D-0A32-CD92-E9AB-77E2B7303704}"/>
              </a:ext>
            </a:extLst>
          </p:cNvPr>
          <p:cNvSpPr txBox="1"/>
          <p:nvPr/>
        </p:nvSpPr>
        <p:spPr>
          <a:xfrm>
            <a:off x="757758" y="1882225"/>
            <a:ext cx="10977042" cy="4093428"/>
          </a:xfrm>
          <a:prstGeom prst="rect">
            <a:avLst/>
          </a:prstGeom>
          <a:ln>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buFont typeface="Wingdings" panose="05000000000000000000" pitchFamily="2" charset="2"/>
              <a:buChar char="§"/>
            </a:pPr>
            <a:endParaRPr lang="en-US" sz="2000" b="1" dirty="0"/>
          </a:p>
          <a:p>
            <a:pPr marL="342900" indent="-342900">
              <a:buFont typeface="Wingdings" panose="05000000000000000000" pitchFamily="2" charset="2"/>
              <a:buChar char="§"/>
            </a:pPr>
            <a:r>
              <a:rPr lang="en-US" sz="2000" b="1" dirty="0"/>
              <a:t>Limited Access to Proprietary Simulators</a:t>
            </a:r>
            <a:r>
              <a:rPr lang="en-US" sz="2000" dirty="0"/>
              <a:t>: Many BVR air combat simulators, like NGTS, AFSIM, and TACSI, are restricted to government or defense industry partners.</a:t>
            </a:r>
          </a:p>
          <a:p>
            <a:endParaRPr lang="en-US" sz="2000" dirty="0"/>
          </a:p>
          <a:p>
            <a:pPr marL="342900" indent="-342900">
              <a:buFont typeface="Wingdings" panose="05000000000000000000" pitchFamily="2" charset="2"/>
              <a:buChar char="§"/>
            </a:pPr>
            <a:r>
              <a:rPr lang="en-US" sz="2000" b="1" dirty="0"/>
              <a:t>Scalability Issues for Machine Learning</a:t>
            </a:r>
            <a:r>
              <a:rPr lang="en-US" sz="2000" dirty="0"/>
              <a:t>: Real-time training simulators such as NGTS are not optimized for the massive computational demands of machine learning applications.</a:t>
            </a:r>
          </a:p>
          <a:p>
            <a:endParaRPr lang="en-US" sz="2000" dirty="0"/>
          </a:p>
          <a:p>
            <a:pPr marL="342900" indent="-342900">
              <a:buFont typeface="Wingdings" panose="05000000000000000000" pitchFamily="2" charset="2"/>
              <a:buChar char="§"/>
            </a:pPr>
            <a:r>
              <a:rPr lang="en-US" sz="2000" b="1" dirty="0"/>
              <a:t>High Development Effort for Custom Solutions</a:t>
            </a:r>
            <a:r>
              <a:rPr lang="en-US" sz="2000" dirty="0"/>
              <a:t>: Open-source frameworks like </a:t>
            </a:r>
            <a:r>
              <a:rPr lang="en-US" sz="2000" dirty="0" err="1"/>
              <a:t>JSBSim</a:t>
            </a:r>
            <a:r>
              <a:rPr lang="en-US" sz="2000" dirty="0"/>
              <a:t> and MIXR require significant development effort.</a:t>
            </a:r>
          </a:p>
          <a:p>
            <a:endParaRPr lang="en-US" sz="2000" dirty="0"/>
          </a:p>
          <a:p>
            <a:pPr marL="342900" indent="-342900">
              <a:buFont typeface="Wingdings" panose="05000000000000000000" pitchFamily="2" charset="2"/>
              <a:buChar char="§"/>
            </a:pPr>
            <a:r>
              <a:rPr lang="en-US" sz="2000" b="1" dirty="0"/>
              <a:t>Lack of Publicly Available Solutions</a:t>
            </a:r>
            <a:r>
              <a:rPr lang="en-US" sz="2000" dirty="0"/>
              <a:t>: While there are some promising proprietary and custom simulators, very few environments, like </a:t>
            </a:r>
            <a:r>
              <a:rPr lang="en-US" sz="2000" dirty="0" err="1"/>
              <a:t>BVRGym</a:t>
            </a:r>
            <a:r>
              <a:rPr lang="en-US" sz="2000" dirty="0"/>
              <a:t>, are publicly available.</a:t>
            </a:r>
          </a:p>
          <a:p>
            <a:endParaRPr lang="en-US" sz="2000" dirty="0"/>
          </a:p>
        </p:txBody>
      </p:sp>
      <p:sp>
        <p:nvSpPr>
          <p:cNvPr id="39" name="TextBox 2">
            <a:extLst>
              <a:ext uri="{FF2B5EF4-FFF2-40B4-BE49-F238E27FC236}">
                <a16:creationId xmlns:a16="http://schemas.microsoft.com/office/drawing/2014/main" id="{037E1027-1B75-BA69-1138-7A24944E2440}"/>
              </a:ext>
            </a:extLst>
          </p:cNvPr>
          <p:cNvSpPr txBox="1"/>
          <p:nvPr/>
        </p:nvSpPr>
        <p:spPr>
          <a:xfrm>
            <a:off x="757758" y="1350637"/>
            <a:ext cx="10977042" cy="537001"/>
          </a:xfrm>
          <a:prstGeom prst="rect">
            <a:avLst/>
          </a:prstGeom>
          <a:solidFill>
            <a:srgbClr val="00B0F0"/>
          </a:solidFill>
          <a:ln>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dirty="0"/>
              <a:t>Limitations in Literature Solutions</a:t>
            </a:r>
          </a:p>
        </p:txBody>
      </p:sp>
    </p:spTree>
    <p:extLst>
      <p:ext uri="{BB962C8B-B14F-4D97-AF65-F5344CB8AC3E}">
        <p14:creationId xmlns:p14="http://schemas.microsoft.com/office/powerpoint/2010/main" val="348144528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21638</TotalTime>
  <Words>2280</Words>
  <Application>Microsoft Macintosh PowerPoint</Application>
  <PresentationFormat>Widescreen</PresentationFormat>
  <Paragraphs>327</Paragraphs>
  <Slides>29</Slides>
  <Notes>29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Arial Narrow</vt:lpstr>
      <vt:lpstr>Calibri</vt:lpstr>
      <vt:lpstr>Cambria Math</vt:lpstr>
      <vt:lpstr>Century Schoolbook</vt:lpstr>
      <vt:lpstr>Tahoma</vt:lpstr>
      <vt:lpstr>Wingdings</vt:lpstr>
      <vt:lpstr>Blends</vt:lpstr>
      <vt:lpstr>PowerPoint Presentation</vt:lpstr>
      <vt:lpstr>Summary</vt:lpstr>
      <vt:lpstr>Introduction</vt:lpstr>
      <vt:lpstr>Introduction</vt:lpstr>
      <vt:lpstr>Introduction</vt:lpstr>
      <vt:lpstr>Summary</vt:lpstr>
      <vt:lpstr>Beyond Visual Range (BVR) Air Combat</vt:lpstr>
      <vt:lpstr>Multi-Agent Reinforcement Learning Approach</vt:lpstr>
      <vt:lpstr>Simulation Environments for BVR Air Combat</vt:lpstr>
      <vt:lpstr>PowerPoint Presentation</vt:lpstr>
      <vt:lpstr>Summary</vt:lpstr>
      <vt:lpstr>B-ACE: Models Design</vt:lpstr>
      <vt:lpstr>B-ACE: Visualization Example</vt:lpstr>
      <vt:lpstr>B-ACE: Aircraft, Sensors, and Weapons</vt:lpstr>
      <vt:lpstr>B-ACE: Aircraft Performance and Conditions</vt:lpstr>
      <vt:lpstr>B-ACE: Environment Interaction</vt:lpstr>
      <vt:lpstr>B-ACE: Experiment Mode</vt:lpstr>
      <vt:lpstr>B-ACE: MARL States Definition</vt:lpstr>
      <vt:lpstr>B-ACE: MARL Rewards Design</vt:lpstr>
      <vt:lpstr>B-ACE: MARL Action Design</vt:lpstr>
      <vt:lpstr>Summary</vt:lpstr>
      <vt:lpstr>Case Studies</vt:lpstr>
      <vt:lpstr>Case Study 1: Missile Weapon Engagement Zone Determination </vt:lpstr>
      <vt:lpstr>Case Study 2: Optimizing FSM Behavior</vt:lpstr>
      <vt:lpstr>Case Study 3: MARL</vt:lpstr>
      <vt:lpstr>Summary</vt:lpstr>
      <vt:lpstr>B-ACE: Agents Missions</vt:lpstr>
      <vt:lpstr>B-ACE Environment</vt:lpstr>
      <vt:lpstr>B-ACE: Agents Missions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Microsoft Office User</cp:lastModifiedBy>
  <cp:revision>65</cp:revision>
  <cp:lastPrinted>2024-12-03T05:45:05Z</cp:lastPrinted>
  <dcterms:created xsi:type="dcterms:W3CDTF">2016-03-29T15:29:36Z</dcterms:created>
  <dcterms:modified xsi:type="dcterms:W3CDTF">2024-12-03T16:38:38Z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