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21"/>
  </p:notesMasterIdLst>
  <p:handoutMasterIdLst>
    <p:handoutMasterId r:id="rId22"/>
  </p:handoutMasterIdLst>
  <p:sldIdLst>
    <p:sldId id="289" r:id="rId5"/>
    <p:sldId id="293" r:id="rId6"/>
    <p:sldId id="294" r:id="rId7"/>
    <p:sldId id="291" r:id="rId8"/>
    <p:sldId id="292" r:id="rId9"/>
    <p:sldId id="304" r:id="rId10"/>
    <p:sldId id="295" r:id="rId11"/>
    <p:sldId id="30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22458A"/>
    <a:srgbClr val="2B56AB"/>
    <a:srgbClr val="0033CC"/>
    <a:srgbClr val="3366CC"/>
    <a:srgbClr val="0066CC"/>
    <a:srgbClr val="F77B0B"/>
    <a:srgbClr val="B2F50B"/>
    <a:srgbClr val="F88C2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434" autoAdjust="0"/>
    <p:restoredTop sz="94634" autoAdjust="0"/>
  </p:normalViewPr>
  <p:slideViewPr>
    <p:cSldViewPr snapToGrid="0">
      <p:cViewPr varScale="1">
        <p:scale>
          <a:sx n="101" d="100"/>
          <a:sy n="101" d="100"/>
        </p:scale>
        <p:origin x="88" y="9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E1BF6-07C4-0FBC-B918-ABD028563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30" y="-5151"/>
            <a:ext cx="12214730" cy="13649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0" y="1384124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CF395AD9-3B30-E84E-ADFF-A85DEA9A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8" name="Picture 37" descr="Text, logo&#10;&#10;Description automatically generated">
            <a:extLst>
              <a:ext uri="{FF2B5EF4-FFF2-40B4-BE49-F238E27FC236}">
                <a16:creationId xmlns:a16="http://schemas.microsoft.com/office/drawing/2014/main" id="{DC8202BA-028E-E242-B824-C4B84406E0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52070"/>
            <a:ext cx="1094689" cy="4383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8FCE43-A445-C22C-BCD5-7FBE06D7AD6A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BFF257-B0D7-4DC3-0743-448F338D0383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B050F1-0DBD-216C-2FB3-021CBE46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1D3B32-716D-2758-508E-4514DD0BD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EBD9-CE34-B950-D0A1-9CE5CB7094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6863DC4E-89E6-B745-AEC7-DBE8802F6E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A8CAE-6BAB-EB7F-70F4-CA252F016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71092" y="1554358"/>
            <a:ext cx="10449813" cy="1121247"/>
          </a:xfrm>
        </p:spPr>
        <p:txBody>
          <a:bodyPr/>
          <a:lstStyle/>
          <a:p>
            <a:r>
              <a:rPr lang="en-US" dirty="0"/>
              <a:t>Original: Establishing Best Practices to Apply a Generic Point Cloud Model (GPM) to High Resolution Data</a:t>
            </a:r>
          </a:p>
          <a:p>
            <a:endParaRPr lang="en-US" dirty="0"/>
          </a:p>
          <a:p>
            <a:endParaRPr lang="en-US" sz="2000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87531" y="3797307"/>
            <a:ext cx="10816936" cy="2712026"/>
          </a:xfrm>
        </p:spPr>
        <p:txBody>
          <a:bodyPr/>
          <a:lstStyle/>
          <a:p>
            <a:pPr eaLnBrk="1" hangingPunct="1"/>
            <a:r>
              <a:rPr lang="en-US" sz="2200" dirty="0">
                <a:latin typeface="Arial Narrow" pitchFamily="34" charset="0"/>
              </a:rPr>
              <a:t>Amy Neuenschwander </a:t>
            </a:r>
            <a:r>
              <a:rPr lang="en-US" sz="2200" dirty="0" err="1">
                <a:latin typeface="Arial Narrow" pitchFamily="34" charset="0"/>
              </a:rPr>
              <a:t>Ph.D</a:t>
            </a:r>
            <a:r>
              <a:rPr lang="en-US" sz="2200" dirty="0">
                <a:latin typeface="Arial Narrow" pitchFamily="34" charset="0"/>
              </a:rPr>
              <a:t>, University of Texas at Austin Center for Space Research</a:t>
            </a:r>
          </a:p>
          <a:p>
            <a:pPr eaLnBrk="1" hangingPunct="1"/>
            <a:r>
              <a:rPr lang="en-US" sz="2200" dirty="0">
                <a:latin typeface="Arial Narrow" pitchFamily="34" charset="0"/>
              </a:rPr>
              <a:t>Eric Guenther, University of Texas at Austin Center for Space Research</a:t>
            </a:r>
          </a:p>
          <a:p>
            <a:r>
              <a:rPr lang="en-US" sz="2200" dirty="0">
                <a:latin typeface="Arial Narrow" pitchFamily="34" charset="0"/>
              </a:rPr>
              <a:t>Donald Maze-England, University of Texas at Austin Center for Space Research</a:t>
            </a:r>
          </a:p>
          <a:p>
            <a:r>
              <a:rPr lang="en-US" sz="2200" dirty="0">
                <a:latin typeface="Arial Narrow" pitchFamily="34" charset="0"/>
              </a:rPr>
              <a:t>Thomas Bakewell, University of Texas at Austin Center for Space Research</a:t>
            </a:r>
          </a:p>
          <a:p>
            <a:r>
              <a:rPr lang="en-US" sz="2200" dirty="0">
                <a:latin typeface="Arial Narrow" pitchFamily="34" charset="0"/>
              </a:rPr>
              <a:t>Lori Magruder </a:t>
            </a:r>
            <a:r>
              <a:rPr lang="en-US" sz="2200" dirty="0" err="1">
                <a:latin typeface="Arial Narrow" pitchFamily="34" charset="0"/>
              </a:rPr>
              <a:t>Ph.D</a:t>
            </a:r>
            <a:r>
              <a:rPr lang="en-US" sz="2200" dirty="0">
                <a:latin typeface="Arial Narrow" pitchFamily="34" charset="0"/>
              </a:rPr>
              <a:t>, University of Texas at Austin Center for Space Research</a:t>
            </a:r>
          </a:p>
          <a:p>
            <a:endParaRPr lang="en-US" sz="2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826E2-E600-FF4F-9DB5-F14FB3F1D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C423A-00A6-4F2F-8329-A3C71EB6B340}"/>
              </a:ext>
            </a:extLst>
          </p:cNvPr>
          <p:cNvSpPr txBox="1"/>
          <p:nvPr/>
        </p:nvSpPr>
        <p:spPr>
          <a:xfrm>
            <a:off x="1253824" y="2622687"/>
            <a:ext cx="102506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C3300"/>
                </a:solidFill>
                <a:latin typeface="+mj-lt"/>
              </a:rPr>
              <a:t>Updated: Computing Predicted Errors and Uncertainty for High Resolution Photogrammetric 3D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534FE4-D566-446E-9F95-FBD466DE28C5}"/>
              </a:ext>
            </a:extLst>
          </p:cNvPr>
          <p:cNvSpPr txBox="1"/>
          <p:nvPr/>
        </p:nvSpPr>
        <p:spPr>
          <a:xfrm>
            <a:off x="2301057" y="6081412"/>
            <a:ext cx="697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This research was funded by </a:t>
            </a:r>
            <a:r>
              <a:rPr lang="en-US" sz="1600" i="1" dirty="0">
                <a:effectLst/>
                <a:ea typeface="Calibri" panose="020F0502020204030204" pitchFamily="34" charset="0"/>
              </a:rPr>
              <a:t>U.S. Army Simulation and Training Technology Center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B9140-6B8E-471A-8F68-9E583DB97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A03384-B1B1-46BA-916C-7B38C512C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the Reconstruction Errors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4F1791-5038-48CF-982C-27237D1AFDF4}"/>
              </a:ext>
            </a:extLst>
          </p:cNvPr>
          <p:cNvGrpSpPr/>
          <p:nvPr/>
        </p:nvGrpSpPr>
        <p:grpSpPr>
          <a:xfrm>
            <a:off x="477078" y="1357312"/>
            <a:ext cx="4599533" cy="5151065"/>
            <a:chOff x="5746173" y="779318"/>
            <a:chExt cx="4725461" cy="55279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0D83F5E-10F5-441C-B4DA-BF8B37A8A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46173" y="779318"/>
              <a:ext cx="4725461" cy="5527963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50C63F1-516F-4475-B541-542D82A09808}"/>
                </a:ext>
              </a:extLst>
            </p:cNvPr>
            <p:cNvGrpSpPr/>
            <p:nvPr/>
          </p:nvGrpSpPr>
          <p:grpSpPr>
            <a:xfrm>
              <a:off x="8900785" y="4163963"/>
              <a:ext cx="1344279" cy="2097300"/>
              <a:chOff x="908691" y="4585570"/>
              <a:chExt cx="1344279" cy="20973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25C437E-5BF5-4F4F-8416-2A3F06F223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77557" y="4910776"/>
                <a:ext cx="418247" cy="1756223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112887-346B-4489-AAEE-472084014BBB}"/>
                  </a:ext>
                </a:extLst>
              </p:cNvPr>
              <p:cNvSpPr txBox="1"/>
              <p:nvPr/>
            </p:nvSpPr>
            <p:spPr>
              <a:xfrm>
                <a:off x="908691" y="4585570"/>
                <a:ext cx="13442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3D Distance (m)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F92E20-FED8-4239-B0B9-3DCECB0E2F12}"/>
                  </a:ext>
                </a:extLst>
              </p:cNvPr>
              <p:cNvSpPr txBox="1"/>
              <p:nvPr/>
            </p:nvSpPr>
            <p:spPr>
              <a:xfrm>
                <a:off x="1694936" y="5214619"/>
                <a:ext cx="38664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0.40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5CE338A-DEAC-4C22-9915-0DB4263BC952}"/>
                  </a:ext>
                </a:extLst>
              </p:cNvPr>
              <p:cNvSpPr txBox="1"/>
              <p:nvPr/>
            </p:nvSpPr>
            <p:spPr>
              <a:xfrm>
                <a:off x="1694936" y="4877632"/>
                <a:ext cx="38664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0.50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F91EEAB-31A5-4A88-952D-A5CAA61CEA15}"/>
                  </a:ext>
                </a:extLst>
              </p:cNvPr>
              <p:cNvSpPr txBox="1"/>
              <p:nvPr/>
            </p:nvSpPr>
            <p:spPr>
              <a:xfrm>
                <a:off x="1694936" y="6452038"/>
                <a:ext cx="3289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0.0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83727B-C093-4C1D-81DA-96B08603A72A}"/>
                  </a:ext>
                </a:extLst>
              </p:cNvPr>
              <p:cNvSpPr txBox="1"/>
              <p:nvPr/>
            </p:nvSpPr>
            <p:spPr>
              <a:xfrm>
                <a:off x="1682645" y="5844846"/>
                <a:ext cx="38664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0.20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98397E-669A-4E20-BE30-6AD50610D8FF}"/>
                  </a:ext>
                </a:extLst>
              </p:cNvPr>
              <p:cNvSpPr txBox="1"/>
              <p:nvPr/>
            </p:nvSpPr>
            <p:spPr>
              <a:xfrm>
                <a:off x="1681569" y="6138086"/>
                <a:ext cx="38664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0.10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AE431B0-82D2-4751-9A91-70D4FB938759}"/>
                  </a:ext>
                </a:extLst>
              </p:cNvPr>
              <p:cNvSpPr txBox="1"/>
              <p:nvPr/>
            </p:nvSpPr>
            <p:spPr>
              <a:xfrm>
                <a:off x="1681569" y="5551606"/>
                <a:ext cx="38664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0.30</a:t>
                </a: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B3B3945-1E61-4B6A-9BB5-CF3AF797DF85}"/>
              </a:ext>
            </a:extLst>
          </p:cNvPr>
          <p:cNvSpPr txBox="1"/>
          <p:nvPr/>
        </p:nvSpPr>
        <p:spPr>
          <a:xfrm>
            <a:off x="368544" y="1056803"/>
            <a:ext cx="4820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Data Validation: Per-point Measurement Error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6C330E-C994-4B7B-AEB5-B4E84544D501}"/>
              </a:ext>
            </a:extLst>
          </p:cNvPr>
          <p:cNvSpPr txBox="1"/>
          <p:nvPr/>
        </p:nvSpPr>
        <p:spPr>
          <a:xfrm>
            <a:off x="5441539" y="1426135"/>
            <a:ext cx="65496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Difference of TLS – sUAS-Photogrammetric Point Clouds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Most of the reconstruction errors occur in doorways, window opening, beneath patio covering or along walls with low contrast between photos.</a:t>
            </a:r>
          </a:p>
          <a:p>
            <a:endParaRPr lang="en-US" sz="2000" dirty="0"/>
          </a:p>
          <a:p>
            <a:r>
              <a:rPr lang="en-US" sz="2000" dirty="0"/>
              <a:t>This 3D per-point measurement error along with the overall mean/RMSE errors provide a more complete representation of the actual errors/uncertainty for a </a:t>
            </a:r>
            <a:r>
              <a:rPr lang="en-US" sz="2000" dirty="0" err="1"/>
              <a:t>sUAS</a:t>
            </a:r>
            <a:r>
              <a:rPr lang="en-US" sz="2000" dirty="0"/>
              <a:t> collect.</a:t>
            </a:r>
          </a:p>
        </p:txBody>
      </p:sp>
    </p:spTree>
    <p:extLst>
      <p:ext uri="{BB962C8B-B14F-4D97-AF65-F5344CB8AC3E}">
        <p14:creationId xmlns:p14="http://schemas.microsoft.com/office/powerpoint/2010/main" val="1422700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C5F855-2F42-412D-A905-1EB51028F6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EF7463-FA41-454A-B920-D7CCA289C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the Reconstruction Errors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F08DFF-1D78-43AF-83AC-CDC4AA544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174" y="1666975"/>
            <a:ext cx="7742983" cy="3524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3DB8F5-5E4B-4F76-9D0B-BF5D156ACA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7219" y="1633187"/>
            <a:ext cx="3538848" cy="26288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52D69F-1039-43F3-A85F-D9592488DB8E}"/>
              </a:ext>
            </a:extLst>
          </p:cNvPr>
          <p:cNvSpPr txBox="1"/>
          <p:nvPr/>
        </p:nvSpPr>
        <p:spPr>
          <a:xfrm>
            <a:off x="9159086" y="4351011"/>
            <a:ext cx="242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3D TLS scan used as reference data</a:t>
            </a:r>
          </a:p>
        </p:txBody>
      </p:sp>
    </p:spTree>
    <p:extLst>
      <p:ext uri="{BB962C8B-B14F-4D97-AF65-F5344CB8AC3E}">
        <p14:creationId xmlns:p14="http://schemas.microsoft.com/office/powerpoint/2010/main" val="3992181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7B5333-E851-47F4-B18C-D95ECCED34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88F4BA-7582-4ACE-BAF2-2B9A5974A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Predicted Uncertainty Model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BF63DB-61EF-471B-B2D2-160E186499DE}"/>
              </a:ext>
            </a:extLst>
          </p:cNvPr>
          <p:cNvGrpSpPr/>
          <p:nvPr/>
        </p:nvGrpSpPr>
        <p:grpSpPr>
          <a:xfrm>
            <a:off x="370882" y="1763436"/>
            <a:ext cx="4134041" cy="4456707"/>
            <a:chOff x="5746172" y="824584"/>
            <a:chExt cx="4725461" cy="55279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F67B6F-FE9D-4B2E-88DD-7894D97BD6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46172" y="824584"/>
              <a:ext cx="4725461" cy="5527963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2433C28-A5BF-4F07-BB41-9EA1DC85547C}"/>
                </a:ext>
              </a:extLst>
            </p:cNvPr>
            <p:cNvGrpSpPr/>
            <p:nvPr/>
          </p:nvGrpSpPr>
          <p:grpSpPr>
            <a:xfrm>
              <a:off x="8838410" y="4102172"/>
              <a:ext cx="1344279" cy="2159091"/>
              <a:chOff x="846316" y="4523779"/>
              <a:chExt cx="1344279" cy="215909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17CF382-6890-4D9D-834C-114EB1BC28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77557" y="4910776"/>
                <a:ext cx="418247" cy="1756223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DBAB1B3-8CA1-4B00-92E8-B9A8BE696E4C}"/>
                  </a:ext>
                </a:extLst>
              </p:cNvPr>
              <p:cNvSpPr txBox="1"/>
              <p:nvPr/>
            </p:nvSpPr>
            <p:spPr>
              <a:xfrm>
                <a:off x="846316" y="4523779"/>
                <a:ext cx="13442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3D Distance (m)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3A088F9-4BFB-4136-8133-9521DC21C40B}"/>
                  </a:ext>
                </a:extLst>
              </p:cNvPr>
              <p:cNvSpPr txBox="1"/>
              <p:nvPr/>
            </p:nvSpPr>
            <p:spPr>
              <a:xfrm>
                <a:off x="1694936" y="4877632"/>
                <a:ext cx="38664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0.50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DFF1252-B2CC-4DA9-A772-BBADB15EE9E6}"/>
                  </a:ext>
                </a:extLst>
              </p:cNvPr>
              <p:cNvSpPr txBox="1"/>
              <p:nvPr/>
            </p:nvSpPr>
            <p:spPr>
              <a:xfrm>
                <a:off x="1694936" y="6452038"/>
                <a:ext cx="3289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0.0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A4604B-E4C2-40C9-8126-287F4E5A6509}"/>
                  </a:ext>
                </a:extLst>
              </p:cNvPr>
              <p:cNvSpPr txBox="1"/>
              <p:nvPr/>
            </p:nvSpPr>
            <p:spPr>
              <a:xfrm>
                <a:off x="1666422" y="5825892"/>
                <a:ext cx="38664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0.20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26162C-02E9-4313-A409-702C09E1E9CF}"/>
                  </a:ext>
                </a:extLst>
              </p:cNvPr>
              <p:cNvSpPr txBox="1"/>
              <p:nvPr/>
            </p:nvSpPr>
            <p:spPr>
              <a:xfrm>
                <a:off x="1666080" y="6129054"/>
                <a:ext cx="38664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0.10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8548A4-4A79-4A47-BD12-4108EA782E22}"/>
                  </a:ext>
                </a:extLst>
              </p:cNvPr>
              <p:cNvSpPr txBox="1"/>
              <p:nvPr/>
            </p:nvSpPr>
            <p:spPr>
              <a:xfrm>
                <a:off x="1666081" y="5522731"/>
                <a:ext cx="38664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0.30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0368C9-AA6D-446B-8256-2C70FEE35211}"/>
              </a:ext>
            </a:extLst>
          </p:cNvPr>
          <p:cNvGrpSpPr/>
          <p:nvPr/>
        </p:nvGrpSpPr>
        <p:grpSpPr>
          <a:xfrm>
            <a:off x="4665579" y="2348753"/>
            <a:ext cx="7483048" cy="3635414"/>
            <a:chOff x="1567043" y="1349010"/>
            <a:chExt cx="10724788" cy="449519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358DC32-4670-46AE-BA31-7E4E49BCF3D9}"/>
                </a:ext>
              </a:extLst>
            </p:cNvPr>
            <p:cNvSpPr/>
            <p:nvPr/>
          </p:nvSpPr>
          <p:spPr>
            <a:xfrm>
              <a:off x="1590261" y="1789043"/>
              <a:ext cx="1199320" cy="40551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263E885-6728-4CC3-B7F1-7CBD6E1CA60A}"/>
                </a:ext>
              </a:extLst>
            </p:cNvPr>
            <p:cNvGrpSpPr/>
            <p:nvPr/>
          </p:nvGrpSpPr>
          <p:grpSpPr>
            <a:xfrm>
              <a:off x="1585147" y="1349010"/>
              <a:ext cx="10706684" cy="4495198"/>
              <a:chOff x="286434" y="1256245"/>
              <a:chExt cx="10706684" cy="449519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B2116CF7-B43A-41EF-B5E2-1003AEB031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29132" y="1696278"/>
                <a:ext cx="4572000" cy="4055165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45BB5C7-E09E-496E-AFE1-736EFC7D6D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90868" y="1696278"/>
                <a:ext cx="4465981" cy="4055165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7E30E13-422F-4B5B-A160-CDE5C689E68A}"/>
                  </a:ext>
                </a:extLst>
              </p:cNvPr>
              <p:cNvSpPr txBox="1"/>
              <p:nvPr/>
            </p:nvSpPr>
            <p:spPr>
              <a:xfrm>
                <a:off x="286434" y="1256245"/>
                <a:ext cx="5036269" cy="494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Normal Vectors, 20 cm radius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B4DB9BC-43A6-4CAE-BE3D-D82B0A8B82F8}"/>
                  </a:ext>
                </a:extLst>
              </p:cNvPr>
              <p:cNvSpPr txBox="1"/>
              <p:nvPr/>
            </p:nvSpPr>
            <p:spPr>
              <a:xfrm>
                <a:off x="5956849" y="1256245"/>
                <a:ext cx="5036269" cy="494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Normal Vectors, 50 cm radius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D050713-FBDA-4A6B-A4AD-839ED399FE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0261" y="3604590"/>
              <a:ext cx="371061" cy="214519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9CBDD8-6479-4707-8C7F-7505F76DF831}"/>
                </a:ext>
              </a:extLst>
            </p:cNvPr>
            <p:cNvSpPr txBox="1"/>
            <p:nvPr/>
          </p:nvSpPr>
          <p:spPr>
            <a:xfrm>
              <a:off x="1567043" y="3429000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angle (deg)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EAF0CE-2866-485D-BD5F-668DC3087843}"/>
                </a:ext>
              </a:extLst>
            </p:cNvPr>
            <p:cNvSpPr txBox="1"/>
            <p:nvPr/>
          </p:nvSpPr>
          <p:spPr>
            <a:xfrm>
              <a:off x="1875154" y="3609392"/>
              <a:ext cx="4074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 90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1C66DE-32AD-4D5B-8CAB-509A04987185}"/>
                </a:ext>
              </a:extLst>
            </p:cNvPr>
            <p:cNvSpPr txBox="1"/>
            <p:nvPr/>
          </p:nvSpPr>
          <p:spPr>
            <a:xfrm>
              <a:off x="1929321" y="5376734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650C00-9C10-496A-B31E-D869EA58660A}"/>
                </a:ext>
              </a:extLst>
            </p:cNvPr>
            <p:cNvSpPr txBox="1"/>
            <p:nvPr/>
          </p:nvSpPr>
          <p:spPr>
            <a:xfrm>
              <a:off x="1911004" y="4482715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45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4EB9324-24EC-4F72-8DD5-6658BDD9541B}"/>
              </a:ext>
            </a:extLst>
          </p:cNvPr>
          <p:cNvSpPr txBox="1"/>
          <p:nvPr/>
        </p:nvSpPr>
        <p:spPr>
          <a:xfrm>
            <a:off x="4940681" y="1436948"/>
            <a:ext cx="6908609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Generated “Features” from the input photogrammetric point cloud to predict against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49E499-E4F2-478E-BB3F-8F12672A73F6}"/>
              </a:ext>
            </a:extLst>
          </p:cNvPr>
          <p:cNvSpPr txBox="1"/>
          <p:nvPr/>
        </p:nvSpPr>
        <p:spPr>
          <a:xfrm>
            <a:off x="354334" y="1081858"/>
            <a:ext cx="415360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Measurement Error is what we want to predict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847685-77AA-456C-A4AD-3E5D384E20F0}"/>
              </a:ext>
            </a:extLst>
          </p:cNvPr>
          <p:cNvSpPr txBox="1"/>
          <p:nvPr/>
        </p:nvSpPr>
        <p:spPr>
          <a:xfrm>
            <a:off x="3793272" y="4928756"/>
            <a:ext cx="4074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0.40</a:t>
            </a:r>
          </a:p>
        </p:txBody>
      </p:sp>
    </p:spTree>
    <p:extLst>
      <p:ext uri="{BB962C8B-B14F-4D97-AF65-F5344CB8AC3E}">
        <p14:creationId xmlns:p14="http://schemas.microsoft.com/office/powerpoint/2010/main" val="129763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933F2C-82CF-4FB8-938E-D56AE95746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DE0722-E9B8-40C3-A333-2DCE1F9FF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Error/Uncertainty Model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9FBDDE-1EFE-43A5-B2F3-2B1B9239C76E}"/>
              </a:ext>
            </a:extLst>
          </p:cNvPr>
          <p:cNvGrpSpPr/>
          <p:nvPr/>
        </p:nvGrpSpPr>
        <p:grpSpPr>
          <a:xfrm>
            <a:off x="5783048" y="924975"/>
            <a:ext cx="5678736" cy="5148206"/>
            <a:chOff x="6096000" y="1590065"/>
            <a:chExt cx="4972894" cy="445196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2417DE-1C3D-4207-A722-672926A4DB58}"/>
                </a:ext>
              </a:extLst>
            </p:cNvPr>
            <p:cNvSpPr txBox="1"/>
            <p:nvPr/>
          </p:nvSpPr>
          <p:spPr>
            <a:xfrm>
              <a:off x="6216119" y="1590065"/>
              <a:ext cx="2515612" cy="508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Predicted Error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13D90D-2D32-41F5-9630-D327C4FDB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0" y="1993776"/>
              <a:ext cx="4972894" cy="404825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B73DDBB-8535-41CD-8390-46CB3091D83E}"/>
              </a:ext>
            </a:extLst>
          </p:cNvPr>
          <p:cNvGrpSpPr/>
          <p:nvPr/>
        </p:nvGrpSpPr>
        <p:grpSpPr>
          <a:xfrm>
            <a:off x="473135" y="924975"/>
            <a:ext cx="5125731" cy="5148206"/>
            <a:chOff x="450443" y="1590065"/>
            <a:chExt cx="5020439" cy="44519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DC2F580-62E4-4976-AEB0-31A7D6912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0443" y="1993776"/>
              <a:ext cx="5020439" cy="404825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A35A54-D438-4AE9-A41C-936601F8639F}"/>
                </a:ext>
              </a:extLst>
            </p:cNvPr>
            <p:cNvSpPr txBox="1"/>
            <p:nvPr/>
          </p:nvSpPr>
          <p:spPr>
            <a:xfrm>
              <a:off x="521765" y="1590065"/>
              <a:ext cx="2600466" cy="508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Measured Error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1EF65E8-8FD8-4252-97DE-A9075776B2D9}"/>
              </a:ext>
            </a:extLst>
          </p:cNvPr>
          <p:cNvSpPr txBox="1"/>
          <p:nvPr/>
        </p:nvSpPr>
        <p:spPr>
          <a:xfrm>
            <a:off x="3511297" y="6146654"/>
            <a:ext cx="6419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 used a Gradient Boosted Regression (GBR) model to predict our per-point-uncertainties.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65A5AF-63EB-4632-9B1F-E31050841713}"/>
              </a:ext>
            </a:extLst>
          </p:cNvPr>
          <p:cNvGrpSpPr/>
          <p:nvPr/>
        </p:nvGrpSpPr>
        <p:grpSpPr>
          <a:xfrm>
            <a:off x="11420761" y="4217334"/>
            <a:ext cx="771239" cy="1579848"/>
            <a:chOff x="541134" y="3158816"/>
            <a:chExt cx="561246" cy="157984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73A761D-563E-4D8A-881B-7AFF43E5F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9089" y="3391838"/>
              <a:ext cx="175673" cy="133331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D643F4-7E0A-48E1-A593-021233187823}"/>
                </a:ext>
              </a:extLst>
            </p:cNvPr>
            <p:cNvSpPr txBox="1"/>
            <p:nvPr/>
          </p:nvSpPr>
          <p:spPr>
            <a:xfrm>
              <a:off x="740376" y="446166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53CB26-FCF2-42CC-8BCF-6BDD9BE42239}"/>
                </a:ext>
              </a:extLst>
            </p:cNvPr>
            <p:cNvSpPr txBox="1"/>
            <p:nvPr/>
          </p:nvSpPr>
          <p:spPr>
            <a:xfrm>
              <a:off x="729719" y="3328823"/>
              <a:ext cx="3726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1B1F27-EF9C-4E06-9A63-884AD01BC1A4}"/>
                </a:ext>
              </a:extLst>
            </p:cNvPr>
            <p:cNvSpPr txBox="1"/>
            <p:nvPr/>
          </p:nvSpPr>
          <p:spPr>
            <a:xfrm>
              <a:off x="729718" y="3919995"/>
              <a:ext cx="3726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9FEDC8-76A6-44B5-AE4B-566FD8DB1B0E}"/>
                </a:ext>
              </a:extLst>
            </p:cNvPr>
            <p:cNvSpPr txBox="1"/>
            <p:nvPr/>
          </p:nvSpPr>
          <p:spPr>
            <a:xfrm>
              <a:off x="541134" y="3158816"/>
              <a:ext cx="3726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7397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2E588D-9F96-4006-83ED-EEF0F6B2DE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5805A-4F6B-4131-A091-23563B88A5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9303" y="2501478"/>
            <a:ext cx="7567450" cy="33062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E7DE2A9-5205-4A8F-BB62-61F8760438A2}"/>
              </a:ext>
            </a:extLst>
          </p:cNvPr>
          <p:cNvGrpSpPr/>
          <p:nvPr/>
        </p:nvGrpSpPr>
        <p:grpSpPr>
          <a:xfrm>
            <a:off x="10016753" y="3322494"/>
            <a:ext cx="804462" cy="1579848"/>
            <a:chOff x="541134" y="3158816"/>
            <a:chExt cx="561246" cy="15798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F4018A-42FD-4D16-8E38-4CF5C3814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9089" y="3391838"/>
              <a:ext cx="175673" cy="133331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1D4E93-6D4C-4731-BDAF-3D2C37AA3348}"/>
                </a:ext>
              </a:extLst>
            </p:cNvPr>
            <p:cNvSpPr txBox="1"/>
            <p:nvPr/>
          </p:nvSpPr>
          <p:spPr>
            <a:xfrm>
              <a:off x="740376" y="446166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8720AB-D20D-4196-823B-61B51CD5204E}"/>
                </a:ext>
              </a:extLst>
            </p:cNvPr>
            <p:cNvSpPr txBox="1"/>
            <p:nvPr/>
          </p:nvSpPr>
          <p:spPr>
            <a:xfrm>
              <a:off x="729719" y="3328823"/>
              <a:ext cx="3726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D5916F3-9ED2-433F-853B-7E215FE7A518}"/>
                </a:ext>
              </a:extLst>
            </p:cNvPr>
            <p:cNvSpPr txBox="1"/>
            <p:nvPr/>
          </p:nvSpPr>
          <p:spPr>
            <a:xfrm>
              <a:off x="729718" y="3919995"/>
              <a:ext cx="3726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A24DA4-A163-441A-8CCB-4025C5D82936}"/>
                </a:ext>
              </a:extLst>
            </p:cNvPr>
            <p:cNvSpPr txBox="1"/>
            <p:nvPr/>
          </p:nvSpPr>
          <p:spPr>
            <a:xfrm>
              <a:off x="541134" y="3158816"/>
              <a:ext cx="3726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cm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38542A1-41E4-4F5A-B691-6AAFE6DF4820}"/>
              </a:ext>
            </a:extLst>
          </p:cNvPr>
          <p:cNvSpPr txBox="1"/>
          <p:nvPr/>
        </p:nvSpPr>
        <p:spPr>
          <a:xfrm>
            <a:off x="234020" y="3016907"/>
            <a:ext cx="1986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Higher errors under eaves and in porch/entryways (as we expect)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9F1DED0-8F5E-4DAE-BE4A-A1F7DA0F96C7}"/>
              </a:ext>
            </a:extLst>
          </p:cNvPr>
          <p:cNvCxnSpPr/>
          <p:nvPr/>
        </p:nvCxnSpPr>
        <p:spPr>
          <a:xfrm>
            <a:off x="1719585" y="4083673"/>
            <a:ext cx="1986455" cy="17453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480AF7-E0FC-404F-9919-DEB0D130B833}"/>
              </a:ext>
            </a:extLst>
          </p:cNvPr>
          <p:cNvCxnSpPr>
            <a:cxnSpLocks/>
          </p:cNvCxnSpPr>
          <p:nvPr/>
        </p:nvCxnSpPr>
        <p:spPr>
          <a:xfrm>
            <a:off x="1719585" y="4083673"/>
            <a:ext cx="2400863" cy="107721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2AA8111-D3C6-452D-9240-3A841CF988B6}"/>
              </a:ext>
            </a:extLst>
          </p:cNvPr>
          <p:cNvSpPr txBox="1"/>
          <p:nvPr/>
        </p:nvSpPr>
        <p:spPr>
          <a:xfrm>
            <a:off x="7380305" y="1244984"/>
            <a:ext cx="43346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Highly pitched roof of church and steeple creates higher than desired uncertainty</a:t>
            </a:r>
          </a:p>
          <a:p>
            <a:r>
              <a:rPr lang="en-US" sz="1600" dirty="0">
                <a:solidFill>
                  <a:srgbClr val="7030A0"/>
                </a:solidFill>
              </a:rPr>
              <a:t>Remedy: Need more representation in training data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474DE175-98B1-4358-A098-9577C3D90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Prediction Error/Uncertainty Model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E86E23-B822-4C50-99E2-1EE8095BE2D1}"/>
              </a:ext>
            </a:extLst>
          </p:cNvPr>
          <p:cNvSpPr txBox="1"/>
          <p:nvPr/>
        </p:nvSpPr>
        <p:spPr>
          <a:xfrm>
            <a:off x="3757576" y="5817733"/>
            <a:ext cx="6222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Predicted Error of photogrammetric 3D point cloud</a:t>
            </a:r>
          </a:p>
        </p:txBody>
      </p:sp>
    </p:spTree>
    <p:extLst>
      <p:ext uri="{BB962C8B-B14F-4D97-AF65-F5344CB8AC3E}">
        <p14:creationId xmlns:p14="http://schemas.microsoft.com/office/powerpoint/2010/main" val="808786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0E1B34-558A-431A-A658-F9A21BC16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the Model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2D4C18-598F-4192-9D6E-DC40AD2AA3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0F94A8-21AF-4389-9C62-E624349708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2800" y="981075"/>
            <a:ext cx="5694708" cy="4895850"/>
          </a:xfrm>
        </p:spPr>
        <p:txBody>
          <a:bodyPr/>
          <a:lstStyle/>
          <a:p>
            <a:r>
              <a:rPr lang="en-US" dirty="0"/>
              <a:t>Model currently applies only to open terrain and buildings. </a:t>
            </a:r>
          </a:p>
          <a:p>
            <a:pPr lvl="1"/>
            <a:r>
              <a:rPr lang="en-US" dirty="0"/>
              <a:t>Vegetation has not been tested yet, but potentially could be included</a:t>
            </a:r>
          </a:p>
          <a:p>
            <a:pPr lvl="1"/>
            <a:r>
              <a:rPr lang="en-US" dirty="0"/>
              <a:t>Terrain beneath vegetation is generally not visible in sUAS-Photogrammetric surveys</a:t>
            </a:r>
          </a:p>
          <a:p>
            <a:r>
              <a:rPr lang="en-US" dirty="0"/>
              <a:t>Need more data to improve model of reconstruction errors</a:t>
            </a:r>
            <a:br>
              <a:rPr lang="en-US" dirty="0"/>
            </a:br>
            <a:endParaRPr lang="en-US" dirty="0"/>
          </a:p>
          <a:p>
            <a:r>
              <a:rPr lang="en-US" dirty="0"/>
              <a:t>Holes in reconstruction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F4F7E60-329B-445A-B889-1DB62E458B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36" r="10036"/>
          <a:stretch>
            <a:fillRect/>
          </a:stretch>
        </p:blipFill>
        <p:spPr>
          <a:xfrm>
            <a:off x="6105525" y="990600"/>
            <a:ext cx="5608638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3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AAD376-EF77-4BF8-9408-C56981C683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5A3C22D-2B69-49D9-B01E-135027822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99F865-1B1C-4214-ACDD-1DCAABBB8A0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25360" y="1046714"/>
            <a:ext cx="8121162" cy="5075237"/>
          </a:xfrm>
        </p:spPr>
        <p:txBody>
          <a:bodyPr/>
          <a:lstStyle/>
          <a:p>
            <a:r>
              <a:rPr lang="en-US" dirty="0"/>
              <a:t>Prediction Uncertainty Model was developed to create Per-Point-Errors (PPE) of sUAS Photogrammetric 3D data</a:t>
            </a:r>
          </a:p>
          <a:p>
            <a:pPr lvl="1"/>
            <a:r>
              <a:rPr lang="en-US" dirty="0"/>
              <a:t>PPE informs data quality of sUAS survey</a:t>
            </a:r>
          </a:p>
          <a:p>
            <a:pPr lvl="1"/>
            <a:r>
              <a:rPr lang="en-US" dirty="0"/>
              <a:t>PPE, combined with known and unknown errors contribute to the NGA Generic Point Cloud Model (GPM)</a:t>
            </a:r>
          </a:p>
          <a:p>
            <a:pPr lvl="1"/>
            <a:r>
              <a:rPr lang="en-US" dirty="0"/>
              <a:t>Model currently consumes features from the input point cloud only</a:t>
            </a:r>
          </a:p>
          <a:p>
            <a:pPr lvl="1"/>
            <a:r>
              <a:rPr lang="en-US" dirty="0"/>
              <a:t>Can be applied to ANY Photogrammetric point cloud</a:t>
            </a:r>
          </a:p>
          <a:p>
            <a:pPr lvl="1"/>
            <a:r>
              <a:rPr lang="en-US" dirty="0"/>
              <a:t>Model assumes data is from a controlled Survey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No Registration Errors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41AD279-06F8-4C7F-B637-7242855F998B}"/>
              </a:ext>
            </a:extLst>
          </p:cNvPr>
          <p:cNvGrpSpPr/>
          <p:nvPr/>
        </p:nvGrpSpPr>
        <p:grpSpPr>
          <a:xfrm>
            <a:off x="9005272" y="1552794"/>
            <a:ext cx="2351384" cy="1547445"/>
            <a:chOff x="4605454" y="1045901"/>
            <a:chExt cx="2351384" cy="154744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0E32E8A-23BC-4D93-94A8-CAEB82E20B02}"/>
                </a:ext>
              </a:extLst>
            </p:cNvPr>
            <p:cNvGrpSpPr/>
            <p:nvPr/>
          </p:nvGrpSpPr>
          <p:grpSpPr>
            <a:xfrm>
              <a:off x="4605454" y="1341972"/>
              <a:ext cx="2351384" cy="1083769"/>
              <a:chOff x="4980958" y="1317584"/>
              <a:chExt cx="2351384" cy="1083769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614F3F6-47B5-4A74-A826-D416A4E8A6AD}"/>
                  </a:ext>
                </a:extLst>
              </p:cNvPr>
              <p:cNvSpPr/>
              <p:nvPr/>
            </p:nvSpPr>
            <p:spPr>
              <a:xfrm>
                <a:off x="5360712" y="1325881"/>
                <a:ext cx="1403503" cy="941460"/>
              </a:xfrm>
              <a:prstGeom prst="ellipse">
                <a:avLst/>
              </a:prstGeom>
              <a:gradFill flip="none" rotWithShape="1">
                <a:gsLst>
                  <a:gs pos="0">
                    <a:srgbClr val="8EA08E">
                      <a:shade val="30000"/>
                      <a:satMod val="115000"/>
                    </a:srgbClr>
                  </a:gs>
                  <a:gs pos="50000">
                    <a:srgbClr val="8EA08E">
                      <a:shade val="67500"/>
                      <a:satMod val="115000"/>
                    </a:srgbClr>
                  </a:gs>
                  <a:gs pos="100000">
                    <a:srgbClr val="8EA08E">
                      <a:shade val="100000"/>
                      <a:satMod val="11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6F1CA71E-E57B-42AD-A48A-6E68C77A5006}"/>
                  </a:ext>
                </a:extLst>
              </p:cNvPr>
              <p:cNvSpPr/>
              <p:nvPr/>
            </p:nvSpPr>
            <p:spPr>
              <a:xfrm>
                <a:off x="5966211" y="1317584"/>
                <a:ext cx="259578" cy="941460"/>
              </a:xfrm>
              <a:prstGeom prst="ellipse">
                <a:avLst/>
              </a:prstGeom>
              <a:solidFill>
                <a:srgbClr val="1C5719">
                  <a:alpha val="52941"/>
                </a:srgbClr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FF4B78B-CC20-424C-934F-19CBA5836B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80958" y="1778196"/>
                <a:ext cx="2351384" cy="17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6A368F1-7C52-452E-BB29-99396BCEB1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72174" y="1325763"/>
                <a:ext cx="1116709" cy="10755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4B6125B-ECF8-4DF5-8543-BB23ACB9B590}"/>
                  </a:ext>
                </a:extLst>
              </p:cNvPr>
              <p:cNvSpPr/>
              <p:nvPr/>
            </p:nvSpPr>
            <p:spPr>
              <a:xfrm>
                <a:off x="6028675" y="1731141"/>
                <a:ext cx="113398" cy="13396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B829E72-6E2F-4FF2-B9E7-D560ED6904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97913" y="1045901"/>
              <a:ext cx="23914" cy="15474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4EF85E9-474B-4883-B8B1-A8FAED548ABC}"/>
              </a:ext>
            </a:extLst>
          </p:cNvPr>
          <p:cNvSpPr txBox="1"/>
          <p:nvPr/>
        </p:nvSpPr>
        <p:spPr>
          <a:xfrm>
            <a:off x="8900092" y="2959077"/>
            <a:ext cx="2978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Predicted Per-Point-Error</a:t>
            </a:r>
          </a:p>
        </p:txBody>
      </p:sp>
    </p:spTree>
    <p:extLst>
      <p:ext uri="{BB962C8B-B14F-4D97-AF65-F5344CB8AC3E}">
        <p14:creationId xmlns:p14="http://schemas.microsoft.com/office/powerpoint/2010/main" val="809004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63F2E2-3FDC-4F5A-AB60-BDAD0EBA97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BDB1F3-435E-4EAC-A23C-901CCA48D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C9B4C-6571-40C1-AB86-FE5E5FEBD55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Collections of UAS-based Photogrammetric 3D data is becoming more common</a:t>
            </a:r>
          </a:p>
          <a:p>
            <a:r>
              <a:rPr lang="en-US" dirty="0"/>
              <a:t>Small UAS systems have less-precise GPS resulting in less accurate geolocations</a:t>
            </a:r>
          </a:p>
          <a:p>
            <a:r>
              <a:rPr lang="en-US" dirty="0"/>
              <a:t>Knowing the per-point error/uncertainty for a data collection provides insight on the usability of that collection</a:t>
            </a:r>
          </a:p>
          <a:p>
            <a:pPr lvl="1"/>
            <a:r>
              <a:rPr lang="en-US" dirty="0"/>
              <a:t>Does the data resolution meet my requirements?</a:t>
            </a:r>
          </a:p>
          <a:p>
            <a:pPr lvl="1"/>
            <a:r>
              <a:rPr lang="en-US" dirty="0"/>
              <a:t>How accurate is the geolocation associated with this data?</a:t>
            </a:r>
          </a:p>
          <a:p>
            <a:pPr lvl="1"/>
            <a:r>
              <a:rPr lang="en-US" dirty="0"/>
              <a:t>Can this data be used with other data sets without registration?</a:t>
            </a:r>
          </a:p>
          <a:p>
            <a:r>
              <a:rPr lang="en-US" dirty="0"/>
              <a:t>Most operational collections may not have reference data to compare against</a:t>
            </a:r>
          </a:p>
          <a:p>
            <a:r>
              <a:rPr lang="en-US" dirty="0"/>
              <a:t>Can we predict what the uncertainties are?</a:t>
            </a:r>
          </a:p>
        </p:txBody>
      </p:sp>
    </p:spTree>
    <p:extLst>
      <p:ext uri="{BB962C8B-B14F-4D97-AF65-F5344CB8AC3E}">
        <p14:creationId xmlns:p14="http://schemas.microsoft.com/office/powerpoint/2010/main" val="4167277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4ABFF2-B581-49B2-B594-86C58DDCA0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48AB17-E652-4B85-B502-A7EF74C26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B45758-23F9-4DEC-ADF8-3852638ED1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298" y="946672"/>
            <a:ext cx="6724054" cy="52397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B3B5F5-F076-4C25-9D31-2A50AA253189}"/>
              </a:ext>
            </a:extLst>
          </p:cNvPr>
          <p:cNvSpPr txBox="1"/>
          <p:nvPr/>
        </p:nvSpPr>
        <p:spPr>
          <a:xfrm>
            <a:off x="273832" y="2072861"/>
            <a:ext cx="4043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Problem:  </a:t>
            </a:r>
            <a:r>
              <a:rPr lang="en-US" sz="2000" dirty="0"/>
              <a:t>Army has flown a sUAS-Photogrammetric Survey and we want to know the overall accuracy of the data.</a:t>
            </a:r>
          </a:p>
          <a:p>
            <a:endParaRPr lang="en-US" sz="2000" dirty="0"/>
          </a:p>
          <a:p>
            <a:r>
              <a:rPr lang="en-US" sz="2000" b="1" dirty="0"/>
              <a:t>AND</a:t>
            </a:r>
            <a:r>
              <a:rPr lang="en-US" sz="2000" dirty="0"/>
              <a:t> we’d like to know the per-point error/uncertainty of the collected data.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79FFA-517F-4D79-BEC8-99B5E9C48E5F}"/>
              </a:ext>
            </a:extLst>
          </p:cNvPr>
          <p:cNvSpPr txBox="1"/>
          <p:nvPr/>
        </p:nvSpPr>
        <p:spPr>
          <a:xfrm>
            <a:off x="4165619" y="6134593"/>
            <a:ext cx="6960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Ft Moore/Selby CACTF sUAS-Photogrammetric (SkydioXD2) collected November, 2023</a:t>
            </a:r>
          </a:p>
        </p:txBody>
      </p:sp>
    </p:spTree>
    <p:extLst>
      <p:ext uri="{BB962C8B-B14F-4D97-AF65-F5344CB8AC3E}">
        <p14:creationId xmlns:p14="http://schemas.microsoft.com/office/powerpoint/2010/main" val="2119449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02B2F1-6643-4C26-86DC-93476BAE82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E51650-2039-46B0-8168-2D18B8570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 Associated with 3D Data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B8E1419-17D8-48EC-B3F6-DD89717EC043}"/>
              </a:ext>
            </a:extLst>
          </p:cNvPr>
          <p:cNvGrpSpPr/>
          <p:nvPr/>
        </p:nvGrpSpPr>
        <p:grpSpPr>
          <a:xfrm>
            <a:off x="344483" y="1321519"/>
            <a:ext cx="7108905" cy="4852848"/>
            <a:chOff x="4967998" y="1205609"/>
            <a:chExt cx="7108905" cy="485284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C54FE4-4728-4D93-B8F3-737093EE6C53}"/>
                </a:ext>
              </a:extLst>
            </p:cNvPr>
            <p:cNvGrpSpPr/>
            <p:nvPr/>
          </p:nvGrpSpPr>
          <p:grpSpPr>
            <a:xfrm>
              <a:off x="5118119" y="1342865"/>
              <a:ext cx="6834420" cy="4578335"/>
              <a:chOff x="4409778" y="706587"/>
              <a:chExt cx="7509300" cy="4929587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CD53444-B5F5-48C6-9972-2B2A446E5521}"/>
                  </a:ext>
                </a:extLst>
              </p:cNvPr>
              <p:cNvSpPr/>
              <p:nvPr/>
            </p:nvSpPr>
            <p:spPr>
              <a:xfrm>
                <a:off x="7712422" y="1105949"/>
                <a:ext cx="4206656" cy="453022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0"/>
                      <a:lumOff val="100000"/>
                    </a:schemeClr>
                  </a:gs>
                  <a:gs pos="35000">
                    <a:schemeClr val="accent2">
                      <a:lumMod val="0"/>
                      <a:lumOff val="100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D240C6D-D46A-45C6-A0A7-8FFC86ECEA7A}"/>
                  </a:ext>
                </a:extLst>
              </p:cNvPr>
              <p:cNvSpPr/>
              <p:nvPr/>
            </p:nvSpPr>
            <p:spPr>
              <a:xfrm>
                <a:off x="4409778" y="1122451"/>
                <a:ext cx="3146797" cy="451372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</a:rPr>
                  <a:t>6 axis linear transformation to determine registration parameters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4062D710-257F-4464-AA7C-BDAD9A692A91}"/>
                  </a:ext>
                </a:extLst>
              </p:cNvPr>
              <p:cNvSpPr/>
              <p:nvPr/>
            </p:nvSpPr>
            <p:spPr>
              <a:xfrm>
                <a:off x="7855810" y="1883741"/>
                <a:ext cx="1669550" cy="83734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Registered Input Point Cloud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0AF3C079-0E84-4A71-8E50-E69DEFFDF36E}"/>
                  </a:ext>
                </a:extLst>
              </p:cNvPr>
              <p:cNvSpPr/>
              <p:nvPr/>
            </p:nvSpPr>
            <p:spPr>
              <a:xfrm>
                <a:off x="10150372" y="1883741"/>
                <a:ext cx="1669550" cy="837344"/>
              </a:xfrm>
              <a:prstGeom prst="round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accent5">
                        <a:lumMod val="25000"/>
                      </a:schemeClr>
                    </a:solidFill>
                  </a:rPr>
                  <a:t>Reference Point Cloud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3304BC2-9F27-429E-91B5-C74F552363F4}"/>
                  </a:ext>
                </a:extLst>
              </p:cNvPr>
              <p:cNvSpPr/>
              <p:nvPr/>
            </p:nvSpPr>
            <p:spPr>
              <a:xfrm>
                <a:off x="9216219" y="2979526"/>
                <a:ext cx="1195763" cy="621586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tx2"/>
                    </a:solidFill>
                  </a:rPr>
                  <a:t>difference</a:t>
                </a: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14C9D1AD-194B-4DAF-8B72-561F643E036B}"/>
                  </a:ext>
                </a:extLst>
              </p:cNvPr>
              <p:cNvSpPr/>
              <p:nvPr/>
            </p:nvSpPr>
            <p:spPr>
              <a:xfrm>
                <a:off x="8828862" y="4105002"/>
                <a:ext cx="2012051" cy="1088020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Per Point Measurement error converted into Sigma-R, Sigma-Z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39772DDC-2849-4E31-AAB5-2E5D454E4686}"/>
                  </a:ext>
                </a:extLst>
              </p:cNvPr>
              <p:cNvCxnSpPr>
                <a:cxnSpLocks/>
                <a:stCxn id="17" idx="2"/>
                <a:endCxn id="19" idx="2"/>
              </p:cNvCxnSpPr>
              <p:nvPr/>
            </p:nvCxnSpPr>
            <p:spPr>
              <a:xfrm>
                <a:off x="8690585" y="2721085"/>
                <a:ext cx="525634" cy="569234"/>
              </a:xfrm>
              <a:prstGeom prst="straightConnector1">
                <a:avLst/>
              </a:prstGeom>
              <a:ln w="38100"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93DE5267-351F-4632-9244-E908414C6F8A}"/>
                  </a:ext>
                </a:extLst>
              </p:cNvPr>
              <p:cNvCxnSpPr>
                <a:cxnSpLocks/>
                <a:stCxn id="18" idx="2"/>
                <a:endCxn id="19" idx="6"/>
              </p:cNvCxnSpPr>
              <p:nvPr/>
            </p:nvCxnSpPr>
            <p:spPr>
              <a:xfrm flipH="1">
                <a:off x="10411982" y="2721085"/>
                <a:ext cx="573165" cy="569234"/>
              </a:xfrm>
              <a:prstGeom prst="straightConnector1">
                <a:avLst/>
              </a:prstGeom>
              <a:ln w="38100"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5E23DAA8-4635-4402-A4DA-6D9B047799B6}"/>
                  </a:ext>
                </a:extLst>
              </p:cNvPr>
              <p:cNvCxnSpPr>
                <a:cxnSpLocks/>
                <a:stCxn id="19" idx="4"/>
                <a:endCxn id="20" idx="0"/>
              </p:cNvCxnSpPr>
              <p:nvPr/>
            </p:nvCxnSpPr>
            <p:spPr>
              <a:xfrm>
                <a:off x="9814101" y="3601112"/>
                <a:ext cx="20787" cy="503890"/>
              </a:xfrm>
              <a:prstGeom prst="straightConnector1">
                <a:avLst/>
              </a:prstGeom>
              <a:ln w="38100"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5BC1448C-A627-42C0-9AE8-75F554DA03CA}"/>
                  </a:ext>
                </a:extLst>
              </p:cNvPr>
              <p:cNvSpPr/>
              <p:nvPr/>
            </p:nvSpPr>
            <p:spPr>
              <a:xfrm>
                <a:off x="6112190" y="2018891"/>
                <a:ext cx="1364703" cy="734837"/>
              </a:xfrm>
              <a:prstGeom prst="round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accent5">
                        <a:lumMod val="25000"/>
                      </a:schemeClr>
                    </a:solidFill>
                  </a:rPr>
                  <a:t>Reference Point Cloud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809FC9-A69C-4B17-BA12-10824D28A087}"/>
                  </a:ext>
                </a:extLst>
              </p:cNvPr>
              <p:cNvSpPr txBox="1"/>
              <p:nvPr/>
            </p:nvSpPr>
            <p:spPr>
              <a:xfrm>
                <a:off x="4766627" y="1314099"/>
                <a:ext cx="2425656" cy="3645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Registration Errors 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A16660-2DCD-449A-BFD0-79A6A7812E9A}"/>
                  </a:ext>
                </a:extLst>
              </p:cNvPr>
              <p:cNvSpPr txBox="1"/>
              <p:nvPr/>
            </p:nvSpPr>
            <p:spPr>
              <a:xfrm>
                <a:off x="4671190" y="3998781"/>
                <a:ext cx="2596464" cy="4970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dX</a:t>
                </a:r>
                <a:r>
                  <a:rPr lang="en-US" sz="12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200" b="1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dY</a:t>
                </a:r>
                <a:r>
                  <a:rPr lang="en-US" sz="12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200" b="1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dZ</a:t>
                </a:r>
                <a:r>
                  <a:rPr lang="en-US" sz="12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200" b="1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1200" b="1" dirty="0" err="1">
                    <a:solidFill>
                      <a:schemeClr val="accent1">
                        <a:lumMod val="75000"/>
                      </a:schemeClr>
                    </a:solidFill>
                    <a:latin typeface="Symbol" panose="05050102010706020507" pitchFamily="18" charset="2"/>
                    <a:cs typeface="Arial" panose="020B0604020202020204" pitchFamily="34" charset="0"/>
                  </a:rPr>
                  <a:t>q</a:t>
                </a:r>
                <a:r>
                  <a:rPr lang="en-US" sz="1200" b="1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12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200" b="1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1200" b="1" dirty="0" err="1">
                    <a:solidFill>
                      <a:schemeClr val="accent1">
                        <a:lumMod val="75000"/>
                      </a:schemeClr>
                    </a:solidFill>
                    <a:latin typeface="Symbol" panose="05050102010706020507" pitchFamily="18" charset="2"/>
                    <a:cs typeface="Arial" panose="020B0604020202020204" pitchFamily="34" charset="0"/>
                  </a:rPr>
                  <a:t>q</a:t>
                </a:r>
                <a:r>
                  <a:rPr lang="en-US" sz="1200" b="1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12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200" b="1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1200" b="1" dirty="0" err="1">
                    <a:solidFill>
                      <a:schemeClr val="accent1">
                        <a:lumMod val="75000"/>
                      </a:schemeClr>
                    </a:solidFill>
                    <a:latin typeface="Symbol" panose="05050102010706020507" pitchFamily="18" charset="2"/>
                    <a:cs typeface="Arial" panose="020B0604020202020204" pitchFamily="34" charset="0"/>
                  </a:rPr>
                  <a:t>q</a:t>
                </a:r>
                <a:r>
                  <a:rPr lang="en-US" sz="1200" b="1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r>
                  <a:rPr lang="en-US" sz="12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r>
                  <a:rPr lang="en-US" sz="12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Scale factor</a:t>
                </a:r>
                <a:endParaRPr lang="en-US" sz="12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AE6729-BE40-49F3-BF99-6EB3C12EE4A1}"/>
                  </a:ext>
                </a:extLst>
              </p:cNvPr>
              <p:cNvSpPr txBox="1"/>
              <p:nvPr/>
            </p:nvSpPr>
            <p:spPr>
              <a:xfrm>
                <a:off x="8465631" y="1317871"/>
                <a:ext cx="3216477" cy="3645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Measurement Uncertainty 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95A696F-CF23-413E-9E09-E441B3663122}"/>
                  </a:ext>
                </a:extLst>
              </p:cNvPr>
              <p:cNvSpPr txBox="1"/>
              <p:nvPr/>
            </p:nvSpPr>
            <p:spPr>
              <a:xfrm>
                <a:off x="4698697" y="706587"/>
                <a:ext cx="19532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Measured Errors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7DF75BE2-BDED-4009-B383-15A5FCDA90FF}"/>
                  </a:ext>
                </a:extLst>
              </p:cNvPr>
              <p:cNvSpPr/>
              <p:nvPr/>
            </p:nvSpPr>
            <p:spPr>
              <a:xfrm>
                <a:off x="4563884" y="2022359"/>
                <a:ext cx="1403598" cy="731369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Input Point Cloud</a:t>
                </a: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5A46E7-5BB3-405E-841C-23C53B449455}"/>
                </a:ext>
              </a:extLst>
            </p:cNvPr>
            <p:cNvSpPr/>
            <p:nvPr/>
          </p:nvSpPr>
          <p:spPr>
            <a:xfrm>
              <a:off x="4967998" y="1205609"/>
              <a:ext cx="7108905" cy="4852848"/>
            </a:xfrm>
            <a:prstGeom prst="rect">
              <a:avLst/>
            </a:prstGeom>
            <a:noFill/>
            <a:ln w="381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1700419-04FE-4C6A-856B-E375A40EDF36}"/>
              </a:ext>
            </a:extLst>
          </p:cNvPr>
          <p:cNvGrpSpPr/>
          <p:nvPr/>
        </p:nvGrpSpPr>
        <p:grpSpPr>
          <a:xfrm>
            <a:off x="9205756" y="2900937"/>
            <a:ext cx="2351384" cy="1547445"/>
            <a:chOff x="4605454" y="1045901"/>
            <a:chExt cx="2351384" cy="154744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CEC92AB-ED3A-4B89-B3B1-E75768970F91}"/>
                </a:ext>
              </a:extLst>
            </p:cNvPr>
            <p:cNvGrpSpPr/>
            <p:nvPr/>
          </p:nvGrpSpPr>
          <p:grpSpPr>
            <a:xfrm>
              <a:off x="4605454" y="1341972"/>
              <a:ext cx="2351384" cy="1083769"/>
              <a:chOff x="4980958" y="1317584"/>
              <a:chExt cx="2351384" cy="1083769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227D115-4618-4A83-93C3-0939DA63D12A}"/>
                  </a:ext>
                </a:extLst>
              </p:cNvPr>
              <p:cNvSpPr/>
              <p:nvPr/>
            </p:nvSpPr>
            <p:spPr>
              <a:xfrm>
                <a:off x="5360712" y="1325881"/>
                <a:ext cx="1403503" cy="941460"/>
              </a:xfrm>
              <a:prstGeom prst="ellipse">
                <a:avLst/>
              </a:prstGeom>
              <a:gradFill flip="none" rotWithShape="1">
                <a:gsLst>
                  <a:gs pos="0">
                    <a:srgbClr val="8EA08E">
                      <a:shade val="30000"/>
                      <a:satMod val="115000"/>
                    </a:srgbClr>
                  </a:gs>
                  <a:gs pos="50000">
                    <a:srgbClr val="8EA08E">
                      <a:shade val="67500"/>
                      <a:satMod val="115000"/>
                    </a:srgbClr>
                  </a:gs>
                  <a:gs pos="100000">
                    <a:srgbClr val="8EA08E">
                      <a:shade val="100000"/>
                      <a:satMod val="11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50D15ED-3618-4EFC-B087-3A7AD131C39A}"/>
                  </a:ext>
                </a:extLst>
              </p:cNvPr>
              <p:cNvSpPr/>
              <p:nvPr/>
            </p:nvSpPr>
            <p:spPr>
              <a:xfrm>
                <a:off x="5966211" y="1317584"/>
                <a:ext cx="259578" cy="941460"/>
              </a:xfrm>
              <a:prstGeom prst="ellipse">
                <a:avLst/>
              </a:prstGeom>
              <a:solidFill>
                <a:srgbClr val="1C5719">
                  <a:alpha val="52941"/>
                </a:srgbClr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FE57930-BD05-4156-8FA5-354A4CB9FD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80958" y="1778196"/>
                <a:ext cx="2351384" cy="17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6E46E81-3888-4641-A2A8-84AB6DBE49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72174" y="1325763"/>
                <a:ext cx="1116709" cy="10755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09608E1-09A4-40F6-B26E-E1E3CF007374}"/>
                  </a:ext>
                </a:extLst>
              </p:cNvPr>
              <p:cNvSpPr/>
              <p:nvPr/>
            </p:nvSpPr>
            <p:spPr>
              <a:xfrm>
                <a:off x="6028675" y="1731141"/>
                <a:ext cx="113398" cy="13396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A5F6469-A688-4620-A493-3C29E7A5E1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97913" y="1045901"/>
              <a:ext cx="23914" cy="15474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766F4F83-7242-46CF-8B52-27BF957C54B8}"/>
              </a:ext>
            </a:extLst>
          </p:cNvPr>
          <p:cNvSpPr txBox="1"/>
          <p:nvPr/>
        </p:nvSpPr>
        <p:spPr>
          <a:xfrm>
            <a:off x="7723611" y="2724903"/>
            <a:ext cx="3126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Error ellipsoid around each point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0B40C3-2CF6-4FC0-843B-D22AB6763A0C}"/>
              </a:ext>
            </a:extLst>
          </p:cNvPr>
          <p:cNvSpPr txBox="1"/>
          <p:nvPr/>
        </p:nvSpPr>
        <p:spPr>
          <a:xfrm>
            <a:off x="7804926" y="4967797"/>
            <a:ext cx="4150731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With reference data, an error ellipse can be calculated for each point (Per-Point-Error)</a:t>
            </a:r>
          </a:p>
        </p:txBody>
      </p:sp>
    </p:spTree>
    <p:extLst>
      <p:ext uri="{BB962C8B-B14F-4D97-AF65-F5344CB8AC3E}">
        <p14:creationId xmlns:p14="http://schemas.microsoft.com/office/powerpoint/2010/main" val="4057522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9455A9-6DE7-45F1-8A2F-1ABBBCC93A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158170-616C-4BA7-BD75-AF882C5B0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08" y="0"/>
            <a:ext cx="10390401" cy="795130"/>
          </a:xfrm>
        </p:spPr>
        <p:txBody>
          <a:bodyPr/>
          <a:lstStyle/>
          <a:p>
            <a:r>
              <a:rPr lang="en-US" dirty="0"/>
              <a:t>Can Predicted Errors can Approximate Measured Errors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938EAF-693E-4D55-A9C2-6496CAE4D171}"/>
              </a:ext>
            </a:extLst>
          </p:cNvPr>
          <p:cNvGrpSpPr/>
          <p:nvPr/>
        </p:nvGrpSpPr>
        <p:grpSpPr>
          <a:xfrm>
            <a:off x="179008" y="1746168"/>
            <a:ext cx="3661379" cy="4162471"/>
            <a:chOff x="120316" y="126332"/>
            <a:chExt cx="4363608" cy="4920915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2000">
                <a:schemeClr val="accent5">
                  <a:lumMod val="20000"/>
                  <a:lumOff val="80000"/>
                </a:schemeClr>
              </a:gs>
              <a:gs pos="88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8100000" scaled="1"/>
            <a:tileRect/>
          </a:gra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D03327E-1984-46AD-9FFC-8B582E47B6B3}"/>
                </a:ext>
              </a:extLst>
            </p:cNvPr>
            <p:cNvSpPr/>
            <p:nvPr/>
          </p:nvSpPr>
          <p:spPr>
            <a:xfrm>
              <a:off x="120316" y="126332"/>
              <a:ext cx="4363608" cy="492091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BEE2067-A473-40DC-B718-3DE767DC37DF}"/>
                </a:ext>
              </a:extLst>
            </p:cNvPr>
            <p:cNvSpPr/>
            <p:nvPr/>
          </p:nvSpPr>
          <p:spPr>
            <a:xfrm>
              <a:off x="2292102" y="2549867"/>
              <a:ext cx="1751162" cy="83734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Input Point Cloud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0E05AC8-C2CC-41C0-8AF6-75A1D31C9318}"/>
                </a:ext>
              </a:extLst>
            </p:cNvPr>
            <p:cNvSpPr txBox="1"/>
            <p:nvPr/>
          </p:nvSpPr>
          <p:spPr>
            <a:xfrm>
              <a:off x="338543" y="849784"/>
              <a:ext cx="844921" cy="36775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GPS</a:t>
              </a:r>
              <a:r>
                <a:rPr lang="en-US" sz="1600" baseline="-25000" dirty="0" err="1"/>
                <a:t>Base</a:t>
              </a:r>
              <a:endParaRPr lang="en-US" sz="1600" baseline="-250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AC0C59D-D087-48F0-B95B-49DA52AE2CC8}"/>
                </a:ext>
              </a:extLst>
            </p:cNvPr>
            <p:cNvSpPr txBox="1"/>
            <p:nvPr/>
          </p:nvSpPr>
          <p:spPr>
            <a:xfrm>
              <a:off x="1358406" y="881849"/>
              <a:ext cx="1488622" cy="34566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300" dirty="0" err="1"/>
                <a:t>Bias_H</a:t>
              </a:r>
              <a:r>
                <a:rPr lang="en-US" sz="1300" dirty="0"/>
                <a:t>, </a:t>
              </a:r>
              <a:r>
                <a:rPr lang="en-US" sz="1300" dirty="0" err="1"/>
                <a:t>Bias_Z</a:t>
              </a:r>
              <a:r>
                <a:rPr lang="en-US" sz="1300" dirty="0"/>
                <a:t>;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0D84E7B-11DF-46E4-B0BA-F5E8DC7AE135}"/>
                </a:ext>
              </a:extLst>
            </p:cNvPr>
            <p:cNvSpPr txBox="1"/>
            <p:nvPr/>
          </p:nvSpPr>
          <p:spPr>
            <a:xfrm>
              <a:off x="2834570" y="882067"/>
              <a:ext cx="1515368" cy="34566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300" dirty="0"/>
                <a:t>RMS_H, RMS_Z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D2900C-8AE4-4135-B085-2FC6969802BB}"/>
                </a:ext>
              </a:extLst>
            </p:cNvPr>
            <p:cNvSpPr txBox="1"/>
            <p:nvPr/>
          </p:nvSpPr>
          <p:spPr>
            <a:xfrm>
              <a:off x="362721" y="1606755"/>
              <a:ext cx="661319" cy="36775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GCPs</a:t>
              </a:r>
              <a:endParaRPr lang="en-US" sz="1600" baseline="-250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74CBB34-7ADA-4024-9CA7-68974816B577}"/>
                </a:ext>
              </a:extLst>
            </p:cNvPr>
            <p:cNvSpPr txBox="1"/>
            <p:nvPr/>
          </p:nvSpPr>
          <p:spPr>
            <a:xfrm>
              <a:off x="1393581" y="1642136"/>
              <a:ext cx="1607069" cy="34566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300" dirty="0" err="1"/>
                <a:t>RMS_H</a:t>
              </a:r>
              <a:r>
                <a:rPr lang="en-US" sz="1300" baseline="-25000" dirty="0" err="1"/>
                <a:t>i</a:t>
              </a:r>
              <a:r>
                <a:rPr lang="en-US" sz="1300" baseline="-25000" dirty="0"/>
                <a:t> </a:t>
              </a:r>
              <a:r>
                <a:rPr lang="en-US" sz="1300" dirty="0"/>
                <a:t>, </a:t>
              </a:r>
              <a:r>
                <a:rPr lang="en-US" sz="1300" dirty="0" err="1"/>
                <a:t>RMS_Z</a:t>
              </a:r>
              <a:r>
                <a:rPr lang="en-US" sz="1300" baseline="-25000" dirty="0" err="1"/>
                <a:t>i</a:t>
              </a:r>
              <a:r>
                <a:rPr lang="en-US" sz="1300" dirty="0"/>
                <a:t>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1AD404A-0D76-47F0-89CC-5467845B7392}"/>
                </a:ext>
              </a:extLst>
            </p:cNvPr>
            <p:cNvSpPr txBox="1"/>
            <p:nvPr/>
          </p:nvSpPr>
          <p:spPr>
            <a:xfrm>
              <a:off x="270327" y="3915684"/>
              <a:ext cx="2636348" cy="88538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Reconstruction Errors</a:t>
              </a:r>
            </a:p>
            <a:p>
              <a:endParaRPr lang="en-US" sz="1600" b="1" baseline="-25000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8391E4F-EBA9-40E7-BDFD-8E3733E5FBA7}"/>
              </a:ext>
            </a:extLst>
          </p:cNvPr>
          <p:cNvSpPr txBox="1"/>
          <p:nvPr/>
        </p:nvSpPr>
        <p:spPr>
          <a:xfrm>
            <a:off x="420127" y="1331767"/>
            <a:ext cx="1890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Predicted Errors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CB03A8-5B3E-446D-842E-63C9AF93E61E}"/>
              </a:ext>
            </a:extLst>
          </p:cNvPr>
          <p:cNvSpPr txBox="1"/>
          <p:nvPr/>
        </p:nvSpPr>
        <p:spPr>
          <a:xfrm>
            <a:off x="420127" y="1992677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GPS Errors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412A4F5-8372-45F5-B7D4-AA0E451310BD}"/>
              </a:ext>
            </a:extLst>
          </p:cNvPr>
          <p:cNvCxnSpPr>
            <a:cxnSpLocks/>
          </p:cNvCxnSpPr>
          <p:nvPr/>
        </p:nvCxnSpPr>
        <p:spPr>
          <a:xfrm>
            <a:off x="1071065" y="3452634"/>
            <a:ext cx="815542" cy="554602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65384E-4A63-4992-ABF0-CD173BBE7DC3}"/>
              </a:ext>
            </a:extLst>
          </p:cNvPr>
          <p:cNvCxnSpPr>
            <a:cxnSpLocks/>
          </p:cNvCxnSpPr>
          <p:nvPr/>
        </p:nvCxnSpPr>
        <p:spPr>
          <a:xfrm flipV="1">
            <a:off x="1085681" y="4459343"/>
            <a:ext cx="860092" cy="424013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D73AE3A-3FC8-421B-8BC3-FE9403B666EA}"/>
              </a:ext>
            </a:extLst>
          </p:cNvPr>
          <p:cNvSpPr/>
          <p:nvPr/>
        </p:nvSpPr>
        <p:spPr>
          <a:xfrm>
            <a:off x="8184399" y="1692457"/>
            <a:ext cx="3828593" cy="420742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2AB03C-0819-46B7-9D15-70031F2BF1EF}"/>
              </a:ext>
            </a:extLst>
          </p:cNvPr>
          <p:cNvSpPr/>
          <p:nvPr/>
        </p:nvSpPr>
        <p:spPr>
          <a:xfrm>
            <a:off x="5178572" y="1707783"/>
            <a:ext cx="2863986" cy="419210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6 axis linear transformation to determine registration parameters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E69C7F2-9FAE-452D-8B7D-230BAC5F185E}"/>
              </a:ext>
            </a:extLst>
          </p:cNvPr>
          <p:cNvSpPr/>
          <p:nvPr/>
        </p:nvSpPr>
        <p:spPr>
          <a:xfrm>
            <a:off x="8314900" y="2414828"/>
            <a:ext cx="1519503" cy="7776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Registered Input Point Cloud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9863B0D-80FB-44D8-90F0-EE34CD055406}"/>
              </a:ext>
            </a:extLst>
          </p:cNvPr>
          <p:cNvSpPr/>
          <p:nvPr/>
        </p:nvSpPr>
        <p:spPr>
          <a:xfrm>
            <a:off x="10403244" y="2414828"/>
            <a:ext cx="1519503" cy="77768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5">
                    <a:lumMod val="25000"/>
                  </a:schemeClr>
                </a:solidFill>
              </a:rPr>
              <a:t>Reference Point Cloud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84B798B-26AE-4576-931F-1465D8946173}"/>
              </a:ext>
            </a:extLst>
          </p:cNvPr>
          <p:cNvSpPr/>
          <p:nvPr/>
        </p:nvSpPr>
        <p:spPr>
          <a:xfrm>
            <a:off x="9553046" y="3432534"/>
            <a:ext cx="1088297" cy="57729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2"/>
                </a:solidFill>
              </a:rPr>
              <a:t>difference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8CCB166-52C0-4584-A319-CE2FA8228E58}"/>
              </a:ext>
            </a:extLst>
          </p:cNvPr>
          <p:cNvSpPr/>
          <p:nvPr/>
        </p:nvSpPr>
        <p:spPr>
          <a:xfrm>
            <a:off x="9200502" y="4477816"/>
            <a:ext cx="1831223" cy="101049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Per Point Measurement error converted into Sigma-R, Sigma-Z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493E0B7-A523-4944-88CF-A4A946718582}"/>
              </a:ext>
            </a:extLst>
          </p:cNvPr>
          <p:cNvCxnSpPr>
            <a:cxnSpLocks/>
            <a:stCxn id="17" idx="2"/>
            <a:endCxn id="19" idx="2"/>
          </p:cNvCxnSpPr>
          <p:nvPr/>
        </p:nvCxnSpPr>
        <p:spPr>
          <a:xfrm>
            <a:off x="9074652" y="3192508"/>
            <a:ext cx="478394" cy="528674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6F6721-6EDC-4C39-940C-E3F7073A0798}"/>
              </a:ext>
            </a:extLst>
          </p:cNvPr>
          <p:cNvCxnSpPr>
            <a:cxnSpLocks/>
            <a:stCxn id="18" idx="2"/>
            <a:endCxn id="19" idx="6"/>
          </p:cNvCxnSpPr>
          <p:nvPr/>
        </p:nvCxnSpPr>
        <p:spPr>
          <a:xfrm flipH="1">
            <a:off x="10641343" y="3192508"/>
            <a:ext cx="521653" cy="528674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2E2EE6-133A-40F4-86AB-8D133DCAA2B0}"/>
              </a:ext>
            </a:extLst>
          </p:cNvPr>
          <p:cNvCxnSpPr>
            <a:cxnSpLocks/>
            <a:stCxn id="19" idx="4"/>
            <a:endCxn id="20" idx="0"/>
          </p:cNvCxnSpPr>
          <p:nvPr/>
        </p:nvCxnSpPr>
        <p:spPr>
          <a:xfrm>
            <a:off x="10097195" y="4009830"/>
            <a:ext cx="18919" cy="467986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93F0190-2C06-4171-8E8D-0BDA67566239}"/>
              </a:ext>
            </a:extLst>
          </p:cNvPr>
          <p:cNvSpPr/>
          <p:nvPr/>
        </p:nvSpPr>
        <p:spPr>
          <a:xfrm>
            <a:off x="6727984" y="2540348"/>
            <a:ext cx="1242054" cy="682477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5">
                    <a:lumMod val="25000"/>
                  </a:schemeClr>
                </a:solidFill>
              </a:rPr>
              <a:t>Reference Point Cloud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16DAE5-59CE-486D-8FDC-D91F60DE62F2}"/>
              </a:ext>
            </a:extLst>
          </p:cNvPr>
          <p:cNvSpPr txBox="1"/>
          <p:nvPr/>
        </p:nvSpPr>
        <p:spPr>
          <a:xfrm>
            <a:off x="5503350" y="1885775"/>
            <a:ext cx="2207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Registration Errors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70A577-EDF3-431D-BB97-528A545CD7CA}"/>
              </a:ext>
            </a:extLst>
          </p:cNvPr>
          <p:cNvSpPr txBox="1"/>
          <p:nvPr/>
        </p:nvSpPr>
        <p:spPr>
          <a:xfrm>
            <a:off x="5416490" y="4379164"/>
            <a:ext cx="2363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dX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q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q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q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 factor</a:t>
            </a:r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56B824-8B3B-434B-BFD6-7FF512BC301F}"/>
              </a:ext>
            </a:extLst>
          </p:cNvPr>
          <p:cNvSpPr txBox="1"/>
          <p:nvPr/>
        </p:nvSpPr>
        <p:spPr>
          <a:xfrm>
            <a:off x="8869915" y="1889279"/>
            <a:ext cx="2927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Measurement Uncertainty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FAD9E4-30DA-4F25-B96D-D2770171D4E9}"/>
              </a:ext>
            </a:extLst>
          </p:cNvPr>
          <p:cNvSpPr txBox="1"/>
          <p:nvPr/>
        </p:nvSpPr>
        <p:spPr>
          <a:xfrm>
            <a:off x="5441525" y="1321551"/>
            <a:ext cx="1777685" cy="371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Measured Errors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A6BD71-5D1D-409B-8495-5965C5FDA766}"/>
              </a:ext>
            </a:extLst>
          </p:cNvPr>
          <p:cNvSpPr/>
          <p:nvPr/>
        </p:nvSpPr>
        <p:spPr>
          <a:xfrm>
            <a:off x="5318828" y="2543569"/>
            <a:ext cx="1277453" cy="6792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Input Point Cloud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B6D538-3058-4E2D-A615-E2C8EC85C78A}"/>
              </a:ext>
            </a:extLst>
          </p:cNvPr>
          <p:cNvSpPr/>
          <p:nvPr/>
        </p:nvSpPr>
        <p:spPr>
          <a:xfrm>
            <a:off x="4967998" y="1205609"/>
            <a:ext cx="7108905" cy="4852848"/>
          </a:xfrm>
          <a:prstGeom prst="rect">
            <a:avLst/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D1A3DD-85C5-4021-96B2-E0DF583543DA}"/>
              </a:ext>
            </a:extLst>
          </p:cNvPr>
          <p:cNvSpPr/>
          <p:nvPr/>
        </p:nvSpPr>
        <p:spPr>
          <a:xfrm>
            <a:off x="115096" y="1205608"/>
            <a:ext cx="3764605" cy="4852848"/>
          </a:xfrm>
          <a:prstGeom prst="rect">
            <a:avLst/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Flashcard of a math symbol for Approximately Equal To ...">
            <a:extLst>
              <a:ext uri="{FF2B5EF4-FFF2-40B4-BE49-F238E27FC236}">
                <a16:creationId xmlns:a16="http://schemas.microsoft.com/office/drawing/2014/main" id="{DB61C6F5-A5FF-47E4-94D4-E2E15EFCE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4949" y="2956679"/>
            <a:ext cx="932804" cy="120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ED7827-1DDB-43E5-91B2-9CAF8FF9A790}"/>
              </a:ext>
            </a:extLst>
          </p:cNvPr>
          <p:cNvSpPr txBox="1"/>
          <p:nvPr/>
        </p:nvSpPr>
        <p:spPr>
          <a:xfrm>
            <a:off x="4381747" y="6174399"/>
            <a:ext cx="4818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Assumption: no registration errors</a:t>
            </a:r>
          </a:p>
        </p:txBody>
      </p:sp>
    </p:spTree>
    <p:extLst>
      <p:ext uri="{BB962C8B-B14F-4D97-AF65-F5344CB8AC3E}">
        <p14:creationId xmlns:p14="http://schemas.microsoft.com/office/powerpoint/2010/main" val="3081066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CDA9ED-3529-4B5A-A0AE-FB3274740B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BB6B63-93E5-4426-B5D0-AC3C04C86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Collection Details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D87BC3-282E-496F-9B05-6E11D5F05A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82" y="902959"/>
            <a:ext cx="3436656" cy="55662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200A44-1440-4FE4-A00C-785ED115CEE6}"/>
              </a:ext>
            </a:extLst>
          </p:cNvPr>
          <p:cNvSpPr txBox="1"/>
          <p:nvPr/>
        </p:nvSpPr>
        <p:spPr>
          <a:xfrm>
            <a:off x="4982439" y="1059434"/>
            <a:ext cx="6104964" cy="5016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dirty="0"/>
              <a:t>SkyDioX2D photogrammetric drone was flown over entire site</a:t>
            </a:r>
          </a:p>
          <a:p>
            <a:endParaRPr lang="en-US" sz="2000" dirty="0"/>
          </a:p>
          <a:p>
            <a:r>
              <a:rPr lang="en-US" sz="2000" dirty="0" err="1"/>
              <a:t>iTwin</a:t>
            </a:r>
            <a:r>
              <a:rPr lang="en-US" sz="2000" dirty="0"/>
              <a:t> (Context Capture) was used to generate High Resolution Mesh from photographs</a:t>
            </a:r>
          </a:p>
          <a:p>
            <a:endParaRPr lang="en-US" sz="2000" dirty="0"/>
          </a:p>
          <a:p>
            <a:r>
              <a:rPr lang="en-US" sz="2000" dirty="0"/>
              <a:t>10 cm GSD point cloud was derived from High Resolution Mesh</a:t>
            </a:r>
          </a:p>
          <a:p>
            <a:endParaRPr lang="en-US" sz="2000" dirty="0"/>
          </a:p>
          <a:p>
            <a:r>
              <a:rPr lang="en-US" sz="2000" dirty="0"/>
              <a:t>Ground Control Points were used in this collection</a:t>
            </a:r>
          </a:p>
          <a:p>
            <a:endParaRPr lang="en-US" sz="2000" dirty="0"/>
          </a:p>
          <a:p>
            <a:r>
              <a:rPr lang="en-US" sz="2000" dirty="0"/>
              <a:t>Terrestrial Lidar Scanner (TLS) data were collected (yellow box) at the same time for data validation</a:t>
            </a:r>
          </a:p>
          <a:p>
            <a:endParaRPr lang="en-US" sz="2000" dirty="0"/>
          </a:p>
          <a:p>
            <a:r>
              <a:rPr lang="en-US" sz="2000" dirty="0"/>
              <a:t>Trimble RTX was used to collect 3D position information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98EB98-A26A-4BC0-9CE4-166C16169B11}"/>
              </a:ext>
            </a:extLst>
          </p:cNvPr>
          <p:cNvSpPr txBox="1"/>
          <p:nvPr/>
        </p:nvSpPr>
        <p:spPr>
          <a:xfrm>
            <a:off x="165732" y="3865598"/>
            <a:ext cx="1677738" cy="138499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Ft Moore/Selby CACTF sUAS-Photogrammetric (SkydioX2D) collected November, 2023</a:t>
            </a:r>
          </a:p>
        </p:txBody>
      </p:sp>
    </p:spTree>
    <p:extLst>
      <p:ext uri="{BB962C8B-B14F-4D97-AF65-F5344CB8AC3E}">
        <p14:creationId xmlns:p14="http://schemas.microsoft.com/office/powerpoint/2010/main" val="3172925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847DF1-B401-4E44-B830-2198418AC4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68CEBE-AB29-4DF3-8BBB-68DA3F803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1046" y="0"/>
            <a:ext cx="7862793" cy="795130"/>
          </a:xfrm>
        </p:spPr>
        <p:txBody>
          <a:bodyPr/>
          <a:lstStyle/>
          <a:p>
            <a:r>
              <a:rPr lang="en-US" dirty="0"/>
              <a:t>Importance of Controlled sUAS Collection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116ADEE-FF32-4571-9320-DB442F4532AB}"/>
              </a:ext>
            </a:extLst>
          </p:cNvPr>
          <p:cNvGrpSpPr/>
          <p:nvPr/>
        </p:nvGrpSpPr>
        <p:grpSpPr>
          <a:xfrm>
            <a:off x="477078" y="884553"/>
            <a:ext cx="6173315" cy="5198172"/>
            <a:chOff x="1364910" y="894856"/>
            <a:chExt cx="6173315" cy="51981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8FA6B7-5F19-4CDA-929E-5AC926C1DB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64910" y="894856"/>
              <a:ext cx="6173315" cy="5198172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E16D088-E469-488E-A5BD-AAF0F235CB83}"/>
                </a:ext>
              </a:extLst>
            </p:cNvPr>
            <p:cNvSpPr/>
            <p:nvPr/>
          </p:nvSpPr>
          <p:spPr>
            <a:xfrm>
              <a:off x="1378291" y="2596004"/>
              <a:ext cx="1373830" cy="722599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659DA11-96F1-4F07-922D-2833AF465D1F}"/>
                </a:ext>
              </a:extLst>
            </p:cNvPr>
            <p:cNvSpPr/>
            <p:nvPr/>
          </p:nvSpPr>
          <p:spPr>
            <a:xfrm>
              <a:off x="5919811" y="5174910"/>
              <a:ext cx="1373830" cy="722599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F160F42-B363-4C92-A041-F3557F9993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546578"/>
              </p:ext>
            </p:extLst>
          </p:nvPr>
        </p:nvGraphicFramePr>
        <p:xfrm>
          <a:off x="7000400" y="4406406"/>
          <a:ext cx="4781129" cy="1706785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84107">
                  <a:extLst>
                    <a:ext uri="{9D8B030D-6E8A-4147-A177-3AD203B41FA5}">
                      <a16:colId xmlns:a16="http://schemas.microsoft.com/office/drawing/2014/main" val="1740051142"/>
                    </a:ext>
                  </a:extLst>
                </a:gridCol>
                <a:gridCol w="883177">
                  <a:extLst>
                    <a:ext uri="{9D8B030D-6E8A-4147-A177-3AD203B41FA5}">
                      <a16:colId xmlns:a16="http://schemas.microsoft.com/office/drawing/2014/main" val="766771479"/>
                    </a:ext>
                  </a:extLst>
                </a:gridCol>
                <a:gridCol w="869795">
                  <a:extLst>
                    <a:ext uri="{9D8B030D-6E8A-4147-A177-3AD203B41FA5}">
                      <a16:colId xmlns:a16="http://schemas.microsoft.com/office/drawing/2014/main" val="678823141"/>
                    </a:ext>
                  </a:extLst>
                </a:gridCol>
                <a:gridCol w="878716">
                  <a:extLst>
                    <a:ext uri="{9D8B030D-6E8A-4147-A177-3AD203B41FA5}">
                      <a16:colId xmlns:a16="http://schemas.microsoft.com/office/drawing/2014/main" val="3626533608"/>
                    </a:ext>
                  </a:extLst>
                </a:gridCol>
                <a:gridCol w="865334">
                  <a:extLst>
                    <a:ext uri="{9D8B030D-6E8A-4147-A177-3AD203B41FA5}">
                      <a16:colId xmlns:a16="http://schemas.microsoft.com/office/drawing/2014/main" val="1481865593"/>
                    </a:ext>
                  </a:extLst>
                </a:gridCol>
              </a:tblGrid>
              <a:tr h="34135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dX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dY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dZ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0096738"/>
                  </a:ext>
                </a:extLst>
              </a:tr>
              <a:tr h="6827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without GCPs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-0.356 (0.398)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-0.794 (0.253)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0.980 (0.139)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-8.656 (0.863)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6084859"/>
                  </a:ext>
                </a:extLst>
              </a:tr>
              <a:tr h="6827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with GCPs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-0.006 (0.045)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0.023 (0.064)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0.059 (0.056)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-0.075 (0.058)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674710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DD1030C-422C-489D-888E-334B81479C6F}"/>
              </a:ext>
            </a:extLst>
          </p:cNvPr>
          <p:cNvSpPr txBox="1"/>
          <p:nvPr/>
        </p:nvSpPr>
        <p:spPr>
          <a:xfrm>
            <a:off x="399283" y="6082725"/>
            <a:ext cx="596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Ft Moore/Selby MOUT </a:t>
            </a:r>
            <a:r>
              <a:rPr lang="en-US" sz="1200" dirty="0" err="1"/>
              <a:t>sUAS</a:t>
            </a:r>
            <a:r>
              <a:rPr lang="en-US" sz="1200" dirty="0"/>
              <a:t>-Photogrammetric (SkydioXD2) collected November,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EC3115-0D25-4B4B-A2C8-65E8BDE3E080}"/>
              </a:ext>
            </a:extLst>
          </p:cNvPr>
          <p:cNvSpPr txBox="1"/>
          <p:nvPr/>
        </p:nvSpPr>
        <p:spPr>
          <a:xfrm>
            <a:off x="6949071" y="3575409"/>
            <a:ext cx="50793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ea typeface="Times New Roman" panose="02020603050405020304" pitchFamily="18" charset="0"/>
              </a:rPr>
              <a:t>The computed mean and Standard Deviation registration errors (meters) of the Selby 3D data relative to GCPs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4E64E2-5462-4427-8A3E-66397192BBCD}"/>
              </a:ext>
            </a:extLst>
          </p:cNvPr>
          <p:cNvSpPr txBox="1"/>
          <p:nvPr/>
        </p:nvSpPr>
        <p:spPr>
          <a:xfrm>
            <a:off x="6870830" y="1184388"/>
            <a:ext cx="50402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For a typical survey (~0.15 km2), we distribute 6 – 15 GCPs across the AOR.</a:t>
            </a:r>
          </a:p>
          <a:p>
            <a:endParaRPr lang="en-US" sz="1800" dirty="0"/>
          </a:p>
          <a:p>
            <a:r>
              <a:rPr lang="en-US" sz="1800" dirty="0"/>
              <a:t>Each GCP is 48” x 48” black and white tarp and the center XYZ location is surveyed with DGPS.</a:t>
            </a:r>
          </a:p>
        </p:txBody>
      </p:sp>
    </p:spTree>
    <p:extLst>
      <p:ext uri="{BB962C8B-B14F-4D97-AF65-F5344CB8AC3E}">
        <p14:creationId xmlns:p14="http://schemas.microsoft.com/office/powerpoint/2010/main" val="2795714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F38BE3-F557-400C-8C10-AC88BC6D56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951478-ADAF-4EA2-B93D-06527BCFC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351" y="0"/>
            <a:ext cx="8009488" cy="795130"/>
          </a:xfrm>
        </p:spPr>
        <p:txBody>
          <a:bodyPr/>
          <a:lstStyle/>
          <a:p>
            <a:r>
              <a:rPr lang="en-US" dirty="0"/>
              <a:t>Importance of Controlled sUAS Collection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10784B-8937-4C12-881F-07DD22B3C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43" y="946968"/>
            <a:ext cx="3436656" cy="5566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F5DFBD-509F-4FC5-88C3-C5C6046FD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68" y="946968"/>
            <a:ext cx="3784736" cy="55407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E101FA-E996-4524-9F5A-F169AB5E755C}"/>
              </a:ext>
            </a:extLst>
          </p:cNvPr>
          <p:cNvSpPr txBox="1"/>
          <p:nvPr/>
        </p:nvSpPr>
        <p:spPr>
          <a:xfrm>
            <a:off x="7996120" y="1421793"/>
            <a:ext cx="37847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Using GCPs during a data collection is critical to minimize distortions and warping due to camera distortions and poor GPS information on photo tags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0C6B54-2D5A-4D02-AD69-900DFED8F950}"/>
              </a:ext>
            </a:extLst>
          </p:cNvPr>
          <p:cNvSpPr txBox="1"/>
          <p:nvPr/>
        </p:nvSpPr>
        <p:spPr>
          <a:xfrm>
            <a:off x="7794404" y="5436207"/>
            <a:ext cx="3427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Absolute 3D error of data processed with and without GCPs</a:t>
            </a:r>
          </a:p>
        </p:txBody>
      </p:sp>
    </p:spTree>
    <p:extLst>
      <p:ext uri="{BB962C8B-B14F-4D97-AF65-F5344CB8AC3E}">
        <p14:creationId xmlns:p14="http://schemas.microsoft.com/office/powerpoint/2010/main" val="1366677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10A643-A6EB-4D32-B94B-66B2DB196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A9AE66-347D-4EB5-B2A9-48AD11C69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r>
              <a:rPr lang="en-US" dirty="0" err="1"/>
              <a:t>SfM</a:t>
            </a:r>
            <a:r>
              <a:rPr lang="en-US" dirty="0"/>
              <a:t> Reconstruction Errors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C0EFD5-3290-4634-B368-B125BF969E33}"/>
              </a:ext>
            </a:extLst>
          </p:cNvPr>
          <p:cNvGrpSpPr/>
          <p:nvPr/>
        </p:nvGrpSpPr>
        <p:grpSpPr>
          <a:xfrm>
            <a:off x="6224550" y="1262170"/>
            <a:ext cx="5641816" cy="3176803"/>
            <a:chOff x="1063045" y="933313"/>
            <a:chExt cx="10148489" cy="519201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DBDEB8-0B40-4C66-B62A-21ADFA3DA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045" y="933313"/>
              <a:ext cx="10148489" cy="519201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503B67-43B7-4EDD-A589-35A2AA856565}"/>
                </a:ext>
              </a:extLst>
            </p:cNvPr>
            <p:cNvSpPr txBox="1"/>
            <p:nvPr/>
          </p:nvSpPr>
          <p:spPr>
            <a:xfrm>
              <a:off x="3623133" y="4558322"/>
              <a:ext cx="5737548" cy="754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Reconstruction  Errors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ADF29B7-5C42-48C0-BE50-2055F46F326C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 flipV="1">
              <a:off x="2380515" y="3745844"/>
              <a:ext cx="1242617" cy="118974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3E8D2ED-5DDE-46A0-B6FB-35D114FEBE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27542" y="3334409"/>
              <a:ext cx="364365" cy="1223913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8615E6-85EB-4E81-AF52-C1AD54861F48}"/>
              </a:ext>
            </a:extLst>
          </p:cNvPr>
          <p:cNvGrpSpPr/>
          <p:nvPr/>
        </p:nvGrpSpPr>
        <p:grpSpPr>
          <a:xfrm>
            <a:off x="4645618" y="1704425"/>
            <a:ext cx="1188322" cy="702603"/>
            <a:chOff x="6185933" y="4902380"/>
            <a:chExt cx="1188322" cy="70260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D398E10-768F-49F5-9747-92853396E774}"/>
                </a:ext>
              </a:extLst>
            </p:cNvPr>
            <p:cNvSpPr/>
            <p:nvPr/>
          </p:nvSpPr>
          <p:spPr>
            <a:xfrm>
              <a:off x="6185934" y="5011148"/>
              <a:ext cx="139637" cy="14414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841F52-ED31-494D-B27D-7C92CE0BD272}"/>
                </a:ext>
              </a:extLst>
            </p:cNvPr>
            <p:cNvSpPr txBox="1"/>
            <p:nvPr/>
          </p:nvSpPr>
          <p:spPr>
            <a:xfrm>
              <a:off x="6325570" y="4902380"/>
              <a:ext cx="1048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UAS-EO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9E6652-79A3-44E4-BE24-C7E13C742667}"/>
                </a:ext>
              </a:extLst>
            </p:cNvPr>
            <p:cNvSpPr txBox="1"/>
            <p:nvPr/>
          </p:nvSpPr>
          <p:spPr>
            <a:xfrm>
              <a:off x="6325570" y="5235651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TLS 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9AEBCF9-A828-4AFD-A94A-2ED52FF6DB7F}"/>
                </a:ext>
              </a:extLst>
            </p:cNvPr>
            <p:cNvSpPr/>
            <p:nvPr/>
          </p:nvSpPr>
          <p:spPr>
            <a:xfrm>
              <a:off x="6185933" y="5342360"/>
              <a:ext cx="139637" cy="14414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8A18A6C-56BE-4A90-A116-16FDC8C630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147" y="2650293"/>
            <a:ext cx="6122507" cy="343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27289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709B06-5FA7-40B8-A752-7128AA94FE0C}">
  <ds:schemaRefs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purl.org/dc/terms/"/>
    <ds:schemaRef ds:uri="http://schemas.microsoft.com/sharepoint/v3"/>
    <ds:schemaRef ds:uri="http://schemas.microsoft.com/office/2006/metadata/propertie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15290</TotalTime>
  <Words>1048</Words>
  <Application>Microsoft Office PowerPoint</Application>
  <PresentationFormat>Widescreen</PresentationFormat>
  <Paragraphs>183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Narrow</vt:lpstr>
      <vt:lpstr>Symbol</vt:lpstr>
      <vt:lpstr>Tahoma</vt:lpstr>
      <vt:lpstr>Times New Roman</vt:lpstr>
      <vt:lpstr>Wingdings</vt:lpstr>
      <vt:lpstr>Blends</vt:lpstr>
      <vt:lpstr>PowerPoint Presentation</vt:lpstr>
      <vt:lpstr>Motivation</vt:lpstr>
      <vt:lpstr>Motivation</vt:lpstr>
      <vt:lpstr>Errors Associated with 3D Data</vt:lpstr>
      <vt:lpstr>Can Predicted Errors can Approximate Measured Errors</vt:lpstr>
      <vt:lpstr>Collection Details</vt:lpstr>
      <vt:lpstr>Importance of Controlled sUAS Collection</vt:lpstr>
      <vt:lpstr>Importance of Controlled sUAS Collection</vt:lpstr>
      <vt:lpstr>Examples of SfM Reconstruction Errors</vt:lpstr>
      <vt:lpstr>Calculating the Reconstruction Errors</vt:lpstr>
      <vt:lpstr>Calculating the Reconstruction Errors</vt:lpstr>
      <vt:lpstr>Building a Predicted Uncertainty Model</vt:lpstr>
      <vt:lpstr>Prediction Error/Uncertainty Model</vt:lpstr>
      <vt:lpstr>Prediction Error/Uncertainty Model</vt:lpstr>
      <vt:lpstr>Limitations of the Model</vt:lpstr>
      <vt:lpstr>Conclusions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Neuenschwander, Amy L</cp:lastModifiedBy>
  <cp:revision>68</cp:revision>
  <cp:lastPrinted>1601-01-01T00:00:00Z</cp:lastPrinted>
  <dcterms:created xsi:type="dcterms:W3CDTF">2016-03-29T15:29:36Z</dcterms:created>
  <dcterms:modified xsi:type="dcterms:W3CDTF">2024-10-29T18:27:23Z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