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7"/>
  </p:notesMasterIdLst>
  <p:handoutMasterIdLst>
    <p:handoutMasterId r:id="rId28"/>
  </p:handoutMasterIdLst>
  <p:sldIdLst>
    <p:sldId id="289" r:id="rId5"/>
    <p:sldId id="302" r:id="rId6"/>
    <p:sldId id="2680" r:id="rId7"/>
    <p:sldId id="2694" r:id="rId8"/>
    <p:sldId id="2693" r:id="rId9"/>
    <p:sldId id="2695" r:id="rId10"/>
    <p:sldId id="2685" r:id="rId11"/>
    <p:sldId id="2689" r:id="rId12"/>
    <p:sldId id="271" r:id="rId13"/>
    <p:sldId id="2700" r:id="rId14"/>
    <p:sldId id="2702" r:id="rId15"/>
    <p:sldId id="2704" r:id="rId16"/>
    <p:sldId id="2706" r:id="rId17"/>
    <p:sldId id="2683" r:id="rId18"/>
    <p:sldId id="2707" r:id="rId19"/>
    <p:sldId id="2705" r:id="rId20"/>
    <p:sldId id="2711" r:id="rId21"/>
    <p:sldId id="2708" r:id="rId22"/>
    <p:sldId id="2710" r:id="rId23"/>
    <p:sldId id="2709" r:id="rId24"/>
    <p:sldId id="2682" r:id="rId25"/>
    <p:sldId id="2712" r:id="rId26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E4A8"/>
    <a:srgbClr val="5F298C"/>
    <a:srgbClr val="CC3300"/>
    <a:srgbClr val="22458A"/>
    <a:srgbClr val="2B56AB"/>
    <a:srgbClr val="0033CC"/>
    <a:srgbClr val="3366CC"/>
    <a:srgbClr val="0066CC"/>
    <a:srgbClr val="F77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1" autoAdjust="0"/>
    <p:restoredTop sz="94634" autoAdjust="0"/>
  </p:normalViewPr>
  <p:slideViewPr>
    <p:cSldViewPr snapToGrid="0">
      <p:cViewPr varScale="1">
        <p:scale>
          <a:sx n="112" d="100"/>
          <a:sy n="112" d="100"/>
        </p:scale>
        <p:origin x="11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AF0A9-5AEB-46F7-AEAD-0BD632D016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6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F1F5-11E9-C7C6-9511-04867068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13905-AFA2-0629-D1C9-8C018AAC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2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E97B5-433D-4CA3-8943-E6D6AEED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486E-86FE-4337-8C94-2575886D52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412DAB-9502-4678-AFFD-A93A97D4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"/>
            <a:ext cx="9900459" cy="665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8" r:id="rId5"/>
    <p:sldLayoutId id="2147483679" r:id="rId6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36.emf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4.wdp"/><Relationship Id="rId1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17" Type="http://schemas.openxmlformats.org/officeDocument/2006/relationships/image" Target="../media/image36.emf"/><Relationship Id="rId2" Type="http://schemas.openxmlformats.org/officeDocument/2006/relationships/image" Target="../media/image26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Soldier Centric Design of Mixed Reality Reconfigurable Virtual Collective Trainers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85815" y="3388500"/>
            <a:ext cx="8478838" cy="967063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Dennis Joseph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Cole Engineering Services, Inc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4" name="Picture 3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D78F7306-A400-6288-93F5-C7D62685F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4" y="4656306"/>
            <a:ext cx="1517000" cy="19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1F88E-FA5F-CFAA-BE65-6F96214F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" y="0"/>
            <a:ext cx="10074856" cy="795130"/>
          </a:xfrm>
        </p:spPr>
        <p:txBody>
          <a:bodyPr/>
          <a:lstStyle/>
          <a:p>
            <a:r>
              <a:rPr lang="en-US" dirty="0"/>
              <a:t>Optical Pass-Through / Legacy (AVCATT) Mixed Reality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09080-0C67-761A-5B81-EABA7A3A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52234-F66C-8CAF-BA5A-9C228D92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" y="879990"/>
            <a:ext cx="4383992" cy="29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DA12C5-8510-7E7F-5EE2-997CC3912409}"/>
              </a:ext>
            </a:extLst>
          </p:cNvPr>
          <p:cNvSpPr txBox="1"/>
          <p:nvPr/>
        </p:nvSpPr>
        <p:spPr>
          <a:xfrm>
            <a:off x="9182" y="3802651"/>
            <a:ext cx="43839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AVCATT Manned Module</a:t>
            </a:r>
          </a:p>
          <a:p>
            <a:pPr algn="ctr"/>
            <a:r>
              <a:rPr lang="en-US" sz="1400" dirty="0"/>
              <a:t>(Head Mounted Displays Containerized in Trailer)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04B13-F64F-D868-4EB2-0B66E255A94A}"/>
              </a:ext>
            </a:extLst>
          </p:cNvPr>
          <p:cNvSpPr txBox="1"/>
          <p:nvPr/>
        </p:nvSpPr>
        <p:spPr>
          <a:xfrm>
            <a:off x="9537129" y="4212724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Eyepoint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F6735-3D4B-0AFE-6AE7-37CF2396925E}"/>
              </a:ext>
            </a:extLst>
          </p:cNvPr>
          <p:cNvSpPr/>
          <p:nvPr/>
        </p:nvSpPr>
        <p:spPr bwMode="auto">
          <a:xfrm>
            <a:off x="8149440" y="3125103"/>
            <a:ext cx="827000" cy="8778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C76C90-61C7-2D78-E8A1-190EDEAFD5E1}"/>
              </a:ext>
            </a:extLst>
          </p:cNvPr>
          <p:cNvCxnSpPr>
            <a:cxnSpLocks/>
          </p:cNvCxnSpPr>
          <p:nvPr/>
        </p:nvCxnSpPr>
        <p:spPr bwMode="auto">
          <a:xfrm flipH="1">
            <a:off x="7820812" y="3713097"/>
            <a:ext cx="1450902" cy="14710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18009D-B20B-0F43-CAB4-ABD8054F121B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>
            <a:off x="8562940" y="3212889"/>
            <a:ext cx="0" cy="11475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51F051-720F-3F07-DAA2-E572553640A1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6426247" y="4382001"/>
            <a:ext cx="3110882" cy="128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3FE582F-E529-285A-9C6C-919899EBF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64653"/>
          <a:stretch/>
        </p:blipFill>
        <p:spPr>
          <a:xfrm>
            <a:off x="7453916" y="3559621"/>
            <a:ext cx="372262" cy="1662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1B9A95-363E-CDD9-2374-A8E4E9EDAB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64653"/>
          <a:stretch/>
        </p:blipFill>
        <p:spPr>
          <a:xfrm rot="16200000">
            <a:off x="8488473" y="3003504"/>
            <a:ext cx="87786" cy="88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A65B42-892A-F3ED-EB9B-11093ECAC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64653"/>
          <a:stretch/>
        </p:blipFill>
        <p:spPr>
          <a:xfrm rot="5400000">
            <a:off x="8549622" y="2913322"/>
            <a:ext cx="87786" cy="888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390A93-3C4A-EEB4-662C-8C8F04225CAF}"/>
              </a:ext>
            </a:extLst>
          </p:cNvPr>
          <p:cNvSpPr txBox="1"/>
          <p:nvPr/>
        </p:nvSpPr>
        <p:spPr>
          <a:xfrm>
            <a:off x="6559707" y="4804905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Combiner</a:t>
            </a:r>
          </a:p>
          <a:p>
            <a:r>
              <a:rPr lang="en-US" sz="1600" dirty="0"/>
              <a:t>Element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827C7-0D20-CEC2-0CEC-656302B23625}"/>
              </a:ext>
            </a:extLst>
          </p:cNvPr>
          <p:cNvSpPr txBox="1"/>
          <p:nvPr/>
        </p:nvSpPr>
        <p:spPr>
          <a:xfrm>
            <a:off x="8926844" y="3170303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DC955D-F58F-0401-6C09-23F6ED9B6150}"/>
              </a:ext>
            </a:extLst>
          </p:cNvPr>
          <p:cNvSpPr txBox="1"/>
          <p:nvPr/>
        </p:nvSpPr>
        <p:spPr>
          <a:xfrm>
            <a:off x="8308128" y="2748841"/>
            <a:ext cx="2253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VR Source (with mask)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0727-DC8E-5D63-2DB4-1ED7FF3ED053}"/>
              </a:ext>
            </a:extLst>
          </p:cNvPr>
          <p:cNvSpPr txBox="1"/>
          <p:nvPr/>
        </p:nvSpPr>
        <p:spPr>
          <a:xfrm>
            <a:off x="8882786" y="3561205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 Splitter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724A18-6548-97AA-3C47-7DD20C37A2E5}"/>
              </a:ext>
            </a:extLst>
          </p:cNvPr>
          <p:cNvSpPr txBox="1"/>
          <p:nvPr/>
        </p:nvSpPr>
        <p:spPr>
          <a:xfrm>
            <a:off x="5359686" y="4539238"/>
            <a:ext cx="89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Physical</a:t>
            </a:r>
          </a:p>
          <a:p>
            <a:pPr algn="ctr"/>
            <a:r>
              <a:rPr lang="en-US" sz="1600" dirty="0"/>
              <a:t>View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DC706A-BB6A-6CD4-C661-B092DE3F36D8}"/>
              </a:ext>
            </a:extLst>
          </p:cNvPr>
          <p:cNvCxnSpPr>
            <a:cxnSpLocks/>
            <a:endCxn id="19" idx="1"/>
          </p:cNvCxnSpPr>
          <p:nvPr/>
        </p:nvCxnSpPr>
        <p:spPr bwMode="auto">
          <a:xfrm flipH="1">
            <a:off x="7453916" y="4390748"/>
            <a:ext cx="212713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738357-ABD7-CCEC-7183-3354F5D6366D}"/>
              </a:ext>
            </a:extLst>
          </p:cNvPr>
          <p:cNvGrpSpPr/>
          <p:nvPr/>
        </p:nvGrpSpPr>
        <p:grpSpPr>
          <a:xfrm>
            <a:off x="10569940" y="3760721"/>
            <a:ext cx="1396536" cy="930105"/>
            <a:chOff x="8379554" y="3678099"/>
            <a:chExt cx="2107101" cy="140968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479EA5B-19AF-EE14-9029-035A0D31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554" y="3678099"/>
              <a:ext cx="2107101" cy="140601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2D0C482-9F87-3156-F6A3-E04850D49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10483" y="4396499"/>
              <a:ext cx="1171575" cy="69128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286C65-F7FA-EE56-1CFE-A74CC724B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05388" y="4545183"/>
              <a:ext cx="790012" cy="530942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1774654-B552-DE6F-8AEE-7BA55A2D13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061" y="3844909"/>
            <a:ext cx="1171575" cy="6912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F0F053-87E5-2BBB-0CEB-3C47A65B46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648" y="3958403"/>
            <a:ext cx="790012" cy="5309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B3F77DC-69A5-D82D-6986-0EEDB63A222A}"/>
              </a:ext>
            </a:extLst>
          </p:cNvPr>
          <p:cNvGrpSpPr/>
          <p:nvPr/>
        </p:nvGrpSpPr>
        <p:grpSpPr>
          <a:xfrm>
            <a:off x="7731248" y="1632225"/>
            <a:ext cx="1703823" cy="1014496"/>
            <a:chOff x="4666496" y="1291126"/>
            <a:chExt cx="2107101" cy="14208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D672775-ECCF-4552-6487-8A086760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496" y="1291126"/>
              <a:ext cx="2107101" cy="140601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ECE15C-7D3F-00E4-411A-93AE2F9B6F96}"/>
                </a:ext>
              </a:extLst>
            </p:cNvPr>
            <p:cNvSpPr/>
            <p:nvPr/>
          </p:nvSpPr>
          <p:spPr bwMode="auto">
            <a:xfrm>
              <a:off x="5126661" y="1951626"/>
              <a:ext cx="1186770" cy="76037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  <a:t>Black 3D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  <a:t>(Cockpit)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  <a:t>Mask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2BA6A5E-0781-D15B-82D6-7E91CB681EAE}"/>
              </a:ext>
            </a:extLst>
          </p:cNvPr>
          <p:cNvSpPr txBox="1"/>
          <p:nvPr/>
        </p:nvSpPr>
        <p:spPr>
          <a:xfrm>
            <a:off x="10477767" y="3424072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Combined View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E000AA-F716-94FC-3593-422ACD0A3C9D}"/>
              </a:ext>
            </a:extLst>
          </p:cNvPr>
          <p:cNvSpPr txBox="1"/>
          <p:nvPr/>
        </p:nvSpPr>
        <p:spPr>
          <a:xfrm>
            <a:off x="5372446" y="2536753"/>
            <a:ext cx="226760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VR image reflects off beamsplitter, combiner, and back to eyepoint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9773CB-CB94-FB6E-E3B9-D544CC74CF4A}"/>
              </a:ext>
            </a:extLst>
          </p:cNvPr>
          <p:cNvSpPr txBox="1"/>
          <p:nvPr/>
        </p:nvSpPr>
        <p:spPr>
          <a:xfrm>
            <a:off x="7435996" y="903703"/>
            <a:ext cx="225388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VR scene is computed with black cockpit view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A036A3-62E1-9014-2B09-6345B91BBD9B}"/>
              </a:ext>
            </a:extLst>
          </p:cNvPr>
          <p:cNvSpPr txBox="1"/>
          <p:nvPr/>
        </p:nvSpPr>
        <p:spPr>
          <a:xfrm>
            <a:off x="6269721" y="5695685"/>
            <a:ext cx="430021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Full resolution of cockpit displays is preserved (Brightness attenuation only)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5AA705-358F-C9BE-B083-19383906A147}"/>
              </a:ext>
            </a:extLst>
          </p:cNvPr>
          <p:cNvSpPr txBox="1"/>
          <p:nvPr/>
        </p:nvSpPr>
        <p:spPr>
          <a:xfrm>
            <a:off x="8482455" y="4820075"/>
            <a:ext cx="31084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Physical cockpit is seen through the beamsplitter and combiner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473766-FB0E-901D-2D8C-126BB6780AA5}"/>
              </a:ext>
            </a:extLst>
          </p:cNvPr>
          <p:cNvSpPr txBox="1"/>
          <p:nvPr/>
        </p:nvSpPr>
        <p:spPr>
          <a:xfrm>
            <a:off x="722395" y="5049749"/>
            <a:ext cx="295756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The Aviation Combined Arms Tactical Trainer (AVCATT) was the predecessor to RVCT Air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582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93E1C-3CD1-5A65-14CB-B2753369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RVCT Air Prototype (2020)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32D1C-5E8F-BDCB-43BB-DE8C413FC3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2186D-3339-1106-7BA1-114246C8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table with text and images&#10;&#10;Description automatically generated">
            <a:extLst>
              <a:ext uri="{FF2B5EF4-FFF2-40B4-BE49-F238E27FC236}">
                <a16:creationId xmlns:a16="http://schemas.microsoft.com/office/drawing/2014/main" id="{4B3FB1E9-CE69-B53F-AC48-3C9DBAE945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775" y="3973253"/>
            <a:ext cx="8524875" cy="251034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DC48D-8AFD-4036-2CB1-E4ECFCB3E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50"/>
          <a:stretch/>
        </p:blipFill>
        <p:spPr>
          <a:xfrm>
            <a:off x="9836" y="883502"/>
            <a:ext cx="5321439" cy="2692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C6940-08EE-0FF5-F9C5-A598E7BC8C1A}"/>
              </a:ext>
            </a:extLst>
          </p:cNvPr>
          <p:cNvSpPr txBox="1"/>
          <p:nvPr/>
        </p:nvSpPr>
        <p:spPr>
          <a:xfrm>
            <a:off x="2181305" y="3498601"/>
            <a:ext cx="121137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SA-147/S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6F940-5080-BCA4-EE39-F91B515C5FCE}"/>
              </a:ext>
            </a:extLst>
          </p:cNvPr>
          <p:cNvSpPr txBox="1"/>
          <p:nvPr/>
        </p:nvSpPr>
        <p:spPr>
          <a:xfrm>
            <a:off x="6001990" y="947108"/>
            <a:ext cx="555183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The SA-147S HMD was selected for the RVCT Air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See-through combiner (Same principle as AVCATT)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Resolution and weight enhancements over AVCATT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DC3E6-81BE-0765-4E9E-C4CED2FC3766}"/>
              </a:ext>
            </a:extLst>
          </p:cNvPr>
          <p:cNvSpPr txBox="1"/>
          <p:nvPr/>
        </p:nvSpPr>
        <p:spPr>
          <a:xfrm>
            <a:off x="6001987" y="1970603"/>
            <a:ext cx="555183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No adequate camera pass-through HMDs were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Varjo XR-1 had insufficient pass-through resolution to clearly display the instrument panel display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ABB7A6-872C-5FF7-1929-38FA9D224F65}"/>
              </a:ext>
            </a:extLst>
          </p:cNvPr>
          <p:cNvSpPr txBox="1"/>
          <p:nvPr/>
        </p:nvSpPr>
        <p:spPr>
          <a:xfrm>
            <a:off x="6692547" y="2971928"/>
            <a:ext cx="417071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See-through combiner HMD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 in an open room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for night simulation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E6816B-3976-8BC9-D57A-2DC724A46CA2}"/>
              </a:ext>
            </a:extLst>
          </p:cNvPr>
          <p:cNvSpPr/>
          <p:nvPr/>
        </p:nvSpPr>
        <p:spPr bwMode="auto">
          <a:xfrm>
            <a:off x="5626767" y="3973253"/>
            <a:ext cx="2105527" cy="2510348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4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7CC8-9AD5-3376-819E-CC0D1E29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0"/>
            <a:ext cx="8028582" cy="79513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RVCT Air Prototype (2021)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444E6-E03A-20DE-4D55-D478F3B4E8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9489C-95B0-F354-31A7-F308D7EC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1D6FA-987F-1235-586E-B76C715FB81D}"/>
              </a:ext>
            </a:extLst>
          </p:cNvPr>
          <p:cNvSpPr txBox="1"/>
          <p:nvPr/>
        </p:nvSpPr>
        <p:spPr>
          <a:xfrm>
            <a:off x="95250" y="3271490"/>
            <a:ext cx="3099250" cy="2185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JVC VS-1W HMD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Became available April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Non-pupil forming  </a:t>
            </a:r>
            <a:r>
              <a:rPr lang="en-US" sz="1400" b="1" dirty="0"/>
              <a:t>Eliminates user adjustments to align to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120° H x 45° V FOV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32 PPD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Significant improvement of ease of use for the soldiers</a:t>
            </a:r>
          </a:p>
        </p:txBody>
      </p:sp>
      <p:pic>
        <p:nvPicPr>
          <p:cNvPr id="8" name="Picture 7" descr="A group of men in military uniforms sitting in a room with computers&#10;&#10;Description automatically generated">
            <a:extLst>
              <a:ext uri="{FF2B5EF4-FFF2-40B4-BE49-F238E27FC236}">
                <a16:creationId xmlns:a16="http://schemas.microsoft.com/office/drawing/2014/main" id="{83D048B3-627A-E8DB-45B9-F3B1E5A88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50" y="1087301"/>
            <a:ext cx="5686425" cy="4264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F87CA-90A9-5A48-985F-669C24DB74ED}"/>
              </a:ext>
            </a:extLst>
          </p:cNvPr>
          <p:cNvSpPr txBox="1"/>
          <p:nvPr/>
        </p:nvSpPr>
        <p:spPr>
          <a:xfrm>
            <a:off x="3771898" y="5273886"/>
            <a:ext cx="487452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JVC VS-1W at Soldier Touch Point</a:t>
            </a:r>
          </a:p>
          <a:p>
            <a:pPr algn="ctr"/>
            <a:r>
              <a:rPr lang="en-US" sz="1600" dirty="0"/>
              <a:t>(With Polhemus Viper tracker / Integrated with TSS)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3CDE4-E50A-409D-ADD7-D0C879FA2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1087301"/>
            <a:ext cx="3067050" cy="2184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F93397-1E1A-4AE5-C57D-EB300739DF90}"/>
              </a:ext>
            </a:extLst>
          </p:cNvPr>
          <p:cNvSpPr txBox="1"/>
          <p:nvPr/>
        </p:nvSpPr>
        <p:spPr>
          <a:xfrm>
            <a:off x="9223825" y="1650050"/>
            <a:ext cx="28062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Still a see-through combiner HMD subject to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 in an open room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for night simulation </a:t>
            </a:r>
          </a:p>
        </p:txBody>
      </p:sp>
    </p:spTree>
    <p:extLst>
      <p:ext uri="{BB962C8B-B14F-4D97-AF65-F5344CB8AC3E}">
        <p14:creationId xmlns:p14="http://schemas.microsoft.com/office/powerpoint/2010/main" val="290115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7CC8-9AD5-3376-819E-CC0D1E29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Head Tracking on RVCT Air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444E6-E03A-20DE-4D55-D478F3B4E8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9489C-95B0-F354-31A7-F308D7EC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1C9AA88F-E169-491C-B770-23376A73E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" y="2790899"/>
            <a:ext cx="2641867" cy="198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6FA84-C9FE-B42C-0E3C-2DEEC369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00" y="2790899"/>
            <a:ext cx="3694033" cy="25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black boxes with lights&#10;&#10;Description automatically generated with medium confidence">
            <a:extLst>
              <a:ext uri="{FF2B5EF4-FFF2-40B4-BE49-F238E27FC236}">
                <a16:creationId xmlns:a16="http://schemas.microsoft.com/office/drawing/2014/main" id="{E17DF46A-C75C-D089-6FCB-D67F63B5D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4" y="2790899"/>
            <a:ext cx="2921733" cy="2191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F01771-B098-6BD4-CC36-E04A4A7D44E0}"/>
              </a:ext>
            </a:extLst>
          </p:cNvPr>
          <p:cNvSpPr txBox="1"/>
          <p:nvPr/>
        </p:nvSpPr>
        <p:spPr>
          <a:xfrm>
            <a:off x="767697" y="1000652"/>
            <a:ext cx="1065660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Polhemus Viper (Common to all RVCT HMDs) was changed to SteamVR tracking on RVCT Air</a:t>
            </a:r>
          </a:p>
        </p:txBody>
      </p:sp>
      <p:pic>
        <p:nvPicPr>
          <p:cNvPr id="12" name="Picture 11" descr="A person sitting in a chair with a white pipe around it&#10;&#10;Description automatically generated">
            <a:extLst>
              <a:ext uri="{FF2B5EF4-FFF2-40B4-BE49-F238E27FC236}">
                <a16:creationId xmlns:a16="http://schemas.microsoft.com/office/drawing/2014/main" id="{4941ABB7-1704-1498-F262-53EF96007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09" y="2790899"/>
            <a:ext cx="2687484" cy="358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270B71-5120-A990-6053-E22B6774D953}"/>
              </a:ext>
            </a:extLst>
          </p:cNvPr>
          <p:cNvSpPr txBox="1"/>
          <p:nvPr/>
        </p:nvSpPr>
        <p:spPr>
          <a:xfrm>
            <a:off x="21309" y="1713681"/>
            <a:ext cx="268748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EMI Induced Noise/Jitter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From HMD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Resolved by offsetting sensor from HMD, reducing emitter distance, &amp; filtering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91C0F-DC12-3E4E-B6CC-7A6F993FFB87}"/>
              </a:ext>
            </a:extLst>
          </p:cNvPr>
          <p:cNvSpPr txBox="1"/>
          <p:nvPr/>
        </p:nvSpPr>
        <p:spPr>
          <a:xfrm>
            <a:off x="2761909" y="1713681"/>
            <a:ext cx="268748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Distortion of Tracker Space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Distortion of tracking space from metallic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Determined to be an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Mitigation by 6DOF mapping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4832F-AAB0-18A7-6932-91F36AB60EB6}"/>
              </a:ext>
            </a:extLst>
          </p:cNvPr>
          <p:cNvSpPr txBox="1"/>
          <p:nvPr/>
        </p:nvSpPr>
        <p:spPr>
          <a:xfrm>
            <a:off x="5548126" y="1713681"/>
            <a:ext cx="361250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Visual Latency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TSS measured latency of IG scene between Viper and SteamVR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Major issue with soldiers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Could not be resolved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85FB9D-D092-0571-7E18-8805D9362C02}"/>
              </a:ext>
            </a:extLst>
          </p:cNvPr>
          <p:cNvSpPr txBox="1"/>
          <p:nvPr/>
        </p:nvSpPr>
        <p:spPr>
          <a:xfrm>
            <a:off x="9259366" y="1713681"/>
            <a:ext cx="291132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SteamVR Implementation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Four base stations per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Includes blinders to limit coverage to vicinity of the vehicle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97310-C8F0-7CFB-17EE-A9CC312CBA51}"/>
              </a:ext>
            </a:extLst>
          </p:cNvPr>
          <p:cNvSpPr txBox="1"/>
          <p:nvPr/>
        </p:nvSpPr>
        <p:spPr>
          <a:xfrm>
            <a:off x="7115940" y="5698469"/>
            <a:ext cx="401496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EMI, Distortion and Visual Latency issues were resolved by using SteamVR tracking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94BBA-82AE-BB89-D902-37B5973664F5}"/>
              </a:ext>
            </a:extLst>
          </p:cNvPr>
          <p:cNvSpPr txBox="1"/>
          <p:nvPr/>
        </p:nvSpPr>
        <p:spPr>
          <a:xfrm>
            <a:off x="517659" y="4748697"/>
            <a:ext cx="164916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Viper sensor “tierra” on JCV HMD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F7516-312C-FB7F-FE0B-70E3B7AED0F8}"/>
              </a:ext>
            </a:extLst>
          </p:cNvPr>
          <p:cNvSpPr txBox="1"/>
          <p:nvPr/>
        </p:nvSpPr>
        <p:spPr>
          <a:xfrm>
            <a:off x="4105651" y="5943324"/>
            <a:ext cx="1154039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Distortion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3BCD8-3A8F-0B06-1816-32D26F5BDB6C}"/>
              </a:ext>
            </a:extLst>
          </p:cNvPr>
          <p:cNvSpPr txBox="1"/>
          <p:nvPr/>
        </p:nvSpPr>
        <p:spPr>
          <a:xfrm>
            <a:off x="6021669" y="4957644"/>
            <a:ext cx="123781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Visual Latency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DD6E0-50D8-3FE8-1C3E-304E06EC73BE}"/>
              </a:ext>
            </a:extLst>
          </p:cNvPr>
          <p:cNvSpPr txBox="1"/>
          <p:nvPr/>
        </p:nvSpPr>
        <p:spPr>
          <a:xfrm>
            <a:off x="10546893" y="4792357"/>
            <a:ext cx="1168029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SteamVR Base Stations</a:t>
            </a:r>
          </a:p>
        </p:txBody>
      </p:sp>
    </p:spTree>
    <p:extLst>
      <p:ext uri="{BB962C8B-B14F-4D97-AF65-F5344CB8AC3E}">
        <p14:creationId xmlns:p14="http://schemas.microsoft.com/office/powerpoint/2010/main" val="361639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41AA79-0AFA-1C07-C5FA-910F705D84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87F956-67C1-6AB0-D4E3-0EE8763A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RVCT Issues Using See-Through Optics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73FE9-5AC0-3008-62AD-4AEBBB82611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5034" y="1046715"/>
            <a:ext cx="5091726" cy="5075237"/>
          </a:xfrm>
        </p:spPr>
        <p:txBody>
          <a:bodyPr/>
          <a:lstStyle/>
          <a:p>
            <a:r>
              <a:rPr lang="en-US" sz="2400" dirty="0"/>
              <a:t>RVCT operates in uncontrolled room environments</a:t>
            </a:r>
          </a:p>
          <a:p>
            <a:pPr lvl="1"/>
            <a:r>
              <a:rPr lang="en-US" sz="2000" dirty="0"/>
              <a:t>Multiple vehicles / No control of room lighting / ambient conditions</a:t>
            </a:r>
          </a:p>
          <a:p>
            <a:pPr lvl="1"/>
            <a:r>
              <a:rPr lang="en-US" sz="2000" dirty="0"/>
              <a:t>AVCATT utilized isolated / dark room environments</a:t>
            </a:r>
          </a:p>
          <a:p>
            <a:r>
              <a:rPr lang="en-US" sz="2400" dirty="0"/>
              <a:t>See-Through Optics Limitations</a:t>
            </a:r>
          </a:p>
          <a:p>
            <a:pPr lvl="1"/>
            <a:r>
              <a:rPr lang="en-US" sz="2000" dirty="0"/>
              <a:t>The room is visible through the optical combiner</a:t>
            </a:r>
          </a:p>
          <a:p>
            <a:pPr lvl="1"/>
            <a:r>
              <a:rPr lang="en-US" sz="2000" dirty="0"/>
              <a:t>Especially an issue for night simulation</a:t>
            </a:r>
          </a:p>
          <a:p>
            <a:pPr lvl="1"/>
            <a:r>
              <a:rPr lang="en-US" sz="2000" dirty="0"/>
              <a:t>Portable Tenting / Room Dividers Requires additional soldier setup, air flow and storage</a:t>
            </a:r>
          </a:p>
        </p:txBody>
      </p:sp>
      <p:pic>
        <p:nvPicPr>
          <p:cNvPr id="6" name="Picture 5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EE910A6F-AB91-2F3D-C9A7-B18487D7C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80" y="1132173"/>
            <a:ext cx="6569796" cy="4379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A716E-B9FE-9140-1FB8-83E888CE5194}"/>
              </a:ext>
            </a:extLst>
          </p:cNvPr>
          <p:cNvSpPr txBox="1"/>
          <p:nvPr/>
        </p:nvSpPr>
        <p:spPr>
          <a:xfrm>
            <a:off x="5909454" y="5512037"/>
            <a:ext cx="5687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Example of the RVCT “Open Room” environment</a:t>
            </a:r>
          </a:p>
        </p:txBody>
      </p:sp>
    </p:spTree>
    <p:extLst>
      <p:ext uri="{BB962C8B-B14F-4D97-AF65-F5344CB8AC3E}">
        <p14:creationId xmlns:p14="http://schemas.microsoft.com/office/powerpoint/2010/main" val="161053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7258-3A54-FB27-DDA7-A4E0145E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925" cy="795338"/>
          </a:xfrm>
        </p:spPr>
        <p:txBody>
          <a:bodyPr/>
          <a:lstStyle/>
          <a:p>
            <a:r>
              <a:rPr lang="en-US" dirty="0"/>
              <a:t>Key Advantage of Camera Pass-Through MR on RVCT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7DED-AD0E-1220-72AA-FEFBC6F0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88" y="6390502"/>
            <a:ext cx="821634" cy="340935"/>
          </a:xfrm>
        </p:spPr>
        <p:txBody>
          <a:bodyPr/>
          <a:lstStyle/>
          <a:p>
            <a:fld id="{AB1FAA16-9304-454A-8015-6D1262453C0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77454A80-19D5-8743-B288-48C264F6D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/>
          <a:stretch/>
        </p:blipFill>
        <p:spPr>
          <a:xfrm>
            <a:off x="0" y="1242804"/>
            <a:ext cx="6251094" cy="4469837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2E2FC733-4516-C67A-6FA2-7CA487339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93" y="1242805"/>
            <a:ext cx="5959783" cy="4469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8B8364-B8D7-E919-EB7B-F5B62C75957A}"/>
              </a:ext>
            </a:extLst>
          </p:cNvPr>
          <p:cNvSpPr txBox="1"/>
          <p:nvPr/>
        </p:nvSpPr>
        <p:spPr>
          <a:xfrm>
            <a:off x="143461" y="914526"/>
            <a:ext cx="34139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View of the Open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F4FF2-EFB8-ACBA-D4BF-7455A83AB633}"/>
              </a:ext>
            </a:extLst>
          </p:cNvPr>
          <p:cNvSpPr txBox="1"/>
          <p:nvPr/>
        </p:nvSpPr>
        <p:spPr>
          <a:xfrm>
            <a:off x="7438035" y="949241"/>
            <a:ext cx="35884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Pilot’s Mixed Reality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66BFF-0F08-A633-28E7-727969700160}"/>
              </a:ext>
            </a:extLst>
          </p:cNvPr>
          <p:cNvSpPr txBox="1"/>
          <p:nvPr/>
        </p:nvSpPr>
        <p:spPr>
          <a:xfrm>
            <a:off x="10069335" y="4147565"/>
            <a:ext cx="142218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/>
              <a:t>Physical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32D07-A5C2-38A7-B39A-0270A3661E16}"/>
              </a:ext>
            </a:extLst>
          </p:cNvPr>
          <p:cNvSpPr txBox="1"/>
          <p:nvPr/>
        </p:nvSpPr>
        <p:spPr>
          <a:xfrm>
            <a:off x="8016897" y="3581521"/>
            <a:ext cx="9332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/>
              <a:t>VR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D31DA-F28C-6266-0817-9D74D72AB043}"/>
              </a:ext>
            </a:extLst>
          </p:cNvPr>
          <p:cNvSpPr txBox="1"/>
          <p:nvPr/>
        </p:nvSpPr>
        <p:spPr>
          <a:xfrm>
            <a:off x="969885" y="5810086"/>
            <a:ext cx="1025223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If done properly, the MR isolates the users from the external surroundings</a:t>
            </a:r>
          </a:p>
        </p:txBody>
      </p:sp>
    </p:spTree>
    <p:extLst>
      <p:ext uri="{BB962C8B-B14F-4D97-AF65-F5344CB8AC3E}">
        <p14:creationId xmlns:p14="http://schemas.microsoft.com/office/powerpoint/2010/main" val="1692099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4D69A9-BE85-4000-A1BE-011D1D50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479" y="3502629"/>
            <a:ext cx="2802521" cy="272170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0DB4B61-D32A-4F68-95D3-70A1F1630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061" y="3502628"/>
            <a:ext cx="2596587" cy="2721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502382-A7ED-4475-BBCE-AD8C0399CBCD}"/>
              </a:ext>
            </a:extLst>
          </p:cNvPr>
          <p:cNvSpPr txBox="1"/>
          <p:nvPr/>
        </p:nvSpPr>
        <p:spPr>
          <a:xfrm>
            <a:off x="6700061" y="3174556"/>
            <a:ext cx="1596912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SOURCE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36E0C-109F-40FC-B7FA-71D835F4D4B1}"/>
              </a:ext>
            </a:extLst>
          </p:cNvPr>
          <p:cNvSpPr txBox="1"/>
          <p:nvPr/>
        </p:nvSpPr>
        <p:spPr>
          <a:xfrm>
            <a:off x="9568952" y="2979408"/>
            <a:ext cx="2050561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XR-3 </a:t>
            </a:r>
            <a:r>
              <a:rPr lang="en-US" sz="1400" b="1" dirty="0" err="1"/>
              <a:t>Vari</a:t>
            </a:r>
            <a:r>
              <a:rPr lang="en-US" sz="1400" b="1" dirty="0"/>
              <a:t>-Focus</a:t>
            </a:r>
          </a:p>
          <a:p>
            <a:r>
              <a:rPr lang="en-US" sz="1400" b="1" dirty="0"/>
              <a:t>TEST RESULT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CB09E-DD5F-6783-8815-D4FC126A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93" y="0"/>
            <a:ext cx="8378146" cy="795130"/>
          </a:xfrm>
        </p:spPr>
        <p:txBody>
          <a:bodyPr/>
          <a:lstStyle/>
          <a:p>
            <a:r>
              <a:rPr lang="en-US" dirty="0"/>
              <a:t>Pursuit of a Camera Pass-Through (MR) HMD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4278C0-3737-F1F9-8EC7-013F0E11D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69756"/>
              </p:ext>
            </p:extLst>
          </p:nvPr>
        </p:nvGraphicFramePr>
        <p:xfrm>
          <a:off x="2786839" y="3194852"/>
          <a:ext cx="3561522" cy="3200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94607">
                  <a:extLst>
                    <a:ext uri="{9D8B030D-6E8A-4147-A177-3AD203B41FA5}">
                      <a16:colId xmlns:a16="http://schemas.microsoft.com/office/drawing/2014/main" val="153909862"/>
                    </a:ext>
                  </a:extLst>
                </a:gridCol>
                <a:gridCol w="1352030">
                  <a:extLst>
                    <a:ext uri="{9D8B030D-6E8A-4147-A177-3AD203B41FA5}">
                      <a16:colId xmlns:a16="http://schemas.microsoft.com/office/drawing/2014/main" val="764378507"/>
                    </a:ext>
                  </a:extLst>
                </a:gridCol>
                <a:gridCol w="1314885">
                  <a:extLst>
                    <a:ext uri="{9D8B030D-6E8A-4147-A177-3AD203B41FA5}">
                      <a16:colId xmlns:a16="http://schemas.microsoft.com/office/drawing/2014/main" val="1791762560"/>
                    </a:ext>
                  </a:extLst>
                </a:gridCol>
              </a:tblGrid>
              <a:tr h="303106">
                <a:tc>
                  <a:txBody>
                    <a:bodyPr/>
                    <a:lstStyle/>
                    <a:p>
                      <a:r>
                        <a:rPr lang="en-US" sz="1200" dirty="0"/>
                        <a:t>Varjo HMD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Standard XR-3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XR-3 </a:t>
                      </a:r>
                      <a:r>
                        <a:rPr lang="en-US" sz="1200" dirty="0" err="1"/>
                        <a:t>Vari</a:t>
                      </a:r>
                      <a:r>
                        <a:rPr lang="en-US" sz="1200" dirty="0"/>
                        <a:t>-Focus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Virtual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Foveated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27° x 27°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(70 PPD)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Background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106° x 90°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(16 - 35 PPD)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Foveated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27° x 27°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(70 PPD)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Background 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106° x 90°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(16 - 35 PPD)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186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Video Pass-through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Foveated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27° x 27°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(35 PPD)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Background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106° x 90°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(16 PPD)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Foveated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27° x 27°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(49 PPD)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Background View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63° x 53°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(16 PPD)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103549"/>
                  </a:ext>
                </a:extLst>
              </a:tr>
            </a:tbl>
          </a:graphicData>
        </a:graphic>
      </p:graphicFrame>
      <p:pic>
        <p:nvPicPr>
          <p:cNvPr id="8" name="Picture 2" descr="Varjo XR-3 | Varjo Store for professionals">
            <a:extLst>
              <a:ext uri="{FF2B5EF4-FFF2-40B4-BE49-F238E27FC236}">
                <a16:creationId xmlns:a16="http://schemas.microsoft.com/office/drawing/2014/main" id="{B5657E91-F212-0230-E13B-CF4BF733E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15759"/>
          <a:stretch/>
        </p:blipFill>
        <p:spPr bwMode="auto">
          <a:xfrm>
            <a:off x="270564" y="3195136"/>
            <a:ext cx="2183625" cy="18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136A4D-C31C-6783-B532-1EBAA5B75BAC}"/>
              </a:ext>
            </a:extLst>
          </p:cNvPr>
          <p:cNvSpPr/>
          <p:nvPr/>
        </p:nvSpPr>
        <p:spPr bwMode="auto">
          <a:xfrm>
            <a:off x="2786840" y="5011821"/>
            <a:ext cx="804758" cy="631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A4B0A-5F49-A536-9E3D-B833394CC89D}"/>
              </a:ext>
            </a:extLst>
          </p:cNvPr>
          <p:cNvSpPr txBox="1"/>
          <p:nvPr/>
        </p:nvSpPr>
        <p:spPr>
          <a:xfrm>
            <a:off x="213132" y="1027747"/>
            <a:ext cx="7285385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b="1" dirty="0"/>
              <a:t>RVCT provided images of MFD content and viewing distances to assist HMD developers to understand what was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Varjo developed the “</a:t>
            </a:r>
            <a:r>
              <a:rPr lang="en-US" sz="1800" dirty="0" err="1"/>
              <a:t>Vari</a:t>
            </a:r>
            <a:r>
              <a:rPr lang="en-US" sz="1800" dirty="0"/>
              <a:t>-Focus” version of the XR-3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Achieved 49 PPD image quality for the camera pass-through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Traded-off reduction of the camera pass-through FOV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Also implemented variable focus distance based on LiDAR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3F477-3FA5-ECE8-CC68-FB40F692254F}"/>
              </a:ext>
            </a:extLst>
          </p:cNvPr>
          <p:cNvSpPr txBox="1"/>
          <p:nvPr/>
        </p:nvSpPr>
        <p:spPr>
          <a:xfrm>
            <a:off x="562654" y="5114284"/>
            <a:ext cx="159944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XR-3 </a:t>
            </a:r>
            <a:r>
              <a:rPr lang="en-US" sz="1600" dirty="0" err="1"/>
              <a:t>Vari</a:t>
            </a:r>
            <a:r>
              <a:rPr lang="en-US" sz="1600" dirty="0"/>
              <a:t>-Focus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BE7FE-549F-C9D6-66E9-BF5BB06E6444}"/>
              </a:ext>
            </a:extLst>
          </p:cNvPr>
          <p:cNvSpPr/>
          <p:nvPr/>
        </p:nvSpPr>
        <p:spPr bwMode="auto">
          <a:xfrm>
            <a:off x="5269116" y="5984921"/>
            <a:ext cx="896293" cy="1839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EB7BE-992C-E659-AA96-9B232A57F239}"/>
              </a:ext>
            </a:extLst>
          </p:cNvPr>
          <p:cNvSpPr/>
          <p:nvPr/>
        </p:nvSpPr>
        <p:spPr bwMode="auto">
          <a:xfrm>
            <a:off x="5269116" y="5434299"/>
            <a:ext cx="896293" cy="2068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06FEE7-FF57-758B-7D09-221731591CA7}"/>
              </a:ext>
            </a:extLst>
          </p:cNvPr>
          <p:cNvSpPr/>
          <p:nvPr/>
        </p:nvSpPr>
        <p:spPr bwMode="auto">
          <a:xfrm>
            <a:off x="3924248" y="5434299"/>
            <a:ext cx="896293" cy="2068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08E9CE-4013-4321-BCB0-B772FCEB07F0}"/>
              </a:ext>
            </a:extLst>
          </p:cNvPr>
          <p:cNvSpPr/>
          <p:nvPr/>
        </p:nvSpPr>
        <p:spPr bwMode="auto">
          <a:xfrm>
            <a:off x="3924248" y="5806265"/>
            <a:ext cx="896293" cy="18394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1C9FF-1EEB-2253-1F91-FC3D388B9ED7}"/>
              </a:ext>
            </a:extLst>
          </p:cNvPr>
          <p:cNvSpPr txBox="1"/>
          <p:nvPr/>
        </p:nvSpPr>
        <p:spPr>
          <a:xfrm>
            <a:off x="9738478" y="2068082"/>
            <a:ext cx="171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Considered ready to demo to soldiers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D2E909-DC6F-1870-C89D-675D027FCE62}"/>
              </a:ext>
            </a:extLst>
          </p:cNvPr>
          <p:cNvCxnSpPr>
            <a:stCxn id="9" idx="2"/>
            <a:endCxn id="6" idx="0"/>
          </p:cNvCxnSpPr>
          <p:nvPr/>
        </p:nvCxnSpPr>
        <p:spPr bwMode="auto">
          <a:xfrm>
            <a:off x="10594232" y="2591302"/>
            <a:ext cx="1" cy="3881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795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CF45-1F43-D305-8813-0D51A9B7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75" y="0"/>
            <a:ext cx="8223164" cy="795130"/>
          </a:xfrm>
        </p:spPr>
        <p:txBody>
          <a:bodyPr/>
          <a:lstStyle/>
          <a:p>
            <a:r>
              <a:rPr lang="en-US" dirty="0"/>
              <a:t>XR-3 </a:t>
            </a:r>
            <a:r>
              <a:rPr lang="en-US" dirty="0" err="1"/>
              <a:t>Vari</a:t>
            </a:r>
            <a:r>
              <a:rPr lang="en-US" dirty="0"/>
              <a:t>-Focus Evaluations &amp; HMD Fly-Off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B8AC1-0EFD-A643-B95B-1FF88ECF855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FC300-2EDD-1D69-49E4-EE8AD18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person in uniform sitting in front of a computer&#10;&#10;Description automatically generated">
            <a:extLst>
              <a:ext uri="{FF2B5EF4-FFF2-40B4-BE49-F238E27FC236}">
                <a16:creationId xmlns:a16="http://schemas.microsoft.com/office/drawing/2014/main" id="{7D154030-A97C-FE8A-D3AB-84440EAC8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95" y="1101192"/>
            <a:ext cx="3759200" cy="2114550"/>
          </a:xfrm>
          <a:prstGeom prst="rect">
            <a:avLst/>
          </a:prstGeom>
        </p:spPr>
      </p:pic>
      <p:pic>
        <p:nvPicPr>
          <p:cNvPr id="8" name="Picture 7" descr="A person in a military uniform working in a room&#10;&#10;Description automatically generated">
            <a:extLst>
              <a:ext uri="{FF2B5EF4-FFF2-40B4-BE49-F238E27FC236}">
                <a16:creationId xmlns:a16="http://schemas.microsoft.com/office/drawing/2014/main" id="{032E7517-016F-EF43-9120-9EA7FB60C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95" y="1101191"/>
            <a:ext cx="3759201" cy="2114551"/>
          </a:xfrm>
          <a:prstGeom prst="rect">
            <a:avLst/>
          </a:prstGeom>
        </p:spPr>
      </p:pic>
      <p:pic>
        <p:nvPicPr>
          <p:cNvPr id="12" name="Picture 11" descr="A person in a military uniform sitting in a control room&#10;&#10;Description automatically generated">
            <a:extLst>
              <a:ext uri="{FF2B5EF4-FFF2-40B4-BE49-F238E27FC236}">
                <a16:creationId xmlns:a16="http://schemas.microsoft.com/office/drawing/2014/main" id="{412EAFA3-C565-CAA5-7C50-BF50D5E5C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95" y="3475109"/>
            <a:ext cx="3093279" cy="2319959"/>
          </a:xfrm>
          <a:prstGeom prst="rect">
            <a:avLst/>
          </a:prstGeom>
        </p:spPr>
      </p:pic>
      <p:pic>
        <p:nvPicPr>
          <p:cNvPr id="14" name="Picture 13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4C0A779D-4EC6-6E99-CDA5-6DE4AB339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45" y="3473085"/>
            <a:ext cx="3486150" cy="2324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82072D-CDB5-3C8E-7FA6-56DB3E87E65F}"/>
              </a:ext>
            </a:extLst>
          </p:cNvPr>
          <p:cNvSpPr txBox="1"/>
          <p:nvPr/>
        </p:nvSpPr>
        <p:spPr>
          <a:xfrm>
            <a:off x="222162" y="1152525"/>
            <a:ext cx="409266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Initial XR-3 </a:t>
            </a:r>
            <a:r>
              <a:rPr lang="en-US" sz="1400" b="1" dirty="0" err="1"/>
              <a:t>Vari</a:t>
            </a:r>
            <a:r>
              <a:rPr lang="en-US" sz="1400" b="1" dirty="0"/>
              <a:t>-Focus touch point with DOS and USARNG demonstrated suitability of the HMD camera pass-through image quality (December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Pass-through camera quality was judged adequate to support training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66B5F-B70C-B3A1-C872-49A589B34CEE}"/>
              </a:ext>
            </a:extLst>
          </p:cNvPr>
          <p:cNvSpPr txBox="1"/>
          <p:nvPr/>
        </p:nvSpPr>
        <p:spPr>
          <a:xfrm>
            <a:off x="222159" y="3501238"/>
            <a:ext cx="4092664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Subsequent Flyoff between the JVC and Varjo “HMD Rodeo” demonstrated capabilities and limitations to support training scenarios (March 2023)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Key discriminator for the XR-3 “</a:t>
            </a:r>
            <a:r>
              <a:rPr lang="en-US" sz="1400" dirty="0" err="1"/>
              <a:t>Vari</a:t>
            </a:r>
            <a:r>
              <a:rPr lang="en-US" sz="1400" dirty="0"/>
              <a:t>-Focus” was ability to isolate the simulated environment from the exterior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33457-D497-BE76-E85B-8CBC3DE55151}"/>
              </a:ext>
            </a:extLst>
          </p:cNvPr>
          <p:cNvSpPr txBox="1"/>
          <p:nvPr/>
        </p:nvSpPr>
        <p:spPr>
          <a:xfrm>
            <a:off x="3777241" y="5988385"/>
            <a:ext cx="4637518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Soldier preference was the XR-3 </a:t>
            </a:r>
            <a:r>
              <a:rPr lang="en-US" sz="1600" b="1" dirty="0" err="1"/>
              <a:t>Vari</a:t>
            </a:r>
            <a:r>
              <a:rPr lang="en-US" sz="1600" b="1" dirty="0"/>
              <a:t>-Focus</a:t>
            </a:r>
          </a:p>
        </p:txBody>
      </p:sp>
    </p:spTree>
    <p:extLst>
      <p:ext uri="{BB962C8B-B14F-4D97-AF65-F5344CB8AC3E}">
        <p14:creationId xmlns:p14="http://schemas.microsoft.com/office/powerpoint/2010/main" val="241609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7258-3A54-FB27-DDA7-A4E0145E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Reality Day/Night Simulation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3395D-CD1D-C46A-CC75-5F573D0C412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7DED-AD0E-1220-72AA-FEFBC6F0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A6838-8CDA-073F-8007-1B947228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9" y="919443"/>
            <a:ext cx="11678433" cy="427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29D2BF-670C-9498-2805-4C47D183A7B2}"/>
              </a:ext>
            </a:extLst>
          </p:cNvPr>
          <p:cNvSpPr txBox="1"/>
          <p:nvPr/>
        </p:nvSpPr>
        <p:spPr>
          <a:xfrm>
            <a:off x="2753616" y="5384050"/>
            <a:ext cx="695253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b="1" dirty="0"/>
              <a:t>The XR-3 </a:t>
            </a:r>
            <a:r>
              <a:rPr lang="en-US" sz="1800" b="1" dirty="0" err="1"/>
              <a:t>Vari</a:t>
            </a:r>
            <a:r>
              <a:rPr lang="en-US" sz="1800" b="1" dirty="0"/>
              <a:t>-Focus pass-through camera exposure and gamma settings are continuously adjusted for time-of-day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76F41-DED4-5A58-3645-6785408E6F11}"/>
              </a:ext>
            </a:extLst>
          </p:cNvPr>
          <p:cNvSpPr txBox="1"/>
          <p:nvPr/>
        </p:nvSpPr>
        <p:spPr>
          <a:xfrm>
            <a:off x="3832099" y="4531617"/>
            <a:ext cx="479557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Scenes with identical ambient room light conditions</a:t>
            </a:r>
          </a:p>
        </p:txBody>
      </p:sp>
    </p:spTree>
    <p:extLst>
      <p:ext uri="{BB962C8B-B14F-4D97-AF65-F5344CB8AC3E}">
        <p14:creationId xmlns:p14="http://schemas.microsoft.com/office/powerpoint/2010/main" val="366929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7258-3A54-FB27-DDA7-A4E0145E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IHADSS and NVG Simulation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3395D-CD1D-C46A-CC75-5F573D0C412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7DED-AD0E-1220-72AA-FEFBC6F0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 descr="A view from a helicopter window&#10;&#10;Description automatically generated">
            <a:extLst>
              <a:ext uri="{FF2B5EF4-FFF2-40B4-BE49-F238E27FC236}">
                <a16:creationId xmlns:a16="http://schemas.microsoft.com/office/drawing/2014/main" id="{1E93BA8D-C685-7E85-45F1-E51F74B7D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2576"/>
            <a:ext cx="4760007" cy="3996423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DD06BB8-2BE6-6926-3284-147324A41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r="10421"/>
          <a:stretch/>
        </p:blipFill>
        <p:spPr>
          <a:xfrm>
            <a:off x="4793227" y="942576"/>
            <a:ext cx="7388143" cy="3996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90D19-2F49-36FC-6733-6D1D0842B7C9}"/>
              </a:ext>
            </a:extLst>
          </p:cNvPr>
          <p:cNvSpPr txBox="1"/>
          <p:nvPr/>
        </p:nvSpPr>
        <p:spPr>
          <a:xfrm>
            <a:off x="2760292" y="5455189"/>
            <a:ext cx="628970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Aircraft head-worn display content is merged through Varjo’s multi-app interface by a fully-programmable TSS app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58B01-7ABF-0DB1-F24E-B3C62D1BE658}"/>
              </a:ext>
            </a:extLst>
          </p:cNvPr>
          <p:cNvSpPr txBox="1"/>
          <p:nvPr/>
        </p:nvSpPr>
        <p:spPr>
          <a:xfrm>
            <a:off x="5806604" y="4769565"/>
            <a:ext cx="5617243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AH-64E Copilot/Gunner Left &amp; Right Eye Views (IHADSS on Right Eye)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FBC37-38B8-2B20-8F52-46A8E9964268}"/>
              </a:ext>
            </a:extLst>
          </p:cNvPr>
          <p:cNvSpPr txBox="1"/>
          <p:nvPr/>
        </p:nvSpPr>
        <p:spPr>
          <a:xfrm>
            <a:off x="515785" y="4788657"/>
            <a:ext cx="354937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/>
              <a:t>AH-64E Pilot Right Eye View (with IHADSS)</a:t>
            </a:r>
          </a:p>
        </p:txBody>
      </p:sp>
    </p:spTree>
    <p:extLst>
      <p:ext uri="{BB962C8B-B14F-4D97-AF65-F5344CB8AC3E}">
        <p14:creationId xmlns:p14="http://schemas.microsoft.com/office/powerpoint/2010/main" val="180309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59C6-40BA-3A7E-0402-FC20F485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/>
          <a:lstStyle/>
          <a:p>
            <a:r>
              <a:rPr lang="en-US" dirty="0"/>
              <a:t>What is the Reconfigurable Vehicle Collective Trainer (RVCT)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D4C9-0ED9-999B-3795-BBE6FCCD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88" y="6390502"/>
            <a:ext cx="821634" cy="340935"/>
          </a:xfrm>
        </p:spPr>
        <p:txBody>
          <a:bodyPr/>
          <a:lstStyle/>
          <a:p>
            <a:fld id="{D68E8870-17DE-45C4-A8DD-7644B242293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A7B62B-DD92-AAE9-F973-1DD42E2D9A3C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157" y="2813468"/>
            <a:ext cx="2429921" cy="929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D27FF-A219-4622-F9E4-7CA36B7C55E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82" y="3925453"/>
            <a:ext cx="2430313" cy="1047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323D1-0E01-37D2-CA9C-C0E8365E1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39" y="4896359"/>
            <a:ext cx="2509015" cy="1389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DF3A9F-3A8B-1729-AF19-FFB7634542A6}"/>
              </a:ext>
            </a:extLst>
          </p:cNvPr>
          <p:cNvSpPr txBox="1"/>
          <p:nvPr/>
        </p:nvSpPr>
        <p:spPr>
          <a:xfrm>
            <a:off x="2856095" y="2845160"/>
            <a:ext cx="74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Base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8817F-46FE-3477-FA79-882C439C56CC}"/>
              </a:ext>
            </a:extLst>
          </p:cNvPr>
          <p:cNvSpPr txBox="1"/>
          <p:nvPr/>
        </p:nvSpPr>
        <p:spPr>
          <a:xfrm>
            <a:off x="2856095" y="3844059"/>
            <a:ext cx="93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Ground</a:t>
            </a:r>
          </a:p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Vehicle 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101020-6F9E-F543-5340-9B2B349F2F0E}"/>
              </a:ext>
            </a:extLst>
          </p:cNvPr>
          <p:cNvSpPr txBox="1"/>
          <p:nvPr/>
        </p:nvSpPr>
        <p:spPr>
          <a:xfrm>
            <a:off x="2856095" y="5029551"/>
            <a:ext cx="9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Air Vehicle Kit</a:t>
            </a:r>
          </a:p>
        </p:txBody>
      </p:sp>
      <p:pic>
        <p:nvPicPr>
          <p:cNvPr id="16" name="Picture 15" descr="A group of people in a control room&#10;&#10;Description automatically generated">
            <a:extLst>
              <a:ext uri="{FF2B5EF4-FFF2-40B4-BE49-F238E27FC236}">
                <a16:creationId xmlns:a16="http://schemas.microsoft.com/office/drawing/2014/main" id="{CD2F5B9A-3C92-6AFF-3A7C-8AE2481A5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88" y="823163"/>
            <a:ext cx="8199812" cy="5466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29F070-7766-7313-3A7F-BC6299E9B272}"/>
              </a:ext>
            </a:extLst>
          </p:cNvPr>
          <p:cNvSpPr txBox="1"/>
          <p:nvPr/>
        </p:nvSpPr>
        <p:spPr>
          <a:xfrm>
            <a:off x="-1" y="823163"/>
            <a:ext cx="4067175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Army’s new collective vehicle simulators developed for 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Collective training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Works with TSS/TMT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Reconfigurable and deployable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Setup by the Soldiers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ED3E4-FDB4-E0CB-7345-2784515B0826}"/>
              </a:ext>
            </a:extLst>
          </p:cNvPr>
          <p:cNvSpPr txBox="1"/>
          <p:nvPr/>
        </p:nvSpPr>
        <p:spPr>
          <a:xfrm>
            <a:off x="2130739" y="6076543"/>
            <a:ext cx="145071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Reconfiguration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F8DCFD-F348-3D6B-BDC3-20D97DB5AD25}"/>
              </a:ext>
            </a:extLst>
          </p:cNvPr>
          <p:cNvSpPr txBox="1"/>
          <p:nvPr/>
        </p:nvSpPr>
        <p:spPr>
          <a:xfrm>
            <a:off x="4927270" y="5552925"/>
            <a:ext cx="145071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 operation</a:t>
            </a:r>
          </a:p>
        </p:txBody>
      </p:sp>
    </p:spTree>
    <p:extLst>
      <p:ext uri="{BB962C8B-B14F-4D97-AF65-F5344CB8AC3E}">
        <p14:creationId xmlns:p14="http://schemas.microsoft.com/office/powerpoint/2010/main" val="2026613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7258-3A54-FB27-DDA7-A4E0145E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/>
          <a:lstStyle/>
          <a:p>
            <a:r>
              <a:rPr lang="en-US" dirty="0"/>
              <a:t>Crewmember Avatars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7DED-AD0E-1220-72AA-FEFBC6F0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88" y="6390502"/>
            <a:ext cx="821634" cy="340935"/>
          </a:xfrm>
        </p:spPr>
        <p:txBody>
          <a:bodyPr/>
          <a:lstStyle/>
          <a:p>
            <a:fld id="{AB1FAA16-9304-454A-8015-6D1262453C0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915FCAE-2ED6-A153-8CC2-1F0412ABDA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64" y="1587706"/>
            <a:ext cx="4614757" cy="3461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2BACB-9F67-FFD5-A9B7-B6260732AFCC}"/>
              </a:ext>
            </a:extLst>
          </p:cNvPr>
          <p:cNvSpPr txBox="1"/>
          <p:nvPr/>
        </p:nvSpPr>
        <p:spPr>
          <a:xfrm>
            <a:off x="5359434" y="957657"/>
            <a:ext cx="656586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Pilots expressed the desire to see their copilot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Showing the actual pilot (using an accurate dynamic pass-through mask) was not within the current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Other crewmembers could be physically located remote from the pilot/copilot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TSS leveraged head tracker data from the pilot/copilot and non-rated crew members (NRCM) to animate avatars in the VR scene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587CD-4230-7E21-08B2-2B67A34CC247}"/>
              </a:ext>
            </a:extLst>
          </p:cNvPr>
          <p:cNvSpPr txBox="1"/>
          <p:nvPr/>
        </p:nvSpPr>
        <p:spPr>
          <a:xfrm>
            <a:off x="1947306" y="1672657"/>
            <a:ext cx="157607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CH-47F Pilot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809A7-A21F-80ED-AD7B-CB5C414E46F2}"/>
              </a:ext>
            </a:extLst>
          </p:cNvPr>
          <p:cNvSpPr txBox="1"/>
          <p:nvPr/>
        </p:nvSpPr>
        <p:spPr>
          <a:xfrm>
            <a:off x="161925" y="5325774"/>
            <a:ext cx="169148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Door gunner avatar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8A050-9E6D-9E5A-419A-396FBA3CACB4}"/>
              </a:ext>
            </a:extLst>
          </p:cNvPr>
          <p:cNvSpPr txBox="1"/>
          <p:nvPr/>
        </p:nvSpPr>
        <p:spPr>
          <a:xfrm>
            <a:off x="3750038" y="5303724"/>
            <a:ext cx="126989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Copilot avatar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F74ABA-7ACC-C4C9-9C18-07326576E7A1}"/>
              </a:ext>
            </a:extLst>
          </p:cNvPr>
          <p:cNvCxnSpPr>
            <a:stCxn id="7" idx="0"/>
          </p:cNvCxnSpPr>
          <p:nvPr/>
        </p:nvCxnSpPr>
        <p:spPr bwMode="auto">
          <a:xfrm flipH="1" flipV="1">
            <a:off x="1007669" y="5048775"/>
            <a:ext cx="1" cy="2769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228B12-D6B3-1E33-0174-97C883C27A28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4384987" y="5048775"/>
            <a:ext cx="1" cy="2549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pic>
        <p:nvPicPr>
          <p:cNvPr id="13" name="Picture 12" descr="A group of people in a control room&#10;&#10;Description automatically generated">
            <a:extLst>
              <a:ext uri="{FF2B5EF4-FFF2-40B4-BE49-F238E27FC236}">
                <a16:creationId xmlns:a16="http://schemas.microsoft.com/office/drawing/2014/main" id="{61FD8E16-4FA8-D89A-2354-18CD389F1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98" y="3533029"/>
            <a:ext cx="4099650" cy="2733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F7FC92-011A-640D-4148-8A2CB8BAB4DD}"/>
              </a:ext>
            </a:extLst>
          </p:cNvPr>
          <p:cNvSpPr txBox="1"/>
          <p:nvPr/>
        </p:nvSpPr>
        <p:spPr>
          <a:xfrm>
            <a:off x="6651073" y="3502563"/>
            <a:ext cx="177164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Door Gunner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92C35-D3D4-6B31-BE3F-05C4FB9632E5}"/>
              </a:ext>
            </a:extLst>
          </p:cNvPr>
          <p:cNvSpPr txBox="1"/>
          <p:nvPr/>
        </p:nvSpPr>
        <p:spPr>
          <a:xfrm>
            <a:off x="7824591" y="5752548"/>
            <a:ext cx="72968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Copilot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6798D4-EE13-C32A-5C1D-C3617152DBA0}"/>
              </a:ext>
            </a:extLst>
          </p:cNvPr>
          <p:cNvCxnSpPr/>
          <p:nvPr/>
        </p:nvCxnSpPr>
        <p:spPr bwMode="auto">
          <a:xfrm>
            <a:off x="7536893" y="3785256"/>
            <a:ext cx="108921" cy="2699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134610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1827A259-D7BA-B7AB-1CEA-5E5D3CD1D478}"/>
              </a:ext>
            </a:extLst>
          </p:cNvPr>
          <p:cNvSpPr/>
          <p:nvPr/>
        </p:nvSpPr>
        <p:spPr bwMode="auto">
          <a:xfrm>
            <a:off x="8057044" y="1782970"/>
            <a:ext cx="2379309" cy="3180916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Mixed Reality</a:t>
            </a:r>
          </a:p>
          <a:p>
            <a:pPr algn="ctr"/>
            <a:r>
              <a:rPr lang="en-US" sz="2000" dirty="0"/>
              <a:t>Upgrade (2023)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8E6B00-0F42-C9F2-6D50-A1200BFC8582}"/>
              </a:ext>
            </a:extLst>
          </p:cNvPr>
          <p:cNvSpPr/>
          <p:nvPr/>
        </p:nvSpPr>
        <p:spPr bwMode="auto">
          <a:xfrm>
            <a:off x="5233955" y="1782970"/>
            <a:ext cx="2379309" cy="3180916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Ease of Use</a:t>
            </a:r>
          </a:p>
          <a:p>
            <a:pPr algn="ctr"/>
            <a:r>
              <a:rPr lang="en-US" sz="2000" dirty="0"/>
              <a:t>Upgrade (2021)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C9BA377-BCE1-9737-3366-BAB1B1D6B9C4}"/>
              </a:ext>
            </a:extLst>
          </p:cNvPr>
          <p:cNvSpPr/>
          <p:nvPr/>
        </p:nvSpPr>
        <p:spPr bwMode="auto">
          <a:xfrm>
            <a:off x="597160" y="1155674"/>
            <a:ext cx="4191237" cy="3808212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/>
              <a:t>Initial Baseline Selection (2020)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457B4D-EFEE-E4CB-0D6C-CE4F2C4A84DE}"/>
              </a:ext>
            </a:extLst>
          </p:cNvPr>
          <p:cNvSpPr txBox="1"/>
          <p:nvPr/>
        </p:nvSpPr>
        <p:spPr>
          <a:xfrm>
            <a:off x="8167461" y="2579424"/>
            <a:ext cx="215847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XR-3 </a:t>
            </a:r>
            <a:r>
              <a:rPr lang="en-US" sz="1600" dirty="0" err="1"/>
              <a:t>Vari</a:t>
            </a:r>
            <a:r>
              <a:rPr lang="en-US" sz="1600" dirty="0"/>
              <a:t>-Focal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Camera Pass-Through</a:t>
            </a:r>
          </a:p>
          <a:p>
            <a:pPr algn="ctr"/>
            <a:r>
              <a:rPr lang="en-US" sz="1600" dirty="0"/>
              <a:t>106</a:t>
            </a:r>
            <a:r>
              <a:rPr lang="en-US" sz="1600" baseline="30000" dirty="0"/>
              <a:t>°</a:t>
            </a:r>
            <a:r>
              <a:rPr lang="en-US" sz="1600" dirty="0"/>
              <a:t>H x 90</a:t>
            </a:r>
            <a:r>
              <a:rPr lang="en-US" sz="1600" baseline="30000" dirty="0"/>
              <a:t>°</a:t>
            </a:r>
            <a:r>
              <a:rPr lang="en-US" sz="1600" dirty="0"/>
              <a:t>V</a:t>
            </a:r>
          </a:p>
          <a:p>
            <a:pPr algn="ctr"/>
            <a:r>
              <a:rPr lang="en-US" sz="1600" dirty="0"/>
              <a:t>39/49 PPD (VR/MR)</a:t>
            </a:r>
          </a:p>
          <a:p>
            <a:pPr algn="ctr"/>
            <a:r>
              <a:rPr lang="en-US" sz="1600" dirty="0"/>
              <a:t>1.3 lb.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DE613-8E16-35D6-4B67-938A25AB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HMD Progression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26B04-797E-F7E9-9890-929BC930FF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4553A-2D72-18AE-039D-5DDE0D28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AA16-9304-454A-8015-6D1262453C0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 descr="Varjo XR-3 | Varjo Store for professionals">
            <a:extLst>
              <a:ext uri="{FF2B5EF4-FFF2-40B4-BE49-F238E27FC236}">
                <a16:creationId xmlns:a16="http://schemas.microsoft.com/office/drawing/2014/main" id="{B2E0AE5B-72ED-658E-F5D9-657B9C890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15759"/>
          <a:stretch/>
        </p:blipFill>
        <p:spPr bwMode="auto">
          <a:xfrm>
            <a:off x="8641985" y="2881119"/>
            <a:ext cx="1209428" cy="10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729E55-D6D9-279F-FEAA-0070153B7BC4}"/>
              </a:ext>
            </a:extLst>
          </p:cNvPr>
          <p:cNvSpPr txBox="1"/>
          <p:nvPr/>
        </p:nvSpPr>
        <p:spPr>
          <a:xfrm>
            <a:off x="5442580" y="2816014"/>
            <a:ext cx="196028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SA-147/S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See-Through Optics</a:t>
            </a:r>
          </a:p>
          <a:p>
            <a:pPr algn="ctr"/>
            <a:r>
              <a:rPr lang="en-US" sz="1600" dirty="0"/>
              <a:t>120</a:t>
            </a:r>
            <a:r>
              <a:rPr lang="en-US" sz="1600" baseline="30000" dirty="0"/>
              <a:t>°</a:t>
            </a:r>
            <a:r>
              <a:rPr lang="en-US" sz="1600" dirty="0"/>
              <a:t>H x 45</a:t>
            </a:r>
            <a:r>
              <a:rPr lang="en-US" sz="1600" baseline="30000" dirty="0"/>
              <a:t>°</a:t>
            </a:r>
            <a:r>
              <a:rPr lang="en-US" sz="1600" dirty="0"/>
              <a:t>V</a:t>
            </a:r>
          </a:p>
          <a:p>
            <a:pPr algn="ctr"/>
            <a:r>
              <a:rPr lang="en-US" sz="1600" dirty="0"/>
              <a:t>32 PPD / 1.4 lb.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B8CF9-892D-A72F-FD32-8B9D31B54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0113" y="3187231"/>
            <a:ext cx="1325214" cy="795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BF7F17-26D7-1934-160E-11F7C083C0D1}"/>
              </a:ext>
            </a:extLst>
          </p:cNvPr>
          <p:cNvSpPr txBox="1"/>
          <p:nvPr/>
        </p:nvSpPr>
        <p:spPr>
          <a:xfrm>
            <a:off x="2749951" y="2816014"/>
            <a:ext cx="196028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SA-147/S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See-Through Optics</a:t>
            </a:r>
          </a:p>
          <a:p>
            <a:pPr algn="ctr"/>
            <a:r>
              <a:rPr lang="en-US" sz="1600" dirty="0"/>
              <a:t>143</a:t>
            </a:r>
            <a:r>
              <a:rPr lang="en-US" sz="1600" baseline="30000" dirty="0"/>
              <a:t>°</a:t>
            </a:r>
            <a:r>
              <a:rPr lang="en-US" sz="1600" dirty="0"/>
              <a:t>H x 33</a:t>
            </a:r>
            <a:r>
              <a:rPr lang="en-US" sz="1600" baseline="30000" dirty="0"/>
              <a:t>°</a:t>
            </a:r>
            <a:r>
              <a:rPr lang="en-US" sz="1600" dirty="0"/>
              <a:t>V</a:t>
            </a:r>
          </a:p>
          <a:p>
            <a:pPr algn="ctr"/>
            <a:r>
              <a:rPr lang="en-US" sz="1600" dirty="0"/>
              <a:t>36 PPD / 1.2 lb.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83C3D-96F6-E452-9483-4274E2C9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69" r="22426" b="50000"/>
          <a:stretch/>
        </p:blipFill>
        <p:spPr>
          <a:xfrm>
            <a:off x="3195509" y="3112124"/>
            <a:ext cx="1069164" cy="9274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76D943-2DB1-270D-7E3A-0CA011D4D76F}"/>
              </a:ext>
            </a:extLst>
          </p:cNvPr>
          <p:cNvSpPr/>
          <p:nvPr/>
        </p:nvSpPr>
        <p:spPr bwMode="auto">
          <a:xfrm>
            <a:off x="3120863" y="5772042"/>
            <a:ext cx="7871287" cy="377505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RVCT Baseline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63B000-8374-18A3-8296-28E1AA354A9A}"/>
              </a:ext>
            </a:extLst>
          </p:cNvPr>
          <p:cNvSpPr txBox="1"/>
          <p:nvPr/>
        </p:nvSpPr>
        <p:spPr>
          <a:xfrm>
            <a:off x="673227" y="2816013"/>
            <a:ext cx="1960280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SR100A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See-Through Optics</a:t>
            </a:r>
          </a:p>
          <a:p>
            <a:pPr algn="ctr"/>
            <a:r>
              <a:rPr lang="en-US" sz="1600" dirty="0"/>
              <a:t>90</a:t>
            </a:r>
            <a:r>
              <a:rPr lang="en-US" sz="1600" baseline="30000" dirty="0"/>
              <a:t>°</a:t>
            </a:r>
            <a:r>
              <a:rPr lang="en-US" sz="1600" dirty="0"/>
              <a:t>H x 52</a:t>
            </a:r>
            <a:r>
              <a:rPr lang="en-US" sz="1600" baseline="30000" dirty="0"/>
              <a:t>°</a:t>
            </a:r>
            <a:r>
              <a:rPr lang="en-US" sz="1600" dirty="0"/>
              <a:t>V</a:t>
            </a:r>
          </a:p>
          <a:p>
            <a:pPr algn="ctr"/>
            <a:r>
              <a:rPr lang="en-US" sz="1600" dirty="0"/>
              <a:t>20 PPD / 2.5 lb.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A09D48-770E-4772-12BB-F72B552E2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67" t="66055" r="20352"/>
          <a:stretch/>
        </p:blipFill>
        <p:spPr>
          <a:xfrm>
            <a:off x="713852" y="3252607"/>
            <a:ext cx="1879030" cy="790046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C0292B-90C8-8B86-42FD-C1D485C15171}"/>
              </a:ext>
            </a:extLst>
          </p:cNvPr>
          <p:cNvCxnSpPr>
            <a:cxnSpLocks/>
            <a:stCxn id="17" idx="2"/>
          </p:cNvCxnSpPr>
          <p:nvPr/>
        </p:nvCxnSpPr>
        <p:spPr bwMode="auto">
          <a:xfrm>
            <a:off x="6422720" y="4878117"/>
            <a:ext cx="0" cy="5328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F1F59F-34A5-6D99-5F04-3561884CDB11}"/>
              </a:ext>
            </a:extLst>
          </p:cNvPr>
          <p:cNvSpPr txBox="1"/>
          <p:nvPr/>
        </p:nvSpPr>
        <p:spPr>
          <a:xfrm>
            <a:off x="1109157" y="1632854"/>
            <a:ext cx="3167241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XR-1</a:t>
            </a:r>
          </a:p>
          <a:p>
            <a:r>
              <a:rPr lang="en-US" sz="1600" dirty="0"/>
              <a:t>Camera Pass-through</a:t>
            </a:r>
          </a:p>
          <a:p>
            <a:r>
              <a:rPr lang="en-US" sz="1600" dirty="0"/>
              <a:t>106</a:t>
            </a:r>
            <a:r>
              <a:rPr lang="en-US" sz="1600" baseline="30000" dirty="0"/>
              <a:t>°</a:t>
            </a:r>
            <a:r>
              <a:rPr lang="en-US" sz="1600" dirty="0"/>
              <a:t>H x 90</a:t>
            </a:r>
            <a:r>
              <a:rPr lang="en-US" sz="1600" baseline="30000" dirty="0"/>
              <a:t>°</a:t>
            </a:r>
            <a:r>
              <a:rPr lang="en-US" sz="1600" dirty="0"/>
              <a:t>V</a:t>
            </a:r>
          </a:p>
          <a:p>
            <a:r>
              <a:rPr lang="en-US" sz="1600" dirty="0"/>
              <a:t>60/30 PPD (VR/MR)</a:t>
            </a:r>
          </a:p>
        </p:txBody>
      </p:sp>
      <p:pic>
        <p:nvPicPr>
          <p:cNvPr id="38" name="Picture 2" descr="Varjo XR-3 | Varjo Store for professionals">
            <a:extLst>
              <a:ext uri="{FF2B5EF4-FFF2-40B4-BE49-F238E27FC236}">
                <a16:creationId xmlns:a16="http://schemas.microsoft.com/office/drawing/2014/main" id="{5A9696D1-B8A1-6FEB-3227-FE88D9850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15759"/>
          <a:stretch/>
        </p:blipFill>
        <p:spPr bwMode="auto">
          <a:xfrm>
            <a:off x="3273508" y="1800196"/>
            <a:ext cx="892513" cy="74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8E73EC-3F2E-FF4E-599B-D7A8ABD484B0}"/>
              </a:ext>
            </a:extLst>
          </p:cNvPr>
          <p:cNvCxnSpPr>
            <a:cxnSpLocks/>
            <a:stCxn id="18" idx="2"/>
          </p:cNvCxnSpPr>
          <p:nvPr/>
        </p:nvCxnSpPr>
        <p:spPr bwMode="auto">
          <a:xfrm>
            <a:off x="9246699" y="4887748"/>
            <a:ext cx="0" cy="5346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68EEB21-9908-BF6E-A5B4-C834FA0E97DB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3730091" y="4878117"/>
            <a:ext cx="0" cy="5328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0F850D0-DE3A-97D7-4096-7FEBE92B3C7B}"/>
              </a:ext>
            </a:extLst>
          </p:cNvPr>
          <p:cNvSpPr/>
          <p:nvPr/>
        </p:nvSpPr>
        <p:spPr bwMode="auto">
          <a:xfrm>
            <a:off x="3120863" y="5410941"/>
            <a:ext cx="4519847" cy="37750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Dark Room Only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CD3F9F-EB3F-4AF9-8905-6B0868B387BF}"/>
              </a:ext>
            </a:extLst>
          </p:cNvPr>
          <p:cNvSpPr/>
          <p:nvPr/>
        </p:nvSpPr>
        <p:spPr bwMode="auto">
          <a:xfrm>
            <a:off x="7640710" y="5411498"/>
            <a:ext cx="3351441" cy="377505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Open Room Compatible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0A9E4-5338-03D9-EA8F-C97484A0C753}"/>
              </a:ext>
            </a:extLst>
          </p:cNvPr>
          <p:cNvSpPr txBox="1"/>
          <p:nvPr/>
        </p:nvSpPr>
        <p:spPr>
          <a:xfrm>
            <a:off x="8125237" y="1366833"/>
            <a:ext cx="2242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Production Baseline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44699-A72A-84FA-6BE2-0C655E549EF8}"/>
              </a:ext>
            </a:extLst>
          </p:cNvPr>
          <p:cNvSpPr txBox="1"/>
          <p:nvPr/>
        </p:nvSpPr>
        <p:spPr>
          <a:xfrm>
            <a:off x="5171353" y="1366833"/>
            <a:ext cx="250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Prototype Baseline</a:t>
            </a:r>
          </a:p>
        </p:txBody>
      </p:sp>
    </p:spTree>
    <p:extLst>
      <p:ext uri="{BB962C8B-B14F-4D97-AF65-F5344CB8AC3E}">
        <p14:creationId xmlns:p14="http://schemas.microsoft.com/office/powerpoint/2010/main" val="4085680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4A98-ACAE-73B0-966B-2C6A42DA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RVCT Mixed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0CFCB-4AE4-7840-75C0-6BF34D4C7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RVCT Air</a:t>
            </a:r>
          </a:p>
          <a:p>
            <a:pPr lvl="1"/>
            <a:r>
              <a:rPr lang="en-US" dirty="0"/>
              <a:t>Varjo XR-4 (Planned for RVCT 2025 Production)</a:t>
            </a:r>
          </a:p>
          <a:p>
            <a:pPr lvl="1"/>
            <a:r>
              <a:rPr lang="en-US" dirty="0"/>
              <a:t>Varjo XR-4 Inside-Out tracking</a:t>
            </a:r>
          </a:p>
          <a:p>
            <a:endParaRPr lang="en-US" dirty="0"/>
          </a:p>
          <a:p>
            <a:r>
              <a:rPr lang="en-US" dirty="0"/>
              <a:t>RVCT Ground and NRCM</a:t>
            </a:r>
          </a:p>
          <a:p>
            <a:pPr lvl="1"/>
            <a:r>
              <a:rPr lang="en-US" dirty="0"/>
              <a:t>Deploy the MR concepts using Magic Leap 2 (leveraging ML2 segmented dimming)</a:t>
            </a:r>
          </a:p>
          <a:p>
            <a:pPr lvl="1"/>
            <a:r>
              <a:rPr lang="en-US" dirty="0"/>
              <a:t>Smaller form factor / less immersive </a:t>
            </a:r>
          </a:p>
          <a:p>
            <a:pPr lvl="1"/>
            <a:endParaRPr lang="en-US" dirty="0"/>
          </a:p>
          <a:p>
            <a:r>
              <a:rPr lang="en-US" dirty="0"/>
              <a:t>Continue to monitor new and emerging products and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CCACF-22BE-8AD8-3C3B-631D7A768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2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C43E5BB-87C3-0CEA-E3F8-B6524845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>
            <a:noAutofit/>
          </a:bodyPr>
          <a:lstStyle/>
          <a:p>
            <a:r>
              <a:rPr lang="en-US" dirty="0"/>
              <a:t>Current RVCT Vehicle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29D3-6287-579A-5496-E8018ACE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88" y="6390502"/>
            <a:ext cx="821634" cy="340935"/>
          </a:xfrm>
        </p:spPr>
        <p:txBody>
          <a:bodyPr/>
          <a:lstStyle/>
          <a:p>
            <a:fld id="{B53CCFED-8CCF-4DDA-A986-FB7D13C12C7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555AC-2C9D-F3A6-752C-B16F614F0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082" y="921071"/>
            <a:ext cx="4494248" cy="53976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0A352-8AA2-328C-92D6-271FB5876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18" y="949333"/>
            <a:ext cx="4299804" cy="53693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74423-56DB-2809-2528-AA052FBE9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822" y="949332"/>
            <a:ext cx="3157260" cy="53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4944-E535-5D3A-BF01-5C865872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99" y="0"/>
            <a:ext cx="9608740" cy="795130"/>
          </a:xfrm>
        </p:spPr>
        <p:txBody>
          <a:bodyPr/>
          <a:lstStyle/>
          <a:p>
            <a:r>
              <a:rPr lang="en-US" dirty="0"/>
              <a:t>Current RVCT Air (Pilot/Copilot) Station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C208-8B35-C899-CA47-3DDED9C5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8870-17DE-45C4-A8DD-7644B242293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B6328-D638-9CFB-151A-73991F8B2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5" y="921651"/>
            <a:ext cx="7059643" cy="5559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A43281-B6DC-030B-65D7-E6F0FF224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68"/>
          <a:stretch/>
        </p:blipFill>
        <p:spPr>
          <a:xfrm>
            <a:off x="8152616" y="3917993"/>
            <a:ext cx="2344264" cy="1527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D016F5-E7F2-8F08-462F-A7D050EA3AD9}"/>
              </a:ext>
            </a:extLst>
          </p:cNvPr>
          <p:cNvSpPr txBox="1"/>
          <p:nvPr/>
        </p:nvSpPr>
        <p:spPr>
          <a:xfrm>
            <a:off x="8042969" y="5445972"/>
            <a:ext cx="257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Including Integrated Helmet and Display Sight System (IHADS) simulation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8EBF32-1AE4-A131-352D-5BC01B362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64" y="1093108"/>
            <a:ext cx="2344264" cy="1674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4E3FFF-571A-0898-9BC4-9BB5BDA62C9A}"/>
              </a:ext>
            </a:extLst>
          </p:cNvPr>
          <p:cNvSpPr txBox="1"/>
          <p:nvPr/>
        </p:nvSpPr>
        <p:spPr>
          <a:xfrm>
            <a:off x="8152616" y="2786444"/>
            <a:ext cx="235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  <a:ea typeface="Times New Roman" panose="02020603050405020304" pitchFamily="18" charset="0"/>
              </a:rPr>
              <a:t>Including 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Night Vision Goggle (NVG) simulation</a:t>
            </a:r>
            <a:endParaRPr lang="en-US" sz="2000" b="1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E86A7B-1B63-1A7D-2097-CF9E82439B56}"/>
              </a:ext>
            </a:extLst>
          </p:cNvPr>
          <p:cNvSpPr/>
          <p:nvPr/>
        </p:nvSpPr>
        <p:spPr bwMode="auto">
          <a:xfrm>
            <a:off x="469736" y="870375"/>
            <a:ext cx="10255238" cy="267888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40BFC-90FD-DA9F-FB37-7DA60C7E7F72}"/>
              </a:ext>
            </a:extLst>
          </p:cNvPr>
          <p:cNvSpPr/>
          <p:nvPr/>
        </p:nvSpPr>
        <p:spPr bwMode="auto">
          <a:xfrm>
            <a:off x="469735" y="3675780"/>
            <a:ext cx="10255238" cy="271472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3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59C6-40BA-3A7E-0402-FC20F485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RVCT Air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D4C9-0ED9-999B-3795-BBE6FCCD8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E8870-17DE-45C4-A8DD-7644B242293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D8130A-2BCC-4EEC-AEE1-47375E23A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" y="832989"/>
            <a:ext cx="12182104" cy="2046944"/>
          </a:xfrm>
          <a:solidFill>
            <a:schemeClr val="bg1"/>
          </a:solidFill>
        </p:spPr>
        <p:txBody>
          <a:bodyPr/>
          <a:lstStyle/>
          <a:p>
            <a:r>
              <a:rPr lang="en-US" sz="2000" b="1" u="sng" dirty="0"/>
              <a:t>Collective Training</a:t>
            </a:r>
            <a:r>
              <a:rPr lang="en-US" sz="2000" b="1" dirty="0"/>
              <a:t> - Pilots must be able to fly the aircraft and operate the systems with eyes-out of the aircraft as needed during live maneuvers</a:t>
            </a:r>
          </a:p>
          <a:p>
            <a:r>
              <a:rPr lang="en-US" sz="2000" b="1" dirty="0"/>
              <a:t>Instrument panels, center, side and overhead panels have full functional and physical fidelity</a:t>
            </a:r>
          </a:p>
          <a:p>
            <a:r>
              <a:rPr lang="en-US" sz="2000" b="1" dirty="0"/>
              <a:t>Cyclic, collective and pedals include electronic control loading with realistic flight models</a:t>
            </a:r>
          </a:p>
          <a:p>
            <a:r>
              <a:rPr lang="en-US" sz="2000" b="1" dirty="0"/>
              <a:t>Reconfigurable to each aircraft type</a:t>
            </a:r>
          </a:p>
          <a:p>
            <a:r>
              <a:rPr lang="en-US" sz="2000" b="1" dirty="0"/>
              <a:t>Powered by the Training System Software (TSS)</a:t>
            </a:r>
          </a:p>
        </p:txBody>
      </p:sp>
      <p:pic>
        <p:nvPicPr>
          <p:cNvPr id="5" name="Picture 4" descr="A large black machine with a grey seat and buttons&#10;&#10;Description automatically generated with medium confidence">
            <a:extLst>
              <a:ext uri="{FF2B5EF4-FFF2-40B4-BE49-F238E27FC236}">
                <a16:creationId xmlns:a16="http://schemas.microsoft.com/office/drawing/2014/main" id="{A6B63F69-F452-A642-E396-E0E9DF7E5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11450"/>
          <a:stretch/>
        </p:blipFill>
        <p:spPr>
          <a:xfrm>
            <a:off x="6054141" y="2375042"/>
            <a:ext cx="4294816" cy="3957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49C483-B398-EC6A-4026-D929178E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91" y="3172574"/>
            <a:ext cx="3975684" cy="3207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15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6F6E6E4-17B7-A597-A601-7E625D90D694}"/>
              </a:ext>
            </a:extLst>
          </p:cNvPr>
          <p:cNvSpPr/>
          <p:nvPr/>
        </p:nvSpPr>
        <p:spPr bwMode="auto">
          <a:xfrm>
            <a:off x="6249600" y="3101631"/>
            <a:ext cx="5905288" cy="31753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Deployment Challenges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6668DC-E0C9-E460-04D5-FAF06D081C9A}"/>
              </a:ext>
            </a:extLst>
          </p:cNvPr>
          <p:cNvSpPr/>
          <p:nvPr/>
        </p:nvSpPr>
        <p:spPr bwMode="auto">
          <a:xfrm>
            <a:off x="6249600" y="896808"/>
            <a:ext cx="5866200" cy="21031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Computational Challenges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E83AB5-7B2A-04D8-5FEC-04DE5EC41CC4}"/>
              </a:ext>
            </a:extLst>
          </p:cNvPr>
          <p:cNvSpPr/>
          <p:nvPr/>
        </p:nvSpPr>
        <p:spPr bwMode="auto">
          <a:xfrm>
            <a:off x="76200" y="904875"/>
            <a:ext cx="6086476" cy="5485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Instrument Panel Display Challenges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71F88E-FA5F-CFAA-BE65-6F96214F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 for RVCT Air Stations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09080-0C67-761A-5B81-EABA7A3A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 descr="A side view of a computer&#10;&#10;Description automatically generated">
            <a:extLst>
              <a:ext uri="{FF2B5EF4-FFF2-40B4-BE49-F238E27FC236}">
                <a16:creationId xmlns:a16="http://schemas.microsoft.com/office/drawing/2014/main" id="{431B3244-CAED-2A60-E982-293F9FF52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50" r="49922" b="7771"/>
          <a:stretch/>
        </p:blipFill>
        <p:spPr>
          <a:xfrm>
            <a:off x="6622084" y="1200577"/>
            <a:ext cx="1446435" cy="1799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CD2C7-4B4F-DC82-211C-5E45E75CB866}"/>
              </a:ext>
            </a:extLst>
          </p:cNvPr>
          <p:cNvSpPr txBox="1"/>
          <p:nvPr/>
        </p:nvSpPr>
        <p:spPr>
          <a:xfrm>
            <a:off x="8184621" y="1355005"/>
            <a:ext cx="3815077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One common compute kit per vehicle runs the pilot, copilot and sensor visual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Each platform must run off a single 20-amp circuit</a:t>
            </a:r>
          </a:p>
        </p:txBody>
      </p:sp>
      <p:pic>
        <p:nvPicPr>
          <p:cNvPr id="14" name="Picture 13" descr="A group of people in a control room&#10;&#10;Description automatically generated">
            <a:extLst>
              <a:ext uri="{FF2B5EF4-FFF2-40B4-BE49-F238E27FC236}">
                <a16:creationId xmlns:a16="http://schemas.microsoft.com/office/drawing/2014/main" id="{408A9E9B-26D0-2FEA-5E6E-3AB9CD76F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38" y="3505775"/>
            <a:ext cx="4099650" cy="2733100"/>
          </a:xfrm>
          <a:prstGeom prst="rect">
            <a:avLst/>
          </a:prstGeom>
        </p:spPr>
      </p:pic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A7C1A06F-A3D5-8042-B680-8F87398E9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798153"/>
              </p:ext>
            </p:extLst>
          </p:nvPr>
        </p:nvGraphicFramePr>
        <p:xfrm>
          <a:off x="192302" y="1401540"/>
          <a:ext cx="5343500" cy="176949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54473">
                  <a:extLst>
                    <a:ext uri="{9D8B030D-6E8A-4147-A177-3AD203B41FA5}">
                      <a16:colId xmlns:a16="http://schemas.microsoft.com/office/drawing/2014/main" val="3159099959"/>
                    </a:ext>
                  </a:extLst>
                </a:gridCol>
                <a:gridCol w="867359">
                  <a:extLst>
                    <a:ext uri="{9D8B030D-6E8A-4147-A177-3AD203B41FA5}">
                      <a16:colId xmlns:a16="http://schemas.microsoft.com/office/drawing/2014/main" val="3983364566"/>
                    </a:ext>
                  </a:extLst>
                </a:gridCol>
                <a:gridCol w="782322">
                  <a:extLst>
                    <a:ext uri="{9D8B030D-6E8A-4147-A177-3AD203B41FA5}">
                      <a16:colId xmlns:a16="http://schemas.microsoft.com/office/drawing/2014/main" val="2594457927"/>
                    </a:ext>
                  </a:extLst>
                </a:gridCol>
                <a:gridCol w="926881">
                  <a:extLst>
                    <a:ext uri="{9D8B030D-6E8A-4147-A177-3AD203B41FA5}">
                      <a16:colId xmlns:a16="http://schemas.microsoft.com/office/drawing/2014/main" val="3196003526"/>
                    </a:ext>
                  </a:extLst>
                </a:gridCol>
                <a:gridCol w="739804">
                  <a:extLst>
                    <a:ext uri="{9D8B030D-6E8A-4147-A177-3AD203B41FA5}">
                      <a16:colId xmlns:a16="http://schemas.microsoft.com/office/drawing/2014/main" val="2482242887"/>
                    </a:ext>
                  </a:extLst>
                </a:gridCol>
                <a:gridCol w="772661">
                  <a:extLst>
                    <a:ext uri="{9D8B030D-6E8A-4147-A177-3AD203B41FA5}">
                      <a16:colId xmlns:a16="http://schemas.microsoft.com/office/drawing/2014/main" val="2309685930"/>
                    </a:ext>
                  </a:extLst>
                </a:gridCol>
              </a:tblGrid>
              <a:tr h="6196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Cockpit</a:t>
                      </a:r>
                      <a:endParaRPr lang="en-US" sz="1200" b="1" spc="-2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</a:rPr>
                        <a:t>Display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1280" marR="66040" indent="9525" algn="ctr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</a:rPr>
                        <a:t>Approx Viewing Distance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45720" indent="91440" algn="ctr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20" dirty="0">
                          <a:solidFill>
                            <a:srgbClr val="000000"/>
                          </a:solidFill>
                          <a:effectLst/>
                        </a:rPr>
                        <a:t>Display Size (</a:t>
                      </a:r>
                      <a:r>
                        <a:rPr lang="en-US" sz="1200" b="1" spc="-20" dirty="0" err="1">
                          <a:solidFill>
                            <a:srgbClr val="000000"/>
                          </a:solidFill>
                          <a:effectLst/>
                        </a:rPr>
                        <a:t>HxV</a:t>
                      </a:r>
                      <a:r>
                        <a:rPr lang="en-US" sz="1200" b="1" spc="-2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9545" marR="0" indent="-88900" algn="ctr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</a:rPr>
                        <a:t>Pixels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1280" marR="66040" indent="9525" algn="ctr" defTabSz="1219170" rtl="0" eaLnBrk="1" latinLnBrk="0" hangingPunct="1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" dirty="0">
                          <a:solidFill>
                            <a:srgbClr val="000000"/>
                          </a:solidFill>
                          <a:effectLst/>
                        </a:rPr>
                        <a:t>Pixels per Inch</a:t>
                      </a:r>
                      <a:endParaRPr lang="en-US" sz="1200" b="1" kern="12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59690" indent="-76200" algn="ctr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Pixels</a:t>
                      </a:r>
                      <a:r>
                        <a:rPr lang="en-US" sz="1200" b="1" spc="-6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</a:rPr>
                        <a:t>per </a:t>
                      </a: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</a:rPr>
                        <a:t>Degree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082806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1397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CH-47F</a:t>
                      </a:r>
                      <a:r>
                        <a:rPr lang="en-US" sz="1200" spc="-2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MPD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36”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6”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8”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480</a:t>
                      </a:r>
                      <a:r>
                        <a:rPr lang="en-US" sz="1200" spc="-1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640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419254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UH-60M</a:t>
                      </a:r>
                      <a:r>
                        <a:rPr lang="en-US" sz="1200" spc="-2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MFD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>
                          <a:solidFill>
                            <a:srgbClr val="000000"/>
                          </a:solidFill>
                          <a:effectLst/>
                        </a:rPr>
                        <a:t>36”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6”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640</a:t>
                      </a:r>
                      <a:r>
                        <a:rPr lang="en-US" sz="1200" spc="-1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480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1207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AH-64E</a:t>
                      </a:r>
                      <a:r>
                        <a:rPr lang="en-US" sz="1200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>
                          <a:solidFill>
                            <a:srgbClr val="000000"/>
                          </a:solidFill>
                          <a:effectLst/>
                        </a:rPr>
                        <a:t>MPD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36”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6”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6”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768</a:t>
                      </a:r>
                      <a:r>
                        <a:rPr lang="en-US" sz="1200" spc="-1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768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128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80*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683390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13335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AH-64E</a:t>
                      </a:r>
                      <a:r>
                        <a:rPr lang="en-US" sz="1200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10">
                          <a:solidFill>
                            <a:srgbClr val="000000"/>
                          </a:solidFill>
                          <a:effectLst/>
                        </a:rPr>
                        <a:t>TEDAC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>
                          <a:solidFill>
                            <a:srgbClr val="000000"/>
                          </a:solidFill>
                          <a:effectLst/>
                        </a:rPr>
                        <a:t>23”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5”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5”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63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r>
                        <a:rPr lang="en-US" sz="1200" spc="-1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r>
                        <a:rPr lang="en-US" sz="1200" spc="-5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635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190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solidFill>
                            <a:srgbClr val="000000"/>
                          </a:solidFill>
                          <a:effectLst/>
                        </a:rPr>
                        <a:t>76*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8484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4EFDAD9-4F8E-9F42-C920-CCEE9A86BA25}"/>
              </a:ext>
            </a:extLst>
          </p:cNvPr>
          <p:cNvSpPr txBox="1"/>
          <p:nvPr/>
        </p:nvSpPr>
        <p:spPr>
          <a:xfrm>
            <a:off x="508758" y="3209796"/>
            <a:ext cx="4710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*Visual acuity ~60 PPD (1 arc minute) for typical viewers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79AD67-3CA1-6ACE-D81D-CB5CF01758BE}"/>
              </a:ext>
            </a:extLst>
          </p:cNvPr>
          <p:cNvSpPr/>
          <p:nvPr/>
        </p:nvSpPr>
        <p:spPr bwMode="auto">
          <a:xfrm>
            <a:off x="4708223" y="1200577"/>
            <a:ext cx="913329" cy="200922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1" name="Picture 20" descr="A screen with a map on it&#10;&#10;Description automatically generated">
            <a:extLst>
              <a:ext uri="{FF2B5EF4-FFF2-40B4-BE49-F238E27FC236}">
                <a16:creationId xmlns:a16="http://schemas.microsoft.com/office/drawing/2014/main" id="{1B43D873-DB4A-D709-B2BB-A6AC78553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5" y="3679892"/>
            <a:ext cx="1942728" cy="1936739"/>
          </a:xfrm>
          <a:prstGeom prst="rect">
            <a:avLst/>
          </a:prstGeom>
        </p:spPr>
      </p:pic>
      <p:pic>
        <p:nvPicPr>
          <p:cNvPr id="22" name="Picture 21" descr="A screen with buttons and a blue screen&#10;&#10;Description automatically generated">
            <a:extLst>
              <a:ext uri="{FF2B5EF4-FFF2-40B4-BE49-F238E27FC236}">
                <a16:creationId xmlns:a16="http://schemas.microsoft.com/office/drawing/2014/main" id="{55E85E59-3910-626F-B742-4728A789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75" y="3679892"/>
            <a:ext cx="1952369" cy="1936739"/>
          </a:xfrm>
          <a:prstGeom prst="rect">
            <a:avLst/>
          </a:prstGeom>
        </p:spPr>
      </p:pic>
      <p:pic>
        <p:nvPicPr>
          <p:cNvPr id="23" name="Picture 22" descr="A screen with a white car on it&#10;&#10;Description automatically generated">
            <a:extLst>
              <a:ext uri="{FF2B5EF4-FFF2-40B4-BE49-F238E27FC236}">
                <a16:creationId xmlns:a16="http://schemas.microsoft.com/office/drawing/2014/main" id="{B23F12B5-A105-B609-854A-54F9B9BFA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25" y="3687579"/>
            <a:ext cx="1939883" cy="19357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9654AA-960F-167E-3536-363E6F128DA0}"/>
              </a:ext>
            </a:extLst>
          </p:cNvPr>
          <p:cNvSpPr txBox="1"/>
          <p:nvPr/>
        </p:nvSpPr>
        <p:spPr>
          <a:xfrm>
            <a:off x="4332823" y="5576330"/>
            <a:ext cx="1500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AH-64E MPDs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4056-7E25-B325-A990-CD93AAECB008}"/>
              </a:ext>
            </a:extLst>
          </p:cNvPr>
          <p:cNvSpPr txBox="1"/>
          <p:nvPr/>
        </p:nvSpPr>
        <p:spPr>
          <a:xfrm>
            <a:off x="1367535" y="5589325"/>
            <a:ext cx="154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AH-64E TEDAC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CB7CEB-945A-B30A-CC03-FB5F941304C3}"/>
              </a:ext>
            </a:extLst>
          </p:cNvPr>
          <p:cNvSpPr txBox="1"/>
          <p:nvPr/>
        </p:nvSpPr>
        <p:spPr>
          <a:xfrm>
            <a:off x="780526" y="5891028"/>
            <a:ext cx="460287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 resolution sensor, map and symbology content must be clear through HMD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87119-38A9-465A-88B2-8ECC26D29D9A}"/>
              </a:ext>
            </a:extLst>
          </p:cNvPr>
          <p:cNvSpPr txBox="1"/>
          <p:nvPr/>
        </p:nvSpPr>
        <p:spPr>
          <a:xfrm>
            <a:off x="6272706" y="3727277"/>
            <a:ext cx="1868784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</a:lstStyle>
          <a:p>
            <a:r>
              <a:rPr lang="en-US" dirty="0"/>
              <a:t>Open room environments</a:t>
            </a:r>
          </a:p>
          <a:p>
            <a:r>
              <a:rPr lang="en-US" dirty="0"/>
              <a:t>No control of ambient lights </a:t>
            </a:r>
          </a:p>
          <a:p>
            <a:r>
              <a:rPr lang="en-US" dirty="0"/>
              <a:t>Must simulate all Day to Night conditions</a:t>
            </a:r>
          </a:p>
          <a:p>
            <a:r>
              <a:rPr lang="en-US" dirty="0"/>
              <a:t>Deployable by the soldiers</a:t>
            </a:r>
          </a:p>
        </p:txBody>
      </p:sp>
    </p:spTree>
    <p:extLst>
      <p:ext uri="{BB962C8B-B14F-4D97-AF65-F5344CB8AC3E}">
        <p14:creationId xmlns:p14="http://schemas.microsoft.com/office/powerpoint/2010/main" val="293804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701BCF-EBA2-0750-FF5F-A31F0E78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6" y="1282190"/>
            <a:ext cx="11534632" cy="5353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7BB7B-23CE-A6F1-6879-E7327F70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09" y="0"/>
            <a:ext cx="8084430" cy="795130"/>
          </a:xfrm>
        </p:spPr>
        <p:txBody>
          <a:bodyPr/>
          <a:lstStyle/>
          <a:p>
            <a:r>
              <a:rPr lang="en-US" dirty="0"/>
              <a:t>Soldier Centric Design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0F023-925C-0BB7-1579-E7FA541ED47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5A8D2-99AE-12D5-4666-535EA618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88" y="6364864"/>
            <a:ext cx="821634" cy="340935"/>
          </a:xfrm>
        </p:spPr>
        <p:txBody>
          <a:bodyPr/>
          <a:lstStyle/>
          <a:p>
            <a:fld id="{AB1FAA16-9304-454A-8015-6D1262453C0D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59266-0F07-B994-5844-C61F14D78B67}"/>
              </a:ext>
            </a:extLst>
          </p:cNvPr>
          <p:cNvSpPr txBox="1"/>
          <p:nvPr/>
        </p:nvSpPr>
        <p:spPr>
          <a:xfrm>
            <a:off x="865096" y="821770"/>
            <a:ext cx="477370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RVCT conducted over 60 soldier touchpoints to review and adjust the prototypes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D4409-B795-7056-3E6C-828B54673140}"/>
              </a:ext>
            </a:extLst>
          </p:cNvPr>
          <p:cNvSpPr txBox="1"/>
          <p:nvPr/>
        </p:nvSpPr>
        <p:spPr>
          <a:xfrm>
            <a:off x="2859868" y="5751692"/>
            <a:ext cx="249834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Continuous iterative development and improvement of the initial capability by TSS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C76EF-769B-87FA-1F24-FB23482E74A8}"/>
              </a:ext>
            </a:extLst>
          </p:cNvPr>
          <p:cNvSpPr txBox="1"/>
          <p:nvPr/>
        </p:nvSpPr>
        <p:spPr>
          <a:xfrm>
            <a:off x="6885064" y="5751692"/>
            <a:ext cx="231021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Development included three generations of RVCT Stations before production contract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9456E-E6AB-DBDF-CACE-09FFE60A8D23}"/>
              </a:ext>
            </a:extLst>
          </p:cNvPr>
          <p:cNvSpPr txBox="1"/>
          <p:nvPr/>
        </p:nvSpPr>
        <p:spPr>
          <a:xfrm>
            <a:off x="9084180" y="1282190"/>
            <a:ext cx="240312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Began with Fidelity Analysis developed with the users</a:t>
            </a:r>
          </a:p>
        </p:txBody>
      </p:sp>
    </p:spTree>
    <p:extLst>
      <p:ext uri="{BB962C8B-B14F-4D97-AF65-F5344CB8AC3E}">
        <p14:creationId xmlns:p14="http://schemas.microsoft.com/office/powerpoint/2010/main" val="275169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3D6637-4AAF-9FE3-DFA6-463196C84E1D}"/>
              </a:ext>
            </a:extLst>
          </p:cNvPr>
          <p:cNvSpPr/>
          <p:nvPr/>
        </p:nvSpPr>
        <p:spPr>
          <a:xfrm>
            <a:off x="564119" y="4584878"/>
            <a:ext cx="11482470" cy="1471034"/>
          </a:xfrm>
          <a:prstGeom prst="rect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  <a:ln>
            <a:solidFill>
              <a:srgbClr val="070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1BE88F-F397-BA48-C79D-037E55C7B1EA}"/>
              </a:ext>
            </a:extLst>
          </p:cNvPr>
          <p:cNvSpPr/>
          <p:nvPr/>
        </p:nvSpPr>
        <p:spPr>
          <a:xfrm>
            <a:off x="564118" y="2938453"/>
            <a:ext cx="11482471" cy="1510791"/>
          </a:xfrm>
          <a:prstGeom prst="rect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  <a:ln>
            <a:solidFill>
              <a:srgbClr val="070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F1EE29-E822-E5CE-113F-4BA80887B2FC}"/>
              </a:ext>
            </a:extLst>
          </p:cNvPr>
          <p:cNvSpPr/>
          <p:nvPr/>
        </p:nvSpPr>
        <p:spPr>
          <a:xfrm>
            <a:off x="564119" y="1179313"/>
            <a:ext cx="11482472" cy="1624830"/>
          </a:xfrm>
          <a:prstGeom prst="rect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  <a:ln>
            <a:solidFill>
              <a:srgbClr val="070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B87522-2DA9-9A81-B768-27B4FD8C52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6" b="97196" l="9884" r="92442">
                        <a14:foregroundMark x1="28488" y1="11682" x2="28488" y2="11682"/>
                        <a14:foregroundMark x1="45349" y1="4206" x2="45349" y2="4206"/>
                        <a14:foregroundMark x1="73256" y1="23832" x2="73256" y2="23832"/>
                        <a14:foregroundMark x1="84302" y1="25234" x2="84302" y2="25234"/>
                        <a14:foregroundMark x1="92442" y1="39720" x2="92442" y2="39720"/>
                        <a14:foregroundMark x1="10465" y1="34112" x2="10465" y2="34112"/>
                        <a14:foregroundMark x1="46512" y1="92991" x2="46512" y2="92991"/>
                        <a14:foregroundMark x1="68605" y1="93925" x2="68605" y2="93925"/>
                        <a14:foregroundMark x1="68605" y1="97196" x2="68605" y2="97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259" y="1287041"/>
            <a:ext cx="935227" cy="1169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8F8611-AF73-F071-187A-15F618D46F35}"/>
              </a:ext>
            </a:extLst>
          </p:cNvPr>
          <p:cNvSpPr txBox="1"/>
          <p:nvPr/>
        </p:nvSpPr>
        <p:spPr>
          <a:xfrm>
            <a:off x="10482401" y="2432931"/>
            <a:ext cx="111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SA-147/S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025F9A-AFB0-A875-18CC-0B02752A77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5963" r="93578">
                        <a14:foregroundMark x1="9633" y1="76923" x2="9633" y2="76923"/>
                        <a14:foregroundMark x1="6422" y1="72781" x2="6422" y2="72781"/>
                        <a14:foregroundMark x1="67431" y1="9467" x2="67431" y2="9467"/>
                        <a14:foregroundMark x1="84862" y1="51479" x2="84862" y2="51479"/>
                        <a14:foregroundMark x1="93578" y1="64497" x2="93578" y2="64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120" y="4638619"/>
            <a:ext cx="1266677" cy="983028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67639A-CFF4-803D-C094-7086E249B604}"/>
              </a:ext>
            </a:extLst>
          </p:cNvPr>
          <p:cNvSpPr txBox="1"/>
          <p:nvPr/>
        </p:nvSpPr>
        <p:spPr>
          <a:xfrm>
            <a:off x="6516122" y="5642982"/>
            <a:ext cx="1434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NVIS 106391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008C0-EB2B-6C29-DD82-80B69F213967}"/>
              </a:ext>
            </a:extLst>
          </p:cNvPr>
          <p:cNvSpPr txBox="1"/>
          <p:nvPr/>
        </p:nvSpPr>
        <p:spPr>
          <a:xfrm>
            <a:off x="8831530" y="2432931"/>
            <a:ext cx="78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SA-92</a:t>
            </a:r>
          </a:p>
        </p:txBody>
      </p:sp>
      <p:pic>
        <p:nvPicPr>
          <p:cNvPr id="19" name="Picture 18" descr="A picture containing indoor, dark, sitting, black&#10;&#10;Description automatically generated">
            <a:extLst>
              <a:ext uri="{FF2B5EF4-FFF2-40B4-BE49-F238E27FC236}">
                <a16:creationId xmlns:a16="http://schemas.microsoft.com/office/drawing/2014/main" id="{A00AB1B6-C7AB-4C5A-2217-BBA72443F8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808" y="3102395"/>
            <a:ext cx="1272574" cy="9549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AC2B0A-9DB1-BB3B-4707-93181CD236D7}"/>
              </a:ext>
            </a:extLst>
          </p:cNvPr>
          <p:cNvSpPr txBox="1"/>
          <p:nvPr/>
        </p:nvSpPr>
        <p:spPr>
          <a:xfrm>
            <a:off x="4362191" y="4077137"/>
            <a:ext cx="1257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Varjo</a:t>
            </a:r>
            <a:r>
              <a:rPr lang="en-US" sz="1600" dirty="0"/>
              <a:t> XR-1</a:t>
            </a:r>
          </a:p>
        </p:txBody>
      </p:sp>
      <p:pic>
        <p:nvPicPr>
          <p:cNvPr id="21" name="Picture 20" descr="A picture containing indoor, table, vehicle, sitting&#10;&#10;Description automatically generated">
            <a:extLst>
              <a:ext uri="{FF2B5EF4-FFF2-40B4-BE49-F238E27FC236}">
                <a16:creationId xmlns:a16="http://schemas.microsoft.com/office/drawing/2014/main" id="{5192BD73-BD1D-C717-1E38-E7F048B0B5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659" y="3109265"/>
            <a:ext cx="1490678" cy="9412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C5022E-83A7-0E1B-6C27-B6DD61E818B5}"/>
              </a:ext>
            </a:extLst>
          </p:cNvPr>
          <p:cNvSpPr txBox="1"/>
          <p:nvPr/>
        </p:nvSpPr>
        <p:spPr>
          <a:xfrm>
            <a:off x="6370473" y="4077137"/>
            <a:ext cx="155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XTAL 5k w MR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6A9489-C20D-FCC5-B669-0B5DE3D0CF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077" y="1405416"/>
            <a:ext cx="1043080" cy="9327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1A7F77-D220-C3E3-05F6-6234A9579433}"/>
              </a:ext>
            </a:extLst>
          </p:cNvPr>
          <p:cNvSpPr txBox="1"/>
          <p:nvPr/>
        </p:nvSpPr>
        <p:spPr>
          <a:xfrm>
            <a:off x="2171793" y="2432931"/>
            <a:ext cx="1257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HoloLens 2</a:t>
            </a:r>
          </a:p>
        </p:txBody>
      </p:sp>
      <p:pic>
        <p:nvPicPr>
          <p:cNvPr id="25" name="Picture 24" descr="A person sitting on a desk&#10;&#10;Description automatically generated">
            <a:extLst>
              <a:ext uri="{FF2B5EF4-FFF2-40B4-BE49-F238E27FC236}">
                <a16:creationId xmlns:a16="http://schemas.microsoft.com/office/drawing/2014/main" id="{8EE018B5-19C2-CF25-3A64-B89E5EB4B47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171" y="3107668"/>
            <a:ext cx="1680893" cy="9444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421175-02AD-E1F3-2369-3A046122F94E}"/>
              </a:ext>
            </a:extLst>
          </p:cNvPr>
          <p:cNvSpPr txBox="1"/>
          <p:nvPr/>
        </p:nvSpPr>
        <p:spPr>
          <a:xfrm>
            <a:off x="2171713" y="4077137"/>
            <a:ext cx="1257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Valve Index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63EED7-60D8-F6BA-FD67-25690ED205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11" b="96262" l="8242" r="90110">
                        <a14:foregroundMark x1="41758" y1="57477" x2="41758" y2="57477"/>
                        <a14:foregroundMark x1="63187" y1="60748" x2="63187" y2="60748"/>
                        <a14:foregroundMark x1="64286" y1="57477" x2="64286" y2="57477"/>
                        <a14:foregroundMark x1="50000" y1="89720" x2="50000" y2="89720"/>
                        <a14:foregroundMark x1="47253" y1="96262" x2="47253" y2="96262"/>
                        <a14:foregroundMark x1="70879" y1="32710" x2="70879" y2="32710"/>
                        <a14:foregroundMark x1="26374" y1="36449" x2="26374" y2="36449"/>
                        <a14:foregroundMark x1="30220" y1="30841" x2="30220" y2="30841"/>
                        <a14:foregroundMark x1="21978" y1="32710" x2="21978" y2="32710"/>
                        <a14:foregroundMark x1="24725" y1="35047" x2="24725" y2="35047"/>
                        <a14:foregroundMark x1="17033" y1="39720" x2="17033" y2="39720"/>
                        <a14:foregroundMark x1="8791" y1="32710" x2="8791" y2="32710"/>
                        <a14:foregroundMark x1="90659" y1="28505" x2="90659" y2="28505"/>
                        <a14:foregroundMark x1="50000" y1="8411" x2="50000" y2="8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398" y="1287042"/>
            <a:ext cx="987581" cy="11695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A83F0B-C70D-FBF8-B7E2-614BD9F8B06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86" b="97006" l="7095" r="90541">
                        <a14:foregroundMark x1="24324" y1="87425" x2="24324" y2="87425"/>
                        <a14:foregroundMark x1="7770" y1="58084" x2="7770" y2="58084"/>
                        <a14:foregroundMark x1="91216" y1="58084" x2="91216" y2="58084"/>
                        <a14:foregroundMark x1="56419" y1="97006" x2="56419" y2="97006"/>
                        <a14:foregroundMark x1="19257" y1="43114" x2="19257" y2="43114"/>
                        <a14:foregroundMark x1="48649" y1="7186" x2="48649" y2="7186"/>
                        <a14:foregroundMark x1="19932" y1="24551" x2="19932" y2="24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911" y="4691660"/>
            <a:ext cx="1560332" cy="8769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FD83FE-6AD6-3E8C-3EAB-38043B9624FA}"/>
              </a:ext>
            </a:extLst>
          </p:cNvPr>
          <p:cNvSpPr txBox="1"/>
          <p:nvPr/>
        </p:nvSpPr>
        <p:spPr>
          <a:xfrm>
            <a:off x="2022974" y="5642982"/>
            <a:ext cx="1726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PiMax</a:t>
            </a:r>
            <a:r>
              <a:rPr lang="en-US" sz="1600" dirty="0"/>
              <a:t> Vision 8KX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96A509-7B57-5017-9262-F690FA8CCF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903" y="4733983"/>
            <a:ext cx="1246384" cy="7923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48A621-B901-C260-25E5-309C8AE7EA03}"/>
              </a:ext>
            </a:extLst>
          </p:cNvPr>
          <p:cNvSpPr txBox="1"/>
          <p:nvPr/>
        </p:nvSpPr>
        <p:spPr>
          <a:xfrm>
            <a:off x="4422234" y="5642982"/>
            <a:ext cx="1137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Varjo</a:t>
            </a:r>
            <a:r>
              <a:rPr lang="en-US" sz="1600" dirty="0"/>
              <a:t> VR-1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8B8E7DC-E43D-64D4-03BA-9595D4BD1E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89881" l="380" r="90114">
                        <a14:foregroundMark x1="21293" y1="80357" x2="21293" y2="80357"/>
                        <a14:foregroundMark x1="4943" y1="55357" x2="4943" y2="55357"/>
                        <a14:foregroundMark x1="760" y1="47024" x2="760" y2="47024"/>
                        <a14:foregroundMark x1="90114" y1="53571" x2="90114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2771" y="4594428"/>
            <a:ext cx="1672307" cy="10714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8F6A75-F2E3-AC9B-7A49-A50C02621BE9}"/>
              </a:ext>
            </a:extLst>
          </p:cNvPr>
          <p:cNvSpPr txBox="1"/>
          <p:nvPr/>
        </p:nvSpPr>
        <p:spPr>
          <a:xfrm>
            <a:off x="8419073" y="5642982"/>
            <a:ext cx="1879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GOOVIS Pro (P2)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5E4547-C23A-FAD1-1797-1A728B6AFDF9}"/>
              </a:ext>
            </a:extLst>
          </p:cNvPr>
          <p:cNvSpPr txBox="1"/>
          <p:nvPr/>
        </p:nvSpPr>
        <p:spPr>
          <a:xfrm>
            <a:off x="624079" y="1391564"/>
            <a:ext cx="1171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70F33"/>
                </a:solidFill>
              </a:rPr>
              <a:t>Optical Pass- Through (MR)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F108F8-A116-17D9-CAD7-905EEE466251}"/>
              </a:ext>
            </a:extLst>
          </p:cNvPr>
          <p:cNvSpPr txBox="1"/>
          <p:nvPr/>
        </p:nvSpPr>
        <p:spPr>
          <a:xfrm>
            <a:off x="624079" y="3093684"/>
            <a:ext cx="1149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70F33"/>
                </a:solidFill>
              </a:rPr>
              <a:t>Camera Pass- Through (MR)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39E01A-2186-77AA-30D2-F0333B6C6ACC}"/>
              </a:ext>
            </a:extLst>
          </p:cNvPr>
          <p:cNvSpPr txBox="1"/>
          <p:nvPr/>
        </p:nvSpPr>
        <p:spPr>
          <a:xfrm>
            <a:off x="624079" y="4858730"/>
            <a:ext cx="1336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70F33"/>
                </a:solidFill>
              </a:rPr>
              <a:t>Virtual Reality (VR) Only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6953EFFD-0C91-B967-6ECE-ABD74A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10" y="0"/>
            <a:ext cx="8018429" cy="795130"/>
          </a:xfrm>
        </p:spPr>
        <p:txBody>
          <a:bodyPr/>
          <a:lstStyle/>
          <a:p>
            <a:r>
              <a:rPr lang="en-US" dirty="0"/>
              <a:t>HMDs Evaluated at Program Startup (2019)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744B0C7-B835-C82A-E8DB-B0FFAE5EA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667" t="66055" r="20352"/>
          <a:stretch/>
        </p:blipFill>
        <p:spPr>
          <a:xfrm>
            <a:off x="6471569" y="1689938"/>
            <a:ext cx="1352859" cy="56881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DE130BE-E5D0-188B-A7CC-F081F9238FAA}"/>
              </a:ext>
            </a:extLst>
          </p:cNvPr>
          <p:cNvSpPr txBox="1"/>
          <p:nvPr/>
        </p:nvSpPr>
        <p:spPr>
          <a:xfrm>
            <a:off x="6588219" y="2432931"/>
            <a:ext cx="111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SR-100A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55C8152-E7CD-4A82-5677-EF7A79C097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4933" t="3074" r="6342" b="21498"/>
          <a:stretch/>
        </p:blipFill>
        <p:spPr>
          <a:xfrm>
            <a:off x="4497304" y="1374933"/>
            <a:ext cx="987582" cy="99372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26F6CD5-13FA-1A14-4ED1-F450E5648769}"/>
              </a:ext>
            </a:extLst>
          </p:cNvPr>
          <p:cNvSpPr txBox="1"/>
          <p:nvPr/>
        </p:nvSpPr>
        <p:spPr>
          <a:xfrm>
            <a:off x="4146934" y="2432931"/>
            <a:ext cx="1688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Magic Leap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358CE-AA09-F8D5-F46B-8082BB33F13A}"/>
              </a:ext>
            </a:extLst>
          </p:cNvPr>
          <p:cNvSpPr txBox="1"/>
          <p:nvPr/>
        </p:nvSpPr>
        <p:spPr>
          <a:xfrm>
            <a:off x="6588219" y="1259877"/>
            <a:ext cx="111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(AVCATT)</a:t>
            </a:r>
          </a:p>
        </p:txBody>
      </p:sp>
    </p:spTree>
    <p:extLst>
      <p:ext uri="{BB962C8B-B14F-4D97-AF65-F5344CB8AC3E}">
        <p14:creationId xmlns:p14="http://schemas.microsoft.com/office/powerpoint/2010/main" val="73238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73118-1226-46B7-9D42-885D0C6A0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Displays, instruments and panels are rendered as part of the VR scene</a:t>
            </a:r>
          </a:p>
          <a:p>
            <a:pPr lvl="1"/>
            <a:r>
              <a:rPr lang="en-US" dirty="0"/>
              <a:t>Physical controls / surfaces can still provide tactile feel</a:t>
            </a:r>
          </a:p>
          <a:p>
            <a:pPr lvl="1"/>
            <a:r>
              <a:rPr lang="en-US" dirty="0"/>
              <a:t>Reduces hardware, weight and cost</a:t>
            </a:r>
          </a:p>
          <a:p>
            <a:pPr lvl="1"/>
            <a:r>
              <a:rPr lang="en-US" dirty="0"/>
              <a:t>Provides isolation from exterior environment</a:t>
            </a:r>
          </a:p>
          <a:p>
            <a:r>
              <a:rPr lang="en-US" dirty="0"/>
              <a:t>Technical challenges</a:t>
            </a:r>
          </a:p>
          <a:p>
            <a:pPr lvl="1"/>
            <a:r>
              <a:rPr lang="en-US" dirty="0"/>
              <a:t>Realistic view of hands while working controls</a:t>
            </a:r>
          </a:p>
          <a:p>
            <a:pPr lvl="1"/>
            <a:r>
              <a:rPr lang="en-US" dirty="0"/>
              <a:t>Merging of high-resolution cockpit display content into the VR scenes</a:t>
            </a:r>
          </a:p>
          <a:p>
            <a:pPr lvl="1"/>
            <a:r>
              <a:rPr lang="en-US" dirty="0"/>
              <a:t>Alignment and stability of the VR with the physical surfaces with head motion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5F46B-5E91-4F46-AD1E-10B5EAB2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040" y="6356354"/>
            <a:ext cx="746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F8486E-86FE-4337-8C94-2575886D52A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FEF7E5-47B6-4F9D-BC27-3E118E99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44" y="0"/>
            <a:ext cx="9343797" cy="841248"/>
          </a:xfrm>
        </p:spPr>
        <p:txBody>
          <a:bodyPr/>
          <a:lstStyle/>
          <a:p>
            <a:r>
              <a:rPr lang="en-US" dirty="0"/>
              <a:t>Application of VR-Only HMDs to RVCT Air Stations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2FF6E-2597-616D-B385-0F7EFF6C594D}"/>
              </a:ext>
            </a:extLst>
          </p:cNvPr>
          <p:cNvSpPr txBox="1"/>
          <p:nvPr/>
        </p:nvSpPr>
        <p:spPr>
          <a:xfrm>
            <a:off x="1844606" y="5090307"/>
            <a:ext cx="7917935" cy="40011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Solutions to the technical challenges were judged to be too high risk</a:t>
            </a:r>
          </a:p>
        </p:txBody>
      </p:sp>
    </p:spTree>
    <p:extLst>
      <p:ext uri="{BB962C8B-B14F-4D97-AF65-F5344CB8AC3E}">
        <p14:creationId xmlns:p14="http://schemas.microsoft.com/office/powerpoint/2010/main" val="224030805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17172</TotalTime>
  <Words>1610</Words>
  <Application>Microsoft Office PowerPoint</Application>
  <PresentationFormat>Widescreen</PresentationFormat>
  <Paragraphs>326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Tahoma</vt:lpstr>
      <vt:lpstr>Wingdings</vt:lpstr>
      <vt:lpstr>Blends</vt:lpstr>
      <vt:lpstr>PowerPoint Presentation</vt:lpstr>
      <vt:lpstr>What is the Reconfigurable Vehicle Collective Trainer (RVCT)</vt:lpstr>
      <vt:lpstr>Current RVCT Vehicle Types</vt:lpstr>
      <vt:lpstr>Current RVCT Air (Pilot/Copilot) Station Simulations</vt:lpstr>
      <vt:lpstr>Introduction to the RVCT Air Stations</vt:lpstr>
      <vt:lpstr>Key Challenges for RVCT Air Stations</vt:lpstr>
      <vt:lpstr>Soldier Centric Design Process</vt:lpstr>
      <vt:lpstr>HMDs Evaluated at Program Startup (2019)</vt:lpstr>
      <vt:lpstr>Application of VR-Only HMDs to RVCT Air Stations</vt:lpstr>
      <vt:lpstr>Optical Pass-Through / Legacy (AVCATT) Mixed Reality</vt:lpstr>
      <vt:lpstr>Initial RVCT Air Prototype (2020)</vt:lpstr>
      <vt:lpstr>2nd Generation RVCT Air Prototype (2021)</vt:lpstr>
      <vt:lpstr>Evolution of Head Tracking on RVCT Air</vt:lpstr>
      <vt:lpstr>RVCT Issues Using See-Through Optics</vt:lpstr>
      <vt:lpstr>Key Advantage of Camera Pass-Through MR on RVCT</vt:lpstr>
      <vt:lpstr>Pursuit of a Camera Pass-Through (MR) HMD</vt:lpstr>
      <vt:lpstr>XR-3 Vari-Focus Evaluations &amp; HMD Fly-Off</vt:lpstr>
      <vt:lpstr>Mixed Reality Day/Night Simulation</vt:lpstr>
      <vt:lpstr>IHADSS and NVG Simulation</vt:lpstr>
      <vt:lpstr>Crewmember Avatars</vt:lpstr>
      <vt:lpstr>HMD Progression Summary</vt:lpstr>
      <vt:lpstr>Next Steps for RVCT Mixed Reality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Dennis Joseph</cp:lastModifiedBy>
  <cp:revision>132</cp:revision>
  <cp:lastPrinted>1601-01-01T00:00:00Z</cp:lastPrinted>
  <dcterms:created xsi:type="dcterms:W3CDTF">2016-03-29T15:29:36Z</dcterms:created>
  <dcterms:modified xsi:type="dcterms:W3CDTF">2024-10-04T14:06:19Z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