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7"/>
  </p:notesMasterIdLst>
  <p:handoutMasterIdLst>
    <p:handoutMasterId r:id="rId28"/>
  </p:handoutMasterIdLst>
  <p:sldIdLst>
    <p:sldId id="289" r:id="rId5"/>
    <p:sldId id="1228" r:id="rId6"/>
    <p:sldId id="296" r:id="rId7"/>
    <p:sldId id="1229" r:id="rId8"/>
    <p:sldId id="1232" r:id="rId9"/>
    <p:sldId id="1231" r:id="rId10"/>
    <p:sldId id="1233" r:id="rId11"/>
    <p:sldId id="1235" r:id="rId12"/>
    <p:sldId id="1237" r:id="rId13"/>
    <p:sldId id="1236" r:id="rId14"/>
    <p:sldId id="1238" r:id="rId15"/>
    <p:sldId id="1239" r:id="rId16"/>
    <p:sldId id="1243" r:id="rId17"/>
    <p:sldId id="1242" r:id="rId18"/>
    <p:sldId id="1244" r:id="rId19"/>
    <p:sldId id="1245" r:id="rId20"/>
    <p:sldId id="1247" r:id="rId21"/>
    <p:sldId id="1248" r:id="rId22"/>
    <p:sldId id="1249" r:id="rId23"/>
    <p:sldId id="1250" r:id="rId24"/>
    <p:sldId id="1251" r:id="rId25"/>
    <p:sldId id="1234" r:id="rId26"/>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18" autoAdjust="0"/>
    <p:restoredTop sz="77196" autoAdjust="0"/>
  </p:normalViewPr>
  <p:slideViewPr>
    <p:cSldViewPr snapToGrid="0">
      <p:cViewPr varScale="1">
        <p:scale>
          <a:sx n="65" d="100"/>
          <a:sy n="65" d="100"/>
        </p:scale>
        <p:origin x="534" y="45"/>
      </p:cViewPr>
      <p:guideLst>
        <p:guide orient="horz" pos="2160"/>
        <p:guide pos="3840"/>
      </p:guideLst>
    </p:cSldViewPr>
  </p:slideViewPr>
  <p:outlineViewPr>
    <p:cViewPr>
      <p:scale>
        <a:sx n="33" d="100"/>
        <a:sy n="33" d="100"/>
      </p:scale>
      <p:origin x="0" y="-261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10</a:t>
            </a:fld>
            <a:endParaRPr lang="en-US">
              <a:solidFill>
                <a:srgbClr val="000000"/>
              </a:solidFill>
            </a:endParaRPr>
          </a:p>
        </p:txBody>
      </p:sp>
    </p:spTree>
    <p:extLst>
      <p:ext uri="{BB962C8B-B14F-4D97-AF65-F5344CB8AC3E}">
        <p14:creationId xmlns:p14="http://schemas.microsoft.com/office/powerpoint/2010/main" val="59055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11</a:t>
            </a:fld>
            <a:endParaRPr lang="en-US">
              <a:solidFill>
                <a:srgbClr val="000000"/>
              </a:solidFill>
            </a:endParaRPr>
          </a:p>
        </p:txBody>
      </p:sp>
    </p:spTree>
    <p:extLst>
      <p:ext uri="{BB962C8B-B14F-4D97-AF65-F5344CB8AC3E}">
        <p14:creationId xmlns:p14="http://schemas.microsoft.com/office/powerpoint/2010/main" val="257989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12</a:t>
            </a:fld>
            <a:endParaRPr lang="en-US">
              <a:solidFill>
                <a:srgbClr val="000000"/>
              </a:solidFill>
            </a:endParaRPr>
          </a:p>
        </p:txBody>
      </p:sp>
    </p:spTree>
    <p:extLst>
      <p:ext uri="{BB962C8B-B14F-4D97-AF65-F5344CB8AC3E}">
        <p14:creationId xmlns:p14="http://schemas.microsoft.com/office/powerpoint/2010/main" val="2457115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13</a:t>
            </a:fld>
            <a:endParaRPr lang="en-US">
              <a:solidFill>
                <a:srgbClr val="000000"/>
              </a:solidFill>
            </a:endParaRPr>
          </a:p>
        </p:txBody>
      </p:sp>
    </p:spTree>
    <p:extLst>
      <p:ext uri="{BB962C8B-B14F-4D97-AF65-F5344CB8AC3E}">
        <p14:creationId xmlns:p14="http://schemas.microsoft.com/office/powerpoint/2010/main" val="723021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14</a:t>
            </a:fld>
            <a:endParaRPr lang="en-US">
              <a:solidFill>
                <a:srgbClr val="000000"/>
              </a:solidFill>
            </a:endParaRPr>
          </a:p>
        </p:txBody>
      </p:sp>
    </p:spTree>
    <p:extLst>
      <p:ext uri="{BB962C8B-B14F-4D97-AF65-F5344CB8AC3E}">
        <p14:creationId xmlns:p14="http://schemas.microsoft.com/office/powerpoint/2010/main" val="4279942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15</a:t>
            </a:fld>
            <a:endParaRPr lang="en-US">
              <a:solidFill>
                <a:srgbClr val="000000"/>
              </a:solidFill>
            </a:endParaRPr>
          </a:p>
        </p:txBody>
      </p:sp>
    </p:spTree>
    <p:extLst>
      <p:ext uri="{BB962C8B-B14F-4D97-AF65-F5344CB8AC3E}">
        <p14:creationId xmlns:p14="http://schemas.microsoft.com/office/powerpoint/2010/main" val="151004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16</a:t>
            </a:fld>
            <a:endParaRPr lang="en-US">
              <a:solidFill>
                <a:srgbClr val="000000"/>
              </a:solidFill>
            </a:endParaRPr>
          </a:p>
        </p:txBody>
      </p:sp>
    </p:spTree>
    <p:extLst>
      <p:ext uri="{BB962C8B-B14F-4D97-AF65-F5344CB8AC3E}">
        <p14:creationId xmlns:p14="http://schemas.microsoft.com/office/powerpoint/2010/main" val="1807291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17</a:t>
            </a:fld>
            <a:endParaRPr lang="en-US">
              <a:solidFill>
                <a:srgbClr val="000000"/>
              </a:solidFill>
            </a:endParaRPr>
          </a:p>
        </p:txBody>
      </p:sp>
    </p:spTree>
    <p:extLst>
      <p:ext uri="{BB962C8B-B14F-4D97-AF65-F5344CB8AC3E}">
        <p14:creationId xmlns:p14="http://schemas.microsoft.com/office/powerpoint/2010/main" val="459561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kumimoji="1" lang="en-US" sz="1600" b="0" i="0" kern="1200" dirty="0">
                <a:solidFill>
                  <a:schemeClr val="tx1"/>
                </a:solidFill>
                <a:effectLst/>
                <a:latin typeface="Arial" charset="0"/>
                <a:ea typeface="+mn-ea"/>
                <a:cs typeface="+mn-cs"/>
              </a:rPr>
              <a:t>Red waypoints model is quite aggressive and tries to come into blue's territory. However, blue has an inherently advantageous defensive structure and immediately uses that for cover. This allows blue team to outnumber red after some fighting. Blue then charges forward towards the destination, taking out any remaining red team members, and finally reaching the goal to end the game with a win.</a:t>
            </a: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18</a:t>
            </a:fld>
            <a:endParaRPr lang="en-US">
              <a:solidFill>
                <a:srgbClr val="000000"/>
              </a:solidFill>
            </a:endParaRPr>
          </a:p>
        </p:txBody>
      </p:sp>
    </p:spTree>
    <p:extLst>
      <p:ext uri="{BB962C8B-B14F-4D97-AF65-F5344CB8AC3E}">
        <p14:creationId xmlns:p14="http://schemas.microsoft.com/office/powerpoint/2010/main" val="2078813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0" dirty="0">
                <a:solidFill>
                  <a:srgbClr val="1D1C1D"/>
                </a:solidFill>
                <a:effectLst/>
                <a:latin typeface="Slack-Lato"/>
              </a:rPr>
              <a:t>In this we see that blue initially takes cover behind the defensive structure in anticipation of early aggression from the red team, and waits there for a while without much action. This passive behavior can be attributed to the fact that since the blue waypoints model was trained against a more aggressive red waypoints model in the training phase, it learned that using its advantageous defensive position helps it win. However, the conventionally trained red team is not as aggressive and also takes a defensive stance. When blue notices that nothing is happening for some time, it then takes charge and starts moving towards the destination. Having a slightly better understanding of angles to take cover it is able to outnumber the enemy red. A blue team member is then able to reach the destination and win without even needing to eliminate all of the red team.</a:t>
            </a:r>
            <a:r>
              <a:rPr lang="en-US" b="0" i="0" dirty="0">
                <a:effectLst/>
                <a:latin typeface="Slack-Lato"/>
              </a:rPr>
              <a:t> (edited) </a:t>
            </a: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19</a:t>
            </a:fld>
            <a:endParaRPr lang="en-US">
              <a:solidFill>
                <a:srgbClr val="000000"/>
              </a:solidFill>
            </a:endParaRPr>
          </a:p>
        </p:txBody>
      </p:sp>
    </p:spTree>
    <p:extLst>
      <p:ext uri="{BB962C8B-B14F-4D97-AF65-F5344CB8AC3E}">
        <p14:creationId xmlns:p14="http://schemas.microsoft.com/office/powerpoint/2010/main" val="279502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2</a:t>
            </a:fld>
            <a:endParaRPr lang="en-US">
              <a:solidFill>
                <a:srgbClr val="000000"/>
              </a:solidFill>
            </a:endParaRPr>
          </a:p>
        </p:txBody>
      </p:sp>
    </p:spTree>
    <p:extLst>
      <p:ext uri="{BB962C8B-B14F-4D97-AF65-F5344CB8AC3E}">
        <p14:creationId xmlns:p14="http://schemas.microsoft.com/office/powerpoint/2010/main" val="2454292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0" dirty="0">
                <a:solidFill>
                  <a:srgbClr val="1D1C1D"/>
                </a:solidFill>
                <a:effectLst/>
                <a:latin typeface="Slack-Lato"/>
              </a:rPr>
              <a:t>In this, we see that the blue team doesn't take advantage of their advantageous map position, and decides to battle the aggressive waypoints based red team head on. The red team with waypoints is then able to use it's minor cover elements better to eliminate all the blue team members who don't have any cover. Resulting in a red team win.</a:t>
            </a: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20</a:t>
            </a:fld>
            <a:endParaRPr lang="en-US">
              <a:solidFill>
                <a:srgbClr val="000000"/>
              </a:solidFill>
            </a:endParaRPr>
          </a:p>
        </p:txBody>
      </p:sp>
    </p:spTree>
    <p:extLst>
      <p:ext uri="{BB962C8B-B14F-4D97-AF65-F5344CB8AC3E}">
        <p14:creationId xmlns:p14="http://schemas.microsoft.com/office/powerpoint/2010/main" val="2926788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21</a:t>
            </a:fld>
            <a:endParaRPr lang="en-US">
              <a:solidFill>
                <a:srgbClr val="000000"/>
              </a:solidFill>
            </a:endParaRPr>
          </a:p>
        </p:txBody>
      </p:sp>
    </p:spTree>
    <p:extLst>
      <p:ext uri="{BB962C8B-B14F-4D97-AF65-F5344CB8AC3E}">
        <p14:creationId xmlns:p14="http://schemas.microsoft.com/office/powerpoint/2010/main" val="1101128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22</a:t>
            </a:fld>
            <a:endParaRPr lang="en-US">
              <a:solidFill>
                <a:srgbClr val="000000"/>
              </a:solidFill>
            </a:endParaRPr>
          </a:p>
        </p:txBody>
      </p:sp>
    </p:spTree>
    <p:extLst>
      <p:ext uri="{BB962C8B-B14F-4D97-AF65-F5344CB8AC3E}">
        <p14:creationId xmlns:p14="http://schemas.microsoft.com/office/powerpoint/2010/main" val="56412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3</a:t>
            </a:fld>
            <a:endParaRPr lang="en-US">
              <a:solidFill>
                <a:srgbClr val="000000"/>
              </a:solidFill>
            </a:endParaRPr>
          </a:p>
        </p:txBody>
      </p:sp>
    </p:spTree>
    <p:extLst>
      <p:ext uri="{BB962C8B-B14F-4D97-AF65-F5344CB8AC3E}">
        <p14:creationId xmlns:p14="http://schemas.microsoft.com/office/powerpoint/2010/main" val="3300584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4</a:t>
            </a:fld>
            <a:endParaRPr lang="en-US">
              <a:solidFill>
                <a:srgbClr val="000000"/>
              </a:solidFill>
            </a:endParaRPr>
          </a:p>
        </p:txBody>
      </p:sp>
    </p:spTree>
    <p:extLst>
      <p:ext uri="{BB962C8B-B14F-4D97-AF65-F5344CB8AC3E}">
        <p14:creationId xmlns:p14="http://schemas.microsoft.com/office/powerpoint/2010/main" val="2326641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5</a:t>
            </a:fld>
            <a:endParaRPr lang="en-US">
              <a:solidFill>
                <a:srgbClr val="000000"/>
              </a:solidFill>
            </a:endParaRPr>
          </a:p>
        </p:txBody>
      </p:sp>
    </p:spTree>
    <p:extLst>
      <p:ext uri="{BB962C8B-B14F-4D97-AF65-F5344CB8AC3E}">
        <p14:creationId xmlns:p14="http://schemas.microsoft.com/office/powerpoint/2010/main" val="280632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6</a:t>
            </a:fld>
            <a:endParaRPr lang="en-US">
              <a:solidFill>
                <a:srgbClr val="000000"/>
              </a:solidFill>
            </a:endParaRPr>
          </a:p>
        </p:txBody>
      </p:sp>
    </p:spTree>
    <p:extLst>
      <p:ext uri="{BB962C8B-B14F-4D97-AF65-F5344CB8AC3E}">
        <p14:creationId xmlns:p14="http://schemas.microsoft.com/office/powerpoint/2010/main" val="3912370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7</a:t>
            </a:fld>
            <a:endParaRPr lang="en-US">
              <a:solidFill>
                <a:srgbClr val="000000"/>
              </a:solidFill>
            </a:endParaRPr>
          </a:p>
        </p:txBody>
      </p:sp>
    </p:spTree>
    <p:extLst>
      <p:ext uri="{BB962C8B-B14F-4D97-AF65-F5344CB8AC3E}">
        <p14:creationId xmlns:p14="http://schemas.microsoft.com/office/powerpoint/2010/main" val="224340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8</a:t>
            </a:fld>
            <a:endParaRPr lang="en-US">
              <a:solidFill>
                <a:srgbClr val="000000"/>
              </a:solidFill>
            </a:endParaRPr>
          </a:p>
        </p:txBody>
      </p:sp>
    </p:spTree>
    <p:extLst>
      <p:ext uri="{BB962C8B-B14F-4D97-AF65-F5344CB8AC3E}">
        <p14:creationId xmlns:p14="http://schemas.microsoft.com/office/powerpoint/2010/main" val="21711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dirty="0">
                <a:solidFill>
                  <a:srgbClr val="222222"/>
                </a:solidFill>
                <a:effectLst/>
                <a:latin typeface="+mn-lt"/>
                <a:ea typeface="Times New Roman" panose="02020603050405020304" pitchFamily="18" charset="0"/>
              </a:rPr>
              <a:t>*</a:t>
            </a:r>
            <a:r>
              <a:rPr lang="en-US" sz="1600" dirty="0" err="1">
                <a:solidFill>
                  <a:srgbClr val="222222"/>
                </a:solidFill>
                <a:effectLst/>
                <a:latin typeface="+mn-lt"/>
                <a:ea typeface="Times New Roman" panose="02020603050405020304" pitchFamily="18" charset="0"/>
              </a:rPr>
              <a:t>Xenopoulos</a:t>
            </a:r>
            <a:r>
              <a:rPr lang="en-US" sz="1600" dirty="0">
                <a:solidFill>
                  <a:srgbClr val="222222"/>
                </a:solidFill>
                <a:effectLst/>
                <a:latin typeface="+mn-lt"/>
                <a:ea typeface="Times New Roman" panose="02020603050405020304" pitchFamily="18" charset="0"/>
              </a:rPr>
              <a:t>, P., Freeman, W. R., &amp; Silva, C. (2022). Analyzing the differences between professional and amateur esports through win probability. In </a:t>
            </a:r>
            <a:r>
              <a:rPr lang="en-US" sz="1600" i="1" dirty="0">
                <a:solidFill>
                  <a:srgbClr val="222222"/>
                </a:solidFill>
                <a:effectLst/>
                <a:latin typeface="+mn-lt"/>
                <a:ea typeface="Times New Roman" panose="02020603050405020304" pitchFamily="18" charset="0"/>
              </a:rPr>
              <a:t>Proceedings of the ACM Web Conference 2022</a:t>
            </a:r>
            <a:r>
              <a:rPr lang="en-US" sz="1600" dirty="0">
                <a:solidFill>
                  <a:srgbClr val="222222"/>
                </a:solidFill>
                <a:effectLst/>
                <a:latin typeface="+mn-lt"/>
                <a:ea typeface="Times New Roman" panose="02020603050405020304" pitchFamily="18" charset="0"/>
              </a:rPr>
              <a:t> (pp. 3418-3427).</a:t>
            </a:r>
            <a:endParaRPr lang="en-US" sz="1600" dirty="0">
              <a:effectLst/>
              <a:latin typeface="+mn-lt"/>
              <a:ea typeface="Times New Roman" panose="02020603050405020304" pitchFamily="18" charset="0"/>
            </a:endParaRPr>
          </a:p>
          <a:p>
            <a:pPr eaLnBrk="1" hangingPunct="1">
              <a:spcBef>
                <a:spcPct val="0"/>
              </a:spcBef>
            </a:pP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9B4732-A3A7-4471-84F6-745B1B17958A}" type="slidenum">
              <a:rPr lang="en-US" smtClean="0">
                <a:solidFill>
                  <a:srgbClr val="000000"/>
                </a:solidFill>
              </a:rPr>
              <a:pPr eaLnBrk="1" hangingPunct="1"/>
              <a:t>9</a:t>
            </a:fld>
            <a:endParaRPr lang="en-US">
              <a:solidFill>
                <a:srgbClr val="000000"/>
              </a:solidFill>
            </a:endParaRPr>
          </a:p>
        </p:txBody>
      </p:sp>
    </p:spTree>
    <p:extLst>
      <p:ext uri="{BB962C8B-B14F-4D97-AF65-F5344CB8AC3E}">
        <p14:creationId xmlns:p14="http://schemas.microsoft.com/office/powerpoint/2010/main" val="834652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Abstracting Geo-specific Terrains to Scale Up Reinforcement Learning</a:t>
            </a:r>
          </a:p>
          <a:p>
            <a:endParaRPr lang="en-US" sz="2000" dirty="0">
              <a:solidFill>
                <a:srgbClr val="00B050"/>
              </a:solidFill>
            </a:endParaRPr>
          </a:p>
          <a:p>
            <a:endParaRPr lang="en-US" dirty="0"/>
          </a:p>
        </p:txBody>
      </p:sp>
      <p:sp>
        <p:nvSpPr>
          <p:cNvPr id="10" name="Text Placeholder 9"/>
          <p:cNvSpPr>
            <a:spLocks noGrp="1"/>
          </p:cNvSpPr>
          <p:nvPr>
            <p:ph type="body" sz="quarter" idx="11"/>
          </p:nvPr>
        </p:nvSpPr>
        <p:spPr>
          <a:xfrm>
            <a:off x="242595" y="3234682"/>
            <a:ext cx="11706808" cy="886721"/>
          </a:xfrm>
        </p:spPr>
        <p:txBody>
          <a:bodyPr/>
          <a:lstStyle/>
          <a:p>
            <a:r>
              <a:rPr lang="en-US" dirty="0">
                <a:latin typeface="Arial Narrow" pitchFamily="34" charset="0"/>
              </a:rPr>
              <a:t>Volkan Ustun, </a:t>
            </a:r>
            <a:r>
              <a:rPr lang="en-US" b="0" dirty="0">
                <a:latin typeface="Arial Narrow" pitchFamily="34" charset="0"/>
              </a:rPr>
              <a:t>Soham Hans, Rajay Kumar &amp; </a:t>
            </a:r>
            <a:r>
              <a:rPr lang="en-US" b="0" dirty="0" err="1">
                <a:latin typeface="Arial Narrow" pitchFamily="34" charset="0"/>
              </a:rPr>
              <a:t>Yunzhe</a:t>
            </a:r>
            <a:r>
              <a:rPr lang="en-US" b="0" dirty="0">
                <a:latin typeface="Arial Narrow" pitchFamily="34" charset="0"/>
              </a:rPr>
              <a:t> Wang</a:t>
            </a:r>
          </a:p>
          <a:p>
            <a:r>
              <a:rPr lang="en-US" b="0" dirty="0">
                <a:latin typeface="Arial Narrow" pitchFamily="34" charset="0"/>
              </a:rPr>
              <a:t>Human-inspired Adaptive Teaming Systems (HATS) Group</a:t>
            </a:r>
          </a:p>
          <a:p>
            <a:r>
              <a:rPr lang="en-US" b="0" dirty="0">
                <a:latin typeface="Arial Narrow" pitchFamily="34" charset="0"/>
              </a:rPr>
              <a:t> USC Institute for Creative Technologies</a:t>
            </a:r>
          </a:p>
          <a:p>
            <a:endParaRPr lang="en-US" dirty="0"/>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grpSp>
        <p:nvGrpSpPr>
          <p:cNvPr id="3" name="Group 2">
            <a:extLst>
              <a:ext uri="{FF2B5EF4-FFF2-40B4-BE49-F238E27FC236}">
                <a16:creationId xmlns:a16="http://schemas.microsoft.com/office/drawing/2014/main" id="{E51D7F82-5430-9433-C054-466621175719}"/>
              </a:ext>
            </a:extLst>
          </p:cNvPr>
          <p:cNvGrpSpPr/>
          <p:nvPr/>
        </p:nvGrpSpPr>
        <p:grpSpPr>
          <a:xfrm>
            <a:off x="0" y="4918924"/>
            <a:ext cx="12192000" cy="1371600"/>
            <a:chOff x="0" y="4912704"/>
            <a:chExt cx="12192000" cy="1371600"/>
          </a:xfrm>
        </p:grpSpPr>
        <p:sp>
          <p:nvSpPr>
            <p:cNvPr id="4" name="TextBox 3">
              <a:extLst>
                <a:ext uri="{FF2B5EF4-FFF2-40B4-BE49-F238E27FC236}">
                  <a16:creationId xmlns:a16="http://schemas.microsoft.com/office/drawing/2014/main" id="{E5C82490-86CE-5AA9-3037-3DB24CA0CD25}"/>
                </a:ext>
              </a:extLst>
            </p:cNvPr>
            <p:cNvSpPr txBox="1"/>
            <p:nvPr/>
          </p:nvSpPr>
          <p:spPr>
            <a:xfrm>
              <a:off x="0" y="4912704"/>
              <a:ext cx="12192000" cy="1371600"/>
            </a:xfrm>
            <a:prstGeom prst="rect">
              <a:avLst/>
            </a:prstGeom>
            <a:solidFill>
              <a:schemeClr val="tx1">
                <a:lumMod val="75000"/>
                <a:lumOff val="25000"/>
              </a:schemeClr>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062A5B7E-6E90-3BE2-4FC3-AB4C6C3A4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474" y="5059629"/>
              <a:ext cx="3215640" cy="1004888"/>
            </a:xfrm>
            <a:prstGeom prst="rect">
              <a:avLst/>
            </a:prstGeom>
            <a:solidFill>
              <a:schemeClr val="tx1">
                <a:lumMod val="75000"/>
                <a:lumOff val="25000"/>
              </a:schemeClr>
            </a:solidFill>
          </p:spPr>
        </p:pic>
        <p:pic>
          <p:nvPicPr>
            <p:cNvPr id="6" name="Picture 5" descr="1-lineWordmark_GoldOnCard_NoBG.eps">
              <a:extLst>
                <a:ext uri="{FF2B5EF4-FFF2-40B4-BE49-F238E27FC236}">
                  <a16:creationId xmlns:a16="http://schemas.microsoft.com/office/drawing/2014/main" id="{D4FFC3BF-E072-C9DC-DF9C-6544A912CDF0}"/>
                </a:ext>
              </a:extLst>
            </p:cNvPr>
            <p:cNvPicPr>
              <a:picLocks noChangeAspect="1"/>
            </p:cNvPicPr>
            <p:nvPr/>
          </p:nvPicPr>
          <p:blipFill>
            <a:blip r:embed="rId4"/>
            <a:stretch>
              <a:fillRect/>
            </a:stretch>
          </p:blipFill>
          <p:spPr>
            <a:xfrm>
              <a:off x="9678673" y="5379020"/>
              <a:ext cx="1957388" cy="166314"/>
            </a:xfrm>
            <a:prstGeom prst="rect">
              <a:avLst/>
            </a:prstGeom>
            <a:solidFill>
              <a:schemeClr val="tx1">
                <a:lumMod val="75000"/>
                <a:lumOff val="25000"/>
              </a:schemeClr>
            </a:solidFill>
          </p:spPr>
        </p:pic>
        <p:pic>
          <p:nvPicPr>
            <p:cNvPr id="7" name="Picture 6" descr="ARL_Logo_March2012_WhiteGold.png">
              <a:extLst>
                <a:ext uri="{FF2B5EF4-FFF2-40B4-BE49-F238E27FC236}">
                  <a16:creationId xmlns:a16="http://schemas.microsoft.com/office/drawing/2014/main" id="{4BD47118-93EB-6C96-6B51-7BE602BD48B9}"/>
                </a:ext>
              </a:extLst>
            </p:cNvPr>
            <p:cNvPicPr>
              <a:picLocks noChangeAspect="1"/>
            </p:cNvPicPr>
            <p:nvPr/>
          </p:nvPicPr>
          <p:blipFill>
            <a:blip r:embed="rId5"/>
            <a:stretch>
              <a:fillRect/>
            </a:stretch>
          </p:blipFill>
          <p:spPr>
            <a:xfrm>
              <a:off x="5756876" y="5189714"/>
              <a:ext cx="950176" cy="360762"/>
            </a:xfrm>
            <a:prstGeom prst="rect">
              <a:avLst/>
            </a:prstGeom>
            <a:solidFill>
              <a:schemeClr val="tx1">
                <a:lumMod val="75000"/>
                <a:lumOff val="25000"/>
              </a:schemeClr>
            </a:solidFill>
          </p:spPr>
        </p:pic>
        <p:sp>
          <p:nvSpPr>
            <p:cNvPr id="8" name="Rectangle 7">
              <a:extLst>
                <a:ext uri="{FF2B5EF4-FFF2-40B4-BE49-F238E27FC236}">
                  <a16:creationId xmlns:a16="http://schemas.microsoft.com/office/drawing/2014/main" id="{7AEB02ED-DAA0-3AFA-AAE0-DCA7E89FC68B}"/>
                </a:ext>
              </a:extLst>
            </p:cNvPr>
            <p:cNvSpPr/>
            <p:nvPr/>
          </p:nvSpPr>
          <p:spPr>
            <a:xfrm>
              <a:off x="3426793" y="5816044"/>
              <a:ext cx="6096000" cy="461665"/>
            </a:xfrm>
            <a:prstGeom prst="rect">
              <a:avLst/>
            </a:prstGeom>
          </p:spPr>
          <p:txBody>
            <a:bodyPr>
              <a:spAutoFit/>
            </a:bodyPr>
            <a:lstStyle/>
            <a:p>
              <a:pPr algn="ctr">
                <a:defRPr/>
              </a:pPr>
              <a:r>
                <a:rPr lang="en-US" sz="800" dirty="0">
                  <a:solidFill>
                    <a:schemeClr val="bg1"/>
                  </a:solidFill>
                </a:rPr>
                <a:t>The work depicted is sponsored by the U.S. Army Research Laboratory (ARL) under contract number W911NF-14-D-0005, and that the content of the information does not necessarily reflect the position or the policy of the Government, and no official endorsement should be inferred</a:t>
              </a:r>
            </a:p>
          </p:txBody>
        </p:sp>
      </p:gr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Waypoint-based Movement vs. Human Trajectories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10</a:t>
            </a:fld>
            <a:endParaRPr lang="en-US" dirty="0">
              <a:solidFill>
                <a:srgbClr val="000000"/>
              </a:solidFill>
            </a:endParaRPr>
          </a:p>
        </p:txBody>
      </p:sp>
      <p:pic>
        <p:nvPicPr>
          <p:cNvPr id="2" name="WaypointReplay">
            <a:hlinkClick r:id="" action="ppaction://media"/>
            <a:extLst>
              <a:ext uri="{FF2B5EF4-FFF2-40B4-BE49-F238E27FC236}">
                <a16:creationId xmlns:a16="http://schemas.microsoft.com/office/drawing/2014/main" id="{C143E581-B776-23D6-1DA6-FA761BCB72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7479" y="1108560"/>
            <a:ext cx="8037042" cy="5294300"/>
          </a:xfrm>
          <a:prstGeom prst="rect">
            <a:avLst/>
          </a:prstGeom>
        </p:spPr>
      </p:pic>
    </p:spTree>
    <p:extLst>
      <p:ext uri="{BB962C8B-B14F-4D97-AF65-F5344CB8AC3E}">
        <p14:creationId xmlns:p14="http://schemas.microsoft.com/office/powerpoint/2010/main" val="13367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Accuracy of Waypoint-based Movements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11</a:t>
            </a:fld>
            <a:endParaRPr lang="en-US" dirty="0">
              <a:solidFill>
                <a:srgbClr val="000000"/>
              </a:solidFill>
            </a:endParaRPr>
          </a:p>
        </p:txBody>
      </p:sp>
      <p:pic>
        <p:nvPicPr>
          <p:cNvPr id="3" name="Picture 2" descr="A collage of graphs&#10;&#10;Description automatically generated">
            <a:extLst>
              <a:ext uri="{FF2B5EF4-FFF2-40B4-BE49-F238E27FC236}">
                <a16:creationId xmlns:a16="http://schemas.microsoft.com/office/drawing/2014/main" id="{666D001A-C82B-14CA-8A4F-FDF735DE7D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6900" y="1169437"/>
            <a:ext cx="7389765" cy="4416490"/>
          </a:xfrm>
          <a:prstGeom prst="rect">
            <a:avLst/>
          </a:prstGeom>
          <a:noFill/>
          <a:ln>
            <a:noFill/>
          </a:ln>
        </p:spPr>
      </p:pic>
      <p:sp>
        <p:nvSpPr>
          <p:cNvPr id="4" name="TextBox 3">
            <a:extLst>
              <a:ext uri="{FF2B5EF4-FFF2-40B4-BE49-F238E27FC236}">
                <a16:creationId xmlns:a16="http://schemas.microsoft.com/office/drawing/2014/main" id="{B493FDB8-D195-D67C-17BF-08508D2890CA}"/>
              </a:ext>
            </a:extLst>
          </p:cNvPr>
          <p:cNvSpPr txBox="1"/>
          <p:nvPr/>
        </p:nvSpPr>
        <p:spPr>
          <a:xfrm>
            <a:off x="179214" y="1791478"/>
            <a:ext cx="2307770" cy="1107996"/>
          </a:xfrm>
          <a:prstGeom prst="rect">
            <a:avLst/>
          </a:prstGeom>
          <a:noFill/>
        </p:spPr>
        <p:txBody>
          <a:bodyPr wrap="square" rtlCol="0">
            <a:spAutoFit/>
          </a:bodyPr>
          <a:lstStyle/>
          <a:p>
            <a:r>
              <a:rPr lang="en-US" sz="2200" dirty="0"/>
              <a:t>Stepwise Assessment </a:t>
            </a:r>
          </a:p>
          <a:p>
            <a:r>
              <a:rPr lang="en-US" sz="2200" dirty="0"/>
              <a:t>R-squared=0.77</a:t>
            </a:r>
          </a:p>
        </p:txBody>
      </p:sp>
      <p:sp>
        <p:nvSpPr>
          <p:cNvPr id="6" name="TextBox 5">
            <a:extLst>
              <a:ext uri="{FF2B5EF4-FFF2-40B4-BE49-F238E27FC236}">
                <a16:creationId xmlns:a16="http://schemas.microsoft.com/office/drawing/2014/main" id="{58A43004-E1E0-47E6-D992-5FDA6D19A6B7}"/>
              </a:ext>
            </a:extLst>
          </p:cNvPr>
          <p:cNvSpPr txBox="1"/>
          <p:nvPr/>
        </p:nvSpPr>
        <p:spPr>
          <a:xfrm>
            <a:off x="179214" y="3688702"/>
            <a:ext cx="2307770" cy="1107996"/>
          </a:xfrm>
          <a:prstGeom prst="rect">
            <a:avLst/>
          </a:prstGeom>
          <a:noFill/>
        </p:spPr>
        <p:txBody>
          <a:bodyPr wrap="square" rtlCol="0">
            <a:spAutoFit/>
          </a:bodyPr>
          <a:lstStyle/>
          <a:p>
            <a:r>
              <a:rPr lang="en-US" sz="2200" dirty="0" err="1"/>
              <a:t>Roundwise</a:t>
            </a:r>
            <a:r>
              <a:rPr lang="en-US" sz="2200" dirty="0"/>
              <a:t> Assessment </a:t>
            </a:r>
          </a:p>
          <a:p>
            <a:r>
              <a:rPr lang="en-US" sz="2200" dirty="0"/>
              <a:t>R-squared=0.96</a:t>
            </a:r>
          </a:p>
        </p:txBody>
      </p:sp>
    </p:spTree>
    <p:extLst>
      <p:ext uri="{BB962C8B-B14F-4D97-AF65-F5344CB8AC3E}">
        <p14:creationId xmlns:p14="http://schemas.microsoft.com/office/powerpoint/2010/main" val="781779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Simple Unity Environments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12</a:t>
            </a:fld>
            <a:endParaRPr lang="en-US" dirty="0">
              <a:solidFill>
                <a:srgbClr val="000000"/>
              </a:solidFill>
            </a:endParaRPr>
          </a:p>
        </p:txBody>
      </p:sp>
      <p:pic>
        <p:nvPicPr>
          <p:cNvPr id="9" name="sniper_baseline_movie1">
            <a:hlinkClick r:id="" action="ppaction://media"/>
            <a:extLst>
              <a:ext uri="{FF2B5EF4-FFF2-40B4-BE49-F238E27FC236}">
                <a16:creationId xmlns:a16="http://schemas.microsoft.com/office/drawing/2014/main" id="{AB483016-C3C3-4575-8E44-0F5C5877C5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143" y="1974077"/>
            <a:ext cx="6710214" cy="3738548"/>
          </a:xfrm>
          <a:prstGeom prst="rect">
            <a:avLst/>
          </a:prstGeom>
        </p:spPr>
      </p:pic>
      <p:sp>
        <p:nvSpPr>
          <p:cNvPr id="3" name="TextBox 2">
            <a:extLst>
              <a:ext uri="{FF2B5EF4-FFF2-40B4-BE49-F238E27FC236}">
                <a16:creationId xmlns:a16="http://schemas.microsoft.com/office/drawing/2014/main" id="{4DCB1032-865F-5728-145F-DABFFC280366}"/>
              </a:ext>
            </a:extLst>
          </p:cNvPr>
          <p:cNvSpPr txBox="1"/>
          <p:nvPr/>
        </p:nvSpPr>
        <p:spPr>
          <a:xfrm>
            <a:off x="7029061" y="2215995"/>
            <a:ext cx="5119395" cy="2677656"/>
          </a:xfrm>
          <a:prstGeom prst="rect">
            <a:avLst/>
          </a:prstGeom>
          <a:noFill/>
        </p:spPr>
        <p:txBody>
          <a:bodyPr wrap="square" rtlCol="0">
            <a:spAutoFit/>
          </a:bodyPr>
          <a:lstStyle/>
          <a:p>
            <a:pPr algn="l"/>
            <a:endParaRPr lang="en-US" sz="2400" b="1" dirty="0">
              <a:solidFill>
                <a:schemeClr val="accent2"/>
              </a:solidFill>
              <a:latin typeface="National Book" panose="02000503000000020004"/>
            </a:endParaRPr>
          </a:p>
          <a:p>
            <a:pPr marL="342900" indent="-342900" algn="l">
              <a:buFont typeface="Wingdings" panose="05000000000000000000" pitchFamily="2" charset="2"/>
              <a:buChar char="§"/>
            </a:pPr>
            <a:r>
              <a:rPr lang="en-US" sz="2400" i="0" dirty="0">
                <a:effectLst/>
                <a:latin typeface="+mn-lt"/>
              </a:rPr>
              <a:t>Introduce terrain features</a:t>
            </a:r>
          </a:p>
          <a:p>
            <a:pPr marL="800100" lvl="1" indent="-342900">
              <a:buFont typeface="Wingdings" panose="05000000000000000000" pitchFamily="2" charset="2"/>
              <a:buChar char="§"/>
            </a:pPr>
            <a:r>
              <a:rPr lang="en-US" sz="2400" dirty="0">
                <a:latin typeface="+mn-lt"/>
              </a:rPr>
              <a:t>Requires additional </a:t>
            </a:r>
            <a:r>
              <a:rPr lang="en-US" sz="2400" dirty="0" err="1">
                <a:latin typeface="+mn-lt"/>
              </a:rPr>
              <a:t>raycasts</a:t>
            </a:r>
            <a:endParaRPr lang="en-US" sz="2400" i="0" dirty="0">
              <a:effectLst/>
              <a:latin typeface="+mn-lt"/>
            </a:endParaRPr>
          </a:p>
          <a:p>
            <a:pPr marL="342900" indent="-342900" algn="l">
              <a:buFont typeface="Wingdings" panose="05000000000000000000" pitchFamily="2" charset="2"/>
              <a:buChar char="§"/>
            </a:pPr>
            <a:r>
              <a:rPr lang="en-US" sz="2400" dirty="0">
                <a:latin typeface="+mn-lt"/>
              </a:rPr>
              <a:t>Vertical shooting</a:t>
            </a:r>
          </a:p>
          <a:p>
            <a:pPr marL="800100" lvl="1" indent="-342900">
              <a:buFont typeface="Wingdings" panose="05000000000000000000" pitchFamily="2" charset="2"/>
              <a:buChar char="§"/>
            </a:pPr>
            <a:r>
              <a:rPr lang="en-US" sz="2400" i="0" dirty="0">
                <a:effectLst/>
                <a:latin typeface="+mn-lt"/>
              </a:rPr>
              <a:t>Aim assist</a:t>
            </a:r>
          </a:p>
          <a:p>
            <a:pPr marL="342900" indent="-342900" algn="l">
              <a:buFont typeface="Wingdings" panose="05000000000000000000" pitchFamily="2" charset="2"/>
              <a:buChar char="§"/>
            </a:pPr>
            <a:r>
              <a:rPr lang="en-US" sz="2400" i="0" dirty="0">
                <a:effectLst/>
                <a:latin typeface="+mn-lt"/>
              </a:rPr>
              <a:t>Infinite ammunition</a:t>
            </a:r>
          </a:p>
          <a:p>
            <a:pPr marL="342900" indent="-342900" algn="l">
              <a:buFont typeface="Arial" panose="020B0604020202020204" pitchFamily="34" charset="0"/>
              <a:buChar char="•"/>
            </a:pPr>
            <a:endParaRPr lang="en-US" sz="2400" b="1" i="0" dirty="0">
              <a:solidFill>
                <a:schemeClr val="bg1"/>
              </a:solidFill>
              <a:effectLst/>
              <a:latin typeface="-apple-system"/>
            </a:endParaRPr>
          </a:p>
        </p:txBody>
      </p:sp>
      <p:sp>
        <p:nvSpPr>
          <p:cNvPr id="4" name="TextBox 3">
            <a:extLst>
              <a:ext uri="{FF2B5EF4-FFF2-40B4-BE49-F238E27FC236}">
                <a16:creationId xmlns:a16="http://schemas.microsoft.com/office/drawing/2014/main" id="{E80E2612-453E-1200-ECE6-FC17514420A0}"/>
              </a:ext>
            </a:extLst>
          </p:cNvPr>
          <p:cNvSpPr txBox="1"/>
          <p:nvPr/>
        </p:nvSpPr>
        <p:spPr>
          <a:xfrm>
            <a:off x="2441121" y="1145375"/>
            <a:ext cx="7321421" cy="1077218"/>
          </a:xfrm>
          <a:prstGeom prst="rect">
            <a:avLst/>
          </a:prstGeom>
          <a:noFill/>
        </p:spPr>
        <p:txBody>
          <a:bodyPr wrap="square" rtlCol="0">
            <a:spAutoFit/>
          </a:bodyPr>
          <a:lstStyle/>
          <a:p>
            <a:r>
              <a:rPr lang="en-US" sz="3200" b="1" i="0" dirty="0">
                <a:solidFill>
                  <a:schemeClr val="tx2"/>
                </a:solidFill>
                <a:effectLst/>
                <a:latin typeface="+mn-lt"/>
              </a:rPr>
              <a:t>Extending the Dodge Ball Scenario</a:t>
            </a:r>
          </a:p>
          <a:p>
            <a:endParaRPr lang="en-US" dirty="0"/>
          </a:p>
        </p:txBody>
      </p:sp>
    </p:spTree>
    <p:extLst>
      <p:ext uri="{BB962C8B-B14F-4D97-AF65-F5344CB8AC3E}">
        <p14:creationId xmlns:p14="http://schemas.microsoft.com/office/powerpoint/2010/main" val="390504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Head-to-Head Matches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13</a:t>
            </a:fld>
            <a:endParaRPr lang="en-US" dirty="0">
              <a:solidFill>
                <a:srgbClr val="000000"/>
              </a:solidFill>
            </a:endParaRPr>
          </a:p>
        </p:txBody>
      </p:sp>
      <p:sp>
        <p:nvSpPr>
          <p:cNvPr id="3" name="TextBox 2">
            <a:extLst>
              <a:ext uri="{FF2B5EF4-FFF2-40B4-BE49-F238E27FC236}">
                <a16:creationId xmlns:a16="http://schemas.microsoft.com/office/drawing/2014/main" id="{408C9814-C317-93E1-5BCC-82105ECECBF1}"/>
              </a:ext>
            </a:extLst>
          </p:cNvPr>
          <p:cNvSpPr txBox="1"/>
          <p:nvPr/>
        </p:nvSpPr>
        <p:spPr>
          <a:xfrm>
            <a:off x="222461" y="5941195"/>
            <a:ext cx="8969829" cy="338554"/>
          </a:xfrm>
          <a:prstGeom prst="rect">
            <a:avLst/>
          </a:prstGeom>
          <a:noFill/>
        </p:spPr>
        <p:txBody>
          <a:bodyPr wrap="square" rtlCol="0">
            <a:spAutoFit/>
          </a:bodyPr>
          <a:lstStyle/>
          <a:p>
            <a:r>
              <a:rPr lang="en-US" sz="1600" b="0" i="0" u="none" strike="noStrike" dirty="0">
                <a:effectLst/>
                <a:latin typeface="+mn-lt"/>
              </a:rPr>
              <a:t>*Fine-grained movement: Decisions every frame (←↑→↓↺↻🛑)</a:t>
            </a:r>
            <a:endParaRPr lang="en-US" sz="1600" dirty="0"/>
          </a:p>
        </p:txBody>
      </p:sp>
      <p:pic>
        <p:nvPicPr>
          <p:cNvPr id="4" name="WaypointVsContinous">
            <a:hlinkClick r:id="" action="ppaction://media"/>
            <a:extLst>
              <a:ext uri="{FF2B5EF4-FFF2-40B4-BE49-F238E27FC236}">
                <a16:creationId xmlns:a16="http://schemas.microsoft.com/office/drawing/2014/main" id="{BBD186BA-BDF9-DE64-7BC0-756BEAB827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462" y="993636"/>
            <a:ext cx="7788084" cy="4380798"/>
          </a:xfrm>
          <a:prstGeom prst="rect">
            <a:avLst/>
          </a:prstGeom>
        </p:spPr>
      </p:pic>
      <p:sp>
        <p:nvSpPr>
          <p:cNvPr id="7" name="TextBox 6">
            <a:extLst>
              <a:ext uri="{FF2B5EF4-FFF2-40B4-BE49-F238E27FC236}">
                <a16:creationId xmlns:a16="http://schemas.microsoft.com/office/drawing/2014/main" id="{03B79098-D0C4-989F-0A36-B8EA2441AFE7}"/>
              </a:ext>
            </a:extLst>
          </p:cNvPr>
          <p:cNvSpPr txBox="1"/>
          <p:nvPr/>
        </p:nvSpPr>
        <p:spPr>
          <a:xfrm>
            <a:off x="8119167" y="3997154"/>
            <a:ext cx="4349539" cy="1323439"/>
          </a:xfrm>
          <a:prstGeom prst="rect">
            <a:avLst/>
          </a:prstGeom>
          <a:noFill/>
        </p:spPr>
        <p:txBody>
          <a:bodyPr wrap="square">
            <a:spAutoFit/>
          </a:bodyPr>
          <a:lstStyle/>
          <a:p>
            <a:r>
              <a:rPr lang="en-US" sz="2000" dirty="0">
                <a:solidFill>
                  <a:schemeClr val="tx2"/>
                </a:solidFill>
                <a:latin typeface="+mn-lt"/>
              </a:rPr>
              <a:t>Blue is trained with waypoints</a:t>
            </a:r>
          </a:p>
          <a:p>
            <a:endParaRPr lang="en-US" sz="2000" dirty="0">
              <a:solidFill>
                <a:schemeClr val="tx2"/>
              </a:solidFill>
              <a:latin typeface="+mn-lt"/>
              <a:ea typeface="Calibri"/>
              <a:cs typeface="Calibri"/>
            </a:endParaRPr>
          </a:p>
          <a:p>
            <a:r>
              <a:rPr lang="en-US" sz="2000" dirty="0">
                <a:solidFill>
                  <a:schemeClr val="tx2"/>
                </a:solidFill>
                <a:latin typeface="+mn-lt"/>
                <a:ea typeface="Calibri"/>
                <a:cs typeface="Calibri"/>
              </a:rPr>
              <a:t>Purple is trained with </a:t>
            </a:r>
          </a:p>
          <a:p>
            <a:r>
              <a:rPr lang="en-US" sz="2000" dirty="0">
                <a:solidFill>
                  <a:schemeClr val="tx2"/>
                </a:solidFill>
                <a:latin typeface="+mn-lt"/>
                <a:ea typeface="Calibri"/>
                <a:cs typeface="Calibri"/>
              </a:rPr>
              <a:t>fine-grained* movements</a:t>
            </a:r>
          </a:p>
        </p:txBody>
      </p:sp>
      <p:sp>
        <p:nvSpPr>
          <p:cNvPr id="2" name="TextBox 1"/>
          <p:cNvSpPr txBox="1"/>
          <p:nvPr/>
        </p:nvSpPr>
        <p:spPr>
          <a:xfrm>
            <a:off x="8163435" y="993636"/>
            <a:ext cx="3568907" cy="830997"/>
          </a:xfrm>
          <a:prstGeom prst="rect">
            <a:avLst/>
          </a:prstGeom>
          <a:noFill/>
        </p:spPr>
        <p:txBody>
          <a:bodyPr wrap="square" rtlCol="0">
            <a:spAutoFit/>
          </a:bodyPr>
          <a:lstStyle/>
          <a:p>
            <a:r>
              <a:rPr lang="en-US" sz="2400" dirty="0">
                <a:latin typeface="+mn-lt"/>
              </a:rPr>
              <a:t>Dark colored agents have double the range</a:t>
            </a:r>
          </a:p>
        </p:txBody>
      </p:sp>
      <p:sp>
        <p:nvSpPr>
          <p:cNvPr id="9" name="TextBox 8"/>
          <p:cNvSpPr txBox="1"/>
          <p:nvPr/>
        </p:nvSpPr>
        <p:spPr>
          <a:xfrm>
            <a:off x="8163435" y="1977021"/>
            <a:ext cx="3627900" cy="1200329"/>
          </a:xfrm>
          <a:prstGeom prst="rect">
            <a:avLst/>
          </a:prstGeom>
          <a:noFill/>
        </p:spPr>
        <p:txBody>
          <a:bodyPr wrap="square" rtlCol="0">
            <a:spAutoFit/>
          </a:bodyPr>
          <a:lstStyle/>
          <a:p>
            <a:r>
              <a:rPr lang="en-US" sz="2400" dirty="0">
                <a:latin typeface="+mn-lt"/>
              </a:rPr>
              <a:t>Light colored agents have a higher fire rate </a:t>
            </a:r>
            <a:r>
              <a:rPr lang="en-US" sz="2400" dirty="0">
                <a:solidFill>
                  <a:schemeClr val="bg1"/>
                </a:solidFill>
                <a:latin typeface="+mn-lt"/>
              </a:rPr>
              <a:t>rate</a:t>
            </a:r>
          </a:p>
        </p:txBody>
      </p:sp>
      <p:sp>
        <p:nvSpPr>
          <p:cNvPr id="10" name="TextBox 9"/>
          <p:cNvSpPr txBox="1"/>
          <p:nvPr/>
        </p:nvSpPr>
        <p:spPr>
          <a:xfrm>
            <a:off x="8163435" y="2855856"/>
            <a:ext cx="3930242" cy="830997"/>
          </a:xfrm>
          <a:prstGeom prst="rect">
            <a:avLst/>
          </a:prstGeom>
          <a:noFill/>
        </p:spPr>
        <p:txBody>
          <a:bodyPr wrap="square" rtlCol="0">
            <a:spAutoFit/>
          </a:bodyPr>
          <a:lstStyle/>
          <a:p>
            <a:r>
              <a:rPr lang="en-US" sz="2400" dirty="0">
                <a:latin typeface="+mn-lt"/>
              </a:rPr>
              <a:t>Dark colored agents learned to stay distant</a:t>
            </a:r>
          </a:p>
        </p:txBody>
      </p:sp>
      <p:sp>
        <p:nvSpPr>
          <p:cNvPr id="8" name="TextBox 7">
            <a:extLst>
              <a:ext uri="{FF2B5EF4-FFF2-40B4-BE49-F238E27FC236}">
                <a16:creationId xmlns:a16="http://schemas.microsoft.com/office/drawing/2014/main" id="{CD7BE560-98BC-8438-67A1-A2DC7696688C}"/>
              </a:ext>
            </a:extLst>
          </p:cNvPr>
          <p:cNvSpPr txBox="1"/>
          <p:nvPr/>
        </p:nvSpPr>
        <p:spPr>
          <a:xfrm>
            <a:off x="7667390" y="5630894"/>
            <a:ext cx="4619989" cy="707886"/>
          </a:xfrm>
          <a:prstGeom prst="rect">
            <a:avLst/>
          </a:prstGeom>
          <a:noFill/>
        </p:spPr>
        <p:txBody>
          <a:bodyPr wrap="square" rtlCol="0">
            <a:spAutoFit/>
          </a:bodyPr>
          <a:lstStyle/>
          <a:p>
            <a:r>
              <a:rPr lang="en-US" sz="2000" b="1" dirty="0">
                <a:solidFill>
                  <a:schemeClr val="tx2"/>
                </a:solidFill>
                <a:latin typeface="+mn-lt"/>
              </a:rPr>
              <a:t>Significant improvement in time-between decisions ~700%</a:t>
            </a:r>
          </a:p>
        </p:txBody>
      </p:sp>
    </p:spTree>
    <p:extLst>
      <p:ext uri="{BB962C8B-B14F-4D97-AF65-F5344CB8AC3E}">
        <p14:creationId xmlns:p14="http://schemas.microsoft.com/office/powerpoint/2010/main" val="12555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Waypoint vs. Fine-grained* Movement</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14</a:t>
            </a:fld>
            <a:endParaRPr lang="en-US" dirty="0">
              <a:solidFill>
                <a:srgbClr val="000000"/>
              </a:solidFill>
            </a:endParaRPr>
          </a:p>
        </p:txBody>
      </p:sp>
      <p:pic>
        <p:nvPicPr>
          <p:cNvPr id="2" name="Picture 1" descr="A graph of long range units&#10;&#10;Description automatically generated">
            <a:extLst>
              <a:ext uri="{FF2B5EF4-FFF2-40B4-BE49-F238E27FC236}">
                <a16:creationId xmlns:a16="http://schemas.microsoft.com/office/drawing/2014/main" id="{4979959E-33A4-1858-8EDF-AC4A38D2FB45}"/>
              </a:ext>
            </a:extLst>
          </p:cNvPr>
          <p:cNvPicPr>
            <a:picLocks noChangeAspect="1"/>
          </p:cNvPicPr>
          <p:nvPr/>
        </p:nvPicPr>
        <p:blipFill>
          <a:blip r:embed="rId3"/>
          <a:stretch>
            <a:fillRect/>
          </a:stretch>
        </p:blipFill>
        <p:spPr>
          <a:xfrm>
            <a:off x="764447" y="1085711"/>
            <a:ext cx="5137937" cy="3778695"/>
          </a:xfrm>
          <a:prstGeom prst="rect">
            <a:avLst/>
          </a:prstGeom>
        </p:spPr>
      </p:pic>
      <p:pic>
        <p:nvPicPr>
          <p:cNvPr id="13" name="Picture 12" descr="A graph of a line graph&#10;&#10;Description automatically generated with medium confidence">
            <a:extLst>
              <a:ext uri="{FF2B5EF4-FFF2-40B4-BE49-F238E27FC236}">
                <a16:creationId xmlns:a16="http://schemas.microsoft.com/office/drawing/2014/main" id="{5B37E902-9CA3-534C-37E9-B62DEBF156CB}"/>
              </a:ext>
            </a:extLst>
          </p:cNvPr>
          <p:cNvPicPr>
            <a:picLocks noChangeAspect="1"/>
          </p:cNvPicPr>
          <p:nvPr/>
        </p:nvPicPr>
        <p:blipFill>
          <a:blip r:embed="rId4"/>
          <a:stretch>
            <a:fillRect/>
          </a:stretch>
        </p:blipFill>
        <p:spPr>
          <a:xfrm>
            <a:off x="6659050" y="1085710"/>
            <a:ext cx="5192250" cy="3778695"/>
          </a:xfrm>
          <a:prstGeom prst="rect">
            <a:avLst/>
          </a:prstGeom>
        </p:spPr>
      </p:pic>
      <p:sp>
        <p:nvSpPr>
          <p:cNvPr id="3" name="TextBox 2">
            <a:extLst>
              <a:ext uri="{FF2B5EF4-FFF2-40B4-BE49-F238E27FC236}">
                <a16:creationId xmlns:a16="http://schemas.microsoft.com/office/drawing/2014/main" id="{408C9814-C317-93E1-5BCC-82105ECECBF1}"/>
              </a:ext>
            </a:extLst>
          </p:cNvPr>
          <p:cNvSpPr txBox="1"/>
          <p:nvPr/>
        </p:nvSpPr>
        <p:spPr>
          <a:xfrm>
            <a:off x="764447" y="5717064"/>
            <a:ext cx="8969829" cy="461665"/>
          </a:xfrm>
          <a:prstGeom prst="rect">
            <a:avLst/>
          </a:prstGeom>
          <a:noFill/>
        </p:spPr>
        <p:txBody>
          <a:bodyPr wrap="square" rtlCol="0">
            <a:spAutoFit/>
          </a:bodyPr>
          <a:lstStyle/>
          <a:p>
            <a:r>
              <a:rPr lang="en-US" sz="2400" b="0" i="0" u="none" strike="noStrike" dirty="0">
                <a:effectLst/>
                <a:latin typeface="+mn-lt"/>
              </a:rPr>
              <a:t>*Fine-grained movement: Decisions every frame (←↑→↓↺↻🛑)</a:t>
            </a:r>
            <a:endParaRPr lang="en-US" sz="2400" dirty="0"/>
          </a:p>
        </p:txBody>
      </p:sp>
    </p:spTree>
    <p:extLst>
      <p:ext uri="{BB962C8B-B14F-4D97-AF65-F5344CB8AC3E}">
        <p14:creationId xmlns:p14="http://schemas.microsoft.com/office/powerpoint/2010/main" val="32107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Waypoint vs. Fine-grained* Movement</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15</a:t>
            </a:fld>
            <a:endParaRPr lang="en-US" dirty="0">
              <a:solidFill>
                <a:srgbClr val="000000"/>
              </a:solidFill>
            </a:endParaRPr>
          </a:p>
        </p:txBody>
      </p:sp>
      <p:sp>
        <p:nvSpPr>
          <p:cNvPr id="3" name="TextBox 2">
            <a:extLst>
              <a:ext uri="{FF2B5EF4-FFF2-40B4-BE49-F238E27FC236}">
                <a16:creationId xmlns:a16="http://schemas.microsoft.com/office/drawing/2014/main" id="{408C9814-C317-93E1-5BCC-82105ECECBF1}"/>
              </a:ext>
            </a:extLst>
          </p:cNvPr>
          <p:cNvSpPr txBox="1"/>
          <p:nvPr/>
        </p:nvSpPr>
        <p:spPr>
          <a:xfrm>
            <a:off x="764447" y="5717064"/>
            <a:ext cx="8969829" cy="461665"/>
          </a:xfrm>
          <a:prstGeom prst="rect">
            <a:avLst/>
          </a:prstGeom>
          <a:noFill/>
        </p:spPr>
        <p:txBody>
          <a:bodyPr wrap="square" rtlCol="0">
            <a:spAutoFit/>
          </a:bodyPr>
          <a:lstStyle/>
          <a:p>
            <a:r>
              <a:rPr lang="en-US" sz="2400" b="0" i="0" u="none" strike="noStrike" dirty="0">
                <a:effectLst/>
                <a:latin typeface="+mn-lt"/>
              </a:rPr>
              <a:t>*Fine-grained movement: Decisions every frame (←↑→↓↺↻🛑)</a:t>
            </a:r>
            <a:endParaRPr lang="en-US" sz="2400" dirty="0"/>
          </a:p>
        </p:txBody>
      </p:sp>
      <p:pic>
        <p:nvPicPr>
          <p:cNvPr id="6" name="Picture 5" descr="A graph of different colored bars&#10;&#10;Description automatically generated with medium confidence">
            <a:extLst>
              <a:ext uri="{FF2B5EF4-FFF2-40B4-BE49-F238E27FC236}">
                <a16:creationId xmlns:a16="http://schemas.microsoft.com/office/drawing/2014/main" id="{262C4EF8-7F31-96DF-0C2A-9CE6728E86C3}"/>
              </a:ext>
            </a:extLst>
          </p:cNvPr>
          <p:cNvPicPr>
            <a:picLocks noChangeAspect="1"/>
          </p:cNvPicPr>
          <p:nvPr/>
        </p:nvPicPr>
        <p:blipFill>
          <a:blip r:embed="rId3"/>
          <a:stretch>
            <a:fillRect/>
          </a:stretch>
        </p:blipFill>
        <p:spPr>
          <a:xfrm>
            <a:off x="940829" y="1251573"/>
            <a:ext cx="9417691" cy="4055166"/>
          </a:xfrm>
          <a:prstGeom prst="rect">
            <a:avLst/>
          </a:prstGeom>
        </p:spPr>
      </p:pic>
    </p:spTree>
    <p:extLst>
      <p:ext uri="{BB962C8B-B14F-4D97-AF65-F5344CB8AC3E}">
        <p14:creationId xmlns:p14="http://schemas.microsoft.com/office/powerpoint/2010/main" val="1729011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Geo-specific Terrains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16</a:t>
            </a:fld>
            <a:endParaRPr lang="en-US"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63" y="1240847"/>
            <a:ext cx="10754116" cy="3916476"/>
          </a:xfrm>
          <a:prstGeom prst="rect">
            <a:avLst/>
          </a:prstGeom>
        </p:spPr>
      </p:pic>
      <p:sp>
        <p:nvSpPr>
          <p:cNvPr id="4" name="Rectangle 3"/>
          <p:cNvSpPr/>
          <p:nvPr/>
        </p:nvSpPr>
        <p:spPr>
          <a:xfrm>
            <a:off x="948743" y="5157323"/>
            <a:ext cx="9937806"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mn-lt"/>
              </a:rPr>
              <a:t>Edges between waypoints specify the action space</a:t>
            </a:r>
          </a:p>
          <a:p>
            <a:pPr marL="342900" indent="-342900">
              <a:buFont typeface="Arial" panose="020B0604020202020204" pitchFamily="34" charset="0"/>
              <a:buChar char="•"/>
            </a:pPr>
            <a:r>
              <a:rPr lang="en-US" sz="2000" dirty="0">
                <a:latin typeface="+mn-lt"/>
              </a:rPr>
              <a:t>Pre-generated waypoints provide a more efficient path finding framework</a:t>
            </a:r>
          </a:p>
          <a:p>
            <a:pPr marL="800100" lvl="1" indent="-342900">
              <a:buFont typeface="Arial" panose="020B0604020202020204" pitchFamily="34" charset="0"/>
              <a:buChar char="•"/>
            </a:pPr>
            <a:r>
              <a:rPr lang="en-US" sz="1800" dirty="0">
                <a:latin typeface="+mn-lt"/>
              </a:rPr>
              <a:t>Edges are generated if there is a feasible path between waypoints </a:t>
            </a:r>
          </a:p>
        </p:txBody>
      </p:sp>
      <p:sp>
        <p:nvSpPr>
          <p:cNvPr id="7" name="TextBox 6">
            <a:extLst>
              <a:ext uri="{FF2B5EF4-FFF2-40B4-BE49-F238E27FC236}">
                <a16:creationId xmlns:a16="http://schemas.microsoft.com/office/drawing/2014/main" id="{D9BF2AD5-53EF-4BBA-B155-ADB73515B9B6}"/>
              </a:ext>
            </a:extLst>
          </p:cNvPr>
          <p:cNvSpPr txBox="1"/>
          <p:nvPr/>
        </p:nvSpPr>
        <p:spPr>
          <a:xfrm>
            <a:off x="180415" y="6172986"/>
            <a:ext cx="8161151" cy="338554"/>
          </a:xfrm>
          <a:prstGeom prst="rect">
            <a:avLst/>
          </a:prstGeom>
          <a:noFill/>
        </p:spPr>
        <p:txBody>
          <a:bodyPr wrap="square" lIns="91440" tIns="45720" rIns="91440" bIns="45720" rtlCol="0" anchor="t">
            <a:spAutoFit/>
          </a:bodyPr>
          <a:lstStyle/>
          <a:p>
            <a:r>
              <a:rPr lang="en-US" sz="1600" dirty="0">
                <a:latin typeface="+mn-lt"/>
              </a:rPr>
              <a:t>*Rock piles around </a:t>
            </a:r>
            <a:r>
              <a:rPr lang="en-US" sz="1600" dirty="0" err="1">
                <a:latin typeface="+mn-lt"/>
              </a:rPr>
              <a:t>Razish</a:t>
            </a:r>
            <a:r>
              <a:rPr lang="en-US" sz="1600" dirty="0">
                <a:latin typeface="+mn-lt"/>
              </a:rPr>
              <a:t> Village at National Training Center</a:t>
            </a:r>
            <a:endParaRPr lang="en-US" sz="1600" spc="71" dirty="0">
              <a:latin typeface="+mn-lt"/>
              <a:ea typeface="Helvetica Neue" panose="02000503000000020004" pitchFamily="2" charset="0"/>
              <a:cs typeface="Helvetica" panose="020B0604020202020204" pitchFamily="34" charset="0"/>
            </a:endParaRPr>
          </a:p>
        </p:txBody>
      </p:sp>
    </p:spTree>
    <p:extLst>
      <p:ext uri="{BB962C8B-B14F-4D97-AF65-F5344CB8AC3E}">
        <p14:creationId xmlns:p14="http://schemas.microsoft.com/office/powerpoint/2010/main" val="3774868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Flag Capture with Differing Objectives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17</a:t>
            </a:fld>
            <a:endParaRPr lang="en-US" dirty="0">
              <a:solidFill>
                <a:srgbClr val="000000"/>
              </a:solidFill>
            </a:endParaRPr>
          </a:p>
        </p:txBody>
      </p:sp>
      <p:pic>
        <p:nvPicPr>
          <p:cNvPr id="3" name="Picture 2" descr="A group of buildings in a desert&#10;&#10;Description automatically generated">
            <a:extLst>
              <a:ext uri="{FF2B5EF4-FFF2-40B4-BE49-F238E27FC236}">
                <a16:creationId xmlns:a16="http://schemas.microsoft.com/office/drawing/2014/main" id="{B61EAE00-96E0-0ABA-B155-C249D5F31F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017" y="1944917"/>
            <a:ext cx="7486399" cy="2968165"/>
          </a:xfrm>
          <a:prstGeom prst="rect">
            <a:avLst/>
          </a:prstGeom>
          <a:noFill/>
          <a:ln>
            <a:noFill/>
          </a:ln>
        </p:spPr>
      </p:pic>
      <p:sp>
        <p:nvSpPr>
          <p:cNvPr id="6" name="TextBox 5">
            <a:extLst>
              <a:ext uri="{FF2B5EF4-FFF2-40B4-BE49-F238E27FC236}">
                <a16:creationId xmlns:a16="http://schemas.microsoft.com/office/drawing/2014/main" id="{CD3E09EC-91A4-21A2-D658-3221CCF0DB44}"/>
              </a:ext>
            </a:extLst>
          </p:cNvPr>
          <p:cNvSpPr txBox="1"/>
          <p:nvPr/>
        </p:nvSpPr>
        <p:spPr>
          <a:xfrm>
            <a:off x="8482797" y="2767279"/>
            <a:ext cx="3565473" cy="1323439"/>
          </a:xfrm>
          <a:prstGeom prst="rect">
            <a:avLst/>
          </a:prstGeom>
          <a:noFill/>
        </p:spPr>
        <p:txBody>
          <a:bodyPr wrap="square">
            <a:spAutoFit/>
          </a:bodyPr>
          <a:lstStyle/>
          <a:p>
            <a:r>
              <a:rPr lang="en-US" sz="2000" b="1" dirty="0">
                <a:solidFill>
                  <a:schemeClr val="tx2"/>
                </a:solidFill>
                <a:latin typeface="+mn-lt"/>
              </a:rPr>
              <a:t>Blue is trying to get close to the flag</a:t>
            </a:r>
          </a:p>
          <a:p>
            <a:endParaRPr lang="en-US" sz="2000" b="1" dirty="0">
              <a:solidFill>
                <a:schemeClr val="tx2"/>
              </a:solidFill>
              <a:latin typeface="+mn-lt"/>
              <a:ea typeface="Calibri"/>
              <a:cs typeface="Calibri"/>
            </a:endParaRPr>
          </a:p>
          <a:p>
            <a:r>
              <a:rPr lang="en-US" sz="2000" b="1" dirty="0">
                <a:solidFill>
                  <a:schemeClr val="tx2"/>
                </a:solidFill>
                <a:latin typeface="+mn-lt"/>
                <a:ea typeface="Calibri"/>
                <a:cs typeface="Calibri"/>
              </a:rPr>
              <a:t>Red is defending</a:t>
            </a:r>
          </a:p>
        </p:txBody>
      </p:sp>
    </p:spTree>
    <p:extLst>
      <p:ext uri="{BB962C8B-B14F-4D97-AF65-F5344CB8AC3E}">
        <p14:creationId xmlns:p14="http://schemas.microsoft.com/office/powerpoint/2010/main" val="1122606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Sample Evaluation Run - 1</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18</a:t>
            </a:fld>
            <a:endParaRPr lang="en-US" dirty="0">
              <a:solidFill>
                <a:srgbClr val="000000"/>
              </a:solidFill>
            </a:endParaRPr>
          </a:p>
        </p:txBody>
      </p:sp>
      <p:pic>
        <p:nvPicPr>
          <p:cNvPr id="4" name="Blue_wp_red_wp (3)">
            <a:hlinkClick r:id="" action="ppaction://media"/>
            <a:extLst>
              <a:ext uri="{FF2B5EF4-FFF2-40B4-BE49-F238E27FC236}">
                <a16:creationId xmlns:a16="http://schemas.microsoft.com/office/drawing/2014/main" id="{A3592B0B-354D-E4D7-264B-47A902F47F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730" y="1068422"/>
            <a:ext cx="9144000" cy="5143500"/>
          </a:xfrm>
          <a:prstGeom prst="rect">
            <a:avLst/>
          </a:prstGeom>
        </p:spPr>
      </p:pic>
      <p:grpSp>
        <p:nvGrpSpPr>
          <p:cNvPr id="9" name="Group 8">
            <a:extLst>
              <a:ext uri="{FF2B5EF4-FFF2-40B4-BE49-F238E27FC236}">
                <a16:creationId xmlns:a16="http://schemas.microsoft.com/office/drawing/2014/main" id="{3F216114-B28D-BB76-3BE8-9AD14A953850}"/>
              </a:ext>
            </a:extLst>
          </p:cNvPr>
          <p:cNvGrpSpPr/>
          <p:nvPr/>
        </p:nvGrpSpPr>
        <p:grpSpPr>
          <a:xfrm>
            <a:off x="117853" y="1006221"/>
            <a:ext cx="9195754" cy="5300794"/>
            <a:chOff x="117853" y="1006221"/>
            <a:chExt cx="9195754" cy="5300794"/>
          </a:xfrm>
        </p:grpSpPr>
        <p:sp>
          <p:nvSpPr>
            <p:cNvPr id="7" name="Rectangle 6">
              <a:extLst>
                <a:ext uri="{FF2B5EF4-FFF2-40B4-BE49-F238E27FC236}">
                  <a16:creationId xmlns:a16="http://schemas.microsoft.com/office/drawing/2014/main" id="{58F3E596-7DF4-28B1-DBE8-139E10E4611C}"/>
                </a:ext>
              </a:extLst>
            </p:cNvPr>
            <p:cNvSpPr/>
            <p:nvPr/>
          </p:nvSpPr>
          <p:spPr bwMode="auto">
            <a:xfrm>
              <a:off x="8332839" y="1039114"/>
              <a:ext cx="980768" cy="526790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6FB24120-8527-CEB5-1302-22BE9F76E6FD}"/>
                </a:ext>
              </a:extLst>
            </p:cNvPr>
            <p:cNvSpPr/>
            <p:nvPr/>
          </p:nvSpPr>
          <p:spPr bwMode="auto">
            <a:xfrm>
              <a:off x="117853" y="1006221"/>
              <a:ext cx="898769" cy="526790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6" name="TextBox 5">
            <a:extLst>
              <a:ext uri="{FF2B5EF4-FFF2-40B4-BE49-F238E27FC236}">
                <a16:creationId xmlns:a16="http://schemas.microsoft.com/office/drawing/2014/main" id="{CD3E09EC-91A4-21A2-D658-3221CCF0DB44}"/>
              </a:ext>
            </a:extLst>
          </p:cNvPr>
          <p:cNvSpPr txBox="1"/>
          <p:nvPr/>
        </p:nvSpPr>
        <p:spPr>
          <a:xfrm>
            <a:off x="8626527" y="3132339"/>
            <a:ext cx="3565473" cy="1015663"/>
          </a:xfrm>
          <a:prstGeom prst="rect">
            <a:avLst/>
          </a:prstGeom>
          <a:noFill/>
        </p:spPr>
        <p:txBody>
          <a:bodyPr wrap="square">
            <a:spAutoFit/>
          </a:bodyPr>
          <a:lstStyle/>
          <a:p>
            <a:r>
              <a:rPr lang="en-US" sz="2000" b="1" dirty="0">
                <a:solidFill>
                  <a:schemeClr val="tx2"/>
                </a:solidFill>
                <a:latin typeface="+mn-lt"/>
              </a:rPr>
              <a:t>Blue utilizes waypoints</a:t>
            </a:r>
          </a:p>
          <a:p>
            <a:endParaRPr lang="en-US" sz="2000" b="1" dirty="0">
              <a:solidFill>
                <a:schemeClr val="tx2"/>
              </a:solidFill>
              <a:latin typeface="+mn-lt"/>
              <a:ea typeface="Calibri"/>
              <a:cs typeface="Calibri"/>
            </a:endParaRPr>
          </a:p>
          <a:p>
            <a:r>
              <a:rPr lang="en-US" sz="2000" b="1" dirty="0">
                <a:solidFill>
                  <a:srgbClr val="FF0000"/>
                </a:solidFill>
                <a:latin typeface="+mn-lt"/>
                <a:ea typeface="Calibri"/>
                <a:cs typeface="Calibri"/>
              </a:rPr>
              <a:t>Red</a:t>
            </a:r>
            <a:r>
              <a:rPr lang="en-US" sz="2000" b="1" dirty="0">
                <a:solidFill>
                  <a:schemeClr val="tx2"/>
                </a:solidFill>
                <a:latin typeface="+mn-lt"/>
                <a:ea typeface="Calibri"/>
                <a:cs typeface="Calibri"/>
              </a:rPr>
              <a:t> utilizes waypoints</a:t>
            </a:r>
          </a:p>
        </p:txBody>
      </p:sp>
      <p:sp>
        <p:nvSpPr>
          <p:cNvPr id="10" name="TextBox 9">
            <a:extLst>
              <a:ext uri="{FF2B5EF4-FFF2-40B4-BE49-F238E27FC236}">
                <a16:creationId xmlns:a16="http://schemas.microsoft.com/office/drawing/2014/main" id="{14C0F139-7167-F5AA-8342-16E8431E7C96}"/>
              </a:ext>
            </a:extLst>
          </p:cNvPr>
          <p:cNvSpPr txBox="1"/>
          <p:nvPr/>
        </p:nvSpPr>
        <p:spPr>
          <a:xfrm>
            <a:off x="8823223" y="5073022"/>
            <a:ext cx="3114215" cy="584775"/>
          </a:xfrm>
          <a:prstGeom prst="rect">
            <a:avLst/>
          </a:prstGeom>
          <a:noFill/>
        </p:spPr>
        <p:txBody>
          <a:bodyPr wrap="square" rtlCol="0">
            <a:spAutoFit/>
          </a:bodyPr>
          <a:lstStyle/>
          <a:p>
            <a:r>
              <a:rPr lang="en-US" dirty="0"/>
              <a:t>Blue wins 70%</a:t>
            </a:r>
          </a:p>
        </p:txBody>
      </p:sp>
      <p:sp>
        <p:nvSpPr>
          <p:cNvPr id="11" name="TextBox 10">
            <a:extLst>
              <a:ext uri="{FF2B5EF4-FFF2-40B4-BE49-F238E27FC236}">
                <a16:creationId xmlns:a16="http://schemas.microsoft.com/office/drawing/2014/main" id="{CDA4DDD0-BCD9-B8EC-E7C9-E36FA127D327}"/>
              </a:ext>
            </a:extLst>
          </p:cNvPr>
          <p:cNvSpPr txBox="1"/>
          <p:nvPr/>
        </p:nvSpPr>
        <p:spPr>
          <a:xfrm>
            <a:off x="3259017" y="6369216"/>
            <a:ext cx="6932246" cy="338554"/>
          </a:xfrm>
          <a:prstGeom prst="rect">
            <a:avLst/>
          </a:prstGeom>
          <a:noFill/>
        </p:spPr>
        <p:txBody>
          <a:bodyPr wrap="square" rtlCol="0">
            <a:spAutoFit/>
          </a:bodyPr>
          <a:lstStyle/>
          <a:p>
            <a:r>
              <a:rPr lang="en-US" sz="1600" dirty="0"/>
              <a:t>*Blue wins 55% when both use fine-grained movements</a:t>
            </a:r>
          </a:p>
        </p:txBody>
      </p:sp>
    </p:spTree>
    <p:extLst>
      <p:ext uri="{BB962C8B-B14F-4D97-AF65-F5344CB8AC3E}">
        <p14:creationId xmlns:p14="http://schemas.microsoft.com/office/powerpoint/2010/main" val="401617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lue_wp_red_nowp (1)">
            <a:hlinkClick r:id="" action="ppaction://media"/>
            <a:extLst>
              <a:ext uri="{FF2B5EF4-FFF2-40B4-BE49-F238E27FC236}">
                <a16:creationId xmlns:a16="http://schemas.microsoft.com/office/drawing/2014/main" id="{9B07870C-F5A8-5FA9-6F05-04F65AA0D3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731" y="1068421"/>
            <a:ext cx="9144000" cy="5143500"/>
          </a:xfrm>
          <a:prstGeom prst="rect">
            <a:avLst/>
          </a:prstGeom>
        </p:spPr>
      </p:pic>
      <p:sp>
        <p:nvSpPr>
          <p:cNvPr id="9218" name="Rectangle 2"/>
          <p:cNvSpPr>
            <a:spLocks noGrp="1" noChangeArrowheads="1"/>
          </p:cNvSpPr>
          <p:nvPr>
            <p:ph type="title"/>
          </p:nvPr>
        </p:nvSpPr>
        <p:spPr>
          <a:xfrm>
            <a:off x="1536808" y="0"/>
            <a:ext cx="8225734" cy="841248"/>
          </a:xfrm>
        </p:spPr>
        <p:txBody>
          <a:bodyPr/>
          <a:lstStyle/>
          <a:p>
            <a:pPr eaLnBrk="1" hangingPunct="1"/>
            <a:r>
              <a:rPr lang="en-US" dirty="0"/>
              <a:t>Sample Evaluation Run - 2</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19</a:t>
            </a:fld>
            <a:endParaRPr lang="en-US" dirty="0">
              <a:solidFill>
                <a:srgbClr val="000000"/>
              </a:solidFill>
            </a:endParaRPr>
          </a:p>
        </p:txBody>
      </p:sp>
      <p:grpSp>
        <p:nvGrpSpPr>
          <p:cNvPr id="4" name="Group 3">
            <a:extLst>
              <a:ext uri="{FF2B5EF4-FFF2-40B4-BE49-F238E27FC236}">
                <a16:creationId xmlns:a16="http://schemas.microsoft.com/office/drawing/2014/main" id="{CC08A02E-7712-8682-9D5A-A7A68F6408DB}"/>
              </a:ext>
            </a:extLst>
          </p:cNvPr>
          <p:cNvGrpSpPr/>
          <p:nvPr/>
        </p:nvGrpSpPr>
        <p:grpSpPr>
          <a:xfrm>
            <a:off x="102731" y="989774"/>
            <a:ext cx="9195754" cy="5300794"/>
            <a:chOff x="117853" y="1006221"/>
            <a:chExt cx="9195754" cy="5300794"/>
          </a:xfrm>
        </p:grpSpPr>
        <p:sp>
          <p:nvSpPr>
            <p:cNvPr id="7" name="Rectangle 6">
              <a:extLst>
                <a:ext uri="{FF2B5EF4-FFF2-40B4-BE49-F238E27FC236}">
                  <a16:creationId xmlns:a16="http://schemas.microsoft.com/office/drawing/2014/main" id="{917370FE-285B-AAE0-17E1-9DCCA10E5751}"/>
                </a:ext>
              </a:extLst>
            </p:cNvPr>
            <p:cNvSpPr/>
            <p:nvPr/>
          </p:nvSpPr>
          <p:spPr bwMode="auto">
            <a:xfrm>
              <a:off x="8332839" y="1039114"/>
              <a:ext cx="980768" cy="526790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28793267-88AD-FB27-EFAA-781E19B23285}"/>
                </a:ext>
              </a:extLst>
            </p:cNvPr>
            <p:cNvSpPr/>
            <p:nvPr/>
          </p:nvSpPr>
          <p:spPr bwMode="auto">
            <a:xfrm>
              <a:off x="117853" y="1006221"/>
              <a:ext cx="898769" cy="526790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6" name="TextBox 5">
            <a:extLst>
              <a:ext uri="{FF2B5EF4-FFF2-40B4-BE49-F238E27FC236}">
                <a16:creationId xmlns:a16="http://schemas.microsoft.com/office/drawing/2014/main" id="{CD3E09EC-91A4-21A2-D658-3221CCF0DB44}"/>
              </a:ext>
            </a:extLst>
          </p:cNvPr>
          <p:cNvSpPr txBox="1"/>
          <p:nvPr/>
        </p:nvSpPr>
        <p:spPr>
          <a:xfrm>
            <a:off x="8523796" y="2994897"/>
            <a:ext cx="3565473" cy="1323439"/>
          </a:xfrm>
          <a:prstGeom prst="rect">
            <a:avLst/>
          </a:prstGeom>
          <a:noFill/>
        </p:spPr>
        <p:txBody>
          <a:bodyPr wrap="square">
            <a:spAutoFit/>
          </a:bodyPr>
          <a:lstStyle/>
          <a:p>
            <a:r>
              <a:rPr lang="en-US" sz="2000" b="1" dirty="0">
                <a:solidFill>
                  <a:schemeClr val="tx2"/>
                </a:solidFill>
                <a:latin typeface="+mn-lt"/>
              </a:rPr>
              <a:t>Blue utilizes waypoints</a:t>
            </a:r>
          </a:p>
          <a:p>
            <a:endParaRPr lang="en-US" sz="2000" b="1" dirty="0">
              <a:solidFill>
                <a:schemeClr val="tx2"/>
              </a:solidFill>
              <a:latin typeface="+mn-lt"/>
              <a:ea typeface="Calibri"/>
              <a:cs typeface="Calibri"/>
            </a:endParaRPr>
          </a:p>
          <a:p>
            <a:r>
              <a:rPr lang="en-US" sz="2000" b="1" dirty="0">
                <a:solidFill>
                  <a:srgbClr val="FF0000"/>
                </a:solidFill>
                <a:latin typeface="+mn-lt"/>
                <a:ea typeface="Calibri"/>
                <a:cs typeface="Calibri"/>
              </a:rPr>
              <a:t>Red</a:t>
            </a:r>
            <a:r>
              <a:rPr lang="en-US" sz="2000" b="1" dirty="0">
                <a:solidFill>
                  <a:schemeClr val="tx2"/>
                </a:solidFill>
                <a:latin typeface="+mn-lt"/>
                <a:ea typeface="Calibri"/>
                <a:cs typeface="Calibri"/>
              </a:rPr>
              <a:t> utilizes fine-grained movements</a:t>
            </a:r>
          </a:p>
        </p:txBody>
      </p:sp>
      <p:sp>
        <p:nvSpPr>
          <p:cNvPr id="11" name="TextBox 10">
            <a:extLst>
              <a:ext uri="{FF2B5EF4-FFF2-40B4-BE49-F238E27FC236}">
                <a16:creationId xmlns:a16="http://schemas.microsoft.com/office/drawing/2014/main" id="{1FFC6BBB-38E2-D5E4-C2A1-B005733EEB85}"/>
              </a:ext>
            </a:extLst>
          </p:cNvPr>
          <p:cNvSpPr txBox="1"/>
          <p:nvPr/>
        </p:nvSpPr>
        <p:spPr>
          <a:xfrm>
            <a:off x="8638087" y="5204801"/>
            <a:ext cx="3114215" cy="584775"/>
          </a:xfrm>
          <a:prstGeom prst="rect">
            <a:avLst/>
          </a:prstGeom>
          <a:noFill/>
        </p:spPr>
        <p:txBody>
          <a:bodyPr wrap="square" rtlCol="0">
            <a:spAutoFit/>
          </a:bodyPr>
          <a:lstStyle/>
          <a:p>
            <a:r>
              <a:rPr lang="en-US" dirty="0"/>
              <a:t>Blue wins 98%</a:t>
            </a:r>
          </a:p>
        </p:txBody>
      </p:sp>
    </p:spTree>
    <p:extLst>
      <p:ext uri="{BB962C8B-B14F-4D97-AF65-F5344CB8AC3E}">
        <p14:creationId xmlns:p14="http://schemas.microsoft.com/office/powerpoint/2010/main" val="414184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20528" y="0"/>
            <a:ext cx="7971503" cy="841248"/>
          </a:xfrm>
        </p:spPr>
        <p:txBody>
          <a:bodyPr/>
          <a:lstStyle/>
          <a:p>
            <a:pPr eaLnBrk="1" hangingPunct="1"/>
            <a:r>
              <a:rPr lang="en-US" dirty="0"/>
              <a:t>General Motivation for </a:t>
            </a:r>
            <a:br>
              <a:rPr lang="en-US" dirty="0"/>
            </a:br>
            <a:r>
              <a:rPr lang="en-US" dirty="0"/>
              <a:t>Human-inspired Adaptive Teaming Systems Group</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a:t>
            </a:fld>
            <a:endParaRPr lang="en-US" dirty="0">
              <a:solidFill>
                <a:srgbClr val="000000"/>
              </a:solidFill>
            </a:endParaRPr>
          </a:p>
        </p:txBody>
      </p:sp>
      <p:sp>
        <p:nvSpPr>
          <p:cNvPr id="8" name="Rectangle 3"/>
          <p:cNvSpPr>
            <a:spLocks noGrp="1" noChangeArrowheads="1"/>
          </p:cNvSpPr>
          <p:nvPr>
            <p:ph idx="1"/>
          </p:nvPr>
        </p:nvSpPr>
        <p:spPr>
          <a:xfrm>
            <a:off x="561959" y="2042435"/>
            <a:ext cx="10928351" cy="2131460"/>
          </a:xfrm>
        </p:spPr>
        <p:txBody>
          <a:bodyPr/>
          <a:lstStyle/>
          <a:p>
            <a:pPr marL="0" indent="0" algn="ctr">
              <a:buClrTx/>
              <a:buNone/>
            </a:pPr>
            <a:r>
              <a:rPr lang="en-US" sz="3600" b="0" i="0" dirty="0">
                <a:effectLst/>
                <a:latin typeface="+mn-lt"/>
                <a:cs typeface="Arial" panose="020B0604020202020204" pitchFamily="34" charset="0"/>
              </a:rPr>
              <a:t>To develop cost-effective, challenging training experiences with reduced reliance on human participants and shortened development time</a:t>
            </a:r>
            <a:endParaRPr lang="en-US" sz="3600" dirty="0">
              <a:latin typeface="+mn-lt"/>
              <a:cs typeface="Arial" panose="020B0604020202020204" pitchFamily="34" charset="0"/>
            </a:endParaRPr>
          </a:p>
        </p:txBody>
      </p:sp>
    </p:spTree>
    <p:extLst>
      <p:ext uri="{BB962C8B-B14F-4D97-AF65-F5344CB8AC3E}">
        <p14:creationId xmlns:p14="http://schemas.microsoft.com/office/powerpoint/2010/main" val="250788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lue_nowp_red_wp (1)">
            <a:hlinkClick r:id="" action="ppaction://media"/>
            <a:extLst>
              <a:ext uri="{FF2B5EF4-FFF2-40B4-BE49-F238E27FC236}">
                <a16:creationId xmlns:a16="http://schemas.microsoft.com/office/drawing/2014/main" id="{D98CA96F-23A5-1AFA-B915-5D8B59ED8E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607" y="1101314"/>
            <a:ext cx="9144000" cy="5143500"/>
          </a:xfrm>
          <a:prstGeom prst="rect">
            <a:avLst/>
          </a:prstGeom>
        </p:spPr>
      </p:pic>
      <p:sp>
        <p:nvSpPr>
          <p:cNvPr id="9218" name="Rectangle 2"/>
          <p:cNvSpPr>
            <a:spLocks noGrp="1" noChangeArrowheads="1"/>
          </p:cNvSpPr>
          <p:nvPr>
            <p:ph type="title"/>
          </p:nvPr>
        </p:nvSpPr>
        <p:spPr>
          <a:xfrm>
            <a:off x="1536808" y="0"/>
            <a:ext cx="8225734" cy="841248"/>
          </a:xfrm>
        </p:spPr>
        <p:txBody>
          <a:bodyPr/>
          <a:lstStyle/>
          <a:p>
            <a:pPr eaLnBrk="1" hangingPunct="1"/>
            <a:r>
              <a:rPr lang="en-US" dirty="0"/>
              <a:t>Sample Evaluation Run - 3</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20</a:t>
            </a:fld>
            <a:endParaRPr lang="en-US" dirty="0">
              <a:solidFill>
                <a:srgbClr val="000000"/>
              </a:solidFill>
            </a:endParaRPr>
          </a:p>
        </p:txBody>
      </p:sp>
      <p:grpSp>
        <p:nvGrpSpPr>
          <p:cNvPr id="2" name="Group 1">
            <a:extLst>
              <a:ext uri="{FF2B5EF4-FFF2-40B4-BE49-F238E27FC236}">
                <a16:creationId xmlns:a16="http://schemas.microsoft.com/office/drawing/2014/main" id="{01621608-2C3A-CB3C-DDA0-A49A918B9434}"/>
              </a:ext>
            </a:extLst>
          </p:cNvPr>
          <p:cNvGrpSpPr/>
          <p:nvPr/>
        </p:nvGrpSpPr>
        <p:grpSpPr>
          <a:xfrm>
            <a:off x="143730" y="1022667"/>
            <a:ext cx="9195754" cy="5300794"/>
            <a:chOff x="117853" y="1006221"/>
            <a:chExt cx="9195754" cy="5300794"/>
          </a:xfrm>
        </p:grpSpPr>
        <p:sp>
          <p:nvSpPr>
            <p:cNvPr id="4" name="Rectangle 3">
              <a:extLst>
                <a:ext uri="{FF2B5EF4-FFF2-40B4-BE49-F238E27FC236}">
                  <a16:creationId xmlns:a16="http://schemas.microsoft.com/office/drawing/2014/main" id="{C944FD33-99F7-4496-3140-1E3084CAEEAB}"/>
                </a:ext>
              </a:extLst>
            </p:cNvPr>
            <p:cNvSpPr/>
            <p:nvPr/>
          </p:nvSpPr>
          <p:spPr bwMode="auto">
            <a:xfrm>
              <a:off x="8332839" y="1039114"/>
              <a:ext cx="980768" cy="526790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Rectangle 6">
              <a:extLst>
                <a:ext uri="{FF2B5EF4-FFF2-40B4-BE49-F238E27FC236}">
                  <a16:creationId xmlns:a16="http://schemas.microsoft.com/office/drawing/2014/main" id="{D2FD9BC4-EB30-F26F-F037-98C7CB8B537B}"/>
                </a:ext>
              </a:extLst>
            </p:cNvPr>
            <p:cNvSpPr/>
            <p:nvPr/>
          </p:nvSpPr>
          <p:spPr bwMode="auto">
            <a:xfrm>
              <a:off x="117853" y="1006221"/>
              <a:ext cx="898769" cy="526790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6" name="TextBox 5">
            <a:extLst>
              <a:ext uri="{FF2B5EF4-FFF2-40B4-BE49-F238E27FC236}">
                <a16:creationId xmlns:a16="http://schemas.microsoft.com/office/drawing/2014/main" id="{CD3E09EC-91A4-21A2-D658-3221CCF0DB44}"/>
              </a:ext>
            </a:extLst>
          </p:cNvPr>
          <p:cNvSpPr txBox="1"/>
          <p:nvPr/>
        </p:nvSpPr>
        <p:spPr>
          <a:xfrm>
            <a:off x="8482797" y="2767279"/>
            <a:ext cx="3565473" cy="1323439"/>
          </a:xfrm>
          <a:prstGeom prst="rect">
            <a:avLst/>
          </a:prstGeom>
          <a:noFill/>
        </p:spPr>
        <p:txBody>
          <a:bodyPr wrap="square">
            <a:spAutoFit/>
          </a:bodyPr>
          <a:lstStyle/>
          <a:p>
            <a:r>
              <a:rPr lang="en-US" sz="2000" b="1" dirty="0">
                <a:solidFill>
                  <a:schemeClr val="tx2"/>
                </a:solidFill>
                <a:latin typeface="+mn-lt"/>
              </a:rPr>
              <a:t>Blue utilizes fine-grained movements</a:t>
            </a:r>
          </a:p>
          <a:p>
            <a:endParaRPr lang="en-US" sz="2000" b="1" dirty="0">
              <a:solidFill>
                <a:schemeClr val="tx2"/>
              </a:solidFill>
              <a:latin typeface="+mn-lt"/>
              <a:ea typeface="Calibri"/>
              <a:cs typeface="Calibri"/>
            </a:endParaRPr>
          </a:p>
          <a:p>
            <a:r>
              <a:rPr lang="en-US" sz="2000" b="1" dirty="0">
                <a:solidFill>
                  <a:srgbClr val="FF0000"/>
                </a:solidFill>
                <a:latin typeface="+mn-lt"/>
                <a:ea typeface="Calibri"/>
                <a:cs typeface="Calibri"/>
              </a:rPr>
              <a:t>Red</a:t>
            </a:r>
            <a:r>
              <a:rPr lang="en-US" sz="2000" b="1" dirty="0">
                <a:solidFill>
                  <a:schemeClr val="tx2"/>
                </a:solidFill>
                <a:latin typeface="+mn-lt"/>
                <a:ea typeface="Calibri"/>
                <a:cs typeface="Calibri"/>
              </a:rPr>
              <a:t> utilizes waypoints</a:t>
            </a:r>
          </a:p>
        </p:txBody>
      </p:sp>
      <p:sp>
        <p:nvSpPr>
          <p:cNvPr id="9" name="TextBox 8">
            <a:extLst>
              <a:ext uri="{FF2B5EF4-FFF2-40B4-BE49-F238E27FC236}">
                <a16:creationId xmlns:a16="http://schemas.microsoft.com/office/drawing/2014/main" id="{67EAFE73-1583-28CC-D9CA-2F37B33C33EA}"/>
              </a:ext>
            </a:extLst>
          </p:cNvPr>
          <p:cNvSpPr txBox="1"/>
          <p:nvPr/>
        </p:nvSpPr>
        <p:spPr>
          <a:xfrm>
            <a:off x="8638087" y="5204801"/>
            <a:ext cx="3114215" cy="584775"/>
          </a:xfrm>
          <a:prstGeom prst="rect">
            <a:avLst/>
          </a:prstGeom>
          <a:noFill/>
        </p:spPr>
        <p:txBody>
          <a:bodyPr wrap="square" rtlCol="0">
            <a:spAutoFit/>
          </a:bodyPr>
          <a:lstStyle/>
          <a:p>
            <a:r>
              <a:rPr lang="en-US" dirty="0"/>
              <a:t>Red wins 88%</a:t>
            </a:r>
          </a:p>
        </p:txBody>
      </p:sp>
    </p:spTree>
    <p:extLst>
      <p:ext uri="{BB962C8B-B14F-4D97-AF65-F5344CB8AC3E}">
        <p14:creationId xmlns:p14="http://schemas.microsoft.com/office/powerpoint/2010/main" val="11032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Waypoint Movements at Various Fidelity Levels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21</a:t>
            </a:fld>
            <a:endParaRPr lang="en-US" dirty="0">
              <a:solidFill>
                <a:srgbClr val="000000"/>
              </a:solidFill>
            </a:endParaRPr>
          </a:p>
        </p:txBody>
      </p:sp>
      <p:grpSp>
        <p:nvGrpSpPr>
          <p:cNvPr id="8" name="Group 7">
            <a:extLst>
              <a:ext uri="{FF2B5EF4-FFF2-40B4-BE49-F238E27FC236}">
                <a16:creationId xmlns:a16="http://schemas.microsoft.com/office/drawing/2014/main" id="{FAE8B136-3846-6CEE-465A-92F2861E2BF4}"/>
              </a:ext>
            </a:extLst>
          </p:cNvPr>
          <p:cNvGrpSpPr/>
          <p:nvPr/>
        </p:nvGrpSpPr>
        <p:grpSpPr>
          <a:xfrm>
            <a:off x="505296" y="1003466"/>
            <a:ext cx="3427821" cy="3184828"/>
            <a:chOff x="424545" y="2835014"/>
            <a:chExt cx="3427821" cy="3184828"/>
          </a:xfrm>
        </p:grpSpPr>
        <p:pic>
          <p:nvPicPr>
            <p:cNvPr id="4" name="Picture 3">
              <a:extLst>
                <a:ext uri="{FF2B5EF4-FFF2-40B4-BE49-F238E27FC236}">
                  <a16:creationId xmlns:a16="http://schemas.microsoft.com/office/drawing/2014/main" id="{CA39B765-DD8D-2032-7AB5-ECBB41651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45" y="3429000"/>
              <a:ext cx="3082834" cy="2590842"/>
            </a:xfrm>
            <a:prstGeom prst="rect">
              <a:avLst/>
            </a:prstGeom>
          </p:spPr>
        </p:pic>
        <p:sp>
          <p:nvSpPr>
            <p:cNvPr id="2" name="TextBox 1">
              <a:extLst>
                <a:ext uri="{FF2B5EF4-FFF2-40B4-BE49-F238E27FC236}">
                  <a16:creationId xmlns:a16="http://schemas.microsoft.com/office/drawing/2014/main" id="{C2564E61-5FBE-25EC-1A33-0979CE35EB99}"/>
                </a:ext>
              </a:extLst>
            </p:cNvPr>
            <p:cNvSpPr txBox="1"/>
            <p:nvPr/>
          </p:nvSpPr>
          <p:spPr>
            <a:xfrm>
              <a:off x="769532" y="2835014"/>
              <a:ext cx="3082834" cy="400110"/>
            </a:xfrm>
            <a:prstGeom prst="rect">
              <a:avLst/>
            </a:prstGeom>
            <a:noFill/>
          </p:spPr>
          <p:txBody>
            <a:bodyPr wrap="square" rtlCol="0">
              <a:spAutoFit/>
            </a:bodyPr>
            <a:lstStyle/>
            <a:p>
              <a:r>
                <a:rPr lang="en-US" sz="2000" dirty="0">
                  <a:solidFill>
                    <a:schemeClr val="bg1"/>
                  </a:solidFill>
                  <a:latin typeface="National Book" panose="02000503000000020004"/>
                </a:rPr>
                <a:t>Graph Based Simulation</a:t>
              </a:r>
            </a:p>
          </p:txBody>
        </p:sp>
      </p:grpSp>
      <p:grpSp>
        <p:nvGrpSpPr>
          <p:cNvPr id="9" name="Group 8">
            <a:extLst>
              <a:ext uri="{FF2B5EF4-FFF2-40B4-BE49-F238E27FC236}">
                <a16:creationId xmlns:a16="http://schemas.microsoft.com/office/drawing/2014/main" id="{003D670B-10CB-187F-6C4F-73D1646AA2E2}"/>
              </a:ext>
            </a:extLst>
          </p:cNvPr>
          <p:cNvGrpSpPr/>
          <p:nvPr/>
        </p:nvGrpSpPr>
        <p:grpSpPr>
          <a:xfrm>
            <a:off x="4258527" y="995294"/>
            <a:ext cx="4000472" cy="3193000"/>
            <a:chOff x="4108369" y="2826842"/>
            <a:chExt cx="4000472" cy="3193000"/>
          </a:xfrm>
        </p:grpSpPr>
        <p:pic>
          <p:nvPicPr>
            <p:cNvPr id="7" name="Picture 6">
              <a:extLst>
                <a:ext uri="{FF2B5EF4-FFF2-40B4-BE49-F238E27FC236}">
                  <a16:creationId xmlns:a16="http://schemas.microsoft.com/office/drawing/2014/main" id="{CE0AD6F5-7C15-EF58-FB6D-66EB36F53BAF}"/>
                </a:ext>
              </a:extLst>
            </p:cNvPr>
            <p:cNvPicPr>
              <a:picLocks noChangeAspect="1"/>
            </p:cNvPicPr>
            <p:nvPr/>
          </p:nvPicPr>
          <p:blipFill>
            <a:blip r:embed="rId6"/>
            <a:stretch>
              <a:fillRect/>
            </a:stretch>
          </p:blipFill>
          <p:spPr>
            <a:xfrm>
              <a:off x="4108369" y="3429000"/>
              <a:ext cx="3840480" cy="2590842"/>
            </a:xfrm>
            <a:prstGeom prst="rect">
              <a:avLst/>
            </a:prstGeom>
          </p:spPr>
        </p:pic>
        <p:sp>
          <p:nvSpPr>
            <p:cNvPr id="10" name="TextBox 9">
              <a:extLst>
                <a:ext uri="{FF2B5EF4-FFF2-40B4-BE49-F238E27FC236}">
                  <a16:creationId xmlns:a16="http://schemas.microsoft.com/office/drawing/2014/main" id="{392F4B2A-3AC9-EAEC-2FD0-553966132F84}"/>
                </a:ext>
              </a:extLst>
            </p:cNvPr>
            <p:cNvSpPr txBox="1"/>
            <p:nvPr/>
          </p:nvSpPr>
          <p:spPr>
            <a:xfrm>
              <a:off x="5026007" y="2826842"/>
              <a:ext cx="3082834" cy="400110"/>
            </a:xfrm>
            <a:prstGeom prst="rect">
              <a:avLst/>
            </a:prstGeom>
            <a:noFill/>
          </p:spPr>
          <p:txBody>
            <a:bodyPr wrap="square" rtlCol="0">
              <a:spAutoFit/>
            </a:bodyPr>
            <a:lstStyle/>
            <a:p>
              <a:r>
                <a:rPr lang="en-US" sz="2000" dirty="0">
                  <a:solidFill>
                    <a:schemeClr val="bg1"/>
                  </a:solidFill>
                  <a:latin typeface="National Book" panose="02000503000000020004"/>
                </a:rPr>
                <a:t> Basic Unity Scenes</a:t>
              </a:r>
            </a:p>
          </p:txBody>
        </p:sp>
      </p:grpSp>
      <p:pic>
        <p:nvPicPr>
          <p:cNvPr id="11" name="2v1_5hp">
            <a:hlinkClick r:id="" action="ppaction://media"/>
            <a:extLst>
              <a:ext uri="{FF2B5EF4-FFF2-40B4-BE49-F238E27FC236}">
                <a16:creationId xmlns:a16="http://schemas.microsoft.com/office/drawing/2014/main" id="{219E7A6C-F951-3339-7867-C91FDD7BFB7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89022" y="1587169"/>
            <a:ext cx="3441814" cy="2590842"/>
          </a:xfrm>
          <a:prstGeom prst="rect">
            <a:avLst/>
          </a:prstGeom>
        </p:spPr>
      </p:pic>
      <p:sp>
        <p:nvSpPr>
          <p:cNvPr id="12" name="TextBox 11">
            <a:extLst>
              <a:ext uri="{FF2B5EF4-FFF2-40B4-BE49-F238E27FC236}">
                <a16:creationId xmlns:a16="http://schemas.microsoft.com/office/drawing/2014/main" id="{DFA0BC1C-016A-4CF4-EEB1-999FFC21AAE9}"/>
              </a:ext>
            </a:extLst>
          </p:cNvPr>
          <p:cNvSpPr txBox="1"/>
          <p:nvPr/>
        </p:nvSpPr>
        <p:spPr>
          <a:xfrm>
            <a:off x="8695980" y="995294"/>
            <a:ext cx="2827898" cy="584775"/>
          </a:xfrm>
          <a:prstGeom prst="rect">
            <a:avLst/>
          </a:prstGeom>
          <a:noFill/>
        </p:spPr>
        <p:txBody>
          <a:bodyPr wrap="square" rtlCol="0">
            <a:spAutoFit/>
          </a:bodyPr>
          <a:lstStyle/>
          <a:p>
            <a:r>
              <a:rPr lang="en-US" b="1" dirty="0"/>
              <a:t>High Fidelity</a:t>
            </a:r>
          </a:p>
        </p:txBody>
      </p:sp>
      <p:sp>
        <p:nvSpPr>
          <p:cNvPr id="13" name="TextBox 12">
            <a:extLst>
              <a:ext uri="{FF2B5EF4-FFF2-40B4-BE49-F238E27FC236}">
                <a16:creationId xmlns:a16="http://schemas.microsoft.com/office/drawing/2014/main" id="{D893F93F-E30D-46AD-ADC1-A3AE57F181EC}"/>
              </a:ext>
            </a:extLst>
          </p:cNvPr>
          <p:cNvSpPr txBox="1"/>
          <p:nvPr/>
        </p:nvSpPr>
        <p:spPr>
          <a:xfrm>
            <a:off x="4886888" y="988207"/>
            <a:ext cx="2587567" cy="584775"/>
          </a:xfrm>
          <a:prstGeom prst="rect">
            <a:avLst/>
          </a:prstGeom>
          <a:noFill/>
        </p:spPr>
        <p:txBody>
          <a:bodyPr wrap="square" rtlCol="0">
            <a:spAutoFit/>
          </a:bodyPr>
          <a:lstStyle/>
          <a:p>
            <a:r>
              <a:rPr lang="en-US" b="1" dirty="0"/>
              <a:t>Mid Fidelity</a:t>
            </a:r>
          </a:p>
        </p:txBody>
      </p:sp>
      <p:sp>
        <p:nvSpPr>
          <p:cNvPr id="14" name="TextBox 13">
            <a:extLst>
              <a:ext uri="{FF2B5EF4-FFF2-40B4-BE49-F238E27FC236}">
                <a16:creationId xmlns:a16="http://schemas.microsoft.com/office/drawing/2014/main" id="{FD19F4E2-125A-4149-72A8-78A0E206814E}"/>
              </a:ext>
            </a:extLst>
          </p:cNvPr>
          <p:cNvSpPr txBox="1"/>
          <p:nvPr/>
        </p:nvSpPr>
        <p:spPr>
          <a:xfrm>
            <a:off x="717023" y="986029"/>
            <a:ext cx="2659377" cy="584775"/>
          </a:xfrm>
          <a:prstGeom prst="rect">
            <a:avLst/>
          </a:prstGeom>
          <a:noFill/>
        </p:spPr>
        <p:txBody>
          <a:bodyPr wrap="square" rtlCol="0">
            <a:spAutoFit/>
          </a:bodyPr>
          <a:lstStyle/>
          <a:p>
            <a:r>
              <a:rPr lang="en-US" b="1" dirty="0"/>
              <a:t>Low Fidelity</a:t>
            </a:r>
          </a:p>
        </p:txBody>
      </p:sp>
      <p:sp>
        <p:nvSpPr>
          <p:cNvPr id="15" name="TextBox 14">
            <a:extLst>
              <a:ext uri="{FF2B5EF4-FFF2-40B4-BE49-F238E27FC236}">
                <a16:creationId xmlns:a16="http://schemas.microsoft.com/office/drawing/2014/main" id="{193B26E8-C634-ED75-6387-EF32B9B112C1}"/>
              </a:ext>
            </a:extLst>
          </p:cNvPr>
          <p:cNvSpPr txBox="1"/>
          <p:nvPr/>
        </p:nvSpPr>
        <p:spPr>
          <a:xfrm>
            <a:off x="407323" y="4214942"/>
            <a:ext cx="3278775" cy="1631216"/>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mn-lt"/>
              </a:rPr>
              <a:t>Devise a graph sim env based on geo-specific waypoints</a:t>
            </a:r>
          </a:p>
          <a:p>
            <a:pPr marL="342900" indent="-342900">
              <a:buFont typeface="Wingdings" panose="05000000000000000000" pitchFamily="2" charset="2"/>
              <a:buChar char="§"/>
            </a:pPr>
            <a:r>
              <a:rPr lang="en-US" sz="2000" dirty="0">
                <a:latin typeface="+mn-lt"/>
              </a:rPr>
              <a:t>Emulate the real scene</a:t>
            </a:r>
          </a:p>
          <a:p>
            <a:pPr marL="342900" indent="-342900">
              <a:buFont typeface="Wingdings" panose="05000000000000000000" pitchFamily="2" charset="2"/>
              <a:buChar char="§"/>
            </a:pPr>
            <a:r>
              <a:rPr lang="en-US" sz="2000" dirty="0">
                <a:latin typeface="+mn-lt"/>
              </a:rPr>
              <a:t>Fastest</a:t>
            </a:r>
          </a:p>
        </p:txBody>
      </p:sp>
      <p:sp>
        <p:nvSpPr>
          <p:cNvPr id="16" name="TextBox 15">
            <a:extLst>
              <a:ext uri="{FF2B5EF4-FFF2-40B4-BE49-F238E27FC236}">
                <a16:creationId xmlns:a16="http://schemas.microsoft.com/office/drawing/2014/main" id="{8014E29E-3AA0-52B4-47EE-4C3EB2A6CF2E}"/>
              </a:ext>
            </a:extLst>
          </p:cNvPr>
          <p:cNvSpPr txBox="1"/>
          <p:nvPr/>
        </p:nvSpPr>
        <p:spPr>
          <a:xfrm>
            <a:off x="4235739" y="4291052"/>
            <a:ext cx="4023260" cy="1323439"/>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mn-lt"/>
              </a:rPr>
              <a:t>Approximate the geo-specific terrain</a:t>
            </a:r>
          </a:p>
          <a:p>
            <a:pPr marL="342900" indent="-342900">
              <a:buFont typeface="Wingdings" panose="05000000000000000000" pitchFamily="2" charset="2"/>
              <a:buChar char="§"/>
            </a:pPr>
            <a:r>
              <a:rPr lang="en-US" sz="2000" dirty="0">
                <a:latin typeface="+mn-lt"/>
              </a:rPr>
              <a:t>Leverage the game engine</a:t>
            </a:r>
          </a:p>
          <a:p>
            <a:pPr marL="342900" indent="-342900">
              <a:buFont typeface="Wingdings" panose="05000000000000000000" pitchFamily="2" charset="2"/>
              <a:buChar char="§"/>
            </a:pPr>
            <a:r>
              <a:rPr lang="en-US" sz="2000" dirty="0">
                <a:latin typeface="+mn-lt"/>
              </a:rPr>
              <a:t>Faster</a:t>
            </a:r>
          </a:p>
        </p:txBody>
      </p:sp>
      <p:sp>
        <p:nvSpPr>
          <p:cNvPr id="17" name="TextBox 16">
            <a:extLst>
              <a:ext uri="{FF2B5EF4-FFF2-40B4-BE49-F238E27FC236}">
                <a16:creationId xmlns:a16="http://schemas.microsoft.com/office/drawing/2014/main" id="{9824E581-8B0B-7F54-66C4-E4C1084C2564}"/>
              </a:ext>
            </a:extLst>
          </p:cNvPr>
          <p:cNvSpPr txBox="1"/>
          <p:nvPr/>
        </p:nvSpPr>
        <p:spPr>
          <a:xfrm>
            <a:off x="8389022" y="4241920"/>
            <a:ext cx="3278775" cy="1631216"/>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mn-lt"/>
              </a:rPr>
              <a:t>Geo-specific terrain</a:t>
            </a:r>
          </a:p>
          <a:p>
            <a:pPr marL="342900" indent="-342900">
              <a:buFont typeface="Wingdings" panose="05000000000000000000" pitchFamily="2" charset="2"/>
              <a:buChar char="§"/>
            </a:pPr>
            <a:r>
              <a:rPr lang="en-US" sz="2000" dirty="0">
                <a:latin typeface="+mn-lt"/>
              </a:rPr>
              <a:t>Various resolutions based on distance between waypoints</a:t>
            </a:r>
          </a:p>
          <a:p>
            <a:pPr marL="342900" indent="-342900">
              <a:buFont typeface="Wingdings" panose="05000000000000000000" pitchFamily="2" charset="2"/>
              <a:buChar char="§"/>
            </a:pPr>
            <a:r>
              <a:rPr lang="en-US" sz="2000" dirty="0">
                <a:latin typeface="+mn-lt"/>
              </a:rPr>
              <a:t>Fast</a:t>
            </a:r>
          </a:p>
        </p:txBody>
      </p:sp>
      <p:sp>
        <p:nvSpPr>
          <p:cNvPr id="18" name="TextBox 17">
            <a:extLst>
              <a:ext uri="{FF2B5EF4-FFF2-40B4-BE49-F238E27FC236}">
                <a16:creationId xmlns:a16="http://schemas.microsoft.com/office/drawing/2014/main" id="{A66CABAB-AAFA-9ECC-C92E-554BA56D7DD8}"/>
              </a:ext>
            </a:extLst>
          </p:cNvPr>
          <p:cNvSpPr txBox="1"/>
          <p:nvPr/>
        </p:nvSpPr>
        <p:spPr>
          <a:xfrm>
            <a:off x="505296" y="5869793"/>
            <a:ext cx="11686704"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2"/>
                </a:solidFill>
                <a:latin typeface="National Book" panose="02000503000000020004"/>
                <a:ea typeface="Calibri"/>
                <a:cs typeface="Calibri"/>
              </a:rPr>
              <a:t>We still need to fine-tune the models, but waypoints provide a structure for policy transfer</a:t>
            </a:r>
            <a:endParaRPr lang="en-US" sz="2400" b="1" dirty="0">
              <a:solidFill>
                <a:schemeClr val="tx2"/>
              </a:solidFill>
              <a:latin typeface="National Book" panose="02000503000000020004"/>
            </a:endParaRPr>
          </a:p>
        </p:txBody>
      </p:sp>
    </p:spTree>
    <p:extLst>
      <p:ext uri="{BB962C8B-B14F-4D97-AF65-F5344CB8AC3E}">
        <p14:creationId xmlns:p14="http://schemas.microsoft.com/office/powerpoint/2010/main" val="155842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Summary</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22</a:t>
            </a:fld>
            <a:endParaRPr lang="en-US" dirty="0">
              <a:solidFill>
                <a:srgbClr val="000000"/>
              </a:solidFill>
            </a:endParaRPr>
          </a:p>
        </p:txBody>
      </p:sp>
      <p:sp>
        <p:nvSpPr>
          <p:cNvPr id="4" name="Rectangle 3">
            <a:extLst>
              <a:ext uri="{FF2B5EF4-FFF2-40B4-BE49-F238E27FC236}">
                <a16:creationId xmlns:a16="http://schemas.microsoft.com/office/drawing/2014/main" id="{C7A6E8DA-3F82-B3C7-67D1-405237E9028B}"/>
              </a:ext>
            </a:extLst>
          </p:cNvPr>
          <p:cNvSpPr txBox="1">
            <a:spLocks noChangeArrowheads="1"/>
          </p:cNvSpPr>
          <p:nvPr/>
        </p:nvSpPr>
        <p:spPr>
          <a:xfrm>
            <a:off x="697296" y="1230670"/>
            <a:ext cx="10928351" cy="4890211"/>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endParaRPr lang="en-US" kern="0" dirty="0"/>
          </a:p>
          <a:p>
            <a:r>
              <a:rPr lang="en-US" kern="0" dirty="0">
                <a:latin typeface="+mn-lt"/>
              </a:rPr>
              <a:t>Waypoint-based movements significantly speed up RL experiments on geo-specific terrains</a:t>
            </a:r>
          </a:p>
          <a:p>
            <a:pPr lvl="1"/>
            <a:r>
              <a:rPr lang="en-US" kern="0" dirty="0">
                <a:latin typeface="+mn-lt"/>
              </a:rPr>
              <a:t>Less frequent decisions</a:t>
            </a:r>
          </a:p>
          <a:p>
            <a:pPr lvl="1"/>
            <a:r>
              <a:rPr lang="en-US" kern="0" dirty="0">
                <a:latin typeface="+mn-lt"/>
              </a:rPr>
              <a:t>Preprocessing eliminates the need for path finding -&gt; Faster than real-time experiments</a:t>
            </a:r>
          </a:p>
          <a:p>
            <a:r>
              <a:rPr lang="en-US" kern="0" dirty="0">
                <a:latin typeface="+mn-lt"/>
              </a:rPr>
              <a:t>Waypoint-based movements approximate human trajectories</a:t>
            </a:r>
          </a:p>
          <a:p>
            <a:r>
              <a:rPr lang="en-US" kern="0" dirty="0">
                <a:latin typeface="+mn-lt"/>
              </a:rPr>
              <a:t>Resolution flexibility may assist to define different navigation graphs for different units operating on the same geo-specific terrain</a:t>
            </a:r>
          </a:p>
        </p:txBody>
      </p:sp>
    </p:spTree>
    <p:extLst>
      <p:ext uri="{BB962C8B-B14F-4D97-AF65-F5344CB8AC3E}">
        <p14:creationId xmlns:p14="http://schemas.microsoft.com/office/powerpoint/2010/main" val="4850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Multi-agent Reinforcement Learning (MARL)</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3</a:t>
            </a:fld>
            <a:endParaRPr lang="en-US" dirty="0">
              <a:solidFill>
                <a:srgbClr val="000000"/>
              </a:solidFill>
            </a:endParaRPr>
          </a:p>
        </p:txBody>
      </p:sp>
      <p:sp>
        <p:nvSpPr>
          <p:cNvPr id="4" name="Rectangle 3">
            <a:extLst>
              <a:ext uri="{FF2B5EF4-FFF2-40B4-BE49-F238E27FC236}">
                <a16:creationId xmlns:a16="http://schemas.microsoft.com/office/drawing/2014/main" id="{C7A6E8DA-3F82-B3C7-67D1-405237E9028B}"/>
              </a:ext>
            </a:extLst>
          </p:cNvPr>
          <p:cNvSpPr txBox="1">
            <a:spLocks noChangeArrowheads="1"/>
          </p:cNvSpPr>
          <p:nvPr/>
        </p:nvSpPr>
        <p:spPr>
          <a:xfrm>
            <a:off x="464574" y="1106262"/>
            <a:ext cx="11161073" cy="5228170"/>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ClrTx/>
              <a:buNone/>
            </a:pPr>
            <a:r>
              <a:rPr lang="en-US" sz="3200" dirty="0">
                <a:latin typeface="+mn-lt"/>
                <a:cs typeface="Arial" panose="020B0604020202020204" pitchFamily="34" charset="0"/>
              </a:rPr>
              <a:t>Multiple agents learn by dynamically interacting with an environment and each other, providing a framework for evaluating competitive and collaborative dynamics </a:t>
            </a:r>
          </a:p>
          <a:p>
            <a:pPr marL="1200150" lvl="2" indent="-398463">
              <a:lnSpc>
                <a:spcPct val="90000"/>
              </a:lnSpc>
              <a:buClr>
                <a:schemeClr val="tx1"/>
              </a:buClr>
              <a:buSzPct val="75000"/>
              <a:buFont typeface="Wingdings" panose="05000000000000000000" pitchFamily="2" charset="2"/>
              <a:buChar char="Ø"/>
            </a:pPr>
            <a:r>
              <a:rPr lang="en-US" sz="2800" dirty="0">
                <a:cs typeface="Arial" panose="020B0604020202020204" pitchFamily="34" charset="0"/>
              </a:rPr>
              <a:t>Need to leverage a fast simulation environment</a:t>
            </a:r>
          </a:p>
          <a:p>
            <a:pPr marL="801687" lvl="2" indent="0">
              <a:lnSpc>
                <a:spcPct val="90000"/>
              </a:lnSpc>
              <a:buClr>
                <a:schemeClr val="tx1"/>
              </a:buClr>
              <a:buSzPct val="75000"/>
              <a:buNone/>
            </a:pPr>
            <a:endParaRPr lang="en-US" sz="2800" dirty="0">
              <a:cs typeface="Arial" panose="020B0604020202020204" pitchFamily="34" charset="0"/>
            </a:endParaRPr>
          </a:p>
          <a:p>
            <a:pPr marL="0" lvl="2" indent="0">
              <a:lnSpc>
                <a:spcPct val="90000"/>
              </a:lnSpc>
              <a:buClr>
                <a:schemeClr val="tx1"/>
              </a:buClr>
              <a:buSzPct val="75000"/>
              <a:buNone/>
              <a:tabLst>
                <a:tab pos="858838" algn="l"/>
              </a:tabLst>
            </a:pPr>
            <a:r>
              <a:rPr lang="en-US" sz="2800" dirty="0">
                <a:cs typeface="Arial" panose="020B0604020202020204" pitchFamily="34" charset="0"/>
              </a:rPr>
              <a:t>Opportunities with MARL:</a:t>
            </a:r>
          </a:p>
          <a:p>
            <a:pPr marL="1312863" indent="-509588"/>
            <a:r>
              <a:rPr lang="en-US" sz="2800" dirty="0">
                <a:latin typeface="+mn-lt"/>
                <a:cs typeface="Arial" panose="020B0604020202020204" pitchFamily="34" charset="0"/>
              </a:rPr>
              <a:t>To train simulated enemies to become challenging opponents in interactive simulations</a:t>
            </a:r>
          </a:p>
          <a:p>
            <a:pPr marL="1312863" indent="-509588"/>
            <a:r>
              <a:rPr lang="en-US" sz="2800" dirty="0">
                <a:latin typeface="+mn-lt"/>
                <a:cs typeface="Arial" panose="020B0604020202020204" pitchFamily="34" charset="0"/>
              </a:rPr>
              <a:t>To devise </a:t>
            </a:r>
            <a:r>
              <a:rPr lang="en-US" sz="2800" dirty="0">
                <a:effectLst/>
                <a:latin typeface="+mn-lt"/>
                <a:cs typeface="Arial" panose="020B0604020202020204" pitchFamily="34" charset="0"/>
              </a:rPr>
              <a:t>interactive decision support systems to aid users in gaining decision advantage in adversarial  scenarios.</a:t>
            </a:r>
            <a:endParaRPr lang="en-US" sz="2800" dirty="0">
              <a:latin typeface="+mn-lt"/>
              <a:cs typeface="Arial" panose="020B0604020202020204" pitchFamily="34" charset="0"/>
            </a:endParaRPr>
          </a:p>
          <a:p>
            <a:pPr marL="1200150" lvl="2" indent="-398463">
              <a:lnSpc>
                <a:spcPct val="90000"/>
              </a:lnSpc>
              <a:buClr>
                <a:schemeClr val="tx1"/>
              </a:buClr>
              <a:buSzPct val="75000"/>
              <a:buFont typeface="Wingdings" panose="05000000000000000000" pitchFamily="2" charset="2"/>
              <a:buChar char="Ø"/>
              <a:tabLst>
                <a:tab pos="858838" algn="l"/>
              </a:tabLst>
            </a:pPr>
            <a:endParaRPr lang="en-US" sz="2800" dirty="0">
              <a:cs typeface="Arial" panose="020B0604020202020204" pitchFamily="34" charset="0"/>
            </a:endParaRPr>
          </a:p>
        </p:txBody>
      </p:sp>
    </p:spTree>
    <p:extLst>
      <p:ext uri="{BB962C8B-B14F-4D97-AF65-F5344CB8AC3E}">
        <p14:creationId xmlns:p14="http://schemas.microsoft.com/office/powerpoint/2010/main" val="323466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Military Training Simulations</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4</a:t>
            </a:fld>
            <a:endParaRPr lang="en-US" dirty="0">
              <a:solidFill>
                <a:srgbClr val="000000"/>
              </a:solidFill>
            </a:endParaRPr>
          </a:p>
        </p:txBody>
      </p:sp>
      <p:sp>
        <p:nvSpPr>
          <p:cNvPr id="4" name="Rectangle 3">
            <a:extLst>
              <a:ext uri="{FF2B5EF4-FFF2-40B4-BE49-F238E27FC236}">
                <a16:creationId xmlns:a16="http://schemas.microsoft.com/office/drawing/2014/main" id="{C7A6E8DA-3F82-B3C7-67D1-405237E9028B}"/>
              </a:ext>
            </a:extLst>
          </p:cNvPr>
          <p:cNvSpPr txBox="1">
            <a:spLocks noChangeArrowheads="1"/>
          </p:cNvSpPr>
          <p:nvPr/>
        </p:nvSpPr>
        <p:spPr>
          <a:xfrm>
            <a:off x="379758" y="865362"/>
            <a:ext cx="11507441" cy="4054637"/>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b="1" kern="0" dirty="0">
                <a:solidFill>
                  <a:schemeClr val="tx2"/>
                </a:solidFill>
                <a:latin typeface="+mn-lt"/>
                <a:cs typeface="Arial" panose="020B0604020202020204" pitchFamily="34" charset="0"/>
              </a:rPr>
              <a:t>Military environments present significant challenges for MARL </a:t>
            </a:r>
            <a:endParaRPr lang="en-US" kern="0" dirty="0">
              <a:solidFill>
                <a:schemeClr val="tx2"/>
              </a:solidFill>
              <a:latin typeface="+mn-lt"/>
              <a:cs typeface="Arial" panose="020B0604020202020204" pitchFamily="34" charset="0"/>
            </a:endParaRPr>
          </a:p>
          <a:p>
            <a:r>
              <a:rPr lang="en-US" sz="2000" b="1" kern="0" dirty="0">
                <a:latin typeface="+mn-lt"/>
                <a:cs typeface="Arial" panose="020B0604020202020204" pitchFamily="34" charset="0"/>
              </a:rPr>
              <a:t>Complex: </a:t>
            </a:r>
            <a:r>
              <a:rPr lang="en-US" sz="2000" kern="0" dirty="0">
                <a:latin typeface="+mn-lt"/>
                <a:cs typeface="Arial" panose="020B0604020202020204" pitchFamily="34" charset="0"/>
              </a:rPr>
              <a:t>There is a collaborative group of tasks to be performed by an agent rather than just a single task</a:t>
            </a:r>
          </a:p>
          <a:p>
            <a:r>
              <a:rPr lang="en-US" sz="2000" b="1" kern="0" dirty="0">
                <a:latin typeface="+mn-lt"/>
                <a:cs typeface="Arial" panose="020B0604020202020204" pitchFamily="34" charset="0"/>
              </a:rPr>
              <a:t>Stochastic: </a:t>
            </a:r>
            <a:r>
              <a:rPr lang="en-US" sz="2000" kern="0" dirty="0">
                <a:latin typeface="+mn-lt"/>
                <a:cs typeface="Arial" panose="020B0604020202020204" pitchFamily="34" charset="0"/>
              </a:rPr>
              <a:t>The processes and the decisions made in these environments are non-deterministic</a:t>
            </a:r>
          </a:p>
          <a:p>
            <a:r>
              <a:rPr lang="en-US" sz="2000" b="1" kern="0" dirty="0">
                <a:latin typeface="+mn-lt"/>
                <a:cs typeface="Arial" panose="020B0604020202020204" pitchFamily="34" charset="0"/>
              </a:rPr>
              <a:t>Multi-agent: </a:t>
            </a:r>
            <a:r>
              <a:rPr lang="en-US" sz="2000" kern="0" dirty="0">
                <a:latin typeface="+mn-lt"/>
                <a:cs typeface="Arial" panose="020B0604020202020204" pitchFamily="34" charset="0"/>
              </a:rPr>
              <a:t>Several agents are collaborating and competing against each other while acting in the environment</a:t>
            </a:r>
          </a:p>
          <a:p>
            <a:r>
              <a:rPr lang="en-US" sz="2000" b="1" kern="0" dirty="0">
                <a:latin typeface="+mn-lt"/>
                <a:cs typeface="Arial" panose="020B0604020202020204" pitchFamily="34" charset="0"/>
              </a:rPr>
              <a:t>Partially-observable and continuous: </a:t>
            </a:r>
            <a:r>
              <a:rPr lang="en-US" sz="2000" kern="0" dirty="0">
                <a:latin typeface="+mn-lt"/>
                <a:cs typeface="Arial" panose="020B0604020202020204" pitchFamily="34" charset="0"/>
              </a:rPr>
              <a:t>There are a large number of moves available at any given simulation state and moves of one agent are not always observable to other agents</a:t>
            </a:r>
          </a:p>
          <a:p>
            <a:r>
              <a:rPr lang="en-US" sz="2000" b="1" kern="0" dirty="0">
                <a:latin typeface="+mn-lt"/>
                <a:cs typeface="Arial" panose="020B0604020202020204" pitchFamily="34" charset="0"/>
              </a:rPr>
              <a:t>Non-stationary: </a:t>
            </a:r>
            <a:r>
              <a:rPr lang="en-US" sz="2000" kern="0" dirty="0">
                <a:latin typeface="+mn-lt"/>
                <a:cs typeface="Arial" panose="020B0604020202020204" pitchFamily="34" charset="0"/>
              </a:rPr>
              <a:t>The processes utilized by the agents and the environment itself may shift during the course of a simulation, </a:t>
            </a:r>
          </a:p>
          <a:p>
            <a:r>
              <a:rPr lang="en-US" sz="2000" b="1" kern="0" dirty="0">
                <a:latin typeface="+mn-lt"/>
                <a:cs typeface="Arial" panose="020B0604020202020204" pitchFamily="34" charset="0"/>
              </a:rPr>
              <a:t>Doctrine-based: </a:t>
            </a:r>
            <a:r>
              <a:rPr lang="en-US" sz="2000" kern="0" dirty="0">
                <a:latin typeface="+mn-lt"/>
                <a:cs typeface="Arial" panose="020B0604020202020204" pitchFamily="34" charset="0"/>
              </a:rPr>
              <a:t>Conforming to military hierarchies and policies are essential. </a:t>
            </a:r>
          </a:p>
          <a:p>
            <a:endParaRPr lang="en-US" kern="0" dirty="0"/>
          </a:p>
        </p:txBody>
      </p:sp>
      <p:sp>
        <p:nvSpPr>
          <p:cNvPr id="3" name="TextBox 1">
            <a:extLst>
              <a:ext uri="{FF2B5EF4-FFF2-40B4-BE49-F238E27FC236}">
                <a16:creationId xmlns:a16="http://schemas.microsoft.com/office/drawing/2014/main" id="{3F72E8E1-8B6B-A38F-8FEB-6E68A2B963BF}"/>
              </a:ext>
            </a:extLst>
          </p:cNvPr>
          <p:cNvSpPr txBox="1"/>
          <p:nvPr/>
        </p:nvSpPr>
        <p:spPr>
          <a:xfrm>
            <a:off x="440072" y="5038531"/>
            <a:ext cx="6123724" cy="138499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2"/>
                </a:solidFill>
                <a:latin typeface="+mj-lt"/>
                <a:cs typeface="Arial" panose="020B0604020202020204" pitchFamily="34" charset="0"/>
              </a:rPr>
              <a:t>Discovering good behavior patterns requires a lot of computation</a:t>
            </a:r>
          </a:p>
        </p:txBody>
      </p:sp>
      <p:sp>
        <p:nvSpPr>
          <p:cNvPr id="6" name="TextBox 1">
            <a:extLst>
              <a:ext uri="{FF2B5EF4-FFF2-40B4-BE49-F238E27FC236}">
                <a16:creationId xmlns:a16="http://schemas.microsoft.com/office/drawing/2014/main" id="{340EFCB2-9641-EE75-BFF9-DDA99ADF45E2}"/>
              </a:ext>
            </a:extLst>
          </p:cNvPr>
          <p:cNvSpPr txBox="1"/>
          <p:nvPr/>
        </p:nvSpPr>
        <p:spPr>
          <a:xfrm>
            <a:off x="6054141" y="5038531"/>
            <a:ext cx="5697787"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2"/>
                </a:solidFill>
                <a:latin typeface="+mj-lt"/>
                <a:cs typeface="Arial" panose="020B0604020202020204" pitchFamily="34" charset="0"/>
              </a:rPr>
              <a:t>Can we exploit prior bias (and knowledge) to support RL?</a:t>
            </a:r>
          </a:p>
        </p:txBody>
      </p:sp>
    </p:spTree>
    <p:extLst>
      <p:ext uri="{BB962C8B-B14F-4D97-AF65-F5344CB8AC3E}">
        <p14:creationId xmlns:p14="http://schemas.microsoft.com/office/powerpoint/2010/main" val="319396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Speeding up RL</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5</a:t>
            </a:fld>
            <a:endParaRPr lang="en-US" dirty="0">
              <a:solidFill>
                <a:srgbClr val="000000"/>
              </a:solidFill>
            </a:endParaRPr>
          </a:p>
        </p:txBody>
      </p:sp>
      <p:sp>
        <p:nvSpPr>
          <p:cNvPr id="4" name="Rectangle 3">
            <a:extLst>
              <a:ext uri="{FF2B5EF4-FFF2-40B4-BE49-F238E27FC236}">
                <a16:creationId xmlns:a16="http://schemas.microsoft.com/office/drawing/2014/main" id="{C7A6E8DA-3F82-B3C7-67D1-405237E9028B}"/>
              </a:ext>
            </a:extLst>
          </p:cNvPr>
          <p:cNvSpPr txBox="1">
            <a:spLocks noChangeArrowheads="1"/>
          </p:cNvSpPr>
          <p:nvPr/>
        </p:nvSpPr>
        <p:spPr>
          <a:xfrm>
            <a:off x="589965" y="841248"/>
            <a:ext cx="10928351" cy="4890211"/>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1523973" lvl="1" indent="-457200">
              <a:buClr>
                <a:schemeClr val="bg1"/>
              </a:buClr>
            </a:pPr>
            <a:endParaRPr lang="en-US" sz="2800" dirty="0"/>
          </a:p>
          <a:p>
            <a:pPr fontAlgn="base">
              <a:spcBef>
                <a:spcPts val="0"/>
              </a:spcBef>
            </a:pPr>
            <a:r>
              <a:rPr lang="en-US" sz="2400" b="0" i="0" u="none" strike="noStrike" dirty="0">
                <a:solidFill>
                  <a:schemeClr val="tx2"/>
                </a:solidFill>
                <a:effectLst/>
                <a:latin typeface="+mn-lt"/>
              </a:rPr>
              <a:t>Observation:</a:t>
            </a:r>
            <a:r>
              <a:rPr lang="en-US" sz="2400" b="0" i="0" u="none" strike="noStrike" dirty="0">
                <a:solidFill>
                  <a:schemeClr val="accent2"/>
                </a:solidFill>
                <a:effectLst/>
                <a:latin typeface="+mn-lt"/>
              </a:rPr>
              <a:t> </a:t>
            </a:r>
            <a:r>
              <a:rPr lang="en-US" sz="2400" b="0" i="0" u="none" strike="noStrike" dirty="0">
                <a:effectLst/>
                <a:latin typeface="+mn-lt"/>
              </a:rPr>
              <a:t>In traditional RL models in Unity, agents make movement decisions every frame (←↑→↓↺↻🛑) </a:t>
            </a:r>
          </a:p>
          <a:p>
            <a:pPr lvl="1" fontAlgn="base">
              <a:spcBef>
                <a:spcPts val="0"/>
              </a:spcBef>
            </a:pPr>
            <a:r>
              <a:rPr lang="en-US" sz="2000" b="0" i="0" u="none" strike="noStrike" dirty="0">
                <a:effectLst/>
                <a:latin typeface="+mn-lt"/>
              </a:rPr>
              <a:t>Very fine-grained, moves 0.07 units per fram</a:t>
            </a:r>
            <a:r>
              <a:rPr lang="en-US" sz="2000" dirty="0">
                <a:latin typeface="+mn-lt"/>
              </a:rPr>
              <a:t>e </a:t>
            </a:r>
            <a:r>
              <a:rPr lang="en-US" sz="2000" b="0" i="0" u="none" strike="noStrike" dirty="0">
                <a:effectLst/>
                <a:latin typeface="+mn-lt"/>
              </a:rPr>
              <a:t>(1 unit ≈ 1 meter)</a:t>
            </a:r>
          </a:p>
          <a:p>
            <a:pPr lvl="1" fontAlgn="base">
              <a:spcBef>
                <a:spcPts val="0"/>
              </a:spcBef>
            </a:pPr>
            <a:r>
              <a:rPr lang="en-US" sz="2000" dirty="0">
                <a:latin typeface="+mn-lt"/>
              </a:rPr>
              <a:t>Decisions are too frequent</a:t>
            </a:r>
            <a:endParaRPr lang="en-US" sz="3600" b="0" i="0" u="none" strike="noStrike" dirty="0">
              <a:effectLst/>
            </a:endParaRPr>
          </a:p>
          <a:p>
            <a:pPr lvl="1" fontAlgn="base">
              <a:spcBef>
                <a:spcPts val="0"/>
              </a:spcBef>
            </a:pPr>
            <a:r>
              <a:rPr lang="en-US" sz="2000" dirty="0">
                <a:latin typeface="+mn-lt"/>
              </a:rPr>
              <a:t>Movement is jittery</a:t>
            </a:r>
          </a:p>
          <a:p>
            <a:pPr lvl="1" fontAlgn="base">
              <a:spcBef>
                <a:spcPts val="0"/>
              </a:spcBef>
            </a:pPr>
            <a:r>
              <a:rPr lang="en-US" sz="2000" dirty="0">
                <a:latin typeface="+mn-lt"/>
              </a:rPr>
              <a:t>Longer decision horizons take too long to train</a:t>
            </a:r>
          </a:p>
          <a:p>
            <a:pPr lvl="1" fontAlgn="base">
              <a:spcBef>
                <a:spcPts val="0"/>
              </a:spcBef>
            </a:pPr>
            <a:endParaRPr lang="en-US" sz="1800" b="0" i="0" u="none" strike="noStrike" dirty="0">
              <a:effectLst/>
              <a:latin typeface="+mn-lt"/>
            </a:endParaRPr>
          </a:p>
          <a:p>
            <a:pPr marL="285761" indent="-285750" fontAlgn="base">
              <a:spcBef>
                <a:spcPts val="0"/>
              </a:spcBef>
            </a:pPr>
            <a:r>
              <a:rPr lang="en-US" sz="2400" dirty="0">
                <a:solidFill>
                  <a:schemeClr val="tx2"/>
                </a:solidFill>
                <a:latin typeface="+mn-lt"/>
              </a:rPr>
              <a:t>Perspective: </a:t>
            </a:r>
            <a:r>
              <a:rPr lang="en-US" sz="2400" dirty="0">
                <a:latin typeface="+mn-lt"/>
              </a:rPr>
              <a:t>Agents can make less frequent navigation decisions</a:t>
            </a:r>
          </a:p>
          <a:p>
            <a:pPr marL="742950" lvl="1" indent="-285750" fontAlgn="base">
              <a:spcBef>
                <a:spcPts val="0"/>
              </a:spcBef>
            </a:pPr>
            <a:r>
              <a:rPr lang="en-US" sz="2000" b="0" i="0" u="none" strike="noStrike" dirty="0">
                <a:effectLst/>
                <a:latin typeface="+mn-lt"/>
              </a:rPr>
              <a:t>E.g., Move towards a destination</a:t>
            </a:r>
          </a:p>
          <a:p>
            <a:pPr marL="742950" lvl="1" indent="-285750" fontAlgn="base">
              <a:spcBef>
                <a:spcPts val="0"/>
              </a:spcBef>
            </a:pPr>
            <a:r>
              <a:rPr lang="en-US" sz="2000" dirty="0">
                <a:latin typeface="+mn-lt"/>
              </a:rPr>
              <a:t>Automate movements with pathfinding</a:t>
            </a:r>
          </a:p>
          <a:p>
            <a:pPr marL="742950" lvl="1" indent="-285750" fontAlgn="base">
              <a:spcBef>
                <a:spcPts val="0"/>
              </a:spcBef>
            </a:pPr>
            <a:endParaRPr lang="en-US" sz="1800" dirty="0">
              <a:latin typeface="+mn-lt"/>
            </a:endParaRPr>
          </a:p>
          <a:p>
            <a:pPr marL="285761" indent="-285750" fontAlgn="base">
              <a:spcBef>
                <a:spcPts val="0"/>
              </a:spcBef>
            </a:pPr>
            <a:r>
              <a:rPr lang="en-US" sz="2400" b="0" i="0" u="none" strike="noStrike" dirty="0">
                <a:solidFill>
                  <a:schemeClr val="tx2"/>
                </a:solidFill>
                <a:effectLst/>
                <a:latin typeface="+mn-lt"/>
              </a:rPr>
              <a:t>Problem: </a:t>
            </a:r>
            <a:r>
              <a:rPr lang="en-US" sz="2400" b="0" i="0" u="none" strike="noStrike" dirty="0">
                <a:effectLst/>
                <a:latin typeface="+mn-lt"/>
              </a:rPr>
              <a:t>Pathfinding algorithms like A* works fine at real-time but can have issues when running faster than real time, especially on geo-specific terrains</a:t>
            </a:r>
          </a:p>
          <a:p>
            <a:pPr marL="742950" lvl="1" indent="-285750" fontAlgn="base">
              <a:spcBef>
                <a:spcPts val="0"/>
              </a:spcBef>
            </a:pPr>
            <a:r>
              <a:rPr lang="en-US" sz="2000" dirty="0">
                <a:latin typeface="+mn-lt"/>
              </a:rPr>
              <a:t>RL models need to train headless significantly faster than real time.</a:t>
            </a:r>
          </a:p>
          <a:p>
            <a:pPr marL="742950" lvl="1" indent="-285750" fontAlgn="base">
              <a:spcBef>
                <a:spcPts val="0"/>
              </a:spcBef>
            </a:pPr>
            <a:r>
              <a:rPr lang="en-US" sz="2000" b="0" i="0" u="none" strike="noStrike" dirty="0">
                <a:effectLst/>
                <a:latin typeface="+mn-lt"/>
              </a:rPr>
              <a:t>Pathfinding becomes a bottleneck</a:t>
            </a:r>
          </a:p>
          <a:p>
            <a:endParaRPr lang="en-US" kern="0" dirty="0"/>
          </a:p>
        </p:txBody>
      </p:sp>
    </p:spTree>
    <p:extLst>
      <p:ext uri="{BB962C8B-B14F-4D97-AF65-F5344CB8AC3E}">
        <p14:creationId xmlns:p14="http://schemas.microsoft.com/office/powerpoint/2010/main" val="3811840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Key Perspective: Waypoint-based Navigation</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6</a:t>
            </a:fld>
            <a:endParaRPr lang="en-US" dirty="0">
              <a:solidFill>
                <a:srgbClr val="000000"/>
              </a:solidFill>
            </a:endParaRPr>
          </a:p>
        </p:txBody>
      </p:sp>
      <p:sp>
        <p:nvSpPr>
          <p:cNvPr id="4" name="Rectangle 3">
            <a:extLst>
              <a:ext uri="{FF2B5EF4-FFF2-40B4-BE49-F238E27FC236}">
                <a16:creationId xmlns:a16="http://schemas.microsoft.com/office/drawing/2014/main" id="{C7A6E8DA-3F82-B3C7-67D1-405237E9028B}"/>
              </a:ext>
            </a:extLst>
          </p:cNvPr>
          <p:cNvSpPr txBox="1">
            <a:spLocks noChangeArrowheads="1"/>
          </p:cNvSpPr>
          <p:nvPr/>
        </p:nvSpPr>
        <p:spPr>
          <a:xfrm>
            <a:off x="138814" y="1050316"/>
            <a:ext cx="6033919" cy="4890211"/>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685800" lvl="1" indent="-457200">
              <a:buFont typeface="Wingdings" panose="05000000000000000000" pitchFamily="2" charset="2"/>
              <a:buChar char="§"/>
            </a:pPr>
            <a:r>
              <a:rPr lang="en-US" baseline="0" dirty="0">
                <a:latin typeface="+mn-lt"/>
                <a:ea typeface="Arial"/>
                <a:cs typeface="Arial"/>
              </a:rPr>
              <a:t>The action space is now 8 potential adjacent waypoints to travel to. </a:t>
            </a:r>
            <a:r>
              <a:rPr lang="en-US" dirty="0">
                <a:latin typeface="+mn-lt"/>
                <a:ea typeface="Arial"/>
                <a:cs typeface="Arial"/>
              </a:rPr>
              <a:t>​</a:t>
            </a:r>
            <a:endParaRPr lang="en-US" dirty="0">
              <a:latin typeface="+mn-lt"/>
              <a:ea typeface="Calibri"/>
              <a:cs typeface="Calibri"/>
            </a:endParaRPr>
          </a:p>
          <a:p>
            <a:pPr marL="685800" lvl="1" indent="-457200">
              <a:buFont typeface="Wingdings" panose="05000000000000000000" pitchFamily="2" charset="2"/>
              <a:buChar char="§"/>
            </a:pPr>
            <a:r>
              <a:rPr lang="en-US" dirty="0">
                <a:latin typeface="+mn-lt"/>
                <a:ea typeface="Arial"/>
                <a:cs typeface="Arial"/>
              </a:rPr>
              <a:t>Predefine a waypoint-based navigation graph for a given resolution </a:t>
            </a:r>
          </a:p>
          <a:p>
            <a:pPr marL="685800" lvl="1" indent="-457200" rtl="0">
              <a:buFont typeface="Wingdings" panose="05000000000000000000" pitchFamily="2" charset="2"/>
              <a:buChar char="§"/>
            </a:pPr>
            <a:r>
              <a:rPr lang="en-US" baseline="0" dirty="0">
                <a:latin typeface="+mn-lt"/>
                <a:ea typeface="Arial"/>
                <a:cs typeface="Arial"/>
              </a:rPr>
              <a:t>If the </a:t>
            </a:r>
            <a:r>
              <a:rPr lang="en-US" baseline="0" dirty="0" err="1">
                <a:latin typeface="+mn-lt"/>
                <a:ea typeface="Arial"/>
                <a:cs typeface="Arial"/>
              </a:rPr>
              <a:t>navmesh</a:t>
            </a:r>
            <a:r>
              <a:rPr lang="en-US" baseline="0" dirty="0">
                <a:latin typeface="+mn-lt"/>
                <a:ea typeface="Arial"/>
                <a:cs typeface="Arial"/>
              </a:rPr>
              <a:t> doesn’t exist in a specific direction or it takes too long to reach the next waypoint, no node/edge is created.</a:t>
            </a:r>
          </a:p>
          <a:p>
            <a:pPr marL="685800" lvl="1" indent="-457200" rtl="0">
              <a:buFont typeface="Wingdings" panose="05000000000000000000" pitchFamily="2" charset="2"/>
              <a:buChar char="§"/>
            </a:pPr>
            <a:r>
              <a:rPr lang="en-US" dirty="0">
                <a:latin typeface="+mn-lt"/>
                <a:ea typeface="Arial"/>
                <a:cs typeface="Arial"/>
              </a:rPr>
              <a:t>Move the entity on the edge with linear increments</a:t>
            </a:r>
          </a:p>
          <a:p>
            <a:pPr marL="685800" lvl="1" indent="-457200" rtl="0">
              <a:buFont typeface="Wingdings" panose="05000000000000000000" pitchFamily="2" charset="2"/>
              <a:buChar char="§"/>
            </a:pPr>
            <a:r>
              <a:rPr lang="en-US" baseline="0" dirty="0">
                <a:latin typeface="+mn-lt"/>
                <a:ea typeface="Arial"/>
                <a:cs typeface="Arial"/>
              </a:rPr>
              <a:t>No need for path finding algorithms  -&gt; faster execution (20-30x real time) </a:t>
            </a:r>
          </a:p>
        </p:txBody>
      </p:sp>
      <p:pic>
        <p:nvPicPr>
          <p:cNvPr id="207" name="Google Shape;207;g1e2b84ab595_0_34"/>
          <p:cNvPicPr preferRelativeResize="0"/>
          <p:nvPr/>
        </p:nvPicPr>
        <p:blipFill>
          <a:blip r:embed="rId3">
            <a:alphaModFix/>
          </a:blip>
          <a:stretch>
            <a:fillRect/>
          </a:stretch>
        </p:blipFill>
        <p:spPr>
          <a:xfrm>
            <a:off x="6317008" y="1614061"/>
            <a:ext cx="5613234" cy="3977875"/>
          </a:xfrm>
          <a:prstGeom prst="rect">
            <a:avLst/>
          </a:prstGeom>
          <a:noFill/>
          <a:ln>
            <a:noFill/>
          </a:ln>
        </p:spPr>
      </p:pic>
    </p:spTree>
    <p:extLst>
      <p:ext uri="{BB962C8B-B14F-4D97-AF65-F5344CB8AC3E}">
        <p14:creationId xmlns:p14="http://schemas.microsoft.com/office/powerpoint/2010/main" val="3932566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81665" y="0"/>
            <a:ext cx="9497071" cy="841248"/>
          </a:xfrm>
        </p:spPr>
        <p:txBody>
          <a:bodyPr/>
          <a:lstStyle/>
          <a:p>
            <a:pPr eaLnBrk="1" hangingPunct="1"/>
            <a:r>
              <a:rPr lang="en-US" dirty="0"/>
              <a:t>Counter Strike Global Offensive (CSGO) Dust 2 Map in Unity</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7</a:t>
            </a:fld>
            <a:endParaRPr lang="en-US" dirty="0">
              <a:solidFill>
                <a:srgbClr val="000000"/>
              </a:solidFill>
            </a:endParaRPr>
          </a:p>
        </p:txBody>
      </p:sp>
      <p:pic>
        <p:nvPicPr>
          <p:cNvPr id="2" name="WaypointGen">
            <a:hlinkClick r:id="" action="ppaction://media"/>
            <a:extLst>
              <a:ext uri="{FF2B5EF4-FFF2-40B4-BE49-F238E27FC236}">
                <a16:creationId xmlns:a16="http://schemas.microsoft.com/office/drawing/2014/main" id="{CE1FF195-31B6-924C-32C2-850DDE6E70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7825" y="1176250"/>
            <a:ext cx="5226610" cy="5226610"/>
          </a:xfrm>
          <a:prstGeom prst="rect">
            <a:avLst/>
          </a:prstGeom>
        </p:spPr>
      </p:pic>
      <p:sp>
        <p:nvSpPr>
          <p:cNvPr id="3" name="TextBox 2">
            <a:extLst>
              <a:ext uri="{FF2B5EF4-FFF2-40B4-BE49-F238E27FC236}">
                <a16:creationId xmlns:a16="http://schemas.microsoft.com/office/drawing/2014/main" id="{9C427F3D-AB93-45A4-9C6A-437CC439AE7C}"/>
              </a:ext>
            </a:extLst>
          </p:cNvPr>
          <p:cNvSpPr txBox="1"/>
          <p:nvPr/>
        </p:nvSpPr>
        <p:spPr>
          <a:xfrm>
            <a:off x="590941" y="2979575"/>
            <a:ext cx="2587688" cy="1077218"/>
          </a:xfrm>
          <a:prstGeom prst="rect">
            <a:avLst/>
          </a:prstGeom>
          <a:noFill/>
        </p:spPr>
        <p:txBody>
          <a:bodyPr wrap="square" rtlCol="0">
            <a:spAutoFit/>
          </a:bodyPr>
          <a:lstStyle/>
          <a:p>
            <a:r>
              <a:rPr lang="en-US" b="1" dirty="0">
                <a:solidFill>
                  <a:schemeClr val="tx2"/>
                </a:solidFill>
              </a:rPr>
              <a:t>Waypoint Generation</a:t>
            </a:r>
          </a:p>
        </p:txBody>
      </p:sp>
    </p:spTree>
    <p:extLst>
      <p:ext uri="{BB962C8B-B14F-4D97-AF65-F5344CB8AC3E}">
        <p14:creationId xmlns:p14="http://schemas.microsoft.com/office/powerpoint/2010/main" val="25908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Waypoint-based Movement</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8</a:t>
            </a:fld>
            <a:endParaRPr lang="en-US" dirty="0">
              <a:solidFill>
                <a:srgbClr val="000000"/>
              </a:solidFill>
            </a:endParaRPr>
          </a:p>
        </p:txBody>
      </p:sp>
      <p:pic>
        <p:nvPicPr>
          <p:cNvPr id="4" name="waypointBasedMovement">
            <a:hlinkClick r:id="" action="ppaction://media"/>
            <a:extLst>
              <a:ext uri="{FF2B5EF4-FFF2-40B4-BE49-F238E27FC236}">
                <a16:creationId xmlns:a16="http://schemas.microsoft.com/office/drawing/2014/main" id="{FA5E6693-E224-95E9-473F-4995825B25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31007" y="898125"/>
            <a:ext cx="6929985" cy="5347898"/>
          </a:xfrm>
          <a:prstGeom prst="rect">
            <a:avLst/>
          </a:prstGeom>
        </p:spPr>
      </p:pic>
    </p:spTree>
    <p:extLst>
      <p:ext uri="{BB962C8B-B14F-4D97-AF65-F5344CB8AC3E}">
        <p14:creationId xmlns:p14="http://schemas.microsoft.com/office/powerpoint/2010/main" val="15294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36808" y="0"/>
            <a:ext cx="8225734" cy="841248"/>
          </a:xfrm>
        </p:spPr>
        <p:txBody>
          <a:bodyPr/>
          <a:lstStyle/>
          <a:p>
            <a:pPr eaLnBrk="1" hangingPunct="1"/>
            <a:r>
              <a:rPr lang="en-US" dirty="0"/>
              <a:t>Waypoint-based Movement</a:t>
            </a:r>
          </a:p>
        </p:txBody>
      </p:sp>
      <p:sp>
        <p:nvSpPr>
          <p:cNvPr id="5" name="Slide Number Placeholder 58"/>
          <p:cNvSpPr>
            <a:spLocks noGrp="1"/>
          </p:cNvSpPr>
          <p:nvPr>
            <p:ph type="sldNum" sz="quarter" idx="4"/>
          </p:nvPr>
        </p:nvSpPr>
        <p:spPr bwMode="auto">
          <a:xfrm>
            <a:off x="11084010" y="6402860"/>
            <a:ext cx="541637" cy="3686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9</a:t>
            </a:fld>
            <a:endParaRPr lang="en-US" dirty="0">
              <a:solidFill>
                <a:srgbClr val="000000"/>
              </a:solidFill>
            </a:endParaRPr>
          </a:p>
        </p:txBody>
      </p:sp>
      <p:pic>
        <p:nvPicPr>
          <p:cNvPr id="2" name="Picture 1" descr="A blue and red squares&#10;&#10;Description automatically generated">
            <a:extLst>
              <a:ext uri="{FF2B5EF4-FFF2-40B4-BE49-F238E27FC236}">
                <a16:creationId xmlns:a16="http://schemas.microsoft.com/office/drawing/2014/main" id="{239D743C-D6FD-671B-DE17-D3C3BAF1D7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027" y="1775623"/>
            <a:ext cx="11175587" cy="3703704"/>
          </a:xfrm>
          <a:prstGeom prst="rect">
            <a:avLst/>
          </a:prstGeom>
          <a:noFill/>
          <a:ln>
            <a:noFill/>
          </a:ln>
        </p:spPr>
      </p:pic>
      <p:sp>
        <p:nvSpPr>
          <p:cNvPr id="3" name="TextBox 2">
            <a:extLst>
              <a:ext uri="{FF2B5EF4-FFF2-40B4-BE49-F238E27FC236}">
                <a16:creationId xmlns:a16="http://schemas.microsoft.com/office/drawing/2014/main" id="{E8B4DC28-3359-E3F9-366F-6800137BF62D}"/>
              </a:ext>
            </a:extLst>
          </p:cNvPr>
          <p:cNvSpPr txBox="1"/>
          <p:nvPr/>
        </p:nvSpPr>
        <p:spPr>
          <a:xfrm>
            <a:off x="718566" y="918050"/>
            <a:ext cx="10754867" cy="830997"/>
          </a:xfrm>
          <a:prstGeom prst="rect">
            <a:avLst/>
          </a:prstGeom>
          <a:noFill/>
        </p:spPr>
        <p:txBody>
          <a:bodyPr wrap="none" rtlCol="0">
            <a:spAutoFit/>
          </a:bodyPr>
          <a:lstStyle/>
          <a:p>
            <a:pPr algn="ctr"/>
            <a:r>
              <a:rPr lang="en-US" sz="2400" b="1" dirty="0">
                <a:solidFill>
                  <a:srgbClr val="000000"/>
                </a:solidFill>
                <a:effectLst/>
                <a:latin typeface="+mn-lt"/>
                <a:ea typeface="Times New Roman" panose="02020603050405020304" pitchFamily="18" charset="0"/>
              </a:rPr>
              <a:t>Comparison of human trajectories</a:t>
            </a:r>
            <a:r>
              <a:rPr lang="en-US" sz="2400" b="1" dirty="0">
                <a:solidFill>
                  <a:srgbClr val="000000"/>
                </a:solidFill>
                <a:latin typeface="+mn-lt"/>
                <a:ea typeface="Times New Roman" panose="02020603050405020304" pitchFamily="18" charset="0"/>
              </a:rPr>
              <a:t> </a:t>
            </a:r>
            <a:r>
              <a:rPr lang="en-US" sz="2400" b="1" dirty="0">
                <a:solidFill>
                  <a:srgbClr val="000000"/>
                </a:solidFill>
                <a:effectLst/>
                <a:latin typeface="+mn-lt"/>
                <a:ea typeface="Times New Roman" panose="02020603050405020304" pitchFamily="18" charset="0"/>
              </a:rPr>
              <a:t>with Waypoint-based movements</a:t>
            </a:r>
          </a:p>
          <a:p>
            <a:pPr algn="ctr"/>
            <a:r>
              <a:rPr lang="en-US" sz="2400" b="1" dirty="0">
                <a:solidFill>
                  <a:srgbClr val="000000"/>
                </a:solidFill>
                <a:effectLst/>
                <a:latin typeface="+mn-lt"/>
                <a:ea typeface="Times New Roman" panose="02020603050405020304" pitchFamily="18" charset="0"/>
              </a:rPr>
              <a:t>Dust2 map of CSGO, from T-spawn to A-Bombsite.             </a:t>
            </a:r>
            <a:endParaRPr lang="en-US" sz="4000" dirty="0">
              <a:latin typeface="+mn-lt"/>
            </a:endParaRPr>
          </a:p>
        </p:txBody>
      </p:sp>
      <p:sp>
        <p:nvSpPr>
          <p:cNvPr id="7" name="TextBox 6">
            <a:extLst>
              <a:ext uri="{FF2B5EF4-FFF2-40B4-BE49-F238E27FC236}">
                <a16:creationId xmlns:a16="http://schemas.microsoft.com/office/drawing/2014/main" id="{82480745-9666-243B-AB6F-32525D470F90}"/>
              </a:ext>
            </a:extLst>
          </p:cNvPr>
          <p:cNvSpPr txBox="1"/>
          <p:nvPr/>
        </p:nvSpPr>
        <p:spPr>
          <a:xfrm>
            <a:off x="1246239" y="5433262"/>
            <a:ext cx="2597973" cy="400110"/>
          </a:xfrm>
          <a:prstGeom prst="rect">
            <a:avLst/>
          </a:prstGeom>
          <a:noFill/>
        </p:spPr>
        <p:txBody>
          <a:bodyPr wrap="square" rtlCol="0">
            <a:spAutoFit/>
          </a:bodyPr>
          <a:lstStyle/>
          <a:p>
            <a:r>
              <a:rPr lang="en-US" sz="2000" b="1" dirty="0">
                <a:latin typeface="+mn-lt"/>
              </a:rPr>
              <a:t>Human Trajectory</a:t>
            </a:r>
          </a:p>
        </p:txBody>
      </p:sp>
      <p:sp>
        <p:nvSpPr>
          <p:cNvPr id="8" name="TextBox 7">
            <a:extLst>
              <a:ext uri="{FF2B5EF4-FFF2-40B4-BE49-F238E27FC236}">
                <a16:creationId xmlns:a16="http://schemas.microsoft.com/office/drawing/2014/main" id="{6F1993DA-4850-9832-B756-D3DE8B369776}"/>
              </a:ext>
            </a:extLst>
          </p:cNvPr>
          <p:cNvSpPr txBox="1"/>
          <p:nvPr/>
        </p:nvSpPr>
        <p:spPr>
          <a:xfrm>
            <a:off x="5136870" y="5451552"/>
            <a:ext cx="2597973" cy="400110"/>
          </a:xfrm>
          <a:prstGeom prst="rect">
            <a:avLst/>
          </a:prstGeom>
          <a:noFill/>
        </p:spPr>
        <p:txBody>
          <a:bodyPr wrap="square" rtlCol="0">
            <a:spAutoFit/>
          </a:bodyPr>
          <a:lstStyle/>
          <a:p>
            <a:r>
              <a:rPr lang="en-US" sz="2000" b="1" dirty="0">
                <a:latin typeface="+mn-lt"/>
              </a:rPr>
              <a:t>Closest Waypoints</a:t>
            </a:r>
          </a:p>
        </p:txBody>
      </p:sp>
      <p:sp>
        <p:nvSpPr>
          <p:cNvPr id="9" name="TextBox 8">
            <a:extLst>
              <a:ext uri="{FF2B5EF4-FFF2-40B4-BE49-F238E27FC236}">
                <a16:creationId xmlns:a16="http://schemas.microsoft.com/office/drawing/2014/main" id="{D4190D32-4071-787C-1E62-1AE8DE57DFA4}"/>
              </a:ext>
            </a:extLst>
          </p:cNvPr>
          <p:cNvSpPr txBox="1"/>
          <p:nvPr/>
        </p:nvSpPr>
        <p:spPr>
          <a:xfrm>
            <a:off x="9027502" y="5421280"/>
            <a:ext cx="2208245" cy="400110"/>
          </a:xfrm>
          <a:prstGeom prst="rect">
            <a:avLst/>
          </a:prstGeom>
          <a:noFill/>
        </p:spPr>
        <p:txBody>
          <a:bodyPr wrap="square" rtlCol="0">
            <a:spAutoFit/>
          </a:bodyPr>
          <a:lstStyle/>
          <a:p>
            <a:r>
              <a:rPr lang="en-US" sz="2000" b="1" dirty="0">
                <a:latin typeface="+mn-lt"/>
              </a:rPr>
              <a:t>Generated Path</a:t>
            </a:r>
          </a:p>
        </p:txBody>
      </p:sp>
    </p:spTree>
    <p:extLst>
      <p:ext uri="{BB962C8B-B14F-4D97-AF65-F5344CB8AC3E}">
        <p14:creationId xmlns:p14="http://schemas.microsoft.com/office/powerpoint/2010/main" val="1096504811"/>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16238</TotalTime>
  <Words>1296</Words>
  <Application>Microsoft Office PowerPoint</Application>
  <PresentationFormat>Widescreen</PresentationFormat>
  <Paragraphs>178</Paragraphs>
  <Slides>22</Slides>
  <Notes>22</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-apple-system</vt:lpstr>
      <vt:lpstr>Arial</vt:lpstr>
      <vt:lpstr>Arial Narrow</vt:lpstr>
      <vt:lpstr>National Book</vt:lpstr>
      <vt:lpstr>Slack-Lato</vt:lpstr>
      <vt:lpstr>Tahoma</vt:lpstr>
      <vt:lpstr>Wingdings</vt:lpstr>
      <vt:lpstr>Blends</vt:lpstr>
      <vt:lpstr>PowerPoint Presentation</vt:lpstr>
      <vt:lpstr>General Motivation for  Human-inspired Adaptive Teaming Systems Group</vt:lpstr>
      <vt:lpstr>Multi-agent Reinforcement Learning (MARL)</vt:lpstr>
      <vt:lpstr>Military Training Simulations</vt:lpstr>
      <vt:lpstr>Speeding up RL</vt:lpstr>
      <vt:lpstr>Key Perspective: Waypoint-based Navigation</vt:lpstr>
      <vt:lpstr>Counter Strike Global Offensive (CSGO) Dust 2 Map in Unity</vt:lpstr>
      <vt:lpstr>Waypoint-based Movement</vt:lpstr>
      <vt:lpstr>Waypoint-based Movement</vt:lpstr>
      <vt:lpstr>Waypoint-based Movement vs. Human Trajectories</vt:lpstr>
      <vt:lpstr>Accuracy of Waypoint-based Movements</vt:lpstr>
      <vt:lpstr>Simple Unity Environments</vt:lpstr>
      <vt:lpstr>Head-to-Head Matches</vt:lpstr>
      <vt:lpstr>Waypoint vs. Fine-grained* Movement</vt:lpstr>
      <vt:lpstr>Waypoint vs. Fine-grained* Movement</vt:lpstr>
      <vt:lpstr>Geo-specific Terrains</vt:lpstr>
      <vt:lpstr>Flag Capture with Differing Objectives</vt:lpstr>
      <vt:lpstr>Sample Evaluation Run - 1</vt:lpstr>
      <vt:lpstr>Sample Evaluation Run - 2</vt:lpstr>
      <vt:lpstr>Sample Evaluation Run - 3</vt:lpstr>
      <vt:lpstr>Waypoint Movements at Various Fidelity Levels</vt:lpstr>
      <vt:lpstr>Summary</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Volkan Ustun</cp:lastModifiedBy>
  <cp:revision>58</cp:revision>
  <cp:lastPrinted>1601-01-01T00:00:00Z</cp:lastPrinted>
  <dcterms:created xsi:type="dcterms:W3CDTF">2016-03-29T15:29:36Z</dcterms:created>
  <dcterms:modified xsi:type="dcterms:W3CDTF">2024-10-29T22:15:35Z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