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7"/>
  </p:notesMasterIdLst>
  <p:handoutMasterIdLst>
    <p:handoutMasterId r:id="rId28"/>
  </p:handoutMasterIdLst>
  <p:sldIdLst>
    <p:sldId id="289" r:id="rId5"/>
    <p:sldId id="290" r:id="rId6"/>
    <p:sldId id="322" r:id="rId7"/>
    <p:sldId id="302" r:id="rId8"/>
    <p:sldId id="303" r:id="rId9"/>
    <p:sldId id="304" r:id="rId10"/>
    <p:sldId id="305" r:id="rId11"/>
    <p:sldId id="307" r:id="rId12"/>
    <p:sldId id="308" r:id="rId13"/>
    <p:sldId id="310" r:id="rId14"/>
    <p:sldId id="311" r:id="rId15"/>
    <p:sldId id="323" r:id="rId16"/>
    <p:sldId id="309" r:id="rId17"/>
    <p:sldId id="319" r:id="rId18"/>
    <p:sldId id="313" r:id="rId19"/>
    <p:sldId id="314" r:id="rId20"/>
    <p:sldId id="318" r:id="rId21"/>
    <p:sldId id="317" r:id="rId22"/>
    <p:sldId id="316" r:id="rId23"/>
    <p:sldId id="315" r:id="rId24"/>
    <p:sldId id="321" r:id="rId25"/>
    <p:sldId id="320" r:id="rId26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34" autoAdjust="0"/>
    <p:restoredTop sz="94634" autoAdjust="0"/>
  </p:normalViewPr>
  <p:slideViewPr>
    <p:cSldViewPr snapToGrid="0">
      <p:cViewPr varScale="1">
        <p:scale>
          <a:sx n="150" d="100"/>
          <a:sy n="150" d="100"/>
        </p:scale>
        <p:origin x="108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Top 10 DIS V8 Improvements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56581" y="2753384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Lance Call, AFRL/CAEUSA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Bob Murray, </a:t>
            </a:r>
            <a:r>
              <a:rPr lang="en-US" dirty="0" err="1">
                <a:latin typeface="Arial Narrow" pitchFamily="34" charset="0"/>
              </a:rPr>
              <a:t>SimPhonics</a:t>
            </a:r>
            <a:r>
              <a:rPr lang="en-US" dirty="0">
                <a:latin typeface="Arial Narrow" pitchFamily="34" charset="0"/>
              </a:rPr>
              <a:t>, Inc.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2" descr="File:CAE Inc Logo.svg - Wikipedia">
            <a:extLst>
              <a:ext uri="{FF2B5EF4-FFF2-40B4-BE49-F238E27FC236}">
                <a16:creationId xmlns:a16="http://schemas.microsoft.com/office/drawing/2014/main" id="{103D8933-83F5-48B4-85B6-CF074D8F1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7" y="4229121"/>
            <a:ext cx="3263090" cy="152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FRL Logo.png">
            <a:extLst>
              <a:ext uri="{FF2B5EF4-FFF2-40B4-BE49-F238E27FC236}">
                <a16:creationId xmlns:a16="http://schemas.microsoft.com/office/drawing/2014/main" id="{D8B43DE7-0547-4462-8CA1-559A13F420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8463" y="4063182"/>
            <a:ext cx="1955074" cy="1838317"/>
          </a:xfrm>
          <a:prstGeom prst="rect">
            <a:avLst/>
          </a:prstGeom>
        </p:spPr>
      </p:pic>
      <p:pic>
        <p:nvPicPr>
          <p:cNvPr id="4" name="Picture 2" descr="https://pbs.twimg.com/profile_images/1108051104603033600/jAqfIdn1_400x400.png">
            <a:extLst>
              <a:ext uri="{FF2B5EF4-FFF2-40B4-BE49-F238E27FC236}">
                <a16:creationId xmlns:a16="http://schemas.microsoft.com/office/drawing/2014/main" id="{39EE922F-D2DF-4E00-B69B-4476F9643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4" b="30500"/>
          <a:stretch/>
        </p:blipFill>
        <p:spPr bwMode="auto">
          <a:xfrm>
            <a:off x="7543800" y="4146550"/>
            <a:ext cx="4544664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012" y="0"/>
            <a:ext cx="7947976" cy="795130"/>
          </a:xfrm>
        </p:spPr>
        <p:txBody>
          <a:bodyPr/>
          <a:lstStyle/>
          <a:p>
            <a:r>
              <a:rPr lang="en-US" dirty="0"/>
              <a:t>Combined Parabolic Circular Dead Reckoning Algorithm Reduces PDU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39EA6E18-2668-4D2A-AF80-EFB9A3F524F7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08" y="934226"/>
            <a:ext cx="9331326" cy="5233948"/>
          </a:xfrm>
          <a:prstGeom prst="rect">
            <a:avLst/>
          </a:prstGeom>
          <a:noFill/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5050EEA-5B0C-4DAD-8264-3EC61D0D7879}"/>
              </a:ext>
            </a:extLst>
          </p:cNvPr>
          <p:cNvSpPr txBox="1">
            <a:spLocks/>
          </p:cNvSpPr>
          <p:nvPr/>
        </p:nvSpPr>
        <p:spPr bwMode="auto">
          <a:xfrm>
            <a:off x="429566" y="1168915"/>
            <a:ext cx="2006283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60 % PDU reduction while turning</a:t>
            </a:r>
          </a:p>
          <a:p>
            <a:r>
              <a:rPr lang="en-US" kern="0" dirty="0"/>
              <a:t>Average 18% PDU reduction overall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D9C110-4A85-45C2-8DDE-AECEC6D9773C}"/>
              </a:ext>
            </a:extLst>
          </p:cNvPr>
          <p:cNvSpPr/>
          <p:nvPr/>
        </p:nvSpPr>
        <p:spPr bwMode="auto">
          <a:xfrm>
            <a:off x="9938941" y="3385638"/>
            <a:ext cx="394570" cy="38204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0A8FF9-BC52-4189-82EC-D7C786ACA44D}"/>
              </a:ext>
            </a:extLst>
          </p:cNvPr>
          <p:cNvCxnSpPr/>
          <p:nvPr/>
        </p:nvCxnSpPr>
        <p:spPr bwMode="auto">
          <a:xfrm flipH="1">
            <a:off x="9471264" y="4137024"/>
            <a:ext cx="757824" cy="770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1463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51104" cy="795130"/>
          </a:xfrm>
        </p:spPr>
        <p:txBody>
          <a:bodyPr/>
          <a:lstStyle/>
          <a:p>
            <a:r>
              <a:rPr lang="en-US" dirty="0"/>
              <a:t>Improvement 5: Multiple Entity-Entity State PDU to Allow Higher Entity Counts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5AE27A2-0354-49E1-8C9B-49ED04E2705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72400325"/>
              </p:ext>
            </p:extLst>
          </p:nvPr>
        </p:nvGraphicFramePr>
        <p:xfrm>
          <a:off x="1397000" y="946150"/>
          <a:ext cx="8724900" cy="2806700"/>
        </p:xfrm>
        <a:graphic>
          <a:graphicData uri="http://schemas.openxmlformats.org/drawingml/2006/table">
            <a:tbl>
              <a:tblPr firstRow="1" firstCol="1" bandRow="1"/>
              <a:tblGrid>
                <a:gridCol w="2736750">
                  <a:extLst>
                    <a:ext uri="{9D8B030D-6E8A-4147-A177-3AD203B41FA5}">
                      <a16:colId xmlns:a16="http://schemas.microsoft.com/office/drawing/2014/main" val="1284685831"/>
                    </a:ext>
                  </a:extLst>
                </a:gridCol>
                <a:gridCol w="1640563">
                  <a:extLst>
                    <a:ext uri="{9D8B030D-6E8A-4147-A177-3AD203B41FA5}">
                      <a16:colId xmlns:a16="http://schemas.microsoft.com/office/drawing/2014/main" val="3844458905"/>
                    </a:ext>
                  </a:extLst>
                </a:gridCol>
                <a:gridCol w="1839364">
                  <a:extLst>
                    <a:ext uri="{9D8B030D-6E8A-4147-A177-3AD203B41FA5}">
                      <a16:colId xmlns:a16="http://schemas.microsoft.com/office/drawing/2014/main" val="1734619036"/>
                    </a:ext>
                  </a:extLst>
                </a:gridCol>
                <a:gridCol w="2508223">
                  <a:extLst>
                    <a:ext uri="{9D8B030D-6E8A-4147-A177-3AD203B41FA5}">
                      <a16:colId xmlns:a16="http://schemas.microsoft.com/office/drawing/2014/main" val="1267244264"/>
                    </a:ext>
                  </a:extLst>
                </a:gridCol>
              </a:tblGrid>
              <a:tr h="64428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Entities in a single Entity State PDU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146" marR="70146" marT="35073" marB="35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39686"/>
                  </a:ext>
                </a:extLst>
              </a:tr>
              <a:tr h="1081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PDU Size in bytes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Static Entities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Moving Entities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Accelerating Entities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788414"/>
                  </a:ext>
                </a:extLst>
              </a:tr>
              <a:tr h="540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1452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905927"/>
                  </a:ext>
                </a:extLst>
              </a:tr>
              <a:tr h="540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8144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67" marR="74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10898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747C3CD-953A-4C16-AFDC-270C2BDEC982}"/>
              </a:ext>
            </a:extLst>
          </p:cNvPr>
          <p:cNvSpPr txBox="1">
            <a:spLocks/>
          </p:cNvSpPr>
          <p:nvPr/>
        </p:nvSpPr>
        <p:spPr bwMode="auto">
          <a:xfrm>
            <a:off x="1004262" y="3761340"/>
            <a:ext cx="10845093" cy="201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Only a Single Entity Type allowed in a Multiple Entity Extension Record</a:t>
            </a:r>
          </a:p>
          <a:p>
            <a:r>
              <a:rPr lang="en-US" kern="0" dirty="0"/>
              <a:t>Single PDU may have several Multiple Entity Extension Records</a:t>
            </a:r>
          </a:p>
          <a:p>
            <a:r>
              <a:rPr lang="en-US" kern="0" dirty="0"/>
              <a:t>Especially good for background entities  (People, Car Traffic, Parking Lots)</a:t>
            </a:r>
          </a:p>
          <a:p>
            <a:r>
              <a:rPr lang="en-US" kern="0" dirty="0"/>
              <a:t>Might be good for Early Warning Radars &amp; Surface-to-Air Missile sites</a:t>
            </a:r>
          </a:p>
        </p:txBody>
      </p:sp>
    </p:spTree>
    <p:extLst>
      <p:ext uri="{BB962C8B-B14F-4D97-AF65-F5344CB8AC3E}">
        <p14:creationId xmlns:p14="http://schemas.microsoft.com/office/powerpoint/2010/main" val="14271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557348-5338-4762-BFB7-DA6777BAA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DA757A-966B-4883-A836-35D10DBF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450" y="0"/>
            <a:ext cx="7991389" cy="795130"/>
          </a:xfrm>
        </p:spPr>
        <p:txBody>
          <a:bodyPr/>
          <a:lstStyle/>
          <a:p>
            <a:r>
              <a:rPr lang="en-US" dirty="0"/>
              <a:t>Multi Entity Example: 100K Static Entities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ECF36-2F08-4ABA-A09C-9F121F21451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Assume a 60 second heartbeat</a:t>
            </a:r>
          </a:p>
          <a:p>
            <a:r>
              <a:rPr lang="en-US" dirty="0"/>
              <a:t>DIS V7 – 1 Static Entity per PDU</a:t>
            </a:r>
          </a:p>
          <a:p>
            <a:pPr lvl="1"/>
            <a:r>
              <a:rPr lang="en-US" dirty="0"/>
              <a:t>1666 PDUs/sec </a:t>
            </a:r>
          </a:p>
          <a:p>
            <a:pPr lvl="1"/>
            <a:r>
              <a:rPr lang="en-US" dirty="0"/>
              <a:t>240 </a:t>
            </a:r>
            <a:r>
              <a:rPr lang="en-US" dirty="0" err="1"/>
              <a:t>Mbits</a:t>
            </a:r>
            <a:r>
              <a:rPr lang="en-US" dirty="0"/>
              <a:t>/sec bandwidth</a:t>
            </a:r>
          </a:p>
          <a:p>
            <a:r>
              <a:rPr lang="en-US" dirty="0"/>
              <a:t>DIS V8 – 41 Static Entities per PDU</a:t>
            </a:r>
          </a:p>
          <a:p>
            <a:pPr lvl="1"/>
            <a:r>
              <a:rPr lang="en-US" dirty="0"/>
              <a:t>40 PDUs/sec</a:t>
            </a:r>
          </a:p>
          <a:p>
            <a:pPr lvl="1"/>
            <a:r>
              <a:rPr lang="en-US" dirty="0"/>
              <a:t>58 </a:t>
            </a:r>
            <a:r>
              <a:rPr lang="en-US" dirty="0" err="1"/>
              <a:t>Mbits</a:t>
            </a:r>
            <a:r>
              <a:rPr lang="en-US" dirty="0"/>
              <a:t>/sec bandwidth</a:t>
            </a:r>
          </a:p>
          <a:p>
            <a:r>
              <a:rPr lang="en-US" dirty="0"/>
              <a:t>DIS V7 takes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41X PDUs and 4X Bandwidth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F388681-453A-4F9D-92B9-C2B1E8FC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0" r="23515"/>
          <a:stretch>
            <a:fillRect/>
          </a:stretch>
        </p:blipFill>
        <p:spPr bwMode="auto">
          <a:xfrm>
            <a:off x="5813207" y="1196018"/>
            <a:ext cx="582831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9CA667-9DC8-442F-B410-45C2F7BC881B}"/>
              </a:ext>
            </a:extLst>
          </p:cNvPr>
          <p:cNvSpPr txBox="1"/>
          <p:nvPr/>
        </p:nvSpPr>
        <p:spPr>
          <a:xfrm>
            <a:off x="7867650" y="1549400"/>
            <a:ext cx="2553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100K Entities</a:t>
            </a:r>
          </a:p>
        </p:txBody>
      </p:sp>
    </p:spTree>
    <p:extLst>
      <p:ext uri="{BB962C8B-B14F-4D97-AF65-F5344CB8AC3E}">
        <p14:creationId xmlns:p14="http://schemas.microsoft.com/office/powerpoint/2010/main" val="354702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93242" cy="795130"/>
          </a:xfrm>
        </p:spPr>
        <p:txBody>
          <a:bodyPr/>
          <a:lstStyle/>
          <a:p>
            <a:r>
              <a:rPr lang="en-US" dirty="0"/>
              <a:t>Improvement 6: Partial Updates/Split Modeling of Systems and Reliability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168627B-EF04-4152-ADED-C736B78D8576}"/>
              </a:ext>
            </a:extLst>
          </p:cNvPr>
          <p:cNvSpPr txBox="1">
            <a:spLocks/>
          </p:cNvSpPr>
          <p:nvPr/>
        </p:nvSpPr>
        <p:spPr>
          <a:xfrm>
            <a:off x="10897502" y="6517065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8A87C-DEF0-4CC6-9657-5FD277E1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1" t="25792" r="17603" b="20996"/>
          <a:stretch/>
        </p:blipFill>
        <p:spPr>
          <a:xfrm>
            <a:off x="605464" y="865599"/>
            <a:ext cx="11158638" cy="4227534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39842F-C07D-4C74-AD77-AEE45A7EA9D7}"/>
              </a:ext>
            </a:extLst>
          </p:cNvPr>
          <p:cNvSpPr txBox="1">
            <a:spLocks/>
          </p:cNvSpPr>
          <p:nvPr/>
        </p:nvSpPr>
        <p:spPr bwMode="auto">
          <a:xfrm>
            <a:off x="482953" y="4870634"/>
            <a:ext cx="11385197" cy="152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same extension records are not required in every PDU update (Partial Update)</a:t>
            </a:r>
          </a:p>
          <a:p>
            <a:r>
              <a:rPr lang="en-US" kern="0" dirty="0"/>
              <a:t>Extension records can have different heartbeats than the PDU</a:t>
            </a:r>
          </a:p>
          <a:p>
            <a:r>
              <a:rPr lang="en-US" kern="0" dirty="0"/>
              <a:t>Can use multiple subsets of extension records (one set from each system)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7BC5E-E8C0-4CA2-BDD8-5E6C63113C14}"/>
              </a:ext>
            </a:extLst>
          </p:cNvPr>
          <p:cNvSpPr txBox="1"/>
          <p:nvPr/>
        </p:nvSpPr>
        <p:spPr>
          <a:xfrm>
            <a:off x="9010650" y="952500"/>
            <a:ext cx="148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Heartbeat (HBT)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4FD2F-896E-4479-939C-E9B2E8E0D0F8}"/>
              </a:ext>
            </a:extLst>
          </p:cNvPr>
          <p:cNvSpPr txBox="1"/>
          <p:nvPr/>
        </p:nvSpPr>
        <p:spPr>
          <a:xfrm>
            <a:off x="10420350" y="946150"/>
            <a:ext cx="1107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Subset (SS)</a:t>
            </a:r>
          </a:p>
        </p:txBody>
      </p:sp>
    </p:spTree>
    <p:extLst>
      <p:ext uri="{BB962C8B-B14F-4D97-AF65-F5344CB8AC3E}">
        <p14:creationId xmlns:p14="http://schemas.microsoft.com/office/powerpoint/2010/main" val="427463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 dirty="0"/>
              <a:t>Partial Updates/Split Modeling of Systems and Reliability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20BAB-A1DF-4FB4-BF52-15676BBE8DF7}"/>
              </a:ext>
            </a:extLst>
          </p:cNvPr>
          <p:cNvSpPr txBox="1">
            <a:spLocks/>
          </p:cNvSpPr>
          <p:nvPr/>
        </p:nvSpPr>
        <p:spPr bwMode="auto">
          <a:xfrm>
            <a:off x="585771" y="956163"/>
            <a:ext cx="10845093" cy="111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All SIMAN PDUs now support reliability with a single PDU type</a:t>
            </a:r>
          </a:p>
          <a:p>
            <a:pPr lvl="1"/>
            <a:r>
              <a:rPr lang="en-US" kern="0" dirty="0"/>
              <a:t>No duplicate Data, Data-R etc. PDUs</a:t>
            </a:r>
          </a:p>
          <a:p>
            <a:pPr lvl="1"/>
            <a:r>
              <a:rPr lang="en-US" kern="0" dirty="0"/>
              <a:t>15 </a:t>
            </a:r>
            <a:r>
              <a:rPr lang="en-US" kern="0" dirty="0" err="1"/>
              <a:t>Reliabilty</a:t>
            </a:r>
            <a:r>
              <a:rPr lang="en-US" kern="0" dirty="0"/>
              <a:t>   “XXX-R” PDUs removed </a:t>
            </a:r>
          </a:p>
        </p:txBody>
      </p:sp>
    </p:spTree>
    <p:extLst>
      <p:ext uri="{BB962C8B-B14F-4D97-AF65-F5344CB8AC3E}">
        <p14:creationId xmlns:p14="http://schemas.microsoft.com/office/powerpoint/2010/main" val="25141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10098" cy="795130"/>
          </a:xfrm>
        </p:spPr>
        <p:txBody>
          <a:bodyPr/>
          <a:lstStyle/>
          <a:p>
            <a:r>
              <a:rPr lang="en-US" dirty="0"/>
              <a:t>Improvement 7: XML Schema Supports Automated Marshalling/Wireshark Dissectors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8CCB78A9-05E7-4278-99AA-3F02697B2191}"/>
              </a:ext>
            </a:extLst>
          </p:cNvPr>
          <p:cNvPicPr/>
          <p:nvPr/>
        </p:nvPicPr>
        <p:blipFill rotWithShape="1">
          <a:blip r:embed="rId2"/>
          <a:srcRect l="1268" t="3005" r="3187" b="3959"/>
          <a:stretch/>
        </p:blipFill>
        <p:spPr bwMode="auto">
          <a:xfrm>
            <a:off x="871843" y="1422315"/>
            <a:ext cx="9581127" cy="4853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CE8B26D-8A14-4042-86B7-D51792986551}"/>
              </a:ext>
            </a:extLst>
          </p:cNvPr>
          <p:cNvSpPr txBox="1">
            <a:spLocks/>
          </p:cNvSpPr>
          <p:nvPr/>
        </p:nvSpPr>
        <p:spPr bwMode="auto">
          <a:xfrm>
            <a:off x="566982" y="780799"/>
            <a:ext cx="10845093" cy="111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Portion of an XML file that describes a PDU. (Separate schema not shown)</a:t>
            </a:r>
          </a:p>
        </p:txBody>
      </p:sp>
    </p:spTree>
    <p:extLst>
      <p:ext uri="{BB962C8B-B14F-4D97-AF65-F5344CB8AC3E}">
        <p14:creationId xmlns:p14="http://schemas.microsoft.com/office/powerpoint/2010/main" val="409482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69988" cy="795130"/>
          </a:xfrm>
        </p:spPr>
        <p:txBody>
          <a:bodyPr/>
          <a:lstStyle/>
          <a:p>
            <a:r>
              <a:rPr lang="en-US" dirty="0"/>
              <a:t>Improvement 8: New PDUs - Application Control, IFF-I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5EF86-B30B-4BEC-B651-7C597DEC6E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Application Control</a:t>
            </a:r>
          </a:p>
          <a:p>
            <a:pPr lvl="1"/>
            <a:r>
              <a:rPr lang="en-US" dirty="0"/>
              <a:t>Request control of an Application</a:t>
            </a:r>
          </a:p>
          <a:p>
            <a:pPr lvl="1"/>
            <a:r>
              <a:rPr lang="en-US" dirty="0"/>
              <a:t>Allocate simulations to exercise</a:t>
            </a:r>
          </a:p>
          <a:p>
            <a:pPr lvl="1"/>
            <a:r>
              <a:rPr lang="en-US" dirty="0"/>
              <a:t>Application Health monitoring</a:t>
            </a:r>
          </a:p>
          <a:p>
            <a:pPr lvl="1"/>
            <a:r>
              <a:rPr lang="en-US" dirty="0"/>
              <a:t>Control of simulators, gateways, and loggers</a:t>
            </a:r>
          </a:p>
          <a:p>
            <a:r>
              <a:rPr lang="en-US" dirty="0"/>
              <a:t>Identification Friend or Foe (IFF) - Interactive</a:t>
            </a:r>
          </a:p>
          <a:p>
            <a:pPr lvl="1"/>
            <a:r>
              <a:rPr lang="en-US" dirty="0"/>
              <a:t>Higher fidelity modeling of interrogation systems</a:t>
            </a:r>
          </a:p>
          <a:p>
            <a:pPr lvl="1"/>
            <a:r>
              <a:rPr lang="en-US" dirty="0"/>
              <a:t>Adds to existing IFF capabilities (doesn’t replace current IFF)</a:t>
            </a:r>
          </a:p>
        </p:txBody>
      </p:sp>
    </p:spTree>
    <p:extLst>
      <p:ext uri="{BB962C8B-B14F-4D97-AF65-F5344CB8AC3E}">
        <p14:creationId xmlns:p14="http://schemas.microsoft.com/office/powerpoint/2010/main" val="47281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138463" cy="795130"/>
          </a:xfrm>
        </p:spPr>
        <p:txBody>
          <a:bodyPr/>
          <a:lstStyle/>
          <a:p>
            <a:r>
              <a:rPr lang="en-US" dirty="0"/>
              <a:t>New PDUs - Laser, and Weather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1B0BAE-76A1-4AE8-8C10-FB38E89324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475961" cy="5075237"/>
          </a:xfrm>
        </p:spPr>
        <p:txBody>
          <a:bodyPr/>
          <a:lstStyle/>
          <a:p>
            <a:r>
              <a:rPr lang="en-US" dirty="0"/>
              <a:t>Laser (Formerly Designator)</a:t>
            </a:r>
          </a:p>
          <a:p>
            <a:pPr lvl="1"/>
            <a:r>
              <a:rPr lang="en-US" dirty="0"/>
              <a:t>Laser Ranging and Jamming</a:t>
            </a:r>
          </a:p>
          <a:p>
            <a:pPr lvl="1"/>
            <a:r>
              <a:rPr lang="en-US" dirty="0"/>
              <a:t>Weapon Guidance and Target Illumination</a:t>
            </a:r>
          </a:p>
          <a:p>
            <a:pPr lvl="1"/>
            <a:r>
              <a:rPr lang="en-US" dirty="0"/>
              <a:t>Laser Pointer/Marker</a:t>
            </a:r>
          </a:p>
          <a:p>
            <a:r>
              <a:rPr lang="en-US" dirty="0"/>
              <a:t>Weather</a:t>
            </a:r>
          </a:p>
          <a:p>
            <a:pPr lvl="1"/>
            <a:r>
              <a:rPr lang="en-US" dirty="0"/>
              <a:t>Based on SISO-STD-013-2014 Common Image Generator Interface (CIGI) Standard</a:t>
            </a:r>
          </a:p>
          <a:p>
            <a:pPr lvl="1"/>
            <a:r>
              <a:rPr lang="en-US" dirty="0"/>
              <a:t>Messages condensed and reorganized for efficiency</a:t>
            </a:r>
          </a:p>
          <a:p>
            <a:pPr lvl="1"/>
            <a:r>
              <a:rPr lang="en-US" dirty="0"/>
              <a:t>Split Geometry (location information) from actual Weather Information (Temperature etc.)</a:t>
            </a:r>
          </a:p>
          <a:p>
            <a:pPr lvl="1"/>
            <a:r>
              <a:rPr lang="en-US" dirty="0"/>
              <a:t>Supports regions, vertical layers, clouds, rain, snow, sea state, waves, terrestrial surface etc.</a:t>
            </a:r>
          </a:p>
          <a:p>
            <a:pPr lvl="1"/>
            <a:r>
              <a:rPr lang="en-US" dirty="0"/>
              <a:t>Added new types of geometries (rectangular, circular, tubular, linear, polygon)</a:t>
            </a:r>
          </a:p>
          <a:p>
            <a:pPr lvl="1"/>
            <a:r>
              <a:rPr lang="en-US" dirty="0"/>
              <a:t>Added region groups, rotation, and velocities</a:t>
            </a:r>
          </a:p>
        </p:txBody>
      </p:sp>
    </p:spTree>
    <p:extLst>
      <p:ext uri="{BB962C8B-B14F-4D97-AF65-F5344CB8AC3E}">
        <p14:creationId xmlns:p14="http://schemas.microsoft.com/office/powerpoint/2010/main" val="332645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59532" cy="795130"/>
          </a:xfrm>
        </p:spPr>
        <p:txBody>
          <a:bodyPr/>
          <a:lstStyle/>
          <a:p>
            <a:r>
              <a:rPr lang="en-US" dirty="0"/>
              <a:t>Improvement 9: Simplified Gridded Data PDU With Weather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66390-DD35-4123-82C9-6F4ED2C735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4022018" cy="5075237"/>
          </a:xfrm>
        </p:spPr>
        <p:txBody>
          <a:bodyPr/>
          <a:lstStyle/>
          <a:p>
            <a:r>
              <a:rPr lang="en-US" dirty="0"/>
              <a:t>Gridded data support</a:t>
            </a:r>
          </a:p>
          <a:p>
            <a:r>
              <a:rPr lang="en-US" dirty="0"/>
              <a:t>Able to mix high and low resolution data</a:t>
            </a:r>
          </a:p>
          <a:p>
            <a:r>
              <a:rPr lang="en-US" dirty="0"/>
              <a:t>PDU defines tile sizes both horizontally and vertically</a:t>
            </a:r>
          </a:p>
          <a:p>
            <a:r>
              <a:rPr lang="en-US" dirty="0"/>
              <a:t>Support for Wind, humidity, temperature, barometric pressure etc.</a:t>
            </a:r>
          </a:p>
          <a:p>
            <a:r>
              <a:rPr lang="en-US" dirty="0"/>
              <a:t>Can add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B5548-ED57-4733-A3C9-EBBCBF9A45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662" y="908240"/>
            <a:ext cx="6868863" cy="5602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328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012" y="0"/>
            <a:ext cx="7947976" cy="795130"/>
          </a:xfrm>
        </p:spPr>
        <p:txBody>
          <a:bodyPr/>
          <a:lstStyle/>
          <a:p>
            <a:r>
              <a:rPr lang="en-US" dirty="0"/>
              <a:t>Improvement 10: Miscellaneous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0E8423D-E32D-40C7-93C0-086F9317F8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11093916" cy="5075237"/>
          </a:xfrm>
        </p:spPr>
        <p:txBody>
          <a:bodyPr/>
          <a:lstStyle/>
          <a:p>
            <a:r>
              <a:rPr lang="en-US" dirty="0"/>
              <a:t>Change from Big Endian (most to least significant byte) to Little Endian (least to most significant byte) order</a:t>
            </a:r>
          </a:p>
          <a:p>
            <a:pPr lvl="1"/>
            <a:r>
              <a:rPr lang="en-US" dirty="0"/>
              <a:t>Consistent with most modern hardware</a:t>
            </a:r>
          </a:p>
          <a:p>
            <a:pPr lvl="1"/>
            <a:r>
              <a:rPr lang="en-US" dirty="0"/>
              <a:t>Easier and slightly faster for most implementations</a:t>
            </a:r>
          </a:p>
          <a:p>
            <a:r>
              <a:rPr lang="en-US" dirty="0"/>
              <a:t>64-Bit timestamp</a:t>
            </a:r>
          </a:p>
          <a:p>
            <a:pPr lvl="1"/>
            <a:r>
              <a:rPr lang="en-US" dirty="0"/>
              <a:t>No clock “rollover” every hour</a:t>
            </a:r>
          </a:p>
          <a:p>
            <a:pPr lvl="1"/>
            <a:r>
              <a:rPr lang="en-US" dirty="0"/>
              <a:t>Includes date and time information for moon phase and ephemeris calculations</a:t>
            </a:r>
          </a:p>
          <a:p>
            <a:pPr lvl="1"/>
            <a:r>
              <a:rPr lang="en-US" dirty="0"/>
              <a:t>1µsec accuracy vs 107µsec in DIS V7</a:t>
            </a:r>
          </a:p>
          <a:p>
            <a:pPr lvl="1"/>
            <a:r>
              <a:rPr lang="en-US" dirty="0"/>
              <a:t>Common computer clock time</a:t>
            </a:r>
          </a:p>
          <a:p>
            <a:r>
              <a:rPr lang="en-US" dirty="0"/>
              <a:t>Point, Linear and Areal Objects are now Entities</a:t>
            </a:r>
          </a:p>
          <a:p>
            <a:r>
              <a:rPr lang="en-US" dirty="0"/>
              <a:t>Point, Linear and Areal Object PDUs are now extension records in Entity State</a:t>
            </a:r>
          </a:p>
        </p:txBody>
      </p:sp>
    </p:spTree>
    <p:extLst>
      <p:ext uri="{BB962C8B-B14F-4D97-AF65-F5344CB8AC3E}">
        <p14:creationId xmlns:p14="http://schemas.microsoft.com/office/powerpoint/2010/main" val="348166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 dirty="0"/>
              <a:t>Distributed Interactive Simulation (DIS)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1980 – DARPA Simulator Networking (SIMNET)</a:t>
            </a:r>
          </a:p>
          <a:p>
            <a:r>
              <a:rPr lang="en-US" dirty="0"/>
              <a:t>1993 – DIS Version 2 (V2) – Stepping stone between SIMNET and DIS</a:t>
            </a:r>
          </a:p>
          <a:p>
            <a:r>
              <a:rPr lang="en-US" dirty="0"/>
              <a:t>1995 – DIS Version 5 (V5) – First widely implemented version</a:t>
            </a:r>
          </a:p>
          <a:p>
            <a:r>
              <a:rPr lang="en-US" dirty="0"/>
              <a:t>1998 – DIS Version 6 (V6) – Only added PDU’s to DIS Version 5, still in use</a:t>
            </a:r>
          </a:p>
          <a:p>
            <a:r>
              <a:rPr lang="en-US" dirty="0"/>
              <a:t>2012 – DIS Version 7 (V7)</a:t>
            </a:r>
          </a:p>
          <a:p>
            <a:pPr lvl="1"/>
            <a:r>
              <a:rPr lang="en-US" dirty="0"/>
              <a:t>Mostly compatible, because it only changed padding fields</a:t>
            </a:r>
          </a:p>
          <a:p>
            <a:pPr lvl="1"/>
            <a:r>
              <a:rPr lang="en-US" dirty="0"/>
              <a:t>New PDUs (SIMAN-R, Environmental Process, Point/Linear/Areal Objects, Live Entity)</a:t>
            </a:r>
          </a:p>
          <a:p>
            <a:pPr lvl="1"/>
            <a:r>
              <a:rPr lang="en-US" dirty="0"/>
              <a:t>Corrected errors and clarified rules</a:t>
            </a:r>
          </a:p>
          <a:p>
            <a:r>
              <a:rPr lang="en-US" dirty="0"/>
              <a:t>2025 – DIS Version 8 (V8) </a:t>
            </a:r>
          </a:p>
          <a:p>
            <a:pPr lvl="1"/>
            <a:r>
              <a:rPr lang="en-US" dirty="0"/>
              <a:t>Significant redesign based on 30+ years of experience</a:t>
            </a:r>
          </a:p>
          <a:p>
            <a:pPr lvl="1"/>
            <a:r>
              <a:rPr lang="en-US" dirty="0"/>
              <a:t>Replace Live Entity protocol with Compressed DIS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012" y="0"/>
            <a:ext cx="7947976" cy="79513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FDDE5-1865-4FE5-9C64-D36502E5D7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lvl="0"/>
            <a:r>
              <a:rPr lang="en-US" sz="2400" dirty="0"/>
              <a:t>The extensibility of DIS V8 will allow for adding new capabilities to DIS without needing to modify the IEEE 1278.1 standard, which should lead to more innovation.</a:t>
            </a:r>
          </a:p>
          <a:p>
            <a:pPr lvl="0"/>
            <a:r>
              <a:rPr lang="en-US" sz="2400" dirty="0"/>
              <a:t>SISO-REF-030 will allow for faster updates of documented capabilities. This should lead to more reuse of existing extension records and increase the chances that updates will be interoperable.</a:t>
            </a:r>
          </a:p>
          <a:p>
            <a:pPr lvl="0"/>
            <a:r>
              <a:rPr lang="en-US" sz="2400" dirty="0"/>
              <a:t>DIS V8 will enable much better modeling of AESA radars and advanced jammers in a consistent, interoperable fashion.</a:t>
            </a:r>
          </a:p>
          <a:p>
            <a:pPr lvl="0"/>
            <a:r>
              <a:rPr lang="en-US" sz="2400" dirty="0"/>
              <a:t>The CPC dead reckoning algorithm will reduce network updates and reduce the size of network bandwidth peaks making better usage of available bandwidth.</a:t>
            </a:r>
          </a:p>
          <a:p>
            <a:r>
              <a:rPr lang="en-US" sz="2400" dirty="0"/>
              <a:t>The new multi-entity extension records will enable larger exercises with fewer PDUs and less bandwidth</a:t>
            </a:r>
          </a:p>
        </p:txBody>
      </p:sp>
    </p:spTree>
    <p:extLst>
      <p:ext uri="{BB962C8B-B14F-4D97-AF65-F5344CB8AC3E}">
        <p14:creationId xmlns:p14="http://schemas.microsoft.com/office/powerpoint/2010/main" val="378577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012" y="0"/>
            <a:ext cx="7947976" cy="79513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C716D-1FF1-4294-8C8D-4746874D33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lvl="0"/>
            <a:r>
              <a:rPr lang="en-US" sz="2400" dirty="0"/>
              <a:t>General rules for partial updates for all PDUs improve bandwidth efficiency. Duplicate SIMAN PDUs are no longer required for reliability.</a:t>
            </a:r>
          </a:p>
          <a:p>
            <a:pPr lvl="0"/>
            <a:r>
              <a:rPr lang="en-US" sz="2400" dirty="0"/>
              <a:t>An XML machine-readable DIS syntax description enables significant automation of creating and processing DIS PDUs. </a:t>
            </a:r>
          </a:p>
          <a:p>
            <a:pPr lvl="0"/>
            <a:r>
              <a:rPr lang="en-US" sz="2400" dirty="0"/>
              <a:t>New PDUs add new capabilities and higher fidelity.</a:t>
            </a:r>
          </a:p>
          <a:p>
            <a:pPr lvl="0"/>
            <a:r>
              <a:rPr lang="en-US" sz="2400" dirty="0"/>
              <a:t>Simplified Gridded Data PDU with support for dynamic terrain and real-world weather data will allow users to use real-time weather or historical weather data to create more realistic training.</a:t>
            </a:r>
          </a:p>
          <a:p>
            <a:pPr lvl="0"/>
            <a:r>
              <a:rPr lang="en-US" sz="2400" dirty="0"/>
              <a:t>Miscellaneous updates for ease of use, faster computation, simplification, and less redundancy will provide better performance and make DIS V8 easier to understand, especially for new users.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012" y="0"/>
            <a:ext cx="7947976" cy="795130"/>
          </a:xfrm>
        </p:spPr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EE2C5-AD2D-4CD0-9518-CFE4706BEC67}"/>
              </a:ext>
            </a:extLst>
          </p:cNvPr>
          <p:cNvSpPr txBox="1">
            <a:spLocks noChangeArrowheads="1"/>
          </p:cNvSpPr>
          <p:nvPr/>
        </p:nvSpPr>
        <p:spPr>
          <a:xfrm>
            <a:off x="659116" y="1292051"/>
            <a:ext cx="8885255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sz="2800" dirty="0">
                <a:latin typeface="Arial Narrow" pitchFamily="34" charset="0"/>
                <a:cs typeface="Arial" pitchFamily="34" charset="0"/>
              </a:rPr>
              <a:t>Lance Call, Scientist, Systems and Software Engineer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dirty="0">
                <a:latin typeface="Arial Narrow" pitchFamily="34" charset="0"/>
                <a:cs typeface="Arial" pitchFamily="34" charset="0"/>
              </a:rPr>
              <a:t>711 HPW/RHAS; CAE USA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dirty="0">
                <a:latin typeface="Arial Narrow" pitchFamily="34" charset="0"/>
                <a:cs typeface="Arial" pitchFamily="34" charset="0"/>
              </a:rPr>
              <a:t>Phone 480-840-3944 ext. 102</a:t>
            </a:r>
          </a:p>
          <a:p>
            <a:pPr>
              <a:spcBef>
                <a:spcPts val="0"/>
              </a:spcBef>
              <a:buNone/>
            </a:pPr>
            <a:r>
              <a:rPr lang="en-US" sz="2800" u="sng" dirty="0">
                <a:solidFill>
                  <a:srgbClr val="0000FF"/>
                </a:solidFill>
                <a:latin typeface="Arial Narrow" pitchFamily="34" charset="0"/>
              </a:rPr>
              <a:t>Lance.call@us.af.mil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800" u="sng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2800" u="sng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C9DDAE-EE55-4D72-AEEA-A09A246BC7A8}"/>
              </a:ext>
            </a:extLst>
          </p:cNvPr>
          <p:cNvSpPr txBox="1">
            <a:spLocks noChangeArrowheads="1"/>
          </p:cNvSpPr>
          <p:nvPr/>
        </p:nvSpPr>
        <p:spPr>
          <a:xfrm>
            <a:off x="659115" y="3339154"/>
            <a:ext cx="8885255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sz="2800" dirty="0">
                <a:latin typeface="Arial Narrow" pitchFamily="34" charset="0"/>
                <a:cs typeface="Arial" pitchFamily="34" charset="0"/>
              </a:rPr>
              <a:t>Bob Murray, Retired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dirty="0">
                <a:latin typeface="Arial Narrow" pitchFamily="34" charset="0"/>
                <a:cs typeface="Arial" pitchFamily="34" charset="0"/>
              </a:rPr>
              <a:t>Symphonics, Inc.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u="sng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bobmurray222@gmail.com</a:t>
            </a:r>
            <a:endParaRPr lang="en-US" sz="2800" u="sng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2800" u="sng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0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DED35-E68B-45F1-960D-7B8831F276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476F6C-A0C3-4ED5-8977-2C497D26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 V7 and V8 Compatibility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2DC95-CB43-4E2F-9C28-7F5DD626669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DIS V8 is not on the wire compatible with DIS V7</a:t>
            </a:r>
          </a:p>
          <a:p>
            <a:pPr lvl="1"/>
            <a:r>
              <a:rPr lang="en-US" dirty="0"/>
              <a:t>Different header and PDU format to support extensibility and other improvements</a:t>
            </a:r>
          </a:p>
          <a:p>
            <a:pPr lvl="1"/>
            <a:r>
              <a:rPr lang="en-US" dirty="0"/>
              <a:t>DIS V8 is Little Endian vs  DIS V7 is Big Endian</a:t>
            </a:r>
          </a:p>
          <a:p>
            <a:r>
              <a:rPr lang="en-US" dirty="0"/>
              <a:t>Many of the same PDUs carry equivalent information to DIS V7 + new data</a:t>
            </a:r>
          </a:p>
          <a:p>
            <a:r>
              <a:rPr lang="en-US" dirty="0"/>
              <a:t>Some new PDUs in DIS V8 not available in DIS V7</a:t>
            </a:r>
          </a:p>
          <a:p>
            <a:r>
              <a:rPr lang="en-US" dirty="0"/>
              <a:t>DIS V7/V8 can be translated via a gateway</a:t>
            </a:r>
          </a:p>
          <a:p>
            <a:pPr lvl="1"/>
            <a:r>
              <a:rPr lang="en-US" dirty="0"/>
              <a:t>Translation can only support DIS V7 concepts and information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4D111B-5AFF-4559-97BA-BD541CC981A1}"/>
              </a:ext>
            </a:extLst>
          </p:cNvPr>
          <p:cNvGrpSpPr/>
          <p:nvPr/>
        </p:nvGrpSpPr>
        <p:grpSpPr>
          <a:xfrm>
            <a:off x="523538" y="4549439"/>
            <a:ext cx="11207207" cy="1651466"/>
            <a:chOff x="374403" y="4489479"/>
            <a:chExt cx="11207207" cy="16514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343BC4-CE35-4CFA-8CF1-557B4F6AB855}"/>
                </a:ext>
              </a:extLst>
            </p:cNvPr>
            <p:cNvSpPr/>
            <p:nvPr/>
          </p:nvSpPr>
          <p:spPr bwMode="auto">
            <a:xfrm>
              <a:off x="374403" y="4546717"/>
              <a:ext cx="2022636" cy="15296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DIS V7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97DDC7-6285-4B31-9A92-10E20220805A}"/>
                </a:ext>
              </a:extLst>
            </p:cNvPr>
            <p:cNvSpPr/>
            <p:nvPr/>
          </p:nvSpPr>
          <p:spPr bwMode="auto">
            <a:xfrm>
              <a:off x="9558974" y="4523541"/>
              <a:ext cx="2022636" cy="152961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DIS V8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7B3ABC6-DF91-4712-AE7B-8009BA17C917}"/>
                </a:ext>
              </a:extLst>
            </p:cNvPr>
            <p:cNvSpPr/>
            <p:nvPr/>
          </p:nvSpPr>
          <p:spPr bwMode="auto">
            <a:xfrm>
              <a:off x="7237771" y="4489479"/>
              <a:ext cx="2321091" cy="76691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ahoma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01C647-34FC-483E-8D9A-B7765A70DEB2}"/>
                </a:ext>
              </a:extLst>
            </p:cNvPr>
            <p:cNvSpPr txBox="1"/>
            <p:nvPr/>
          </p:nvSpPr>
          <p:spPr>
            <a:xfrm>
              <a:off x="7281024" y="4611327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ALL INFO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8C07AE2-110F-4360-8FBE-2E0E3DD45A9F}"/>
                </a:ext>
              </a:extLst>
            </p:cNvPr>
            <p:cNvSpPr/>
            <p:nvPr/>
          </p:nvSpPr>
          <p:spPr bwMode="auto">
            <a:xfrm rot="10800000">
              <a:off x="2445336" y="5288350"/>
              <a:ext cx="2397080" cy="71213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E51A25-BC07-4104-A6FA-0B9731565006}"/>
                </a:ext>
              </a:extLst>
            </p:cNvPr>
            <p:cNvSpPr txBox="1"/>
            <p:nvPr/>
          </p:nvSpPr>
          <p:spPr>
            <a:xfrm>
              <a:off x="2484089" y="5352031"/>
              <a:ext cx="21123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 </a:t>
              </a:r>
              <a:r>
                <a:rPr lang="en-US" sz="2800" b="1" dirty="0"/>
                <a:t>SOME INFO</a:t>
              </a:r>
              <a:endParaRPr lang="en-US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6F8D1-CBFA-4643-8CBA-04C2721B3F50}"/>
                </a:ext>
              </a:extLst>
            </p:cNvPr>
            <p:cNvSpPr/>
            <p:nvPr/>
          </p:nvSpPr>
          <p:spPr bwMode="auto">
            <a:xfrm>
              <a:off x="4907067" y="4611327"/>
              <a:ext cx="2321091" cy="1529618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rPr>
                <a:t>Gateway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23301456-5EEB-490E-9B86-03CC82426AA8}"/>
                </a:ext>
              </a:extLst>
            </p:cNvPr>
            <p:cNvSpPr/>
            <p:nvPr/>
          </p:nvSpPr>
          <p:spPr bwMode="auto">
            <a:xfrm>
              <a:off x="2421519" y="4502441"/>
              <a:ext cx="2485548" cy="76691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ahoma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5F1B97-17F4-49DA-9159-4AD0E7CA34F5}"/>
                </a:ext>
              </a:extLst>
            </p:cNvPr>
            <p:cNvSpPr txBox="1"/>
            <p:nvPr/>
          </p:nvSpPr>
          <p:spPr>
            <a:xfrm>
              <a:off x="2421519" y="4624289"/>
              <a:ext cx="2100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ALL INFO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F3CC38-2515-4BB7-A40C-E569FEBA0509}"/>
                </a:ext>
              </a:extLst>
            </p:cNvPr>
            <p:cNvGrpSpPr/>
            <p:nvPr/>
          </p:nvGrpSpPr>
          <p:grpSpPr>
            <a:xfrm>
              <a:off x="7228158" y="5312780"/>
              <a:ext cx="2330704" cy="712137"/>
              <a:chOff x="3859862" y="5288350"/>
              <a:chExt cx="3097161" cy="712137"/>
            </a:xfrm>
          </p:grpSpPr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EA630B8D-3C09-4B64-8148-7FC476BEEE77}"/>
                  </a:ext>
                </a:extLst>
              </p:cNvPr>
              <p:cNvSpPr/>
              <p:nvPr/>
            </p:nvSpPr>
            <p:spPr bwMode="auto">
              <a:xfrm rot="10800000">
                <a:off x="3859862" y="5288350"/>
                <a:ext cx="3097161" cy="712137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3A9C0E-9E4C-47E4-AEEB-E4DA11E889BF}"/>
                  </a:ext>
                </a:extLst>
              </p:cNvPr>
              <p:cNvSpPr txBox="1"/>
              <p:nvPr/>
            </p:nvSpPr>
            <p:spPr>
              <a:xfrm>
                <a:off x="3975539" y="5352031"/>
                <a:ext cx="2413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 </a:t>
                </a:r>
                <a:r>
                  <a:rPr lang="en-US" sz="2800" b="1" dirty="0"/>
                  <a:t>V8 INFO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483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 dirty="0"/>
              <a:t>Improvement 1: Extensibility Through a New PDU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4A79D-9257-4AE5-9FCF-B96B71AE26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215" y="848919"/>
            <a:ext cx="8237788" cy="550434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E2521-226F-49E4-A3D7-AC3980B550BC}"/>
              </a:ext>
            </a:extLst>
          </p:cNvPr>
          <p:cNvSpPr txBox="1"/>
          <p:nvPr/>
        </p:nvSpPr>
        <p:spPr>
          <a:xfrm>
            <a:off x="688931" y="814192"/>
            <a:ext cx="2564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B81D91-BC3C-4C60-A75A-2B50F2E6FE6B}"/>
              </a:ext>
            </a:extLst>
          </p:cNvPr>
          <p:cNvCxnSpPr>
            <a:cxnSpLocks/>
            <a:endCxn id="8" idx="3"/>
          </p:cNvCxnSpPr>
          <p:nvPr/>
        </p:nvCxnSpPr>
        <p:spPr bwMode="auto">
          <a:xfrm flipH="1">
            <a:off x="3253864" y="1102290"/>
            <a:ext cx="503946" cy="4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068EC9-5C2F-40F8-9EF4-E7217653C356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7041" y="2144038"/>
            <a:ext cx="9728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1A98E7-99F5-4524-844B-60D236BD89D7}"/>
              </a:ext>
            </a:extLst>
          </p:cNvPr>
          <p:cNvSpPr txBox="1"/>
          <p:nvPr/>
        </p:nvSpPr>
        <p:spPr>
          <a:xfrm>
            <a:off x="688931" y="1780784"/>
            <a:ext cx="216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Body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93CD1-C2D2-4A50-9C25-3309FC78B5B7}"/>
              </a:ext>
            </a:extLst>
          </p:cNvPr>
          <p:cNvSpPr txBox="1"/>
          <p:nvPr/>
        </p:nvSpPr>
        <p:spPr>
          <a:xfrm>
            <a:off x="688931" y="3868454"/>
            <a:ext cx="1931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</a:t>
            </a:r>
          </a:p>
          <a:p>
            <a:r>
              <a:rPr lang="en-US" dirty="0"/>
              <a:t>Extension</a:t>
            </a:r>
          </a:p>
          <a:p>
            <a:r>
              <a:rPr lang="en-US" dirty="0"/>
              <a:t>Records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76407E2-CEF6-4C87-93BB-9A05F88C9C24}"/>
              </a:ext>
            </a:extLst>
          </p:cNvPr>
          <p:cNvSpPr/>
          <p:nvPr/>
        </p:nvSpPr>
        <p:spPr bwMode="auto">
          <a:xfrm>
            <a:off x="2830882" y="3050088"/>
            <a:ext cx="726510" cy="325676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6DEFBA-23FE-45EA-ADEE-CC37DAEEAD5A}"/>
              </a:ext>
            </a:extLst>
          </p:cNvPr>
          <p:cNvSpPr/>
          <p:nvPr/>
        </p:nvSpPr>
        <p:spPr bwMode="auto">
          <a:xfrm>
            <a:off x="4014592" y="3018773"/>
            <a:ext cx="1847589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134345-0CB6-455F-98C2-F3519BDB8891}"/>
              </a:ext>
            </a:extLst>
          </p:cNvPr>
          <p:cNvSpPr/>
          <p:nvPr/>
        </p:nvSpPr>
        <p:spPr bwMode="auto">
          <a:xfrm>
            <a:off x="4004153" y="4179519"/>
            <a:ext cx="1847589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00D6C-DC08-434B-BDD8-92B6ECF5D9F9}"/>
              </a:ext>
            </a:extLst>
          </p:cNvPr>
          <p:cNvSpPr/>
          <p:nvPr/>
        </p:nvSpPr>
        <p:spPr bwMode="auto">
          <a:xfrm>
            <a:off x="4012504" y="5584522"/>
            <a:ext cx="1847589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5B322B-D4D6-4BFB-9CE0-45AF184B0308}"/>
              </a:ext>
            </a:extLst>
          </p:cNvPr>
          <p:cNvSpPr/>
          <p:nvPr/>
        </p:nvSpPr>
        <p:spPr bwMode="auto">
          <a:xfrm>
            <a:off x="4018767" y="3247895"/>
            <a:ext cx="1847589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1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0"/>
            <a:ext cx="11245850" cy="795130"/>
          </a:xfrm>
        </p:spPr>
        <p:txBody>
          <a:bodyPr/>
          <a:lstStyle/>
          <a:p>
            <a:r>
              <a:rPr lang="en-US" dirty="0"/>
              <a:t>Improvement 2: SISO-REF-030 Yearly Updates to Capability/Reusable Records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New document called SISO-REF-030 will be created to document new extension records</a:t>
            </a:r>
          </a:p>
          <a:p>
            <a:r>
              <a:rPr lang="en-US" dirty="0"/>
              <a:t>Managed like SISO-REF-010 enumerations are currently managed</a:t>
            </a:r>
          </a:p>
          <a:p>
            <a:pPr lvl="1"/>
            <a:r>
              <a:rPr lang="en-US" dirty="0"/>
              <a:t>Change requests, reviewed/modified by a support group, vote to accept/reject</a:t>
            </a:r>
          </a:p>
          <a:p>
            <a:r>
              <a:rPr lang="en-US" dirty="0"/>
              <a:t>Allows for periodic/yearly updates</a:t>
            </a:r>
          </a:p>
          <a:p>
            <a:r>
              <a:rPr lang="en-US" dirty="0"/>
              <a:t>Allows users to extend the DIS capabilities over time in a managed way</a:t>
            </a:r>
          </a:p>
          <a:p>
            <a:r>
              <a:rPr lang="en-US" dirty="0"/>
              <a:t>Encourages full definition of extension record data allowing for more reuse</a:t>
            </a:r>
          </a:p>
          <a:p>
            <a:r>
              <a:rPr lang="en-US" dirty="0"/>
              <a:t>Compressed versions of extension records will also be documented to allow use with the compressed version of DIS V8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5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 dirty="0"/>
              <a:t>Improvement 3: Improved RF Modeling of AESA Radar and Advanced Jammers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Advanced Radar and Jammer Tiger Team created 16 (12 new, 4 from existing data) extension records to model AESA Radar and Jammers</a:t>
            </a:r>
          </a:p>
          <a:p>
            <a:r>
              <a:rPr lang="en-US" dirty="0"/>
              <a:t>Initial design was based on conflicting and overlapping Combat Air Force Distributed Mission Operations (CAF DM0) and Battlespace Simulation Inc.(BSI) datums</a:t>
            </a:r>
          </a:p>
          <a:p>
            <a:r>
              <a:rPr lang="en-US" dirty="0"/>
              <a:t>Final design significantly expanded and unified the AESA and Jammer capabilities</a:t>
            </a:r>
          </a:p>
          <a:p>
            <a:r>
              <a:rPr lang="en-US" dirty="0"/>
              <a:t>See Advanced Radar and Jamming in DIS V8 (SISO paper 2023-SIW-001)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2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175" y="0"/>
            <a:ext cx="6995651" cy="795130"/>
          </a:xfrm>
        </p:spPr>
        <p:txBody>
          <a:bodyPr/>
          <a:lstStyle/>
          <a:p>
            <a:r>
              <a:rPr lang="en-US" dirty="0"/>
              <a:t>Beam Activity for the Pictured Scan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1654A-CD66-4F28-A5F1-0EA28ADB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1" y="1504073"/>
            <a:ext cx="3956567" cy="2673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30413-B3B8-403F-9877-E9AB884C1E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98" y="939453"/>
            <a:ext cx="7825827" cy="5193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13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180601" cy="795130"/>
          </a:xfrm>
        </p:spPr>
        <p:txBody>
          <a:bodyPr/>
          <a:lstStyle/>
          <a:p>
            <a:r>
              <a:rPr lang="en-US" dirty="0"/>
              <a:t>Improvement 4: Combined Parabolic Circular (CPC) Dead Reckoning Algorithm Reduces PDU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35023-4D95-4EA1-BAA9-206846C6341D}"/>
              </a:ext>
            </a:extLst>
          </p:cNvPr>
          <p:cNvSpPr txBox="1"/>
          <p:nvPr/>
        </p:nvSpPr>
        <p:spPr>
          <a:xfrm>
            <a:off x="671312" y="1559878"/>
            <a:ext cx="340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 = Parabolic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EBBF-5853-4656-A696-87A14B2C2F46}"/>
              </a:ext>
            </a:extLst>
          </p:cNvPr>
          <p:cNvSpPr txBox="1"/>
          <p:nvPr/>
        </p:nvSpPr>
        <p:spPr>
          <a:xfrm>
            <a:off x="8184099" y="1559878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= Circular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AB35B4A-F4E6-4820-8F79-2CCE8AF801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693" y="3178576"/>
            <a:ext cx="11250613" cy="2662160"/>
          </a:xfrm>
        </p:spPr>
        <p:txBody>
          <a:bodyPr/>
          <a:lstStyle/>
          <a:p>
            <a:r>
              <a:rPr lang="en-US" dirty="0"/>
              <a:t>Most entities travel in a circular path when turning (except lifeforms/helicopters)</a:t>
            </a:r>
          </a:p>
          <a:p>
            <a:r>
              <a:rPr lang="en-US" dirty="0"/>
              <a:t>CPC algorithm picks most appropriate formula for Dead Reckoning</a:t>
            </a:r>
          </a:p>
          <a:p>
            <a:pPr lvl="1"/>
            <a:r>
              <a:rPr lang="en-US" dirty="0"/>
              <a:t>Result is fewer network updates required for the same accuracy while turning</a:t>
            </a:r>
          </a:p>
          <a:p>
            <a:pPr lvl="1"/>
            <a:r>
              <a:rPr lang="en-US" dirty="0"/>
              <a:t>CPC algorithm and math are documented in DIS V8</a:t>
            </a:r>
          </a:p>
          <a:p>
            <a:pPr lvl="1"/>
            <a:r>
              <a:rPr lang="en-US" dirty="0"/>
              <a:t>C (Java future) implementations of the algorithm available on sourceforge.com</a:t>
            </a:r>
          </a:p>
          <a:p>
            <a:r>
              <a:rPr lang="en-US" sz="2400" dirty="0"/>
              <a:t>See </a:t>
            </a:r>
            <a:r>
              <a:rPr lang="en-US" sz="2400" i="1" dirty="0"/>
              <a:t>A Simpler Dead Reckoning Algorithm with Better Performance </a:t>
            </a:r>
            <a:r>
              <a:rPr lang="en-US" sz="2000" dirty="0"/>
              <a:t>(SISO paper 2019-SIW-034).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C5808C-6B33-42F6-888E-E1874285A0CF}"/>
              </a:ext>
            </a:extLst>
          </p:cNvPr>
          <p:cNvSpPr txBox="1"/>
          <p:nvPr/>
        </p:nvSpPr>
        <p:spPr>
          <a:xfrm>
            <a:off x="4615842" y="905540"/>
            <a:ext cx="1826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Formulas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35CF2-F4FB-4051-9E96-59CF6D73FAA1}"/>
              </a:ext>
            </a:extLst>
          </p:cNvPr>
          <p:cNvSpPr txBox="1"/>
          <p:nvPr/>
        </p:nvSpPr>
        <p:spPr>
          <a:xfrm>
            <a:off x="1277656" y="2696761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Pos = Pos</a:t>
            </a:r>
            <a:r>
              <a:rPr lang="en-US" sz="1800" baseline="-25000" dirty="0">
                <a:latin typeface="Arial Narrow" panose="020B0606020202030204" pitchFamily="34" charset="0"/>
              </a:rPr>
              <a:t>0</a:t>
            </a:r>
            <a:r>
              <a:rPr lang="en-US" sz="1800" dirty="0">
                <a:latin typeface="Arial Narrow" panose="020B0606020202030204" pitchFamily="34" charset="0"/>
              </a:rPr>
              <a:t> + Vel*T + ½ </a:t>
            </a:r>
            <a:r>
              <a:rPr lang="en-US" sz="1800" dirty="0" err="1">
                <a:latin typeface="Arial Narrow" panose="020B0606020202030204" pitchFamily="34" charset="0"/>
              </a:rPr>
              <a:t>Acel</a:t>
            </a:r>
            <a:r>
              <a:rPr lang="en-US" sz="1800" dirty="0">
                <a:latin typeface="Arial Narrow" panose="020B0606020202030204" pitchFamily="34" charset="0"/>
              </a:rPr>
              <a:t>*T</a:t>
            </a:r>
            <a:r>
              <a:rPr lang="en-US" sz="1800" baseline="30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6285A-B3C1-4233-BDF3-8EDCCF26D676}"/>
              </a:ext>
            </a:extLst>
          </p:cNvPr>
          <p:cNvSpPr txBox="1"/>
          <p:nvPr/>
        </p:nvSpPr>
        <p:spPr>
          <a:xfrm>
            <a:off x="6521885" y="2696761"/>
            <a:ext cx="389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Pos = Pos</a:t>
            </a:r>
            <a:r>
              <a:rPr lang="en-US" sz="1800" baseline="-25000" dirty="0">
                <a:latin typeface="Arial Narrow" panose="020B0606020202030204" pitchFamily="34" charset="0"/>
              </a:rPr>
              <a:t>0</a:t>
            </a:r>
            <a:r>
              <a:rPr lang="en-US" sz="1800" dirty="0">
                <a:latin typeface="Arial Narrow" panose="020B0606020202030204" pitchFamily="34" charset="0"/>
              </a:rPr>
              <a:t> + [R</a:t>
            </a:r>
            <a:r>
              <a:rPr lang="en-US" sz="1800" baseline="-25000" dirty="0">
                <a:latin typeface="Arial Narrow" panose="020B0606020202030204" pitchFamily="34" charset="0"/>
              </a:rPr>
              <a:t>0</a:t>
            </a:r>
            <a:r>
              <a:rPr lang="en-US" sz="1800" dirty="0">
                <a:latin typeface="Arial Narrow" panose="020B0606020202030204" pitchFamily="34" charset="0"/>
              </a:rPr>
              <a:t>]</a:t>
            </a:r>
            <a:r>
              <a:rPr lang="en-US" sz="1800" baseline="-25000" dirty="0">
                <a:latin typeface="Arial Narrow" panose="020B0606020202030204" pitchFamily="34" charset="0"/>
              </a:rPr>
              <a:t>b-&gt;w</a:t>
            </a:r>
            <a:r>
              <a:rPr lang="en-US" sz="1800" dirty="0">
                <a:latin typeface="Arial Narrow" panose="020B0606020202030204" pitchFamily="34" charset="0"/>
              </a:rPr>
              <a:t>([R1]*</a:t>
            </a:r>
            <a:r>
              <a:rPr lang="en-US" sz="1800" dirty="0" err="1">
                <a:latin typeface="Arial Narrow" panose="020B0606020202030204" pitchFamily="34" charset="0"/>
              </a:rPr>
              <a:t>Vel</a:t>
            </a:r>
            <a:r>
              <a:rPr lang="en-US" sz="1800" baseline="-25000" dirty="0" err="1">
                <a:latin typeface="Arial Narrow" panose="020B0606020202030204" pitchFamily="34" charset="0"/>
              </a:rPr>
              <a:t>b</a:t>
            </a:r>
            <a:r>
              <a:rPr lang="en-US" sz="1800" dirty="0">
                <a:latin typeface="Arial Narrow" panose="020B0606020202030204" pitchFamily="34" charset="0"/>
              </a:rPr>
              <a:t> + [R2]*</a:t>
            </a:r>
            <a:r>
              <a:rPr lang="en-US" sz="1800" dirty="0" err="1">
                <a:latin typeface="Arial Narrow" panose="020B0606020202030204" pitchFamily="34" charset="0"/>
              </a:rPr>
              <a:t>Acel</a:t>
            </a:r>
            <a:r>
              <a:rPr lang="en-US" sz="1800" baseline="-25000" dirty="0" err="1">
                <a:latin typeface="Arial Narrow" panose="020B0606020202030204" pitchFamily="34" charset="0"/>
              </a:rPr>
              <a:t>b</a:t>
            </a:r>
            <a:r>
              <a:rPr lang="en-US" sz="18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78AD8B5-093C-4C5A-9E52-E41E75A44FBB}"/>
              </a:ext>
            </a:extLst>
          </p:cNvPr>
          <p:cNvSpPr/>
          <p:nvPr/>
        </p:nvSpPr>
        <p:spPr bwMode="auto">
          <a:xfrm rot="5400000">
            <a:off x="1537038" y="-548544"/>
            <a:ext cx="1815636" cy="4053876"/>
          </a:xfrm>
          <a:prstGeom prst="arc">
            <a:avLst>
              <a:gd name="adj1" fmla="val 16199996"/>
              <a:gd name="adj2" fmla="val 0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41B67-E82C-493D-ABCD-7CA3DC8D2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67" y="2140282"/>
            <a:ext cx="645597" cy="51401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EB0F47D-3E6C-4E39-B452-A448B26B224E}"/>
              </a:ext>
            </a:extLst>
          </p:cNvPr>
          <p:cNvGrpSpPr/>
          <p:nvPr/>
        </p:nvGrpSpPr>
        <p:grpSpPr>
          <a:xfrm>
            <a:off x="6375400" y="901700"/>
            <a:ext cx="1721981" cy="1644650"/>
            <a:chOff x="6426200" y="1143000"/>
            <a:chExt cx="1721981" cy="164465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EDAC1C-A50A-4653-AE38-DF37411584F9}"/>
                </a:ext>
              </a:extLst>
            </p:cNvPr>
            <p:cNvSpPr/>
            <p:nvPr/>
          </p:nvSpPr>
          <p:spPr bwMode="auto">
            <a:xfrm>
              <a:off x="6604494" y="1178362"/>
              <a:ext cx="1543687" cy="1543687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E5F13B-F39C-4AFE-B153-8FE21E7B4102}"/>
                </a:ext>
              </a:extLst>
            </p:cNvPr>
            <p:cNvSpPr/>
            <p:nvPr/>
          </p:nvSpPr>
          <p:spPr bwMode="auto">
            <a:xfrm>
              <a:off x="6426200" y="1143000"/>
              <a:ext cx="965200" cy="1644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7D79F3E-DE7E-44E2-A1B3-1E2AA73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17" y="2235532"/>
            <a:ext cx="645597" cy="5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6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31" y="0"/>
            <a:ext cx="9338538" cy="795130"/>
          </a:xfrm>
        </p:spPr>
        <p:txBody>
          <a:bodyPr/>
          <a:lstStyle/>
          <a:p>
            <a:r>
              <a:rPr lang="en-US" dirty="0"/>
              <a:t>Example - 500 Knots Turning Based on Math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F63D0E7-E5F3-4D49-BFF9-213D91D101D3}"/>
              </a:ext>
            </a:extLst>
          </p:cNvPr>
          <p:cNvSpPr txBox="1">
            <a:spLocks/>
          </p:cNvSpPr>
          <p:nvPr/>
        </p:nvSpPr>
        <p:spPr>
          <a:xfrm>
            <a:off x="359395" y="1337226"/>
            <a:ext cx="5467488" cy="3914383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ea typeface="ＭＳ Ｐゴシック"/>
              </a:rPr>
              <a:t>This shows a 500 knot turning aircraft with 20 seconds of extrapolation</a:t>
            </a:r>
          </a:p>
          <a:p>
            <a:r>
              <a:rPr lang="en-US" kern="0" dirty="0">
                <a:ea typeface="ＭＳ Ｐゴシック"/>
              </a:rPr>
              <a:t>Parabolic has ~1200 meter error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D94B7-CE52-4D7A-9787-C8C35D68D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51" y="843664"/>
            <a:ext cx="6287142" cy="5531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1688D1-0337-4FE6-9747-BE81A36F5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52">
            <a:off x="6166267" y="1702132"/>
            <a:ext cx="645597" cy="5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0490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15450</TotalTime>
  <Words>1476</Words>
  <Application>Microsoft Office PowerPoint</Application>
  <PresentationFormat>Widescreen</PresentationFormat>
  <Paragraphs>194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Tahoma</vt:lpstr>
      <vt:lpstr>Times New Roman</vt:lpstr>
      <vt:lpstr>Wingdings</vt:lpstr>
      <vt:lpstr>Blends</vt:lpstr>
      <vt:lpstr>PowerPoint Presentation</vt:lpstr>
      <vt:lpstr>Distributed Interactive Simulation (DIS) History</vt:lpstr>
      <vt:lpstr>DIS V7 and V8 Compatibility</vt:lpstr>
      <vt:lpstr>Improvement 1: Extensibility Through a New PDU Design</vt:lpstr>
      <vt:lpstr>Improvement 2: SISO-REF-030 Yearly Updates to Capability/Reusable Records</vt:lpstr>
      <vt:lpstr>Improvement 3: Improved RF Modeling of AESA Radar and Advanced Jammers</vt:lpstr>
      <vt:lpstr>Beam Activity for the Pictured Scan</vt:lpstr>
      <vt:lpstr>Improvement 4: Combined Parabolic Circular (CPC) Dead Reckoning Algorithm Reduces PDU Rates</vt:lpstr>
      <vt:lpstr>Example - 500 Knots Turning Based on Math</vt:lpstr>
      <vt:lpstr>Combined Parabolic Circular Dead Reckoning Algorithm Reduces PDU Rates</vt:lpstr>
      <vt:lpstr>Improvement 5: Multiple Entity-Entity State PDU to Allow Higher Entity Counts</vt:lpstr>
      <vt:lpstr>Multi Entity Example: 100K Static Entities</vt:lpstr>
      <vt:lpstr>Improvement 6: Partial Updates/Split Modeling of Systems and Reliability</vt:lpstr>
      <vt:lpstr>Partial Updates/Split Modeling of Systems and Reliability</vt:lpstr>
      <vt:lpstr>Improvement 7: XML Schema Supports Automated Marshalling/Wireshark Dissectors</vt:lpstr>
      <vt:lpstr>Improvement 8: New PDUs - Application Control, IFF-I</vt:lpstr>
      <vt:lpstr>New PDUs - Laser, and Weather</vt:lpstr>
      <vt:lpstr>Improvement 9: Simplified Gridded Data PDU With Weather Support</vt:lpstr>
      <vt:lpstr>Improvement 10: Miscellaneous Updates</vt:lpstr>
      <vt:lpstr>Conclusions</vt:lpstr>
      <vt:lpstr>Conclusions</vt:lpstr>
      <vt:lpstr>Contact Info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Lance Call  |  U.S. Contractor</cp:lastModifiedBy>
  <cp:revision>121</cp:revision>
  <cp:lastPrinted>1601-01-01T00:00:00Z</cp:lastPrinted>
  <dcterms:created xsi:type="dcterms:W3CDTF">2016-03-29T15:29:36Z</dcterms:created>
  <dcterms:modified xsi:type="dcterms:W3CDTF">2024-10-29T17:32:28Z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