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33"/>
  </p:notesMasterIdLst>
  <p:handoutMasterIdLst>
    <p:handoutMasterId r:id="rId34"/>
  </p:handoutMasterIdLst>
  <p:sldIdLst>
    <p:sldId id="289" r:id="rId5"/>
    <p:sldId id="318" r:id="rId6"/>
    <p:sldId id="319" r:id="rId7"/>
    <p:sldId id="345" r:id="rId8"/>
    <p:sldId id="329" r:id="rId9"/>
    <p:sldId id="346" r:id="rId10"/>
    <p:sldId id="343" r:id="rId11"/>
    <p:sldId id="323" r:id="rId12"/>
    <p:sldId id="322" r:id="rId13"/>
    <p:sldId id="324" r:id="rId14"/>
    <p:sldId id="340" r:id="rId15"/>
    <p:sldId id="325" r:id="rId16"/>
    <p:sldId id="330" r:id="rId17"/>
    <p:sldId id="312" r:id="rId18"/>
    <p:sldId id="326" r:id="rId19"/>
    <p:sldId id="349" r:id="rId20"/>
    <p:sldId id="334" r:id="rId21"/>
    <p:sldId id="347" r:id="rId22"/>
    <p:sldId id="333" r:id="rId23"/>
    <p:sldId id="335" r:id="rId24"/>
    <p:sldId id="327" r:id="rId25"/>
    <p:sldId id="315" r:id="rId26"/>
    <p:sldId id="309" r:id="rId27"/>
    <p:sldId id="313" r:id="rId28"/>
    <p:sldId id="316" r:id="rId29"/>
    <p:sldId id="353" r:id="rId30"/>
    <p:sldId id="317" r:id="rId31"/>
    <p:sldId id="328" r:id="rId32"/>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54E309-7474-2D7A-12BC-23E2162AF74F}" name="Deaver, Dawne M CIV USARMY DEVCOM C5ISR (USA)" initials="D(" userId="S::dawne.m.deaver.civ@army.mil::2696fc5c-8f91-4c5d-ab52-5f4bda6840f7" providerId="AD"/>
  <p188:author id="{0202910D-CF60-B13A-3ED8-ED66AD2F1526}" name="DuBosq, Todd W CIV USARMY DEVCOM C5ISR (USA)" initials="D(" userId="S::todd.w.dubosq.civ@army.mil::b8004948-ee5a-4fad-91e5-84f7bdc9fbae" providerId="AD"/>
  <p188:author id="{3F4738AA-B8AE-BF6C-1972-41017661BFFC}" name="Sharp, William Heath (Heath) CTR USARMY DEVCOM C5ISR (USA)" initials="S(" userId="S::william.h.sharp16.ctr@army.mil::94a88aac-ac04-496f-b882-a864dc59701c" providerId="AD"/>
  <p188:author id="{CF5D5ED5-F155-7D34-D571-D8AA0270DACA}" name="Lasko, Emily N CTR USARMY DEVCOM C5ISR (USA)" initials="L(" userId="S::emily.n.lasko.ctr@army.mil::dd090974-5425-46e9-b8a6-b78728c2e8b0" providerId="AD"/>
  <p188:author id="{ECD3F0F5-1EC0-3E72-5594-6194B0384C3C}" name="Gerrity, Colleen E CTR USARMY DEVCOM C5ISR (USA)" initials="G(" userId="S::colleen.e.gerrity.ctr@army.mil::85fb4748-f8dc-4d25-b086-943c0b4350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3300"/>
    <a:srgbClr val="2B56AB"/>
    <a:srgbClr val="22458A"/>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D54F5-64A3-4062-BCD1-B2FE680284B9}" v="4" dt="2024-10-29T20:02:49.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00" autoAdjust="0"/>
  </p:normalViewPr>
  <p:slideViewPr>
    <p:cSldViewPr snapToGrid="0">
      <p:cViewPr varScale="1">
        <p:scale>
          <a:sx n="73" d="100"/>
          <a:sy n="73" d="100"/>
        </p:scale>
        <p:origin x="1042" y="72"/>
      </p:cViewPr>
      <p:guideLst>
        <p:guide orient="horz" pos="2160"/>
        <p:guide pos="384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r>
              <a:rPr lang="en-US" dirty="0"/>
              <a:t>APPROVED FOR PUBLIC RELEASE</a:t>
            </a:r>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r>
              <a:rPr lang="en-US" dirty="0"/>
              <a:t>APPROVED FOR PUBLIC RELEASE</a:t>
            </a:r>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r>
              <a:rPr lang="en-US" dirty="0"/>
              <a:t>APPROVED FOR PUBLIC RELEASE</a:t>
            </a:r>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r>
              <a:rPr lang="en-US" dirty="0"/>
              <a:t>APPROVED FOR PUBLIC RELEASE</a:t>
            </a:r>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Good morning! Thank you for the introduction and thank you all for being here. Again, my name is Colleen Gerrity. I’m an Engineering Psychologist employed by MAG Aerospace, and I support the Army DEVCOM C5ISR Center in the Human Perception Laboratory. Before I begin, I’d like to acknowledge my co-authors, John Graybeal, Heath Sharp, Emily Lasko, and Todd Du Bosq. </a:t>
            </a:r>
          </a:p>
          <a:p>
            <a:endParaRPr lang="en-US" dirty="0"/>
          </a:p>
        </p:txBody>
      </p:sp>
      <p:sp>
        <p:nvSpPr>
          <p:cNvPr id="2" name="Footer Placeholder 1">
            <a:extLst>
              <a:ext uri="{FF2B5EF4-FFF2-40B4-BE49-F238E27FC236}">
                <a16:creationId xmlns:a16="http://schemas.microsoft.com/office/drawing/2014/main" id="{9C4D9CF5-BE45-625C-4F4E-18DADABFEC39}"/>
              </a:ext>
            </a:extLst>
          </p:cNvPr>
          <p:cNvSpPr>
            <a:spLocks noGrp="1"/>
          </p:cNvSpPr>
          <p:nvPr>
            <p:ph type="ftr" sz="quarter" idx="4"/>
          </p:nvPr>
        </p:nvSpPr>
        <p:spPr/>
        <p:txBody>
          <a:bodyPr/>
          <a:lstStyle/>
          <a:p>
            <a:r>
              <a:rPr lang="en-US" dirty="0"/>
              <a:t>APPROVED FOR PUBLIC RELEASE</a:t>
            </a:r>
          </a:p>
        </p:txBody>
      </p:sp>
      <p:sp>
        <p:nvSpPr>
          <p:cNvPr id="3" name="Header Placeholder 2">
            <a:extLst>
              <a:ext uri="{FF2B5EF4-FFF2-40B4-BE49-F238E27FC236}">
                <a16:creationId xmlns:a16="http://schemas.microsoft.com/office/drawing/2014/main" id="{99CF821F-AA5C-70E5-7897-A0432591D6C7}"/>
              </a:ext>
            </a:extLst>
          </p:cNvPr>
          <p:cNvSpPr>
            <a:spLocks noGrp="1"/>
          </p:cNvSpPr>
          <p:nvPr>
            <p:ph type="hdr" sz="quarter"/>
          </p:nvPr>
        </p:nvSpPr>
        <p:spPr/>
        <p:txBody>
          <a:bodyPr/>
          <a:lstStyle/>
          <a:p>
            <a:r>
              <a:rPr lang="en-US" dirty="0"/>
              <a:t>APPROVED FOR PUBLIC RELEASE</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1176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Our scenarios were created using C5ISR’s Night Vision Image Generator to simulate an infrared sensor.</a:t>
            </a:r>
          </a:p>
          <a:p>
            <a:pPr marL="0" marR="11176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11176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On the right, you can see an image of our set-up. Participants used realistic sensor grips that rotated the sensor based on the physical movement of the grips, as well as housed all the button controls.</a:t>
            </a:r>
          </a:p>
          <a:p>
            <a:pPr marL="0" marR="11176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11176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Participants had access to an optical zoom button that narrowed the 8-degree FOV to 2.7-degrees.</a:t>
            </a:r>
          </a:p>
          <a:p>
            <a:pPr marL="0" marR="11176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11176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There, of course, was a button to designate the target, a speed boost button to accelerate their search speed, and a target reticle on-screen that was used to properly align and designate the target.</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256358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On-screen, participants also had a v</a:t>
            </a:r>
            <a:r>
              <a:rPr lang="en-US" dirty="0"/>
              <a:t>isual cue on the situational awareness ring assists the operator in gauging which direction and how far to rotate the sensor, and it is presented with same amount of fixed angular error as the visual cue.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1596377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participants were 30 U.S. Soldiers, and after conducting outlier analyses, our final sample size was 29.</a:t>
            </a:r>
          </a:p>
          <a:p>
            <a:endParaRPr lang="en-US" dirty="0"/>
          </a:p>
          <a:p>
            <a:r>
              <a:rPr lang="en-US" dirty="0"/>
              <a:t>As I mentioned, the targets in this experiment were a virtual human holding a rifle. There was only one human target per scene, plus a varying number of non-target humans. An example of both can be seen here.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Soldiers were instructed that, at times, a visual cue would be present to help them during the task, but at varying levels of accuracy, to acquire the target as quickly as possible.</a:t>
            </a:r>
          </a:p>
          <a:p>
            <a:endParaRPr lang="en-US" dirty="0"/>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2836237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12395"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Soldiers completed 27 training scenario trials that covered the full spectrum of visual cue performance that they would see in the experimental trials.</a:t>
            </a:r>
          </a:p>
          <a:p>
            <a:pPr marL="0" marR="112395" algn="just">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p>
            <a:pPr marL="0" marR="112395"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As for the experimental scenarios, there were 150 trials, divided into 8 blocks. Soldiers were given 60 seconds to acquire each target. They were encouraged to take breaks between blocks, but were required to take a 10-minute block halfway through to alleviate fatigue and eyestrain. </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257829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the results. For this experiment, we looked at target acquisition </a:t>
            </a:r>
            <a:r>
              <a:rPr lang="en-US" i="1" dirty="0"/>
              <a:t>time</a:t>
            </a:r>
            <a:r>
              <a:rPr lang="en-US" i="0" dirty="0"/>
              <a:t> and target acquisition </a:t>
            </a:r>
            <a:r>
              <a:rPr lang="en-US" i="1" dirty="0"/>
              <a:t>performance</a:t>
            </a:r>
            <a:r>
              <a:rPr lang="en-US" i="0" dirty="0"/>
              <a:t>. </a:t>
            </a:r>
          </a:p>
          <a:p>
            <a:endParaRPr lang="en-US" i="0" dirty="0"/>
          </a:p>
          <a:p>
            <a:r>
              <a:rPr lang="en-US" dirty="0"/>
              <a:t>Starting with target acquisition time, we saw significant main effects of visual cue condition and range. </a:t>
            </a:r>
          </a:p>
          <a:p>
            <a:endParaRPr lang="en-US" dirty="0"/>
          </a:p>
          <a:p>
            <a:r>
              <a:rPr lang="en-US" dirty="0"/>
              <a:t>For visual cue condition, we saw…</a:t>
            </a:r>
          </a:p>
          <a:p>
            <a:endParaRPr lang="en-US" dirty="0"/>
          </a:p>
          <a:p>
            <a:r>
              <a:rPr lang="en-US" dirty="0"/>
              <a:t>For range, we saw…</a:t>
            </a:r>
          </a:p>
          <a:p>
            <a:endParaRPr lang="en-US" dirty="0"/>
          </a:p>
          <a:p>
            <a:r>
              <a:rPr lang="en-US" dirty="0"/>
              <a:t>There was also a significant interaction between range and visual cue condition, such that when…</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4097633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saw a significant main effect of density on target acquisition times, such that we saw slowest target acquisition times in densest scenes and fastest target acquisition times in sparsest scenes. </a:t>
            </a:r>
          </a:p>
          <a:p>
            <a:endParaRPr lang="en-US" dirty="0"/>
          </a:p>
          <a:p>
            <a:r>
              <a:rPr lang="en-US" dirty="0"/>
              <a:t>So, we saw a trend of target acquisition times increasing with great amounts of scene density. </a:t>
            </a:r>
          </a:p>
          <a:p>
            <a:endParaRPr lang="en-US" dirty="0"/>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10400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saw a significant interaction between density and visual cue condition, such that when we compared the no visual cue condition to the perfect visual cue condition and to 1-degree of angular error, we saw improvements to target acquisitions that were magnified as scene density increased. </a:t>
            </a:r>
          </a:p>
          <a:p>
            <a:endParaRPr lang="en-US" dirty="0"/>
          </a:p>
          <a:p>
            <a:r>
              <a:rPr lang="en-US" dirty="0"/>
              <a:t>This interaction was not significant at 3-degrees or 5-degress of angular error.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However, we did see an overall interaction trend of </a:t>
            </a:r>
            <a:r>
              <a:rPr lang="en-US" sz="1600" dirty="0">
                <a:solidFill>
                  <a:srgbClr val="000000"/>
                </a:solidFill>
                <a:latin typeface="Arial Narrow" panose="020B0606020202030204" pitchFamily="34" charset="0"/>
              </a:rPr>
              <a:t>increased density and increased amounts of angular error generally associated with increased target acquisition times.</a:t>
            </a:r>
            <a:endParaRPr lang="en-US" sz="1600" b="0" i="0" u="none" strike="noStrike" baseline="0" dirty="0">
              <a:solidFill>
                <a:srgbClr val="000000"/>
              </a:solidFill>
              <a:highlight>
                <a:srgbClr val="FFFF00"/>
              </a:highlight>
              <a:latin typeface="Arial Narrow" panose="020B0606020202030204" pitchFamily="34" charset="0"/>
            </a:endParaRPr>
          </a:p>
          <a:p>
            <a:endParaRPr lang="en-US" dirty="0"/>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316799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kern="0" dirty="0">
                <a:latin typeface="Arial Narrow" panose="020B0606020202030204" pitchFamily="34" charset="0"/>
              </a:rPr>
              <a:t>For this analysis, we segmented the data by range to look at the effects of visual cue condition and density. Density had a significant effect on target acquisition times in conditions with visual cues for Intermediate and Distant ranges.</a:t>
            </a:r>
          </a:p>
          <a:p>
            <a:pPr lvl="0"/>
            <a:endParaRPr lang="en-US" sz="1800" kern="0" dirty="0">
              <a:latin typeface="Arial Narrow" panose="020B0606020202030204" pitchFamily="34" charset="0"/>
            </a:endParaRPr>
          </a:p>
          <a:p>
            <a:pPr lvl="0"/>
            <a:r>
              <a:rPr lang="en-US" sz="1800" kern="0" dirty="0">
                <a:latin typeface="Arial Narrow" panose="020B0606020202030204" pitchFamily="34" charset="0"/>
              </a:rPr>
              <a:t>The big picture to take away from this slide is that visual cues provided most benefit to target acquisition times at more distant ranges, even if the visual cues were imperfect.</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16693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switch gears to talk about target acquisition accuracy.</a:t>
            </a:r>
          </a:p>
          <a:p>
            <a:endParaRPr lang="en-US" dirty="0"/>
          </a:p>
          <a:p>
            <a:r>
              <a:rPr lang="en-US" dirty="0"/>
              <a:t>…</a:t>
            </a:r>
          </a:p>
          <a:p>
            <a:endParaRPr lang="en-US" dirty="0"/>
          </a:p>
          <a:p>
            <a:r>
              <a:rPr lang="en-US" dirty="0"/>
              <a:t>Thus, in this experiment, accuracy results reflect the Soldiers ATTENTION to this task, such that they either found the target before the 60-second time limit or they did not.</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2906817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saw significant main effects for all three of our independent variables.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Target acquisition accuracy incrementally decreased as angular error increased, such that we saw lowest TA accuracy in no visual cue condition and highest in perfect visual cue.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range, TA accuracy was nearly perfect at close range, and progressively lowered at intermediate and distant ranges.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Finally, for density, we saw the lowest TA accuracy in the 0.5 m densest scenes, and generally saw improvement to TA accuracy as the scenes became sparser </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226038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picture, within the U.S. Army, a primary role of the C5ISR Center is developing, evaluating, and integrating state-of-the-art electro-optical and infrared sensors with the goal of enhancing the effectiveness and safety of Soldiers.</a:t>
            </a:r>
          </a:p>
          <a:p>
            <a:endParaRPr lang="en-US" dirty="0"/>
          </a:p>
          <a:p>
            <a:r>
              <a:rPr lang="en-US" dirty="0"/>
              <a:t>These sensors can then be implemented using augmented reality technologies, which attempt to enhance human sensory experiences by inserting digital information into the user’s experience of the real-world.</a:t>
            </a:r>
          </a:p>
          <a:p>
            <a:endParaRPr lang="en-US" dirty="0"/>
          </a:p>
          <a:p>
            <a:r>
              <a:rPr lang="en-US" dirty="0"/>
              <a:t>That’s where the role of us Engineering Psychologists comes into play – we can </a:t>
            </a:r>
            <a:r>
              <a:rPr lang="en-US"/>
              <a:t>simulate these </a:t>
            </a:r>
            <a:r>
              <a:rPr lang="en-US" dirty="0"/>
              <a:t>sensors and present them to Soldiers in a controlled environment to see how this information might translate to supporting them in the field.</a:t>
            </a:r>
          </a:p>
          <a:p>
            <a:endParaRPr lang="en-US" dirty="0"/>
          </a:p>
          <a:p>
            <a:endParaRPr lang="en-US" dirty="0"/>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127127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deeper at TA accuracy at the Distant range, we see that compared to no visual cue condition, there was significant improvement in TA accuracy for all visual cue conditions.</a:t>
            </a:r>
          </a:p>
          <a:p>
            <a:endParaRPr lang="en-US" dirty="0"/>
          </a:p>
          <a:p>
            <a:r>
              <a:rPr lang="en-US" dirty="0"/>
              <a:t>Furthermore, density had a significant impact on TA accuracy in the no visual cue condition, such that Soldiers were the least accuracy in densest scenes and more accurate in the sparsest scenes. You can see the accuracy performance without any visual cues is really hindered at the densest scene.</a:t>
            </a:r>
          </a:p>
          <a:p>
            <a:endParaRPr lang="en-US" dirty="0"/>
          </a:p>
          <a:p>
            <a:r>
              <a:rPr lang="en-US" dirty="0"/>
              <a:t>No significant interactions between the visual cue conditions and density in terms of TA accuracy.</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3982955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b="0" dirty="0">
                <a:effectLst/>
                <a:latin typeface="Times New Roman" panose="02020603050405020304" pitchFamily="18" charset="0"/>
                <a:ea typeface="Times New Roman" panose="02020603050405020304" pitchFamily="18" charset="0"/>
              </a:rPr>
              <a:t>In terms of the discussion and limitations of this study…</a:t>
            </a:r>
          </a:p>
          <a:p>
            <a:pPr marL="0" marR="0" algn="just">
              <a:spcBef>
                <a:spcPts val="0"/>
              </a:spcBef>
              <a:spcAft>
                <a:spcPts val="0"/>
              </a:spcAft>
            </a:pPr>
            <a:endParaRPr lang="en-US" sz="1800" b="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b="0" dirty="0">
                <a:effectLst/>
                <a:latin typeface="Times New Roman" panose="02020603050405020304" pitchFamily="18" charset="0"/>
                <a:ea typeface="Times New Roman" panose="02020603050405020304" pitchFamily="18" charset="0"/>
              </a:rPr>
              <a:t>… That influenced our accuracy scoring because we felt there was a conflict between with the physical movement of the grips and getting a precise target designation.</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21</a:t>
            </a:fld>
            <a:endParaRPr lang="en-US" dirty="0"/>
          </a:p>
        </p:txBody>
      </p:sp>
    </p:spTree>
    <p:extLst>
      <p:ext uri="{BB962C8B-B14F-4D97-AF65-F5344CB8AC3E}">
        <p14:creationId xmlns:p14="http://schemas.microsoft.com/office/powerpoint/2010/main" val="213581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 conclude, linking the current experiment with the past experiment, we </a:t>
            </a:r>
            <a:r>
              <a:rPr lang="en-US" sz="1600" dirty="0"/>
              <a:t>replicated results with respect to how range, angular error, and their interaction impact human performance.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Unique to the current study are the effects of density. What we saw </a:t>
            </a:r>
            <a:r>
              <a:rPr lang="en-US" sz="1600"/>
              <a:t>is that…</a:t>
            </a:r>
            <a:endParaRPr lang="en-US" sz="1600" dirty="0"/>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740860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APPROVED FOR PUBLIC RELEASE</a:t>
            </a:r>
            <a:endParaRPr lang="en-US" dirty="0"/>
          </a:p>
        </p:txBody>
      </p:sp>
      <p:sp>
        <p:nvSpPr>
          <p:cNvPr id="5" name="Footer Placeholder 4"/>
          <p:cNvSpPr>
            <a:spLocks noGrp="1"/>
          </p:cNvSpPr>
          <p:nvPr>
            <p:ph type="ftr" sz="quarter" idx="4"/>
          </p:nvPr>
        </p:nvSpPr>
        <p:spPr/>
        <p:txBody>
          <a:bodyPr/>
          <a:lstStyle/>
          <a:p>
            <a:r>
              <a:rPr lang="en-US"/>
              <a:t>APPROVED FOR PUBLIC RELEASE</a:t>
            </a:r>
            <a:endParaRPr lang="en-US" dirty="0"/>
          </a:p>
        </p:txBody>
      </p:sp>
      <p:sp>
        <p:nvSpPr>
          <p:cNvPr id="6" name="Slide Number Placeholder 5"/>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3659430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Narrow"/>
              </a:rPr>
              <a:t>(Slide 16) As with angular error, variance in TA times also increased as the scene became denser</a:t>
            </a:r>
          </a:p>
          <a:p>
            <a:endParaRPr lang="en-US" dirty="0"/>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31502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that all sounds great, but for AR technologies to be successful and beneficial to Soldiers, the information presented must be perceivable, comprehendible, relevant, timely, and accurate.</a:t>
            </a:r>
          </a:p>
          <a:p>
            <a:endParaRPr lang="en-US" dirty="0"/>
          </a:p>
          <a:p>
            <a:r>
              <a:rPr lang="en-US" dirty="0"/>
              <a:t>If any of these dimensions are lacking, the information is not going to be as effective in improving human performance and it could even deter and impair performance.</a:t>
            </a:r>
          </a:p>
          <a:p>
            <a:endParaRPr lang="en-US" dirty="0"/>
          </a:p>
          <a:p>
            <a:r>
              <a:rPr lang="en-US" dirty="0"/>
              <a:t>At C5ISR, we use simulation to systematically vary the quality of information presented to the Soldier. Using simulation is a more cost-effective method to cleanly control the AR information to see how improvements or degradations affect operator performance. </a:t>
            </a:r>
          </a:p>
          <a:p>
            <a:endParaRPr lang="en-US" dirty="0"/>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413200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experiment, we use the term “visual cue” to talk about the AR information presented to the Solider.</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Visual cues are </a:t>
            </a:r>
            <a:r>
              <a:rPr lang="en-US" sz="1600" dirty="0"/>
              <a:t>designed to support tasks, such as navigation and target detection, by orienting the operator’s attention in a way that supports task completion.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However, spatial registration of AR symbology remain a technical challenge, such that spatial error cause a visual cue to be perceived in a location that differs from its ideal or intended position.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t>This graphic shows a mild example of AR symbology with spatial error. In this task, we are searching for the human holding the weapon and the visual cue is intended to be positioned directly above the target. However, in this image, we can see it’s slightly off the left. This is a small amount of spatial error, so we also want to think about how the level of spatial error might affect task performance. More on that in moment. </a:t>
            </a:r>
          </a:p>
          <a:p>
            <a:endParaRPr lang="en-US" dirty="0"/>
          </a:p>
          <a:p>
            <a:endParaRPr lang="en-US" dirty="0"/>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0434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experiment that will be the focus of today’s talk is built upon our previous experiment, which was presented at the 2019 I/ITSEC and won Best Paper.</a:t>
            </a:r>
          </a:p>
          <a:p>
            <a:endParaRPr lang="en-US" dirty="0"/>
          </a:p>
          <a:p>
            <a:r>
              <a:rPr lang="en-US" dirty="0"/>
              <a:t>We looked at how the angular error of the visual cue impacted target acquisition performance at different ranges to target</a:t>
            </a:r>
          </a:p>
          <a:p>
            <a:endParaRPr lang="en-US" dirty="0"/>
          </a:p>
          <a:p>
            <a:r>
              <a:rPr lang="en-US" dirty="0"/>
              <a:t>On the left, we have a perfect visual cue – the cue is directly above the intended target. On the right, we have an example of an imperfect visual cue – the cue is placed with a degree of angular error, so it appears to not be above the intended target.</a:t>
            </a:r>
          </a:p>
          <a:p>
            <a:endParaRPr lang="en-US" dirty="0"/>
          </a:p>
          <a:p>
            <a:r>
              <a:rPr lang="en-US" dirty="0"/>
              <a:t>What we learned from this 2019 experiment is that incremental errors in visual cue spatial accuracy produced impairments in performance and that even imperfect visual cues were beneficial to performance. </a:t>
            </a:r>
            <a:r>
              <a:rPr lang="en-US"/>
              <a:t>So, what that means is that some level of visual cue information does support performance compared to having no visual cue; however, performance is incrementally worse with incremental errors.</a:t>
            </a:r>
          </a:p>
          <a:p>
            <a:endParaRPr lang="en-US" dirty="0"/>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131224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brings us to the current experiment, which examined the additional impact of scene density on the effects of visual cue angular error as a function of range to target.</a:t>
            </a:r>
          </a:p>
          <a:p>
            <a:endParaRPr lang="en-US" dirty="0"/>
          </a:p>
          <a:p>
            <a:r>
              <a:rPr lang="en-US" dirty="0"/>
              <a:t>We explored explore </a:t>
            </a:r>
            <a:r>
              <a:rPr lang="en-US" b="0" dirty="0"/>
              <a:t>how much visual cue accuracy in sparse and dense scenes is needed for visual </a:t>
            </a:r>
            <a:r>
              <a:rPr lang="en-US" dirty="0"/>
              <a:t>cue information to improve human performance and to harm performance.</a:t>
            </a:r>
          </a:p>
          <a:p>
            <a:endParaRPr lang="en-US" dirty="0"/>
          </a:p>
          <a:p>
            <a:r>
              <a:rPr lang="en-US" dirty="0"/>
              <a:t>Essentially, at what level of scene density, visual cue angular error, and range provide benefit to human performance and at what point does it begin to harm human performance.</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74671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our experimental design…</a:t>
            </a:r>
          </a:p>
          <a:p>
            <a:endParaRPr lang="en-US" dirty="0"/>
          </a:p>
          <a:p>
            <a:r>
              <a:rPr lang="en-US" dirty="0"/>
              <a:t>Please note that when talking about scene density, we’re talking in meters, so 0.5 is the densest scene and 20 and is the sparsest scene. I’ll try to call that out as we go through the results just to prevent any confusion.</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29815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Here are sample visual cue conditions. I’ll go into more detail in just a moment, but in this experiment, the target is the virtual human holding a weapon.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So, on the left is a Perfect Visual Cue – the visual cue is directly above the virtual human target holding the weapon.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On the right is an Imperfect Visual Cue – the visual cue has a degree of angular error, so it is not directly above the virtual human target holding the weapon. </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370349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examples of our five densities…</a:t>
            </a:r>
          </a:p>
          <a:p>
            <a:endParaRPr lang="en-US" dirty="0"/>
          </a:p>
          <a:p>
            <a:r>
              <a:rPr lang="en-US" dirty="0"/>
              <a:t>Recall that 0.5 is the densest scene and 20 is the sparsest. </a:t>
            </a:r>
          </a:p>
        </p:txBody>
      </p:sp>
      <p:sp>
        <p:nvSpPr>
          <p:cNvPr id="4" name="Header Placeholder 3"/>
          <p:cNvSpPr>
            <a:spLocks noGrp="1"/>
          </p:cNvSpPr>
          <p:nvPr>
            <p:ph type="hdr" sz="quarter"/>
          </p:nvPr>
        </p:nvSpPr>
        <p:spPr/>
        <p:txBody>
          <a:bodyPr/>
          <a:lstStyle/>
          <a:p>
            <a:r>
              <a:rPr lang="en-US" dirty="0"/>
              <a:t>APPROVED FOR PUBLIC RELEASE</a:t>
            </a:r>
          </a:p>
        </p:txBody>
      </p:sp>
      <p:sp>
        <p:nvSpPr>
          <p:cNvPr id="5" name="Footer Placeholder 4"/>
          <p:cNvSpPr>
            <a:spLocks noGrp="1"/>
          </p:cNvSpPr>
          <p:nvPr>
            <p:ph type="ftr" sz="quarter" idx="4"/>
          </p:nvPr>
        </p:nvSpPr>
        <p:spPr/>
        <p:txBody>
          <a:bodyPr/>
          <a:lstStyle/>
          <a:p>
            <a:r>
              <a:rPr lang="en-US" dirty="0"/>
              <a:t>APPROVED FOR PUBLIC RELEASE</a:t>
            </a:r>
          </a:p>
        </p:txBody>
      </p:sp>
      <p:sp>
        <p:nvSpPr>
          <p:cNvPr id="6" name="Slide Number Placeholder 5"/>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4127236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dirty="0"/>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3D66E6-BBB7-FB88-B3C9-0D8DEA7B44AF}"/>
              </a:ext>
            </a:extLst>
          </p:cNvPr>
          <p:cNvPicPr>
            <a:picLocks noChangeAspect="1"/>
          </p:cNvPicPr>
          <p:nvPr/>
        </p:nvPicPr>
        <p:blipFill rotWithShape="1">
          <a:blip r:embed="rId3"/>
          <a:srcRect t="11409" b="21873"/>
          <a:stretch/>
        </p:blipFill>
        <p:spPr>
          <a:xfrm>
            <a:off x="6466263" y="5174944"/>
            <a:ext cx="1441851" cy="961983"/>
          </a:xfrm>
          <a:prstGeom prst="rect">
            <a:avLst/>
          </a:prstGeom>
        </p:spPr>
      </p:pic>
      <p:sp>
        <p:nvSpPr>
          <p:cNvPr id="9" name="Text Placeholder 8"/>
          <p:cNvSpPr>
            <a:spLocks noGrp="1"/>
          </p:cNvSpPr>
          <p:nvPr>
            <p:ph type="body" sz="quarter" idx="10"/>
          </p:nvPr>
        </p:nvSpPr>
        <p:spPr>
          <a:xfrm>
            <a:off x="871093" y="1892593"/>
            <a:ext cx="10449813" cy="1229411"/>
          </a:xfrm>
        </p:spPr>
        <p:txBody>
          <a:bodyPr/>
          <a:lstStyle/>
          <a:p>
            <a:r>
              <a:rPr lang="en-US" dirty="0">
                <a:ea typeface="+mj-lt"/>
                <a:cs typeface="+mj-lt"/>
              </a:rPr>
              <a:t>Spatial Accuracy Requirements for Visual Search Cues in Simulated Sparse and Dense Scenes</a:t>
            </a:r>
            <a:endParaRPr lang="en-US" dirty="0"/>
          </a:p>
        </p:txBody>
      </p:sp>
      <p:sp>
        <p:nvSpPr>
          <p:cNvPr id="10" name="Text Placeholder 9"/>
          <p:cNvSpPr>
            <a:spLocks noGrp="1"/>
          </p:cNvSpPr>
          <p:nvPr>
            <p:ph type="body" sz="quarter" idx="11"/>
          </p:nvPr>
        </p:nvSpPr>
        <p:spPr>
          <a:xfrm>
            <a:off x="1855031" y="3052204"/>
            <a:ext cx="8478838" cy="1934127"/>
          </a:xfrm>
        </p:spPr>
        <p:txBody>
          <a:bodyPr/>
          <a:lstStyle/>
          <a:p>
            <a:r>
              <a:rPr lang="en-US" sz="2000" dirty="0">
                <a:latin typeface="Arial Narrow"/>
              </a:rPr>
              <a:t>Colleen E. Gerrity, MAG Aerospace</a:t>
            </a:r>
          </a:p>
          <a:p>
            <a:endParaRPr lang="en-US" sz="100" dirty="0">
              <a:latin typeface="Arial Narrow"/>
            </a:endParaRPr>
          </a:p>
          <a:p>
            <a:r>
              <a:rPr lang="en-US" sz="2000" dirty="0">
                <a:latin typeface="Arial Narrow"/>
              </a:rPr>
              <a:t>John J. Graybeal, U.S. Army DEVCOM C5ISR Center</a:t>
            </a:r>
          </a:p>
          <a:p>
            <a:endParaRPr lang="en-US" sz="100" dirty="0"/>
          </a:p>
          <a:p>
            <a:r>
              <a:rPr lang="en-US" sz="2000" dirty="0">
                <a:latin typeface="Arial Narrow"/>
              </a:rPr>
              <a:t>William Heath Sharp, Planned Systems International</a:t>
            </a:r>
          </a:p>
          <a:p>
            <a:endParaRPr lang="en-US" sz="100" dirty="0"/>
          </a:p>
          <a:p>
            <a:r>
              <a:rPr lang="en-US" sz="2000" dirty="0">
                <a:latin typeface="Arial Narrow"/>
              </a:rPr>
              <a:t>Emily Lasko, CACI International, Inc.</a:t>
            </a:r>
          </a:p>
          <a:p>
            <a:endParaRPr lang="en-US" sz="100" dirty="0">
              <a:latin typeface="Arial Narrow"/>
            </a:endParaRPr>
          </a:p>
          <a:p>
            <a:r>
              <a:rPr lang="en-US" sz="2000" dirty="0">
                <a:latin typeface="Arial Narrow"/>
              </a:rPr>
              <a:t>Todd W. Du Bosq, U.S. Army DEVCOM C5ISR Center</a:t>
            </a:r>
            <a:endParaRPr lang="en-US" dirty="0"/>
          </a:p>
          <a:p>
            <a:endParaRPr lang="en-US" sz="2000" dirty="0">
              <a:latin typeface="Arial Narrow"/>
            </a:endParaRP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8" name="Picture 7">
            <a:extLst>
              <a:ext uri="{FF2B5EF4-FFF2-40B4-BE49-F238E27FC236}">
                <a16:creationId xmlns:a16="http://schemas.microsoft.com/office/drawing/2014/main" id="{55BDCB9E-47F9-BC7F-4164-50D80120CF4A}"/>
              </a:ext>
            </a:extLst>
          </p:cNvPr>
          <p:cNvPicPr>
            <a:picLocks noChangeAspect="1"/>
          </p:cNvPicPr>
          <p:nvPr/>
        </p:nvPicPr>
        <p:blipFill>
          <a:blip r:embed="rId4"/>
          <a:stretch>
            <a:fillRect/>
          </a:stretch>
        </p:blipFill>
        <p:spPr>
          <a:xfrm>
            <a:off x="8347686" y="5347618"/>
            <a:ext cx="1480729" cy="850392"/>
          </a:xfrm>
          <a:prstGeom prst="rect">
            <a:avLst/>
          </a:prstGeom>
        </p:spPr>
      </p:pic>
      <p:pic>
        <p:nvPicPr>
          <p:cNvPr id="12" name="Picture 11">
            <a:extLst>
              <a:ext uri="{FF2B5EF4-FFF2-40B4-BE49-F238E27FC236}">
                <a16:creationId xmlns:a16="http://schemas.microsoft.com/office/drawing/2014/main" id="{70E066D9-33FC-FF4F-B4D6-D598E6EDEB18}"/>
              </a:ext>
            </a:extLst>
          </p:cNvPr>
          <p:cNvPicPr>
            <a:picLocks noChangeAspect="1"/>
          </p:cNvPicPr>
          <p:nvPr/>
        </p:nvPicPr>
        <p:blipFill>
          <a:blip r:embed="rId5"/>
          <a:stretch>
            <a:fillRect/>
          </a:stretch>
        </p:blipFill>
        <p:spPr>
          <a:xfrm>
            <a:off x="4269401" y="5318259"/>
            <a:ext cx="1757290" cy="850418"/>
          </a:xfrm>
          <a:prstGeom prst="rect">
            <a:avLst/>
          </a:prstGeom>
        </p:spPr>
      </p:pic>
      <p:pic>
        <p:nvPicPr>
          <p:cNvPr id="14" name="Picture 13">
            <a:extLst>
              <a:ext uri="{FF2B5EF4-FFF2-40B4-BE49-F238E27FC236}">
                <a16:creationId xmlns:a16="http://schemas.microsoft.com/office/drawing/2014/main" id="{2F167D40-6EF2-A7FF-0DA0-2E9E3C0190C9}"/>
              </a:ext>
            </a:extLst>
          </p:cNvPr>
          <p:cNvPicPr>
            <a:picLocks noChangeAspect="1"/>
          </p:cNvPicPr>
          <p:nvPr/>
        </p:nvPicPr>
        <p:blipFill>
          <a:blip r:embed="rId6"/>
          <a:stretch>
            <a:fillRect/>
          </a:stretch>
        </p:blipFill>
        <p:spPr>
          <a:xfrm>
            <a:off x="1660738" y="5655936"/>
            <a:ext cx="2169091" cy="542074"/>
          </a:xfrm>
          <a:prstGeom prst="rect">
            <a:avLst/>
          </a:prstGeom>
        </p:spPr>
      </p:pic>
      <p:pic>
        <p:nvPicPr>
          <p:cNvPr id="5" name="Picture 4">
            <a:extLst>
              <a:ext uri="{FF2B5EF4-FFF2-40B4-BE49-F238E27FC236}">
                <a16:creationId xmlns:a16="http://schemas.microsoft.com/office/drawing/2014/main" id="{4D669966-9760-DBA6-F18C-E69C84F6352C}"/>
              </a:ext>
            </a:extLst>
          </p:cNvPr>
          <p:cNvPicPr>
            <a:picLocks noChangeAspect="1"/>
          </p:cNvPicPr>
          <p:nvPr/>
        </p:nvPicPr>
        <p:blipFill>
          <a:blip r:embed="rId7"/>
          <a:stretch>
            <a:fillRect/>
          </a:stretch>
        </p:blipFill>
        <p:spPr>
          <a:xfrm>
            <a:off x="1762602" y="5085542"/>
            <a:ext cx="1965362" cy="465433"/>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4108CD-AA55-4413-AF2F-0E7D72C5A8FF}"/>
              </a:ext>
            </a:extLst>
          </p:cNvPr>
          <p:cNvSpPr>
            <a:spLocks noGrp="1"/>
          </p:cNvSpPr>
          <p:nvPr>
            <p:ph type="title"/>
          </p:nvPr>
        </p:nvSpPr>
        <p:spPr/>
        <p:txBody>
          <a:bodyPr/>
          <a:lstStyle/>
          <a:p>
            <a:r>
              <a:rPr lang="en-US" dirty="0"/>
              <a:t>Scene Generation &amp; Sensor Controls</a:t>
            </a:r>
          </a:p>
        </p:txBody>
      </p:sp>
      <p:sp>
        <p:nvSpPr>
          <p:cNvPr id="2" name="Slide Number Placeholder 1">
            <a:extLst>
              <a:ext uri="{FF2B5EF4-FFF2-40B4-BE49-F238E27FC236}">
                <a16:creationId xmlns:a16="http://schemas.microsoft.com/office/drawing/2014/main" id="{3578CC00-1F2D-E7CA-7D6B-ED59D3379EBE}"/>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9" name="Text Placeholder 8">
            <a:extLst>
              <a:ext uri="{FF2B5EF4-FFF2-40B4-BE49-F238E27FC236}">
                <a16:creationId xmlns:a16="http://schemas.microsoft.com/office/drawing/2014/main" id="{CDB2257D-79E3-57EF-4F28-C99900FB2226}"/>
              </a:ext>
            </a:extLst>
          </p:cNvPr>
          <p:cNvSpPr>
            <a:spLocks noGrp="1"/>
          </p:cNvSpPr>
          <p:nvPr>
            <p:ph type="body" sz="quarter" idx="12"/>
          </p:nvPr>
        </p:nvSpPr>
        <p:spPr>
          <a:xfrm>
            <a:off x="410817" y="990774"/>
            <a:ext cx="6380508" cy="4895850"/>
          </a:xfrm>
        </p:spPr>
        <p:txBody>
          <a:bodyPr/>
          <a:lstStyle/>
          <a:p>
            <a:r>
              <a:rPr lang="en-US" sz="2400" dirty="0"/>
              <a:t>Scenarios created using C5ISR Center’s in-house </a:t>
            </a:r>
            <a:r>
              <a:rPr lang="en-US" sz="2400" b="1" dirty="0"/>
              <a:t>Night Vision Image Generator (NVIG) </a:t>
            </a:r>
            <a:r>
              <a:rPr lang="en-US" sz="2400" dirty="0"/>
              <a:t>software to simulate an infrared sensor feed </a:t>
            </a:r>
          </a:p>
          <a:p>
            <a:r>
              <a:rPr lang="en-US" sz="2400" dirty="0"/>
              <a:t>Highly-realistic sensor grips</a:t>
            </a:r>
          </a:p>
          <a:p>
            <a:r>
              <a:rPr lang="en-US" sz="2400" dirty="0"/>
              <a:t>Pushing on grips rotated the sensor </a:t>
            </a:r>
          </a:p>
          <a:p>
            <a:pPr lvl="1"/>
            <a:r>
              <a:rPr lang="en-US" sz="2000" dirty="0"/>
              <a:t>Left/right, up/down</a:t>
            </a:r>
          </a:p>
          <a:p>
            <a:r>
              <a:rPr lang="en-US" sz="2400" b="1" dirty="0"/>
              <a:t>Optical zoom</a:t>
            </a:r>
          </a:p>
          <a:p>
            <a:pPr lvl="1"/>
            <a:r>
              <a:rPr lang="en-US" sz="2000" dirty="0"/>
              <a:t>Narrows the 8° field of view (FOV) to 2.7° FOV</a:t>
            </a:r>
          </a:p>
          <a:p>
            <a:r>
              <a:rPr lang="en-US" sz="2400" dirty="0"/>
              <a:t>Button</a:t>
            </a:r>
            <a:r>
              <a:rPr lang="en-US" sz="2400" b="1" dirty="0"/>
              <a:t> </a:t>
            </a:r>
            <a:r>
              <a:rPr lang="en-US" sz="2400" dirty="0"/>
              <a:t>on grips to designate target</a:t>
            </a:r>
          </a:p>
          <a:p>
            <a:pPr lvl="1"/>
            <a:r>
              <a:rPr lang="en-US" sz="2000" dirty="0"/>
              <a:t>Menu to confirm or cancel designation</a:t>
            </a:r>
          </a:p>
          <a:p>
            <a:r>
              <a:rPr lang="en-US" sz="2400" dirty="0"/>
              <a:t>Speed boost</a:t>
            </a:r>
          </a:p>
          <a:p>
            <a:r>
              <a:rPr lang="en-US" sz="2400" dirty="0"/>
              <a:t>Targeting reticle</a:t>
            </a:r>
          </a:p>
        </p:txBody>
      </p:sp>
      <p:pic>
        <p:nvPicPr>
          <p:cNvPr id="7" name="Image 4">
            <a:extLst>
              <a:ext uri="{FF2B5EF4-FFF2-40B4-BE49-F238E27FC236}">
                <a16:creationId xmlns:a16="http://schemas.microsoft.com/office/drawing/2014/main" id="{2B46D011-D6B0-AB12-1A66-675B4714ACA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912746" y="1124181"/>
            <a:ext cx="3980542" cy="4609637"/>
          </a:xfrm>
          <a:prstGeom prst="rect">
            <a:avLst/>
          </a:prstGeom>
        </p:spPr>
      </p:pic>
    </p:spTree>
    <p:extLst>
      <p:ext uri="{BB962C8B-B14F-4D97-AF65-F5344CB8AC3E}">
        <p14:creationId xmlns:p14="http://schemas.microsoft.com/office/powerpoint/2010/main" val="260063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E5ECAE-D7D3-59D0-74CB-EB2A4D1EAA7C}"/>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11</a:t>
            </a:fld>
            <a:endParaRPr lang="en-US" dirty="0"/>
          </a:p>
        </p:txBody>
      </p:sp>
      <p:sp>
        <p:nvSpPr>
          <p:cNvPr id="2" name="Title 1">
            <a:extLst>
              <a:ext uri="{FF2B5EF4-FFF2-40B4-BE49-F238E27FC236}">
                <a16:creationId xmlns:a16="http://schemas.microsoft.com/office/drawing/2014/main" id="{A25AC511-86E7-01BF-D7F3-1BDB98FB8C34}"/>
              </a:ext>
            </a:extLst>
          </p:cNvPr>
          <p:cNvSpPr>
            <a:spLocks noGrp="1"/>
          </p:cNvSpPr>
          <p:nvPr>
            <p:ph type="title"/>
          </p:nvPr>
        </p:nvSpPr>
        <p:spPr>
          <a:xfrm>
            <a:off x="2397039" y="0"/>
            <a:ext cx="7416800" cy="795130"/>
          </a:xfrm>
        </p:spPr>
        <p:txBody>
          <a:bodyPr/>
          <a:lstStyle/>
          <a:p>
            <a:r>
              <a:rPr lang="en-US" dirty="0"/>
              <a:t>Situational Awareness Ring</a:t>
            </a:r>
          </a:p>
        </p:txBody>
      </p:sp>
      <p:sp>
        <p:nvSpPr>
          <p:cNvPr id="5" name="Text Placeholder 4">
            <a:extLst>
              <a:ext uri="{FF2B5EF4-FFF2-40B4-BE49-F238E27FC236}">
                <a16:creationId xmlns:a16="http://schemas.microsoft.com/office/drawing/2014/main" id="{5492C4F0-4D7F-B9DE-7541-F7E2526FAE04}"/>
              </a:ext>
            </a:extLst>
          </p:cNvPr>
          <p:cNvSpPr>
            <a:spLocks noGrp="1"/>
          </p:cNvSpPr>
          <p:nvPr>
            <p:ph sz="quarter" idx="11"/>
          </p:nvPr>
        </p:nvSpPr>
        <p:spPr>
          <a:xfrm>
            <a:off x="480132" y="1046715"/>
            <a:ext cx="11250613" cy="5075237"/>
          </a:xfrm>
        </p:spPr>
        <p:txBody>
          <a:bodyPr/>
          <a:lstStyle/>
          <a:p>
            <a:r>
              <a:rPr lang="en-US" dirty="0"/>
              <a:t>Visual cue on the situational awareness ring assists the operator in gauging which direction and how far to rotate the sensor</a:t>
            </a:r>
          </a:p>
          <a:p>
            <a:pPr marL="0" indent="0">
              <a:buNone/>
            </a:pPr>
            <a:endParaRPr lang="en-US" dirty="0"/>
          </a:p>
          <a:p>
            <a:r>
              <a:rPr lang="en-US" dirty="0"/>
              <a:t>Presented with same amount of fixed angular error as visual cue designating the target within the sensor feed</a:t>
            </a:r>
          </a:p>
          <a:p>
            <a:endParaRPr lang="en-US" dirty="0"/>
          </a:p>
        </p:txBody>
      </p:sp>
      <p:pic>
        <p:nvPicPr>
          <p:cNvPr id="9" name="Image 3">
            <a:extLst>
              <a:ext uri="{FF2B5EF4-FFF2-40B4-BE49-F238E27FC236}">
                <a16:creationId xmlns:a16="http://schemas.microsoft.com/office/drawing/2014/main" id="{14241535-C962-B4C8-5BA9-4C1557A55522}"/>
              </a:ext>
            </a:extLst>
          </p:cNvPr>
          <p:cNvPicPr>
            <a:picLocks/>
          </p:cNvPicPr>
          <p:nvPr/>
        </p:nvPicPr>
        <p:blipFill rotWithShape="1">
          <a:blip r:embed="rId3" cstate="print">
            <a:extLst>
              <a:ext uri="{28A0092B-C50C-407E-A947-70E740481C1C}">
                <a14:useLocalDpi xmlns:a14="http://schemas.microsoft.com/office/drawing/2010/main" val="0"/>
              </a:ext>
            </a:extLst>
          </a:blip>
          <a:srcRect l="61944" t="67237" r="11611" b="14407"/>
          <a:stretch/>
        </p:blipFill>
        <p:spPr>
          <a:xfrm>
            <a:off x="3480546" y="4254216"/>
            <a:ext cx="5230907" cy="1557069"/>
          </a:xfrm>
          <a:prstGeom prst="rect">
            <a:avLst/>
          </a:prstGeom>
        </p:spPr>
      </p:pic>
      <p:cxnSp>
        <p:nvCxnSpPr>
          <p:cNvPr id="11" name="Straight Arrow Connector 10">
            <a:extLst>
              <a:ext uri="{FF2B5EF4-FFF2-40B4-BE49-F238E27FC236}">
                <a16:creationId xmlns:a16="http://schemas.microsoft.com/office/drawing/2014/main" id="{281F9773-B60F-D789-9424-61B3066177A8}"/>
              </a:ext>
            </a:extLst>
          </p:cNvPr>
          <p:cNvCxnSpPr>
            <a:cxnSpLocks/>
            <a:stCxn id="4" idx="1"/>
          </p:cNvCxnSpPr>
          <p:nvPr/>
        </p:nvCxnSpPr>
        <p:spPr bwMode="auto">
          <a:xfrm flipH="1">
            <a:off x="6187440" y="3817965"/>
            <a:ext cx="853414" cy="77435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A5630203-3C99-E2BB-154C-AE106B9AE3C3}"/>
              </a:ext>
            </a:extLst>
          </p:cNvPr>
          <p:cNvCxnSpPr>
            <a:cxnSpLocks/>
            <a:stCxn id="14" idx="0"/>
          </p:cNvCxnSpPr>
          <p:nvPr/>
        </p:nvCxnSpPr>
        <p:spPr bwMode="auto">
          <a:xfrm flipH="1" flipV="1">
            <a:off x="5303520" y="4846320"/>
            <a:ext cx="706846" cy="115788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21DAE80D-579A-DA50-ABDE-C60EAE1DF232}"/>
              </a:ext>
            </a:extLst>
          </p:cNvPr>
          <p:cNvCxnSpPr>
            <a:cxnSpLocks/>
            <a:stCxn id="14" idx="0"/>
          </p:cNvCxnSpPr>
          <p:nvPr/>
        </p:nvCxnSpPr>
        <p:spPr bwMode="auto">
          <a:xfrm flipV="1">
            <a:off x="6010366" y="4927600"/>
            <a:ext cx="1494405" cy="1076605"/>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D9918F4B-9473-9671-0330-0CB87A93C299}"/>
              </a:ext>
            </a:extLst>
          </p:cNvPr>
          <p:cNvSpPr txBox="1"/>
          <p:nvPr/>
        </p:nvSpPr>
        <p:spPr>
          <a:xfrm>
            <a:off x="5148046" y="6004205"/>
            <a:ext cx="1724639"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800" dirty="0"/>
              <a:t>Field of Regard</a:t>
            </a:r>
          </a:p>
        </p:txBody>
      </p:sp>
      <p:sp>
        <p:nvSpPr>
          <p:cNvPr id="4" name="TextBox 3">
            <a:extLst>
              <a:ext uri="{FF2B5EF4-FFF2-40B4-BE49-F238E27FC236}">
                <a16:creationId xmlns:a16="http://schemas.microsoft.com/office/drawing/2014/main" id="{2C00D46B-D1B5-3D74-95EE-5FB53635AF31}"/>
              </a:ext>
            </a:extLst>
          </p:cNvPr>
          <p:cNvSpPr txBox="1"/>
          <p:nvPr/>
        </p:nvSpPr>
        <p:spPr>
          <a:xfrm>
            <a:off x="7040854" y="3633299"/>
            <a:ext cx="124104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1800" dirty="0"/>
              <a:t>Visual Cue</a:t>
            </a:r>
          </a:p>
        </p:txBody>
      </p:sp>
    </p:spTree>
    <p:extLst>
      <p:ext uri="{BB962C8B-B14F-4D97-AF65-F5344CB8AC3E}">
        <p14:creationId xmlns:p14="http://schemas.microsoft.com/office/powerpoint/2010/main" val="2553694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D108E6-7571-237D-47BF-071BDEE11C30}"/>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3" name="Title 2">
            <a:extLst>
              <a:ext uri="{FF2B5EF4-FFF2-40B4-BE49-F238E27FC236}">
                <a16:creationId xmlns:a16="http://schemas.microsoft.com/office/drawing/2014/main" id="{8E186045-E381-1480-A7F6-ECC802876762}"/>
              </a:ext>
            </a:extLst>
          </p:cNvPr>
          <p:cNvSpPr>
            <a:spLocks noGrp="1"/>
          </p:cNvSpPr>
          <p:nvPr>
            <p:ph type="title"/>
          </p:nvPr>
        </p:nvSpPr>
        <p:spPr/>
        <p:txBody>
          <a:bodyPr/>
          <a:lstStyle/>
          <a:p>
            <a:r>
              <a:rPr lang="en-US" dirty="0"/>
              <a:t>Participants &amp; Procedure</a:t>
            </a:r>
          </a:p>
        </p:txBody>
      </p:sp>
      <p:sp>
        <p:nvSpPr>
          <p:cNvPr id="4" name="Content Placeholder 3">
            <a:extLst>
              <a:ext uri="{FF2B5EF4-FFF2-40B4-BE49-F238E27FC236}">
                <a16:creationId xmlns:a16="http://schemas.microsoft.com/office/drawing/2014/main" id="{6547E201-C521-2CB6-DFE1-8F238983238F}"/>
              </a:ext>
            </a:extLst>
          </p:cNvPr>
          <p:cNvSpPr>
            <a:spLocks noGrp="1"/>
          </p:cNvSpPr>
          <p:nvPr>
            <p:ph sz="quarter" idx="11"/>
          </p:nvPr>
        </p:nvSpPr>
        <p:spPr/>
        <p:txBody>
          <a:bodyPr/>
          <a:lstStyle/>
          <a:p>
            <a:r>
              <a:rPr lang="en-US" dirty="0"/>
              <a:t>30 U.S. Army Soldiers, recruited through Headquarters, Department of the Army</a:t>
            </a:r>
          </a:p>
          <a:p>
            <a:r>
              <a:rPr lang="en-US" dirty="0"/>
              <a:t>Final sample size was </a:t>
            </a:r>
            <a:r>
              <a:rPr lang="en-US" i="1" dirty="0"/>
              <a:t>N</a:t>
            </a:r>
            <a:r>
              <a:rPr lang="en-US" dirty="0"/>
              <a:t> = 29</a:t>
            </a:r>
          </a:p>
          <a:p>
            <a:pPr marL="609585" lvl="1" indent="0">
              <a:buNone/>
            </a:pPr>
            <a:endParaRPr lang="en-US" sz="1200" dirty="0"/>
          </a:p>
          <a:p>
            <a:r>
              <a:rPr lang="en-US" dirty="0"/>
              <a:t>Presented with training on the simulation instructions and sensor controls</a:t>
            </a:r>
          </a:p>
          <a:p>
            <a:pPr lvl="1"/>
            <a:r>
              <a:rPr lang="en-US" b="1" dirty="0"/>
              <a:t>Each scene contained only one human target holding a rifle, plus a varying number of non-target humans</a:t>
            </a:r>
          </a:p>
          <a:p>
            <a:pPr lvl="1"/>
            <a:r>
              <a:rPr lang="en-US" dirty="0"/>
              <a:t>At times, a visual cue would be present to help them during the task, but at varying levels of accuracy</a:t>
            </a:r>
          </a:p>
          <a:p>
            <a:pPr lvl="1"/>
            <a:r>
              <a:rPr lang="en-US" dirty="0"/>
              <a:t>Acquire the target as quickly as possible</a:t>
            </a:r>
          </a:p>
          <a:p>
            <a:endParaRPr lang="en-US" dirty="0"/>
          </a:p>
        </p:txBody>
      </p:sp>
      <p:pic>
        <p:nvPicPr>
          <p:cNvPr id="10" name="Picture 9" descr="A screenshot of a video game&#10;&#10;Description automatically generated with medium confidence">
            <a:extLst>
              <a:ext uri="{FF2B5EF4-FFF2-40B4-BE49-F238E27FC236}">
                <a16:creationId xmlns:a16="http://schemas.microsoft.com/office/drawing/2014/main" id="{DD237365-33FD-A9B9-E905-BE7F528DF326}"/>
              </a:ext>
            </a:extLst>
          </p:cNvPr>
          <p:cNvPicPr>
            <a:picLocks noChangeAspect="1"/>
          </p:cNvPicPr>
          <p:nvPr/>
        </p:nvPicPr>
        <p:blipFill>
          <a:blip r:embed="rId3">
            <a:extLst>
              <a:ext uri="{28A0092B-C50C-407E-A947-70E740481C1C}">
                <a14:useLocalDpi xmlns:a14="http://schemas.microsoft.com/office/drawing/2010/main" val="0"/>
              </a:ext>
            </a:extLst>
          </a:blip>
          <a:srcRect l="62916" t="44000" r="32167" b="40741"/>
          <a:stretch/>
        </p:blipFill>
        <p:spPr>
          <a:xfrm>
            <a:off x="6462436" y="4133303"/>
            <a:ext cx="1117600" cy="1951065"/>
          </a:xfrm>
          <a:prstGeom prst="rect">
            <a:avLst/>
          </a:prstGeom>
        </p:spPr>
      </p:pic>
      <p:pic>
        <p:nvPicPr>
          <p:cNvPr id="12" name="Picture 11" descr="A screenshot of a video game&#10;&#10;Description automatically generated with medium confidence">
            <a:extLst>
              <a:ext uri="{FF2B5EF4-FFF2-40B4-BE49-F238E27FC236}">
                <a16:creationId xmlns:a16="http://schemas.microsoft.com/office/drawing/2014/main" id="{2B29C1FC-5D51-610B-A239-C7FA6299C633}"/>
              </a:ext>
            </a:extLst>
          </p:cNvPr>
          <p:cNvPicPr>
            <a:picLocks noChangeAspect="1"/>
          </p:cNvPicPr>
          <p:nvPr/>
        </p:nvPicPr>
        <p:blipFill>
          <a:blip r:embed="rId3">
            <a:extLst>
              <a:ext uri="{28A0092B-C50C-407E-A947-70E740481C1C}">
                <a14:useLocalDpi xmlns:a14="http://schemas.microsoft.com/office/drawing/2010/main" val="0"/>
              </a:ext>
            </a:extLst>
          </a:blip>
          <a:srcRect l="35916" t="44000" r="59167" b="40741"/>
          <a:stretch/>
        </p:blipFill>
        <p:spPr>
          <a:xfrm>
            <a:off x="8135496" y="4133302"/>
            <a:ext cx="1117600" cy="1951065"/>
          </a:xfrm>
          <a:prstGeom prst="rect">
            <a:avLst/>
          </a:prstGeom>
        </p:spPr>
      </p:pic>
      <p:sp>
        <p:nvSpPr>
          <p:cNvPr id="13" name="TextBox 12">
            <a:extLst>
              <a:ext uri="{FF2B5EF4-FFF2-40B4-BE49-F238E27FC236}">
                <a16:creationId xmlns:a16="http://schemas.microsoft.com/office/drawing/2014/main" id="{3E55AF14-AC38-1C99-D742-386E22DF6ABE}"/>
              </a:ext>
            </a:extLst>
          </p:cNvPr>
          <p:cNvSpPr txBox="1"/>
          <p:nvPr/>
        </p:nvSpPr>
        <p:spPr>
          <a:xfrm>
            <a:off x="6503466" y="6023172"/>
            <a:ext cx="1035540" cy="461665"/>
          </a:xfrm>
          <a:prstGeom prst="rect">
            <a:avLst/>
          </a:prstGeom>
          <a:noFill/>
        </p:spPr>
        <p:txBody>
          <a:bodyPr wrap="none" rtlCol="0">
            <a:spAutoFit/>
          </a:bodyPr>
          <a:lstStyle/>
          <a:p>
            <a:r>
              <a:rPr lang="en-US" sz="2400" dirty="0"/>
              <a:t>Target</a:t>
            </a:r>
          </a:p>
        </p:txBody>
      </p:sp>
      <p:sp>
        <p:nvSpPr>
          <p:cNvPr id="14" name="TextBox 13">
            <a:extLst>
              <a:ext uri="{FF2B5EF4-FFF2-40B4-BE49-F238E27FC236}">
                <a16:creationId xmlns:a16="http://schemas.microsoft.com/office/drawing/2014/main" id="{E88CF11B-261A-49C8-5CFE-DAC9B55DB9E3}"/>
              </a:ext>
            </a:extLst>
          </p:cNvPr>
          <p:cNvSpPr txBox="1"/>
          <p:nvPr/>
        </p:nvSpPr>
        <p:spPr>
          <a:xfrm>
            <a:off x="7859452" y="6025395"/>
            <a:ext cx="1669688" cy="461665"/>
          </a:xfrm>
          <a:prstGeom prst="rect">
            <a:avLst/>
          </a:prstGeom>
          <a:noFill/>
        </p:spPr>
        <p:txBody>
          <a:bodyPr wrap="none" rtlCol="0">
            <a:spAutoFit/>
          </a:bodyPr>
          <a:lstStyle/>
          <a:p>
            <a:r>
              <a:rPr lang="en-US" sz="2400" dirty="0"/>
              <a:t>Non-Target</a:t>
            </a:r>
          </a:p>
        </p:txBody>
      </p:sp>
    </p:spTree>
    <p:extLst>
      <p:ext uri="{BB962C8B-B14F-4D97-AF65-F5344CB8AC3E}">
        <p14:creationId xmlns:p14="http://schemas.microsoft.com/office/powerpoint/2010/main" val="51798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284A75-3A7C-E384-1216-843F7BB8661D}"/>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 name="Title 2">
            <a:extLst>
              <a:ext uri="{FF2B5EF4-FFF2-40B4-BE49-F238E27FC236}">
                <a16:creationId xmlns:a16="http://schemas.microsoft.com/office/drawing/2014/main" id="{E6DDF69B-56F4-7EF0-3416-20B8A962ED7A}"/>
              </a:ext>
            </a:extLst>
          </p:cNvPr>
          <p:cNvSpPr>
            <a:spLocks noGrp="1"/>
          </p:cNvSpPr>
          <p:nvPr>
            <p:ph type="title"/>
          </p:nvPr>
        </p:nvSpPr>
        <p:spPr/>
        <p:txBody>
          <a:bodyPr/>
          <a:lstStyle/>
          <a:p>
            <a:r>
              <a:rPr lang="en-US" dirty="0"/>
              <a:t>Participants &amp; Procedure (cont.)</a:t>
            </a:r>
          </a:p>
        </p:txBody>
      </p:sp>
      <p:sp>
        <p:nvSpPr>
          <p:cNvPr id="4" name="Content Placeholder 3">
            <a:extLst>
              <a:ext uri="{FF2B5EF4-FFF2-40B4-BE49-F238E27FC236}">
                <a16:creationId xmlns:a16="http://schemas.microsoft.com/office/drawing/2014/main" id="{0960639D-8AE0-79B0-E5BE-8FCFBEDDE7C1}"/>
              </a:ext>
            </a:extLst>
          </p:cNvPr>
          <p:cNvSpPr>
            <a:spLocks noGrp="1"/>
          </p:cNvSpPr>
          <p:nvPr>
            <p:ph sz="quarter" idx="11"/>
          </p:nvPr>
        </p:nvSpPr>
        <p:spPr/>
        <p:txBody>
          <a:bodyPr/>
          <a:lstStyle/>
          <a:p>
            <a:r>
              <a:rPr lang="en-US" b="1" dirty="0"/>
              <a:t>Training Scenarios</a:t>
            </a:r>
            <a:r>
              <a:rPr lang="en-US" dirty="0"/>
              <a:t>:</a:t>
            </a:r>
            <a:r>
              <a:rPr lang="en-US" b="1" dirty="0"/>
              <a:t> </a:t>
            </a:r>
            <a:r>
              <a:rPr lang="en-US" dirty="0"/>
              <a:t>3 ranges × 3 visual cue conditions</a:t>
            </a:r>
            <a:r>
              <a:rPr lang="en-US" sz="2800" dirty="0">
                <a:sym typeface="Wingdings 2" panose="05020102010507070707" pitchFamily="18" charset="2"/>
              </a:rPr>
              <a:t> </a:t>
            </a:r>
            <a:r>
              <a:rPr lang="en-US" dirty="0"/>
              <a:t>× </a:t>
            </a:r>
            <a:r>
              <a:rPr lang="en-US" sz="2800" dirty="0">
                <a:sym typeface="Wingdings 2" panose="05020102010507070707" pitchFamily="18" charset="2"/>
              </a:rPr>
              <a:t>3 densities</a:t>
            </a:r>
            <a:r>
              <a:rPr lang="en-US" dirty="0"/>
              <a:t> (27 trials)</a:t>
            </a:r>
          </a:p>
          <a:p>
            <a:pPr lvl="1"/>
            <a:r>
              <a:rPr lang="en-US" dirty="0"/>
              <a:t>No Visual Cue, Perfect Visual Cue, and Imperfect Visual Cue with 5° of angular error </a:t>
            </a:r>
          </a:p>
          <a:p>
            <a:pPr lvl="1"/>
            <a:r>
              <a:rPr lang="en-US" dirty="0"/>
              <a:t>Three densities (0.5 m, 5 m, and 20 m)</a:t>
            </a:r>
          </a:p>
          <a:p>
            <a:pPr lvl="1"/>
            <a:r>
              <a:rPr lang="en-US" dirty="0"/>
              <a:t>Covered the full spectrum of visual cue performance in the experimental trials</a:t>
            </a:r>
          </a:p>
          <a:p>
            <a:pPr marL="609585" lvl="1" indent="0">
              <a:buNone/>
            </a:pPr>
            <a:endParaRPr lang="en-US" dirty="0"/>
          </a:p>
          <a:p>
            <a:r>
              <a:rPr lang="en-US" b="1" dirty="0"/>
              <a:t>Experimental Scenarios</a:t>
            </a:r>
            <a:r>
              <a:rPr lang="en-US" dirty="0"/>
              <a:t>:</a:t>
            </a:r>
            <a:r>
              <a:rPr lang="en-US" b="1" dirty="0"/>
              <a:t> </a:t>
            </a:r>
            <a:r>
              <a:rPr lang="en-US" dirty="0"/>
              <a:t>150 trials, divided into 8 blocks </a:t>
            </a:r>
          </a:p>
          <a:p>
            <a:pPr lvl="1"/>
            <a:r>
              <a:rPr lang="en-US" dirty="0"/>
              <a:t>60 second time limit to acquire each target</a:t>
            </a:r>
          </a:p>
          <a:p>
            <a:pPr lvl="1"/>
            <a:r>
              <a:rPr lang="en-US" dirty="0"/>
              <a:t>Required to take a ten-minute break halfway through the experiment to alleviate fatigue</a:t>
            </a:r>
          </a:p>
          <a:p>
            <a:pPr lvl="1"/>
            <a:endParaRPr lang="en-US" dirty="0"/>
          </a:p>
        </p:txBody>
      </p:sp>
    </p:spTree>
    <p:extLst>
      <p:ext uri="{BB962C8B-B14F-4D97-AF65-F5344CB8AC3E}">
        <p14:creationId xmlns:p14="http://schemas.microsoft.com/office/powerpoint/2010/main" val="296112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E4EEFC-7113-BED1-344A-D80CBB3CCB46}"/>
              </a:ext>
            </a:extLst>
          </p:cNvPr>
          <p:cNvSpPr>
            <a:spLocks noGrp="1"/>
          </p:cNvSpPr>
          <p:nvPr>
            <p:ph type="title"/>
          </p:nvPr>
        </p:nvSpPr>
        <p:spPr/>
        <p:txBody>
          <a:bodyPr/>
          <a:lstStyle/>
          <a:p>
            <a:r>
              <a:rPr lang="en-US" dirty="0"/>
              <a:t>Results</a:t>
            </a:r>
          </a:p>
        </p:txBody>
      </p:sp>
      <p:sp>
        <p:nvSpPr>
          <p:cNvPr id="2" name="Slide Number Placeholder 1">
            <a:extLst>
              <a:ext uri="{FF2B5EF4-FFF2-40B4-BE49-F238E27FC236}">
                <a16:creationId xmlns:a16="http://schemas.microsoft.com/office/drawing/2014/main" id="{2AB28F1F-D6CF-AD0D-203D-99F059FCD7BE}"/>
              </a:ext>
            </a:extLst>
          </p:cNvPr>
          <p:cNvSpPr>
            <a:spLocks noGrp="1"/>
          </p:cNvSpPr>
          <p:nvPr>
            <p:ph type="sldNum" sz="quarter" idx="10"/>
          </p:nvPr>
        </p:nvSpPr>
        <p:spPr/>
        <p:txBody>
          <a:bodyPr/>
          <a:lstStyle/>
          <a:p>
            <a:fld id="{D68E8870-17DE-45C4-A8DD-7644B2422933}" type="slidenum">
              <a:rPr lang="en-US" smtClean="0"/>
              <a:pPr/>
              <a:t>14</a:t>
            </a:fld>
            <a:endParaRPr lang="en-US" dirty="0"/>
          </a:p>
        </p:txBody>
      </p:sp>
      <p:sp>
        <p:nvSpPr>
          <p:cNvPr id="9" name="Text Placeholder 8">
            <a:extLst>
              <a:ext uri="{FF2B5EF4-FFF2-40B4-BE49-F238E27FC236}">
                <a16:creationId xmlns:a16="http://schemas.microsoft.com/office/drawing/2014/main" id="{029ECE54-CB05-C725-15EA-B52905007721}"/>
              </a:ext>
            </a:extLst>
          </p:cNvPr>
          <p:cNvSpPr>
            <a:spLocks noGrp="1"/>
          </p:cNvSpPr>
          <p:nvPr>
            <p:ph type="body" sz="quarter" idx="12"/>
          </p:nvPr>
        </p:nvSpPr>
        <p:spPr>
          <a:xfrm>
            <a:off x="410817" y="990774"/>
            <a:ext cx="5675745" cy="5399728"/>
          </a:xfrm>
        </p:spPr>
        <p:txBody>
          <a:bodyPr/>
          <a:lstStyle/>
          <a:p>
            <a:pPr marL="0" indent="0">
              <a:buNone/>
            </a:pPr>
            <a:r>
              <a:rPr lang="en-US" b="1" dirty="0">
                <a:solidFill>
                  <a:srgbClr val="2B56AB"/>
                </a:solidFill>
                <a:latin typeface="Arial Narrow"/>
              </a:rPr>
              <a:t>Target Acquisition (TA) Times</a:t>
            </a:r>
          </a:p>
          <a:p>
            <a:pPr marL="456565" indent="-456565"/>
            <a:r>
              <a:rPr lang="en-US" sz="2400" dirty="0">
                <a:latin typeface="Arial Narrow"/>
              </a:rPr>
              <a:t>Significant Main Effects:</a:t>
            </a:r>
          </a:p>
          <a:p>
            <a:pPr marL="989965" lvl="1" indent="-380365"/>
            <a:r>
              <a:rPr lang="en-US" sz="2000" b="1" dirty="0">
                <a:latin typeface="Arial Narrow"/>
              </a:rPr>
              <a:t>Visual Cue Condition</a:t>
            </a:r>
            <a:endParaRPr lang="en-US" sz="2000" dirty="0">
              <a:latin typeface="Arial Narrow"/>
            </a:endParaRPr>
          </a:p>
          <a:p>
            <a:pPr marL="1523365" lvl="2" indent="-304165"/>
            <a:r>
              <a:rPr lang="en-US" sz="1800" dirty="0">
                <a:latin typeface="Arial Narrow"/>
              </a:rPr>
              <a:t>Fastest TA times in Perfect Visual Cue Condition</a:t>
            </a:r>
          </a:p>
          <a:p>
            <a:pPr marL="1523365" lvl="2" indent="-304165"/>
            <a:r>
              <a:rPr lang="en-US" sz="1800" dirty="0">
                <a:latin typeface="Arial Narrow"/>
              </a:rPr>
              <a:t>TA times increased with greater amounts of angular error</a:t>
            </a:r>
          </a:p>
          <a:p>
            <a:pPr marL="1523365" lvl="2" indent="-304165"/>
            <a:r>
              <a:rPr lang="en-US" sz="1800" dirty="0">
                <a:latin typeface="Arial Narrow"/>
              </a:rPr>
              <a:t>Slowest TA times in No Visual Cue Condition</a:t>
            </a:r>
          </a:p>
          <a:p>
            <a:pPr marL="989965" lvl="1" indent="-380365"/>
            <a:r>
              <a:rPr lang="en-US" sz="2000" b="1" dirty="0">
                <a:latin typeface="Arial Narrow"/>
              </a:rPr>
              <a:t>Range</a:t>
            </a:r>
          </a:p>
          <a:p>
            <a:pPr marL="1523365" lvl="2" indent="-304165"/>
            <a:r>
              <a:rPr lang="en-US" sz="1800" dirty="0">
                <a:latin typeface="Arial Narrow"/>
              </a:rPr>
              <a:t>TA times increased as range also increased</a:t>
            </a:r>
          </a:p>
          <a:p>
            <a:pPr marL="456565" indent="-456565"/>
            <a:r>
              <a:rPr lang="en-US" sz="2400" dirty="0">
                <a:latin typeface="Arial Narrow"/>
              </a:rPr>
              <a:t>Significant Interactions:</a:t>
            </a:r>
          </a:p>
          <a:p>
            <a:pPr marL="989965" lvl="1" indent="-380365"/>
            <a:r>
              <a:rPr lang="en-US" sz="2000" b="1" dirty="0">
                <a:latin typeface="Arial Narrow"/>
              </a:rPr>
              <a:t>Range and Visual Cue Condition</a:t>
            </a:r>
          </a:p>
          <a:p>
            <a:pPr marL="1523365" lvl="2" indent="-304165"/>
            <a:r>
              <a:rPr lang="en-US" sz="1800" dirty="0">
                <a:latin typeface="Arial Narrow"/>
              </a:rPr>
              <a:t>Compared to No Visual Cue Condition, visual cues provided improvements to TA times as the task became more difficult at further ranges</a:t>
            </a:r>
          </a:p>
        </p:txBody>
      </p:sp>
      <p:pic>
        <p:nvPicPr>
          <p:cNvPr id="7" name="Picture 6" descr="Chart, bar chart&#10;&#10;Description automatically generated">
            <a:extLst>
              <a:ext uri="{FF2B5EF4-FFF2-40B4-BE49-F238E27FC236}">
                <a16:creationId xmlns:a16="http://schemas.microsoft.com/office/drawing/2014/main" id="{E1AAB9D2-34E1-216B-9324-263D5B9BBD5D}"/>
              </a:ext>
            </a:extLst>
          </p:cNvPr>
          <p:cNvPicPr>
            <a:picLocks noChangeAspect="1"/>
          </p:cNvPicPr>
          <p:nvPr/>
        </p:nvPicPr>
        <p:blipFill>
          <a:blip r:embed="rId3">
            <a:extLst>
              <a:ext uri="{28A0092B-C50C-407E-A947-70E740481C1C}">
                <a14:useLocalDpi xmlns:a14="http://schemas.microsoft.com/office/drawing/2010/main" val="0"/>
              </a:ext>
            </a:extLst>
          </a:blip>
          <a:srcRect t="-8260" r="25936"/>
          <a:stretch/>
        </p:blipFill>
        <p:spPr>
          <a:xfrm>
            <a:off x="6105439" y="1316574"/>
            <a:ext cx="6086561" cy="4748128"/>
          </a:xfrm>
          <a:prstGeom prst="rect">
            <a:avLst/>
          </a:prstGeom>
          <a:ln>
            <a:solidFill>
              <a:schemeClr val="tx1"/>
            </a:solidFill>
          </a:ln>
        </p:spPr>
      </p:pic>
      <p:pic>
        <p:nvPicPr>
          <p:cNvPr id="10" name="Picture 9" descr="Chart, bar chart&#10;&#10;Description automatically generated">
            <a:extLst>
              <a:ext uri="{FF2B5EF4-FFF2-40B4-BE49-F238E27FC236}">
                <a16:creationId xmlns:a16="http://schemas.microsoft.com/office/drawing/2014/main" id="{3B24BDE1-A3B7-4D85-ECFF-2FC3DB28D46E}"/>
              </a:ext>
            </a:extLst>
          </p:cNvPr>
          <p:cNvPicPr>
            <a:picLocks noChangeAspect="1"/>
          </p:cNvPicPr>
          <p:nvPr/>
        </p:nvPicPr>
        <p:blipFill>
          <a:blip r:embed="rId3">
            <a:extLst>
              <a:ext uri="{28A0092B-C50C-407E-A947-70E740481C1C}">
                <a14:useLocalDpi xmlns:a14="http://schemas.microsoft.com/office/drawing/2010/main" val="0"/>
              </a:ext>
            </a:extLst>
          </a:blip>
          <a:srcRect l="75554" t="28851" r="1711" b="39090"/>
          <a:stretch/>
        </p:blipFill>
        <p:spPr>
          <a:xfrm>
            <a:off x="10635625" y="1316574"/>
            <a:ext cx="1556375" cy="1171322"/>
          </a:xfrm>
          <a:prstGeom prst="rect">
            <a:avLst/>
          </a:prstGeom>
        </p:spPr>
      </p:pic>
      <p:sp>
        <p:nvSpPr>
          <p:cNvPr id="12" name="TextBox 11">
            <a:extLst>
              <a:ext uri="{FF2B5EF4-FFF2-40B4-BE49-F238E27FC236}">
                <a16:creationId xmlns:a16="http://schemas.microsoft.com/office/drawing/2014/main" id="{F48EC764-C265-9D72-1432-E142F1688A28}"/>
              </a:ext>
            </a:extLst>
          </p:cNvPr>
          <p:cNvSpPr txBox="1"/>
          <p:nvPr/>
        </p:nvSpPr>
        <p:spPr>
          <a:xfrm>
            <a:off x="10975000" y="1902234"/>
            <a:ext cx="949299"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 Angular Error</a:t>
            </a:r>
          </a:p>
        </p:txBody>
      </p:sp>
      <p:sp>
        <p:nvSpPr>
          <p:cNvPr id="13" name="TextBox 12">
            <a:extLst>
              <a:ext uri="{FF2B5EF4-FFF2-40B4-BE49-F238E27FC236}">
                <a16:creationId xmlns:a16="http://schemas.microsoft.com/office/drawing/2014/main" id="{9BDC6660-445A-A664-9857-D1018BFEA165}"/>
              </a:ext>
            </a:extLst>
          </p:cNvPr>
          <p:cNvSpPr txBox="1"/>
          <p:nvPr/>
        </p:nvSpPr>
        <p:spPr>
          <a:xfrm>
            <a:off x="10975000" y="2071626"/>
            <a:ext cx="949299"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 Angular Error</a:t>
            </a:r>
          </a:p>
        </p:txBody>
      </p:sp>
      <p:sp>
        <p:nvSpPr>
          <p:cNvPr id="14" name="TextBox 13">
            <a:extLst>
              <a:ext uri="{FF2B5EF4-FFF2-40B4-BE49-F238E27FC236}">
                <a16:creationId xmlns:a16="http://schemas.microsoft.com/office/drawing/2014/main" id="{43B53E04-55CB-9B24-C669-D599D4B8C39A}"/>
              </a:ext>
            </a:extLst>
          </p:cNvPr>
          <p:cNvSpPr txBox="1"/>
          <p:nvPr/>
        </p:nvSpPr>
        <p:spPr>
          <a:xfrm>
            <a:off x="10975001" y="2241018"/>
            <a:ext cx="949299" cy="230832"/>
          </a:xfrm>
          <a:prstGeom prst="rect">
            <a:avLst/>
          </a:prstGeom>
          <a:noFill/>
        </p:spPr>
        <p:txBody>
          <a:bodyPr wrap="none" rtlCol="0">
            <a:spAutoFit/>
          </a:bodyPr>
          <a:lstStyle/>
          <a:p>
            <a:r>
              <a:rPr lang="en-US" sz="900" dirty="0">
                <a:latin typeface="Arial" panose="020B0604020202020204" pitchFamily="34" charset="0"/>
                <a:cs typeface="Arial" panose="020B0604020202020204" pitchFamily="34" charset="0"/>
              </a:rPr>
              <a:t>° Angular Error</a:t>
            </a:r>
          </a:p>
        </p:txBody>
      </p:sp>
    </p:spTree>
    <p:extLst>
      <p:ext uri="{BB962C8B-B14F-4D97-AF65-F5344CB8AC3E}">
        <p14:creationId xmlns:p14="http://schemas.microsoft.com/office/powerpoint/2010/main" val="69694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D6F12D-4E31-9A9F-F9E8-EB222328AE6C}"/>
              </a:ext>
            </a:extLst>
          </p:cNvPr>
          <p:cNvPicPr>
            <a:picLocks noChangeAspect="1"/>
          </p:cNvPicPr>
          <p:nvPr/>
        </p:nvPicPr>
        <p:blipFill>
          <a:blip r:embed="rId3"/>
          <a:stretch>
            <a:fillRect/>
          </a:stretch>
        </p:blipFill>
        <p:spPr>
          <a:xfrm>
            <a:off x="2204335" y="3838771"/>
            <a:ext cx="7842321" cy="2551731"/>
          </a:xfrm>
          <a:prstGeom prst="rect">
            <a:avLst/>
          </a:prstGeom>
        </p:spPr>
      </p:pic>
      <p:sp>
        <p:nvSpPr>
          <p:cNvPr id="2" name="Slide Number Placeholder 1">
            <a:extLst>
              <a:ext uri="{FF2B5EF4-FFF2-40B4-BE49-F238E27FC236}">
                <a16:creationId xmlns:a16="http://schemas.microsoft.com/office/drawing/2014/main" id="{2AB28F1F-D6CF-AD0D-203D-99F059FCD7BE}"/>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15</a:t>
            </a:fld>
            <a:endParaRPr lang="en-US" dirty="0"/>
          </a:p>
        </p:txBody>
      </p:sp>
      <p:sp>
        <p:nvSpPr>
          <p:cNvPr id="3" name="Title 2">
            <a:extLst>
              <a:ext uri="{FF2B5EF4-FFF2-40B4-BE49-F238E27FC236}">
                <a16:creationId xmlns:a16="http://schemas.microsoft.com/office/drawing/2014/main" id="{B5E4EEFC-7113-BED1-344A-D80CBB3CCB46}"/>
              </a:ext>
            </a:extLst>
          </p:cNvPr>
          <p:cNvSpPr>
            <a:spLocks noGrp="1"/>
          </p:cNvSpPr>
          <p:nvPr>
            <p:ph type="title"/>
          </p:nvPr>
        </p:nvSpPr>
        <p:spPr>
          <a:xfrm>
            <a:off x="2397039" y="0"/>
            <a:ext cx="7416800" cy="795130"/>
          </a:xfrm>
        </p:spPr>
        <p:txBody>
          <a:bodyPr/>
          <a:lstStyle/>
          <a:p>
            <a:r>
              <a:rPr lang="en-US" dirty="0"/>
              <a:t>Results</a:t>
            </a:r>
          </a:p>
        </p:txBody>
      </p:sp>
      <p:sp>
        <p:nvSpPr>
          <p:cNvPr id="18" name="Content Placeholder 17">
            <a:extLst>
              <a:ext uri="{FF2B5EF4-FFF2-40B4-BE49-F238E27FC236}">
                <a16:creationId xmlns:a16="http://schemas.microsoft.com/office/drawing/2014/main" id="{98F9DA45-6083-69EF-F05F-80FCAB444210}"/>
              </a:ext>
            </a:extLst>
          </p:cNvPr>
          <p:cNvSpPr>
            <a:spLocks noGrp="1"/>
          </p:cNvSpPr>
          <p:nvPr>
            <p:ph sz="quarter" idx="11"/>
          </p:nvPr>
        </p:nvSpPr>
        <p:spPr/>
        <p:txBody>
          <a:bodyPr/>
          <a:lstStyle/>
          <a:p>
            <a:pPr marL="0" indent="0">
              <a:buNone/>
            </a:pPr>
            <a:r>
              <a:rPr lang="en-US" b="1" dirty="0">
                <a:solidFill>
                  <a:srgbClr val="2B56AB"/>
                </a:solidFill>
                <a:latin typeface="Arial Narrow"/>
              </a:rPr>
              <a:t>Target Acquisition (TA) Times </a:t>
            </a:r>
          </a:p>
          <a:p>
            <a:pPr marL="456565" indent="-456565"/>
            <a:r>
              <a:rPr lang="en-US" sz="2400" dirty="0">
                <a:latin typeface="Arial Narrow"/>
              </a:rPr>
              <a:t>Significant Main Effects:</a:t>
            </a:r>
          </a:p>
          <a:p>
            <a:pPr marL="989965" lvl="1" indent="-380365"/>
            <a:r>
              <a:rPr lang="en-US" sz="2200" b="1" dirty="0">
                <a:latin typeface="Arial Narrow"/>
              </a:rPr>
              <a:t>Density</a:t>
            </a:r>
          </a:p>
          <a:p>
            <a:pPr marL="1523365" lvl="2" indent="-304165"/>
            <a:r>
              <a:rPr lang="en-US" dirty="0">
                <a:latin typeface="Arial Narrow"/>
              </a:rPr>
              <a:t>Slowest TA times in densest scenes (0.5 m)</a:t>
            </a:r>
          </a:p>
          <a:p>
            <a:pPr marL="1523365" lvl="2" indent="-304165"/>
            <a:r>
              <a:rPr lang="en-US" dirty="0">
                <a:latin typeface="Arial Narrow"/>
              </a:rPr>
              <a:t>TA times increased with greater amounts of density</a:t>
            </a:r>
          </a:p>
          <a:p>
            <a:pPr marL="1523365" lvl="2" indent="-304165"/>
            <a:r>
              <a:rPr lang="en-US" dirty="0">
                <a:latin typeface="Arial Narrow"/>
              </a:rPr>
              <a:t>Fastest TA times in sparsest scenes (20 m)</a:t>
            </a:r>
          </a:p>
        </p:txBody>
      </p:sp>
      <p:sp>
        <p:nvSpPr>
          <p:cNvPr id="20" name="Rectangle 19">
            <a:extLst>
              <a:ext uri="{FF2B5EF4-FFF2-40B4-BE49-F238E27FC236}">
                <a16:creationId xmlns:a16="http://schemas.microsoft.com/office/drawing/2014/main" id="{7D59A6CF-E849-4CAB-009A-1FB817C6B9E9}"/>
              </a:ext>
            </a:extLst>
          </p:cNvPr>
          <p:cNvSpPr/>
          <p:nvPr/>
        </p:nvSpPr>
        <p:spPr bwMode="auto">
          <a:xfrm>
            <a:off x="3974698" y="3607466"/>
            <a:ext cx="4242604" cy="386300"/>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b="1" i="0" u="none" strike="noStrike" baseline="0" dirty="0">
                <a:solidFill>
                  <a:schemeClr val="tx1"/>
                </a:solidFill>
                <a:latin typeface="Arial Narrow" panose="020B0606020202030204" pitchFamily="34" charset="0"/>
              </a:rPr>
              <a:t>Average Target Acquisition Times by Scene Density</a:t>
            </a:r>
            <a:endParaRPr kumimoji="0" lang="en-US" sz="2000" b="1" i="0" u="none" strike="noStrike" normalizeH="0" baseline="0" dirty="0">
              <a:solidFill>
                <a:schemeClr val="tx1"/>
              </a:solidFill>
              <a:latin typeface="Arial Narrow" panose="020B0606020202030204" pitchFamily="34" charset="0"/>
            </a:endParaRPr>
          </a:p>
        </p:txBody>
      </p:sp>
      <p:sp>
        <p:nvSpPr>
          <p:cNvPr id="22" name="Arrow: Right 21">
            <a:extLst>
              <a:ext uri="{FF2B5EF4-FFF2-40B4-BE49-F238E27FC236}">
                <a16:creationId xmlns:a16="http://schemas.microsoft.com/office/drawing/2014/main" id="{90156A59-543F-D888-AFFB-C7C750C4B069}"/>
              </a:ext>
            </a:extLst>
          </p:cNvPr>
          <p:cNvSpPr/>
          <p:nvPr/>
        </p:nvSpPr>
        <p:spPr bwMode="auto">
          <a:xfrm>
            <a:off x="2397039" y="4388327"/>
            <a:ext cx="1100065" cy="314489"/>
          </a:xfrm>
          <a:prstGeom prst="rightArrow">
            <a:avLst>
              <a:gd name="adj1" fmla="val 50000"/>
              <a:gd name="adj2" fmla="val 56832"/>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Densest</a:t>
            </a:r>
            <a:endParaRPr kumimoji="0" lang="en-US" sz="2000" b="1" i="0" u="none" strike="noStrike" cap="none" normalizeH="0" baseline="0" dirty="0">
              <a:ln>
                <a:noFill/>
              </a:ln>
              <a:solidFill>
                <a:schemeClr val="tx1"/>
              </a:solidFill>
              <a:effectLst/>
            </a:endParaRPr>
          </a:p>
        </p:txBody>
      </p:sp>
      <p:sp>
        <p:nvSpPr>
          <p:cNvPr id="9" name="Arrow: Right 8">
            <a:extLst>
              <a:ext uri="{FF2B5EF4-FFF2-40B4-BE49-F238E27FC236}">
                <a16:creationId xmlns:a16="http://schemas.microsoft.com/office/drawing/2014/main" id="{5D2139E6-B4B0-9ACC-EFBB-8F87C587B615}"/>
              </a:ext>
            </a:extLst>
          </p:cNvPr>
          <p:cNvSpPr/>
          <p:nvPr/>
        </p:nvSpPr>
        <p:spPr bwMode="auto">
          <a:xfrm>
            <a:off x="2345677" y="5951058"/>
            <a:ext cx="1100065" cy="314489"/>
          </a:xfrm>
          <a:prstGeom prst="rightArrow">
            <a:avLst>
              <a:gd name="adj1" fmla="val 50000"/>
              <a:gd name="adj2" fmla="val 56832"/>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rPr>
              <a:t>Sparsest</a:t>
            </a:r>
            <a:endParaRPr kumimoji="0" lang="en-US" sz="2000" b="1" i="0" u="none" strike="noStrike" cap="none" normalizeH="0" baseline="0" dirty="0">
              <a:ln>
                <a:noFill/>
              </a:ln>
              <a:solidFill>
                <a:schemeClr val="tx1"/>
              </a:solidFill>
              <a:effectLst/>
            </a:endParaRPr>
          </a:p>
        </p:txBody>
      </p:sp>
      <p:sp>
        <p:nvSpPr>
          <p:cNvPr id="7" name="Oval 6">
            <a:extLst>
              <a:ext uri="{FF2B5EF4-FFF2-40B4-BE49-F238E27FC236}">
                <a16:creationId xmlns:a16="http://schemas.microsoft.com/office/drawing/2014/main" id="{F5EF7836-94F6-BAA4-E3C1-4A2B78BFD6F8}"/>
              </a:ext>
            </a:extLst>
          </p:cNvPr>
          <p:cNvSpPr/>
          <p:nvPr/>
        </p:nvSpPr>
        <p:spPr bwMode="auto">
          <a:xfrm>
            <a:off x="5513185" y="4405101"/>
            <a:ext cx="645150" cy="314489"/>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Oval 3">
            <a:extLst>
              <a:ext uri="{FF2B5EF4-FFF2-40B4-BE49-F238E27FC236}">
                <a16:creationId xmlns:a16="http://schemas.microsoft.com/office/drawing/2014/main" id="{6D25F519-2B23-E2F1-C282-37A5EFA05A21}"/>
              </a:ext>
            </a:extLst>
          </p:cNvPr>
          <p:cNvSpPr/>
          <p:nvPr/>
        </p:nvSpPr>
        <p:spPr bwMode="auto">
          <a:xfrm>
            <a:off x="5534998" y="5951059"/>
            <a:ext cx="645150" cy="314489"/>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90124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E4EEFC-7113-BED1-344A-D80CBB3CCB46}"/>
              </a:ext>
            </a:extLst>
          </p:cNvPr>
          <p:cNvSpPr>
            <a:spLocks noGrp="1"/>
          </p:cNvSpPr>
          <p:nvPr>
            <p:ph type="title"/>
          </p:nvPr>
        </p:nvSpPr>
        <p:spPr/>
        <p:txBody>
          <a:bodyPr/>
          <a:lstStyle/>
          <a:p>
            <a:r>
              <a:rPr lang="en-US" dirty="0">
                <a:ea typeface="Tahoma"/>
                <a:cs typeface="Tahoma"/>
              </a:rPr>
              <a:t>Results</a:t>
            </a:r>
            <a:endParaRPr lang="en-US" dirty="0"/>
          </a:p>
        </p:txBody>
      </p:sp>
      <p:sp>
        <p:nvSpPr>
          <p:cNvPr id="2" name="Slide Number Placeholder 1">
            <a:extLst>
              <a:ext uri="{FF2B5EF4-FFF2-40B4-BE49-F238E27FC236}">
                <a16:creationId xmlns:a16="http://schemas.microsoft.com/office/drawing/2014/main" id="{2AB28F1F-D6CF-AD0D-203D-99F059FCD7BE}"/>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7" name="Content Placeholder 6">
            <a:extLst>
              <a:ext uri="{FF2B5EF4-FFF2-40B4-BE49-F238E27FC236}">
                <a16:creationId xmlns:a16="http://schemas.microsoft.com/office/drawing/2014/main" id="{F8A62A2F-48B6-7B9F-0ABB-618E98B6EE4A}"/>
              </a:ext>
            </a:extLst>
          </p:cNvPr>
          <p:cNvSpPr>
            <a:spLocks noGrp="1"/>
          </p:cNvSpPr>
          <p:nvPr>
            <p:ph type="body" sz="quarter" idx="12"/>
          </p:nvPr>
        </p:nvSpPr>
        <p:spPr/>
        <p:txBody>
          <a:bodyPr/>
          <a:lstStyle/>
          <a:p>
            <a:pPr marL="0" indent="0">
              <a:buNone/>
            </a:pPr>
            <a:r>
              <a:rPr lang="en-US" b="1" dirty="0">
                <a:solidFill>
                  <a:srgbClr val="2B56AB"/>
                </a:solidFill>
                <a:latin typeface="Arial Narrow" panose="020B0606020202030204" pitchFamily="34" charset="0"/>
              </a:rPr>
              <a:t>Target Acquisition (TA) Times </a:t>
            </a:r>
            <a:endParaRPr lang="en-US" b="0" i="0" u="none" strike="noStrike" baseline="0" dirty="0">
              <a:solidFill>
                <a:srgbClr val="000000"/>
              </a:solidFill>
              <a:latin typeface="Arial Narrow" panose="020B0606020202030204" pitchFamily="34" charset="0"/>
            </a:endParaRPr>
          </a:p>
          <a:p>
            <a:r>
              <a:rPr lang="en-US" sz="2400" dirty="0">
                <a:latin typeface="Arial Narrow" panose="020B0606020202030204" pitchFamily="34" charset="0"/>
              </a:rPr>
              <a:t>Significant Interactions:</a:t>
            </a:r>
          </a:p>
          <a:p>
            <a:pPr lvl="1"/>
            <a:r>
              <a:rPr lang="en-US" sz="2000" b="1" dirty="0">
                <a:latin typeface="Arial Narrow" panose="020B0606020202030204" pitchFamily="34" charset="0"/>
              </a:rPr>
              <a:t>Density and Visual Cue Condition</a:t>
            </a:r>
            <a:endParaRPr lang="en-US" sz="1800" b="0" i="0" u="none" strike="noStrike" baseline="0" dirty="0">
              <a:solidFill>
                <a:srgbClr val="000000"/>
              </a:solidFill>
              <a:latin typeface="Arial Narrow" panose="020B0606020202030204" pitchFamily="34" charset="0"/>
            </a:endParaRPr>
          </a:p>
          <a:p>
            <a:pPr lvl="2"/>
            <a:r>
              <a:rPr lang="en-US" sz="1800" dirty="0">
                <a:solidFill>
                  <a:srgbClr val="000000"/>
                </a:solidFill>
                <a:latin typeface="Arial Narrow" panose="020B0606020202030204" pitchFamily="34" charset="0"/>
              </a:rPr>
              <a:t>Comparing No Visual Cue Condition to Perfect Visual Condition and 1° angular error, improvements to TA times were magnified as scene density increased </a:t>
            </a:r>
          </a:p>
          <a:p>
            <a:pPr lvl="2"/>
            <a:r>
              <a:rPr lang="en-US" sz="1800" dirty="0">
                <a:solidFill>
                  <a:srgbClr val="000000"/>
                </a:solidFill>
                <a:latin typeface="Arial Narrow" panose="020B0606020202030204" pitchFamily="34" charset="0"/>
              </a:rPr>
              <a:t>These increased benefits of visual cues in denser scenes were not significant at 3° and 5° of angular error</a:t>
            </a:r>
            <a:endParaRPr lang="en-US" sz="2600" dirty="0">
              <a:solidFill>
                <a:srgbClr val="000000"/>
              </a:solidFill>
              <a:latin typeface="Arial Narrow" panose="020B0606020202030204" pitchFamily="34" charset="0"/>
            </a:endParaRPr>
          </a:p>
          <a:p>
            <a:endParaRPr lang="en-US" sz="1200" dirty="0">
              <a:solidFill>
                <a:srgbClr val="000000"/>
              </a:solidFill>
              <a:latin typeface="Arial Narrow" panose="020B0606020202030204" pitchFamily="34" charset="0"/>
            </a:endParaRPr>
          </a:p>
          <a:p>
            <a:r>
              <a:rPr lang="en-US" sz="2600" dirty="0">
                <a:solidFill>
                  <a:srgbClr val="000000"/>
                </a:solidFill>
                <a:latin typeface="Arial Narrow" panose="020B0606020202030204" pitchFamily="34" charset="0"/>
              </a:rPr>
              <a:t>Interaction Trends:</a:t>
            </a:r>
          </a:p>
          <a:p>
            <a:pPr lvl="1"/>
            <a:r>
              <a:rPr lang="en-US" sz="2200" dirty="0">
                <a:solidFill>
                  <a:srgbClr val="000000"/>
                </a:solidFill>
                <a:latin typeface="Arial Narrow" panose="020B0606020202030204" pitchFamily="34" charset="0"/>
              </a:rPr>
              <a:t>Increased density and increased amounts of angular error generally increased TA times</a:t>
            </a:r>
            <a:endParaRPr lang="en-US" sz="2200" b="0" i="0" u="none" strike="noStrike" baseline="0" dirty="0">
              <a:solidFill>
                <a:srgbClr val="000000"/>
              </a:solidFill>
              <a:highlight>
                <a:srgbClr val="FFFF00"/>
              </a:highlight>
              <a:latin typeface="Arial Narrow" panose="020B0606020202030204" pitchFamily="34" charset="0"/>
            </a:endParaRPr>
          </a:p>
        </p:txBody>
      </p:sp>
      <p:pic>
        <p:nvPicPr>
          <p:cNvPr id="10" name="Picture 9" descr="Chart, bar chart&#10;&#10;Description automatically generated">
            <a:extLst>
              <a:ext uri="{FF2B5EF4-FFF2-40B4-BE49-F238E27FC236}">
                <a16:creationId xmlns:a16="http://schemas.microsoft.com/office/drawing/2014/main" id="{89B0ABBA-536C-1126-42E2-A0B44BA25B36}"/>
              </a:ext>
            </a:extLst>
          </p:cNvPr>
          <p:cNvPicPr>
            <a:picLocks noChangeAspect="1"/>
          </p:cNvPicPr>
          <p:nvPr/>
        </p:nvPicPr>
        <p:blipFill>
          <a:blip r:embed="rId3">
            <a:extLst>
              <a:ext uri="{28A0092B-C50C-407E-A947-70E740481C1C}">
                <a14:useLocalDpi xmlns:a14="http://schemas.microsoft.com/office/drawing/2010/main" val="0"/>
              </a:ext>
            </a:extLst>
          </a:blip>
          <a:srcRect r="25667"/>
          <a:stretch/>
        </p:blipFill>
        <p:spPr>
          <a:xfrm>
            <a:off x="6042903" y="971376"/>
            <a:ext cx="6052921" cy="4915248"/>
          </a:xfrm>
          <a:prstGeom prst="rect">
            <a:avLst/>
          </a:prstGeom>
          <a:ln>
            <a:solidFill>
              <a:schemeClr val="tx1"/>
            </a:solidFill>
          </a:ln>
        </p:spPr>
      </p:pic>
      <p:pic>
        <p:nvPicPr>
          <p:cNvPr id="12" name="Picture 11" descr="Graphical user interface, text, application, chat or text message&#10;&#10;Description automatically generated">
            <a:extLst>
              <a:ext uri="{FF2B5EF4-FFF2-40B4-BE49-F238E27FC236}">
                <a16:creationId xmlns:a16="http://schemas.microsoft.com/office/drawing/2014/main" id="{8E42A6EF-0509-8299-50DD-37388E828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5472" y="990774"/>
            <a:ext cx="1557266" cy="1177648"/>
          </a:xfrm>
          <a:prstGeom prst="rect">
            <a:avLst/>
          </a:prstGeom>
        </p:spPr>
      </p:pic>
    </p:spTree>
    <p:extLst>
      <p:ext uri="{BB962C8B-B14F-4D97-AF65-F5344CB8AC3E}">
        <p14:creationId xmlns:p14="http://schemas.microsoft.com/office/powerpoint/2010/main" val="112116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E4EEFC-7113-BED1-344A-D80CBB3CCB46}"/>
              </a:ext>
            </a:extLst>
          </p:cNvPr>
          <p:cNvSpPr>
            <a:spLocks noGrp="1"/>
          </p:cNvSpPr>
          <p:nvPr>
            <p:ph type="title"/>
          </p:nvPr>
        </p:nvSpPr>
        <p:spPr/>
        <p:txBody>
          <a:bodyPr/>
          <a:lstStyle/>
          <a:p>
            <a:r>
              <a:rPr lang="en-US" dirty="0">
                <a:ea typeface="Tahoma"/>
                <a:cs typeface="Tahoma"/>
              </a:rPr>
              <a:t>Results</a:t>
            </a:r>
            <a:endParaRPr lang="en-US" dirty="0"/>
          </a:p>
        </p:txBody>
      </p:sp>
      <p:sp>
        <p:nvSpPr>
          <p:cNvPr id="2" name="Slide Number Placeholder 1">
            <a:extLst>
              <a:ext uri="{FF2B5EF4-FFF2-40B4-BE49-F238E27FC236}">
                <a16:creationId xmlns:a16="http://schemas.microsoft.com/office/drawing/2014/main" id="{2AB28F1F-D6CF-AD0D-203D-99F059FCD7BE}"/>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15" name="Content Placeholder 14">
            <a:extLst>
              <a:ext uri="{FF2B5EF4-FFF2-40B4-BE49-F238E27FC236}">
                <a16:creationId xmlns:a16="http://schemas.microsoft.com/office/drawing/2014/main" id="{A501BAED-3053-E301-05DF-48D6D93DBDF4}"/>
              </a:ext>
            </a:extLst>
          </p:cNvPr>
          <p:cNvSpPr>
            <a:spLocks noGrp="1"/>
          </p:cNvSpPr>
          <p:nvPr>
            <p:ph type="body" sz="quarter" idx="12"/>
          </p:nvPr>
        </p:nvSpPr>
        <p:spPr>
          <a:xfrm>
            <a:off x="161281" y="981075"/>
            <a:ext cx="4471516" cy="4895850"/>
          </a:xfrm>
        </p:spPr>
        <p:txBody>
          <a:bodyPr/>
          <a:lstStyle/>
          <a:p>
            <a:pPr marL="0" indent="0">
              <a:buNone/>
            </a:pPr>
            <a:r>
              <a:rPr lang="en-US" b="1" dirty="0">
                <a:solidFill>
                  <a:srgbClr val="2B56AB"/>
                </a:solidFill>
                <a:latin typeface="Arial Narrow" panose="020B0606020202030204" pitchFamily="34" charset="0"/>
              </a:rPr>
              <a:t>Target Acquisition (TA) Times </a:t>
            </a:r>
            <a:endParaRPr lang="en-US" b="0" i="0" u="none" strike="noStrike" baseline="0" dirty="0">
              <a:solidFill>
                <a:srgbClr val="000000"/>
              </a:solidFill>
              <a:latin typeface="Times New Roman" panose="02020603050405020304" pitchFamily="18" charset="0"/>
            </a:endParaRPr>
          </a:p>
          <a:p>
            <a:r>
              <a:rPr lang="en-US" sz="2200" b="0" i="0" u="none" strike="noStrike" baseline="0" dirty="0">
                <a:solidFill>
                  <a:srgbClr val="000000"/>
                </a:solidFill>
                <a:latin typeface="Arial Narrow" panose="020B0606020202030204" pitchFamily="34" charset="0"/>
              </a:rPr>
              <a:t>Segmenting data by </a:t>
            </a:r>
            <a:r>
              <a:rPr lang="en-US" sz="2200" b="1" i="0" u="none" strike="noStrike" baseline="0" dirty="0">
                <a:solidFill>
                  <a:srgbClr val="000000"/>
                </a:solidFill>
                <a:latin typeface="Arial Narrow" panose="020B0606020202030204" pitchFamily="34" charset="0"/>
              </a:rPr>
              <a:t>range</a:t>
            </a:r>
            <a:r>
              <a:rPr lang="en-US" sz="2200" dirty="0">
                <a:solidFill>
                  <a:srgbClr val="000000"/>
                </a:solidFill>
                <a:latin typeface="Arial Narrow" panose="020B0606020202030204" pitchFamily="34" charset="0"/>
              </a:rPr>
              <a:t>:</a:t>
            </a:r>
          </a:p>
          <a:p>
            <a:pPr lvl="1"/>
            <a:r>
              <a:rPr lang="en-US" sz="2000" dirty="0">
                <a:solidFill>
                  <a:srgbClr val="000000"/>
                </a:solidFill>
                <a:latin typeface="Arial Narrow" panose="020B0606020202030204" pitchFamily="34" charset="0"/>
              </a:rPr>
              <a:t>Compared to No Visual Cue Condition, </a:t>
            </a:r>
            <a:r>
              <a:rPr lang="en-US" sz="2000" b="1" dirty="0">
                <a:solidFill>
                  <a:srgbClr val="000000"/>
                </a:solidFill>
                <a:latin typeface="Arial Narrow" panose="020B0606020202030204" pitchFamily="34" charset="0"/>
              </a:rPr>
              <a:t>dens</a:t>
            </a:r>
            <a:r>
              <a:rPr lang="en-US" sz="2000" b="1" i="0" u="none" strike="noStrike" baseline="0" dirty="0">
                <a:solidFill>
                  <a:srgbClr val="000000"/>
                </a:solidFill>
                <a:latin typeface="Arial Narrow" panose="020B0606020202030204" pitchFamily="34" charset="0"/>
              </a:rPr>
              <a:t>ity</a:t>
            </a:r>
            <a:r>
              <a:rPr lang="en-US" sz="2000" b="0" i="0" u="none" strike="noStrike" baseline="0" dirty="0">
                <a:solidFill>
                  <a:srgbClr val="000000"/>
                </a:solidFill>
                <a:latin typeface="Arial Narrow" panose="020B0606020202030204" pitchFamily="34" charset="0"/>
              </a:rPr>
              <a:t> had a significant effect on TA times with visual cues at Intermediate and Distant ranges</a:t>
            </a:r>
          </a:p>
          <a:p>
            <a:endParaRPr lang="en-US" sz="1200" b="0" i="0" u="none" strike="noStrike" baseline="0" dirty="0">
              <a:solidFill>
                <a:srgbClr val="000000"/>
              </a:solidFill>
              <a:latin typeface="Arial Narrow" panose="020B0606020202030204" pitchFamily="34" charset="0"/>
            </a:endParaRPr>
          </a:p>
          <a:p>
            <a:r>
              <a:rPr lang="en-US" sz="2200" b="0" i="0" u="none" strike="noStrike" baseline="0" dirty="0">
                <a:solidFill>
                  <a:srgbClr val="000000"/>
                </a:solidFill>
                <a:latin typeface="Arial Narrow" panose="020B0606020202030204" pitchFamily="34" charset="0"/>
              </a:rPr>
              <a:t>At Intermediate and Distant ranges, TA times for No Visual Cue Condition and most angular error conditions </a:t>
            </a:r>
            <a:r>
              <a:rPr lang="en-US" sz="2200" b="1" u="none" strike="noStrike" baseline="0" dirty="0">
                <a:solidFill>
                  <a:srgbClr val="000000"/>
                </a:solidFill>
                <a:latin typeface="Arial Narrow" panose="020B0606020202030204" pitchFamily="34" charset="0"/>
              </a:rPr>
              <a:t>significantly increased as the density of the scene increased</a:t>
            </a:r>
          </a:p>
          <a:p>
            <a:pPr lvl="1"/>
            <a:r>
              <a:rPr lang="en-US" sz="2000" dirty="0">
                <a:solidFill>
                  <a:srgbClr val="000000"/>
                </a:solidFill>
                <a:latin typeface="Arial Narrow" panose="020B0606020202030204" pitchFamily="34" charset="0"/>
              </a:rPr>
              <a:t>Visual cues provided most benefit to TA times at more distant ranges</a:t>
            </a:r>
            <a:endParaRPr lang="en-US" sz="2000" i="0" u="none" strike="noStrike" baseline="0" dirty="0">
              <a:solidFill>
                <a:srgbClr val="000000"/>
              </a:solidFill>
              <a:highlight>
                <a:srgbClr val="FFFF00"/>
              </a:highlight>
              <a:latin typeface="Arial Narrow" panose="020B0606020202030204" pitchFamily="34" charset="0"/>
            </a:endParaRPr>
          </a:p>
          <a:p>
            <a:endParaRPr lang="en-US" dirty="0"/>
          </a:p>
        </p:txBody>
      </p:sp>
      <p:pic>
        <p:nvPicPr>
          <p:cNvPr id="7" name="Picture 6" descr="A screenshot of a computer&#10;&#10;Description automatically generated with low confidence">
            <a:extLst>
              <a:ext uri="{FF2B5EF4-FFF2-40B4-BE49-F238E27FC236}">
                <a16:creationId xmlns:a16="http://schemas.microsoft.com/office/drawing/2014/main" id="{42AAC652-4CEF-DCEC-FA7F-F9E1D5127CF8}"/>
              </a:ext>
            </a:extLst>
          </p:cNvPr>
          <p:cNvPicPr>
            <a:picLocks noChangeAspect="1"/>
          </p:cNvPicPr>
          <p:nvPr/>
        </p:nvPicPr>
        <p:blipFill>
          <a:blip r:embed="rId3">
            <a:extLst>
              <a:ext uri="{28A0092B-C50C-407E-A947-70E740481C1C}">
                <a14:useLocalDpi xmlns:a14="http://schemas.microsoft.com/office/drawing/2010/main" val="0"/>
              </a:ext>
            </a:extLst>
          </a:blip>
          <a:srcRect r="20647"/>
          <a:stretch/>
        </p:blipFill>
        <p:spPr>
          <a:xfrm>
            <a:off x="4712081" y="1200061"/>
            <a:ext cx="7479919" cy="4457878"/>
          </a:xfrm>
          <a:prstGeom prst="rect">
            <a:avLst/>
          </a:prstGeom>
          <a:ln>
            <a:solidFill>
              <a:schemeClr val="tx1"/>
            </a:solidFill>
          </a:ln>
        </p:spPr>
      </p:pic>
      <p:pic>
        <p:nvPicPr>
          <p:cNvPr id="12" name="Picture 11" descr="Graphical user interface, text, application, chat or text message&#10;&#10;Description automatically generated">
            <a:extLst>
              <a:ext uri="{FF2B5EF4-FFF2-40B4-BE49-F238E27FC236}">
                <a16:creationId xmlns:a16="http://schemas.microsoft.com/office/drawing/2014/main" id="{910C18BD-3FF8-EDB0-FEF5-7667F42A57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1350" y="1555988"/>
            <a:ext cx="1440264" cy="1089168"/>
          </a:xfrm>
          <a:prstGeom prst="rect">
            <a:avLst/>
          </a:prstGeom>
        </p:spPr>
      </p:pic>
    </p:spTree>
    <p:extLst>
      <p:ext uri="{BB962C8B-B14F-4D97-AF65-F5344CB8AC3E}">
        <p14:creationId xmlns:p14="http://schemas.microsoft.com/office/powerpoint/2010/main" val="3396638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1E3FA8-BACA-BCF6-F835-676DF891E7C1}"/>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18</a:t>
            </a:fld>
            <a:endParaRPr lang="en-US" dirty="0"/>
          </a:p>
        </p:txBody>
      </p:sp>
      <p:sp>
        <p:nvSpPr>
          <p:cNvPr id="3" name="Title 2">
            <a:extLst>
              <a:ext uri="{FF2B5EF4-FFF2-40B4-BE49-F238E27FC236}">
                <a16:creationId xmlns:a16="http://schemas.microsoft.com/office/drawing/2014/main" id="{8E3A981A-4B77-D7D1-0024-DC37271D3975}"/>
              </a:ext>
            </a:extLst>
          </p:cNvPr>
          <p:cNvSpPr>
            <a:spLocks noGrp="1"/>
          </p:cNvSpPr>
          <p:nvPr>
            <p:ph type="title"/>
          </p:nvPr>
        </p:nvSpPr>
        <p:spPr>
          <a:xfrm>
            <a:off x="2397039" y="0"/>
            <a:ext cx="7416800" cy="795130"/>
          </a:xfrm>
        </p:spPr>
        <p:txBody>
          <a:bodyPr/>
          <a:lstStyle/>
          <a:p>
            <a:r>
              <a:rPr lang="en-US" dirty="0"/>
              <a:t>Accuracy Scoring</a:t>
            </a:r>
          </a:p>
        </p:txBody>
      </p:sp>
      <p:sp>
        <p:nvSpPr>
          <p:cNvPr id="4" name="Content Placeholder 3">
            <a:extLst>
              <a:ext uri="{FF2B5EF4-FFF2-40B4-BE49-F238E27FC236}">
                <a16:creationId xmlns:a16="http://schemas.microsoft.com/office/drawing/2014/main" id="{522FF2B3-0C74-78C7-20A4-34CCF7861BB5}"/>
              </a:ext>
            </a:extLst>
          </p:cNvPr>
          <p:cNvSpPr>
            <a:spLocks noGrp="1"/>
          </p:cNvSpPr>
          <p:nvPr>
            <p:ph sz="quarter" idx="11"/>
          </p:nvPr>
        </p:nvSpPr>
        <p:spPr>
          <a:xfrm>
            <a:off x="480132" y="1046715"/>
            <a:ext cx="11250613" cy="5075237"/>
          </a:xfrm>
        </p:spPr>
        <p:txBody>
          <a:bodyPr/>
          <a:lstStyle/>
          <a:p>
            <a:r>
              <a:rPr lang="en-US" dirty="0"/>
              <a:t>Response was scored as correct if the designated path and target were both within the sensor’s narrow FOV</a:t>
            </a:r>
          </a:p>
          <a:p>
            <a:pPr lvl="1"/>
            <a:r>
              <a:rPr lang="en-US" dirty="0"/>
              <a:t>Participant’s ability to finely control the grips and center the targeting reticle precisely on the target was not pertinent to our underlying research questions</a:t>
            </a:r>
          </a:p>
          <a:p>
            <a:pPr marL="0" indent="0">
              <a:buNone/>
            </a:pPr>
            <a:endParaRPr lang="en-US" sz="1200" dirty="0"/>
          </a:p>
          <a:p>
            <a:r>
              <a:rPr lang="en-US" b="1" dirty="0"/>
              <a:t>Accuracy results in this task primarily reflect Soldiers’ attention to the task (i.e., Soldiers found the target before time ran out or they did not) </a:t>
            </a:r>
          </a:p>
        </p:txBody>
      </p:sp>
    </p:spTree>
    <p:extLst>
      <p:ext uri="{BB962C8B-B14F-4D97-AF65-F5344CB8AC3E}">
        <p14:creationId xmlns:p14="http://schemas.microsoft.com/office/powerpoint/2010/main" val="286829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B28F1F-D6CF-AD0D-203D-99F059FCD7BE}"/>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
        <p:nvSpPr>
          <p:cNvPr id="3" name="Title 2">
            <a:extLst>
              <a:ext uri="{FF2B5EF4-FFF2-40B4-BE49-F238E27FC236}">
                <a16:creationId xmlns:a16="http://schemas.microsoft.com/office/drawing/2014/main" id="{B5E4EEFC-7113-BED1-344A-D80CBB3CCB46}"/>
              </a:ext>
            </a:extLst>
          </p:cNvPr>
          <p:cNvSpPr>
            <a:spLocks noGrp="1"/>
          </p:cNvSpPr>
          <p:nvPr>
            <p:ph type="title"/>
          </p:nvPr>
        </p:nvSpPr>
        <p:spPr/>
        <p:txBody>
          <a:bodyPr/>
          <a:lstStyle/>
          <a:p>
            <a:r>
              <a:rPr lang="en-US" dirty="0">
                <a:ea typeface="Tahoma"/>
                <a:cs typeface="Tahoma"/>
              </a:rPr>
              <a:t>Results</a:t>
            </a:r>
            <a:endParaRPr lang="en-US" dirty="0"/>
          </a:p>
        </p:txBody>
      </p:sp>
      <p:sp>
        <p:nvSpPr>
          <p:cNvPr id="4" name="Text Placeholder 8">
            <a:extLst>
              <a:ext uri="{FF2B5EF4-FFF2-40B4-BE49-F238E27FC236}">
                <a16:creationId xmlns:a16="http://schemas.microsoft.com/office/drawing/2014/main" id="{D1B6BDF0-8E18-E0A0-2205-BB0B509307B6}"/>
              </a:ext>
            </a:extLst>
          </p:cNvPr>
          <p:cNvSpPr txBox="1">
            <a:spLocks/>
          </p:cNvSpPr>
          <p:nvPr/>
        </p:nvSpPr>
        <p:spPr>
          <a:xfrm>
            <a:off x="254001" y="990774"/>
            <a:ext cx="5842000" cy="4895850"/>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b="1" i="0" u="none" strike="noStrike" baseline="0" dirty="0">
                <a:solidFill>
                  <a:srgbClr val="00B050"/>
                </a:solidFill>
                <a:latin typeface="Arial Narrow" panose="020B0606020202030204" pitchFamily="34" charset="0"/>
              </a:rPr>
              <a:t>Target Acquisition (TA) Accuracy</a:t>
            </a:r>
          </a:p>
          <a:p>
            <a:r>
              <a:rPr lang="en-US" sz="2400" b="0" i="0" u="none" strike="noStrike" baseline="0" dirty="0">
                <a:solidFill>
                  <a:srgbClr val="000000"/>
                </a:solidFill>
                <a:latin typeface="Arial Narrow" panose="020B0606020202030204" pitchFamily="34" charset="0"/>
              </a:rPr>
              <a:t>Significant Main Effects:</a:t>
            </a:r>
          </a:p>
          <a:p>
            <a:pPr lvl="1"/>
            <a:r>
              <a:rPr lang="en-US" sz="2000" b="1" dirty="0">
                <a:solidFill>
                  <a:srgbClr val="000000"/>
                </a:solidFill>
                <a:latin typeface="Arial Narrow" panose="020B0606020202030204" pitchFamily="34" charset="0"/>
              </a:rPr>
              <a:t>V</a:t>
            </a:r>
            <a:r>
              <a:rPr lang="en-US" sz="2000" b="1" i="0" u="none" strike="noStrike" baseline="0" dirty="0">
                <a:solidFill>
                  <a:srgbClr val="000000"/>
                </a:solidFill>
                <a:latin typeface="Arial Narrow" panose="020B0606020202030204" pitchFamily="34" charset="0"/>
              </a:rPr>
              <a:t>isual Cue Condition </a:t>
            </a:r>
          </a:p>
          <a:p>
            <a:pPr lvl="2"/>
            <a:r>
              <a:rPr lang="en-US" sz="1800" b="0" i="0" u="none" strike="noStrike" baseline="0" dirty="0">
                <a:solidFill>
                  <a:srgbClr val="000000"/>
                </a:solidFill>
                <a:latin typeface="Arial Narrow" panose="020B0606020202030204" pitchFamily="34" charset="0"/>
              </a:rPr>
              <a:t>Lowest TA accuracy in No Visual Cue Condition, highest in Perfect Visual Cue Condition</a:t>
            </a:r>
          </a:p>
          <a:p>
            <a:pPr lvl="2"/>
            <a:r>
              <a:rPr lang="en-US" sz="1800" dirty="0">
                <a:solidFill>
                  <a:srgbClr val="000000"/>
                </a:solidFill>
                <a:latin typeface="Arial Narrow" panose="020B0606020202030204" pitchFamily="34" charset="0"/>
              </a:rPr>
              <a:t>TA accuracy i</a:t>
            </a:r>
            <a:r>
              <a:rPr lang="en-US" sz="1800" b="0" i="0" u="none" strike="noStrike" baseline="0" dirty="0">
                <a:solidFill>
                  <a:srgbClr val="000000"/>
                </a:solidFill>
                <a:latin typeface="Arial Narrow" panose="020B0606020202030204" pitchFamily="34" charset="0"/>
              </a:rPr>
              <a:t>ncrementally </a:t>
            </a:r>
            <a:r>
              <a:rPr lang="en-US" sz="1800" b="0" i="1" u="none" strike="noStrike" baseline="0" dirty="0">
                <a:solidFill>
                  <a:srgbClr val="000000"/>
                </a:solidFill>
                <a:latin typeface="Arial Narrow" panose="020B0606020202030204" pitchFamily="34" charset="0"/>
              </a:rPr>
              <a:t>decreased</a:t>
            </a:r>
            <a:r>
              <a:rPr lang="en-US" sz="1800" b="0" i="0" u="none" strike="noStrike" baseline="0" dirty="0">
                <a:solidFill>
                  <a:srgbClr val="000000"/>
                </a:solidFill>
                <a:latin typeface="Arial Narrow" panose="020B0606020202030204" pitchFamily="34" charset="0"/>
              </a:rPr>
              <a:t> as angular error </a:t>
            </a:r>
            <a:r>
              <a:rPr lang="en-US" sz="1800" b="0" i="1" u="none" strike="noStrike" baseline="0" dirty="0">
                <a:solidFill>
                  <a:srgbClr val="000000"/>
                </a:solidFill>
                <a:latin typeface="Arial Narrow" panose="020B0606020202030204" pitchFamily="34" charset="0"/>
              </a:rPr>
              <a:t>increased</a:t>
            </a:r>
            <a:r>
              <a:rPr lang="en-US" sz="1800" b="0" i="0" u="none" strike="noStrike" baseline="0" dirty="0">
                <a:solidFill>
                  <a:srgbClr val="000000"/>
                </a:solidFill>
                <a:latin typeface="Arial Narrow" panose="020B0606020202030204" pitchFamily="34" charset="0"/>
              </a:rPr>
              <a:t> </a:t>
            </a:r>
          </a:p>
          <a:p>
            <a:pPr lvl="1"/>
            <a:r>
              <a:rPr lang="en-US" sz="2000" b="1" kern="0" dirty="0">
                <a:solidFill>
                  <a:srgbClr val="000000"/>
                </a:solidFill>
                <a:latin typeface="Arial Narrow" panose="020B0606020202030204" pitchFamily="34" charset="0"/>
              </a:rPr>
              <a:t>R</a:t>
            </a:r>
            <a:r>
              <a:rPr lang="en-US" sz="2000" b="1" i="0" u="none" strike="noStrike" baseline="0" dirty="0">
                <a:solidFill>
                  <a:srgbClr val="000000"/>
                </a:solidFill>
                <a:latin typeface="Arial Narrow" panose="020B0606020202030204" pitchFamily="34" charset="0"/>
              </a:rPr>
              <a:t>ange</a:t>
            </a:r>
          </a:p>
          <a:p>
            <a:pPr lvl="2"/>
            <a:r>
              <a:rPr lang="en-US" sz="1800" b="0" i="0" u="none" strike="noStrike" baseline="0" dirty="0">
                <a:solidFill>
                  <a:srgbClr val="000000"/>
                </a:solidFill>
                <a:latin typeface="Arial Narrow" panose="020B0606020202030204" pitchFamily="34" charset="0"/>
              </a:rPr>
              <a:t>Nearly perfect TA accuracy at Close range</a:t>
            </a:r>
          </a:p>
          <a:p>
            <a:pPr lvl="2"/>
            <a:r>
              <a:rPr lang="en-US" sz="1800" dirty="0">
                <a:solidFill>
                  <a:srgbClr val="000000"/>
                </a:solidFill>
                <a:latin typeface="Arial Narrow" panose="020B0606020202030204" pitchFamily="34" charset="0"/>
              </a:rPr>
              <a:t>P</a:t>
            </a:r>
            <a:r>
              <a:rPr lang="en-US" sz="1800" b="0" i="0" u="none" strike="noStrike" baseline="0" dirty="0">
                <a:solidFill>
                  <a:srgbClr val="000000"/>
                </a:solidFill>
                <a:latin typeface="Arial Narrow" panose="020B0606020202030204" pitchFamily="34" charset="0"/>
              </a:rPr>
              <a:t>rogressively </a:t>
            </a:r>
            <a:r>
              <a:rPr lang="en-US" sz="1800" dirty="0">
                <a:solidFill>
                  <a:srgbClr val="000000"/>
                </a:solidFill>
                <a:latin typeface="Arial Narrow" panose="020B0606020202030204" pitchFamily="34" charset="0"/>
              </a:rPr>
              <a:t>lower </a:t>
            </a:r>
            <a:r>
              <a:rPr lang="en-US" sz="1800" b="0" i="0" u="none" strike="noStrike" baseline="0" dirty="0">
                <a:solidFill>
                  <a:srgbClr val="000000"/>
                </a:solidFill>
                <a:latin typeface="Arial Narrow" panose="020B0606020202030204" pitchFamily="34" charset="0"/>
              </a:rPr>
              <a:t>TA accuracy at Intermediate range and Distant range </a:t>
            </a:r>
            <a:endParaRPr lang="en-US" sz="1800" dirty="0">
              <a:solidFill>
                <a:srgbClr val="000000"/>
              </a:solidFill>
              <a:latin typeface="Arial Narrow" panose="020B0606020202030204" pitchFamily="34" charset="0"/>
            </a:endParaRPr>
          </a:p>
          <a:p>
            <a:pPr lvl="1"/>
            <a:r>
              <a:rPr lang="en-US" sz="2000" b="1" i="0" u="none" strike="noStrike" baseline="0" dirty="0">
                <a:solidFill>
                  <a:srgbClr val="000000"/>
                </a:solidFill>
                <a:latin typeface="Arial Narrow" panose="020B0606020202030204" pitchFamily="34" charset="0"/>
              </a:rPr>
              <a:t>Density</a:t>
            </a:r>
          </a:p>
          <a:p>
            <a:pPr lvl="2"/>
            <a:r>
              <a:rPr lang="en-US" sz="1800" dirty="0">
                <a:solidFill>
                  <a:srgbClr val="000000"/>
                </a:solidFill>
                <a:latin typeface="Arial Narrow" panose="020B0606020202030204" pitchFamily="34" charset="0"/>
              </a:rPr>
              <a:t>L</a:t>
            </a:r>
            <a:r>
              <a:rPr lang="en-US" sz="1800" b="0" i="0" u="none" strike="noStrike" baseline="0" dirty="0">
                <a:solidFill>
                  <a:srgbClr val="000000"/>
                </a:solidFill>
                <a:latin typeface="Arial Narrow" panose="020B0606020202030204" pitchFamily="34" charset="0"/>
              </a:rPr>
              <a:t>owest TA accuracy in densest scenes (0.5 m)</a:t>
            </a:r>
            <a:endParaRPr lang="en-US" sz="1800" dirty="0">
              <a:solidFill>
                <a:srgbClr val="000000"/>
              </a:solidFill>
              <a:latin typeface="Arial Narrow" panose="020B0606020202030204" pitchFamily="34" charset="0"/>
            </a:endParaRPr>
          </a:p>
          <a:p>
            <a:pPr lvl="2"/>
            <a:r>
              <a:rPr lang="en-US" sz="1800" b="0" i="0" u="none" strike="noStrike" baseline="0" dirty="0">
                <a:solidFill>
                  <a:srgbClr val="000000"/>
                </a:solidFill>
                <a:latin typeface="Arial Narrow" panose="020B0606020202030204" pitchFamily="34" charset="0"/>
              </a:rPr>
              <a:t>Generally, TA accuracy increased incrementally as scenes became sparser</a:t>
            </a:r>
            <a:endParaRPr lang="en-US" sz="1800" kern="0" dirty="0">
              <a:latin typeface="Arial Narrow" panose="020B0606020202030204" pitchFamily="34" charset="0"/>
            </a:endParaRPr>
          </a:p>
        </p:txBody>
      </p:sp>
      <p:pic>
        <p:nvPicPr>
          <p:cNvPr id="16" name="Picture 15">
            <a:extLst>
              <a:ext uri="{FF2B5EF4-FFF2-40B4-BE49-F238E27FC236}">
                <a16:creationId xmlns:a16="http://schemas.microsoft.com/office/drawing/2014/main" id="{A30B45E5-E494-B9D2-5443-3FEFC41231E8}"/>
              </a:ext>
            </a:extLst>
          </p:cNvPr>
          <p:cNvPicPr>
            <a:picLocks noChangeAspect="1"/>
          </p:cNvPicPr>
          <p:nvPr/>
        </p:nvPicPr>
        <p:blipFill>
          <a:blip r:embed="rId3"/>
          <a:srcRect l="9515" r="3920"/>
          <a:stretch/>
        </p:blipFill>
        <p:spPr>
          <a:xfrm>
            <a:off x="6345367" y="2210497"/>
            <a:ext cx="5493706" cy="1276159"/>
          </a:xfrm>
          <a:prstGeom prst="rect">
            <a:avLst/>
          </a:prstGeom>
        </p:spPr>
      </p:pic>
      <p:sp>
        <p:nvSpPr>
          <p:cNvPr id="7" name="Rectangle 6">
            <a:extLst>
              <a:ext uri="{FF2B5EF4-FFF2-40B4-BE49-F238E27FC236}">
                <a16:creationId xmlns:a16="http://schemas.microsoft.com/office/drawing/2014/main" id="{B9E04279-6F78-90EE-B591-CE2364496D60}"/>
              </a:ext>
            </a:extLst>
          </p:cNvPr>
          <p:cNvSpPr/>
          <p:nvPr/>
        </p:nvSpPr>
        <p:spPr bwMode="auto">
          <a:xfrm>
            <a:off x="6664781" y="2005836"/>
            <a:ext cx="4854878" cy="33229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300" b="1" i="0" u="none" strike="noStrike" baseline="0" dirty="0">
                <a:solidFill>
                  <a:srgbClr val="000000"/>
                </a:solidFill>
                <a:latin typeface="Arial Narrow" panose="020B0606020202030204" pitchFamily="34" charset="0"/>
              </a:rPr>
              <a:t>Mean Accuracy Scores by Visual Cue Condition (All Ranges Combined) </a:t>
            </a:r>
            <a:endParaRPr kumimoji="0" lang="en-US" sz="1300" i="0" u="none" strike="noStrike" normalizeH="0" baseline="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9" name="Picture 18">
            <a:extLst>
              <a:ext uri="{FF2B5EF4-FFF2-40B4-BE49-F238E27FC236}">
                <a16:creationId xmlns:a16="http://schemas.microsoft.com/office/drawing/2014/main" id="{E9A4617D-D71E-14E6-17BD-C537DC26A2E7}"/>
              </a:ext>
            </a:extLst>
          </p:cNvPr>
          <p:cNvPicPr>
            <a:picLocks noChangeAspect="1"/>
          </p:cNvPicPr>
          <p:nvPr/>
        </p:nvPicPr>
        <p:blipFill>
          <a:blip r:embed="rId4"/>
          <a:srcRect l="10570" r="3081"/>
          <a:stretch/>
        </p:blipFill>
        <p:spPr>
          <a:xfrm>
            <a:off x="6345367" y="3864031"/>
            <a:ext cx="5493706" cy="897071"/>
          </a:xfrm>
          <a:prstGeom prst="rect">
            <a:avLst/>
          </a:prstGeom>
        </p:spPr>
      </p:pic>
      <p:sp>
        <p:nvSpPr>
          <p:cNvPr id="13" name="Rectangle 12">
            <a:extLst>
              <a:ext uri="{FF2B5EF4-FFF2-40B4-BE49-F238E27FC236}">
                <a16:creationId xmlns:a16="http://schemas.microsoft.com/office/drawing/2014/main" id="{4E7B0B7B-78CF-5465-655D-F8438533F9B9}"/>
              </a:ext>
            </a:extLst>
          </p:cNvPr>
          <p:cNvSpPr/>
          <p:nvPr/>
        </p:nvSpPr>
        <p:spPr bwMode="auto">
          <a:xfrm>
            <a:off x="7941765" y="3659513"/>
            <a:ext cx="2300910" cy="33229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300" b="1" i="0" u="none" strike="noStrike" baseline="0" dirty="0">
                <a:solidFill>
                  <a:srgbClr val="000000"/>
                </a:solidFill>
                <a:latin typeface="Arial Narrow" panose="020B0606020202030204" pitchFamily="34" charset="0"/>
              </a:rPr>
              <a:t>Mean Accuracy Scores by</a:t>
            </a:r>
            <a:r>
              <a:rPr lang="en-US" sz="1300" b="1" dirty="0">
                <a:solidFill>
                  <a:srgbClr val="000000"/>
                </a:solidFill>
                <a:latin typeface="Arial Narrow" panose="020B0606020202030204" pitchFamily="34" charset="0"/>
              </a:rPr>
              <a:t> Range</a:t>
            </a:r>
            <a:r>
              <a:rPr lang="en-US" sz="1300" b="1" i="0" u="none" strike="noStrike" baseline="0" dirty="0">
                <a:solidFill>
                  <a:srgbClr val="000000"/>
                </a:solidFill>
                <a:latin typeface="Arial Narrow" panose="020B0606020202030204" pitchFamily="34" charset="0"/>
              </a:rPr>
              <a:t> </a:t>
            </a:r>
            <a:endParaRPr kumimoji="0" lang="en-US" sz="1300" i="0" u="none" strike="noStrike" normalizeH="0" baseline="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21" name="Picture 20">
            <a:extLst>
              <a:ext uri="{FF2B5EF4-FFF2-40B4-BE49-F238E27FC236}">
                <a16:creationId xmlns:a16="http://schemas.microsoft.com/office/drawing/2014/main" id="{CFB489A5-D82A-976D-D23D-638EF2199F42}"/>
              </a:ext>
            </a:extLst>
          </p:cNvPr>
          <p:cNvPicPr>
            <a:picLocks noChangeAspect="1"/>
          </p:cNvPicPr>
          <p:nvPr/>
        </p:nvPicPr>
        <p:blipFill>
          <a:blip r:embed="rId5"/>
          <a:srcRect l="9739" r="2708"/>
          <a:stretch/>
        </p:blipFill>
        <p:spPr>
          <a:xfrm>
            <a:off x="6345367" y="5080693"/>
            <a:ext cx="5493706" cy="1309809"/>
          </a:xfrm>
          <a:prstGeom prst="rect">
            <a:avLst/>
          </a:prstGeom>
        </p:spPr>
      </p:pic>
      <p:sp>
        <p:nvSpPr>
          <p:cNvPr id="10" name="Rectangle 9">
            <a:extLst>
              <a:ext uri="{FF2B5EF4-FFF2-40B4-BE49-F238E27FC236}">
                <a16:creationId xmlns:a16="http://schemas.microsoft.com/office/drawing/2014/main" id="{C98A3571-2858-C1B4-698F-E9725AD58314}"/>
              </a:ext>
            </a:extLst>
          </p:cNvPr>
          <p:cNvSpPr/>
          <p:nvPr/>
        </p:nvSpPr>
        <p:spPr bwMode="auto">
          <a:xfrm>
            <a:off x="7095767" y="4874238"/>
            <a:ext cx="3992906" cy="33229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300" b="1" i="0" u="none" strike="noStrike" baseline="0" dirty="0">
                <a:solidFill>
                  <a:srgbClr val="000000"/>
                </a:solidFill>
                <a:latin typeface="Arial Narrow" panose="020B0606020202030204" pitchFamily="34" charset="0"/>
              </a:rPr>
              <a:t>Mean Accuracy Scores by Density (All Ranges Combined) </a:t>
            </a:r>
            <a:endParaRPr kumimoji="0" lang="en-US" sz="1300" i="0" u="none" strike="noStrike" normalizeH="0" baseline="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14" name="Oval 13">
            <a:extLst>
              <a:ext uri="{FF2B5EF4-FFF2-40B4-BE49-F238E27FC236}">
                <a16:creationId xmlns:a16="http://schemas.microsoft.com/office/drawing/2014/main" id="{DC1512F5-313D-9606-282F-E51120FE573E}"/>
              </a:ext>
            </a:extLst>
          </p:cNvPr>
          <p:cNvSpPr/>
          <p:nvPr/>
        </p:nvSpPr>
        <p:spPr bwMode="auto">
          <a:xfrm>
            <a:off x="9035846" y="3215149"/>
            <a:ext cx="521109" cy="197866"/>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5" name="Oval 14">
            <a:extLst>
              <a:ext uri="{FF2B5EF4-FFF2-40B4-BE49-F238E27FC236}">
                <a16:creationId xmlns:a16="http://schemas.microsoft.com/office/drawing/2014/main" id="{0BD1C1C4-54DA-2B3B-296B-3AD80315CE55}"/>
              </a:ext>
            </a:extLst>
          </p:cNvPr>
          <p:cNvSpPr/>
          <p:nvPr/>
        </p:nvSpPr>
        <p:spPr bwMode="auto">
          <a:xfrm>
            <a:off x="8991601" y="4515866"/>
            <a:ext cx="521109" cy="197866"/>
          </a:xfrm>
          <a:prstGeom prst="ellipse">
            <a:avLst/>
          </a:prstGeom>
          <a:noFill/>
          <a:ln w="19050" cap="flat" cmpd="sng" algn="ctr">
            <a:solidFill>
              <a:srgbClr val="0033C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33CC"/>
              </a:solidFill>
              <a:effectLst/>
              <a:latin typeface="Tahoma" charset="0"/>
            </a:endParaRPr>
          </a:p>
        </p:txBody>
      </p:sp>
      <p:sp>
        <p:nvSpPr>
          <p:cNvPr id="17" name="Oval 16">
            <a:extLst>
              <a:ext uri="{FF2B5EF4-FFF2-40B4-BE49-F238E27FC236}">
                <a16:creationId xmlns:a16="http://schemas.microsoft.com/office/drawing/2014/main" id="{989AF9F6-7399-E96B-A292-C9C5EF533CFA}"/>
              </a:ext>
            </a:extLst>
          </p:cNvPr>
          <p:cNvSpPr/>
          <p:nvPr/>
        </p:nvSpPr>
        <p:spPr bwMode="auto">
          <a:xfrm>
            <a:off x="8991600" y="5345359"/>
            <a:ext cx="521109" cy="197866"/>
          </a:xfrm>
          <a:prstGeom prst="ellipse">
            <a:avLst/>
          </a:prstGeom>
          <a:noFill/>
          <a:ln w="190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Oval 11">
            <a:extLst>
              <a:ext uri="{FF2B5EF4-FFF2-40B4-BE49-F238E27FC236}">
                <a16:creationId xmlns:a16="http://schemas.microsoft.com/office/drawing/2014/main" id="{81951A81-56AE-D1AD-36D6-7C50470A92AC}"/>
              </a:ext>
            </a:extLst>
          </p:cNvPr>
          <p:cNvSpPr/>
          <p:nvPr/>
        </p:nvSpPr>
        <p:spPr bwMode="auto">
          <a:xfrm>
            <a:off x="9035845" y="2475543"/>
            <a:ext cx="521109" cy="197866"/>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Oval 17">
            <a:extLst>
              <a:ext uri="{FF2B5EF4-FFF2-40B4-BE49-F238E27FC236}">
                <a16:creationId xmlns:a16="http://schemas.microsoft.com/office/drawing/2014/main" id="{1B9CD23E-4D3D-B5E5-74E8-8001FFF24680}"/>
              </a:ext>
            </a:extLst>
          </p:cNvPr>
          <p:cNvSpPr/>
          <p:nvPr/>
        </p:nvSpPr>
        <p:spPr bwMode="auto">
          <a:xfrm>
            <a:off x="8991599" y="6124769"/>
            <a:ext cx="521109" cy="197866"/>
          </a:xfrm>
          <a:prstGeom prst="ellipse">
            <a:avLst/>
          </a:prstGeom>
          <a:noFill/>
          <a:ln w="190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Oval 19">
            <a:extLst>
              <a:ext uri="{FF2B5EF4-FFF2-40B4-BE49-F238E27FC236}">
                <a16:creationId xmlns:a16="http://schemas.microsoft.com/office/drawing/2014/main" id="{503F502B-C491-C4DF-1D67-D04BC187D8F1}"/>
              </a:ext>
            </a:extLst>
          </p:cNvPr>
          <p:cNvSpPr/>
          <p:nvPr/>
        </p:nvSpPr>
        <p:spPr bwMode="auto">
          <a:xfrm>
            <a:off x="8991599" y="4140424"/>
            <a:ext cx="521109" cy="197866"/>
          </a:xfrm>
          <a:prstGeom prst="ellipse">
            <a:avLst/>
          </a:prstGeom>
          <a:noFill/>
          <a:ln w="19050" cap="flat" cmpd="sng" algn="ctr">
            <a:solidFill>
              <a:srgbClr val="0033C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415688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1BD0F-0F67-737B-CA1D-3397F420344D}"/>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a:extLst>
              <a:ext uri="{FF2B5EF4-FFF2-40B4-BE49-F238E27FC236}">
                <a16:creationId xmlns:a16="http://schemas.microsoft.com/office/drawing/2014/main" id="{E25DD7F3-099F-A5E1-EFFB-73BEECD8C11C}"/>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120CD280-CA66-0867-0B2F-6426A601441F}"/>
              </a:ext>
            </a:extLst>
          </p:cNvPr>
          <p:cNvSpPr>
            <a:spLocks noGrp="1"/>
          </p:cNvSpPr>
          <p:nvPr>
            <p:ph sz="quarter" idx="11"/>
          </p:nvPr>
        </p:nvSpPr>
        <p:spPr/>
        <p:txBody>
          <a:bodyPr/>
          <a:lstStyle/>
          <a:p>
            <a:r>
              <a:rPr lang="en-US" sz="2600" dirty="0"/>
              <a:t>The </a:t>
            </a:r>
            <a:r>
              <a:rPr lang="en-US" sz="2600" b="1" dirty="0"/>
              <a:t>U.S. Army DEVCOM C5ISR Center </a:t>
            </a:r>
            <a:r>
              <a:rPr lang="en-US" sz="2600" dirty="0"/>
              <a:t>is developing, evaluating, and integrating electro-optical and infrared (EO/IR) sensors to enhance the effectiveness and safety of Soldiers in the field</a:t>
            </a:r>
          </a:p>
          <a:p>
            <a:pPr marL="0" indent="0">
              <a:buNone/>
            </a:pPr>
            <a:endParaRPr lang="en-US" sz="500" dirty="0"/>
          </a:p>
          <a:p>
            <a:pPr marL="456565" indent="-456565"/>
            <a:r>
              <a:rPr lang="en-US" sz="2600" b="1" dirty="0"/>
              <a:t>Augmented reality (AR) technologies </a:t>
            </a:r>
            <a:r>
              <a:rPr lang="en-US" sz="2600" dirty="0"/>
              <a:t>attempt to enhance human sensory experiences by inserting digital information into the user’s experience of the “real world” </a:t>
            </a:r>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p:txBody>
      </p:sp>
      <p:pic>
        <p:nvPicPr>
          <p:cNvPr id="14" name="Picture 13" descr="A picture containing schematic&#10;&#10;Description automatically generated">
            <a:extLst>
              <a:ext uri="{FF2B5EF4-FFF2-40B4-BE49-F238E27FC236}">
                <a16:creationId xmlns:a16="http://schemas.microsoft.com/office/drawing/2014/main" id="{31CF8EC5-4BC5-F27D-34C9-F7BBC4C57339}"/>
              </a:ext>
            </a:extLst>
          </p:cNvPr>
          <p:cNvPicPr>
            <a:picLocks noChangeAspect="1"/>
          </p:cNvPicPr>
          <p:nvPr/>
        </p:nvPicPr>
        <p:blipFill>
          <a:blip r:embed="rId3" cstate="print">
            <a:extLst>
              <a:ext uri="{28A0092B-C50C-407E-A947-70E740481C1C}">
                <a14:useLocalDpi xmlns:a14="http://schemas.microsoft.com/office/drawing/2010/main" val="0"/>
              </a:ext>
            </a:extLst>
          </a:blip>
          <a:srcRect l="20596" t="14447" r="19859" b="10815"/>
          <a:stretch/>
        </p:blipFill>
        <p:spPr>
          <a:xfrm>
            <a:off x="4371812" y="3429000"/>
            <a:ext cx="3448376" cy="2692952"/>
          </a:xfrm>
          <a:prstGeom prst="rect">
            <a:avLst/>
          </a:prstGeom>
          <a:ln>
            <a:solidFill>
              <a:schemeClr val="tx1"/>
            </a:solidFill>
          </a:ln>
        </p:spPr>
      </p:pic>
    </p:spTree>
    <p:extLst>
      <p:ext uri="{BB962C8B-B14F-4D97-AF65-F5344CB8AC3E}">
        <p14:creationId xmlns:p14="http://schemas.microsoft.com/office/powerpoint/2010/main" val="108909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B28F1F-D6CF-AD0D-203D-99F059FCD7BE}"/>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sp>
        <p:nvSpPr>
          <p:cNvPr id="3" name="Title 2">
            <a:extLst>
              <a:ext uri="{FF2B5EF4-FFF2-40B4-BE49-F238E27FC236}">
                <a16:creationId xmlns:a16="http://schemas.microsoft.com/office/drawing/2014/main" id="{B5E4EEFC-7113-BED1-344A-D80CBB3CCB46}"/>
              </a:ext>
            </a:extLst>
          </p:cNvPr>
          <p:cNvSpPr>
            <a:spLocks noGrp="1"/>
          </p:cNvSpPr>
          <p:nvPr>
            <p:ph type="title"/>
          </p:nvPr>
        </p:nvSpPr>
        <p:spPr/>
        <p:txBody>
          <a:bodyPr/>
          <a:lstStyle/>
          <a:p>
            <a:r>
              <a:rPr lang="en-US" dirty="0">
                <a:ea typeface="Tahoma"/>
                <a:cs typeface="Tahoma"/>
              </a:rPr>
              <a:t>Results</a:t>
            </a:r>
            <a:endParaRPr lang="en-US" dirty="0"/>
          </a:p>
        </p:txBody>
      </p:sp>
      <p:sp>
        <p:nvSpPr>
          <p:cNvPr id="4" name="Text Placeholder 8">
            <a:extLst>
              <a:ext uri="{FF2B5EF4-FFF2-40B4-BE49-F238E27FC236}">
                <a16:creationId xmlns:a16="http://schemas.microsoft.com/office/drawing/2014/main" id="{72C83F91-BDF0-B92D-874A-88FB76E912E0}"/>
              </a:ext>
            </a:extLst>
          </p:cNvPr>
          <p:cNvSpPr txBox="1">
            <a:spLocks/>
          </p:cNvSpPr>
          <p:nvPr/>
        </p:nvSpPr>
        <p:spPr>
          <a:xfrm>
            <a:off x="231277" y="981075"/>
            <a:ext cx="5446091" cy="4895850"/>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b="1" i="0" u="none" strike="noStrike" baseline="0" dirty="0">
                <a:solidFill>
                  <a:srgbClr val="00B050"/>
                </a:solidFill>
                <a:latin typeface="Arial Narrow" panose="020B0606020202030204" pitchFamily="34" charset="0"/>
              </a:rPr>
              <a:t>Target Acquisition (TA) Accuracy</a:t>
            </a:r>
          </a:p>
          <a:p>
            <a:r>
              <a:rPr lang="en-US" sz="2000" b="0" i="0" u="none" strike="noStrike" baseline="0" dirty="0">
                <a:solidFill>
                  <a:srgbClr val="000000"/>
                </a:solidFill>
                <a:latin typeface="Arial Narrow" panose="020B0606020202030204" pitchFamily="34" charset="0"/>
              </a:rPr>
              <a:t>With No Visual Cue Condition as the reference group, there was </a:t>
            </a:r>
            <a:r>
              <a:rPr lang="en-US" sz="2000" b="1" i="0" u="none" strike="noStrike" baseline="0" dirty="0">
                <a:solidFill>
                  <a:srgbClr val="000000"/>
                </a:solidFill>
                <a:latin typeface="Arial Narrow" panose="020B0606020202030204" pitchFamily="34" charset="0"/>
              </a:rPr>
              <a:t>significant improvement in TA accuracy for all visual cue conditions </a:t>
            </a:r>
          </a:p>
          <a:p>
            <a:endParaRPr lang="en-US" sz="2000" b="0" i="0" u="none" strike="noStrike" baseline="0" dirty="0">
              <a:solidFill>
                <a:srgbClr val="000000"/>
              </a:solidFill>
              <a:latin typeface="Arial Narrow" panose="020B0606020202030204" pitchFamily="34" charset="0"/>
            </a:endParaRPr>
          </a:p>
          <a:p>
            <a:r>
              <a:rPr lang="en-US" sz="2000" b="1" i="0" u="none" strike="noStrike" baseline="0" dirty="0">
                <a:solidFill>
                  <a:srgbClr val="000000"/>
                </a:solidFill>
                <a:latin typeface="Arial Narrow" panose="020B0606020202030204" pitchFamily="34" charset="0"/>
              </a:rPr>
              <a:t>Density</a:t>
            </a:r>
            <a:r>
              <a:rPr lang="en-US" sz="2000" b="0" i="0" u="none" strike="noStrike" baseline="0" dirty="0">
                <a:solidFill>
                  <a:srgbClr val="000000"/>
                </a:solidFill>
                <a:latin typeface="Arial Narrow" panose="020B0606020202030204" pitchFamily="34" charset="0"/>
              </a:rPr>
              <a:t> had a significant impact on TA accuracy in No Visual Cue Condition</a:t>
            </a:r>
            <a:endParaRPr lang="en-US" sz="2000" dirty="0">
              <a:solidFill>
                <a:srgbClr val="000000"/>
              </a:solidFill>
              <a:latin typeface="Arial Narrow" panose="020B0606020202030204" pitchFamily="34" charset="0"/>
            </a:endParaRPr>
          </a:p>
          <a:p>
            <a:pPr lvl="1"/>
            <a:r>
              <a:rPr lang="en-US" sz="1800" b="0" i="0" u="none" strike="noStrike" baseline="0" dirty="0">
                <a:solidFill>
                  <a:srgbClr val="000000"/>
                </a:solidFill>
                <a:latin typeface="Arial Narrow" panose="020B0606020202030204" pitchFamily="34" charset="0"/>
              </a:rPr>
              <a:t>Least accurate in densest scenes (0.5 m) and most accurate in sparsest scenes (20 m)</a:t>
            </a:r>
            <a:endParaRPr lang="en-US" sz="1800" dirty="0">
              <a:solidFill>
                <a:srgbClr val="000000"/>
              </a:solidFill>
              <a:latin typeface="Arial Narrow" panose="020B0606020202030204" pitchFamily="34" charset="0"/>
            </a:endParaRPr>
          </a:p>
          <a:p>
            <a:pPr lvl="1"/>
            <a:r>
              <a:rPr lang="en-US" sz="1800" b="0" i="0" u="none" strike="noStrike" baseline="0" dirty="0">
                <a:solidFill>
                  <a:srgbClr val="000000"/>
                </a:solidFill>
                <a:latin typeface="Arial Narrow" panose="020B0606020202030204" pitchFamily="34" charset="0"/>
              </a:rPr>
              <a:t>TA accuracy </a:t>
            </a:r>
            <a:r>
              <a:rPr lang="en-US" sz="1800" b="0" i="1" u="none" strike="noStrike" baseline="0" dirty="0">
                <a:solidFill>
                  <a:srgbClr val="000000"/>
                </a:solidFill>
                <a:latin typeface="Arial Narrow" panose="020B0606020202030204" pitchFamily="34" charset="0"/>
              </a:rPr>
              <a:t>increased</a:t>
            </a:r>
            <a:r>
              <a:rPr lang="en-US" sz="1800" b="0" i="0" u="none" strike="noStrike" baseline="0" dirty="0">
                <a:solidFill>
                  <a:srgbClr val="000000"/>
                </a:solidFill>
                <a:latin typeface="Arial Narrow" panose="020B0606020202030204" pitchFamily="34" charset="0"/>
              </a:rPr>
              <a:t> as scene density </a:t>
            </a:r>
            <a:r>
              <a:rPr lang="en-US" sz="1800" b="0" i="1" u="none" strike="noStrike" baseline="0" dirty="0">
                <a:solidFill>
                  <a:srgbClr val="000000"/>
                </a:solidFill>
                <a:latin typeface="Arial Narrow" panose="020B0606020202030204" pitchFamily="34" charset="0"/>
              </a:rPr>
              <a:t>decreased</a:t>
            </a:r>
            <a:endParaRPr lang="en-US" sz="1800" i="1" dirty="0">
              <a:solidFill>
                <a:srgbClr val="000000"/>
              </a:solidFill>
              <a:latin typeface="Arial Narrow" panose="020B0606020202030204" pitchFamily="34" charset="0"/>
            </a:endParaRPr>
          </a:p>
        </p:txBody>
      </p:sp>
      <p:sp>
        <p:nvSpPr>
          <p:cNvPr id="7" name="Rectangle 6">
            <a:extLst>
              <a:ext uri="{FF2B5EF4-FFF2-40B4-BE49-F238E27FC236}">
                <a16:creationId xmlns:a16="http://schemas.microsoft.com/office/drawing/2014/main" id="{B9D3E0A2-ED19-59C6-31CC-4A02B1ED92A9}"/>
              </a:ext>
            </a:extLst>
          </p:cNvPr>
          <p:cNvSpPr/>
          <p:nvPr/>
        </p:nvSpPr>
        <p:spPr bwMode="auto">
          <a:xfrm>
            <a:off x="5764810" y="3106815"/>
            <a:ext cx="6437513" cy="33229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300" b="1" i="0" u="none" strike="noStrike" baseline="0" dirty="0">
                <a:solidFill>
                  <a:srgbClr val="000000"/>
                </a:solidFill>
                <a:latin typeface="Arial Narrow" panose="020B0606020202030204" pitchFamily="34" charset="0"/>
              </a:rPr>
              <a:t>Mean Accuracy Scores by Density Condition at the Distant Range for Targets with No Visual Cue</a:t>
            </a:r>
            <a:endParaRPr kumimoji="0" lang="en-US" sz="1300" i="0" u="none" strike="noStrike" normalizeH="0" baseline="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pic>
        <p:nvPicPr>
          <p:cNvPr id="13" name="Picture 12">
            <a:extLst>
              <a:ext uri="{FF2B5EF4-FFF2-40B4-BE49-F238E27FC236}">
                <a16:creationId xmlns:a16="http://schemas.microsoft.com/office/drawing/2014/main" id="{8F91AA99-1535-E001-1A24-27C4715D8789}"/>
              </a:ext>
            </a:extLst>
          </p:cNvPr>
          <p:cNvPicPr>
            <a:picLocks noChangeAspect="1"/>
          </p:cNvPicPr>
          <p:nvPr/>
        </p:nvPicPr>
        <p:blipFill>
          <a:blip r:embed="rId3"/>
          <a:srcRect l="8689" t="-5269" r="4017" b="-2608"/>
          <a:stretch/>
        </p:blipFill>
        <p:spPr>
          <a:xfrm>
            <a:off x="6070325" y="1406896"/>
            <a:ext cx="5754108" cy="1417450"/>
          </a:xfrm>
          <a:prstGeom prst="rect">
            <a:avLst/>
          </a:prstGeom>
        </p:spPr>
      </p:pic>
      <p:pic>
        <p:nvPicPr>
          <p:cNvPr id="16" name="Picture 15">
            <a:extLst>
              <a:ext uri="{FF2B5EF4-FFF2-40B4-BE49-F238E27FC236}">
                <a16:creationId xmlns:a16="http://schemas.microsoft.com/office/drawing/2014/main" id="{70FF5F5B-E6A8-9FCA-3DDD-5C29DC54FBBC}"/>
              </a:ext>
            </a:extLst>
          </p:cNvPr>
          <p:cNvPicPr>
            <a:picLocks noChangeAspect="1"/>
          </p:cNvPicPr>
          <p:nvPr/>
        </p:nvPicPr>
        <p:blipFill>
          <a:blip r:embed="rId4"/>
          <a:srcRect l="10575" r="2494"/>
          <a:stretch/>
        </p:blipFill>
        <p:spPr>
          <a:xfrm>
            <a:off x="6094450" y="3348408"/>
            <a:ext cx="5729983" cy="1316852"/>
          </a:xfrm>
          <a:prstGeom prst="rect">
            <a:avLst/>
          </a:prstGeom>
        </p:spPr>
      </p:pic>
      <p:sp>
        <p:nvSpPr>
          <p:cNvPr id="5" name="Rectangle 4">
            <a:extLst>
              <a:ext uri="{FF2B5EF4-FFF2-40B4-BE49-F238E27FC236}">
                <a16:creationId xmlns:a16="http://schemas.microsoft.com/office/drawing/2014/main" id="{14C586EB-BA38-0CC0-907A-5E8D0A5FAA25}"/>
              </a:ext>
            </a:extLst>
          </p:cNvPr>
          <p:cNvSpPr/>
          <p:nvPr/>
        </p:nvSpPr>
        <p:spPr bwMode="auto">
          <a:xfrm>
            <a:off x="6638903" y="1269692"/>
            <a:ext cx="4641076" cy="33229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300" b="1" i="0" u="none" strike="noStrike" baseline="0" dirty="0">
                <a:solidFill>
                  <a:srgbClr val="000000"/>
                </a:solidFill>
                <a:latin typeface="Arial Narrow" panose="020B0606020202030204" pitchFamily="34" charset="0"/>
              </a:rPr>
              <a:t>Mean Accuracy Scores by Visual Cue Condition at the Distant Range</a:t>
            </a:r>
            <a:endParaRPr kumimoji="0" lang="en-US" sz="1300" i="0" u="none" strike="noStrike" normalizeH="0" baseline="0" dirty="0">
              <a:ln w="0"/>
              <a:solidFill>
                <a:schemeClr val="tx1"/>
              </a:solidFill>
              <a:effectLst>
                <a:outerShdw blurRad="38100" dist="19050" dir="2700000" algn="tl" rotWithShape="0">
                  <a:schemeClr val="dk1">
                    <a:alpha val="40000"/>
                  </a:schemeClr>
                </a:outerShdw>
              </a:effectLst>
              <a:latin typeface="Arial Narrow" panose="020B0606020202030204" pitchFamily="34" charset="0"/>
            </a:endParaRPr>
          </a:p>
        </p:txBody>
      </p:sp>
      <p:sp>
        <p:nvSpPr>
          <p:cNvPr id="9" name="Oval 8">
            <a:extLst>
              <a:ext uri="{FF2B5EF4-FFF2-40B4-BE49-F238E27FC236}">
                <a16:creationId xmlns:a16="http://schemas.microsoft.com/office/drawing/2014/main" id="{9A72A47A-2A5B-0F9B-D78E-2734AB0833A9}"/>
              </a:ext>
            </a:extLst>
          </p:cNvPr>
          <p:cNvSpPr/>
          <p:nvPr/>
        </p:nvSpPr>
        <p:spPr bwMode="auto">
          <a:xfrm>
            <a:off x="8957211" y="2533167"/>
            <a:ext cx="521109" cy="197866"/>
          </a:xfrm>
          <a:prstGeom prst="ellipse">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Oval 9">
            <a:extLst>
              <a:ext uri="{FF2B5EF4-FFF2-40B4-BE49-F238E27FC236}">
                <a16:creationId xmlns:a16="http://schemas.microsoft.com/office/drawing/2014/main" id="{BE7F28B1-F8B1-06F0-15C9-D4561339077A}"/>
              </a:ext>
            </a:extLst>
          </p:cNvPr>
          <p:cNvSpPr/>
          <p:nvPr/>
        </p:nvSpPr>
        <p:spPr bwMode="auto">
          <a:xfrm>
            <a:off x="8850828" y="3612813"/>
            <a:ext cx="521109" cy="197866"/>
          </a:xfrm>
          <a:prstGeom prst="ellipse">
            <a:avLst/>
          </a:prstGeom>
          <a:noFill/>
          <a:ln w="19050" cap="flat" cmpd="sng" algn="ctr">
            <a:solidFill>
              <a:srgbClr val="0033C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33CC"/>
              </a:solidFill>
              <a:effectLst/>
              <a:latin typeface="Tahoma" charset="0"/>
            </a:endParaRPr>
          </a:p>
        </p:txBody>
      </p:sp>
      <p:sp>
        <p:nvSpPr>
          <p:cNvPr id="14" name="Oval 13">
            <a:extLst>
              <a:ext uri="{FF2B5EF4-FFF2-40B4-BE49-F238E27FC236}">
                <a16:creationId xmlns:a16="http://schemas.microsoft.com/office/drawing/2014/main" id="{116ECAAB-BC7B-8FB6-8225-8F0EEBE3AE74}"/>
              </a:ext>
            </a:extLst>
          </p:cNvPr>
          <p:cNvSpPr/>
          <p:nvPr/>
        </p:nvSpPr>
        <p:spPr bwMode="auto">
          <a:xfrm>
            <a:off x="8850828" y="4437250"/>
            <a:ext cx="521109" cy="197866"/>
          </a:xfrm>
          <a:prstGeom prst="ellipse">
            <a:avLst/>
          </a:prstGeom>
          <a:noFill/>
          <a:ln w="19050" cap="flat" cmpd="sng" algn="ctr">
            <a:solidFill>
              <a:srgbClr val="0033C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33CC"/>
              </a:solidFill>
              <a:effectLst/>
              <a:latin typeface="Tahoma" charset="0"/>
            </a:endParaRPr>
          </a:p>
        </p:txBody>
      </p:sp>
    </p:spTree>
    <p:extLst>
      <p:ext uri="{BB962C8B-B14F-4D97-AF65-F5344CB8AC3E}">
        <p14:creationId xmlns:p14="http://schemas.microsoft.com/office/powerpoint/2010/main" val="989157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24606-EB81-38AC-8EE3-3424DA30B06D}"/>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21</a:t>
            </a:fld>
            <a:endParaRPr lang="en-US" dirty="0"/>
          </a:p>
        </p:txBody>
      </p:sp>
      <p:sp>
        <p:nvSpPr>
          <p:cNvPr id="3" name="Title 2">
            <a:extLst>
              <a:ext uri="{FF2B5EF4-FFF2-40B4-BE49-F238E27FC236}">
                <a16:creationId xmlns:a16="http://schemas.microsoft.com/office/drawing/2014/main" id="{FA5C823C-32FE-5901-5F8B-AB02AF094F01}"/>
              </a:ext>
            </a:extLst>
          </p:cNvPr>
          <p:cNvSpPr>
            <a:spLocks noGrp="1"/>
          </p:cNvSpPr>
          <p:nvPr>
            <p:ph type="title"/>
          </p:nvPr>
        </p:nvSpPr>
        <p:spPr>
          <a:xfrm>
            <a:off x="2397039" y="0"/>
            <a:ext cx="7416800" cy="795130"/>
          </a:xfrm>
        </p:spPr>
        <p:txBody>
          <a:bodyPr/>
          <a:lstStyle/>
          <a:p>
            <a:r>
              <a:rPr lang="en-US" dirty="0"/>
              <a:t>Discussion</a:t>
            </a:r>
          </a:p>
        </p:txBody>
      </p:sp>
      <p:sp>
        <p:nvSpPr>
          <p:cNvPr id="4" name="Content Placeholder 3">
            <a:extLst>
              <a:ext uri="{FF2B5EF4-FFF2-40B4-BE49-F238E27FC236}">
                <a16:creationId xmlns:a16="http://schemas.microsoft.com/office/drawing/2014/main" id="{2422AC30-EDDE-DD2D-7226-F2A6CD849618}"/>
              </a:ext>
            </a:extLst>
          </p:cNvPr>
          <p:cNvSpPr>
            <a:spLocks noGrp="1"/>
          </p:cNvSpPr>
          <p:nvPr>
            <p:ph sz="quarter" idx="11"/>
          </p:nvPr>
        </p:nvSpPr>
        <p:spPr>
          <a:xfrm>
            <a:off x="480132" y="1068231"/>
            <a:ext cx="11250613" cy="5075237"/>
          </a:xfrm>
        </p:spPr>
        <p:txBody>
          <a:bodyPr/>
          <a:lstStyle/>
          <a:p>
            <a:r>
              <a:rPr lang="en-US" b="1" dirty="0"/>
              <a:t>Limitations</a:t>
            </a:r>
          </a:p>
          <a:p>
            <a:pPr lvl="1"/>
            <a:r>
              <a:rPr lang="en-US" dirty="0"/>
              <a:t>Highly-realistic sensor grips may have led to slower and less precise target designations due to gross motor skills required to use the grips </a:t>
            </a:r>
          </a:p>
          <a:p>
            <a:pPr lvl="2"/>
            <a:r>
              <a:rPr lang="en-US" b="1" dirty="0"/>
              <a:t>Accuracy scoring</a:t>
            </a:r>
          </a:p>
          <a:p>
            <a:pPr marL="1219170" lvl="2" indent="0">
              <a:buNone/>
            </a:pPr>
            <a:endParaRPr lang="en-US" sz="800" dirty="0"/>
          </a:p>
          <a:p>
            <a:pPr lvl="1"/>
            <a:r>
              <a:rPr lang="en-US" dirty="0"/>
              <a:t>Laboratory simulations do not encompass other influences related to Soldier performance, such as stress and fatigue present in battlefield conditions </a:t>
            </a:r>
          </a:p>
          <a:p>
            <a:pPr lvl="1"/>
            <a:endParaRPr lang="en-US" sz="1200" dirty="0"/>
          </a:p>
          <a:p>
            <a:pPr lvl="1"/>
            <a:r>
              <a:rPr lang="en-US" dirty="0"/>
              <a:t>Simulated scenarios did not contain any visual clutter outside of core objects that had to be searched</a:t>
            </a:r>
          </a:p>
          <a:p>
            <a:pPr lvl="1"/>
            <a:endParaRPr lang="en-US" dirty="0"/>
          </a:p>
        </p:txBody>
      </p:sp>
    </p:spTree>
    <p:extLst>
      <p:ext uri="{BB962C8B-B14F-4D97-AF65-F5344CB8AC3E}">
        <p14:creationId xmlns:p14="http://schemas.microsoft.com/office/powerpoint/2010/main" val="293641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9BE30A-9391-92E7-69F1-2472B96B60D4}"/>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22</a:t>
            </a:fld>
            <a:endParaRPr lang="en-US" dirty="0"/>
          </a:p>
        </p:txBody>
      </p:sp>
      <p:sp>
        <p:nvSpPr>
          <p:cNvPr id="3" name="Title 2">
            <a:extLst>
              <a:ext uri="{FF2B5EF4-FFF2-40B4-BE49-F238E27FC236}">
                <a16:creationId xmlns:a16="http://schemas.microsoft.com/office/drawing/2014/main" id="{8ABB4126-46B1-76CA-C65A-C2E9C198F852}"/>
              </a:ext>
            </a:extLst>
          </p:cNvPr>
          <p:cNvSpPr>
            <a:spLocks noGrp="1"/>
          </p:cNvSpPr>
          <p:nvPr>
            <p:ph type="title"/>
          </p:nvPr>
        </p:nvSpPr>
        <p:spPr>
          <a:xfrm>
            <a:off x="2397039" y="0"/>
            <a:ext cx="7416800" cy="795130"/>
          </a:xfrm>
        </p:spPr>
        <p:txBody>
          <a:bodyPr/>
          <a:lstStyle/>
          <a:p>
            <a:r>
              <a:rPr lang="en-US" dirty="0"/>
              <a:t>Conclusion</a:t>
            </a:r>
          </a:p>
        </p:txBody>
      </p:sp>
      <p:sp>
        <p:nvSpPr>
          <p:cNvPr id="4" name="Content Placeholder 3">
            <a:extLst>
              <a:ext uri="{FF2B5EF4-FFF2-40B4-BE49-F238E27FC236}">
                <a16:creationId xmlns:a16="http://schemas.microsoft.com/office/drawing/2014/main" id="{8704338B-5D52-0B6D-F70A-803081FF389D}"/>
              </a:ext>
            </a:extLst>
          </p:cNvPr>
          <p:cNvSpPr>
            <a:spLocks noGrp="1"/>
          </p:cNvSpPr>
          <p:nvPr>
            <p:ph sz="quarter" idx="11"/>
          </p:nvPr>
        </p:nvSpPr>
        <p:spPr>
          <a:xfrm>
            <a:off x="480132" y="1046715"/>
            <a:ext cx="11250613" cy="5075237"/>
          </a:xfrm>
        </p:spPr>
        <p:txBody>
          <a:bodyPr/>
          <a:lstStyle/>
          <a:p>
            <a:pPr marL="0" indent="0" algn="ctr">
              <a:buNone/>
            </a:pPr>
            <a:r>
              <a:rPr lang="en-US" sz="2600" b="1" dirty="0">
                <a:solidFill>
                  <a:srgbClr val="C00000"/>
                </a:solidFill>
              </a:rPr>
              <a:t>Previous Experiment</a:t>
            </a:r>
          </a:p>
          <a:p>
            <a:r>
              <a:rPr lang="en-US" sz="2100" dirty="0"/>
              <a:t>Replicated results with respect to how range, angular error, and their interaction impact human performance </a:t>
            </a:r>
          </a:p>
          <a:p>
            <a:pPr marL="0" indent="0">
              <a:buNone/>
            </a:pPr>
            <a:endParaRPr lang="en-US" sz="2100" dirty="0">
              <a:latin typeface="Arial Narrow" panose="020B0606020202030204" pitchFamily="34" charset="0"/>
            </a:endParaRPr>
          </a:p>
          <a:p>
            <a:pPr marL="0" indent="0" algn="ctr">
              <a:buNone/>
            </a:pPr>
            <a:r>
              <a:rPr lang="en-US" sz="2600" b="1" dirty="0">
                <a:solidFill>
                  <a:srgbClr val="CC3300"/>
                </a:solidFill>
              </a:rPr>
              <a:t>Effects of Density</a:t>
            </a:r>
            <a:endParaRPr lang="en-US" sz="2100" dirty="0">
              <a:latin typeface="Arial Narrow" panose="020B0606020202030204" pitchFamily="34" charset="0"/>
            </a:endParaRPr>
          </a:p>
          <a:p>
            <a:r>
              <a:rPr lang="en-US" sz="2100" dirty="0">
                <a:latin typeface="Arial Narrow" panose="020B0606020202030204" pitchFamily="34" charset="0"/>
              </a:rPr>
              <a:t>Across visual cue conditions and ranges, </a:t>
            </a:r>
            <a:r>
              <a:rPr lang="en-US" sz="2100" b="1" dirty="0">
                <a:latin typeface="Arial Narrow" panose="020B0606020202030204" pitchFamily="34" charset="0"/>
              </a:rPr>
              <a:t>target acquisition times increased as density increased</a:t>
            </a:r>
          </a:p>
          <a:p>
            <a:r>
              <a:rPr lang="en-US" sz="2100" dirty="0">
                <a:latin typeface="Arial Narrow" panose="020B0606020202030204" pitchFamily="34" charset="0"/>
              </a:rPr>
              <a:t>Density had a </a:t>
            </a:r>
            <a:r>
              <a:rPr lang="en-US" sz="2100" b="1" dirty="0">
                <a:latin typeface="Arial Narrow" panose="020B0606020202030204" pitchFamily="34" charset="0"/>
              </a:rPr>
              <a:t>significant impact on observed gains in human performance </a:t>
            </a:r>
            <a:r>
              <a:rPr lang="en-US" sz="2100" dirty="0">
                <a:latin typeface="Arial Narrow" panose="020B0606020202030204" pitchFamily="34" charset="0"/>
              </a:rPr>
              <a:t>when completing the task with and without visual cue information</a:t>
            </a:r>
          </a:p>
          <a:p>
            <a:pPr lvl="1"/>
            <a:r>
              <a:rPr lang="en-US" sz="1900" dirty="0">
                <a:latin typeface="Arial Narrow" panose="020B0606020202030204" pitchFamily="34" charset="0"/>
              </a:rPr>
              <a:t>Visual cue information, even imperfect, progressively benefitted performance</a:t>
            </a:r>
          </a:p>
          <a:p>
            <a:r>
              <a:rPr lang="en-US" sz="2100" b="1" dirty="0">
                <a:latin typeface="Arial Narrow" panose="020B0606020202030204" pitchFamily="34" charset="0"/>
              </a:rPr>
              <a:t>Target acquisition performance deteriorated as scene density, angular error, and range all increased</a:t>
            </a:r>
          </a:p>
          <a:p>
            <a:pPr lvl="1"/>
            <a:r>
              <a:rPr lang="en-US" sz="1900" dirty="0">
                <a:latin typeface="Arial Narrow" panose="020B0606020202030204" pitchFamily="34" charset="0"/>
              </a:rPr>
              <a:t>Performance was the worst when scenes were the densest and at the Distant range with no visual cue information</a:t>
            </a:r>
          </a:p>
          <a:p>
            <a:r>
              <a:rPr lang="en-US" sz="2100" b="0" i="0" u="none" strike="noStrike" baseline="0" dirty="0">
                <a:solidFill>
                  <a:srgbClr val="000000"/>
                </a:solidFill>
                <a:latin typeface="Arial Narrow" panose="020B0606020202030204" pitchFamily="34" charset="0"/>
              </a:rPr>
              <a:t>Visual cue accuracy requirements changed with increasing task difficulty when considering both range and density simultaneously</a:t>
            </a:r>
          </a:p>
        </p:txBody>
      </p:sp>
      <p:sp>
        <p:nvSpPr>
          <p:cNvPr id="16" name="Rectangle 15">
            <a:extLst>
              <a:ext uri="{FF2B5EF4-FFF2-40B4-BE49-F238E27FC236}">
                <a16:creationId xmlns:a16="http://schemas.microsoft.com/office/drawing/2014/main" id="{04B1BB10-71CF-10D0-C72F-B62EFF3E4A99}"/>
              </a:ext>
            </a:extLst>
          </p:cNvPr>
          <p:cNvSpPr/>
          <p:nvPr/>
        </p:nvSpPr>
        <p:spPr bwMode="auto">
          <a:xfrm>
            <a:off x="486237" y="2330990"/>
            <a:ext cx="11244508" cy="44026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Rectangle 4">
            <a:extLst>
              <a:ext uri="{FF2B5EF4-FFF2-40B4-BE49-F238E27FC236}">
                <a16:creationId xmlns:a16="http://schemas.microsoft.com/office/drawing/2014/main" id="{0D726ED3-6C0F-D280-FCDA-0EAC21DF8592}"/>
              </a:ext>
            </a:extLst>
          </p:cNvPr>
          <p:cNvSpPr/>
          <p:nvPr/>
        </p:nvSpPr>
        <p:spPr bwMode="auto">
          <a:xfrm>
            <a:off x="486237" y="1086258"/>
            <a:ext cx="11244508" cy="440267"/>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Tree>
    <p:extLst>
      <p:ext uri="{BB962C8B-B14F-4D97-AF65-F5344CB8AC3E}">
        <p14:creationId xmlns:p14="http://schemas.microsoft.com/office/powerpoint/2010/main" val="2976059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39A2C9-49A3-4251-85FC-A7F6A4BE14EF}"/>
              </a:ext>
            </a:extLst>
          </p:cNvPr>
          <p:cNvSpPr>
            <a:spLocks noGrp="1"/>
          </p:cNvSpPr>
          <p:nvPr>
            <p:ph type="body" sz="quarter" idx="10"/>
          </p:nvPr>
        </p:nvSpPr>
        <p:spPr>
          <a:xfrm>
            <a:off x="871093" y="2192256"/>
            <a:ext cx="10449813" cy="1229411"/>
          </a:xfrm>
        </p:spPr>
        <p:txBody>
          <a:bodyPr anchor="ctr"/>
          <a:lstStyle/>
          <a:p>
            <a:r>
              <a:rPr lang="en-US" sz="4000" dirty="0"/>
              <a:t>Thank You!</a:t>
            </a:r>
          </a:p>
        </p:txBody>
      </p:sp>
      <p:sp>
        <p:nvSpPr>
          <p:cNvPr id="6" name="Text Placeholder 5">
            <a:extLst>
              <a:ext uri="{FF2B5EF4-FFF2-40B4-BE49-F238E27FC236}">
                <a16:creationId xmlns:a16="http://schemas.microsoft.com/office/drawing/2014/main" id="{60D2F236-15FA-9816-584B-A77C01C5FA4A}"/>
              </a:ext>
            </a:extLst>
          </p:cNvPr>
          <p:cNvSpPr>
            <a:spLocks noGrp="1"/>
          </p:cNvSpPr>
          <p:nvPr>
            <p:ph type="body" sz="quarter" idx="11"/>
          </p:nvPr>
        </p:nvSpPr>
        <p:spPr>
          <a:xfrm>
            <a:off x="1856055" y="3565525"/>
            <a:ext cx="8478838" cy="1934127"/>
          </a:xfrm>
        </p:spPr>
        <p:txBody>
          <a:bodyPr/>
          <a:lstStyle/>
          <a:p>
            <a:r>
              <a:rPr lang="en-US" dirty="0"/>
              <a:t>Colleen Gerrity</a:t>
            </a:r>
          </a:p>
          <a:p>
            <a:r>
              <a:rPr lang="en-US" dirty="0"/>
              <a:t>colleen.gerrity@mag.us</a:t>
            </a:r>
          </a:p>
        </p:txBody>
      </p:sp>
      <p:sp>
        <p:nvSpPr>
          <p:cNvPr id="2" name="Slide Number Placeholder 1">
            <a:extLst>
              <a:ext uri="{FF2B5EF4-FFF2-40B4-BE49-F238E27FC236}">
                <a16:creationId xmlns:a16="http://schemas.microsoft.com/office/drawing/2014/main" id="{7DA898FC-00E3-744F-FC4F-E569D60F8970}"/>
              </a:ext>
            </a:extLst>
          </p:cNvPr>
          <p:cNvSpPr>
            <a:spLocks noGrp="1"/>
          </p:cNvSpPr>
          <p:nvPr>
            <p:ph type="sldNum" sz="quarter" idx="12"/>
          </p:nvPr>
        </p:nvSpPr>
        <p:spPr/>
        <p:txBody>
          <a:bodyPr/>
          <a:lstStyle/>
          <a:p>
            <a:pPr>
              <a:defRPr/>
            </a:pPr>
            <a:fld id="{D68E8870-17DE-45C4-A8DD-7644B2422933}" type="slidenum">
              <a:rPr lang="en-US" smtClean="0"/>
              <a:pPr>
                <a:defRPr/>
              </a:pPr>
              <a:t>23</a:t>
            </a:fld>
            <a:endParaRPr lang="en-US" dirty="0"/>
          </a:p>
        </p:txBody>
      </p:sp>
    </p:spTree>
    <p:extLst>
      <p:ext uri="{BB962C8B-B14F-4D97-AF65-F5344CB8AC3E}">
        <p14:creationId xmlns:p14="http://schemas.microsoft.com/office/powerpoint/2010/main" val="3039331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E4EEFC-7113-BED1-344A-D80CBB3CCB46}"/>
              </a:ext>
            </a:extLst>
          </p:cNvPr>
          <p:cNvSpPr>
            <a:spLocks noGrp="1"/>
          </p:cNvSpPr>
          <p:nvPr>
            <p:ph type="title"/>
          </p:nvPr>
        </p:nvSpPr>
        <p:spPr/>
        <p:txBody>
          <a:bodyPr/>
          <a:lstStyle/>
          <a:p>
            <a:r>
              <a:rPr lang="en-US" dirty="0">
                <a:ea typeface="Tahoma"/>
                <a:cs typeface="Tahoma"/>
              </a:rPr>
              <a:t>References</a:t>
            </a:r>
            <a:endParaRPr lang="en-US" dirty="0"/>
          </a:p>
        </p:txBody>
      </p:sp>
      <p:sp>
        <p:nvSpPr>
          <p:cNvPr id="2" name="Slide Number Placeholder 1">
            <a:extLst>
              <a:ext uri="{FF2B5EF4-FFF2-40B4-BE49-F238E27FC236}">
                <a16:creationId xmlns:a16="http://schemas.microsoft.com/office/drawing/2014/main" id="{2AB28F1F-D6CF-AD0D-203D-99F059FCD7BE}"/>
              </a:ext>
            </a:extLst>
          </p:cNvPr>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sp>
        <p:nvSpPr>
          <p:cNvPr id="13" name="Picture Placeholder 12">
            <a:extLst>
              <a:ext uri="{FF2B5EF4-FFF2-40B4-BE49-F238E27FC236}">
                <a16:creationId xmlns:a16="http://schemas.microsoft.com/office/drawing/2014/main" id="{537DF648-032A-7710-6D21-86A665B50BD2}"/>
              </a:ext>
            </a:extLst>
          </p:cNvPr>
          <p:cNvSpPr>
            <a:spLocks noGrp="1"/>
          </p:cNvSpPr>
          <p:nvPr>
            <p:ph type="pic" sz="quarter" idx="11"/>
          </p:nvPr>
        </p:nvSpPr>
        <p:spPr/>
        <p:txBody>
          <a:bodyPr/>
          <a:lstStyle/>
          <a:p>
            <a:pPr marL="76200" indent="0" algn="just">
              <a:spcBef>
                <a:spcPts val="0"/>
              </a:spcBef>
              <a:spcAft>
                <a:spcPts val="0"/>
              </a:spcAft>
              <a:buNone/>
            </a:pPr>
            <a:r>
              <a:rPr lang="en-US" sz="105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Graybeal, J. J., Sharp, W. H., Lasko, E., Bagalkotkar, K., &amp; Dang, J. (2023). Simulating the Impact of Navigation Waypoint Accuracy on Solider Performance. In </a:t>
            </a:r>
            <a:r>
              <a:rPr lang="en-US" sz="105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Proc. of NATO MSG-207.</a:t>
            </a:r>
            <a:r>
              <a:rPr lang="en-US" sz="105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p>
          <a:p>
            <a:pPr marL="76200" indent="0" algn="just">
              <a:spcBef>
                <a:spcPts val="0"/>
              </a:spcBef>
              <a:spcAft>
                <a:spcPts val="0"/>
              </a:spcAft>
              <a:buFont typeface="Wingdings" charset="2"/>
              <a:buNone/>
            </a:pPr>
            <a:endParaRPr lang="en-US" sz="1050" kern="0" dirty="0">
              <a:latin typeface="Arial Narrow" panose="020B0606020202030204" pitchFamily="34" charset="0"/>
              <a:ea typeface="Times New Roman" panose="02020603050405020304" pitchFamily="18" charset="0"/>
            </a:endParaRP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Harkrider, S., May, C., Paul, D., Osborn, W., Tran, V., &amp; Anderson, D. (2011). A Successful Government Furnished Solution Use Case: The Night Vision Image Generator. In </a:t>
            </a:r>
            <a:r>
              <a:rPr lang="en-US" sz="1050" i="1" kern="0" dirty="0">
                <a:latin typeface="Arial Narrow" panose="020B0606020202030204" pitchFamily="34" charset="0"/>
                <a:ea typeface="Times New Roman" panose="02020603050405020304" pitchFamily="18" charset="0"/>
              </a:rPr>
              <a:t>2011 Meeting of the Military Sensing Symposia (MSS) Specialty Group on Passive Sensors, Battlefield Survivability &amp; Discrimination, Detectors and Materials.</a:t>
            </a:r>
            <a:endParaRPr lang="en-US" sz="1050" kern="0" dirty="0">
              <a:latin typeface="Arial Narrow" panose="020B0606020202030204" pitchFamily="34" charset="0"/>
              <a:ea typeface="Times New Roman" panose="02020603050405020304" pitchFamily="18" charset="0"/>
            </a:endParaRPr>
          </a:p>
          <a:p>
            <a:pPr marL="76200" indent="0" algn="just">
              <a:spcBef>
                <a:spcPts val="0"/>
              </a:spcBef>
              <a:spcAft>
                <a:spcPts val="0"/>
              </a:spcAft>
              <a:buFont typeface="Wingdings" charset="2"/>
              <a:buNone/>
            </a:pPr>
            <a:r>
              <a:rPr lang="en-US" sz="1050" i="1" kern="0" dirty="0">
                <a:latin typeface="Arial Narrow" panose="020B0606020202030204" pitchFamily="34" charset="0"/>
                <a:ea typeface="Times New Roman" panose="02020603050405020304" pitchFamily="18" charset="0"/>
              </a:rPr>
              <a:t> </a:t>
            </a:r>
            <a:endParaRPr lang="en-US" sz="1050" kern="0" dirty="0">
              <a:latin typeface="Arial Narrow" panose="020B0606020202030204" pitchFamily="34" charset="0"/>
              <a:ea typeface="Times New Roman" panose="02020603050405020304" pitchFamily="18" charset="0"/>
            </a:endParaRPr>
          </a:p>
          <a:p>
            <a:pPr marL="76200" indent="0" algn="just">
              <a:spcBef>
                <a:spcPts val="0"/>
              </a:spcBef>
              <a:spcAft>
                <a:spcPts val="0"/>
              </a:spcAft>
              <a:buFont typeface="Wingdings" charset="2"/>
              <a:buNone/>
            </a:pPr>
            <a:r>
              <a:rPr lang="en-US" sz="1050" kern="0" dirty="0">
                <a:solidFill>
                  <a:srgbClr val="222222"/>
                </a:solidFill>
                <a:highlight>
                  <a:srgbClr val="FFFFFF"/>
                </a:highlight>
                <a:latin typeface="Arial Narrow" panose="020B0606020202030204" pitchFamily="34" charset="0"/>
                <a:ea typeface="Times New Roman" panose="02020603050405020304" pitchFamily="18" charset="0"/>
              </a:rPr>
              <a:t>Kruijff, E., Swan, J. E., &amp; Feiner, S. (2010). Perceptual issues in augmented reality revisited. In </a:t>
            </a:r>
            <a:r>
              <a:rPr lang="en-US" sz="1050" i="1" kern="0" dirty="0">
                <a:solidFill>
                  <a:srgbClr val="222222"/>
                </a:solidFill>
                <a:highlight>
                  <a:srgbClr val="FFFFFF"/>
                </a:highlight>
                <a:latin typeface="Arial Narrow" panose="020B0606020202030204" pitchFamily="34" charset="0"/>
                <a:ea typeface="Times New Roman" panose="02020603050405020304" pitchFamily="18" charset="0"/>
              </a:rPr>
              <a:t>2010 IEEE International Symposium on Mixed and Augmented Reality</a:t>
            </a:r>
            <a:r>
              <a:rPr lang="en-US" sz="1050" kern="0" dirty="0">
                <a:solidFill>
                  <a:srgbClr val="222222"/>
                </a:solidFill>
                <a:highlight>
                  <a:srgbClr val="FFFFFF"/>
                </a:highlight>
                <a:latin typeface="Arial Narrow" panose="020B0606020202030204" pitchFamily="34" charset="0"/>
                <a:ea typeface="Times New Roman" panose="02020603050405020304" pitchFamily="18" charset="0"/>
              </a:rPr>
              <a:t> (pp. 3-12). IEEE.</a:t>
            </a:r>
            <a:endParaRPr lang="en-US" sz="1050" kern="0" dirty="0">
              <a:latin typeface="Arial Narrow" panose="020B0606020202030204" pitchFamily="34" charset="0"/>
              <a:ea typeface="Times New Roman" panose="02020603050405020304" pitchFamily="18" charset="0"/>
            </a:endParaRPr>
          </a:p>
          <a:p>
            <a:pPr marL="76200" indent="0" algn="just">
              <a:spcBef>
                <a:spcPts val="0"/>
              </a:spcBef>
              <a:spcAft>
                <a:spcPts val="0"/>
              </a:spcAft>
              <a:buFont typeface="Wingdings" charset="2"/>
              <a:buNone/>
            </a:pPr>
            <a:r>
              <a:rPr lang="en-US" sz="1050" kern="0" dirty="0">
                <a:solidFill>
                  <a:srgbClr val="222222"/>
                </a:solidFill>
                <a:highlight>
                  <a:srgbClr val="FFFFFF"/>
                </a:highlight>
                <a:latin typeface="Arial Narrow" panose="020B0606020202030204" pitchFamily="34" charset="0"/>
                <a:ea typeface="Times New Roman" panose="02020603050405020304" pitchFamily="18" charset="0"/>
              </a:rPr>
              <a:t> </a:t>
            </a:r>
            <a:endParaRPr lang="en-US" sz="1050" kern="0" dirty="0">
              <a:latin typeface="Arial Narrow" panose="020B0606020202030204" pitchFamily="34" charset="0"/>
              <a:ea typeface="Times New Roman" panose="02020603050405020304" pitchFamily="18" charset="0"/>
            </a:endParaRP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May, C., Harkrider, S., Paul, D., Osborn, W., &amp; Tran, V. (2011) Target IR Signature Creation Used in NVIG Sensor Simulation. In </a:t>
            </a:r>
            <a:r>
              <a:rPr lang="en-US" sz="1050" i="1" kern="0" dirty="0">
                <a:latin typeface="Arial Narrow" panose="020B0606020202030204" pitchFamily="34" charset="0"/>
                <a:ea typeface="Times New Roman" panose="02020603050405020304" pitchFamily="18" charset="0"/>
              </a:rPr>
              <a:t>Proc. SimTecT, 31</a:t>
            </a:r>
            <a:r>
              <a:rPr lang="en-US" sz="1050" kern="0" dirty="0">
                <a:latin typeface="Arial Narrow" panose="020B0606020202030204" pitchFamily="34" charset="0"/>
                <a:ea typeface="Times New Roman" panose="02020603050405020304" pitchFamily="18" charset="0"/>
              </a:rPr>
              <a:t>.</a:t>
            </a: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 </a:t>
            </a: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Monfort, S., Graybeal, J. &amp; de Visser, E. &amp; Du Bosq, T. (2018). Reliability requirements for augmented reality in</a:t>
            </a:r>
            <a:r>
              <a:rPr lang="en-US" sz="1050" kern="0" spc="200"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visual search tasks. In </a:t>
            </a:r>
            <a:r>
              <a:rPr lang="en-US" sz="1050" i="1" kern="0" dirty="0">
                <a:latin typeface="Arial Narrow" panose="020B0606020202030204" pitchFamily="34" charset="0"/>
                <a:ea typeface="Times New Roman" panose="02020603050405020304" pitchFamily="18" charset="0"/>
              </a:rPr>
              <a:t>Proc. of Interservice/Industry Training, Simulation and Education Conference.</a:t>
            </a:r>
            <a:endParaRPr lang="en-US" sz="1050" kern="0" dirty="0">
              <a:latin typeface="Arial Narrow" panose="020B0606020202030204" pitchFamily="34" charset="0"/>
              <a:ea typeface="Times New Roman" panose="02020603050405020304" pitchFamily="18" charset="0"/>
            </a:endParaRPr>
          </a:p>
          <a:p>
            <a:pPr marL="76200" indent="0" algn="just">
              <a:spcBef>
                <a:spcPts val="0"/>
              </a:spcBef>
              <a:spcAft>
                <a:spcPts val="0"/>
              </a:spcAft>
              <a:buFont typeface="Wingdings" charset="2"/>
              <a:buNone/>
            </a:pPr>
            <a:endParaRPr lang="en-US" sz="1050" i="1" kern="0" dirty="0">
              <a:latin typeface="Arial Narrow" panose="020B0606020202030204" pitchFamily="34" charset="0"/>
              <a:ea typeface="Times New Roman" panose="02020603050405020304" pitchFamily="18" charset="0"/>
            </a:endParaRP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Posner,</a:t>
            </a:r>
            <a:r>
              <a:rPr lang="en-US" sz="1050" kern="0" spc="-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M.</a:t>
            </a:r>
            <a:r>
              <a:rPr lang="en-US" sz="1050" kern="0" spc="-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I.</a:t>
            </a:r>
            <a:r>
              <a:rPr lang="en-US" sz="1050" kern="0" spc="-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&amp;</a:t>
            </a:r>
            <a:r>
              <a:rPr lang="en-US" sz="1050" kern="0" spc="-3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Cohen,</a:t>
            </a:r>
            <a:r>
              <a:rPr lang="en-US" sz="1050" kern="0" spc="-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Y.</a:t>
            </a:r>
            <a:r>
              <a:rPr lang="en-US" sz="1050" kern="0" spc="-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(1984).</a:t>
            </a:r>
            <a:r>
              <a:rPr lang="en-US" sz="1050" kern="0" spc="-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Components</a:t>
            </a:r>
            <a:r>
              <a:rPr lang="en-US" sz="1050" kern="0" spc="-3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of</a:t>
            </a:r>
            <a:r>
              <a:rPr lang="en-US" sz="1050" kern="0" spc="-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visual</a:t>
            </a:r>
            <a:r>
              <a:rPr lang="en-US" sz="1050" kern="0" spc="-30"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orienting.</a:t>
            </a:r>
            <a:r>
              <a:rPr lang="en-US" sz="1050" kern="0" spc="-30" dirty="0">
                <a:latin typeface="Arial Narrow" panose="020B0606020202030204" pitchFamily="34" charset="0"/>
                <a:ea typeface="Times New Roman" panose="02020603050405020304" pitchFamily="18" charset="0"/>
              </a:rPr>
              <a:t> </a:t>
            </a:r>
            <a:r>
              <a:rPr lang="en-US" sz="1050" i="1" kern="0" dirty="0">
                <a:latin typeface="Arial Narrow" panose="020B0606020202030204" pitchFamily="34" charset="0"/>
                <a:ea typeface="Times New Roman" panose="02020603050405020304" pitchFamily="18" charset="0"/>
              </a:rPr>
              <a:t>Attention</a:t>
            </a:r>
            <a:r>
              <a:rPr lang="en-US" sz="1050" i="1" kern="0" spc="-25" dirty="0">
                <a:latin typeface="Arial Narrow" panose="020B0606020202030204" pitchFamily="34" charset="0"/>
                <a:ea typeface="Times New Roman" panose="02020603050405020304" pitchFamily="18" charset="0"/>
              </a:rPr>
              <a:t> </a:t>
            </a:r>
            <a:r>
              <a:rPr lang="en-US" sz="1050" i="1" kern="0" dirty="0">
                <a:latin typeface="Arial Narrow" panose="020B0606020202030204" pitchFamily="34" charset="0"/>
                <a:ea typeface="Times New Roman" panose="02020603050405020304" pitchFamily="18" charset="0"/>
              </a:rPr>
              <a:t>and</a:t>
            </a:r>
            <a:r>
              <a:rPr lang="en-US" sz="1050" i="1" kern="0" spc="-25" dirty="0">
                <a:latin typeface="Arial Narrow" panose="020B0606020202030204" pitchFamily="34" charset="0"/>
                <a:ea typeface="Times New Roman" panose="02020603050405020304" pitchFamily="18" charset="0"/>
              </a:rPr>
              <a:t> </a:t>
            </a:r>
            <a:r>
              <a:rPr lang="en-US" sz="1050" i="1" kern="0" dirty="0">
                <a:latin typeface="Arial Narrow" panose="020B0606020202030204" pitchFamily="34" charset="0"/>
                <a:ea typeface="Times New Roman" panose="02020603050405020304" pitchFamily="18" charset="0"/>
              </a:rPr>
              <a:t>Performance,</a:t>
            </a:r>
            <a:r>
              <a:rPr lang="en-US" sz="1050" i="1" kern="0" spc="-25" dirty="0">
                <a:latin typeface="Arial Narrow" panose="020B0606020202030204" pitchFamily="34" charset="0"/>
                <a:ea typeface="Times New Roman" panose="02020603050405020304" pitchFamily="18" charset="0"/>
              </a:rPr>
              <a:t> </a:t>
            </a:r>
            <a:r>
              <a:rPr lang="en-US" sz="1050" i="1" kern="0" dirty="0">
                <a:latin typeface="Arial Narrow" panose="020B0606020202030204" pitchFamily="34" charset="0"/>
                <a:ea typeface="Times New Roman" panose="02020603050405020304" pitchFamily="18" charset="0"/>
              </a:rPr>
              <a:t>32</a:t>
            </a:r>
            <a:r>
              <a:rPr lang="en-US" sz="1050" kern="0" dirty="0">
                <a:latin typeface="Arial Narrow" panose="020B0606020202030204" pitchFamily="34" charset="0"/>
                <a:ea typeface="Times New Roman" panose="02020603050405020304" pitchFamily="18" charset="0"/>
              </a:rPr>
              <a:t>,</a:t>
            </a:r>
            <a:r>
              <a:rPr lang="en-US" sz="1050" kern="0" spc="-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531-</a:t>
            </a:r>
            <a:r>
              <a:rPr lang="en-US" sz="1050" kern="0" spc="-20" dirty="0">
                <a:latin typeface="Arial Narrow" panose="020B0606020202030204" pitchFamily="34" charset="0"/>
                <a:ea typeface="Times New Roman" panose="02020603050405020304" pitchFamily="18" charset="0"/>
              </a:rPr>
              <a:t>556.</a:t>
            </a:r>
            <a:endParaRPr lang="en-US" sz="1050" kern="0" dirty="0">
              <a:latin typeface="Arial Narrow" panose="020B0606020202030204" pitchFamily="34" charset="0"/>
              <a:ea typeface="Times New Roman" panose="02020603050405020304" pitchFamily="18" charset="0"/>
            </a:endParaRP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 </a:t>
            </a: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Radu, I. (2014). Augmented reality in education: a meta-review and cross-media analysis. </a:t>
            </a:r>
            <a:r>
              <a:rPr lang="en-US" sz="1050" i="1" kern="0" dirty="0">
                <a:latin typeface="Arial Narrow" panose="020B0606020202030204" pitchFamily="34" charset="0"/>
                <a:ea typeface="Times New Roman" panose="02020603050405020304" pitchFamily="18" charset="0"/>
              </a:rPr>
              <a:t>Personal and Ubiquitous Computing</a:t>
            </a:r>
            <a:r>
              <a:rPr lang="en-US" sz="1050" kern="0" dirty="0">
                <a:latin typeface="Arial Narrow" panose="020B0606020202030204" pitchFamily="34" charset="0"/>
                <a:ea typeface="Times New Roman" panose="02020603050405020304" pitchFamily="18" charset="0"/>
              </a:rPr>
              <a:t>, </a:t>
            </a:r>
            <a:r>
              <a:rPr lang="en-US" sz="1050" i="1" kern="0" dirty="0">
                <a:latin typeface="Arial Narrow" panose="020B0606020202030204" pitchFamily="34" charset="0"/>
                <a:ea typeface="Times New Roman" panose="02020603050405020304" pitchFamily="18" charset="0"/>
              </a:rPr>
              <a:t>18</a:t>
            </a:r>
            <a:r>
              <a:rPr lang="en-US" sz="1050" kern="0" dirty="0">
                <a:latin typeface="Arial Narrow" panose="020B0606020202030204" pitchFamily="34" charset="0"/>
                <a:ea typeface="Times New Roman" panose="02020603050405020304" pitchFamily="18" charset="0"/>
              </a:rPr>
              <a:t>(6), 1533-1543.</a:t>
            </a: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 </a:t>
            </a: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Satterthwaite, F. E. (1946). An approximate distribution of estimates of variance components. </a:t>
            </a:r>
            <a:r>
              <a:rPr lang="en-US" sz="1050" i="1" kern="0" dirty="0">
                <a:latin typeface="Arial Narrow" panose="020B0606020202030204" pitchFamily="34" charset="0"/>
                <a:ea typeface="Times New Roman" panose="02020603050405020304" pitchFamily="18" charset="0"/>
              </a:rPr>
              <a:t>Biometrics bulletin</a:t>
            </a:r>
            <a:r>
              <a:rPr lang="en-US" sz="1050" kern="0" dirty="0">
                <a:latin typeface="Arial Narrow" panose="020B0606020202030204" pitchFamily="34" charset="0"/>
                <a:ea typeface="Times New Roman" panose="02020603050405020304" pitchFamily="18" charset="0"/>
              </a:rPr>
              <a:t>, </a:t>
            </a:r>
            <a:r>
              <a:rPr lang="en-US" sz="1050" i="1" kern="0" dirty="0">
                <a:latin typeface="Arial Narrow" panose="020B0606020202030204" pitchFamily="34" charset="0"/>
                <a:ea typeface="Times New Roman" panose="02020603050405020304" pitchFamily="18" charset="0"/>
              </a:rPr>
              <a:t>2</a:t>
            </a:r>
            <a:r>
              <a:rPr lang="en-US" sz="1050" kern="0" dirty="0">
                <a:latin typeface="Arial Narrow" panose="020B0606020202030204" pitchFamily="34" charset="0"/>
                <a:ea typeface="Times New Roman" panose="02020603050405020304" pitchFamily="18" charset="0"/>
              </a:rPr>
              <a:t>(6), 110-114.</a:t>
            </a: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 </a:t>
            </a: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Tang, A., Owen, C., Biocca, F., &amp; Mou, W. (2003, April). Comparative effectiveness of augmented reality</a:t>
            </a:r>
            <a:r>
              <a:rPr lang="en-US" sz="1050" kern="0" spc="-10"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in object assembly. </a:t>
            </a:r>
            <a:r>
              <a:rPr lang="en-US" sz="1050" i="1" kern="0" dirty="0">
                <a:latin typeface="Arial Narrow" panose="020B0606020202030204" pitchFamily="34" charset="0"/>
                <a:ea typeface="Times New Roman" panose="02020603050405020304" pitchFamily="18" charset="0"/>
              </a:rPr>
              <a:t>Paper presented at the meeting of CHI, </a:t>
            </a:r>
            <a:r>
              <a:rPr lang="en-US" sz="1050" kern="0" dirty="0">
                <a:latin typeface="Arial Narrow" panose="020B0606020202030204" pitchFamily="34" charset="0"/>
                <a:ea typeface="Times New Roman" panose="02020603050405020304" pitchFamily="18" charset="0"/>
              </a:rPr>
              <a:t>Ft. Lauderdale, Florida.</a:t>
            </a: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 </a:t>
            </a:r>
          </a:p>
          <a:p>
            <a:pPr marL="76200" indent="0" algn="just">
              <a:spcBef>
                <a:spcPts val="0"/>
              </a:spcBef>
              <a:spcAft>
                <a:spcPts val="0"/>
              </a:spcAft>
              <a:buFont typeface="Wingdings" charset="2"/>
              <a:buNone/>
            </a:pPr>
            <a:r>
              <a:rPr lang="en-US" sz="1050" kern="0" dirty="0">
                <a:latin typeface="Arial Narrow" panose="020B0606020202030204" pitchFamily="34" charset="0"/>
                <a:ea typeface="Times New Roman" panose="02020603050405020304" pitchFamily="18" charset="0"/>
              </a:rPr>
              <a:t>Wu,</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H.</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K.,</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Lee,</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S.</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W.</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Y.,</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Chang,</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H.</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Y.,</a:t>
            </a:r>
            <a:r>
              <a:rPr lang="en-US" sz="1050" kern="0" spc="130"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&amp;</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Liang,</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J.</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C.</a:t>
            </a:r>
            <a:r>
              <a:rPr lang="en-US" sz="1050" kern="0" spc="130"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(2013).</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Current</a:t>
            </a:r>
            <a:r>
              <a:rPr lang="en-US" sz="1050" kern="0" spc="120"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status,</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opportunities</a:t>
            </a:r>
            <a:r>
              <a:rPr lang="en-US" sz="1050" kern="0" spc="120"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and</a:t>
            </a:r>
            <a:r>
              <a:rPr lang="en-US" sz="1050" kern="0" spc="125"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challenges</a:t>
            </a:r>
            <a:r>
              <a:rPr lang="en-US" sz="1050" kern="0" spc="120" dirty="0">
                <a:latin typeface="Arial Narrow" panose="020B0606020202030204" pitchFamily="34" charset="0"/>
                <a:ea typeface="Times New Roman" panose="02020603050405020304" pitchFamily="18" charset="0"/>
              </a:rPr>
              <a:t> </a:t>
            </a:r>
            <a:r>
              <a:rPr lang="en-US" sz="1050" kern="0" dirty="0">
                <a:latin typeface="Arial Narrow" panose="020B0606020202030204" pitchFamily="34" charset="0"/>
                <a:ea typeface="Times New Roman" panose="02020603050405020304" pitchFamily="18" charset="0"/>
              </a:rPr>
              <a:t>of augmented reality in education. </a:t>
            </a:r>
            <a:r>
              <a:rPr lang="en-US" sz="1050" i="1" kern="0" dirty="0">
                <a:latin typeface="Arial Narrow" panose="020B0606020202030204" pitchFamily="34" charset="0"/>
                <a:ea typeface="Times New Roman" panose="02020603050405020304" pitchFamily="18" charset="0"/>
              </a:rPr>
              <a:t>Computers &amp; Education</a:t>
            </a:r>
            <a:r>
              <a:rPr lang="en-US" sz="1050" kern="0" dirty="0">
                <a:latin typeface="Arial Narrow" panose="020B0606020202030204" pitchFamily="34" charset="0"/>
                <a:ea typeface="Times New Roman" panose="02020603050405020304" pitchFamily="18" charset="0"/>
              </a:rPr>
              <a:t>, </a:t>
            </a:r>
            <a:r>
              <a:rPr lang="en-US" sz="1050" i="1" kern="0" dirty="0">
                <a:latin typeface="Arial Narrow" panose="020B0606020202030204" pitchFamily="34" charset="0"/>
                <a:ea typeface="Times New Roman" panose="02020603050405020304" pitchFamily="18" charset="0"/>
              </a:rPr>
              <a:t>62</a:t>
            </a:r>
            <a:r>
              <a:rPr lang="en-US" sz="1050" kern="0" dirty="0">
                <a:latin typeface="Arial Narrow" panose="020B0606020202030204" pitchFamily="34" charset="0"/>
                <a:ea typeface="Times New Roman" panose="02020603050405020304" pitchFamily="18" charset="0"/>
              </a:rPr>
              <a:t>, 41-49.</a:t>
            </a:r>
          </a:p>
          <a:p>
            <a:pPr marL="0" indent="0">
              <a:buNone/>
            </a:pPr>
            <a:endParaRPr lang="en-US" sz="1050" dirty="0"/>
          </a:p>
        </p:txBody>
      </p:sp>
      <p:sp>
        <p:nvSpPr>
          <p:cNvPr id="4" name="Content Placeholder 3">
            <a:extLst>
              <a:ext uri="{FF2B5EF4-FFF2-40B4-BE49-F238E27FC236}">
                <a16:creationId xmlns:a16="http://schemas.microsoft.com/office/drawing/2014/main" id="{B9E0B1E5-5BA0-A3E3-86C3-82151FDA5CF5}"/>
              </a:ext>
            </a:extLst>
          </p:cNvPr>
          <p:cNvSpPr>
            <a:spLocks noGrp="1"/>
          </p:cNvSpPr>
          <p:nvPr>
            <p:ph type="body" sz="quarter" idx="12"/>
          </p:nvPr>
        </p:nvSpPr>
        <p:spPr/>
        <p:txBody>
          <a:bodyPr/>
          <a:lstStyle/>
          <a:p>
            <a:pPr marL="0" marR="110490" indent="-457200" algn="just">
              <a:spcBef>
                <a:spcPts val="1130"/>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Bates,</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D.,</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Maechler,</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M.,</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Bolker,</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B.,</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Walker,</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S.,</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Christensen,</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R.</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H.</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B.,</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&amp;</a:t>
            </a:r>
            <a:r>
              <a:rPr lang="en-US" sz="1050" spc="-1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Singmann,</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H.</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(2015).</a:t>
            </a:r>
            <a:r>
              <a:rPr lang="en-US" sz="1050" spc="-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lme4:</a:t>
            </a:r>
            <a:r>
              <a:rPr lang="en-US" sz="1050" spc="-1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Linear mixed- effects models using Eigen and S4, 2014. </a:t>
            </a:r>
            <a:r>
              <a:rPr lang="en-US" sz="1050" i="1" dirty="0">
                <a:effectLst/>
                <a:latin typeface="Arial Narrow" panose="020B0606020202030204" pitchFamily="34" charset="0"/>
                <a:ea typeface="Times New Roman" panose="02020603050405020304" pitchFamily="18" charset="0"/>
                <a:cs typeface="Arial" panose="020B0604020202020204" pitchFamily="34" charset="0"/>
              </a:rPr>
              <a:t>CRAN, 1</a:t>
            </a:r>
            <a:r>
              <a:rPr lang="en-US" sz="1050" dirty="0">
                <a:effectLst/>
                <a:latin typeface="Arial Narrow" panose="020B0606020202030204" pitchFamily="34" charset="0"/>
                <a:ea typeface="Times New Roman" panose="02020603050405020304" pitchFamily="18" charset="0"/>
                <a:cs typeface="Arial" panose="020B0604020202020204" pitchFamily="34" charset="0"/>
              </a:rPr>
              <a:t>(4).</a:t>
            </a:r>
          </a:p>
          <a:p>
            <a:pPr marL="0" marR="110490" indent="-457200" algn="just">
              <a:spcBef>
                <a:spcPts val="0"/>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 </a:t>
            </a:r>
          </a:p>
          <a:p>
            <a:pPr marL="0" marR="109855" indent="-457200" algn="just">
              <a:spcBef>
                <a:spcPts val="0"/>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Brunyé, T. T., Moran, J. M., Houck, L. A., Taylor, H. A., &amp; Mahoney, C. R. (2016). Registration errors in beacon- based navigation guidance systems: Influences on path efficiency and user reliance.</a:t>
            </a:r>
            <a:r>
              <a:rPr lang="en-US" sz="1050" spc="-1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dirty="0">
                <a:effectLst/>
                <a:latin typeface="Arial Narrow" panose="020B0606020202030204" pitchFamily="34" charset="0"/>
                <a:ea typeface="Times New Roman" panose="02020603050405020304" pitchFamily="18" charset="0"/>
                <a:cs typeface="Arial" panose="020B0604020202020204" pitchFamily="34" charset="0"/>
              </a:rPr>
              <a:t>International Journal of Human-Computer Studies</a:t>
            </a:r>
            <a:r>
              <a:rPr lang="en-US" sz="105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dirty="0">
                <a:effectLst/>
                <a:latin typeface="Arial Narrow" panose="020B0606020202030204" pitchFamily="34" charset="0"/>
                <a:ea typeface="Times New Roman" panose="02020603050405020304" pitchFamily="18" charset="0"/>
                <a:cs typeface="Arial" panose="020B0604020202020204" pitchFamily="34" charset="0"/>
              </a:rPr>
              <a:t>96</a:t>
            </a:r>
            <a:r>
              <a:rPr lang="en-US" sz="1050" dirty="0">
                <a:effectLst/>
                <a:latin typeface="Arial Narrow" panose="020B0606020202030204" pitchFamily="34" charset="0"/>
                <a:ea typeface="Times New Roman" panose="02020603050405020304" pitchFamily="18" charset="0"/>
                <a:cs typeface="Arial" panose="020B0604020202020204" pitchFamily="34" charset="0"/>
              </a:rPr>
              <a:t>, 1-11.</a:t>
            </a:r>
          </a:p>
          <a:p>
            <a:pPr marL="0" marR="109855" indent="-457200" algn="just">
              <a:spcBef>
                <a:spcPts val="0"/>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 </a:t>
            </a:r>
          </a:p>
          <a:p>
            <a:pPr marL="0" indent="-457200" algn="just">
              <a:spcBef>
                <a:spcPts val="0"/>
              </a:spcBef>
              <a:spcAft>
                <a:spcPts val="0"/>
              </a:spcAft>
              <a:buNone/>
            </a:pPr>
            <a:r>
              <a:rPr lang="en-US" sz="1050" dirty="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Chen, L., Liu, Y., Li, Y., Yu, L., Gao, B., Caon, M., ... &amp; Liang, H. N. (2021). Effect of visual cues on pointing tasks in co-located augmented reality collaboration. In </a:t>
            </a:r>
            <a:r>
              <a:rPr lang="en-US" sz="1050" i="1" dirty="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Proceedings of the 2021 ACM Symposium on Spatial User Interaction</a:t>
            </a:r>
            <a:r>
              <a:rPr lang="en-US" sz="1050" dirty="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 (pp. 1-12). </a:t>
            </a:r>
            <a:endParaRPr lang="en-US" sz="1050" dirty="0">
              <a:effectLst/>
              <a:latin typeface="Arial Narrow" panose="020B0606020202030204" pitchFamily="34" charset="0"/>
              <a:ea typeface="Times New Roman" panose="02020603050405020304" pitchFamily="18" charset="0"/>
              <a:cs typeface="Arial" panose="020B0604020202020204" pitchFamily="34" charset="0"/>
            </a:endParaRPr>
          </a:p>
          <a:p>
            <a:pPr marL="0" indent="-457200" algn="just">
              <a:spcBef>
                <a:spcPts val="0"/>
              </a:spcBef>
              <a:spcAft>
                <a:spcPts val="0"/>
              </a:spcAft>
              <a:buNone/>
            </a:pPr>
            <a:r>
              <a:rPr lang="en-US" sz="1050" dirty="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050" dirty="0">
              <a:effectLst/>
              <a:latin typeface="Arial Narrow" panose="020B0606020202030204" pitchFamily="34" charset="0"/>
              <a:ea typeface="Times New Roman" panose="02020603050405020304" pitchFamily="18" charset="0"/>
              <a:cs typeface="Arial" panose="020B0604020202020204" pitchFamily="34" charset="0"/>
            </a:endParaRPr>
          </a:p>
          <a:p>
            <a:pPr marL="0" marR="108585" indent="-457200" algn="just">
              <a:spcBef>
                <a:spcPts val="0"/>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Dixon, B. J., Daly, M. J., Chan, H., Vescan, A. D., Witterick, I. J., &amp; Irish, J. C. (2013). Surgeons blinded by enhanced navigation: the effect of augmented reality on attention. </a:t>
            </a:r>
            <a:r>
              <a:rPr lang="en-US" sz="1050" i="1" dirty="0">
                <a:effectLst/>
                <a:latin typeface="Arial Narrow" panose="020B0606020202030204" pitchFamily="34" charset="0"/>
                <a:ea typeface="Times New Roman" panose="02020603050405020304" pitchFamily="18" charset="0"/>
                <a:cs typeface="Arial" panose="020B0604020202020204" pitchFamily="34" charset="0"/>
              </a:rPr>
              <a:t>Surgical endoscopy</a:t>
            </a:r>
            <a:r>
              <a:rPr lang="en-US" sz="105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dirty="0">
                <a:effectLst/>
                <a:latin typeface="Arial Narrow" panose="020B0606020202030204" pitchFamily="34" charset="0"/>
                <a:ea typeface="Times New Roman" panose="02020603050405020304" pitchFamily="18" charset="0"/>
                <a:cs typeface="Arial" panose="020B0604020202020204" pitchFamily="34" charset="0"/>
              </a:rPr>
              <a:t>27</a:t>
            </a:r>
            <a:r>
              <a:rPr lang="en-US" sz="1050" dirty="0">
                <a:effectLst/>
                <a:latin typeface="Arial Narrow" panose="020B0606020202030204" pitchFamily="34" charset="0"/>
                <a:ea typeface="Times New Roman" panose="02020603050405020304" pitchFamily="18" charset="0"/>
                <a:cs typeface="Arial" panose="020B0604020202020204" pitchFamily="34" charset="0"/>
              </a:rPr>
              <a:t>(2), 454-461.</a:t>
            </a:r>
          </a:p>
          <a:p>
            <a:pPr marL="0" marR="108585" indent="-457200" algn="just">
              <a:spcBef>
                <a:spcPts val="0"/>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 </a:t>
            </a:r>
          </a:p>
          <a:p>
            <a:pPr marL="0" indent="-457200" algn="just">
              <a:spcBef>
                <a:spcPts val="0"/>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Dunleavy,</a:t>
            </a:r>
            <a:r>
              <a:rPr lang="en-US" sz="1050" spc="3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M.,</a:t>
            </a:r>
            <a:r>
              <a:rPr lang="en-US" sz="1050" spc="4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&amp;</a:t>
            </a:r>
            <a:r>
              <a:rPr lang="en-US" sz="1050"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Dede,</a:t>
            </a:r>
            <a:r>
              <a:rPr lang="en-US" sz="1050" spc="3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C.</a:t>
            </a:r>
            <a:r>
              <a:rPr lang="en-US" sz="1050" spc="3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(2014).</a:t>
            </a:r>
            <a:r>
              <a:rPr lang="en-US" sz="1050"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Augmented</a:t>
            </a:r>
            <a:r>
              <a:rPr lang="en-US" sz="1050"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reality</a:t>
            </a:r>
            <a:r>
              <a:rPr lang="en-US" sz="1050"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teaching</a:t>
            </a:r>
            <a:r>
              <a:rPr lang="en-US" sz="1050"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and</a:t>
            </a:r>
            <a:r>
              <a:rPr lang="en-US" sz="1050"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learning.</a:t>
            </a:r>
            <a:r>
              <a:rPr lang="en-US" sz="1050" spc="5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In</a:t>
            </a:r>
            <a:r>
              <a:rPr lang="en-US" sz="1050" spc="3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M.</a:t>
            </a:r>
            <a:r>
              <a:rPr lang="en-US" sz="1050" spc="5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Spector,</a:t>
            </a:r>
            <a:r>
              <a:rPr lang="en-US" sz="1050" spc="3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M.</a:t>
            </a:r>
            <a:r>
              <a:rPr lang="en-US" sz="1050" spc="3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Merrill,</a:t>
            </a:r>
            <a:r>
              <a:rPr lang="en-US" sz="1050" spc="3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J.</a:t>
            </a:r>
            <a:r>
              <a:rPr lang="en-US" sz="1050" spc="35" dirty="0">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Ellen</a:t>
            </a:r>
            <a:r>
              <a:rPr lang="en-US" sz="1050"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spc="-50" dirty="0">
                <a:effectLst/>
                <a:latin typeface="Arial Narrow" panose="020B0606020202030204" pitchFamily="34" charset="0"/>
                <a:ea typeface="Times New Roman" panose="02020603050405020304" pitchFamily="18" charset="0"/>
                <a:cs typeface="Arial" panose="020B0604020202020204" pitchFamily="34" charset="0"/>
              </a:rPr>
              <a:t>&amp;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M. Bishop (Eds.), </a:t>
            </a:r>
            <a:r>
              <a:rPr lang="en-US" sz="1050" i="1" dirty="0">
                <a:effectLst/>
                <a:latin typeface="Arial Narrow" panose="020B0606020202030204" pitchFamily="34" charset="0"/>
                <a:ea typeface="Times New Roman" panose="02020603050405020304" pitchFamily="18" charset="0"/>
                <a:cs typeface="Arial" panose="020B0604020202020204" pitchFamily="34" charset="0"/>
              </a:rPr>
              <a:t>Handbook of research on educational communications and technology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(pp. 735-745). New York, NY: Springer.</a:t>
            </a:r>
          </a:p>
          <a:p>
            <a:pPr marL="0" marR="109855" indent="-457200" algn="just">
              <a:spcBef>
                <a:spcPts val="0"/>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 </a:t>
            </a:r>
          </a:p>
          <a:p>
            <a:pPr marL="0" marR="113030" indent="-457200" algn="just">
              <a:spcBef>
                <a:spcPts val="5"/>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Egly, R., Driver, J., &amp; Rafal, R. D. (1994). Shifting visual attention between objects and locations: evidence from normal and parietal lesion subjects. </a:t>
            </a:r>
            <a:r>
              <a:rPr lang="en-US" sz="1050" i="1" dirty="0">
                <a:effectLst/>
                <a:latin typeface="Arial Narrow" panose="020B0606020202030204" pitchFamily="34" charset="0"/>
                <a:ea typeface="Times New Roman" panose="02020603050405020304" pitchFamily="18" charset="0"/>
                <a:cs typeface="Arial" panose="020B0604020202020204" pitchFamily="34" charset="0"/>
              </a:rPr>
              <a:t>Journal of Experimental Psychology: General</a:t>
            </a:r>
            <a:r>
              <a:rPr lang="en-US" sz="105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dirty="0">
                <a:effectLst/>
                <a:latin typeface="Arial Narrow" panose="020B0606020202030204" pitchFamily="34" charset="0"/>
                <a:ea typeface="Times New Roman" panose="02020603050405020304" pitchFamily="18" charset="0"/>
                <a:cs typeface="Arial" panose="020B0604020202020204" pitchFamily="34" charset="0"/>
              </a:rPr>
              <a:t>123</a:t>
            </a:r>
            <a:r>
              <a:rPr lang="en-US" sz="1050" dirty="0">
                <a:effectLst/>
                <a:latin typeface="Arial Narrow" panose="020B0606020202030204" pitchFamily="34" charset="0"/>
                <a:ea typeface="Times New Roman" panose="02020603050405020304" pitchFamily="18" charset="0"/>
                <a:cs typeface="Arial" panose="020B0604020202020204" pitchFamily="34" charset="0"/>
              </a:rPr>
              <a:t>(2), 161.</a:t>
            </a:r>
          </a:p>
          <a:p>
            <a:pPr marL="0" marR="113030" indent="-457200" algn="just">
              <a:spcBef>
                <a:spcPts val="5"/>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 </a:t>
            </a:r>
          </a:p>
          <a:p>
            <a:pPr marL="0" marR="109855" indent="-457200" algn="just">
              <a:spcBef>
                <a:spcPts val="0"/>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Graybeal,</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J.</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J.,</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Monfort,</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S.</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S.,</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Du</a:t>
            </a:r>
            <a:r>
              <a:rPr lang="en-US" sz="1050" spc="19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Bosq,</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T.</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W.,</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&amp;</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Familoni,</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B.</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O.</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(2018).</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Human</a:t>
            </a:r>
            <a:r>
              <a:rPr lang="en-US" sz="1050" spc="20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perception</a:t>
            </a:r>
            <a:r>
              <a:rPr lang="en-US" sz="1050" spc="19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dirty="0">
                <a:effectLst/>
                <a:latin typeface="Arial Narrow" panose="020B0606020202030204" pitchFamily="34" charset="0"/>
                <a:ea typeface="Times New Roman" panose="02020603050405020304" pitchFamily="18" charset="0"/>
                <a:cs typeface="Arial" panose="020B0604020202020204" pitchFamily="34" charset="0"/>
              </a:rPr>
              <a:t>testing methodology for evaluating EO/IR imaging systems. In</a:t>
            </a:r>
            <a:r>
              <a:rPr lang="en-US" sz="1050" spc="-5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dirty="0">
                <a:effectLst/>
                <a:latin typeface="Arial Narrow" panose="020B0606020202030204" pitchFamily="34" charset="0"/>
                <a:ea typeface="Times New Roman" panose="02020603050405020304" pitchFamily="18" charset="0"/>
                <a:cs typeface="Arial" panose="020B0604020202020204" pitchFamily="34" charset="0"/>
              </a:rPr>
              <a:t>Infrared Imaging Systems: Design, Analysis, Modeling, </a:t>
            </a:r>
            <a:r>
              <a:rPr lang="en-US" sz="1050" i="1" spc="-10" dirty="0">
                <a:effectLst/>
                <a:latin typeface="Arial Narrow" panose="020B0606020202030204" pitchFamily="34" charset="0"/>
                <a:ea typeface="Times New Roman" panose="02020603050405020304" pitchFamily="18" charset="0"/>
                <a:cs typeface="Arial" panose="020B0604020202020204" pitchFamily="34" charset="0"/>
              </a:rPr>
              <a:t>and</a:t>
            </a:r>
            <a:r>
              <a:rPr lang="en-US" sz="1050" i="1" spc="-4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spc="-10" dirty="0">
                <a:effectLst/>
                <a:latin typeface="Arial Narrow" panose="020B0606020202030204" pitchFamily="34" charset="0"/>
                <a:ea typeface="Times New Roman" panose="02020603050405020304" pitchFamily="18" charset="0"/>
                <a:cs typeface="Arial" panose="020B0604020202020204" pitchFamily="34" charset="0"/>
              </a:rPr>
              <a:t>Testing</a:t>
            </a:r>
            <a:r>
              <a:rPr lang="en-US" sz="1050" i="1"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spc="-10" dirty="0">
                <a:effectLst/>
                <a:latin typeface="Arial Narrow" panose="020B0606020202030204" pitchFamily="34" charset="0"/>
                <a:ea typeface="Times New Roman" panose="02020603050405020304" pitchFamily="18" charset="0"/>
                <a:cs typeface="Arial" panose="020B0604020202020204" pitchFamily="34" charset="0"/>
              </a:rPr>
              <a:t>XXIX</a:t>
            </a:r>
            <a:r>
              <a:rPr lang="en-US" sz="1050" i="1" spc="-3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spc="-10" dirty="0">
                <a:effectLst/>
                <a:latin typeface="Arial Narrow" panose="020B0606020202030204" pitchFamily="34" charset="0"/>
                <a:ea typeface="Times New Roman" panose="02020603050405020304" pitchFamily="18" charset="0"/>
                <a:cs typeface="Arial" panose="020B0604020202020204" pitchFamily="34" charset="0"/>
              </a:rPr>
              <a:t>(Vol.</a:t>
            </a:r>
            <a:r>
              <a:rPr lang="en-US" sz="1050" i="1" spc="-4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spc="-10" dirty="0">
                <a:effectLst/>
                <a:latin typeface="Arial Narrow" panose="020B0606020202030204" pitchFamily="34" charset="0"/>
                <a:ea typeface="Times New Roman" panose="02020603050405020304" pitchFamily="18" charset="0"/>
                <a:cs typeface="Arial" panose="020B0604020202020204" pitchFamily="34" charset="0"/>
              </a:rPr>
              <a:t>10625,</a:t>
            </a:r>
            <a:r>
              <a:rPr lang="en-US" sz="1050" i="1" spc="-3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spc="-10" dirty="0">
                <a:effectLst/>
                <a:latin typeface="Arial Narrow" panose="020B0606020202030204" pitchFamily="34" charset="0"/>
                <a:ea typeface="Times New Roman" panose="02020603050405020304" pitchFamily="18" charset="0"/>
                <a:cs typeface="Arial" panose="020B0604020202020204" pitchFamily="34" charset="0"/>
              </a:rPr>
              <a:t>p.</a:t>
            </a:r>
            <a:r>
              <a:rPr lang="en-US" sz="1050" i="1" spc="-4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i="1" spc="-10" dirty="0">
                <a:effectLst/>
                <a:latin typeface="Arial Narrow" panose="020B0606020202030204" pitchFamily="34" charset="0"/>
                <a:ea typeface="Times New Roman" panose="02020603050405020304" pitchFamily="18" charset="0"/>
                <a:cs typeface="Arial" panose="020B0604020202020204" pitchFamily="34" charset="0"/>
              </a:rPr>
              <a:t>106250T).</a:t>
            </a:r>
            <a:r>
              <a:rPr lang="en-US" sz="1050" i="1"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spc="-10" dirty="0">
                <a:effectLst/>
                <a:latin typeface="Arial Narrow" panose="020B0606020202030204" pitchFamily="34" charset="0"/>
                <a:ea typeface="Times New Roman" panose="02020603050405020304" pitchFamily="18" charset="0"/>
                <a:cs typeface="Arial" panose="020B0604020202020204" pitchFamily="34" charset="0"/>
              </a:rPr>
              <a:t>International</a:t>
            </a:r>
            <a:r>
              <a:rPr lang="en-US" sz="1050"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spc="-10" dirty="0">
                <a:effectLst/>
                <a:latin typeface="Arial Narrow" panose="020B0606020202030204" pitchFamily="34" charset="0"/>
                <a:ea typeface="Times New Roman" panose="02020603050405020304" pitchFamily="18" charset="0"/>
                <a:cs typeface="Arial" panose="020B0604020202020204" pitchFamily="34" charset="0"/>
              </a:rPr>
              <a:t>Society</a:t>
            </a:r>
            <a:r>
              <a:rPr lang="en-US" sz="1050" spc="-4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spc="-10" dirty="0">
                <a:effectLst/>
                <a:latin typeface="Arial Narrow" panose="020B0606020202030204" pitchFamily="34" charset="0"/>
                <a:ea typeface="Times New Roman" panose="02020603050405020304" pitchFamily="18" charset="0"/>
                <a:cs typeface="Arial" panose="020B0604020202020204" pitchFamily="34" charset="0"/>
              </a:rPr>
              <a:t>for</a:t>
            </a:r>
            <a:r>
              <a:rPr lang="en-US" sz="1050" spc="-4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spc="-10" dirty="0">
                <a:effectLst/>
                <a:latin typeface="Arial Narrow" panose="020B0606020202030204" pitchFamily="34" charset="0"/>
                <a:ea typeface="Times New Roman" panose="02020603050405020304" pitchFamily="18" charset="0"/>
                <a:cs typeface="Arial" panose="020B0604020202020204" pitchFamily="34" charset="0"/>
              </a:rPr>
              <a:t>Optics</a:t>
            </a:r>
            <a:r>
              <a:rPr lang="en-US" sz="1050" spc="-50"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spc="-10" dirty="0">
                <a:effectLst/>
                <a:latin typeface="Arial Narrow" panose="020B0606020202030204" pitchFamily="34" charset="0"/>
                <a:ea typeface="Times New Roman" panose="02020603050405020304" pitchFamily="18" charset="0"/>
                <a:cs typeface="Arial" panose="020B0604020202020204" pitchFamily="34" charset="0"/>
              </a:rPr>
              <a:t>and</a:t>
            </a:r>
            <a:r>
              <a:rPr lang="en-US" sz="1050" spc="-45" dirty="0">
                <a:effectLst/>
                <a:latin typeface="Arial Narrow" panose="020B0606020202030204" pitchFamily="34" charset="0"/>
                <a:ea typeface="Times New Roman" panose="02020603050405020304" pitchFamily="18" charset="0"/>
                <a:cs typeface="Arial" panose="020B0604020202020204" pitchFamily="34" charset="0"/>
              </a:rPr>
              <a:t> </a:t>
            </a:r>
            <a:r>
              <a:rPr lang="en-US" sz="1050" spc="-10" dirty="0">
                <a:effectLst/>
                <a:latin typeface="Arial Narrow" panose="020B0606020202030204" pitchFamily="34" charset="0"/>
                <a:ea typeface="Times New Roman" panose="02020603050405020304" pitchFamily="18" charset="0"/>
                <a:cs typeface="Arial" panose="020B0604020202020204" pitchFamily="34" charset="0"/>
              </a:rPr>
              <a:t>Photonics.</a:t>
            </a:r>
          </a:p>
          <a:p>
            <a:pPr marL="0" marR="109855" indent="-457200" algn="just">
              <a:spcBef>
                <a:spcPts val="0"/>
              </a:spcBef>
              <a:spcAft>
                <a:spcPts val="0"/>
              </a:spcAft>
              <a:buNone/>
            </a:pPr>
            <a:endParaRPr lang="en-US" sz="1050" spc="-10" dirty="0">
              <a:latin typeface="Arial Narrow" panose="020B0606020202030204" pitchFamily="34" charset="0"/>
              <a:ea typeface="Times New Roman" panose="02020603050405020304" pitchFamily="18" charset="0"/>
              <a:cs typeface="Arial" panose="020B0604020202020204" pitchFamily="34" charset="0"/>
            </a:endParaRPr>
          </a:p>
          <a:p>
            <a:pPr marL="0" marR="109855" indent="-457200" algn="just">
              <a:spcBef>
                <a:spcPts val="0"/>
              </a:spcBef>
              <a:spcAft>
                <a:spcPts val="0"/>
              </a:spcAft>
              <a:buNone/>
            </a:pPr>
            <a:r>
              <a:rPr lang="en-US" sz="1050" dirty="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Graybeal, J. J., Nguyen, R. T., &amp; Du Bosq, T. W. (2019). Simulating human vehicle identification performance with infrared imagery and augmented reality assistance. In </a:t>
            </a:r>
            <a:r>
              <a:rPr lang="en-US" sz="1050" i="1" dirty="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Infrared Imaging Systems: Design, Analysis, Modeling, and Testing XXX</a:t>
            </a:r>
            <a:r>
              <a:rPr lang="en-US" sz="1050" dirty="0">
                <a:solidFill>
                  <a:srgbClr val="222222"/>
                </a:solidFill>
                <a:effectLst/>
                <a:latin typeface="Arial Narrow" panose="020B0606020202030204" pitchFamily="34" charset="0"/>
                <a:ea typeface="Times New Roman" panose="02020603050405020304" pitchFamily="18" charset="0"/>
                <a:cs typeface="Arial" panose="020B0604020202020204" pitchFamily="34" charset="0"/>
              </a:rPr>
              <a:t> (Vol. 11001, pp. 116-129). SPIE.</a:t>
            </a:r>
          </a:p>
          <a:p>
            <a:pPr marL="0" marR="109855" indent="-457200" algn="just">
              <a:spcBef>
                <a:spcPts val="0"/>
              </a:spcBef>
              <a:spcAft>
                <a:spcPts val="0"/>
              </a:spcAft>
              <a:buNone/>
            </a:pPr>
            <a:endParaRPr lang="en-US" sz="1050" dirty="0">
              <a:solidFill>
                <a:srgbClr val="222222"/>
              </a:solidFill>
              <a:latin typeface="Arial Narrow" panose="020B0606020202030204" pitchFamily="34" charset="0"/>
              <a:ea typeface="Times New Roman" panose="02020603050405020304" pitchFamily="18" charset="0"/>
              <a:cs typeface="Arial" panose="020B0604020202020204" pitchFamily="34" charset="0"/>
            </a:endParaRPr>
          </a:p>
          <a:p>
            <a:pPr marL="0" marR="109855" indent="-457200" algn="just">
              <a:spcBef>
                <a:spcPts val="0"/>
              </a:spcBef>
              <a:spcAft>
                <a:spcPts val="0"/>
              </a:spcAft>
              <a:buNone/>
            </a:pPr>
            <a:r>
              <a:rPr lang="en-US" sz="1050" dirty="0">
                <a:effectLst/>
                <a:latin typeface="Arial Narrow" panose="020B0606020202030204" pitchFamily="34" charset="0"/>
                <a:ea typeface="Times New Roman" panose="02020603050405020304" pitchFamily="18" charset="0"/>
                <a:cs typeface="Arial" panose="020B0604020202020204" pitchFamily="34" charset="0"/>
              </a:rPr>
              <a:t>Graybeal, J. J., Nguyen, R. T. T., Du Bosq, T. W. (2019). Simulating Augmented Reality Spatial Accuracy Requirements for Target Acquisition Tasks. In </a:t>
            </a:r>
            <a:r>
              <a:rPr lang="en-US" sz="1050" i="1" dirty="0">
                <a:effectLst/>
                <a:latin typeface="Arial Narrow" panose="020B0606020202030204" pitchFamily="34" charset="0"/>
                <a:ea typeface="Times New Roman" panose="02020603050405020304" pitchFamily="18" charset="0"/>
                <a:cs typeface="Arial" panose="020B0604020202020204" pitchFamily="34" charset="0"/>
              </a:rPr>
              <a:t>Proc. of Interservice/Industry Training, Simulation and Education Conference.</a:t>
            </a:r>
            <a:endParaRPr lang="en-US" sz="1050" dirty="0">
              <a:effectLst/>
              <a:latin typeface="Arial Narrow" panose="020B0606020202030204" pitchFamily="34" charset="0"/>
              <a:ea typeface="Times New Roman" panose="02020603050405020304" pitchFamily="18" charset="0"/>
              <a:cs typeface="Arial" panose="020B0604020202020204" pitchFamily="34" charset="0"/>
            </a:endParaRPr>
          </a:p>
          <a:p>
            <a:pPr marL="0" marR="109855" indent="-457200" algn="just">
              <a:spcBef>
                <a:spcPts val="0"/>
              </a:spcBef>
              <a:spcAft>
                <a:spcPts val="0"/>
              </a:spcAft>
              <a:buNone/>
            </a:pPr>
            <a:endParaRPr lang="en-US" sz="1050" dirty="0">
              <a:effectLst/>
              <a:latin typeface="Arial Narrow" panose="020B0606020202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80142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1130C5-BCE9-F6B6-43A1-2EBE57158CB2}"/>
              </a:ext>
            </a:extLst>
          </p:cNvPr>
          <p:cNvSpPr>
            <a:spLocks noGrp="1"/>
          </p:cNvSpPr>
          <p:nvPr>
            <p:ph type="sldNum" sz="quarter" idx="10"/>
          </p:nvPr>
        </p:nvSpPr>
        <p:spPr/>
        <p:txBody>
          <a:bodyPr/>
          <a:lstStyle/>
          <a:p>
            <a:pPr>
              <a:defRPr/>
            </a:pPr>
            <a:fld id="{D68E8870-17DE-45C4-A8DD-7644B2422933}" type="slidenum">
              <a:rPr lang="en-US" smtClean="0"/>
              <a:pPr>
                <a:defRPr/>
              </a:pPr>
              <a:t>25</a:t>
            </a:fld>
            <a:endParaRPr lang="en-US" dirty="0"/>
          </a:p>
        </p:txBody>
      </p:sp>
      <p:sp>
        <p:nvSpPr>
          <p:cNvPr id="5" name="Text Placeholder 4">
            <a:extLst>
              <a:ext uri="{FF2B5EF4-FFF2-40B4-BE49-F238E27FC236}">
                <a16:creationId xmlns:a16="http://schemas.microsoft.com/office/drawing/2014/main" id="{81D5F5D1-54A1-E55B-FDBC-E9E020B2CF9F}"/>
              </a:ext>
            </a:extLst>
          </p:cNvPr>
          <p:cNvSpPr txBox="1">
            <a:spLocks/>
          </p:cNvSpPr>
          <p:nvPr/>
        </p:nvSpPr>
        <p:spPr>
          <a:xfrm>
            <a:off x="871093" y="2192256"/>
            <a:ext cx="10449813" cy="1229411"/>
          </a:xfrm>
          <a:prstGeom prst="rect">
            <a:avLst/>
          </a:prstGeom>
        </p:spPr>
        <p:txBody>
          <a:bodyPr anchor="ctr"/>
          <a:lstStyle>
            <a:defPPr>
              <a:defRPr lang="en-US"/>
            </a:defPPr>
            <a:lvl1pPr algn="r" rtl="0" fontAlgn="base">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ctr"/>
            <a:r>
              <a:rPr lang="en-US" sz="4000" b="1" dirty="0">
                <a:solidFill>
                  <a:srgbClr val="CC3300"/>
                </a:solidFill>
                <a:latin typeface="+mj-lt"/>
              </a:rPr>
              <a:t>Supplemental Slides</a:t>
            </a:r>
          </a:p>
        </p:txBody>
      </p:sp>
    </p:spTree>
    <p:extLst>
      <p:ext uri="{BB962C8B-B14F-4D97-AF65-F5344CB8AC3E}">
        <p14:creationId xmlns:p14="http://schemas.microsoft.com/office/powerpoint/2010/main" val="365958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B28F1F-D6CF-AD0D-203D-99F059FCD7BE}"/>
              </a:ext>
            </a:extLst>
          </p:cNvPr>
          <p:cNvSpPr>
            <a:spLocks noGrp="1"/>
          </p:cNvSpPr>
          <p:nvPr>
            <p:ph type="sldNum" sz="quarter" idx="10"/>
          </p:nvPr>
        </p:nvSpPr>
        <p:spPr/>
        <p:txBody>
          <a:bodyPr/>
          <a:lstStyle/>
          <a:p>
            <a:fld id="{D68E8870-17DE-45C4-A8DD-7644B2422933}" type="slidenum">
              <a:rPr lang="en-US" smtClean="0"/>
              <a:pPr/>
              <a:t>26</a:t>
            </a:fld>
            <a:endParaRPr lang="en-US" dirty="0"/>
          </a:p>
        </p:txBody>
      </p:sp>
      <p:pic>
        <p:nvPicPr>
          <p:cNvPr id="10" name="Picture 9">
            <a:extLst>
              <a:ext uri="{FF2B5EF4-FFF2-40B4-BE49-F238E27FC236}">
                <a16:creationId xmlns:a16="http://schemas.microsoft.com/office/drawing/2014/main" id="{7251597F-8012-5CDA-F830-6075E83ED749}"/>
              </a:ext>
            </a:extLst>
          </p:cNvPr>
          <p:cNvPicPr>
            <a:picLocks noChangeAspect="1"/>
          </p:cNvPicPr>
          <p:nvPr/>
        </p:nvPicPr>
        <p:blipFill>
          <a:blip r:embed="rId3"/>
          <a:stretch>
            <a:fillRect/>
          </a:stretch>
        </p:blipFill>
        <p:spPr>
          <a:xfrm>
            <a:off x="2562274" y="4233855"/>
            <a:ext cx="7064352" cy="2156647"/>
          </a:xfrm>
          <a:prstGeom prst="rect">
            <a:avLst/>
          </a:prstGeom>
        </p:spPr>
      </p:pic>
      <p:sp>
        <p:nvSpPr>
          <p:cNvPr id="3" name="Title 2">
            <a:extLst>
              <a:ext uri="{FF2B5EF4-FFF2-40B4-BE49-F238E27FC236}">
                <a16:creationId xmlns:a16="http://schemas.microsoft.com/office/drawing/2014/main" id="{B5E4EEFC-7113-BED1-344A-D80CBB3CCB46}"/>
              </a:ext>
            </a:extLst>
          </p:cNvPr>
          <p:cNvSpPr>
            <a:spLocks noGrp="1"/>
          </p:cNvSpPr>
          <p:nvPr>
            <p:ph type="title"/>
          </p:nvPr>
        </p:nvSpPr>
        <p:spPr/>
        <p:txBody>
          <a:bodyPr/>
          <a:lstStyle/>
          <a:p>
            <a:r>
              <a:rPr lang="en-US" dirty="0"/>
              <a:t>Results</a:t>
            </a:r>
          </a:p>
        </p:txBody>
      </p:sp>
      <p:sp>
        <p:nvSpPr>
          <p:cNvPr id="9" name="Text Placeholder 8">
            <a:extLst>
              <a:ext uri="{FF2B5EF4-FFF2-40B4-BE49-F238E27FC236}">
                <a16:creationId xmlns:a16="http://schemas.microsoft.com/office/drawing/2014/main" id="{029ECE54-CB05-C725-15EA-B52905007721}"/>
              </a:ext>
            </a:extLst>
          </p:cNvPr>
          <p:cNvSpPr>
            <a:spLocks noGrp="1"/>
          </p:cNvSpPr>
          <p:nvPr>
            <p:ph sz="quarter" idx="11"/>
          </p:nvPr>
        </p:nvSpPr>
        <p:spPr/>
        <p:txBody>
          <a:bodyPr/>
          <a:lstStyle/>
          <a:p>
            <a:pPr marL="0" indent="0">
              <a:buNone/>
            </a:pPr>
            <a:r>
              <a:rPr lang="en-US" b="1" dirty="0">
                <a:solidFill>
                  <a:srgbClr val="2B56AB"/>
                </a:solidFill>
              </a:rPr>
              <a:t>Target Acquisition (TA) Times </a:t>
            </a:r>
          </a:p>
          <a:p>
            <a:r>
              <a:rPr lang="en-US" sz="2100" dirty="0"/>
              <a:t>Imperfect visual cue information dramatically improved average TA performance relative to No Visual Cue Condition</a:t>
            </a:r>
          </a:p>
          <a:p>
            <a:r>
              <a:rPr lang="en-US" sz="2100" dirty="0"/>
              <a:t>Benefits of having visual cue information, plus the detriments of angular error, became more impactful at longer ranges</a:t>
            </a:r>
          </a:p>
          <a:p>
            <a:r>
              <a:rPr lang="en-US" sz="2100" dirty="0"/>
              <a:t>Compared to Perfect Visual Cue Condition, TA times </a:t>
            </a:r>
            <a:r>
              <a:rPr lang="en-US" sz="2100" i="1" dirty="0"/>
              <a:t>increased</a:t>
            </a:r>
            <a:r>
              <a:rPr lang="en-US" sz="2100" dirty="0"/>
              <a:t> with any degree of angular error, and these increases were magnified as range to target also increased</a:t>
            </a:r>
          </a:p>
          <a:p>
            <a:pPr marL="0" indent="0">
              <a:buNone/>
            </a:pPr>
            <a:endParaRPr lang="en-US" sz="1100" dirty="0"/>
          </a:p>
        </p:txBody>
      </p:sp>
      <p:sp>
        <p:nvSpPr>
          <p:cNvPr id="20" name="Rectangle 19">
            <a:extLst>
              <a:ext uri="{FF2B5EF4-FFF2-40B4-BE49-F238E27FC236}">
                <a16:creationId xmlns:a16="http://schemas.microsoft.com/office/drawing/2014/main" id="{612674DF-36B9-6FDE-D2B9-05F6A623D3A0}"/>
              </a:ext>
            </a:extLst>
          </p:cNvPr>
          <p:cNvSpPr/>
          <p:nvPr/>
        </p:nvSpPr>
        <p:spPr bwMode="auto">
          <a:xfrm>
            <a:off x="2196964" y="4021665"/>
            <a:ext cx="7816948" cy="33229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i="0" u="none" strike="noStrike" baseline="0" dirty="0">
                <a:solidFill>
                  <a:schemeClr val="tx1"/>
                </a:solidFill>
                <a:latin typeface="Arial Narrow" panose="020B0606020202030204" pitchFamily="34" charset="0"/>
              </a:rPr>
              <a:t>Difference in Target Acquisition Times Between Imperfect Visual Cue Information and Control Conditions </a:t>
            </a:r>
            <a:endParaRPr kumimoji="0" lang="en-US" sz="1800" b="1" i="0" u="none" strike="noStrike" normalizeH="0" baseline="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96047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591D15-E60F-B555-7BFF-9485767F74F9}"/>
              </a:ext>
            </a:extLst>
          </p:cNvPr>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sp>
        <p:nvSpPr>
          <p:cNvPr id="3" name="Title 2">
            <a:extLst>
              <a:ext uri="{FF2B5EF4-FFF2-40B4-BE49-F238E27FC236}">
                <a16:creationId xmlns:a16="http://schemas.microsoft.com/office/drawing/2014/main" id="{8C92F934-727E-60D2-D6CE-9ED8F3F054C0}"/>
              </a:ext>
            </a:extLst>
          </p:cNvPr>
          <p:cNvSpPr>
            <a:spLocks noGrp="1"/>
          </p:cNvSpPr>
          <p:nvPr>
            <p:ph type="title"/>
          </p:nvPr>
        </p:nvSpPr>
        <p:spPr/>
        <p:txBody>
          <a:bodyPr/>
          <a:lstStyle/>
          <a:p>
            <a:r>
              <a:rPr lang="en-US" dirty="0"/>
              <a:t>Appendix A</a:t>
            </a:r>
          </a:p>
        </p:txBody>
      </p:sp>
      <p:pic>
        <p:nvPicPr>
          <p:cNvPr id="9" name="Picture 8">
            <a:extLst>
              <a:ext uri="{FF2B5EF4-FFF2-40B4-BE49-F238E27FC236}">
                <a16:creationId xmlns:a16="http://schemas.microsoft.com/office/drawing/2014/main" id="{F9A099A1-A71E-336E-97B9-528106C27B05}"/>
              </a:ext>
            </a:extLst>
          </p:cNvPr>
          <p:cNvPicPr>
            <a:picLocks noChangeAspect="1"/>
          </p:cNvPicPr>
          <p:nvPr/>
        </p:nvPicPr>
        <p:blipFill>
          <a:blip r:embed="rId2"/>
          <a:stretch>
            <a:fillRect/>
          </a:stretch>
        </p:blipFill>
        <p:spPr>
          <a:xfrm>
            <a:off x="1884758" y="1707481"/>
            <a:ext cx="8422484" cy="3443038"/>
          </a:xfrm>
          <a:prstGeom prst="rect">
            <a:avLst/>
          </a:prstGeom>
        </p:spPr>
      </p:pic>
    </p:spTree>
    <p:extLst>
      <p:ext uri="{BB962C8B-B14F-4D97-AF65-F5344CB8AC3E}">
        <p14:creationId xmlns:p14="http://schemas.microsoft.com/office/powerpoint/2010/main" val="114052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591D15-E60F-B555-7BFF-9485767F74F9}"/>
              </a:ext>
            </a:extLst>
          </p:cNvPr>
          <p:cNvSpPr>
            <a:spLocks noGrp="1"/>
          </p:cNvSpPr>
          <p:nvPr>
            <p:ph type="sldNum" sz="quarter" idx="10"/>
          </p:nvPr>
        </p:nvSpPr>
        <p:spPr/>
        <p:txBody>
          <a:bodyPr/>
          <a:lstStyle/>
          <a:p>
            <a:pPr>
              <a:defRPr/>
            </a:pPr>
            <a:fld id="{D68E8870-17DE-45C4-A8DD-7644B2422933}" type="slidenum">
              <a:rPr lang="en-US" smtClean="0"/>
              <a:pPr>
                <a:defRPr/>
              </a:pPr>
              <a:t>28</a:t>
            </a:fld>
            <a:endParaRPr lang="en-US" dirty="0"/>
          </a:p>
        </p:txBody>
      </p:sp>
      <p:sp>
        <p:nvSpPr>
          <p:cNvPr id="3" name="Title 2">
            <a:extLst>
              <a:ext uri="{FF2B5EF4-FFF2-40B4-BE49-F238E27FC236}">
                <a16:creationId xmlns:a16="http://schemas.microsoft.com/office/drawing/2014/main" id="{8C92F934-727E-60D2-D6CE-9ED8F3F054C0}"/>
              </a:ext>
            </a:extLst>
          </p:cNvPr>
          <p:cNvSpPr>
            <a:spLocks noGrp="1"/>
          </p:cNvSpPr>
          <p:nvPr>
            <p:ph type="title"/>
          </p:nvPr>
        </p:nvSpPr>
        <p:spPr/>
        <p:txBody>
          <a:bodyPr/>
          <a:lstStyle/>
          <a:p>
            <a:r>
              <a:rPr lang="en-US" dirty="0"/>
              <a:t>Appendix B</a:t>
            </a:r>
          </a:p>
        </p:txBody>
      </p:sp>
      <p:pic>
        <p:nvPicPr>
          <p:cNvPr id="13" name="Picture 12">
            <a:extLst>
              <a:ext uri="{FF2B5EF4-FFF2-40B4-BE49-F238E27FC236}">
                <a16:creationId xmlns:a16="http://schemas.microsoft.com/office/drawing/2014/main" id="{9041381B-C08D-D792-DA04-2615DED40207}"/>
              </a:ext>
            </a:extLst>
          </p:cNvPr>
          <p:cNvPicPr>
            <a:picLocks noChangeAspect="1"/>
          </p:cNvPicPr>
          <p:nvPr/>
        </p:nvPicPr>
        <p:blipFill>
          <a:blip r:embed="rId2"/>
          <a:stretch>
            <a:fillRect/>
          </a:stretch>
        </p:blipFill>
        <p:spPr>
          <a:xfrm>
            <a:off x="2269832" y="1148895"/>
            <a:ext cx="7649235" cy="5241607"/>
          </a:xfrm>
          <a:prstGeom prst="rect">
            <a:avLst/>
          </a:prstGeom>
        </p:spPr>
      </p:pic>
    </p:spTree>
    <p:extLst>
      <p:ext uri="{BB962C8B-B14F-4D97-AF65-F5344CB8AC3E}">
        <p14:creationId xmlns:p14="http://schemas.microsoft.com/office/powerpoint/2010/main" val="115456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B25DE5-CD0A-5788-2597-EBE430454393}"/>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3</a:t>
            </a:fld>
            <a:endParaRPr lang="en-US" dirty="0"/>
          </a:p>
        </p:txBody>
      </p:sp>
      <p:sp>
        <p:nvSpPr>
          <p:cNvPr id="3" name="Title 2">
            <a:extLst>
              <a:ext uri="{FF2B5EF4-FFF2-40B4-BE49-F238E27FC236}">
                <a16:creationId xmlns:a16="http://schemas.microsoft.com/office/drawing/2014/main" id="{1E3EB9DF-CC56-8945-94C0-E500F8019FC0}"/>
              </a:ext>
            </a:extLst>
          </p:cNvPr>
          <p:cNvSpPr>
            <a:spLocks noGrp="1"/>
          </p:cNvSpPr>
          <p:nvPr>
            <p:ph type="title"/>
          </p:nvPr>
        </p:nvSpPr>
        <p:spPr>
          <a:xfrm>
            <a:off x="2397039" y="0"/>
            <a:ext cx="7416800" cy="795130"/>
          </a:xfrm>
        </p:spPr>
        <p:txBody>
          <a:bodyPr/>
          <a:lstStyle/>
          <a:p>
            <a:r>
              <a:rPr lang="en-US" dirty="0"/>
              <a:t>Quality of Visual Cue Information</a:t>
            </a:r>
          </a:p>
        </p:txBody>
      </p:sp>
      <p:sp>
        <p:nvSpPr>
          <p:cNvPr id="4" name="Content Placeholder 3">
            <a:extLst>
              <a:ext uri="{FF2B5EF4-FFF2-40B4-BE49-F238E27FC236}">
                <a16:creationId xmlns:a16="http://schemas.microsoft.com/office/drawing/2014/main" id="{02C49F72-94B9-157F-00A4-35639368DE96}"/>
              </a:ext>
            </a:extLst>
          </p:cNvPr>
          <p:cNvSpPr>
            <a:spLocks noGrp="1"/>
          </p:cNvSpPr>
          <p:nvPr>
            <p:ph sz="quarter" idx="11"/>
          </p:nvPr>
        </p:nvSpPr>
        <p:spPr>
          <a:xfrm>
            <a:off x="480132" y="1046715"/>
            <a:ext cx="11250613" cy="5075237"/>
          </a:xfrm>
        </p:spPr>
        <p:txBody>
          <a:bodyPr/>
          <a:lstStyle/>
          <a:p>
            <a:r>
              <a:rPr lang="en-US" sz="2600" dirty="0"/>
              <a:t>For AR technologies to be successful and for information to benefit Soldiers, it must be:</a:t>
            </a:r>
          </a:p>
          <a:p>
            <a:pPr lvl="1"/>
            <a:r>
              <a:rPr lang="en-US" sz="2200" b="1" dirty="0"/>
              <a:t>Perceivable</a:t>
            </a:r>
          </a:p>
          <a:p>
            <a:pPr lvl="1"/>
            <a:r>
              <a:rPr lang="en-US" sz="2200" b="1" dirty="0"/>
              <a:t>Comprehendible</a:t>
            </a:r>
          </a:p>
          <a:p>
            <a:pPr lvl="1"/>
            <a:r>
              <a:rPr lang="en-US" sz="2200" b="1" dirty="0"/>
              <a:t>Relevant</a:t>
            </a:r>
          </a:p>
          <a:p>
            <a:pPr lvl="1"/>
            <a:r>
              <a:rPr lang="en-US" sz="2200" b="1" dirty="0"/>
              <a:t>Timely</a:t>
            </a:r>
          </a:p>
          <a:p>
            <a:pPr lvl="1"/>
            <a:r>
              <a:rPr lang="en-US" sz="2200" b="1" dirty="0"/>
              <a:t>Accurate</a:t>
            </a:r>
          </a:p>
          <a:p>
            <a:pPr marL="609585" lvl="1" indent="0">
              <a:buNone/>
            </a:pPr>
            <a:endParaRPr lang="en-US" sz="1200" dirty="0"/>
          </a:p>
          <a:p>
            <a:r>
              <a:rPr lang="en-US" sz="2600" dirty="0"/>
              <a:t>If any of these dimensions are lacking, the information will not improve human operator performance and may even impair it</a:t>
            </a:r>
          </a:p>
          <a:p>
            <a:endParaRPr lang="en-US" sz="1200" dirty="0"/>
          </a:p>
          <a:p>
            <a:r>
              <a:rPr lang="en-US" sz="2600" dirty="0"/>
              <a:t>Simulation was used to systematically vary the quality of information to provide insight into how improvements or degradations affect operator performance </a:t>
            </a:r>
          </a:p>
          <a:p>
            <a:pPr marL="0" indent="0" algn="r">
              <a:buNone/>
            </a:pPr>
            <a:endParaRPr lang="en-US" sz="1200" dirty="0"/>
          </a:p>
          <a:p>
            <a:endParaRPr lang="en-US" sz="2400" dirty="0"/>
          </a:p>
          <a:p>
            <a:endParaRPr lang="en-US" dirty="0"/>
          </a:p>
        </p:txBody>
      </p:sp>
    </p:spTree>
    <p:extLst>
      <p:ext uri="{BB962C8B-B14F-4D97-AF65-F5344CB8AC3E}">
        <p14:creationId xmlns:p14="http://schemas.microsoft.com/office/powerpoint/2010/main" val="45284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69733-8004-DEFD-17A4-0BA9CBC484DA}"/>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4</a:t>
            </a:fld>
            <a:endParaRPr lang="en-US" dirty="0"/>
          </a:p>
        </p:txBody>
      </p:sp>
      <p:sp>
        <p:nvSpPr>
          <p:cNvPr id="3" name="Title 2">
            <a:extLst>
              <a:ext uri="{FF2B5EF4-FFF2-40B4-BE49-F238E27FC236}">
                <a16:creationId xmlns:a16="http://schemas.microsoft.com/office/drawing/2014/main" id="{0FFF4440-5304-1E07-4D72-DC76F9D15B16}"/>
              </a:ext>
            </a:extLst>
          </p:cNvPr>
          <p:cNvSpPr>
            <a:spLocks noGrp="1"/>
          </p:cNvSpPr>
          <p:nvPr>
            <p:ph type="title"/>
          </p:nvPr>
        </p:nvSpPr>
        <p:spPr>
          <a:xfrm>
            <a:off x="1964290" y="0"/>
            <a:ext cx="8263421" cy="795338"/>
          </a:xfrm>
        </p:spPr>
        <p:txBody>
          <a:bodyPr/>
          <a:lstStyle/>
          <a:p>
            <a:r>
              <a:rPr lang="en-US" dirty="0"/>
              <a:t>Quality of Visual Cue Information (cont.)</a:t>
            </a:r>
          </a:p>
        </p:txBody>
      </p:sp>
      <p:sp>
        <p:nvSpPr>
          <p:cNvPr id="4" name="Content Placeholder 3">
            <a:extLst>
              <a:ext uri="{FF2B5EF4-FFF2-40B4-BE49-F238E27FC236}">
                <a16:creationId xmlns:a16="http://schemas.microsoft.com/office/drawing/2014/main" id="{5D0055C6-36AE-E957-A944-3FD1354F34AE}"/>
              </a:ext>
            </a:extLst>
          </p:cNvPr>
          <p:cNvSpPr>
            <a:spLocks noGrp="1"/>
          </p:cNvSpPr>
          <p:nvPr>
            <p:ph sz="quarter" idx="11"/>
          </p:nvPr>
        </p:nvSpPr>
        <p:spPr>
          <a:xfrm>
            <a:off x="480132" y="1046715"/>
            <a:ext cx="11250613" cy="5075237"/>
          </a:xfrm>
        </p:spPr>
        <p:txBody>
          <a:bodyPr/>
          <a:lstStyle/>
          <a:p>
            <a:r>
              <a:rPr lang="en-US" sz="2600" b="1" dirty="0"/>
              <a:t>Visual cues </a:t>
            </a:r>
            <a:r>
              <a:rPr lang="en-US" sz="2600" dirty="0"/>
              <a:t>are designed to support a variety of tasks, such as navigation and target detection, by orienting the operator’s attention in a way that supports task completion</a:t>
            </a:r>
          </a:p>
          <a:p>
            <a:pPr marL="0" indent="0">
              <a:buNone/>
            </a:pPr>
            <a:endParaRPr lang="en-US" sz="1200" dirty="0"/>
          </a:p>
          <a:p>
            <a:r>
              <a:rPr lang="en-US" sz="2600" dirty="0"/>
              <a:t>Spatial registration of AR symbology remains a significant technical challenge</a:t>
            </a:r>
          </a:p>
          <a:p>
            <a:pPr marL="609585" lvl="1" indent="0">
              <a:buNone/>
            </a:pPr>
            <a:endParaRPr lang="en-US" sz="1200" dirty="0"/>
          </a:p>
          <a:p>
            <a:pPr marL="533399" indent="-457200"/>
            <a:r>
              <a:rPr lang="en-US" sz="2600" dirty="0"/>
              <a:t>Potential sources of spatial error can cause a visual cue to be perceived in a location that is either slightly or severely different than its ideal or intended position</a:t>
            </a:r>
            <a:endParaRPr lang="en-US" sz="2400" dirty="0"/>
          </a:p>
          <a:p>
            <a:pPr marL="0" indent="0">
              <a:buNone/>
            </a:pPr>
            <a:endParaRPr lang="en-US" sz="2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a:p>
            <a:pPr marL="0" indent="0" algn="r">
              <a:buNone/>
            </a:pPr>
            <a:endParaRPr lang="en-US" sz="1400" dirty="0"/>
          </a:p>
        </p:txBody>
      </p:sp>
      <p:pic>
        <p:nvPicPr>
          <p:cNvPr id="8" name="Picture 7" descr="A screenshot of a video game&#10;&#10;Description automatically generated">
            <a:extLst>
              <a:ext uri="{FF2B5EF4-FFF2-40B4-BE49-F238E27FC236}">
                <a16:creationId xmlns:a16="http://schemas.microsoft.com/office/drawing/2014/main" id="{72326BED-9BD4-55B7-DF1B-CCC27132AF9A}"/>
              </a:ext>
            </a:extLst>
          </p:cNvPr>
          <p:cNvPicPr>
            <a:picLocks noChangeAspect="1"/>
          </p:cNvPicPr>
          <p:nvPr/>
        </p:nvPicPr>
        <p:blipFill>
          <a:blip r:embed="rId3" cstate="print">
            <a:extLst>
              <a:ext uri="{28A0092B-C50C-407E-A947-70E740481C1C}">
                <a14:useLocalDpi xmlns:a14="http://schemas.microsoft.com/office/drawing/2010/main" val="0"/>
              </a:ext>
            </a:extLst>
          </a:blip>
          <a:srcRect l="22766" t="22222" r="23224" b="10733"/>
          <a:stretch/>
        </p:blipFill>
        <p:spPr>
          <a:xfrm>
            <a:off x="4383501" y="3761309"/>
            <a:ext cx="3421897" cy="2629193"/>
          </a:xfrm>
          <a:prstGeom prst="rect">
            <a:avLst/>
          </a:prstGeom>
        </p:spPr>
      </p:pic>
      <p:sp>
        <p:nvSpPr>
          <p:cNvPr id="9" name="TextBox 8">
            <a:extLst>
              <a:ext uri="{FF2B5EF4-FFF2-40B4-BE49-F238E27FC236}">
                <a16:creationId xmlns:a16="http://schemas.microsoft.com/office/drawing/2014/main" id="{45C2B0DD-8A62-7BBB-75F8-79BCCBCAC0FF}"/>
              </a:ext>
            </a:extLst>
          </p:cNvPr>
          <p:cNvSpPr txBox="1"/>
          <p:nvPr/>
        </p:nvSpPr>
        <p:spPr>
          <a:xfrm>
            <a:off x="7883596" y="4491130"/>
            <a:ext cx="2742364"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dirty="0"/>
              <a:t>Example of AR symbology with spatial error</a:t>
            </a:r>
          </a:p>
        </p:txBody>
      </p:sp>
    </p:spTree>
    <p:extLst>
      <p:ext uri="{BB962C8B-B14F-4D97-AF65-F5344CB8AC3E}">
        <p14:creationId xmlns:p14="http://schemas.microsoft.com/office/powerpoint/2010/main" val="308327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E5FD4D-8D26-4A5A-4996-CEF998C65BBB}"/>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5</a:t>
            </a:fld>
            <a:endParaRPr lang="en-US" dirty="0"/>
          </a:p>
        </p:txBody>
      </p:sp>
      <p:sp>
        <p:nvSpPr>
          <p:cNvPr id="3" name="Title 2">
            <a:extLst>
              <a:ext uri="{FF2B5EF4-FFF2-40B4-BE49-F238E27FC236}">
                <a16:creationId xmlns:a16="http://schemas.microsoft.com/office/drawing/2014/main" id="{A230F5C9-62C1-89DD-8CA2-4D1C8695A2C4}"/>
              </a:ext>
            </a:extLst>
          </p:cNvPr>
          <p:cNvSpPr>
            <a:spLocks noGrp="1"/>
          </p:cNvSpPr>
          <p:nvPr>
            <p:ph type="title"/>
          </p:nvPr>
        </p:nvSpPr>
        <p:spPr>
          <a:xfrm>
            <a:off x="2397039" y="0"/>
            <a:ext cx="7416800" cy="795130"/>
          </a:xfrm>
        </p:spPr>
        <p:txBody>
          <a:bodyPr/>
          <a:lstStyle/>
          <a:p>
            <a:r>
              <a:rPr lang="en-US" dirty="0"/>
              <a:t>Previous Experiment (2019 I/ITSEC)</a:t>
            </a:r>
          </a:p>
        </p:txBody>
      </p:sp>
      <p:sp>
        <p:nvSpPr>
          <p:cNvPr id="4" name="Content Placeholder 3">
            <a:extLst>
              <a:ext uri="{FF2B5EF4-FFF2-40B4-BE49-F238E27FC236}">
                <a16:creationId xmlns:a16="http://schemas.microsoft.com/office/drawing/2014/main" id="{6BB8CFE4-8396-816B-6730-E977C66A25BE}"/>
              </a:ext>
            </a:extLst>
          </p:cNvPr>
          <p:cNvSpPr>
            <a:spLocks noGrp="1"/>
          </p:cNvSpPr>
          <p:nvPr>
            <p:ph sz="quarter" idx="11"/>
          </p:nvPr>
        </p:nvSpPr>
        <p:spPr>
          <a:xfrm>
            <a:off x="480132" y="1046715"/>
            <a:ext cx="11250613" cy="5075237"/>
          </a:xfrm>
        </p:spPr>
        <p:txBody>
          <a:bodyPr/>
          <a:lstStyle/>
          <a:p>
            <a:r>
              <a:rPr lang="en-US" dirty="0"/>
              <a:t>Examined impact of visual cue angular error on target acquisition performance as a function of range to target</a:t>
            </a:r>
          </a:p>
          <a:p>
            <a:pPr lvl="1"/>
            <a:r>
              <a:rPr lang="en-US" dirty="0"/>
              <a:t>Incremental errors in visual cue spatial accuracy produced impairments in performance</a:t>
            </a:r>
          </a:p>
          <a:p>
            <a:pPr lvl="1"/>
            <a:r>
              <a:rPr lang="en-US" dirty="0"/>
              <a:t>Even imperfect visual cues were beneficial in this experiment</a:t>
            </a:r>
          </a:p>
          <a:p>
            <a:endParaRPr lang="en-US" dirty="0"/>
          </a:p>
          <a:p>
            <a:endParaRPr lang="en-US" dirty="0"/>
          </a:p>
          <a:p>
            <a:endParaRPr lang="en-US" dirty="0"/>
          </a:p>
          <a:p>
            <a:endParaRPr lang="en-US" dirty="0"/>
          </a:p>
          <a:p>
            <a:endParaRPr lang="en-US" dirty="0"/>
          </a:p>
          <a:p>
            <a:endParaRPr lang="en-US" dirty="0"/>
          </a:p>
          <a:p>
            <a:pPr marL="0" indent="0" algn="r">
              <a:buNone/>
            </a:pPr>
            <a:endParaRPr lang="en-US" sz="500" dirty="0"/>
          </a:p>
          <a:p>
            <a:pPr marL="0" indent="0" algn="r">
              <a:buNone/>
            </a:pPr>
            <a:r>
              <a:rPr lang="en-US" sz="1400" dirty="0"/>
              <a:t>(Graybeal et al., 2019b)</a:t>
            </a:r>
          </a:p>
          <a:p>
            <a:endParaRPr lang="en-US" dirty="0"/>
          </a:p>
        </p:txBody>
      </p:sp>
      <p:pic>
        <p:nvPicPr>
          <p:cNvPr id="11" name="Picture 10">
            <a:extLst>
              <a:ext uri="{FF2B5EF4-FFF2-40B4-BE49-F238E27FC236}">
                <a16:creationId xmlns:a16="http://schemas.microsoft.com/office/drawing/2014/main" id="{EE16ABC7-8FD2-D754-0F81-79E18D13CA69}"/>
              </a:ext>
            </a:extLst>
          </p:cNvPr>
          <p:cNvPicPr>
            <a:picLocks noChangeAspect="1"/>
          </p:cNvPicPr>
          <p:nvPr/>
        </p:nvPicPr>
        <p:blipFill>
          <a:blip r:embed="rId3"/>
          <a:stretch>
            <a:fillRect/>
          </a:stretch>
        </p:blipFill>
        <p:spPr>
          <a:xfrm>
            <a:off x="1002645" y="3225229"/>
            <a:ext cx="4900951" cy="2734163"/>
          </a:xfrm>
          <a:prstGeom prst="rect">
            <a:avLst/>
          </a:prstGeom>
          <a:ln>
            <a:solidFill>
              <a:schemeClr val="tx1"/>
            </a:solidFill>
          </a:ln>
          <a:effectLst>
            <a:outerShdw blurRad="139700" dist="127000" dir="2700000" algn="tl" rotWithShape="0">
              <a:prstClr val="black">
                <a:alpha val="40000"/>
              </a:prstClr>
            </a:outerShdw>
          </a:effectLst>
        </p:spPr>
      </p:pic>
      <p:pic>
        <p:nvPicPr>
          <p:cNvPr id="12" name="Picture 11">
            <a:extLst>
              <a:ext uri="{FF2B5EF4-FFF2-40B4-BE49-F238E27FC236}">
                <a16:creationId xmlns:a16="http://schemas.microsoft.com/office/drawing/2014/main" id="{D17632DA-AFAA-8E3C-28E8-A841408BB55D}"/>
              </a:ext>
            </a:extLst>
          </p:cNvPr>
          <p:cNvPicPr>
            <a:picLocks noChangeAspect="1"/>
          </p:cNvPicPr>
          <p:nvPr/>
        </p:nvPicPr>
        <p:blipFill>
          <a:blip r:embed="rId4"/>
          <a:stretch>
            <a:fillRect/>
          </a:stretch>
        </p:blipFill>
        <p:spPr>
          <a:xfrm>
            <a:off x="6288404" y="3225228"/>
            <a:ext cx="4900951" cy="2734163"/>
          </a:xfrm>
          <a:prstGeom prst="rect">
            <a:avLst/>
          </a:prstGeom>
          <a:ln>
            <a:solidFill>
              <a:schemeClr val="tx1"/>
            </a:solidFill>
          </a:ln>
          <a:effectLst>
            <a:outerShdw blurRad="139700" dist="127000" dir="2700000" algn="tl" rotWithShape="0">
              <a:prstClr val="black">
                <a:alpha val="40000"/>
              </a:prstClr>
            </a:outerShdw>
          </a:effectLst>
        </p:spPr>
      </p:pic>
      <p:sp>
        <p:nvSpPr>
          <p:cNvPr id="15" name="TextBox 14">
            <a:extLst>
              <a:ext uri="{FF2B5EF4-FFF2-40B4-BE49-F238E27FC236}">
                <a16:creationId xmlns:a16="http://schemas.microsoft.com/office/drawing/2014/main" id="{FAE90F10-DEC4-DA65-08A5-72C541B1ED60}"/>
              </a:ext>
            </a:extLst>
          </p:cNvPr>
          <p:cNvSpPr txBox="1"/>
          <p:nvPr/>
        </p:nvSpPr>
        <p:spPr>
          <a:xfrm>
            <a:off x="236735" y="3225229"/>
            <a:ext cx="9822622"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400" dirty="0">
                <a:solidFill>
                  <a:schemeClr val="bg1"/>
                </a:solidFill>
              </a:rPr>
              <a:t>  Perfect Visual Cue                              Imperfect Visual Cue</a:t>
            </a:r>
          </a:p>
        </p:txBody>
      </p:sp>
    </p:spTree>
    <p:extLst>
      <p:ext uri="{BB962C8B-B14F-4D97-AF65-F5344CB8AC3E}">
        <p14:creationId xmlns:p14="http://schemas.microsoft.com/office/powerpoint/2010/main" val="226183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3FA6DF-8CFA-65A5-9B19-E13CA6957F5E}"/>
              </a:ext>
            </a:extLst>
          </p:cNvPr>
          <p:cNvSpPr>
            <a:spLocks noGrp="1"/>
          </p:cNvSpPr>
          <p:nvPr>
            <p:ph type="sldNum" sz="quarter" idx="10"/>
          </p:nvPr>
        </p:nvSpPr>
        <p:spPr>
          <a:xfrm>
            <a:off x="10893288" y="6390502"/>
            <a:ext cx="821634" cy="340935"/>
          </a:xfrm>
        </p:spPr>
        <p:txBody>
          <a:bodyPr/>
          <a:lstStyle/>
          <a:p>
            <a:fld id="{D68E8870-17DE-45C4-A8DD-7644B2422933}" type="slidenum">
              <a:rPr lang="en-US" smtClean="0"/>
              <a:pPr/>
              <a:t>6</a:t>
            </a:fld>
            <a:endParaRPr lang="en-US" dirty="0"/>
          </a:p>
        </p:txBody>
      </p:sp>
      <p:sp>
        <p:nvSpPr>
          <p:cNvPr id="3" name="Title 2">
            <a:extLst>
              <a:ext uri="{FF2B5EF4-FFF2-40B4-BE49-F238E27FC236}">
                <a16:creationId xmlns:a16="http://schemas.microsoft.com/office/drawing/2014/main" id="{EF25237A-FC2A-F62C-0D21-624FC6B2BFE0}"/>
              </a:ext>
            </a:extLst>
          </p:cNvPr>
          <p:cNvSpPr>
            <a:spLocks noGrp="1"/>
          </p:cNvSpPr>
          <p:nvPr>
            <p:ph type="title"/>
          </p:nvPr>
        </p:nvSpPr>
        <p:spPr>
          <a:xfrm>
            <a:off x="2397039" y="0"/>
            <a:ext cx="7416800" cy="795130"/>
          </a:xfrm>
        </p:spPr>
        <p:txBody>
          <a:bodyPr/>
          <a:lstStyle/>
          <a:p>
            <a:r>
              <a:rPr lang="en-US" dirty="0"/>
              <a:t>Current Experiment (2024 I/ITSEC)</a:t>
            </a:r>
          </a:p>
        </p:txBody>
      </p:sp>
      <p:sp>
        <p:nvSpPr>
          <p:cNvPr id="4" name="Content Placeholder 3">
            <a:extLst>
              <a:ext uri="{FF2B5EF4-FFF2-40B4-BE49-F238E27FC236}">
                <a16:creationId xmlns:a16="http://schemas.microsoft.com/office/drawing/2014/main" id="{729CEED4-809C-03B8-45CB-62B9C3FB625B}"/>
              </a:ext>
            </a:extLst>
          </p:cNvPr>
          <p:cNvSpPr>
            <a:spLocks noGrp="1"/>
          </p:cNvSpPr>
          <p:nvPr>
            <p:ph sz="quarter" idx="11"/>
          </p:nvPr>
        </p:nvSpPr>
        <p:spPr>
          <a:xfrm>
            <a:off x="480132" y="1046715"/>
            <a:ext cx="11250613" cy="5075237"/>
          </a:xfrm>
        </p:spPr>
        <p:txBody>
          <a:bodyPr/>
          <a:lstStyle/>
          <a:p>
            <a:r>
              <a:rPr lang="en-US" dirty="0"/>
              <a:t>Examined the additional impact that </a:t>
            </a:r>
            <a:r>
              <a:rPr lang="en-US" b="1" dirty="0"/>
              <a:t>scene density</a:t>
            </a:r>
            <a:r>
              <a:rPr lang="en-US" b="1" dirty="0">
                <a:solidFill>
                  <a:srgbClr val="CC3300"/>
                </a:solidFill>
              </a:rPr>
              <a:t> </a:t>
            </a:r>
            <a:r>
              <a:rPr lang="en-US" dirty="0"/>
              <a:t>has on the effects of visual cue angular error as a function of range to target</a:t>
            </a:r>
          </a:p>
          <a:p>
            <a:endParaRPr lang="en-US" dirty="0"/>
          </a:p>
          <a:p>
            <a:r>
              <a:rPr lang="en-US" dirty="0"/>
              <a:t>Our primary research questions explore </a:t>
            </a:r>
            <a:r>
              <a:rPr lang="en-US" b="1" dirty="0"/>
              <a:t>how much visual cue accuracy in sparse and dense scenes is needed </a:t>
            </a:r>
            <a:r>
              <a:rPr lang="en-US" dirty="0"/>
              <a:t>for visual cue information to:</a:t>
            </a:r>
          </a:p>
          <a:p>
            <a:pPr lvl="1"/>
            <a:r>
              <a:rPr lang="en-US" dirty="0"/>
              <a:t>Improve human performance</a:t>
            </a:r>
          </a:p>
          <a:p>
            <a:pPr lvl="1"/>
            <a:r>
              <a:rPr lang="en-US" dirty="0"/>
              <a:t>Harm human performance</a:t>
            </a:r>
          </a:p>
          <a:p>
            <a:endParaRPr lang="en-US" dirty="0"/>
          </a:p>
        </p:txBody>
      </p:sp>
    </p:spTree>
    <p:extLst>
      <p:ext uri="{BB962C8B-B14F-4D97-AF65-F5344CB8AC3E}">
        <p14:creationId xmlns:p14="http://schemas.microsoft.com/office/powerpoint/2010/main" val="244570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D108E6-7571-237D-47BF-071BDEE11C30}"/>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8E186045-E381-1480-A7F6-ECC802876762}"/>
              </a:ext>
            </a:extLst>
          </p:cNvPr>
          <p:cNvSpPr>
            <a:spLocks noGrp="1"/>
          </p:cNvSpPr>
          <p:nvPr>
            <p:ph type="title"/>
          </p:nvPr>
        </p:nvSpPr>
        <p:spPr/>
        <p:txBody>
          <a:bodyPr/>
          <a:lstStyle/>
          <a:p>
            <a:r>
              <a:rPr lang="en-US" dirty="0"/>
              <a:t>Experimental Design</a:t>
            </a:r>
          </a:p>
        </p:txBody>
      </p:sp>
      <p:sp>
        <p:nvSpPr>
          <p:cNvPr id="4" name="Content Placeholder 3">
            <a:extLst>
              <a:ext uri="{FF2B5EF4-FFF2-40B4-BE49-F238E27FC236}">
                <a16:creationId xmlns:a16="http://schemas.microsoft.com/office/drawing/2014/main" id="{6547E201-C521-2CB6-DFE1-8F238983238F}"/>
              </a:ext>
            </a:extLst>
          </p:cNvPr>
          <p:cNvSpPr>
            <a:spLocks noGrp="1"/>
          </p:cNvSpPr>
          <p:nvPr>
            <p:ph sz="quarter" idx="11"/>
          </p:nvPr>
        </p:nvSpPr>
        <p:spPr/>
        <p:txBody>
          <a:bodyPr/>
          <a:lstStyle/>
          <a:p>
            <a:r>
              <a:rPr lang="en-US" b="1" dirty="0"/>
              <a:t>Five visual cue conditions</a:t>
            </a:r>
            <a:r>
              <a:rPr lang="en-US" dirty="0"/>
              <a:t>: No Visual Cue, Perfect Visual Cue, and Imperfect Visual Cue with 1°, 3°, and 5° of angular error between the visual cue and the true target</a:t>
            </a:r>
          </a:p>
          <a:p>
            <a:endParaRPr lang="en-US" dirty="0"/>
          </a:p>
          <a:p>
            <a:r>
              <a:rPr lang="en-US" b="1" dirty="0"/>
              <a:t>Three ranges</a:t>
            </a:r>
            <a:r>
              <a:rPr lang="en-US" dirty="0"/>
              <a:t>: “Close,” “Intermediate,” and “Distant”</a:t>
            </a:r>
          </a:p>
          <a:p>
            <a:endParaRPr lang="en-US" dirty="0"/>
          </a:p>
          <a:p>
            <a:r>
              <a:rPr lang="en-US" b="1" dirty="0"/>
              <a:t>Five densities</a:t>
            </a:r>
            <a:r>
              <a:rPr lang="en-US" dirty="0"/>
              <a:t>: 0.5 meter (m), 1 m, 5 m, 10 m, and 20 m</a:t>
            </a:r>
          </a:p>
          <a:p>
            <a:endParaRPr lang="en-US" dirty="0"/>
          </a:p>
          <a:p>
            <a:endParaRPr lang="en-US" dirty="0"/>
          </a:p>
          <a:p>
            <a:endParaRPr lang="en-US" dirty="0"/>
          </a:p>
          <a:p>
            <a:endParaRPr lang="en-US" dirty="0"/>
          </a:p>
        </p:txBody>
      </p:sp>
      <p:sp>
        <p:nvSpPr>
          <p:cNvPr id="7" name="Arrow: Left-Right 6">
            <a:extLst>
              <a:ext uri="{FF2B5EF4-FFF2-40B4-BE49-F238E27FC236}">
                <a16:creationId xmlns:a16="http://schemas.microsoft.com/office/drawing/2014/main" id="{49E29F21-0883-A2D7-0287-8BBAC71622AD}"/>
              </a:ext>
            </a:extLst>
          </p:cNvPr>
          <p:cNvSpPr/>
          <p:nvPr/>
        </p:nvSpPr>
        <p:spPr bwMode="auto">
          <a:xfrm>
            <a:off x="3169920" y="4415723"/>
            <a:ext cx="5130800" cy="511877"/>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ahoma" charset="0"/>
              </a:rPr>
              <a:t>Denser		                                            Sparser</a:t>
            </a:r>
          </a:p>
        </p:txBody>
      </p:sp>
    </p:spTree>
    <p:extLst>
      <p:ext uri="{BB962C8B-B14F-4D97-AF65-F5344CB8AC3E}">
        <p14:creationId xmlns:p14="http://schemas.microsoft.com/office/powerpoint/2010/main" val="21233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E198D0-F0EE-C222-64C8-BEEB30B09CB6}"/>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1D6CA4DB-1FD1-0306-9C73-DEA1BF5AFE92}"/>
              </a:ext>
            </a:extLst>
          </p:cNvPr>
          <p:cNvSpPr>
            <a:spLocks noGrp="1"/>
          </p:cNvSpPr>
          <p:nvPr>
            <p:ph type="title"/>
          </p:nvPr>
        </p:nvSpPr>
        <p:spPr/>
        <p:txBody>
          <a:bodyPr/>
          <a:lstStyle/>
          <a:p>
            <a:r>
              <a:rPr lang="en-US" dirty="0"/>
              <a:t>Sample Visual Cue Conditions</a:t>
            </a:r>
          </a:p>
        </p:txBody>
      </p:sp>
      <p:pic>
        <p:nvPicPr>
          <p:cNvPr id="7" name="Image 3">
            <a:extLst>
              <a:ext uri="{FF2B5EF4-FFF2-40B4-BE49-F238E27FC236}">
                <a16:creationId xmlns:a16="http://schemas.microsoft.com/office/drawing/2014/main" id="{138025E1-201B-3FC2-81C5-37BC89C24247}"/>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49760" y="1209021"/>
            <a:ext cx="10711357" cy="4439957"/>
          </a:xfrm>
          <a:prstGeom prst="rect">
            <a:avLst/>
          </a:prstGeom>
        </p:spPr>
      </p:pic>
      <p:sp>
        <p:nvSpPr>
          <p:cNvPr id="8" name="TextBox 7">
            <a:extLst>
              <a:ext uri="{FF2B5EF4-FFF2-40B4-BE49-F238E27FC236}">
                <a16:creationId xmlns:a16="http://schemas.microsoft.com/office/drawing/2014/main" id="{BD92ACD4-1E39-FF6B-DAA6-3501BD8FD491}"/>
              </a:ext>
            </a:extLst>
          </p:cNvPr>
          <p:cNvSpPr txBox="1"/>
          <p:nvPr/>
        </p:nvSpPr>
        <p:spPr>
          <a:xfrm>
            <a:off x="76527" y="1432578"/>
            <a:ext cx="9822622"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400" dirty="0">
                <a:solidFill>
                  <a:schemeClr val="bg1"/>
                </a:solidFill>
              </a:rPr>
              <a:t>  Perfect Visual Cue                               Imperfect Visual Cue</a:t>
            </a:r>
          </a:p>
        </p:txBody>
      </p:sp>
    </p:spTree>
    <p:extLst>
      <p:ext uri="{BB962C8B-B14F-4D97-AF65-F5344CB8AC3E}">
        <p14:creationId xmlns:p14="http://schemas.microsoft.com/office/powerpoint/2010/main" val="101851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2794A2-19D3-49C5-207A-A65E3B0F8702}"/>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84CB3788-FEE1-F2F2-50ED-EE0A311448DE}"/>
              </a:ext>
            </a:extLst>
          </p:cNvPr>
          <p:cNvSpPr>
            <a:spLocks noGrp="1"/>
          </p:cNvSpPr>
          <p:nvPr>
            <p:ph type="title"/>
          </p:nvPr>
        </p:nvSpPr>
        <p:spPr/>
        <p:txBody>
          <a:bodyPr/>
          <a:lstStyle/>
          <a:p>
            <a:r>
              <a:rPr lang="en-US" dirty="0"/>
              <a:t>Densities</a:t>
            </a:r>
          </a:p>
        </p:txBody>
      </p:sp>
      <p:pic>
        <p:nvPicPr>
          <p:cNvPr id="9" name="Picture 8">
            <a:extLst>
              <a:ext uri="{FF2B5EF4-FFF2-40B4-BE49-F238E27FC236}">
                <a16:creationId xmlns:a16="http://schemas.microsoft.com/office/drawing/2014/main" id="{669A05A9-B991-06F9-CBD8-BD49790CBE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911" y="1021460"/>
            <a:ext cx="11054011" cy="5041410"/>
          </a:xfrm>
          <a:prstGeom prst="rect">
            <a:avLst/>
          </a:prstGeom>
        </p:spPr>
      </p:pic>
      <p:sp>
        <p:nvSpPr>
          <p:cNvPr id="7" name="TextBox 6">
            <a:extLst>
              <a:ext uri="{FF2B5EF4-FFF2-40B4-BE49-F238E27FC236}">
                <a16:creationId xmlns:a16="http://schemas.microsoft.com/office/drawing/2014/main" id="{34DBC207-E0D3-E953-9EE2-3841E8B90121}"/>
              </a:ext>
            </a:extLst>
          </p:cNvPr>
          <p:cNvSpPr txBox="1"/>
          <p:nvPr/>
        </p:nvSpPr>
        <p:spPr>
          <a:xfrm>
            <a:off x="6278636" y="1220606"/>
            <a:ext cx="59000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t>1 m</a:t>
            </a:r>
          </a:p>
        </p:txBody>
      </p:sp>
      <p:sp>
        <p:nvSpPr>
          <p:cNvPr id="8" name="TextBox 7">
            <a:extLst>
              <a:ext uri="{FF2B5EF4-FFF2-40B4-BE49-F238E27FC236}">
                <a16:creationId xmlns:a16="http://schemas.microsoft.com/office/drawing/2014/main" id="{42BF6D2F-FE4E-73F8-77F6-D990DFFD1E00}"/>
              </a:ext>
            </a:extLst>
          </p:cNvPr>
          <p:cNvSpPr txBox="1"/>
          <p:nvPr/>
        </p:nvSpPr>
        <p:spPr>
          <a:xfrm>
            <a:off x="830080" y="3679326"/>
            <a:ext cx="59000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t>5 m</a:t>
            </a:r>
          </a:p>
        </p:txBody>
      </p:sp>
      <p:sp>
        <p:nvSpPr>
          <p:cNvPr id="10" name="TextBox 9">
            <a:extLst>
              <a:ext uri="{FF2B5EF4-FFF2-40B4-BE49-F238E27FC236}">
                <a16:creationId xmlns:a16="http://schemas.microsoft.com/office/drawing/2014/main" id="{613E07E9-70B4-871B-ECC0-89C8DCF47F79}"/>
              </a:ext>
            </a:extLst>
          </p:cNvPr>
          <p:cNvSpPr txBox="1"/>
          <p:nvPr/>
        </p:nvSpPr>
        <p:spPr>
          <a:xfrm>
            <a:off x="4467360" y="3679326"/>
            <a:ext cx="68423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t>10 m</a:t>
            </a:r>
          </a:p>
        </p:txBody>
      </p:sp>
      <p:sp>
        <p:nvSpPr>
          <p:cNvPr id="12" name="TextBox 11">
            <a:extLst>
              <a:ext uri="{FF2B5EF4-FFF2-40B4-BE49-F238E27FC236}">
                <a16:creationId xmlns:a16="http://schemas.microsoft.com/office/drawing/2014/main" id="{C28C059E-106F-98C3-8FEA-8BADFD7AC4F5}"/>
              </a:ext>
            </a:extLst>
          </p:cNvPr>
          <p:cNvSpPr txBox="1"/>
          <p:nvPr/>
        </p:nvSpPr>
        <p:spPr>
          <a:xfrm>
            <a:off x="8111461" y="3679326"/>
            <a:ext cx="68423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t>20 m</a:t>
            </a:r>
          </a:p>
        </p:txBody>
      </p:sp>
      <p:sp>
        <p:nvSpPr>
          <p:cNvPr id="13" name="TextBox 12">
            <a:extLst>
              <a:ext uri="{FF2B5EF4-FFF2-40B4-BE49-F238E27FC236}">
                <a16:creationId xmlns:a16="http://schemas.microsoft.com/office/drawing/2014/main" id="{005D32A7-EE16-19F1-D2DE-08CEF8C0A407}"/>
              </a:ext>
            </a:extLst>
          </p:cNvPr>
          <p:cNvSpPr txBox="1"/>
          <p:nvPr/>
        </p:nvSpPr>
        <p:spPr>
          <a:xfrm>
            <a:off x="2605094" y="1220606"/>
            <a:ext cx="72738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600" dirty="0"/>
              <a:t>0.5 m</a:t>
            </a:r>
          </a:p>
        </p:txBody>
      </p:sp>
    </p:spTree>
    <p:extLst>
      <p:ext uri="{BB962C8B-B14F-4D97-AF65-F5344CB8AC3E}">
        <p14:creationId xmlns:p14="http://schemas.microsoft.com/office/powerpoint/2010/main" val="143712532"/>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19" ma:contentTypeDescription="Create a new document." ma:contentTypeScope="" ma:versionID="3bc2f8fd8cecdcf726deb62c82dcff2c">
  <xsd:schema xmlns:xsd="http://www.w3.org/2001/XMLSchema" xmlns:xs="http://www.w3.org/2001/XMLSchema" xmlns:p="http://schemas.microsoft.com/office/2006/metadata/properties" xmlns:ns1="http://schemas.microsoft.com/sharepoint/v3" xmlns:ns2="4233fc49-3339-4531-8895-cee7bd229291" xmlns:ns3="c93905bf-b08c-430b-8630-76f4d352397a" targetNamespace="http://schemas.microsoft.com/office/2006/metadata/properties" ma:root="true" ma:fieldsID="90c36a7bf0b6ce9f2581c9e02fae1eb8" ns1:_="" ns2:_="" ns3:_="">
    <xsd:import namespace="http://schemas.microsoft.com/sharepoint/v3"/>
    <xsd:import namespace="4233fc49-3339-4531-8895-cee7bd229291"/>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baac6f7-efda-44ef-8dbc-27535479aa1f}"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lcf76f155ced4ddcb4097134ff3c332f xmlns="4233fc49-3339-4531-8895-cee7bd229291">
      <Terms xmlns="http://schemas.microsoft.com/office/infopath/2007/PartnerControls"/>
    </lcf76f155ced4ddcb4097134ff3c332f>
    <TaxCatchAll xmlns="c93905bf-b08c-430b-8630-76f4d352397a" xsi:nil="true"/>
  </documentManagement>
</p:properties>
</file>

<file path=customXml/itemProps1.xml><?xml version="1.0" encoding="utf-8"?>
<ds:datastoreItem xmlns:ds="http://schemas.openxmlformats.org/officeDocument/2006/customXml" ds:itemID="{A923E792-4917-4A45-B1B8-9576546374CD}">
  <ds:schemaRefs>
    <ds:schemaRef ds:uri="4233fc49-3339-4531-8895-cee7bd229291"/>
    <ds:schemaRef ds:uri="c93905bf-b08c-430b-8630-76f4d35239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microsoft.com/sharepoint/v3"/>
    <ds:schemaRef ds:uri="4233fc49-3339-4531-8895-cee7bd229291"/>
    <ds:schemaRef ds:uri="http://schemas.openxmlformats.org/package/2006/metadata/core-properties"/>
    <ds:schemaRef ds:uri="c93905bf-b08c-430b-8630-76f4d352397a"/>
    <ds:schemaRef ds:uri="http://www.w3.org/XML/1998/namespace"/>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1017</TotalTime>
  <Words>4689</Words>
  <Application>Microsoft Office PowerPoint</Application>
  <PresentationFormat>Widescreen</PresentationFormat>
  <Paragraphs>459</Paragraphs>
  <Slides>28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Narrow</vt:lpstr>
      <vt:lpstr>Tahoma</vt:lpstr>
      <vt:lpstr>Times New Roman</vt:lpstr>
      <vt:lpstr>Wingdings</vt:lpstr>
      <vt:lpstr>Wingdings 2</vt:lpstr>
      <vt:lpstr>Blends</vt:lpstr>
      <vt:lpstr>PowerPoint Presentation</vt:lpstr>
      <vt:lpstr>Introduction</vt:lpstr>
      <vt:lpstr>Quality of Visual Cue Information</vt:lpstr>
      <vt:lpstr>Quality of Visual Cue Information (cont.)</vt:lpstr>
      <vt:lpstr>Previous Experiment (2019 I/ITSEC)</vt:lpstr>
      <vt:lpstr>Current Experiment (2024 I/ITSEC)</vt:lpstr>
      <vt:lpstr>Experimental Design</vt:lpstr>
      <vt:lpstr>Sample Visual Cue Conditions</vt:lpstr>
      <vt:lpstr>Densities</vt:lpstr>
      <vt:lpstr>Scene Generation &amp; Sensor Controls</vt:lpstr>
      <vt:lpstr>Situational Awareness Ring</vt:lpstr>
      <vt:lpstr>Participants &amp; Procedure</vt:lpstr>
      <vt:lpstr>Participants &amp; Procedure (cont.)</vt:lpstr>
      <vt:lpstr>Results</vt:lpstr>
      <vt:lpstr>Results</vt:lpstr>
      <vt:lpstr>Results</vt:lpstr>
      <vt:lpstr>Results</vt:lpstr>
      <vt:lpstr>Accuracy Scoring</vt:lpstr>
      <vt:lpstr>Results</vt:lpstr>
      <vt:lpstr>Results</vt:lpstr>
      <vt:lpstr>Discussion</vt:lpstr>
      <vt:lpstr>Conclusion</vt:lpstr>
      <vt:lpstr>PowerPoint Presentation</vt:lpstr>
      <vt:lpstr>References</vt:lpstr>
      <vt:lpstr>PowerPoint Presentation</vt:lpstr>
      <vt:lpstr>Results</vt:lpstr>
      <vt:lpstr>Appendix A</vt:lpstr>
      <vt:lpstr>Appendix B</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Gerrity, Colleen E CTR USARMY DEVCOM C5ISR (USA)</cp:lastModifiedBy>
  <cp:revision>4</cp:revision>
  <cp:lastPrinted>1601-01-01T00:00:00Z</cp:lastPrinted>
  <dcterms:created xsi:type="dcterms:W3CDTF">2016-03-29T15:29:36Z</dcterms:created>
  <dcterms:modified xsi:type="dcterms:W3CDTF">2024-11-01T16:50:00Z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y fmtid="{D5CDD505-2E9C-101B-9397-08002B2CF9AE}" pid="3" name="DocumentDescription">
    <vt:lpwstr>&lt;div class=ExternalClass9DF5FD6F97034AAA9FF0AABB8157F05A&gt; &lt;/div&gt;</vt:lpwstr>
  </property>
  <property fmtid="{D5CDD505-2E9C-101B-9397-08002B2CF9AE}" pid="4" name="MediaServiceImageTags">
    <vt:lpwstr/>
  </property>
</Properties>
</file>