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18"/>
  </p:notesMasterIdLst>
  <p:handoutMasterIdLst>
    <p:handoutMasterId r:id="rId19"/>
  </p:handoutMasterIdLst>
  <p:sldIdLst>
    <p:sldId id="289" r:id="rId5"/>
    <p:sldId id="292" r:id="rId6"/>
    <p:sldId id="290" r:id="rId7"/>
    <p:sldId id="293" r:id="rId8"/>
    <p:sldId id="294" r:id="rId9"/>
    <p:sldId id="295" r:id="rId10"/>
    <p:sldId id="303" r:id="rId11"/>
    <p:sldId id="296" r:id="rId12"/>
    <p:sldId id="297" r:id="rId13"/>
    <p:sldId id="302" r:id="rId14"/>
    <p:sldId id="300" r:id="rId15"/>
    <p:sldId id="301" r:id="rId16"/>
    <p:sldId id="299" r:id="rId17"/>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N. McCormick" initials="ENM" lastIdx="5" clrIdx="0">
    <p:extLst>
      <p:ext uri="{19B8F6BF-5375-455C-9EA6-DF929625EA0E}">
        <p15:presenceInfo xmlns:p15="http://schemas.microsoft.com/office/powerpoint/2012/main" userId="S-1-5-21-478908851-3803907964-2092052578-35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6C6EC"/>
    <a:srgbClr val="F77B0B"/>
    <a:srgbClr val="182350"/>
    <a:srgbClr val="1E79C5"/>
    <a:srgbClr val="22458A"/>
    <a:srgbClr val="2B56AB"/>
    <a:srgbClr val="0033CC"/>
    <a:srgbClr val="3366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B70C2B-822D-4ECF-A43B-941374D87F8D}" v="67" dt="2024-10-04T19:48:04.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52" autoAdjust="0"/>
    <p:restoredTop sz="94634" autoAdjust="0"/>
  </p:normalViewPr>
  <p:slideViewPr>
    <p:cSldViewPr snapToGrid="0">
      <p:cViewPr varScale="1">
        <p:scale>
          <a:sx n="69" d="100"/>
          <a:sy n="69" d="100"/>
        </p:scale>
        <p:origin x="96" y="5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04T16:16:13.202" idx="1">
    <p:pos x="7520" y="708"/>
    <p:text>Typos?
&gt; Classic?
&gt; surveys?
&gt; delete "the" from insights
I also recommend:
&gt; "Natural Language Processing (NLP)" in the Connotation Analysis section, to define the abbreviation for unfamiliar audience members.
&gt; Insight Extraction include something like "NLP technologies (ChatGPT) to extract insights..." to help orient audience members who have heard of ChatGPT, but not (yet) learned about NLP as the broader topic.</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10-04T16:37:07.555" idx="4">
    <p:pos x="7470" y="782"/>
    <p:text>Typos:
&gt; "to assess training effectiveness"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F04B1-1BD0-AC44-A350-D657D8874635}"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B804ED58-9ABF-0142-BE35-EF0EFD58020D}">
      <dgm:prSet phldrT="[Text]" custT="1"/>
      <dgm:spPr>
        <a:solidFill>
          <a:srgbClr val="1E79C5"/>
        </a:solidFill>
        <a:ln>
          <a:noFill/>
        </a:ln>
      </dgm:spPr>
      <dgm:t>
        <a:bodyPr/>
        <a:lstStyle/>
        <a:p>
          <a:r>
            <a:rPr lang="en-US" sz="2800" dirty="0">
              <a:latin typeface="Arial" panose="020B0604020202020204" pitchFamily="34" charset="0"/>
              <a:cs typeface="Arial" panose="020B0604020202020204" pitchFamily="34" charset="0"/>
            </a:rPr>
            <a:t>Topic Analysis</a:t>
          </a:r>
        </a:p>
      </dgm:t>
    </dgm:pt>
    <dgm:pt modelId="{0F337999-D40C-2641-8451-49EE78D34DAD}" type="parTrans" cxnId="{396EEBD6-5CA6-9249-9DA3-BB82F06E731C}">
      <dgm:prSet/>
      <dgm:spPr/>
      <dgm:t>
        <a:bodyPr/>
        <a:lstStyle/>
        <a:p>
          <a:endParaRPr lang="en-US" sz="1600"/>
        </a:p>
      </dgm:t>
    </dgm:pt>
    <dgm:pt modelId="{C8B65D24-AA96-9941-B096-A9ACB30CA2DC}" type="sibTrans" cxnId="{396EEBD6-5CA6-9249-9DA3-BB82F06E731C}">
      <dgm:prSet/>
      <dgm:spPr/>
      <dgm:t>
        <a:bodyPr/>
        <a:lstStyle/>
        <a:p>
          <a:endParaRPr lang="en-US" sz="1600"/>
        </a:p>
      </dgm:t>
    </dgm:pt>
    <dgm:pt modelId="{1476196B-03D2-BF49-A527-DE51E57DB8AB}">
      <dgm:prSet phldrT="[Text]" custT="1"/>
      <dgm:spPr/>
      <dgm:t>
        <a:bodyPr/>
        <a:lstStyle/>
        <a:p>
          <a:r>
            <a:rPr lang="en-US" sz="2000" dirty="0">
              <a:latin typeface="Arial" panose="020B0604020202020204" pitchFamily="34" charset="0"/>
              <a:cs typeface="Arial" panose="020B0604020202020204" pitchFamily="34" charset="0"/>
            </a:rPr>
            <a:t>Classis topic modeling using Latent Dirichlet Allocation (LDA) to automatically identify topics in instructor and student survey to draw the insights about training gaps and effectiveness.</a:t>
          </a:r>
        </a:p>
      </dgm:t>
    </dgm:pt>
    <dgm:pt modelId="{DE23D326-4090-9A44-847B-D7726AAFFE00}" type="parTrans" cxnId="{B205699B-57F1-A34C-A667-196D5580A639}">
      <dgm:prSet/>
      <dgm:spPr/>
      <dgm:t>
        <a:bodyPr/>
        <a:lstStyle/>
        <a:p>
          <a:endParaRPr lang="en-US" sz="1600"/>
        </a:p>
      </dgm:t>
    </dgm:pt>
    <dgm:pt modelId="{31E0EBDE-4BF2-9F4F-8C0D-408859C18510}" type="sibTrans" cxnId="{B205699B-57F1-A34C-A667-196D5580A639}">
      <dgm:prSet/>
      <dgm:spPr/>
      <dgm:t>
        <a:bodyPr/>
        <a:lstStyle/>
        <a:p>
          <a:endParaRPr lang="en-US" sz="1600"/>
        </a:p>
      </dgm:t>
    </dgm:pt>
    <dgm:pt modelId="{620AE0A9-24B3-F049-9BBD-760D24327B36}">
      <dgm:prSet phldrT="[Text]" custT="1"/>
      <dgm:spPr>
        <a:solidFill>
          <a:srgbClr val="1E79C5"/>
        </a:solidFill>
      </dgm:spPr>
      <dgm:t>
        <a:bodyPr/>
        <a:lstStyle/>
        <a:p>
          <a:r>
            <a:rPr lang="en-US" sz="2800" dirty="0">
              <a:latin typeface="Arial" panose="020B0604020202020204" pitchFamily="34" charset="0"/>
              <a:cs typeface="Arial" panose="020B0604020202020204" pitchFamily="34" charset="0"/>
            </a:rPr>
            <a:t>Connotation Analysis</a:t>
          </a:r>
        </a:p>
      </dgm:t>
    </dgm:pt>
    <dgm:pt modelId="{B861863E-AA57-3542-B04D-EEE5C8183A12}" type="parTrans" cxnId="{2FA8B115-D886-6341-AD14-57A371E5E937}">
      <dgm:prSet/>
      <dgm:spPr/>
      <dgm:t>
        <a:bodyPr/>
        <a:lstStyle/>
        <a:p>
          <a:endParaRPr lang="en-US" sz="1600"/>
        </a:p>
      </dgm:t>
    </dgm:pt>
    <dgm:pt modelId="{E8CD6E79-FECB-7E45-BD93-3A1D22373BD6}" type="sibTrans" cxnId="{2FA8B115-D886-6341-AD14-57A371E5E937}">
      <dgm:prSet/>
      <dgm:spPr/>
      <dgm:t>
        <a:bodyPr/>
        <a:lstStyle/>
        <a:p>
          <a:endParaRPr lang="en-US" sz="1600"/>
        </a:p>
      </dgm:t>
    </dgm:pt>
    <dgm:pt modelId="{B523AAE5-8DFD-5B40-ACC6-40DA0EE6D28B}">
      <dgm:prSet phldrT="[Text]" custT="1"/>
      <dgm:spPr/>
      <dgm:t>
        <a:bodyPr/>
        <a:lstStyle/>
        <a:p>
          <a:r>
            <a:rPr lang="en-US" sz="2000" dirty="0">
              <a:latin typeface="Arial" panose="020B0604020202020204" pitchFamily="34" charset="0"/>
              <a:cs typeface="Arial" panose="020B0604020202020204" pitchFamily="34" charset="0"/>
            </a:rPr>
            <a:t>NLP technologies to extract insights about training gaps and effectiveness. Specifically, syntactic parsing and semantic role labeling combined with sentence-level embeddings clustering. </a:t>
          </a:r>
        </a:p>
      </dgm:t>
    </dgm:pt>
    <dgm:pt modelId="{878A51A8-F327-5F4F-9EDA-D33ED8F1DC3D}" type="parTrans" cxnId="{CC716CD8-23C1-DD4A-99BB-35B4B5C18A81}">
      <dgm:prSet/>
      <dgm:spPr/>
      <dgm:t>
        <a:bodyPr/>
        <a:lstStyle/>
        <a:p>
          <a:endParaRPr lang="en-US" sz="1600"/>
        </a:p>
      </dgm:t>
    </dgm:pt>
    <dgm:pt modelId="{14A23EC3-710F-D142-B412-E95F8EB1B96E}" type="sibTrans" cxnId="{CC716CD8-23C1-DD4A-99BB-35B4B5C18A81}">
      <dgm:prSet/>
      <dgm:spPr/>
      <dgm:t>
        <a:bodyPr/>
        <a:lstStyle/>
        <a:p>
          <a:endParaRPr lang="en-US" sz="1600"/>
        </a:p>
      </dgm:t>
    </dgm:pt>
    <dgm:pt modelId="{7CB85232-90E3-8E4F-8A2B-41866C38680E}">
      <dgm:prSet phldrT="[Text]" custT="1"/>
      <dgm:spPr>
        <a:solidFill>
          <a:srgbClr val="1E79C5"/>
        </a:solidFill>
      </dgm:spPr>
      <dgm:t>
        <a:bodyPr/>
        <a:lstStyle/>
        <a:p>
          <a:r>
            <a:rPr lang="en-US" sz="2800" dirty="0">
              <a:latin typeface="Arial" panose="020B0604020202020204" pitchFamily="34" charset="0"/>
              <a:cs typeface="Arial" panose="020B0604020202020204" pitchFamily="34" charset="0"/>
            </a:rPr>
            <a:t>Insight Extraction</a:t>
          </a:r>
        </a:p>
      </dgm:t>
    </dgm:pt>
    <dgm:pt modelId="{0D50242E-51DC-E140-80B4-BA78BAFFF7FB}" type="parTrans" cxnId="{61128D30-1855-854B-88D6-93EC7D9B4222}">
      <dgm:prSet/>
      <dgm:spPr/>
      <dgm:t>
        <a:bodyPr/>
        <a:lstStyle/>
        <a:p>
          <a:endParaRPr lang="en-US" sz="1600"/>
        </a:p>
      </dgm:t>
    </dgm:pt>
    <dgm:pt modelId="{5286F818-53A1-E64A-9BA6-2DE53BC79ED3}" type="sibTrans" cxnId="{61128D30-1855-854B-88D6-93EC7D9B4222}">
      <dgm:prSet/>
      <dgm:spPr/>
      <dgm:t>
        <a:bodyPr/>
        <a:lstStyle/>
        <a:p>
          <a:endParaRPr lang="en-US" sz="1600"/>
        </a:p>
      </dgm:t>
    </dgm:pt>
    <dgm:pt modelId="{B5CAAE85-C071-AA42-B769-BE873E3F38E1}">
      <dgm:prSet phldrT="[Text]" custT="1"/>
      <dgm:spPr/>
      <dgm:t>
        <a:bodyPr/>
        <a:lstStyle/>
        <a:p>
          <a:r>
            <a:rPr lang="en-US" sz="2000" dirty="0">
              <a:latin typeface="Arial" panose="020B0604020202020204" pitchFamily="34" charset="0"/>
              <a:cs typeface="Arial" panose="020B0604020202020204" pitchFamily="34" charset="0"/>
            </a:rPr>
            <a:t>NLP capabilities to analyze targeted student opinions about training gaps and effectiveness.</a:t>
          </a:r>
        </a:p>
      </dgm:t>
    </dgm:pt>
    <dgm:pt modelId="{663B3A48-26CF-F644-A5EE-399D1DF62DC3}" type="parTrans" cxnId="{2481F8C7-7CCD-8D43-9014-56BD35C27516}">
      <dgm:prSet/>
      <dgm:spPr/>
      <dgm:t>
        <a:bodyPr/>
        <a:lstStyle/>
        <a:p>
          <a:endParaRPr lang="en-US" sz="1600"/>
        </a:p>
      </dgm:t>
    </dgm:pt>
    <dgm:pt modelId="{FB84F656-E98C-F84C-B796-5FF6704259EB}" type="sibTrans" cxnId="{2481F8C7-7CCD-8D43-9014-56BD35C27516}">
      <dgm:prSet/>
      <dgm:spPr/>
      <dgm:t>
        <a:bodyPr/>
        <a:lstStyle/>
        <a:p>
          <a:endParaRPr lang="en-US" sz="1600"/>
        </a:p>
      </dgm:t>
    </dgm:pt>
    <dgm:pt modelId="{AEB659A8-4570-4632-8641-633AC2D1CD95}">
      <dgm:prSet phldrT="[Text]" custT="1"/>
      <dgm:spPr/>
      <dgm:t>
        <a:bodyPr/>
        <a:lstStyle/>
        <a:p>
          <a:endParaRPr lang="en-US" sz="2000" dirty="0">
            <a:latin typeface="Arial" panose="020B0604020202020204" pitchFamily="34" charset="0"/>
            <a:cs typeface="Arial" panose="020B0604020202020204" pitchFamily="34" charset="0"/>
          </a:endParaRPr>
        </a:p>
      </dgm:t>
    </dgm:pt>
    <dgm:pt modelId="{4E74FBE0-CD35-4DC8-9B56-EF543E68C0BC}" type="parTrans" cxnId="{3B054E1D-2CC6-4744-9571-3B7A470DF246}">
      <dgm:prSet/>
      <dgm:spPr/>
      <dgm:t>
        <a:bodyPr/>
        <a:lstStyle/>
        <a:p>
          <a:endParaRPr lang="en-US"/>
        </a:p>
      </dgm:t>
    </dgm:pt>
    <dgm:pt modelId="{6E923139-3EAE-4BB1-95DA-F4D8C05CCEBB}" type="sibTrans" cxnId="{3B054E1D-2CC6-4744-9571-3B7A470DF246}">
      <dgm:prSet/>
      <dgm:spPr/>
      <dgm:t>
        <a:bodyPr/>
        <a:lstStyle/>
        <a:p>
          <a:endParaRPr lang="en-US"/>
        </a:p>
      </dgm:t>
    </dgm:pt>
    <dgm:pt modelId="{B457E28D-BA76-7242-9072-D67313CACA70}" type="pres">
      <dgm:prSet presAssocID="{D7FF04B1-1BD0-AC44-A350-D657D8874635}" presName="linear" presStyleCnt="0">
        <dgm:presLayoutVars>
          <dgm:animLvl val="lvl"/>
          <dgm:resizeHandles val="exact"/>
        </dgm:presLayoutVars>
      </dgm:prSet>
      <dgm:spPr/>
    </dgm:pt>
    <dgm:pt modelId="{0B58657F-CF7F-4648-9C40-D6C435FF6248}" type="pres">
      <dgm:prSet presAssocID="{B804ED58-9ABF-0142-BE35-EF0EFD58020D}" presName="parentText" presStyleLbl="node1" presStyleIdx="0" presStyleCnt="3" custScaleY="79749">
        <dgm:presLayoutVars>
          <dgm:chMax val="0"/>
          <dgm:bulletEnabled val="1"/>
        </dgm:presLayoutVars>
      </dgm:prSet>
      <dgm:spPr/>
    </dgm:pt>
    <dgm:pt modelId="{6CF4AFA6-BC74-F84D-BFAF-9F5275CF9A39}" type="pres">
      <dgm:prSet presAssocID="{B804ED58-9ABF-0142-BE35-EF0EFD58020D}" presName="childText" presStyleLbl="revTx" presStyleIdx="0" presStyleCnt="3">
        <dgm:presLayoutVars>
          <dgm:bulletEnabled val="1"/>
        </dgm:presLayoutVars>
      </dgm:prSet>
      <dgm:spPr/>
    </dgm:pt>
    <dgm:pt modelId="{9DFE1BF7-81D2-F148-9F1C-51A54E440AA2}" type="pres">
      <dgm:prSet presAssocID="{620AE0A9-24B3-F049-9BBD-760D24327B36}" presName="parentText" presStyleLbl="node1" presStyleIdx="1" presStyleCnt="3" custScaleY="93040">
        <dgm:presLayoutVars>
          <dgm:chMax val="0"/>
          <dgm:bulletEnabled val="1"/>
        </dgm:presLayoutVars>
      </dgm:prSet>
      <dgm:spPr/>
    </dgm:pt>
    <dgm:pt modelId="{5280CC9A-286C-1743-B1EE-4376F39AB5C2}" type="pres">
      <dgm:prSet presAssocID="{620AE0A9-24B3-F049-9BBD-760D24327B36}" presName="childText" presStyleLbl="revTx" presStyleIdx="1" presStyleCnt="3">
        <dgm:presLayoutVars>
          <dgm:bulletEnabled val="1"/>
        </dgm:presLayoutVars>
      </dgm:prSet>
      <dgm:spPr/>
    </dgm:pt>
    <dgm:pt modelId="{69648D66-D11F-1A41-8ADB-C2ABDC4F29F1}" type="pres">
      <dgm:prSet presAssocID="{7CB85232-90E3-8E4F-8A2B-41866C38680E}" presName="parentText" presStyleLbl="node1" presStyleIdx="2" presStyleCnt="3" custScaleY="93040">
        <dgm:presLayoutVars>
          <dgm:chMax val="0"/>
          <dgm:bulletEnabled val="1"/>
        </dgm:presLayoutVars>
      </dgm:prSet>
      <dgm:spPr/>
    </dgm:pt>
    <dgm:pt modelId="{DE869F4A-322F-5B40-A649-4BF1FB037F6C}" type="pres">
      <dgm:prSet presAssocID="{7CB85232-90E3-8E4F-8A2B-41866C38680E}" presName="childText" presStyleLbl="revTx" presStyleIdx="2" presStyleCnt="3">
        <dgm:presLayoutVars>
          <dgm:bulletEnabled val="1"/>
        </dgm:presLayoutVars>
      </dgm:prSet>
      <dgm:spPr/>
    </dgm:pt>
  </dgm:ptLst>
  <dgm:cxnLst>
    <dgm:cxn modelId="{2FA8B115-D886-6341-AD14-57A371E5E937}" srcId="{D7FF04B1-1BD0-AC44-A350-D657D8874635}" destId="{620AE0A9-24B3-F049-9BBD-760D24327B36}" srcOrd="1" destOrd="0" parTransId="{B861863E-AA57-3542-B04D-EEE5C8183A12}" sibTransId="{E8CD6E79-FECB-7E45-BD93-3A1D22373BD6}"/>
    <dgm:cxn modelId="{3B054E1D-2CC6-4744-9571-3B7A470DF246}" srcId="{B804ED58-9ABF-0142-BE35-EF0EFD58020D}" destId="{AEB659A8-4570-4632-8641-633AC2D1CD95}" srcOrd="1" destOrd="0" parTransId="{4E74FBE0-CD35-4DC8-9B56-EF543E68C0BC}" sibTransId="{6E923139-3EAE-4BB1-95DA-F4D8C05CCEBB}"/>
    <dgm:cxn modelId="{ED9C702A-9FBA-4F48-8598-BD26A2AEFE82}" type="presOf" srcId="{AEB659A8-4570-4632-8641-633AC2D1CD95}" destId="{6CF4AFA6-BC74-F84D-BFAF-9F5275CF9A39}" srcOrd="0" destOrd="1" presId="urn:microsoft.com/office/officeart/2005/8/layout/vList2"/>
    <dgm:cxn modelId="{61128D30-1855-854B-88D6-93EC7D9B4222}" srcId="{D7FF04B1-1BD0-AC44-A350-D657D8874635}" destId="{7CB85232-90E3-8E4F-8A2B-41866C38680E}" srcOrd="2" destOrd="0" parTransId="{0D50242E-51DC-E140-80B4-BA78BAFFF7FB}" sibTransId="{5286F818-53A1-E64A-9BA6-2DE53BC79ED3}"/>
    <dgm:cxn modelId="{40765640-0966-0142-8B39-CCEC2D7E6A90}" type="presOf" srcId="{B5CAAE85-C071-AA42-B769-BE873E3F38E1}" destId="{5280CC9A-286C-1743-B1EE-4376F39AB5C2}" srcOrd="0" destOrd="0" presId="urn:microsoft.com/office/officeart/2005/8/layout/vList2"/>
    <dgm:cxn modelId="{90F70156-F0F4-D040-827B-B254B3C0170D}" type="presOf" srcId="{B804ED58-9ABF-0142-BE35-EF0EFD58020D}" destId="{0B58657F-CF7F-4648-9C40-D6C435FF6248}" srcOrd="0" destOrd="0" presId="urn:microsoft.com/office/officeart/2005/8/layout/vList2"/>
    <dgm:cxn modelId="{84937883-23E7-FA4E-8A53-4DEE475292AE}" type="presOf" srcId="{7CB85232-90E3-8E4F-8A2B-41866C38680E}" destId="{69648D66-D11F-1A41-8ADB-C2ABDC4F29F1}" srcOrd="0" destOrd="0" presId="urn:microsoft.com/office/officeart/2005/8/layout/vList2"/>
    <dgm:cxn modelId="{900F7A8F-5797-9148-926E-D8A68608D482}" type="presOf" srcId="{B523AAE5-8DFD-5B40-ACC6-40DA0EE6D28B}" destId="{DE869F4A-322F-5B40-A649-4BF1FB037F6C}" srcOrd="0" destOrd="0" presId="urn:microsoft.com/office/officeart/2005/8/layout/vList2"/>
    <dgm:cxn modelId="{B205699B-57F1-A34C-A667-196D5580A639}" srcId="{B804ED58-9ABF-0142-BE35-EF0EFD58020D}" destId="{1476196B-03D2-BF49-A527-DE51E57DB8AB}" srcOrd="0" destOrd="0" parTransId="{DE23D326-4090-9A44-847B-D7726AAFFE00}" sibTransId="{31E0EBDE-4BF2-9F4F-8C0D-408859C18510}"/>
    <dgm:cxn modelId="{F852279D-5D1F-3F40-B22A-432BFC88F9AF}" type="presOf" srcId="{D7FF04B1-1BD0-AC44-A350-D657D8874635}" destId="{B457E28D-BA76-7242-9072-D67313CACA70}" srcOrd="0" destOrd="0" presId="urn:microsoft.com/office/officeart/2005/8/layout/vList2"/>
    <dgm:cxn modelId="{2481F8C7-7CCD-8D43-9014-56BD35C27516}" srcId="{620AE0A9-24B3-F049-9BBD-760D24327B36}" destId="{B5CAAE85-C071-AA42-B769-BE873E3F38E1}" srcOrd="0" destOrd="0" parTransId="{663B3A48-26CF-F644-A5EE-399D1DF62DC3}" sibTransId="{FB84F656-E98C-F84C-B796-5FF6704259EB}"/>
    <dgm:cxn modelId="{396EEBD6-5CA6-9249-9DA3-BB82F06E731C}" srcId="{D7FF04B1-1BD0-AC44-A350-D657D8874635}" destId="{B804ED58-9ABF-0142-BE35-EF0EFD58020D}" srcOrd="0" destOrd="0" parTransId="{0F337999-D40C-2641-8451-49EE78D34DAD}" sibTransId="{C8B65D24-AA96-9941-B096-A9ACB30CA2DC}"/>
    <dgm:cxn modelId="{CC716CD8-23C1-DD4A-99BB-35B4B5C18A81}" srcId="{7CB85232-90E3-8E4F-8A2B-41866C38680E}" destId="{B523AAE5-8DFD-5B40-ACC6-40DA0EE6D28B}" srcOrd="0" destOrd="0" parTransId="{878A51A8-F327-5F4F-9EDA-D33ED8F1DC3D}" sibTransId="{14A23EC3-710F-D142-B412-E95F8EB1B96E}"/>
    <dgm:cxn modelId="{BFCF0BE5-32F9-024A-A4FA-E5173129555F}" type="presOf" srcId="{1476196B-03D2-BF49-A527-DE51E57DB8AB}" destId="{6CF4AFA6-BC74-F84D-BFAF-9F5275CF9A39}" srcOrd="0" destOrd="0" presId="urn:microsoft.com/office/officeart/2005/8/layout/vList2"/>
    <dgm:cxn modelId="{BB71D7F5-8A4A-B241-A861-71EA0F933AEC}" type="presOf" srcId="{620AE0A9-24B3-F049-9BBD-760D24327B36}" destId="{9DFE1BF7-81D2-F148-9F1C-51A54E440AA2}" srcOrd="0" destOrd="0" presId="urn:microsoft.com/office/officeart/2005/8/layout/vList2"/>
    <dgm:cxn modelId="{5BE6FB31-5328-B740-AC21-F9B77805E153}" type="presParOf" srcId="{B457E28D-BA76-7242-9072-D67313CACA70}" destId="{0B58657F-CF7F-4648-9C40-D6C435FF6248}" srcOrd="0" destOrd="0" presId="urn:microsoft.com/office/officeart/2005/8/layout/vList2"/>
    <dgm:cxn modelId="{06D25600-21BB-ED4B-AAEE-AC108A1CF886}" type="presParOf" srcId="{B457E28D-BA76-7242-9072-D67313CACA70}" destId="{6CF4AFA6-BC74-F84D-BFAF-9F5275CF9A39}" srcOrd="1" destOrd="0" presId="urn:microsoft.com/office/officeart/2005/8/layout/vList2"/>
    <dgm:cxn modelId="{C8F51EED-BD3E-7A49-AFF8-B17CFBE9E3C0}" type="presParOf" srcId="{B457E28D-BA76-7242-9072-D67313CACA70}" destId="{9DFE1BF7-81D2-F148-9F1C-51A54E440AA2}" srcOrd="2" destOrd="0" presId="urn:microsoft.com/office/officeart/2005/8/layout/vList2"/>
    <dgm:cxn modelId="{0E630FAA-BF65-5347-A35D-AE0338878ECE}" type="presParOf" srcId="{B457E28D-BA76-7242-9072-D67313CACA70}" destId="{5280CC9A-286C-1743-B1EE-4376F39AB5C2}" srcOrd="3" destOrd="0" presId="urn:microsoft.com/office/officeart/2005/8/layout/vList2"/>
    <dgm:cxn modelId="{B8EBDBFB-A8BE-CB46-A401-9A56001E3F41}" type="presParOf" srcId="{B457E28D-BA76-7242-9072-D67313CACA70}" destId="{69648D66-D11F-1A41-8ADB-C2ABDC4F29F1}" srcOrd="4" destOrd="0" presId="urn:microsoft.com/office/officeart/2005/8/layout/vList2"/>
    <dgm:cxn modelId="{7DBF2FE1-4F73-DC40-A67C-E5F011244AC3}" type="presParOf" srcId="{B457E28D-BA76-7242-9072-D67313CACA70}" destId="{DE869F4A-322F-5B40-A649-4BF1FB037F6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8657F-CF7F-4648-9C40-D6C435FF6248}">
      <dsp:nvSpPr>
        <dsp:cNvPr id="0" name=""/>
        <dsp:cNvSpPr/>
      </dsp:nvSpPr>
      <dsp:spPr>
        <a:xfrm>
          <a:off x="0" y="26065"/>
          <a:ext cx="11376425" cy="701663"/>
        </a:xfrm>
        <a:prstGeom prst="roundRect">
          <a:avLst/>
        </a:prstGeom>
        <a:solidFill>
          <a:srgbClr val="1E79C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Topic Analysis</a:t>
          </a:r>
        </a:p>
      </dsp:txBody>
      <dsp:txXfrm>
        <a:off x="34252" y="60317"/>
        <a:ext cx="11307921" cy="633159"/>
      </dsp:txXfrm>
    </dsp:sp>
    <dsp:sp modelId="{6CF4AFA6-BC74-F84D-BFAF-9F5275CF9A39}">
      <dsp:nvSpPr>
        <dsp:cNvPr id="0" name=""/>
        <dsp:cNvSpPr/>
      </dsp:nvSpPr>
      <dsp:spPr>
        <a:xfrm>
          <a:off x="0" y="727729"/>
          <a:ext cx="11376425" cy="899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20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Classis topic modeling using Latent Dirichlet Allocation (LDA) to automatically identify topics in instructor and student survey to draw the insights about training gaps and effectiveness.</a:t>
          </a:r>
        </a:p>
        <a:p>
          <a:pPr marL="228600" lvl="1" indent="-228600" algn="l" defTabSz="889000">
            <a:lnSpc>
              <a:spcPct val="90000"/>
            </a:lnSpc>
            <a:spcBef>
              <a:spcPct val="0"/>
            </a:spcBef>
            <a:spcAft>
              <a:spcPct val="20000"/>
            </a:spcAft>
            <a:buChar char="•"/>
          </a:pPr>
          <a:endParaRPr lang="en-US" sz="2000" kern="1200" dirty="0">
            <a:latin typeface="Arial" panose="020B0604020202020204" pitchFamily="34" charset="0"/>
            <a:cs typeface="Arial" panose="020B0604020202020204" pitchFamily="34" charset="0"/>
          </a:endParaRPr>
        </a:p>
      </dsp:txBody>
      <dsp:txXfrm>
        <a:off x="0" y="727729"/>
        <a:ext cx="11376425" cy="899932"/>
      </dsp:txXfrm>
    </dsp:sp>
    <dsp:sp modelId="{9DFE1BF7-81D2-F148-9F1C-51A54E440AA2}">
      <dsp:nvSpPr>
        <dsp:cNvPr id="0" name=""/>
        <dsp:cNvSpPr/>
      </dsp:nvSpPr>
      <dsp:spPr>
        <a:xfrm>
          <a:off x="0" y="1627661"/>
          <a:ext cx="11376425" cy="818603"/>
        </a:xfrm>
        <a:prstGeom prst="roundRect">
          <a:avLst/>
        </a:prstGeom>
        <a:solidFill>
          <a:srgbClr val="1E79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Connotation Analysis</a:t>
          </a:r>
        </a:p>
      </dsp:txBody>
      <dsp:txXfrm>
        <a:off x="39961" y="1667622"/>
        <a:ext cx="11296503" cy="738681"/>
      </dsp:txXfrm>
    </dsp:sp>
    <dsp:sp modelId="{5280CC9A-286C-1743-B1EE-4376F39AB5C2}">
      <dsp:nvSpPr>
        <dsp:cNvPr id="0" name=""/>
        <dsp:cNvSpPr/>
      </dsp:nvSpPr>
      <dsp:spPr>
        <a:xfrm>
          <a:off x="0" y="2446264"/>
          <a:ext cx="11376425"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20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NLP capabilities to analyze targeted student opinions about training gaps and effectiveness.</a:t>
          </a:r>
        </a:p>
      </dsp:txBody>
      <dsp:txXfrm>
        <a:off x="0" y="2446264"/>
        <a:ext cx="11376425" cy="778320"/>
      </dsp:txXfrm>
    </dsp:sp>
    <dsp:sp modelId="{69648D66-D11F-1A41-8ADB-C2ABDC4F29F1}">
      <dsp:nvSpPr>
        <dsp:cNvPr id="0" name=""/>
        <dsp:cNvSpPr/>
      </dsp:nvSpPr>
      <dsp:spPr>
        <a:xfrm>
          <a:off x="0" y="3224584"/>
          <a:ext cx="11376425" cy="818603"/>
        </a:xfrm>
        <a:prstGeom prst="roundRect">
          <a:avLst/>
        </a:prstGeom>
        <a:solidFill>
          <a:srgbClr val="1E79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Insight Extraction</a:t>
          </a:r>
        </a:p>
      </dsp:txBody>
      <dsp:txXfrm>
        <a:off x="39961" y="3264545"/>
        <a:ext cx="11296503" cy="738681"/>
      </dsp:txXfrm>
    </dsp:sp>
    <dsp:sp modelId="{DE869F4A-322F-5B40-A649-4BF1FB037F6C}">
      <dsp:nvSpPr>
        <dsp:cNvPr id="0" name=""/>
        <dsp:cNvSpPr/>
      </dsp:nvSpPr>
      <dsp:spPr>
        <a:xfrm>
          <a:off x="0" y="4043187"/>
          <a:ext cx="11376425" cy="85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20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Arial" panose="020B0604020202020204" pitchFamily="34" charset="0"/>
              <a:cs typeface="Arial" panose="020B0604020202020204" pitchFamily="34" charset="0"/>
            </a:rPr>
            <a:t>NLP technologies to extract insights about training gaps and effectiveness. Specifically, syntactic parsing and semantic role labeling combined with sentence-level embeddings clustering. </a:t>
          </a:r>
        </a:p>
      </dsp:txBody>
      <dsp:txXfrm>
        <a:off x="0" y="4043187"/>
        <a:ext cx="11376425" cy="8512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6119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16800"/>
            <a:ext cx="12192000" cy="1362456"/>
          </a:xfrm>
          <a:prstGeom prst="rect">
            <a:avLst/>
          </a:prstGeom>
        </p:spPr>
      </p:pic>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1044262" cy="282877"/>
            <a:chOff x="260862" y="6503087"/>
            <a:chExt cx="1044262"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a:extLst>
              <a:ext uri="{FF2B5EF4-FFF2-40B4-BE49-F238E27FC236}">
                <a16:creationId xmlns:a16="http://schemas.microsoft.com/office/drawing/2014/main" id="{E329B4E3-77EA-8607-736D-5A7B3EC41ECC}"/>
              </a:ext>
            </a:extLst>
          </p:cNvPr>
          <p:cNvPicPr>
            <a:picLocks noChangeAspect="1"/>
          </p:cNvPicPr>
          <p:nvPr userDrawn="1"/>
        </p:nvPicPr>
        <p:blipFill>
          <a:blip r:embed="rId7">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grpSp>
        <p:nvGrpSpPr>
          <p:cNvPr id="7" name="Group 6">
            <a:extLst>
              <a:ext uri="{FF2B5EF4-FFF2-40B4-BE49-F238E27FC236}">
                <a16:creationId xmlns:a16="http://schemas.microsoft.com/office/drawing/2014/main" id="{5D750FDE-2C1F-0237-67D9-0E156FC60F2F}"/>
              </a:ext>
            </a:extLst>
          </p:cNvPr>
          <p:cNvGrpSpPr/>
          <p:nvPr userDrawn="1"/>
        </p:nvGrpSpPr>
        <p:grpSpPr>
          <a:xfrm>
            <a:off x="260862" y="6503087"/>
            <a:ext cx="1044262" cy="282877"/>
            <a:chOff x="260862" y="6503087"/>
            <a:chExt cx="1044262" cy="282877"/>
          </a:xfrm>
        </p:grpSpPr>
        <p:sp>
          <p:nvSpPr>
            <p:cNvPr id="8" name="Rectangle 7">
              <a:extLst>
                <a:ext uri="{FF2B5EF4-FFF2-40B4-BE49-F238E27FC236}">
                  <a16:creationId xmlns:a16="http://schemas.microsoft.com/office/drawing/2014/main" id="{A065A0FB-53D2-D257-9A2D-FF80A7CD33CE}"/>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9" name="Picture 8">
              <a:extLst>
                <a:ext uri="{FF2B5EF4-FFF2-40B4-BE49-F238E27FC236}">
                  <a16:creationId xmlns:a16="http://schemas.microsoft.com/office/drawing/2014/main" id="{16A85FD3-3D3E-319A-77BE-25186D06BB4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11" name="Picture 10">
            <a:extLst>
              <a:ext uri="{FF2B5EF4-FFF2-40B4-BE49-F238E27FC236}">
                <a16:creationId xmlns:a16="http://schemas.microsoft.com/office/drawing/2014/main" id="{CDBDE676-EE96-D8BE-61A7-D8B05F2F3BA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71093" y="1961179"/>
            <a:ext cx="10449813" cy="1229411"/>
          </a:xfrm>
        </p:spPr>
        <p:txBody>
          <a:bodyPr/>
          <a:lstStyle/>
          <a:p>
            <a:r>
              <a:rPr lang="en-US" dirty="0"/>
              <a:t>Optimizing Readiness Through AI-Driven Analytics for Automated Training Insights</a:t>
            </a:r>
          </a:p>
        </p:txBody>
      </p:sp>
      <p:sp>
        <p:nvSpPr>
          <p:cNvPr id="10" name="Text Placeholder 9"/>
          <p:cNvSpPr>
            <a:spLocks noGrp="1"/>
          </p:cNvSpPr>
          <p:nvPr>
            <p:ph type="body" sz="quarter" idx="11"/>
          </p:nvPr>
        </p:nvSpPr>
        <p:spPr>
          <a:xfrm>
            <a:off x="1115736" y="3429000"/>
            <a:ext cx="9949342" cy="1934127"/>
          </a:xfrm>
        </p:spPr>
        <p:txBody>
          <a:bodyPr/>
          <a:lstStyle/>
          <a:p>
            <a:pPr eaLnBrk="1" hangingPunct="1"/>
            <a:r>
              <a:rPr lang="en-US" dirty="0">
                <a:latin typeface="Arial Narrow" pitchFamily="34" charset="0"/>
              </a:rPr>
              <a:t>Presenting: Summer Rebensky</a:t>
            </a:r>
          </a:p>
          <a:p>
            <a:pPr eaLnBrk="1" hangingPunct="1"/>
            <a:r>
              <a:rPr lang="en-US" dirty="0">
                <a:latin typeface="Arial Narrow" pitchFamily="34" charset="0"/>
              </a:rPr>
              <a:t>Co-Authors: Svitlana Volkova, Isabel Erickson, Louis Penafiel, Hsien-Te Kao</a:t>
            </a:r>
            <a:endParaRPr lang="en-US" dirty="0"/>
          </a:p>
        </p:txBody>
      </p:sp>
      <p:pic>
        <p:nvPicPr>
          <p:cNvPr id="5" name="Graphic 4">
            <a:extLst>
              <a:ext uri="{FF2B5EF4-FFF2-40B4-BE49-F238E27FC236}">
                <a16:creationId xmlns:a16="http://schemas.microsoft.com/office/drawing/2014/main" id="{ADA1F209-B274-7446-A080-70F595E648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960" y="4900742"/>
            <a:ext cx="4570080" cy="1315500"/>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A8D3CA6-3CA5-03F0-D545-F2243E8F611C}"/>
              </a:ext>
            </a:extLst>
          </p:cNvPr>
          <p:cNvSpPr/>
          <p:nvPr/>
        </p:nvSpPr>
        <p:spPr bwMode="auto">
          <a:xfrm>
            <a:off x="7010809" y="2342611"/>
            <a:ext cx="4970176" cy="3917512"/>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dirty="0"/>
              <a:t>Insight Extraction</a:t>
            </a:r>
          </a:p>
        </p:txBody>
      </p:sp>
      <p:sp>
        <p:nvSpPr>
          <p:cNvPr id="7" name="TextBox 6">
            <a:extLst>
              <a:ext uri="{FF2B5EF4-FFF2-40B4-BE49-F238E27FC236}">
                <a16:creationId xmlns:a16="http://schemas.microsoft.com/office/drawing/2014/main" id="{D6E36ABE-D563-FF53-D622-EDBE36338B1E}"/>
              </a:ext>
            </a:extLst>
          </p:cNvPr>
          <p:cNvSpPr txBox="1"/>
          <p:nvPr/>
        </p:nvSpPr>
        <p:spPr>
          <a:xfrm>
            <a:off x="362550" y="1241659"/>
            <a:ext cx="5576337" cy="5247590"/>
          </a:xfrm>
          <a:prstGeom prst="rect">
            <a:avLst/>
          </a:prstGeom>
          <a:noFill/>
        </p:spPr>
        <p:txBody>
          <a:bodyPr wrap="square" rtlCol="0">
            <a:spAutoFit/>
          </a:bodyPr>
          <a:lstStyle/>
          <a:p>
            <a:r>
              <a:rPr lang="en-US" sz="20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lusters also visualize how semantically similar or visually close the topics are to one another.</a:t>
            </a:r>
          </a:p>
          <a:p>
            <a:endParaRPr lang="en-US" sz="2000" kern="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n-US" sz="2000" b="1" dirty="0">
                <a:latin typeface="Arial" panose="020B0604020202020204" pitchFamily="34" charset="0"/>
                <a:cs typeface="Arial" panose="020B0604020202020204" pitchFamily="34" charset="0"/>
              </a:rPr>
              <a:t>Cluster Takeaways</a:t>
            </a:r>
          </a:p>
          <a:p>
            <a:pPr marL="342900" indent="-342900">
              <a:spcAft>
                <a:spcPts val="600"/>
              </a:spcAft>
              <a:buFont typeface="Wingdings" panose="05000000000000000000" pitchFamily="2" charset="2"/>
              <a:buChar char="ü"/>
            </a:pPr>
            <a:r>
              <a:rPr lang="en-US" sz="20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H</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ands-on training is a large concern and spoken to uniquely the </a:t>
            </a:r>
            <a:r>
              <a:rPr lang="en-US" sz="2000" b="1" kern="100" dirty="0">
                <a:solidFill>
                  <a:srgbClr val="F77B0B"/>
                </a:solidFill>
                <a:effectLst/>
                <a:latin typeface="Arial" panose="020B0604020202020204" pitchFamily="34" charset="0"/>
                <a:ea typeface="Times New Roman" panose="02020603050405020304" pitchFamily="18" charset="0"/>
                <a:cs typeface="Arial" panose="020B0604020202020204" pitchFamily="34" charset="0"/>
              </a:rPr>
              <a:t>orange</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en-US" sz="2000" b="1" kern="100" dirty="0">
                <a:solidFill>
                  <a:srgbClr val="92D050"/>
                </a:solidFill>
                <a:effectLst/>
                <a:latin typeface="Arial" panose="020B0604020202020204" pitchFamily="34" charset="0"/>
                <a:ea typeface="Times New Roman" panose="02020603050405020304" pitchFamily="18" charset="0"/>
                <a:cs typeface="Arial" panose="020B0604020202020204" pitchFamily="34" charset="0"/>
              </a:rPr>
              <a:t>green</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cluster</a:t>
            </a:r>
          </a:p>
          <a:p>
            <a:pPr marL="952485" lvl="1" indent="-342900">
              <a:spcAft>
                <a:spcPts val="600"/>
              </a:spcAft>
              <a:buFont typeface="Wingdings" panose="05000000000000000000" pitchFamily="2" charset="2"/>
              <a:buChar char="ü"/>
            </a:pPr>
            <a:r>
              <a:rPr lang="en-US" sz="20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 cluster speaks to wanting more of something (the subject verb structure and purpose is similar).</a:t>
            </a:r>
          </a:p>
          <a:p>
            <a:pPr marL="342900" indent="-342900">
              <a:spcAft>
                <a:spcPts val="600"/>
              </a:spcAft>
              <a:buFont typeface="Wingdings" panose="05000000000000000000" pitchFamily="2" charset="2"/>
              <a:buChar char="ü"/>
            </a:pP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However, the </a:t>
            </a:r>
            <a:r>
              <a:rPr lang="en-US" sz="2000" b="1" kern="100" dirty="0">
                <a:solidFill>
                  <a:srgbClr val="36C6EC"/>
                </a:solidFill>
                <a:effectLst/>
                <a:latin typeface="Arial" panose="020B0604020202020204" pitchFamily="34" charset="0"/>
                <a:ea typeface="Times New Roman" panose="02020603050405020304" pitchFamily="18" charset="0"/>
                <a:cs typeface="Arial" panose="020B0604020202020204" pitchFamily="34" charset="0"/>
              </a:rPr>
              <a:t>blue</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cluster is conveying graduates desire for more quality training related to courses</a:t>
            </a:r>
          </a:p>
          <a:p>
            <a:pPr marL="342900" indent="-342900">
              <a:spcAft>
                <a:spcPts val="600"/>
              </a:spcAft>
              <a:buFont typeface="Wingdings" panose="05000000000000000000" pitchFamily="2" charset="2"/>
              <a:buChar char="ü"/>
            </a:pPr>
            <a:r>
              <a:rPr lang="en-US" sz="2000" b="1" kern="100" dirty="0">
                <a:solidFill>
                  <a:srgbClr val="CC3300"/>
                </a:solidFill>
                <a:effectLst/>
                <a:latin typeface="Arial" panose="020B0604020202020204" pitchFamily="34" charset="0"/>
                <a:ea typeface="Times New Roman" panose="02020603050405020304" pitchFamily="18" charset="0"/>
                <a:cs typeface="Arial" panose="020B0604020202020204" pitchFamily="34" charset="0"/>
              </a:rPr>
              <a:t>Red</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has a larger distance from the other clusters as the topic shifts from “wanting more” to “experiencing differences”.  </a:t>
            </a:r>
          </a:p>
        </p:txBody>
      </p:sp>
      <p:sp>
        <p:nvSpPr>
          <p:cNvPr id="4" name="Rectangle: Rounded Corners 3">
            <a:extLst>
              <a:ext uri="{FF2B5EF4-FFF2-40B4-BE49-F238E27FC236}">
                <a16:creationId xmlns:a16="http://schemas.microsoft.com/office/drawing/2014/main" id="{7A11F8F4-A0C5-BDE5-B29F-976CC55C94F9}"/>
              </a:ext>
            </a:extLst>
          </p:cNvPr>
          <p:cNvSpPr/>
          <p:nvPr/>
        </p:nvSpPr>
        <p:spPr bwMode="auto">
          <a:xfrm>
            <a:off x="7010809" y="2342611"/>
            <a:ext cx="4970176" cy="3917512"/>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5" name="Picture 4">
            <a:extLst>
              <a:ext uri="{FF2B5EF4-FFF2-40B4-BE49-F238E27FC236}">
                <a16:creationId xmlns:a16="http://schemas.microsoft.com/office/drawing/2014/main" id="{095D76C3-C5BA-0908-35C9-796FC4BC6693}"/>
              </a:ext>
            </a:extLst>
          </p:cNvPr>
          <p:cNvPicPr>
            <a:picLocks noChangeAspect="1"/>
          </p:cNvPicPr>
          <p:nvPr/>
        </p:nvPicPr>
        <p:blipFill>
          <a:blip r:embed="rId2"/>
          <a:stretch>
            <a:fillRect/>
          </a:stretch>
        </p:blipFill>
        <p:spPr>
          <a:xfrm>
            <a:off x="6267598" y="1677971"/>
            <a:ext cx="5409453" cy="4263752"/>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1E8B098A-8902-50EF-C1A0-9D3565F332BE}"/>
              </a:ext>
            </a:extLst>
          </p:cNvPr>
          <p:cNvSpPr/>
          <p:nvPr/>
        </p:nvSpPr>
        <p:spPr bwMode="auto">
          <a:xfrm>
            <a:off x="8418136" y="2279842"/>
            <a:ext cx="367645" cy="331498"/>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Rectangle 8">
            <a:extLst>
              <a:ext uri="{FF2B5EF4-FFF2-40B4-BE49-F238E27FC236}">
                <a16:creationId xmlns:a16="http://schemas.microsoft.com/office/drawing/2014/main" id="{019D9E9E-F5C0-D324-8EEE-81119DFB07B3}"/>
              </a:ext>
            </a:extLst>
          </p:cNvPr>
          <p:cNvSpPr/>
          <p:nvPr/>
        </p:nvSpPr>
        <p:spPr bwMode="auto">
          <a:xfrm>
            <a:off x="10606726" y="2623760"/>
            <a:ext cx="367645" cy="331498"/>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Rectangle 9">
            <a:extLst>
              <a:ext uri="{FF2B5EF4-FFF2-40B4-BE49-F238E27FC236}">
                <a16:creationId xmlns:a16="http://schemas.microsoft.com/office/drawing/2014/main" id="{378B7645-3B02-22A1-25A8-2B8AF2F1FAB8}"/>
              </a:ext>
            </a:extLst>
          </p:cNvPr>
          <p:cNvSpPr/>
          <p:nvPr/>
        </p:nvSpPr>
        <p:spPr bwMode="auto">
          <a:xfrm>
            <a:off x="7740151" y="3302659"/>
            <a:ext cx="367645" cy="331498"/>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 name="Rectangle 10">
            <a:extLst>
              <a:ext uri="{FF2B5EF4-FFF2-40B4-BE49-F238E27FC236}">
                <a16:creationId xmlns:a16="http://schemas.microsoft.com/office/drawing/2014/main" id="{0D23FE53-1E0F-9812-986A-5F48F3A7135E}"/>
              </a:ext>
            </a:extLst>
          </p:cNvPr>
          <p:cNvSpPr/>
          <p:nvPr/>
        </p:nvSpPr>
        <p:spPr bwMode="auto">
          <a:xfrm>
            <a:off x="9056410" y="5015060"/>
            <a:ext cx="367645" cy="17488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2" name="TextBox 11">
            <a:extLst>
              <a:ext uri="{FF2B5EF4-FFF2-40B4-BE49-F238E27FC236}">
                <a16:creationId xmlns:a16="http://schemas.microsoft.com/office/drawing/2014/main" id="{82910B23-64C8-E423-3D79-72516C05831E}"/>
              </a:ext>
            </a:extLst>
          </p:cNvPr>
          <p:cNvSpPr txBox="1"/>
          <p:nvPr/>
        </p:nvSpPr>
        <p:spPr>
          <a:xfrm>
            <a:off x="10200099" y="2500812"/>
            <a:ext cx="1024789" cy="670889"/>
          </a:xfrm>
          <a:prstGeom prst="rect">
            <a:avLst/>
          </a:prstGeom>
          <a:noFill/>
        </p:spPr>
        <p:txBody>
          <a:bodyPr wrap="square">
            <a:spAutoFit/>
          </a:bodyPr>
          <a:lstStyle/>
          <a:p>
            <a:pPr marL="1905" marR="0" indent="0" algn="ctr">
              <a:lnSpc>
                <a:spcPct val="107000"/>
              </a:lnSpc>
              <a:spcBef>
                <a:spcPts val="0"/>
              </a:spcBef>
              <a:spcAft>
                <a:spcPts val="0"/>
              </a:spcAft>
            </a:pPr>
            <a:r>
              <a:rPr lang="en-US"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Improving </a:t>
            </a:r>
            <a:endParaRPr lang="en-US"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905" marR="0" indent="0" algn="ctr">
              <a:lnSpc>
                <a:spcPct val="107000"/>
              </a:lnSpc>
              <a:spcBef>
                <a:spcPts val="0"/>
              </a:spcBef>
              <a:spcAft>
                <a:spcPts val="0"/>
              </a:spcAft>
            </a:pPr>
            <a:r>
              <a:rPr lang="en-US"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Training Quality </a:t>
            </a:r>
            <a:endParaRPr lang="en-US"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0D59AE4A-EC16-7EDC-2A90-850752200569}"/>
              </a:ext>
            </a:extLst>
          </p:cNvPr>
          <p:cNvSpPr txBox="1"/>
          <p:nvPr/>
        </p:nvSpPr>
        <p:spPr>
          <a:xfrm>
            <a:off x="7363864" y="3199982"/>
            <a:ext cx="1195634" cy="473271"/>
          </a:xfrm>
          <a:prstGeom prst="rect">
            <a:avLst/>
          </a:prstGeom>
          <a:noFill/>
        </p:spPr>
        <p:txBody>
          <a:bodyPr wrap="square">
            <a:spAutoFit/>
          </a:bodyPr>
          <a:lstStyle/>
          <a:p>
            <a:pPr marL="1905" marR="0" indent="0" algn="ctr">
              <a:lnSpc>
                <a:spcPct val="107000"/>
              </a:lnSpc>
              <a:spcBef>
                <a:spcPts val="0"/>
              </a:spcBef>
              <a:spcAft>
                <a:spcPts val="0"/>
              </a:spcAft>
            </a:pPr>
            <a:r>
              <a:rPr lang="en-US"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More In Depth</a:t>
            </a:r>
            <a:endPar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C85C5770-8F81-83C0-F43E-7BFF1F504D2E}"/>
              </a:ext>
            </a:extLst>
          </p:cNvPr>
          <p:cNvSpPr txBox="1"/>
          <p:nvPr/>
        </p:nvSpPr>
        <p:spPr>
          <a:xfrm>
            <a:off x="7740151" y="2184384"/>
            <a:ext cx="1710181" cy="441468"/>
          </a:xfrm>
          <a:prstGeom prst="rect">
            <a:avLst/>
          </a:prstGeom>
          <a:noFill/>
        </p:spPr>
        <p:txBody>
          <a:bodyPr wrap="square">
            <a:spAutoFit/>
          </a:bodyPr>
          <a:lstStyle/>
          <a:p>
            <a:pPr marL="1905" marR="0" indent="0" algn="ctr">
              <a:lnSpc>
                <a:spcPct val="107000"/>
              </a:lnSpc>
              <a:spcBef>
                <a:spcPts val="0"/>
              </a:spcBef>
              <a:spcAft>
                <a:spcPts val="0"/>
              </a:spcAft>
            </a:pPr>
            <a:r>
              <a:rPr lang="en-US" sz="11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Repetition and Hands-On Experience</a:t>
            </a:r>
            <a:endParaRPr lang="en-US" sz="1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7890F00E-807D-7E93-10F9-08104A8CC7B6}"/>
              </a:ext>
            </a:extLst>
          </p:cNvPr>
          <p:cNvSpPr txBox="1"/>
          <p:nvPr/>
        </p:nvSpPr>
        <p:spPr>
          <a:xfrm>
            <a:off x="9240232" y="4076854"/>
            <a:ext cx="1910500" cy="670889"/>
          </a:xfrm>
          <a:prstGeom prst="rect">
            <a:avLst/>
          </a:prstGeom>
          <a:noFill/>
        </p:spPr>
        <p:txBody>
          <a:bodyPr wrap="square">
            <a:spAutoFit/>
          </a:bodyPr>
          <a:lstStyle/>
          <a:p>
            <a:pPr marL="1905" marR="0" indent="0" algn="ctr">
              <a:lnSpc>
                <a:spcPct val="107000"/>
              </a:lnSpc>
              <a:spcBef>
                <a:spcPts val="0"/>
              </a:spcBef>
              <a:spcAft>
                <a:spcPts val="0"/>
              </a:spcAft>
            </a:pPr>
            <a:r>
              <a:rPr lang="en-US"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Differences between training and operational equipment </a:t>
            </a:r>
            <a:endParaRPr lang="en-US"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6" name="Straight Connector 15">
            <a:extLst>
              <a:ext uri="{FF2B5EF4-FFF2-40B4-BE49-F238E27FC236}">
                <a16:creationId xmlns:a16="http://schemas.microsoft.com/office/drawing/2014/main" id="{E090952D-90FD-682A-42A1-E4642EC38572}"/>
              </a:ext>
            </a:extLst>
          </p:cNvPr>
          <p:cNvCxnSpPr/>
          <p:nvPr/>
        </p:nvCxnSpPr>
        <p:spPr bwMode="auto">
          <a:xfrm flipH="1">
            <a:off x="9514751" y="4687233"/>
            <a:ext cx="166577" cy="195851"/>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42320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A8D3CA6-3CA5-03F0-D545-F2243E8F611C}"/>
              </a:ext>
            </a:extLst>
          </p:cNvPr>
          <p:cNvSpPr/>
          <p:nvPr/>
        </p:nvSpPr>
        <p:spPr bwMode="auto">
          <a:xfrm>
            <a:off x="1649692" y="3575049"/>
            <a:ext cx="10331294" cy="2685073"/>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dirty="0"/>
              <a:t>Connotation Analysis</a:t>
            </a:r>
          </a:p>
        </p:txBody>
      </p:sp>
      <p:sp>
        <p:nvSpPr>
          <p:cNvPr id="7" name="TextBox 6">
            <a:extLst>
              <a:ext uri="{FF2B5EF4-FFF2-40B4-BE49-F238E27FC236}">
                <a16:creationId xmlns:a16="http://schemas.microsoft.com/office/drawing/2014/main" id="{D6E36ABE-D563-FF53-D622-EDBE36338B1E}"/>
              </a:ext>
            </a:extLst>
          </p:cNvPr>
          <p:cNvSpPr txBox="1"/>
          <p:nvPr/>
        </p:nvSpPr>
        <p:spPr>
          <a:xfrm>
            <a:off x="486325" y="1096186"/>
            <a:ext cx="11055727" cy="1554272"/>
          </a:xfrm>
          <a:prstGeom prst="rect">
            <a:avLst/>
          </a:prstGeom>
          <a:noFill/>
        </p:spPr>
        <p:txBody>
          <a:bodyPr wrap="square" rtlCol="0">
            <a:spAutoFit/>
          </a:bodyPr>
          <a:lstStyle/>
          <a:p>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ChatGPT summarizations of the statements within a cluster can provide additional insights.</a:t>
            </a:r>
          </a:p>
          <a:p>
            <a:pPr marL="285750" indent="-285750">
              <a:spcBef>
                <a:spcPts val="600"/>
              </a:spcBef>
              <a:buFont typeface="Wingdings" panose="05000000000000000000" pitchFamily="2" charset="2"/>
              <a:buChar char="ü"/>
            </a:pPr>
            <a:r>
              <a:rPr lang="en-US" sz="18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ould utilize the clustering to perform “pulse-checks” targeted surveys of each cluster topic. </a:t>
            </a:r>
          </a:p>
          <a:p>
            <a:pPr marL="285750" indent="-285750">
              <a:buFont typeface="Wingdings" panose="05000000000000000000" pitchFamily="2" charset="2"/>
              <a:buChar char="ü"/>
            </a:pPr>
            <a:r>
              <a:rPr lang="en-US" sz="18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Instructors could utilize this information to provide hands-on training more frequently within classes or pursue independent learning platforms so students can perform more hands-on training on their own schedule. </a:t>
            </a:r>
            <a:endParaRPr lang="en-US" sz="18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AE99265-1A05-360E-6236-ABAB645221CC}"/>
              </a:ext>
            </a:extLst>
          </p:cNvPr>
          <p:cNvGraphicFramePr>
            <a:graphicFrameLocks noGrp="1"/>
          </p:cNvGraphicFramePr>
          <p:nvPr>
            <p:extLst>
              <p:ext uri="{D42A27DB-BD31-4B8C-83A1-F6EECF244321}">
                <p14:modId xmlns:p14="http://schemas.microsoft.com/office/powerpoint/2010/main" val="955451041"/>
              </p:ext>
            </p:extLst>
          </p:nvPr>
        </p:nvGraphicFramePr>
        <p:xfrm>
          <a:off x="831273" y="2930236"/>
          <a:ext cx="10815910" cy="3156954"/>
        </p:xfrm>
        <a:graphic>
          <a:graphicData uri="http://schemas.openxmlformats.org/drawingml/2006/table">
            <a:tbl>
              <a:tblPr firstRow="1" firstCol="1" bandRow="1">
                <a:effectLst>
                  <a:outerShdw blurRad="63500" sx="102000" sy="102000" algn="ctr" rotWithShape="0">
                    <a:prstClr val="black">
                      <a:alpha val="40000"/>
                    </a:prstClr>
                  </a:outerShdw>
                </a:effectLst>
              </a:tblPr>
              <a:tblGrid>
                <a:gridCol w="1347788">
                  <a:extLst>
                    <a:ext uri="{9D8B030D-6E8A-4147-A177-3AD203B41FA5}">
                      <a16:colId xmlns:a16="http://schemas.microsoft.com/office/drawing/2014/main" val="2650341217"/>
                    </a:ext>
                  </a:extLst>
                </a:gridCol>
                <a:gridCol w="1984018">
                  <a:extLst>
                    <a:ext uri="{9D8B030D-6E8A-4147-A177-3AD203B41FA5}">
                      <a16:colId xmlns:a16="http://schemas.microsoft.com/office/drawing/2014/main" val="711822528"/>
                    </a:ext>
                  </a:extLst>
                </a:gridCol>
                <a:gridCol w="7484104">
                  <a:extLst>
                    <a:ext uri="{9D8B030D-6E8A-4147-A177-3AD203B41FA5}">
                      <a16:colId xmlns:a16="http://schemas.microsoft.com/office/drawing/2014/main" val="1677498919"/>
                    </a:ext>
                  </a:extLst>
                </a:gridCol>
              </a:tblGrid>
              <a:tr h="793472">
                <a:tc>
                  <a:txBody>
                    <a:bodyPr/>
                    <a:lstStyle/>
                    <a:p>
                      <a:pPr marL="0" marR="0" indent="0" algn="ctr">
                        <a:lnSpc>
                          <a:spcPct val="107000"/>
                        </a:lnSpc>
                        <a:spcBef>
                          <a:spcPts val="0"/>
                        </a:spcBef>
                        <a:spcAft>
                          <a:spcPts val="0"/>
                        </a:spcAft>
                      </a:pPr>
                      <a:r>
                        <a:rPr lang="en-US" sz="1400" b="1" kern="100" dirty="0">
                          <a:solidFill>
                            <a:srgbClr val="000000"/>
                          </a:solidFill>
                          <a:effectLst/>
                          <a:highlight>
                            <a:srgbClr val="92CDDC"/>
                          </a:highlight>
                          <a:latin typeface="Arial" panose="020B0604020202020204" pitchFamily="34" charset="0"/>
                          <a:ea typeface="Times New Roman" panose="02020603050405020304" pitchFamily="18" charset="0"/>
                          <a:cs typeface="Arial" panose="020B0604020202020204" pitchFamily="34" charset="0"/>
                        </a:rPr>
                        <a:t>Cluster 0 </a:t>
                      </a:r>
                      <a:endParaRPr lang="en-US" sz="1600" kern="100" dirty="0">
                        <a:solidFill>
                          <a:srgbClr val="000000"/>
                        </a:solidFill>
                        <a:effectLst/>
                        <a:highlight>
                          <a:srgbClr val="92CDDC"/>
                        </a:highlight>
                        <a:latin typeface="Arial" panose="020B0604020202020204" pitchFamily="34" charset="0"/>
                        <a:ea typeface="Times New Roman" panose="02020603050405020304" pitchFamily="18" charset="0"/>
                        <a:cs typeface="Arial" panose="020B0604020202020204" pitchFamily="34" charset="0"/>
                      </a:endParaRPr>
                    </a:p>
                  </a:txBody>
                  <a:tcPr marL="111562" marR="89095" marT="65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1905" marR="0" indent="0" algn="ctr">
                        <a:lnSpc>
                          <a:spcPct val="107000"/>
                        </a:lnSpc>
                        <a:spcBef>
                          <a:spcPts val="0"/>
                        </a:spcBef>
                        <a:spcAft>
                          <a:spcPts val="0"/>
                        </a:spcAft>
                      </a:pPr>
                      <a:r>
                        <a:rPr lang="en-US"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Improving </a:t>
                      </a:r>
                      <a:endPar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905" marR="0" indent="0" algn="ctr">
                        <a:lnSpc>
                          <a:spcPct val="107000"/>
                        </a:lnSpc>
                        <a:spcBef>
                          <a:spcPts val="0"/>
                        </a:spcBef>
                        <a:spcAft>
                          <a:spcPts val="0"/>
                        </a:spcAft>
                      </a:pPr>
                      <a:r>
                        <a:rPr lang="en-US"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Training Quality </a:t>
                      </a:r>
                      <a:endPar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111562" marR="89095" marT="65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lvl="0" indent="-171450" algn="l" fontAlgn="base">
                        <a:lnSpc>
                          <a:spcPct val="107000"/>
                        </a:lnSpc>
                        <a:spcBef>
                          <a:spcPts val="0"/>
                        </a:spcBef>
                        <a:spcAft>
                          <a:spcPts val="0"/>
                        </a:spcAft>
                        <a:buClr>
                          <a:srgbClr val="000000"/>
                        </a:buClr>
                        <a:buSzPts val="900"/>
                        <a:buFont typeface="Arial" panose="020B0604020202020204" pitchFamily="34" charset="0"/>
                        <a:buChar char="•"/>
                      </a:pPr>
                      <a:r>
                        <a:rPr lang="en-US" sz="14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It is necessary to maintain and improve quality control over existing courses.  </a:t>
                      </a:r>
                      <a:endParaRPr lang="en-US" sz="16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171450" marR="0" lvl="0" indent="-171450" algn="l" fontAlgn="base">
                        <a:lnSpc>
                          <a:spcPct val="107000"/>
                        </a:lnSpc>
                        <a:spcBef>
                          <a:spcPts val="0"/>
                        </a:spcBef>
                        <a:spcAft>
                          <a:spcPts val="0"/>
                        </a:spcAft>
                        <a:buClr>
                          <a:srgbClr val="000000"/>
                        </a:buClr>
                        <a:buSzPts val="900"/>
                        <a:buFont typeface="Arial" panose="020B0604020202020204" pitchFamily="34" charset="0"/>
                        <a:buChar char="•"/>
                      </a:pPr>
                      <a:r>
                        <a:rPr lang="en-US" sz="14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There needs to be more hands-on experience within these courses so students will understand what it takes to do their job when they graduate. </a:t>
                      </a:r>
                      <a:endParaRPr lang="en-US" sz="16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111562" marR="89095" marT="65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30042273"/>
                  </a:ext>
                </a:extLst>
              </a:tr>
              <a:tr h="1001084">
                <a:tc>
                  <a:txBody>
                    <a:bodyPr/>
                    <a:lstStyle/>
                    <a:p>
                      <a:pPr marL="0" marR="0" indent="0" algn="ctr">
                        <a:lnSpc>
                          <a:spcPct val="107000"/>
                        </a:lnSpc>
                        <a:spcBef>
                          <a:spcPts val="0"/>
                        </a:spcBef>
                        <a:spcAft>
                          <a:spcPts val="0"/>
                        </a:spcAft>
                      </a:pPr>
                      <a:r>
                        <a:rPr lang="en-US" sz="1400" b="1" kern="100">
                          <a:solidFill>
                            <a:srgbClr val="000000"/>
                          </a:solidFill>
                          <a:effectLst/>
                          <a:highlight>
                            <a:srgbClr val="FABF8F"/>
                          </a:highlight>
                          <a:latin typeface="Arial" panose="020B0604020202020204" pitchFamily="34" charset="0"/>
                          <a:ea typeface="Times New Roman" panose="02020603050405020304" pitchFamily="18" charset="0"/>
                          <a:cs typeface="Arial" panose="020B0604020202020204" pitchFamily="34" charset="0"/>
                        </a:rPr>
                        <a:t>Cluster 1 </a:t>
                      </a:r>
                      <a:endParaRPr lang="en-US" sz="1600" kern="100">
                        <a:solidFill>
                          <a:srgbClr val="000000"/>
                        </a:solidFill>
                        <a:effectLst/>
                        <a:highlight>
                          <a:srgbClr val="FABF8F"/>
                        </a:highlight>
                        <a:latin typeface="Arial" panose="020B0604020202020204" pitchFamily="34" charset="0"/>
                        <a:ea typeface="Times New Roman" panose="02020603050405020304" pitchFamily="18" charset="0"/>
                        <a:cs typeface="Arial" panose="020B0604020202020204" pitchFamily="34" charset="0"/>
                      </a:endParaRPr>
                    </a:p>
                  </a:txBody>
                  <a:tcPr marL="111562" marR="89095" marT="65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1905" marR="0" indent="0" algn="ctr">
                        <a:lnSpc>
                          <a:spcPct val="107000"/>
                        </a:lnSpc>
                        <a:spcBef>
                          <a:spcPts val="0"/>
                        </a:spcBef>
                        <a:spcAft>
                          <a:spcPts val="0"/>
                        </a:spcAft>
                      </a:pPr>
                      <a:r>
                        <a:rPr lang="en-US"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Repetition and </a:t>
                      </a:r>
                      <a:endPar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905" marR="0" indent="0" algn="ctr">
                        <a:lnSpc>
                          <a:spcPct val="107000"/>
                        </a:lnSpc>
                        <a:spcBef>
                          <a:spcPts val="0"/>
                        </a:spcBef>
                        <a:spcAft>
                          <a:spcPts val="0"/>
                        </a:spcAft>
                      </a:pPr>
                      <a:r>
                        <a:rPr lang="en-US"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Hands-On </a:t>
                      </a:r>
                      <a:endPar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905" marR="0" indent="0" algn="ctr">
                        <a:lnSpc>
                          <a:spcPct val="107000"/>
                        </a:lnSpc>
                        <a:spcBef>
                          <a:spcPts val="0"/>
                        </a:spcBef>
                        <a:spcAft>
                          <a:spcPts val="0"/>
                        </a:spcAft>
                      </a:pPr>
                      <a:r>
                        <a:rPr lang="en-US"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Experience </a:t>
                      </a:r>
                      <a:endPar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111562" marR="89095" marT="65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lvl="0" indent="-171450" algn="l" fontAlgn="base">
                        <a:lnSpc>
                          <a:spcPct val="107000"/>
                        </a:lnSpc>
                        <a:spcBef>
                          <a:spcPts val="0"/>
                        </a:spcBef>
                        <a:spcAft>
                          <a:spcPts val="0"/>
                        </a:spcAft>
                        <a:buClr>
                          <a:srgbClr val="000000"/>
                        </a:buClr>
                        <a:buSzPts val="900"/>
                        <a:buFont typeface="Arial" panose="020B0604020202020204" pitchFamily="34" charset="0"/>
                        <a:buChar char="•"/>
                      </a:pPr>
                      <a:r>
                        <a:rPr lang="en-US" sz="14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I like more. </a:t>
                      </a:r>
                      <a:endParaRPr lang="en-US" sz="16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171450" marR="0" lvl="0" indent="-171450" algn="l" fontAlgn="base">
                        <a:lnSpc>
                          <a:spcPct val="107000"/>
                        </a:lnSpc>
                        <a:spcBef>
                          <a:spcPts val="0"/>
                        </a:spcBef>
                        <a:spcAft>
                          <a:spcPts val="0"/>
                        </a:spcAft>
                        <a:buClr>
                          <a:srgbClr val="000000"/>
                        </a:buClr>
                        <a:buSzPts val="900"/>
                        <a:buFont typeface="Arial" panose="020B0604020202020204" pitchFamily="34" charset="0"/>
                        <a:buChar char="•"/>
                      </a:pPr>
                      <a:r>
                        <a:rPr lang="en-US" sz="14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More repetition would help me feel comfortable and prepared for the course. </a:t>
                      </a:r>
                      <a:endParaRPr lang="en-US" sz="16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171450" marR="0" lvl="0" indent="-171450" algn="l" fontAlgn="base">
                        <a:lnSpc>
                          <a:spcPct val="107000"/>
                        </a:lnSpc>
                        <a:spcBef>
                          <a:spcPts val="0"/>
                        </a:spcBef>
                        <a:spcAft>
                          <a:spcPts val="0"/>
                        </a:spcAft>
                        <a:buClr>
                          <a:srgbClr val="000000"/>
                        </a:buClr>
                        <a:buSzPts val="900"/>
                        <a:buFont typeface="Arial" panose="020B0604020202020204" pitchFamily="34" charset="0"/>
                        <a:buChar char="•"/>
                      </a:pPr>
                      <a:r>
                        <a:rPr lang="en-US" sz="14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Provide students with more opportunities or time in class that is </a:t>
                      </a:r>
                      <a:r>
                        <a:rPr lang="en-US" sz="1400" u="none" strike="noStrike" kern="100"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handson</a:t>
                      </a:r>
                      <a:r>
                        <a:rPr lang="en-US" sz="14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/repetitive if they do. </a:t>
                      </a:r>
                      <a:endParaRPr lang="en-US" sz="16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111562" marR="89095" marT="65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6567762"/>
                  </a:ext>
                </a:extLst>
              </a:tr>
              <a:tr h="361314">
                <a:tc>
                  <a:txBody>
                    <a:bodyPr/>
                    <a:lstStyle/>
                    <a:p>
                      <a:pPr marL="0" marR="0" indent="0" algn="ctr">
                        <a:lnSpc>
                          <a:spcPct val="107000"/>
                        </a:lnSpc>
                        <a:spcBef>
                          <a:spcPts val="0"/>
                        </a:spcBef>
                        <a:spcAft>
                          <a:spcPts val="0"/>
                        </a:spcAft>
                      </a:pPr>
                      <a:r>
                        <a:rPr lang="en-US" sz="1400" b="1" kern="100">
                          <a:solidFill>
                            <a:srgbClr val="000000"/>
                          </a:solidFill>
                          <a:effectLst/>
                          <a:highlight>
                            <a:srgbClr val="C2D69B"/>
                          </a:highlight>
                          <a:latin typeface="Arial" panose="020B0604020202020204" pitchFamily="34" charset="0"/>
                          <a:ea typeface="Times New Roman" panose="02020603050405020304" pitchFamily="18" charset="0"/>
                          <a:cs typeface="Arial" panose="020B0604020202020204" pitchFamily="34" charset="0"/>
                        </a:rPr>
                        <a:t>Cluster 2 </a:t>
                      </a:r>
                      <a:endParaRPr lang="en-US" sz="1600" kern="100">
                        <a:solidFill>
                          <a:srgbClr val="000000"/>
                        </a:solidFill>
                        <a:effectLst/>
                        <a:highlight>
                          <a:srgbClr val="C2D69B"/>
                        </a:highlight>
                        <a:latin typeface="Arial" panose="020B0604020202020204" pitchFamily="34" charset="0"/>
                        <a:ea typeface="Times New Roman" panose="02020603050405020304" pitchFamily="18" charset="0"/>
                        <a:cs typeface="Arial" panose="020B0604020202020204" pitchFamily="34" charset="0"/>
                      </a:endParaRPr>
                    </a:p>
                  </a:txBody>
                  <a:tcPr marL="111562" marR="89095" marT="65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1905" marR="0" indent="0" algn="ctr">
                        <a:lnSpc>
                          <a:spcPct val="107000"/>
                        </a:lnSpc>
                        <a:spcBef>
                          <a:spcPts val="0"/>
                        </a:spcBef>
                        <a:spcAft>
                          <a:spcPts val="0"/>
                        </a:spcAft>
                      </a:pPr>
                      <a:r>
                        <a:rPr lang="en-US"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More In-Depth </a:t>
                      </a:r>
                      <a:endPar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111562" marR="89095" marT="65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03835" marR="0" indent="-171450" algn="l">
                        <a:lnSpc>
                          <a:spcPct val="107000"/>
                        </a:lnSpc>
                        <a:spcBef>
                          <a:spcPts val="0"/>
                        </a:spcBef>
                        <a:spcAft>
                          <a:spcPts val="0"/>
                        </a:spcAft>
                        <a:buFont typeface="Arial" panose="020B0604020202020204" pitchFamily="34" charset="0"/>
                        <a:buChar char="•"/>
                      </a:pPr>
                      <a:r>
                        <a:rPr lang="en-US"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think the (Interactive Multimedia Instruction) IMI should be more in depth </a:t>
                      </a:r>
                      <a:endPar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111562" marR="89095" marT="65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31698919"/>
                  </a:ext>
                </a:extLst>
              </a:tr>
              <a:tr h="1001084">
                <a:tc>
                  <a:txBody>
                    <a:bodyPr/>
                    <a:lstStyle/>
                    <a:p>
                      <a:pPr marL="0" marR="0" indent="0" algn="ctr">
                        <a:lnSpc>
                          <a:spcPct val="107000"/>
                        </a:lnSpc>
                        <a:spcBef>
                          <a:spcPts val="0"/>
                        </a:spcBef>
                        <a:spcAft>
                          <a:spcPts val="0"/>
                        </a:spcAft>
                      </a:pPr>
                      <a:r>
                        <a:rPr lang="en-US" sz="1400" b="1" kern="100">
                          <a:solidFill>
                            <a:srgbClr val="000000"/>
                          </a:solidFill>
                          <a:effectLst/>
                          <a:highlight>
                            <a:srgbClr val="D99594"/>
                          </a:highlight>
                          <a:latin typeface="Arial" panose="020B0604020202020204" pitchFamily="34" charset="0"/>
                          <a:ea typeface="Times New Roman" panose="02020603050405020304" pitchFamily="18" charset="0"/>
                          <a:cs typeface="Arial" panose="020B0604020202020204" pitchFamily="34" charset="0"/>
                        </a:rPr>
                        <a:t>Cluster 3 </a:t>
                      </a:r>
                      <a:endParaRPr lang="en-US" sz="1600" kern="100">
                        <a:solidFill>
                          <a:srgbClr val="000000"/>
                        </a:solidFill>
                        <a:effectLst/>
                        <a:highlight>
                          <a:srgbClr val="D99594"/>
                        </a:highlight>
                        <a:latin typeface="Arial" panose="020B0604020202020204" pitchFamily="34" charset="0"/>
                        <a:ea typeface="Times New Roman" panose="02020603050405020304" pitchFamily="18" charset="0"/>
                        <a:cs typeface="Arial" panose="020B0604020202020204" pitchFamily="34" charset="0"/>
                      </a:endParaRPr>
                    </a:p>
                  </a:txBody>
                  <a:tcPr marL="111562" marR="89095" marT="65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1905" marR="0" indent="0" algn="ctr">
                        <a:lnSpc>
                          <a:spcPct val="107000"/>
                        </a:lnSpc>
                        <a:spcBef>
                          <a:spcPts val="0"/>
                        </a:spcBef>
                        <a:spcAft>
                          <a:spcPts val="0"/>
                        </a:spcAft>
                      </a:pPr>
                      <a:r>
                        <a:rPr lang="en-US" sz="14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Differences between training and operational equipment </a:t>
                      </a:r>
                      <a:endParaRPr lang="en-US" sz="1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111562" marR="89095" marT="65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marR="0" lvl="0" indent="-171450" algn="l" fontAlgn="base">
                        <a:lnSpc>
                          <a:spcPct val="107000"/>
                        </a:lnSpc>
                        <a:spcBef>
                          <a:spcPts val="0"/>
                        </a:spcBef>
                        <a:spcAft>
                          <a:spcPts val="0"/>
                        </a:spcAft>
                        <a:buClr>
                          <a:srgbClr val="000000"/>
                        </a:buClr>
                        <a:buSzPts val="900"/>
                        <a:buFont typeface="Arial" panose="020B0604020202020204" pitchFamily="34" charset="0"/>
                        <a:buChar char="•"/>
                      </a:pPr>
                      <a:r>
                        <a:rPr lang="en-US" sz="14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No hands-on training </a:t>
                      </a:r>
                      <a:endParaRPr lang="en-US" sz="16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171450" marR="0" lvl="0" indent="-171450" algn="l" fontAlgn="base">
                        <a:lnSpc>
                          <a:spcPct val="107000"/>
                        </a:lnSpc>
                        <a:spcBef>
                          <a:spcPts val="0"/>
                        </a:spcBef>
                        <a:spcAft>
                          <a:spcPts val="0"/>
                        </a:spcAft>
                        <a:buClr>
                          <a:srgbClr val="000000"/>
                        </a:buClr>
                        <a:buSzPts val="900"/>
                        <a:buFont typeface="Arial" panose="020B0604020202020204" pitchFamily="34" charset="0"/>
                        <a:buChar char="•"/>
                      </a:pPr>
                      <a:r>
                        <a:rPr lang="en-US" sz="14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Not enough time with an assigned airframe. </a:t>
                      </a:r>
                      <a:endParaRPr lang="en-US" sz="16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171450" marR="0" lvl="0" indent="-171450" algn="l" fontAlgn="base">
                        <a:lnSpc>
                          <a:spcPct val="107000"/>
                        </a:lnSpc>
                        <a:spcBef>
                          <a:spcPts val="0"/>
                        </a:spcBef>
                        <a:spcAft>
                          <a:spcPts val="0"/>
                        </a:spcAft>
                        <a:buClr>
                          <a:srgbClr val="000000"/>
                        </a:buClr>
                        <a:buSzPts val="900"/>
                        <a:buFont typeface="Arial" panose="020B0604020202020204" pitchFamily="34" charset="0"/>
                        <a:buChar char="•"/>
                      </a:pPr>
                      <a:r>
                        <a:rPr lang="en-US" sz="14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Most people learned on different models than their assignment, and there's a gap between general aviation fundamentals to modern systems and aircraft. </a:t>
                      </a:r>
                      <a:endParaRPr lang="en-US" sz="16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txBody>
                  <a:tcPr marL="111562" marR="89095" marT="65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34372292"/>
                  </a:ext>
                </a:extLst>
              </a:tr>
            </a:tbl>
          </a:graphicData>
        </a:graphic>
      </p:graphicFrame>
    </p:spTree>
    <p:extLst>
      <p:ext uri="{BB962C8B-B14F-4D97-AF65-F5344CB8AC3E}">
        <p14:creationId xmlns:p14="http://schemas.microsoft.com/office/powerpoint/2010/main" val="82159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Areas and Recommendations</a:t>
            </a:r>
          </a:p>
        </p:txBody>
      </p:sp>
      <p:sp>
        <p:nvSpPr>
          <p:cNvPr id="7" name="TextBox 6">
            <a:extLst>
              <a:ext uri="{FF2B5EF4-FFF2-40B4-BE49-F238E27FC236}">
                <a16:creationId xmlns:a16="http://schemas.microsoft.com/office/drawing/2014/main" id="{D6E36ABE-D563-FF53-D622-EDBE36338B1E}"/>
              </a:ext>
            </a:extLst>
          </p:cNvPr>
          <p:cNvSpPr txBox="1"/>
          <p:nvPr/>
        </p:nvSpPr>
        <p:spPr>
          <a:xfrm>
            <a:off x="362549" y="1241659"/>
            <a:ext cx="11496371" cy="4682372"/>
          </a:xfrm>
          <a:prstGeom prst="rect">
            <a:avLst/>
          </a:prstGeom>
          <a:noFill/>
        </p:spPr>
        <p:txBody>
          <a:bodyPr wrap="square" rtlCol="0">
            <a:spAutoFit/>
          </a:bodyPr>
          <a:lstStyle/>
          <a:p>
            <a:pPr marL="6350" marR="0" indent="-6350" algn="just">
              <a:lnSpc>
                <a:spcPct val="104000"/>
              </a:lnSpc>
              <a:spcBef>
                <a:spcPts val="0"/>
              </a:spcBef>
              <a:spcAft>
                <a:spcPts val="25"/>
              </a:spcAft>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The automated AI-driven analytics presented in this paper have the potential to revolutionize training evaluation and improvement processes within the Department of Defense.</a:t>
            </a:r>
          </a:p>
          <a:p>
            <a:pPr marL="6350" marR="0" indent="-6350" algn="just">
              <a:lnSpc>
                <a:spcPct val="104000"/>
              </a:lnSpc>
              <a:spcBef>
                <a:spcPts val="0"/>
              </a:spcBef>
              <a:spcAft>
                <a:spcPts val="25"/>
              </a:spcAft>
            </a:pPr>
            <a:endParaRPr lang="en-US" sz="1800" kern="100"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lgn="just">
              <a:lnSpc>
                <a:spcPct val="104000"/>
              </a:lnSpc>
              <a:spcBef>
                <a:spcPts val="0"/>
              </a:spcBef>
              <a:spcAft>
                <a:spcPts val="25"/>
              </a:spcAft>
              <a:buFont typeface="Wingdings" panose="05000000000000000000" pitchFamily="2" charset="2"/>
              <a:buChar char="ü"/>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Traditional, manual analysis could take a team of full-time employees (FTEs) months to complete</a:t>
            </a:r>
          </a:p>
          <a:p>
            <a:pPr marL="285750" marR="0" indent="-285750" algn="just">
              <a:lnSpc>
                <a:spcPct val="104000"/>
              </a:lnSpc>
              <a:spcBef>
                <a:spcPts val="0"/>
              </a:spcBef>
              <a:spcAft>
                <a:spcPts val="25"/>
              </a:spcAft>
              <a:buFont typeface="Wingdings" panose="05000000000000000000" pitchFamily="2" charset="2"/>
              <a:buChar char="ü"/>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NLP and ML techniques allows a single FTE to analyze the data within just hours.</a:t>
            </a:r>
          </a:p>
          <a:p>
            <a:pPr marL="285750" marR="0" indent="-285750" algn="just">
              <a:lnSpc>
                <a:spcPct val="104000"/>
              </a:lnSpc>
              <a:spcBef>
                <a:spcPts val="0"/>
              </a:spcBef>
              <a:spcAft>
                <a:spcPts val="25"/>
              </a:spcAft>
              <a:buFont typeface="Wingdings" panose="05000000000000000000" pitchFamily="2" charset="2"/>
              <a:buChar char="ü"/>
            </a:pPr>
            <a:r>
              <a:rPr lang="en-US" sz="1800" kern="100" dirty="0">
                <a:latin typeface="Arial" panose="020B0604020202020204" pitchFamily="34" charset="0"/>
                <a:ea typeface="Times New Roman" panose="02020603050405020304" pitchFamily="18" charset="0"/>
                <a:cs typeface="Arial" panose="020B0604020202020204" pitchFamily="34" charset="0"/>
              </a:rPr>
              <a:t>T</a:t>
            </a:r>
            <a:r>
              <a:rPr lang="en-US" sz="1800" kern="100" dirty="0">
                <a:effectLst/>
                <a:latin typeface="Arial" panose="020B0604020202020204" pitchFamily="34" charset="0"/>
                <a:ea typeface="Times New Roman" panose="02020603050405020304" pitchFamily="18" charset="0"/>
                <a:cs typeface="Arial" panose="020B0604020202020204" pitchFamily="34" charset="0"/>
              </a:rPr>
              <a:t>hese methods can significantly reduce the time and effort required for analyzing survey and interview data while providing more consistent, unbiased, and actionable insights. </a:t>
            </a:r>
          </a:p>
          <a:p>
            <a:pPr marL="285750" marR="0" indent="-285750" algn="just">
              <a:lnSpc>
                <a:spcPct val="104000"/>
              </a:lnSpc>
              <a:spcBef>
                <a:spcPts val="0"/>
              </a:spcBef>
              <a:spcAft>
                <a:spcPts val="25"/>
              </a:spcAft>
              <a:buFont typeface="Wingdings" panose="05000000000000000000" pitchFamily="2" charset="2"/>
              <a:buChar char="ü"/>
            </a:pPr>
            <a:endParaRPr lang="en-US" sz="1800" kern="100" dirty="0">
              <a:latin typeface="Arial" panose="020B0604020202020204" pitchFamily="34" charset="0"/>
              <a:ea typeface="Times New Roman" panose="02020603050405020304" pitchFamily="18" charset="0"/>
              <a:cs typeface="Arial" panose="020B0604020202020204" pitchFamily="34" charset="0"/>
            </a:endParaRPr>
          </a:p>
          <a:p>
            <a:pPr marR="0" algn="just">
              <a:lnSpc>
                <a:spcPct val="104000"/>
              </a:lnSpc>
              <a:spcBef>
                <a:spcPts val="0"/>
              </a:spcBef>
              <a:spcAft>
                <a:spcPts val="25"/>
              </a:spcAft>
            </a:pPr>
            <a:r>
              <a:rPr lang="en-US" sz="1800" b="1" kern="100" dirty="0">
                <a:latin typeface="Arial" panose="020B0604020202020204" pitchFamily="34" charset="0"/>
                <a:ea typeface="Times New Roman" panose="02020603050405020304" pitchFamily="18" charset="0"/>
                <a:cs typeface="Arial" panose="020B0604020202020204" pitchFamily="34" charset="0"/>
              </a:rPr>
              <a:t>Next Steps</a:t>
            </a:r>
          </a:p>
          <a:p>
            <a:pPr marL="285750" marR="0" indent="-285750" algn="just">
              <a:lnSpc>
                <a:spcPct val="104000"/>
              </a:lnSpc>
              <a:spcBef>
                <a:spcPts val="0"/>
              </a:spcBef>
              <a:spcAft>
                <a:spcPts val="25"/>
              </a:spcAft>
              <a:buFont typeface="Wingdings" panose="05000000000000000000" pitchFamily="2" charset="2"/>
              <a:buChar char="ü"/>
            </a:pPr>
            <a:r>
              <a:rPr lang="en-US" sz="1800" kern="100" dirty="0">
                <a:latin typeface="Arial" panose="020B0604020202020204" pitchFamily="34" charset="0"/>
                <a:ea typeface="Times New Roman" panose="02020603050405020304" pitchFamily="18" charset="0"/>
                <a:cs typeface="Arial" panose="020B0604020202020204" pitchFamily="34" charset="0"/>
              </a:rPr>
              <a:t>E</a:t>
            </a:r>
            <a:r>
              <a:rPr lang="en-US" sz="1800" kern="100" dirty="0">
                <a:effectLst/>
                <a:latin typeface="Arial" panose="020B0604020202020204" pitchFamily="34" charset="0"/>
                <a:ea typeface="Times New Roman" panose="02020603050405020304" pitchFamily="18" charset="0"/>
                <a:cs typeface="Arial" panose="020B0604020202020204" pitchFamily="34" charset="0"/>
              </a:rPr>
              <a:t>nhancing LLM summarization capabilities</a:t>
            </a:r>
          </a:p>
          <a:p>
            <a:pPr marL="285750" marR="0" indent="-285750" algn="just">
              <a:lnSpc>
                <a:spcPct val="104000"/>
              </a:lnSpc>
              <a:spcBef>
                <a:spcPts val="0"/>
              </a:spcBef>
              <a:spcAft>
                <a:spcPts val="25"/>
              </a:spcAft>
              <a:buFont typeface="Wingdings" panose="05000000000000000000" pitchFamily="2" charset="2"/>
              <a:buChar char="ü"/>
            </a:pPr>
            <a:r>
              <a:rPr lang="en-US" sz="1800" kern="100" dirty="0">
                <a:latin typeface="Arial" panose="020B0604020202020204" pitchFamily="34" charset="0"/>
                <a:ea typeface="Times New Roman" panose="02020603050405020304" pitchFamily="18" charset="0"/>
                <a:cs typeface="Arial" panose="020B0604020202020204" pitchFamily="34" charset="0"/>
              </a:rPr>
              <a:t>A</a:t>
            </a:r>
            <a:r>
              <a:rPr lang="en-US" sz="1800" kern="100" dirty="0">
                <a:effectLst/>
                <a:latin typeface="Arial" panose="020B0604020202020204" pitchFamily="34" charset="0"/>
                <a:ea typeface="Times New Roman" panose="02020603050405020304" pitchFamily="18" charset="0"/>
                <a:cs typeface="Arial" panose="020B0604020202020204" pitchFamily="34" charset="0"/>
              </a:rPr>
              <a:t>pplication of AI-driven analytics to other areas (e.g., personnel management and command climate) Integrate with test and evaluation processes to assess of training effectiveness and interventions</a:t>
            </a:r>
          </a:p>
          <a:p>
            <a:pPr marL="285750" marR="0" indent="-285750" algn="just">
              <a:lnSpc>
                <a:spcPct val="104000"/>
              </a:lnSpc>
              <a:spcBef>
                <a:spcPts val="0"/>
              </a:spcBef>
              <a:spcAft>
                <a:spcPts val="25"/>
              </a:spcAft>
              <a:buFont typeface="Wingdings" panose="05000000000000000000" pitchFamily="2" charset="2"/>
              <a:buChar char="ü"/>
            </a:pPr>
            <a:r>
              <a:rPr lang="en-US" sz="1800" kern="100" dirty="0">
                <a:latin typeface="Arial" panose="020B0604020202020204" pitchFamily="34" charset="0"/>
                <a:ea typeface="Times New Roman" panose="02020603050405020304" pitchFamily="18" charset="0"/>
                <a:cs typeface="Arial" panose="020B0604020202020204" pitchFamily="34" charset="0"/>
              </a:rPr>
              <a:t>D</a:t>
            </a:r>
            <a:r>
              <a:rPr lang="en-US" sz="1800" kern="100" dirty="0">
                <a:effectLst/>
                <a:latin typeface="Arial" panose="020B0604020202020204" pitchFamily="34" charset="0"/>
                <a:ea typeface="Times New Roman" panose="02020603050405020304" pitchFamily="18" charset="0"/>
                <a:cs typeface="Arial" panose="020B0604020202020204" pitchFamily="34" charset="0"/>
              </a:rPr>
              <a:t>evelopment of modular, user-friendly dashboards for stakeholders</a:t>
            </a:r>
          </a:p>
          <a:p>
            <a:pPr marL="285750" marR="0" indent="-285750" algn="just">
              <a:lnSpc>
                <a:spcPct val="104000"/>
              </a:lnSpc>
              <a:spcBef>
                <a:spcPts val="0"/>
              </a:spcBef>
              <a:spcAft>
                <a:spcPts val="25"/>
              </a:spcAft>
              <a:buFont typeface="Wingdings" panose="05000000000000000000" pitchFamily="2" charset="2"/>
              <a:buChar char="ü"/>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Exploring the integration of additional data sources, such as performance metrics</a:t>
            </a:r>
          </a:p>
          <a:p>
            <a:pPr marL="285750" marR="0" indent="-285750" algn="just">
              <a:lnSpc>
                <a:spcPct val="104000"/>
              </a:lnSpc>
              <a:spcBef>
                <a:spcPts val="0"/>
              </a:spcBef>
              <a:spcAft>
                <a:spcPts val="25"/>
              </a:spcAft>
              <a:buFont typeface="Wingdings" panose="05000000000000000000" pitchFamily="2" charset="2"/>
              <a:buChar char="ü"/>
            </a:pPr>
            <a:r>
              <a:rPr lang="en-US" sz="1800" kern="100" dirty="0">
                <a:effectLst/>
                <a:latin typeface="Arial" panose="020B0604020202020204" pitchFamily="34" charset="0"/>
                <a:ea typeface="Times New Roman" panose="02020603050405020304" pitchFamily="18" charset="0"/>
                <a:cs typeface="Arial" panose="020B0604020202020204" pitchFamily="34" charset="0"/>
              </a:rPr>
              <a:t>Investigating the use of real-time data collection methods (e.g., speech recognition and computer vision)</a:t>
            </a:r>
          </a:p>
          <a:p>
            <a:pPr marL="285750" marR="0" indent="-285750" algn="just">
              <a:lnSpc>
                <a:spcPct val="104000"/>
              </a:lnSpc>
              <a:spcBef>
                <a:spcPts val="0"/>
              </a:spcBef>
              <a:spcAft>
                <a:spcPts val="25"/>
              </a:spcAft>
              <a:buFont typeface="Wingdings" panose="05000000000000000000" pitchFamily="2" charset="2"/>
              <a:buChar char="ü"/>
            </a:pPr>
            <a:r>
              <a:rPr lang="en-US" sz="1800" kern="100" dirty="0">
                <a:latin typeface="Arial" panose="020B0604020202020204" pitchFamily="34" charset="0"/>
                <a:ea typeface="Times New Roman" panose="02020603050405020304" pitchFamily="18" charset="0"/>
                <a:cs typeface="Arial" panose="020B0604020202020204" pitchFamily="34" charset="0"/>
              </a:rPr>
              <a:t>E</a:t>
            </a:r>
            <a:r>
              <a:rPr lang="en-US" sz="1800" kern="100" dirty="0">
                <a:effectLst/>
                <a:latin typeface="Arial" panose="020B0604020202020204" pitchFamily="34" charset="0"/>
                <a:ea typeface="Times New Roman" panose="02020603050405020304" pitchFamily="18" charset="0"/>
                <a:cs typeface="Arial" panose="020B0604020202020204" pitchFamily="34" charset="0"/>
              </a:rPr>
              <a:t>stablish best practices and guidelines for the ethical and responsible deployment of AI-driven analytics</a:t>
            </a:r>
          </a:p>
        </p:txBody>
      </p:sp>
    </p:spTree>
    <p:extLst>
      <p:ext uri="{BB962C8B-B14F-4D97-AF65-F5344CB8AC3E}">
        <p14:creationId xmlns:p14="http://schemas.microsoft.com/office/powerpoint/2010/main" val="38436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descr="52,000+ Questions And Answers Stock Illustrations, Royalty-Free Vector  Graphics &amp; Clip Art - iStock | Questions, Faq icon, Faq infographic">
            <a:extLst>
              <a:ext uri="{FF2B5EF4-FFF2-40B4-BE49-F238E27FC236}">
                <a16:creationId xmlns:a16="http://schemas.microsoft.com/office/drawing/2014/main" id="{2C1A7ED3-5422-0C4A-10BB-395E53AE3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064" y="1155593"/>
            <a:ext cx="7783871" cy="487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73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TextBox 2">
            <a:extLst>
              <a:ext uri="{FF2B5EF4-FFF2-40B4-BE49-F238E27FC236}">
                <a16:creationId xmlns:a16="http://schemas.microsoft.com/office/drawing/2014/main" id="{03AF875C-08A9-35C9-62FE-A0B5812E0B89}"/>
              </a:ext>
            </a:extLst>
          </p:cNvPr>
          <p:cNvSpPr txBox="1"/>
          <p:nvPr/>
        </p:nvSpPr>
        <p:spPr>
          <a:xfrm>
            <a:off x="362549" y="1241659"/>
            <a:ext cx="6246069" cy="470898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Pulling Insights from qualitative (open ended survey and interview data) is: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Χ"/>
            </a:pPr>
            <a:r>
              <a:rPr lang="en-US" sz="2000" dirty="0">
                <a:latin typeface="Arial" panose="020B0604020202020204" pitchFamily="34" charset="0"/>
                <a:cs typeface="Arial" panose="020B0604020202020204" pitchFamily="34" charset="0"/>
              </a:rPr>
              <a:t>Time Intensive</a:t>
            </a:r>
          </a:p>
          <a:p>
            <a:pPr marL="342900" indent="-342900">
              <a:buFont typeface="Arial" panose="020B0604020202020204" pitchFamily="34" charset="0"/>
              <a:buChar char="Χ"/>
            </a:pPr>
            <a:r>
              <a:rPr lang="en-US" sz="2000" dirty="0">
                <a:latin typeface="Arial" panose="020B0604020202020204" pitchFamily="34" charset="0"/>
                <a:cs typeface="Arial" panose="020B0604020202020204" pitchFamily="34" charset="0"/>
              </a:rPr>
              <a:t>Requires specialized skills</a:t>
            </a:r>
          </a:p>
          <a:p>
            <a:pPr marL="342900" indent="-342900">
              <a:buFont typeface="Arial" panose="020B0604020202020204" pitchFamily="34" charset="0"/>
              <a:buChar char="Χ"/>
            </a:pPr>
            <a:r>
              <a:rPr lang="en-US" sz="2000" dirty="0">
                <a:latin typeface="Arial" panose="020B0604020202020204" pitchFamily="34" charset="0"/>
                <a:cs typeface="Arial" panose="020B0604020202020204" pitchFamily="34" charset="0"/>
              </a:rPr>
              <a:t>Long term around time</a:t>
            </a:r>
          </a:p>
          <a:p>
            <a:pPr marL="342900" indent="-342900">
              <a:buFont typeface="Arial" panose="020B0604020202020204" pitchFamily="34" charset="0"/>
              <a:buChar char="Χ"/>
            </a:pPr>
            <a:r>
              <a:rPr lang="en-US" sz="2000" dirty="0">
                <a:latin typeface="Arial" panose="020B0604020202020204" pitchFamily="34" charset="0"/>
                <a:cs typeface="Arial" panose="020B0604020202020204" pitchFamily="34" charset="0"/>
              </a:rPr>
              <a:t>Often Subjective</a:t>
            </a:r>
          </a:p>
          <a:p>
            <a:pPr marL="342900" indent="-342900">
              <a:buFont typeface="Arial" panose="020B0604020202020204" pitchFamily="34" charset="0"/>
              <a:buChar char="Χ"/>
            </a:pPr>
            <a:r>
              <a:rPr lang="en-US" sz="2000" dirty="0">
                <a:latin typeface="Arial" panose="020B0604020202020204" pitchFamily="34" charset="0"/>
                <a:cs typeface="Arial" panose="020B0604020202020204" pitchFamily="34" charset="0"/>
              </a:rPr>
              <a:t>Tools are not scalable</a:t>
            </a:r>
          </a:p>
          <a:p>
            <a:pPr marL="342900" indent="-342900">
              <a:buFont typeface="Arial" panose="020B0604020202020204" pitchFamily="34" charset="0"/>
              <a:buChar char="Χ"/>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DoD needs </a:t>
            </a:r>
            <a:r>
              <a:rPr lang="en-US" sz="2000" b="1" dirty="0">
                <a:latin typeface="Arial" panose="020B0604020202020204" pitchFamily="34" charset="0"/>
                <a:cs typeface="Arial" panose="020B0604020202020204" pitchFamily="34" charset="0"/>
              </a:rPr>
              <a:t>Actionable Informed Insights </a:t>
            </a:r>
            <a:r>
              <a:rPr lang="en-US" sz="2000" dirty="0">
                <a:latin typeface="Arial" panose="020B0604020202020204" pitchFamily="34" charset="0"/>
                <a:cs typeface="Arial" panose="020B0604020202020204" pitchFamily="34" charset="0"/>
              </a:rPr>
              <a:t>to improve training, make acquisition decisions, and track trends</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pic>
        <p:nvPicPr>
          <p:cNvPr id="3078" name="Picture 6" descr="What Questions Should I Ask at the Interview with a Tech Company?">
            <a:extLst>
              <a:ext uri="{FF2B5EF4-FFF2-40B4-BE49-F238E27FC236}">
                <a16:creationId xmlns:a16="http://schemas.microsoft.com/office/drawing/2014/main" id="{FC97B1DD-314A-FE6A-2B15-417ADCB70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2425795"/>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9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Overview</a:t>
            </a:r>
          </a:p>
        </p:txBody>
      </p:sp>
      <p:graphicFrame>
        <p:nvGraphicFramePr>
          <p:cNvPr id="6" name="Content Placeholder 1">
            <a:extLst>
              <a:ext uri="{FF2B5EF4-FFF2-40B4-BE49-F238E27FC236}">
                <a16:creationId xmlns:a16="http://schemas.microsoft.com/office/drawing/2014/main" id="{924E456D-04C8-02A4-346F-58855771F6DD}"/>
              </a:ext>
            </a:extLst>
          </p:cNvPr>
          <p:cNvGraphicFramePr>
            <a:graphicFrameLocks/>
          </p:cNvGraphicFramePr>
          <p:nvPr>
            <p:extLst>
              <p:ext uri="{D42A27DB-BD31-4B8C-83A1-F6EECF244321}">
                <p14:modId xmlns:p14="http://schemas.microsoft.com/office/powerpoint/2010/main" val="2712966288"/>
              </p:ext>
            </p:extLst>
          </p:nvPr>
        </p:nvGraphicFramePr>
        <p:xfrm>
          <a:off x="561108" y="1124124"/>
          <a:ext cx="11376425" cy="4920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66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A8D3CA6-3CA5-03F0-D545-F2243E8F611C}"/>
              </a:ext>
            </a:extLst>
          </p:cNvPr>
          <p:cNvSpPr/>
          <p:nvPr/>
        </p:nvSpPr>
        <p:spPr bwMode="auto">
          <a:xfrm>
            <a:off x="5428650" y="1241659"/>
            <a:ext cx="6400800" cy="4244742"/>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dirty="0"/>
              <a:t>Topic Analysis</a:t>
            </a:r>
          </a:p>
        </p:txBody>
      </p:sp>
      <p:pic>
        <p:nvPicPr>
          <p:cNvPr id="5" name="Picture 4">
            <a:extLst>
              <a:ext uri="{FF2B5EF4-FFF2-40B4-BE49-F238E27FC236}">
                <a16:creationId xmlns:a16="http://schemas.microsoft.com/office/drawing/2014/main" id="{5F820CEA-FCD2-7FAD-DBA1-CB13A3CDE38D}"/>
              </a:ext>
            </a:extLst>
          </p:cNvPr>
          <p:cNvPicPr>
            <a:picLocks noChangeAspect="1"/>
          </p:cNvPicPr>
          <p:nvPr/>
        </p:nvPicPr>
        <p:blipFill>
          <a:blip r:embed="rId2"/>
          <a:stretch>
            <a:fillRect/>
          </a:stretch>
        </p:blipFill>
        <p:spPr>
          <a:xfrm>
            <a:off x="5005137" y="1577060"/>
            <a:ext cx="6484108" cy="4039281"/>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D6E36ABE-D563-FF53-D622-EDBE36338B1E}"/>
              </a:ext>
            </a:extLst>
          </p:cNvPr>
          <p:cNvSpPr txBox="1"/>
          <p:nvPr/>
        </p:nvSpPr>
        <p:spPr>
          <a:xfrm>
            <a:off x="362550" y="1241659"/>
            <a:ext cx="4302382"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Utilizing Structural Topic Modeling (STM) and a Latent Dirichlet Allocation (LDA) variant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Analytical Approach Benefits</a:t>
            </a:r>
          </a:p>
          <a:p>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LDA is an unsupervised learning algorithm provides a distribution over words</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STM goes one step further by utilizing metadata to improve the assignment of words</a:t>
            </a:r>
          </a:p>
        </p:txBody>
      </p:sp>
    </p:spTree>
    <p:extLst>
      <p:ext uri="{BB962C8B-B14F-4D97-AF65-F5344CB8AC3E}">
        <p14:creationId xmlns:p14="http://schemas.microsoft.com/office/powerpoint/2010/main" val="37224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A8D3CA6-3CA5-03F0-D545-F2243E8F611C}"/>
              </a:ext>
            </a:extLst>
          </p:cNvPr>
          <p:cNvSpPr/>
          <p:nvPr/>
        </p:nvSpPr>
        <p:spPr bwMode="auto">
          <a:xfrm>
            <a:off x="5428650" y="1241659"/>
            <a:ext cx="6400800" cy="4244742"/>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dirty="0"/>
              <a:t>Topic Analysis</a:t>
            </a:r>
          </a:p>
        </p:txBody>
      </p:sp>
      <p:pic>
        <p:nvPicPr>
          <p:cNvPr id="5" name="Picture 4">
            <a:extLst>
              <a:ext uri="{FF2B5EF4-FFF2-40B4-BE49-F238E27FC236}">
                <a16:creationId xmlns:a16="http://schemas.microsoft.com/office/drawing/2014/main" id="{5F820CEA-FCD2-7FAD-DBA1-CB13A3CDE38D}"/>
              </a:ext>
            </a:extLst>
          </p:cNvPr>
          <p:cNvPicPr>
            <a:picLocks noChangeAspect="1"/>
          </p:cNvPicPr>
          <p:nvPr/>
        </p:nvPicPr>
        <p:blipFill>
          <a:blip r:embed="rId2"/>
          <a:stretch>
            <a:fillRect/>
          </a:stretch>
        </p:blipFill>
        <p:spPr>
          <a:xfrm>
            <a:off x="5005137" y="1577060"/>
            <a:ext cx="6484108" cy="4039281"/>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D6E36ABE-D563-FF53-D622-EDBE36338B1E}"/>
              </a:ext>
            </a:extLst>
          </p:cNvPr>
          <p:cNvSpPr txBox="1"/>
          <p:nvPr/>
        </p:nvSpPr>
        <p:spPr>
          <a:xfrm>
            <a:off x="362550" y="1241659"/>
            <a:ext cx="4302382"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STM was applied to automatically identify themes related to training gaps and effectiveness issues across the survey responses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Survey Comment Benefits</a:t>
            </a:r>
          </a:p>
          <a:p>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Quickly identify questions worth additional NLP analyses</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Understand which questions can be removed to reduce survey fatigue</a:t>
            </a:r>
          </a:p>
        </p:txBody>
      </p:sp>
      <p:sp>
        <p:nvSpPr>
          <p:cNvPr id="3" name="Rectangle 2">
            <a:extLst>
              <a:ext uri="{FF2B5EF4-FFF2-40B4-BE49-F238E27FC236}">
                <a16:creationId xmlns:a16="http://schemas.microsoft.com/office/drawing/2014/main" id="{7056022B-F7EE-BD05-0E62-D891CE07AD1E}"/>
              </a:ext>
            </a:extLst>
          </p:cNvPr>
          <p:cNvSpPr/>
          <p:nvPr/>
        </p:nvSpPr>
        <p:spPr bwMode="auto">
          <a:xfrm>
            <a:off x="6567416" y="1678675"/>
            <a:ext cx="4883729" cy="259307"/>
          </a:xfrm>
          <a:prstGeom prst="rect">
            <a:avLst/>
          </a:prstGeom>
          <a:noFill/>
          <a:ln w="28575" cap="flat" cmpd="sng" algn="ctr">
            <a:solidFill>
              <a:srgbClr val="36C6E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Rectangle 3">
            <a:extLst>
              <a:ext uri="{FF2B5EF4-FFF2-40B4-BE49-F238E27FC236}">
                <a16:creationId xmlns:a16="http://schemas.microsoft.com/office/drawing/2014/main" id="{4AF2D901-7469-7316-89A4-ED8D3136488D}"/>
              </a:ext>
            </a:extLst>
          </p:cNvPr>
          <p:cNvSpPr/>
          <p:nvPr/>
        </p:nvSpPr>
        <p:spPr bwMode="auto">
          <a:xfrm>
            <a:off x="5905500" y="4760909"/>
            <a:ext cx="5538025" cy="487960"/>
          </a:xfrm>
          <a:prstGeom prst="rect">
            <a:avLst/>
          </a:prstGeom>
          <a:noFill/>
          <a:ln w="28575" cap="flat" cmpd="sng" algn="ctr">
            <a:solidFill>
              <a:srgbClr val="36C6E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84559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A8D3CA6-3CA5-03F0-D545-F2243E8F611C}"/>
              </a:ext>
            </a:extLst>
          </p:cNvPr>
          <p:cNvSpPr/>
          <p:nvPr/>
        </p:nvSpPr>
        <p:spPr bwMode="auto">
          <a:xfrm>
            <a:off x="5663112" y="992800"/>
            <a:ext cx="6400800" cy="4244742"/>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dirty="0"/>
              <a:t>Topic Analysis</a:t>
            </a:r>
          </a:p>
        </p:txBody>
      </p:sp>
      <p:sp>
        <p:nvSpPr>
          <p:cNvPr id="7" name="TextBox 6">
            <a:extLst>
              <a:ext uri="{FF2B5EF4-FFF2-40B4-BE49-F238E27FC236}">
                <a16:creationId xmlns:a16="http://schemas.microsoft.com/office/drawing/2014/main" id="{D6E36ABE-D563-FF53-D622-EDBE36338B1E}"/>
              </a:ext>
            </a:extLst>
          </p:cNvPr>
          <p:cNvSpPr txBox="1"/>
          <p:nvPr/>
        </p:nvSpPr>
        <p:spPr>
          <a:xfrm>
            <a:off x="362549" y="1241659"/>
            <a:ext cx="4549417" cy="4862870"/>
          </a:xfrm>
          <a:prstGeom prst="rect">
            <a:avLst/>
          </a:prstGeom>
          <a:noFill/>
        </p:spPr>
        <p:txBody>
          <a:bodyPr wrap="square" rtlCol="0">
            <a:spAutoFit/>
          </a:bodyPr>
          <a:lstStyle/>
          <a:p>
            <a:r>
              <a:rPr lang="en-US" sz="2000" dirty="0"/>
              <a:t>This topic analysis considers the probability of each word belonging to a specific topic based on the overall distribution of topics across the entire corpus.</a:t>
            </a:r>
          </a:p>
          <a:p>
            <a:endParaRPr lang="en-US" sz="2000" dirty="0"/>
          </a:p>
          <a:p>
            <a:r>
              <a:rPr lang="en-US" sz="2000" b="1" dirty="0"/>
              <a:t>Vertical Interpretation</a:t>
            </a:r>
          </a:p>
          <a:p>
            <a:endParaRPr lang="en-US" sz="2000" b="1" dirty="0"/>
          </a:p>
          <a:p>
            <a:pPr marL="346075" indent="-346075">
              <a:spcAft>
                <a:spcPts val="600"/>
              </a:spcAft>
              <a:buFont typeface="Wingdings" panose="05000000000000000000" pitchFamily="2" charset="2"/>
              <a:buChar char="ü"/>
            </a:pPr>
            <a:r>
              <a:rPr lang="en-US" sz="2000" dirty="0"/>
              <a:t>Understand themes that are mentioned multiple times</a:t>
            </a:r>
          </a:p>
          <a:p>
            <a:pPr marL="346075" indent="-346075">
              <a:spcAft>
                <a:spcPts val="600"/>
              </a:spcAft>
              <a:buFont typeface="Wingdings" panose="05000000000000000000" pitchFamily="2" charset="2"/>
              <a:buChar char="ü"/>
            </a:pPr>
            <a:r>
              <a:rPr lang="en-US" sz="2000" dirty="0"/>
              <a:t>On-the-job training difficulty was mentioned across multiple questions</a:t>
            </a:r>
          </a:p>
          <a:p>
            <a:pPr marL="171450" indent="-171450">
              <a:buFont typeface="Wingdings" panose="05000000000000000000" pitchFamily="2" charset="2"/>
              <a:buChar char="ü"/>
            </a:pPr>
            <a:endParaRPr lang="en-US" sz="2000" dirty="0"/>
          </a:p>
          <a:p>
            <a:endParaRPr lang="en-US" sz="2000"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0EC89011-15AE-803F-49FC-3A55E06A5147}"/>
              </a:ext>
            </a:extLst>
          </p:cNvPr>
          <p:cNvGrpSpPr/>
          <p:nvPr/>
        </p:nvGrpSpPr>
        <p:grpSpPr>
          <a:xfrm>
            <a:off x="5146430" y="1241659"/>
            <a:ext cx="6683019" cy="5006741"/>
            <a:chOff x="4829908" y="1513330"/>
            <a:chExt cx="6793352" cy="5218452"/>
          </a:xfrm>
        </p:grpSpPr>
        <p:sp>
          <p:nvSpPr>
            <p:cNvPr id="3" name="Rectangle 2">
              <a:extLst>
                <a:ext uri="{FF2B5EF4-FFF2-40B4-BE49-F238E27FC236}">
                  <a16:creationId xmlns:a16="http://schemas.microsoft.com/office/drawing/2014/main" id="{54D8AC12-0A3E-5F25-AF2D-C8B51308083B}"/>
                </a:ext>
              </a:extLst>
            </p:cNvPr>
            <p:cNvSpPr/>
            <p:nvPr/>
          </p:nvSpPr>
          <p:spPr bwMode="auto">
            <a:xfrm>
              <a:off x="4829908" y="1513330"/>
              <a:ext cx="6793352" cy="5218452"/>
            </a:xfrm>
            <a:prstGeom prst="rect">
              <a:avLst/>
            </a:prstGeom>
            <a:solidFill>
              <a:schemeClr val="bg1"/>
            </a:solidFill>
            <a:ln w="9525" cap="flat" cmpd="sng" algn="ctr">
              <a:no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31" name="Picture 30">
              <a:extLst>
                <a:ext uri="{FF2B5EF4-FFF2-40B4-BE49-F238E27FC236}">
                  <a16:creationId xmlns:a16="http://schemas.microsoft.com/office/drawing/2014/main" id="{D3C44589-1F9F-7979-315B-323C373C62F2}"/>
                </a:ext>
              </a:extLst>
            </p:cNvPr>
            <p:cNvPicPr>
              <a:picLocks noChangeAspect="1"/>
            </p:cNvPicPr>
            <p:nvPr/>
          </p:nvPicPr>
          <p:blipFill>
            <a:blip r:embed="rId2"/>
            <a:stretch>
              <a:fillRect/>
            </a:stretch>
          </p:blipFill>
          <p:spPr>
            <a:xfrm>
              <a:off x="4833096" y="1639608"/>
              <a:ext cx="6757185" cy="4846778"/>
            </a:xfrm>
            <a:prstGeom prst="rect">
              <a:avLst/>
            </a:prstGeom>
          </p:spPr>
        </p:pic>
      </p:grpSp>
      <p:sp>
        <p:nvSpPr>
          <p:cNvPr id="34" name="Rectangle 33">
            <a:extLst>
              <a:ext uri="{FF2B5EF4-FFF2-40B4-BE49-F238E27FC236}">
                <a16:creationId xmlns:a16="http://schemas.microsoft.com/office/drawing/2014/main" id="{0D6CEE22-0EF9-ECB3-A033-5D8188660B44}"/>
              </a:ext>
            </a:extLst>
          </p:cNvPr>
          <p:cNvSpPr/>
          <p:nvPr/>
        </p:nvSpPr>
        <p:spPr bwMode="auto">
          <a:xfrm>
            <a:off x="8533157" y="2184400"/>
            <a:ext cx="495300" cy="3619499"/>
          </a:xfrm>
          <a:prstGeom prst="rect">
            <a:avLst/>
          </a:prstGeom>
          <a:noFill/>
          <a:ln w="28575" cap="flat" cmpd="sng" algn="ctr">
            <a:solidFill>
              <a:srgbClr val="36C6E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192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A8D3CA6-3CA5-03F0-D545-F2243E8F611C}"/>
              </a:ext>
            </a:extLst>
          </p:cNvPr>
          <p:cNvSpPr/>
          <p:nvPr/>
        </p:nvSpPr>
        <p:spPr bwMode="auto">
          <a:xfrm>
            <a:off x="5663112" y="992800"/>
            <a:ext cx="6400800" cy="4244742"/>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dirty="0"/>
              <a:t>Topic Analysis</a:t>
            </a:r>
          </a:p>
        </p:txBody>
      </p:sp>
      <p:sp>
        <p:nvSpPr>
          <p:cNvPr id="7" name="TextBox 6">
            <a:extLst>
              <a:ext uri="{FF2B5EF4-FFF2-40B4-BE49-F238E27FC236}">
                <a16:creationId xmlns:a16="http://schemas.microsoft.com/office/drawing/2014/main" id="{D6E36ABE-D563-FF53-D622-EDBE36338B1E}"/>
              </a:ext>
            </a:extLst>
          </p:cNvPr>
          <p:cNvSpPr txBox="1"/>
          <p:nvPr/>
        </p:nvSpPr>
        <p:spPr>
          <a:xfrm>
            <a:off x="362549" y="1241659"/>
            <a:ext cx="4549417" cy="5286062"/>
          </a:xfrm>
          <a:prstGeom prst="rect">
            <a:avLst/>
          </a:prstGeom>
          <a:noFill/>
        </p:spPr>
        <p:txBody>
          <a:bodyPr wrap="square" rtlCol="0">
            <a:spAutoFit/>
          </a:bodyPr>
          <a:lstStyle/>
          <a:p>
            <a:r>
              <a:rPr lang="en-US" sz="2000" b="1" dirty="0"/>
              <a:t>Horizontal Interpretation</a:t>
            </a:r>
          </a:p>
          <a:p>
            <a:endParaRPr lang="en-US" sz="1200" b="1" dirty="0"/>
          </a:p>
          <a:p>
            <a:pPr marL="346075" indent="-346075">
              <a:spcAft>
                <a:spcPts val="600"/>
              </a:spcAft>
              <a:buFont typeface="Wingdings" panose="05000000000000000000" pitchFamily="2" charset="2"/>
              <a:buChar char="ü"/>
            </a:pPr>
            <a:r>
              <a:rPr lang="en-US" sz="2000" dirty="0"/>
              <a:t>Understand frequency of themes of within a question</a:t>
            </a:r>
          </a:p>
          <a:p>
            <a:pPr marL="346075" indent="-346075">
              <a:spcAft>
                <a:spcPts val="600"/>
              </a:spcAft>
              <a:buFont typeface="Wingdings" panose="05000000000000000000" pitchFamily="2" charset="2"/>
              <a:buChar char="ü"/>
            </a:pPr>
            <a:r>
              <a:rPr lang="en-US" sz="2000" dirty="0"/>
              <a:t>Simulators were a common issue noted for the question related to training aircraft matching the job</a:t>
            </a:r>
          </a:p>
          <a:p>
            <a:endParaRPr lang="en-US" sz="2000" b="1" dirty="0"/>
          </a:p>
          <a:p>
            <a:r>
              <a:rPr lang="en-US" sz="2000" b="1" dirty="0"/>
              <a:t>Takeaways</a:t>
            </a:r>
          </a:p>
          <a:p>
            <a:endParaRPr lang="en-US" sz="1050" b="1" dirty="0"/>
          </a:p>
          <a:p>
            <a:pPr marL="346075" indent="-346075">
              <a:spcAft>
                <a:spcPts val="600"/>
              </a:spcAft>
              <a:buFont typeface="Wingdings" panose="05000000000000000000" pitchFamily="2" charset="2"/>
              <a:buChar char="ü"/>
            </a:pPr>
            <a:r>
              <a:rPr lang="en-US" sz="2000" dirty="0"/>
              <a:t>Potential training gaps or challenges that necessitate either future investigation or through funded improvements to training.</a:t>
            </a:r>
          </a:p>
          <a:p>
            <a:pPr marL="346075" indent="-346075">
              <a:spcAft>
                <a:spcPts val="600"/>
              </a:spcAft>
              <a:buFont typeface="Wingdings" panose="05000000000000000000" pitchFamily="2" charset="2"/>
              <a:buChar char="ü"/>
            </a:pPr>
            <a:r>
              <a:rPr lang="en-US" sz="2000" dirty="0"/>
              <a:t>Some methods for qualitative analysis of themes are described in later slides </a:t>
            </a:r>
            <a:endParaRPr lang="en-US" sz="2000"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0EC89011-15AE-803F-49FC-3A55E06A5147}"/>
              </a:ext>
            </a:extLst>
          </p:cNvPr>
          <p:cNvGrpSpPr/>
          <p:nvPr/>
        </p:nvGrpSpPr>
        <p:grpSpPr>
          <a:xfrm>
            <a:off x="5146430" y="1241659"/>
            <a:ext cx="6683019" cy="5006741"/>
            <a:chOff x="4829908" y="1513330"/>
            <a:chExt cx="6793352" cy="5218452"/>
          </a:xfrm>
        </p:grpSpPr>
        <p:sp>
          <p:nvSpPr>
            <p:cNvPr id="3" name="Rectangle 2">
              <a:extLst>
                <a:ext uri="{FF2B5EF4-FFF2-40B4-BE49-F238E27FC236}">
                  <a16:creationId xmlns:a16="http://schemas.microsoft.com/office/drawing/2014/main" id="{54D8AC12-0A3E-5F25-AF2D-C8B51308083B}"/>
                </a:ext>
              </a:extLst>
            </p:cNvPr>
            <p:cNvSpPr/>
            <p:nvPr/>
          </p:nvSpPr>
          <p:spPr bwMode="auto">
            <a:xfrm>
              <a:off x="4829908" y="1513330"/>
              <a:ext cx="6793352" cy="5218452"/>
            </a:xfrm>
            <a:prstGeom prst="rect">
              <a:avLst/>
            </a:prstGeom>
            <a:solidFill>
              <a:schemeClr val="bg1"/>
            </a:solidFill>
            <a:ln w="9525" cap="flat" cmpd="sng" algn="ctr">
              <a:no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31" name="Picture 30">
              <a:extLst>
                <a:ext uri="{FF2B5EF4-FFF2-40B4-BE49-F238E27FC236}">
                  <a16:creationId xmlns:a16="http://schemas.microsoft.com/office/drawing/2014/main" id="{D3C44589-1F9F-7979-315B-323C373C62F2}"/>
                </a:ext>
              </a:extLst>
            </p:cNvPr>
            <p:cNvPicPr>
              <a:picLocks noChangeAspect="1"/>
            </p:cNvPicPr>
            <p:nvPr/>
          </p:nvPicPr>
          <p:blipFill>
            <a:blip r:embed="rId2"/>
            <a:stretch>
              <a:fillRect/>
            </a:stretch>
          </p:blipFill>
          <p:spPr>
            <a:xfrm>
              <a:off x="4833096" y="1639608"/>
              <a:ext cx="6757185" cy="4846778"/>
            </a:xfrm>
            <a:prstGeom prst="rect">
              <a:avLst/>
            </a:prstGeom>
          </p:spPr>
        </p:pic>
      </p:grpSp>
      <p:sp>
        <p:nvSpPr>
          <p:cNvPr id="33" name="Rectangle 32">
            <a:extLst>
              <a:ext uri="{FF2B5EF4-FFF2-40B4-BE49-F238E27FC236}">
                <a16:creationId xmlns:a16="http://schemas.microsoft.com/office/drawing/2014/main" id="{8AE7F379-886B-5ABE-D806-CB8BD49A641A}"/>
              </a:ext>
            </a:extLst>
          </p:cNvPr>
          <p:cNvSpPr/>
          <p:nvPr/>
        </p:nvSpPr>
        <p:spPr bwMode="auto">
          <a:xfrm>
            <a:off x="5359400" y="4421875"/>
            <a:ext cx="3778250" cy="283475"/>
          </a:xfrm>
          <a:prstGeom prst="rect">
            <a:avLst/>
          </a:prstGeom>
          <a:noFill/>
          <a:ln w="28575" cap="flat" cmpd="sng" algn="ctr">
            <a:solidFill>
              <a:srgbClr val="36C6EC"/>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62606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A8D3CA6-3CA5-03F0-D545-F2243E8F611C}"/>
              </a:ext>
            </a:extLst>
          </p:cNvPr>
          <p:cNvSpPr/>
          <p:nvPr/>
        </p:nvSpPr>
        <p:spPr bwMode="auto">
          <a:xfrm>
            <a:off x="3086365" y="2637693"/>
            <a:ext cx="8894619" cy="3610706"/>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dirty="0"/>
              <a:t>Connotation Analysis</a:t>
            </a:r>
          </a:p>
        </p:txBody>
      </p:sp>
      <p:sp>
        <p:nvSpPr>
          <p:cNvPr id="7" name="TextBox 6">
            <a:extLst>
              <a:ext uri="{FF2B5EF4-FFF2-40B4-BE49-F238E27FC236}">
                <a16:creationId xmlns:a16="http://schemas.microsoft.com/office/drawing/2014/main" id="{D6E36ABE-D563-FF53-D622-EDBE36338B1E}"/>
              </a:ext>
            </a:extLst>
          </p:cNvPr>
          <p:cNvSpPr txBox="1"/>
          <p:nvPr/>
        </p:nvSpPr>
        <p:spPr>
          <a:xfrm>
            <a:off x="343499" y="1062256"/>
            <a:ext cx="11055727" cy="369332"/>
          </a:xfrm>
          <a:prstGeom prst="rect">
            <a:avLst/>
          </a:prstGeom>
          <a:noFill/>
        </p:spPr>
        <p:txBody>
          <a:bodyPr wrap="square" rtlCol="0">
            <a:spAutoFit/>
          </a:bodyPr>
          <a:lstStyle/>
          <a:p>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onnotation frames were used to assess student opinions and experiences at scale</a:t>
            </a:r>
          </a:p>
        </p:txBody>
      </p:sp>
      <p:grpSp>
        <p:nvGrpSpPr>
          <p:cNvPr id="28" name="Group 27">
            <a:extLst>
              <a:ext uri="{FF2B5EF4-FFF2-40B4-BE49-F238E27FC236}">
                <a16:creationId xmlns:a16="http://schemas.microsoft.com/office/drawing/2014/main" id="{5C70A610-FE58-37EB-84E0-FF5CD9FDA25B}"/>
              </a:ext>
            </a:extLst>
          </p:cNvPr>
          <p:cNvGrpSpPr/>
          <p:nvPr/>
        </p:nvGrpSpPr>
        <p:grpSpPr>
          <a:xfrm>
            <a:off x="2774372" y="2324780"/>
            <a:ext cx="8894618" cy="3610707"/>
            <a:chOff x="3049519" y="2954215"/>
            <a:chExt cx="8531855" cy="3446585"/>
          </a:xfrm>
        </p:grpSpPr>
        <p:sp>
          <p:nvSpPr>
            <p:cNvPr id="27" name="Rectangle 26">
              <a:extLst>
                <a:ext uri="{FF2B5EF4-FFF2-40B4-BE49-F238E27FC236}">
                  <a16:creationId xmlns:a16="http://schemas.microsoft.com/office/drawing/2014/main" id="{314D3809-BE4D-63F3-5BCE-6C53F85A1A17}"/>
                </a:ext>
              </a:extLst>
            </p:cNvPr>
            <p:cNvSpPr/>
            <p:nvPr/>
          </p:nvSpPr>
          <p:spPr bwMode="auto">
            <a:xfrm>
              <a:off x="3049519" y="2954215"/>
              <a:ext cx="8531855" cy="3446585"/>
            </a:xfrm>
            <a:prstGeom prst="rect">
              <a:avLst/>
            </a:prstGeom>
            <a:solidFill>
              <a:schemeClr val="bg1"/>
            </a:solidFill>
            <a:ln w="9525" cap="flat" cmpd="sng" algn="ctr">
              <a:no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26" name="Picture 25">
              <a:extLst>
                <a:ext uri="{FF2B5EF4-FFF2-40B4-BE49-F238E27FC236}">
                  <a16:creationId xmlns:a16="http://schemas.microsoft.com/office/drawing/2014/main" id="{2CC89206-8864-6290-62EA-6DF36345ADEA}"/>
                </a:ext>
              </a:extLst>
            </p:cNvPr>
            <p:cNvPicPr>
              <a:picLocks noChangeAspect="1"/>
            </p:cNvPicPr>
            <p:nvPr/>
          </p:nvPicPr>
          <p:blipFill rotWithShape="1">
            <a:blip r:embed="rId2"/>
            <a:srcRect l="1425" r="5409"/>
            <a:stretch/>
          </p:blipFill>
          <p:spPr>
            <a:xfrm>
              <a:off x="3049519" y="3022749"/>
              <a:ext cx="8531855" cy="3299927"/>
            </a:xfrm>
            <a:prstGeom prst="rect">
              <a:avLst/>
            </a:prstGeom>
          </p:spPr>
        </p:pic>
      </p:grpSp>
      <p:sp>
        <p:nvSpPr>
          <p:cNvPr id="30" name="TextBox 29">
            <a:extLst>
              <a:ext uri="{FF2B5EF4-FFF2-40B4-BE49-F238E27FC236}">
                <a16:creationId xmlns:a16="http://schemas.microsoft.com/office/drawing/2014/main" id="{A671A180-9B32-2469-4123-F42EB32FAC12}"/>
              </a:ext>
            </a:extLst>
          </p:cNvPr>
          <p:cNvSpPr txBox="1"/>
          <p:nvPr/>
        </p:nvSpPr>
        <p:spPr>
          <a:xfrm>
            <a:off x="632227" y="1375548"/>
            <a:ext cx="11348758" cy="723275"/>
          </a:xfrm>
          <a:prstGeom prst="rect">
            <a:avLst/>
          </a:prstGeom>
          <a:noFill/>
        </p:spPr>
        <p:txBody>
          <a:bodyPr wrap="square">
            <a:spAutoFit/>
          </a:bodyPr>
          <a:lstStyle/>
          <a:p>
            <a:pPr marL="171450" indent="-171450">
              <a:spcAft>
                <a:spcPts val="600"/>
              </a:spcAft>
              <a:buFont typeface="Wingdings" panose="05000000000000000000" pitchFamily="2" charset="2"/>
              <a:buChar char="ü"/>
            </a:pPr>
            <a:r>
              <a:rPr lang="en-US" sz="1800" dirty="0"/>
              <a:t>  Questions that are wider at the bottom are interpreted more negatively, wider at the top more positively</a:t>
            </a:r>
          </a:p>
          <a:p>
            <a:pPr marL="171450" indent="-171450">
              <a:spcAft>
                <a:spcPts val="600"/>
              </a:spcAft>
              <a:buFont typeface="Wingdings" panose="05000000000000000000" pitchFamily="2" charset="2"/>
              <a:buChar char="ü"/>
            </a:pPr>
            <a:r>
              <a:rPr lang="en-US" sz="1800" dirty="0"/>
              <a:t>  Those that are taller may be interpreted as a mixed opinion; well suited for demographic splicing of info</a:t>
            </a:r>
          </a:p>
        </p:txBody>
      </p:sp>
      <p:sp>
        <p:nvSpPr>
          <p:cNvPr id="32" name="TextBox 31">
            <a:extLst>
              <a:ext uri="{FF2B5EF4-FFF2-40B4-BE49-F238E27FC236}">
                <a16:creationId xmlns:a16="http://schemas.microsoft.com/office/drawing/2014/main" id="{9DB65D83-F123-8766-6C64-D122FC5136D2}"/>
              </a:ext>
            </a:extLst>
          </p:cNvPr>
          <p:cNvSpPr txBox="1"/>
          <p:nvPr/>
        </p:nvSpPr>
        <p:spPr>
          <a:xfrm>
            <a:off x="343499" y="2832448"/>
            <a:ext cx="2202274" cy="2308324"/>
          </a:xfrm>
          <a:prstGeom prst="rect">
            <a:avLst/>
          </a:prstGeom>
          <a:noFill/>
        </p:spPr>
        <p:txBody>
          <a:bodyPr wrap="square">
            <a:spAutoFit/>
          </a:bodyPr>
          <a:lstStyle/>
          <a:p>
            <a:pPr algn="ctr">
              <a:spcAft>
                <a:spcPts val="600"/>
              </a:spcAft>
            </a:pPr>
            <a:r>
              <a:rPr lang="en-US" sz="1800" dirty="0"/>
              <a:t>When administered frequently responses may highlight perspectives growing positively or negatively over time</a:t>
            </a:r>
          </a:p>
        </p:txBody>
      </p:sp>
    </p:spTree>
    <p:extLst>
      <p:ext uri="{BB962C8B-B14F-4D97-AF65-F5344CB8AC3E}">
        <p14:creationId xmlns:p14="http://schemas.microsoft.com/office/powerpoint/2010/main" val="369179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A8D3CA6-3CA5-03F0-D545-F2243E8F611C}"/>
              </a:ext>
            </a:extLst>
          </p:cNvPr>
          <p:cNvSpPr/>
          <p:nvPr/>
        </p:nvSpPr>
        <p:spPr bwMode="auto">
          <a:xfrm>
            <a:off x="7010809" y="2342611"/>
            <a:ext cx="4970176" cy="3917512"/>
          </a:xfrm>
          <a:prstGeom prst="roundRect">
            <a:avLst>
              <a:gd name="adj" fmla="val 0"/>
            </a:avLst>
          </a:prstGeom>
          <a:solidFill>
            <a:srgbClr val="18235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dirty="0"/>
              <a:t>Insight Extraction</a:t>
            </a:r>
          </a:p>
        </p:txBody>
      </p:sp>
      <p:sp>
        <p:nvSpPr>
          <p:cNvPr id="7" name="TextBox 6">
            <a:extLst>
              <a:ext uri="{FF2B5EF4-FFF2-40B4-BE49-F238E27FC236}">
                <a16:creationId xmlns:a16="http://schemas.microsoft.com/office/drawing/2014/main" id="{D6E36ABE-D563-FF53-D622-EDBE36338B1E}"/>
              </a:ext>
            </a:extLst>
          </p:cNvPr>
          <p:cNvSpPr txBox="1"/>
          <p:nvPr/>
        </p:nvSpPr>
        <p:spPr>
          <a:xfrm>
            <a:off x="362550" y="1241659"/>
            <a:ext cx="5576337" cy="486287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methodology of insight extraction focused on extracting distinct thematic elements from comments based on word associations.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Analytical Approach Benefits</a:t>
            </a:r>
          </a:p>
          <a:p>
            <a:endParaRPr lang="en-US" sz="2000" b="1" dirty="0">
              <a:latin typeface="Arial" panose="020B0604020202020204" pitchFamily="34" charset="0"/>
              <a:cs typeface="Arial" panose="020B0604020202020204" pitchFamily="34" charset="0"/>
            </a:endParaRPr>
          </a:p>
          <a:p>
            <a:pPr marL="342900" indent="-342900">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Considers each comment as containing multiple ideas. It addresses conflicting statements by parsing each comment into discrete subject-verb-object structures. </a:t>
            </a:r>
          </a:p>
          <a:p>
            <a:pPr marL="342900" indent="-342900">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Clusters them based on semantic similarity, thereby preserving narrative coherence over a strict subject-verb-object interpretation.</a:t>
            </a:r>
          </a:p>
          <a:p>
            <a:pPr marL="342900" indent="-342900">
              <a:spcAft>
                <a:spcPts val="600"/>
              </a:spcAft>
              <a:buFont typeface="Wingdings" panose="05000000000000000000" pitchFamily="2" charset="2"/>
              <a:buChar char="ü"/>
            </a:pPr>
            <a:r>
              <a:rPr lang="en-US" sz="2000" dirty="0">
                <a:latin typeface="Arial" panose="020B0604020202020204" pitchFamily="34" charset="0"/>
                <a:cs typeface="Arial" panose="020B0604020202020204" pitchFamily="34" charset="0"/>
              </a:rPr>
              <a:t>Illustrating closely related, divergent, and sub-narrative themes.</a:t>
            </a:r>
          </a:p>
        </p:txBody>
      </p:sp>
      <p:pic>
        <p:nvPicPr>
          <p:cNvPr id="18" name="Picture 17">
            <a:extLst>
              <a:ext uri="{FF2B5EF4-FFF2-40B4-BE49-F238E27FC236}">
                <a16:creationId xmlns:a16="http://schemas.microsoft.com/office/drawing/2014/main" id="{6F32079D-E2B7-EA4C-3642-6B19CC3E66D4}"/>
              </a:ext>
            </a:extLst>
          </p:cNvPr>
          <p:cNvPicPr>
            <a:picLocks noChangeAspect="1"/>
          </p:cNvPicPr>
          <p:nvPr/>
        </p:nvPicPr>
        <p:blipFill>
          <a:blip r:embed="rId2"/>
          <a:stretch>
            <a:fillRect/>
          </a:stretch>
        </p:blipFill>
        <p:spPr>
          <a:xfrm>
            <a:off x="6267598" y="1677971"/>
            <a:ext cx="5409453" cy="4263752"/>
          </a:xfrm>
          <a:prstGeom prst="rect">
            <a:avLst/>
          </a:prstGeom>
          <a:effectLst>
            <a:outerShdw blurRad="63500" sx="102000" sy="102000" algn="ctr" rotWithShape="0">
              <a:prstClr val="black">
                <a:alpha val="40000"/>
              </a:prstClr>
            </a:outerShdw>
          </a:effectLst>
        </p:spPr>
      </p:pic>
      <p:sp>
        <p:nvSpPr>
          <p:cNvPr id="19" name="Rectangle 18">
            <a:extLst>
              <a:ext uri="{FF2B5EF4-FFF2-40B4-BE49-F238E27FC236}">
                <a16:creationId xmlns:a16="http://schemas.microsoft.com/office/drawing/2014/main" id="{A08D3A65-F31E-4400-BA02-9D662CDB502B}"/>
              </a:ext>
            </a:extLst>
          </p:cNvPr>
          <p:cNvSpPr/>
          <p:nvPr/>
        </p:nvSpPr>
        <p:spPr bwMode="auto">
          <a:xfrm>
            <a:off x="8418136" y="2279842"/>
            <a:ext cx="367645" cy="331498"/>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0" name="Rectangle 19">
            <a:extLst>
              <a:ext uri="{FF2B5EF4-FFF2-40B4-BE49-F238E27FC236}">
                <a16:creationId xmlns:a16="http://schemas.microsoft.com/office/drawing/2014/main" id="{2CCD0467-6B6F-E9D9-A5B7-8886CF07EC45}"/>
              </a:ext>
            </a:extLst>
          </p:cNvPr>
          <p:cNvSpPr/>
          <p:nvPr/>
        </p:nvSpPr>
        <p:spPr bwMode="auto">
          <a:xfrm>
            <a:off x="10606726" y="2623760"/>
            <a:ext cx="367645" cy="331498"/>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Rectangle 20">
            <a:extLst>
              <a:ext uri="{FF2B5EF4-FFF2-40B4-BE49-F238E27FC236}">
                <a16:creationId xmlns:a16="http://schemas.microsoft.com/office/drawing/2014/main" id="{F31FDEFA-9E4D-4E87-5440-47ED6BAA4507}"/>
              </a:ext>
            </a:extLst>
          </p:cNvPr>
          <p:cNvSpPr/>
          <p:nvPr/>
        </p:nvSpPr>
        <p:spPr bwMode="auto">
          <a:xfrm>
            <a:off x="7740151" y="3302659"/>
            <a:ext cx="367645" cy="331498"/>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2" name="Rectangle 21">
            <a:extLst>
              <a:ext uri="{FF2B5EF4-FFF2-40B4-BE49-F238E27FC236}">
                <a16:creationId xmlns:a16="http://schemas.microsoft.com/office/drawing/2014/main" id="{5A2BDFD4-5DE8-2461-7A47-5471DC30E608}"/>
              </a:ext>
            </a:extLst>
          </p:cNvPr>
          <p:cNvSpPr/>
          <p:nvPr/>
        </p:nvSpPr>
        <p:spPr bwMode="auto">
          <a:xfrm>
            <a:off x="9056410" y="5015060"/>
            <a:ext cx="367645" cy="17488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TextBox 22">
            <a:extLst>
              <a:ext uri="{FF2B5EF4-FFF2-40B4-BE49-F238E27FC236}">
                <a16:creationId xmlns:a16="http://schemas.microsoft.com/office/drawing/2014/main" id="{3758C3BF-30B3-3EC9-E084-43E393901D19}"/>
              </a:ext>
            </a:extLst>
          </p:cNvPr>
          <p:cNvSpPr txBox="1"/>
          <p:nvPr/>
        </p:nvSpPr>
        <p:spPr>
          <a:xfrm>
            <a:off x="10200099" y="2500812"/>
            <a:ext cx="1024789" cy="670889"/>
          </a:xfrm>
          <a:prstGeom prst="rect">
            <a:avLst/>
          </a:prstGeom>
          <a:noFill/>
        </p:spPr>
        <p:txBody>
          <a:bodyPr wrap="square">
            <a:spAutoFit/>
          </a:bodyPr>
          <a:lstStyle/>
          <a:p>
            <a:pPr marL="1905" marR="0" indent="0" algn="ctr">
              <a:lnSpc>
                <a:spcPct val="107000"/>
              </a:lnSpc>
              <a:spcBef>
                <a:spcPts val="0"/>
              </a:spcBef>
              <a:spcAft>
                <a:spcPts val="0"/>
              </a:spcAft>
            </a:pPr>
            <a:r>
              <a:rPr lang="en-US"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Improving </a:t>
            </a:r>
            <a:endParaRPr lang="en-US"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905" marR="0" indent="0" algn="ctr">
              <a:lnSpc>
                <a:spcPct val="107000"/>
              </a:lnSpc>
              <a:spcBef>
                <a:spcPts val="0"/>
              </a:spcBef>
              <a:spcAft>
                <a:spcPts val="0"/>
              </a:spcAft>
            </a:pPr>
            <a:r>
              <a:rPr lang="en-US"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Training Quality </a:t>
            </a:r>
            <a:endParaRPr lang="en-US"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4" name="TextBox 23">
            <a:extLst>
              <a:ext uri="{FF2B5EF4-FFF2-40B4-BE49-F238E27FC236}">
                <a16:creationId xmlns:a16="http://schemas.microsoft.com/office/drawing/2014/main" id="{20330662-7715-AFA2-F901-28EED7E5B35D}"/>
              </a:ext>
            </a:extLst>
          </p:cNvPr>
          <p:cNvSpPr txBox="1"/>
          <p:nvPr/>
        </p:nvSpPr>
        <p:spPr>
          <a:xfrm>
            <a:off x="7363864" y="3199982"/>
            <a:ext cx="1195634" cy="473271"/>
          </a:xfrm>
          <a:prstGeom prst="rect">
            <a:avLst/>
          </a:prstGeom>
          <a:noFill/>
        </p:spPr>
        <p:txBody>
          <a:bodyPr wrap="square">
            <a:spAutoFit/>
          </a:bodyPr>
          <a:lstStyle/>
          <a:p>
            <a:pPr marL="1905" marR="0" indent="0" algn="ctr">
              <a:lnSpc>
                <a:spcPct val="107000"/>
              </a:lnSpc>
              <a:spcBef>
                <a:spcPts val="0"/>
              </a:spcBef>
              <a:spcAft>
                <a:spcPts val="0"/>
              </a:spcAft>
            </a:pPr>
            <a:r>
              <a:rPr lang="en-US"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More In Depth</a:t>
            </a:r>
            <a:endParaRPr lang="en-US" sz="12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TextBox 24">
            <a:extLst>
              <a:ext uri="{FF2B5EF4-FFF2-40B4-BE49-F238E27FC236}">
                <a16:creationId xmlns:a16="http://schemas.microsoft.com/office/drawing/2014/main" id="{0B8FFECB-B243-1881-A487-4EE038698564}"/>
              </a:ext>
            </a:extLst>
          </p:cNvPr>
          <p:cNvSpPr txBox="1"/>
          <p:nvPr/>
        </p:nvSpPr>
        <p:spPr>
          <a:xfrm>
            <a:off x="7740151" y="2184384"/>
            <a:ext cx="1710181" cy="441468"/>
          </a:xfrm>
          <a:prstGeom prst="rect">
            <a:avLst/>
          </a:prstGeom>
          <a:noFill/>
        </p:spPr>
        <p:txBody>
          <a:bodyPr wrap="square">
            <a:spAutoFit/>
          </a:bodyPr>
          <a:lstStyle/>
          <a:p>
            <a:pPr marL="1905" marR="0" indent="0" algn="ctr">
              <a:lnSpc>
                <a:spcPct val="107000"/>
              </a:lnSpc>
              <a:spcBef>
                <a:spcPts val="0"/>
              </a:spcBef>
              <a:spcAft>
                <a:spcPts val="0"/>
              </a:spcAft>
            </a:pPr>
            <a:r>
              <a:rPr lang="en-US" sz="11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Repetition and Hands-On Experience</a:t>
            </a:r>
            <a:endParaRPr lang="en-US" sz="1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9" name="TextBox 28">
            <a:extLst>
              <a:ext uri="{FF2B5EF4-FFF2-40B4-BE49-F238E27FC236}">
                <a16:creationId xmlns:a16="http://schemas.microsoft.com/office/drawing/2014/main" id="{C3F83226-76C1-9BA8-8118-8B5EFCD98935}"/>
              </a:ext>
            </a:extLst>
          </p:cNvPr>
          <p:cNvSpPr txBox="1"/>
          <p:nvPr/>
        </p:nvSpPr>
        <p:spPr>
          <a:xfrm>
            <a:off x="9240232" y="4076854"/>
            <a:ext cx="1910500" cy="670889"/>
          </a:xfrm>
          <a:prstGeom prst="rect">
            <a:avLst/>
          </a:prstGeom>
          <a:noFill/>
        </p:spPr>
        <p:txBody>
          <a:bodyPr wrap="square">
            <a:spAutoFit/>
          </a:bodyPr>
          <a:lstStyle/>
          <a:p>
            <a:pPr marL="1905" marR="0" indent="0" algn="ctr">
              <a:lnSpc>
                <a:spcPct val="107000"/>
              </a:lnSpc>
              <a:spcBef>
                <a:spcPts val="0"/>
              </a:spcBef>
              <a:spcAft>
                <a:spcPts val="0"/>
              </a:spcAft>
            </a:pPr>
            <a:r>
              <a:rPr lang="en-US"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Differences between training and operational equipment </a:t>
            </a:r>
            <a:endParaRPr lang="en-US"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30" name="Straight Connector 29">
            <a:extLst>
              <a:ext uri="{FF2B5EF4-FFF2-40B4-BE49-F238E27FC236}">
                <a16:creationId xmlns:a16="http://schemas.microsoft.com/office/drawing/2014/main" id="{6FE84D80-D6E7-9161-B0B7-2E19C7929D90}"/>
              </a:ext>
            </a:extLst>
          </p:cNvPr>
          <p:cNvCxnSpPr/>
          <p:nvPr/>
        </p:nvCxnSpPr>
        <p:spPr bwMode="auto">
          <a:xfrm flipH="1">
            <a:off x="9514751" y="4687233"/>
            <a:ext cx="166577" cy="195851"/>
          </a:xfrm>
          <a:prstGeom prst="line">
            <a:avLst/>
          </a:prstGeom>
          <a:solidFill>
            <a:schemeClr val="accent1"/>
          </a:solidFill>
          <a:ln w="19050"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324894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Metadata/LabelInfo.xml><?xml version="1.0" encoding="utf-8"?>
<clbl:labelList xmlns:clbl="http://schemas.microsoft.com/office/2020/mipLabelMetadata">
  <clbl:label id="{c0b8bdd8-d286-4b74-bc5c-a60cf60f6939}" enabled="1" method="Standard" siteId="{f84861f0-b682-4e29-8d67-014158fc4021}" removed="0"/>
</clbl:labelList>
</file>

<file path=docProps/app.xml><?xml version="1.0" encoding="utf-8"?>
<Properties xmlns="http://schemas.openxmlformats.org/officeDocument/2006/extended-properties" xmlns:vt="http://schemas.openxmlformats.org/officeDocument/2006/docPropsVTypes">
  <Template/>
  <TotalTime>6447</TotalTime>
  <Words>984</Words>
  <Application>Microsoft Office PowerPoint</Application>
  <PresentationFormat>Widescreen</PresentationFormat>
  <Paragraphs>125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Tahoma</vt:lpstr>
      <vt:lpstr>Wingdings</vt:lpstr>
      <vt:lpstr>Blends</vt:lpstr>
      <vt:lpstr>PowerPoint Presentation</vt:lpstr>
      <vt:lpstr>Goals</vt:lpstr>
      <vt:lpstr>Analysis Overview</vt:lpstr>
      <vt:lpstr>Topic Analysis</vt:lpstr>
      <vt:lpstr>Topic Analysis</vt:lpstr>
      <vt:lpstr>Topic Analysis</vt:lpstr>
      <vt:lpstr>Topic Analysis</vt:lpstr>
      <vt:lpstr>Connotation Analysis</vt:lpstr>
      <vt:lpstr>Insight Extraction</vt:lpstr>
      <vt:lpstr>Insight Extraction</vt:lpstr>
      <vt:lpstr>Connotation Analysis</vt:lpstr>
      <vt:lpstr>Future Areas and Recommendations</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Summer Rebensky</cp:lastModifiedBy>
  <cp:revision>40</cp:revision>
  <cp:lastPrinted>1601-01-01T00:00:00Z</cp:lastPrinted>
  <dcterms:created xsi:type="dcterms:W3CDTF">2016-03-29T15:29:36Z</dcterms:created>
  <dcterms:modified xsi:type="dcterms:W3CDTF">2024-10-05T16:04:11Z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