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8"/>
  </p:notesMasterIdLst>
  <p:handoutMasterIdLst>
    <p:handoutMasterId r:id="rId19"/>
  </p:handoutMasterIdLst>
  <p:sldIdLst>
    <p:sldId id="289" r:id="rId5"/>
    <p:sldId id="300" r:id="rId6"/>
    <p:sldId id="290" r:id="rId7"/>
    <p:sldId id="291" r:id="rId8"/>
    <p:sldId id="301" r:id="rId9"/>
    <p:sldId id="303" r:id="rId10"/>
    <p:sldId id="293" r:id="rId11"/>
    <p:sldId id="302" r:id="rId12"/>
    <p:sldId id="297" r:id="rId13"/>
    <p:sldId id="294" r:id="rId14"/>
    <p:sldId id="295" r:id="rId15"/>
    <p:sldId id="299" r:id="rId16"/>
    <p:sldId id="296" r:id="rId17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164639-4147-94E4-FD8B-83643EF67D61}" name="Van OSTER" initials="VO" userId="S::eoste@cae.com::5f629044-3e29-4b1d-b95f-2b5c64ed9e12" providerId="AD"/>
  <p188:author id="{868273AA-BC79-13FF-3E65-7580FE4B0C97}" name="Jay Freeman" initials="JF" userId="S::freeman@cae.com::cf20575c-bbed-429e-b8fe-bf0dbed85baa" providerId="AD"/>
  <p188:author id="{CEB286AD-983D-297E-9A78-7D1356D1339B}" name="Máté Koch" initials="MK" userId="S::mkoch@cae.com::fa4b5c0a-4633-4406-bac8-626048dfc364" providerId="AD"/>
  <p188:author id="{8BCA7BBB-07CC-7A6D-9E35-CE886E0EF0D3}" name="Andreas Krupp" initials="AK" userId="S::akrupp@cae.com::142f8cb1-8605-4e3c-b2ad-a9ecea59a6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350"/>
    <a:srgbClr val="EBEEEF"/>
    <a:srgbClr val="EEF1F1"/>
    <a:srgbClr val="2E81B8"/>
    <a:srgbClr val="556D77"/>
    <a:srgbClr val="7BC9E4"/>
    <a:srgbClr val="73FEFF"/>
    <a:srgbClr val="CC3300"/>
    <a:srgbClr val="22458A"/>
    <a:srgbClr val="2B5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5471E-40BC-4DEE-A925-2865AD12F9D0}" v="65" dt="2024-10-02T21:49:30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8"/>
    <p:restoredTop sz="74787" autoAdjust="0"/>
  </p:normalViewPr>
  <p:slideViewPr>
    <p:cSldViewPr snapToGrid="0">
      <p:cViewPr varScale="1">
        <p:scale>
          <a:sx n="102" d="100"/>
          <a:sy n="102" d="100"/>
        </p:scale>
        <p:origin x="717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1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Leveraging </a:t>
            </a:r>
            <a:r>
              <a:rPr lang="en-US" err="1"/>
              <a:t>MSaaS</a:t>
            </a:r>
            <a:r>
              <a:rPr lang="en-US"/>
              <a:t> Concepts to Enable Mission Environments: Lessons Learned </a:t>
            </a:r>
          </a:p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Jay Freeman, CAE USA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Andreas Krupp, CAE Germany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F9A5F-57F2-89AC-4604-C3D083A59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744" y="5754486"/>
            <a:ext cx="1782711" cy="6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E6C072E-2A8D-5531-2BB8-9927515568ED}"/>
              </a:ext>
            </a:extLst>
          </p:cNvPr>
          <p:cNvGrpSpPr/>
          <p:nvPr/>
        </p:nvGrpSpPr>
        <p:grpSpPr>
          <a:xfrm>
            <a:off x="1645920" y="4847737"/>
            <a:ext cx="6003236" cy="1745040"/>
            <a:chOff x="1439185" y="3999505"/>
            <a:chExt cx="6591631" cy="19160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6E5FCD-1A04-1FCC-0BDC-54E1E8421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0" t="5805"/>
            <a:stretch/>
          </p:blipFill>
          <p:spPr>
            <a:xfrm>
              <a:off x="1439185" y="3999505"/>
              <a:ext cx="6591631" cy="191607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A8707C-F2A5-F6EF-4B74-1809E689753F}"/>
                </a:ext>
              </a:extLst>
            </p:cNvPr>
            <p:cNvSpPr/>
            <p:nvPr/>
          </p:nvSpPr>
          <p:spPr bwMode="auto">
            <a:xfrm>
              <a:off x="2397039" y="4874910"/>
              <a:ext cx="2075290" cy="91278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0ED56-2252-30BC-21CD-AD02888B7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F229F-44D0-77FD-ED1E-C008638E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MOSA Concepts and Performance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66C83-3BF2-8A57-145B-976142EF40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 dirty="0">
                <a:latin typeface="Arial Narrow"/>
              </a:rPr>
              <a:t>We follow a MOSA concept by having clearly defined (modular) components with loose coupling and clearly defined interfaces.</a:t>
            </a:r>
            <a:endParaRPr lang="en-US" dirty="0"/>
          </a:p>
          <a:p>
            <a:pPr marL="456565" indent="-456565"/>
            <a:r>
              <a:rPr lang="en-US" dirty="0">
                <a:latin typeface="Arial Narrow"/>
              </a:rPr>
              <a:t>Loose coupling however affects performance (processing overhead, latency).</a:t>
            </a:r>
          </a:p>
          <a:p>
            <a:pPr marL="989965" lvl="1" indent="-380365">
              <a:buFont typeface="Courier New" charset="2"/>
              <a:buChar char="o"/>
            </a:pPr>
            <a:r>
              <a:rPr lang="en-US" dirty="0">
                <a:latin typeface="Arial Narrow"/>
              </a:rPr>
              <a:t>Depending on the use case it may be required to strike a balance between MOSA / </a:t>
            </a:r>
            <a:r>
              <a:rPr lang="en-US" dirty="0" err="1">
                <a:latin typeface="Arial Narrow"/>
              </a:rPr>
              <a:t>MSaaS</a:t>
            </a:r>
            <a:r>
              <a:rPr lang="en-US" dirty="0">
                <a:latin typeface="Arial Narrow"/>
              </a:rPr>
              <a:t> and simulation performance.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5D965-A011-89F9-D8A7-7147E76EBCC9}"/>
              </a:ext>
            </a:extLst>
          </p:cNvPr>
          <p:cNvSpPr txBox="1"/>
          <p:nvPr/>
        </p:nvSpPr>
        <p:spPr>
          <a:xfrm>
            <a:off x="7729976" y="4823884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>
                <a:latin typeface="Arial Narrow" panose="020B0606020202030204" pitchFamily="34" charset="0"/>
              </a:rPr>
              <a:t>Messaging Middleware</a:t>
            </a:r>
          </a:p>
          <a:p>
            <a:r>
              <a:rPr lang="de-DE" sz="1600">
                <a:latin typeface="Arial Narrow" panose="020B0606020202030204" pitchFamily="34" charset="0"/>
              </a:rPr>
              <a:t>Kafka + Common ICD + SDK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23D0A4-1142-7F14-7AD7-EA0ACB32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698" y="3417792"/>
            <a:ext cx="3667861" cy="12617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B5C217-4EEE-3323-7520-6DA8EC88DDA6}"/>
              </a:ext>
            </a:extLst>
          </p:cNvPr>
          <p:cNvCxnSpPr>
            <a:cxnSpLocks/>
          </p:cNvCxnSpPr>
          <p:nvPr/>
        </p:nvCxnSpPr>
        <p:spPr bwMode="auto">
          <a:xfrm>
            <a:off x="3407569" y="4679492"/>
            <a:ext cx="0" cy="1682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56D7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AFF6EC-5A5E-52F4-02CB-1F351B9D4B52}"/>
              </a:ext>
            </a:extLst>
          </p:cNvPr>
          <p:cNvCxnSpPr>
            <a:cxnSpLocks/>
          </p:cNvCxnSpPr>
          <p:nvPr/>
        </p:nvCxnSpPr>
        <p:spPr bwMode="auto">
          <a:xfrm>
            <a:off x="4922043" y="4636294"/>
            <a:ext cx="0" cy="220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56D7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1B92F7-4DD4-EA48-14F3-2539F3365227}"/>
              </a:ext>
            </a:extLst>
          </p:cNvPr>
          <p:cNvCxnSpPr>
            <a:cxnSpLocks/>
          </p:cNvCxnSpPr>
          <p:nvPr/>
        </p:nvCxnSpPr>
        <p:spPr bwMode="auto">
          <a:xfrm>
            <a:off x="6396037" y="4688864"/>
            <a:ext cx="0" cy="1682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56D7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7" name="Graphic 26" descr="Magnifying glass with solid fill">
            <a:extLst>
              <a:ext uri="{FF2B5EF4-FFF2-40B4-BE49-F238E27FC236}">
                <a16:creationId xmlns:a16="http://schemas.microsoft.com/office/drawing/2014/main" id="{2B2AEBE2-D4D4-17C2-9ED3-563E827A6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2721" y="4667546"/>
            <a:ext cx="584775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CAE46D-ED56-10B7-2819-9BE1F272E6EA}"/>
              </a:ext>
            </a:extLst>
          </p:cNvPr>
          <p:cNvCxnSpPr>
            <a:cxnSpLocks/>
          </p:cNvCxnSpPr>
          <p:nvPr/>
        </p:nvCxnSpPr>
        <p:spPr bwMode="auto">
          <a:xfrm flipV="1">
            <a:off x="6683693" y="4172914"/>
            <a:ext cx="1386881" cy="6509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556D77"/>
            </a:solidFill>
            <a:prstDash val="dash"/>
            <a:miter lim="800000"/>
            <a:headEnd type="none" w="med" len="med"/>
            <a:tailEnd type="triangle"/>
          </a:ln>
          <a:effectLst/>
        </p:spPr>
      </p:cxnSp>
      <p:sp>
        <p:nvSpPr>
          <p:cNvPr id="34" name="Rectangle 11">
            <a:extLst>
              <a:ext uri="{FF2B5EF4-FFF2-40B4-BE49-F238E27FC236}">
                <a16:creationId xmlns:a16="http://schemas.microsoft.com/office/drawing/2014/main" id="{A66A1D06-B124-B426-4DCC-8E9FD0C29128}"/>
              </a:ext>
            </a:extLst>
          </p:cNvPr>
          <p:cNvSpPr/>
          <p:nvPr/>
        </p:nvSpPr>
        <p:spPr>
          <a:xfrm>
            <a:off x="8436103" y="3348667"/>
            <a:ext cx="2870199" cy="266700"/>
          </a:xfrm>
          <a:prstGeom prst="rect">
            <a:avLst/>
          </a:prstGeom>
          <a:solidFill>
            <a:srgbClr val="2E81B8"/>
          </a:solidFill>
          <a:ln w="12700">
            <a:solidFill>
              <a:srgbClr val="556D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>
                <a:latin typeface="Arial Narrow" panose="020B0606020202030204" pitchFamily="34" charset="0"/>
              </a:rPr>
              <a:t>Connector – </a:t>
            </a:r>
            <a:r>
              <a:rPr lang="en-US" sz="1200" b="1" i="1">
                <a:latin typeface="Arial Narrow" panose="020B0606020202030204" pitchFamily="34" charset="0"/>
              </a:rPr>
              <a:t>Gateway</a:t>
            </a: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62B0BC46-1FF7-7A74-30CE-CEAFC46100D5}"/>
              </a:ext>
            </a:extLst>
          </p:cNvPr>
          <p:cNvSpPr/>
          <p:nvPr/>
        </p:nvSpPr>
        <p:spPr>
          <a:xfrm>
            <a:off x="8671052" y="3617781"/>
            <a:ext cx="2400300" cy="266425"/>
          </a:xfrm>
          <a:prstGeom prst="rect">
            <a:avLst/>
          </a:prstGeom>
          <a:solidFill>
            <a:srgbClr val="7BC9E4"/>
          </a:solidFill>
          <a:ln w="12700">
            <a:solidFill>
              <a:srgbClr val="556D77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b="1">
                <a:latin typeface="Arial Narrow" panose="020B0606020202030204" pitchFamily="34" charset="0"/>
              </a:rPr>
              <a:t>Translator</a:t>
            </a:r>
            <a:r>
              <a:rPr lang="en-US" sz="1100">
                <a:latin typeface="Arial Narrow" panose="020B0606020202030204" pitchFamily="34" charset="0"/>
              </a:rPr>
              <a:t> – </a:t>
            </a:r>
            <a:r>
              <a:rPr lang="en-US" sz="1100" i="1">
                <a:latin typeface="Arial Narrow" panose="020B0606020202030204" pitchFamily="34" charset="0"/>
              </a:rPr>
              <a:t>schema converter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169DDF99-00DF-05FE-5DB3-339B13D6F23C}"/>
              </a:ext>
            </a:extLst>
          </p:cNvPr>
          <p:cNvSpPr/>
          <p:nvPr/>
        </p:nvSpPr>
        <p:spPr>
          <a:xfrm>
            <a:off x="8671052" y="3878380"/>
            <a:ext cx="2400300" cy="266425"/>
          </a:xfrm>
          <a:prstGeom prst="rect">
            <a:avLst/>
          </a:prstGeom>
          <a:solidFill>
            <a:srgbClr val="7BC9E4"/>
          </a:solidFill>
          <a:ln w="12700">
            <a:solidFill>
              <a:srgbClr val="556D77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b="1">
                <a:latin typeface="Arial Narrow" panose="020B0606020202030204" pitchFamily="34" charset="0"/>
              </a:rPr>
              <a:t>Serializer</a:t>
            </a:r>
            <a:r>
              <a:rPr lang="en-US" sz="1100">
                <a:latin typeface="Arial Narrow" panose="020B0606020202030204" pitchFamily="34" charset="0"/>
              </a:rPr>
              <a:t> – </a:t>
            </a:r>
            <a:r>
              <a:rPr lang="en-US" sz="1100" i="1">
                <a:latin typeface="Arial Narrow" panose="020B0606020202030204" pitchFamily="34" charset="0"/>
              </a:rPr>
              <a:t>handler for binary format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C2084AEB-E487-49D8-F903-188EA85A3855}"/>
              </a:ext>
            </a:extLst>
          </p:cNvPr>
          <p:cNvSpPr/>
          <p:nvPr/>
        </p:nvSpPr>
        <p:spPr>
          <a:xfrm>
            <a:off x="8671050" y="4141110"/>
            <a:ext cx="2400301" cy="266425"/>
          </a:xfrm>
          <a:prstGeom prst="rect">
            <a:avLst/>
          </a:prstGeom>
          <a:solidFill>
            <a:srgbClr val="7BC9E4"/>
          </a:solidFill>
          <a:ln w="12700">
            <a:solidFill>
              <a:srgbClr val="556D77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b="1">
                <a:latin typeface="Arial Narrow" panose="020B0606020202030204" pitchFamily="34" charset="0"/>
              </a:rPr>
              <a:t>Transport</a:t>
            </a:r>
            <a:r>
              <a:rPr lang="en-US" sz="1100">
                <a:latin typeface="Arial Narrow" panose="020B0606020202030204" pitchFamily="34" charset="0"/>
              </a:rPr>
              <a:t> – </a:t>
            </a:r>
            <a:r>
              <a:rPr lang="en-US" sz="1100" i="1">
                <a:latin typeface="Arial Narrow" panose="020B0606020202030204" pitchFamily="34" charset="0"/>
              </a:rPr>
              <a:t>Kafka consumer / producer</a:t>
            </a:r>
            <a:endParaRPr lang="en-US" sz="1100" i="1" dirty="0">
              <a:latin typeface="Arial Narrow" panose="020B0606020202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51208B6-D474-B3E9-61C9-AA2D3775259E}"/>
              </a:ext>
            </a:extLst>
          </p:cNvPr>
          <p:cNvSpPr/>
          <p:nvPr/>
        </p:nvSpPr>
        <p:spPr bwMode="auto">
          <a:xfrm>
            <a:off x="7999290" y="2944642"/>
            <a:ext cx="3712578" cy="1773141"/>
          </a:xfrm>
          <a:prstGeom prst="ellipse">
            <a:avLst/>
          </a:prstGeom>
          <a:noFill/>
          <a:ln w="9525" cap="flat" cmpd="sng" algn="ctr">
            <a:solidFill>
              <a:srgbClr val="556D7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BE96C-FE68-69D4-65CF-147BC16ECBA4}"/>
              </a:ext>
            </a:extLst>
          </p:cNvPr>
          <p:cNvSpPr txBox="1"/>
          <p:nvPr/>
        </p:nvSpPr>
        <p:spPr>
          <a:xfrm>
            <a:off x="2326675" y="4859636"/>
            <a:ext cx="1055097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B0F0"/>
                </a:solidFill>
              </a:rPr>
              <a:t>ENTERPRISE</a:t>
            </a:r>
            <a:br>
              <a:rPr lang="en-US" sz="900" b="1" dirty="0">
                <a:solidFill>
                  <a:srgbClr val="00B0F0"/>
                </a:solidFill>
              </a:rPr>
            </a:br>
            <a:r>
              <a:rPr lang="en-US" sz="900" b="1" dirty="0">
                <a:solidFill>
                  <a:srgbClr val="00B0F0"/>
                </a:solidFill>
              </a:rPr>
              <a:t>INTEGRATION </a:t>
            </a:r>
            <a:br>
              <a:rPr lang="en-US" sz="900" b="1" dirty="0">
                <a:solidFill>
                  <a:srgbClr val="00B0F0"/>
                </a:solidFill>
              </a:rPr>
            </a:br>
            <a:r>
              <a:rPr lang="en-US" sz="900" b="1" dirty="0">
                <a:solidFill>
                  <a:srgbClr val="00B0F0"/>
                </a:solidFill>
              </a:rPr>
              <a:t>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16E00-46B2-64F2-DDEB-BE4EA2D6A541}"/>
              </a:ext>
            </a:extLst>
          </p:cNvPr>
          <p:cNvSpPr/>
          <p:nvPr/>
        </p:nvSpPr>
        <p:spPr bwMode="auto">
          <a:xfrm>
            <a:off x="1890033" y="4959933"/>
            <a:ext cx="445882" cy="262730"/>
          </a:xfrm>
          <a:prstGeom prst="rect">
            <a:avLst/>
          </a:prstGeom>
          <a:solidFill>
            <a:srgbClr val="EBEEEF"/>
          </a:solidFill>
          <a:ln w="9525" cap="flat" cmpd="sng" algn="ctr">
            <a:solidFill>
              <a:srgbClr val="EEF1F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8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6EEC-93C1-6721-E909-24A74DD29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4DC743-1578-9FDB-9B57-2312C42D8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89CF6-ADA2-A4D9-6EE1-AC595589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9CE56-D01D-8A33-131B-693ECA4109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>
                <a:solidFill>
                  <a:srgbClr val="000000"/>
                </a:solidFill>
                <a:latin typeface="Arial Narrow"/>
              </a:rPr>
              <a:t>Distributed simulation services exchange entity data via a high number of relatively small messages (data packages).</a:t>
            </a:r>
          </a:p>
          <a:p>
            <a:pPr marL="989965" lvl="1" indent="-380365">
              <a:buFont typeface="Courier New" charset="2"/>
              <a:buChar char="o"/>
            </a:pPr>
            <a:r>
              <a:rPr lang="en-US">
                <a:solidFill>
                  <a:srgbClr val="000000"/>
                </a:solidFill>
                <a:latin typeface="Arial Narrow"/>
              </a:rPr>
              <a:t>High message throughput and low latency are key!</a:t>
            </a:r>
            <a:endParaRPr lang="en-US"/>
          </a:p>
          <a:p>
            <a:pPr marL="989965" lvl="1" indent="-380365">
              <a:buFont typeface="Courier New" charset="2"/>
              <a:buChar char="o"/>
            </a:pPr>
            <a:r>
              <a:rPr lang="en-US">
                <a:solidFill>
                  <a:srgbClr val="000000"/>
                </a:solidFill>
                <a:latin typeface="Arial Narrow"/>
              </a:rPr>
              <a:t>Critical use case: Large-scale distributed live virtual constructive (LVC) exercises.</a:t>
            </a:r>
          </a:p>
          <a:p>
            <a:pPr marL="456565" indent="-456565"/>
            <a:r>
              <a:rPr lang="en-US">
                <a:solidFill>
                  <a:srgbClr val="000000"/>
                </a:solidFill>
                <a:latin typeface="Arial Narrow"/>
              </a:rPr>
              <a:t>We assessed </a:t>
            </a:r>
            <a:r>
              <a:rPr lang="en-US" dirty="0">
                <a:solidFill>
                  <a:srgbClr val="000000"/>
                </a:solidFill>
                <a:latin typeface="Arial Narrow"/>
              </a:rPr>
              <a:t>the feasibility and scalability of our </a:t>
            </a:r>
            <a:r>
              <a:rPr lang="en-US">
                <a:solidFill>
                  <a:srgbClr val="000000"/>
                </a:solidFill>
                <a:latin typeface="Arial Narrow"/>
              </a:rPr>
              <a:t>approach </a:t>
            </a:r>
            <a:r>
              <a:rPr lang="en-US" dirty="0">
                <a:solidFill>
                  <a:srgbClr val="000000"/>
                </a:solidFill>
                <a:latin typeface="Arial Narrow"/>
              </a:rPr>
              <a:t>with some </a:t>
            </a:r>
            <a:r>
              <a:rPr lang="en-US">
                <a:solidFill>
                  <a:srgbClr val="000000"/>
                </a:solidFill>
                <a:latin typeface="Arial Narrow"/>
              </a:rPr>
              <a:t>initial trials</a:t>
            </a:r>
            <a:r>
              <a:rPr lang="en-US" dirty="0">
                <a:solidFill>
                  <a:srgbClr val="000000"/>
                </a:solidFill>
                <a:latin typeface="Arial Narrow"/>
              </a:rPr>
              <a:t>:</a:t>
            </a:r>
            <a:endParaRPr lang="en-US">
              <a:solidFill>
                <a:srgbClr val="000000"/>
              </a:solidFill>
              <a:latin typeface="Arial Narrow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348F12-2A3E-1BDC-4004-677A2EA09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46136"/>
              </p:ext>
            </p:extLst>
          </p:nvPr>
        </p:nvGraphicFramePr>
        <p:xfrm>
          <a:off x="483477" y="3888552"/>
          <a:ext cx="11206425" cy="165311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41285">
                  <a:extLst>
                    <a:ext uri="{9D8B030D-6E8A-4147-A177-3AD203B41FA5}">
                      <a16:colId xmlns:a16="http://schemas.microsoft.com/office/drawing/2014/main" val="1533676601"/>
                    </a:ext>
                  </a:extLst>
                </a:gridCol>
                <a:gridCol w="2241285">
                  <a:extLst>
                    <a:ext uri="{9D8B030D-6E8A-4147-A177-3AD203B41FA5}">
                      <a16:colId xmlns:a16="http://schemas.microsoft.com/office/drawing/2014/main" val="558984155"/>
                    </a:ext>
                  </a:extLst>
                </a:gridCol>
                <a:gridCol w="2241285">
                  <a:extLst>
                    <a:ext uri="{9D8B030D-6E8A-4147-A177-3AD203B41FA5}">
                      <a16:colId xmlns:a16="http://schemas.microsoft.com/office/drawing/2014/main" val="2016107303"/>
                    </a:ext>
                  </a:extLst>
                </a:gridCol>
                <a:gridCol w="2241285">
                  <a:extLst>
                    <a:ext uri="{9D8B030D-6E8A-4147-A177-3AD203B41FA5}">
                      <a16:colId xmlns:a16="http://schemas.microsoft.com/office/drawing/2014/main" val="1150629701"/>
                    </a:ext>
                  </a:extLst>
                </a:gridCol>
                <a:gridCol w="2241285">
                  <a:extLst>
                    <a:ext uri="{9D8B030D-6E8A-4147-A177-3AD203B41FA5}">
                      <a16:colId xmlns:a16="http://schemas.microsoft.com/office/drawing/2014/main" val="2953899746"/>
                    </a:ext>
                  </a:extLst>
                </a:gridCol>
              </a:tblGrid>
              <a:tr h="342471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</a:rPr>
                        <a:t>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Messages</a:t>
                      </a:r>
                      <a:endParaRPr lang="en-US" sz="1600" dirty="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</a:rPr>
                        <a:t>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</a:rPr>
                        <a:t>Entities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</a:rPr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31490"/>
                  </a:ext>
                </a:extLst>
              </a:tr>
              <a:tr h="1121595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</a:rPr>
                        <a:t>Laptop,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Intel Core i7-10850H,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64GB RAM,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Local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</a:rPr>
                        <a:t>C2SIM payload,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240 bytes on average</a:t>
                      </a:r>
                      <a:endParaRPr lang="en-US" sz="1600" dirty="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</a:rPr>
                        <a:t>750,000 messages per second,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Single Kafka partition,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Single consumer</a:t>
                      </a:r>
                      <a:endParaRPr lang="en-US" sz="1600" dirty="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</a:rPr>
                        <a:t>~1,500 @ 500 messages per second per entity</a:t>
                      </a:r>
                    </a:p>
                    <a:p>
                      <a:pPr lvl="0">
                        <a:buNone/>
                      </a:pPr>
                      <a:endParaRPr lang="en-US" sz="1600">
                        <a:latin typeface="Arial Narrow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Typical CGF service, e.g. MACE @ 8x speed</a:t>
                      </a:r>
                      <a:endParaRPr lang="en-US" sz="1600" dirty="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</a:rPr>
                        <a:t>Network roundtrip: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~10ms</a:t>
                      </a:r>
                    </a:p>
                    <a:p>
                      <a:pPr lvl="0">
                        <a:buNone/>
                      </a:pPr>
                      <a:endParaRPr lang="en-US" sz="1600">
                        <a:latin typeface="Arial Narrow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Kafka: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rial Narrow"/>
                        </a:rPr>
                        <a:t>&lt;1ms (150-800µs)</a:t>
                      </a:r>
                      <a:endParaRPr lang="en-US" sz="1600" dirty="0">
                        <a:latin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9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12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9DC59-E6FA-F97D-5174-C13ED067B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BAA9CA-0F38-CBE8-1CC0-B511D11D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ea typeface="Tahoma"/>
                <a:cs typeface="Tahoma"/>
              </a:rPr>
              <a:t>Lessons Learned </a:t>
            </a:r>
            <a:endParaRPr lang="en-US" b="0">
              <a:solidFill>
                <a:srgbClr val="FFFFFF"/>
              </a:solidFill>
              <a:ea typeface="Tahoma"/>
              <a:cs typeface="Tahoma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CABBB2D-FFC5-ADD0-E04F-B72AFBC54DC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65375495"/>
              </p:ext>
            </p:extLst>
          </p:nvPr>
        </p:nvGraphicFramePr>
        <p:xfrm>
          <a:off x="216132" y="1046163"/>
          <a:ext cx="11712633" cy="4881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4211">
                  <a:extLst>
                    <a:ext uri="{9D8B030D-6E8A-4147-A177-3AD203B41FA5}">
                      <a16:colId xmlns:a16="http://schemas.microsoft.com/office/drawing/2014/main" val="88751217"/>
                    </a:ext>
                  </a:extLst>
                </a:gridCol>
                <a:gridCol w="3904211">
                  <a:extLst>
                    <a:ext uri="{9D8B030D-6E8A-4147-A177-3AD203B41FA5}">
                      <a16:colId xmlns:a16="http://schemas.microsoft.com/office/drawing/2014/main" val="2797290585"/>
                    </a:ext>
                  </a:extLst>
                </a:gridCol>
                <a:gridCol w="3904211">
                  <a:extLst>
                    <a:ext uri="{9D8B030D-6E8A-4147-A177-3AD203B41FA5}">
                      <a16:colId xmlns:a16="http://schemas.microsoft.com/office/drawing/2014/main" val="342111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76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Rapid Integration, Scaling and Extensibility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used three different mechanisms to integrate Simulation Services: 1) VMs 2) containers and 3) using commodity technologies like Kafka, vSphere, and K8 to scale and integrate Simulation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Clear benefits of </a:t>
                      </a:r>
                      <a:r>
                        <a:rPr lang="en-US" sz="1600" dirty="0" err="1"/>
                        <a:t>MSaaS</a:t>
                      </a:r>
                      <a:r>
                        <a:rPr lang="en-US" sz="1600" dirty="0"/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3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Common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cornerstones of interoperability in M&amp;S are shared order of battle, scenarios, terrain, event exchange, and entity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MSaaS</a:t>
                      </a:r>
                      <a:r>
                        <a:rPr lang="en-US" sz="1600" dirty="0"/>
                        <a:t> is abstract in how these items are defined – the concrete implementation designs can lead to interoperability woes if the Service Level Agreements are weak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03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MOSA and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degree of coupling of the SOA Services and Simulation Services define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MSaaS</a:t>
                      </a:r>
                      <a:r>
                        <a:rPr lang="en-US" sz="1600" dirty="0"/>
                        <a:t> is abstract in how these items are defined – significant risk a Simulation Service only works with a particular SOA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22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Native Zero Trust Architecture (ZTA)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MSaaS</a:t>
                      </a:r>
                      <a:r>
                        <a:rPr lang="en-US" sz="1600" dirty="0"/>
                        <a:t> RA specifies abstract concepts for security within M&amp;S Composition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Our implementation required more than the concepts in </a:t>
                      </a:r>
                      <a:r>
                        <a:rPr lang="en-US" sz="1600" dirty="0" err="1"/>
                        <a:t>MSaaS</a:t>
                      </a:r>
                      <a:r>
                        <a:rPr lang="en-US" sz="1600" dirty="0"/>
                        <a:t> to meet ZTA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750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9EF2E-BCD4-0121-1700-EBF17CE74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3538E-A8F8-587D-AC5C-2784AE955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D2CC1-B570-E02C-0D4C-52A034C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08AB3-7860-3B02-D3D7-64F8640EC3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>
                <a:latin typeface="Arial Narrow"/>
              </a:rPr>
              <a:t>MSaaS</a:t>
            </a:r>
            <a:r>
              <a:rPr lang="en-US" sz="2400" b="1" dirty="0">
                <a:latin typeface="Arial Narrow"/>
              </a:rPr>
              <a:t> is a viable approach to implement MOSA concepts for the needs of Integrated Deterrence</a:t>
            </a:r>
            <a:endParaRPr lang="en-US" sz="2400" dirty="0">
              <a:latin typeface="Arial Narrow"/>
            </a:endParaRPr>
          </a:p>
          <a:p>
            <a:pPr marL="456565" indent="-456565"/>
            <a:r>
              <a:rPr lang="en-US" sz="2400" dirty="0" err="1">
                <a:latin typeface="Arial Narrow"/>
              </a:rPr>
              <a:t>MSaaS</a:t>
            </a:r>
            <a:r>
              <a:rPr lang="en-US" sz="2400" dirty="0">
                <a:latin typeface="Arial Narrow"/>
              </a:rPr>
              <a:t> defines a logical separation of services with respect to desired MOSA concepts. </a:t>
            </a:r>
          </a:p>
          <a:p>
            <a:pPr marL="456565" indent="-456565"/>
            <a:r>
              <a:rPr lang="en-US" sz="2400" dirty="0">
                <a:latin typeface="Arial Narrow"/>
              </a:rPr>
              <a:t>The </a:t>
            </a:r>
            <a:r>
              <a:rPr lang="en-US" sz="2400" dirty="0" err="1">
                <a:latin typeface="Arial Narrow"/>
              </a:rPr>
              <a:t>MSaaS</a:t>
            </a:r>
            <a:r>
              <a:rPr lang="en-US" sz="2400" dirty="0">
                <a:latin typeface="Arial Narrow"/>
              </a:rPr>
              <a:t> RA is an abstract architecture that </a:t>
            </a:r>
            <a:r>
              <a:rPr lang="en-US" sz="2400" u="sng" dirty="0">
                <a:latin typeface="Arial Narrow"/>
              </a:rPr>
              <a:t>requires</a:t>
            </a:r>
            <a:r>
              <a:rPr lang="en-US" sz="2400" dirty="0">
                <a:latin typeface="Arial Narrow"/>
              </a:rPr>
              <a:t> concrete implementation. </a:t>
            </a:r>
          </a:p>
          <a:p>
            <a:pPr marL="456565" indent="-456565"/>
            <a:r>
              <a:rPr lang="en-US" sz="2400" dirty="0">
                <a:latin typeface="Arial Narrow"/>
              </a:rPr>
              <a:t>The concrete implementation defines key design decisions directly impacting the underlying tenants of </a:t>
            </a:r>
            <a:r>
              <a:rPr lang="en-US" sz="2400" dirty="0" err="1">
                <a:latin typeface="Arial Narrow"/>
              </a:rPr>
              <a:t>MSaaS</a:t>
            </a:r>
            <a:r>
              <a:rPr lang="en-US" sz="2400" dirty="0">
                <a:latin typeface="Arial Narrow"/>
              </a:rPr>
              <a:t>.</a:t>
            </a:r>
          </a:p>
          <a:p>
            <a:pPr marL="456565" indent="-456565"/>
            <a:r>
              <a:rPr lang="en-US" sz="2400" dirty="0">
                <a:latin typeface="Arial Narrow"/>
              </a:rPr>
              <a:t>M&amp;S Services are at risk of becoming tightly coupled to the selected SOA Services. </a:t>
            </a:r>
          </a:p>
          <a:p>
            <a:pPr marL="456565" indent="-456565"/>
            <a:r>
              <a:rPr lang="en-US" sz="2400" dirty="0">
                <a:latin typeface="Arial Narrow"/>
              </a:rPr>
              <a:t>The recommendation for future iterations of </a:t>
            </a:r>
            <a:r>
              <a:rPr lang="en-US" sz="2400" dirty="0" err="1">
                <a:latin typeface="Arial Narrow"/>
              </a:rPr>
              <a:t>MSaaS</a:t>
            </a:r>
            <a:r>
              <a:rPr lang="en-US" sz="2400" dirty="0">
                <a:latin typeface="Arial Narrow"/>
              </a:rPr>
              <a:t> is to consider provisions to ensure </a:t>
            </a:r>
            <a:r>
              <a:rPr lang="en-US" sz="2400" dirty="0" err="1">
                <a:latin typeface="Arial Narrow"/>
              </a:rPr>
              <a:t>MSaaS</a:t>
            </a:r>
            <a:r>
              <a:rPr lang="en-US" sz="2400" dirty="0">
                <a:latin typeface="Arial Narrow"/>
              </a:rPr>
              <a:t> implementations are agnostic with respect to SOA Services and better align to recent ZTA guidelines.</a:t>
            </a:r>
          </a:p>
        </p:txBody>
      </p:sp>
    </p:spTree>
    <p:extLst>
      <p:ext uri="{BB962C8B-B14F-4D97-AF65-F5344CB8AC3E}">
        <p14:creationId xmlns:p14="http://schemas.microsoft.com/office/powerpoint/2010/main" val="46057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3668D-3096-55E1-912E-F990A7DB9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780D6C-A6EA-7FC8-7206-7AD96F5D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D62C4-299A-2EBE-AB3C-D346FAA825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  <a:p>
            <a:r>
              <a:rPr lang="en-US" dirty="0" err="1"/>
              <a:t>MSaaS</a:t>
            </a:r>
            <a:r>
              <a:rPr lang="en-US" dirty="0"/>
              <a:t> Technical Reference Architecture</a:t>
            </a:r>
          </a:p>
          <a:p>
            <a:r>
              <a:rPr lang="en-US" dirty="0"/>
              <a:t>Implementation of </a:t>
            </a:r>
            <a:r>
              <a:rPr lang="en-US" dirty="0" err="1"/>
              <a:t>MSaaS</a:t>
            </a:r>
            <a:r>
              <a:rPr lang="en-US" dirty="0"/>
              <a:t> Concept For Large Scale Exercises </a:t>
            </a:r>
          </a:p>
          <a:p>
            <a:r>
              <a:rPr lang="en-US" dirty="0"/>
              <a:t>C2SIM Utilization</a:t>
            </a:r>
          </a:p>
          <a:p>
            <a:r>
              <a:rPr lang="en-US" dirty="0"/>
              <a:t>MOSA Concepts and Performance</a:t>
            </a:r>
          </a:p>
          <a:p>
            <a:r>
              <a:rPr lang="en-US" dirty="0"/>
              <a:t>Metrics Collected</a:t>
            </a:r>
          </a:p>
          <a:p>
            <a:r>
              <a:rPr lang="en-US" dirty="0">
                <a:solidFill>
                  <a:srgbClr val="000000"/>
                </a:solidFill>
                <a:latin typeface="Arial Narrow"/>
                <a:ea typeface="Tahoma"/>
                <a:cs typeface="Tahoma"/>
              </a:rPr>
              <a:t>Lessons Learned </a:t>
            </a:r>
          </a:p>
          <a:p>
            <a:r>
              <a:rPr lang="en-US" dirty="0">
                <a:solidFill>
                  <a:srgbClr val="000000"/>
                </a:solidFill>
                <a:latin typeface="Arial Narrow"/>
                <a:ea typeface="Tahoma"/>
                <a:cs typeface="Tahoma"/>
              </a:rPr>
              <a:t>Summary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200" dirty="0">
                <a:latin typeface="Arial Narrow"/>
              </a:rPr>
              <a:t>Modular Open Systems Approach (MOSA) is an integral aspect to the concept of Integrated Deterrence to address challenges from near-peer adversaries who are increasingly hostile and threaten global stability</a:t>
            </a:r>
          </a:p>
          <a:p>
            <a:r>
              <a:rPr lang="en-US" sz="2200" dirty="0">
                <a:latin typeface="Arial Narrow"/>
              </a:rPr>
              <a:t>To achieve Integrated Deterrence within the Modeling and Simulation (M&amp;S) community, the constraints of stove pipe training systems require transformation to ease the integration of the Allies and partners’ disparate systems. </a:t>
            </a:r>
          </a:p>
          <a:p>
            <a:r>
              <a:rPr lang="en-US" sz="2200" dirty="0">
                <a:latin typeface="Arial Narrow"/>
              </a:rPr>
              <a:t>Characteristics of stove pipe training systems include: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dirty="0">
                <a:latin typeface="Arial Narrow"/>
              </a:rPr>
              <a:t>Designed and optimized for a specific domain (e.g., air, land, maritime, space, cyber)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dirty="0">
                <a:latin typeface="Arial Narrow"/>
              </a:rPr>
              <a:t>Designed and optimized for a mission set (e.g., intelligence, surveillance, reconnaissance) 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dirty="0">
                <a:latin typeface="Arial Narrow"/>
              </a:rPr>
              <a:t>High-fidelity models are often restricted for global use because of security and intellectual property (IP) considerations</a:t>
            </a:r>
          </a:p>
          <a:p>
            <a:pPr marL="0" indent="0">
              <a:buNone/>
            </a:pPr>
            <a:endParaRPr lang="en-US" sz="2200" dirty="0">
              <a:latin typeface="Arial Narrow"/>
            </a:endParaRPr>
          </a:p>
          <a:p>
            <a:pPr marL="456565" indent="-456565"/>
            <a:endParaRPr lang="en-US" sz="2200" dirty="0">
              <a:latin typeface="Arial Narrow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D297C7-EE2B-B69F-DDCD-79CA25995F73}"/>
              </a:ext>
            </a:extLst>
          </p:cNvPr>
          <p:cNvSpPr/>
          <p:nvPr/>
        </p:nvSpPr>
        <p:spPr bwMode="auto">
          <a:xfrm>
            <a:off x="213894" y="5443622"/>
            <a:ext cx="11609137" cy="8234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Is the NATO Modeling and Simulation as a Service (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MSaaS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) Reference Architecture a viable mechanism to build a MOSA M&amp;S capability to meet integrated deterrence needs?</a:t>
            </a:r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5653C-68A0-5394-8407-27BACB3CE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9D9D3-0DCA-33D9-4067-04D289EE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MSAAS TECHNICAL REFERENCE ARCHITECTURE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A6880D-636D-289C-5B5D-293336F84D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5064213" cy="5343787"/>
          </a:xfrm>
        </p:spPr>
        <p:txBody>
          <a:bodyPr/>
          <a:lstStyle/>
          <a:p>
            <a:r>
              <a:rPr lang="en-US" sz="2000" dirty="0"/>
              <a:t>NATO MSG-136 published a Reference Architecture (RA) for a concept called Modeling and Simulation as a Service (</a:t>
            </a:r>
            <a:r>
              <a:rPr lang="en-US" sz="2000" dirty="0" err="1"/>
              <a:t>MSaaS</a:t>
            </a:r>
            <a:r>
              <a:rPr lang="en-US" sz="2000" dirty="0"/>
              <a:t>) in 2019</a:t>
            </a:r>
          </a:p>
          <a:p>
            <a:r>
              <a:rPr lang="en-US" sz="2000" dirty="0"/>
              <a:t>This initiative aimed to develop a cloud-based system that would provide on-demand access to simulated training environments</a:t>
            </a:r>
          </a:p>
          <a:p>
            <a:r>
              <a:rPr lang="en-US" sz="2000" dirty="0" err="1"/>
              <a:t>MSaaS</a:t>
            </a:r>
            <a:r>
              <a:rPr lang="en-US" sz="2000" dirty="0"/>
              <a:t> RA is a layered architecture consisting of:</a:t>
            </a:r>
          </a:p>
          <a:p>
            <a:pPr lvl="1"/>
            <a:r>
              <a:rPr lang="en-US" sz="2000" dirty="0"/>
              <a:t>A static structure and a dynamic library of relevant Architectural Building Blocks (ABBs) </a:t>
            </a:r>
          </a:p>
          <a:p>
            <a:pPr lvl="1"/>
            <a:r>
              <a:rPr lang="en-US" sz="2000" dirty="0"/>
              <a:t>Architecture Patterns (APs)</a:t>
            </a:r>
          </a:p>
          <a:p>
            <a:pPr lvl="1"/>
            <a:r>
              <a:rPr lang="en-US" sz="2000" dirty="0"/>
              <a:t>Service Level Agreements to enable integration of capabilities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7454C6DD-1A4C-10FD-E3B9-2E19A194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45" y="1208951"/>
            <a:ext cx="6423337" cy="46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8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5653C-68A0-5394-8407-27BACB3CE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9D9D3-0DCA-33D9-4067-04D289EE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93" y="0"/>
            <a:ext cx="8817246" cy="795130"/>
          </a:xfrm>
        </p:spPr>
        <p:txBody>
          <a:bodyPr/>
          <a:lstStyle/>
          <a:p>
            <a:r>
              <a:rPr lang="en-US" dirty="0"/>
              <a:t>MSAAS TECHNICAL REFERENCE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DE558-C3DC-DF1C-50DE-BA4A83417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736" y="2150456"/>
            <a:ext cx="5462108" cy="309662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52D99D-277C-F4B1-C356-504B823C3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60578"/>
              </p:ext>
            </p:extLst>
          </p:nvPr>
        </p:nvGraphicFramePr>
        <p:xfrm>
          <a:off x="175156" y="916802"/>
          <a:ext cx="6379580" cy="556393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13335">
                  <a:extLst>
                    <a:ext uri="{9D8B030D-6E8A-4147-A177-3AD203B41FA5}">
                      <a16:colId xmlns:a16="http://schemas.microsoft.com/office/drawing/2014/main" val="535703326"/>
                    </a:ext>
                  </a:extLst>
                </a:gridCol>
                <a:gridCol w="4366245">
                  <a:extLst>
                    <a:ext uri="{9D8B030D-6E8A-4147-A177-3AD203B41FA5}">
                      <a16:colId xmlns:a16="http://schemas.microsoft.com/office/drawing/2014/main" val="93253349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Layer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ABB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extLst>
                  <a:ext uri="{0D108BD9-81ED-4DB2-BD59-A6C34878D82A}">
                    <a16:rowId xmlns:a16="http://schemas.microsoft.com/office/drawing/2014/main" val="2282971318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Governance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953770" algn="ctr"/>
                        </a:tabLst>
                      </a:pPr>
                      <a:r>
                        <a:rPr lang="en-US" sz="1600" dirty="0">
                          <a:effectLst/>
                        </a:rPr>
                        <a:t>M&amp;S Repository Services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extLst>
                  <a:ext uri="{0D108BD9-81ED-4DB2-BD59-A6C34878D82A}">
                    <a16:rowId xmlns:a16="http://schemas.microsoft.com/office/drawing/2014/main" val="287619714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Information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885190" algn="ctr"/>
                        </a:tabLst>
                      </a:pPr>
                      <a:r>
                        <a:rPr lang="en-US" sz="1600" dirty="0">
                          <a:effectLst/>
                        </a:rPr>
                        <a:t>M&amp;S Registry Services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extLst>
                  <a:ext uri="{0D108BD9-81ED-4DB2-BD59-A6C34878D82A}">
                    <a16:rowId xmlns:a16="http://schemas.microsoft.com/office/drawing/2014/main" val="90016434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Quality of Service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M&amp;S Security Services</a:t>
                      </a:r>
                    </a:p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M&amp;S Certification Services</a:t>
                      </a:r>
                      <a:endParaRPr lang="en-US" sz="16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extLst>
                  <a:ext uri="{0D108BD9-81ED-4DB2-BD59-A6C34878D82A}">
                    <a16:rowId xmlns:a16="http://schemas.microsoft.com/office/drawing/2014/main" val="306776105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Integration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M&amp;S Message-Oriented Middleware Services</a:t>
                      </a:r>
                    </a:p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M&amp;S Mediation Services</a:t>
                      </a:r>
                      <a:endParaRPr lang="en-US" sz="16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extLst>
                  <a:ext uri="{0D108BD9-81ED-4DB2-BD59-A6C34878D82A}">
                    <a16:rowId xmlns:a16="http://schemas.microsoft.com/office/drawing/2014/main" val="136260681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Consumer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Modelling Applications</a:t>
                      </a:r>
                    </a:p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Simulation Applications</a:t>
                      </a:r>
                      <a:endParaRPr lang="en-US" sz="16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extLst>
                  <a:ext uri="{0D108BD9-81ED-4DB2-BD59-A6C34878D82A}">
                    <a16:rowId xmlns:a16="http://schemas.microsoft.com/office/drawing/2014/main" val="15375154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Business Process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Composed Simulation Services</a:t>
                      </a:r>
                    </a:p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9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M&amp;S Composition Services</a:t>
                      </a:r>
                    </a:p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Simulation Control Services</a:t>
                      </a:r>
                    </a:p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Simulation Scenario Services</a:t>
                      </a:r>
                      <a:endParaRPr lang="en-US" sz="16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extLst>
                  <a:ext uri="{0D108BD9-81ED-4DB2-BD59-A6C34878D82A}">
                    <a16:rowId xmlns:a16="http://schemas.microsoft.com/office/drawing/2014/main" val="4357007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Services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Modelling Services</a:t>
                      </a:r>
                    </a:p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Simulation Services</a:t>
                      </a:r>
                      <a:endParaRPr lang="en-US" sz="16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extLst>
                  <a:ext uri="{0D108BD9-81ED-4DB2-BD59-A6C34878D82A}">
                    <a16:rowId xmlns:a16="http://schemas.microsoft.com/office/drawing/2014/main" val="345466775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Service Components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437640" algn="ctr"/>
                        </a:tabLst>
                      </a:pPr>
                      <a:r>
                        <a:rPr lang="en-US" sz="1600" dirty="0">
                          <a:effectLst/>
                        </a:rPr>
                        <a:t>OA Platform Services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extLst>
                  <a:ext uri="{0D108BD9-81ED-4DB2-BD59-A6C34878D82A}">
                    <a16:rowId xmlns:a16="http://schemas.microsoft.com/office/drawing/2014/main" val="103394268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Operational Systems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9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Infrastructure Services </a:t>
                      </a:r>
                    </a:p>
                    <a:p>
                      <a:pPr marL="0" marR="0" lvl="0" indent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9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Communication Services </a:t>
                      </a:r>
                      <a:endParaRPr lang="en-US" sz="16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73025" marT="28575" marB="0"/>
                </a:tc>
                <a:extLst>
                  <a:ext uri="{0D108BD9-81ED-4DB2-BD59-A6C34878D82A}">
                    <a16:rowId xmlns:a16="http://schemas.microsoft.com/office/drawing/2014/main" val="12411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6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5C773-2974-2C3D-D07F-77D7F347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1AFF6E-E0C3-9616-EE39-4886A83A3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08EC46-250A-1EFE-DE27-8D1DFADD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93" y="0"/>
            <a:ext cx="8817246" cy="795130"/>
          </a:xfrm>
        </p:spPr>
        <p:txBody>
          <a:bodyPr/>
          <a:lstStyle/>
          <a:p>
            <a:r>
              <a:rPr lang="en-US" dirty="0"/>
              <a:t>IMPLEMENTATION OF </a:t>
            </a:r>
            <a:r>
              <a:rPr lang="en-US" dirty="0" err="1"/>
              <a:t>MSaaS</a:t>
            </a:r>
            <a:r>
              <a:rPr lang="en-US" dirty="0"/>
              <a:t> CONCEPT FOR LARGE SCALE EXERCISES 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1DDBD6-101D-9705-B741-F3426048A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51805"/>
              </p:ext>
            </p:extLst>
          </p:nvPr>
        </p:nvGraphicFramePr>
        <p:xfrm>
          <a:off x="566820" y="990599"/>
          <a:ext cx="11186696" cy="411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96199">
                  <a:extLst>
                    <a:ext uri="{9D8B030D-6E8A-4147-A177-3AD203B41FA5}">
                      <a16:colId xmlns:a16="http://schemas.microsoft.com/office/drawing/2014/main" val="2829583049"/>
                    </a:ext>
                  </a:extLst>
                </a:gridCol>
                <a:gridCol w="3941978">
                  <a:extLst>
                    <a:ext uri="{9D8B030D-6E8A-4147-A177-3AD203B41FA5}">
                      <a16:colId xmlns:a16="http://schemas.microsoft.com/office/drawing/2014/main" val="2731247017"/>
                    </a:ext>
                  </a:extLst>
                </a:gridCol>
                <a:gridCol w="4048519">
                  <a:extLst>
                    <a:ext uri="{9D8B030D-6E8A-4147-A177-3AD203B41FA5}">
                      <a16:colId xmlns:a16="http://schemas.microsoft.com/office/drawing/2014/main" val="3924362657"/>
                    </a:ext>
                  </a:extLst>
                </a:gridCol>
              </a:tblGrid>
              <a:tr h="399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b="1" u="sng">
                          <a:effectLst/>
                        </a:rPr>
                        <a:t>MSaaS Architecture Building Blocks (ABBs)</a:t>
                      </a:r>
                      <a:endParaRPr lang="en-US" sz="1800" b="1" u="sng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b="1" u="sng" dirty="0">
                          <a:effectLst/>
                        </a:rPr>
                        <a:t>Description</a:t>
                      </a:r>
                      <a:endParaRPr lang="en-US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b="1" u="sng" dirty="0">
                          <a:effectLst/>
                        </a:rPr>
                        <a:t>Technologies Employed</a:t>
                      </a:r>
                      <a:endParaRPr lang="en-US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1067243851"/>
                  </a:ext>
                </a:extLst>
              </a:tr>
              <a:tr h="3857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Composed Simulation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Totality of Simulation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vSphere, K8, VR Forces, MACE, GESI, and STRIVE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4023226737"/>
                  </a:ext>
                </a:extLst>
              </a:tr>
              <a:tr h="39978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</a:rPr>
                        <a:t>Core, Communication and SOA Services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Range of functionality enable basic system support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GeoServer, PostgreSQL, KeyCloak, vSphere, K8S, API Gateway, LVC Gateway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958890218"/>
                  </a:ext>
                </a:extLst>
              </a:tr>
              <a:tr h="29983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M&amp;S Certification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Verify compliance to interoperability standards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Apache Kafka + custom connector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2962761752"/>
                  </a:ext>
                </a:extLst>
              </a:tr>
              <a:tr h="29983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M&amp;S Composition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Compose and execute simulation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API Gateway, vSphere, K8 and custom functionality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427212664"/>
                  </a:ext>
                </a:extLst>
              </a:tr>
              <a:tr h="1998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M&amp;S Mediation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Transform/Translate data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Apache Kafka + custom connector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3608040246"/>
                  </a:ext>
                </a:extLst>
              </a:tr>
              <a:tr h="39978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M&amp;S Message-Oriented Middleware (MOM)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Efficient and time-coherent exchange of data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Apache Kafka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4161327720"/>
                  </a:ext>
                </a:extLst>
              </a:tr>
              <a:tr h="1998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</a:rPr>
                        <a:t>M&amp;S Registry Services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Metadata for simulation resources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Not implemented yet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2096476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05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5C773-2974-2C3D-D07F-77D7F347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1AFF6E-E0C3-9616-EE39-4886A83A3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08EC46-250A-1EFE-DE27-8D1DFADD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93" y="0"/>
            <a:ext cx="8817246" cy="795130"/>
          </a:xfrm>
        </p:spPr>
        <p:txBody>
          <a:bodyPr/>
          <a:lstStyle/>
          <a:p>
            <a:r>
              <a:rPr lang="en-US" dirty="0"/>
              <a:t>IMPLEMENTATION OF </a:t>
            </a:r>
            <a:r>
              <a:rPr lang="en-US" dirty="0" err="1"/>
              <a:t>MSaaS</a:t>
            </a:r>
            <a:r>
              <a:rPr lang="en-US" dirty="0"/>
              <a:t> CONCEPT FOR LARGE SCALE EXERCISES 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1DDBD6-101D-9705-B741-F3426048A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87587"/>
              </p:ext>
            </p:extLst>
          </p:nvPr>
        </p:nvGraphicFramePr>
        <p:xfrm>
          <a:off x="566820" y="990599"/>
          <a:ext cx="11186696" cy="50393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96199">
                  <a:extLst>
                    <a:ext uri="{9D8B030D-6E8A-4147-A177-3AD203B41FA5}">
                      <a16:colId xmlns:a16="http://schemas.microsoft.com/office/drawing/2014/main" val="2829583049"/>
                    </a:ext>
                  </a:extLst>
                </a:gridCol>
                <a:gridCol w="3941978">
                  <a:extLst>
                    <a:ext uri="{9D8B030D-6E8A-4147-A177-3AD203B41FA5}">
                      <a16:colId xmlns:a16="http://schemas.microsoft.com/office/drawing/2014/main" val="2731247017"/>
                    </a:ext>
                  </a:extLst>
                </a:gridCol>
                <a:gridCol w="4048519">
                  <a:extLst>
                    <a:ext uri="{9D8B030D-6E8A-4147-A177-3AD203B41FA5}">
                      <a16:colId xmlns:a16="http://schemas.microsoft.com/office/drawing/2014/main" val="3924362657"/>
                    </a:ext>
                  </a:extLst>
                </a:gridCol>
              </a:tblGrid>
              <a:tr h="399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b="1" u="sng">
                          <a:effectLst/>
                        </a:rPr>
                        <a:t>MSaaS Architecture Building Blocks (ABBs)</a:t>
                      </a:r>
                      <a:endParaRPr lang="en-US" sz="1800" b="1" u="sng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b="1" u="sng">
                          <a:effectLst/>
                        </a:rPr>
                        <a:t>Description</a:t>
                      </a:r>
                      <a:endParaRPr lang="en-US" sz="1800" b="1" u="sng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b="1" u="sng" dirty="0">
                          <a:effectLst/>
                        </a:rPr>
                        <a:t>Technologies Employed</a:t>
                      </a:r>
                      <a:endParaRPr lang="en-US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1067243851"/>
                  </a:ext>
                </a:extLst>
              </a:tr>
              <a:tr h="29983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M&amp;S Repository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Store, retrieve and manage simulation resources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Federated repositories and customer functionality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554353727"/>
                  </a:ext>
                </a:extLst>
              </a:tr>
              <a:tr h="1998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M&amp;S Security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Enforcement of security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Keycloak + custom implementation for ZTA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3780334023"/>
                  </a:ext>
                </a:extLst>
              </a:tr>
              <a:tr h="63298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Modeling Applications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</a:rPr>
                        <a:t>Front-end functionality for accessing the Modeling Services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Thin client: OpenLayers &amp; Cesium.js in Angular micro frontend architecture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Thick client: SitaWare, Ridge, Prodigy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1527332796"/>
                  </a:ext>
                </a:extLst>
              </a:tr>
              <a:tr h="29983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Modeling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Suite of tools needed to construct a Simulation Service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Not implemented yet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839008445"/>
                  </a:ext>
                </a:extLst>
              </a:tr>
              <a:tr h="1998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Scenario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Creation &amp; management of scenarios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Custom C2SIM implementation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2110788144"/>
                  </a:ext>
                </a:extLst>
              </a:tr>
              <a:tr h="63298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Simulation Applications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Front-end functionality enabling users to interact with Simulation Services and Composed Simulation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Thin client: OpenLayers &amp; Cesium.js in Angular micro frontend architecture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Thick client: SitaWare, Ridge, Prodigy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1196122504"/>
                  </a:ext>
                </a:extLst>
              </a:tr>
              <a:tr h="1998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Simulation Control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Logging and input for simulation execution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Custom implementation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6993055"/>
                  </a:ext>
                </a:extLst>
              </a:tr>
              <a:tr h="1998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Simulation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Individual simulation engines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VR Forces, MACE, GESI, and STRIVE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641" marR="42641" marT="0" marB="0"/>
                </a:tc>
                <a:extLst>
                  <a:ext uri="{0D108BD9-81ED-4DB2-BD59-A6C34878D82A}">
                    <a16:rowId xmlns:a16="http://schemas.microsoft.com/office/drawing/2014/main" val="166417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49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FB93A-811D-AFD7-F1E0-70519825F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B59E43-3E3B-0666-9BE7-2A8DA10B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0"/>
            <a:ext cx="10608128" cy="795130"/>
          </a:xfrm>
        </p:spPr>
        <p:txBody>
          <a:bodyPr/>
          <a:lstStyle/>
          <a:p>
            <a:r>
              <a:rPr lang="en-US" dirty="0"/>
              <a:t>OUR TECHNOLOGY IMPLEMENTATION OF </a:t>
            </a:r>
            <a:r>
              <a:rPr lang="en-US" dirty="0" err="1"/>
              <a:t>MSaaS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93771-96BB-9473-2604-5B2F73CD1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897" y="2421852"/>
            <a:ext cx="2407785" cy="1091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3C3640-F103-04CA-3578-8E8C266E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59" b="25770"/>
          <a:stretch/>
        </p:blipFill>
        <p:spPr>
          <a:xfrm>
            <a:off x="2820685" y="945539"/>
            <a:ext cx="2195513" cy="566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3FF4E1-688C-F3C1-7AA0-103CE7178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905" b="25466"/>
          <a:stretch/>
        </p:blipFill>
        <p:spPr>
          <a:xfrm>
            <a:off x="834314" y="936365"/>
            <a:ext cx="1942707" cy="530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FD6D6-29C8-C9B9-A2B8-0CB540379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512" b="22653"/>
          <a:stretch/>
        </p:blipFill>
        <p:spPr>
          <a:xfrm>
            <a:off x="1831339" y="1508370"/>
            <a:ext cx="2071688" cy="543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0C514-6373-75C5-5E8A-B988F7B1E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511" y="4733416"/>
            <a:ext cx="2938105" cy="5912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C8B88D-8873-B702-ED53-41B17D26C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431" y="4741296"/>
            <a:ext cx="2390022" cy="632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6B9D20-9CEA-2113-B3EF-A48959B340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99" r="25645" b="-1841"/>
          <a:stretch/>
        </p:blipFill>
        <p:spPr>
          <a:xfrm>
            <a:off x="1753099" y="2545633"/>
            <a:ext cx="1154923" cy="1284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60E7CB-D0F9-E216-5760-F702695329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17" y="3546873"/>
            <a:ext cx="1254557" cy="739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325254-9965-C15F-1FAD-A1E2B40509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315" t="4853" r="6843" b="8544"/>
          <a:stretch/>
        </p:blipFill>
        <p:spPr>
          <a:xfrm>
            <a:off x="406917" y="2147969"/>
            <a:ext cx="1180038" cy="1178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8EECE-8362-178A-4C14-D59DD1C2A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7034" y="5979826"/>
            <a:ext cx="2943145" cy="6324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94BFD0-9F68-D508-298C-D0831DB7EF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318" t="14707" r="16182" b="13081"/>
          <a:stretch/>
        </p:blipFill>
        <p:spPr>
          <a:xfrm>
            <a:off x="9479833" y="2624564"/>
            <a:ext cx="1300843" cy="8742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DE87B7-26CD-CB66-4863-5806CCEAEC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3973" y="3546873"/>
            <a:ext cx="2504379" cy="5660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4A5100-73E9-5B71-C704-CB8EB1B985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0805" y="890628"/>
            <a:ext cx="2449449" cy="645875"/>
          </a:xfrm>
          <a:prstGeom prst="rect">
            <a:avLst/>
          </a:prstGeom>
        </p:spPr>
      </p:pic>
      <p:sp>
        <p:nvSpPr>
          <p:cNvPr id="33" name="Right Brace 32">
            <a:extLst>
              <a:ext uri="{FF2B5EF4-FFF2-40B4-BE49-F238E27FC236}">
                <a16:creationId xmlns:a16="http://schemas.microsoft.com/office/drawing/2014/main" id="{DB560B8A-9127-BFA1-15CB-3FF39633145C}"/>
              </a:ext>
            </a:extLst>
          </p:cNvPr>
          <p:cNvSpPr/>
          <p:nvPr/>
        </p:nvSpPr>
        <p:spPr bwMode="auto">
          <a:xfrm rot="5400000">
            <a:off x="5560891" y="37237"/>
            <a:ext cx="632411" cy="11321935"/>
          </a:xfrm>
          <a:prstGeom prst="rightBrac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063D2C-88AB-482D-5648-F8CEF7DC4053}"/>
              </a:ext>
            </a:extLst>
          </p:cNvPr>
          <p:cNvCxnSpPr/>
          <p:nvPr/>
        </p:nvCxnSpPr>
        <p:spPr bwMode="auto">
          <a:xfrm flipV="1">
            <a:off x="3757352" y="4222865"/>
            <a:ext cx="1097280" cy="4239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508DC6-81B7-EB16-406F-5BC15DEB25B0}"/>
              </a:ext>
            </a:extLst>
          </p:cNvPr>
          <p:cNvCxnSpPr/>
          <p:nvPr/>
        </p:nvCxnSpPr>
        <p:spPr bwMode="auto">
          <a:xfrm flipV="1">
            <a:off x="5949789" y="4222865"/>
            <a:ext cx="0" cy="365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32BB06-758B-7F71-BD8F-22D56210454B}"/>
              </a:ext>
            </a:extLst>
          </p:cNvPr>
          <p:cNvCxnSpPr>
            <a:cxnSpLocks/>
          </p:cNvCxnSpPr>
          <p:nvPr/>
        </p:nvCxnSpPr>
        <p:spPr bwMode="auto">
          <a:xfrm>
            <a:off x="7265062" y="4222865"/>
            <a:ext cx="1118447" cy="365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3E07B1-7A2D-5963-5B5D-ACFEC7AB1C45}"/>
              </a:ext>
            </a:extLst>
          </p:cNvPr>
          <p:cNvCxnSpPr>
            <a:cxnSpLocks/>
          </p:cNvCxnSpPr>
          <p:nvPr/>
        </p:nvCxnSpPr>
        <p:spPr bwMode="auto">
          <a:xfrm>
            <a:off x="7444745" y="2988900"/>
            <a:ext cx="174913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A44C98-5E95-5337-26BC-80B635E590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42538" y="1824024"/>
            <a:ext cx="7251" cy="7559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1E60EF-43D7-3F01-A931-9338585474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54834" y="1656409"/>
            <a:ext cx="1122728" cy="9402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DC024CC-D948-25F0-6C08-F25640C00C1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16425" y="2988900"/>
            <a:ext cx="1438409" cy="92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BF4E4A2-D652-46D5-D810-98BA4BA7D8A0}"/>
              </a:ext>
            </a:extLst>
          </p:cNvPr>
          <p:cNvCxnSpPr>
            <a:cxnSpLocks/>
          </p:cNvCxnSpPr>
          <p:nvPr/>
        </p:nvCxnSpPr>
        <p:spPr bwMode="auto">
          <a:xfrm flipV="1">
            <a:off x="6529716" y="1664644"/>
            <a:ext cx="1294569" cy="912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2CD1035-AD5A-D2CF-8193-6832E600CBA4}"/>
              </a:ext>
            </a:extLst>
          </p:cNvPr>
          <p:cNvSpPr/>
          <p:nvPr/>
        </p:nvSpPr>
        <p:spPr bwMode="auto">
          <a:xfrm>
            <a:off x="8507663" y="4512065"/>
            <a:ext cx="2235200" cy="914400"/>
          </a:xfrm>
          <a:prstGeom prst="rect">
            <a:avLst/>
          </a:prstGeom>
          <a:solidFill>
            <a:srgbClr val="1823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Microservices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F8304-25CA-3CBF-2A62-2BFE8D585196}"/>
              </a:ext>
            </a:extLst>
          </p:cNvPr>
          <p:cNvSpPr/>
          <p:nvPr/>
        </p:nvSpPr>
        <p:spPr bwMode="auto">
          <a:xfrm>
            <a:off x="5016198" y="1039705"/>
            <a:ext cx="1913703" cy="586976"/>
          </a:xfrm>
          <a:prstGeom prst="rect">
            <a:avLst/>
          </a:prstGeom>
          <a:solidFill>
            <a:srgbClr val="1823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Front Ends</a:t>
            </a:r>
          </a:p>
        </p:txBody>
      </p:sp>
    </p:spTree>
    <p:extLst>
      <p:ext uri="{BB962C8B-B14F-4D97-AF65-F5344CB8AC3E}">
        <p14:creationId xmlns:p14="http://schemas.microsoft.com/office/powerpoint/2010/main" val="337398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E5671-08DF-E028-B64E-FC14F8544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A5A89E-2BD9-D75C-0C0C-CB854DA7C3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13954D-B94C-091D-489D-6A8EDC40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93" y="0"/>
            <a:ext cx="8817246" cy="795130"/>
          </a:xfrm>
        </p:spPr>
        <p:txBody>
          <a:bodyPr/>
          <a:lstStyle/>
          <a:p>
            <a:r>
              <a:rPr lang="en-US" dirty="0"/>
              <a:t>C2SIM Utilization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94D05-35EE-447F-2853-F49150261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979" y="1777911"/>
            <a:ext cx="3106249" cy="3846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203615-F535-C698-256E-AA1A6792BABE}"/>
              </a:ext>
            </a:extLst>
          </p:cNvPr>
          <p:cNvSpPr txBox="1">
            <a:spLocks/>
          </p:cNvSpPr>
          <p:nvPr/>
        </p:nvSpPr>
        <p:spPr>
          <a:xfrm>
            <a:off x="454668" y="789020"/>
            <a:ext cx="4721490" cy="66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6565" indent="-45656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latin typeface="Arial Narrow"/>
                <a:ea typeface="Arial Narrow" charset="0"/>
                <a:cs typeface="Arial Narrow" charset="0"/>
              </a:defRPr>
            </a:lvl1pPr>
            <a:lvl2pPr marL="989965" lvl="1" indent="-380365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Courier New" charset="2"/>
              <a:buChar char="o"/>
              <a:defRPr sz="2400">
                <a:latin typeface="Arial Narrow"/>
                <a:ea typeface="Arial Narrow" charset="0"/>
                <a:cs typeface="Arial Narrow" charset="0"/>
              </a:defRPr>
            </a:lvl2pPr>
            <a:lvl3pPr marL="1523962" indent="-304792" eaLnBrk="1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eaLnBrk="1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latin typeface="+mn-lt"/>
              </a:defRPr>
            </a:lvl4pPr>
            <a:lvl5pPr marL="2743131" indent="-304792"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latin typeface="+mn-lt"/>
              </a:defRPr>
            </a:lvl5pPr>
            <a:lvl6pPr marL="3352716" indent="-304792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latin typeface="+mn-lt"/>
              </a:defRPr>
            </a:lvl6pPr>
            <a:lvl7pPr marL="3962301" indent="-304792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latin typeface="+mn-lt"/>
              </a:defRPr>
            </a:lvl7pPr>
            <a:lvl8pPr marL="4571886" indent="-304792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latin typeface="+mn-lt"/>
              </a:defRPr>
            </a:lvl8pPr>
            <a:lvl9pPr marL="5181470" indent="-304792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latin typeface="+mn-lt"/>
              </a:defRPr>
            </a:lvl9pPr>
          </a:lstStyle>
          <a:p>
            <a:endParaRPr lang="en-US" dirty="0"/>
          </a:p>
          <a:p>
            <a:r>
              <a:rPr lang="en-US" dirty="0"/>
              <a:t>Why not DIS or HLA?</a:t>
            </a:r>
          </a:p>
          <a:p>
            <a:r>
              <a:rPr lang="en-US" dirty="0"/>
              <a:t>C2SIM geared to campaign-level exercises.</a:t>
            </a:r>
          </a:p>
          <a:p>
            <a:r>
              <a:rPr lang="en-US" dirty="0"/>
              <a:t>Built-in support for COA Analytics.</a:t>
            </a:r>
          </a:p>
          <a:p>
            <a:r>
              <a:rPr lang="en-US" dirty="0"/>
              <a:t>Ontology used contains extensions for </a:t>
            </a:r>
            <a:br>
              <a:rPr lang="en-US" dirty="0"/>
            </a:br>
            <a:r>
              <a:rPr lang="en-US" dirty="0"/>
              <a:t>granular control/entity events.</a:t>
            </a:r>
          </a:p>
          <a:p>
            <a:r>
              <a:rPr lang="en-US" dirty="0"/>
              <a:t>C2SIM XML schema used encapsulated in </a:t>
            </a:r>
            <a:r>
              <a:rPr lang="en-US" dirty="0" err="1"/>
              <a:t>protobuf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D270E3-62BA-A963-83ED-662F1FEEC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036" y="2008414"/>
            <a:ext cx="3893976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525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62A7D64493B841BB0EF064F3473ED1" ma:contentTypeVersion="4" ma:contentTypeDescription="Create a new document." ma:contentTypeScope="" ma:versionID="925b3cee2a86a6c02e78c5e74e089716">
  <xsd:schema xmlns:xsd="http://www.w3.org/2001/XMLSchema" xmlns:xs="http://www.w3.org/2001/XMLSchema" xmlns:p="http://schemas.microsoft.com/office/2006/metadata/properties" xmlns:ns2="808a7de6-4454-4ed7-9026-da1d35a6d1e8" targetNamespace="http://schemas.microsoft.com/office/2006/metadata/properties" ma:root="true" ma:fieldsID="8061a865d3397867609555614de4bb0c" ns2:_="">
    <xsd:import namespace="808a7de6-4454-4ed7-9026-da1d35a6d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a7de6-4454-4ed7-9026-da1d35a6d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08a7de6-4454-4ed7-9026-da1d35a6d1e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FE0176-B7E7-4C55-B4B0-F7E94833ADC1}">
  <ds:schemaRefs>
    <ds:schemaRef ds:uri="808a7de6-4454-4ed7-9026-da1d35a6d1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1236</Words>
  <Application>Microsoft Office PowerPoint</Application>
  <PresentationFormat>Widescreen</PresentationFormat>
  <Paragraphs>201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Courier New</vt:lpstr>
      <vt:lpstr>Tahoma</vt:lpstr>
      <vt:lpstr>Times New Roman</vt:lpstr>
      <vt:lpstr>Wingdings</vt:lpstr>
      <vt:lpstr>Blends</vt:lpstr>
      <vt:lpstr>PowerPoint Presentation</vt:lpstr>
      <vt:lpstr>Agenda</vt:lpstr>
      <vt:lpstr>Problem Statement</vt:lpstr>
      <vt:lpstr>MSAAS TECHNICAL REFERENCE ARCHITECTURE</vt:lpstr>
      <vt:lpstr>MSAAS TECHNICAL REFERENCE ARCHITECTURE</vt:lpstr>
      <vt:lpstr>IMPLEMENTATION OF MSaaS CONCEPT FOR LARGE SCALE EXERCISES </vt:lpstr>
      <vt:lpstr>IMPLEMENTATION OF MSaaS CONCEPT FOR LARGE SCALE EXERCISES </vt:lpstr>
      <vt:lpstr>OUR TECHNOLOGY IMPLEMENTATION OF MSaaS</vt:lpstr>
      <vt:lpstr>C2SIM Utilization </vt:lpstr>
      <vt:lpstr>MOSA Concepts and Performance</vt:lpstr>
      <vt:lpstr>Metrics</vt:lpstr>
      <vt:lpstr>Lessons Learned </vt:lpstr>
      <vt:lpstr>Summary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Jay Freeman</cp:lastModifiedBy>
  <cp:revision>6</cp:revision>
  <cp:lastPrinted>1601-01-01T00:00:00Z</cp:lastPrinted>
  <dcterms:created xsi:type="dcterms:W3CDTF">2016-03-29T15:29:36Z</dcterms:created>
  <dcterms:modified xsi:type="dcterms:W3CDTF">2024-10-03T14:03:05Z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0x0101004962A7D64493B841BB0EF064F3473ED1</vt:lpwstr>
  </property>
  <property fmtid="{D5CDD505-2E9C-101B-9397-08002B2CF9AE}" pid="3" name="DocumentDescription">
    <vt:lpwstr>&lt;div class=ExternalClass9DF5FD6F97034AAA9FF0AABB8157F05A&gt; &lt;/div&gt;</vt:lpwstr>
  </property>
</Properties>
</file>