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5"/>
    <p:sldMasterId id="2147483695" r:id="rId6"/>
  </p:sldMasterIdLst>
  <p:notesMasterIdLst>
    <p:notesMasterId r:id="rId35"/>
  </p:notesMasterIdLst>
  <p:handoutMasterIdLst>
    <p:handoutMasterId r:id="rId36"/>
  </p:handoutMasterIdLst>
  <p:sldIdLst>
    <p:sldId id="289" r:id="rId7"/>
    <p:sldId id="256" r:id="rId8"/>
    <p:sldId id="266" r:id="rId9"/>
    <p:sldId id="267" r:id="rId10"/>
    <p:sldId id="292" r:id="rId11"/>
    <p:sldId id="268" r:id="rId12"/>
    <p:sldId id="269" r:id="rId13"/>
    <p:sldId id="270" r:id="rId14"/>
    <p:sldId id="263" r:id="rId15"/>
    <p:sldId id="271" r:id="rId16"/>
    <p:sldId id="272" r:id="rId17"/>
    <p:sldId id="274" r:id="rId18"/>
    <p:sldId id="275" r:id="rId19"/>
    <p:sldId id="276" r:id="rId20"/>
    <p:sldId id="277" r:id="rId21"/>
    <p:sldId id="278" r:id="rId22"/>
    <p:sldId id="279" r:id="rId23"/>
    <p:sldId id="280" r:id="rId24"/>
    <p:sldId id="281" r:id="rId25"/>
    <p:sldId id="282" r:id="rId26"/>
    <p:sldId id="291" r:id="rId27"/>
    <p:sldId id="283" r:id="rId28"/>
    <p:sldId id="284" r:id="rId29"/>
    <p:sldId id="290" r:id="rId30"/>
    <p:sldId id="273" r:id="rId31"/>
    <p:sldId id="285" r:id="rId32"/>
    <p:sldId id="286"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8E6E34-5E2C-A767-45BD-6AB745C90018}" name="Contreras, Kevin [USA]" initials="" userId="S::593893@bah.com::c77f5ab4-146f-4d2f-87bd-b0d670486b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A3F"/>
    <a:srgbClr val="FFFFFF"/>
    <a:srgbClr val="FF6600"/>
    <a:srgbClr val="595A59"/>
    <a:srgbClr val="F8F8F8"/>
    <a:srgbClr val="004B8D"/>
    <a:srgbClr val="B3282D"/>
    <a:srgbClr val="CBCCCB"/>
    <a:srgbClr val="00BCE4"/>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 MEGAN B CIV USAF AFMC 711 HPW/RHWE" userId="fd92d1b5-7f4f-4b2d-b593-1d5c35f0cf35" providerId="ADAL" clId="{24D0D21F-5C98-45F3-843A-83AE14F9B858}"/>
    <pc:docChg chg="undo custSel modSld">
      <pc:chgData name="MORRIS, MEGAN B CIV USAF AFMC 711 HPW/RHWE" userId="fd92d1b5-7f4f-4b2d-b593-1d5c35f0cf35" providerId="ADAL" clId="{24D0D21F-5C98-45F3-843A-83AE14F9B858}" dt="2024-10-06T02:22:48.790" v="6"/>
      <pc:docMkLst>
        <pc:docMk/>
      </pc:docMkLst>
      <pc:sldChg chg="modSp mod">
        <pc:chgData name="MORRIS, MEGAN B CIV USAF AFMC 711 HPW/RHWE" userId="fd92d1b5-7f4f-4b2d-b593-1d5c35f0cf35" providerId="ADAL" clId="{24D0D21F-5C98-45F3-843A-83AE14F9B858}" dt="2024-10-06T02:22:48.790" v="6"/>
        <pc:sldMkLst>
          <pc:docMk/>
          <pc:sldMk cId="213951777" sldId="256"/>
        </pc:sldMkLst>
        <pc:spChg chg="mod">
          <ac:chgData name="MORRIS, MEGAN B CIV USAF AFMC 711 HPW/RHWE" userId="fd92d1b5-7f4f-4b2d-b593-1d5c35f0cf35" providerId="ADAL" clId="{24D0D21F-5C98-45F3-843A-83AE14F9B858}" dt="2024-10-06T02:22:48.790" v="6"/>
          <ac:spMkLst>
            <pc:docMk/>
            <pc:sldMk cId="213951777" sldId="256"/>
            <ac:spMk id="2" creationId="{1C3C8176-0127-092A-F971-D02F1D12A8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8B778-EE3F-5541-80B6-A033169F05AB}" type="datetimeFigureOut">
              <a:rPr lang="en-US" smtClean="0"/>
              <a:t>10/5/2024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8D47-F8B2-844E-B15E-9C55313B0B46}"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2221906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Freeform 12">
            <a:extLst>
              <a:ext uri="{FF2B5EF4-FFF2-40B4-BE49-F238E27FC236}">
                <a16:creationId xmlns:a16="http://schemas.microsoft.com/office/drawing/2014/main" id="{68258B61-00FA-92B0-4241-E7AC204A3AC6}"/>
              </a:ext>
            </a:extLst>
          </p:cNvPr>
          <p:cNvSpPr/>
          <p:nvPr userDrawn="1"/>
        </p:nvSpPr>
        <p:spPr>
          <a:xfrm>
            <a:off x="144780" y="320040"/>
            <a:ext cx="1189482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1894820" h="1447800">
                <a:moveTo>
                  <a:pt x="11894820" y="975360"/>
                </a:moveTo>
                <a:lnTo>
                  <a:pt x="11894820" y="0"/>
                </a:lnTo>
                <a:lnTo>
                  <a:pt x="0" y="0"/>
                </a:ln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6" name="Freeform 36">
            <a:extLst>
              <a:ext uri="{FF2B5EF4-FFF2-40B4-BE49-F238E27FC236}">
                <a16:creationId xmlns:a16="http://schemas.microsoft.com/office/drawing/2014/main" id="{68A88C3D-008D-E30D-6B06-B85EDD8DB52B}"/>
              </a:ext>
            </a:extLst>
          </p:cNvPr>
          <p:cNvSpPr/>
          <p:nvPr userDrawn="1"/>
        </p:nvSpPr>
        <p:spPr>
          <a:xfrm>
            <a:off x="2598420" y="5128260"/>
            <a:ext cx="9433560" cy="1394460"/>
          </a:xfrm>
          <a:custGeom>
            <a:avLst/>
            <a:gdLst>
              <a:gd name="connsiteX0" fmla="*/ 0 w 9433560"/>
              <a:gd name="connsiteY0" fmla="*/ 1181100 h 1181100"/>
              <a:gd name="connsiteX1" fmla="*/ 9433560 w 9433560"/>
              <a:gd name="connsiteY1" fmla="*/ 1181100 h 1181100"/>
              <a:gd name="connsiteX2" fmla="*/ 9433560 w 9433560"/>
              <a:gd name="connsiteY2" fmla="*/ 0 h 1181100"/>
            </a:gdLst>
            <a:ahLst/>
            <a:cxnLst>
              <a:cxn ang="0">
                <a:pos x="connsiteX0" y="connsiteY0"/>
              </a:cxn>
              <a:cxn ang="0">
                <a:pos x="connsiteX1" y="connsiteY1"/>
              </a:cxn>
              <a:cxn ang="0">
                <a:pos x="connsiteX2" y="connsiteY2"/>
              </a:cxn>
            </a:cxnLst>
            <a:rect l="l" t="t" r="r" b="b"/>
            <a:pathLst>
              <a:path w="9433560" h="1181100">
                <a:moveTo>
                  <a:pt x="0" y="1181100"/>
                </a:moveTo>
                <a:lnTo>
                  <a:pt x="9433560" y="1181100"/>
                </a:lnTo>
                <a:lnTo>
                  <a:pt x="9433560" y="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7" name="Freeform 39">
            <a:extLst>
              <a:ext uri="{FF2B5EF4-FFF2-40B4-BE49-F238E27FC236}">
                <a16:creationId xmlns:a16="http://schemas.microsoft.com/office/drawing/2014/main" id="{09A69D94-3034-F7D4-3A40-D4E71AB497CE}"/>
              </a:ext>
            </a:extLst>
          </p:cNvPr>
          <p:cNvSpPr/>
          <p:nvPr userDrawn="1"/>
        </p:nvSpPr>
        <p:spPr>
          <a:xfrm>
            <a:off x="144780" y="4937760"/>
            <a:ext cx="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 name="connsiteX0" fmla="*/ 11894820 w 11894820"/>
              <a:gd name="connsiteY0" fmla="*/ 0 h 1447800"/>
              <a:gd name="connsiteX1" fmla="*/ 0 w 11894820"/>
              <a:gd name="connsiteY1" fmla="*/ 0 h 1447800"/>
              <a:gd name="connsiteX2" fmla="*/ 0 w 11894820"/>
              <a:gd name="connsiteY2" fmla="*/ 1447800 h 1447800"/>
              <a:gd name="connsiteX0" fmla="*/ 0 w 0"/>
              <a:gd name="connsiteY0" fmla="*/ 0 h 1447800"/>
              <a:gd name="connsiteX1" fmla="*/ 0 w 0"/>
              <a:gd name="connsiteY1" fmla="*/ 1447800 h 1447800"/>
            </a:gdLst>
            <a:ahLst/>
            <a:cxnLst>
              <a:cxn ang="0">
                <a:pos x="connsiteX0" y="connsiteY0"/>
              </a:cxn>
              <a:cxn ang="0">
                <a:pos x="connsiteX1" y="connsiteY1"/>
              </a:cxn>
            </a:cxnLst>
            <a:rect l="l" t="t" r="r" b="b"/>
            <a:pathLst>
              <a:path h="1447800">
                <a:moveTo>
                  <a:pt x="0" y="0"/>
                </a:move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pic>
        <p:nvPicPr>
          <p:cNvPr id="10" name="Picture 9">
            <a:extLst>
              <a:ext uri="{FF2B5EF4-FFF2-40B4-BE49-F238E27FC236}">
                <a16:creationId xmlns:a16="http://schemas.microsoft.com/office/drawing/2014/main" id="{A4D733CA-2454-798D-11A4-DD2F9EA3EE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7660"/>
            <a:ext cx="12191999" cy="5958840"/>
          </a:xfrm>
          <a:prstGeom prst="rect">
            <a:avLst/>
          </a:prstGeom>
        </p:spPr>
      </p:pic>
      <p:sp>
        <p:nvSpPr>
          <p:cNvPr id="11" name="Title 1">
            <a:extLst>
              <a:ext uri="{FF2B5EF4-FFF2-40B4-BE49-F238E27FC236}">
                <a16:creationId xmlns:a16="http://schemas.microsoft.com/office/drawing/2014/main" id="{7F696464-30C4-EE78-D177-692E285B572B}"/>
              </a:ext>
            </a:extLst>
          </p:cNvPr>
          <p:cNvSpPr>
            <a:spLocks noGrp="1"/>
          </p:cNvSpPr>
          <p:nvPr>
            <p:ph type="ctrTitle" hasCustomPrompt="1"/>
          </p:nvPr>
        </p:nvSpPr>
        <p:spPr>
          <a:xfrm>
            <a:off x="510396" y="2891310"/>
            <a:ext cx="11171208" cy="1563437"/>
          </a:xfrm>
        </p:spPr>
        <p:txBody>
          <a:bodyPr lIns="0" rIns="0" anchor="ctr" anchorCtr="0">
            <a:normAutofit/>
          </a:bodyPr>
          <a:lstStyle>
            <a:lvl1pPr algn="ctr">
              <a:defRPr sz="4000" cap="all" baseline="0">
                <a:solidFill>
                  <a:srgbClr val="F8F8F8"/>
                </a:solidFill>
              </a:defRPr>
            </a:lvl1pPr>
          </a:lstStyle>
          <a:p>
            <a:r>
              <a:rPr lang="en-US"/>
              <a:t>CLICK TO EDIT MASTER</a:t>
            </a:r>
            <a:br>
              <a:rPr lang="en-US"/>
            </a:br>
            <a:r>
              <a:rPr lang="en-US"/>
              <a:t>TITLE STYLE</a:t>
            </a:r>
          </a:p>
        </p:txBody>
      </p:sp>
      <p:sp>
        <p:nvSpPr>
          <p:cNvPr id="12" name="Text Placeholder 16">
            <a:extLst>
              <a:ext uri="{FF2B5EF4-FFF2-40B4-BE49-F238E27FC236}">
                <a16:creationId xmlns:a16="http://schemas.microsoft.com/office/drawing/2014/main" id="{15F8ECE1-A635-C581-1A04-D119A177CEA6}"/>
              </a:ext>
            </a:extLst>
          </p:cNvPr>
          <p:cNvSpPr>
            <a:spLocks noGrp="1"/>
          </p:cNvSpPr>
          <p:nvPr>
            <p:ph type="body" sz="quarter" idx="13" hasCustomPrompt="1"/>
          </p:nvPr>
        </p:nvSpPr>
        <p:spPr>
          <a:xfrm>
            <a:off x="510396" y="4461313"/>
            <a:ext cx="11171207" cy="829507"/>
          </a:xfrm>
        </p:spPr>
        <p:txBody>
          <a:bodyPr anchor="ctr">
            <a:normAutofit/>
          </a:bodyPr>
          <a:lstStyle>
            <a:lvl1pPr marL="0" indent="0" algn="ctr">
              <a:lnSpc>
                <a:spcPct val="150000"/>
              </a:lnSpc>
              <a:spcBef>
                <a:spcPts val="0"/>
              </a:spcBef>
              <a:buNone/>
              <a:defRPr sz="1200" b="0" cap="all" spc="300" baseline="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a:t>
            </a:r>
          </a:p>
          <a:p>
            <a:pPr lvl="0"/>
            <a:r>
              <a:rPr lang="en-US"/>
              <a:t>TEXT STYLES</a:t>
            </a:r>
          </a:p>
        </p:txBody>
      </p:sp>
      <p:pic>
        <p:nvPicPr>
          <p:cNvPr id="13" name="Picture 12">
            <a:extLst>
              <a:ext uri="{FF2B5EF4-FFF2-40B4-BE49-F238E27FC236}">
                <a16:creationId xmlns:a16="http://schemas.microsoft.com/office/drawing/2014/main" id="{88B6CB89-E5F2-F941-4F8F-87F98215248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24531" y="1951639"/>
            <a:ext cx="3142938" cy="532316"/>
          </a:xfrm>
          <a:prstGeom prst="rect">
            <a:avLst/>
          </a:prstGeom>
        </p:spPr>
      </p:pic>
      <p:sp>
        <p:nvSpPr>
          <p:cNvPr id="14" name="TextBox 13">
            <a:extLst>
              <a:ext uri="{FF2B5EF4-FFF2-40B4-BE49-F238E27FC236}">
                <a16:creationId xmlns:a16="http://schemas.microsoft.com/office/drawing/2014/main" id="{6FDFF464-D05E-38F6-2379-B96186875214}"/>
              </a:ext>
            </a:extLst>
          </p:cNvPr>
          <p:cNvSpPr txBox="1"/>
          <p:nvPr userDrawn="1"/>
        </p:nvSpPr>
        <p:spPr>
          <a:xfrm>
            <a:off x="8176918" y="6602228"/>
            <a:ext cx="3668495" cy="200055"/>
          </a:xfrm>
          <a:prstGeom prst="rect">
            <a:avLst/>
          </a:prstGeom>
          <a:noFill/>
        </p:spPr>
        <p:txBody>
          <a:bodyPr wrap="square" rtlCol="0">
            <a:spAutoFit/>
          </a:bodyPr>
          <a:lstStyle/>
          <a:p>
            <a:r>
              <a:rPr lang="en-US" sz="700" b="1">
                <a:solidFill>
                  <a:schemeClr val="tx1"/>
                </a:solidFill>
                <a:latin typeface="Calibri"/>
                <a:cs typeface="Arial" panose="020B0604020202020204" pitchFamily="34" charset="0"/>
              </a:rPr>
              <a:t>DISTRIBUTION STATEMENT A / Approved for public release; distribution is unlimited</a:t>
            </a:r>
            <a:endParaRPr lang="en-US" sz="700">
              <a:solidFill>
                <a:schemeClr val="tx1"/>
              </a:solidFill>
              <a:latin typeface="Calibri"/>
              <a:cs typeface="Arial" panose="020B0604020202020204" pitchFamily="34" charset="0"/>
            </a:endParaRPr>
          </a:p>
        </p:txBody>
      </p:sp>
      <p:pic>
        <p:nvPicPr>
          <p:cNvPr id="15" name="Picture 14">
            <a:extLst>
              <a:ext uri="{FF2B5EF4-FFF2-40B4-BE49-F238E27FC236}">
                <a16:creationId xmlns:a16="http://schemas.microsoft.com/office/drawing/2014/main" id="{0EF65C87-AEE2-0B79-F730-1AEC993E89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396" y="767411"/>
            <a:ext cx="1141351" cy="548640"/>
          </a:xfrm>
          <a:prstGeom prst="rect">
            <a:avLst/>
          </a:prstGeom>
        </p:spPr>
      </p:pic>
      <p:pic>
        <p:nvPicPr>
          <p:cNvPr id="16" name="Picture 15">
            <a:extLst>
              <a:ext uri="{FF2B5EF4-FFF2-40B4-BE49-F238E27FC236}">
                <a16:creationId xmlns:a16="http://schemas.microsoft.com/office/drawing/2014/main" id="{37C4712E-3762-5AA3-B998-3BCF2680E3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48" r="4039"/>
          <a:stretch/>
        </p:blipFill>
        <p:spPr>
          <a:xfrm>
            <a:off x="9380564" y="2087780"/>
            <a:ext cx="2811435" cy="208380"/>
          </a:xfrm>
          <a:prstGeom prst="rect">
            <a:avLst/>
          </a:prstGeom>
        </p:spPr>
      </p:pic>
      <p:pic>
        <p:nvPicPr>
          <p:cNvPr id="18" name="Picture 17">
            <a:extLst>
              <a:ext uri="{FF2B5EF4-FFF2-40B4-BE49-F238E27FC236}">
                <a16:creationId xmlns:a16="http://schemas.microsoft.com/office/drawing/2014/main" id="{EC407AB2-B050-E7BB-02C0-26096AC463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3970" r="-78"/>
          <a:stretch/>
        </p:blipFill>
        <p:spPr>
          <a:xfrm>
            <a:off x="-2" y="2087780"/>
            <a:ext cx="2811435" cy="208380"/>
          </a:xfrm>
          <a:prstGeom prst="rect">
            <a:avLst/>
          </a:prstGeom>
        </p:spPr>
      </p:pic>
      <p:pic>
        <p:nvPicPr>
          <p:cNvPr id="19" name="Picture 18">
            <a:extLst>
              <a:ext uri="{FF2B5EF4-FFF2-40B4-BE49-F238E27FC236}">
                <a16:creationId xmlns:a16="http://schemas.microsoft.com/office/drawing/2014/main" id="{B7728EB4-BF6B-8097-6ED7-B38113E844C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0234" y="6509172"/>
            <a:ext cx="2267712" cy="52955"/>
          </a:xfrm>
          <a:prstGeom prst="rect">
            <a:avLst/>
          </a:prstGeom>
        </p:spPr>
      </p:pic>
    </p:spTree>
    <p:extLst>
      <p:ext uri="{BB962C8B-B14F-4D97-AF65-F5344CB8AC3E}">
        <p14:creationId xmlns:p14="http://schemas.microsoft.com/office/powerpoint/2010/main" val="1018632094"/>
      </p:ext>
    </p:extLst>
  </p:cSld>
  <p:clrMapOvr>
    <a:masterClrMapping/>
  </p:clrMapOvr>
  <p:extLst>
    <p:ext uri="{DCECCB84-F9BA-43D5-87BE-67443E8EF086}">
      <p15:sldGuideLst xmlns:p15="http://schemas.microsoft.com/office/powerpoint/2012/main">
        <p15:guide id="1" pos="1632" userDrawn="1">
          <p15:clr>
            <a:srgbClr val="FBAE40"/>
          </p15:clr>
        </p15:guide>
        <p15:guide id="2" pos="1560" userDrawn="1">
          <p15:clr>
            <a:srgbClr val="FBAE40"/>
          </p15:clr>
        </p15:guide>
        <p15:guide id="3" orient="horz" pos="40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096302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1921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995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53897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Rectangle 3">
            <a:extLst>
              <a:ext uri="{FF2B5EF4-FFF2-40B4-BE49-F238E27FC236}">
                <a16:creationId xmlns:a16="http://schemas.microsoft.com/office/drawing/2014/main" id="{0B24D3D4-56CC-BD4B-8ED0-2707EAED07B8}"/>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87800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0" y="-1"/>
            <a:ext cx="12192000" cy="6857999"/>
          </a:xfrm>
          <a:prstGeom prst="rect">
            <a:avLst/>
          </a:prstGeom>
        </p:spPr>
      </p:pic>
      <p:sp>
        <p:nvSpPr>
          <p:cNvPr id="2" name="Title 1"/>
          <p:cNvSpPr>
            <a:spLocks noGrp="1"/>
          </p:cNvSpPr>
          <p:nvPr>
            <p:ph type="title" hasCustomPrompt="1"/>
          </p:nvPr>
        </p:nvSpPr>
        <p:spPr>
          <a:xfrm>
            <a:off x="2342573" y="1903865"/>
            <a:ext cx="7494154" cy="2899430"/>
          </a:xfrm>
        </p:spPr>
        <p:txBody>
          <a:bodyPr anchor="ctr" anchorCtr="0">
            <a:normAutofit/>
          </a:bodyPr>
          <a:lstStyle>
            <a:lvl1pPr algn="ctr">
              <a:defRPr sz="4400">
                <a:solidFill>
                  <a:schemeClr val="bg1"/>
                </a:solidFill>
              </a:defRPr>
            </a:lvl1pPr>
          </a:lstStyle>
          <a:p>
            <a:r>
              <a:rPr lang="en-US"/>
              <a:t>CLICK TO EDIT</a:t>
            </a:r>
          </a:p>
        </p:txBody>
      </p:sp>
      <p:sp>
        <p:nvSpPr>
          <p:cNvPr id="12"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l="1" r="14277"/>
          <a:stretch/>
        </p:blipFill>
        <p:spPr>
          <a:xfrm>
            <a:off x="7351799" y="5227343"/>
            <a:ext cx="4840202" cy="402202"/>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r="17245"/>
          <a:stretch/>
        </p:blipFill>
        <p:spPr>
          <a:xfrm flipH="1" flipV="1">
            <a:off x="0" y="1310891"/>
            <a:ext cx="4672654" cy="402202"/>
          </a:xfrm>
          <a:prstGeom prst="rect">
            <a:avLst/>
          </a:prstGeom>
        </p:spPr>
      </p:pic>
      <p:sp>
        <p:nvSpPr>
          <p:cNvPr id="22" name="TextBox 21">
            <a:extLst>
              <a:ext uri="{FF2B5EF4-FFF2-40B4-BE49-F238E27FC236}">
                <a16:creationId xmlns:a16="http://schemas.microsoft.com/office/drawing/2014/main" id="{240C4EA3-C621-5D16-A73C-62737E21E161}"/>
              </a:ext>
            </a:extLst>
          </p:cNvPr>
          <p:cNvSpPr txBox="1"/>
          <p:nvPr userDrawn="1"/>
        </p:nvSpPr>
        <p:spPr>
          <a:xfrm>
            <a:off x="8176918" y="6602228"/>
            <a:ext cx="3668495" cy="200055"/>
          </a:xfrm>
          <a:prstGeom prst="rect">
            <a:avLst/>
          </a:prstGeom>
          <a:noFill/>
        </p:spPr>
        <p:txBody>
          <a:bodyPr wrap="square" rtlCol="0">
            <a:spAutoFit/>
          </a:bodyPr>
          <a:lstStyle/>
          <a:p>
            <a:pPr algn="r"/>
            <a:r>
              <a:rPr lang="en-US" sz="700">
                <a:solidFill>
                  <a:schemeClr val="accent6">
                    <a:lumMod val="60000"/>
                    <a:lumOff val="40000"/>
                  </a:schemeClr>
                </a:solidFill>
                <a:latin typeface="Arial" panose="020B0604020202020204" pitchFamily="34" charset="0"/>
                <a:cs typeface="Arial" panose="020B0604020202020204" pitchFamily="34" charset="0"/>
              </a:rPr>
              <a:t>Edit distribution statement in the slide master</a:t>
            </a:r>
          </a:p>
        </p:txBody>
      </p:sp>
      <p:cxnSp>
        <p:nvCxnSpPr>
          <p:cNvPr id="49" name="Straight Connector 48">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692" y="83865"/>
            <a:ext cx="768337" cy="365760"/>
          </a:xfrm>
          <a:prstGeom prst="rect">
            <a:avLst/>
          </a:prstGeom>
        </p:spPr>
      </p:pic>
      <p:pic>
        <p:nvPicPr>
          <p:cNvPr id="18" name="Pictur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22420" y="198076"/>
            <a:ext cx="758886" cy="128016"/>
          </a:xfrm>
          <a:prstGeom prst="rect">
            <a:avLst/>
          </a:prstGeom>
        </p:spPr>
      </p:pic>
      <p:pic>
        <p:nvPicPr>
          <p:cNvPr id="21" name="Picture 2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0234" y="6509172"/>
            <a:ext cx="2267712" cy="52954"/>
          </a:xfrm>
          <a:prstGeom prst="rect">
            <a:avLst/>
          </a:prstGeom>
        </p:spPr>
      </p:pic>
    </p:spTree>
    <p:extLst>
      <p:ext uri="{BB962C8B-B14F-4D97-AF65-F5344CB8AC3E}">
        <p14:creationId xmlns:p14="http://schemas.microsoft.com/office/powerpoint/2010/main" val="56175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extBox 13"/>
          <p:cNvSpPr txBox="1"/>
          <p:nvPr userDrawn="1"/>
        </p:nvSpPr>
        <p:spPr>
          <a:xfrm>
            <a:off x="11691853" y="6603491"/>
            <a:ext cx="349637" cy="18466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ln>
                  <a:noFill/>
                </a:ln>
                <a:solidFill>
                  <a:srgbClr val="595A59"/>
                </a:solidFill>
                <a:latin typeface="Arial" panose="020B0604020202020204" pitchFamily="34" charset="0"/>
                <a:cs typeface="Arial" panose="020B0604020202020204" pitchFamily="34" charset="0"/>
              </a:rPr>
              <a:pPr algn="r"/>
              <a:t>‹#›</a:t>
            </a:fld>
            <a:endParaRPr lang="en-US" sz="600">
              <a:ln>
                <a:noFill/>
              </a:ln>
              <a:solidFill>
                <a:srgbClr val="595A59"/>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500147" y="612964"/>
            <a:ext cx="11191706" cy="606236"/>
          </a:xfrm>
        </p:spPr>
        <p:txBody>
          <a:bodyPr>
            <a:normAutofit/>
          </a:bodyPr>
          <a:lstStyle>
            <a:lvl1pPr>
              <a:lnSpc>
                <a:spcPct val="100000"/>
              </a:lnSpc>
              <a:defRPr sz="3000"/>
            </a:lvl1pPr>
          </a:lstStyle>
          <a:p>
            <a:r>
              <a:rPr lang="en-US"/>
              <a:t>Click to edit Master title style</a:t>
            </a:r>
          </a:p>
        </p:txBody>
      </p:sp>
    </p:spTree>
    <p:extLst>
      <p:ext uri="{BB962C8B-B14F-4D97-AF65-F5344CB8AC3E}">
        <p14:creationId xmlns:p14="http://schemas.microsoft.com/office/powerpoint/2010/main" val="306129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TextBox 12"/>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kern="1200" smtClean="0">
                <a:ln>
                  <a:noFill/>
                </a:ln>
                <a:solidFill>
                  <a:srgbClr val="595A59"/>
                </a:solidFill>
                <a:latin typeface="Arial" panose="020B0604020202020204" pitchFamily="34" charset="0"/>
                <a:ea typeface="+mn-ea"/>
                <a:cs typeface="Arial" panose="020B0604020202020204" pitchFamily="34" charset="0"/>
              </a:rPr>
              <a:pPr algn="r"/>
              <a:t>‹#›</a:t>
            </a:fld>
            <a:endParaRPr lang="en-US" sz="600" kern="1200">
              <a:ln>
                <a:noFill/>
              </a:ln>
              <a:solidFill>
                <a:srgbClr val="595A59"/>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5D4FC867-90C7-46C4-A239-75E739CD55FF}"/>
              </a:ext>
            </a:extLst>
          </p:cNvPr>
          <p:cNvCxnSpPr/>
          <p:nvPr userDrawn="1"/>
        </p:nvCxnSpPr>
        <p:spPr>
          <a:xfrm>
            <a:off x="2509897" y="6536988"/>
            <a:ext cx="9531593"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147" y="609601"/>
            <a:ext cx="11191706" cy="609600"/>
          </a:xfrm>
        </p:spPr>
        <p:txBody>
          <a:bodyPr>
            <a:normAutofit/>
          </a:bodyPr>
          <a:lstStyle>
            <a:lvl1pPr>
              <a:lnSpc>
                <a:spcPct val="100000"/>
              </a:lnSpc>
              <a:defRPr sz="3000"/>
            </a:lvl1pPr>
          </a:lstStyle>
          <a:p>
            <a:r>
              <a:rPr lang="en-US"/>
              <a:t>Click to edit Master title style</a:t>
            </a:r>
          </a:p>
        </p:txBody>
      </p:sp>
      <p:sp>
        <p:nvSpPr>
          <p:cNvPr id="3" name="Content Placeholder 2"/>
          <p:cNvSpPr>
            <a:spLocks noGrp="1"/>
          </p:cNvSpPr>
          <p:nvPr>
            <p:ph idx="1"/>
          </p:nvPr>
        </p:nvSpPr>
        <p:spPr>
          <a:xfrm>
            <a:off x="500147" y="1335416"/>
            <a:ext cx="11191706" cy="5022243"/>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6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9" name="Title 1"/>
          <p:cNvSpPr>
            <a:spLocks noGrp="1"/>
          </p:cNvSpPr>
          <p:nvPr>
            <p:ph type="title"/>
          </p:nvPr>
        </p:nvSpPr>
        <p:spPr>
          <a:xfrm>
            <a:off x="500147" y="612964"/>
            <a:ext cx="11191706" cy="605492"/>
          </a:xfrm>
        </p:spPr>
        <p:txBody>
          <a:bodyPr>
            <a:normAutofit/>
          </a:bodyPr>
          <a:lstStyle>
            <a:lvl1pPr>
              <a:lnSpc>
                <a:spcPct val="100000"/>
              </a:lnSpc>
              <a:defRPr sz="3000"/>
            </a:lvl1pPr>
          </a:lstStyle>
          <a:p>
            <a:r>
              <a:rPr lang="en-US"/>
              <a:t>Click to edit Master title style</a:t>
            </a:r>
          </a:p>
        </p:txBody>
      </p:sp>
      <p:sp>
        <p:nvSpPr>
          <p:cNvPr id="15" name="Content Placeholder 14"/>
          <p:cNvSpPr>
            <a:spLocks noGrp="1"/>
          </p:cNvSpPr>
          <p:nvPr>
            <p:ph sz="quarter" idx="15"/>
          </p:nvPr>
        </p:nvSpPr>
        <p:spPr>
          <a:xfrm>
            <a:off x="500148" y="1335418"/>
            <a:ext cx="5553520" cy="4566400"/>
          </a:xfrm>
        </p:spPr>
        <p:txBody>
          <a:bodyPr/>
          <a:lstStyle>
            <a:lvl1pPr>
              <a:lnSpc>
                <a:spcPct val="100000"/>
              </a:lnSpc>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6"/>
          </p:nvPr>
        </p:nvSpPr>
        <p:spPr>
          <a:xfrm>
            <a:off x="6286501" y="1335418"/>
            <a:ext cx="5405352" cy="3684587"/>
          </a:xfrm>
          <a:solidFill>
            <a:schemeClr val="bg2"/>
          </a:solidFill>
          <a:ln>
            <a:solidFill>
              <a:srgbClr val="595A59"/>
            </a:solidFill>
          </a:ln>
        </p:spPr>
        <p:txBody>
          <a:bodyPr/>
          <a:lstStyle/>
          <a:p>
            <a:endParaRPr lang="en-US"/>
          </a:p>
        </p:txBody>
      </p:sp>
      <p:sp>
        <p:nvSpPr>
          <p:cNvPr id="16" name="TextBox 15"/>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51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0147"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a:t>Click to edit Master title style</a:t>
            </a:r>
          </a:p>
        </p:txBody>
      </p:sp>
      <p:sp>
        <p:nvSpPr>
          <p:cNvPr id="18" name="TextBox 17"/>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7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0147" y="1289302"/>
            <a:ext cx="5497429" cy="240405"/>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0147" y="1645105"/>
            <a:ext cx="5497429"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289301"/>
            <a:ext cx="5519652" cy="240406"/>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645105"/>
            <a:ext cx="5519652"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a:t>Click to edit Master title style</a:t>
            </a:r>
          </a:p>
        </p:txBody>
      </p:sp>
      <p:sp>
        <p:nvSpPr>
          <p:cNvPr id="17" name="TextBox 16"/>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27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0" y="-1"/>
            <a:ext cx="12192000" cy="6857999"/>
          </a:xfrm>
          <a:prstGeom prst="rect">
            <a:avLst/>
          </a:prstGeom>
        </p:spPr>
      </p:pic>
      <p:sp>
        <p:nvSpPr>
          <p:cNvPr id="2" name="Title 1"/>
          <p:cNvSpPr>
            <a:spLocks noGrp="1"/>
          </p:cNvSpPr>
          <p:nvPr>
            <p:ph type="title" hasCustomPrompt="1"/>
          </p:nvPr>
        </p:nvSpPr>
        <p:spPr>
          <a:xfrm>
            <a:off x="2342573" y="1903867"/>
            <a:ext cx="7494154" cy="2852737"/>
          </a:xfrm>
        </p:spPr>
        <p:txBody>
          <a:bodyPr anchor="ctr" anchorCtr="0">
            <a:normAutofit/>
          </a:bodyPr>
          <a:lstStyle>
            <a:lvl1pPr algn="ctr">
              <a:defRPr sz="4400">
                <a:solidFill>
                  <a:schemeClr val="bg1"/>
                </a:solidFill>
              </a:defRPr>
            </a:lvl1pPr>
          </a:lstStyle>
          <a:p>
            <a:r>
              <a:rPr lang="en-US"/>
              <a:t>CLICK TO EDIT</a:t>
            </a:r>
          </a:p>
        </p:txBody>
      </p:sp>
      <p:sp>
        <p:nvSpPr>
          <p:cNvPr id="14"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0C4EA3-C621-5D16-A73C-62737E21E161}"/>
              </a:ext>
            </a:extLst>
          </p:cNvPr>
          <p:cNvSpPr txBox="1"/>
          <p:nvPr userDrawn="1"/>
        </p:nvSpPr>
        <p:spPr>
          <a:xfrm>
            <a:off x="8176918" y="6602228"/>
            <a:ext cx="3668495" cy="200055"/>
          </a:xfrm>
          <a:prstGeom prst="rect">
            <a:avLst/>
          </a:prstGeom>
          <a:noFill/>
        </p:spPr>
        <p:txBody>
          <a:bodyPr wrap="square" rtlCol="0">
            <a:spAutoFit/>
          </a:bodyPr>
          <a:lstStyle/>
          <a:p>
            <a:pPr algn="r"/>
            <a:r>
              <a:rPr lang="en-US" sz="700">
                <a:solidFill>
                  <a:schemeClr val="accent6">
                    <a:lumMod val="60000"/>
                    <a:lumOff val="40000"/>
                  </a:schemeClr>
                </a:solidFill>
                <a:latin typeface="Arial" panose="020B0604020202020204" pitchFamily="34" charset="0"/>
                <a:cs typeface="Arial" panose="020B0604020202020204" pitchFamily="34" charset="0"/>
              </a:rPr>
              <a:t>Edit distribution statement in the slide master</a:t>
            </a:r>
          </a:p>
        </p:txBody>
      </p:sp>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a:ext>
            </a:extLst>
          </a:blip>
          <a:srcRect l="1" r="14277"/>
          <a:stretch/>
        </p:blipFill>
        <p:spPr>
          <a:xfrm>
            <a:off x="7351799" y="5227343"/>
            <a:ext cx="4840202" cy="402202"/>
          </a:xfrm>
          <a:prstGeom prst="rect">
            <a:avLst/>
          </a:prstGeom>
        </p:spPr>
      </p:pic>
      <p:pic>
        <p:nvPicPr>
          <p:cNvPr id="34" name="Picture 33"/>
          <p:cNvPicPr>
            <a:picLocks noChangeAspect="1"/>
          </p:cNvPicPr>
          <p:nvPr userDrawn="1"/>
        </p:nvPicPr>
        <p:blipFill rotWithShape="1">
          <a:blip r:embed="rId4" cstate="screen">
            <a:extLst>
              <a:ext uri="{28A0092B-C50C-407E-A947-70E740481C1C}">
                <a14:useLocalDpi xmlns:a14="http://schemas.microsoft.com/office/drawing/2010/main"/>
              </a:ext>
            </a:extLst>
          </a:blip>
          <a:srcRect r="17245"/>
          <a:stretch/>
        </p:blipFill>
        <p:spPr>
          <a:xfrm flipH="1" flipV="1">
            <a:off x="0" y="1310891"/>
            <a:ext cx="4672654" cy="402202"/>
          </a:xfrm>
          <a:prstGeom prst="rect">
            <a:avLst/>
          </a:prstGeom>
        </p:spPr>
      </p:pic>
      <p:cxnSp>
        <p:nvCxnSpPr>
          <p:cNvPr id="35" name="Straight Connector 34">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692" y="83865"/>
            <a:ext cx="768337" cy="365760"/>
          </a:xfrm>
          <a:prstGeom prst="rect">
            <a:avLst/>
          </a:prstGeom>
        </p:spPr>
      </p:pic>
      <p:pic>
        <p:nvPicPr>
          <p:cNvPr id="19" name="Picture 1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22420" y="198076"/>
            <a:ext cx="758886" cy="128016"/>
          </a:xfrm>
          <a:prstGeom prst="rect">
            <a:avLst/>
          </a:prstGeom>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0234" y="6509172"/>
            <a:ext cx="2267712" cy="52954"/>
          </a:xfrm>
          <a:prstGeom prst="rect">
            <a:avLst/>
          </a:prstGeom>
        </p:spPr>
      </p:pic>
    </p:spTree>
    <p:extLst>
      <p:ext uri="{BB962C8B-B14F-4D97-AF65-F5344CB8AC3E}">
        <p14:creationId xmlns:p14="http://schemas.microsoft.com/office/powerpoint/2010/main" val="208729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11" Type="http://schemas.openxmlformats.org/officeDocument/2006/relationships/image" Target="../media/image18.png"/><Relationship Id="rId5" Type="http://schemas.openxmlformats.org/officeDocument/2006/relationships/slideLayout" Target="../slideLayouts/slideLayout14.xml"/><Relationship Id="rId10" Type="http://schemas.openxmlformats.org/officeDocument/2006/relationships/image" Target="../media/image17.png"/><Relationship Id="rId4" Type="http://schemas.openxmlformats.org/officeDocument/2006/relationships/slideLayout" Target="../slideLayouts/slideLayout13.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222420" y="198076"/>
            <a:ext cx="758886" cy="128016"/>
          </a:xfrm>
          <a:prstGeom prst="rect">
            <a:avLst/>
          </a:prstGeom>
        </p:spPr>
      </p:pic>
      <p:sp>
        <p:nvSpPr>
          <p:cNvPr id="2" name="Title Placeholder 1"/>
          <p:cNvSpPr>
            <a:spLocks noGrp="1"/>
          </p:cNvSpPr>
          <p:nvPr>
            <p:ph type="title"/>
          </p:nvPr>
        </p:nvSpPr>
        <p:spPr>
          <a:xfrm>
            <a:off x="500147" y="612964"/>
            <a:ext cx="11191706" cy="6054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0147" y="1331051"/>
            <a:ext cx="11191706" cy="48459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240C4EA3-C621-5D16-A73C-62737E21E161}"/>
              </a:ext>
            </a:extLst>
          </p:cNvPr>
          <p:cNvSpPr txBox="1"/>
          <p:nvPr userDrawn="1"/>
        </p:nvSpPr>
        <p:spPr>
          <a:xfrm>
            <a:off x="8176918" y="6602228"/>
            <a:ext cx="366849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1">
                <a:solidFill>
                  <a:schemeClr val="tx1"/>
                </a:solidFill>
                <a:latin typeface="Calibri"/>
                <a:cs typeface="Arial" panose="020B0604020202020204" pitchFamily="34" charset="0"/>
              </a:rPr>
              <a:t>DISTRIBUTION STATEMENT A / Approved for public release; distribution is unlimited</a:t>
            </a:r>
            <a:endParaRPr lang="en-US" sz="700">
              <a:solidFill>
                <a:schemeClr val="tx1"/>
              </a:solidFill>
              <a:latin typeface="Calibri"/>
              <a:cs typeface="Arial" panose="020B0604020202020204" pitchFamily="34" charset="0"/>
            </a:endParaRPr>
          </a:p>
          <a:p>
            <a:pPr algn="r"/>
            <a:endParaRPr lang="en-US" sz="700">
              <a:solidFill>
                <a:schemeClr val="bg1">
                  <a:lumMod val="6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10692" y="83865"/>
            <a:ext cx="760901" cy="365760"/>
          </a:xfrm>
          <a:prstGeom prst="rect">
            <a:avLst/>
          </a:prstGeom>
        </p:spPr>
      </p:pic>
      <p:pic>
        <p:nvPicPr>
          <p:cNvPr id="18" name="Picture 1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0234" y="6509172"/>
            <a:ext cx="2267712" cy="52955"/>
          </a:xfrm>
          <a:prstGeom prst="rect">
            <a:avLst/>
          </a:prstGeom>
        </p:spPr>
      </p:pic>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87" r:id="rId1"/>
    <p:sldLayoutId id="2147483678" r:id="rId2"/>
    <p:sldLayoutId id="2147483694" r:id="rId3"/>
    <p:sldLayoutId id="2147483667" r:id="rId4"/>
    <p:sldLayoutId id="2147483688" r:id="rId5"/>
    <p:sldLayoutId id="2147483693" r:id="rId6"/>
    <p:sldLayoutId id="2147483691" r:id="rId7"/>
    <p:sldLayoutId id="2147483692" r:id="rId8"/>
    <p:sldLayoutId id="2147483689" r:id="rId9"/>
  </p:sldLayoutIdLst>
  <p:hf hdr="0" ftr="0" dt="0"/>
  <p:txStyles>
    <p:titleStyle>
      <a:lvl1pPr algn="l" defTabSz="914400" rtl="0" eaLnBrk="1" latinLnBrk="0" hangingPunct="1">
        <a:lnSpc>
          <a:spcPct val="100000"/>
        </a:lnSpc>
        <a:spcBef>
          <a:spcPct val="0"/>
        </a:spcBef>
        <a:buNone/>
        <a:defRPr lang="en-US" sz="3000" b="0" i="0" kern="1200" dirty="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768" userDrawn="1">
          <p15:clr>
            <a:srgbClr val="F26B43"/>
          </p15:clr>
        </p15:guide>
        <p15:guide id="4" orient="horz"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29788712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a:t>COMBAT-AFRL/711: A Tool for Integrating Human Factors into Wargames</a:t>
            </a:r>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a:latin typeface="Arial Narrow" pitchFamily="34" charset="0"/>
              </a:rPr>
              <a:t>Dr. Megan </a:t>
            </a:r>
            <a:r>
              <a:rPr lang="en-US" err="1">
                <a:latin typeface="Arial Narrow" pitchFamily="34" charset="0"/>
              </a:rPr>
              <a:t>Morris,</a:t>
            </a:r>
            <a:r>
              <a:rPr lang="en-US">
                <a:latin typeface="Arial Narrow" pitchFamily="34" charset="0"/>
              </a:rPr>
              <a:t> Air Force Research Laboratory</a:t>
            </a:r>
          </a:p>
          <a:p>
            <a:pPr eaLnBrk="1" hangingPunct="1"/>
            <a:r>
              <a:rPr lang="en-US">
                <a:latin typeface="Arial Narrow" pitchFamily="34" charset="0"/>
              </a:rPr>
              <a:t>Dr. Christopher Stevens, Air Force Research Laboratory</a:t>
            </a:r>
          </a:p>
          <a:p>
            <a:pPr eaLnBrk="1" hangingPunct="1"/>
            <a:r>
              <a:rPr lang="en-US">
                <a:latin typeface="Arial Narrow" pitchFamily="34" charset="0"/>
              </a:rPr>
              <a:t>Dr. Bella Veksler, Tier1 Performance Solutions</a:t>
            </a:r>
          </a:p>
          <a:p>
            <a:pPr eaLnBrk="1" hangingPunct="1"/>
            <a:r>
              <a:rPr lang="en-US">
                <a:latin typeface="Arial Narrow" pitchFamily="34" charset="0"/>
              </a:rPr>
              <a:t>Ms. Emma Robin, Booz Allen Hamilton</a:t>
            </a:r>
          </a:p>
          <a:p>
            <a:pPr eaLnBrk="1" hangingPunct="1"/>
            <a:r>
              <a:rPr lang="en-US">
                <a:latin typeface="Arial Narrow" pitchFamily="34" charset="0"/>
              </a:rPr>
              <a:t>Mr. Kevin Contreras, Booz Allen Hamilton</a:t>
            </a:r>
          </a:p>
          <a:p>
            <a:endParaRPr lang="en-US"/>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038E2E76-25D8-54BE-6E5F-54164FD1B9A0}"/>
              </a:ext>
            </a:extLst>
          </p:cNvPr>
          <p:cNvPicPr>
            <a:picLocks noChangeAspect="1"/>
          </p:cNvPicPr>
          <p:nvPr/>
        </p:nvPicPr>
        <p:blipFill>
          <a:blip r:embed="rId3"/>
          <a:stretch>
            <a:fillRect/>
          </a:stretch>
        </p:blipFill>
        <p:spPr>
          <a:xfrm>
            <a:off x="-98808" y="2391253"/>
            <a:ext cx="2743200" cy="2743200"/>
          </a:xfrm>
          <a:prstGeom prst="rect">
            <a:avLst/>
          </a:prstGeom>
        </p:spPr>
      </p:pic>
      <p:pic>
        <p:nvPicPr>
          <p:cNvPr id="27" name="Picture 26">
            <a:extLst>
              <a:ext uri="{FF2B5EF4-FFF2-40B4-BE49-F238E27FC236}">
                <a16:creationId xmlns:a16="http://schemas.microsoft.com/office/drawing/2014/main" id="{98D4C124-FE79-E987-5EDC-3AB68B6E140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086224" y="2394002"/>
            <a:ext cx="3112754" cy="2892583"/>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80A4-4A0A-0A7F-9895-5DE3FD4DFE0C}"/>
              </a:ext>
            </a:extLst>
          </p:cNvPr>
          <p:cNvSpPr>
            <a:spLocks noGrp="1"/>
          </p:cNvSpPr>
          <p:nvPr>
            <p:ph type="title"/>
          </p:nvPr>
        </p:nvSpPr>
        <p:spPr/>
        <p:txBody>
          <a:bodyPr/>
          <a:lstStyle/>
          <a:p>
            <a:r>
              <a:rPr lang="en-US"/>
              <a:t>Human Factors Modeling Integration</a:t>
            </a:r>
          </a:p>
        </p:txBody>
      </p:sp>
      <p:sp>
        <p:nvSpPr>
          <p:cNvPr id="3" name="Content Placeholder 2">
            <a:extLst>
              <a:ext uri="{FF2B5EF4-FFF2-40B4-BE49-F238E27FC236}">
                <a16:creationId xmlns:a16="http://schemas.microsoft.com/office/drawing/2014/main" id="{C8F8D3B0-C590-57C6-1095-AEBE77956B2E}"/>
              </a:ext>
            </a:extLst>
          </p:cNvPr>
          <p:cNvSpPr>
            <a:spLocks noGrp="1"/>
          </p:cNvSpPr>
          <p:nvPr>
            <p:ph idx="1"/>
          </p:nvPr>
        </p:nvSpPr>
        <p:spPr/>
        <p:txBody>
          <a:bodyPr>
            <a:normAutofit/>
          </a:bodyPr>
          <a:lstStyle/>
          <a:p>
            <a:pPr>
              <a:spcBef>
                <a:spcPts val="2400"/>
              </a:spcBef>
            </a:pPr>
            <a:r>
              <a:rPr lang="en-US" sz="2400"/>
              <a:t>Leveraged original COMBAT software based on Future Games 2023 data fields and scenarios</a:t>
            </a:r>
          </a:p>
          <a:p>
            <a:pPr>
              <a:spcBef>
                <a:spcPts val="2400"/>
              </a:spcBef>
            </a:pPr>
            <a:r>
              <a:rPr lang="en-US" sz="2400"/>
              <a:t>Four mission types: </a:t>
            </a:r>
          </a:p>
          <a:p>
            <a:pPr lvl="1">
              <a:spcBef>
                <a:spcPts val="0"/>
              </a:spcBef>
            </a:pPr>
            <a:r>
              <a:rPr lang="en-US" sz="2400"/>
              <a:t>Offensive Counter-Air (OCA)</a:t>
            </a:r>
          </a:p>
          <a:p>
            <a:pPr lvl="1">
              <a:spcBef>
                <a:spcPts val="0"/>
              </a:spcBef>
            </a:pPr>
            <a:r>
              <a:rPr lang="en-US" sz="2400"/>
              <a:t>Defensive Counter-Air (DCA)</a:t>
            </a:r>
          </a:p>
          <a:p>
            <a:pPr lvl="1">
              <a:spcBef>
                <a:spcPts val="0"/>
              </a:spcBef>
            </a:pPr>
            <a:r>
              <a:rPr lang="en-US" sz="2400"/>
              <a:t>Fires</a:t>
            </a:r>
          </a:p>
          <a:p>
            <a:pPr lvl="1">
              <a:spcBef>
                <a:spcPts val="0"/>
              </a:spcBef>
            </a:pPr>
            <a:r>
              <a:rPr lang="en-US" sz="2400"/>
              <a:t>Aerial Refueling (AR)</a:t>
            </a:r>
          </a:p>
          <a:p>
            <a:pPr>
              <a:spcBef>
                <a:spcPts val="2400"/>
              </a:spcBef>
            </a:pPr>
            <a:r>
              <a:rPr lang="en-US" sz="2400"/>
              <a:t>Vehicle types: fighters, bombers, unmanned aircraft, tankers</a:t>
            </a:r>
          </a:p>
          <a:p>
            <a:pPr>
              <a:spcBef>
                <a:spcPts val="2400"/>
              </a:spcBef>
            </a:pPr>
            <a:r>
              <a:rPr lang="en-US" sz="2400"/>
              <a:t>COMBAT and fatigue modeling software both developed in R and </a:t>
            </a:r>
            <a:r>
              <a:rPr lang="en-US" sz="2400" err="1"/>
              <a:t>RShiny</a:t>
            </a:r>
            <a:endParaRPr lang="en-US" sz="2400"/>
          </a:p>
        </p:txBody>
      </p:sp>
    </p:spTree>
    <p:extLst>
      <p:ext uri="{BB962C8B-B14F-4D97-AF65-F5344CB8AC3E}">
        <p14:creationId xmlns:p14="http://schemas.microsoft.com/office/powerpoint/2010/main" val="2923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76A9-44A1-010A-5900-8DEFDA5D2576}"/>
              </a:ext>
            </a:extLst>
          </p:cNvPr>
          <p:cNvSpPr>
            <a:spLocks noGrp="1"/>
          </p:cNvSpPr>
          <p:nvPr>
            <p:ph type="title"/>
          </p:nvPr>
        </p:nvSpPr>
        <p:spPr/>
        <p:txBody>
          <a:bodyPr/>
          <a:lstStyle/>
          <a:p>
            <a:r>
              <a:rPr lang="en-US"/>
              <a:t>Human Factors Modeling Integration (cont.)</a:t>
            </a:r>
          </a:p>
        </p:txBody>
      </p:sp>
      <p:sp>
        <p:nvSpPr>
          <p:cNvPr id="3" name="Content Placeholder 2">
            <a:extLst>
              <a:ext uri="{FF2B5EF4-FFF2-40B4-BE49-F238E27FC236}">
                <a16:creationId xmlns:a16="http://schemas.microsoft.com/office/drawing/2014/main" id="{1A2E777F-1580-52E3-82F5-73A1B7F77781}"/>
              </a:ext>
            </a:extLst>
          </p:cNvPr>
          <p:cNvSpPr>
            <a:spLocks noGrp="1"/>
          </p:cNvSpPr>
          <p:nvPr>
            <p:ph idx="1"/>
          </p:nvPr>
        </p:nvSpPr>
        <p:spPr>
          <a:xfrm>
            <a:off x="500147" y="1335416"/>
            <a:ext cx="11306842" cy="5022243"/>
          </a:xfrm>
        </p:spPr>
        <p:txBody>
          <a:bodyPr>
            <a:normAutofit/>
          </a:bodyPr>
          <a:lstStyle/>
          <a:p>
            <a:pPr>
              <a:spcBef>
                <a:spcPts val="2400"/>
              </a:spcBef>
            </a:pPr>
            <a:r>
              <a:rPr lang="en-US" sz="2400" b="1"/>
              <a:t>Fatigue Modeling</a:t>
            </a:r>
          </a:p>
          <a:p>
            <a:pPr lvl="1">
              <a:spcBef>
                <a:spcPts val="2400"/>
              </a:spcBef>
            </a:pPr>
            <a:r>
              <a:rPr lang="en-US" sz="2200"/>
              <a:t>Departure time, arrival time, location, type of aircraft, number of aircraft</a:t>
            </a:r>
          </a:p>
          <a:p>
            <a:pPr lvl="1">
              <a:spcBef>
                <a:spcPts val="2400"/>
              </a:spcBef>
            </a:pPr>
            <a:r>
              <a:rPr lang="en-US" sz="2200"/>
              <a:t>Work period = 2.5 </a:t>
            </a:r>
            <a:r>
              <a:rPr lang="en-US" sz="2200" err="1"/>
              <a:t>hrs</a:t>
            </a:r>
            <a:r>
              <a:rPr lang="en-US" sz="2200"/>
              <a:t> before mission + mission length + 2 </a:t>
            </a:r>
            <a:r>
              <a:rPr lang="en-US" sz="2200" err="1"/>
              <a:t>hrs</a:t>
            </a:r>
            <a:r>
              <a:rPr lang="en-US" sz="2200"/>
              <a:t> after mission</a:t>
            </a:r>
          </a:p>
          <a:p>
            <a:pPr lvl="1">
              <a:spcBef>
                <a:spcPts val="2400"/>
              </a:spcBef>
            </a:pPr>
            <a:r>
              <a:rPr lang="en-US" sz="2200"/>
              <a:t>Fatigue effects: </a:t>
            </a:r>
          </a:p>
          <a:p>
            <a:pPr lvl="2">
              <a:spcBef>
                <a:spcPts val="0"/>
              </a:spcBef>
            </a:pPr>
            <a:r>
              <a:rPr lang="en-US" sz="2200" i="1"/>
              <a:t>No Fatigue </a:t>
            </a:r>
            <a:r>
              <a:rPr lang="en-US" sz="2200"/>
              <a:t>– Performance effectiveness above 78% and mission launched</a:t>
            </a:r>
          </a:p>
          <a:p>
            <a:pPr lvl="2">
              <a:spcBef>
                <a:spcPts val="0"/>
              </a:spcBef>
            </a:pPr>
            <a:r>
              <a:rPr lang="en-US" sz="2200" i="1"/>
              <a:t>Mild Fatigue </a:t>
            </a:r>
            <a:r>
              <a:rPr lang="en-US" sz="2200"/>
              <a:t>– Performance effectiveness between 70% and 78%, mission flagged, and launch status is based on probability/user input</a:t>
            </a:r>
          </a:p>
          <a:p>
            <a:pPr lvl="2">
              <a:spcBef>
                <a:spcPts val="0"/>
              </a:spcBef>
            </a:pPr>
            <a:r>
              <a:rPr lang="en-US" sz="2200" i="1"/>
              <a:t>Severe Fatigue</a:t>
            </a:r>
            <a:r>
              <a:rPr lang="en-US" sz="2200"/>
              <a:t> – Performance effectiveness below 70%, mission does not launch, but user can override</a:t>
            </a:r>
          </a:p>
          <a:p>
            <a:pPr lvl="2">
              <a:spcBef>
                <a:spcPts val="2400"/>
              </a:spcBef>
            </a:pPr>
            <a:r>
              <a:rPr lang="en-US" sz="2200"/>
              <a:t>Maximum amount of fatigue during mission calculated and used to flag/display</a:t>
            </a:r>
          </a:p>
          <a:p>
            <a:pPr lvl="2"/>
            <a:endParaRPr lang="en-US"/>
          </a:p>
          <a:p>
            <a:pPr lvl="1"/>
            <a:endParaRPr lang="en-US"/>
          </a:p>
        </p:txBody>
      </p:sp>
    </p:spTree>
    <p:extLst>
      <p:ext uri="{BB962C8B-B14F-4D97-AF65-F5344CB8AC3E}">
        <p14:creationId xmlns:p14="http://schemas.microsoft.com/office/powerpoint/2010/main" val="118843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F945-4F03-CAD3-09B5-2FFC286C34CB}"/>
              </a:ext>
            </a:extLst>
          </p:cNvPr>
          <p:cNvSpPr>
            <a:spLocks noGrp="1"/>
          </p:cNvSpPr>
          <p:nvPr>
            <p:ph type="title"/>
          </p:nvPr>
        </p:nvSpPr>
        <p:spPr/>
        <p:txBody>
          <a:bodyPr/>
          <a:lstStyle/>
          <a:p>
            <a:r>
              <a:rPr lang="en-US"/>
              <a:t>Human Factors Modeling Integration (cont.)</a:t>
            </a:r>
          </a:p>
        </p:txBody>
      </p:sp>
      <p:sp>
        <p:nvSpPr>
          <p:cNvPr id="3" name="Content Placeholder 2">
            <a:extLst>
              <a:ext uri="{FF2B5EF4-FFF2-40B4-BE49-F238E27FC236}">
                <a16:creationId xmlns:a16="http://schemas.microsoft.com/office/drawing/2014/main" id="{DCCFC113-ED13-6ECE-F5A3-F03D05E33199}"/>
              </a:ext>
            </a:extLst>
          </p:cNvPr>
          <p:cNvSpPr>
            <a:spLocks noGrp="1"/>
          </p:cNvSpPr>
          <p:nvPr>
            <p:ph idx="1"/>
          </p:nvPr>
        </p:nvSpPr>
        <p:spPr>
          <a:xfrm>
            <a:off x="500147" y="1335417"/>
            <a:ext cx="11269066" cy="4912982"/>
          </a:xfrm>
        </p:spPr>
        <p:txBody>
          <a:bodyPr>
            <a:normAutofit/>
          </a:bodyPr>
          <a:lstStyle/>
          <a:p>
            <a:pPr>
              <a:spcBef>
                <a:spcPts val="2400"/>
              </a:spcBef>
            </a:pPr>
            <a:r>
              <a:rPr lang="en-US" sz="2400" b="1"/>
              <a:t>Laser Dazzle Modeling</a:t>
            </a:r>
          </a:p>
          <a:p>
            <a:pPr lvl="1">
              <a:spcBef>
                <a:spcPts val="2400"/>
              </a:spcBef>
            </a:pPr>
            <a:r>
              <a:rPr lang="en-US" sz="2400"/>
              <a:t>Probabilistic baseline based on user input</a:t>
            </a:r>
          </a:p>
          <a:p>
            <a:pPr lvl="1">
              <a:spcBef>
                <a:spcPts val="2400"/>
              </a:spcBef>
            </a:pPr>
            <a:r>
              <a:rPr lang="en-US" sz="2400"/>
              <a:t>Laser dazzle effects:</a:t>
            </a:r>
          </a:p>
          <a:p>
            <a:pPr lvl="2">
              <a:spcBef>
                <a:spcPts val="0"/>
              </a:spcBef>
            </a:pPr>
            <a:r>
              <a:rPr lang="en-US" sz="2400"/>
              <a:t>DE Impact – Pilot experienced directed energy dazzle while landing</a:t>
            </a:r>
          </a:p>
          <a:p>
            <a:pPr lvl="2">
              <a:spcBef>
                <a:spcPts val="0"/>
              </a:spcBef>
            </a:pPr>
            <a:r>
              <a:rPr lang="en-US" sz="2400"/>
              <a:t>No DE Impact – Did not experience directed energy dazzle while landing</a:t>
            </a:r>
          </a:p>
          <a:p>
            <a:pPr lvl="1">
              <a:spcBef>
                <a:spcPts val="2400"/>
              </a:spcBef>
            </a:pPr>
            <a:r>
              <a:rPr lang="en-US" sz="2400"/>
              <a:t>Incapacitates pilot so they cannot perform next mission</a:t>
            </a:r>
          </a:p>
        </p:txBody>
      </p:sp>
      <p:sp>
        <p:nvSpPr>
          <p:cNvPr id="4" name="TextBox 3">
            <a:extLst>
              <a:ext uri="{FF2B5EF4-FFF2-40B4-BE49-F238E27FC236}">
                <a16:creationId xmlns:a16="http://schemas.microsoft.com/office/drawing/2014/main" id="{C6E65412-38DF-19D1-7E66-AFB9A67FD00A}"/>
              </a:ext>
            </a:extLst>
          </p:cNvPr>
          <p:cNvSpPr txBox="1"/>
          <p:nvPr/>
        </p:nvSpPr>
        <p:spPr>
          <a:xfrm>
            <a:off x="3684144" y="4697248"/>
            <a:ext cx="4657599"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Notional Table of User Inputs</a:t>
            </a:r>
          </a:p>
        </p:txBody>
      </p:sp>
      <p:pic>
        <p:nvPicPr>
          <p:cNvPr id="5" name="Picture 4">
            <a:extLst>
              <a:ext uri="{FF2B5EF4-FFF2-40B4-BE49-F238E27FC236}">
                <a16:creationId xmlns:a16="http://schemas.microsoft.com/office/drawing/2014/main" id="{F253A6B7-0959-8148-F380-D84F0B8B365B}"/>
              </a:ext>
            </a:extLst>
          </p:cNvPr>
          <p:cNvPicPr>
            <a:picLocks noChangeAspect="1"/>
          </p:cNvPicPr>
          <p:nvPr/>
        </p:nvPicPr>
        <p:blipFill>
          <a:blip r:embed="rId2"/>
          <a:stretch>
            <a:fillRect/>
          </a:stretch>
        </p:blipFill>
        <p:spPr>
          <a:xfrm>
            <a:off x="3517599" y="5040583"/>
            <a:ext cx="4923851" cy="1138850"/>
          </a:xfrm>
          <a:prstGeom prst="rect">
            <a:avLst/>
          </a:prstGeom>
        </p:spPr>
      </p:pic>
    </p:spTree>
    <p:extLst>
      <p:ext uri="{BB962C8B-B14F-4D97-AF65-F5344CB8AC3E}">
        <p14:creationId xmlns:p14="http://schemas.microsoft.com/office/powerpoint/2010/main" val="2323529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3EC14-F083-11F3-6859-945481C6A03D}"/>
              </a:ext>
            </a:extLst>
          </p:cNvPr>
          <p:cNvSpPr>
            <a:spLocks noGrp="1"/>
          </p:cNvSpPr>
          <p:nvPr>
            <p:ph type="title"/>
          </p:nvPr>
        </p:nvSpPr>
        <p:spPr/>
        <p:txBody>
          <a:bodyPr/>
          <a:lstStyle/>
          <a:p>
            <a:r>
              <a:rPr lang="en-US"/>
              <a:t>Human Factors Modeling Integration (cont.)</a:t>
            </a:r>
          </a:p>
        </p:txBody>
      </p:sp>
      <p:sp>
        <p:nvSpPr>
          <p:cNvPr id="3" name="Content Placeholder 2">
            <a:extLst>
              <a:ext uri="{FF2B5EF4-FFF2-40B4-BE49-F238E27FC236}">
                <a16:creationId xmlns:a16="http://schemas.microsoft.com/office/drawing/2014/main" id="{EC04EE89-52C1-46A5-A7FE-A1DBED0F7A6A}"/>
              </a:ext>
            </a:extLst>
          </p:cNvPr>
          <p:cNvSpPr>
            <a:spLocks noGrp="1"/>
          </p:cNvSpPr>
          <p:nvPr>
            <p:ph idx="1"/>
          </p:nvPr>
        </p:nvSpPr>
        <p:spPr>
          <a:xfrm>
            <a:off x="500146" y="1335416"/>
            <a:ext cx="6851931" cy="5022243"/>
          </a:xfrm>
        </p:spPr>
        <p:txBody>
          <a:bodyPr>
            <a:normAutofit/>
          </a:bodyPr>
          <a:lstStyle/>
          <a:p>
            <a:pPr>
              <a:spcBef>
                <a:spcPts val="2400"/>
              </a:spcBef>
            </a:pPr>
            <a:r>
              <a:rPr lang="en-US" sz="2400"/>
              <a:t>Modeling capabilities used own assumptions and thresholds</a:t>
            </a:r>
          </a:p>
          <a:p>
            <a:pPr>
              <a:spcBef>
                <a:spcPts val="2400"/>
              </a:spcBef>
            </a:pPr>
            <a:r>
              <a:rPr lang="en-US" sz="2400"/>
              <a:t>Thresholds crossed were marked accordingly in scenario</a:t>
            </a:r>
          </a:p>
          <a:p>
            <a:pPr lvl="1">
              <a:spcBef>
                <a:spcPts val="0"/>
              </a:spcBef>
            </a:pPr>
            <a:r>
              <a:rPr lang="en-US" sz="2400"/>
              <a:t>Mission cancelations could be overruled through adjudicator</a:t>
            </a:r>
          </a:p>
          <a:p>
            <a:pPr>
              <a:spcBef>
                <a:spcPts val="2400"/>
              </a:spcBef>
            </a:pPr>
            <a:r>
              <a:rPr lang="en-US" sz="2400"/>
              <a:t>Validated output against baseline models</a:t>
            </a:r>
          </a:p>
          <a:p>
            <a:pPr>
              <a:spcBef>
                <a:spcPts val="2400"/>
              </a:spcBef>
            </a:pPr>
            <a:r>
              <a:rPr lang="en-US" sz="2400"/>
              <a:t>Interactive dashboard/map show campaign results, modeling outputs, and house data</a:t>
            </a:r>
          </a:p>
          <a:p>
            <a:pPr marL="0" indent="0">
              <a:spcBef>
                <a:spcPts val="2400"/>
              </a:spcBef>
              <a:buNone/>
            </a:pPr>
            <a:endParaRPr lang="en-US" sz="2400"/>
          </a:p>
        </p:txBody>
      </p:sp>
      <p:pic>
        <p:nvPicPr>
          <p:cNvPr id="4" name="Picture 3">
            <a:extLst>
              <a:ext uri="{FF2B5EF4-FFF2-40B4-BE49-F238E27FC236}">
                <a16:creationId xmlns:a16="http://schemas.microsoft.com/office/drawing/2014/main" id="{C84FC8DA-2025-8358-7F0A-4A09DFB40F30}"/>
              </a:ext>
            </a:extLst>
          </p:cNvPr>
          <p:cNvPicPr>
            <a:picLocks noChangeAspect="1"/>
          </p:cNvPicPr>
          <p:nvPr/>
        </p:nvPicPr>
        <p:blipFill>
          <a:blip r:embed="rId2"/>
          <a:stretch>
            <a:fillRect/>
          </a:stretch>
        </p:blipFill>
        <p:spPr>
          <a:xfrm>
            <a:off x="7352077" y="2064391"/>
            <a:ext cx="4764258" cy="3555533"/>
          </a:xfrm>
          <a:prstGeom prst="rect">
            <a:avLst/>
          </a:prstGeom>
          <a:ln>
            <a:solidFill>
              <a:schemeClr val="tx1"/>
            </a:solidFill>
          </a:ln>
        </p:spPr>
      </p:pic>
      <p:sp>
        <p:nvSpPr>
          <p:cNvPr id="5" name="TextBox 4">
            <a:extLst>
              <a:ext uri="{FF2B5EF4-FFF2-40B4-BE49-F238E27FC236}">
                <a16:creationId xmlns:a16="http://schemas.microsoft.com/office/drawing/2014/main" id="{BD979C08-CDB2-F553-B19C-47883507F9D3}"/>
              </a:ext>
            </a:extLst>
          </p:cNvPr>
          <p:cNvSpPr txBox="1"/>
          <p:nvPr/>
        </p:nvSpPr>
        <p:spPr>
          <a:xfrm>
            <a:off x="7352077" y="1756614"/>
            <a:ext cx="4764257"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DE Outputs and Adjudication Table</a:t>
            </a:r>
          </a:p>
        </p:txBody>
      </p:sp>
      <p:sp>
        <p:nvSpPr>
          <p:cNvPr id="6" name="Rectangle 5">
            <a:extLst>
              <a:ext uri="{FF2B5EF4-FFF2-40B4-BE49-F238E27FC236}">
                <a16:creationId xmlns:a16="http://schemas.microsoft.com/office/drawing/2014/main" id="{96C0773D-EDE7-05EA-A8BF-B2143FB90904}"/>
              </a:ext>
            </a:extLst>
          </p:cNvPr>
          <p:cNvSpPr/>
          <p:nvPr/>
        </p:nvSpPr>
        <p:spPr>
          <a:xfrm>
            <a:off x="10159068" y="2307446"/>
            <a:ext cx="503339" cy="3291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39AD42-21B2-6B17-82ED-C3384BFDFDBD}"/>
              </a:ext>
            </a:extLst>
          </p:cNvPr>
          <p:cNvSpPr txBox="1"/>
          <p:nvPr/>
        </p:nvSpPr>
        <p:spPr>
          <a:xfrm>
            <a:off x="9011662" y="5619924"/>
            <a:ext cx="144508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User Input to Update Results</a:t>
            </a:r>
          </a:p>
        </p:txBody>
      </p:sp>
    </p:spTree>
    <p:extLst>
      <p:ext uri="{BB962C8B-B14F-4D97-AF65-F5344CB8AC3E}">
        <p14:creationId xmlns:p14="http://schemas.microsoft.com/office/powerpoint/2010/main" val="89451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EC13-2076-DED0-A0E7-E1D0455C4CF4}"/>
              </a:ext>
            </a:extLst>
          </p:cNvPr>
          <p:cNvSpPr>
            <a:spLocks noGrp="1"/>
          </p:cNvSpPr>
          <p:nvPr>
            <p:ph type="title"/>
          </p:nvPr>
        </p:nvSpPr>
        <p:spPr/>
        <p:txBody>
          <a:bodyPr/>
          <a:lstStyle/>
          <a:p>
            <a:r>
              <a:rPr lang="en-US"/>
              <a:t>Configuration Panel</a:t>
            </a:r>
          </a:p>
        </p:txBody>
      </p:sp>
      <p:sp>
        <p:nvSpPr>
          <p:cNvPr id="3" name="Content Placeholder 2">
            <a:extLst>
              <a:ext uri="{FF2B5EF4-FFF2-40B4-BE49-F238E27FC236}">
                <a16:creationId xmlns:a16="http://schemas.microsoft.com/office/drawing/2014/main" id="{B032EB95-3A13-52BA-FF87-4503818E9B2B}"/>
              </a:ext>
            </a:extLst>
          </p:cNvPr>
          <p:cNvSpPr>
            <a:spLocks noGrp="1"/>
          </p:cNvSpPr>
          <p:nvPr>
            <p:ph idx="1"/>
          </p:nvPr>
        </p:nvSpPr>
        <p:spPr>
          <a:xfrm>
            <a:off x="500147" y="4542290"/>
            <a:ext cx="5820442" cy="1634584"/>
          </a:xfrm>
        </p:spPr>
        <p:txBody>
          <a:bodyPr>
            <a:noAutofit/>
          </a:bodyPr>
          <a:lstStyle/>
          <a:p>
            <a:r>
              <a:rPr lang="en-US" sz="1800"/>
              <a:t>Configuration panel</a:t>
            </a:r>
          </a:p>
          <a:p>
            <a:pPr lvl="1"/>
            <a:r>
              <a:rPr lang="en-US" sz="1800"/>
              <a:t>Select human performance parameters to customize</a:t>
            </a:r>
          </a:p>
          <a:p>
            <a:pPr lvl="1"/>
            <a:r>
              <a:rPr lang="en-US" sz="1800"/>
              <a:t>Select indicator for canceled missions</a:t>
            </a:r>
          </a:p>
          <a:p>
            <a:pPr lvl="1"/>
            <a:r>
              <a:rPr lang="en-US" sz="1800">
                <a:latin typeface="Arial" panose="020B0604020202020204" pitchFamily="34" charset="0"/>
                <a:cs typeface="Arial" panose="020B0604020202020204" pitchFamily="34" charset="0"/>
              </a:rPr>
              <a:t>Change probability aircraft with Mild Fatigue will launch</a:t>
            </a:r>
          </a:p>
          <a:p>
            <a:pPr lvl="1"/>
            <a:endParaRPr lang="en-US" sz="1800"/>
          </a:p>
        </p:txBody>
      </p:sp>
      <p:pic>
        <p:nvPicPr>
          <p:cNvPr id="4" name="Picture 3" descr="Map&#10;&#10;Description automatically generated">
            <a:extLst>
              <a:ext uri="{FF2B5EF4-FFF2-40B4-BE49-F238E27FC236}">
                <a16:creationId xmlns:a16="http://schemas.microsoft.com/office/drawing/2014/main" id="{D3C5509B-8E29-C819-4C73-961FA853BE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147" y="1439789"/>
            <a:ext cx="5576327" cy="2789355"/>
          </a:xfrm>
          <a:prstGeom prst="rect">
            <a:avLst/>
          </a:prstGeom>
          <a:ln w="9525">
            <a:solidFill>
              <a:schemeClr val="tx1"/>
            </a:solidFill>
          </a:ln>
        </p:spPr>
      </p:pic>
      <p:sp>
        <p:nvSpPr>
          <p:cNvPr id="5" name="TextBox 4">
            <a:extLst>
              <a:ext uri="{FF2B5EF4-FFF2-40B4-BE49-F238E27FC236}">
                <a16:creationId xmlns:a16="http://schemas.microsoft.com/office/drawing/2014/main" id="{E0C0AF00-FC8B-7E2A-3F43-89310B354733}"/>
              </a:ext>
            </a:extLst>
          </p:cNvPr>
          <p:cNvSpPr txBox="1"/>
          <p:nvPr/>
        </p:nvSpPr>
        <p:spPr>
          <a:xfrm>
            <a:off x="6914147" y="6012946"/>
            <a:ext cx="3978442" cy="369332"/>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Select bases for directed energy</a:t>
            </a:r>
          </a:p>
        </p:txBody>
      </p:sp>
      <p:pic>
        <p:nvPicPr>
          <p:cNvPr id="6" name="image4.png" descr="Graphical user interface, text, application, email&#10;&#10;Description automatically generated">
            <a:extLst>
              <a:ext uri="{FF2B5EF4-FFF2-40B4-BE49-F238E27FC236}">
                <a16:creationId xmlns:a16="http://schemas.microsoft.com/office/drawing/2014/main" id="{D2281FFB-389F-26DF-1592-A1E9D68E062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6320589" y="1219201"/>
            <a:ext cx="5694948" cy="4186988"/>
          </a:xfrm>
          <a:prstGeom prst="rect">
            <a:avLst/>
          </a:prstGeom>
          <a:ln/>
        </p:spPr>
      </p:pic>
      <p:sp>
        <p:nvSpPr>
          <p:cNvPr id="7" name="TextBox 6">
            <a:extLst>
              <a:ext uri="{FF2B5EF4-FFF2-40B4-BE49-F238E27FC236}">
                <a16:creationId xmlns:a16="http://schemas.microsoft.com/office/drawing/2014/main" id="{BE67EEE6-1CCF-D5D5-0648-C9035EC2C9AF}"/>
              </a:ext>
            </a:extLst>
          </p:cNvPr>
          <p:cNvSpPr txBox="1"/>
          <p:nvPr/>
        </p:nvSpPr>
        <p:spPr>
          <a:xfrm>
            <a:off x="500148" y="4229144"/>
            <a:ext cx="5576326" cy="261610"/>
          </a:xfrm>
          <a:prstGeom prst="rect">
            <a:avLst/>
          </a:prstGeom>
          <a:noFill/>
        </p:spPr>
        <p:txBody>
          <a:bodyPr wrap="square" rtlCol="0">
            <a:spAutoFit/>
          </a:bodyPr>
          <a:lstStyle/>
          <a:p>
            <a:pPr algn="ctr"/>
            <a:r>
              <a:rPr lang="en-US" sz="1100"/>
              <a:t>COMBAT-AFRL/711 Homepage</a:t>
            </a:r>
          </a:p>
        </p:txBody>
      </p:sp>
      <p:sp>
        <p:nvSpPr>
          <p:cNvPr id="8" name="TextBox 7">
            <a:extLst>
              <a:ext uri="{FF2B5EF4-FFF2-40B4-BE49-F238E27FC236}">
                <a16:creationId xmlns:a16="http://schemas.microsoft.com/office/drawing/2014/main" id="{B524709A-C607-A5EA-A122-F8D20DC5E82D}"/>
              </a:ext>
            </a:extLst>
          </p:cNvPr>
          <p:cNvSpPr txBox="1"/>
          <p:nvPr/>
        </p:nvSpPr>
        <p:spPr>
          <a:xfrm>
            <a:off x="6496757" y="5359582"/>
            <a:ext cx="5576326" cy="261610"/>
          </a:xfrm>
          <a:prstGeom prst="rect">
            <a:avLst/>
          </a:prstGeom>
          <a:noFill/>
        </p:spPr>
        <p:txBody>
          <a:bodyPr wrap="square" rtlCol="0">
            <a:spAutoFit/>
          </a:bodyPr>
          <a:lstStyle/>
          <a:p>
            <a:pPr algn="ctr"/>
            <a:r>
              <a:rPr lang="en-US" sz="1100"/>
              <a:t>COMBAT-AFRL/711 Configuration Panel</a:t>
            </a:r>
          </a:p>
        </p:txBody>
      </p:sp>
    </p:spTree>
    <p:extLst>
      <p:ext uri="{BB962C8B-B14F-4D97-AF65-F5344CB8AC3E}">
        <p14:creationId xmlns:p14="http://schemas.microsoft.com/office/powerpoint/2010/main" val="244835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5A61-EE1A-E5F1-B803-F22C64E7115E}"/>
              </a:ext>
            </a:extLst>
          </p:cNvPr>
          <p:cNvSpPr>
            <a:spLocks noGrp="1"/>
          </p:cNvSpPr>
          <p:nvPr>
            <p:ph type="title"/>
          </p:nvPr>
        </p:nvSpPr>
        <p:spPr/>
        <p:txBody>
          <a:bodyPr/>
          <a:lstStyle/>
          <a:p>
            <a:r>
              <a:rPr lang="en-US"/>
              <a:t>Map Panel</a:t>
            </a:r>
          </a:p>
        </p:txBody>
      </p:sp>
      <p:sp>
        <p:nvSpPr>
          <p:cNvPr id="3" name="Content Placeholder 2">
            <a:extLst>
              <a:ext uri="{FF2B5EF4-FFF2-40B4-BE49-F238E27FC236}">
                <a16:creationId xmlns:a16="http://schemas.microsoft.com/office/drawing/2014/main" id="{8F431BEC-DB2B-DE53-8487-DA16B2859920}"/>
              </a:ext>
            </a:extLst>
          </p:cNvPr>
          <p:cNvSpPr>
            <a:spLocks noGrp="1"/>
          </p:cNvSpPr>
          <p:nvPr>
            <p:ph idx="1"/>
          </p:nvPr>
        </p:nvSpPr>
        <p:spPr>
          <a:xfrm>
            <a:off x="500146" y="1335416"/>
            <a:ext cx="5034380" cy="5022243"/>
          </a:xfrm>
        </p:spPr>
        <p:txBody>
          <a:bodyPr>
            <a:normAutofit/>
          </a:bodyPr>
          <a:lstStyle/>
          <a:p>
            <a:pPr>
              <a:spcBef>
                <a:spcPts val="2400"/>
              </a:spcBef>
            </a:pPr>
            <a:r>
              <a:rPr lang="en-US" sz="2400"/>
              <a:t>Map panel visualizes bases &amp; aircraft</a:t>
            </a:r>
          </a:p>
          <a:p>
            <a:pPr>
              <a:spcBef>
                <a:spcPts val="2400"/>
              </a:spcBef>
            </a:pPr>
            <a:r>
              <a:rPr lang="en-US" sz="2400"/>
              <a:t>Aircraft color</a:t>
            </a:r>
          </a:p>
          <a:p>
            <a:pPr lvl="1">
              <a:spcBef>
                <a:spcPts val="0"/>
              </a:spcBef>
            </a:pPr>
            <a:r>
              <a:rPr lang="en-US" sz="2400"/>
              <a:t>Canceled mission - Grey</a:t>
            </a:r>
          </a:p>
          <a:p>
            <a:pPr>
              <a:spcBef>
                <a:spcPts val="2400"/>
              </a:spcBef>
            </a:pPr>
            <a:r>
              <a:rPr lang="en-US" sz="2400"/>
              <a:t>Rings</a:t>
            </a:r>
          </a:p>
          <a:p>
            <a:pPr lvl="1">
              <a:spcBef>
                <a:spcPts val="0"/>
              </a:spcBef>
            </a:pPr>
            <a:r>
              <a:rPr lang="en-US" sz="2400"/>
              <a:t>Mild Fatigue – Yellow</a:t>
            </a:r>
          </a:p>
          <a:p>
            <a:pPr lvl="1">
              <a:spcBef>
                <a:spcPts val="0"/>
              </a:spcBef>
            </a:pPr>
            <a:r>
              <a:rPr lang="en-US" sz="2400"/>
              <a:t>Severe Fatigue – Orange</a:t>
            </a:r>
          </a:p>
          <a:p>
            <a:pPr lvl="1">
              <a:spcBef>
                <a:spcPts val="0"/>
              </a:spcBef>
            </a:pPr>
            <a:r>
              <a:rPr lang="en-US" sz="2400"/>
              <a:t>DE Effect – Purple</a:t>
            </a:r>
          </a:p>
          <a:p>
            <a:pPr lvl="1">
              <a:spcBef>
                <a:spcPts val="0"/>
              </a:spcBef>
            </a:pPr>
            <a:r>
              <a:rPr lang="en-US" sz="2400"/>
              <a:t>DE and Fatigue Effect – Brown</a:t>
            </a:r>
          </a:p>
          <a:p>
            <a:pPr lvl="1"/>
            <a:endParaRPr lang="en-US"/>
          </a:p>
        </p:txBody>
      </p:sp>
      <p:grpSp>
        <p:nvGrpSpPr>
          <p:cNvPr id="4" name="Group 3">
            <a:extLst>
              <a:ext uri="{FF2B5EF4-FFF2-40B4-BE49-F238E27FC236}">
                <a16:creationId xmlns:a16="http://schemas.microsoft.com/office/drawing/2014/main" id="{3F566775-FEE3-E087-C1DF-2F1F9948A9FB}"/>
              </a:ext>
            </a:extLst>
          </p:cNvPr>
          <p:cNvGrpSpPr/>
          <p:nvPr/>
        </p:nvGrpSpPr>
        <p:grpSpPr>
          <a:xfrm>
            <a:off x="5748253" y="1335416"/>
            <a:ext cx="5943600" cy="4275455"/>
            <a:chOff x="0" y="0"/>
            <a:chExt cx="5943600" cy="4275455"/>
          </a:xfrm>
        </p:grpSpPr>
        <p:pic>
          <p:nvPicPr>
            <p:cNvPr id="5" name="Picture 4">
              <a:extLst>
                <a:ext uri="{FF2B5EF4-FFF2-40B4-BE49-F238E27FC236}">
                  <a16:creationId xmlns:a16="http://schemas.microsoft.com/office/drawing/2014/main" id="{E75FA577-ED94-1EA3-A10B-D4C7DDE41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943600" cy="4275455"/>
            </a:xfrm>
            <a:prstGeom prst="rect">
              <a:avLst/>
            </a:prstGeom>
            <a:ln w="9525">
              <a:solidFill>
                <a:schemeClr val="tx1"/>
              </a:solidFill>
            </a:ln>
          </p:spPr>
        </p:pic>
        <p:sp>
          <p:nvSpPr>
            <p:cNvPr id="6" name="Rectangle 5">
              <a:extLst>
                <a:ext uri="{FF2B5EF4-FFF2-40B4-BE49-F238E27FC236}">
                  <a16:creationId xmlns:a16="http://schemas.microsoft.com/office/drawing/2014/main" id="{944C57A7-06D0-DE99-C0A2-C84BBEE541FA}"/>
                </a:ext>
              </a:extLst>
            </p:cNvPr>
            <p:cNvSpPr/>
            <p:nvPr/>
          </p:nvSpPr>
          <p:spPr>
            <a:xfrm>
              <a:off x="1952873" y="1626870"/>
              <a:ext cx="532571" cy="373132"/>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 Box 5">
              <a:extLst>
                <a:ext uri="{FF2B5EF4-FFF2-40B4-BE49-F238E27FC236}">
                  <a16:creationId xmlns:a16="http://schemas.microsoft.com/office/drawing/2014/main" id="{2F73B151-3B22-9E12-F757-20B930ECC431}"/>
                </a:ext>
              </a:extLst>
            </p:cNvPr>
            <p:cNvSpPr txBox="1"/>
            <p:nvPr/>
          </p:nvSpPr>
          <p:spPr>
            <a:xfrm>
              <a:off x="1475795" y="1364477"/>
              <a:ext cx="1645920" cy="516255"/>
            </a:xfrm>
            <a:prstGeom prst="rect">
              <a:avLst/>
            </a:prstGeom>
            <a:noFill/>
            <a:ln w="9525">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Canceled Mission</a:t>
              </a:r>
              <a:endParaRPr lang="en-US" sz="1000">
                <a:effectLst/>
                <a:latin typeface="Times New Roman" panose="02020603050405020304" pitchFamily="18" charset="0"/>
                <a:ea typeface="Times New Roman" panose="02020603050405020304" pitchFamily="18" charset="0"/>
              </a:endParaRPr>
            </a:p>
          </p:txBody>
        </p:sp>
      </p:grpSp>
      <p:pic>
        <p:nvPicPr>
          <p:cNvPr id="11" name="image3.png" descr="A picture containing graphical user interface&#10;&#10;Description automatically generated">
            <a:extLst>
              <a:ext uri="{FF2B5EF4-FFF2-40B4-BE49-F238E27FC236}">
                <a16:creationId xmlns:a16="http://schemas.microsoft.com/office/drawing/2014/main" id="{A904D458-AE6C-7AD0-9BA7-882C0500C0CB}"/>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6205192" y="5128100"/>
            <a:ext cx="4688950" cy="1283007"/>
          </a:xfrm>
          <a:prstGeom prst="rect">
            <a:avLst/>
          </a:prstGeom>
          <a:ln/>
        </p:spPr>
      </p:pic>
      <p:sp>
        <p:nvSpPr>
          <p:cNvPr id="12" name="TextBox 11">
            <a:extLst>
              <a:ext uri="{FF2B5EF4-FFF2-40B4-BE49-F238E27FC236}">
                <a16:creationId xmlns:a16="http://schemas.microsoft.com/office/drawing/2014/main" id="{53E4AFF9-80C6-2DC7-F440-1F20912C5A33}"/>
              </a:ext>
            </a:extLst>
          </p:cNvPr>
          <p:cNvSpPr txBox="1"/>
          <p:nvPr/>
        </p:nvSpPr>
        <p:spPr>
          <a:xfrm>
            <a:off x="5748253" y="1088396"/>
            <a:ext cx="5943600" cy="261610"/>
          </a:xfrm>
          <a:prstGeom prst="rect">
            <a:avLst/>
          </a:prstGeom>
          <a:noFill/>
        </p:spPr>
        <p:txBody>
          <a:bodyPr wrap="square" rtlCol="0">
            <a:spAutoFit/>
          </a:bodyPr>
          <a:lstStyle/>
          <a:p>
            <a:pPr algn="ctr"/>
            <a:r>
              <a:rPr lang="en-US" sz="1100">
                <a:latin typeface="Arial" panose="020B0604020202020204" pitchFamily="34" charset="0"/>
                <a:cs typeface="Arial" panose="020B0604020202020204" pitchFamily="34" charset="0"/>
              </a:rPr>
              <a:t>COMBAT-AFRL/711 Map Panel and Indicators</a:t>
            </a:r>
          </a:p>
        </p:txBody>
      </p:sp>
    </p:spTree>
    <p:extLst>
      <p:ext uri="{BB962C8B-B14F-4D97-AF65-F5344CB8AC3E}">
        <p14:creationId xmlns:p14="http://schemas.microsoft.com/office/powerpoint/2010/main" val="269449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DEB0-6164-EF0B-19B1-740C96B85EE3}"/>
              </a:ext>
            </a:extLst>
          </p:cNvPr>
          <p:cNvSpPr>
            <a:spLocks noGrp="1"/>
          </p:cNvSpPr>
          <p:nvPr>
            <p:ph type="title"/>
          </p:nvPr>
        </p:nvSpPr>
        <p:spPr/>
        <p:txBody>
          <a:bodyPr/>
          <a:lstStyle/>
          <a:p>
            <a:r>
              <a:rPr lang="en-US"/>
              <a:t>Interactive Plots and Graphs</a:t>
            </a:r>
          </a:p>
        </p:txBody>
      </p:sp>
      <p:sp>
        <p:nvSpPr>
          <p:cNvPr id="3" name="Content Placeholder 2">
            <a:extLst>
              <a:ext uri="{FF2B5EF4-FFF2-40B4-BE49-F238E27FC236}">
                <a16:creationId xmlns:a16="http://schemas.microsoft.com/office/drawing/2014/main" id="{BB215107-AF2B-6240-5EBA-05C6FDD8326D}"/>
              </a:ext>
            </a:extLst>
          </p:cNvPr>
          <p:cNvSpPr>
            <a:spLocks noGrp="1"/>
          </p:cNvSpPr>
          <p:nvPr>
            <p:ph idx="1"/>
          </p:nvPr>
        </p:nvSpPr>
        <p:spPr>
          <a:xfrm>
            <a:off x="500147" y="1335416"/>
            <a:ext cx="4887930" cy="5022243"/>
          </a:xfrm>
        </p:spPr>
        <p:txBody>
          <a:bodyPr>
            <a:normAutofit/>
          </a:bodyPr>
          <a:lstStyle/>
          <a:p>
            <a:r>
              <a:rPr lang="en-US" sz="2400"/>
              <a:t>Interactive scatter plot and graphs</a:t>
            </a:r>
          </a:p>
          <a:p>
            <a:pPr lvl="1"/>
            <a:r>
              <a:rPr lang="en-US" sz="2400"/>
              <a:t>Mission types</a:t>
            </a:r>
          </a:p>
          <a:p>
            <a:pPr lvl="1"/>
            <a:r>
              <a:rPr lang="en-US" sz="2400"/>
              <a:t>Bases</a:t>
            </a:r>
          </a:p>
          <a:p>
            <a:pPr lvl="1"/>
            <a:r>
              <a:rPr lang="en-US" sz="2400"/>
              <a:t>Platforms</a:t>
            </a:r>
          </a:p>
          <a:p>
            <a:pPr lvl="1"/>
            <a:r>
              <a:rPr lang="en-US" sz="2400"/>
              <a:t>Outputs</a:t>
            </a:r>
          </a:p>
        </p:txBody>
      </p:sp>
      <p:grpSp>
        <p:nvGrpSpPr>
          <p:cNvPr id="19" name="Group 18">
            <a:extLst>
              <a:ext uri="{FF2B5EF4-FFF2-40B4-BE49-F238E27FC236}">
                <a16:creationId xmlns:a16="http://schemas.microsoft.com/office/drawing/2014/main" id="{D0BADC84-AB36-0847-325B-333ED14BC05E}"/>
              </a:ext>
            </a:extLst>
          </p:cNvPr>
          <p:cNvGrpSpPr/>
          <p:nvPr/>
        </p:nvGrpSpPr>
        <p:grpSpPr>
          <a:xfrm>
            <a:off x="4843892" y="1219201"/>
            <a:ext cx="7247138" cy="4775788"/>
            <a:chOff x="4825230" y="1219201"/>
            <a:chExt cx="7247138" cy="4775788"/>
          </a:xfrm>
        </p:grpSpPr>
        <p:sp>
          <p:nvSpPr>
            <p:cNvPr id="12" name="Rectangle 11">
              <a:extLst>
                <a:ext uri="{FF2B5EF4-FFF2-40B4-BE49-F238E27FC236}">
                  <a16:creationId xmlns:a16="http://schemas.microsoft.com/office/drawing/2014/main" id="{67D381A0-1C5C-715E-2128-5E07BED27D35}"/>
                </a:ext>
              </a:extLst>
            </p:cNvPr>
            <p:cNvSpPr/>
            <p:nvPr/>
          </p:nvSpPr>
          <p:spPr>
            <a:xfrm>
              <a:off x="4825230" y="4348056"/>
              <a:ext cx="7242048" cy="1646933"/>
            </a:xfrm>
            <a:prstGeom prst="rect">
              <a:avLst/>
            </a:prstGeom>
            <a:solidFill>
              <a:srgbClr val="343A3F"/>
            </a:solidFill>
            <a:ln>
              <a:solidFill>
                <a:srgbClr val="343A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F834DD-BBC7-6BF9-FF5A-6875AE2B546E}"/>
                </a:ext>
              </a:extLst>
            </p:cNvPr>
            <p:cNvPicPr>
              <a:picLocks noChangeAspect="1"/>
            </p:cNvPicPr>
            <p:nvPr/>
          </p:nvPicPr>
          <p:blipFill>
            <a:blip r:embed="rId2"/>
            <a:stretch>
              <a:fillRect/>
            </a:stretch>
          </p:blipFill>
          <p:spPr>
            <a:xfrm>
              <a:off x="4825231" y="1219201"/>
              <a:ext cx="7247137" cy="3128854"/>
            </a:xfrm>
            <a:prstGeom prst="rect">
              <a:avLst/>
            </a:prstGeom>
            <a:ln>
              <a:noFill/>
            </a:ln>
          </p:spPr>
        </p:pic>
        <p:pic>
          <p:nvPicPr>
            <p:cNvPr id="11" name="Picture 10">
              <a:extLst>
                <a:ext uri="{FF2B5EF4-FFF2-40B4-BE49-F238E27FC236}">
                  <a16:creationId xmlns:a16="http://schemas.microsoft.com/office/drawing/2014/main" id="{31CFBF42-E4B4-C04C-5DCB-58606E023FAE}"/>
                </a:ext>
              </a:extLst>
            </p:cNvPr>
            <p:cNvPicPr>
              <a:picLocks noChangeAspect="1"/>
            </p:cNvPicPr>
            <p:nvPr/>
          </p:nvPicPr>
          <p:blipFill>
            <a:blip r:embed="rId3"/>
            <a:stretch>
              <a:fillRect/>
            </a:stretch>
          </p:blipFill>
          <p:spPr>
            <a:xfrm>
              <a:off x="4937690" y="4339262"/>
              <a:ext cx="7031736" cy="1537512"/>
            </a:xfrm>
            <a:prstGeom prst="rect">
              <a:avLst/>
            </a:prstGeom>
          </p:spPr>
        </p:pic>
      </p:grpSp>
      <p:pic>
        <p:nvPicPr>
          <p:cNvPr id="16" name="Picture 15">
            <a:extLst>
              <a:ext uri="{FF2B5EF4-FFF2-40B4-BE49-F238E27FC236}">
                <a16:creationId xmlns:a16="http://schemas.microsoft.com/office/drawing/2014/main" id="{EF8C8671-92F6-3CC2-7354-D8AADFE243F1}"/>
              </a:ext>
            </a:extLst>
          </p:cNvPr>
          <p:cNvPicPr>
            <a:picLocks noChangeAspect="1"/>
          </p:cNvPicPr>
          <p:nvPr/>
        </p:nvPicPr>
        <p:blipFill rotWithShape="1">
          <a:blip r:embed="rId4"/>
          <a:srcRect l="13852" t="2896" r="13292"/>
          <a:stretch/>
        </p:blipFill>
        <p:spPr>
          <a:xfrm>
            <a:off x="204098" y="4112433"/>
            <a:ext cx="2054009" cy="2095069"/>
          </a:xfrm>
          <a:prstGeom prst="rect">
            <a:avLst/>
          </a:prstGeom>
        </p:spPr>
      </p:pic>
      <p:pic>
        <p:nvPicPr>
          <p:cNvPr id="18" name="Picture 17">
            <a:extLst>
              <a:ext uri="{FF2B5EF4-FFF2-40B4-BE49-F238E27FC236}">
                <a16:creationId xmlns:a16="http://schemas.microsoft.com/office/drawing/2014/main" id="{B0C67334-AF9E-4FB0-740E-113138D1A606}"/>
              </a:ext>
            </a:extLst>
          </p:cNvPr>
          <p:cNvPicPr>
            <a:picLocks noChangeAspect="1"/>
          </p:cNvPicPr>
          <p:nvPr/>
        </p:nvPicPr>
        <p:blipFill>
          <a:blip r:embed="rId5"/>
          <a:stretch>
            <a:fillRect/>
          </a:stretch>
        </p:blipFill>
        <p:spPr>
          <a:xfrm>
            <a:off x="2463210" y="4114063"/>
            <a:ext cx="2163500" cy="2095069"/>
          </a:xfrm>
          <a:prstGeom prst="rect">
            <a:avLst/>
          </a:prstGeom>
        </p:spPr>
      </p:pic>
    </p:spTree>
    <p:extLst>
      <p:ext uri="{BB962C8B-B14F-4D97-AF65-F5344CB8AC3E}">
        <p14:creationId xmlns:p14="http://schemas.microsoft.com/office/powerpoint/2010/main" val="108983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48FD-B74A-61F1-BFCB-E73FBFB31A8C}"/>
              </a:ext>
            </a:extLst>
          </p:cNvPr>
          <p:cNvSpPr>
            <a:spLocks noGrp="1"/>
          </p:cNvSpPr>
          <p:nvPr>
            <p:ph type="title"/>
          </p:nvPr>
        </p:nvSpPr>
        <p:spPr/>
        <p:txBody>
          <a:bodyPr/>
          <a:lstStyle/>
          <a:p>
            <a:r>
              <a:rPr lang="en-US"/>
              <a:t>Wargaming Scenario</a:t>
            </a:r>
          </a:p>
        </p:txBody>
      </p:sp>
      <p:sp>
        <p:nvSpPr>
          <p:cNvPr id="3" name="Content Placeholder 2">
            <a:extLst>
              <a:ext uri="{FF2B5EF4-FFF2-40B4-BE49-F238E27FC236}">
                <a16:creationId xmlns:a16="http://schemas.microsoft.com/office/drawing/2014/main" id="{7D2C2524-E6BC-BBBE-B1CD-3890C2F29381}"/>
              </a:ext>
            </a:extLst>
          </p:cNvPr>
          <p:cNvSpPr>
            <a:spLocks noGrp="1"/>
          </p:cNvSpPr>
          <p:nvPr>
            <p:ph idx="1"/>
          </p:nvPr>
        </p:nvSpPr>
        <p:spPr>
          <a:xfrm>
            <a:off x="500147" y="1335416"/>
            <a:ext cx="6381915" cy="5022243"/>
          </a:xfrm>
        </p:spPr>
        <p:txBody>
          <a:bodyPr>
            <a:noAutofit/>
          </a:bodyPr>
          <a:lstStyle/>
          <a:p>
            <a:pPr>
              <a:spcBef>
                <a:spcPts val="2400"/>
              </a:spcBef>
            </a:pPr>
            <a:r>
              <a:rPr lang="en-US" sz="2100"/>
              <a:t>Synthetic scenario for unclassified discussion (actual COMBAT-AFRL/711 fatigue study used classified wargame data)</a:t>
            </a:r>
          </a:p>
          <a:p>
            <a:pPr>
              <a:spcBef>
                <a:spcPts val="2400"/>
              </a:spcBef>
            </a:pPr>
            <a:r>
              <a:rPr lang="en-US" sz="2100"/>
              <a:t>Fictional conflict with Blue forces in North America and Europe, Red forces centered in Africa</a:t>
            </a:r>
          </a:p>
          <a:p>
            <a:pPr>
              <a:spcBef>
                <a:spcPts val="2400"/>
              </a:spcBef>
            </a:pPr>
            <a:r>
              <a:rPr lang="en-US" sz="2100"/>
              <a:t>Mobility treadmill, bomber treadmill, DCA, and Fires</a:t>
            </a:r>
          </a:p>
          <a:p>
            <a:pPr lvl="1">
              <a:spcBef>
                <a:spcPts val="0"/>
              </a:spcBef>
            </a:pPr>
            <a:r>
              <a:rPr lang="en-US" sz="2100"/>
              <a:t>Long duration missions with air refueling points</a:t>
            </a:r>
          </a:p>
          <a:p>
            <a:pPr>
              <a:spcBef>
                <a:spcPts val="2400"/>
              </a:spcBef>
            </a:pPr>
            <a:r>
              <a:rPr lang="en-US" sz="2100"/>
              <a:t>Blue main operating based defending island off coast of Madagascar</a:t>
            </a:r>
          </a:p>
          <a:p>
            <a:pPr>
              <a:spcBef>
                <a:spcPts val="2400"/>
              </a:spcBef>
            </a:pPr>
            <a:r>
              <a:rPr lang="en-US" sz="2100"/>
              <a:t>Red tried to cross channel to capture Madagascar</a:t>
            </a:r>
          </a:p>
        </p:txBody>
      </p:sp>
      <p:pic>
        <p:nvPicPr>
          <p:cNvPr id="4" name="Picture 3">
            <a:extLst>
              <a:ext uri="{FF2B5EF4-FFF2-40B4-BE49-F238E27FC236}">
                <a16:creationId xmlns:a16="http://schemas.microsoft.com/office/drawing/2014/main" id="{591553ED-2C03-5178-F4F9-09E3012575E4}"/>
              </a:ext>
            </a:extLst>
          </p:cNvPr>
          <p:cNvPicPr>
            <a:picLocks noChangeAspect="1"/>
          </p:cNvPicPr>
          <p:nvPr/>
        </p:nvPicPr>
        <p:blipFill>
          <a:blip r:embed="rId2"/>
          <a:stretch>
            <a:fillRect/>
          </a:stretch>
        </p:blipFill>
        <p:spPr>
          <a:xfrm>
            <a:off x="6882062" y="1565064"/>
            <a:ext cx="5240875" cy="2212465"/>
          </a:xfrm>
          <a:prstGeom prst="rect">
            <a:avLst/>
          </a:prstGeom>
          <a:ln>
            <a:solidFill>
              <a:schemeClr val="tx1"/>
            </a:solidFill>
          </a:ln>
        </p:spPr>
      </p:pic>
      <p:pic>
        <p:nvPicPr>
          <p:cNvPr id="5" name="Picture 4">
            <a:extLst>
              <a:ext uri="{FF2B5EF4-FFF2-40B4-BE49-F238E27FC236}">
                <a16:creationId xmlns:a16="http://schemas.microsoft.com/office/drawing/2014/main" id="{85BC875E-4172-DFCF-F475-EF0850387817}"/>
              </a:ext>
            </a:extLst>
          </p:cNvPr>
          <p:cNvPicPr>
            <a:picLocks noChangeAspect="1"/>
          </p:cNvPicPr>
          <p:nvPr/>
        </p:nvPicPr>
        <p:blipFill>
          <a:blip r:embed="rId3"/>
          <a:stretch>
            <a:fillRect/>
          </a:stretch>
        </p:blipFill>
        <p:spPr>
          <a:xfrm>
            <a:off x="7354456" y="4082902"/>
            <a:ext cx="4039164" cy="2400635"/>
          </a:xfrm>
          <a:prstGeom prst="rect">
            <a:avLst/>
          </a:prstGeom>
          <a:ln>
            <a:solidFill>
              <a:schemeClr val="tx1"/>
            </a:solidFill>
          </a:ln>
        </p:spPr>
      </p:pic>
      <p:sp>
        <p:nvSpPr>
          <p:cNvPr id="6" name="TextBox 5">
            <a:extLst>
              <a:ext uri="{FF2B5EF4-FFF2-40B4-BE49-F238E27FC236}">
                <a16:creationId xmlns:a16="http://schemas.microsoft.com/office/drawing/2014/main" id="{BA20E858-54D7-5429-7865-A1AD5E74A7A9}"/>
              </a:ext>
            </a:extLst>
          </p:cNvPr>
          <p:cNvSpPr txBox="1"/>
          <p:nvPr/>
        </p:nvSpPr>
        <p:spPr>
          <a:xfrm>
            <a:off x="6882062" y="1219201"/>
            <a:ext cx="524087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World View of Unclassified Synthetic Scenario</a:t>
            </a:r>
          </a:p>
        </p:txBody>
      </p:sp>
      <p:sp>
        <p:nvSpPr>
          <p:cNvPr id="7" name="TextBox 6">
            <a:extLst>
              <a:ext uri="{FF2B5EF4-FFF2-40B4-BE49-F238E27FC236}">
                <a16:creationId xmlns:a16="http://schemas.microsoft.com/office/drawing/2014/main" id="{19D346CA-5CA6-842E-FBB2-7F4A509BE59A}"/>
              </a:ext>
            </a:extLst>
          </p:cNvPr>
          <p:cNvSpPr txBox="1"/>
          <p:nvPr/>
        </p:nvSpPr>
        <p:spPr>
          <a:xfrm>
            <a:off x="6882062" y="3754060"/>
            <a:ext cx="5240875"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Main Operating Bases</a:t>
            </a:r>
          </a:p>
        </p:txBody>
      </p:sp>
      <p:sp>
        <p:nvSpPr>
          <p:cNvPr id="8" name="TextBox 7">
            <a:extLst>
              <a:ext uri="{FF2B5EF4-FFF2-40B4-BE49-F238E27FC236}">
                <a16:creationId xmlns:a16="http://schemas.microsoft.com/office/drawing/2014/main" id="{96D3550A-DE35-865C-8C9E-46AB084FF613}"/>
              </a:ext>
            </a:extLst>
          </p:cNvPr>
          <p:cNvSpPr txBox="1"/>
          <p:nvPr/>
        </p:nvSpPr>
        <p:spPr>
          <a:xfrm>
            <a:off x="10005838" y="4933402"/>
            <a:ext cx="941796" cy="276999"/>
          </a:xfrm>
          <a:prstGeom prst="rect">
            <a:avLst/>
          </a:prstGeom>
          <a:noFill/>
          <a:ln>
            <a:solidFill>
              <a:schemeClr val="tx1"/>
            </a:solidFill>
          </a:ln>
        </p:spPr>
        <p:txBody>
          <a:bodyPr wrap="square" rtlCol="0">
            <a:spAutoFit/>
          </a:bodyPr>
          <a:lstStyle/>
          <a:p>
            <a:pPr algn="ctr"/>
            <a:r>
              <a:rPr lang="en-US" sz="1200">
                <a:latin typeface="Arial" panose="020B0604020202020204" pitchFamily="34" charset="0"/>
                <a:cs typeface="Arial" panose="020B0604020202020204" pitchFamily="34" charset="0"/>
              </a:rPr>
              <a:t>Mogadishu</a:t>
            </a:r>
          </a:p>
        </p:txBody>
      </p:sp>
      <p:cxnSp>
        <p:nvCxnSpPr>
          <p:cNvPr id="9" name="Straight Arrow Connector 8">
            <a:extLst>
              <a:ext uri="{FF2B5EF4-FFF2-40B4-BE49-F238E27FC236}">
                <a16:creationId xmlns:a16="http://schemas.microsoft.com/office/drawing/2014/main" id="{D8A0E824-A7EC-1411-C1DF-02A2FBDFD797}"/>
              </a:ext>
            </a:extLst>
          </p:cNvPr>
          <p:cNvCxnSpPr/>
          <p:nvPr/>
        </p:nvCxnSpPr>
        <p:spPr>
          <a:xfrm flipH="1">
            <a:off x="9764785" y="5102026"/>
            <a:ext cx="241053" cy="41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34A446-D886-FB74-BCA7-B2531DB64F20}"/>
              </a:ext>
            </a:extLst>
          </p:cNvPr>
          <p:cNvSpPr txBox="1"/>
          <p:nvPr/>
        </p:nvSpPr>
        <p:spPr>
          <a:xfrm>
            <a:off x="9374038" y="5943056"/>
            <a:ext cx="1488193" cy="461665"/>
          </a:xfrm>
          <a:prstGeom prst="rect">
            <a:avLst/>
          </a:prstGeom>
          <a:noFill/>
          <a:ln>
            <a:solidFill>
              <a:schemeClr val="tx1"/>
            </a:solidFill>
          </a:ln>
        </p:spPr>
        <p:txBody>
          <a:bodyPr wrap="square" rtlCol="0">
            <a:spAutoFit/>
          </a:bodyPr>
          <a:lstStyle/>
          <a:p>
            <a:pPr algn="ctr"/>
            <a:r>
              <a:rPr lang="en-US" sz="1200">
                <a:latin typeface="Arial" panose="020B0604020202020204" pitchFamily="34" charset="0"/>
                <a:cs typeface="Arial" panose="020B0604020202020204" pitchFamily="34" charset="0"/>
              </a:rPr>
              <a:t>Red Ships Crossing Channel</a:t>
            </a:r>
          </a:p>
        </p:txBody>
      </p:sp>
      <p:cxnSp>
        <p:nvCxnSpPr>
          <p:cNvPr id="11" name="Straight Arrow Connector 10">
            <a:extLst>
              <a:ext uri="{FF2B5EF4-FFF2-40B4-BE49-F238E27FC236}">
                <a16:creationId xmlns:a16="http://schemas.microsoft.com/office/drawing/2014/main" id="{D28D58E4-C0D1-BDB0-D948-80022A6C8413}"/>
              </a:ext>
            </a:extLst>
          </p:cNvPr>
          <p:cNvCxnSpPr>
            <a:cxnSpLocks/>
          </p:cNvCxnSpPr>
          <p:nvPr/>
        </p:nvCxnSpPr>
        <p:spPr>
          <a:xfrm flipH="1" flipV="1">
            <a:off x="9664117" y="5752817"/>
            <a:ext cx="503340" cy="1902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67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65B76-FE1A-0ED1-A846-CCDCDA520949}"/>
              </a:ext>
            </a:extLst>
          </p:cNvPr>
          <p:cNvSpPr>
            <a:spLocks noGrp="1"/>
          </p:cNvSpPr>
          <p:nvPr>
            <p:ph type="title"/>
          </p:nvPr>
        </p:nvSpPr>
        <p:spPr/>
        <p:txBody>
          <a:bodyPr/>
          <a:lstStyle/>
          <a:p>
            <a:r>
              <a:rPr lang="en-US"/>
              <a:t>Scenario Analysis</a:t>
            </a:r>
          </a:p>
        </p:txBody>
      </p:sp>
      <p:sp>
        <p:nvSpPr>
          <p:cNvPr id="3" name="Content Placeholder 2">
            <a:extLst>
              <a:ext uri="{FF2B5EF4-FFF2-40B4-BE49-F238E27FC236}">
                <a16:creationId xmlns:a16="http://schemas.microsoft.com/office/drawing/2014/main" id="{C1671843-C6E4-9ACE-1962-2B40D5FCBDE4}"/>
              </a:ext>
            </a:extLst>
          </p:cNvPr>
          <p:cNvSpPr>
            <a:spLocks noGrp="1"/>
          </p:cNvSpPr>
          <p:nvPr>
            <p:ph idx="1"/>
          </p:nvPr>
        </p:nvSpPr>
        <p:spPr/>
        <p:txBody>
          <a:bodyPr>
            <a:normAutofit/>
          </a:bodyPr>
          <a:lstStyle/>
          <a:p>
            <a:pPr>
              <a:spcBef>
                <a:spcPts val="0"/>
              </a:spcBef>
            </a:pPr>
            <a:r>
              <a:rPr lang="en-US" sz="2400"/>
              <a:t>Baseline of scenario with no human factors compared to implementation with human factors modeling</a:t>
            </a:r>
          </a:p>
          <a:p>
            <a:pPr lvl="1">
              <a:spcBef>
                <a:spcPts val="0"/>
              </a:spcBef>
            </a:pPr>
            <a:r>
              <a:rPr lang="en-US" sz="2400"/>
              <a:t>Baseline – all missions launch and execute</a:t>
            </a:r>
          </a:p>
          <a:p>
            <a:pPr>
              <a:spcBef>
                <a:spcPts val="2400"/>
              </a:spcBef>
            </a:pPr>
            <a:r>
              <a:rPr lang="en-US" sz="2400"/>
              <a:t>Flags of fatigue and DE effects on missions used to calculate percentage of missions impacted and canceled</a:t>
            </a:r>
          </a:p>
          <a:p>
            <a:pPr>
              <a:spcBef>
                <a:spcPts val="2400"/>
              </a:spcBef>
            </a:pPr>
            <a:r>
              <a:rPr lang="en-US" sz="2400"/>
              <a:t>Cascading effects examined by quantifying mission types impacted by canceled missions</a:t>
            </a:r>
          </a:p>
        </p:txBody>
      </p:sp>
      <p:pic>
        <p:nvPicPr>
          <p:cNvPr id="5" name="Picture 4">
            <a:extLst>
              <a:ext uri="{FF2B5EF4-FFF2-40B4-BE49-F238E27FC236}">
                <a16:creationId xmlns:a16="http://schemas.microsoft.com/office/drawing/2014/main" id="{2098CE72-26EA-2E6A-959A-A7132DBCD86E}"/>
              </a:ext>
            </a:extLst>
          </p:cNvPr>
          <p:cNvPicPr>
            <a:picLocks noChangeAspect="1"/>
          </p:cNvPicPr>
          <p:nvPr/>
        </p:nvPicPr>
        <p:blipFill>
          <a:blip r:embed="rId2"/>
          <a:stretch>
            <a:fillRect/>
          </a:stretch>
        </p:blipFill>
        <p:spPr>
          <a:xfrm>
            <a:off x="6722118" y="4278033"/>
            <a:ext cx="4859313" cy="2195841"/>
          </a:xfrm>
          <a:prstGeom prst="rect">
            <a:avLst/>
          </a:prstGeom>
        </p:spPr>
      </p:pic>
      <p:pic>
        <p:nvPicPr>
          <p:cNvPr id="9" name="Picture 8">
            <a:extLst>
              <a:ext uri="{FF2B5EF4-FFF2-40B4-BE49-F238E27FC236}">
                <a16:creationId xmlns:a16="http://schemas.microsoft.com/office/drawing/2014/main" id="{DE2829F8-B6D5-3CFD-D7B5-7C7F25BF670A}"/>
              </a:ext>
            </a:extLst>
          </p:cNvPr>
          <p:cNvPicPr>
            <a:picLocks noChangeAspect="1"/>
          </p:cNvPicPr>
          <p:nvPr/>
        </p:nvPicPr>
        <p:blipFill rotWithShape="1">
          <a:blip r:embed="rId3"/>
          <a:srcRect/>
          <a:stretch/>
        </p:blipFill>
        <p:spPr>
          <a:xfrm>
            <a:off x="289249" y="4687134"/>
            <a:ext cx="6111551" cy="1378687"/>
          </a:xfrm>
          <a:prstGeom prst="rect">
            <a:avLst/>
          </a:prstGeom>
          <a:ln>
            <a:solidFill>
              <a:schemeClr val="tx1"/>
            </a:solidFill>
          </a:ln>
        </p:spPr>
      </p:pic>
      <p:sp>
        <p:nvSpPr>
          <p:cNvPr id="4" name="TextBox 3">
            <a:extLst>
              <a:ext uri="{FF2B5EF4-FFF2-40B4-BE49-F238E27FC236}">
                <a16:creationId xmlns:a16="http://schemas.microsoft.com/office/drawing/2014/main" id="{E7F2A363-87F3-5284-6449-45E5EEE3CF39}"/>
              </a:ext>
            </a:extLst>
          </p:cNvPr>
          <p:cNvSpPr txBox="1"/>
          <p:nvPr/>
        </p:nvSpPr>
        <p:spPr>
          <a:xfrm>
            <a:off x="1834808" y="6100174"/>
            <a:ext cx="3720662" cy="369332"/>
          </a:xfrm>
          <a:prstGeom prst="rect">
            <a:avLst/>
          </a:prstGeom>
          <a:noFill/>
        </p:spPr>
        <p:txBody>
          <a:bodyPr wrap="square" rtlCol="0">
            <a:spAutoFit/>
          </a:bodyPr>
          <a:lstStyle/>
          <a:p>
            <a:r>
              <a:rPr lang="en-US" dirty="0"/>
              <a:t>Plots and Graphs for Analysis</a:t>
            </a:r>
          </a:p>
        </p:txBody>
      </p:sp>
    </p:spTree>
    <p:extLst>
      <p:ext uri="{BB962C8B-B14F-4D97-AF65-F5344CB8AC3E}">
        <p14:creationId xmlns:p14="http://schemas.microsoft.com/office/powerpoint/2010/main" val="2311071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85CBA-1CC8-2AC5-6627-DED57A50F1A8}"/>
              </a:ext>
            </a:extLst>
          </p:cNvPr>
          <p:cNvSpPr>
            <a:spLocks noGrp="1"/>
          </p:cNvSpPr>
          <p:nvPr>
            <p:ph type="title"/>
          </p:nvPr>
        </p:nvSpPr>
        <p:spPr/>
        <p:txBody>
          <a:bodyPr/>
          <a:lstStyle/>
          <a:p>
            <a:r>
              <a:rPr lang="en-US"/>
              <a:t>RESULTS</a:t>
            </a:r>
          </a:p>
        </p:txBody>
      </p:sp>
    </p:spTree>
    <p:extLst>
      <p:ext uri="{BB962C8B-B14F-4D97-AF65-F5344CB8AC3E}">
        <p14:creationId xmlns:p14="http://schemas.microsoft.com/office/powerpoint/2010/main" val="131309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a:t>COMBAT-AFRL/711: a tool for integrating human factors into wargames</a:t>
            </a:r>
          </a:p>
        </p:txBody>
      </p:sp>
      <p:sp>
        <p:nvSpPr>
          <p:cNvPr id="16" name="Text Placeholder 15">
            <a:extLst>
              <a:ext uri="{FF2B5EF4-FFF2-40B4-BE49-F238E27FC236}">
                <a16:creationId xmlns:a16="http://schemas.microsoft.com/office/drawing/2014/main" id="{BB890F5A-73A3-46FE-9C05-BCFC0238A1FF}"/>
              </a:ext>
            </a:extLst>
          </p:cNvPr>
          <p:cNvSpPr>
            <a:spLocks noGrp="1"/>
          </p:cNvSpPr>
          <p:nvPr>
            <p:ph type="body" sz="quarter" idx="13"/>
          </p:nvPr>
        </p:nvSpPr>
        <p:spPr/>
        <p:txBody>
          <a:bodyPr>
            <a:normAutofit fontScale="92500"/>
          </a:bodyPr>
          <a:lstStyle/>
          <a:p>
            <a:pPr marL="0" indent="0" algn="ctr">
              <a:buNone/>
            </a:pPr>
            <a:r>
              <a:rPr lang="en-US"/>
              <a:t>DR. MEGAN MORRIS</a:t>
            </a:r>
            <a:r>
              <a:rPr lang="en-US" baseline="30000"/>
              <a:t>1</a:t>
            </a:r>
            <a:r>
              <a:rPr lang="en-US"/>
              <a:t>, DR. Christopher Stevens</a:t>
            </a:r>
            <a:r>
              <a:rPr lang="en-US" baseline="30000"/>
              <a:t>1</a:t>
            </a:r>
            <a:r>
              <a:rPr lang="en-US"/>
              <a:t>, DR. BELLA VEKSLER</a:t>
            </a:r>
            <a:r>
              <a:rPr lang="en-US" baseline="30000"/>
              <a:t>2</a:t>
            </a:r>
            <a:r>
              <a:rPr lang="en-US"/>
              <a:t>, Ms. EMMA Robin</a:t>
            </a:r>
            <a:r>
              <a:rPr lang="en-US" baseline="30000"/>
              <a:t>3</a:t>
            </a:r>
            <a:r>
              <a:rPr lang="en-US"/>
              <a:t>, MR. </a:t>
            </a:r>
            <a:r>
              <a:rPr lang="en-US" err="1"/>
              <a:t>kevin</a:t>
            </a:r>
            <a:r>
              <a:rPr lang="en-US"/>
              <a:t> contreras</a:t>
            </a:r>
            <a:r>
              <a:rPr lang="en-US" baseline="30000"/>
              <a:t>3</a:t>
            </a:r>
            <a:endParaRPr lang="en-US" baseline="30000">
              <a:solidFill>
                <a:schemeClr val="bg1"/>
              </a:solidFill>
            </a:endParaRPr>
          </a:p>
          <a:p>
            <a:pPr marL="0" indent="0" algn="ctr">
              <a:buNone/>
            </a:pPr>
            <a:r>
              <a:rPr lang="en-US" baseline="30000">
                <a:solidFill>
                  <a:schemeClr val="bg1"/>
                </a:solidFill>
              </a:rPr>
              <a:t>1</a:t>
            </a:r>
            <a:r>
              <a:rPr lang="en-US">
                <a:solidFill>
                  <a:schemeClr val="bg1"/>
                </a:solidFill>
              </a:rPr>
              <a:t>Human Effectiveness Directorate, </a:t>
            </a:r>
            <a:r>
              <a:rPr lang="en-US" baseline="30000">
                <a:solidFill>
                  <a:schemeClr val="bg1"/>
                </a:solidFill>
              </a:rPr>
              <a:t>2</a:t>
            </a:r>
            <a:r>
              <a:rPr lang="en-US">
                <a:solidFill>
                  <a:schemeClr val="bg1"/>
                </a:solidFill>
              </a:rPr>
              <a:t>TiER1 Performance Solutions, </a:t>
            </a:r>
            <a:r>
              <a:rPr lang="en-US" baseline="30000">
                <a:solidFill>
                  <a:schemeClr val="bg1"/>
                </a:solidFill>
              </a:rPr>
              <a:t>3</a:t>
            </a:r>
            <a:r>
              <a:rPr lang="en-US">
                <a:solidFill>
                  <a:schemeClr val="bg1"/>
                </a:solidFill>
              </a:rPr>
              <a:t>Booz </a:t>
            </a:r>
            <a:r>
              <a:rPr lang="en-US" err="1">
                <a:solidFill>
                  <a:schemeClr val="bg1"/>
                </a:solidFill>
              </a:rPr>
              <a:t>allen</a:t>
            </a:r>
            <a:r>
              <a:rPr lang="en-US">
                <a:solidFill>
                  <a:schemeClr val="bg1"/>
                </a:solidFill>
              </a:rPr>
              <a:t> Hamilton</a:t>
            </a:r>
          </a:p>
        </p:txBody>
      </p:sp>
      <p:sp>
        <p:nvSpPr>
          <p:cNvPr id="2" name="TextBox 1">
            <a:extLst>
              <a:ext uri="{FF2B5EF4-FFF2-40B4-BE49-F238E27FC236}">
                <a16:creationId xmlns:a16="http://schemas.microsoft.com/office/drawing/2014/main" id="{1C3C8176-0127-092A-F971-D02F1D12A80E}"/>
              </a:ext>
            </a:extLst>
          </p:cNvPr>
          <p:cNvSpPr txBox="1"/>
          <p:nvPr/>
        </p:nvSpPr>
        <p:spPr>
          <a:xfrm>
            <a:off x="5083444" y="5641383"/>
            <a:ext cx="5997844" cy="769441"/>
          </a:xfrm>
          <a:prstGeom prst="rect">
            <a:avLst/>
          </a:prstGeom>
          <a:noFill/>
        </p:spPr>
        <p:txBody>
          <a:bodyPr wrap="square" rtlCol="0">
            <a:spAutoFit/>
          </a:bodyPr>
          <a:lstStyle/>
          <a:p>
            <a:r>
              <a:rPr lang="en-US" sz="1100" dirty="0">
                <a:effectLst/>
                <a:latin typeface="calibri" panose="020F0502020204030204" pitchFamily="34" charset="0"/>
              </a:rPr>
              <a:t>The views expressed are those of the author and do not necessarily reflect the official policy or position of the Department of the Air Force, the Department of Defense, or the U.S. government. Unless otherwise noted, imagery in this document are property of the U.S. Air Force. Distribution A: Approved for public release; distribution unlimited. AFRL-2024-5565.</a:t>
            </a:r>
            <a:endParaRPr lang="en-US" sz="1100" dirty="0"/>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1E267-78C1-1777-9F56-4006D40AAABA}"/>
              </a:ext>
            </a:extLst>
          </p:cNvPr>
          <p:cNvSpPr>
            <a:spLocks noGrp="1"/>
          </p:cNvSpPr>
          <p:nvPr>
            <p:ph type="title"/>
          </p:nvPr>
        </p:nvSpPr>
        <p:spPr/>
        <p:txBody>
          <a:bodyPr/>
          <a:lstStyle/>
          <a:p>
            <a:r>
              <a:rPr lang="en-US"/>
              <a:t>Results of Human Factors Integration</a:t>
            </a:r>
          </a:p>
        </p:txBody>
      </p:sp>
      <p:sp>
        <p:nvSpPr>
          <p:cNvPr id="4" name="Content Placeholder 3">
            <a:extLst>
              <a:ext uri="{FF2B5EF4-FFF2-40B4-BE49-F238E27FC236}">
                <a16:creationId xmlns:a16="http://schemas.microsoft.com/office/drawing/2014/main" id="{BA4C5052-443F-084F-47F6-9AD688D3BFB6}"/>
              </a:ext>
            </a:extLst>
          </p:cNvPr>
          <p:cNvSpPr>
            <a:spLocks noGrp="1"/>
          </p:cNvSpPr>
          <p:nvPr>
            <p:ph idx="1"/>
          </p:nvPr>
        </p:nvSpPr>
        <p:spPr>
          <a:xfrm>
            <a:off x="500147" y="1335416"/>
            <a:ext cx="6156292" cy="5022243"/>
          </a:xfrm>
        </p:spPr>
        <p:txBody>
          <a:bodyPr>
            <a:normAutofit/>
          </a:bodyPr>
          <a:lstStyle/>
          <a:p>
            <a:r>
              <a:rPr lang="en-US" sz="2400"/>
              <a:t>Baseline wargaming scenario</a:t>
            </a:r>
          </a:p>
          <a:p>
            <a:pPr lvl="1"/>
            <a:r>
              <a:rPr lang="en-US" sz="2400"/>
              <a:t>100% of missions execute - no human factor effects considered</a:t>
            </a:r>
          </a:p>
          <a:p>
            <a:endParaRPr lang="en-US" sz="2400"/>
          </a:p>
          <a:p>
            <a:r>
              <a:rPr lang="en-US" sz="2400"/>
              <a:t>Initial impacts of human factors modeling</a:t>
            </a:r>
          </a:p>
          <a:p>
            <a:pPr lvl="1"/>
            <a:r>
              <a:rPr lang="en-US" sz="2400"/>
              <a:t>25% of missions impacted with </a:t>
            </a:r>
            <a:r>
              <a:rPr lang="en-US" sz="2400" i="1"/>
              <a:t>Mild Fatigue</a:t>
            </a:r>
          </a:p>
          <a:p>
            <a:pPr lvl="1">
              <a:spcBef>
                <a:spcPts val="0"/>
              </a:spcBef>
            </a:pPr>
            <a:r>
              <a:rPr lang="en-US" sz="2400"/>
              <a:t>11% of missions canceled due to </a:t>
            </a:r>
            <a:r>
              <a:rPr lang="en-US" sz="2400" i="1"/>
              <a:t>DE</a:t>
            </a:r>
            <a:r>
              <a:rPr lang="en-US" sz="2400"/>
              <a:t> </a:t>
            </a:r>
            <a:r>
              <a:rPr lang="en-US" sz="2400" i="1"/>
              <a:t>attack</a:t>
            </a:r>
          </a:p>
          <a:p>
            <a:pPr lvl="1">
              <a:spcBef>
                <a:spcPts val="0"/>
              </a:spcBef>
            </a:pPr>
            <a:r>
              <a:rPr lang="en-US" sz="2400"/>
              <a:t>65% of missions launched without any impacts</a:t>
            </a:r>
          </a:p>
        </p:txBody>
      </p:sp>
      <p:pic>
        <p:nvPicPr>
          <p:cNvPr id="17" name="Picture 16">
            <a:extLst>
              <a:ext uri="{FF2B5EF4-FFF2-40B4-BE49-F238E27FC236}">
                <a16:creationId xmlns:a16="http://schemas.microsoft.com/office/drawing/2014/main" id="{A59B099A-C596-535C-DA2B-FAB90F2F9198}"/>
              </a:ext>
            </a:extLst>
          </p:cNvPr>
          <p:cNvPicPr>
            <a:picLocks noChangeAspect="1"/>
          </p:cNvPicPr>
          <p:nvPr/>
        </p:nvPicPr>
        <p:blipFill>
          <a:blip r:embed="rId2"/>
          <a:srcRect/>
          <a:stretch/>
        </p:blipFill>
        <p:spPr>
          <a:xfrm>
            <a:off x="7272449" y="1149954"/>
            <a:ext cx="4503714" cy="2432934"/>
          </a:xfrm>
          <a:prstGeom prst="rect">
            <a:avLst/>
          </a:prstGeom>
          <a:ln>
            <a:solidFill>
              <a:schemeClr val="tx1"/>
            </a:solidFill>
          </a:ln>
        </p:spPr>
      </p:pic>
      <p:sp>
        <p:nvSpPr>
          <p:cNvPr id="18" name="TextBox 17">
            <a:extLst>
              <a:ext uri="{FF2B5EF4-FFF2-40B4-BE49-F238E27FC236}">
                <a16:creationId xmlns:a16="http://schemas.microsoft.com/office/drawing/2014/main" id="{F09BCB03-A2EE-9DA7-75B0-DD85D926D318}"/>
              </a:ext>
            </a:extLst>
          </p:cNvPr>
          <p:cNvSpPr txBox="1"/>
          <p:nvPr/>
        </p:nvSpPr>
        <p:spPr>
          <a:xfrm>
            <a:off x="7212427" y="3275111"/>
            <a:ext cx="4305355"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Baseline Map with All Missions Launching</a:t>
            </a:r>
          </a:p>
        </p:txBody>
      </p:sp>
      <p:pic>
        <p:nvPicPr>
          <p:cNvPr id="7" name="Picture 6">
            <a:extLst>
              <a:ext uri="{FF2B5EF4-FFF2-40B4-BE49-F238E27FC236}">
                <a16:creationId xmlns:a16="http://schemas.microsoft.com/office/drawing/2014/main" id="{1C70DF94-F8E7-70DA-C9D6-C8BFE45D88D2}"/>
              </a:ext>
            </a:extLst>
          </p:cNvPr>
          <p:cNvPicPr>
            <a:picLocks noChangeAspect="1"/>
          </p:cNvPicPr>
          <p:nvPr/>
        </p:nvPicPr>
        <p:blipFill>
          <a:blip r:embed="rId3"/>
          <a:stretch>
            <a:fillRect/>
          </a:stretch>
        </p:blipFill>
        <p:spPr>
          <a:xfrm>
            <a:off x="7361374" y="3692552"/>
            <a:ext cx="4305356" cy="2736364"/>
          </a:xfrm>
          <a:prstGeom prst="rect">
            <a:avLst/>
          </a:prstGeom>
        </p:spPr>
      </p:pic>
    </p:spTree>
    <p:extLst>
      <p:ext uri="{BB962C8B-B14F-4D97-AF65-F5344CB8AC3E}">
        <p14:creationId xmlns:p14="http://schemas.microsoft.com/office/powerpoint/2010/main" val="99349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C4C8-9709-513B-DE9E-EE65381B888B}"/>
              </a:ext>
            </a:extLst>
          </p:cNvPr>
          <p:cNvSpPr>
            <a:spLocks noGrp="1"/>
          </p:cNvSpPr>
          <p:nvPr>
            <p:ph type="title"/>
          </p:nvPr>
        </p:nvSpPr>
        <p:spPr/>
        <p:txBody>
          <a:bodyPr/>
          <a:lstStyle/>
          <a:p>
            <a:r>
              <a:rPr lang="en-US"/>
              <a:t>Results</a:t>
            </a:r>
          </a:p>
        </p:txBody>
      </p:sp>
      <p:sp>
        <p:nvSpPr>
          <p:cNvPr id="3" name="Content Placeholder 2">
            <a:extLst>
              <a:ext uri="{FF2B5EF4-FFF2-40B4-BE49-F238E27FC236}">
                <a16:creationId xmlns:a16="http://schemas.microsoft.com/office/drawing/2014/main" id="{B788FDFC-E83F-2B84-B24D-1979E259B651}"/>
              </a:ext>
            </a:extLst>
          </p:cNvPr>
          <p:cNvSpPr>
            <a:spLocks noGrp="1"/>
          </p:cNvSpPr>
          <p:nvPr>
            <p:ph idx="1"/>
          </p:nvPr>
        </p:nvSpPr>
        <p:spPr>
          <a:xfrm>
            <a:off x="500147" y="1335416"/>
            <a:ext cx="6126795" cy="5022243"/>
          </a:xfrm>
        </p:spPr>
        <p:txBody>
          <a:bodyPr/>
          <a:lstStyle/>
          <a:p>
            <a:pPr>
              <a:spcBef>
                <a:spcPts val="2400"/>
              </a:spcBef>
            </a:pPr>
            <a:r>
              <a:rPr lang="en-US" sz="2200"/>
              <a:t>Cascading Impacts</a:t>
            </a:r>
          </a:p>
          <a:p>
            <a:pPr lvl="1"/>
            <a:r>
              <a:rPr lang="en-US" sz="2200"/>
              <a:t>25.5% of refueling missions impacted with </a:t>
            </a:r>
            <a:r>
              <a:rPr lang="en-US" sz="2200" i="1"/>
              <a:t>Mild Fatigue</a:t>
            </a:r>
          </a:p>
          <a:p>
            <a:pPr lvl="2"/>
            <a:r>
              <a:rPr lang="en-US" sz="2200"/>
              <a:t>9 tanker refueling points impacted (27% of tanker missions)</a:t>
            </a:r>
          </a:p>
          <a:p>
            <a:pPr lvl="2"/>
            <a:r>
              <a:rPr lang="en-US" sz="2200"/>
              <a:t>2 bomber refueling points impacted (50% of bomber missions)</a:t>
            </a:r>
          </a:p>
          <a:p>
            <a:pPr lvl="1"/>
            <a:r>
              <a:rPr lang="en-US" sz="2200"/>
              <a:t>15% missions canceled due to </a:t>
            </a:r>
            <a:r>
              <a:rPr lang="en-US" sz="2200" i="1"/>
              <a:t>DE attack</a:t>
            </a:r>
          </a:p>
          <a:p>
            <a:pPr lvl="2"/>
            <a:r>
              <a:rPr lang="en-US" sz="2200"/>
              <a:t>50% of bomber refueling missions canceled</a:t>
            </a:r>
          </a:p>
          <a:p>
            <a:pPr lvl="1"/>
            <a:r>
              <a:rPr lang="en-US" sz="2200"/>
              <a:t>Overall, 75% of bomber missions impacted</a:t>
            </a:r>
            <a:endParaRPr lang="en-US"/>
          </a:p>
        </p:txBody>
      </p:sp>
      <p:pic>
        <p:nvPicPr>
          <p:cNvPr id="5" name="Picture 4">
            <a:extLst>
              <a:ext uri="{FF2B5EF4-FFF2-40B4-BE49-F238E27FC236}">
                <a16:creationId xmlns:a16="http://schemas.microsoft.com/office/drawing/2014/main" id="{7AD2D60E-88E7-3F04-9B92-052E741A2E2B}"/>
              </a:ext>
            </a:extLst>
          </p:cNvPr>
          <p:cNvPicPr>
            <a:picLocks noChangeAspect="1"/>
          </p:cNvPicPr>
          <p:nvPr/>
        </p:nvPicPr>
        <p:blipFill>
          <a:blip r:embed="rId2"/>
          <a:stretch>
            <a:fillRect/>
          </a:stretch>
        </p:blipFill>
        <p:spPr>
          <a:xfrm>
            <a:off x="7811352" y="4144992"/>
            <a:ext cx="3676356" cy="2212667"/>
          </a:xfrm>
          <a:prstGeom prst="rect">
            <a:avLst/>
          </a:prstGeom>
          <a:ln>
            <a:solidFill>
              <a:schemeClr val="tx1"/>
            </a:solidFill>
          </a:ln>
        </p:spPr>
      </p:pic>
      <p:grpSp>
        <p:nvGrpSpPr>
          <p:cNvPr id="23" name="Group 22">
            <a:extLst>
              <a:ext uri="{FF2B5EF4-FFF2-40B4-BE49-F238E27FC236}">
                <a16:creationId xmlns:a16="http://schemas.microsoft.com/office/drawing/2014/main" id="{2A31DA4F-5695-6F9C-1B4E-1514A03EF04E}"/>
              </a:ext>
            </a:extLst>
          </p:cNvPr>
          <p:cNvGrpSpPr/>
          <p:nvPr/>
        </p:nvGrpSpPr>
        <p:grpSpPr>
          <a:xfrm>
            <a:off x="7231224" y="609601"/>
            <a:ext cx="4657700" cy="3416009"/>
            <a:chOff x="7231224" y="609601"/>
            <a:chExt cx="4657700" cy="3416009"/>
          </a:xfrm>
        </p:grpSpPr>
        <p:pic>
          <p:nvPicPr>
            <p:cNvPr id="7" name="Picture 6">
              <a:extLst>
                <a:ext uri="{FF2B5EF4-FFF2-40B4-BE49-F238E27FC236}">
                  <a16:creationId xmlns:a16="http://schemas.microsoft.com/office/drawing/2014/main" id="{BD8C6619-F8B5-1F95-DCEB-4470EDE5E239}"/>
                </a:ext>
              </a:extLst>
            </p:cNvPr>
            <p:cNvPicPr>
              <a:picLocks noChangeAspect="1"/>
            </p:cNvPicPr>
            <p:nvPr/>
          </p:nvPicPr>
          <p:blipFill>
            <a:blip r:embed="rId3"/>
            <a:stretch>
              <a:fillRect/>
            </a:stretch>
          </p:blipFill>
          <p:spPr>
            <a:xfrm>
              <a:off x="7231224" y="609601"/>
              <a:ext cx="4657700" cy="3416009"/>
            </a:xfrm>
            <a:prstGeom prst="rect">
              <a:avLst/>
            </a:prstGeom>
            <a:ln>
              <a:solidFill>
                <a:schemeClr val="tx1"/>
              </a:solidFill>
            </a:ln>
          </p:spPr>
        </p:pic>
        <p:pic>
          <p:nvPicPr>
            <p:cNvPr id="9" name="Picture 8">
              <a:extLst>
                <a:ext uri="{FF2B5EF4-FFF2-40B4-BE49-F238E27FC236}">
                  <a16:creationId xmlns:a16="http://schemas.microsoft.com/office/drawing/2014/main" id="{8382D753-F84A-6A6A-0483-D1ACD318AFDD}"/>
                </a:ext>
              </a:extLst>
            </p:cNvPr>
            <p:cNvPicPr>
              <a:picLocks noChangeAspect="1"/>
            </p:cNvPicPr>
            <p:nvPr/>
          </p:nvPicPr>
          <p:blipFill>
            <a:blip r:embed="rId4"/>
            <a:stretch>
              <a:fillRect/>
            </a:stretch>
          </p:blipFill>
          <p:spPr>
            <a:xfrm>
              <a:off x="9335161" y="1994305"/>
              <a:ext cx="628738" cy="238158"/>
            </a:xfrm>
            <a:prstGeom prst="rect">
              <a:avLst/>
            </a:prstGeom>
          </p:spPr>
        </p:pic>
        <p:cxnSp>
          <p:nvCxnSpPr>
            <p:cNvPr id="11" name="Straight Arrow Connector 10">
              <a:extLst>
                <a:ext uri="{FF2B5EF4-FFF2-40B4-BE49-F238E27FC236}">
                  <a16:creationId xmlns:a16="http://schemas.microsoft.com/office/drawing/2014/main" id="{B99059A4-0D62-F705-FDB3-46F7C1082488}"/>
                </a:ext>
              </a:extLst>
            </p:cNvPr>
            <p:cNvCxnSpPr>
              <a:cxnSpLocks/>
              <a:stCxn id="12" idx="1"/>
            </p:cNvCxnSpPr>
            <p:nvPr/>
          </p:nvCxnSpPr>
          <p:spPr>
            <a:xfrm flipH="1">
              <a:off x="9649530" y="1810139"/>
              <a:ext cx="3634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FC7D063-9EB3-F67E-F3CC-3EC115B8BA7C}"/>
                </a:ext>
              </a:extLst>
            </p:cNvPr>
            <p:cNvSpPr txBox="1"/>
            <p:nvPr/>
          </p:nvSpPr>
          <p:spPr>
            <a:xfrm>
              <a:off x="10013009" y="1579306"/>
              <a:ext cx="1110343" cy="461665"/>
            </a:xfrm>
            <a:prstGeom prst="rect">
              <a:avLst/>
            </a:prstGeom>
            <a:noFill/>
            <a:ln>
              <a:solidFill>
                <a:schemeClr val="tx1"/>
              </a:solidFill>
            </a:ln>
          </p:spPr>
          <p:txBody>
            <a:bodyPr wrap="square" rtlCol="0">
              <a:spAutoFit/>
            </a:bodyPr>
            <a:lstStyle/>
            <a:p>
              <a:r>
                <a:rPr lang="en-US" sz="1200">
                  <a:latin typeface="Arial" panose="020B0604020202020204" pitchFamily="34" charset="0"/>
                  <a:cs typeface="Arial" panose="020B0604020202020204" pitchFamily="34" charset="0"/>
                </a:rPr>
                <a:t>Unsuccessful Refueling</a:t>
              </a:r>
            </a:p>
          </p:txBody>
        </p:sp>
        <p:sp>
          <p:nvSpPr>
            <p:cNvPr id="14" name="TextBox 13">
              <a:extLst>
                <a:ext uri="{FF2B5EF4-FFF2-40B4-BE49-F238E27FC236}">
                  <a16:creationId xmlns:a16="http://schemas.microsoft.com/office/drawing/2014/main" id="{71FE0EB9-7AE2-3F4F-7835-0A5BDE0AB083}"/>
                </a:ext>
              </a:extLst>
            </p:cNvPr>
            <p:cNvSpPr txBox="1"/>
            <p:nvPr/>
          </p:nvSpPr>
          <p:spPr>
            <a:xfrm>
              <a:off x="7819741" y="3725555"/>
              <a:ext cx="2011670" cy="276999"/>
            </a:xfrm>
            <a:prstGeom prst="rect">
              <a:avLst/>
            </a:prstGeom>
            <a:noFill/>
            <a:ln>
              <a:solidFill>
                <a:schemeClr val="tx1"/>
              </a:solidFill>
            </a:ln>
          </p:spPr>
          <p:txBody>
            <a:bodyPr wrap="square" rtlCol="0">
              <a:spAutoFit/>
            </a:bodyPr>
            <a:lstStyle/>
            <a:p>
              <a:r>
                <a:rPr lang="en-US" sz="1200">
                  <a:latin typeface="Arial" panose="020B0604020202020204" pitchFamily="34" charset="0"/>
                  <a:cs typeface="Arial" panose="020B0604020202020204" pitchFamily="34" charset="0"/>
                </a:rPr>
                <a:t>Reduced Effect on Targets</a:t>
              </a:r>
            </a:p>
          </p:txBody>
        </p:sp>
        <p:cxnSp>
          <p:nvCxnSpPr>
            <p:cNvPr id="16" name="Straight Arrow Connector 15">
              <a:extLst>
                <a:ext uri="{FF2B5EF4-FFF2-40B4-BE49-F238E27FC236}">
                  <a16:creationId xmlns:a16="http://schemas.microsoft.com/office/drawing/2014/main" id="{AF9E928D-E17E-769F-BF85-578CE50FA1F1}"/>
                </a:ext>
              </a:extLst>
            </p:cNvPr>
            <p:cNvCxnSpPr>
              <a:cxnSpLocks/>
              <a:stCxn id="14" idx="0"/>
            </p:cNvCxnSpPr>
            <p:nvPr/>
          </p:nvCxnSpPr>
          <p:spPr>
            <a:xfrm flipV="1">
              <a:off x="8825576" y="3283062"/>
              <a:ext cx="368758" cy="442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4699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BC1878-5A8D-8409-0663-47123DBDDB77}"/>
              </a:ext>
            </a:extLst>
          </p:cNvPr>
          <p:cNvSpPr>
            <a:spLocks noGrp="1"/>
          </p:cNvSpPr>
          <p:nvPr>
            <p:ph type="title"/>
          </p:nvPr>
        </p:nvSpPr>
        <p:spPr/>
        <p:txBody>
          <a:bodyPr/>
          <a:lstStyle/>
          <a:p>
            <a:r>
              <a:rPr lang="en-US"/>
              <a:t>DISCUSSION</a:t>
            </a:r>
          </a:p>
        </p:txBody>
      </p:sp>
    </p:spTree>
    <p:extLst>
      <p:ext uri="{BB962C8B-B14F-4D97-AF65-F5344CB8AC3E}">
        <p14:creationId xmlns:p14="http://schemas.microsoft.com/office/powerpoint/2010/main" val="230769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9FF31-D607-6083-F266-4CB46C92006E}"/>
              </a:ext>
            </a:extLst>
          </p:cNvPr>
          <p:cNvSpPr>
            <a:spLocks noGrp="1"/>
          </p:cNvSpPr>
          <p:nvPr>
            <p:ph type="title"/>
          </p:nvPr>
        </p:nvSpPr>
        <p:spPr/>
        <p:txBody>
          <a:bodyPr/>
          <a:lstStyle/>
          <a:p>
            <a:r>
              <a:rPr lang="en-US"/>
              <a:t>Discussion</a:t>
            </a:r>
          </a:p>
        </p:txBody>
      </p:sp>
      <p:sp>
        <p:nvSpPr>
          <p:cNvPr id="4" name="Content Placeholder 3">
            <a:extLst>
              <a:ext uri="{FF2B5EF4-FFF2-40B4-BE49-F238E27FC236}">
                <a16:creationId xmlns:a16="http://schemas.microsoft.com/office/drawing/2014/main" id="{98AB8ECF-FE7E-960A-4319-EBE11D3E415D}"/>
              </a:ext>
            </a:extLst>
          </p:cNvPr>
          <p:cNvSpPr>
            <a:spLocks noGrp="1"/>
          </p:cNvSpPr>
          <p:nvPr>
            <p:ph idx="1"/>
          </p:nvPr>
        </p:nvSpPr>
        <p:spPr>
          <a:xfrm>
            <a:off x="500147" y="1335416"/>
            <a:ext cx="6598743" cy="5022243"/>
          </a:xfrm>
        </p:spPr>
        <p:txBody>
          <a:bodyPr>
            <a:normAutofit/>
          </a:bodyPr>
          <a:lstStyle/>
          <a:p>
            <a:pPr>
              <a:spcBef>
                <a:spcPts val="2400"/>
              </a:spcBef>
            </a:pPr>
            <a:r>
              <a:rPr lang="en-US" sz="2400"/>
              <a:t>Proof-of-concept demonstrating increase of human factors fidelity in wargaming tools and effects on decision-making</a:t>
            </a:r>
          </a:p>
          <a:p>
            <a:pPr>
              <a:spcBef>
                <a:spcPts val="1200"/>
              </a:spcBef>
            </a:pPr>
            <a:r>
              <a:rPr lang="en-US" sz="2400"/>
              <a:t>Degradations from fatigue and laser dazzle and cascading effects resulted in increased safety risk and decreased performance</a:t>
            </a:r>
          </a:p>
          <a:p>
            <a:pPr lvl="1">
              <a:spcBef>
                <a:spcPts val="1200"/>
              </a:spcBef>
            </a:pPr>
            <a:r>
              <a:rPr lang="en-US" sz="2400"/>
              <a:t>Degraded cognition from fatigue - if conditions are right, can lead to costly mishaps</a:t>
            </a:r>
          </a:p>
          <a:p>
            <a:pPr lvl="1">
              <a:spcBef>
                <a:spcPts val="1200"/>
              </a:spcBef>
            </a:pPr>
            <a:r>
              <a:rPr lang="en-US" sz="2400"/>
              <a:t>Incapacitation from laser dazzle – pilot resources need to be considered</a:t>
            </a:r>
          </a:p>
          <a:p>
            <a:pPr lvl="1">
              <a:spcBef>
                <a:spcPts val="2400"/>
              </a:spcBef>
            </a:pPr>
            <a:endParaRPr lang="en-US" sz="2000"/>
          </a:p>
          <a:p>
            <a:endParaRPr lang="en-US"/>
          </a:p>
          <a:p>
            <a:endParaRPr lang="en-US"/>
          </a:p>
        </p:txBody>
      </p:sp>
      <p:pic>
        <p:nvPicPr>
          <p:cNvPr id="7" name="Picture 6" descr="A picture containing tree, outdoor, ground, sky&#10;&#10;Description automatically generated">
            <a:extLst>
              <a:ext uri="{FF2B5EF4-FFF2-40B4-BE49-F238E27FC236}">
                <a16:creationId xmlns:a16="http://schemas.microsoft.com/office/drawing/2014/main" id="{18F4BC79-C684-BEED-4EB2-8A4F174861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4840" y="2297070"/>
            <a:ext cx="4657154" cy="3098933"/>
          </a:xfrm>
          <a:prstGeom prst="rect">
            <a:avLst/>
          </a:prstGeom>
        </p:spPr>
      </p:pic>
      <p:sp>
        <p:nvSpPr>
          <p:cNvPr id="8" name="TextBox 7">
            <a:extLst>
              <a:ext uri="{FF2B5EF4-FFF2-40B4-BE49-F238E27FC236}">
                <a16:creationId xmlns:a16="http://schemas.microsoft.com/office/drawing/2014/main" id="{E2FE9CBC-25B1-7D85-DEC7-43E2773BD721}"/>
              </a:ext>
            </a:extLst>
          </p:cNvPr>
          <p:cNvSpPr txBox="1"/>
          <p:nvPr/>
        </p:nvSpPr>
        <p:spPr>
          <a:xfrm>
            <a:off x="7234840" y="5085075"/>
            <a:ext cx="4657154"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Photo by Senior Airman Cynthia Spalding</a:t>
            </a:r>
          </a:p>
        </p:txBody>
      </p:sp>
    </p:spTree>
    <p:extLst>
      <p:ext uri="{BB962C8B-B14F-4D97-AF65-F5344CB8AC3E}">
        <p14:creationId xmlns:p14="http://schemas.microsoft.com/office/powerpoint/2010/main" val="3128335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B525-D89D-C421-1ACF-40DE1913BF74}"/>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34115BC4-1A38-C7D7-D31F-1407674DDCEC}"/>
              </a:ext>
            </a:extLst>
          </p:cNvPr>
          <p:cNvSpPr>
            <a:spLocks noGrp="1"/>
          </p:cNvSpPr>
          <p:nvPr>
            <p:ph idx="1"/>
          </p:nvPr>
        </p:nvSpPr>
        <p:spPr>
          <a:xfrm>
            <a:off x="500147" y="1335416"/>
            <a:ext cx="6116963" cy="5022243"/>
          </a:xfrm>
        </p:spPr>
        <p:txBody>
          <a:bodyPr/>
          <a:lstStyle/>
          <a:p>
            <a:pPr>
              <a:spcBef>
                <a:spcPts val="2400"/>
              </a:spcBef>
            </a:pPr>
            <a:r>
              <a:rPr lang="en-US" sz="2400"/>
              <a:t>Gives theory-driven mechanism to inject effects in plausible scenario to help with training and decision-making</a:t>
            </a:r>
          </a:p>
          <a:p>
            <a:pPr>
              <a:spcBef>
                <a:spcPts val="2400"/>
              </a:spcBef>
            </a:pPr>
            <a:r>
              <a:rPr lang="en-US" sz="2400"/>
              <a:t>Adjudicators can create more realistic and challenging scenarios to facilitate flexible and creative decision-making</a:t>
            </a:r>
          </a:p>
          <a:p>
            <a:pPr>
              <a:spcBef>
                <a:spcPts val="2400"/>
              </a:spcBef>
            </a:pPr>
            <a:r>
              <a:rPr lang="en-US" sz="2400"/>
              <a:t>Players must take these factors into consideration as wartime is fraught with human factors issues</a:t>
            </a:r>
          </a:p>
          <a:p>
            <a:endParaRPr lang="en-US"/>
          </a:p>
        </p:txBody>
      </p:sp>
      <p:pic>
        <p:nvPicPr>
          <p:cNvPr id="5" name="Picture 4">
            <a:extLst>
              <a:ext uri="{FF2B5EF4-FFF2-40B4-BE49-F238E27FC236}">
                <a16:creationId xmlns:a16="http://schemas.microsoft.com/office/drawing/2014/main" id="{B34C7002-DAB2-724D-71F4-807F19095A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2144" y="2181197"/>
            <a:ext cx="4996019" cy="3330679"/>
          </a:xfrm>
          <a:prstGeom prst="rect">
            <a:avLst/>
          </a:prstGeom>
        </p:spPr>
      </p:pic>
      <p:sp>
        <p:nvSpPr>
          <p:cNvPr id="4" name="TextBox 3">
            <a:extLst>
              <a:ext uri="{FF2B5EF4-FFF2-40B4-BE49-F238E27FC236}">
                <a16:creationId xmlns:a16="http://schemas.microsoft.com/office/drawing/2014/main" id="{0216C440-259C-9342-A7FF-0F14AB516DF3}"/>
              </a:ext>
            </a:extLst>
          </p:cNvPr>
          <p:cNvSpPr txBox="1"/>
          <p:nvPr/>
        </p:nvSpPr>
        <p:spPr>
          <a:xfrm>
            <a:off x="8083525" y="5204099"/>
            <a:ext cx="2653256"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Photo by Billy Blankenship</a:t>
            </a:r>
          </a:p>
        </p:txBody>
      </p:sp>
    </p:spTree>
    <p:extLst>
      <p:ext uri="{BB962C8B-B14F-4D97-AF65-F5344CB8AC3E}">
        <p14:creationId xmlns:p14="http://schemas.microsoft.com/office/powerpoint/2010/main" val="2748279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B244-11BA-88F3-AEA8-96AEFCB6E681}"/>
              </a:ext>
            </a:extLst>
          </p:cNvPr>
          <p:cNvSpPr>
            <a:spLocks noGrp="1"/>
          </p:cNvSpPr>
          <p:nvPr>
            <p:ph type="title"/>
          </p:nvPr>
        </p:nvSpPr>
        <p:spPr/>
        <p:txBody>
          <a:bodyPr/>
          <a:lstStyle/>
          <a:p>
            <a:r>
              <a:rPr lang="en-US"/>
              <a:t>Limitations</a:t>
            </a:r>
          </a:p>
        </p:txBody>
      </p:sp>
      <p:sp>
        <p:nvSpPr>
          <p:cNvPr id="3" name="Content Placeholder 2">
            <a:extLst>
              <a:ext uri="{FF2B5EF4-FFF2-40B4-BE49-F238E27FC236}">
                <a16:creationId xmlns:a16="http://schemas.microsoft.com/office/drawing/2014/main" id="{1485D0E5-A0C5-24ED-5A65-130DDD4602C6}"/>
              </a:ext>
            </a:extLst>
          </p:cNvPr>
          <p:cNvSpPr>
            <a:spLocks noGrp="1"/>
          </p:cNvSpPr>
          <p:nvPr>
            <p:ph idx="1"/>
          </p:nvPr>
        </p:nvSpPr>
        <p:spPr>
          <a:xfrm>
            <a:off x="500147" y="1335416"/>
            <a:ext cx="11191706" cy="5022243"/>
          </a:xfrm>
        </p:spPr>
        <p:txBody>
          <a:bodyPr>
            <a:normAutofit/>
          </a:bodyPr>
          <a:lstStyle/>
          <a:p>
            <a:pPr>
              <a:spcBef>
                <a:spcPts val="0"/>
              </a:spcBef>
            </a:pPr>
            <a:r>
              <a:rPr lang="en-US" sz="2400"/>
              <a:t>Initial fatigue model does not account for missions over 24 </a:t>
            </a:r>
            <a:r>
              <a:rPr lang="en-US" sz="2400" err="1"/>
              <a:t>hrs</a:t>
            </a:r>
            <a:r>
              <a:rPr lang="en-US" sz="2400"/>
              <a:t> or that start before the campaign timeline</a:t>
            </a:r>
          </a:p>
          <a:p>
            <a:pPr lvl="1">
              <a:spcBef>
                <a:spcPts val="0"/>
              </a:spcBef>
            </a:pPr>
            <a:r>
              <a:rPr lang="en-US" sz="2400"/>
              <a:t>Extend fatigue modeling to reflect these</a:t>
            </a:r>
          </a:p>
          <a:p>
            <a:pPr>
              <a:spcBef>
                <a:spcPts val="2400"/>
              </a:spcBef>
            </a:pPr>
            <a:r>
              <a:rPr lang="en-US" sz="2400"/>
              <a:t>DE effects only effect one pilot – possible other pilots are available at the base</a:t>
            </a:r>
          </a:p>
          <a:p>
            <a:pPr lvl="1">
              <a:spcBef>
                <a:spcPts val="0"/>
              </a:spcBef>
            </a:pPr>
            <a:r>
              <a:rPr lang="en-US" sz="2400"/>
              <a:t>Ideally track missions by tail number</a:t>
            </a:r>
          </a:p>
          <a:p>
            <a:pPr>
              <a:spcBef>
                <a:spcPts val="2400"/>
              </a:spcBef>
            </a:pPr>
            <a:r>
              <a:rPr lang="en-US" sz="2400"/>
              <a:t>Modeling does not take tasks (e.g., take off, landing, aerial refueling, fires) into consideration</a:t>
            </a:r>
          </a:p>
          <a:p>
            <a:pPr lvl="1">
              <a:spcBef>
                <a:spcPts val="0"/>
              </a:spcBef>
            </a:pPr>
            <a:r>
              <a:rPr lang="en-US" sz="2400"/>
              <a:t>Could explore prediction for specific mission tasks</a:t>
            </a:r>
          </a:p>
        </p:txBody>
      </p:sp>
    </p:spTree>
    <p:extLst>
      <p:ext uri="{BB962C8B-B14F-4D97-AF65-F5344CB8AC3E}">
        <p14:creationId xmlns:p14="http://schemas.microsoft.com/office/powerpoint/2010/main" val="2085264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A3BF-9CFD-3EEA-5505-4F93BE0B5D60}"/>
              </a:ext>
            </a:extLst>
          </p:cNvPr>
          <p:cNvSpPr>
            <a:spLocks noGrp="1"/>
          </p:cNvSpPr>
          <p:nvPr>
            <p:ph type="title"/>
          </p:nvPr>
        </p:nvSpPr>
        <p:spPr/>
        <p:txBody>
          <a:bodyPr/>
          <a:lstStyle/>
          <a:p>
            <a:r>
              <a:rPr lang="en-US"/>
              <a:t>Future Directions</a:t>
            </a:r>
          </a:p>
        </p:txBody>
      </p:sp>
      <p:sp>
        <p:nvSpPr>
          <p:cNvPr id="3" name="Content Placeholder 2">
            <a:extLst>
              <a:ext uri="{FF2B5EF4-FFF2-40B4-BE49-F238E27FC236}">
                <a16:creationId xmlns:a16="http://schemas.microsoft.com/office/drawing/2014/main" id="{6924CD2B-6861-A0B8-2B1B-DB70D663AAC3}"/>
              </a:ext>
            </a:extLst>
          </p:cNvPr>
          <p:cNvSpPr>
            <a:spLocks noGrp="1"/>
          </p:cNvSpPr>
          <p:nvPr>
            <p:ph idx="1"/>
          </p:nvPr>
        </p:nvSpPr>
        <p:spPr/>
        <p:txBody>
          <a:bodyPr>
            <a:normAutofit/>
          </a:bodyPr>
          <a:lstStyle/>
          <a:p>
            <a:r>
              <a:rPr lang="en-US" sz="2400"/>
              <a:t>Readiness modeling</a:t>
            </a:r>
          </a:p>
          <a:p>
            <a:pPr lvl="1"/>
            <a:r>
              <a:rPr lang="en-US" sz="2400"/>
              <a:t>Includes elements of fatigue</a:t>
            </a:r>
          </a:p>
          <a:p>
            <a:pPr lvl="1"/>
            <a:r>
              <a:rPr lang="en-US" sz="2400"/>
              <a:t>Other personnel factors (e.g., specialty codes, prior training)</a:t>
            </a:r>
          </a:p>
          <a:p>
            <a:pPr>
              <a:spcBef>
                <a:spcPts val="2400"/>
              </a:spcBef>
            </a:pPr>
            <a:r>
              <a:rPr lang="en-US" sz="2400"/>
              <a:t>Software usability </a:t>
            </a:r>
          </a:p>
          <a:p>
            <a:pPr lvl="1">
              <a:spcBef>
                <a:spcPts val="0"/>
              </a:spcBef>
            </a:pPr>
            <a:r>
              <a:rPr lang="en-US" sz="2400"/>
              <a:t>Interface design</a:t>
            </a:r>
          </a:p>
          <a:p>
            <a:pPr lvl="1">
              <a:spcBef>
                <a:spcPts val="0"/>
              </a:spcBef>
            </a:pPr>
            <a:r>
              <a:rPr lang="en-US" sz="2400"/>
              <a:t>Iconography</a:t>
            </a:r>
          </a:p>
          <a:p>
            <a:pPr lvl="1">
              <a:spcBef>
                <a:spcPts val="0"/>
              </a:spcBef>
            </a:pPr>
            <a:r>
              <a:rPr lang="en-US" sz="2400"/>
              <a:t>Graphical representation</a:t>
            </a:r>
          </a:p>
          <a:p>
            <a:pPr lvl="1">
              <a:spcBef>
                <a:spcPts val="0"/>
              </a:spcBef>
            </a:pPr>
            <a:r>
              <a:rPr lang="en-US" sz="2400"/>
              <a:t>User workflow</a:t>
            </a:r>
          </a:p>
        </p:txBody>
      </p:sp>
    </p:spTree>
    <p:extLst>
      <p:ext uri="{BB962C8B-B14F-4D97-AF65-F5344CB8AC3E}">
        <p14:creationId xmlns:p14="http://schemas.microsoft.com/office/powerpoint/2010/main" val="344179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4D8A-303F-C62A-FEBB-CCA48C0FB70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FE116C58-352E-3B66-073F-D9FE8C8E466B}"/>
              </a:ext>
            </a:extLst>
          </p:cNvPr>
          <p:cNvSpPr>
            <a:spLocks noGrp="1"/>
          </p:cNvSpPr>
          <p:nvPr>
            <p:ph idx="1"/>
          </p:nvPr>
        </p:nvSpPr>
        <p:spPr/>
        <p:txBody>
          <a:bodyPr>
            <a:normAutofit fontScale="77500" lnSpcReduction="20000"/>
          </a:bodyPr>
          <a:lstStyle/>
          <a:p>
            <a:r>
              <a:rPr lang="en-US" sz="1800" err="1">
                <a:effectLst/>
                <a:latin typeface="Arial" panose="020B0604020202020204" pitchFamily="34" charset="0"/>
                <a:ea typeface="Times New Roman" panose="02020603050405020304" pitchFamily="18" charset="0"/>
                <a:cs typeface="Arial" panose="020B0604020202020204" pitchFamily="34" charset="0"/>
              </a:rPr>
              <a:t>Appleget</a:t>
            </a:r>
            <a:r>
              <a:rPr lang="en-US" sz="1800">
                <a:effectLst/>
                <a:latin typeface="Arial" panose="020B0604020202020204" pitchFamily="34" charset="0"/>
                <a:ea typeface="Times New Roman" panose="02020603050405020304" pitchFamily="18" charset="0"/>
                <a:cs typeface="Arial" panose="020B0604020202020204" pitchFamily="34" charset="0"/>
              </a:rPr>
              <a:t>, J. (2021). An introduction to wargaming and modeling and simulation. In C. </a:t>
            </a:r>
            <a:r>
              <a:rPr lang="en-US" sz="1800" err="1">
                <a:effectLst/>
                <a:latin typeface="Arial" panose="020B0604020202020204" pitchFamily="34" charset="0"/>
                <a:ea typeface="Times New Roman" panose="02020603050405020304" pitchFamily="18" charset="0"/>
                <a:cs typeface="Arial" panose="020B0604020202020204" pitchFamily="34" charset="0"/>
              </a:rPr>
              <a:t>Turnitsa</a:t>
            </a:r>
            <a:r>
              <a:rPr lang="en-US" sz="1800">
                <a:effectLst/>
                <a:latin typeface="Arial" panose="020B0604020202020204" pitchFamily="34" charset="0"/>
                <a:ea typeface="Times New Roman" panose="02020603050405020304" pitchFamily="18" charset="0"/>
                <a:cs typeface="Arial" panose="020B0604020202020204" pitchFamily="34" charset="0"/>
              </a:rPr>
              <a:t>, C. </a:t>
            </a:r>
            <a:r>
              <a:rPr lang="en-US" sz="1800" err="1">
                <a:effectLst/>
                <a:latin typeface="Arial" panose="020B0604020202020204" pitchFamily="34" charset="0"/>
                <a:ea typeface="Times New Roman" panose="02020603050405020304" pitchFamily="18" charset="0"/>
                <a:cs typeface="Arial" panose="020B0604020202020204" pitchFamily="34" charset="0"/>
              </a:rPr>
              <a:t>Blais</a:t>
            </a:r>
            <a:r>
              <a:rPr lang="en-US" sz="1800">
                <a:effectLst/>
                <a:latin typeface="Arial" panose="020B0604020202020204" pitchFamily="34" charset="0"/>
                <a:ea typeface="Times New Roman" panose="02020603050405020304" pitchFamily="18" charset="0"/>
                <a:cs typeface="Arial" panose="020B0604020202020204" pitchFamily="34" charset="0"/>
              </a:rPr>
              <a:t>, &amp; A. </a:t>
            </a:r>
            <a:r>
              <a:rPr lang="en-US" sz="1800" err="1">
                <a:effectLst/>
                <a:latin typeface="Arial" panose="020B0604020202020204" pitchFamily="34" charset="0"/>
                <a:ea typeface="Times New Roman" panose="02020603050405020304" pitchFamily="18" charset="0"/>
                <a:cs typeface="Arial" panose="020B0604020202020204" pitchFamily="34" charset="0"/>
              </a:rPr>
              <a:t>Tolk</a:t>
            </a:r>
            <a:r>
              <a:rPr lang="en-US" sz="1800">
                <a:effectLst/>
                <a:latin typeface="Arial" panose="020B0604020202020204" pitchFamily="34" charset="0"/>
                <a:ea typeface="Times New Roman" panose="02020603050405020304" pitchFamily="18" charset="0"/>
                <a:cs typeface="Arial" panose="020B0604020202020204" pitchFamily="34" charset="0"/>
              </a:rPr>
              <a:t> (Eds.), </a:t>
            </a:r>
            <a:r>
              <a:rPr lang="en-US" sz="1800" i="1">
                <a:effectLst/>
                <a:latin typeface="Arial" panose="020B0604020202020204" pitchFamily="34" charset="0"/>
                <a:ea typeface="Times New Roman" panose="02020603050405020304" pitchFamily="18" charset="0"/>
                <a:cs typeface="Arial" panose="020B0604020202020204" pitchFamily="34" charset="0"/>
              </a:rPr>
              <a:t>Simulation and Wargaming</a:t>
            </a:r>
            <a:r>
              <a:rPr lang="en-US" sz="1800">
                <a:effectLst/>
                <a:latin typeface="Arial" panose="020B0604020202020204" pitchFamily="34" charset="0"/>
                <a:ea typeface="Times New Roman" panose="02020603050405020304" pitchFamily="18" charset="0"/>
                <a:cs typeface="Arial" panose="020B0604020202020204" pitchFamily="34" charset="0"/>
              </a:rPr>
              <a:t> (pp. 1-22). https://doi.org/10.1177/15485129211073126</a:t>
            </a:r>
          </a:p>
          <a:p>
            <a:r>
              <a:rPr lang="en-US" sz="1800">
                <a:effectLst/>
                <a:latin typeface="Arial" panose="020B0604020202020204" pitchFamily="34" charset="0"/>
                <a:ea typeface="Times New Roman" panose="02020603050405020304" pitchFamily="18" charset="0"/>
                <a:cs typeface="Arial" panose="020B0604020202020204" pitchFamily="34" charset="0"/>
              </a:rPr>
              <a:t>Caffrey, M. (2000). Toward a history-based doctrine for wargaming. </a:t>
            </a:r>
            <a:r>
              <a:rPr lang="en-US" sz="1800" i="1">
                <a:effectLst/>
                <a:latin typeface="Arial" panose="020B0604020202020204" pitchFamily="34" charset="0"/>
                <a:ea typeface="Times New Roman" panose="02020603050405020304" pitchFamily="18" charset="0"/>
                <a:cs typeface="Arial" panose="020B0604020202020204" pitchFamily="34" charset="0"/>
              </a:rPr>
              <a:t>Aerospace Power Journal</a:t>
            </a:r>
            <a:r>
              <a:rPr lang="en-US" sz="1800">
                <a:effectLst/>
                <a:latin typeface="Arial" panose="020B0604020202020204" pitchFamily="34" charset="0"/>
                <a:ea typeface="Times New Roman" panose="02020603050405020304" pitchFamily="18" charset="0"/>
                <a:cs typeface="Arial" panose="020B0604020202020204" pitchFamily="34" charset="0"/>
              </a:rPr>
              <a:t>, </a:t>
            </a:r>
            <a:r>
              <a:rPr lang="en-US" sz="1800" i="1">
                <a:effectLst/>
                <a:latin typeface="Arial" panose="020B0604020202020204" pitchFamily="34" charset="0"/>
                <a:ea typeface="Times New Roman" panose="02020603050405020304" pitchFamily="18" charset="0"/>
                <a:cs typeface="Arial" panose="020B0604020202020204" pitchFamily="34" charset="0"/>
              </a:rPr>
              <a:t>14</a:t>
            </a:r>
            <a:r>
              <a:rPr lang="en-US" sz="1800">
                <a:effectLst/>
                <a:latin typeface="Arial" panose="020B0604020202020204" pitchFamily="34" charset="0"/>
                <a:ea typeface="Times New Roman" panose="02020603050405020304" pitchFamily="18" charset="0"/>
                <a:cs typeface="Arial" panose="020B0604020202020204" pitchFamily="34" charset="0"/>
              </a:rPr>
              <a:t>(3), 33-56. https://www.airuniversity.af.edu/Portals/10/ASPJ/journals/Chronicles/caffrey.pdf</a:t>
            </a:r>
          </a:p>
          <a:p>
            <a:r>
              <a:rPr lang="en-US" sz="1800">
                <a:effectLst/>
                <a:latin typeface="Arial" panose="020B0604020202020204" pitchFamily="34" charset="0"/>
                <a:ea typeface="Times New Roman" panose="02020603050405020304" pitchFamily="18" charset="0"/>
                <a:cs typeface="Arial" panose="020B0604020202020204" pitchFamily="34" charset="0"/>
              </a:rPr>
              <a:t>Caldwell, J. A. (2005). Fatigue in aviation. </a:t>
            </a:r>
            <a:r>
              <a:rPr lang="en-US" sz="1800" i="1">
                <a:effectLst/>
                <a:latin typeface="Arial" panose="020B0604020202020204" pitchFamily="34" charset="0"/>
                <a:ea typeface="Times New Roman" panose="02020603050405020304" pitchFamily="18" charset="0"/>
                <a:cs typeface="Arial" panose="020B0604020202020204" pitchFamily="34" charset="0"/>
              </a:rPr>
              <a:t>Travel Medicine and Infectious Disease</a:t>
            </a:r>
            <a:r>
              <a:rPr lang="en-US" sz="1800">
                <a:effectLst/>
                <a:latin typeface="Arial" panose="020B0604020202020204" pitchFamily="34" charset="0"/>
                <a:ea typeface="Times New Roman" panose="02020603050405020304" pitchFamily="18" charset="0"/>
                <a:cs typeface="Arial" panose="020B0604020202020204" pitchFamily="34" charset="0"/>
              </a:rPr>
              <a:t>, </a:t>
            </a:r>
            <a:r>
              <a:rPr lang="en-US" sz="1800" i="1">
                <a:effectLst/>
                <a:latin typeface="Arial" panose="020B0604020202020204" pitchFamily="34" charset="0"/>
                <a:ea typeface="Times New Roman" panose="02020603050405020304" pitchFamily="18" charset="0"/>
                <a:cs typeface="Arial" panose="020B0604020202020204" pitchFamily="34" charset="0"/>
              </a:rPr>
              <a:t>3</a:t>
            </a:r>
            <a:r>
              <a:rPr lang="en-US" sz="1800">
                <a:effectLst/>
                <a:latin typeface="Arial" panose="020B0604020202020204" pitchFamily="34" charset="0"/>
                <a:ea typeface="Times New Roman" panose="02020603050405020304" pitchFamily="18" charset="0"/>
                <a:cs typeface="Arial" panose="020B0604020202020204" pitchFamily="34" charset="0"/>
              </a:rPr>
              <a:t>(2), 85–96. https:// doi.org/10.1016/j.tmaid.2004.07.008</a:t>
            </a:r>
          </a:p>
          <a:p>
            <a:r>
              <a:rPr lang="en-US" sz="1800">
                <a:effectLst/>
                <a:latin typeface="Arial" panose="020B0604020202020204" pitchFamily="34" charset="0"/>
                <a:ea typeface="Times New Roman" panose="02020603050405020304" pitchFamily="18" charset="0"/>
                <a:cs typeface="Arial" panose="020B0604020202020204" pitchFamily="34" charset="0"/>
              </a:rPr>
              <a:t>Hoffman, R. (2022). Directed Energy Weapons (DEW) High Power Microwave (HPM) 6.1 Programs FY22 Annual Report. (DCN# 0543-1375-23) Office of Naval Research Science &amp; Technology. https://www.nre.navy.mil/media/document/directed-energy-weapons-dew-high-power-microwave-hpm-61-programs-fy22-annual-report</a:t>
            </a:r>
          </a:p>
          <a:p>
            <a:r>
              <a:rPr lang="en-US" sz="1800">
                <a:effectLst/>
                <a:latin typeface="Arial" panose="020B0604020202020204" pitchFamily="34" charset="0"/>
                <a:ea typeface="Times New Roman" panose="02020603050405020304" pitchFamily="18" charset="0"/>
                <a:cs typeface="Arial" panose="020B0604020202020204" pitchFamily="34" charset="0"/>
              </a:rPr>
              <a:t>Joint Planning. (2017). Joint Publication 5-0. https://www.airforcespecialtactics.af.mil/Portals/80/prototype/assets/joint-pub-jpub-5-0-joint-planning.pdf</a:t>
            </a:r>
          </a:p>
          <a:p>
            <a:r>
              <a:rPr lang="en-US" sz="1800" b="0" i="0">
                <a:solidFill>
                  <a:srgbClr val="000000"/>
                </a:solidFill>
                <a:effectLst/>
                <a:highlight>
                  <a:srgbClr val="FFFFFF"/>
                </a:highlight>
                <a:latin typeface="Arial" panose="020B0604020202020204" pitchFamily="34" charset="0"/>
              </a:rPr>
              <a:t>Lamond, N., &amp; Dawson, D. (1999). Quantifying the performance impairment associated with fatigue. </a:t>
            </a:r>
            <a:r>
              <a:rPr lang="en-US" sz="1800" b="0" i="1">
                <a:solidFill>
                  <a:srgbClr val="000000"/>
                </a:solidFill>
                <a:effectLst/>
                <a:highlight>
                  <a:srgbClr val="FFFFFF"/>
                </a:highlight>
                <a:latin typeface="Arial" panose="020B0604020202020204" pitchFamily="34" charset="0"/>
              </a:rPr>
              <a:t>Journal of Sleep Research</a:t>
            </a:r>
            <a:r>
              <a:rPr lang="en-US" sz="1800" b="0" i="0">
                <a:solidFill>
                  <a:srgbClr val="000000"/>
                </a:solidFill>
                <a:effectLst/>
                <a:highlight>
                  <a:srgbClr val="FFFFFF"/>
                </a:highlight>
                <a:latin typeface="Arial" panose="020B0604020202020204" pitchFamily="34" charset="0"/>
              </a:rPr>
              <a:t>, </a:t>
            </a:r>
            <a:r>
              <a:rPr lang="en-US" sz="1800" b="0" i="1">
                <a:solidFill>
                  <a:srgbClr val="000000"/>
                </a:solidFill>
                <a:effectLst/>
                <a:highlight>
                  <a:srgbClr val="FFFFFF"/>
                </a:highlight>
                <a:latin typeface="Arial" panose="020B0604020202020204" pitchFamily="34" charset="0"/>
              </a:rPr>
              <a:t>8</a:t>
            </a:r>
            <a:r>
              <a:rPr lang="en-US" sz="1800" b="0" i="0">
                <a:solidFill>
                  <a:srgbClr val="000000"/>
                </a:solidFill>
                <a:effectLst/>
                <a:highlight>
                  <a:srgbClr val="FFFFFF"/>
                </a:highlight>
                <a:latin typeface="Arial" panose="020B0604020202020204" pitchFamily="34" charset="0"/>
              </a:rPr>
              <a:t>, 255–262. https://doi.org/10.1046/j.1365-2869.1999.00167.x </a:t>
            </a:r>
            <a:endParaRPr lang="en-US" sz="1800">
              <a:effectLst/>
              <a:latin typeface="Arial" panose="020B0604020202020204" pitchFamily="34" charset="0"/>
              <a:ea typeface="Times New Roman" panose="02020603050405020304" pitchFamily="18" charset="0"/>
              <a:cs typeface="Arial" panose="020B0604020202020204" pitchFamily="34" charset="0"/>
            </a:endParaRPr>
          </a:p>
          <a:p>
            <a:r>
              <a:rPr lang="en-US" sz="1800">
                <a:effectLst/>
                <a:latin typeface="Arial" panose="020B0604020202020204" pitchFamily="34" charset="0"/>
                <a:ea typeface="Times New Roman" panose="02020603050405020304" pitchFamily="18" charset="0"/>
                <a:cs typeface="Arial" panose="020B0604020202020204" pitchFamily="34" charset="0"/>
              </a:rPr>
              <a:t>Miller, N. L., Matsangas, P., &amp; Shattuck, L. G. (2008). Fatigue and its effect on performance in military environments. In P. A. Hancock &amp; </a:t>
            </a:r>
            <a:r>
              <a:rPr lang="en-US" sz="1800" err="1">
                <a:effectLst/>
                <a:latin typeface="Arial" panose="020B0604020202020204" pitchFamily="34" charset="0"/>
                <a:ea typeface="Times New Roman" panose="02020603050405020304" pitchFamily="18" charset="0"/>
                <a:cs typeface="Arial" panose="020B0604020202020204" pitchFamily="34" charset="0"/>
              </a:rPr>
              <a:t>Szalma</a:t>
            </a:r>
            <a:r>
              <a:rPr lang="en-US" sz="1800">
                <a:effectLst/>
                <a:latin typeface="Arial" panose="020B0604020202020204" pitchFamily="34" charset="0"/>
                <a:ea typeface="Times New Roman" panose="02020603050405020304" pitchFamily="18" charset="0"/>
                <a:cs typeface="Arial" panose="020B0604020202020204" pitchFamily="34" charset="0"/>
              </a:rPr>
              <a:t>, J. L. (Eds.), </a:t>
            </a:r>
            <a:r>
              <a:rPr lang="en-US" sz="1800" i="1">
                <a:effectLst/>
                <a:latin typeface="Arial" panose="020B0604020202020204" pitchFamily="34" charset="0"/>
                <a:ea typeface="Times New Roman" panose="02020603050405020304" pitchFamily="18" charset="0"/>
                <a:cs typeface="Arial" panose="020B0604020202020204" pitchFamily="34" charset="0"/>
              </a:rPr>
              <a:t>Performance under stress</a:t>
            </a:r>
            <a:r>
              <a:rPr lang="en-US" sz="1800">
                <a:effectLst/>
                <a:latin typeface="Arial" panose="020B0604020202020204" pitchFamily="34" charset="0"/>
                <a:ea typeface="Times New Roman" panose="02020603050405020304" pitchFamily="18" charset="0"/>
                <a:cs typeface="Arial" panose="020B0604020202020204" pitchFamily="34" charset="0"/>
              </a:rPr>
              <a:t> (pp. 231-249). Burlington, VT: Ashgate Publishing, Ltd.</a:t>
            </a:r>
          </a:p>
          <a:p>
            <a:r>
              <a:rPr lang="en-US" sz="1800" b="0" i="0">
                <a:solidFill>
                  <a:srgbClr val="000000"/>
                </a:solidFill>
                <a:effectLst/>
                <a:highlight>
                  <a:srgbClr val="FFFFFF"/>
                </a:highlight>
                <a:latin typeface="Arial" panose="020B0604020202020204" pitchFamily="34" charset="0"/>
              </a:rPr>
              <a:t>Miller, J. C., &amp; </a:t>
            </a:r>
            <a:r>
              <a:rPr lang="en-US" sz="1800" b="0" i="0" err="1">
                <a:solidFill>
                  <a:srgbClr val="000000"/>
                </a:solidFill>
                <a:effectLst/>
                <a:highlight>
                  <a:srgbClr val="FFFFFF"/>
                </a:highlight>
                <a:latin typeface="Arial" panose="020B0604020202020204" pitchFamily="34" charset="0"/>
              </a:rPr>
              <a:t>Melfi</a:t>
            </a:r>
            <a:r>
              <a:rPr lang="en-US" sz="1800" b="0" i="0">
                <a:solidFill>
                  <a:srgbClr val="000000"/>
                </a:solidFill>
                <a:effectLst/>
                <a:highlight>
                  <a:srgbClr val="FFFFFF"/>
                </a:highlight>
                <a:latin typeface="Arial" panose="020B0604020202020204" pitchFamily="34" charset="0"/>
              </a:rPr>
              <a:t>, M. L. (2006). </a:t>
            </a:r>
            <a:r>
              <a:rPr lang="en-US" sz="1800" b="0" i="1">
                <a:solidFill>
                  <a:srgbClr val="000000"/>
                </a:solidFill>
                <a:effectLst/>
                <a:highlight>
                  <a:srgbClr val="FFFFFF"/>
                </a:highlight>
                <a:latin typeface="Arial" panose="020B0604020202020204" pitchFamily="34" charset="0"/>
              </a:rPr>
              <a:t>Causes and effects of fatigue in experienced military aircrew</a:t>
            </a:r>
            <a:r>
              <a:rPr lang="en-US" sz="1800" b="0" i="0">
                <a:solidFill>
                  <a:srgbClr val="000000"/>
                </a:solidFill>
                <a:effectLst/>
                <a:highlight>
                  <a:srgbClr val="FFFFFF"/>
                </a:highlight>
                <a:latin typeface="Arial" panose="020B0604020202020204" pitchFamily="34" charset="0"/>
              </a:rPr>
              <a:t> (Report No. AFRL-HE-BR-TR-2006-0071). Air Force Research Laboratory. http://www.dtic.mil/get-tr-doc/pdf?AD=ADA462989 </a:t>
            </a:r>
            <a:endParaRPr lang="en-US" sz="1800">
              <a:effectLst/>
              <a:latin typeface="Arial" panose="020B0604020202020204" pitchFamily="34" charset="0"/>
              <a:ea typeface="Times New Roman" panose="02020603050405020304" pitchFamily="18" charset="0"/>
              <a:cs typeface="Arial" panose="020B0604020202020204" pitchFamily="34" charset="0"/>
            </a:endParaRPr>
          </a:p>
          <a:p>
            <a:r>
              <a:rPr lang="en-US" sz="1800" err="1">
                <a:effectLst/>
                <a:latin typeface="Arial" panose="020B0604020202020204" pitchFamily="34" charset="0"/>
                <a:ea typeface="Times New Roman" panose="02020603050405020304" pitchFamily="18" charset="0"/>
                <a:cs typeface="Arial" panose="020B0604020202020204" pitchFamily="34" charset="0"/>
              </a:rPr>
              <a:t>Morris,</a:t>
            </a:r>
            <a:r>
              <a:rPr lang="en-US" sz="1800">
                <a:effectLst/>
                <a:latin typeface="Arial" panose="020B0604020202020204" pitchFamily="34" charset="0"/>
                <a:ea typeface="Times New Roman" panose="02020603050405020304" pitchFamily="18" charset="0"/>
                <a:cs typeface="Arial" panose="020B0604020202020204" pitchFamily="34" charset="0"/>
              </a:rPr>
              <a:t> M. B., Veksler, B. Z., Noesen, B., Tuttle, J., Carpenter, B., Tran, P., &amp; </a:t>
            </a:r>
            <a:r>
              <a:rPr lang="en-US" sz="1800" err="1">
                <a:effectLst/>
                <a:latin typeface="Arial" panose="020B0604020202020204" pitchFamily="34" charset="0"/>
                <a:ea typeface="Times New Roman" panose="02020603050405020304" pitchFamily="18" charset="0"/>
                <a:cs typeface="Arial" panose="020B0604020202020204" pitchFamily="34" charset="0"/>
              </a:rPr>
              <a:t>Gunzelmann</a:t>
            </a:r>
            <a:r>
              <a:rPr lang="en-US" sz="1800">
                <a:effectLst/>
                <a:latin typeface="Arial" panose="020B0604020202020204" pitchFamily="34" charset="0"/>
                <a:ea typeface="Times New Roman" panose="02020603050405020304" pitchFamily="18" charset="0"/>
                <a:cs typeface="Arial" panose="020B0604020202020204" pitchFamily="34" charset="0"/>
              </a:rPr>
              <a:t>, G. (2022). Human fatigue modeling in wargaming simulations. </a:t>
            </a:r>
            <a:r>
              <a:rPr lang="en-US" sz="1800" i="1">
                <a:effectLst/>
                <a:latin typeface="Arial" panose="020B0604020202020204" pitchFamily="34" charset="0"/>
                <a:ea typeface="Times New Roman" panose="02020603050405020304" pitchFamily="18" charset="0"/>
                <a:cs typeface="Arial" panose="020B0604020202020204" pitchFamily="34" charset="0"/>
              </a:rPr>
              <a:t>Proceedings of the 2022 Interservice/Industry Training, Simulation, and Education Conference</a:t>
            </a:r>
            <a:r>
              <a:rPr lang="en-US" sz="1800">
                <a:effectLst/>
                <a:latin typeface="Arial" panose="020B0604020202020204" pitchFamily="34" charset="0"/>
                <a:ea typeface="Times New Roman" panose="02020603050405020304" pitchFamily="18" charset="0"/>
                <a:cs typeface="Arial" panose="020B0604020202020204" pitchFamily="34" charset="0"/>
              </a:rPr>
              <a:t>, Paper No. 22331. https:// www.xcdsystem.com/iitsec/proceedings/index.cfm?Year=2022&amp;AbID=112519&amp;CID=944#View</a:t>
            </a:r>
          </a:p>
          <a:p>
            <a:r>
              <a:rPr lang="en-US" sz="1800">
                <a:effectLst/>
                <a:latin typeface="Arial" panose="020B0604020202020204" pitchFamily="34" charset="0"/>
                <a:ea typeface="Times New Roman" panose="02020603050405020304" pitchFamily="18" charset="0"/>
                <a:cs typeface="Arial" panose="020B0604020202020204" pitchFamily="34" charset="0"/>
              </a:rPr>
              <a:t>Williamson, C. A., </a:t>
            </a:r>
            <a:r>
              <a:rPr lang="en-US" sz="1800" err="1">
                <a:effectLst/>
                <a:latin typeface="Arial" panose="020B0604020202020204" pitchFamily="34" charset="0"/>
                <a:ea typeface="Times New Roman" panose="02020603050405020304" pitchFamily="18" charset="0"/>
                <a:cs typeface="Arial" panose="020B0604020202020204" pitchFamily="34" charset="0"/>
              </a:rPr>
              <a:t>McLin</a:t>
            </a:r>
            <a:r>
              <a:rPr lang="en-US" sz="1800">
                <a:effectLst/>
                <a:latin typeface="Arial" panose="020B0604020202020204" pitchFamily="34" charset="0"/>
                <a:ea typeface="Times New Roman" panose="02020603050405020304" pitchFamily="18" charset="0"/>
                <a:cs typeface="Arial" panose="020B0604020202020204" pitchFamily="34" charset="0"/>
              </a:rPr>
              <a:t>, L. N., Rickman, J. M., Manka, M. A., Garcia, P. V., </a:t>
            </a:r>
            <a:r>
              <a:rPr lang="en-US" sz="1800" err="1">
                <a:effectLst/>
                <a:latin typeface="Arial" panose="020B0604020202020204" pitchFamily="34" charset="0"/>
                <a:ea typeface="Times New Roman" panose="02020603050405020304" pitchFamily="18" charset="0"/>
                <a:cs typeface="Arial" panose="020B0604020202020204" pitchFamily="34" charset="0"/>
              </a:rPr>
              <a:t>Kinerk</a:t>
            </a:r>
            <a:r>
              <a:rPr lang="en-US" sz="1800">
                <a:effectLst/>
                <a:latin typeface="Arial" panose="020B0604020202020204" pitchFamily="34" charset="0"/>
                <a:ea typeface="Times New Roman" panose="02020603050405020304" pitchFamily="18" charset="0"/>
                <a:cs typeface="Arial" panose="020B0604020202020204" pitchFamily="34" charset="0"/>
              </a:rPr>
              <a:t>, W. T., &amp; Smith, P. A. (2017). Wavelength and ambient luminance dependence of laser eye dazzle</a:t>
            </a:r>
            <a:r>
              <a:rPr lang="en-US" sz="1800" i="1">
                <a:effectLst/>
                <a:latin typeface="Arial" panose="020B0604020202020204" pitchFamily="34" charset="0"/>
                <a:ea typeface="Times New Roman" panose="02020603050405020304" pitchFamily="18" charset="0"/>
                <a:cs typeface="Arial" panose="020B0604020202020204" pitchFamily="34" charset="0"/>
              </a:rPr>
              <a:t>. Applied Optics</a:t>
            </a:r>
            <a:r>
              <a:rPr lang="en-US" sz="1800">
                <a:effectLst/>
                <a:latin typeface="Arial" panose="020B0604020202020204" pitchFamily="34" charset="0"/>
                <a:ea typeface="Times New Roman" panose="02020603050405020304" pitchFamily="18" charset="0"/>
                <a:cs typeface="Arial" panose="020B0604020202020204" pitchFamily="34" charset="0"/>
              </a:rPr>
              <a:t>, </a:t>
            </a:r>
            <a:r>
              <a:rPr lang="en-US" sz="1800" i="1">
                <a:effectLst/>
                <a:latin typeface="Arial" panose="020B0604020202020204" pitchFamily="34" charset="0"/>
                <a:ea typeface="Times New Roman" panose="02020603050405020304" pitchFamily="18" charset="0"/>
                <a:cs typeface="Arial" panose="020B0604020202020204" pitchFamily="34" charset="0"/>
              </a:rPr>
              <a:t>56</a:t>
            </a:r>
            <a:r>
              <a:rPr lang="en-US" sz="1800">
                <a:effectLst/>
                <a:latin typeface="Arial" panose="020B0604020202020204" pitchFamily="34" charset="0"/>
                <a:ea typeface="Times New Roman" panose="02020603050405020304" pitchFamily="18" charset="0"/>
                <a:cs typeface="Arial" panose="020B0604020202020204" pitchFamily="34" charset="0"/>
              </a:rPr>
              <a:t>(29), 8135-8147. https://doi.org/10.1364/AO.56.008135</a:t>
            </a:r>
          </a:p>
          <a:p>
            <a:pPr marL="0" indent="0">
              <a:buNone/>
            </a:pPr>
            <a:endParaRPr lang="en-US" sz="1800">
              <a:effectLst/>
              <a:latin typeface="Times New Roman" panose="02020603050405020304" pitchFamily="18" charset="0"/>
              <a:ea typeface="Times New Roman" panose="02020603050405020304" pitchFamily="18" charset="0"/>
            </a:endParaRPr>
          </a:p>
          <a:p>
            <a:endParaRPr lang="en-US" sz="1800">
              <a:effectLst/>
              <a:latin typeface="Times New Roman" panose="02020603050405020304" pitchFamily="18" charset="0"/>
              <a:ea typeface="Times New Roman" panose="02020603050405020304" pitchFamily="18" charset="0"/>
            </a:endParaRPr>
          </a:p>
          <a:p>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375872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A62B22-E787-4D55-A5F6-ABE510B4A6A3}"/>
              </a:ext>
            </a:extLst>
          </p:cNvPr>
          <p:cNvSpPr>
            <a:spLocks noGrp="1"/>
          </p:cNvSpPr>
          <p:nvPr>
            <p:ph type="title"/>
          </p:nvPr>
        </p:nvSpPr>
        <p:spPr/>
        <p:txBody>
          <a:bodyPr/>
          <a:lstStyle/>
          <a:p>
            <a:r>
              <a:rPr lang="en-US"/>
              <a:t>QUESTIONS?</a:t>
            </a:r>
            <a:br>
              <a:rPr lang="en-US"/>
            </a:br>
            <a:br>
              <a:rPr lang="en-US"/>
            </a:br>
            <a:r>
              <a:rPr lang="en-US" sz="2000"/>
              <a:t>Contact: megan.morris.3@us.af.mil</a:t>
            </a:r>
            <a:endParaRPr lang="en-US"/>
          </a:p>
        </p:txBody>
      </p:sp>
    </p:spTree>
    <p:extLst>
      <p:ext uri="{BB962C8B-B14F-4D97-AF65-F5344CB8AC3E}">
        <p14:creationId xmlns:p14="http://schemas.microsoft.com/office/powerpoint/2010/main" val="420495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E5856-EDB6-6373-0FE7-6C595DD6D896}"/>
              </a:ext>
            </a:extLst>
          </p:cNvPr>
          <p:cNvSpPr>
            <a:spLocks noGrp="1"/>
          </p:cNvSpPr>
          <p:nvPr>
            <p:ph type="title"/>
          </p:nvPr>
        </p:nvSpPr>
        <p:spPr/>
        <p:txBody>
          <a:bodyPr/>
          <a:lstStyle/>
          <a:p>
            <a:r>
              <a:rPr lang="en-US"/>
              <a:t>Overview</a:t>
            </a:r>
          </a:p>
        </p:txBody>
      </p:sp>
      <p:sp>
        <p:nvSpPr>
          <p:cNvPr id="4" name="Content Placeholder 3">
            <a:extLst>
              <a:ext uri="{FF2B5EF4-FFF2-40B4-BE49-F238E27FC236}">
                <a16:creationId xmlns:a16="http://schemas.microsoft.com/office/drawing/2014/main" id="{C585D458-1BD4-E4E9-A67C-A3E67BAD509D}"/>
              </a:ext>
            </a:extLst>
          </p:cNvPr>
          <p:cNvSpPr>
            <a:spLocks noGrp="1"/>
          </p:cNvSpPr>
          <p:nvPr>
            <p:ph idx="1"/>
          </p:nvPr>
        </p:nvSpPr>
        <p:spPr/>
        <p:txBody>
          <a:bodyPr>
            <a:normAutofit/>
          </a:bodyPr>
          <a:lstStyle/>
          <a:p>
            <a:r>
              <a:rPr lang="en-US" sz="2400"/>
              <a:t>Background on Wargaming Human Factors Needs</a:t>
            </a:r>
          </a:p>
          <a:p>
            <a:r>
              <a:rPr lang="en-US" sz="2400"/>
              <a:t>COMBAT Software</a:t>
            </a:r>
          </a:p>
          <a:p>
            <a:r>
              <a:rPr lang="en-US" sz="2400"/>
              <a:t>Fatigue Modeling Capabilities</a:t>
            </a:r>
          </a:p>
          <a:p>
            <a:r>
              <a:rPr lang="en-US" sz="2400"/>
              <a:t>Laser Dazzle Modeling Capabilities</a:t>
            </a:r>
          </a:p>
          <a:p>
            <a:r>
              <a:rPr lang="en-US" sz="2400"/>
              <a:t>Method</a:t>
            </a:r>
          </a:p>
          <a:p>
            <a:r>
              <a:rPr lang="en-US" sz="2400"/>
              <a:t>Results</a:t>
            </a:r>
          </a:p>
          <a:p>
            <a:r>
              <a:rPr lang="en-US" sz="2400"/>
              <a:t>Discussion</a:t>
            </a:r>
          </a:p>
          <a:p>
            <a:pPr lvl="1"/>
            <a:r>
              <a:rPr lang="en-US" sz="2400"/>
              <a:t>Limitations</a:t>
            </a:r>
          </a:p>
          <a:p>
            <a:pPr lvl="1"/>
            <a:r>
              <a:rPr lang="en-US" sz="2400"/>
              <a:t>Future Directions</a:t>
            </a:r>
          </a:p>
        </p:txBody>
      </p:sp>
    </p:spTree>
    <p:extLst>
      <p:ext uri="{BB962C8B-B14F-4D97-AF65-F5344CB8AC3E}">
        <p14:creationId xmlns:p14="http://schemas.microsoft.com/office/powerpoint/2010/main" val="66279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CFB8-B7AE-CA5E-0D0A-78300B557A63}"/>
              </a:ext>
            </a:extLst>
          </p:cNvPr>
          <p:cNvSpPr>
            <a:spLocks noGrp="1"/>
          </p:cNvSpPr>
          <p:nvPr>
            <p:ph type="title"/>
          </p:nvPr>
        </p:nvSpPr>
        <p:spPr/>
        <p:txBody>
          <a:bodyPr/>
          <a:lstStyle/>
          <a:p>
            <a:r>
              <a:rPr lang="en-US"/>
              <a:t>Wargaming</a:t>
            </a:r>
          </a:p>
        </p:txBody>
      </p:sp>
      <p:sp>
        <p:nvSpPr>
          <p:cNvPr id="3" name="Content Placeholder 2">
            <a:extLst>
              <a:ext uri="{FF2B5EF4-FFF2-40B4-BE49-F238E27FC236}">
                <a16:creationId xmlns:a16="http://schemas.microsoft.com/office/drawing/2014/main" id="{4139BE6C-A5D7-4957-1200-4187AAAEA11F}"/>
              </a:ext>
            </a:extLst>
          </p:cNvPr>
          <p:cNvSpPr>
            <a:spLocks noGrp="1"/>
          </p:cNvSpPr>
          <p:nvPr>
            <p:ph idx="1"/>
          </p:nvPr>
        </p:nvSpPr>
        <p:spPr>
          <a:xfrm>
            <a:off x="500147" y="1335416"/>
            <a:ext cx="6163596" cy="5022243"/>
          </a:xfrm>
        </p:spPr>
        <p:txBody>
          <a:bodyPr>
            <a:normAutofit/>
          </a:bodyPr>
          <a:lstStyle/>
          <a:p>
            <a:pPr>
              <a:spcBef>
                <a:spcPts val="2400"/>
              </a:spcBef>
            </a:pPr>
            <a:r>
              <a:rPr lang="en-US" sz="2400" dirty="0"/>
              <a:t>“Wargames are representations of conflict or competition in a synthetic environment, in which people make decisions and respond to the consequences of those decisions.” </a:t>
            </a:r>
            <a:r>
              <a:rPr lang="en-US" sz="1000" dirty="0"/>
              <a:t>(Joint Planning, 2017)</a:t>
            </a:r>
          </a:p>
          <a:p>
            <a:pPr>
              <a:spcBef>
                <a:spcPts val="2400"/>
              </a:spcBef>
            </a:pPr>
            <a:r>
              <a:rPr lang="en-US" sz="2400" dirty="0"/>
              <a:t>Critical tool to aid in training and planning wartime strategy and maneuvers</a:t>
            </a:r>
          </a:p>
          <a:p>
            <a:pPr>
              <a:spcBef>
                <a:spcPts val="2400"/>
              </a:spcBef>
            </a:pPr>
            <a:r>
              <a:rPr lang="en-US" sz="2400" dirty="0"/>
              <a:t>Digital simulation capabilities have enhanced effectiveness of games </a:t>
            </a:r>
            <a:r>
              <a:rPr lang="en-US" sz="1000" dirty="0"/>
              <a:t>(Applegate, 2021; Caffrey, 2000)</a:t>
            </a:r>
          </a:p>
          <a:p>
            <a:endParaRPr lang="en-US" dirty="0"/>
          </a:p>
        </p:txBody>
      </p:sp>
      <p:pic>
        <p:nvPicPr>
          <p:cNvPr id="5" name="Picture 4" descr="A picture containing indoor&#10;&#10;Description automatically generated">
            <a:extLst>
              <a:ext uri="{FF2B5EF4-FFF2-40B4-BE49-F238E27FC236}">
                <a16:creationId xmlns:a16="http://schemas.microsoft.com/office/drawing/2014/main" id="{33528B25-618C-1040-A286-0C18E6BC05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5916" y="1865261"/>
            <a:ext cx="4691216" cy="3127477"/>
          </a:xfrm>
          <a:prstGeom prst="rect">
            <a:avLst/>
          </a:prstGeom>
        </p:spPr>
      </p:pic>
      <p:sp>
        <p:nvSpPr>
          <p:cNvPr id="6" name="TextBox 5">
            <a:extLst>
              <a:ext uri="{FF2B5EF4-FFF2-40B4-BE49-F238E27FC236}">
                <a16:creationId xmlns:a16="http://schemas.microsoft.com/office/drawing/2014/main" id="{4AA002D1-555C-525D-C63D-78F5E2198945}"/>
              </a:ext>
            </a:extLst>
          </p:cNvPr>
          <p:cNvSpPr txBox="1"/>
          <p:nvPr/>
        </p:nvSpPr>
        <p:spPr>
          <a:xfrm>
            <a:off x="8019617" y="4684961"/>
            <a:ext cx="2653256"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Photo by Cpl. </a:t>
            </a:r>
            <a:r>
              <a:rPr lang="en-US" sz="1400" err="1">
                <a:solidFill>
                  <a:schemeClr val="bg1"/>
                </a:solidFill>
                <a:latin typeface="Arial" panose="020B0604020202020204" pitchFamily="34" charset="0"/>
                <a:cs typeface="Arial" panose="020B0604020202020204" pitchFamily="34" charset="0"/>
              </a:rPr>
              <a:t>Yvonna</a:t>
            </a:r>
            <a:r>
              <a:rPr lang="en-US" sz="1400">
                <a:solidFill>
                  <a:schemeClr val="bg1"/>
                </a:solidFill>
                <a:latin typeface="Arial" panose="020B0604020202020204" pitchFamily="34" charset="0"/>
                <a:cs typeface="Arial" panose="020B0604020202020204" pitchFamily="34" charset="0"/>
              </a:rPr>
              <a:t> </a:t>
            </a:r>
            <a:r>
              <a:rPr lang="en-US" sz="1400" err="1">
                <a:solidFill>
                  <a:schemeClr val="bg1"/>
                </a:solidFill>
                <a:latin typeface="Arial" panose="020B0604020202020204" pitchFamily="34" charset="0"/>
                <a:cs typeface="Arial" panose="020B0604020202020204" pitchFamily="34" charset="0"/>
              </a:rPr>
              <a:t>Guyette</a:t>
            </a:r>
            <a:endParaRPr 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34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3FF5-051E-EA38-C95E-C0EA7197AA3D}"/>
              </a:ext>
            </a:extLst>
          </p:cNvPr>
          <p:cNvSpPr>
            <a:spLocks noGrp="1"/>
          </p:cNvSpPr>
          <p:nvPr>
            <p:ph type="title"/>
          </p:nvPr>
        </p:nvSpPr>
        <p:spPr/>
        <p:txBody>
          <a:bodyPr/>
          <a:lstStyle/>
          <a:p>
            <a:r>
              <a:rPr lang="en-US"/>
              <a:t>Wargaming (cont.)</a:t>
            </a:r>
          </a:p>
        </p:txBody>
      </p:sp>
      <p:sp>
        <p:nvSpPr>
          <p:cNvPr id="3" name="Content Placeholder 2">
            <a:extLst>
              <a:ext uri="{FF2B5EF4-FFF2-40B4-BE49-F238E27FC236}">
                <a16:creationId xmlns:a16="http://schemas.microsoft.com/office/drawing/2014/main" id="{9A6A456E-DFE7-CA27-1EB7-BDF8B5972F07}"/>
              </a:ext>
            </a:extLst>
          </p:cNvPr>
          <p:cNvSpPr>
            <a:spLocks noGrp="1"/>
          </p:cNvSpPr>
          <p:nvPr>
            <p:ph idx="1"/>
          </p:nvPr>
        </p:nvSpPr>
        <p:spPr>
          <a:xfrm>
            <a:off x="500147" y="1335416"/>
            <a:ext cx="6077634" cy="5022243"/>
          </a:xfrm>
        </p:spPr>
        <p:txBody>
          <a:bodyPr>
            <a:normAutofit/>
          </a:bodyPr>
          <a:lstStyle/>
          <a:p>
            <a:pPr>
              <a:spcBef>
                <a:spcPts val="2400"/>
              </a:spcBef>
            </a:pPr>
            <a:r>
              <a:rPr lang="en-US" sz="2400" dirty="0"/>
              <a:t>Human resource and performance fidelity is lacking, decreasing the potential for these tools</a:t>
            </a:r>
          </a:p>
          <a:p>
            <a:pPr lvl="1">
              <a:spcBef>
                <a:spcPts val="0"/>
              </a:spcBef>
            </a:pPr>
            <a:r>
              <a:rPr lang="en-US" sz="2000" dirty="0"/>
              <a:t>Cognitive fatigue is a pervasive issue in military communities </a:t>
            </a:r>
            <a:r>
              <a:rPr lang="en-US" sz="1000" dirty="0"/>
              <a:t>(Caldwell, 2005; Miller et al., 2008)</a:t>
            </a:r>
          </a:p>
          <a:p>
            <a:pPr lvl="1">
              <a:spcBef>
                <a:spcPts val="0"/>
              </a:spcBef>
            </a:pPr>
            <a:r>
              <a:rPr lang="en-US" sz="2000" dirty="0"/>
              <a:t>Laser dazzle is a common means to disrupt operations </a:t>
            </a:r>
            <a:r>
              <a:rPr lang="en-US" sz="1000" dirty="0"/>
              <a:t>(Williamson &amp; </a:t>
            </a:r>
            <a:r>
              <a:rPr lang="en-US" sz="1000" dirty="0" err="1"/>
              <a:t>McLin</a:t>
            </a:r>
            <a:r>
              <a:rPr lang="en-US" sz="1000" dirty="0"/>
              <a:t>, 2018)</a:t>
            </a:r>
          </a:p>
          <a:p>
            <a:pPr>
              <a:spcBef>
                <a:spcPts val="2400"/>
              </a:spcBef>
            </a:pPr>
            <a:r>
              <a:rPr lang="en-US" sz="2400" dirty="0"/>
              <a:t>Recent efforts are working to fill these gaps </a:t>
            </a:r>
            <a:r>
              <a:rPr lang="en-US" sz="1000" dirty="0"/>
              <a:t>(e.g., Morris et al., 2022)</a:t>
            </a:r>
          </a:p>
          <a:p>
            <a:pPr>
              <a:spcBef>
                <a:spcPts val="2400"/>
              </a:spcBef>
            </a:pPr>
            <a:r>
              <a:rPr lang="en-US" sz="2400" dirty="0"/>
              <a:t>Current effort focuses on integrating human fatigue and directed energy modeling capabilities into wargaming tool</a:t>
            </a:r>
          </a:p>
          <a:p>
            <a:endParaRPr lang="en-US" dirty="0"/>
          </a:p>
        </p:txBody>
      </p:sp>
      <p:pic>
        <p:nvPicPr>
          <p:cNvPr id="5" name="Picture 4" descr="A group of soldiers in a room&#10;&#10;Description automatically generated with low confidence">
            <a:extLst>
              <a:ext uri="{FF2B5EF4-FFF2-40B4-BE49-F238E27FC236}">
                <a16:creationId xmlns:a16="http://schemas.microsoft.com/office/drawing/2014/main" id="{1B44FF51-92D0-CCCE-432C-F88ACE05AF1E}"/>
              </a:ext>
            </a:extLst>
          </p:cNvPr>
          <p:cNvPicPr>
            <a:picLocks noChangeAspect="1"/>
          </p:cNvPicPr>
          <p:nvPr/>
        </p:nvPicPr>
        <p:blipFill>
          <a:blip r:embed="rId2"/>
          <a:stretch>
            <a:fillRect/>
          </a:stretch>
        </p:blipFill>
        <p:spPr>
          <a:xfrm>
            <a:off x="6741652" y="1455174"/>
            <a:ext cx="5263535" cy="3947651"/>
          </a:xfrm>
          <a:prstGeom prst="rect">
            <a:avLst/>
          </a:prstGeom>
        </p:spPr>
      </p:pic>
      <p:sp>
        <p:nvSpPr>
          <p:cNvPr id="6" name="TextBox 5">
            <a:extLst>
              <a:ext uri="{FF2B5EF4-FFF2-40B4-BE49-F238E27FC236}">
                <a16:creationId xmlns:a16="http://schemas.microsoft.com/office/drawing/2014/main" id="{502846CD-1BB9-FBBA-C4E7-EAF973465F87}"/>
              </a:ext>
            </a:extLst>
          </p:cNvPr>
          <p:cNvSpPr txBox="1"/>
          <p:nvPr/>
        </p:nvSpPr>
        <p:spPr>
          <a:xfrm>
            <a:off x="6741652" y="5095048"/>
            <a:ext cx="526353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Photo by U.S. Marine Corps Forces, South</a:t>
            </a:r>
          </a:p>
        </p:txBody>
      </p:sp>
    </p:spTree>
    <p:extLst>
      <p:ext uri="{BB962C8B-B14F-4D97-AF65-F5344CB8AC3E}">
        <p14:creationId xmlns:p14="http://schemas.microsoft.com/office/powerpoint/2010/main" val="172412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4F07-F921-E056-5B18-50FEBE6C8AB3}"/>
              </a:ext>
            </a:extLst>
          </p:cNvPr>
          <p:cNvSpPr>
            <a:spLocks noGrp="1"/>
          </p:cNvSpPr>
          <p:nvPr>
            <p:ph type="title"/>
          </p:nvPr>
        </p:nvSpPr>
        <p:spPr/>
        <p:txBody>
          <a:bodyPr/>
          <a:lstStyle/>
          <a:p>
            <a:r>
              <a:rPr lang="en-US"/>
              <a:t>COMBAT</a:t>
            </a:r>
          </a:p>
        </p:txBody>
      </p:sp>
      <p:sp>
        <p:nvSpPr>
          <p:cNvPr id="3" name="Content Placeholder 2">
            <a:extLst>
              <a:ext uri="{FF2B5EF4-FFF2-40B4-BE49-F238E27FC236}">
                <a16:creationId xmlns:a16="http://schemas.microsoft.com/office/drawing/2014/main" id="{928450D8-9147-4087-7DD9-6E99B0711DBA}"/>
              </a:ext>
            </a:extLst>
          </p:cNvPr>
          <p:cNvSpPr>
            <a:spLocks noGrp="1"/>
          </p:cNvSpPr>
          <p:nvPr>
            <p:ph idx="1"/>
          </p:nvPr>
        </p:nvSpPr>
        <p:spPr>
          <a:xfrm>
            <a:off x="500148" y="1335416"/>
            <a:ext cx="6342086" cy="5022243"/>
          </a:xfrm>
        </p:spPr>
        <p:txBody>
          <a:bodyPr>
            <a:noAutofit/>
          </a:bodyPr>
          <a:lstStyle/>
          <a:p>
            <a:pPr>
              <a:spcBef>
                <a:spcPts val="2400"/>
              </a:spcBef>
            </a:pPr>
            <a:r>
              <a:rPr lang="en-US" sz="2100" b="1" dirty="0"/>
              <a:t>C</a:t>
            </a:r>
            <a:r>
              <a:rPr lang="en-US" sz="2100" dirty="0"/>
              <a:t>ombat </a:t>
            </a:r>
            <a:r>
              <a:rPr lang="en-US" sz="2100" b="1" dirty="0"/>
              <a:t>O</a:t>
            </a:r>
            <a:r>
              <a:rPr lang="en-US" sz="2100" dirty="0"/>
              <a:t>perations </a:t>
            </a:r>
            <a:r>
              <a:rPr lang="en-US" sz="2100" b="1" dirty="0"/>
              <a:t>M</a:t>
            </a:r>
            <a:r>
              <a:rPr lang="en-US" sz="2100" dirty="0"/>
              <a:t>ission and </a:t>
            </a:r>
            <a:r>
              <a:rPr lang="en-US" sz="2100" b="1" dirty="0"/>
              <a:t>B</a:t>
            </a:r>
            <a:r>
              <a:rPr lang="en-US" sz="2100" dirty="0"/>
              <a:t>asing </a:t>
            </a:r>
            <a:r>
              <a:rPr lang="en-US" sz="2100" b="1" dirty="0"/>
              <a:t>A</a:t>
            </a:r>
            <a:r>
              <a:rPr lang="en-US" sz="2100" dirty="0"/>
              <a:t>nalysis </a:t>
            </a:r>
            <a:r>
              <a:rPr lang="en-US" sz="2100" b="1" dirty="0"/>
              <a:t>T</a:t>
            </a:r>
            <a:r>
              <a:rPr lang="en-US" sz="2100" dirty="0"/>
              <a:t>ool </a:t>
            </a:r>
          </a:p>
          <a:p>
            <a:pPr>
              <a:spcBef>
                <a:spcPts val="2400"/>
              </a:spcBef>
            </a:pPr>
            <a:r>
              <a:rPr lang="en-US" sz="2100" dirty="0"/>
              <a:t>Rapid simulation framework developed by Booz Allen to ‘digitize’ Title 10 wargames (campaign level conflict to mission-focused engagements)</a:t>
            </a:r>
          </a:p>
          <a:p>
            <a:pPr>
              <a:spcBef>
                <a:spcPts val="2400"/>
              </a:spcBef>
            </a:pPr>
            <a:r>
              <a:rPr lang="en-US" sz="2100" dirty="0"/>
              <a:t>Software is based on the open-source software environment R</a:t>
            </a:r>
          </a:p>
          <a:p>
            <a:pPr>
              <a:spcBef>
                <a:spcPts val="2400"/>
              </a:spcBef>
            </a:pPr>
            <a:r>
              <a:rPr lang="en-US" sz="2100" dirty="0"/>
              <a:t>Available at multi-level security as a stand-alone application or accessed via DAF cloud services</a:t>
            </a:r>
          </a:p>
          <a:p>
            <a:pPr>
              <a:spcBef>
                <a:spcPts val="2400"/>
              </a:spcBef>
            </a:pPr>
            <a:r>
              <a:rPr lang="en-US" sz="2100" dirty="0"/>
              <a:t>Blue laydown and Red threat data based on Title 10 Wargames (e.g., Futures Game and Global Engagement)</a:t>
            </a:r>
          </a:p>
        </p:txBody>
      </p:sp>
      <p:sp>
        <p:nvSpPr>
          <p:cNvPr id="5" name="TextBox 4">
            <a:extLst>
              <a:ext uri="{FF2B5EF4-FFF2-40B4-BE49-F238E27FC236}">
                <a16:creationId xmlns:a16="http://schemas.microsoft.com/office/drawing/2014/main" id="{E32D6538-8E87-B180-6467-14476FEC3A01}"/>
              </a:ext>
            </a:extLst>
          </p:cNvPr>
          <p:cNvSpPr txBox="1"/>
          <p:nvPr/>
        </p:nvSpPr>
        <p:spPr>
          <a:xfrm>
            <a:off x="7768233" y="4958169"/>
            <a:ext cx="3196424" cy="307777"/>
          </a:xfrm>
          <a:prstGeom prst="rect">
            <a:avLst/>
          </a:prstGeom>
          <a:noFill/>
        </p:spPr>
        <p:txBody>
          <a:bodyPr wrap="square" rtlCol="0">
            <a:spAutoFit/>
          </a:bodyPr>
          <a:lstStyle/>
          <a:p>
            <a:pPr algn="ctr"/>
            <a:r>
              <a:rPr lang="en-US" sz="1400" dirty="0"/>
              <a:t>Image provided by Booz Allen</a:t>
            </a:r>
          </a:p>
        </p:txBody>
      </p:sp>
      <p:pic>
        <p:nvPicPr>
          <p:cNvPr id="7" name="Picture 6">
            <a:extLst>
              <a:ext uri="{FF2B5EF4-FFF2-40B4-BE49-F238E27FC236}">
                <a16:creationId xmlns:a16="http://schemas.microsoft.com/office/drawing/2014/main" id="{AEE0CE8B-63B1-8D57-2B27-A30AF5D8CC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355" y="2053502"/>
            <a:ext cx="5336180" cy="2750996"/>
          </a:xfrm>
          <a:prstGeom prst="rect">
            <a:avLst/>
          </a:prstGeom>
          <a:noFill/>
          <a:ln w="3175">
            <a:solidFill>
              <a:sysClr val="windowText" lastClr="000000"/>
            </a:solidFill>
          </a:ln>
        </p:spPr>
      </p:pic>
    </p:spTree>
    <p:extLst>
      <p:ext uri="{BB962C8B-B14F-4D97-AF65-F5344CB8AC3E}">
        <p14:creationId xmlns:p14="http://schemas.microsoft.com/office/powerpoint/2010/main" val="166866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2F34-C61A-8A13-2B70-20FD0E814725}"/>
              </a:ext>
            </a:extLst>
          </p:cNvPr>
          <p:cNvSpPr>
            <a:spLocks noGrp="1"/>
          </p:cNvSpPr>
          <p:nvPr>
            <p:ph type="title"/>
          </p:nvPr>
        </p:nvSpPr>
        <p:spPr/>
        <p:txBody>
          <a:bodyPr/>
          <a:lstStyle/>
          <a:p>
            <a:r>
              <a:rPr lang="en-US"/>
              <a:t>Fatigue Modeling</a:t>
            </a:r>
          </a:p>
        </p:txBody>
      </p:sp>
      <p:sp>
        <p:nvSpPr>
          <p:cNvPr id="3" name="Content Placeholder 2">
            <a:extLst>
              <a:ext uri="{FF2B5EF4-FFF2-40B4-BE49-F238E27FC236}">
                <a16:creationId xmlns:a16="http://schemas.microsoft.com/office/drawing/2014/main" id="{FC18EBCA-5568-7AA3-09B9-AA164590DCC4}"/>
              </a:ext>
            </a:extLst>
          </p:cNvPr>
          <p:cNvSpPr>
            <a:spLocks noGrp="1"/>
          </p:cNvSpPr>
          <p:nvPr>
            <p:ph idx="1"/>
          </p:nvPr>
        </p:nvSpPr>
        <p:spPr>
          <a:xfrm>
            <a:off x="500147" y="1335416"/>
            <a:ext cx="6411930" cy="5022243"/>
          </a:xfrm>
        </p:spPr>
        <p:txBody>
          <a:bodyPr>
            <a:normAutofit fontScale="92500" lnSpcReduction="10000"/>
          </a:bodyPr>
          <a:lstStyle/>
          <a:p>
            <a:pPr>
              <a:spcBef>
                <a:spcPts val="2400"/>
              </a:spcBef>
            </a:pPr>
            <a:r>
              <a:rPr lang="en-US" sz="2200">
                <a:latin typeface="Arial" panose="020B0604020202020204" pitchFamily="34" charset="0"/>
                <a:cs typeface="Arial" panose="020B0604020202020204" pitchFamily="34" charset="0"/>
              </a:rPr>
              <a:t>Wartime is especially fatiguing given extreme demands and operation tempo</a:t>
            </a:r>
          </a:p>
          <a:p>
            <a:pPr lvl="1">
              <a:spcBef>
                <a:spcPts val="0"/>
              </a:spcBef>
            </a:pPr>
            <a:r>
              <a:rPr lang="en-US" sz="2200">
                <a:latin typeface="Arial" panose="020B0604020202020204" pitchFamily="34" charset="0"/>
                <a:cs typeface="Arial" panose="020B0604020202020204" pitchFamily="34" charset="0"/>
              </a:rPr>
              <a:t>Increased reaction time, </a:t>
            </a:r>
            <a:r>
              <a:rPr lang="en-US" sz="2200" b="0" i="0">
                <a:solidFill>
                  <a:srgbClr val="000000"/>
                </a:solidFill>
                <a:effectLst/>
                <a:latin typeface="Arial" panose="020B0604020202020204" pitchFamily="34" charset="0"/>
                <a:cs typeface="Arial" panose="020B0604020202020204" pitchFamily="34" charset="0"/>
              </a:rPr>
              <a:t>risk-taking behavior, errors of omission</a:t>
            </a:r>
          </a:p>
          <a:p>
            <a:pPr lvl="1">
              <a:spcBef>
                <a:spcPts val="0"/>
              </a:spcBef>
            </a:pPr>
            <a:r>
              <a:rPr lang="en-US" sz="2200">
                <a:latin typeface="Arial" panose="020B0604020202020204" pitchFamily="34" charset="0"/>
                <a:cs typeface="Arial" panose="020B0604020202020204" pitchFamily="34" charset="0"/>
              </a:rPr>
              <a:t>Degraded attention and decision-making </a:t>
            </a:r>
            <a:r>
              <a:rPr lang="en-US" sz="1100">
                <a:latin typeface="Arial" panose="020B0604020202020204" pitchFamily="34" charset="0"/>
                <a:cs typeface="Arial" panose="020B0604020202020204" pitchFamily="34" charset="0"/>
              </a:rPr>
              <a:t>(</a:t>
            </a:r>
            <a:r>
              <a:rPr lang="en-US" sz="1100" b="0" i="0">
                <a:solidFill>
                  <a:srgbClr val="000000"/>
                </a:solidFill>
                <a:effectLst/>
                <a:latin typeface="WordVisi_MSFontService"/>
              </a:rPr>
              <a:t>Lamond &amp; Dawson, 1999; Miller &amp; </a:t>
            </a:r>
            <a:r>
              <a:rPr lang="en-US" sz="1100" b="0" i="0" err="1">
                <a:solidFill>
                  <a:srgbClr val="000000"/>
                </a:solidFill>
                <a:effectLst/>
                <a:latin typeface="WordVisi_MSFontService"/>
              </a:rPr>
              <a:t>Melfi</a:t>
            </a:r>
            <a:r>
              <a:rPr lang="en-US" sz="1100" b="0" i="0">
                <a:solidFill>
                  <a:srgbClr val="000000"/>
                </a:solidFill>
                <a:effectLst/>
                <a:latin typeface="WordVisi_MSFontService"/>
              </a:rPr>
              <a:t>, 2006)</a:t>
            </a:r>
            <a:endParaRPr lang="en-US" sz="1100">
              <a:latin typeface="Arial" panose="020B0604020202020204" pitchFamily="34" charset="0"/>
              <a:cs typeface="Arial" panose="020B0604020202020204" pitchFamily="34" charset="0"/>
            </a:endParaRPr>
          </a:p>
          <a:p>
            <a:pPr>
              <a:spcBef>
                <a:spcPts val="2400"/>
              </a:spcBef>
            </a:pPr>
            <a:r>
              <a:rPr lang="en-US" sz="2200"/>
              <a:t>Critical to represent fatigue effects in wargaming scenarios to be more realistic from a resourcing and performance perspective</a:t>
            </a:r>
          </a:p>
          <a:p>
            <a:pPr>
              <a:spcBef>
                <a:spcPts val="2400"/>
              </a:spcBef>
            </a:pPr>
            <a:r>
              <a:rPr lang="en-US" sz="2200"/>
              <a:t>Initial effort integrated fatigue modeling with output from the Integrated Sustainment Wargaming and Analysis Toolkit (</a:t>
            </a:r>
            <a:r>
              <a:rPr lang="en-US" sz="2200" err="1"/>
              <a:t>iSWAT</a:t>
            </a:r>
            <a:r>
              <a:rPr lang="en-US" sz="2200"/>
              <a:t>) </a:t>
            </a:r>
            <a:r>
              <a:rPr lang="en-US" sz="1100"/>
              <a:t>(Morris et al., 2022)</a:t>
            </a:r>
          </a:p>
          <a:p>
            <a:pPr>
              <a:spcBef>
                <a:spcPts val="2400"/>
              </a:spcBef>
            </a:pPr>
            <a:r>
              <a:rPr lang="en-US" sz="2200"/>
              <a:t>Using a mockup scenario, found that certain aircrews were experiencing high levels of fatigue, creating safety risks </a:t>
            </a:r>
          </a:p>
        </p:txBody>
      </p:sp>
      <p:pic>
        <p:nvPicPr>
          <p:cNvPr id="4" name="Picture 3" descr="A group of people in military uniforms looking at a screen&#10;&#10;Description automatically generated with low confidence">
            <a:extLst>
              <a:ext uri="{FF2B5EF4-FFF2-40B4-BE49-F238E27FC236}">
                <a16:creationId xmlns:a16="http://schemas.microsoft.com/office/drawing/2014/main" id="{B5EA476A-7B34-F2EA-1805-44AC4B2AD0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53941" y="609601"/>
            <a:ext cx="4391263" cy="2405648"/>
          </a:xfrm>
          <a:prstGeom prst="rect">
            <a:avLst/>
          </a:prstGeom>
        </p:spPr>
      </p:pic>
      <p:pic>
        <p:nvPicPr>
          <p:cNvPr id="5" name="Content Placeholder 5">
            <a:extLst>
              <a:ext uri="{FF2B5EF4-FFF2-40B4-BE49-F238E27FC236}">
                <a16:creationId xmlns:a16="http://schemas.microsoft.com/office/drawing/2014/main" id="{46B398E3-FC3D-99CB-613D-9449938A4F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3485" y="3067791"/>
            <a:ext cx="4792177" cy="3289868"/>
          </a:xfrm>
          <a:prstGeom prst="rect">
            <a:avLst/>
          </a:prstGeom>
        </p:spPr>
      </p:pic>
      <p:sp>
        <p:nvSpPr>
          <p:cNvPr id="6" name="TextBox 5">
            <a:extLst>
              <a:ext uri="{FF2B5EF4-FFF2-40B4-BE49-F238E27FC236}">
                <a16:creationId xmlns:a16="http://schemas.microsoft.com/office/drawing/2014/main" id="{E4F573C7-A641-1EEF-AE3C-361C710A0926}"/>
              </a:ext>
            </a:extLst>
          </p:cNvPr>
          <p:cNvSpPr txBox="1"/>
          <p:nvPr/>
        </p:nvSpPr>
        <p:spPr>
          <a:xfrm>
            <a:off x="7933522" y="6312552"/>
            <a:ext cx="3196424" cy="261610"/>
          </a:xfrm>
          <a:prstGeom prst="rect">
            <a:avLst/>
          </a:prstGeom>
          <a:noFill/>
        </p:spPr>
        <p:txBody>
          <a:bodyPr wrap="square" rtlCol="0">
            <a:spAutoFit/>
          </a:bodyPr>
          <a:lstStyle/>
          <a:p>
            <a:pPr algn="ctr"/>
            <a:r>
              <a:rPr lang="en-US" sz="1100" dirty="0"/>
              <a:t>Image by Dr. Bella Veksler</a:t>
            </a:r>
          </a:p>
        </p:txBody>
      </p:sp>
    </p:spTree>
    <p:extLst>
      <p:ext uri="{BB962C8B-B14F-4D97-AF65-F5344CB8AC3E}">
        <p14:creationId xmlns:p14="http://schemas.microsoft.com/office/powerpoint/2010/main" val="367210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2085-BA84-D9A7-3AAA-CD08867CA950}"/>
              </a:ext>
            </a:extLst>
          </p:cNvPr>
          <p:cNvSpPr>
            <a:spLocks noGrp="1"/>
          </p:cNvSpPr>
          <p:nvPr>
            <p:ph type="title"/>
          </p:nvPr>
        </p:nvSpPr>
        <p:spPr/>
        <p:txBody>
          <a:bodyPr/>
          <a:lstStyle/>
          <a:p>
            <a:r>
              <a:rPr lang="en-US"/>
              <a:t>Laser Dazzle Modeling</a:t>
            </a:r>
          </a:p>
        </p:txBody>
      </p:sp>
      <p:sp>
        <p:nvSpPr>
          <p:cNvPr id="3" name="Content Placeholder 2">
            <a:extLst>
              <a:ext uri="{FF2B5EF4-FFF2-40B4-BE49-F238E27FC236}">
                <a16:creationId xmlns:a16="http://schemas.microsoft.com/office/drawing/2014/main" id="{C5843960-5CEB-5C7F-1B4B-DDF071704448}"/>
              </a:ext>
            </a:extLst>
          </p:cNvPr>
          <p:cNvSpPr>
            <a:spLocks noGrp="1"/>
          </p:cNvSpPr>
          <p:nvPr>
            <p:ph idx="1"/>
          </p:nvPr>
        </p:nvSpPr>
        <p:spPr>
          <a:xfrm>
            <a:off x="500146" y="1335416"/>
            <a:ext cx="7218177" cy="4912983"/>
          </a:xfrm>
        </p:spPr>
        <p:txBody>
          <a:bodyPr>
            <a:normAutofit/>
          </a:bodyPr>
          <a:lstStyle/>
          <a:p>
            <a:pPr>
              <a:spcBef>
                <a:spcPts val="2400"/>
              </a:spcBef>
            </a:pPr>
            <a:r>
              <a:rPr lang="en-US" dirty="0"/>
              <a:t>Directed energy weapons – electromagnetic systems that convert electrical/chemical energy to focused, radiated energy </a:t>
            </a:r>
            <a:r>
              <a:rPr lang="en-US" sz="1000" dirty="0"/>
              <a:t>(Hoffman, 2022)</a:t>
            </a:r>
          </a:p>
          <a:p>
            <a:pPr>
              <a:spcBef>
                <a:spcPts val="2400"/>
              </a:spcBef>
            </a:pPr>
            <a:r>
              <a:rPr lang="en-US" dirty="0"/>
              <a:t>Energy dispersed across retina causing damage </a:t>
            </a:r>
            <a:r>
              <a:rPr lang="en-US" sz="1000" dirty="0"/>
              <a:t>(Williamson &amp; </a:t>
            </a:r>
            <a:r>
              <a:rPr lang="en-US" sz="1000" dirty="0" err="1"/>
              <a:t>McLin</a:t>
            </a:r>
            <a:r>
              <a:rPr lang="en-US" sz="1000" dirty="0"/>
              <a:t>, 2018)</a:t>
            </a:r>
          </a:p>
          <a:p>
            <a:pPr>
              <a:spcBef>
                <a:spcPts val="2400"/>
              </a:spcBef>
            </a:pPr>
            <a:r>
              <a:rPr lang="en-US" dirty="0"/>
              <a:t>Important to model bioeffects of laser dazzle and impacts on human performance</a:t>
            </a:r>
          </a:p>
          <a:p>
            <a:pPr>
              <a:spcBef>
                <a:spcPts val="2400"/>
              </a:spcBef>
            </a:pPr>
            <a:r>
              <a:rPr lang="en-US" dirty="0"/>
              <a:t>AFRL researchers and collaborators have developed models of laser dazzle on human perception </a:t>
            </a:r>
            <a:r>
              <a:rPr lang="en-US" sz="1000" dirty="0"/>
              <a:t>(e.g., Williamson et al., 2017)</a:t>
            </a:r>
          </a:p>
          <a:p>
            <a:pPr>
              <a:spcBef>
                <a:spcPts val="2400"/>
              </a:spcBef>
            </a:pPr>
            <a:r>
              <a:rPr lang="en-US" dirty="0"/>
              <a:t>Can be integrated into wargaming software to simulate effects on operations</a:t>
            </a:r>
          </a:p>
        </p:txBody>
      </p:sp>
      <p:pic>
        <p:nvPicPr>
          <p:cNvPr id="5" name="Picture 4">
            <a:extLst>
              <a:ext uri="{FF2B5EF4-FFF2-40B4-BE49-F238E27FC236}">
                <a16:creationId xmlns:a16="http://schemas.microsoft.com/office/drawing/2014/main" id="{93238263-19B6-6C16-CA2F-69638E35FB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38888" y="841788"/>
            <a:ext cx="2822402" cy="2159361"/>
          </a:xfrm>
          <a:prstGeom prst="rect">
            <a:avLst/>
          </a:prstGeom>
        </p:spPr>
      </p:pic>
      <p:pic>
        <p:nvPicPr>
          <p:cNvPr id="6" name="Picture 5">
            <a:extLst>
              <a:ext uri="{FF2B5EF4-FFF2-40B4-BE49-F238E27FC236}">
                <a16:creationId xmlns:a16="http://schemas.microsoft.com/office/drawing/2014/main" id="{7EFE333D-970C-3014-2704-37A70D9481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2039" y="3082327"/>
            <a:ext cx="3096100" cy="3036560"/>
          </a:xfrm>
          <a:prstGeom prst="rect">
            <a:avLst/>
          </a:prstGeom>
        </p:spPr>
      </p:pic>
      <p:sp>
        <p:nvSpPr>
          <p:cNvPr id="8" name="TextBox 7">
            <a:extLst>
              <a:ext uri="{FF2B5EF4-FFF2-40B4-BE49-F238E27FC236}">
                <a16:creationId xmlns:a16="http://schemas.microsoft.com/office/drawing/2014/main" id="{FB8CE3AD-7CB1-EE9D-8368-F5D70C6D2E06}"/>
              </a:ext>
            </a:extLst>
          </p:cNvPr>
          <p:cNvSpPr txBox="1"/>
          <p:nvPr/>
        </p:nvSpPr>
        <p:spPr>
          <a:xfrm>
            <a:off x="8553357" y="6094756"/>
            <a:ext cx="2193463" cy="461665"/>
          </a:xfrm>
          <a:prstGeom prst="rect">
            <a:avLst/>
          </a:prstGeom>
          <a:noFill/>
        </p:spPr>
        <p:txBody>
          <a:bodyPr wrap="square" rtlCol="0">
            <a:spAutoFit/>
          </a:bodyPr>
          <a:lstStyle/>
          <a:p>
            <a:pPr algn="ctr"/>
            <a:r>
              <a:rPr lang="en-US" sz="1200" dirty="0"/>
              <a:t>Images of laser dazzle modeling software from 711 HPW/RHD</a:t>
            </a:r>
          </a:p>
        </p:txBody>
      </p:sp>
    </p:spTree>
    <p:extLst>
      <p:ext uri="{BB962C8B-B14F-4D97-AF65-F5344CB8AC3E}">
        <p14:creationId xmlns:p14="http://schemas.microsoft.com/office/powerpoint/2010/main" val="290006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C7C44-5B25-47B5-B78D-14F047D124C3}"/>
              </a:ext>
            </a:extLst>
          </p:cNvPr>
          <p:cNvSpPr>
            <a:spLocks noGrp="1"/>
          </p:cNvSpPr>
          <p:nvPr>
            <p:ph type="title"/>
          </p:nvPr>
        </p:nvSpPr>
        <p:spPr/>
        <p:txBody>
          <a:bodyPr/>
          <a:lstStyle/>
          <a:p>
            <a:r>
              <a:rPr lang="en-US"/>
              <a:t>METHOD</a:t>
            </a:r>
          </a:p>
        </p:txBody>
      </p:sp>
    </p:spTree>
    <p:extLst>
      <p:ext uri="{BB962C8B-B14F-4D97-AF65-F5344CB8AC3E}">
        <p14:creationId xmlns:p14="http://schemas.microsoft.com/office/powerpoint/2010/main" val="306216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23 AFRL Colors">
      <a:dk1>
        <a:sysClr val="windowText" lastClr="000000"/>
      </a:dk1>
      <a:lt1>
        <a:sysClr val="window" lastClr="FFFFFF"/>
      </a:lt1>
      <a:dk2>
        <a:srgbClr val="0A2240"/>
      </a:dk2>
      <a:lt2>
        <a:srgbClr val="E7E6E6"/>
      </a:lt2>
      <a:accent1>
        <a:srgbClr val="004B8D"/>
      </a:accent1>
      <a:accent2>
        <a:srgbClr val="00BCE4"/>
      </a:accent2>
      <a:accent3>
        <a:srgbClr val="569BBE"/>
      </a:accent3>
      <a:accent4>
        <a:srgbClr val="B3282D"/>
      </a:accent4>
      <a:accent5>
        <a:srgbClr val="FBCE20"/>
      </a:accent5>
      <a:accent6>
        <a:srgbClr val="A7A9AC"/>
      </a:accent6>
      <a:hlink>
        <a:srgbClr val="00BCE4"/>
      </a:hlink>
      <a:folHlink>
        <a:srgbClr val="A7A9AC"/>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7FCBA8CE7D24494C9E63DD387C188ECA" ma:contentTypeVersion="3" ma:contentTypeDescription="Upload an image or a photograph." ma:contentTypeScope="" ma:versionID="b0befb6d708486be2fb3e35395a3861d">
  <xsd:schema xmlns:xsd="http://www.w3.org/2001/XMLSchema" xmlns:xs="http://www.w3.org/2001/XMLSchema" xmlns:p="http://schemas.microsoft.com/office/2006/metadata/properties" xmlns:ns1="http://schemas.microsoft.com/sharepoint/v3" xmlns:ns2="b351a846-add0-4194-b9a2-f836de14a8ef" xmlns:ns3="abcff81a-3acc-4782-b0c4-5f932cc11f8f" targetNamespace="http://schemas.microsoft.com/office/2006/metadata/properties" ma:root="true" ma:fieldsID="803f9d72cbae3c6ab3e00f373a925207" ns1:_="" ns2:_="" ns3:_="">
    <xsd:import namespace="http://schemas.microsoft.com/sharepoint/v3"/>
    <xsd:import namespace="b351a846-add0-4194-b9a2-f836de14a8ef"/>
    <xsd:import namespace="abcff81a-3acc-4782-b0c4-5f932cc11f8f"/>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51a846-add0-4194-b9a2-f836de14a8ef"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bcff81a-3acc-4782-b0c4-5f932cc11f8f"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_dlc_DocId xmlns="b351a846-add0-4194-b9a2-f836de14a8ef">RV2ENUK2NVNT-1249469100-11</_dlc_DocId>
    <_dlc_DocIdUrl xmlns="b351a846-add0-4194-b9a2-f836de14a8ef">
      <Url>https://usaf.dps.mil/sites/12080/_layouts/15/DocIdRedir.aspx?ID=RV2ENUK2NVNT-1249469100-11</Url>
      <Description>RV2ENUK2NVNT-1249469100-11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84AE1A-BAB5-42E0-AE65-231F7F98EB75}">
  <ds:schemaRefs>
    <ds:schemaRef ds:uri="abcff81a-3acc-4782-b0c4-5f932cc11f8f"/>
    <ds:schemaRef ds:uri="b351a846-add0-4194-b9a2-f836de14a8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4A818D-104A-4108-A402-5A0177A7F210}">
  <ds:schemaRefs>
    <ds:schemaRef ds:uri="abcff81a-3acc-4782-b0c4-5f932cc11f8f"/>
    <ds:schemaRef ds:uri="b351a846-add0-4194-b9a2-f836de14a8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4.xml><?xml version="1.0" encoding="utf-8"?>
<ds:datastoreItem xmlns:ds="http://schemas.openxmlformats.org/officeDocument/2006/customXml" ds:itemID="{F7EAF5FB-9D76-42B5-B8BD-0084C706617D}">
  <ds:schemaRefs>
    <ds:schemaRef ds:uri="http://schemas.microsoft.com/sharepoint/events"/>
  </ds:schemaRefs>
</ds:datastoreItem>
</file>

<file path=docMetadata/LabelInfo.xml><?xml version="1.0" encoding="utf-8"?>
<clbl:labelList xmlns:clbl="http://schemas.microsoft.com/office/2020/mipLabelMetadata">
  <clbl:label id="{51d9dc18-15ea-424b-b24d-55ab4d4e7519}" enabled="1" method="Privileged" siteId="{d5fe813e-0caa-432a-b2ac-d555aa91bd1c}" removed="0"/>
  <clbl:label id="{8331b18d-2d87-48ef-a35f-ac8818ebf9b4}" enabled="0" method="" siteId="{8331b18d-2d87-48ef-a35f-ac8818ebf9b4}" removed="1"/>
</clbl:labelList>
</file>

<file path=docProps/app.xml><?xml version="1.0" encoding="utf-8"?>
<Properties xmlns="http://schemas.openxmlformats.org/officeDocument/2006/extended-properties" xmlns:vt="http://schemas.openxmlformats.org/officeDocument/2006/docPropsVTypes">
  <Template>AFRL Template Theme 16x9</Template>
  <TotalTime>2388</TotalTime>
  <Words>2054</Words>
  <Application>Microsoft Office PowerPoint</Application>
  <PresentationFormat>Widescreen</PresentationFormat>
  <Paragraphs>197</Paragraphs>
  <Slides>28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Arial Narrow</vt:lpstr>
      <vt:lpstr>calibri</vt:lpstr>
      <vt:lpstr>calibri</vt:lpstr>
      <vt:lpstr>Tahoma</vt:lpstr>
      <vt:lpstr>Times New Roman</vt:lpstr>
      <vt:lpstr>Wingdings</vt:lpstr>
      <vt:lpstr>WordVisi_MSFontService</vt:lpstr>
      <vt:lpstr>Office Theme</vt:lpstr>
      <vt:lpstr>Blends</vt:lpstr>
      <vt:lpstr>PowerPoint Presentation</vt:lpstr>
      <vt:lpstr>COMBAT-AFRL/711: a tool for integrating human factors into wargames</vt:lpstr>
      <vt:lpstr>Overview</vt:lpstr>
      <vt:lpstr>Wargaming</vt:lpstr>
      <vt:lpstr>Wargaming (cont.)</vt:lpstr>
      <vt:lpstr>COMBAT</vt:lpstr>
      <vt:lpstr>Fatigue Modeling</vt:lpstr>
      <vt:lpstr>Laser Dazzle Modeling</vt:lpstr>
      <vt:lpstr>METHOD</vt:lpstr>
      <vt:lpstr>Human Factors Modeling Integration</vt:lpstr>
      <vt:lpstr>Human Factors Modeling Integration (cont.)</vt:lpstr>
      <vt:lpstr>Human Factors Modeling Integration (cont.)</vt:lpstr>
      <vt:lpstr>Human Factors Modeling Integration (cont.)</vt:lpstr>
      <vt:lpstr>Configuration Panel</vt:lpstr>
      <vt:lpstr>Map Panel</vt:lpstr>
      <vt:lpstr>Interactive Plots and Graphs</vt:lpstr>
      <vt:lpstr>Wargaming Scenario</vt:lpstr>
      <vt:lpstr>Scenario Analysis</vt:lpstr>
      <vt:lpstr>RESULTS</vt:lpstr>
      <vt:lpstr>Results of Human Factors Integration</vt:lpstr>
      <vt:lpstr>Results</vt:lpstr>
      <vt:lpstr>DISCUSSION</vt:lpstr>
      <vt:lpstr>Discussion</vt:lpstr>
      <vt:lpstr>Discussion</vt:lpstr>
      <vt:lpstr>Limitations</vt:lpstr>
      <vt:lpstr>Future Directions</vt:lpstr>
      <vt:lpstr>References</vt:lpstr>
      <vt:lpstr>QUESTIONS?  Contact: megan.morris.3@us.af.mil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MORRIS, MEGAN B CIV USAF AFMC 711 HPW/RHWE</cp:lastModifiedBy>
  <cp:revision>3</cp:revision>
  <dcterms:created xsi:type="dcterms:W3CDTF">2017-10-16T15:07:30Z</dcterms:created>
  <dcterms:modified xsi:type="dcterms:W3CDTF">2024-10-06T02:22:54Z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0x010102007FCBA8CE7D24494C9E63DD387C188ECA</vt:lpwstr>
  </property>
  <property fmtid="{D5CDD505-2E9C-101B-9397-08002B2CF9AE}" pid="3" name="_dlc_DocIdItemGuid">
    <vt:lpwstr>a3a0120e-7e4a-41a8-9546-ac041a73353b</vt:lpwstr>
  </property>
  <property fmtid="{D5CDD505-2E9C-101B-9397-08002B2CF9AE}" pid="4" name="MediaServiceImageTags">
    <vt:lpwstr/>
  </property>
</Properties>
</file>