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9"/>
  </p:notesMasterIdLst>
  <p:handoutMasterIdLst>
    <p:handoutMasterId r:id="rId20"/>
  </p:handoutMasterIdLst>
  <p:sldIdLst>
    <p:sldId id="289" r:id="rId5"/>
    <p:sldId id="302" r:id="rId6"/>
    <p:sldId id="303" r:id="rId7"/>
    <p:sldId id="304" r:id="rId8"/>
    <p:sldId id="308" r:id="rId9"/>
    <p:sldId id="305" r:id="rId10"/>
    <p:sldId id="306" r:id="rId11"/>
    <p:sldId id="313" r:id="rId12"/>
    <p:sldId id="312" r:id="rId13"/>
    <p:sldId id="315" r:id="rId14"/>
    <p:sldId id="309" r:id="rId15"/>
    <p:sldId id="310" r:id="rId16"/>
    <p:sldId id="311" r:id="rId17"/>
    <p:sldId id="314" r:id="rId1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08F446-CE20-F579-48CB-C6201DFD6D16}" name="Fleming, Alissa C CIV USARMY HQDA ARI (USA)" initials="FACCUHA(" userId="S::alissa.c.fleming.civ@army.mil::90624c2d-60e6-46ae-be8c-8773c0c919a7" providerId="AD"/>
  <p188:author id="{DA20F869-6338-DF10-185C-D31CA7645DEA}" name="Julia Brown" initials="JB" userId="S::jbrown@aptima.com::d7f7d1ff-17fb-40ab-aba4-7c450ca59030" providerId="AD"/>
  <p188:author id="{2BAD45C2-5173-693E-1CF6-5C0229D6A1FB}" name="Naber, Andrew M CIV (USA)" initials="NAMC(" userId="S::andrew.m.naber.civ@army.mil::52919f0c-acfc-41da-b3c7-6618871769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A52D5-7889-2C8A-D76F-030B9D3CA0DF}" v="5" dt="2024-10-31T21:19:23.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4" autoAdjust="0"/>
    <p:restoredTop sz="47589" autoAdjust="0"/>
  </p:normalViewPr>
  <p:slideViewPr>
    <p:cSldViewPr snapToGrid="0">
      <p:cViewPr varScale="1">
        <p:scale>
          <a:sx n="61" d="100"/>
          <a:sy n="61" d="100"/>
        </p:scale>
        <p:origin x="180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Good afternoon and thank you for being here.</a:t>
            </a:r>
          </a:p>
          <a:p>
            <a:r>
              <a:rPr lang="en-US" dirty="0"/>
              <a:t>My name is Julia Brown I’m a Senior Research Scientist at Aptima Inc. </a:t>
            </a:r>
          </a:p>
          <a:p>
            <a:r>
              <a:rPr lang="en-US" dirty="0"/>
              <a:t>I’m excited to present on the topic of Technological Fluency: A First Step in Rethinking Army Training</a:t>
            </a:r>
          </a:p>
          <a:p>
            <a:r>
              <a:rPr lang="en-US" dirty="0"/>
              <a:t>As a quick disclaimer,</a:t>
            </a:r>
          </a:p>
          <a:p>
            <a:r>
              <a:rPr lang="en-US" dirty="0"/>
              <a:t>This research was sponsored by The Army Research Institute.</a:t>
            </a:r>
          </a:p>
          <a:p>
            <a:r>
              <a:rPr lang="en-US" dirty="0"/>
              <a:t>The views expressed in this presentation are mine and my co-authors, and they do not reflect the official policy or positions of any government organization.</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each of the elements, I thought it would be helpful to include this overview again. Again, this is meant to show how an individuals unique KSAOs lead to their ability to demonstrate technological proficiency, but the specific KSAOs and extent to which each is required is dependent on the characteristics of the technology itself.</a:t>
            </a:r>
          </a:p>
          <a:p>
            <a:r>
              <a:rPr lang="en-US" dirty="0"/>
              <a:t>Technological proficiency is a necessary, but insufficient prerequisite to technological fluency, which may require more or less proficiency on each of the competencies in the model, in addition to some unique competencies not required for proficiency.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231279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an initial conceptualization of a model, our next steps are to validate it.</a:t>
            </a:r>
          </a:p>
          <a:p>
            <a:r>
              <a:rPr lang="en-US" dirty="0"/>
              <a:t>We are currently working to collect and analyze data from Soldiers.</a:t>
            </a:r>
          </a:p>
          <a:p>
            <a:r>
              <a:rPr lang="en-US" dirty="0"/>
              <a:t>As a first step, we are identifying critical incidents, which is an approach we use in IO psychology to help ground participants as to the important tasks of a job that we are asking them to think about.</a:t>
            </a:r>
          </a:p>
          <a:p>
            <a:r>
              <a:rPr lang="en-US" dirty="0"/>
              <a:t>This is important because Soldiers can have very different perceptions as to what it means to work with technology from one another.</a:t>
            </a:r>
          </a:p>
          <a:p>
            <a:r>
              <a:rPr lang="en-US" dirty="0"/>
              <a:t>For the validation of the tech proficiency layer, we ask them to think about a specific technology, rate that technology using the UECs, and then rate the importance of each of the competencies.</a:t>
            </a:r>
          </a:p>
          <a:p>
            <a:r>
              <a:rPr lang="en-US" dirty="0"/>
              <a:t>Then, we will provide the definition of tech fluency and the critical incidents to serve as a frame of reference, and ask about the importance of each of the competencies in relation to tech fluency.</a:t>
            </a:r>
          </a:p>
          <a:p>
            <a:endParaRPr lang="en-US" dirty="0"/>
          </a:p>
          <a:p>
            <a:r>
              <a:rPr lang="en-US" dirty="0"/>
              <a:t>Our goals for this effort are listed to the right. We are working to understand both where TF currently exists and where it should exist in the Army. As you can imagine, we recognize there is a time and place for innovation, and there is also a time and place for specific technical training and sticking with procedures.</a:t>
            </a:r>
          </a:p>
          <a:p>
            <a:r>
              <a:rPr lang="en-US" dirty="0"/>
              <a:t>We are also hoping to see evidence of UEC profiles that require shared competencies.</a:t>
            </a:r>
          </a:p>
          <a:p>
            <a:r>
              <a:rPr lang="en-US" dirty="0"/>
              <a:t>We will be using these data to refine the model over time and ensure all components are covered.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291590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future use of this competency model, we see two broad level applications in classification and in training.</a:t>
            </a:r>
          </a:p>
          <a:p>
            <a:endParaRPr lang="en-US" dirty="0"/>
          </a:p>
          <a:p>
            <a:r>
              <a:rPr lang="en-US" dirty="0"/>
              <a:t>One of the key applications of this model will be in Soldier assignments or classification. By identifying Soldiers with a high propensity for technological fluency, we can place them in roles where they can thrive and ensure future readiness. We have a team working on building assessments to assess Soldiers on each of the elements of the model.</a:t>
            </a:r>
          </a:p>
          <a:p>
            <a:endParaRPr lang="en-US" dirty="0"/>
          </a:p>
          <a:p>
            <a:r>
              <a:rPr lang="en-US" dirty="0"/>
              <a:t>We're also exploring ways to integrate technological fluency into training programs to ensure that Soldiers are continually developing these critical competencies throughout their careers. We are working to understand the best methods of training for each of the competencies within the model. Coupled with the UECs, if we can understand how best to train on technologies with a given UEC profile, as new technology emerges, we can incorporate these training methods into the programs of instruction.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122742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conclusion, Technological Fluency is and will be critical for maintaining superiority in a rapidly evolving battlefield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thinking about tech fluency, we Need to consider both human and technology elements and how they interact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work I’ve described today serves as a starting point for future applications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more work will be needed to understand how the Army should adapt their current practices to encourage technological fluency</a:t>
            </a:r>
          </a:p>
          <a:p>
            <a:endParaRPr lang="en-US" dirty="0"/>
          </a:p>
          <a:p>
            <a:r>
              <a:rPr lang="en-US" dirty="0"/>
              <a:t>Thank you for your time, and I’m happy to take any questions.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159878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into the presentation, I would first like to acknowledge my colleagues and co-authors.</a:t>
            </a:r>
          </a:p>
          <a:p>
            <a:r>
              <a:rPr lang="en-US" dirty="0"/>
              <a:t>This research was a joint effort between Aptima and </a:t>
            </a:r>
            <a:r>
              <a:rPr lang="en-US" dirty="0" err="1"/>
              <a:t>HumRRO</a:t>
            </a:r>
            <a:r>
              <a:rPr lang="en-US" dirty="0"/>
              <a:t> and we have been working closely with the Army Research Institute to set the foundation of a new research program.</a:t>
            </a:r>
          </a:p>
          <a:p>
            <a:r>
              <a:rPr lang="en-US" dirty="0"/>
              <a:t>We have a fantastic multi-disciplinary team represented here.</a:t>
            </a:r>
          </a:p>
          <a:p>
            <a:r>
              <a:rPr lang="en-US" dirty="0"/>
              <a:t>My background is in Industrial and Organizational, or IO Psychology where we study things like selection, training, leadership, and culture.</a:t>
            </a:r>
          </a:p>
          <a:p>
            <a:r>
              <a:rPr lang="en-US" dirty="0"/>
              <a:t>We also have researchers with backgrounds in mechanical engineering and other areas of social and cognitive psychology on the team.</a:t>
            </a:r>
          </a:p>
          <a:p>
            <a:r>
              <a:rPr lang="en-US" dirty="0"/>
              <a:t>Each of the individuals listed on this screen have provided unique contributions and this work would not have been possible without them.</a:t>
            </a:r>
          </a:p>
          <a:p>
            <a:endParaRPr lang="en-US" dirty="0"/>
          </a:p>
          <a:p>
            <a:r>
              <a:rPr lang="en-US" dirty="0"/>
              <a:t>Without further adieu, let’s get into the topic of today’s presentation.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401611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 evolution of technology in both civilian and military sectors presents a world of opportunities, but it also poses significant challenges to Army training.</a:t>
            </a:r>
          </a:p>
          <a:p>
            <a:r>
              <a:rPr lang="en-US" dirty="0"/>
              <a:t>Soldiers are required to operate increasingly complex systems, often with little time and resources for formal training.</a:t>
            </a:r>
          </a:p>
          <a:p>
            <a:r>
              <a:rPr lang="en-US" dirty="0"/>
              <a:t>By the time a new training course is developed, it quickly becomes outdated.</a:t>
            </a:r>
          </a:p>
          <a:p>
            <a:r>
              <a:rPr lang="en-US" dirty="0"/>
              <a:t>Furthermore, the battle space is becoming more complex, and Soldiers must leverage new technologies to accomplish a mission in critical, real-time operational environments with ever changing conditions.</a:t>
            </a:r>
          </a:p>
          <a:p>
            <a:r>
              <a:rPr lang="en-US" sz="1800" dirty="0">
                <a:effectLst/>
                <a:latin typeface="Times New Roman" panose="02020603050405020304" pitchFamily="18" charset="0"/>
                <a:ea typeface="Times New Roman" panose="02020603050405020304" pitchFamily="18" charset="0"/>
              </a:rPr>
              <a:t>This new battlespace requires innovation, adaptation, and leveraging of superior technologies to meet ever-changing demands.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To illustrate this, we can look at a recent example in the war in Ukraine </a:t>
            </a:r>
            <a:r>
              <a:rPr lang="en-US" sz="1800" kern="0" dirty="0">
                <a:effectLst/>
                <a:latin typeface="Times New Roman" panose="02020603050405020304" pitchFamily="18" charset="0"/>
                <a:ea typeface="Times New Roman" panose="02020603050405020304" pitchFamily="18" charset="0"/>
              </a:rPr>
              <a:t>where Ukrainian soldiers have used small commercially available drones to deliver small explosives. </a:t>
            </a:r>
            <a:r>
              <a:rPr lang="en-US" sz="1800" dirty="0">
                <a:effectLst/>
                <a:latin typeface="Times New Roman" panose="02020603050405020304" pitchFamily="18" charset="0"/>
                <a:ea typeface="Times New Roman" panose="02020603050405020304" pitchFamily="18" charset="0"/>
              </a:rPr>
              <a:t>This use cases was enabled by the advancements in technology that made drones more cost-effective and widely available, but it was also critical that these drones were operated by people with the necessary skills and forethought to incorporate them into a mission in a way that they were not originally designed to be used.</a:t>
            </a:r>
          </a:p>
          <a:p>
            <a:endParaRPr lang="en-US" dirty="0"/>
          </a:p>
          <a:p>
            <a:pPr marL="0" marR="0" algn="just">
              <a:spcBef>
                <a:spcPts val="0"/>
              </a:spcBef>
              <a:spcAft>
                <a:spcPts val="0"/>
              </a:spcAft>
            </a:pPr>
            <a:r>
              <a:rPr lang="en-US" sz="1600" kern="0" dirty="0">
                <a:effectLst/>
                <a:latin typeface="Times New Roman" panose="02020603050405020304" pitchFamily="18" charset="0"/>
                <a:ea typeface="Times New Roman" panose="02020603050405020304" pitchFamily="18" charset="0"/>
              </a:rPr>
              <a:t>Examples like this and the anticipated requirements of the future operating environment led to the creation of the T-SAVVY program, which is not the name of a rapper, but is a collaborative program between the Army Research Institute and Army Research Lab. This program highlights a necessary shift that is taking place from the focus on training specific technologies and operating procedures to general technical training and encouragement of innovative out-of-the-box thinking.</a:t>
            </a:r>
          </a:p>
          <a:p>
            <a:pPr marL="0" marR="0" algn="just">
              <a:spcBef>
                <a:spcPts val="0"/>
              </a:spcBef>
              <a:spcAft>
                <a:spcPts val="0"/>
              </a:spcAft>
            </a:pPr>
            <a:r>
              <a:rPr lang="en-US" sz="1600" kern="0" dirty="0">
                <a:effectLst/>
                <a:latin typeface="Times New Roman" panose="02020603050405020304" pitchFamily="18" charset="0"/>
                <a:ea typeface="Times New Roman" panose="02020603050405020304" pitchFamily="18" charset="0"/>
              </a:rPr>
              <a:t>The purpose of this research is to develop and validate a model of technological fluency that will aim to help the Army make personnel decisions and train for this capability.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50397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into more detail, I wanted to first define some key terms.</a:t>
            </a:r>
          </a:p>
          <a:p>
            <a:r>
              <a:rPr lang="en-US" dirty="0"/>
              <a:t>For the purposes of this research, </a:t>
            </a:r>
            <a:r>
              <a:rPr lang="en-US" sz="1800" dirty="0">
                <a:effectLst/>
                <a:latin typeface="Times New Roman" panose="02020603050405020304" pitchFamily="18" charset="0"/>
                <a:ea typeface="Times New Roman" panose="02020603050405020304" pitchFamily="18" charset="0"/>
              </a:rPr>
              <a:t>the term technology pertains to any tool, technique, device, system, and/or process that (1) is operationally relevant and significant; (2) has an interface that requires interaction by the end-user; and (3) requires acquisition of knowledge, skills, and/or abilities for effective or novel use.</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Our operational definition of Technological Fluency is </a:t>
            </a:r>
            <a:r>
              <a:rPr lang="en-US" sz="1400" i="1" dirty="0"/>
              <a:t>“a competency consisting of cognitive and noncognitive attributes that enable individuals to creatively use, synthesize, and adapt evolving technologies to enhance performance”</a:t>
            </a:r>
          </a:p>
          <a:p>
            <a:r>
              <a:rPr lang="en-US" sz="1400" i="0" dirty="0"/>
              <a:t>This definition was developed in the early stages of the project in a collaborative effort between ARI and ARL researchers.</a:t>
            </a:r>
          </a:p>
          <a:p>
            <a:r>
              <a:rPr lang="en-US" sz="1800" u="none" strike="noStrike" kern="0" dirty="0">
                <a:solidFill>
                  <a:srgbClr val="000000"/>
                </a:solidFill>
                <a:effectLst/>
                <a:latin typeface="Times New Roman" panose="02020603050405020304" pitchFamily="18" charset="0"/>
                <a:ea typeface="Times New Roman" panose="02020603050405020304" pitchFamily="18" charset="0"/>
              </a:rPr>
              <a:t>It includes a few elements that I’d like to point out…</a:t>
            </a:r>
          </a:p>
          <a:p>
            <a:r>
              <a:rPr lang="en-US" sz="1800" u="none" strike="noStrike" kern="0" dirty="0">
                <a:solidFill>
                  <a:srgbClr val="000000"/>
                </a:solidFill>
                <a:effectLst/>
                <a:latin typeface="Times New Roman" panose="02020603050405020304" pitchFamily="18" charset="0"/>
                <a:ea typeface="Times New Roman" panose="02020603050405020304" pitchFamily="18" charset="0"/>
              </a:rPr>
              <a:t>First, there’s the basic element of using the technologies. We refer to this as technological proficiency.</a:t>
            </a:r>
          </a:p>
          <a:p>
            <a:r>
              <a:rPr lang="en-US" sz="1800" u="none" strike="noStrike" kern="0" dirty="0">
                <a:solidFill>
                  <a:srgbClr val="000000"/>
                </a:solidFill>
                <a:effectLst/>
                <a:latin typeface="Times New Roman" panose="02020603050405020304" pitchFamily="18" charset="0"/>
                <a:ea typeface="Times New Roman" panose="02020603050405020304" pitchFamily="18" charset="0"/>
              </a:rPr>
              <a:t>Then there’s the added elements of creativity, synthesis, and adaptation which really differentiate tech fluency from more traditional proficiency or the ability to use a technology in the way in which it was intended.</a:t>
            </a:r>
          </a:p>
          <a:p>
            <a:r>
              <a:rPr lang="en-US" sz="1800" u="none" strike="noStrike" kern="0" dirty="0">
                <a:solidFill>
                  <a:srgbClr val="000000"/>
                </a:solidFill>
                <a:effectLst/>
                <a:latin typeface="Times New Roman" panose="02020603050405020304" pitchFamily="18" charset="0"/>
              </a:rPr>
              <a:t>Taken together, these elements combine to create Technological Fluency</a:t>
            </a:r>
          </a:p>
          <a:p>
            <a:endParaRPr lang="en-US" sz="1800" u="none" strike="noStrike" kern="0" dirty="0">
              <a:solidFill>
                <a:srgbClr val="000000"/>
              </a:solidFill>
              <a:effectLst/>
              <a:latin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68243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off the last slide with the two components of the definition of tech fluency, this graphic is meant to show some of our proposed relationships</a:t>
            </a:r>
          </a:p>
          <a:p>
            <a:r>
              <a:rPr lang="en-US" dirty="0"/>
              <a:t>First, we have a Soldier’s unique KSAO profile leading into tech proficiency, which is necessary, but not sufficient to achieve tech fluency, because recall, there are those added elements of creativity, adaptation, and synthesis beyond tech proficiency.</a:t>
            </a:r>
          </a:p>
          <a:p>
            <a:r>
              <a:rPr lang="en-US" dirty="0"/>
              <a:t>However, moderating this relationship between the KSAOs and tech proficiency, are the characteristics of the technology itself.</a:t>
            </a:r>
          </a:p>
          <a:p>
            <a:r>
              <a:rPr lang="en-US" dirty="0"/>
              <a:t>These User Engagement Characteristics, or UECs as we will often refer to them, were developed as a part of this project in an attempt to account for both existing and future technology development.</a:t>
            </a:r>
          </a:p>
          <a:p>
            <a:r>
              <a:rPr lang="en-US" sz="2400" dirty="0">
                <a:effectLst/>
                <a:latin typeface="Times New Roman" panose="02020603050405020304" pitchFamily="18" charset="0"/>
                <a:ea typeface="Times New Roman" panose="02020603050405020304" pitchFamily="18" charset="0"/>
              </a:rPr>
              <a:t>This moderating relationship is included to portray that the weighting of the competencies needed to achieve technical proficiency will likely vary as a function of the characteristics of the technology.</a:t>
            </a:r>
          </a:p>
          <a:p>
            <a:r>
              <a:rPr lang="en-US" sz="2400" dirty="0">
                <a:effectLst/>
                <a:latin typeface="Times New Roman" panose="02020603050405020304" pitchFamily="18" charset="0"/>
              </a:rPr>
              <a:t>So, for example, technologies that provide a high frequency of output may require more information evaluation, whereas technologies that provide a low frequency of output may draw more on memory or abstract thinking.</a:t>
            </a:r>
          </a:p>
          <a:p>
            <a:endParaRPr lang="en-US" sz="2400" dirty="0">
              <a:effectLst/>
              <a:latin typeface="Times New Roman" panose="02020603050405020304" pitchFamily="18" charset="0"/>
            </a:endParaRPr>
          </a:p>
          <a:p>
            <a:r>
              <a:rPr lang="en-US" sz="2400" dirty="0">
                <a:effectLst/>
                <a:latin typeface="Times New Roman" panose="02020603050405020304" pitchFamily="18" charset="0"/>
              </a:rPr>
              <a:t>This slide is meant to provide a high-level overview, but we will go more into detail on each component, starting with the UECs.</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92892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the project, we were challenged by the limits of our current knowledge, which included current technologies and applications.</a:t>
            </a:r>
          </a:p>
          <a:p>
            <a:r>
              <a:rPr lang="en-US" dirty="0"/>
              <a:t>Similar to the challenge the Army is facing technology is rapidly advancing, we knew that focusing on any specific technology put us at risk for becoming quickly outdated.</a:t>
            </a:r>
          </a:p>
          <a:p>
            <a:endParaRPr lang="en-US" dirty="0"/>
          </a:p>
          <a:p>
            <a:pPr marL="0" marR="0">
              <a:lnSpc>
                <a:spcPct val="107000"/>
              </a:lnSpc>
              <a:spcBef>
                <a:spcPts val="0"/>
              </a:spcBef>
              <a:spcAft>
                <a:spcPts val="800"/>
              </a:spcAft>
            </a:pPr>
            <a:r>
              <a:rPr lang="en-US" sz="1600" kern="100" dirty="0">
                <a:solidFill>
                  <a:srgbClr val="000000"/>
                </a:solidFill>
                <a:effectLst/>
                <a:latin typeface="Aptos" panose="020B0004020202020204" pitchFamily="34" charset="0"/>
                <a:ea typeface="Aptos" panose="020B0004020202020204" pitchFamily="34" charset="0"/>
                <a:cs typeface="Calibri" panose="020F0502020204030204" pitchFamily="34" charset="0"/>
              </a:rPr>
              <a:t>After observing some Army training with new technologies being tested, we noted how there were shared characteristics across technologies that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require similar behaviors to utilize them. For example, the controller for operating the robot dog was like a drone controller, and also like an Xbox or PlayStation controller.</a:t>
            </a: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These observations sparked internal conversations among our team and ARI about the need to determine ways to describe and group technologies by their specific user interactions. The idea was that identifying shared behaviors required to control a piece of technology would result in identifying the shared competencies and KSAOs required to perform those behaviors. Considering the ever-evolving nature of technology development, approaching the problem from this perspective allows us to create a model that characterizes both current and new technologies.</a:t>
            </a:r>
          </a:p>
          <a:p>
            <a:pPr marL="0" marR="0">
              <a:lnSpc>
                <a:spcPct val="107000"/>
              </a:lnSpc>
              <a:spcBef>
                <a:spcPts val="0"/>
              </a:spcBef>
              <a:spcAft>
                <a:spcPts val="80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What you see here is our ‘final’ list of UECs. This list was developed ov</a:t>
            </a:r>
            <a:r>
              <a:rPr lang="en-US" sz="1600" dirty="0">
                <a:effectLst/>
                <a:latin typeface="Times New Roman" panose="02020603050405020304" pitchFamily="18" charset="0"/>
                <a:ea typeface="Times New Roman" panose="02020603050405020304" pitchFamily="18" charset="0"/>
              </a:rPr>
              <a:t>er several months. We started with a larger list and the attributes were refined through multiple rounds of review by subject matter experts (SMEs) both internal to our organizations, and from our partners at ARL.</a:t>
            </a:r>
          </a:p>
          <a:p>
            <a:r>
              <a:rPr lang="en-US" sz="1600" dirty="0">
                <a:effectLst/>
                <a:latin typeface="Times New Roman" panose="02020603050405020304" pitchFamily="18" charset="0"/>
                <a:ea typeface="Times New Roman" panose="02020603050405020304" pitchFamily="18" charset="0"/>
              </a:rPr>
              <a:t>Some of the criteria we used in our refinement were:</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Is the UEC a KSAO?</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Is the UEC redundant with other UECs?</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Is the UEC a combination of other UECs?</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Is the UEC outside of project scope (e.g., selection requirements)?</a:t>
            </a:r>
          </a:p>
          <a:p>
            <a:pPr marL="0" marR="0" lvl="0" indent="0">
              <a:spcBef>
                <a:spcPts val="0"/>
              </a:spcBef>
              <a:spcAft>
                <a:spcPts val="0"/>
              </a:spcAft>
              <a:buFont typeface="Symbol" panose="05050102010706020507" pitchFamily="18" charset="2"/>
              <a:buNone/>
            </a:pPr>
            <a:endParaRPr lang="en-US" sz="16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600" dirty="0">
                <a:effectLst/>
                <a:latin typeface="Times New Roman" panose="02020603050405020304" pitchFamily="18" charset="0"/>
                <a:ea typeface="Times New Roman" panose="02020603050405020304" pitchFamily="18" charset="0"/>
              </a:rPr>
              <a:t>It’s worth noting that our list was not meant to be exhaustive; but rather to serve as a starting point for conceptualizing important elements of how users engage with technology for the purposes of this research.</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11713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Next, I wanted to share an overview of the process for developing the competency model. I’ll note, this is a gross oversimplification of all of the work that went into this process, but I’ll do my best at providing a high-level overview.</a:t>
            </a:r>
            <a:r>
              <a:rPr lang="en-US" sz="1600" dirty="0">
                <a:effectLst/>
                <a:latin typeface="Times New Roman" panose="02020603050405020304" pitchFamily="18" charset="0"/>
                <a:ea typeface="Times New Roman" panose="02020603050405020304" pitchFamily="18" charset="0"/>
              </a:rPr>
              <a:t> We actually did this whole process twice, first focusing on tech proficiency and then with a focus on the fluency aspects involved with creativity, adaptation, and synthesis of technology, but for the sake of clarity and time in this presentation I’m just going to cover it once.</a:t>
            </a:r>
            <a:endParaRPr lang="en-US" dirty="0"/>
          </a:p>
          <a:p>
            <a:endParaRPr lang="en-US" sz="1600" dirty="0">
              <a:effectLst/>
              <a:latin typeface="Times New Roman" panose="02020603050405020304" pitchFamily="18" charset="0"/>
              <a:ea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The first step was to conduct an exploratory review of the literature related to TF. From this review, KSAOs were extracted, refined, and eventually organized into the competencies comprising the models. </a:t>
            </a:r>
            <a:endParaRPr lang="en-US" sz="1600" dirty="0">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Times New Roman" panose="02020603050405020304" pitchFamily="18" charset="0"/>
              </a:rPr>
              <a:t>We reviewed ONET for KSAOs by identifying civilian jobs that were equivalent to Army jobs that heavily relied on technology (e.g., Information Security Analyst)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next step was to refine the 211 statements </a:t>
            </a:r>
            <a:r>
              <a:rPr lang="en-US" sz="1600" dirty="0">
                <a:effectLst/>
                <a:latin typeface="Times New Roman" panose="02020603050405020304" pitchFamily="18" charset="0"/>
                <a:ea typeface="Times New Roman" panose="02020603050405020304" pitchFamily="18" charset="0"/>
              </a:rPr>
              <a:t>by identifying those items that were thematically similar to one another. We used natural language processing (paraphrase mining) to calculate the cosine similarity between every possible pair of 211 KSAO statements. (Cosine similarity captures the semantic relatedness between two statements – values are interpreted like correlation coefficients)</a:t>
            </a:r>
          </a:p>
          <a:p>
            <a:r>
              <a:rPr lang="en-US" sz="1600" dirty="0">
                <a:effectLst/>
                <a:latin typeface="Times New Roman" panose="02020603050405020304" pitchFamily="18" charset="0"/>
                <a:ea typeface="Times New Roman" panose="02020603050405020304" pitchFamily="18" charset="0"/>
              </a:rPr>
              <a:t>Researchers reviewed the pairings to determine overlap and whether statements should be removed.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remaining KSAOs were reviewed to determine whether they were within project scope and of equivalent levels of specificity. Statements meeting these criteria would be retained as is or revised, whereas those that failed to meet the criteria would be removed. </a:t>
            </a:r>
          </a:p>
          <a:p>
            <a:pPr marL="0" indent="0">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Primary criteria for retaining statements:</a:t>
            </a:r>
          </a:p>
          <a:p>
            <a:pPr marL="628650" lvl="1"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Statements meaningfully differentiated performance and were not a requirement (often physical) to use the technology (“Ability to see long distances”, “Ability to lift 50 </a:t>
            </a:r>
            <a:r>
              <a:rPr lang="en-US" sz="1800" dirty="0" err="1">
                <a:effectLst/>
                <a:latin typeface="Times New Roman" panose="02020603050405020304" pitchFamily="18" charset="0"/>
                <a:ea typeface="Times New Roman" panose="02020603050405020304" pitchFamily="18" charset="0"/>
              </a:rPr>
              <a:t>lbs</a:t>
            </a:r>
            <a:r>
              <a:rPr lang="en-US" sz="1800" dirty="0">
                <a:effectLst/>
                <a:latin typeface="Times New Roman" panose="02020603050405020304" pitchFamily="18" charset="0"/>
                <a:ea typeface="Times New Roman" panose="02020603050405020304" pitchFamily="18" charset="0"/>
              </a:rPr>
              <a:t>”)</a:t>
            </a:r>
          </a:p>
          <a:p>
            <a:pPr marL="628650" lvl="1"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Statements also needed to be broad enough to apply to multiple groups of users across multiple types of technology, but not so broad that statements could apply to every user and every type of technology (“Skill in determining connectivity using Internet Control Message Protocol (GBS).” is too specific while ““Skill in controlling operations of equipment or systems.” is way too general)</a:t>
            </a:r>
          </a:p>
          <a:p>
            <a:endParaRPr lang="en-US" sz="1400" dirty="0"/>
          </a:p>
          <a:p>
            <a:r>
              <a:rPr lang="en-US" sz="1400" dirty="0"/>
              <a:t>Next we needed to wrangle the KSAO list into a meaningful grouping of competencies. We leveraged NLP, specifically “topic modeling”, as a first step to identify a foundational clustering of themes that we could use to begin to sort the statements. This was an iterative approach that was part exploratory at first and then more focused as we learned more through the NLP outputs. </a:t>
            </a:r>
          </a:p>
          <a:p>
            <a:endParaRPr lang="en-US" sz="1400" dirty="0"/>
          </a:p>
          <a:p>
            <a:r>
              <a:rPr lang="en-US" sz="1400" dirty="0"/>
              <a:t>For example, on the first run, we did not have a predetermined number of topics, which resulted in a five-topic model that touched on key areas, but all the topics were double-barreled. </a:t>
            </a:r>
          </a:p>
          <a:p>
            <a:endParaRPr lang="en-US" sz="1400" dirty="0"/>
          </a:p>
          <a:p>
            <a:r>
              <a:rPr lang="en-US" sz="1400" dirty="0"/>
              <a:t>We decided to introduce more specific commands by running 5, 7, 9, and 12-topic models</a:t>
            </a:r>
          </a:p>
          <a:p>
            <a:endParaRPr lang="en-US" sz="1400" dirty="0"/>
          </a:p>
          <a:p>
            <a:r>
              <a:rPr lang="en-US" sz="1400" dirty="0"/>
              <a:t>Researchers then combed the output for distinct constructs, which resulted in a preliminary list of competencies</a:t>
            </a:r>
          </a:p>
          <a:p>
            <a:endParaRPr lang="en-US" sz="1400" dirty="0"/>
          </a:p>
          <a:p>
            <a:r>
              <a:rPr lang="en-US" sz="1100" dirty="0"/>
              <a:t>The next step was to map the KSAOs onto these competencies.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final step was to refine the list of competencies </a:t>
            </a:r>
            <a:r>
              <a:rPr lang="en-US" sz="1100" dirty="0">
                <a:effectLst/>
                <a:latin typeface="Times New Roman" panose="02020603050405020304" pitchFamily="18" charset="0"/>
                <a:ea typeface="Times New Roman" panose="02020603050405020304" pitchFamily="18" charset="0"/>
              </a:rPr>
              <a:t>to address thematic overlaps, improve clarity of language, and ensure the KSAOs corresponding to each competency were sufficiently comprehensive.</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We started first by combining or split competencies, however, the default </a:t>
            </a:r>
            <a:r>
              <a:rPr lang="en-US" sz="1000" kern="100" dirty="0">
                <a:latin typeface="Aptos" panose="020B0004020202020204" pitchFamily="34" charset="0"/>
                <a:ea typeface="Aptos" panose="020B0004020202020204" pitchFamily="34" charset="0"/>
                <a:cs typeface="Times New Roman" panose="02020603050405020304" pitchFamily="18" charset="0"/>
              </a:rPr>
              <a:t>was to avoid combining competencies so that important nuances in the model remained intact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00" dirty="0">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00" dirty="0">
                <a:latin typeface="Aptos" panose="020B0004020202020204" pitchFamily="34" charset="0"/>
                <a:cs typeface="Times New Roman" panose="02020603050405020304" pitchFamily="18" charset="0"/>
              </a:rPr>
              <a:t>Next we c</a:t>
            </a:r>
            <a:r>
              <a:rPr lang="en-US" sz="1000" dirty="0"/>
              <a:t>larified competency labels and corresponding definitions to improve both clarity and comprehensiveness – </a:t>
            </a:r>
            <a:r>
              <a:rPr lang="en-US" sz="1100" dirty="0">
                <a:effectLst/>
                <a:latin typeface="Times New Roman" panose="02020603050405020304" pitchFamily="18" charset="0"/>
                <a:ea typeface="Times New Roman" panose="02020603050405020304" pitchFamily="18" charset="0"/>
              </a:rPr>
              <a:t>Competency definitions were revised by first examining the list of KSAOs associated with each competency and then updating the definition to ensure it appropriately reflected the content of the KSAOs. Next, the team reviewed the labels in light of the definitions and worked to develop new labels that were more succinct and meaningful (e.g., </a:t>
            </a:r>
            <a:r>
              <a:rPr lang="en-US" sz="1100" i="1" dirty="0">
                <a:effectLst/>
                <a:latin typeface="Times New Roman" panose="02020603050405020304" pitchFamily="18" charset="0"/>
                <a:ea typeface="Times New Roman" panose="02020603050405020304" pitchFamily="18" charset="0"/>
              </a:rPr>
              <a:t>Divergent Thinking [Anti-Functional Fixedness]</a:t>
            </a:r>
            <a:r>
              <a:rPr lang="en-US" sz="1100" dirty="0">
                <a:effectLst/>
                <a:latin typeface="Times New Roman" panose="02020603050405020304" pitchFamily="18" charset="0"/>
                <a:ea typeface="Times New Roman" panose="02020603050405020304" pitchFamily="18" charset="0"/>
              </a:rPr>
              <a:t> was revised to </a:t>
            </a:r>
            <a:r>
              <a:rPr lang="en-US" sz="1100" i="1" dirty="0">
                <a:effectLst/>
                <a:latin typeface="Times New Roman" panose="02020603050405020304" pitchFamily="18" charset="0"/>
                <a:ea typeface="Times New Roman" panose="02020603050405020304" pitchFamily="18" charset="0"/>
              </a:rPr>
              <a:t>Cognitive Flexibility</a:t>
            </a:r>
            <a:r>
              <a:rPr lang="en-US" sz="1100" dirty="0">
                <a:effectLst/>
                <a:latin typeface="Times New Roman" panose="02020603050405020304" pitchFamily="18" charset="0"/>
                <a:ea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latin typeface="Times New Roman" panose="02020603050405020304" pitchFamily="18" charset="0"/>
                <a:ea typeface="Times New Roman" panose="02020603050405020304" pitchFamily="18" charset="0"/>
              </a:rPr>
              <a:t>Additionally, the team consulted the ATAF and replaced labels in the model with those used in the framework to ensure consistency of nomenclature (e.g., </a:t>
            </a:r>
            <a:r>
              <a:rPr lang="en-US" sz="1100" i="1" dirty="0">
                <a:effectLst/>
                <a:latin typeface="Times New Roman" panose="02020603050405020304" pitchFamily="18" charset="0"/>
                <a:ea typeface="Times New Roman" panose="02020603050405020304" pitchFamily="18" charset="0"/>
              </a:rPr>
              <a:t>Anticipating Problems</a:t>
            </a:r>
            <a:r>
              <a:rPr lang="en-US" sz="1100" dirty="0">
                <a:effectLst/>
                <a:latin typeface="Times New Roman" panose="02020603050405020304" pitchFamily="18" charset="0"/>
                <a:ea typeface="Times New Roman" panose="02020603050405020304" pitchFamily="18" charset="0"/>
              </a:rPr>
              <a:t> was revised to </a:t>
            </a:r>
            <a:r>
              <a:rPr lang="en-US" sz="1100" i="1" dirty="0">
                <a:effectLst/>
                <a:latin typeface="Times New Roman" panose="02020603050405020304" pitchFamily="18" charset="0"/>
                <a:ea typeface="Times New Roman" panose="02020603050405020304" pitchFamily="18" charset="0"/>
              </a:rPr>
              <a:t>Problem Sensitivity)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i="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0" dirty="0">
                <a:effectLst/>
                <a:latin typeface="Times New Roman" panose="02020603050405020304" pitchFamily="18" charset="0"/>
              </a:rPr>
              <a:t>We also created higher-order domains given the large number of competencies; this was mostly to help impose some structure on the model given the number of competencies was becoming rather large. Six domains were generated as a result of this exercise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0" dirty="0">
                <a:effectLst/>
                <a:latin typeface="Times New Roman" panose="02020603050405020304" pitchFamily="18" charset="0"/>
              </a:rPr>
              <a:t>Having updated the competencies and their definitions, we next </a:t>
            </a:r>
            <a:r>
              <a:rPr lang="en-US" sz="1100" dirty="0">
                <a:effectLst/>
                <a:latin typeface="Times New Roman" panose="02020603050405020304" pitchFamily="18" charset="0"/>
                <a:ea typeface="Times New Roman" panose="02020603050405020304" pitchFamily="18" charset="0"/>
              </a:rPr>
              <a:t>revisited the KSAOs associated with each competency and identified a subset that would serve as “exemplars.” “Exemplars” were KSAOs that reflected integral parts of the competency and/or its definition. KSAOs that were too general, too specific, or were not reflective of the competency were removed. We also added KSAOs to capture any aspects of the competency that we felt were missing.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0" dirty="0">
                <a:effectLst/>
                <a:latin typeface="Times New Roman" panose="02020603050405020304" pitchFamily="18" charset="0"/>
              </a:rPr>
              <a:t>This process yielded a model with 7 domains, 33 competencies, and 1-7 KSAO statements per competency.</a:t>
            </a:r>
            <a:endParaRPr lang="en-US" sz="1400" dirty="0"/>
          </a:p>
          <a:p>
            <a:pPr marL="628650" lvl="1" indent="-1714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80280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 the entire model, I wanted to show an example of what one of the competencies looks like.</a:t>
            </a:r>
          </a:p>
          <a:p>
            <a:r>
              <a:rPr lang="en-US" dirty="0"/>
              <a:t>This is for the competency Problem Sensitivity.</a:t>
            </a:r>
          </a:p>
          <a:p>
            <a:r>
              <a:rPr lang="en-US" dirty="0"/>
              <a:t>You can see we have a definition, and then exemplar statements underneath.</a:t>
            </a:r>
          </a:p>
          <a:p>
            <a:r>
              <a:rPr lang="en-US" dirty="0"/>
              <a:t>Type here refers to the type of statement, Knowledge, Skill, Ability, or other.</a:t>
            </a:r>
          </a:p>
          <a:p>
            <a:r>
              <a:rPr lang="en-US" dirty="0"/>
              <a:t>Then, we have the statements that make up the competency.</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93376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rPr>
              <a:t>Here is the TF Competency Model. It 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rPr>
              <a:t>7 Domains: Information Management, Dispositions, Interpersonal Skills, Critical Thinking, Knowledge &amp; Experience, Cognitive Ability, 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rPr>
              <a:t>33 Competencies: 3 unique to TF: Risk Taking, Leadership, Team Management; 30 relevant to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rPr>
              <a:t>Because the TF model was built off the TP model, we wanted to combine them in a way that resulted in a two-layer model: the first layer is foundational and comprises the competencies/KSAOs relevant to TP, whereas the second layer comprises competencies/KSAOS unique to TF. In other words, </a:t>
            </a:r>
            <a:r>
              <a:rPr lang="en-US" sz="2400" dirty="0">
                <a:effectLst/>
                <a:latin typeface="Times New Roman" panose="02020603050405020304" pitchFamily="18" charset="0"/>
                <a:ea typeface="Times New Roman" panose="02020603050405020304" pitchFamily="18" charset="0"/>
              </a:rPr>
              <a:t>all competencies and KSAOs in the final model are relevant for TF, but only a subset of those competencies and KSAOs are relevant for TP.</a:t>
            </a:r>
            <a:r>
              <a:rPr lang="en-US" dirty="0">
                <a:effectLst/>
              </a:rPr>
              <a:t> </a:t>
            </a:r>
            <a:endParaRPr lang="en-US" sz="2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dirty="0">
                <a:effectLst/>
                <a:latin typeface="Times New Roman" panose="02020603050405020304" pitchFamily="18" charset="0"/>
              </a:rPr>
              <a:t>When focusing on the TF layer, we developed a process model that </a:t>
            </a:r>
            <a:r>
              <a:rPr lang="en-US" sz="1600" dirty="0">
                <a:effectLst/>
                <a:latin typeface="Times New Roman" panose="02020603050405020304" pitchFamily="18" charset="0"/>
                <a:ea typeface="Times New Roman" panose="02020603050405020304" pitchFamily="18" charset="0"/>
              </a:rPr>
              <a:t>centered primarily around the development of innovative, tech-driven solutions to problems. We also identified contextual parameters and boundaries of the model such as:</a:t>
            </a:r>
          </a:p>
          <a:p>
            <a:pPr marL="0" indent="0">
              <a:buFont typeface="+mj-lt"/>
              <a:buNone/>
            </a:pPr>
            <a:endParaRPr lang="en-US" sz="1100" kern="100" dirty="0">
              <a:latin typeface="Aptos"/>
              <a:ea typeface="Aptos" panose="020B0004020202020204" pitchFamily="34" charset="0"/>
              <a:cs typeface="Times New Roman"/>
            </a:endParaRPr>
          </a:p>
          <a:p>
            <a:pPr marL="0" indent="0">
              <a:buFont typeface="+mj-lt"/>
              <a:buNone/>
            </a:pPr>
            <a:r>
              <a:rPr lang="en-US" sz="1100" kern="100" dirty="0">
                <a:latin typeface="Aptos"/>
                <a:ea typeface="Aptos" panose="020B0004020202020204" pitchFamily="34" charset="0"/>
                <a:cs typeface="Times New Roman"/>
              </a:rPr>
              <a:t>1. Organizational support: Soldiers have the autonomy, opportunity, and freedom to engage in the TF process </a:t>
            </a:r>
            <a:r>
              <a:rPr lang="en-US" sz="1600" dirty="0">
                <a:effectLst/>
                <a:latin typeface="Times New Roman" panose="02020603050405020304" pitchFamily="18" charset="0"/>
                <a:ea typeface="Times New Roman" panose="02020603050405020304" pitchFamily="18" charset="0"/>
              </a:rPr>
              <a:t>and/or be allowed to take the risks inherent in developing a possible solution. This is really critical, as literature has consistently pointed to organizational support and psychological safety as a precursor to creativity in organizational settings because creativity involves so much risk-taking, experimentation, and frequent failure</a:t>
            </a:r>
          </a:p>
          <a:p>
            <a:pPr marL="0" indent="0">
              <a:buFont typeface="+mj-lt"/>
              <a:buNone/>
            </a:pPr>
            <a:endParaRPr lang="en-US" sz="1100" kern="100" dirty="0">
              <a:latin typeface="Aptos"/>
              <a:ea typeface="Aptos" panose="020B0004020202020204" pitchFamily="34" charset="0"/>
              <a:cs typeface="Times New Roman"/>
            </a:endParaRPr>
          </a:p>
          <a:p>
            <a:pPr marL="0" indent="0">
              <a:buFont typeface="+mj-lt"/>
              <a:buNone/>
            </a:pPr>
            <a:r>
              <a:rPr lang="en-US" sz="1100" kern="100" dirty="0">
                <a:latin typeface="Aptos"/>
                <a:ea typeface="Aptos" panose="020B0004020202020204" pitchFamily="34" charset="0"/>
                <a:cs typeface="Times New Roman"/>
              </a:rPr>
              <a:t>2. Model applies to single Soldier or informal team of 3 – 5 Soldiers; </a:t>
            </a:r>
            <a:r>
              <a:rPr lang="en-US" sz="1600" dirty="0">
                <a:effectLst/>
                <a:latin typeface="Times New Roman" panose="02020603050405020304" pitchFamily="18" charset="0"/>
                <a:ea typeface="Times New Roman" panose="02020603050405020304" pitchFamily="18" charset="0"/>
              </a:rPr>
              <a:t>individuals that make up the team will likely be located close to the problem, either geographically or with respect to mission or work activities. Thus, seeking continuous input from an expert who is not close to the problem is outside of scope.</a:t>
            </a:r>
          </a:p>
          <a:p>
            <a:pPr marL="0" indent="0">
              <a:buFont typeface="+mj-lt"/>
              <a:buNone/>
            </a:pPr>
            <a:endParaRPr lang="en-US" sz="1100" kern="100" dirty="0">
              <a:latin typeface="Aptos"/>
              <a:ea typeface="Aptos" panose="020B0004020202020204" pitchFamily="34" charset="0"/>
              <a:cs typeface="Times New Roman"/>
            </a:endParaRPr>
          </a:p>
          <a:p>
            <a:pPr marL="0" indent="0">
              <a:buFont typeface="+mj-lt"/>
              <a:buNone/>
            </a:pPr>
            <a:r>
              <a:rPr lang="en-US" sz="1100" kern="100" dirty="0">
                <a:latin typeface="Aptos"/>
                <a:ea typeface="Aptos" panose="020B0004020202020204" pitchFamily="34" charset="0"/>
                <a:cs typeface="Times New Roman"/>
              </a:rPr>
              <a:t>3. Time limitations: </a:t>
            </a:r>
            <a:r>
              <a:rPr lang="en-US" sz="1600" dirty="0">
                <a:effectLst/>
                <a:latin typeface="Times New Roman" panose="02020603050405020304" pitchFamily="18" charset="0"/>
                <a:ea typeface="Times New Roman" panose="02020603050405020304" pitchFamily="18" charset="0"/>
              </a:rPr>
              <a:t>We assume Soldiers will have hours to several days, but unlikely more than one week, to innovate a solution. The primary implication of this is that there is usually insufficient time to formally organize, recruit personnel with specific expertise, or assign official roles when tackling a problem that crops up unexpectedly – we are not modeling research think tanks but rather “MacGyvers” in the field who are doing their best to fashion a solution to an immediate issue. </a:t>
            </a:r>
            <a:endParaRPr lang="en-US" sz="1100" kern="100" dirty="0">
              <a:latin typeface="Aptos"/>
              <a:ea typeface="Aptos" panose="020B0004020202020204" pitchFamily="34" charset="0"/>
              <a:cs typeface="Times New Roman"/>
            </a:endParaRPr>
          </a:p>
          <a:p>
            <a:pPr marL="0" indent="0">
              <a:buFont typeface="+mj-lt"/>
              <a:buNone/>
            </a:pPr>
            <a:endParaRPr lang="en-US" sz="1100" kern="100" dirty="0">
              <a:latin typeface="Aptos"/>
              <a:ea typeface="Aptos" panose="020B0004020202020204" pitchFamily="34" charset="0"/>
              <a:cs typeface="Times New Roman"/>
            </a:endParaRPr>
          </a:p>
          <a:p>
            <a:pPr marL="0" indent="0">
              <a:buFont typeface="+mj-lt"/>
              <a:buNone/>
            </a:pPr>
            <a:r>
              <a:rPr lang="en-US" sz="1100" kern="100" dirty="0">
                <a:latin typeface="Aptos"/>
                <a:ea typeface="Aptos" panose="020B0004020202020204" pitchFamily="34" charset="0"/>
                <a:cs typeface="Times New Roman"/>
              </a:rPr>
              <a:t>4. Individual/team requirements: We expect Soldiers to have the basic capabilities (whether tech-based, basic physical requirements, contextual awareness) to do their job effectively. These requirements are necessary and foundational in day-to-day performance so we assume this as the “bare minimum” of any Soldier going into a situation that would require them to be creative and innovative within that performance space.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36465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ndrew.M.Naber.civ@army.mil" TargetMode="External"/><Relationship Id="rId2" Type="http://schemas.openxmlformats.org/officeDocument/2006/relationships/hyperlink" Target="mailto:jbrown@aptim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533498"/>
            <a:ext cx="10449813" cy="1229411"/>
          </a:xfrm>
        </p:spPr>
        <p:txBody>
          <a:bodyPr/>
          <a:lstStyle/>
          <a:p>
            <a:r>
              <a:rPr lang="en-US" dirty="0"/>
              <a:t>Technological Fluency: A First Step in Rethinking </a:t>
            </a:r>
          </a:p>
          <a:p>
            <a:r>
              <a:rPr lang="en-US" dirty="0"/>
              <a:t>Army Training</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332580" y="3125908"/>
            <a:ext cx="11363690" cy="1433216"/>
          </a:xfrm>
        </p:spPr>
        <p:txBody>
          <a:bodyPr/>
          <a:lstStyle/>
          <a:p>
            <a:r>
              <a:rPr lang="en-US" dirty="0">
                <a:latin typeface="Arial Narrow"/>
              </a:rPr>
              <a:t>Presenter: </a:t>
            </a:r>
            <a:endParaRPr lang="en-US" dirty="0"/>
          </a:p>
          <a:p>
            <a:r>
              <a:rPr lang="en-US" b="0" dirty="0">
                <a:latin typeface="Arial Narrow"/>
              </a:rPr>
              <a:t>Julia Brown, Aptima, Inc.</a:t>
            </a:r>
            <a:endParaRPr lang="en-US" b="0">
              <a:latin typeface="Arial Narrow"/>
            </a:endParaRP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3" name="Picture 2">
            <a:extLst>
              <a:ext uri="{FF2B5EF4-FFF2-40B4-BE49-F238E27FC236}">
                <a16:creationId xmlns:a16="http://schemas.microsoft.com/office/drawing/2014/main" id="{AEC702B5-B05D-9490-9BED-0489840A6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762" y="4259734"/>
            <a:ext cx="1329043" cy="1268078"/>
          </a:xfrm>
          <a:prstGeom prst="rect">
            <a:avLst/>
          </a:prstGeom>
        </p:spPr>
      </p:pic>
      <p:pic>
        <p:nvPicPr>
          <p:cNvPr id="4" name="Picture 3">
            <a:extLst>
              <a:ext uri="{FF2B5EF4-FFF2-40B4-BE49-F238E27FC236}">
                <a16:creationId xmlns:a16="http://schemas.microsoft.com/office/drawing/2014/main" id="{DEA68405-D2D9-BB60-B7AA-2A87537C32FB}"/>
              </a:ext>
            </a:extLst>
          </p:cNvPr>
          <p:cNvPicPr>
            <a:picLocks noChangeAspect="1"/>
          </p:cNvPicPr>
          <p:nvPr/>
        </p:nvPicPr>
        <p:blipFill>
          <a:blip r:embed="rId4"/>
          <a:stretch>
            <a:fillRect/>
          </a:stretch>
        </p:blipFill>
        <p:spPr>
          <a:xfrm>
            <a:off x="5022977" y="4429282"/>
            <a:ext cx="1982896" cy="928982"/>
          </a:xfrm>
          <a:prstGeom prst="rect">
            <a:avLst/>
          </a:prstGeom>
        </p:spPr>
      </p:pic>
      <p:pic>
        <p:nvPicPr>
          <p:cNvPr id="4098" name="Picture 2" descr="Human Resources Research Organization | HumRRO">
            <a:extLst>
              <a:ext uri="{FF2B5EF4-FFF2-40B4-BE49-F238E27FC236}">
                <a16:creationId xmlns:a16="http://schemas.microsoft.com/office/drawing/2014/main" id="{88F259E4-3E8A-B68D-EE56-63E252C407F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20" t="28013" r="5255" b="26762"/>
          <a:stretch/>
        </p:blipFill>
        <p:spPr bwMode="auto">
          <a:xfrm>
            <a:off x="7923045" y="4559124"/>
            <a:ext cx="2493818" cy="645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411C8E-CACF-C232-8C00-2C8F38EC6739}"/>
              </a:ext>
            </a:extLst>
          </p:cNvPr>
          <p:cNvSpPr txBox="1"/>
          <p:nvPr/>
        </p:nvSpPr>
        <p:spPr>
          <a:xfrm>
            <a:off x="2737525" y="5716807"/>
            <a:ext cx="73533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Narrow" panose="020B0606020202030204" pitchFamily="34" charset="0"/>
                <a:ea typeface="Tahoma"/>
                <a:cs typeface="Tahoma"/>
              </a:rPr>
              <a:t>The research described herein was sponsored by the U.S. Army Research Institute for the Behavioral and Social Sciences, Department of the Army (Contract No. W911NF-23-F-0026). The views expressed in this presentation are those of the author and do not reflect the official policy or position of the Department of the Army, DOD, or the U.S. Government.</a:t>
            </a:r>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530D5-B64B-83D9-A48C-5EAA91272F88}"/>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59CA6B75-DB0E-6398-C65D-9910899F89E4}"/>
              </a:ext>
            </a:extLst>
          </p:cNvPr>
          <p:cNvSpPr>
            <a:spLocks noGrp="1"/>
          </p:cNvSpPr>
          <p:nvPr>
            <p:ph type="title"/>
          </p:nvPr>
        </p:nvSpPr>
        <p:spPr/>
        <p:txBody>
          <a:bodyPr/>
          <a:lstStyle/>
          <a:p>
            <a:r>
              <a:rPr lang="en-US" dirty="0"/>
              <a:t>Overall Model: Integrating UECs and TF Competencies</a:t>
            </a:r>
          </a:p>
        </p:txBody>
      </p:sp>
      <p:pic>
        <p:nvPicPr>
          <p:cNvPr id="6" name="Content Placeholder 5" descr="A picture containing text, sign&#10;&#10;Description automatically generated">
            <a:extLst>
              <a:ext uri="{FF2B5EF4-FFF2-40B4-BE49-F238E27FC236}">
                <a16:creationId xmlns:a16="http://schemas.microsoft.com/office/drawing/2014/main" id="{B63B2602-633E-F35E-E9F5-C1648257EDD0}"/>
              </a:ext>
            </a:extLst>
          </p:cNvPr>
          <p:cNvPicPr>
            <a:picLocks noGrp="1" noChangeAspect="1"/>
          </p:cNvPicPr>
          <p:nvPr>
            <p:ph sz="quarter" idx="11"/>
          </p:nvPr>
        </p:nvPicPr>
        <p:blipFill>
          <a:blip r:embed="rId3">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594117" y="1057635"/>
            <a:ext cx="9022643" cy="5075237"/>
          </a:xfrm>
        </p:spPr>
      </p:pic>
    </p:spTree>
    <p:extLst>
      <p:ext uri="{BB962C8B-B14F-4D97-AF65-F5344CB8AC3E}">
        <p14:creationId xmlns:p14="http://schemas.microsoft.com/office/powerpoint/2010/main" val="353146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58C06-FF5C-4502-C636-C3BB7C39FE2C}"/>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11E4A27C-57D2-71EA-A947-4DBD639FE0D3}"/>
              </a:ext>
            </a:extLst>
          </p:cNvPr>
          <p:cNvSpPr>
            <a:spLocks noGrp="1"/>
          </p:cNvSpPr>
          <p:nvPr>
            <p:ph type="title"/>
          </p:nvPr>
        </p:nvSpPr>
        <p:spPr/>
        <p:txBody>
          <a:bodyPr/>
          <a:lstStyle/>
          <a:p>
            <a:r>
              <a:rPr lang="en-US" dirty="0"/>
              <a:t>Next Steps: Model Validation</a:t>
            </a:r>
          </a:p>
        </p:txBody>
      </p:sp>
      <p:sp>
        <p:nvSpPr>
          <p:cNvPr id="4" name="Content Placeholder 3">
            <a:extLst>
              <a:ext uri="{FF2B5EF4-FFF2-40B4-BE49-F238E27FC236}">
                <a16:creationId xmlns:a16="http://schemas.microsoft.com/office/drawing/2014/main" id="{B58D539A-64C9-1947-3319-9B8EF5F97A55}"/>
              </a:ext>
            </a:extLst>
          </p:cNvPr>
          <p:cNvSpPr>
            <a:spLocks noGrp="1"/>
          </p:cNvSpPr>
          <p:nvPr>
            <p:ph sz="quarter" idx="11"/>
          </p:nvPr>
        </p:nvSpPr>
        <p:spPr>
          <a:xfrm>
            <a:off x="235711" y="1656200"/>
            <a:ext cx="6050789" cy="5075237"/>
          </a:xfrm>
        </p:spPr>
        <p:txBody>
          <a:bodyPr/>
          <a:lstStyle/>
          <a:p>
            <a:pPr>
              <a:lnSpc>
                <a:spcPct val="107000"/>
              </a:lnSpc>
              <a:spcBef>
                <a:spcPts val="0"/>
              </a:spcBef>
              <a:spcAft>
                <a:spcPts val="800"/>
              </a:spcAft>
              <a:tabLst>
                <a:tab pos="228600" algn="l"/>
                <a:tab pos="457200" algn="l"/>
              </a:tabLst>
            </a:pPr>
            <a:r>
              <a:rPr lang="en-US" sz="2400" b="1" kern="100" dirty="0">
                <a:latin typeface="Arial Narrow" panose="020B0606020202030204" pitchFamily="34" charset="0"/>
                <a:cs typeface="Times New Roman" panose="02020603050405020304" pitchFamily="18" charset="0"/>
              </a:rPr>
              <a:t>Gather and analyze data from Soldiers</a:t>
            </a:r>
          </a:p>
          <a:p>
            <a:pPr marL="533386" lvl="1">
              <a:lnSpc>
                <a:spcPct val="107000"/>
              </a:lnSpc>
              <a:spcBef>
                <a:spcPts val="0"/>
              </a:spcBef>
              <a:spcAft>
                <a:spcPts val="800"/>
              </a:spcAft>
              <a:tabLst>
                <a:tab pos="228600" algn="l"/>
                <a:tab pos="457200" algn="l"/>
              </a:tabLst>
            </a:pPr>
            <a:r>
              <a:rPr lang="en-US" sz="2000" kern="100" dirty="0">
                <a:latin typeface="Arial Narrow" panose="020B0606020202030204" pitchFamily="34" charset="0"/>
                <a:ea typeface="Aptos" panose="020B0004020202020204" pitchFamily="34" charset="0"/>
                <a:cs typeface="Times New Roman" panose="02020603050405020304" pitchFamily="18" charset="0"/>
              </a:rPr>
              <a:t>Focus Groups: Identify instances of TF in the Army</a:t>
            </a:r>
          </a:p>
          <a:p>
            <a:pPr marL="533386" lvl="1">
              <a:lnSpc>
                <a:spcPct val="107000"/>
              </a:lnSpc>
              <a:spcBef>
                <a:spcPts val="0"/>
              </a:spcBef>
              <a:spcAft>
                <a:spcPts val="800"/>
              </a:spcAft>
              <a:tabLst>
                <a:tab pos="228600" algn="l"/>
                <a:tab pos="457200" algn="l"/>
              </a:tabLst>
            </a:pPr>
            <a:r>
              <a:rPr lang="en-US" sz="2000" kern="100" dirty="0">
                <a:latin typeface="Arial Narrow" panose="020B0606020202030204" pitchFamily="34" charset="0"/>
                <a:cs typeface="Times New Roman" panose="02020603050405020304" pitchFamily="18" charset="0"/>
              </a:rPr>
              <a:t>Survey: Soldiers rate User Engagement Characteristics (UECs) for their technology</a:t>
            </a:r>
          </a:p>
          <a:p>
            <a:pPr marL="533386" lvl="1">
              <a:lnSpc>
                <a:spcPct val="107000"/>
              </a:lnSpc>
              <a:spcBef>
                <a:spcPts val="0"/>
              </a:spcBef>
              <a:spcAft>
                <a:spcPts val="800"/>
              </a:spcAft>
            </a:pPr>
            <a:r>
              <a:rPr lang="en-US" sz="2000" kern="100" dirty="0">
                <a:effectLst/>
                <a:latin typeface="Arial Narrow" panose="020B0606020202030204" pitchFamily="34" charset="0"/>
                <a:ea typeface="Aptos" panose="020B0004020202020204" pitchFamily="34" charset="0"/>
                <a:cs typeface="Times New Roman" panose="02020603050405020304" pitchFamily="18" charset="0"/>
              </a:rPr>
              <a:t>Survey: Soldiers rate the extent to which each competency is required for tech use</a:t>
            </a:r>
          </a:p>
          <a:p>
            <a:pPr marL="533386" lvl="1">
              <a:lnSpc>
                <a:spcPct val="107000"/>
              </a:lnSpc>
              <a:spcBef>
                <a:spcPts val="0"/>
              </a:spcBef>
              <a:spcAft>
                <a:spcPts val="800"/>
              </a:spcAft>
            </a:pPr>
            <a:r>
              <a:rPr lang="en-US" sz="2000" kern="100" dirty="0">
                <a:effectLst/>
                <a:latin typeface="Arial Narrow" panose="020B0606020202030204" pitchFamily="34" charset="0"/>
                <a:ea typeface="Aptos" panose="020B0004020202020204" pitchFamily="34" charset="0"/>
                <a:cs typeface="Times New Roman" panose="02020603050405020304" pitchFamily="18" charset="0"/>
              </a:rPr>
              <a:t>Analyze: Identify gaps in the competency model</a:t>
            </a:r>
          </a:p>
        </p:txBody>
      </p:sp>
      <p:sp>
        <p:nvSpPr>
          <p:cNvPr id="5" name="Content Placeholder 3">
            <a:extLst>
              <a:ext uri="{FF2B5EF4-FFF2-40B4-BE49-F238E27FC236}">
                <a16:creationId xmlns:a16="http://schemas.microsoft.com/office/drawing/2014/main" id="{9BEA2D99-04EB-169F-D0B2-861870D538C6}"/>
              </a:ext>
            </a:extLst>
          </p:cNvPr>
          <p:cNvSpPr txBox="1">
            <a:spLocks/>
          </p:cNvSpPr>
          <p:nvPr/>
        </p:nvSpPr>
        <p:spPr bwMode="auto">
          <a:xfrm>
            <a:off x="6446011" y="1656200"/>
            <a:ext cx="5606290"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a:lnSpc>
                <a:spcPct val="107000"/>
              </a:lnSpc>
              <a:spcBef>
                <a:spcPts val="0"/>
              </a:spcBef>
              <a:spcAft>
                <a:spcPts val="800"/>
              </a:spcAft>
            </a:pPr>
            <a:r>
              <a:rPr lang="en-US" sz="2400" b="1" kern="100" dirty="0">
                <a:latin typeface="Arial Narrow" panose="020B0606020202030204" pitchFamily="34" charset="0"/>
                <a:ea typeface="Aptos" panose="020B0004020202020204" pitchFamily="34" charset="0"/>
                <a:cs typeface="Times New Roman" panose="02020603050405020304" pitchFamily="18" charset="0"/>
              </a:rPr>
              <a:t>Outcome Goals</a:t>
            </a:r>
          </a:p>
          <a:p>
            <a:pPr marL="533386" lvl="1">
              <a:lnSpc>
                <a:spcPct val="107000"/>
              </a:lnSpc>
              <a:spcBef>
                <a:spcPts val="0"/>
              </a:spcBef>
              <a:spcAft>
                <a:spcPts val="800"/>
              </a:spcAft>
            </a:pPr>
            <a:r>
              <a:rPr lang="en-US" sz="2000" kern="100" dirty="0">
                <a:latin typeface="Arial Narrow" panose="020B0606020202030204" pitchFamily="34" charset="0"/>
                <a:ea typeface="Aptos" panose="020B0004020202020204" pitchFamily="34" charset="0"/>
                <a:cs typeface="Times New Roman" panose="02020603050405020304" pitchFamily="18" charset="0"/>
              </a:rPr>
              <a:t>Understand where TF exists/should exist in the Army</a:t>
            </a:r>
          </a:p>
          <a:p>
            <a:pPr marL="533386" lvl="1">
              <a:lnSpc>
                <a:spcPct val="107000"/>
              </a:lnSpc>
              <a:spcBef>
                <a:spcPts val="0"/>
              </a:spcBef>
              <a:spcAft>
                <a:spcPts val="800"/>
              </a:spcAft>
            </a:pPr>
            <a:r>
              <a:rPr lang="en-US" sz="2000" kern="100" dirty="0">
                <a:latin typeface="Arial Narrow" panose="020B0606020202030204" pitchFamily="34" charset="0"/>
                <a:ea typeface="Aptos" panose="020B0004020202020204" pitchFamily="34" charset="0"/>
                <a:cs typeface="Times New Roman" panose="02020603050405020304" pitchFamily="18" charset="0"/>
              </a:rPr>
              <a:t>Evidence of UEC profiles</a:t>
            </a:r>
          </a:p>
          <a:p>
            <a:pPr marL="533386" lvl="1">
              <a:lnSpc>
                <a:spcPct val="107000"/>
              </a:lnSpc>
              <a:spcBef>
                <a:spcPts val="0"/>
              </a:spcBef>
              <a:spcAft>
                <a:spcPts val="800"/>
              </a:spcAft>
            </a:pPr>
            <a:r>
              <a:rPr lang="en-US" sz="2000" kern="100" dirty="0">
                <a:latin typeface="Arial Narrow" panose="020B0606020202030204" pitchFamily="34" charset="0"/>
                <a:ea typeface="Aptos" panose="020B0004020202020204" pitchFamily="34" charset="0"/>
                <a:cs typeface="Times New Roman" panose="02020603050405020304" pitchFamily="18" charset="0"/>
              </a:rPr>
              <a:t>Construct validity to ensure all components are covered</a:t>
            </a:r>
          </a:p>
          <a:p>
            <a:pPr marL="533386" lvl="1">
              <a:lnSpc>
                <a:spcPct val="107000"/>
              </a:lnSpc>
              <a:spcBef>
                <a:spcPts val="0"/>
              </a:spcBef>
              <a:spcAft>
                <a:spcPts val="800"/>
              </a:spcAft>
            </a:pPr>
            <a:r>
              <a:rPr lang="en-US" sz="2000" kern="100" dirty="0">
                <a:latin typeface="Arial Narrow" panose="020B0606020202030204" pitchFamily="34" charset="0"/>
                <a:ea typeface="Aptos" panose="020B0004020202020204" pitchFamily="34" charset="0"/>
                <a:cs typeface="Times New Roman" panose="02020603050405020304" pitchFamily="18" charset="0"/>
              </a:rPr>
              <a:t>Evidence of competency clusters related to UEC profiles</a:t>
            </a:r>
          </a:p>
          <a:p>
            <a:pPr marL="533386" lvl="1">
              <a:lnSpc>
                <a:spcPct val="107000"/>
              </a:lnSpc>
              <a:spcBef>
                <a:spcPts val="0"/>
              </a:spcBef>
              <a:spcAft>
                <a:spcPts val="800"/>
              </a:spcAft>
            </a:pPr>
            <a:r>
              <a:rPr lang="en-US" sz="2000" kern="100" dirty="0">
                <a:latin typeface="Arial Narrow" panose="020B0606020202030204" pitchFamily="34" charset="0"/>
                <a:ea typeface="Aptos" panose="020B0004020202020204" pitchFamily="34" charset="0"/>
                <a:cs typeface="Times New Roman" panose="02020603050405020304" pitchFamily="18" charset="0"/>
              </a:rPr>
              <a:t>Refine model based on feedback</a:t>
            </a:r>
          </a:p>
        </p:txBody>
      </p:sp>
    </p:spTree>
    <p:extLst>
      <p:ext uri="{BB962C8B-B14F-4D97-AF65-F5344CB8AC3E}">
        <p14:creationId xmlns:p14="http://schemas.microsoft.com/office/powerpoint/2010/main" val="187053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B44FE-80FB-B48D-1B6A-52EDE022017C}"/>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7D2FFC7A-AA10-4CD4-B104-F3F2425A83A7}"/>
              </a:ext>
            </a:extLst>
          </p:cNvPr>
          <p:cNvSpPr>
            <a:spLocks noGrp="1"/>
          </p:cNvSpPr>
          <p:nvPr>
            <p:ph type="title"/>
          </p:nvPr>
        </p:nvSpPr>
        <p:spPr/>
        <p:txBody>
          <a:bodyPr/>
          <a:lstStyle/>
          <a:p>
            <a:r>
              <a:rPr lang="en-US" dirty="0"/>
              <a:t>Applications</a:t>
            </a:r>
          </a:p>
        </p:txBody>
      </p:sp>
      <p:pic>
        <p:nvPicPr>
          <p:cNvPr id="8" name="Picture 7" descr="A picture containing person, grass, military uniform, military&#10;&#10;Description automatically generated">
            <a:extLst>
              <a:ext uri="{FF2B5EF4-FFF2-40B4-BE49-F238E27FC236}">
                <a16:creationId xmlns:a16="http://schemas.microsoft.com/office/drawing/2014/main" id="{CAA5C358-F6FA-B790-3733-BDF3FC1A3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245" y="1543083"/>
            <a:ext cx="4225850" cy="4225850"/>
          </a:xfrm>
          <a:prstGeom prst="rect">
            <a:avLst/>
          </a:prstGeom>
        </p:spPr>
      </p:pic>
      <p:pic>
        <p:nvPicPr>
          <p:cNvPr id="10" name="Picture 9" descr="A picture containing person, indoor, group&#10;&#10;Description automatically generated">
            <a:extLst>
              <a:ext uri="{FF2B5EF4-FFF2-40B4-BE49-F238E27FC236}">
                <a16:creationId xmlns:a16="http://schemas.microsoft.com/office/drawing/2014/main" id="{D6390BD0-AE30-0DEA-C7B2-D5D47D134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032" y="1543083"/>
            <a:ext cx="4225850" cy="4225850"/>
          </a:xfrm>
          <a:prstGeom prst="rect">
            <a:avLst/>
          </a:prstGeom>
        </p:spPr>
      </p:pic>
      <p:sp>
        <p:nvSpPr>
          <p:cNvPr id="11" name="TextBox 10">
            <a:extLst>
              <a:ext uri="{FF2B5EF4-FFF2-40B4-BE49-F238E27FC236}">
                <a16:creationId xmlns:a16="http://schemas.microsoft.com/office/drawing/2014/main" id="{88E64EF2-541E-17E8-FB7F-BEB97E16BD03}"/>
              </a:ext>
            </a:extLst>
          </p:cNvPr>
          <p:cNvSpPr txBox="1"/>
          <p:nvPr/>
        </p:nvSpPr>
        <p:spPr>
          <a:xfrm>
            <a:off x="492525" y="5924369"/>
            <a:ext cx="5075237" cy="276999"/>
          </a:xfrm>
          <a:prstGeom prst="rect">
            <a:avLst/>
          </a:prstGeom>
          <a:noFill/>
        </p:spPr>
        <p:txBody>
          <a:bodyPr wrap="square" rtlCol="0">
            <a:spAutoFit/>
          </a:bodyPr>
          <a:lstStyle/>
          <a:p>
            <a:pPr algn="ctr"/>
            <a:r>
              <a:rPr lang="en-US" sz="1200" dirty="0">
                <a:latin typeface="Arial Narrow" panose="020B0606020202030204" pitchFamily="34" charset="0"/>
              </a:rPr>
              <a:t>Image generated with Leonardo.AI</a:t>
            </a:r>
          </a:p>
        </p:txBody>
      </p:sp>
      <p:sp>
        <p:nvSpPr>
          <p:cNvPr id="12" name="TextBox 11">
            <a:extLst>
              <a:ext uri="{FF2B5EF4-FFF2-40B4-BE49-F238E27FC236}">
                <a16:creationId xmlns:a16="http://schemas.microsoft.com/office/drawing/2014/main" id="{80588CF6-6690-0F1F-66E8-82B9D9B87C57}"/>
              </a:ext>
            </a:extLst>
          </p:cNvPr>
          <p:cNvSpPr txBox="1"/>
          <p:nvPr/>
        </p:nvSpPr>
        <p:spPr>
          <a:xfrm>
            <a:off x="6426552" y="5924368"/>
            <a:ext cx="5075237" cy="276999"/>
          </a:xfrm>
          <a:prstGeom prst="rect">
            <a:avLst/>
          </a:prstGeom>
          <a:noFill/>
        </p:spPr>
        <p:txBody>
          <a:bodyPr wrap="square" rtlCol="0">
            <a:spAutoFit/>
          </a:bodyPr>
          <a:lstStyle/>
          <a:p>
            <a:pPr algn="ctr"/>
            <a:r>
              <a:rPr lang="en-US" sz="1200" dirty="0">
                <a:latin typeface="Arial Narrow" panose="020B0606020202030204" pitchFamily="34" charset="0"/>
              </a:rPr>
              <a:t>Image generated with DALL-E</a:t>
            </a:r>
          </a:p>
        </p:txBody>
      </p:sp>
      <p:sp>
        <p:nvSpPr>
          <p:cNvPr id="13" name="TextBox 12">
            <a:extLst>
              <a:ext uri="{FF2B5EF4-FFF2-40B4-BE49-F238E27FC236}">
                <a16:creationId xmlns:a16="http://schemas.microsoft.com/office/drawing/2014/main" id="{7EC2B119-B2B7-2201-512C-58ED77607B98}"/>
              </a:ext>
            </a:extLst>
          </p:cNvPr>
          <p:cNvSpPr txBox="1"/>
          <p:nvPr/>
        </p:nvSpPr>
        <p:spPr>
          <a:xfrm>
            <a:off x="715338" y="1003700"/>
            <a:ext cx="5075237" cy="461665"/>
          </a:xfrm>
          <a:prstGeom prst="rect">
            <a:avLst/>
          </a:prstGeom>
          <a:noFill/>
        </p:spPr>
        <p:txBody>
          <a:bodyPr wrap="square" rtlCol="0">
            <a:spAutoFit/>
          </a:bodyPr>
          <a:lstStyle/>
          <a:p>
            <a:pPr algn="ctr"/>
            <a:r>
              <a:rPr lang="en-US" sz="2400" b="1" dirty="0">
                <a:latin typeface="Arial Narrow" panose="020B0606020202030204" pitchFamily="34" charset="0"/>
              </a:rPr>
              <a:t>Classification</a:t>
            </a:r>
          </a:p>
        </p:txBody>
      </p:sp>
      <p:sp>
        <p:nvSpPr>
          <p:cNvPr id="14" name="TextBox 13">
            <a:extLst>
              <a:ext uri="{FF2B5EF4-FFF2-40B4-BE49-F238E27FC236}">
                <a16:creationId xmlns:a16="http://schemas.microsoft.com/office/drawing/2014/main" id="{CED223D4-9169-1B05-0E18-5131837FB8F9}"/>
              </a:ext>
            </a:extLst>
          </p:cNvPr>
          <p:cNvSpPr txBox="1"/>
          <p:nvPr/>
        </p:nvSpPr>
        <p:spPr>
          <a:xfrm>
            <a:off x="6401425" y="1003699"/>
            <a:ext cx="5075237" cy="461665"/>
          </a:xfrm>
          <a:prstGeom prst="rect">
            <a:avLst/>
          </a:prstGeom>
          <a:noFill/>
        </p:spPr>
        <p:txBody>
          <a:bodyPr wrap="square" rtlCol="0">
            <a:spAutoFit/>
          </a:bodyPr>
          <a:lstStyle/>
          <a:p>
            <a:pPr algn="ctr"/>
            <a:r>
              <a:rPr lang="en-US" sz="2400" b="1" dirty="0">
                <a:latin typeface="Arial Narrow" panose="020B0606020202030204" pitchFamily="34" charset="0"/>
              </a:rPr>
              <a:t>Training</a:t>
            </a:r>
          </a:p>
        </p:txBody>
      </p:sp>
    </p:spTree>
    <p:extLst>
      <p:ext uri="{BB962C8B-B14F-4D97-AF65-F5344CB8AC3E}">
        <p14:creationId xmlns:p14="http://schemas.microsoft.com/office/powerpoint/2010/main" val="113743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80861-6D93-36DA-377B-AE54B5B36132}"/>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F36D029A-391A-6A36-AE3E-18B9071561E8}"/>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753F49FE-A6B0-CAA2-87C1-74EDBAD54D5A}"/>
              </a:ext>
            </a:extLst>
          </p:cNvPr>
          <p:cNvSpPr>
            <a:spLocks noGrp="1"/>
          </p:cNvSpPr>
          <p:nvPr>
            <p:ph sz="quarter" idx="11"/>
          </p:nvPr>
        </p:nvSpPr>
        <p:spPr/>
        <p:txBody>
          <a:bodyPr/>
          <a:lstStyle/>
          <a:p>
            <a:r>
              <a:rPr lang="en-US" dirty="0"/>
              <a:t>Technological Fluency is and will be critical for maintaining superiority in a rapidly evolving battlefield</a:t>
            </a:r>
          </a:p>
          <a:p>
            <a:r>
              <a:rPr lang="en-US" dirty="0"/>
              <a:t>Need to consider both human and technology elements and how they interact</a:t>
            </a:r>
          </a:p>
          <a:p>
            <a:r>
              <a:rPr lang="en-US" dirty="0"/>
              <a:t>This work is a starting point for future applications (assignment to roles, training development, and continuous learning)</a:t>
            </a:r>
          </a:p>
          <a:p>
            <a:r>
              <a:rPr lang="en-US" dirty="0"/>
              <a:t>More work will be needed to understand how the current military services should adapt their current practices to encourage technological fluency</a:t>
            </a:r>
          </a:p>
          <a:p>
            <a:endParaRPr lang="en-US" dirty="0"/>
          </a:p>
        </p:txBody>
      </p:sp>
    </p:spTree>
    <p:extLst>
      <p:ext uri="{BB962C8B-B14F-4D97-AF65-F5344CB8AC3E}">
        <p14:creationId xmlns:p14="http://schemas.microsoft.com/office/powerpoint/2010/main" val="306837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9451CF-8D7C-4DCD-7B4C-5EA005E75FE5}"/>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2EF87005-77E8-3DB0-1864-60864183E198}"/>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3660B3E3-C5FD-EEEE-43AA-16D645CFD4FF}"/>
              </a:ext>
            </a:extLst>
          </p:cNvPr>
          <p:cNvSpPr>
            <a:spLocks noGrp="1"/>
          </p:cNvSpPr>
          <p:nvPr>
            <p:ph sz="quarter" idx="11"/>
          </p:nvPr>
        </p:nvSpPr>
        <p:spPr>
          <a:xfrm>
            <a:off x="470693" y="2400502"/>
            <a:ext cx="11250613" cy="2682137"/>
          </a:xfrm>
        </p:spPr>
        <p:txBody>
          <a:bodyPr/>
          <a:lstStyle/>
          <a:p>
            <a:pPr marL="0" indent="0" algn="ctr">
              <a:buNone/>
            </a:pPr>
            <a:r>
              <a:rPr lang="en-US" dirty="0"/>
              <a:t>Julia Brown</a:t>
            </a:r>
          </a:p>
          <a:p>
            <a:pPr marL="0" indent="0" algn="ctr">
              <a:buNone/>
            </a:pPr>
            <a:r>
              <a:rPr lang="en-US" dirty="0">
                <a:hlinkClick r:id="rId2"/>
              </a:rPr>
              <a:t>jbrown@aptima.com</a:t>
            </a:r>
            <a:endParaRPr lang="en-US" dirty="0"/>
          </a:p>
          <a:p>
            <a:pPr marL="0" indent="0" algn="ctr">
              <a:buNone/>
            </a:pPr>
            <a:endParaRPr lang="en-US" dirty="0"/>
          </a:p>
          <a:p>
            <a:pPr marL="0" indent="0" algn="ctr">
              <a:buNone/>
            </a:pPr>
            <a:r>
              <a:rPr lang="en-US" dirty="0"/>
              <a:t>Andrew Naber</a:t>
            </a:r>
          </a:p>
          <a:p>
            <a:pPr marL="0" indent="0" algn="ctr">
              <a:buNone/>
            </a:pPr>
            <a:r>
              <a:rPr lang="en-US" dirty="0">
                <a:hlinkClick r:id="rId3"/>
              </a:rPr>
              <a:t>Andrew.M.Naber.civ@army.mil</a:t>
            </a:r>
            <a:endParaRPr lang="en-US" dirty="0"/>
          </a:p>
          <a:p>
            <a:pPr marL="0" indent="0" algn="ctr">
              <a:buNone/>
            </a:pPr>
            <a:endParaRPr lang="en-US" dirty="0"/>
          </a:p>
        </p:txBody>
      </p:sp>
    </p:spTree>
    <p:extLst>
      <p:ext uri="{BB962C8B-B14F-4D97-AF65-F5344CB8AC3E}">
        <p14:creationId xmlns:p14="http://schemas.microsoft.com/office/powerpoint/2010/main" val="387271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sz="quarter" idx="11"/>
          </p:nvPr>
        </p:nvSpPr>
        <p:spPr/>
        <p:txBody>
          <a:bodyPr/>
          <a:lstStyle/>
          <a:p>
            <a:pPr marL="456565" indent="-456565"/>
            <a:r>
              <a:rPr lang="en-US" dirty="0">
                <a:latin typeface="Arial Narrow" panose="020B0606020202030204" pitchFamily="34" charset="0"/>
                <a:ea typeface="Tahoma" panose="020B0604030504040204" pitchFamily="34" charset="0"/>
                <a:cs typeface="Arial" panose="020B0604020202020204" pitchFamily="34" charset="0"/>
              </a:rPr>
              <a:t>Co-Authors</a:t>
            </a:r>
            <a:endParaRPr lang="en-US"/>
          </a:p>
          <a:p>
            <a:pPr marL="989965" lvl="1" indent="-380365"/>
            <a:r>
              <a:rPr lang="en-US" dirty="0">
                <a:latin typeface="Arial Narrow"/>
                <a:ea typeface="Tahoma"/>
                <a:cs typeface="Arial"/>
              </a:rPr>
              <a:t>Julia Brown (Aptima, Inc.)</a:t>
            </a:r>
          </a:p>
          <a:p>
            <a:pPr marL="989965" lvl="1" indent="-380365"/>
            <a:r>
              <a:rPr lang="en-US" dirty="0">
                <a:latin typeface="Arial Narrow"/>
                <a:ea typeface="Tahoma"/>
                <a:cs typeface="Arial"/>
              </a:rPr>
              <a:t>Krista </a:t>
            </a:r>
            <a:r>
              <a:rPr lang="en-US" dirty="0" err="1">
                <a:latin typeface="Arial Narrow"/>
                <a:ea typeface="Tahoma"/>
                <a:cs typeface="Arial"/>
              </a:rPr>
              <a:t>Ratwani</a:t>
            </a:r>
            <a:r>
              <a:rPr lang="en-US" dirty="0">
                <a:latin typeface="Arial Narrow"/>
                <a:ea typeface="Tahoma"/>
                <a:cs typeface="Arial"/>
              </a:rPr>
              <a:t>, Ph.D. (Aptima, Inc.)</a:t>
            </a:r>
            <a:endParaRPr lang="en-US"/>
          </a:p>
          <a:p>
            <a:pPr marL="989965" lvl="1" indent="-380365"/>
            <a:r>
              <a:rPr lang="en-US" dirty="0">
                <a:latin typeface="Arial Narrow" panose="020B0606020202030204" pitchFamily="34" charset="0"/>
                <a:ea typeface="Tahoma" panose="020B0604030504040204" pitchFamily="34" charset="0"/>
                <a:cs typeface="Arial" panose="020B0604020202020204" pitchFamily="34" charset="0"/>
              </a:rPr>
              <a:t>Werner Born, Ph.D. (Aptima, Inc.)</a:t>
            </a:r>
            <a:endParaRPr lang="en-US">
              <a:latin typeface="Arial Narrow" panose="020B0606020202030204" pitchFamily="34" charset="0"/>
              <a:ea typeface="Tahoma" panose="020B0604030504040204" pitchFamily="34" charset="0"/>
              <a:cs typeface="Arial" panose="020B0604020202020204" pitchFamily="34" charset="0"/>
            </a:endParaRPr>
          </a:p>
          <a:p>
            <a:pPr marL="989965" lvl="1" indent="-380365"/>
            <a:r>
              <a:rPr lang="en-US" dirty="0">
                <a:latin typeface="Arial Narrow" panose="020B0606020202030204" pitchFamily="34" charset="0"/>
                <a:ea typeface="Tahoma" panose="020B0604030504040204" pitchFamily="34" charset="0"/>
                <a:cs typeface="Arial" panose="020B0604020202020204" pitchFamily="34" charset="0"/>
              </a:rPr>
              <a:t>Michael Mackay, Ph.D. (</a:t>
            </a:r>
            <a:r>
              <a:rPr lang="en-US" dirty="0" err="1">
                <a:latin typeface="Arial Narrow" panose="020B0606020202030204" pitchFamily="34" charset="0"/>
                <a:ea typeface="Tahoma" panose="020B0604030504040204" pitchFamily="34" charset="0"/>
                <a:cs typeface="Arial" panose="020B0604020202020204" pitchFamily="34" charset="0"/>
              </a:rPr>
              <a:t>HumRRO</a:t>
            </a:r>
            <a:r>
              <a:rPr lang="en-US" dirty="0">
                <a:latin typeface="Arial Narrow" panose="020B0606020202030204" pitchFamily="34" charset="0"/>
                <a:ea typeface="Tahoma" panose="020B0604030504040204" pitchFamily="34" charset="0"/>
                <a:cs typeface="Arial" panose="020B0604020202020204" pitchFamily="34" charset="0"/>
              </a:rPr>
              <a:t>)</a:t>
            </a:r>
            <a:endParaRPr lang="en-US">
              <a:latin typeface="Arial Narrow" panose="020B0606020202030204" pitchFamily="34" charset="0"/>
              <a:ea typeface="Tahoma" panose="020B0604030504040204" pitchFamily="34" charset="0"/>
              <a:cs typeface="Arial" panose="020B0604020202020204" pitchFamily="34" charset="0"/>
            </a:endParaRPr>
          </a:p>
          <a:p>
            <a:pPr marL="989965" lvl="1" indent="-380365"/>
            <a:r>
              <a:rPr lang="en-US" dirty="0">
                <a:latin typeface="Arial Narrow" panose="020B0606020202030204" pitchFamily="34" charset="0"/>
                <a:ea typeface="Tahoma" panose="020B0604030504040204" pitchFamily="34" charset="0"/>
                <a:cs typeface="Arial" panose="020B0604020202020204" pitchFamily="34" charset="0"/>
              </a:rPr>
              <a:t>Nicole Stoneley (HumRRO)</a:t>
            </a:r>
            <a:endParaRPr lang="en-US">
              <a:latin typeface="Arial Narrow" panose="020B0606020202030204" pitchFamily="34" charset="0"/>
              <a:ea typeface="Tahoma" panose="020B0604030504040204" pitchFamily="34" charset="0"/>
              <a:cs typeface="Arial" panose="020B0604020202020204" pitchFamily="34" charset="0"/>
            </a:endParaRPr>
          </a:p>
          <a:p>
            <a:pPr marL="989965" lvl="1" indent="-380365"/>
            <a:r>
              <a:rPr lang="en-US" dirty="0">
                <a:latin typeface="Arial Narrow" panose="020B0606020202030204" pitchFamily="34" charset="0"/>
                <a:ea typeface="Tahoma" panose="020B0604030504040204" pitchFamily="34" charset="0"/>
                <a:cs typeface="Arial" panose="020B0604020202020204" pitchFamily="34" charset="0"/>
              </a:rPr>
              <a:t>Evan Good (</a:t>
            </a:r>
            <a:r>
              <a:rPr lang="en-US" dirty="0" err="1">
                <a:latin typeface="Arial Narrow" panose="020B0606020202030204" pitchFamily="34" charset="0"/>
                <a:ea typeface="Tahoma" panose="020B0604030504040204" pitchFamily="34" charset="0"/>
                <a:cs typeface="Arial" panose="020B0604020202020204" pitchFamily="34" charset="0"/>
              </a:rPr>
              <a:t>HumRRO</a:t>
            </a:r>
            <a:r>
              <a:rPr lang="en-US" dirty="0">
                <a:latin typeface="Arial Narrow" panose="020B0606020202030204" pitchFamily="34" charset="0"/>
                <a:ea typeface="Tahoma" panose="020B0604030504040204" pitchFamily="34" charset="0"/>
                <a:cs typeface="Arial" panose="020B0604020202020204" pitchFamily="34" charset="0"/>
              </a:rPr>
              <a:t>)</a:t>
            </a:r>
            <a:endParaRPr lang="en-US">
              <a:latin typeface="Arial Narrow" panose="020B0606020202030204" pitchFamily="34" charset="0"/>
              <a:ea typeface="Tahoma" panose="020B0604030504040204" pitchFamily="34" charset="0"/>
              <a:cs typeface="Arial" panose="020B0604020202020204" pitchFamily="34" charset="0"/>
            </a:endParaRPr>
          </a:p>
          <a:p>
            <a:pPr marL="989965" lvl="1" indent="-380365"/>
            <a:r>
              <a:rPr lang="en-US" dirty="0">
                <a:latin typeface="Arial Narrow"/>
                <a:ea typeface="Tahoma"/>
                <a:cs typeface="Arial"/>
              </a:rPr>
              <a:t>Andrew Naber, Ph.D. (U.S. Army Research Institute)</a:t>
            </a:r>
          </a:p>
          <a:p>
            <a:pPr marL="989965" lvl="1" indent="-380365"/>
            <a:r>
              <a:rPr lang="en-US" dirty="0">
                <a:latin typeface="Arial Narrow"/>
                <a:ea typeface="Tahoma"/>
                <a:cs typeface="Arial"/>
              </a:rPr>
              <a:t>Margaret Toich, Ph.D. (U.S. Army Research Institute)</a:t>
            </a:r>
          </a:p>
          <a:p>
            <a:pPr marL="989965" lvl="1" indent="-380365"/>
            <a:r>
              <a:rPr lang="en-US" dirty="0">
                <a:latin typeface="Arial Narrow"/>
                <a:ea typeface="Tahoma"/>
                <a:cs typeface="Arial"/>
              </a:rPr>
              <a:t>Kyle Benbow, Ph.D. (U.S. Army Research Institute)</a:t>
            </a:r>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87386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4831A-1619-ED24-F3C3-3F050F8C1CC9}"/>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FB326CE2-8F13-FF3D-8A45-C75ACB983EE3}"/>
              </a:ext>
            </a:extLst>
          </p:cNvPr>
          <p:cNvSpPr>
            <a:spLocks noGrp="1"/>
          </p:cNvSpPr>
          <p:nvPr>
            <p:ph type="title"/>
          </p:nvPr>
        </p:nvSpPr>
        <p:spPr/>
        <p:txBody>
          <a:bodyPr/>
          <a:lstStyle/>
          <a:p>
            <a:r>
              <a:rPr lang="en-US" dirty="0"/>
              <a:t>The Challenge</a:t>
            </a:r>
          </a:p>
        </p:txBody>
      </p:sp>
      <p:sp>
        <p:nvSpPr>
          <p:cNvPr id="7" name="TextBox 6">
            <a:extLst>
              <a:ext uri="{FF2B5EF4-FFF2-40B4-BE49-F238E27FC236}">
                <a16:creationId xmlns:a16="http://schemas.microsoft.com/office/drawing/2014/main" id="{79C0DB11-DF5A-A570-4C19-B971E90A37A1}"/>
              </a:ext>
            </a:extLst>
          </p:cNvPr>
          <p:cNvSpPr txBox="1"/>
          <p:nvPr/>
        </p:nvSpPr>
        <p:spPr>
          <a:xfrm>
            <a:off x="3558381" y="6252002"/>
            <a:ext cx="5075237" cy="276999"/>
          </a:xfrm>
          <a:prstGeom prst="rect">
            <a:avLst/>
          </a:prstGeom>
          <a:noFill/>
        </p:spPr>
        <p:txBody>
          <a:bodyPr wrap="square" rtlCol="0">
            <a:spAutoFit/>
          </a:bodyPr>
          <a:lstStyle/>
          <a:p>
            <a:pPr algn="ctr"/>
            <a:r>
              <a:rPr lang="en-US" sz="1200" dirty="0">
                <a:latin typeface="Arial Narrow" panose="020B0606020202030204" pitchFamily="34" charset="0"/>
              </a:rPr>
              <a:t>Image generated with Leonardo.AI</a:t>
            </a:r>
          </a:p>
        </p:txBody>
      </p:sp>
      <p:pic>
        <p:nvPicPr>
          <p:cNvPr id="11" name="Content Placeholder 10" descr="A picture containing person, outdoor, grass&#10;&#10;Description automatically generated">
            <a:extLst>
              <a:ext uri="{FF2B5EF4-FFF2-40B4-BE49-F238E27FC236}">
                <a16:creationId xmlns:a16="http://schemas.microsoft.com/office/drawing/2014/main" id="{5081339E-BBB5-031C-FB62-7657619B79B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567113" y="1046163"/>
            <a:ext cx="5075237" cy="5075237"/>
          </a:xfrm>
        </p:spPr>
      </p:pic>
    </p:spTree>
    <p:extLst>
      <p:ext uri="{BB962C8B-B14F-4D97-AF65-F5344CB8AC3E}">
        <p14:creationId xmlns:p14="http://schemas.microsoft.com/office/powerpoint/2010/main" val="352303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09E5E-F8B6-9696-E8BF-B2D06F315517}"/>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3640EA60-B768-37AE-2C0D-9C32A6809255}"/>
              </a:ext>
            </a:extLst>
          </p:cNvPr>
          <p:cNvSpPr>
            <a:spLocks noGrp="1"/>
          </p:cNvSpPr>
          <p:nvPr>
            <p:ph type="title"/>
          </p:nvPr>
        </p:nvSpPr>
        <p:spPr/>
        <p:txBody>
          <a:bodyPr/>
          <a:lstStyle/>
          <a:p>
            <a:r>
              <a:rPr lang="en-US" dirty="0"/>
              <a:t>Foundational Concepts Defined</a:t>
            </a:r>
          </a:p>
        </p:txBody>
      </p:sp>
      <p:sp>
        <p:nvSpPr>
          <p:cNvPr id="4" name="Content Placeholder 3">
            <a:extLst>
              <a:ext uri="{FF2B5EF4-FFF2-40B4-BE49-F238E27FC236}">
                <a16:creationId xmlns:a16="http://schemas.microsoft.com/office/drawing/2014/main" id="{5277779F-55A1-4C49-B34B-4DFB9191C02B}"/>
              </a:ext>
            </a:extLst>
          </p:cNvPr>
          <p:cNvSpPr>
            <a:spLocks noGrp="1"/>
          </p:cNvSpPr>
          <p:nvPr>
            <p:ph sz="quarter" idx="11"/>
          </p:nvPr>
        </p:nvSpPr>
        <p:spPr>
          <a:xfrm>
            <a:off x="480132" y="1046715"/>
            <a:ext cx="11250613" cy="3311529"/>
          </a:xfrm>
        </p:spPr>
        <p:txBody>
          <a:bodyPr/>
          <a:lstStyle/>
          <a:p>
            <a:r>
              <a:rPr lang="en-US" dirty="0"/>
              <a:t>Technology pertains to any tool, technique, device, system, and/or process that</a:t>
            </a:r>
          </a:p>
          <a:p>
            <a:pPr lvl="1"/>
            <a:r>
              <a:rPr lang="en-US" dirty="0"/>
              <a:t>is operationally relevant and significant</a:t>
            </a:r>
          </a:p>
          <a:p>
            <a:pPr lvl="1"/>
            <a:r>
              <a:rPr lang="en-US" dirty="0"/>
              <a:t>has an interface that requires interaction by the end-user </a:t>
            </a:r>
          </a:p>
          <a:p>
            <a:pPr lvl="1"/>
            <a:r>
              <a:rPr lang="en-US" dirty="0"/>
              <a:t>requires acquisition of knowledge, skills, and/or abilities for effective or novel use</a:t>
            </a:r>
          </a:p>
          <a:p>
            <a:r>
              <a:rPr lang="en-US" dirty="0"/>
              <a:t>Technological Fluency (TF) is “a competency consisting of cognitive and noncognitive attributes that enable individuals to </a:t>
            </a:r>
            <a:r>
              <a:rPr lang="en-US" b="1" dirty="0"/>
              <a:t>creatively</a:t>
            </a:r>
            <a:r>
              <a:rPr lang="en-US" dirty="0"/>
              <a:t> </a:t>
            </a:r>
            <a:r>
              <a:rPr lang="en-US" b="1" dirty="0"/>
              <a:t>use</a:t>
            </a:r>
            <a:r>
              <a:rPr lang="en-US" dirty="0"/>
              <a:t>, </a:t>
            </a:r>
            <a:r>
              <a:rPr lang="en-US" b="1" dirty="0"/>
              <a:t>synthesize</a:t>
            </a:r>
            <a:r>
              <a:rPr lang="en-US" dirty="0"/>
              <a:t>, and </a:t>
            </a:r>
            <a:r>
              <a:rPr lang="en-US" b="1" dirty="0"/>
              <a:t>adapt</a:t>
            </a:r>
            <a:r>
              <a:rPr lang="en-US" dirty="0"/>
              <a:t> with </a:t>
            </a:r>
            <a:r>
              <a:rPr lang="en-US" i="1" dirty="0"/>
              <a:t>evolving technologies</a:t>
            </a:r>
            <a:r>
              <a:rPr lang="en-US" dirty="0"/>
              <a:t> to enhance performance”</a:t>
            </a:r>
          </a:p>
        </p:txBody>
      </p:sp>
      <p:sp>
        <p:nvSpPr>
          <p:cNvPr id="5" name="TextBox 4">
            <a:extLst>
              <a:ext uri="{FF2B5EF4-FFF2-40B4-BE49-F238E27FC236}">
                <a16:creationId xmlns:a16="http://schemas.microsoft.com/office/drawing/2014/main" id="{1D7619AA-3EEB-5F7D-6E8A-45C6EBE4B0EA}"/>
              </a:ext>
            </a:extLst>
          </p:cNvPr>
          <p:cNvSpPr txBox="1"/>
          <p:nvPr/>
        </p:nvSpPr>
        <p:spPr>
          <a:xfrm>
            <a:off x="741390" y="5081986"/>
            <a:ext cx="2624447" cy="584775"/>
          </a:xfrm>
          <a:prstGeom prst="rect">
            <a:avLst/>
          </a:prstGeom>
          <a:noFill/>
        </p:spPr>
        <p:txBody>
          <a:bodyPr wrap="square" rtlCol="0">
            <a:spAutoFit/>
          </a:bodyPr>
          <a:lstStyle/>
          <a:p>
            <a:r>
              <a:rPr lang="en-US" dirty="0">
                <a:latin typeface="Arial Narrow" panose="020B0606020202030204" pitchFamily="34" charset="0"/>
              </a:rPr>
              <a:t>Tech Proficiency</a:t>
            </a:r>
          </a:p>
        </p:txBody>
      </p:sp>
      <p:sp>
        <p:nvSpPr>
          <p:cNvPr id="6" name="TextBox 5">
            <a:extLst>
              <a:ext uri="{FF2B5EF4-FFF2-40B4-BE49-F238E27FC236}">
                <a16:creationId xmlns:a16="http://schemas.microsoft.com/office/drawing/2014/main" id="{15EB9178-F687-C888-9AFA-BB4A44AFAF03}"/>
              </a:ext>
            </a:extLst>
          </p:cNvPr>
          <p:cNvSpPr txBox="1"/>
          <p:nvPr/>
        </p:nvSpPr>
        <p:spPr>
          <a:xfrm>
            <a:off x="4751852" y="4589543"/>
            <a:ext cx="2624447" cy="1569660"/>
          </a:xfrm>
          <a:prstGeom prst="rect">
            <a:avLst/>
          </a:prstGeom>
          <a:noFill/>
        </p:spPr>
        <p:txBody>
          <a:bodyPr wrap="square" rtlCol="0">
            <a:spAutoFit/>
          </a:bodyPr>
          <a:lstStyle/>
          <a:p>
            <a:pPr algn="ctr"/>
            <a:r>
              <a:rPr lang="en-US" dirty="0">
                <a:latin typeface="Arial Narrow" panose="020B0606020202030204" pitchFamily="34" charset="0"/>
              </a:rPr>
              <a:t>Creativity</a:t>
            </a:r>
          </a:p>
          <a:p>
            <a:pPr algn="ctr"/>
            <a:r>
              <a:rPr lang="en-US" dirty="0">
                <a:latin typeface="Arial Narrow" panose="020B0606020202030204" pitchFamily="34" charset="0"/>
              </a:rPr>
              <a:t>Adaptation</a:t>
            </a:r>
          </a:p>
          <a:p>
            <a:pPr algn="ctr"/>
            <a:r>
              <a:rPr lang="en-US" dirty="0">
                <a:latin typeface="Arial Narrow" panose="020B0606020202030204" pitchFamily="34" charset="0"/>
              </a:rPr>
              <a:t>Synthesis</a:t>
            </a:r>
          </a:p>
        </p:txBody>
      </p:sp>
      <p:sp>
        <p:nvSpPr>
          <p:cNvPr id="7" name="TextBox 6">
            <a:extLst>
              <a:ext uri="{FF2B5EF4-FFF2-40B4-BE49-F238E27FC236}">
                <a16:creationId xmlns:a16="http://schemas.microsoft.com/office/drawing/2014/main" id="{2C5193B6-39FD-F69E-6410-440939CE7E89}"/>
              </a:ext>
            </a:extLst>
          </p:cNvPr>
          <p:cNvSpPr txBox="1"/>
          <p:nvPr/>
        </p:nvSpPr>
        <p:spPr>
          <a:xfrm>
            <a:off x="8762873" y="5081987"/>
            <a:ext cx="2624447" cy="584775"/>
          </a:xfrm>
          <a:prstGeom prst="rect">
            <a:avLst/>
          </a:prstGeom>
          <a:noFill/>
        </p:spPr>
        <p:txBody>
          <a:bodyPr wrap="square" rtlCol="0">
            <a:spAutoFit/>
          </a:bodyPr>
          <a:lstStyle/>
          <a:p>
            <a:r>
              <a:rPr lang="en-US" dirty="0">
                <a:latin typeface="Arial Narrow" panose="020B0606020202030204" pitchFamily="34" charset="0"/>
              </a:rPr>
              <a:t>Tech Fluency</a:t>
            </a:r>
          </a:p>
        </p:txBody>
      </p:sp>
      <p:sp>
        <p:nvSpPr>
          <p:cNvPr id="8" name="Plus Sign 7">
            <a:extLst>
              <a:ext uri="{FF2B5EF4-FFF2-40B4-BE49-F238E27FC236}">
                <a16:creationId xmlns:a16="http://schemas.microsoft.com/office/drawing/2014/main" id="{CF9BD9F0-1155-2ADE-C587-51D2BA058B85}"/>
              </a:ext>
            </a:extLst>
          </p:cNvPr>
          <p:cNvSpPr/>
          <p:nvPr/>
        </p:nvSpPr>
        <p:spPr bwMode="auto">
          <a:xfrm>
            <a:off x="3835731" y="5081986"/>
            <a:ext cx="614060" cy="584775"/>
          </a:xfrm>
          <a:prstGeom prst="mathPlus">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Equals 8">
            <a:extLst>
              <a:ext uri="{FF2B5EF4-FFF2-40B4-BE49-F238E27FC236}">
                <a16:creationId xmlns:a16="http://schemas.microsoft.com/office/drawing/2014/main" id="{C5FB2CD8-CD4A-F26E-C5A3-FC66E1F09C04}"/>
              </a:ext>
            </a:extLst>
          </p:cNvPr>
          <p:cNvSpPr/>
          <p:nvPr/>
        </p:nvSpPr>
        <p:spPr bwMode="auto">
          <a:xfrm>
            <a:off x="7678360" y="5081986"/>
            <a:ext cx="653143" cy="584775"/>
          </a:xfrm>
          <a:prstGeom prst="mathEqual">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88909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530D5-B64B-83D9-A48C-5EAA91272F88}"/>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59CA6B75-DB0E-6398-C65D-9910899F89E4}"/>
              </a:ext>
            </a:extLst>
          </p:cNvPr>
          <p:cNvSpPr>
            <a:spLocks noGrp="1"/>
          </p:cNvSpPr>
          <p:nvPr>
            <p:ph type="title"/>
          </p:nvPr>
        </p:nvSpPr>
        <p:spPr>
          <a:xfrm>
            <a:off x="-1849" y="0"/>
            <a:ext cx="9815688" cy="795130"/>
          </a:xfrm>
        </p:spPr>
        <p:txBody>
          <a:bodyPr/>
          <a:lstStyle/>
          <a:p>
            <a:r>
              <a:rPr lang="en-US" dirty="0"/>
              <a:t>Overall Model: Integrating User Engagement Characteristics and TF Competencies</a:t>
            </a:r>
          </a:p>
        </p:txBody>
      </p:sp>
      <p:pic>
        <p:nvPicPr>
          <p:cNvPr id="6" name="Content Placeholder 5" descr="A picture containing text, sign&#10;&#10;Description automatically generated">
            <a:extLst>
              <a:ext uri="{FF2B5EF4-FFF2-40B4-BE49-F238E27FC236}">
                <a16:creationId xmlns:a16="http://schemas.microsoft.com/office/drawing/2014/main" id="{B63B2602-633E-F35E-E9F5-C1648257EDD0}"/>
              </a:ext>
            </a:extLst>
          </p:cNvPr>
          <p:cNvPicPr>
            <a:picLocks noGrp="1" noChangeAspect="1"/>
          </p:cNvPicPr>
          <p:nvPr>
            <p:ph sz="quarter" idx="11"/>
          </p:nvPr>
        </p:nvPicPr>
        <p:blipFill>
          <a:blip r:embed="rId3">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594117" y="1057635"/>
            <a:ext cx="9022643" cy="5075237"/>
          </a:xfrm>
        </p:spPr>
      </p:pic>
    </p:spTree>
    <p:extLst>
      <p:ext uri="{BB962C8B-B14F-4D97-AF65-F5344CB8AC3E}">
        <p14:creationId xmlns:p14="http://schemas.microsoft.com/office/powerpoint/2010/main" val="119219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FD32C-30CF-1582-8B60-EA99C1756A63}"/>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D4919B8F-D634-33CA-E864-CFB181B0860A}"/>
              </a:ext>
            </a:extLst>
          </p:cNvPr>
          <p:cNvSpPr>
            <a:spLocks noGrp="1"/>
          </p:cNvSpPr>
          <p:nvPr>
            <p:ph type="title"/>
          </p:nvPr>
        </p:nvSpPr>
        <p:spPr/>
        <p:txBody>
          <a:bodyPr/>
          <a:lstStyle/>
          <a:p>
            <a:r>
              <a:rPr lang="en-US" dirty="0"/>
              <a:t>User Engagement Characteristics (UECs)</a:t>
            </a:r>
          </a:p>
        </p:txBody>
      </p:sp>
      <p:graphicFrame>
        <p:nvGraphicFramePr>
          <p:cNvPr id="5" name="Content Placeholder 4">
            <a:extLst>
              <a:ext uri="{FF2B5EF4-FFF2-40B4-BE49-F238E27FC236}">
                <a16:creationId xmlns:a16="http://schemas.microsoft.com/office/drawing/2014/main" id="{098261F3-1552-9A00-5B5A-C5F54B671065}"/>
              </a:ext>
            </a:extLst>
          </p:cNvPr>
          <p:cNvGraphicFramePr>
            <a:graphicFrameLocks noGrp="1"/>
          </p:cNvGraphicFramePr>
          <p:nvPr>
            <p:ph sz="quarter" idx="11"/>
            <p:extLst>
              <p:ext uri="{D42A27DB-BD31-4B8C-83A1-F6EECF244321}">
                <p14:modId xmlns:p14="http://schemas.microsoft.com/office/powerpoint/2010/main" val="4246352423"/>
              </p:ext>
            </p:extLst>
          </p:nvPr>
        </p:nvGraphicFramePr>
        <p:xfrm>
          <a:off x="950026" y="1045030"/>
          <a:ext cx="10462161" cy="5189515"/>
        </p:xfrm>
        <a:graphic>
          <a:graphicData uri="http://schemas.openxmlformats.org/drawingml/2006/table">
            <a:tbl>
              <a:tblPr firstRow="1" firstCol="1" bandRow="1">
                <a:tableStyleId>{073A0DAA-6AF3-43AB-8588-CEC1D06C72B9}</a:tableStyleId>
              </a:tblPr>
              <a:tblGrid>
                <a:gridCol w="2816736">
                  <a:extLst>
                    <a:ext uri="{9D8B030D-6E8A-4147-A177-3AD203B41FA5}">
                      <a16:colId xmlns:a16="http://schemas.microsoft.com/office/drawing/2014/main" val="3650749995"/>
                    </a:ext>
                  </a:extLst>
                </a:gridCol>
                <a:gridCol w="7645425">
                  <a:extLst>
                    <a:ext uri="{9D8B030D-6E8A-4147-A177-3AD203B41FA5}">
                      <a16:colId xmlns:a16="http://schemas.microsoft.com/office/drawing/2014/main" val="2800487017"/>
                    </a:ext>
                  </a:extLst>
                </a:gridCol>
              </a:tblGrid>
              <a:tr h="305555">
                <a:tc>
                  <a:txBody>
                    <a:bodyPr/>
                    <a:lstStyle/>
                    <a:p>
                      <a:pPr marL="0" marR="0" indent="0" algn="ctr">
                        <a:spcBef>
                          <a:spcPts val="0"/>
                        </a:spcBef>
                        <a:spcAft>
                          <a:spcPts val="0"/>
                        </a:spcAft>
                      </a:pPr>
                      <a:r>
                        <a:rPr lang="en-US" sz="2000" b="1" dirty="0">
                          <a:effectLst/>
                          <a:latin typeface="Arial Narrow" panose="020B0606020202030204" pitchFamily="34" charset="0"/>
                        </a:rPr>
                        <a:t>UEC</a:t>
                      </a:r>
                      <a:endParaRPr lang="en-US" sz="2000" b="1"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b="1" dirty="0">
                          <a:effectLst/>
                          <a:latin typeface="Arial Narrow" panose="020B0606020202030204" pitchFamily="34" charset="0"/>
                        </a:rPr>
                        <a:t>Definition</a:t>
                      </a:r>
                      <a:endParaRPr lang="en-US" sz="2000" b="1" dirty="0">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9265576"/>
                  </a:ext>
                </a:extLst>
              </a:tr>
              <a:tr h="610495">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Frequency of Technology Feedback</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The degree to which the technology provides feedback to the user</a:t>
                      </a:r>
                    </a:p>
                  </a:txBody>
                  <a:tcPr marL="68580" marR="68580" marT="0" marB="0" anchor="ctr"/>
                </a:tc>
                <a:extLst>
                  <a:ext uri="{0D108BD9-81ED-4DB2-BD59-A6C34878D82A}">
                    <a16:rowId xmlns:a16="http://schemas.microsoft.com/office/drawing/2014/main" val="2940231493"/>
                  </a:ext>
                </a:extLst>
              </a:tr>
              <a:tr h="610495">
                <a:tc>
                  <a:txBody>
                    <a:bodyPr/>
                    <a:lstStyle/>
                    <a:p>
                      <a:pPr marL="0" marR="0" indent="0">
                        <a:spcBef>
                          <a:spcPts val="0"/>
                        </a:spcBef>
                        <a:spcAft>
                          <a:spcPts val="0"/>
                        </a:spcAft>
                      </a:pPr>
                      <a:r>
                        <a:rPr lang="en-US" sz="2000">
                          <a:effectLst/>
                          <a:latin typeface="Arial Narrow" panose="020B0606020202030204" pitchFamily="34" charset="0"/>
                          <a:ea typeface="Times New Roman" panose="02020603050405020304" pitchFamily="18" charset="0"/>
                        </a:rPr>
                        <a:t>Clarity of Technology Feedback  </a:t>
                      </a:r>
                    </a:p>
                  </a:txBody>
                  <a:tcPr marL="68580" marR="68580" marT="0" marB="0" anchor="ctr"/>
                </a:tc>
                <a:tc>
                  <a:txBody>
                    <a:bodyPr/>
                    <a:lstStyle/>
                    <a:p>
                      <a:pPr marL="0" marR="0" indent="0">
                        <a:spcBef>
                          <a:spcPts val="0"/>
                        </a:spcBef>
                        <a:spcAft>
                          <a:spcPts val="0"/>
                        </a:spcAft>
                      </a:pPr>
                      <a:r>
                        <a:rPr lang="en-US" sz="2000">
                          <a:effectLst/>
                          <a:latin typeface="Arial Narrow" panose="020B0606020202030204" pitchFamily="34" charset="0"/>
                          <a:ea typeface="Times New Roman" panose="02020603050405020304" pitchFamily="18" charset="0"/>
                        </a:rPr>
                        <a:t>Feedback provided to the user is explicit/clearly defined vs. implicit/ambiguous</a:t>
                      </a:r>
                    </a:p>
                  </a:txBody>
                  <a:tcPr marL="68580" marR="68580" marT="0" marB="0" anchor="ctr"/>
                </a:tc>
                <a:extLst>
                  <a:ext uri="{0D108BD9-81ED-4DB2-BD59-A6C34878D82A}">
                    <a16:rowId xmlns:a16="http://schemas.microsoft.com/office/drawing/2014/main" val="3662535147"/>
                  </a:ext>
                </a:extLst>
              </a:tr>
              <a:tr h="610495">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Physical Proximity </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Location of technology relative to user (near vs. far)</a:t>
                      </a:r>
                    </a:p>
                  </a:txBody>
                  <a:tcPr marL="68580" marR="68580" marT="0" marB="0" anchor="ctr"/>
                </a:tc>
                <a:extLst>
                  <a:ext uri="{0D108BD9-81ED-4DB2-BD59-A6C34878D82A}">
                    <a16:rowId xmlns:a16="http://schemas.microsoft.com/office/drawing/2014/main" val="4268715023"/>
                  </a:ext>
                </a:extLst>
              </a:tr>
              <a:tr h="610495">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Cognitive Workload</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Degree of mental resources the technology requires of a person at any one time to interact with it</a:t>
                      </a:r>
                    </a:p>
                  </a:txBody>
                  <a:tcPr marL="68580" marR="68580" marT="0" marB="0" anchor="ctr"/>
                </a:tc>
                <a:extLst>
                  <a:ext uri="{0D108BD9-81ED-4DB2-BD59-A6C34878D82A}">
                    <a16:rowId xmlns:a16="http://schemas.microsoft.com/office/drawing/2014/main" val="2509985062"/>
                  </a:ext>
                </a:extLst>
              </a:tr>
              <a:tr h="610495">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Technological Interdependence</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Degree to which the technology is a standalone element vs. part of an integrated system of technologies</a:t>
                      </a:r>
                    </a:p>
                  </a:txBody>
                  <a:tcPr marL="68580" marR="68580" marT="0" marB="0" anchor="ctr"/>
                </a:tc>
                <a:extLst>
                  <a:ext uri="{0D108BD9-81ED-4DB2-BD59-A6C34878D82A}">
                    <a16:rowId xmlns:a16="http://schemas.microsoft.com/office/drawing/2014/main" val="3363977685"/>
                  </a:ext>
                </a:extLst>
              </a:tr>
              <a:tr h="610495">
                <a:tc>
                  <a:txBody>
                    <a:bodyPr/>
                    <a:lstStyle/>
                    <a:p>
                      <a:pPr marL="0" marR="0" indent="0">
                        <a:spcBef>
                          <a:spcPts val="0"/>
                        </a:spcBef>
                        <a:spcAft>
                          <a:spcPts val="0"/>
                        </a:spcAft>
                      </a:pPr>
                      <a:r>
                        <a:rPr lang="en-US" sz="2000">
                          <a:effectLst/>
                          <a:latin typeface="Arial Narrow" panose="020B0606020202030204" pitchFamily="34" charset="0"/>
                          <a:ea typeface="Times New Roman" panose="02020603050405020304" pitchFamily="18" charset="0"/>
                        </a:rPr>
                        <a:t>Degree of Collaboration</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Degree to which technology can be operated by a single individual vs. requires team input/coordination</a:t>
                      </a:r>
                    </a:p>
                  </a:txBody>
                  <a:tcPr marL="68580" marR="68580" marT="0" marB="0" anchor="ctr"/>
                </a:tc>
                <a:extLst>
                  <a:ext uri="{0D108BD9-81ED-4DB2-BD59-A6C34878D82A}">
                    <a16:rowId xmlns:a16="http://schemas.microsoft.com/office/drawing/2014/main" val="13691793"/>
                  </a:ext>
                </a:extLst>
              </a:tr>
              <a:tr h="610495">
                <a:tc>
                  <a:txBody>
                    <a:bodyPr/>
                    <a:lstStyle/>
                    <a:p>
                      <a:pPr marL="0" marR="0" indent="0">
                        <a:spcBef>
                          <a:spcPts val="0"/>
                        </a:spcBef>
                        <a:spcAft>
                          <a:spcPts val="0"/>
                        </a:spcAft>
                      </a:pPr>
                      <a:r>
                        <a:rPr lang="en-US" sz="2000">
                          <a:effectLst/>
                          <a:latin typeface="Arial Narrow" panose="020B0606020202030204" pitchFamily="34" charset="0"/>
                          <a:ea typeface="Times New Roman" panose="02020603050405020304" pitchFamily="18" charset="0"/>
                        </a:rPr>
                        <a:t>Frequency of User Input</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How often user must provide input to the technology</a:t>
                      </a:r>
                    </a:p>
                  </a:txBody>
                  <a:tcPr marL="68580" marR="68580" marT="0" marB="0" anchor="ctr"/>
                </a:tc>
                <a:extLst>
                  <a:ext uri="{0D108BD9-81ED-4DB2-BD59-A6C34878D82A}">
                    <a16:rowId xmlns:a16="http://schemas.microsoft.com/office/drawing/2014/main" val="1292865050"/>
                  </a:ext>
                </a:extLst>
              </a:tr>
              <a:tr h="610495">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Type of User Input</a:t>
                      </a:r>
                    </a:p>
                  </a:txBody>
                  <a:tcPr marL="68580" marR="68580" marT="0" marB="0" anchor="ctr"/>
                </a:tc>
                <a:tc>
                  <a:txBody>
                    <a:bodyPr/>
                    <a:lstStyle/>
                    <a:p>
                      <a:pPr marL="0" marR="0" indent="0">
                        <a:spcBef>
                          <a:spcPts val="0"/>
                        </a:spcBef>
                        <a:spcAft>
                          <a:spcPts val="0"/>
                        </a:spcAft>
                      </a:pPr>
                      <a:r>
                        <a:rPr lang="en-US" sz="2000" dirty="0">
                          <a:effectLst/>
                          <a:latin typeface="Arial Narrow" panose="020B0606020202030204" pitchFamily="34" charset="0"/>
                          <a:ea typeface="Times New Roman" panose="02020603050405020304" pitchFamily="18" charset="0"/>
                        </a:rPr>
                        <a:t>How input is communicated to the technology, e.g., number of inputs, sensitivity</a:t>
                      </a:r>
                    </a:p>
                  </a:txBody>
                  <a:tcPr marL="68580" marR="68580" marT="0" marB="0" anchor="ctr"/>
                </a:tc>
                <a:extLst>
                  <a:ext uri="{0D108BD9-81ED-4DB2-BD59-A6C34878D82A}">
                    <a16:rowId xmlns:a16="http://schemas.microsoft.com/office/drawing/2014/main" val="2591313401"/>
                  </a:ext>
                </a:extLst>
              </a:tr>
            </a:tbl>
          </a:graphicData>
        </a:graphic>
      </p:graphicFrame>
    </p:spTree>
    <p:extLst>
      <p:ext uri="{BB962C8B-B14F-4D97-AF65-F5344CB8AC3E}">
        <p14:creationId xmlns:p14="http://schemas.microsoft.com/office/powerpoint/2010/main" val="392620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0E665-32E8-1DC7-313C-FB57D03388C4}"/>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02E5D54A-BD6A-67CE-119A-71AF3C1BEE71}"/>
              </a:ext>
            </a:extLst>
          </p:cNvPr>
          <p:cNvSpPr>
            <a:spLocks noGrp="1"/>
          </p:cNvSpPr>
          <p:nvPr>
            <p:ph type="title"/>
          </p:nvPr>
        </p:nvSpPr>
        <p:spPr/>
        <p:txBody>
          <a:bodyPr/>
          <a:lstStyle/>
          <a:p>
            <a:r>
              <a:rPr lang="en-US" dirty="0"/>
              <a:t>Developing The Competency Model</a:t>
            </a:r>
          </a:p>
        </p:txBody>
      </p:sp>
      <p:sp>
        <p:nvSpPr>
          <p:cNvPr id="4" name="Content Placeholder 3">
            <a:extLst>
              <a:ext uri="{FF2B5EF4-FFF2-40B4-BE49-F238E27FC236}">
                <a16:creationId xmlns:a16="http://schemas.microsoft.com/office/drawing/2014/main" id="{E8CE731A-4CAE-7630-E0CE-1911CDA8859B}"/>
              </a:ext>
            </a:extLst>
          </p:cNvPr>
          <p:cNvSpPr>
            <a:spLocks noGrp="1"/>
          </p:cNvSpPr>
          <p:nvPr>
            <p:ph sz="quarter" idx="1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Narrow" panose="020B0606020202030204" pitchFamily="34" charset="0"/>
                <a:ea typeface="Aptos" panose="020B0004020202020204" pitchFamily="34" charset="0"/>
                <a:cs typeface="Times New Roman" panose="02020603050405020304" pitchFamily="18" charset="0"/>
              </a:rPr>
              <a:t>Literature Review:</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37 sources from military and civilian sectors</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Initial identification of 211 KSAOs</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Narrow" panose="020B0606020202030204" pitchFamily="34" charset="0"/>
                <a:ea typeface="Aptos" panose="020B0004020202020204" pitchFamily="34" charset="0"/>
                <a:cs typeface="Times New Roman" panose="02020603050405020304" pitchFamily="18" charset="0"/>
              </a:rPr>
              <a:t>O*NET Consultation:</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Mapped KSAOs to relevant Army and civilian roles</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Narrow" panose="020B0606020202030204" pitchFamily="34" charset="0"/>
                <a:ea typeface="Aptos" panose="020B0004020202020204" pitchFamily="34" charset="0"/>
                <a:cs typeface="Times New Roman" panose="02020603050405020304" pitchFamily="18" charset="0"/>
              </a:rPr>
              <a:t>Refinement Process:</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Used natural language processing (NLP) to group KSAOs using cosine similarity</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Reduced redundancy in paired statements</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Narrow" panose="020B0606020202030204" pitchFamily="34" charset="0"/>
                <a:ea typeface="Aptos" panose="020B0004020202020204" pitchFamily="34" charset="0"/>
                <a:cs typeface="Times New Roman" panose="02020603050405020304" pitchFamily="18" charset="0"/>
              </a:rPr>
              <a:t>Thematic Grouping:</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KSAOs organized into competencies &amp; aligned with Army Talent Attribute Framework (ATAF)</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Competencies grouped into 7 higher-order domains</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Narrow" panose="020B0606020202030204" pitchFamily="34" charset="0"/>
                <a:ea typeface="Aptos" panose="020B0004020202020204" pitchFamily="34" charset="0"/>
                <a:cs typeface="Times New Roman" panose="02020603050405020304" pitchFamily="18" charset="0"/>
              </a:rPr>
              <a:t>Model Validation:</a:t>
            </a:r>
          </a:p>
          <a:p>
            <a:pPr marL="742950" marR="0" lvl="1" indent="-285750">
              <a:lnSpc>
                <a:spcPct val="107000"/>
              </a:lnSpc>
              <a:spcBef>
                <a:spcPts val="0"/>
              </a:spcBef>
              <a:spcAft>
                <a:spcPts val="800"/>
              </a:spcAft>
              <a:buFont typeface="Courier New" panose="02070309020205020404" pitchFamily="49" charset="0"/>
              <a:buChar char="o"/>
            </a:pPr>
            <a:r>
              <a:rPr lang="en-US" kern="100" dirty="0">
                <a:effectLst/>
                <a:latin typeface="Arial Narrow" panose="020B0606020202030204" pitchFamily="34" charset="0"/>
                <a:ea typeface="Aptos" panose="020B0004020202020204" pitchFamily="34" charset="0"/>
                <a:cs typeface="Times New Roman" panose="02020603050405020304" pitchFamily="18" charset="0"/>
              </a:rPr>
              <a:t>SME reviews and iterative refinements</a:t>
            </a:r>
          </a:p>
        </p:txBody>
      </p:sp>
    </p:spTree>
    <p:extLst>
      <p:ext uri="{BB962C8B-B14F-4D97-AF65-F5344CB8AC3E}">
        <p14:creationId xmlns:p14="http://schemas.microsoft.com/office/powerpoint/2010/main" val="376715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07A43-72B5-0270-34CD-92E5D12BD21E}"/>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28AB1018-34EE-2BC8-2E35-E096777BD2EE}"/>
              </a:ext>
            </a:extLst>
          </p:cNvPr>
          <p:cNvSpPr>
            <a:spLocks noGrp="1"/>
          </p:cNvSpPr>
          <p:nvPr>
            <p:ph type="title"/>
          </p:nvPr>
        </p:nvSpPr>
        <p:spPr/>
        <p:txBody>
          <a:bodyPr/>
          <a:lstStyle/>
          <a:p>
            <a:r>
              <a:rPr lang="en-US" dirty="0"/>
              <a:t>An Example</a:t>
            </a:r>
          </a:p>
        </p:txBody>
      </p:sp>
      <p:graphicFrame>
        <p:nvGraphicFramePr>
          <p:cNvPr id="5" name="Content Placeholder 4">
            <a:extLst>
              <a:ext uri="{FF2B5EF4-FFF2-40B4-BE49-F238E27FC236}">
                <a16:creationId xmlns:a16="http://schemas.microsoft.com/office/drawing/2014/main" id="{020AD2D9-1A15-4660-F2AA-14B5AED26D69}"/>
              </a:ext>
            </a:extLst>
          </p:cNvPr>
          <p:cNvGraphicFramePr>
            <a:graphicFrameLocks noGrp="1"/>
          </p:cNvGraphicFramePr>
          <p:nvPr>
            <p:ph sz="quarter" idx="11"/>
            <p:extLst>
              <p:ext uri="{D42A27DB-BD31-4B8C-83A1-F6EECF244321}">
                <p14:modId xmlns:p14="http://schemas.microsoft.com/office/powerpoint/2010/main" val="1138078498"/>
              </p:ext>
            </p:extLst>
          </p:nvPr>
        </p:nvGraphicFramePr>
        <p:xfrm>
          <a:off x="707196" y="1498314"/>
          <a:ext cx="11007726" cy="4039045"/>
        </p:xfrm>
        <a:graphic>
          <a:graphicData uri="http://schemas.openxmlformats.org/drawingml/2006/table">
            <a:tbl>
              <a:tblPr firstRow="1" firstCol="1" bandRow="1">
                <a:tableStyleId>{073A0DAA-6AF3-43AB-8588-CEC1D06C72B9}</a:tableStyleId>
              </a:tblPr>
              <a:tblGrid>
                <a:gridCol w="904154">
                  <a:extLst>
                    <a:ext uri="{9D8B030D-6E8A-4147-A177-3AD203B41FA5}">
                      <a16:colId xmlns:a16="http://schemas.microsoft.com/office/drawing/2014/main" val="895358342"/>
                    </a:ext>
                  </a:extLst>
                </a:gridCol>
                <a:gridCol w="10103572">
                  <a:extLst>
                    <a:ext uri="{9D8B030D-6E8A-4147-A177-3AD203B41FA5}">
                      <a16:colId xmlns:a16="http://schemas.microsoft.com/office/drawing/2014/main" val="1414463916"/>
                    </a:ext>
                  </a:extLst>
                </a:gridCol>
              </a:tblGrid>
              <a:tr h="0">
                <a:tc gridSpan="2">
                  <a:txBody>
                    <a:bodyPr/>
                    <a:lstStyle/>
                    <a:p>
                      <a:pPr marL="0" marR="0" indent="0">
                        <a:lnSpc>
                          <a:spcPct val="116000"/>
                        </a:lnSpc>
                        <a:spcBef>
                          <a:spcPts val="0"/>
                        </a:spcBef>
                        <a:spcAft>
                          <a:spcPts val="0"/>
                        </a:spcAft>
                      </a:pPr>
                      <a:r>
                        <a:rPr lang="en-US" sz="2800" dirty="0">
                          <a:effectLst/>
                          <a:latin typeface="Arial Narrow" panose="020B0606020202030204" pitchFamily="34" charset="0"/>
                        </a:rPr>
                        <a:t>Problem Sensitivity</a:t>
                      </a:r>
                      <a:endParaRPr lang="en-US" sz="2800" dirty="0">
                        <a:solidFill>
                          <a:srgbClr val="000000"/>
                        </a:solidFill>
                        <a:effectLst/>
                        <a:latin typeface="Arial Narrow" panose="020B0606020202030204" pitchFamily="34"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600230202"/>
                  </a:ext>
                </a:extLst>
              </a:tr>
              <a:tr h="0">
                <a:tc gridSpan="2">
                  <a:txBody>
                    <a:bodyPr/>
                    <a:lstStyle/>
                    <a:p>
                      <a:pPr marL="0" marR="0" indent="0">
                        <a:lnSpc>
                          <a:spcPct val="116000"/>
                        </a:lnSpc>
                        <a:spcBef>
                          <a:spcPts val="0"/>
                        </a:spcBef>
                        <a:spcAft>
                          <a:spcPts val="0"/>
                        </a:spcAft>
                      </a:pPr>
                      <a:r>
                        <a:rPr lang="en-US" sz="2400" i="1" dirty="0">
                          <a:effectLst/>
                          <a:latin typeface="Arial Narrow" panose="020B0606020202030204" pitchFamily="34" charset="0"/>
                        </a:rPr>
                        <a:t>Identifies when something is wrong or is likely to go wrong. It does not involve solving the problem, only recognizing there is a problem.</a:t>
                      </a:r>
                      <a:endParaRPr lang="en-US" sz="2400" i="1" dirty="0">
                        <a:solidFill>
                          <a:srgbClr val="000000"/>
                        </a:solidFill>
                        <a:effectLst/>
                        <a:latin typeface="Arial Narrow" panose="020B0606020202030204" pitchFamily="34"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1252168"/>
                  </a:ext>
                </a:extLst>
              </a:tr>
              <a:tr h="0">
                <a:tc>
                  <a:txBody>
                    <a:bodyPr/>
                    <a:lstStyle/>
                    <a:p>
                      <a:pPr marL="0" marR="0" indent="0" algn="ctr">
                        <a:lnSpc>
                          <a:spcPct val="116000"/>
                        </a:lnSpc>
                        <a:spcBef>
                          <a:spcPts val="0"/>
                        </a:spcBef>
                        <a:spcAft>
                          <a:spcPts val="0"/>
                        </a:spcAft>
                      </a:pPr>
                      <a:r>
                        <a:rPr lang="en-US" sz="2400">
                          <a:effectLst/>
                          <a:latin typeface="Arial Narrow" panose="020B0606020202030204" pitchFamily="34" charset="0"/>
                        </a:rPr>
                        <a:t>Type</a:t>
                      </a:r>
                      <a:endParaRPr lang="en-US" sz="2400">
                        <a:solidFill>
                          <a:srgbClr val="000000"/>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indent="0">
                        <a:lnSpc>
                          <a:spcPct val="116000"/>
                        </a:lnSpc>
                        <a:spcBef>
                          <a:spcPts val="0"/>
                        </a:spcBef>
                        <a:spcAft>
                          <a:spcPts val="0"/>
                        </a:spcAft>
                      </a:pPr>
                      <a:r>
                        <a:rPr lang="en-US" sz="2400" b="1" dirty="0">
                          <a:solidFill>
                            <a:schemeClr val="bg1"/>
                          </a:solidFill>
                          <a:effectLst/>
                          <a:latin typeface="Arial Narrow" panose="020B0606020202030204" pitchFamily="34" charset="0"/>
                        </a:rPr>
                        <a:t>Statement</a:t>
                      </a:r>
                      <a:endParaRPr lang="en-US" sz="2400" b="1"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3893326446"/>
                  </a:ext>
                </a:extLst>
              </a:tr>
              <a:tr h="0">
                <a:tc>
                  <a:txBody>
                    <a:bodyPr/>
                    <a:lstStyle/>
                    <a:p>
                      <a:pPr marL="0" marR="0" indent="0" algn="ctr">
                        <a:lnSpc>
                          <a:spcPct val="116000"/>
                        </a:lnSpc>
                        <a:spcBef>
                          <a:spcPts val="0"/>
                        </a:spcBef>
                        <a:spcAft>
                          <a:spcPts val="0"/>
                        </a:spcAft>
                      </a:pPr>
                      <a:r>
                        <a:rPr lang="en-US" sz="2400">
                          <a:effectLst/>
                          <a:latin typeface="Arial Narrow" panose="020B0606020202030204" pitchFamily="34" charset="0"/>
                        </a:rPr>
                        <a:t>A</a:t>
                      </a:r>
                      <a:endParaRPr lang="en-US" sz="2400">
                        <a:solidFill>
                          <a:srgbClr val="000000"/>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indent="0">
                        <a:lnSpc>
                          <a:spcPct val="116000"/>
                        </a:lnSpc>
                        <a:spcBef>
                          <a:spcPts val="0"/>
                        </a:spcBef>
                        <a:spcAft>
                          <a:spcPts val="0"/>
                        </a:spcAft>
                      </a:pPr>
                      <a:r>
                        <a:rPr lang="en-US" sz="2400" dirty="0">
                          <a:effectLst/>
                          <a:latin typeface="Arial Narrow" panose="020B0606020202030204" pitchFamily="34" charset="0"/>
                        </a:rPr>
                        <a:t>Ability to anticipate problems</a:t>
                      </a:r>
                      <a:endParaRPr lang="en-US" sz="2400" dirty="0">
                        <a:solidFill>
                          <a:srgbClr val="000000"/>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8056713"/>
                  </a:ext>
                </a:extLst>
              </a:tr>
              <a:tr h="0">
                <a:tc>
                  <a:txBody>
                    <a:bodyPr/>
                    <a:lstStyle/>
                    <a:p>
                      <a:pPr marL="0" marR="0" indent="0" algn="ctr">
                        <a:lnSpc>
                          <a:spcPct val="116000"/>
                        </a:lnSpc>
                        <a:spcBef>
                          <a:spcPts val="0"/>
                        </a:spcBef>
                        <a:spcAft>
                          <a:spcPts val="0"/>
                        </a:spcAft>
                      </a:pPr>
                      <a:r>
                        <a:rPr lang="en-US" sz="2400">
                          <a:effectLst/>
                          <a:latin typeface="Arial Narrow" panose="020B0606020202030204" pitchFamily="34" charset="0"/>
                        </a:rPr>
                        <a:t>A</a:t>
                      </a:r>
                      <a:endParaRPr lang="en-US" sz="2400">
                        <a:solidFill>
                          <a:srgbClr val="000000"/>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indent="0">
                        <a:lnSpc>
                          <a:spcPct val="116000"/>
                        </a:lnSpc>
                        <a:spcBef>
                          <a:spcPts val="0"/>
                        </a:spcBef>
                        <a:spcAft>
                          <a:spcPts val="0"/>
                        </a:spcAft>
                      </a:pPr>
                      <a:r>
                        <a:rPr lang="en-US" sz="2400" dirty="0">
                          <a:effectLst/>
                          <a:latin typeface="Arial Narrow" panose="020B0606020202030204" pitchFamily="34" charset="0"/>
                        </a:rPr>
                        <a:t>Ability to understand the implications of new information</a:t>
                      </a:r>
                      <a:endParaRPr lang="en-US" sz="2400" dirty="0">
                        <a:solidFill>
                          <a:srgbClr val="000000"/>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61001980"/>
                  </a:ext>
                </a:extLst>
              </a:tr>
              <a:tr h="0">
                <a:tc>
                  <a:txBody>
                    <a:bodyPr/>
                    <a:lstStyle/>
                    <a:p>
                      <a:pPr marL="0" marR="0" indent="0" algn="ctr">
                        <a:lnSpc>
                          <a:spcPct val="116000"/>
                        </a:lnSpc>
                        <a:spcBef>
                          <a:spcPts val="0"/>
                        </a:spcBef>
                        <a:spcAft>
                          <a:spcPts val="0"/>
                        </a:spcAft>
                      </a:pPr>
                      <a:r>
                        <a:rPr lang="en-US" sz="2400">
                          <a:effectLst/>
                          <a:latin typeface="Arial Narrow" panose="020B0606020202030204" pitchFamily="34" charset="0"/>
                        </a:rPr>
                        <a:t>S</a:t>
                      </a:r>
                      <a:endParaRPr lang="en-US" sz="2400">
                        <a:solidFill>
                          <a:srgbClr val="000000"/>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indent="0">
                        <a:lnSpc>
                          <a:spcPct val="116000"/>
                        </a:lnSpc>
                        <a:spcBef>
                          <a:spcPts val="0"/>
                        </a:spcBef>
                        <a:spcAft>
                          <a:spcPts val="0"/>
                        </a:spcAft>
                      </a:pPr>
                      <a:r>
                        <a:rPr lang="en-US" sz="2400">
                          <a:effectLst/>
                          <a:latin typeface="Arial Narrow" panose="020B0606020202030204" pitchFamily="34" charset="0"/>
                        </a:rPr>
                        <a:t>Skill in determining how changes in conditions, operations, and the environment will affect outcomes of a system</a:t>
                      </a:r>
                      <a:endParaRPr lang="en-US" sz="2400">
                        <a:solidFill>
                          <a:srgbClr val="000000"/>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40635274"/>
                  </a:ext>
                </a:extLst>
              </a:tr>
              <a:tr h="0">
                <a:tc>
                  <a:txBody>
                    <a:bodyPr/>
                    <a:lstStyle/>
                    <a:p>
                      <a:pPr marL="0" marR="0" indent="0" algn="ctr">
                        <a:lnSpc>
                          <a:spcPct val="116000"/>
                        </a:lnSpc>
                        <a:spcBef>
                          <a:spcPts val="0"/>
                        </a:spcBef>
                        <a:spcAft>
                          <a:spcPts val="0"/>
                        </a:spcAft>
                      </a:pPr>
                      <a:r>
                        <a:rPr lang="en-US" sz="2400">
                          <a:effectLst/>
                          <a:latin typeface="Arial Narrow" panose="020B0606020202030204" pitchFamily="34" charset="0"/>
                        </a:rPr>
                        <a:t>S</a:t>
                      </a:r>
                      <a:endParaRPr lang="en-US" sz="2400">
                        <a:solidFill>
                          <a:srgbClr val="000000"/>
                        </a:solidFill>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indent="0">
                        <a:lnSpc>
                          <a:spcPct val="116000"/>
                        </a:lnSpc>
                        <a:spcBef>
                          <a:spcPts val="0"/>
                        </a:spcBef>
                        <a:spcAft>
                          <a:spcPts val="0"/>
                        </a:spcAft>
                      </a:pPr>
                      <a:r>
                        <a:rPr lang="en-US" sz="2400" dirty="0">
                          <a:effectLst/>
                          <a:latin typeface="Arial Narrow" panose="020B0606020202030204" pitchFamily="34" charset="0"/>
                        </a:rPr>
                        <a:t>Skill in identifying measures or indicators of system performance, relative to the goals of the system</a:t>
                      </a:r>
                      <a:endParaRPr lang="en-US" sz="2400" dirty="0">
                        <a:solidFill>
                          <a:srgbClr val="000000"/>
                        </a:solidFill>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27080635"/>
                  </a:ext>
                </a:extLst>
              </a:tr>
            </a:tbl>
          </a:graphicData>
        </a:graphic>
      </p:graphicFrame>
    </p:spTree>
    <p:extLst>
      <p:ext uri="{BB962C8B-B14F-4D97-AF65-F5344CB8AC3E}">
        <p14:creationId xmlns:p14="http://schemas.microsoft.com/office/powerpoint/2010/main" val="97424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07803-348E-3A6B-0F1B-77919CC8DC06}"/>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AD2B1893-84A4-98FA-2AB7-8BB9A5A66838}"/>
              </a:ext>
            </a:extLst>
          </p:cNvPr>
          <p:cNvSpPr>
            <a:spLocks noGrp="1"/>
          </p:cNvSpPr>
          <p:nvPr>
            <p:ph type="title"/>
          </p:nvPr>
        </p:nvSpPr>
        <p:spPr/>
        <p:txBody>
          <a:bodyPr/>
          <a:lstStyle/>
          <a:p>
            <a:r>
              <a:rPr lang="en-US" dirty="0"/>
              <a:t>TF Competency Model</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4E24D1C7-8543-E6ED-7DB7-A251AC01D17A}"/>
              </a:ext>
            </a:extLst>
          </p:cNvPr>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b="12338"/>
          <a:stretch/>
        </p:blipFill>
        <p:spPr>
          <a:xfrm>
            <a:off x="532302" y="903586"/>
            <a:ext cx="11127396" cy="5486916"/>
          </a:xfrm>
        </p:spPr>
      </p:pic>
    </p:spTree>
    <p:extLst>
      <p:ext uri="{BB962C8B-B14F-4D97-AF65-F5344CB8AC3E}">
        <p14:creationId xmlns:p14="http://schemas.microsoft.com/office/powerpoint/2010/main" val="1426104342"/>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2D2A7355635541AE6AEEB8C43283FC" ma:contentTypeVersion="17" ma:contentTypeDescription="Create a new document." ma:contentTypeScope="" ma:versionID="5f8f6ddb90027744efd55b602851d613">
  <xsd:schema xmlns:xsd="http://www.w3.org/2001/XMLSchema" xmlns:xs="http://www.w3.org/2001/XMLSchema" xmlns:p="http://schemas.microsoft.com/office/2006/metadata/properties" xmlns:ns1="http://schemas.microsoft.com/sharepoint/v3" xmlns:ns2="93eaa32f-2d84-4480-821f-27f8a96a852e" xmlns:ns3="4004afad-5831-4cac-8d59-6d79672b4c8e" targetNamespace="http://schemas.microsoft.com/office/2006/metadata/properties" ma:root="true" ma:fieldsID="92190c34065b8df12a146913c9966994" ns1:_="" ns2:_="" ns3:_="">
    <xsd:import namespace="http://schemas.microsoft.com/sharepoint/v3"/>
    <xsd:import namespace="93eaa32f-2d84-4480-821f-27f8a96a852e"/>
    <xsd:import namespace="4004afad-5831-4cac-8d59-6d79672b4c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eaa32f-2d84-4480-821f-27f8a96a85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b21175-df23-4e06-8900-46f1918b3628}" ma:internalName="TaxCatchAll" ma:showField="CatchAllData" ma:web="93eaa32f-2d84-4480-821f-27f8a96a852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04afad-5831-4cac-8d59-6d79672b4c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lcf76f155ced4ddcb4097134ff3c332f xmlns="4004afad-5831-4cac-8d59-6d79672b4c8e">
      <Terms xmlns="http://schemas.microsoft.com/office/infopath/2007/PartnerControls"/>
    </lcf76f155ced4ddcb4097134ff3c332f>
    <TaxCatchAll xmlns="93eaa32f-2d84-4480-821f-27f8a96a852e"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34033FA4-4DC8-4F3A-955E-367FBD152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eaa32f-2d84-4480-821f-27f8a96a852e"/>
    <ds:schemaRef ds:uri="4004afad-5831-4cac-8d59-6d79672b4c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09B06-5FA7-40B8-A752-7128AA94FE0C}">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4004afad-5831-4cac-8d59-6d79672b4c8e"/>
    <ds:schemaRef ds:uri="http://purl.org/dc/terms/"/>
    <ds:schemaRef ds:uri="93eaa32f-2d84-4480-821f-27f8a96a852e"/>
    <ds:schemaRef ds:uri="http://schemas.microsoft.com/sharepoint/v3"/>
    <ds:schemaRef ds:uri="http://purl.org/dc/elements/1.1/"/>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17210</TotalTime>
  <Words>4189</Words>
  <Application>Microsoft Office PowerPoint</Application>
  <PresentationFormat>Widescreen</PresentationFormat>
  <Paragraphs>267</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Arial Narrow</vt:lpstr>
      <vt:lpstr>Courier New</vt:lpstr>
      <vt:lpstr>Symbol</vt:lpstr>
      <vt:lpstr>Tahoma</vt:lpstr>
      <vt:lpstr>Times New Roman</vt:lpstr>
      <vt:lpstr>Wingdings</vt:lpstr>
      <vt:lpstr>Blends</vt:lpstr>
      <vt:lpstr>PowerPoint Presentation</vt:lpstr>
      <vt:lpstr>Acknowledgements</vt:lpstr>
      <vt:lpstr>The Challenge</vt:lpstr>
      <vt:lpstr>Foundational Concepts Defined</vt:lpstr>
      <vt:lpstr>Overall Model: Integrating User Engagement Characteristics and TF Competencies</vt:lpstr>
      <vt:lpstr>User Engagement Characteristics (UECs)</vt:lpstr>
      <vt:lpstr>Developing The Competency Model</vt:lpstr>
      <vt:lpstr>An Example</vt:lpstr>
      <vt:lpstr>TF Competency Model</vt:lpstr>
      <vt:lpstr>Overall Model: Integrating UECs and TF Competencies</vt:lpstr>
      <vt:lpstr>Next Steps: Model Validation</vt:lpstr>
      <vt:lpstr>Applications</vt:lpstr>
      <vt:lpstr>Conclusion</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Julia Brown</cp:lastModifiedBy>
  <cp:revision>79</cp:revision>
  <cp:lastPrinted>1601-01-01T00:00:00Z</cp:lastPrinted>
  <dcterms:created xsi:type="dcterms:W3CDTF">2016-03-29T15:29:36Z</dcterms:created>
  <dcterms:modified xsi:type="dcterms:W3CDTF">2024-11-26T22:07:28Z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0x010100A12D2A7355635541AE6AEEB8C43283FC</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