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5"/>
  </p:sldMasterIdLst>
  <p:notesMasterIdLst>
    <p:notesMasterId r:id="rId28"/>
  </p:notesMasterIdLst>
  <p:handoutMasterIdLst>
    <p:handoutMasterId r:id="rId29"/>
  </p:handoutMasterIdLst>
  <p:sldIdLst>
    <p:sldId id="289" r:id="rId6"/>
    <p:sldId id="302" r:id="rId7"/>
    <p:sldId id="329" r:id="rId8"/>
    <p:sldId id="303" r:id="rId9"/>
    <p:sldId id="304" r:id="rId10"/>
    <p:sldId id="305" r:id="rId11"/>
    <p:sldId id="324" r:id="rId12"/>
    <p:sldId id="308" r:id="rId13"/>
    <p:sldId id="327" r:id="rId14"/>
    <p:sldId id="328" r:id="rId15"/>
    <p:sldId id="310" r:id="rId16"/>
    <p:sldId id="330" r:id="rId17"/>
    <p:sldId id="331" r:id="rId18"/>
    <p:sldId id="332" r:id="rId19"/>
    <p:sldId id="314" r:id="rId20"/>
    <p:sldId id="316" r:id="rId21"/>
    <p:sldId id="317" r:id="rId22"/>
    <p:sldId id="318" r:id="rId23"/>
    <p:sldId id="319" r:id="rId24"/>
    <p:sldId id="320" r:id="rId25"/>
    <p:sldId id="321" r:id="rId26"/>
    <p:sldId id="322" r:id="rId27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6EA3"/>
    <a:srgbClr val="FAFAFA"/>
    <a:srgbClr val="7DB060"/>
    <a:srgbClr val="F77B0B"/>
    <a:srgbClr val="FF9B9B"/>
    <a:srgbClr val="EE5CE7"/>
    <a:srgbClr val="CC3300"/>
    <a:srgbClr val="22458A"/>
    <a:srgbClr val="2B56A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34" autoAdjust="0"/>
    <p:restoredTop sz="94634" autoAdjust="0"/>
  </p:normalViewPr>
  <p:slideViewPr>
    <p:cSldViewPr snapToGrid="0">
      <p:cViewPr varScale="1">
        <p:scale>
          <a:sx n="103" d="100"/>
          <a:sy n="103" d="100"/>
        </p:scale>
        <p:origin x="114" y="2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626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50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25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31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13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77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718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67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19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542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11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07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571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Multimodal Machine Learning Framework for </a:t>
            </a:r>
          </a:p>
          <a:p>
            <a:r>
              <a:rPr lang="en-US" dirty="0"/>
              <a:t>Soldier Fatigue Prediction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856579" y="4356341"/>
            <a:ext cx="8478838" cy="193412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Louis Kim, The Charles Stark Draper Laboratory, Inc.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6244EF-A197-5601-A8B5-F829F0008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720" y="5727963"/>
            <a:ext cx="2805393" cy="340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24FE5-434D-53C8-DBC3-AF2009308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694" y="6151159"/>
            <a:ext cx="2323322" cy="619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FFDDC3-2317-53E5-DB1E-9CAA1A5496C8}"/>
              </a:ext>
            </a:extLst>
          </p:cNvPr>
          <p:cNvSpPr txBox="1"/>
          <p:nvPr/>
        </p:nvSpPr>
        <p:spPr>
          <a:xfrm>
            <a:off x="316348" y="5482931"/>
            <a:ext cx="700572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This material is based upon work supported by the US Army Contracting Command-APG, Natick Division, Natick, MA, under Contract No. W911QY-23-C0089. Any opinions findings and conclusions or recommendations expressed in this material are those of the author(s) and do not necessarily reflect the views of the US Army Contracting Command-APG, Natick Division, Natick, MA.</a:t>
            </a:r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63" y="0"/>
            <a:ext cx="7931950" cy="795130"/>
          </a:xfrm>
        </p:spPr>
        <p:txBody>
          <a:bodyPr/>
          <a:lstStyle/>
          <a:p>
            <a:r>
              <a:rPr lang="en-US" dirty="0"/>
              <a:t>Data Collection -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477E6-E97E-88A0-D0D3-0E693E5A56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B4AEF5-938F-A5CA-0FB2-0D9E8C2D40D9}"/>
              </a:ext>
            </a:extLst>
          </p:cNvPr>
          <p:cNvSpPr/>
          <p:nvPr/>
        </p:nvSpPr>
        <p:spPr bwMode="auto">
          <a:xfrm>
            <a:off x="907082" y="1644494"/>
            <a:ext cx="1005840" cy="3732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F4DD365-9F5A-477D-6180-F47CFD4BA784}"/>
              </a:ext>
            </a:extLst>
          </p:cNvPr>
          <p:cNvSpPr/>
          <p:nvPr/>
        </p:nvSpPr>
        <p:spPr bwMode="auto">
          <a:xfrm>
            <a:off x="2076707" y="1644496"/>
            <a:ext cx="1005840" cy="3732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8C79857-58A1-315D-F022-50E1294B5A90}"/>
              </a:ext>
            </a:extLst>
          </p:cNvPr>
          <p:cNvSpPr/>
          <p:nvPr/>
        </p:nvSpPr>
        <p:spPr bwMode="auto">
          <a:xfrm>
            <a:off x="3246332" y="1644495"/>
            <a:ext cx="1005840" cy="3732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6A3D2A-12E1-3472-1485-BD5F86770BA7}"/>
              </a:ext>
            </a:extLst>
          </p:cNvPr>
          <p:cNvSpPr/>
          <p:nvPr/>
        </p:nvSpPr>
        <p:spPr bwMode="auto">
          <a:xfrm>
            <a:off x="4415957" y="1644495"/>
            <a:ext cx="1005840" cy="373225"/>
          </a:xfrm>
          <a:prstGeom prst="roundRec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1876FB1-4445-0EB9-BF3E-E65B17CE4837}"/>
              </a:ext>
            </a:extLst>
          </p:cNvPr>
          <p:cNvSpPr/>
          <p:nvPr/>
        </p:nvSpPr>
        <p:spPr bwMode="auto">
          <a:xfrm>
            <a:off x="5585582" y="1644495"/>
            <a:ext cx="1005840" cy="373225"/>
          </a:xfrm>
          <a:prstGeom prst="roundRect">
            <a:avLst/>
          </a:prstGeom>
          <a:solidFill>
            <a:srgbClr val="92D050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4843B6F-1779-3986-E11C-3D901D30839B}"/>
              </a:ext>
            </a:extLst>
          </p:cNvPr>
          <p:cNvSpPr/>
          <p:nvPr/>
        </p:nvSpPr>
        <p:spPr bwMode="auto">
          <a:xfrm>
            <a:off x="6755207" y="1644494"/>
            <a:ext cx="1005840" cy="373225"/>
          </a:xfrm>
          <a:prstGeom prst="roundRect">
            <a:avLst/>
          </a:prstGeom>
          <a:solidFill>
            <a:srgbClr val="92D050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7C8363C-C0BC-A6CE-547A-1AF6ED661777}"/>
              </a:ext>
            </a:extLst>
          </p:cNvPr>
          <p:cNvSpPr/>
          <p:nvPr/>
        </p:nvSpPr>
        <p:spPr bwMode="auto">
          <a:xfrm>
            <a:off x="7924832" y="1644494"/>
            <a:ext cx="1005840" cy="373225"/>
          </a:xfrm>
          <a:prstGeom prst="roundRect">
            <a:avLst/>
          </a:prstGeom>
          <a:solidFill>
            <a:srgbClr val="92D050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8A3FB8B-6AB9-4032-4102-9244B20FBE78}"/>
              </a:ext>
            </a:extLst>
          </p:cNvPr>
          <p:cNvSpPr/>
          <p:nvPr/>
        </p:nvSpPr>
        <p:spPr bwMode="auto">
          <a:xfrm>
            <a:off x="9094457" y="1644494"/>
            <a:ext cx="1005840" cy="373225"/>
          </a:xfrm>
          <a:prstGeom prst="roundRect">
            <a:avLst/>
          </a:prstGeom>
          <a:solidFill>
            <a:srgbClr val="F77B0B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08CD45-AB0A-C58E-CC28-45ACF082761C}"/>
              </a:ext>
            </a:extLst>
          </p:cNvPr>
          <p:cNvSpPr/>
          <p:nvPr/>
        </p:nvSpPr>
        <p:spPr bwMode="auto">
          <a:xfrm>
            <a:off x="10264084" y="1644494"/>
            <a:ext cx="1005840" cy="373225"/>
          </a:xfrm>
          <a:prstGeom prst="roundRect">
            <a:avLst/>
          </a:prstGeom>
          <a:solidFill>
            <a:srgbClr val="F77B0B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9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962AC5F-25EB-78AA-59C7-184EA5C6FF5C}"/>
              </a:ext>
            </a:extLst>
          </p:cNvPr>
          <p:cNvSpPr/>
          <p:nvPr/>
        </p:nvSpPr>
        <p:spPr bwMode="auto">
          <a:xfrm>
            <a:off x="846433" y="1567950"/>
            <a:ext cx="3478300" cy="513184"/>
          </a:xfrm>
          <a:prstGeom prst="roundRect">
            <a:avLst/>
          </a:prstGeom>
          <a:noFill/>
          <a:ln w="28575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2E0F817-21FB-9139-D005-2EBB69335042}"/>
              </a:ext>
            </a:extLst>
          </p:cNvPr>
          <p:cNvSpPr/>
          <p:nvPr/>
        </p:nvSpPr>
        <p:spPr bwMode="auto">
          <a:xfrm>
            <a:off x="4324733" y="1567950"/>
            <a:ext cx="7028003" cy="51318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ahoma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9B71A3-BA2C-F81D-F37F-DC26C55DFC28}"/>
              </a:ext>
            </a:extLst>
          </p:cNvPr>
          <p:cNvSpPr txBox="1"/>
          <p:nvPr/>
        </p:nvSpPr>
        <p:spPr>
          <a:xfrm>
            <a:off x="1743110" y="934748"/>
            <a:ext cx="1939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Baseline</a:t>
            </a:r>
          </a:p>
          <a:p>
            <a:pPr algn="ctr"/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(Fort Liberty, NC)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0C3E72-212E-D84A-5126-D4E7CDE938E1}"/>
              </a:ext>
            </a:extLst>
          </p:cNvPr>
          <p:cNvSpPr txBox="1"/>
          <p:nvPr/>
        </p:nvSpPr>
        <p:spPr>
          <a:xfrm>
            <a:off x="6685019" y="937376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Field Study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(Fort Devens, MA)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56D23D-EF0A-73AB-1201-EF26A154F928}"/>
              </a:ext>
            </a:extLst>
          </p:cNvPr>
          <p:cNvSpPr txBox="1"/>
          <p:nvPr/>
        </p:nvSpPr>
        <p:spPr>
          <a:xfrm>
            <a:off x="833842" y="2332719"/>
            <a:ext cx="1488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Pre-mission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883166-A0E4-C2CB-DD89-661CC28043BF}"/>
              </a:ext>
            </a:extLst>
          </p:cNvPr>
          <p:cNvCxnSpPr>
            <a:cxnSpLocks/>
          </p:cNvCxnSpPr>
          <p:nvPr/>
        </p:nvCxnSpPr>
        <p:spPr bwMode="auto">
          <a:xfrm>
            <a:off x="3067331" y="2397161"/>
            <a:ext cx="0" cy="39933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1739026-BAA3-A325-676B-3A339882F3C0}"/>
              </a:ext>
            </a:extLst>
          </p:cNvPr>
          <p:cNvCxnSpPr>
            <a:cxnSpLocks/>
          </p:cNvCxnSpPr>
          <p:nvPr/>
        </p:nvCxnSpPr>
        <p:spPr bwMode="auto">
          <a:xfrm>
            <a:off x="9443249" y="2397161"/>
            <a:ext cx="0" cy="39933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BE92FCB-FD5A-C669-F45E-90225D7EF96B}"/>
              </a:ext>
            </a:extLst>
          </p:cNvPr>
          <p:cNvSpPr txBox="1"/>
          <p:nvPr/>
        </p:nvSpPr>
        <p:spPr>
          <a:xfrm>
            <a:off x="5577956" y="2332719"/>
            <a:ext cx="1010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Mission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F18A9-0BCF-D7BD-B938-F23C972B9AE8}"/>
              </a:ext>
            </a:extLst>
          </p:cNvPr>
          <p:cNvSpPr txBox="1"/>
          <p:nvPr/>
        </p:nvSpPr>
        <p:spPr>
          <a:xfrm>
            <a:off x="10097814" y="2322582"/>
            <a:ext cx="1590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Post-mission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28347DCC-7E03-DD6E-5CC6-ACAB90F3C18A}"/>
              </a:ext>
            </a:extLst>
          </p:cNvPr>
          <p:cNvCxnSpPr>
            <a:cxnSpLocks/>
            <a:stCxn id="22" idx="2"/>
            <a:endCxn id="5" idx="0"/>
          </p:cNvCxnSpPr>
          <p:nvPr/>
        </p:nvCxnSpPr>
        <p:spPr bwMode="auto">
          <a:xfrm rot="5400000">
            <a:off x="3090918" y="504759"/>
            <a:ext cx="314999" cy="3340921"/>
          </a:xfrm>
          <a:prstGeom prst="bentConnector3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EBCAF6B1-5EA8-74E2-F097-8232AFA4C45B}"/>
              </a:ext>
            </a:extLst>
          </p:cNvPr>
          <p:cNvCxnSpPr>
            <a:cxnSpLocks/>
            <a:stCxn id="29" idx="2"/>
            <a:endCxn id="9" idx="0"/>
          </p:cNvCxnSpPr>
          <p:nvPr/>
        </p:nvCxnSpPr>
        <p:spPr bwMode="auto">
          <a:xfrm rot="5400000">
            <a:off x="6513095" y="1587687"/>
            <a:ext cx="315000" cy="117506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2C598894-8D07-72BC-495F-2772C7368746}"/>
              </a:ext>
            </a:extLst>
          </p:cNvPr>
          <p:cNvCxnSpPr>
            <a:cxnSpLocks/>
            <a:stCxn id="25" idx="2"/>
            <a:endCxn id="9" idx="0"/>
          </p:cNvCxnSpPr>
          <p:nvPr/>
        </p:nvCxnSpPr>
        <p:spPr bwMode="auto">
          <a:xfrm rot="5400000">
            <a:off x="5928284" y="2172500"/>
            <a:ext cx="314999" cy="543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4055159C-B7AC-3B5C-58E4-ECFD03E6F61B}"/>
              </a:ext>
            </a:extLst>
          </p:cNvPr>
          <p:cNvCxnSpPr>
            <a:cxnSpLocks/>
            <a:stCxn id="31" idx="2"/>
            <a:endCxn id="9" idx="0"/>
          </p:cNvCxnSpPr>
          <p:nvPr/>
        </p:nvCxnSpPr>
        <p:spPr bwMode="auto">
          <a:xfrm rot="5400000">
            <a:off x="7097908" y="1002875"/>
            <a:ext cx="315000" cy="234468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02AD91AE-F63E-A136-4C21-296684DCBD7C}"/>
              </a:ext>
            </a:extLst>
          </p:cNvPr>
          <p:cNvCxnSpPr>
            <a:cxnSpLocks/>
            <a:stCxn id="32" idx="2"/>
            <a:endCxn id="10" idx="0"/>
          </p:cNvCxnSpPr>
          <p:nvPr/>
        </p:nvCxnSpPr>
        <p:spPr bwMode="auto">
          <a:xfrm rot="16200000" flipH="1">
            <a:off x="10092901" y="1522194"/>
            <a:ext cx="304863" cy="129591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02BBF110-EDEC-66FE-0992-97BF9A406484}"/>
              </a:ext>
            </a:extLst>
          </p:cNvPr>
          <p:cNvCxnSpPr>
            <a:cxnSpLocks/>
            <a:stCxn id="33" idx="2"/>
            <a:endCxn id="10" idx="0"/>
          </p:cNvCxnSpPr>
          <p:nvPr/>
        </p:nvCxnSpPr>
        <p:spPr bwMode="auto">
          <a:xfrm rot="16200000" flipH="1">
            <a:off x="10677715" y="2107008"/>
            <a:ext cx="304863" cy="126284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30FC183-AEF3-5703-8960-7EBAE95463B9}"/>
              </a:ext>
            </a:extLst>
          </p:cNvPr>
          <p:cNvGrpSpPr/>
          <p:nvPr/>
        </p:nvGrpSpPr>
        <p:grpSpPr>
          <a:xfrm>
            <a:off x="544663" y="4203561"/>
            <a:ext cx="2066586" cy="1950098"/>
            <a:chOff x="3462337" y="3181739"/>
            <a:chExt cx="2957121" cy="2790436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262CF41-8877-4286-EBCD-57979C202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2337" y="3181739"/>
              <a:ext cx="2889721" cy="2790436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00CBFD3-8804-6989-545B-26942CF14746}"/>
                </a:ext>
              </a:extLst>
            </p:cNvPr>
            <p:cNvSpPr/>
            <p:nvPr/>
          </p:nvSpPr>
          <p:spPr bwMode="auto">
            <a:xfrm>
              <a:off x="5505064" y="4945224"/>
              <a:ext cx="914394" cy="10269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1F0F2C1-82A9-AFB5-EFFD-6435DEEA4C8A}"/>
              </a:ext>
            </a:extLst>
          </p:cNvPr>
          <p:cNvGrpSpPr/>
          <p:nvPr/>
        </p:nvGrpSpPr>
        <p:grpSpPr>
          <a:xfrm>
            <a:off x="9796853" y="4203561"/>
            <a:ext cx="2066586" cy="1950098"/>
            <a:chOff x="3462337" y="3181739"/>
            <a:chExt cx="2957121" cy="2790436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C3CC0569-45BC-D5C1-4085-416D5640B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2337" y="3181739"/>
              <a:ext cx="2889721" cy="2790436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7B65BD3-763D-AD66-C04D-D9D0C589402A}"/>
                </a:ext>
              </a:extLst>
            </p:cNvPr>
            <p:cNvSpPr/>
            <p:nvPr/>
          </p:nvSpPr>
          <p:spPr bwMode="auto">
            <a:xfrm>
              <a:off x="5505064" y="4945224"/>
              <a:ext cx="914394" cy="10269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30E31F7F-BDAC-3C71-BF3A-4059E22FBF02}"/>
              </a:ext>
            </a:extLst>
          </p:cNvPr>
          <p:cNvSpPr txBox="1"/>
          <p:nvPr/>
        </p:nvSpPr>
        <p:spPr>
          <a:xfrm>
            <a:off x="263098" y="2821863"/>
            <a:ext cx="263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Intake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Biosamples</a:t>
            </a:r>
            <a:r>
              <a:rPr lang="en-US" sz="1800" dirty="0"/>
              <a:t> collection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78D0D7-349F-E45D-B92F-4F0A036EC871}"/>
              </a:ext>
            </a:extLst>
          </p:cNvPr>
          <p:cNvSpPr txBox="1"/>
          <p:nvPr/>
        </p:nvSpPr>
        <p:spPr>
          <a:xfrm>
            <a:off x="9554119" y="2816795"/>
            <a:ext cx="263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Intake 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Biosamples</a:t>
            </a:r>
            <a:r>
              <a:rPr lang="en-US" sz="1800" dirty="0"/>
              <a:t> collection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DF4272-47E6-0531-1279-5CBD688DAA23}"/>
              </a:ext>
            </a:extLst>
          </p:cNvPr>
          <p:cNvSpPr txBox="1"/>
          <p:nvPr/>
        </p:nvSpPr>
        <p:spPr>
          <a:xfrm>
            <a:off x="3238857" y="2852736"/>
            <a:ext cx="55120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Wearable sensor data collected while performing: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Ruck marches (data used for this work)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Shooting scenarios (individual and team)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Reconnaissance</a:t>
            </a:r>
          </a:p>
          <a:p>
            <a:pPr marL="89533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Raid / Building assault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C5E3DCE-E3E0-4D3C-5E4C-5D0B18FE9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160" y="4427168"/>
            <a:ext cx="2828260" cy="188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330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63" y="0"/>
            <a:ext cx="7931950" cy="795130"/>
          </a:xfrm>
        </p:spPr>
        <p:txBody>
          <a:bodyPr/>
          <a:lstStyle/>
          <a:p>
            <a:r>
              <a:rPr lang="en-US" dirty="0"/>
              <a:t>Data Collection – Summary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FE6DFA8-8585-99B7-E2B4-F7C7B4EAF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488392"/>
              </p:ext>
            </p:extLst>
          </p:nvPr>
        </p:nvGraphicFramePr>
        <p:xfrm>
          <a:off x="477078" y="854014"/>
          <a:ext cx="11056774" cy="5545819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2906618">
                  <a:extLst>
                    <a:ext uri="{9D8B030D-6E8A-4147-A177-3AD203B41FA5}">
                      <a16:colId xmlns:a16="http://schemas.microsoft.com/office/drawing/2014/main" val="2625151090"/>
                    </a:ext>
                  </a:extLst>
                </a:gridCol>
                <a:gridCol w="2649692">
                  <a:extLst>
                    <a:ext uri="{9D8B030D-6E8A-4147-A177-3AD203B41FA5}">
                      <a16:colId xmlns:a16="http://schemas.microsoft.com/office/drawing/2014/main" val="3131067932"/>
                    </a:ext>
                  </a:extLst>
                </a:gridCol>
                <a:gridCol w="1776396">
                  <a:extLst>
                    <a:ext uri="{9D8B030D-6E8A-4147-A177-3AD203B41FA5}">
                      <a16:colId xmlns:a16="http://schemas.microsoft.com/office/drawing/2014/main" val="4184490570"/>
                    </a:ext>
                  </a:extLst>
                </a:gridCol>
                <a:gridCol w="1241356">
                  <a:extLst>
                    <a:ext uri="{9D8B030D-6E8A-4147-A177-3AD203B41FA5}">
                      <a16:colId xmlns:a16="http://schemas.microsoft.com/office/drawing/2014/main" val="3198942319"/>
                    </a:ext>
                  </a:extLst>
                </a:gridCol>
                <a:gridCol w="266623">
                  <a:extLst>
                    <a:ext uri="{9D8B030D-6E8A-4147-A177-3AD203B41FA5}">
                      <a16:colId xmlns:a16="http://schemas.microsoft.com/office/drawing/2014/main" val="3905850734"/>
                    </a:ext>
                  </a:extLst>
                </a:gridCol>
                <a:gridCol w="974733">
                  <a:extLst>
                    <a:ext uri="{9D8B030D-6E8A-4147-A177-3AD203B41FA5}">
                      <a16:colId xmlns:a16="http://schemas.microsoft.com/office/drawing/2014/main" val="1498681240"/>
                    </a:ext>
                  </a:extLst>
                </a:gridCol>
                <a:gridCol w="1241356">
                  <a:extLst>
                    <a:ext uri="{9D8B030D-6E8A-4147-A177-3AD203B41FA5}">
                      <a16:colId xmlns:a16="http://schemas.microsoft.com/office/drawing/2014/main" val="2075525317"/>
                    </a:ext>
                  </a:extLst>
                </a:gridCol>
              </a:tblGrid>
              <a:tr h="3245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Event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Device / Collection Method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Frequency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Collected Information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784926"/>
                  </a:ext>
                </a:extLst>
              </a:tr>
              <a:tr h="621998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Baseline data collection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Lifestyle and health metrics questionnaires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Once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Height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Tobacco usage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Weight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Years in military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Weight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Years in military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dirty="0"/>
                    </a:p>
                  </a:txBody>
                  <a:tcPr marL="56767" marR="567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6515045"/>
                  </a:ext>
                </a:extLst>
              </a:tr>
              <a:tr h="6984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Alcohol consumption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Caffeinated beverages consumption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Other drink consumption (soda, </a:t>
                      </a:r>
                      <a:r>
                        <a:rPr lang="en-US" sz="1400" dirty="0" err="1">
                          <a:effectLst/>
                        </a:rPr>
                        <a:t>etc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194769"/>
                  </a:ext>
                </a:extLst>
              </a:tr>
              <a:tr h="7089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Physical tests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ACFT (Army Combat Fitness Test) total score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Total sprint time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Sprint drag carry total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6916"/>
                  </a:ext>
                </a:extLst>
              </a:tr>
              <a:tr h="6392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Pre- and Post-missions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Blood and saliva samples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Before and after mission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CREQ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LACQ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HISQ</a:t>
                      </a:r>
                    </a:p>
                  </a:txBody>
                  <a:tcPr marL="56767" marR="56767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UROQ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CARQ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COR-Q</a:t>
                      </a:r>
                    </a:p>
                  </a:txBody>
                  <a:tcPr marL="56767" marR="567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56767" marR="567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EST-Q</a:t>
                      </a: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DHEA-Q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TEST-Q</a:t>
                      </a:r>
                    </a:p>
                  </a:txBody>
                  <a:tcPr marL="56767" marR="567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2598723"/>
                  </a:ext>
                </a:extLst>
              </a:tr>
              <a:tr h="670877">
                <a:tc row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Wearables during mission event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Polar Pro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 Hz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Heart rate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Speed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Acceleration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Interbeat</a:t>
                      </a:r>
                      <a:r>
                        <a:rPr lang="en-US" sz="1400" dirty="0">
                          <a:effectLst/>
                        </a:rPr>
                        <a:t> interval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Distance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Running cadence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20662"/>
                  </a:ext>
                </a:extLst>
              </a:tr>
              <a:tr h="29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 Hz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Heartbeat interval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849323"/>
                  </a:ext>
                </a:extLst>
              </a:tr>
              <a:tr h="296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 Hz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121917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Latitude</a:t>
                      </a:r>
                    </a:p>
                  </a:txBody>
                  <a:tcPr marL="56767" marR="56767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Longitude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780234"/>
                  </a:ext>
                </a:extLst>
              </a:tr>
              <a:tr h="4915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Opal IMU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256 Hz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Torso lean ML (mediolateral)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Torso lean AP (anterior-posterior)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796507"/>
                  </a:ext>
                </a:extLst>
              </a:tr>
              <a:tr h="4146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 Hz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Step length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Stride speed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Step width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Foot yaw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698370"/>
                  </a:ext>
                </a:extLst>
              </a:tr>
              <a:tr h="2846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 defTabSz="121917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Hz</a:t>
                      </a:r>
                    </a:p>
                  </a:txBody>
                  <a:tcPr marL="56767" marR="56767" marT="0" marB="0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l" defTabSz="121917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Toe off to heal strike time delta</a:t>
                      </a: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l" defTabSz="121917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759" marR="82759" marT="41380" marB="4138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02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387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65" y="0"/>
            <a:ext cx="10114384" cy="795130"/>
          </a:xfrm>
        </p:spPr>
        <p:txBody>
          <a:bodyPr/>
          <a:lstStyle/>
          <a:p>
            <a:r>
              <a:rPr lang="en-US" dirty="0"/>
              <a:t>Method – ML Data Generation For Fatigue Prediction 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F7060E4-757E-C4BD-C639-08E01E379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r="32231" b="77628"/>
          <a:stretch/>
        </p:blipFill>
        <p:spPr>
          <a:xfrm>
            <a:off x="3065106" y="1087616"/>
            <a:ext cx="6279502" cy="1534286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4E48C7BE-B163-3071-2A7F-16F582B4C7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9" r="46707" b="25034"/>
          <a:stretch/>
        </p:blipFill>
        <p:spPr>
          <a:xfrm>
            <a:off x="773698" y="2621902"/>
            <a:ext cx="6279502" cy="37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56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65" y="0"/>
            <a:ext cx="10114384" cy="795130"/>
          </a:xfrm>
        </p:spPr>
        <p:txBody>
          <a:bodyPr/>
          <a:lstStyle/>
          <a:p>
            <a:r>
              <a:rPr lang="en-US" dirty="0"/>
              <a:t>Method – ML Data Generation For Fatigue Prediction 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F7060E4-757E-C4BD-C639-08E01E379D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r="32231" b="77628"/>
          <a:stretch/>
        </p:blipFill>
        <p:spPr>
          <a:xfrm>
            <a:off x="3065106" y="1087616"/>
            <a:ext cx="6279502" cy="1534286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0AC8A77-E18B-77D7-073F-FF5CA662FA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44"/>
          <a:stretch/>
        </p:blipFill>
        <p:spPr>
          <a:xfrm>
            <a:off x="1425849" y="2621902"/>
            <a:ext cx="7467890" cy="348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03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65" y="0"/>
            <a:ext cx="10114384" cy="795130"/>
          </a:xfrm>
        </p:spPr>
        <p:txBody>
          <a:bodyPr/>
          <a:lstStyle/>
          <a:p>
            <a:r>
              <a:rPr lang="en-US" dirty="0"/>
              <a:t>Method – Fatigue State Estimation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E804FE-550E-643D-F6AD-A8188A57F071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2944417" y="1288389"/>
            <a:ext cx="0" cy="29968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2203B08-B09A-C7D2-4CC8-E998D5FC2FBA}"/>
              </a:ext>
            </a:extLst>
          </p:cNvPr>
          <p:cNvSpPr txBox="1"/>
          <p:nvPr/>
        </p:nvSpPr>
        <p:spPr>
          <a:xfrm>
            <a:off x="2158599" y="965203"/>
            <a:ext cx="956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Duration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8F190-0E45-2CD9-32A8-38F180965E23}"/>
              </a:ext>
            </a:extLst>
          </p:cNvPr>
          <p:cNvSpPr txBox="1"/>
          <p:nvPr/>
        </p:nvSpPr>
        <p:spPr>
          <a:xfrm>
            <a:off x="2929723" y="817240"/>
            <a:ext cx="19613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Current HR/Max HR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895E9D-735B-63C4-1FAE-D59ADC19C368}"/>
              </a:ext>
            </a:extLst>
          </p:cNvPr>
          <p:cNvSpPr txBox="1"/>
          <p:nvPr/>
        </p:nvSpPr>
        <p:spPr>
          <a:xfrm>
            <a:off x="4884348" y="935301"/>
            <a:ext cx="4744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Constant used to estimate the lactate to heart rate ratios in men (y=1.92) and women (y=1.68)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A9F3B45-C41F-645D-A2FF-DC15CA3EC19F}"/>
                  </a:ext>
                </a:extLst>
              </p:cNvPr>
              <p:cNvSpPr txBox="1"/>
              <p:nvPr/>
            </p:nvSpPr>
            <p:spPr>
              <a:xfrm>
                <a:off x="246651" y="1480058"/>
                <a:ext cx="5661913" cy="6707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𝑇𝑅𝐼𝑀𝑃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𝐻𝑅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0.64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p>
                          </m:s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A9F3B45-C41F-645D-A2FF-DC15CA3EC1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51" y="1480058"/>
                <a:ext cx="5661913" cy="6707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520DBF0-57BD-42B7-A43D-064B945E18E9}"/>
              </a:ext>
            </a:extLst>
          </p:cNvPr>
          <p:cNvSpPr txBox="1"/>
          <p:nvPr/>
        </p:nvSpPr>
        <p:spPr>
          <a:xfrm>
            <a:off x="1885883" y="6285153"/>
            <a:ext cx="8439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*References available in our paper, Multimodal Framework for Soldier Fatigue Prediction, I/ITSEC 2024 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4DF6F6C-F97F-B168-FF12-9B45FDACB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3" b="-1"/>
          <a:stretch/>
        </p:blipFill>
        <p:spPr>
          <a:xfrm>
            <a:off x="6270648" y="3713619"/>
            <a:ext cx="5590786" cy="2571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0859F0-8587-EC13-0AF0-EBCE0E824A68}"/>
              </a:ext>
            </a:extLst>
          </p:cNvPr>
          <p:cNvSpPr txBox="1"/>
          <p:nvPr/>
        </p:nvSpPr>
        <p:spPr>
          <a:xfrm>
            <a:off x="608735" y="1548860"/>
            <a:ext cx="53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(1)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410639F-2484-065C-FCCD-03687CE03BCF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rot="10800000" flipV="1">
            <a:off x="4621086" y="1227688"/>
            <a:ext cx="263263" cy="392033"/>
          </a:xfrm>
          <a:prstGeom prst="bentConnector2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27C2429-F91A-8962-E7D7-0F60EA031D69}"/>
              </a:ext>
            </a:extLst>
          </p:cNvPr>
          <p:cNvCxnSpPr>
            <a:cxnSpLocks/>
          </p:cNvCxnSpPr>
          <p:nvPr/>
        </p:nvCxnSpPr>
        <p:spPr bwMode="auto">
          <a:xfrm>
            <a:off x="3414056" y="1155794"/>
            <a:ext cx="0" cy="4322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DCC8801-8F7E-69F0-53C8-8C00EE122D97}"/>
                  </a:ext>
                </a:extLst>
              </p:cNvPr>
              <p:cNvSpPr txBox="1"/>
              <p:nvPr/>
            </p:nvSpPr>
            <p:spPr>
              <a:xfrm>
                <a:off x="5007549" y="1900218"/>
                <a:ext cx="6707373" cy="7026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𝐴𝑐𝑢𝑡𝑒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𝑊𝑜𝑟𝑘𝑙𝑜𝑎𝑑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b="0" i="1" smtClean="0">
                              <a:solidFill>
                                <a:srgbClr val="7DB060"/>
                              </a:solidFill>
                              <a:latin typeface="Cambria Math" panose="02040503050406030204" pitchFamily="18" charset="0"/>
                            </a:rPr>
                            <m:t>𝑝𝑎𝑠𝑡</m:t>
                          </m:r>
                          <m:r>
                            <a:rPr lang="en-US" sz="1800" b="0" i="1" smtClean="0">
                              <a:solidFill>
                                <a:srgbClr val="7DB060"/>
                              </a:solidFill>
                              <a:latin typeface="Cambria Math" panose="02040503050406030204" pitchFamily="18" charset="0"/>
                            </a:rPr>
                            <m:t> 20 </m:t>
                          </m:r>
                          <m:r>
                            <a:rPr lang="en-US" sz="1800" b="0" i="1" smtClean="0">
                              <a:solidFill>
                                <a:srgbClr val="7DB06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sz="1800" b="0" i="1" smtClean="0">
                              <a:solidFill>
                                <a:srgbClr val="7DB06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b>
                        <m:sup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𝑇𝑅𝐼𝑀𝑃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DCC8801-8F7E-69F0-53C8-8C00EE122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549" y="1900218"/>
                <a:ext cx="6707373" cy="70262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9CBCA09-68D7-74C8-7028-B4EA62945B10}"/>
                  </a:ext>
                </a:extLst>
              </p:cNvPr>
              <p:cNvSpPr txBox="1"/>
              <p:nvPr/>
            </p:nvSpPr>
            <p:spPr>
              <a:xfrm>
                <a:off x="5164276" y="2667896"/>
                <a:ext cx="6707373" cy="7037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𝐶h𝑟𝑜𝑛𝑖𝑐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𝑊𝑜𝑟𝑘𝑙𝑜𝑎𝑑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b="0" i="1" smtClean="0">
                              <a:solidFill>
                                <a:srgbClr val="926EA3"/>
                              </a:solidFill>
                              <a:latin typeface="Cambria Math" panose="02040503050406030204" pitchFamily="18" charset="0"/>
                            </a:rPr>
                            <m:t>𝑠𝑡𝑎𝑟𝑡</m:t>
                          </m:r>
                          <m:r>
                            <a:rPr lang="en-US" sz="1800" b="0" i="1" smtClean="0">
                              <a:solidFill>
                                <a:srgbClr val="926EA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926EA3"/>
                              </a:solidFill>
                              <a:latin typeface="Cambria Math" panose="02040503050406030204" pitchFamily="18" charset="0"/>
                            </a:rPr>
                            <m:t>𝑡𝑜</m:t>
                          </m:r>
                          <m:r>
                            <a:rPr lang="en-US" sz="1800" b="0" i="1" smtClean="0">
                              <a:solidFill>
                                <a:srgbClr val="926EA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926EA3"/>
                              </a:solidFill>
                              <a:latin typeface="Cambria Math" panose="02040503050406030204" pitchFamily="18" charset="0"/>
                            </a:rPr>
                            <m:t>𝑡𝑎𝑟𝑔𝑒𝑡</m:t>
                          </m:r>
                          <m:r>
                            <a:rPr lang="en-US" sz="1800" b="0" i="1" smtClean="0">
                              <a:solidFill>
                                <a:srgbClr val="926EA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0" i="1" smtClean="0">
                              <a:solidFill>
                                <a:srgbClr val="926EA3"/>
                              </a:solidFill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sub>
                        <m:sup/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𝑇𝑅𝐼𝑀𝑃</m:t>
                          </m:r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9CBCA09-68D7-74C8-7028-B4EA62945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276" y="2667896"/>
                <a:ext cx="6707373" cy="7037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A101B7-5EB0-D366-44BA-927502E31356}"/>
              </a:ext>
            </a:extLst>
          </p:cNvPr>
          <p:cNvCxnSpPr/>
          <p:nvPr/>
        </p:nvCxnSpPr>
        <p:spPr bwMode="auto">
          <a:xfrm>
            <a:off x="6096000" y="2667896"/>
            <a:ext cx="526557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F5C53D-D026-28CC-569F-7B76A3E4F6E0}"/>
                  </a:ext>
                </a:extLst>
              </p:cNvPr>
              <p:cNvSpPr txBox="1"/>
              <p:nvPr/>
            </p:nvSpPr>
            <p:spPr>
              <a:xfrm>
                <a:off x="535252" y="2468209"/>
                <a:ext cx="61068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𝐴𝑐𝑢𝑡𝑒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𝐶h𝑟𝑜𝑛𝑖𝑐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𝑊𝑜𝑟𝑘𝑙𝑜𝑎𝑑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𝑅𝑎𝑡𝑖𝑜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𝐴𝐶𝑊𝑅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)=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F5C53D-D026-28CC-569F-7B76A3E4F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52" y="2468209"/>
                <a:ext cx="610688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02AF12E6-AE2B-1BD8-2F61-C0B4AE58C048}"/>
              </a:ext>
            </a:extLst>
          </p:cNvPr>
          <p:cNvSpPr txBox="1"/>
          <p:nvPr/>
        </p:nvSpPr>
        <p:spPr>
          <a:xfrm>
            <a:off x="608735" y="2452820"/>
            <a:ext cx="53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(2)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6DCD5E4-911C-DB74-EDAB-3832FD49FEDF}"/>
              </a:ext>
            </a:extLst>
          </p:cNvPr>
          <p:cNvSpPr txBox="1"/>
          <p:nvPr/>
        </p:nvSpPr>
        <p:spPr>
          <a:xfrm>
            <a:off x="9158648" y="3461972"/>
            <a:ext cx="2332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DB060"/>
                </a:solidFill>
              </a:rPr>
              <a:t>Acute workload window</a:t>
            </a:r>
            <a:endParaRPr lang="en-US" dirty="0">
              <a:solidFill>
                <a:srgbClr val="7DB06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724D17-64CA-64C5-C2AF-8FCF7259D4F5}"/>
              </a:ext>
            </a:extLst>
          </p:cNvPr>
          <p:cNvSpPr txBox="1"/>
          <p:nvPr/>
        </p:nvSpPr>
        <p:spPr>
          <a:xfrm>
            <a:off x="6657066" y="3707033"/>
            <a:ext cx="2501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926EA3"/>
                </a:solidFill>
              </a:rPr>
              <a:t>Chronic workload window</a:t>
            </a:r>
            <a:endParaRPr lang="en-US" dirty="0">
              <a:solidFill>
                <a:srgbClr val="926EA3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F349EF-9F0F-D807-1C4D-729FCF2E386C}"/>
              </a:ext>
            </a:extLst>
          </p:cNvPr>
          <p:cNvSpPr txBox="1"/>
          <p:nvPr/>
        </p:nvSpPr>
        <p:spPr>
          <a:xfrm>
            <a:off x="608735" y="3693778"/>
            <a:ext cx="538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(3)</a:t>
            </a:r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380F24C-4507-2083-24D7-B476F65E74B8}"/>
                  </a:ext>
                </a:extLst>
              </p:cNvPr>
              <p:cNvSpPr txBox="1"/>
              <p:nvPr/>
            </p:nvSpPr>
            <p:spPr>
              <a:xfrm>
                <a:off x="-57405" y="3550565"/>
                <a:ext cx="6779638" cy="6865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𝑎𝑡𝑖𝑔𝑢𝑒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𝑠𝑡𝑎𝑡𝑒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𝐴𝐶𝑊𝑅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&lt;1.3</m:t>
                              </m:r>
                            </m:e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&amp;1, 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𝐴𝐶𝑊𝑅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≥1.3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380F24C-4507-2083-24D7-B476F65E74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405" y="3550565"/>
                <a:ext cx="6779638" cy="68653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34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65" y="0"/>
            <a:ext cx="10114384" cy="795130"/>
          </a:xfrm>
        </p:spPr>
        <p:txBody>
          <a:bodyPr/>
          <a:lstStyle/>
          <a:p>
            <a:r>
              <a:rPr lang="en-US" dirty="0"/>
              <a:t>Processed Data Summary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D9D9F-CC17-5D0D-7CBA-2E0461913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546747"/>
              </p:ext>
            </p:extLst>
          </p:nvPr>
        </p:nvGraphicFramePr>
        <p:xfrm>
          <a:off x="1251675" y="951162"/>
          <a:ext cx="9688650" cy="369302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3229550">
                  <a:extLst>
                    <a:ext uri="{9D8B030D-6E8A-4147-A177-3AD203B41FA5}">
                      <a16:colId xmlns:a16="http://schemas.microsoft.com/office/drawing/2014/main" val="3322811108"/>
                    </a:ext>
                  </a:extLst>
                </a:gridCol>
                <a:gridCol w="3229550">
                  <a:extLst>
                    <a:ext uri="{9D8B030D-6E8A-4147-A177-3AD203B41FA5}">
                      <a16:colId xmlns:a16="http://schemas.microsoft.com/office/drawing/2014/main" val="1856592180"/>
                    </a:ext>
                  </a:extLst>
                </a:gridCol>
                <a:gridCol w="3229550">
                  <a:extLst>
                    <a:ext uri="{9D8B030D-6E8A-4147-A177-3AD203B41FA5}">
                      <a16:colId xmlns:a16="http://schemas.microsoft.com/office/drawing/2014/main" val="3973837934"/>
                    </a:ext>
                  </a:extLst>
                </a:gridCol>
              </a:tblGrid>
              <a:tr h="69072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Prediction Horizon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02003" marR="102003" marT="51001" marB="51001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Number of Observations (from 33 participants)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02003" marR="102003" marT="51001" marB="51001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7521552"/>
                  </a:ext>
                </a:extLst>
              </a:tr>
              <a:tr h="8622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defTabSz="121917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Fatigued (%)</a:t>
                      </a:r>
                    </a:p>
                  </a:txBody>
                  <a:tcPr marL="102003" marR="102003" marT="51001" marB="51001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121917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Not Fatigued (%)</a:t>
                      </a:r>
                    </a:p>
                  </a:txBody>
                  <a:tcPr marL="102003" marR="102003" marT="51001" marB="51001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564323"/>
                  </a:ext>
                </a:extLst>
              </a:tr>
              <a:tr h="5350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5 minutes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61 (4.4%)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1329 (95.6%)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228678"/>
                  </a:ext>
                </a:extLst>
              </a:tr>
              <a:tr h="5350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15 minutes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78 (5.5%)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1343 (94.5%)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9511645"/>
                  </a:ext>
                </a:extLst>
              </a:tr>
              <a:tr h="5350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30 minutes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78 (6.1%)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1211 (93.9%)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911714"/>
                  </a:ext>
                </a:extLst>
              </a:tr>
              <a:tr h="5350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60 minutes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93 (9.0%)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</a:rPr>
                        <a:t>938 (91.0%)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1227" marR="131227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575850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F9F39BE-AD8D-74AB-A773-263EDF6F4895}"/>
              </a:ext>
            </a:extLst>
          </p:cNvPr>
          <p:cNvSpPr txBox="1">
            <a:spLocks/>
          </p:cNvSpPr>
          <p:nvPr/>
        </p:nvSpPr>
        <p:spPr bwMode="auto">
          <a:xfrm>
            <a:off x="579550" y="4800221"/>
            <a:ext cx="11250613" cy="133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Removed over 70% of participants that did not experience fatigue at least once during the ruck from model training to reduce label imbalance.</a:t>
            </a:r>
          </a:p>
          <a:p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Used 80/20 strategized split by participant separate train and test sets.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023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63" y="0"/>
            <a:ext cx="10928859" cy="795130"/>
          </a:xfrm>
        </p:spPr>
        <p:txBody>
          <a:bodyPr/>
          <a:lstStyle/>
          <a:p>
            <a:r>
              <a:rPr lang="en-US" dirty="0"/>
              <a:t>Results - Prediction Performance for Varying Time Horizons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AF00235-18E1-426E-DEEB-91BD2D921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365700"/>
              </p:ext>
            </p:extLst>
          </p:nvPr>
        </p:nvGraphicFramePr>
        <p:xfrm>
          <a:off x="292040" y="1050924"/>
          <a:ext cx="11607920" cy="301575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153600">
                  <a:extLst>
                    <a:ext uri="{9D8B030D-6E8A-4147-A177-3AD203B41FA5}">
                      <a16:colId xmlns:a16="http://schemas.microsoft.com/office/drawing/2014/main" val="4131009236"/>
                    </a:ext>
                  </a:extLst>
                </a:gridCol>
                <a:gridCol w="2467703">
                  <a:extLst>
                    <a:ext uri="{9D8B030D-6E8A-4147-A177-3AD203B41FA5}">
                      <a16:colId xmlns:a16="http://schemas.microsoft.com/office/drawing/2014/main" val="4081617484"/>
                    </a:ext>
                  </a:extLst>
                </a:gridCol>
                <a:gridCol w="2467703">
                  <a:extLst>
                    <a:ext uri="{9D8B030D-6E8A-4147-A177-3AD203B41FA5}">
                      <a16:colId xmlns:a16="http://schemas.microsoft.com/office/drawing/2014/main" val="3818246111"/>
                    </a:ext>
                  </a:extLst>
                </a:gridCol>
                <a:gridCol w="2361844">
                  <a:extLst>
                    <a:ext uri="{9D8B030D-6E8A-4147-A177-3AD203B41FA5}">
                      <a16:colId xmlns:a16="http://schemas.microsoft.com/office/drawing/2014/main" val="1413029825"/>
                    </a:ext>
                  </a:extLst>
                </a:gridCol>
                <a:gridCol w="2157070">
                  <a:extLst>
                    <a:ext uri="{9D8B030D-6E8A-4147-A177-3AD203B41FA5}">
                      <a16:colId xmlns:a16="http://schemas.microsoft.com/office/drawing/2014/main" val="3624616739"/>
                    </a:ext>
                  </a:extLst>
                </a:gridCol>
              </a:tblGrid>
              <a:tr h="61545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Prediction Horizon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Accuracy*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Balanced Accuracy*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Recall*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Specificity*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6249241"/>
                  </a:ext>
                </a:extLst>
              </a:tr>
              <a:tr h="5539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5 minutes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0.87 (± 0.01)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0.84 (± 0.03)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0.81 (± 0.05)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0.87 (± 0.01)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1580995"/>
                  </a:ext>
                </a:extLst>
              </a:tr>
              <a:tr h="6154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15 minutes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0.77 (± 0.02)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0.74 (± 0.02)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0.71 (± 0.05)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0.78 (± 0.02)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5778733"/>
                  </a:ext>
                </a:extLst>
              </a:tr>
              <a:tr h="6154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30 minutes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0.70 (± 0.02)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0.70 (± 0.03)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0.70 (± 0.06)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0.70 (± 0.02)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736277"/>
                  </a:ext>
                </a:extLst>
              </a:tr>
              <a:tr h="61545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60 minutes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0.76 (± 0.02)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0.67 (± 0.03)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0.55 (± 0.06)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0.78 (± 0.02)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8355" marR="13835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169524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61096EF-32C5-ADF5-C0C2-501C8CC8FF4E}"/>
              </a:ext>
            </a:extLst>
          </p:cNvPr>
          <p:cNvSpPr txBox="1">
            <a:spLocks/>
          </p:cNvSpPr>
          <p:nvPr/>
        </p:nvSpPr>
        <p:spPr bwMode="auto">
          <a:xfrm>
            <a:off x="470693" y="4575132"/>
            <a:ext cx="11250613" cy="156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Given the nature of the unbalanced dataset, balance accuracy was used as the main performance metric for the final model selection and evaluation.</a:t>
            </a:r>
          </a:p>
          <a:p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Performance degrades quickly as the prediction horizon increases.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6A32F7-0076-A503-91E7-3D55FF6E100D}"/>
              </a:ext>
            </a:extLst>
          </p:cNvPr>
          <p:cNvSpPr txBox="1"/>
          <p:nvPr/>
        </p:nvSpPr>
        <p:spPr>
          <a:xfrm>
            <a:off x="7397598" y="4066674"/>
            <a:ext cx="4615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*All measures +/- 95% Confidence Interval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65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65" y="0"/>
            <a:ext cx="10114384" cy="795130"/>
          </a:xfrm>
        </p:spPr>
        <p:txBody>
          <a:bodyPr/>
          <a:lstStyle/>
          <a:p>
            <a:r>
              <a:rPr lang="en-US" dirty="0"/>
              <a:t>Results - Prediction Sensitivity to Input Data Types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3B5A9EE-0164-C3FD-6DED-288E5F9CD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709547"/>
              </p:ext>
            </p:extLst>
          </p:nvPr>
        </p:nvGraphicFramePr>
        <p:xfrm>
          <a:off x="260690" y="1042737"/>
          <a:ext cx="11670620" cy="2669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9496">
                  <a:extLst>
                    <a:ext uri="{9D8B030D-6E8A-4147-A177-3AD203B41FA5}">
                      <a16:colId xmlns:a16="http://schemas.microsoft.com/office/drawing/2014/main" val="3590009939"/>
                    </a:ext>
                  </a:extLst>
                </a:gridCol>
                <a:gridCol w="2330281">
                  <a:extLst>
                    <a:ext uri="{9D8B030D-6E8A-4147-A177-3AD203B41FA5}">
                      <a16:colId xmlns:a16="http://schemas.microsoft.com/office/drawing/2014/main" val="2194033178"/>
                    </a:ext>
                  </a:extLst>
                </a:gridCol>
                <a:gridCol w="2330281">
                  <a:extLst>
                    <a:ext uri="{9D8B030D-6E8A-4147-A177-3AD203B41FA5}">
                      <a16:colId xmlns:a16="http://schemas.microsoft.com/office/drawing/2014/main" val="3995082539"/>
                    </a:ext>
                  </a:extLst>
                </a:gridCol>
                <a:gridCol w="2330281">
                  <a:extLst>
                    <a:ext uri="{9D8B030D-6E8A-4147-A177-3AD203B41FA5}">
                      <a16:colId xmlns:a16="http://schemas.microsoft.com/office/drawing/2014/main" val="1995695252"/>
                    </a:ext>
                  </a:extLst>
                </a:gridCol>
                <a:gridCol w="2330281">
                  <a:extLst>
                    <a:ext uri="{9D8B030D-6E8A-4147-A177-3AD203B41FA5}">
                      <a16:colId xmlns:a16="http://schemas.microsoft.com/office/drawing/2014/main" val="3491085754"/>
                    </a:ext>
                  </a:extLst>
                </a:gridCol>
              </a:tblGrid>
              <a:tr h="5410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Data Source(s)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Accuracy* 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Balanced Accuracy*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Recall*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Specificity*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727966"/>
                  </a:ext>
                </a:extLst>
              </a:tr>
              <a:tr h="7069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Wearable (Polar)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0.73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(± 0.02)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0.69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(± 0.03)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0.64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(± 0.06)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0.74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(± 0.02)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896063"/>
                  </a:ext>
                </a:extLst>
              </a:tr>
              <a:tr h="7069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Wearables (IMUs)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0.68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(± 0.02)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0.67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(± 0.02)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0.64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(± 0.06)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0.69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(± 0.03)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3347940"/>
                  </a:ext>
                </a:extLst>
              </a:tr>
              <a:tr h="7069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Wearables (Polar, IMUs)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</a:rPr>
                        <a:t>0.60 </a:t>
                      </a: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</a:rPr>
                        <a:t>(± 0.02)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0.69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(± 0.02)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0.80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(± 0.05)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</a:rPr>
                        <a:t>0.59 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(± 0.02)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</a:endParaRPr>
                    </a:p>
                  </a:txBody>
                  <a:tcPr marL="135268" marR="13526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6795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B0CC6F7-D233-C947-B67A-7C653B889220}"/>
              </a:ext>
            </a:extLst>
          </p:cNvPr>
          <p:cNvSpPr txBox="1"/>
          <p:nvPr/>
        </p:nvSpPr>
        <p:spPr>
          <a:xfrm>
            <a:off x="3621505" y="3712365"/>
            <a:ext cx="8309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*All measures +/- 95% Confidence Interval           </a:t>
            </a:r>
            <a:r>
              <a:rPr lang="en-US" sz="1800" b="1" dirty="0"/>
              <a:t>Best performance in bold</a:t>
            </a:r>
            <a:endParaRPr lang="en-US" b="1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6F901B9-2A0B-C5C7-884E-36F2515F512A}"/>
              </a:ext>
            </a:extLst>
          </p:cNvPr>
          <p:cNvSpPr txBox="1">
            <a:spLocks/>
          </p:cNvSpPr>
          <p:nvPr/>
        </p:nvSpPr>
        <p:spPr bwMode="auto">
          <a:xfrm>
            <a:off x="470693" y="4254289"/>
            <a:ext cx="11250613" cy="1560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Slight decrease (-1.4%) in balanced accuracy observed when using only wearable data (compared to 0.70 when using all data).</a:t>
            </a:r>
          </a:p>
          <a:p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Using advanced movement data (walking posture and technique) from IMUs in addition to simple movement and physiology data from a fitness tracker improved predicting fatigue instances but did not improve balanced accuracy.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53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65" y="0"/>
            <a:ext cx="10114384" cy="795130"/>
          </a:xfrm>
        </p:spPr>
        <p:txBody>
          <a:bodyPr/>
          <a:lstStyle/>
          <a:p>
            <a:r>
              <a:rPr lang="en-US" dirty="0"/>
              <a:t>Results – Explainability via Shapley Values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ACFF7F-EBE8-F009-81BE-E6B904C1B13F}"/>
              </a:ext>
            </a:extLst>
          </p:cNvPr>
          <p:cNvSpPr/>
          <p:nvPr/>
        </p:nvSpPr>
        <p:spPr bwMode="auto">
          <a:xfrm>
            <a:off x="1849425" y="4989095"/>
            <a:ext cx="8710863" cy="110690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Feature importance technique enables personalized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understanding of the prediction.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33DC4-C29D-2CFD-1271-1C14799FD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95"/>
          <a:stretch/>
        </p:blipFill>
        <p:spPr>
          <a:xfrm>
            <a:off x="0" y="1120459"/>
            <a:ext cx="6046045" cy="3520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36897-03EE-BC82-5FA9-15AFCEE83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99"/>
          <a:stretch/>
        </p:blipFill>
        <p:spPr>
          <a:xfrm>
            <a:off x="6046045" y="1120459"/>
            <a:ext cx="6127145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3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65" y="0"/>
            <a:ext cx="10114384" cy="795130"/>
          </a:xfrm>
        </p:spPr>
        <p:txBody>
          <a:bodyPr/>
          <a:lstStyle/>
          <a:p>
            <a:r>
              <a:rPr lang="en-US" dirty="0"/>
              <a:t>Use Case: Proof-of-Concept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FB569-2066-7DF1-5234-0F56B8061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69"/>
          <a:stretch/>
        </p:blipFill>
        <p:spPr>
          <a:xfrm>
            <a:off x="650306" y="822192"/>
            <a:ext cx="7675546" cy="55683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1EDDBB-2FF8-BF63-2A2F-A533AE697A6C}"/>
              </a:ext>
            </a:extLst>
          </p:cNvPr>
          <p:cNvSpPr/>
          <p:nvPr/>
        </p:nvSpPr>
        <p:spPr bwMode="auto">
          <a:xfrm>
            <a:off x="2470484" y="3396916"/>
            <a:ext cx="5710990" cy="279533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A261D-FCE1-88BC-2CC7-4EF3EC1D862F}"/>
              </a:ext>
            </a:extLst>
          </p:cNvPr>
          <p:cNvSpPr/>
          <p:nvPr/>
        </p:nvSpPr>
        <p:spPr bwMode="auto">
          <a:xfrm>
            <a:off x="3978442" y="1604211"/>
            <a:ext cx="1315453" cy="1395663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97AB55DC-CD5E-374A-525E-FCF91E3A536E}"/>
              </a:ext>
            </a:extLst>
          </p:cNvPr>
          <p:cNvCxnSpPr>
            <a:cxnSpLocks/>
            <a:stCxn id="10" idx="0"/>
          </p:cNvCxnSpPr>
          <p:nvPr/>
        </p:nvCxnSpPr>
        <p:spPr bwMode="auto">
          <a:xfrm rot="5400000" flipH="1" flipV="1">
            <a:off x="6430579" y="-587243"/>
            <a:ext cx="397044" cy="3985864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5B4BA02E-F576-23D1-3D82-28BE5A34F106}"/>
              </a:ext>
            </a:extLst>
          </p:cNvPr>
          <p:cNvCxnSpPr>
            <a:cxnSpLocks/>
            <a:stCxn id="8" idx="0"/>
          </p:cNvCxnSpPr>
          <p:nvPr/>
        </p:nvCxnSpPr>
        <p:spPr bwMode="auto">
          <a:xfrm rot="16200000" flipH="1">
            <a:off x="6487026" y="2235869"/>
            <a:ext cx="1143000" cy="3465095"/>
          </a:xfrm>
          <a:prstGeom prst="bentConnector4">
            <a:avLst>
              <a:gd name="adj1" fmla="val -20000"/>
              <a:gd name="adj2" fmla="val 91204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404EF91-A560-0B60-FC69-DEB58BA48DCD}"/>
              </a:ext>
            </a:extLst>
          </p:cNvPr>
          <p:cNvSpPr txBox="1"/>
          <p:nvPr/>
        </p:nvSpPr>
        <p:spPr>
          <a:xfrm>
            <a:off x="8871286" y="4247529"/>
            <a:ext cx="309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Overview of the soldier’s fatigue states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431FF1-C711-819D-8037-5162FDDFF1EA}"/>
              </a:ext>
            </a:extLst>
          </p:cNvPr>
          <p:cNvSpPr txBox="1"/>
          <p:nvPr/>
        </p:nvSpPr>
        <p:spPr>
          <a:xfrm>
            <a:off x="8871286" y="1007112"/>
            <a:ext cx="3096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Highlight ones that need immediate attention to reduce potential injuries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5027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EBD710-56FF-6F32-70A3-391B5BFB5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1EBC39-FB93-0CE4-C753-E9F35495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964D94-A717-CFB3-AB6B-2D5C53C67C3E}"/>
              </a:ext>
            </a:extLst>
          </p:cNvPr>
          <p:cNvGrpSpPr/>
          <p:nvPr/>
        </p:nvGrpSpPr>
        <p:grpSpPr>
          <a:xfrm>
            <a:off x="964508" y="1058382"/>
            <a:ext cx="1770035" cy="2522038"/>
            <a:chOff x="426628" y="1291682"/>
            <a:chExt cx="1770035" cy="25220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6DCB15-AEBC-C02B-2D30-FDC1DBF24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602" r="8333"/>
            <a:stretch/>
          </p:blipFill>
          <p:spPr>
            <a:xfrm>
              <a:off x="605675" y="1291682"/>
              <a:ext cx="1411943" cy="15793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68E247-9326-F9F7-CDDB-69212CB23322}"/>
                </a:ext>
              </a:extLst>
            </p:cNvPr>
            <p:cNvSpPr txBox="1"/>
            <p:nvPr/>
          </p:nvSpPr>
          <p:spPr>
            <a:xfrm>
              <a:off x="426628" y="2921168"/>
              <a:ext cx="177003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Louis Kim</a:t>
              </a:r>
            </a:p>
            <a:p>
              <a:pPr algn="ctr"/>
              <a:r>
                <a:rPr lang="en-US" sz="1600" dirty="0"/>
                <a:t>Principal Scientist</a:t>
              </a:r>
            </a:p>
            <a:p>
              <a:pPr algn="ctr"/>
              <a:r>
                <a:rPr lang="en-US" sz="1600" i="1" dirty="0"/>
                <a:t>Machine Learning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AC35DC-D48C-2D63-9100-7647A9BF9A22}"/>
              </a:ext>
            </a:extLst>
          </p:cNvPr>
          <p:cNvGrpSpPr/>
          <p:nvPr/>
        </p:nvGrpSpPr>
        <p:grpSpPr>
          <a:xfrm>
            <a:off x="2914870" y="1051920"/>
            <a:ext cx="1646605" cy="2528503"/>
            <a:chOff x="2729521" y="1285217"/>
            <a:chExt cx="1646605" cy="25285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BF4AF66-B56A-73F8-6DD2-BDFF3A4D6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33" r="8333"/>
            <a:stretch/>
          </p:blipFill>
          <p:spPr>
            <a:xfrm>
              <a:off x="2846853" y="1285217"/>
              <a:ext cx="1411945" cy="158579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CD5124-39AE-850D-3DAD-7816A128A4EC}"/>
                </a:ext>
              </a:extLst>
            </p:cNvPr>
            <p:cNvSpPr txBox="1"/>
            <p:nvPr/>
          </p:nvSpPr>
          <p:spPr>
            <a:xfrm>
              <a:off x="2729521" y="2921168"/>
              <a:ext cx="164660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Connor Diehl</a:t>
              </a:r>
            </a:p>
            <a:p>
              <a:pPr algn="ctr"/>
              <a:r>
                <a:rPr lang="en-US" sz="1600" dirty="0"/>
                <a:t>Senior Scientist</a:t>
              </a:r>
            </a:p>
            <a:p>
              <a:pPr algn="ctr"/>
              <a:r>
                <a:rPr lang="en-US" sz="1600" i="1" dirty="0"/>
                <a:t>Software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18D9BD9-232E-A87A-A9E1-D14510B1AE51}"/>
              </a:ext>
            </a:extLst>
          </p:cNvPr>
          <p:cNvGrpSpPr/>
          <p:nvPr/>
        </p:nvGrpSpPr>
        <p:grpSpPr>
          <a:xfrm>
            <a:off x="4640012" y="976866"/>
            <a:ext cx="1998816" cy="2603557"/>
            <a:chOff x="4599682" y="1210163"/>
            <a:chExt cx="1998816" cy="26035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5F513F2-73DA-4AF7-7E9D-C797027FD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921" r="7291"/>
            <a:stretch/>
          </p:blipFill>
          <p:spPr>
            <a:xfrm>
              <a:off x="4893119" y="1210163"/>
              <a:ext cx="1411944" cy="166084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E847D3C-CF27-E133-212A-675A85012F7E}"/>
                </a:ext>
              </a:extLst>
            </p:cNvPr>
            <p:cNvSpPr txBox="1"/>
            <p:nvPr/>
          </p:nvSpPr>
          <p:spPr>
            <a:xfrm>
              <a:off x="4599682" y="2921168"/>
              <a:ext cx="1998816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Ryan Dougherty</a:t>
              </a:r>
            </a:p>
            <a:p>
              <a:pPr algn="ctr"/>
              <a:r>
                <a:rPr lang="en-US" sz="1600" dirty="0"/>
                <a:t>Senior Scientist</a:t>
              </a:r>
            </a:p>
            <a:p>
              <a:pPr algn="ctr"/>
              <a:r>
                <a:rPr lang="en-US" sz="1600" i="1" dirty="0"/>
                <a:t>Machine Learning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05C611-C268-870C-D0C6-9B5618659A1F}"/>
              </a:ext>
            </a:extLst>
          </p:cNvPr>
          <p:cNvGrpSpPr/>
          <p:nvPr/>
        </p:nvGrpSpPr>
        <p:grpSpPr>
          <a:xfrm>
            <a:off x="6768244" y="1099363"/>
            <a:ext cx="1757596" cy="2481058"/>
            <a:chOff x="6705561" y="1332660"/>
            <a:chExt cx="1757596" cy="24810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100EDB-58A8-8E1B-66A5-EB255B31A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48" r="14470"/>
            <a:stretch/>
          </p:blipFill>
          <p:spPr>
            <a:xfrm>
              <a:off x="6939384" y="1332660"/>
              <a:ext cx="1289953" cy="153835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31D98D-E265-539D-AF0C-C528CBBA9528}"/>
                </a:ext>
              </a:extLst>
            </p:cNvPr>
            <p:cNvSpPr txBox="1"/>
            <p:nvPr/>
          </p:nvSpPr>
          <p:spPr>
            <a:xfrm>
              <a:off x="6705561" y="2921166"/>
              <a:ext cx="1757596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Dr. Kelly Hale</a:t>
              </a:r>
            </a:p>
            <a:p>
              <a:pPr algn="ctr"/>
              <a:r>
                <a:rPr lang="en-US" sz="1600" dirty="0"/>
                <a:t>Principal Scientist</a:t>
              </a:r>
            </a:p>
            <a:p>
              <a:pPr algn="ctr"/>
              <a:r>
                <a:rPr lang="en-US" sz="1600" i="1" dirty="0"/>
                <a:t>UX/Human Perf.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81D025C-112D-223C-B431-5B3D5E4A2F43}"/>
              </a:ext>
            </a:extLst>
          </p:cNvPr>
          <p:cNvGrpSpPr/>
          <p:nvPr/>
        </p:nvGrpSpPr>
        <p:grpSpPr>
          <a:xfrm>
            <a:off x="8777054" y="867185"/>
            <a:ext cx="2109231" cy="2713235"/>
            <a:chOff x="8169714" y="1100482"/>
            <a:chExt cx="2109231" cy="2713235"/>
          </a:xfrm>
        </p:grpSpPr>
        <p:pic>
          <p:nvPicPr>
            <p:cNvPr id="4098" name="Picture 2" descr="Photo for akw4131 (Andrea K. Webb)">
              <a:extLst>
                <a:ext uri="{FF2B5EF4-FFF2-40B4-BE49-F238E27FC236}">
                  <a16:creationId xmlns:a16="http://schemas.microsoft.com/office/drawing/2014/main" id="{2E25305F-430A-7F8A-A4C2-52A5412B7F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9" r="22809"/>
            <a:stretch/>
          </p:blipFill>
          <p:spPr bwMode="auto">
            <a:xfrm>
              <a:off x="8518358" y="1100482"/>
              <a:ext cx="1411945" cy="177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DEC4B7-F549-C639-633A-172CEE573991}"/>
                </a:ext>
              </a:extLst>
            </p:cNvPr>
            <p:cNvSpPr txBox="1"/>
            <p:nvPr/>
          </p:nvSpPr>
          <p:spPr>
            <a:xfrm>
              <a:off x="8169714" y="2921165"/>
              <a:ext cx="210923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Dr. Andrea Webb</a:t>
              </a:r>
            </a:p>
            <a:p>
              <a:pPr algn="ctr"/>
              <a:r>
                <a:rPr lang="en-US" sz="1600" dirty="0"/>
                <a:t>Chief Scientist</a:t>
              </a:r>
            </a:p>
            <a:p>
              <a:pPr algn="ctr"/>
              <a:r>
                <a:rPr lang="en-US" sz="1600" i="1" dirty="0"/>
                <a:t>Human Centered Sol.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A006C1C-FC5A-7E04-BF95-8CF8E51F1FEF}"/>
              </a:ext>
            </a:extLst>
          </p:cNvPr>
          <p:cNvSpPr txBox="1"/>
          <p:nvPr/>
        </p:nvSpPr>
        <p:spPr>
          <a:xfrm>
            <a:off x="1830494" y="5541545"/>
            <a:ext cx="24034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Hope Mango</a:t>
            </a:r>
          </a:p>
          <a:p>
            <a:pPr algn="ctr"/>
            <a:r>
              <a:rPr lang="en-US" sz="1600" dirty="0"/>
              <a:t>Analyst</a:t>
            </a:r>
          </a:p>
          <a:p>
            <a:pPr algn="ctr"/>
            <a:r>
              <a:rPr lang="en-US" sz="1600" i="1" dirty="0"/>
              <a:t>Modeling and Simulation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37247D-4EC3-15B8-0788-04AE93A6EF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447" t="9425" r="11435"/>
          <a:stretch/>
        </p:blipFill>
        <p:spPr>
          <a:xfrm>
            <a:off x="2298829" y="3962906"/>
            <a:ext cx="1466746" cy="15793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0AACED3-E900-AF48-31CB-D845039DFD48}"/>
              </a:ext>
            </a:extLst>
          </p:cNvPr>
          <p:cNvSpPr txBox="1"/>
          <p:nvPr/>
        </p:nvSpPr>
        <p:spPr>
          <a:xfrm>
            <a:off x="5765723" y="5544056"/>
            <a:ext cx="289861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Dr. Seth Elkin-Frankston</a:t>
            </a:r>
          </a:p>
          <a:p>
            <a:pPr algn="ctr"/>
            <a:r>
              <a:rPr lang="en-US" sz="1600" dirty="0"/>
              <a:t>Research Scientist</a:t>
            </a:r>
          </a:p>
          <a:p>
            <a:pPr algn="ctr"/>
            <a:r>
              <a:rPr lang="en-US" sz="1600" i="1" dirty="0"/>
              <a:t>Cognitive Science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8A05B20-4670-B783-FB0D-322CF6BA10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894" r="5808"/>
          <a:stretch/>
        </p:blipFill>
        <p:spPr>
          <a:xfrm>
            <a:off x="6509060" y="3962906"/>
            <a:ext cx="1411945" cy="158115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CBA935F-A868-99E5-FE25-D47A88932132}"/>
              </a:ext>
            </a:extLst>
          </p:cNvPr>
          <p:cNvSpPr txBox="1"/>
          <p:nvPr/>
        </p:nvSpPr>
        <p:spPr>
          <a:xfrm>
            <a:off x="8769681" y="5544055"/>
            <a:ext cx="181857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Victoria Bode</a:t>
            </a:r>
          </a:p>
          <a:p>
            <a:pPr algn="ctr"/>
            <a:r>
              <a:rPr lang="en-US" sz="1600" dirty="0"/>
              <a:t>Research Scientist</a:t>
            </a:r>
          </a:p>
          <a:p>
            <a:pPr algn="ctr"/>
            <a:r>
              <a:rPr lang="en-US" sz="1600" i="1" dirty="0"/>
              <a:t>Physiology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1EE1509-CD69-CB90-962B-293E58DE53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755" r="5755" b="3587"/>
          <a:stretch/>
        </p:blipFill>
        <p:spPr>
          <a:xfrm>
            <a:off x="8962119" y="4016970"/>
            <a:ext cx="1411945" cy="153834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35BDFF9-AAF7-7A2B-A8B8-84ED110A1919}"/>
              </a:ext>
            </a:extLst>
          </p:cNvPr>
          <p:cNvSpPr/>
          <p:nvPr/>
        </p:nvSpPr>
        <p:spPr bwMode="auto">
          <a:xfrm>
            <a:off x="762000" y="976867"/>
            <a:ext cx="10458450" cy="260355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83EE873-22FB-8C58-1481-B638766D24F3}"/>
              </a:ext>
            </a:extLst>
          </p:cNvPr>
          <p:cNvSpPr/>
          <p:nvPr/>
        </p:nvSpPr>
        <p:spPr bwMode="auto">
          <a:xfrm>
            <a:off x="1271063" y="843046"/>
            <a:ext cx="1099512" cy="3015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Draper</a:t>
            </a:r>
            <a:endParaRPr kumimoji="0" lang="en-US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84EB5B-8A29-B1C3-1853-8173EB73EF19}"/>
              </a:ext>
            </a:extLst>
          </p:cNvPr>
          <p:cNvSpPr/>
          <p:nvPr/>
        </p:nvSpPr>
        <p:spPr bwMode="auto">
          <a:xfrm>
            <a:off x="761999" y="3830544"/>
            <a:ext cx="4373916" cy="2603554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FCBB2D-A383-EEC4-EC7B-0E6DC7FD9297}"/>
              </a:ext>
            </a:extLst>
          </p:cNvPr>
          <p:cNvSpPr/>
          <p:nvPr/>
        </p:nvSpPr>
        <p:spPr bwMode="auto">
          <a:xfrm>
            <a:off x="1237144" y="3637535"/>
            <a:ext cx="3402867" cy="3607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Johns Hopkins University</a:t>
            </a:r>
            <a:endParaRPr kumimoji="0" lang="en-US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EFE1CD2-77EF-667D-52A3-296E31FA671B}"/>
              </a:ext>
            </a:extLst>
          </p:cNvPr>
          <p:cNvSpPr/>
          <p:nvPr/>
        </p:nvSpPr>
        <p:spPr bwMode="auto">
          <a:xfrm>
            <a:off x="5435889" y="3819987"/>
            <a:ext cx="5779309" cy="2603555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D5A81B-9215-29AA-4D09-B4DC3BD6E22F}"/>
              </a:ext>
            </a:extLst>
          </p:cNvPr>
          <p:cNvSpPr/>
          <p:nvPr/>
        </p:nvSpPr>
        <p:spPr bwMode="auto">
          <a:xfrm>
            <a:off x="5850557" y="3637535"/>
            <a:ext cx="4431778" cy="3607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US Army DEVCOM Soldier Center</a:t>
            </a:r>
            <a:endParaRPr kumimoji="0" lang="en-US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3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665" y="0"/>
            <a:ext cx="10114384" cy="795130"/>
          </a:xfrm>
        </p:spPr>
        <p:txBody>
          <a:bodyPr/>
          <a:lstStyle/>
          <a:p>
            <a:r>
              <a:rPr lang="en-US" dirty="0"/>
              <a:t>Use Case: Proof-of-Concept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236EA7-B687-5BBC-79AE-78AAF56406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9" b="59480"/>
          <a:stretch/>
        </p:blipFill>
        <p:spPr>
          <a:xfrm>
            <a:off x="0" y="879520"/>
            <a:ext cx="9526555" cy="49373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E9334F-976E-595E-9562-38C8678CA97A}"/>
              </a:ext>
            </a:extLst>
          </p:cNvPr>
          <p:cNvSpPr/>
          <p:nvPr/>
        </p:nvSpPr>
        <p:spPr bwMode="auto">
          <a:xfrm>
            <a:off x="5770269" y="4217438"/>
            <a:ext cx="3064042" cy="1480392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C192AEFE-42FC-92DE-99A3-EE2CA449C36D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 flipV="1">
            <a:off x="8834311" y="4329404"/>
            <a:ext cx="757558" cy="62823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B5A8D79-7831-1904-DB5D-83E73986782B}"/>
              </a:ext>
            </a:extLst>
          </p:cNvPr>
          <p:cNvSpPr txBox="1"/>
          <p:nvPr/>
        </p:nvSpPr>
        <p:spPr>
          <a:xfrm>
            <a:off x="9591869" y="3634195"/>
            <a:ext cx="27446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Individual details panel can highlight contributing factors behind the prediction.</a:t>
            </a:r>
            <a:endParaRPr lang="en-US" sz="2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C2AF2A-6EC7-103B-7A09-B4B5921AED70}"/>
              </a:ext>
            </a:extLst>
          </p:cNvPr>
          <p:cNvSpPr/>
          <p:nvPr/>
        </p:nvSpPr>
        <p:spPr bwMode="auto">
          <a:xfrm>
            <a:off x="5430416" y="1875453"/>
            <a:ext cx="755780" cy="8304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7" name="Graphic 16" descr="Soldier male outline">
            <a:extLst>
              <a:ext uri="{FF2B5EF4-FFF2-40B4-BE49-F238E27FC236}">
                <a16:creationId xmlns:a16="http://schemas.microsoft.com/office/drawing/2014/main" id="{7D3D8501-6B8E-D7B3-E2A2-9AC978733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4649" y="1911695"/>
            <a:ext cx="827314" cy="8273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71CCC8-D2E0-00D9-C00B-1AC4BDEE4F6D}"/>
              </a:ext>
            </a:extLst>
          </p:cNvPr>
          <p:cNvSpPr txBox="1"/>
          <p:nvPr/>
        </p:nvSpPr>
        <p:spPr>
          <a:xfrm>
            <a:off x="6960309" y="1822061"/>
            <a:ext cx="914400" cy="182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John, Doe</a:t>
            </a:r>
            <a:endParaRPr lang="en-US" sz="105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DD410D-A617-BDAD-F48E-A78B3536FD97}"/>
              </a:ext>
            </a:extLst>
          </p:cNvPr>
          <p:cNvSpPr/>
          <p:nvPr/>
        </p:nvSpPr>
        <p:spPr bwMode="auto">
          <a:xfrm>
            <a:off x="8163499" y="1046524"/>
            <a:ext cx="881349" cy="187365"/>
          </a:xfrm>
          <a:prstGeom prst="rect">
            <a:avLst/>
          </a:prstGeom>
          <a:solidFill>
            <a:srgbClr val="FAFAFA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989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63" y="0"/>
            <a:ext cx="7931950" cy="79513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477E6-E97E-88A0-D0D3-0E693E5A56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BF2EED6-7CC0-B267-6378-BC00A2F37CF7}"/>
              </a:ext>
            </a:extLst>
          </p:cNvPr>
          <p:cNvSpPr txBox="1">
            <a:spLocks/>
          </p:cNvSpPr>
          <p:nvPr/>
        </p:nvSpPr>
        <p:spPr bwMode="auto">
          <a:xfrm>
            <a:off x="480132" y="1063680"/>
            <a:ext cx="11250613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The framework for effectively predicting soldier fatigue offers a path towards implementing a data-driven decision support system to limit the injuries the Army is struggling with.</a:t>
            </a: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The proposed method for generating fatigue labels can automatically assess fatigue states using heart rate signals from wearables, ensuring both applicability and scalability</a:t>
            </a:r>
          </a:p>
          <a:p>
            <a:pPr lvl="1"/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47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63" y="0"/>
            <a:ext cx="7931950" cy="795130"/>
          </a:xfrm>
        </p:spPr>
        <p:txBody>
          <a:bodyPr/>
          <a:lstStyle/>
          <a:p>
            <a:r>
              <a:rPr lang="en-US" dirty="0"/>
              <a:t>Path Forward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477E6-E97E-88A0-D0D3-0E693E5A56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BF2EED6-7CC0-B267-6378-BC00A2F37CF7}"/>
              </a:ext>
            </a:extLst>
          </p:cNvPr>
          <p:cNvSpPr txBox="1">
            <a:spLocks/>
          </p:cNvSpPr>
          <p:nvPr/>
        </p:nvSpPr>
        <p:spPr bwMode="auto">
          <a:xfrm>
            <a:off x="480132" y="1063680"/>
            <a:ext cx="11250613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Continued communication and collaboration with the Army to incorporate research advancements into daily training scenarios and operations, aiming to minimize injuries and enhance soldier performance.</a:t>
            </a: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Continued data collection and research efforts to improve prediction performance.</a:t>
            </a:r>
          </a:p>
          <a:p>
            <a:pPr lvl="1"/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4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EBD710-56FF-6F32-70A3-391B5BFB57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1EBC39-FB93-0CE4-C753-E9F35495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189188-F1F7-5814-22FD-CD309BF0413B}"/>
              </a:ext>
            </a:extLst>
          </p:cNvPr>
          <p:cNvSpPr txBox="1"/>
          <p:nvPr/>
        </p:nvSpPr>
        <p:spPr>
          <a:xfrm>
            <a:off x="387166" y="1035008"/>
            <a:ext cx="1141766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Measuring and Advancing Soldier Tactical Readiness and Effectiveness (MASTR-E)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E24EE-8F70-30B8-C6CD-1C399DE77C51}"/>
              </a:ext>
            </a:extLst>
          </p:cNvPr>
          <p:cNvSpPr txBox="1"/>
          <p:nvPr/>
        </p:nvSpPr>
        <p:spPr>
          <a:xfrm>
            <a:off x="2397040" y="2131699"/>
            <a:ext cx="9407794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US Army DEVCOM Soldier Center supported MASTR-E program develop groundbreaking capabilities to measure, predict, and enhance Soldier and Squad close combat performance.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A17FE70-CE02-947B-A9BA-6E5B25E929C2}"/>
              </a:ext>
            </a:extLst>
          </p:cNvPr>
          <p:cNvCxnSpPr/>
          <p:nvPr/>
        </p:nvCxnSpPr>
        <p:spPr bwMode="auto">
          <a:xfrm>
            <a:off x="2220686" y="2062617"/>
            <a:ext cx="0" cy="42547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3E43560-5515-0B4A-A5FD-2F000C4BDE09}"/>
              </a:ext>
            </a:extLst>
          </p:cNvPr>
          <p:cNvSpPr txBox="1"/>
          <p:nvPr/>
        </p:nvSpPr>
        <p:spPr>
          <a:xfrm>
            <a:off x="387166" y="2131699"/>
            <a:ext cx="1239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/>
              <a:t>Objective</a:t>
            </a:r>
            <a:endParaRPr lang="en-US" sz="2800" i="1" u="sng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55BF45-D64D-E5BD-87E5-96EC5F460BE1}"/>
              </a:ext>
            </a:extLst>
          </p:cNvPr>
          <p:cNvSpPr txBox="1"/>
          <p:nvPr/>
        </p:nvSpPr>
        <p:spPr>
          <a:xfrm>
            <a:off x="387166" y="3630155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u="sng" dirty="0"/>
              <a:t>Methods</a:t>
            </a:r>
            <a:endParaRPr lang="en-US" sz="2800" i="1" u="sng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CA6B3A-83FD-CE54-0E87-2FA321935B32}"/>
              </a:ext>
            </a:extLst>
          </p:cNvPr>
          <p:cNvSpPr txBox="1"/>
          <p:nvPr/>
        </p:nvSpPr>
        <p:spPr>
          <a:xfrm>
            <a:off x="2397039" y="3630155"/>
            <a:ext cx="94077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Large scale data collection to enabling data-driven capability development to better understand, monitor, and predict Soldier performance.</a:t>
            </a:r>
          </a:p>
          <a:p>
            <a:pPr marL="895335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Field study 200+ metrics from 150 Soldiers over 4 weeks</a:t>
            </a:r>
          </a:p>
          <a:p>
            <a:pPr marL="895335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Lab study 50+ from 450 Soldiers over 30 weeks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Collaboration of 200+ subject matter experts from 15+ organization Industry, Academia, and Government </a:t>
            </a:r>
          </a:p>
          <a:p>
            <a:pPr lvl="1">
              <a:spcAft>
                <a:spcPts val="600"/>
              </a:spcAft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141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&amp; Motivation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477E6-E97E-88A0-D0D3-0E693E5A56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Overuse injuries cost the Army over $3.7 billion a year*.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Majority (&gt;2/3) of military injuries are overuse injuries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common causes are excessive running and marching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Challenge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Despite ongoing efforts to reduce the injuries, overuse injuries persists*.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While risk factors are better understood, the US Army has no standardized method for injury prevention.</a:t>
            </a:r>
          </a:p>
          <a:p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Tools to support better fatigue monitoring and prevention of injuries.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BA11A4-A6A8-81C0-3B0F-4E4974307419}"/>
              </a:ext>
            </a:extLst>
          </p:cNvPr>
          <p:cNvSpPr txBox="1"/>
          <p:nvPr/>
        </p:nvSpPr>
        <p:spPr>
          <a:xfrm>
            <a:off x="1885883" y="6285153"/>
            <a:ext cx="84391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*References available in our paper, Multimodal Framework for Soldier Fatigue Prediction, I/ITSEC 2024 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540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477E6-E97E-88A0-D0D3-0E693E5A56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machine learning framework that can leverage commercial-of-the-shelf wearable sensor data and other readily available sources of data to predict fatigue (excessive physical exertion)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E68DE0-F0AE-FC2F-D139-EF30B34F67E3}"/>
              </a:ext>
            </a:extLst>
          </p:cNvPr>
          <p:cNvGrpSpPr/>
          <p:nvPr/>
        </p:nvGrpSpPr>
        <p:grpSpPr>
          <a:xfrm>
            <a:off x="1478994" y="3000782"/>
            <a:ext cx="2655679" cy="3289504"/>
            <a:chOff x="1286234" y="1175162"/>
            <a:chExt cx="2870194" cy="355521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EE82BD-3CCF-016D-82D9-1679CCBD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0982" y="3092991"/>
              <a:ext cx="1337008" cy="158124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D8F1DA-2B95-C292-DC3D-BD86CEF8D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53" t="1396" r="792" b="1159"/>
            <a:stretch/>
          </p:blipFill>
          <p:spPr>
            <a:xfrm>
              <a:off x="2017336" y="1534358"/>
              <a:ext cx="548437" cy="4107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4CCB65-75D5-C79D-E367-9DAE662EE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0808" y="1719377"/>
              <a:ext cx="616528" cy="954299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/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51A2F7-6E08-E84E-A6C0-13ABF42BF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4263" y="1949364"/>
              <a:ext cx="2132165" cy="97160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851D21-70EE-9987-8677-6B23DC816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5037"/>
            <a:stretch/>
          </p:blipFill>
          <p:spPr>
            <a:xfrm>
              <a:off x="2827971" y="1199100"/>
              <a:ext cx="1072861" cy="75070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7DE23B-D179-D6EF-17E5-795BBB78B2D1}"/>
                </a:ext>
              </a:extLst>
            </p:cNvPr>
            <p:cNvSpPr/>
            <p:nvPr/>
          </p:nvSpPr>
          <p:spPr>
            <a:xfrm>
              <a:off x="1316182" y="1175162"/>
              <a:ext cx="2840246" cy="1745804"/>
            </a:xfrm>
            <a:prstGeom prst="rect">
              <a:avLst/>
            </a:prstGeom>
            <a:noFill/>
            <a:ln w="28575">
              <a:solidFill>
                <a:srgbClr val="11182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111820"/>
                  </a:solidFill>
                </a:ln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1E035C-49F3-AE86-7125-8E3A36FBACF0}"/>
                </a:ext>
              </a:extLst>
            </p:cNvPr>
            <p:cNvSpPr/>
            <p:nvPr/>
          </p:nvSpPr>
          <p:spPr>
            <a:xfrm>
              <a:off x="1316182" y="3036854"/>
              <a:ext cx="2840246" cy="1693523"/>
            </a:xfrm>
            <a:prstGeom prst="rect">
              <a:avLst/>
            </a:prstGeom>
            <a:noFill/>
            <a:ln w="28575">
              <a:solidFill>
                <a:srgbClr val="11182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111820"/>
                  </a:solidFill>
                </a:ln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DD66DB-9D7F-FEBD-883E-D4346D145D53}"/>
                </a:ext>
              </a:extLst>
            </p:cNvPr>
            <p:cNvSpPr txBox="1"/>
            <p:nvPr/>
          </p:nvSpPr>
          <p:spPr>
            <a:xfrm>
              <a:off x="1316182" y="3036852"/>
              <a:ext cx="1333253" cy="365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In-field</a:t>
              </a:r>
              <a:r>
                <a:rPr lang="en-US" sz="1400" dirty="0"/>
                <a:t> data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FD0063-1B2A-044E-DFD4-E73D397BFB56}"/>
                </a:ext>
              </a:extLst>
            </p:cNvPr>
            <p:cNvSpPr txBox="1"/>
            <p:nvPr/>
          </p:nvSpPr>
          <p:spPr>
            <a:xfrm>
              <a:off x="1286234" y="1191468"/>
              <a:ext cx="1500265" cy="365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Baseline data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2413379-5B65-AE8D-8FB1-8D9CADB85160}"/>
              </a:ext>
            </a:extLst>
          </p:cNvPr>
          <p:cNvSpPr txBox="1"/>
          <p:nvPr/>
        </p:nvSpPr>
        <p:spPr>
          <a:xfrm>
            <a:off x="1102637" y="2537210"/>
            <a:ext cx="3605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Extensive multimodal soldier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4FA55-3050-61F0-C151-BC59E883D030}"/>
              </a:ext>
            </a:extLst>
          </p:cNvPr>
          <p:cNvSpPr txBox="1"/>
          <p:nvPr/>
        </p:nvSpPr>
        <p:spPr>
          <a:xfrm>
            <a:off x="5039673" y="2527879"/>
            <a:ext cx="2786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Data processing &amp; </a:t>
            </a:r>
          </a:p>
          <a:p>
            <a:r>
              <a:rPr lang="en-US" sz="1800" dirty="0"/>
              <a:t>machine learning pipeline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95B0ED-5143-C11D-8E35-5FA528BFF152}"/>
              </a:ext>
            </a:extLst>
          </p:cNvPr>
          <p:cNvSpPr txBox="1"/>
          <p:nvPr/>
        </p:nvSpPr>
        <p:spPr>
          <a:xfrm>
            <a:off x="8159570" y="2538815"/>
            <a:ext cx="2989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Future fatigue prediction &amp; </a:t>
            </a:r>
          </a:p>
          <a:p>
            <a:pPr algn="ctr"/>
            <a:r>
              <a:rPr lang="en-US" sz="1800" dirty="0"/>
              <a:t>explainability 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2A2EEA8-0B4E-42A9-0B2D-F8F3B40BA9E4}"/>
              </a:ext>
            </a:extLst>
          </p:cNvPr>
          <p:cNvSpPr/>
          <p:nvPr/>
        </p:nvSpPr>
        <p:spPr>
          <a:xfrm>
            <a:off x="4459534" y="4514874"/>
            <a:ext cx="283557" cy="277091"/>
          </a:xfrm>
          <a:prstGeom prst="rightArrow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C4319BF-196A-610C-9D52-D7BA52A5CC08}"/>
              </a:ext>
            </a:extLst>
          </p:cNvPr>
          <p:cNvSpPr/>
          <p:nvPr/>
        </p:nvSpPr>
        <p:spPr>
          <a:xfrm>
            <a:off x="8001308" y="4506915"/>
            <a:ext cx="283557" cy="277091"/>
          </a:xfrm>
          <a:prstGeom prst="rightArrow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6248FD-220E-FA4E-7E52-E83BE2534D79}"/>
              </a:ext>
            </a:extLst>
          </p:cNvPr>
          <p:cNvSpPr txBox="1"/>
          <p:nvPr/>
        </p:nvSpPr>
        <p:spPr>
          <a:xfrm>
            <a:off x="8360556" y="4801880"/>
            <a:ext cx="2906565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 High running cadence and speed</a:t>
            </a:r>
          </a:p>
          <a:p>
            <a:r>
              <a:rPr lang="en-US" sz="1400" dirty="0"/>
              <a:t>- High alcohol use</a:t>
            </a:r>
          </a:p>
          <a:p>
            <a:r>
              <a:rPr lang="en-US" sz="1400" dirty="0"/>
              <a:t>- Past injuries</a:t>
            </a:r>
            <a:endParaRPr lang="en-US" sz="1800" dirty="0"/>
          </a:p>
          <a:p>
            <a:endParaRPr lang="en-US" sz="10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471AF78-868C-987D-E678-DD6CFF4DA154}"/>
              </a:ext>
            </a:extLst>
          </p:cNvPr>
          <p:cNvSpPr/>
          <p:nvPr/>
        </p:nvSpPr>
        <p:spPr>
          <a:xfrm>
            <a:off x="8623444" y="3672855"/>
            <a:ext cx="2061852" cy="103599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Excessive Fatigue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Overtraining / high risk of injury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8BD616-65E7-B7A7-CB02-612A15830894}"/>
              </a:ext>
            </a:extLst>
          </p:cNvPr>
          <p:cNvSpPr/>
          <p:nvPr/>
        </p:nvSpPr>
        <p:spPr bwMode="auto">
          <a:xfrm>
            <a:off x="1017037" y="2537210"/>
            <a:ext cx="10328987" cy="3836327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042892D-8285-0AEF-3638-416AAE2684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454" y="3133884"/>
            <a:ext cx="2599275" cy="319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65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Solutions - Literature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477E6-E97E-88A0-D0D3-0E693E5A56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8B0CCEC-A7E8-FD7D-D948-A7119F7B6161}"/>
              </a:ext>
            </a:extLst>
          </p:cNvPr>
          <p:cNvSpPr txBox="1">
            <a:spLocks/>
          </p:cNvSpPr>
          <p:nvPr/>
        </p:nvSpPr>
        <p:spPr bwMode="auto">
          <a:xfrm>
            <a:off x="632532" y="1199115"/>
            <a:ext cx="11250613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Most* use machine learning models to predict current state of self-reported fatigue leveraging wearable sensor data, e.g. IMUs, GPS.</a:t>
            </a: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Key limitations:</a:t>
            </a:r>
          </a:p>
          <a:p>
            <a:pPr lvl="1"/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Self-reported fatigue → inaccurate due to subjectivity and biases</a:t>
            </a:r>
          </a:p>
          <a:p>
            <a:pPr lvl="1"/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Not predictive of future fatigue state → limited to reactive intervention</a:t>
            </a:r>
          </a:p>
          <a:p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96F407-0B5C-0C53-7E9A-36EBE8808441}"/>
              </a:ext>
            </a:extLst>
          </p:cNvPr>
          <p:cNvSpPr txBox="1"/>
          <p:nvPr/>
        </p:nvSpPr>
        <p:spPr>
          <a:xfrm>
            <a:off x="1885883" y="6186119"/>
            <a:ext cx="8439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*References available in our paper, Multimodal Framework for Soldier Fatigue Prediction, I/ITSEC 2024 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4296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63" y="0"/>
            <a:ext cx="7931950" cy="795130"/>
          </a:xfrm>
        </p:spPr>
        <p:txBody>
          <a:bodyPr/>
          <a:lstStyle/>
          <a:p>
            <a:r>
              <a:rPr lang="en-US" dirty="0"/>
              <a:t>Existing Solutions – Commercial Products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477E6-E97E-88A0-D0D3-0E693E5A56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BB3E76-5B55-BE42-ADED-14518AAE9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105459"/>
              </p:ext>
            </p:extLst>
          </p:nvPr>
        </p:nvGraphicFramePr>
        <p:xfrm>
          <a:off x="202582" y="1670564"/>
          <a:ext cx="11786836" cy="41407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496">
                  <a:extLst>
                    <a:ext uri="{9D8B030D-6E8A-4147-A177-3AD203B41FA5}">
                      <a16:colId xmlns:a16="http://schemas.microsoft.com/office/drawing/2014/main" val="1788370735"/>
                    </a:ext>
                  </a:extLst>
                </a:gridCol>
                <a:gridCol w="2335585">
                  <a:extLst>
                    <a:ext uri="{9D8B030D-6E8A-4147-A177-3AD203B41FA5}">
                      <a16:colId xmlns:a16="http://schemas.microsoft.com/office/drawing/2014/main" val="2590967644"/>
                    </a:ext>
                  </a:extLst>
                </a:gridCol>
                <a:gridCol w="2335585">
                  <a:extLst>
                    <a:ext uri="{9D8B030D-6E8A-4147-A177-3AD203B41FA5}">
                      <a16:colId xmlns:a16="http://schemas.microsoft.com/office/drawing/2014/main" val="2184912579"/>
                    </a:ext>
                  </a:extLst>
                </a:gridCol>
                <a:gridCol w="2335585">
                  <a:extLst>
                    <a:ext uri="{9D8B030D-6E8A-4147-A177-3AD203B41FA5}">
                      <a16:colId xmlns:a16="http://schemas.microsoft.com/office/drawing/2014/main" val="2015710211"/>
                    </a:ext>
                  </a:extLst>
                </a:gridCol>
                <a:gridCol w="2335585">
                  <a:extLst>
                    <a:ext uri="{9D8B030D-6E8A-4147-A177-3AD203B41FA5}">
                      <a16:colId xmlns:a16="http://schemas.microsoft.com/office/drawing/2014/main" val="2876803523"/>
                    </a:ext>
                  </a:extLst>
                </a:gridCol>
              </a:tblGrid>
              <a:tr h="584381"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Company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Fitbit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Garmin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WHOOP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Polar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3912793"/>
                  </a:ext>
                </a:extLst>
              </a:tr>
              <a:tr h="1328394">
                <a:tc>
                  <a:txBody>
                    <a:bodyPr/>
                    <a:lstStyle/>
                    <a:p>
                      <a:r>
                        <a:rPr lang="en-US" sz="2000" dirty="0"/>
                        <a:t>Product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Charge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Fenix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4.0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Pacer Pro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2727170"/>
                  </a:ext>
                </a:extLst>
              </a:tr>
              <a:tr h="567481">
                <a:tc>
                  <a:txBody>
                    <a:bodyPr/>
                    <a:lstStyle/>
                    <a:p>
                      <a:r>
                        <a:rPr lang="en-US" sz="2000" dirty="0"/>
                        <a:t>HR monitoring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All offers optical heart rate monitoring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5817657"/>
                  </a:ext>
                </a:extLst>
              </a:tr>
              <a:tr h="681135">
                <a:tc>
                  <a:txBody>
                    <a:bodyPr/>
                    <a:lstStyle/>
                    <a:p>
                      <a:r>
                        <a:rPr lang="en-US" sz="2000" dirty="0"/>
                        <a:t>Fatigue assessment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Readiness Score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Body Battery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Strain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Recovery Status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308034"/>
                  </a:ext>
                </a:extLst>
              </a:tr>
              <a:tr h="979330">
                <a:tc>
                  <a:txBody>
                    <a:bodyPr/>
                    <a:lstStyle/>
                    <a:p>
                      <a:r>
                        <a:rPr lang="en-US" sz="2000" dirty="0"/>
                        <a:t>Key limitations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Lack of transparency, accuracy, and interpretability </a:t>
                      </a:r>
                      <a:r>
                        <a:rPr lang="en-US" sz="20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→ reliability issue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 not predict future fatigue state → limited to reactive intervention</a:t>
                      </a:r>
                      <a:endParaRPr lang="en-US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722094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3D6A5CF-2D61-F702-36F0-91EB19249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83" y="2392084"/>
            <a:ext cx="911428" cy="1086758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6AF38B96-A2B9-AA36-CB8C-4F7258E44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066" y="2406137"/>
            <a:ext cx="904702" cy="1034844"/>
          </a:xfrm>
          <a:prstGeom prst="rect">
            <a:avLst/>
          </a:prstGeom>
        </p:spPr>
      </p:pic>
      <p:pic>
        <p:nvPicPr>
          <p:cNvPr id="17" name="Picture 16" descr="A close up of a camera&#10;&#10;Description automatically generated with low confidence">
            <a:extLst>
              <a:ext uri="{FF2B5EF4-FFF2-40B4-BE49-F238E27FC236}">
                <a16:creationId xmlns:a16="http://schemas.microsoft.com/office/drawing/2014/main" id="{1F34AC4F-0192-5854-0530-D278B7063E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042" b="4174"/>
          <a:stretch/>
        </p:blipFill>
        <p:spPr>
          <a:xfrm>
            <a:off x="6102758" y="2406137"/>
            <a:ext cx="954966" cy="1046748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5061BBFB-C45E-8277-0EAE-08B0EDD2F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1184" y="2392084"/>
            <a:ext cx="985172" cy="103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74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63" y="0"/>
            <a:ext cx="7931950" cy="795130"/>
          </a:xfrm>
        </p:spPr>
        <p:txBody>
          <a:bodyPr/>
          <a:lstStyle/>
          <a:p>
            <a:r>
              <a:rPr lang="en-US" dirty="0"/>
              <a:t>How Our Proposed Solution Deals with the Limitations of the Existing Solutions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477E6-E97E-88A0-D0D3-0E693E5A56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EF2556-F50B-DF0C-4A3B-DE7AD86C5F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984313"/>
              </p:ext>
            </p:extLst>
          </p:nvPr>
        </p:nvGraphicFramePr>
        <p:xfrm>
          <a:off x="641970" y="1410609"/>
          <a:ext cx="10926936" cy="3571938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642312">
                  <a:extLst>
                    <a:ext uri="{9D8B030D-6E8A-4147-A177-3AD203B41FA5}">
                      <a16:colId xmlns:a16="http://schemas.microsoft.com/office/drawing/2014/main" val="3854709775"/>
                    </a:ext>
                  </a:extLst>
                </a:gridCol>
                <a:gridCol w="3642312">
                  <a:extLst>
                    <a:ext uri="{9D8B030D-6E8A-4147-A177-3AD203B41FA5}">
                      <a16:colId xmlns:a16="http://schemas.microsoft.com/office/drawing/2014/main" val="2719942025"/>
                    </a:ext>
                  </a:extLst>
                </a:gridCol>
                <a:gridCol w="3642312">
                  <a:extLst>
                    <a:ext uri="{9D8B030D-6E8A-4147-A177-3AD203B41FA5}">
                      <a16:colId xmlns:a16="http://schemas.microsoft.com/office/drawing/2014/main" val="454545954"/>
                    </a:ext>
                  </a:extLst>
                </a:gridCol>
              </a:tblGrid>
              <a:tr h="515183"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Limitations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Proposed Solution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Improvements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740377"/>
                  </a:ext>
                </a:extLst>
              </a:tr>
              <a:tr h="1476859">
                <a:tc>
                  <a:txBody>
                    <a:bodyPr/>
                    <a:lstStyle/>
                    <a:p>
                      <a:r>
                        <a:rPr lang="en-US" sz="2000" dirty="0"/>
                        <a:t>Self-reported fatigue as ground truth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Wearable sensor-driven generation of ground truth fatigue labels</a:t>
                      </a:r>
                    </a:p>
                    <a:p>
                      <a:endParaRPr lang="en-US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More frequent and objective fatigue information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36873"/>
                  </a:ext>
                </a:extLst>
              </a:tr>
              <a:tr h="789948">
                <a:tc>
                  <a:txBody>
                    <a:bodyPr/>
                    <a:lstStyle/>
                    <a:p>
                      <a:r>
                        <a:rPr lang="en-US" sz="2000" dirty="0"/>
                        <a:t>Current state estimation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Predict future fatigue state (up to 60 minutes)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Proactive intervention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575275"/>
                  </a:ext>
                </a:extLst>
              </a:tr>
              <a:tr h="789948">
                <a:tc>
                  <a:txBody>
                    <a:bodyPr/>
                    <a:lstStyle/>
                    <a:p>
                      <a:r>
                        <a:rPr lang="en-US" sz="2000" dirty="0"/>
                        <a:t>Lack of transparency and interpretability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Explainable AI methods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Prediction interpretation and reasoning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268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320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2223E7-C227-3EC0-4896-C36CBEB56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DB66A4-C697-EFD8-D8A4-E720AC5A3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63" y="0"/>
            <a:ext cx="7931950" cy="795130"/>
          </a:xfrm>
        </p:spPr>
        <p:txBody>
          <a:bodyPr/>
          <a:lstStyle/>
          <a:p>
            <a:r>
              <a:rPr lang="en-US" dirty="0"/>
              <a:t>Data Collection -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D477E6-E97E-88A0-D0D3-0E693E5A562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AB4AEF5-938F-A5CA-0FB2-0D9E8C2D40D9}"/>
              </a:ext>
            </a:extLst>
          </p:cNvPr>
          <p:cNvSpPr/>
          <p:nvPr/>
        </p:nvSpPr>
        <p:spPr bwMode="auto">
          <a:xfrm>
            <a:off x="907082" y="1644494"/>
            <a:ext cx="1005840" cy="3732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F4DD365-9F5A-477D-6180-F47CFD4BA784}"/>
              </a:ext>
            </a:extLst>
          </p:cNvPr>
          <p:cNvSpPr/>
          <p:nvPr/>
        </p:nvSpPr>
        <p:spPr bwMode="auto">
          <a:xfrm>
            <a:off x="2076707" y="1644496"/>
            <a:ext cx="1005840" cy="3732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8C79857-58A1-315D-F022-50E1294B5A90}"/>
              </a:ext>
            </a:extLst>
          </p:cNvPr>
          <p:cNvSpPr/>
          <p:nvPr/>
        </p:nvSpPr>
        <p:spPr bwMode="auto">
          <a:xfrm>
            <a:off x="3246332" y="1644495"/>
            <a:ext cx="1005840" cy="3732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6A3D2A-12E1-3472-1485-BD5F86770BA7}"/>
              </a:ext>
            </a:extLst>
          </p:cNvPr>
          <p:cNvSpPr/>
          <p:nvPr/>
        </p:nvSpPr>
        <p:spPr bwMode="auto">
          <a:xfrm>
            <a:off x="4415957" y="1644495"/>
            <a:ext cx="1005840" cy="373225"/>
          </a:xfrm>
          <a:prstGeom prst="roundRec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4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1876FB1-4445-0EB9-BF3E-E65B17CE4837}"/>
              </a:ext>
            </a:extLst>
          </p:cNvPr>
          <p:cNvSpPr/>
          <p:nvPr/>
        </p:nvSpPr>
        <p:spPr bwMode="auto">
          <a:xfrm>
            <a:off x="5585582" y="1644495"/>
            <a:ext cx="1005840" cy="373225"/>
          </a:xfrm>
          <a:prstGeom prst="roundRect">
            <a:avLst/>
          </a:prstGeom>
          <a:solidFill>
            <a:srgbClr val="92D050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4843B6F-1779-3986-E11C-3D901D30839B}"/>
              </a:ext>
            </a:extLst>
          </p:cNvPr>
          <p:cNvSpPr/>
          <p:nvPr/>
        </p:nvSpPr>
        <p:spPr bwMode="auto">
          <a:xfrm>
            <a:off x="6755207" y="1644494"/>
            <a:ext cx="1005840" cy="373225"/>
          </a:xfrm>
          <a:prstGeom prst="roundRect">
            <a:avLst/>
          </a:prstGeom>
          <a:solidFill>
            <a:srgbClr val="92D050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6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7C8363C-C0BC-A6CE-547A-1AF6ED661777}"/>
              </a:ext>
            </a:extLst>
          </p:cNvPr>
          <p:cNvSpPr/>
          <p:nvPr/>
        </p:nvSpPr>
        <p:spPr bwMode="auto">
          <a:xfrm>
            <a:off x="7924832" y="1644494"/>
            <a:ext cx="1005840" cy="373225"/>
          </a:xfrm>
          <a:prstGeom prst="roundRect">
            <a:avLst/>
          </a:prstGeom>
          <a:solidFill>
            <a:srgbClr val="92D050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7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8A3FB8B-6AB9-4032-4102-9244B20FBE78}"/>
              </a:ext>
            </a:extLst>
          </p:cNvPr>
          <p:cNvSpPr/>
          <p:nvPr/>
        </p:nvSpPr>
        <p:spPr bwMode="auto">
          <a:xfrm>
            <a:off x="9094457" y="1644494"/>
            <a:ext cx="1005840" cy="373225"/>
          </a:xfrm>
          <a:prstGeom prst="roundRect">
            <a:avLst/>
          </a:prstGeom>
          <a:solidFill>
            <a:srgbClr val="F77B0B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8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08CD45-AB0A-C58E-CC28-45ACF082761C}"/>
              </a:ext>
            </a:extLst>
          </p:cNvPr>
          <p:cNvSpPr/>
          <p:nvPr/>
        </p:nvSpPr>
        <p:spPr bwMode="auto">
          <a:xfrm>
            <a:off x="10264084" y="1644494"/>
            <a:ext cx="1005840" cy="373225"/>
          </a:xfrm>
          <a:prstGeom prst="roundRect">
            <a:avLst/>
          </a:prstGeom>
          <a:solidFill>
            <a:srgbClr val="F77B0B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Day 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2E0F817-21FB-9139-D005-2EBB69335042}"/>
              </a:ext>
            </a:extLst>
          </p:cNvPr>
          <p:cNvSpPr/>
          <p:nvPr/>
        </p:nvSpPr>
        <p:spPr bwMode="auto">
          <a:xfrm>
            <a:off x="4324733" y="1567950"/>
            <a:ext cx="7028003" cy="513184"/>
          </a:xfrm>
          <a:prstGeom prst="roundRect">
            <a:avLst/>
          </a:prstGeom>
          <a:noFill/>
          <a:ln w="28575" cap="flat" cmpd="sng" algn="ctr">
            <a:solidFill>
              <a:schemeClr val="bg1">
                <a:lumMod val="5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9B71A3-BA2C-F81D-F37F-DC26C55DFC28}"/>
              </a:ext>
            </a:extLst>
          </p:cNvPr>
          <p:cNvSpPr txBox="1"/>
          <p:nvPr/>
        </p:nvSpPr>
        <p:spPr>
          <a:xfrm>
            <a:off x="1604161" y="934748"/>
            <a:ext cx="2217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Baseline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(Fort Liberty, NC)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0C3E72-212E-D84A-5126-D4E7CDE938E1}"/>
              </a:ext>
            </a:extLst>
          </p:cNvPr>
          <p:cNvSpPr txBox="1"/>
          <p:nvPr/>
        </p:nvSpPr>
        <p:spPr>
          <a:xfrm>
            <a:off x="6810405" y="937376"/>
            <a:ext cx="203703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Field Study</a:t>
            </a:r>
          </a:p>
          <a:p>
            <a:pPr algn="ctr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(Fort Devens, MA)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962AC5F-25EB-78AA-59C7-184EA5C6FF5C}"/>
              </a:ext>
            </a:extLst>
          </p:cNvPr>
          <p:cNvSpPr/>
          <p:nvPr/>
        </p:nvSpPr>
        <p:spPr bwMode="auto">
          <a:xfrm>
            <a:off x="846433" y="1567950"/>
            <a:ext cx="3478300" cy="513184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5504FC-5C27-0C6F-3F43-1F89CB9680F9}"/>
              </a:ext>
            </a:extLst>
          </p:cNvPr>
          <p:cNvSpPr txBox="1"/>
          <p:nvPr/>
        </p:nvSpPr>
        <p:spPr>
          <a:xfrm>
            <a:off x="345383" y="2402314"/>
            <a:ext cx="2129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Cognitive metrics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69F2C-9BC0-9717-832B-5680BE5F8A8D}"/>
              </a:ext>
            </a:extLst>
          </p:cNvPr>
          <p:cNvSpPr txBox="1"/>
          <p:nvPr/>
        </p:nvSpPr>
        <p:spPr>
          <a:xfrm>
            <a:off x="6706886" y="2397161"/>
            <a:ext cx="2007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Lifestyle metrics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81BE83-15AF-C541-46B8-C8FB552BA9D3}"/>
              </a:ext>
            </a:extLst>
          </p:cNvPr>
          <p:cNvSpPr txBox="1"/>
          <p:nvPr/>
        </p:nvSpPr>
        <p:spPr>
          <a:xfrm>
            <a:off x="3600257" y="2397161"/>
            <a:ext cx="19809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Physical metrics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BF2559-748A-8C77-A7E0-C5DE6902734E}"/>
              </a:ext>
            </a:extLst>
          </p:cNvPr>
          <p:cNvSpPr txBox="1"/>
          <p:nvPr/>
        </p:nvSpPr>
        <p:spPr>
          <a:xfrm>
            <a:off x="9840124" y="2397161"/>
            <a:ext cx="181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Health metrics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CA9649-A3C9-E524-6218-1206C6279040}"/>
              </a:ext>
            </a:extLst>
          </p:cNvPr>
          <p:cNvCxnSpPr>
            <a:cxnSpLocks/>
          </p:cNvCxnSpPr>
          <p:nvPr/>
        </p:nvCxnSpPr>
        <p:spPr bwMode="auto">
          <a:xfrm>
            <a:off x="3067331" y="2397161"/>
            <a:ext cx="0" cy="39933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78CA711-B5C3-1FEE-8392-18969ABB7A90}"/>
              </a:ext>
            </a:extLst>
          </p:cNvPr>
          <p:cNvCxnSpPr>
            <a:cxnSpLocks/>
          </p:cNvCxnSpPr>
          <p:nvPr/>
        </p:nvCxnSpPr>
        <p:spPr bwMode="auto">
          <a:xfrm>
            <a:off x="6106108" y="2397161"/>
            <a:ext cx="0" cy="39933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A5B656-CB87-1C8E-4C30-EC351B5099BD}"/>
              </a:ext>
            </a:extLst>
          </p:cNvPr>
          <p:cNvCxnSpPr>
            <a:cxnSpLocks/>
          </p:cNvCxnSpPr>
          <p:nvPr/>
        </p:nvCxnSpPr>
        <p:spPr bwMode="auto">
          <a:xfrm>
            <a:off x="9253635" y="2397161"/>
            <a:ext cx="0" cy="399334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E4C312AA-979F-6B7C-0D32-196B5D535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07" y="3054009"/>
            <a:ext cx="2258199" cy="293201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828D7A-3178-4806-C000-CF5B9DBEB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281" y="3048856"/>
            <a:ext cx="2258197" cy="13654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A85EFFF-50B9-5DB7-147E-DBB82974E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962" y="4622163"/>
            <a:ext cx="2258198" cy="136386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A4C9C40-B020-7DFE-7A4D-B5CA1F743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546" y="4138078"/>
            <a:ext cx="2644279" cy="184794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A3A773B-E904-E4D0-3684-9DEDD8F9549C}"/>
              </a:ext>
            </a:extLst>
          </p:cNvPr>
          <p:cNvSpPr txBox="1"/>
          <p:nvPr/>
        </p:nvSpPr>
        <p:spPr>
          <a:xfrm>
            <a:off x="6382192" y="2928632"/>
            <a:ext cx="23801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Questionnaires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Demographics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Military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Habits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AA8C1E8-4577-3616-7FC3-CCC2B3DA4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6502" y="4138078"/>
            <a:ext cx="2644280" cy="170090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5F67A8C-A3A8-0403-03AD-157FCFF5552C}"/>
              </a:ext>
            </a:extLst>
          </p:cNvPr>
          <p:cNvSpPr txBox="1"/>
          <p:nvPr/>
        </p:nvSpPr>
        <p:spPr>
          <a:xfrm>
            <a:off x="9558572" y="2927452"/>
            <a:ext cx="2127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Questionnaires for: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Eating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Sleep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2875604733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titus xmlns="http://schemas.titus.com/TitusProperties/">
  <TitusGUID xmlns="">5f25e7e4-db4b-4f23-806b-66dca78d2a0d</TitusGUID>
  <TitusMetadata xmlns="">eyJucyI6Imh0dHA6XC9cL3d3dy50aXR1cy5jb21cL25zXC9EcmFwZXIgTGFib3JhdG9yeSIsInByb3BzIjpbeyJuIjoiQ2xhc3NpZmljYXRpb24iLCJ2YWxzIjpbeyJ2YWx1ZSI6Ik5vbmUifV19LHsibiI6IkNVSU1hcmtpbmdUeXBlIiwidmFscyI6W119LHsibiI6IkZpbHRlckNhdGVnb3J5IiwidmFscyI6W119LHsibiI6IkNVSUNhdGVnb3J5IiwidmFscyI6W119LHsibiI6IkRpc3NlbWluYXRpb24iLCJ2YWxzIjpbXX0seyJuIjoiRUNJSnVyaXMiLCJ2YWxzIjpbXX0seyJuIjoiUHJvcHJpZXRhcnlUeXBlIiwidmFscyI6W119LHsibiI6IlByb3BTdGF0ZW1lbnQiLCJ2YWxzIjpbXX1dfQ==</TitusMetadata>
</titu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709B06-5FA7-40B8-A752-7128AA94FE0C}">
  <ds:schemaRefs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BFE4A4B9-EB26-448C-9A72-0AEEC3D89F78}">
  <ds:schemaRefs>
    <ds:schemaRef ds:uri="http://schemas.titus.com/TitusProperties/"/>
    <ds:schemaRef ds:uri=""/>
  </ds:schemaRefs>
</ds:datastoreItem>
</file>

<file path=customXml/itemProps4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49320</TotalTime>
  <Words>1563</Words>
  <Application>Microsoft Office PowerPoint</Application>
  <PresentationFormat>Widescreen</PresentationFormat>
  <Paragraphs>368</Paragraphs>
  <Slides>22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Narrow</vt:lpstr>
      <vt:lpstr>Cambria Math</vt:lpstr>
      <vt:lpstr>Tahoma</vt:lpstr>
      <vt:lpstr>Times New Roman</vt:lpstr>
      <vt:lpstr>Wingdings</vt:lpstr>
      <vt:lpstr>Blends</vt:lpstr>
      <vt:lpstr>PowerPoint Presentation</vt:lpstr>
      <vt:lpstr>The Team</vt:lpstr>
      <vt:lpstr>The Program</vt:lpstr>
      <vt:lpstr>Problem &amp; Motivation</vt:lpstr>
      <vt:lpstr>Proposed Solution</vt:lpstr>
      <vt:lpstr>Existing Solutions - Literature</vt:lpstr>
      <vt:lpstr>Existing Solutions – Commercial Products</vt:lpstr>
      <vt:lpstr>How Our Proposed Solution Deals with the Limitations of the Existing Solutions</vt:lpstr>
      <vt:lpstr>Data Collection - Overview</vt:lpstr>
      <vt:lpstr>Data Collection - Overview</vt:lpstr>
      <vt:lpstr>Data Collection – Summary</vt:lpstr>
      <vt:lpstr>Method – ML Data Generation For Fatigue Prediction </vt:lpstr>
      <vt:lpstr>Method – ML Data Generation For Fatigue Prediction </vt:lpstr>
      <vt:lpstr>Method – Fatigue State Estimation</vt:lpstr>
      <vt:lpstr>Processed Data Summary</vt:lpstr>
      <vt:lpstr>Results - Prediction Performance for Varying Time Horizons</vt:lpstr>
      <vt:lpstr>Results - Prediction Sensitivity to Input Data Types</vt:lpstr>
      <vt:lpstr>Results – Explainability via Shapley Values</vt:lpstr>
      <vt:lpstr>Use Case: Proof-of-Concept</vt:lpstr>
      <vt:lpstr>Use Case: Proof-of-Concept</vt:lpstr>
      <vt:lpstr>Summary</vt:lpstr>
      <vt:lpstr>Path Forward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Kim, Louis (DESE Subcontractor / Draper)</cp:lastModifiedBy>
  <cp:revision>104</cp:revision>
  <cp:lastPrinted>1601-01-01T00:00:00Z</cp:lastPrinted>
  <dcterms:created xsi:type="dcterms:W3CDTF">2016-03-29T15:29:36Z</dcterms:created>
  <dcterms:modified xsi:type="dcterms:W3CDTF">2024-10-29T16:02:14Z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  <property fmtid="{D5CDD505-2E9C-101B-9397-08002B2CF9AE}" pid="4" name="TitusGUID">
    <vt:lpwstr>5f25e7e4-db4b-4f23-806b-66dca78d2a0d</vt:lpwstr>
  </property>
  <property fmtid="{D5CDD505-2E9C-101B-9397-08002B2CF9AE}" pid="5" name="TitusClassification">
    <vt:lpwstr>None</vt:lpwstr>
  </property>
</Properties>
</file>