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18"/>
  </p:notesMasterIdLst>
  <p:handoutMasterIdLst>
    <p:handoutMasterId r:id="rId19"/>
  </p:handoutMasterIdLst>
  <p:sldIdLst>
    <p:sldId id="289" r:id="rId5"/>
    <p:sldId id="302" r:id="rId6"/>
    <p:sldId id="304" r:id="rId7"/>
    <p:sldId id="303" r:id="rId8"/>
    <p:sldId id="305" r:id="rId9"/>
    <p:sldId id="306" r:id="rId10"/>
    <p:sldId id="307" r:id="rId11"/>
    <p:sldId id="308" r:id="rId12"/>
    <p:sldId id="309" r:id="rId13"/>
    <p:sldId id="310" r:id="rId14"/>
    <p:sldId id="311" r:id="rId15"/>
    <p:sldId id="312" r:id="rId16"/>
    <p:sldId id="313" r:id="rId17"/>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56AB"/>
    <a:srgbClr val="CCECFF"/>
    <a:srgbClr val="CC3300"/>
    <a:srgbClr val="22458A"/>
    <a:srgbClr val="0033CC"/>
    <a:srgbClr val="3366CC"/>
    <a:srgbClr val="0066CC"/>
    <a:srgbClr val="F77B0B"/>
    <a:srgbClr val="B2F50B"/>
    <a:srgbClr val="F88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34" autoAdjust="0"/>
    <p:restoredTop sz="83535" autoAdjust="0"/>
  </p:normalViewPr>
  <p:slideViewPr>
    <p:cSldViewPr snapToGrid="0">
      <p:cViewPr varScale="1">
        <p:scale>
          <a:sx n="92" d="100"/>
          <a:sy n="92" d="100"/>
        </p:scale>
        <p:origin x="600"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333652"/>
                </a:solidFill>
                <a:latin typeface="Calibri" panose="020F0502020204030204" pitchFamily="34" charset="0"/>
              </a:rPr>
              <a:t>Interactive Content defined as A platform would offer sophisticated 3D rendering that provides learners with an immersive and interactive experience. Such platforms might feature detailed, high-resolution models in courses related to architecture, biology, or engineering, where users can manipulate 3D objects or environments in real-time to explore different angles and scenarios.</a:t>
            </a:r>
          </a:p>
          <a:p>
            <a:pPr algn="l"/>
            <a:endParaRPr lang="en-US" sz="1800" b="0" i="0" u="none" strike="noStrike" baseline="0" dirty="0">
              <a:solidFill>
                <a:srgbClr val="333652"/>
              </a:solidFill>
              <a:latin typeface="Calibri" panose="020F0502020204030204" pitchFamily="34" charset="0"/>
            </a:endParaRPr>
          </a:p>
          <a:p>
            <a:pPr algn="l"/>
            <a:r>
              <a:rPr lang="en-US" sz="1800" b="0" i="0" u="none" strike="noStrike" baseline="0" dirty="0">
                <a:solidFill>
                  <a:srgbClr val="333652"/>
                </a:solidFill>
                <a:latin typeface="Calibri" panose="020F0502020204030204" pitchFamily="34" charset="0"/>
              </a:rPr>
              <a:t>Interactions with the 3D content are seamlessly integrated, affecting the learner's pathway with instant feedback, akin to interacting with a 3D model of a human heart on a mobile device with the same functionality as on a PC.</a:t>
            </a:r>
          </a:p>
          <a:p>
            <a:pPr algn="l"/>
            <a:endParaRPr lang="en-US" sz="1800" b="0" i="0" u="none" strike="noStrike" baseline="0" dirty="0">
              <a:solidFill>
                <a:srgbClr val="333652"/>
              </a:solidFill>
              <a:latin typeface="Calibri" panose="020F0502020204030204" pitchFamily="34" charset="0"/>
            </a:endParaRPr>
          </a:p>
          <a:p>
            <a:pPr algn="l"/>
            <a:r>
              <a:rPr lang="en-US" sz="1800" b="0" i="0" u="none" strike="noStrike" baseline="0" dirty="0">
                <a:solidFill>
                  <a:srgbClr val="333652"/>
                </a:solidFill>
                <a:latin typeface="Calibri" panose="020F0502020204030204" pitchFamily="34" charset="0"/>
              </a:rPr>
              <a:t>VR/AR modules that are deeply integrated into the curriculum and directly impact the learning path based on performance within the VR/AR environment.</a:t>
            </a:r>
          </a:p>
          <a:p>
            <a:pPr algn="l"/>
            <a:endParaRPr lang="en-US" sz="1800" b="0" i="0" u="none" strike="noStrike" baseline="0" dirty="0">
              <a:solidFill>
                <a:srgbClr val="333652"/>
              </a:solidFill>
              <a:latin typeface="Calibri" panose="020F0502020204030204" pitchFamily="34" charset="0"/>
            </a:endParaRPr>
          </a:p>
          <a:p>
            <a:pPr algn="l"/>
            <a:r>
              <a:rPr lang="en-US" sz="1800" b="0" i="0" u="none" strike="noStrike" baseline="0" dirty="0">
                <a:solidFill>
                  <a:srgbClr val="333652"/>
                </a:solidFill>
                <a:latin typeface="Calibri" panose="020F0502020204030204" pitchFamily="34" charset="0"/>
              </a:rPr>
              <a:t>Integration of 360 environments into the learning process, where interactions within these virtual spaces directly influence the course direction and outcomes.</a:t>
            </a:r>
          </a:p>
          <a:p>
            <a:pPr algn="l"/>
            <a:endParaRPr lang="en-US" sz="1800" b="0" i="0" u="none" strike="noStrike" baseline="0" dirty="0">
              <a:solidFill>
                <a:srgbClr val="333652"/>
              </a:solidFill>
              <a:latin typeface="Calibri" panose="020F0502020204030204" pitchFamily="34" charset="0"/>
            </a:endParaRPr>
          </a:p>
          <a:p>
            <a:pPr algn="l"/>
            <a:r>
              <a:rPr lang="en-US" sz="1800" b="0" i="0" u="none" strike="noStrike" baseline="0" dirty="0">
                <a:solidFill>
                  <a:srgbClr val="333652"/>
                </a:solidFill>
                <a:latin typeface="Calibri" panose="020F0502020204030204" pitchFamily="34" charset="0"/>
              </a:rPr>
              <a:t>Contact tracking – communication logging and might include integrated messaging systems, video calls, or the ability to schedule one-on-one meetings directly through the platform.</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dirty="0"/>
          </a:p>
        </p:txBody>
      </p:sp>
    </p:spTree>
    <p:extLst>
      <p:ext uri="{BB962C8B-B14F-4D97-AF65-F5344CB8AC3E}">
        <p14:creationId xmlns:p14="http://schemas.microsoft.com/office/powerpoint/2010/main" val="3870557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CIDFont+F3"/>
              </a:rPr>
              <a:t>creating a regression model focusing on selected features deemed most critical based on their individual correlation with the overall scores. This will provide understanding of what was most impactful to</a:t>
            </a:r>
          </a:p>
          <a:p>
            <a:pPr algn="l"/>
            <a:r>
              <a:rPr lang="en-US" sz="1800" b="0" i="0" u="none" strike="noStrike" baseline="0" dirty="0">
                <a:latin typeface="CIDFont+F3"/>
              </a:rPr>
              <a:t>the scores and could guide future development and improvement strategies. Based on preliminary correlation analysis, the top ten features most strongly correlated with overall scores were selected for further examination.</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dirty="0"/>
          </a:p>
        </p:txBody>
      </p:sp>
    </p:spTree>
    <p:extLst>
      <p:ext uri="{BB962C8B-B14F-4D97-AF65-F5344CB8AC3E}">
        <p14:creationId xmlns:p14="http://schemas.microsoft.com/office/powerpoint/2010/main" val="936921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5" name="Rectangle 3">
            <a:extLst>
              <a:ext uri="{FF2B5EF4-FFF2-40B4-BE49-F238E27FC236}">
                <a16:creationId xmlns:a16="http://schemas.microsoft.com/office/drawing/2014/main" id="{8AAF4E44-D342-8F43-8501-E1FB4DA18400}"/>
              </a:ext>
            </a:extLst>
          </p:cNvPr>
          <p:cNvSpPr>
            <a:spLocks noGrp="1" noChangeArrowheads="1"/>
          </p:cNvSpPr>
          <p:nvPr>
            <p:ph type="sldNum" sz="quarter" idx="4"/>
          </p:nvPr>
        </p:nvSpPr>
        <p:spPr>
          <a:xfrm>
            <a:off x="10893288" y="6390502"/>
            <a:ext cx="821634" cy="340935"/>
          </a:xfrm>
          <a:prstGeom prst="rect">
            <a:avLst/>
          </a:prstGeom>
        </p:spPr>
        <p:txBody>
          <a:bodyPr/>
          <a:lstStyle>
            <a:lvl1pPr algn="r">
              <a:defRPr sz="1800"/>
            </a:lvl1p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96498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219" y="1"/>
            <a:ext cx="7416800" cy="833933"/>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08000" y="1097300"/>
            <a:ext cx="5361517"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defRPr>
            </a:lvl2pPr>
            <a:lvl3pPr>
              <a:buClr>
                <a:schemeClr val="tx1"/>
              </a:buClr>
              <a:defRPr sz="1800">
                <a:solidFill>
                  <a:schemeClr val="tx1"/>
                </a:solidFill>
              </a:defRPr>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072718" y="1097300"/>
            <a:ext cx="5363633"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latin typeface="Arial Narrow" pitchFamily="34" charset="0"/>
              </a:defRPr>
            </a:lvl2pPr>
            <a:lvl3pPr>
              <a:buClr>
                <a:schemeClr val="tx1"/>
              </a:buClr>
              <a:defRPr sz="1800">
                <a:solidFill>
                  <a:schemeClr val="tx1"/>
                </a:solidFill>
                <a:latin typeface="Arial Narrow" pitchFamily="34" charset="0"/>
              </a:defRPr>
            </a:lvl3pPr>
            <a:lvl4pPr>
              <a:defRPr sz="1600">
                <a:latin typeface="Arial Narrow" pitchFamily="34" charset="0"/>
              </a:defRPr>
            </a:lvl4pPr>
            <a:lvl5pPr>
              <a:defRPr sz="1600">
                <a:latin typeface="Arial Narrow"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7" name="Rectangle 3">
            <a:extLst>
              <a:ext uri="{FF2B5EF4-FFF2-40B4-BE49-F238E27FC236}">
                <a16:creationId xmlns:a16="http://schemas.microsoft.com/office/drawing/2014/main" id="{0B24D3D4-56CC-BD4B-8ED0-2707EAED07B8}"/>
              </a:ext>
            </a:extLst>
          </p:cNvPr>
          <p:cNvSpPr>
            <a:spLocks noGrp="1" noChangeArrowheads="1"/>
          </p:cNvSpPr>
          <p:nvPr>
            <p:ph type="sldNum" sz="quarter" idx="4"/>
          </p:nvPr>
        </p:nvSpPr>
        <p:spPr>
          <a:xfrm>
            <a:off x="10893288" y="6390502"/>
            <a:ext cx="821634" cy="340935"/>
          </a:xfrm>
          <a:prstGeom prst="rect">
            <a:avLst/>
          </a:prstGeom>
        </p:spPr>
        <p:txBody>
          <a:bodyPr/>
          <a:lstStyle>
            <a:lvl1pPr algn="r">
              <a:defRPr sz="1800"/>
            </a:lvl1p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789990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7">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 id="2147483677" r:id="rId5"/>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t>Learning to Learn II: </a:t>
            </a:r>
          </a:p>
          <a:p>
            <a:r>
              <a:rPr lang="en-US" dirty="0"/>
              <a:t>Evaluation of Learning Systems for Supporting</a:t>
            </a:r>
          </a:p>
          <a:p>
            <a:r>
              <a:rPr lang="en-US" dirty="0"/>
              <a:t>Competency Based Education (CBE)</a:t>
            </a:r>
            <a:endParaRPr lang="en-US" sz="2000" dirty="0">
              <a:solidFill>
                <a:srgbClr val="00B050"/>
              </a:solidFill>
            </a:endParaRPr>
          </a:p>
          <a:p>
            <a:endParaRPr lang="en-US" dirty="0"/>
          </a:p>
          <a:p>
            <a:endParaRPr lang="en-US" dirty="0"/>
          </a:p>
        </p:txBody>
      </p:sp>
      <p:sp>
        <p:nvSpPr>
          <p:cNvPr id="10" name="Text Placeholder 9"/>
          <p:cNvSpPr>
            <a:spLocks noGrp="1"/>
          </p:cNvSpPr>
          <p:nvPr>
            <p:ph type="body" sz="quarter" idx="11"/>
          </p:nvPr>
        </p:nvSpPr>
        <p:spPr>
          <a:xfrm>
            <a:off x="4429709" y="3861132"/>
            <a:ext cx="2591522" cy="1934127"/>
          </a:xfrm>
        </p:spPr>
        <p:txBody>
          <a:bodyPr/>
          <a:lstStyle/>
          <a:p>
            <a:pPr eaLnBrk="1" hangingPunct="1"/>
            <a:r>
              <a:rPr lang="en-US" dirty="0">
                <a:latin typeface="Arial Narrow" pitchFamily="34" charset="0"/>
              </a:rPr>
              <a:t>Nathan Jones</a:t>
            </a:r>
          </a:p>
          <a:p>
            <a:pPr eaLnBrk="1" hangingPunct="1"/>
            <a:r>
              <a:rPr lang="en-US" dirty="0">
                <a:latin typeface="Arial Narrow" pitchFamily="34" charset="0"/>
              </a:rPr>
              <a:t>Nate Ferrara</a:t>
            </a:r>
          </a:p>
          <a:p>
            <a:pPr algn="l"/>
            <a:endParaRPr lang="en-US" dirty="0"/>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pic>
        <p:nvPicPr>
          <p:cNvPr id="4" name="Picture 3" descr="A logo for a company&#10;&#10;Description automatically generated">
            <a:extLst>
              <a:ext uri="{FF2B5EF4-FFF2-40B4-BE49-F238E27FC236}">
                <a16:creationId xmlns:a16="http://schemas.microsoft.com/office/drawing/2014/main" id="{05C4CBA2-7B37-8F44-BD3A-BEE9A80C7BD7}"/>
              </a:ext>
            </a:extLst>
          </p:cNvPr>
          <p:cNvPicPr>
            <a:picLocks noChangeAspect="1"/>
          </p:cNvPicPr>
          <p:nvPr/>
        </p:nvPicPr>
        <p:blipFill>
          <a:blip r:embed="rId3" cstate="print">
            <a:extLst>
              <a:ext uri="{28A0092B-C50C-407E-A947-70E740481C1C}">
                <a14:useLocalDpi xmlns:a14="http://schemas.microsoft.com/office/drawing/2010/main" val="0"/>
              </a:ext>
            </a:extLst>
          </a:blip>
          <a:srcRect l="19867" t="10734" r="20817" b="15380"/>
          <a:stretch/>
        </p:blipFill>
        <p:spPr>
          <a:xfrm>
            <a:off x="4788210" y="4681902"/>
            <a:ext cx="1874520" cy="1738064"/>
          </a:xfrm>
          <a:prstGeom prst="rect">
            <a:avLst/>
          </a:prstGeom>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F3CC96-8BE6-053C-2D10-60D9E6F70AD3}"/>
              </a:ext>
            </a:extLst>
          </p:cNvPr>
          <p:cNvSpPr>
            <a:spLocks noGrp="1"/>
          </p:cNvSpPr>
          <p:nvPr>
            <p:ph type="sldNum" sz="quarter" idx="10"/>
          </p:nvPr>
        </p:nvSpPr>
        <p:spPr/>
        <p:txBody>
          <a:bodyPr/>
          <a:lstStyle/>
          <a:p>
            <a:pPr>
              <a:defRPr/>
            </a:pPr>
            <a:fld id="{D68E8870-17DE-45C4-A8DD-7644B2422933}" type="slidenum">
              <a:rPr lang="en-US" smtClean="0"/>
              <a:pPr>
                <a:defRPr/>
              </a:pPr>
              <a:t>10</a:t>
            </a:fld>
            <a:endParaRPr lang="en-US" dirty="0"/>
          </a:p>
        </p:txBody>
      </p:sp>
      <p:sp>
        <p:nvSpPr>
          <p:cNvPr id="3" name="Title 2">
            <a:extLst>
              <a:ext uri="{FF2B5EF4-FFF2-40B4-BE49-F238E27FC236}">
                <a16:creationId xmlns:a16="http://schemas.microsoft.com/office/drawing/2014/main" id="{47A0DB61-2072-6AF2-98C0-DBF06FBADDE0}"/>
              </a:ext>
            </a:extLst>
          </p:cNvPr>
          <p:cNvSpPr>
            <a:spLocks noGrp="1"/>
          </p:cNvSpPr>
          <p:nvPr>
            <p:ph type="title"/>
          </p:nvPr>
        </p:nvSpPr>
        <p:spPr/>
        <p:txBody>
          <a:bodyPr/>
          <a:lstStyle/>
          <a:p>
            <a:r>
              <a:rPr lang="en-US" dirty="0"/>
              <a:t>Distribution Evaluation</a:t>
            </a:r>
          </a:p>
        </p:txBody>
      </p:sp>
      <p:sp>
        <p:nvSpPr>
          <p:cNvPr id="4" name="Content Placeholder 3">
            <a:extLst>
              <a:ext uri="{FF2B5EF4-FFF2-40B4-BE49-F238E27FC236}">
                <a16:creationId xmlns:a16="http://schemas.microsoft.com/office/drawing/2014/main" id="{17EBF066-37EE-4078-227C-7480CCC51900}"/>
              </a:ext>
            </a:extLst>
          </p:cNvPr>
          <p:cNvSpPr>
            <a:spLocks noGrp="1"/>
          </p:cNvSpPr>
          <p:nvPr>
            <p:ph sz="quarter" idx="11"/>
          </p:nvPr>
        </p:nvSpPr>
        <p:spPr>
          <a:xfrm>
            <a:off x="169237" y="1160215"/>
            <a:ext cx="5088815" cy="5075237"/>
          </a:xfrm>
        </p:spPr>
        <p:txBody>
          <a:bodyPr/>
          <a:lstStyle/>
          <a:p>
            <a:r>
              <a:rPr lang="en-US" dirty="0"/>
              <a:t>Least Coverage</a:t>
            </a:r>
          </a:p>
          <a:p>
            <a:pPr lvl="1"/>
            <a:r>
              <a:rPr lang="en-US" dirty="0"/>
              <a:t>Interactive Content</a:t>
            </a:r>
          </a:p>
          <a:p>
            <a:pPr lvl="1"/>
            <a:r>
              <a:rPr lang="en-US" dirty="0"/>
              <a:t>3D Content Access PC/Mobile</a:t>
            </a:r>
          </a:p>
          <a:p>
            <a:pPr lvl="1"/>
            <a:r>
              <a:rPr lang="en-US" dirty="0"/>
              <a:t>VR/AR Accessibility</a:t>
            </a:r>
          </a:p>
          <a:p>
            <a:pPr lvl="1"/>
            <a:r>
              <a:rPr lang="en-US" dirty="0"/>
              <a:t>360 Immersive Environments</a:t>
            </a:r>
          </a:p>
          <a:p>
            <a:pPr lvl="1"/>
            <a:r>
              <a:rPr lang="en-US" dirty="0"/>
              <a:t>Contact Tracking</a:t>
            </a:r>
          </a:p>
          <a:p>
            <a:endParaRPr lang="en-US" dirty="0"/>
          </a:p>
          <a:p>
            <a:r>
              <a:rPr lang="en-US" dirty="0"/>
              <a:t>Most Coverage</a:t>
            </a:r>
          </a:p>
          <a:p>
            <a:pPr lvl="1"/>
            <a:r>
              <a:rPr lang="en-US" dirty="0"/>
              <a:t>Instructor Content Tools</a:t>
            </a:r>
          </a:p>
          <a:p>
            <a:pPr lvl="1"/>
            <a:r>
              <a:rPr lang="en-US" dirty="0"/>
              <a:t>Open Enrollment </a:t>
            </a:r>
            <a:r>
              <a:rPr lang="en-US" sz="2000" dirty="0"/>
              <a:t>(also most variance)</a:t>
            </a:r>
            <a:endParaRPr lang="en-US" dirty="0"/>
          </a:p>
        </p:txBody>
      </p:sp>
      <p:pic>
        <p:nvPicPr>
          <p:cNvPr id="6" name="Picture 5">
            <a:extLst>
              <a:ext uri="{FF2B5EF4-FFF2-40B4-BE49-F238E27FC236}">
                <a16:creationId xmlns:a16="http://schemas.microsoft.com/office/drawing/2014/main" id="{72122B1B-FD1C-F0F1-7AB6-1222C5B7E7FA}"/>
              </a:ext>
            </a:extLst>
          </p:cNvPr>
          <p:cNvPicPr>
            <a:picLocks noChangeAspect="1"/>
          </p:cNvPicPr>
          <p:nvPr/>
        </p:nvPicPr>
        <p:blipFill>
          <a:blip r:embed="rId3"/>
          <a:srcRect l="18265" t="8907" r="22706" b="7442"/>
          <a:stretch/>
        </p:blipFill>
        <p:spPr>
          <a:xfrm>
            <a:off x="5258052" y="908630"/>
            <a:ext cx="6844301" cy="5213322"/>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73E5A456-A48C-30D9-E991-8150DCEA9F5A}"/>
              </a:ext>
            </a:extLst>
          </p:cNvPr>
          <p:cNvSpPr txBox="1"/>
          <p:nvPr/>
        </p:nvSpPr>
        <p:spPr>
          <a:xfrm>
            <a:off x="6638544" y="5753748"/>
            <a:ext cx="448056" cy="584775"/>
          </a:xfrm>
          <a:prstGeom prst="rect">
            <a:avLst/>
          </a:prstGeom>
          <a:noFill/>
        </p:spPr>
        <p:txBody>
          <a:bodyPr wrap="square" rtlCol="0">
            <a:spAutoFit/>
          </a:bodyPr>
          <a:lstStyle/>
          <a:p>
            <a:r>
              <a:rPr lang="en-US" dirty="0">
                <a:solidFill>
                  <a:srgbClr val="2B56AB"/>
                </a:solidFill>
                <a:effectLst>
                  <a:outerShdw blurRad="38100" dist="38100" dir="2700000" algn="tl">
                    <a:srgbClr val="000000">
                      <a:alpha val="43137"/>
                    </a:srgbClr>
                  </a:outerShdw>
                </a:effectLst>
              </a:rPr>
              <a:t>0</a:t>
            </a:r>
          </a:p>
        </p:txBody>
      </p:sp>
      <p:sp>
        <p:nvSpPr>
          <p:cNvPr id="8" name="TextBox 7">
            <a:extLst>
              <a:ext uri="{FF2B5EF4-FFF2-40B4-BE49-F238E27FC236}">
                <a16:creationId xmlns:a16="http://schemas.microsoft.com/office/drawing/2014/main" id="{0C7E8CD0-6C68-332C-F1A5-3B4F5A86A299}"/>
              </a:ext>
            </a:extLst>
          </p:cNvPr>
          <p:cNvSpPr txBox="1"/>
          <p:nvPr/>
        </p:nvSpPr>
        <p:spPr>
          <a:xfrm>
            <a:off x="11436030" y="5741719"/>
            <a:ext cx="448056" cy="584775"/>
          </a:xfrm>
          <a:prstGeom prst="rect">
            <a:avLst/>
          </a:prstGeom>
          <a:noFill/>
        </p:spPr>
        <p:txBody>
          <a:bodyPr wrap="square" rtlCol="0">
            <a:spAutoFit/>
          </a:bodyPr>
          <a:lstStyle/>
          <a:p>
            <a:r>
              <a:rPr lang="en-US" dirty="0">
                <a:solidFill>
                  <a:srgbClr val="2B56AB"/>
                </a:solidFill>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3220915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384DF-315F-5AAD-0D94-E53226CB19D4}"/>
              </a:ext>
            </a:extLst>
          </p:cNvPr>
          <p:cNvSpPr>
            <a:spLocks noGrp="1"/>
          </p:cNvSpPr>
          <p:nvPr>
            <p:ph type="title"/>
          </p:nvPr>
        </p:nvSpPr>
        <p:spPr/>
        <p:txBody>
          <a:bodyPr/>
          <a:lstStyle/>
          <a:p>
            <a:r>
              <a:rPr lang="en-US" dirty="0"/>
              <a:t>Deep Diving into Results</a:t>
            </a:r>
          </a:p>
        </p:txBody>
      </p:sp>
      <p:sp>
        <p:nvSpPr>
          <p:cNvPr id="3" name="Content Placeholder 2">
            <a:extLst>
              <a:ext uri="{FF2B5EF4-FFF2-40B4-BE49-F238E27FC236}">
                <a16:creationId xmlns:a16="http://schemas.microsoft.com/office/drawing/2014/main" id="{6C40CBC0-2035-78A4-1BE0-1C94C9BB1429}"/>
              </a:ext>
            </a:extLst>
          </p:cNvPr>
          <p:cNvSpPr>
            <a:spLocks noGrp="1"/>
          </p:cNvSpPr>
          <p:nvPr>
            <p:ph sz="half" idx="1"/>
          </p:nvPr>
        </p:nvSpPr>
        <p:spPr>
          <a:xfrm>
            <a:off x="734483" y="968130"/>
            <a:ext cx="5361517" cy="5422372"/>
          </a:xfrm>
        </p:spPr>
        <p:txBody>
          <a:bodyPr/>
          <a:lstStyle/>
          <a:p>
            <a:pPr marL="0" indent="0">
              <a:buNone/>
            </a:pPr>
            <a:r>
              <a:rPr lang="en-US" b="1" dirty="0">
                <a:solidFill>
                  <a:srgbClr val="2B56AB"/>
                </a:solidFill>
              </a:rPr>
              <a:t>Potential Market Differentiators</a:t>
            </a:r>
          </a:p>
          <a:p>
            <a:pPr marL="0" indent="0">
              <a:buNone/>
            </a:pPr>
            <a:r>
              <a:rPr lang="en-US" sz="2000" i="1" dirty="0"/>
              <a:t>(Most impact on unweighted score)</a:t>
            </a:r>
          </a:p>
          <a:p>
            <a:pPr>
              <a:buFont typeface="Wingdings" panose="05000000000000000000" pitchFamily="2" charset="2"/>
              <a:buChar char="ü"/>
            </a:pPr>
            <a:r>
              <a:rPr lang="en-US" sz="2200" dirty="0"/>
              <a:t>Open Enrollment </a:t>
            </a:r>
          </a:p>
          <a:p>
            <a:pPr>
              <a:buFont typeface="Wingdings" panose="05000000000000000000" pitchFamily="2" charset="2"/>
              <a:buChar char="ü"/>
            </a:pPr>
            <a:r>
              <a:rPr lang="en-US" sz="2200" dirty="0"/>
              <a:t>Personalized Feedback </a:t>
            </a:r>
          </a:p>
          <a:p>
            <a:pPr>
              <a:buFont typeface="Wingdings" panose="05000000000000000000" pitchFamily="2" charset="2"/>
              <a:buChar char="ü"/>
            </a:pPr>
            <a:r>
              <a:rPr lang="en-US" sz="2200" dirty="0"/>
              <a:t>Personalized Learning Paths</a:t>
            </a:r>
          </a:p>
          <a:p>
            <a:pPr>
              <a:buFont typeface="Wingdings" panose="05000000000000000000" pitchFamily="2" charset="2"/>
              <a:buChar char="ü"/>
            </a:pPr>
            <a:r>
              <a:rPr lang="en-US" sz="2200" dirty="0"/>
              <a:t>Student Engagement Tools </a:t>
            </a:r>
          </a:p>
          <a:p>
            <a:pPr>
              <a:buFont typeface="Wingdings" panose="05000000000000000000" pitchFamily="2" charset="2"/>
              <a:buChar char="ü"/>
            </a:pPr>
            <a:r>
              <a:rPr lang="en-US" sz="2200" dirty="0"/>
              <a:t>Mini-milestones </a:t>
            </a:r>
          </a:p>
          <a:p>
            <a:pPr>
              <a:buFont typeface="Wingdings" panose="05000000000000000000" pitchFamily="2" charset="2"/>
              <a:buChar char="ü"/>
            </a:pPr>
            <a:r>
              <a:rPr lang="en-US" sz="2200" dirty="0"/>
              <a:t>Self-paced Learning</a:t>
            </a:r>
          </a:p>
          <a:p>
            <a:pPr>
              <a:buFont typeface="Wingdings" panose="05000000000000000000" pitchFamily="2" charset="2"/>
              <a:buChar char="ü"/>
            </a:pPr>
            <a:r>
              <a:rPr lang="en-US" sz="2200" dirty="0"/>
              <a:t>Personalized Instruction </a:t>
            </a:r>
          </a:p>
          <a:p>
            <a:pPr>
              <a:buFont typeface="Wingdings" panose="05000000000000000000" pitchFamily="2" charset="2"/>
              <a:buChar char="ü"/>
            </a:pPr>
            <a:r>
              <a:rPr lang="en-US" sz="2200" dirty="0"/>
              <a:t>Interactive Content </a:t>
            </a:r>
          </a:p>
          <a:p>
            <a:pPr>
              <a:buFont typeface="Wingdings" panose="05000000000000000000" pitchFamily="2" charset="2"/>
              <a:buChar char="ü"/>
            </a:pPr>
            <a:r>
              <a:rPr lang="en-US" sz="2200" dirty="0"/>
              <a:t>Flexible Learning Pathways</a:t>
            </a:r>
          </a:p>
          <a:p>
            <a:pPr>
              <a:buFont typeface="Wingdings" panose="05000000000000000000" pitchFamily="2" charset="2"/>
              <a:buChar char="ü"/>
            </a:pPr>
            <a:r>
              <a:rPr lang="en-US" sz="2200" dirty="0"/>
              <a:t>Contact Tracking</a:t>
            </a:r>
          </a:p>
        </p:txBody>
      </p:sp>
      <p:sp>
        <p:nvSpPr>
          <p:cNvPr id="5" name="Slide Number Placeholder 4">
            <a:extLst>
              <a:ext uri="{FF2B5EF4-FFF2-40B4-BE49-F238E27FC236}">
                <a16:creationId xmlns:a16="http://schemas.microsoft.com/office/drawing/2014/main" id="{BCD2D070-915C-31CD-2109-3D5A4B6F23AE}"/>
              </a:ext>
            </a:extLst>
          </p:cNvPr>
          <p:cNvSpPr>
            <a:spLocks noGrp="1"/>
          </p:cNvSpPr>
          <p:nvPr>
            <p:ph type="sldNum" sz="quarter" idx="4"/>
          </p:nvPr>
        </p:nvSpPr>
        <p:spPr/>
        <p:txBody>
          <a:bodyPr/>
          <a:lstStyle/>
          <a:p>
            <a:pPr>
              <a:defRPr/>
            </a:pPr>
            <a:fld id="{D68E8870-17DE-45C4-A8DD-7644B2422933}" type="slidenum">
              <a:rPr lang="en-US" smtClean="0"/>
              <a:pPr>
                <a:defRPr/>
              </a:pPr>
              <a:t>11</a:t>
            </a:fld>
            <a:endParaRPr lang="en-US" dirty="0"/>
          </a:p>
        </p:txBody>
      </p:sp>
      <p:sp>
        <p:nvSpPr>
          <p:cNvPr id="7" name="Content Placeholder 6">
            <a:extLst>
              <a:ext uri="{FF2B5EF4-FFF2-40B4-BE49-F238E27FC236}">
                <a16:creationId xmlns:a16="http://schemas.microsoft.com/office/drawing/2014/main" id="{3F0884F7-6CCE-EB22-BF8C-2632429998C7}"/>
              </a:ext>
            </a:extLst>
          </p:cNvPr>
          <p:cNvSpPr>
            <a:spLocks noGrp="1"/>
          </p:cNvSpPr>
          <p:nvPr>
            <p:ph sz="half" idx="2"/>
          </p:nvPr>
        </p:nvSpPr>
        <p:spPr>
          <a:xfrm>
            <a:off x="6072718" y="968130"/>
            <a:ext cx="5951642" cy="4114800"/>
          </a:xfrm>
        </p:spPr>
        <p:txBody>
          <a:bodyPr/>
          <a:lstStyle/>
          <a:p>
            <a:pPr marL="0" indent="0" algn="l">
              <a:buNone/>
            </a:pPr>
            <a:r>
              <a:rPr lang="en-US" b="1" dirty="0">
                <a:solidFill>
                  <a:srgbClr val="2B56AB"/>
                </a:solidFill>
              </a:rPr>
              <a:t>Improvement Need Across Market Sampling</a:t>
            </a:r>
          </a:p>
          <a:p>
            <a:pPr marL="0" indent="0" algn="l">
              <a:buNone/>
            </a:pPr>
            <a:endParaRPr lang="en-US" b="1" dirty="0">
              <a:solidFill>
                <a:srgbClr val="2B56AB"/>
              </a:solidFill>
            </a:endParaRPr>
          </a:p>
          <a:p>
            <a:pPr algn="l">
              <a:buFont typeface="Courier New" panose="02070309020205020404" pitchFamily="49" charset="0"/>
              <a:buChar char="o"/>
            </a:pPr>
            <a:r>
              <a:rPr lang="en-US" sz="2200" b="0" i="0" u="none" strike="noStrike" baseline="0" dirty="0">
                <a:latin typeface="Calibri" panose="020F0502020204030204" pitchFamily="34" charset="0"/>
                <a:ea typeface="Calibri" panose="020F0502020204030204" pitchFamily="34" charset="0"/>
                <a:cs typeface="Calibri" panose="020F0502020204030204" pitchFamily="34" charset="0"/>
              </a:rPr>
              <a:t>Scores most heavily influenced by shortfalls in direct access to:</a:t>
            </a:r>
          </a:p>
          <a:p>
            <a:pPr lvl="1"/>
            <a:r>
              <a:rPr lang="en-US" sz="2200" b="0" i="0" u="none" strike="noStrike" baseline="0" dirty="0">
                <a:latin typeface="Calibri" panose="020F0502020204030204" pitchFamily="34" charset="0"/>
                <a:ea typeface="Calibri" panose="020F0502020204030204" pitchFamily="34" charset="0"/>
                <a:cs typeface="Calibri" panose="020F0502020204030204" pitchFamily="34" charset="0"/>
              </a:rPr>
              <a:t>interactive content</a:t>
            </a:r>
          </a:p>
          <a:p>
            <a:pPr lvl="1"/>
            <a:r>
              <a:rPr lang="en-US" sz="2200" b="0" i="0" u="none" strike="noStrike" baseline="0" dirty="0">
                <a:latin typeface="Calibri" panose="020F0502020204030204" pitchFamily="34" charset="0"/>
                <a:ea typeface="Calibri" panose="020F0502020204030204" pitchFamily="34" charset="0"/>
                <a:cs typeface="Calibri" panose="020F0502020204030204" pitchFamily="34" charset="0"/>
              </a:rPr>
              <a:t>mobile 3D accessibility</a:t>
            </a:r>
          </a:p>
          <a:p>
            <a:pPr lvl="1"/>
            <a:r>
              <a:rPr lang="en-US" sz="2200" b="0" i="0" u="none" strike="noStrike" baseline="0" dirty="0">
                <a:latin typeface="Calibri" panose="020F0502020204030204" pitchFamily="34" charset="0"/>
                <a:ea typeface="Calibri" panose="020F0502020204030204" pitchFamily="34" charset="0"/>
                <a:cs typeface="Calibri" panose="020F0502020204030204" pitchFamily="34" charset="0"/>
              </a:rPr>
              <a:t>VR/AR accessibility</a:t>
            </a:r>
          </a:p>
          <a:p>
            <a:pPr lvl="1"/>
            <a:r>
              <a:rPr lang="en-US" sz="2200" b="0" i="0" u="none" strike="noStrike" baseline="0" dirty="0">
                <a:latin typeface="Calibri" panose="020F0502020204030204" pitchFamily="34" charset="0"/>
                <a:ea typeface="Calibri" panose="020F0502020204030204" pitchFamily="34" charset="0"/>
                <a:cs typeface="Calibri" panose="020F0502020204030204" pitchFamily="34" charset="0"/>
              </a:rPr>
              <a:t>360 immersive environments accessibility</a:t>
            </a:r>
          </a:p>
          <a:p>
            <a:pPr algn="l">
              <a:buFont typeface="Courier New" panose="02070309020205020404" pitchFamily="49" charset="0"/>
              <a:buChar char="o"/>
            </a:pPr>
            <a:r>
              <a:rPr lang="en-US" sz="2200" b="0" i="0" u="none" strike="noStrike" baseline="0" dirty="0">
                <a:latin typeface="Calibri" panose="020F0502020204030204" pitchFamily="34" charset="0"/>
                <a:ea typeface="Calibri" panose="020F0502020204030204" pitchFamily="34" charset="0"/>
                <a:cs typeface="Calibri" panose="020F0502020204030204" pitchFamily="34" charset="0"/>
              </a:rPr>
              <a:t>The ability to provide immersive interactive environments for training is vital in CBE.</a:t>
            </a:r>
            <a:endParaRPr lang="en-US" sz="2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5252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6CFCD-441D-0FD1-BD9E-134FD85A5F93}"/>
              </a:ext>
            </a:extLst>
          </p:cNvPr>
          <p:cNvSpPr>
            <a:spLocks noGrp="1"/>
          </p:cNvSpPr>
          <p:nvPr>
            <p:ph type="title"/>
          </p:nvPr>
        </p:nvSpPr>
        <p:spPr/>
        <p:txBody>
          <a:bodyPr/>
          <a:lstStyle/>
          <a:p>
            <a:r>
              <a:rPr lang="en-US" dirty="0"/>
              <a:t>Effective CBE LMS Discussion Points</a:t>
            </a:r>
          </a:p>
        </p:txBody>
      </p:sp>
      <p:sp>
        <p:nvSpPr>
          <p:cNvPr id="3" name="Content Placeholder 2">
            <a:extLst>
              <a:ext uri="{FF2B5EF4-FFF2-40B4-BE49-F238E27FC236}">
                <a16:creationId xmlns:a16="http://schemas.microsoft.com/office/drawing/2014/main" id="{824D81CE-EA4D-2607-F834-CF448046E4D5}"/>
              </a:ext>
            </a:extLst>
          </p:cNvPr>
          <p:cNvSpPr>
            <a:spLocks noGrp="1"/>
          </p:cNvSpPr>
          <p:nvPr>
            <p:ph sz="half" idx="1"/>
          </p:nvPr>
        </p:nvSpPr>
        <p:spPr>
          <a:xfrm>
            <a:off x="356150" y="1344188"/>
            <a:ext cx="5361517" cy="2331700"/>
          </a:xfrm>
        </p:spPr>
        <p:txBody>
          <a:bodyPr/>
          <a:lstStyle/>
          <a:p>
            <a:pPr marL="0" indent="0">
              <a:buNone/>
            </a:pPr>
            <a:r>
              <a:rPr lang="en-US" b="1" dirty="0">
                <a:solidFill>
                  <a:srgbClr val="2B56AB"/>
                </a:solidFill>
              </a:rPr>
              <a:t>Immersive Content Accessibility</a:t>
            </a:r>
          </a:p>
          <a:p>
            <a:pPr marL="0" indent="0">
              <a:buNone/>
            </a:pPr>
            <a:endParaRPr lang="en-US" sz="1000" b="0" i="0" u="none" strike="noStrike" baseline="0" dirty="0">
              <a:latin typeface="CIDFont+F2"/>
            </a:endParaRPr>
          </a:p>
          <a:p>
            <a:pPr marL="0" indent="0" algn="just">
              <a:buNone/>
            </a:pPr>
            <a:r>
              <a:rPr lang="en-US" sz="1800" b="0" i="0" u="none" strike="noStrike" baseline="0" dirty="0">
                <a:latin typeface="CIDFont+F3"/>
              </a:rPr>
              <a:t>Modern learners expect seamless access to digital environments, analogous to the ease of logging into online gaming platforms and progressing through levels via immersive experience.</a:t>
            </a:r>
            <a:endParaRPr lang="en-US" dirty="0"/>
          </a:p>
        </p:txBody>
      </p:sp>
      <p:sp>
        <p:nvSpPr>
          <p:cNvPr id="4" name="Content Placeholder 3">
            <a:extLst>
              <a:ext uri="{FF2B5EF4-FFF2-40B4-BE49-F238E27FC236}">
                <a16:creationId xmlns:a16="http://schemas.microsoft.com/office/drawing/2014/main" id="{AEE2DE9B-AB83-B941-74FA-409BB3A22ED3}"/>
              </a:ext>
            </a:extLst>
          </p:cNvPr>
          <p:cNvSpPr>
            <a:spLocks noGrp="1"/>
          </p:cNvSpPr>
          <p:nvPr>
            <p:ph sz="half" idx="2"/>
          </p:nvPr>
        </p:nvSpPr>
        <p:spPr>
          <a:xfrm>
            <a:off x="2753360" y="3602169"/>
            <a:ext cx="6765629" cy="2395708"/>
          </a:xfrm>
        </p:spPr>
        <p:txBody>
          <a:bodyPr/>
          <a:lstStyle/>
          <a:p>
            <a:pPr marL="0" indent="0">
              <a:buNone/>
            </a:pPr>
            <a:r>
              <a:rPr lang="en-US" b="1" dirty="0">
                <a:solidFill>
                  <a:srgbClr val="2B56AB"/>
                </a:solidFill>
              </a:rPr>
              <a:t>Development Priority Recommendations</a:t>
            </a:r>
            <a:endParaRPr lang="en-US" sz="1100" dirty="0">
              <a:latin typeface="CIDFont+F2"/>
            </a:endParaRPr>
          </a:p>
          <a:p>
            <a:pPr marL="0" indent="0">
              <a:buNone/>
            </a:pPr>
            <a:endParaRPr lang="en-US" sz="1800" b="0" i="0" u="none" strike="noStrike" baseline="0" dirty="0">
              <a:latin typeface="CIDFont+F3"/>
            </a:endParaRPr>
          </a:p>
          <a:p>
            <a:pPr marL="0" indent="0">
              <a:buNone/>
            </a:pPr>
            <a:r>
              <a:rPr lang="en-US" sz="1800" dirty="0">
                <a:latin typeface="CIDFont+F3"/>
              </a:rPr>
              <a:t>Future student perspective and expectations vice histori</a:t>
            </a:r>
            <a:r>
              <a:rPr lang="en-US" sz="1800" b="0" i="0" u="none" strike="noStrike" baseline="0" dirty="0">
                <a:latin typeface="CIDFont+F3"/>
              </a:rPr>
              <a:t>c administrative processes.</a:t>
            </a:r>
          </a:p>
          <a:p>
            <a:pPr marL="0" indent="0">
              <a:buNone/>
            </a:pPr>
            <a:endParaRPr lang="en-US" sz="1800" b="0" i="0" u="none" strike="noStrike" baseline="0" dirty="0">
              <a:latin typeface="CIDFont+F3"/>
            </a:endParaRPr>
          </a:p>
          <a:p>
            <a:pPr marL="0" indent="0">
              <a:buNone/>
            </a:pPr>
            <a:r>
              <a:rPr lang="en-US" sz="1800" b="0" i="0" u="none" strike="noStrike" baseline="0" dirty="0">
                <a:latin typeface="CIDFont+F3"/>
              </a:rPr>
              <a:t>Educational experience could potentially rival the engagement and interactivity of online gaming, thereby transforming the traditional paradigms of educational delivery and engagement</a:t>
            </a:r>
          </a:p>
        </p:txBody>
      </p:sp>
      <p:sp>
        <p:nvSpPr>
          <p:cNvPr id="5" name="Slide Number Placeholder 4">
            <a:extLst>
              <a:ext uri="{FF2B5EF4-FFF2-40B4-BE49-F238E27FC236}">
                <a16:creationId xmlns:a16="http://schemas.microsoft.com/office/drawing/2014/main" id="{99FE586F-2405-D1DB-C992-9CAA9AC4845A}"/>
              </a:ext>
            </a:extLst>
          </p:cNvPr>
          <p:cNvSpPr>
            <a:spLocks noGrp="1"/>
          </p:cNvSpPr>
          <p:nvPr>
            <p:ph type="sldNum" sz="quarter" idx="4"/>
          </p:nvPr>
        </p:nvSpPr>
        <p:spPr/>
        <p:txBody>
          <a:bodyPr/>
          <a:lstStyle/>
          <a:p>
            <a:pPr>
              <a:defRPr/>
            </a:pPr>
            <a:fld id="{D68E8870-17DE-45C4-A8DD-7644B2422933}" type="slidenum">
              <a:rPr lang="en-US" smtClean="0"/>
              <a:pPr>
                <a:defRPr/>
              </a:pPr>
              <a:t>12</a:t>
            </a:fld>
            <a:endParaRPr lang="en-US" dirty="0"/>
          </a:p>
        </p:txBody>
      </p:sp>
      <p:sp>
        <p:nvSpPr>
          <p:cNvPr id="6" name="Content Placeholder 2">
            <a:extLst>
              <a:ext uri="{FF2B5EF4-FFF2-40B4-BE49-F238E27FC236}">
                <a16:creationId xmlns:a16="http://schemas.microsoft.com/office/drawing/2014/main" id="{440B167E-5467-6382-9A48-56739075DE3A}"/>
              </a:ext>
            </a:extLst>
          </p:cNvPr>
          <p:cNvSpPr txBox="1">
            <a:spLocks/>
          </p:cNvSpPr>
          <p:nvPr/>
        </p:nvSpPr>
        <p:spPr bwMode="auto">
          <a:xfrm>
            <a:off x="6554681" y="1344188"/>
            <a:ext cx="5361517" cy="2331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400">
                <a:solidFill>
                  <a:schemeClr val="tx1"/>
                </a:solidFill>
                <a:latin typeface="Arial Narrow" pitchFamily="34"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0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pitchFamily="2" charset="2"/>
              <a:buChar char="n"/>
              <a:defRPr sz="18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1600">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1600">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1800">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1800">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1800">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1800">
                <a:solidFill>
                  <a:schemeClr val="tx1"/>
                </a:solidFill>
                <a:latin typeface="+mn-lt"/>
              </a:defRPr>
            </a:lvl9pPr>
          </a:lstStyle>
          <a:p>
            <a:pPr marL="0" indent="0">
              <a:buNone/>
            </a:pPr>
            <a:r>
              <a:rPr lang="en-US" b="1" dirty="0">
                <a:solidFill>
                  <a:srgbClr val="2B56AB"/>
                </a:solidFill>
              </a:rPr>
              <a:t>Personalization</a:t>
            </a:r>
          </a:p>
          <a:p>
            <a:endParaRPr lang="en-US" sz="1100" kern="0" dirty="0">
              <a:latin typeface="CIDFont+F2"/>
            </a:endParaRPr>
          </a:p>
          <a:p>
            <a:pPr marL="0" indent="0" algn="just">
              <a:buNone/>
            </a:pPr>
            <a:r>
              <a:rPr lang="en-US" sz="1800" b="0" i="0" u="none" strike="noStrike" baseline="0" dirty="0">
                <a:latin typeface="CIDFont+F3"/>
              </a:rPr>
              <a:t>Prioritizing the development of personalization and engagement features could strategically position educational institutions and enterprises at the leading edge of CBE </a:t>
            </a:r>
            <a:r>
              <a:rPr lang="en-US" sz="1800" dirty="0">
                <a:latin typeface="CIDFont+F3"/>
              </a:rPr>
              <a:t>supportive </a:t>
            </a:r>
            <a:r>
              <a:rPr lang="en-US" sz="1800" b="0" i="0" u="none" strike="noStrike" baseline="0" dirty="0">
                <a:latin typeface="CIDFont+F3"/>
              </a:rPr>
              <a:t>technology.</a:t>
            </a:r>
            <a:endParaRPr lang="en-US" kern="0" dirty="0"/>
          </a:p>
        </p:txBody>
      </p:sp>
    </p:spTree>
    <p:extLst>
      <p:ext uri="{BB962C8B-B14F-4D97-AF65-F5344CB8AC3E}">
        <p14:creationId xmlns:p14="http://schemas.microsoft.com/office/powerpoint/2010/main" val="1128640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9CD9B2-8B84-1EA7-05CC-8457405D9897}"/>
              </a:ext>
            </a:extLst>
          </p:cNvPr>
          <p:cNvSpPr>
            <a:spLocks noGrp="1"/>
          </p:cNvSpPr>
          <p:nvPr>
            <p:ph type="body" sz="quarter" idx="10"/>
          </p:nvPr>
        </p:nvSpPr>
        <p:spPr>
          <a:xfrm>
            <a:off x="-145472" y="3772609"/>
            <a:ext cx="12264735" cy="1229411"/>
          </a:xfrm>
        </p:spPr>
        <p:txBody>
          <a:bodyPr/>
          <a:lstStyle/>
          <a:p>
            <a:r>
              <a:rPr lang="en-US" sz="2400" b="0" dirty="0">
                <a:solidFill>
                  <a:schemeClr val="tx1"/>
                </a:solidFill>
              </a:rPr>
              <a:t>Learning to Learn II: </a:t>
            </a:r>
          </a:p>
          <a:p>
            <a:r>
              <a:rPr lang="en-US" sz="2400" b="0" dirty="0">
                <a:solidFill>
                  <a:schemeClr val="tx1"/>
                </a:solidFill>
              </a:rPr>
              <a:t>Evaluation of Learning Systems for Supporting</a:t>
            </a:r>
          </a:p>
          <a:p>
            <a:r>
              <a:rPr lang="en-US" sz="2400" b="0" dirty="0">
                <a:solidFill>
                  <a:schemeClr val="tx1"/>
                </a:solidFill>
              </a:rPr>
              <a:t>Competency Based Education (CBE)</a:t>
            </a:r>
          </a:p>
          <a:p>
            <a:r>
              <a:rPr lang="en-US" sz="1800" b="0" dirty="0">
                <a:solidFill>
                  <a:schemeClr val="tx1"/>
                </a:solidFill>
              </a:rPr>
              <a:t>Nathan Jones, Nate Ferrara</a:t>
            </a:r>
          </a:p>
          <a:p>
            <a:r>
              <a:rPr lang="en-US" sz="1800" b="0" dirty="0">
                <a:solidFill>
                  <a:schemeClr val="tx1"/>
                </a:solidFill>
              </a:rPr>
              <a:t>Spinnaker Institute</a:t>
            </a:r>
          </a:p>
          <a:p>
            <a:endParaRPr lang="en-US" sz="1800" b="0" dirty="0">
              <a:solidFill>
                <a:schemeClr val="tx1"/>
              </a:solidFill>
            </a:endParaRPr>
          </a:p>
          <a:p>
            <a:endParaRPr lang="en-US" dirty="0"/>
          </a:p>
        </p:txBody>
      </p:sp>
      <p:sp>
        <p:nvSpPr>
          <p:cNvPr id="3" name="Text Placeholder 2">
            <a:extLst>
              <a:ext uri="{FF2B5EF4-FFF2-40B4-BE49-F238E27FC236}">
                <a16:creationId xmlns:a16="http://schemas.microsoft.com/office/drawing/2014/main" id="{A27B7859-98DF-17FE-7779-09C988DC5BAC}"/>
              </a:ext>
            </a:extLst>
          </p:cNvPr>
          <p:cNvSpPr>
            <a:spLocks noGrp="1"/>
          </p:cNvSpPr>
          <p:nvPr>
            <p:ph type="body" sz="quarter" idx="11"/>
          </p:nvPr>
        </p:nvSpPr>
        <p:spPr>
          <a:xfrm>
            <a:off x="1" y="2190354"/>
            <a:ext cx="12191999" cy="967064"/>
          </a:xfrm>
        </p:spPr>
        <p:txBody>
          <a:bodyPr/>
          <a:lstStyle/>
          <a:p>
            <a:r>
              <a:rPr lang="en-US" sz="4800" dirty="0">
                <a:solidFill>
                  <a:srgbClr val="2B56AB"/>
                </a:solidFill>
              </a:rPr>
              <a:t>QUESTIONS</a:t>
            </a:r>
          </a:p>
        </p:txBody>
      </p:sp>
      <p:sp>
        <p:nvSpPr>
          <p:cNvPr id="4" name="Slide Number Placeholder 3">
            <a:extLst>
              <a:ext uri="{FF2B5EF4-FFF2-40B4-BE49-F238E27FC236}">
                <a16:creationId xmlns:a16="http://schemas.microsoft.com/office/drawing/2014/main" id="{550EB81A-45F2-AFB0-C8F5-6E756E195C4F}"/>
              </a:ext>
            </a:extLst>
          </p:cNvPr>
          <p:cNvSpPr>
            <a:spLocks noGrp="1"/>
          </p:cNvSpPr>
          <p:nvPr>
            <p:ph type="sldNum" sz="quarter" idx="12"/>
          </p:nvPr>
        </p:nvSpPr>
        <p:spPr/>
        <p:txBody>
          <a:bodyPr/>
          <a:lstStyle/>
          <a:p>
            <a:pPr>
              <a:defRPr/>
            </a:pPr>
            <a:fld id="{D68E8870-17DE-45C4-A8DD-7644B2422933}" type="slidenum">
              <a:rPr lang="en-US" smtClean="0"/>
              <a:pPr>
                <a:defRPr/>
              </a:pPr>
              <a:t>13</a:t>
            </a:fld>
            <a:endParaRPr lang="en-US" dirty="0"/>
          </a:p>
        </p:txBody>
      </p:sp>
    </p:spTree>
    <p:extLst>
      <p:ext uri="{BB962C8B-B14F-4D97-AF65-F5344CB8AC3E}">
        <p14:creationId xmlns:p14="http://schemas.microsoft.com/office/powerpoint/2010/main" val="376701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C7647-6A1C-9C2F-395D-8AE95C75991C}"/>
              </a:ext>
            </a:extLst>
          </p:cNvPr>
          <p:cNvSpPr>
            <a:spLocks noGrp="1"/>
          </p:cNvSpPr>
          <p:nvPr>
            <p:ph type="title"/>
          </p:nvPr>
        </p:nvSpPr>
        <p:spPr/>
        <p:txBody>
          <a:bodyPr/>
          <a:lstStyle/>
          <a:p>
            <a:r>
              <a:rPr lang="en-US" dirty="0"/>
              <a:t>Contents</a:t>
            </a:r>
          </a:p>
        </p:txBody>
      </p:sp>
      <p:sp>
        <p:nvSpPr>
          <p:cNvPr id="3" name="Slide Number Placeholder 2">
            <a:extLst>
              <a:ext uri="{FF2B5EF4-FFF2-40B4-BE49-F238E27FC236}">
                <a16:creationId xmlns:a16="http://schemas.microsoft.com/office/drawing/2014/main" id="{EE728EED-6846-3843-779C-28A9EFA98D02}"/>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pic>
        <p:nvPicPr>
          <p:cNvPr id="7" name="Picture Placeholder 6" descr="People at meeting">
            <a:extLst>
              <a:ext uri="{FF2B5EF4-FFF2-40B4-BE49-F238E27FC236}">
                <a16:creationId xmlns:a16="http://schemas.microsoft.com/office/drawing/2014/main" id="{84A176EF-A3E9-70C6-D588-B9F355407CFC}"/>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7194" r="17194"/>
          <a:stretch>
            <a:fillRect/>
          </a:stretch>
        </p:blipFill>
        <p:spPr>
          <a:xfrm>
            <a:off x="2434970" y="990774"/>
            <a:ext cx="9757030" cy="5249489"/>
          </a:xfrm>
        </p:spPr>
      </p:pic>
      <p:sp>
        <p:nvSpPr>
          <p:cNvPr id="5" name="Text Placeholder 4">
            <a:extLst>
              <a:ext uri="{FF2B5EF4-FFF2-40B4-BE49-F238E27FC236}">
                <a16:creationId xmlns:a16="http://schemas.microsoft.com/office/drawing/2014/main" id="{B8B660EF-B53B-4E76-ECF4-3402F163838C}"/>
              </a:ext>
            </a:extLst>
          </p:cNvPr>
          <p:cNvSpPr>
            <a:spLocks noGrp="1"/>
          </p:cNvSpPr>
          <p:nvPr>
            <p:ph type="body" sz="quarter" idx="12"/>
          </p:nvPr>
        </p:nvSpPr>
        <p:spPr>
          <a:xfrm>
            <a:off x="1153095" y="1344413"/>
            <a:ext cx="5446091" cy="4895850"/>
          </a:xfrm>
        </p:spPr>
        <p:txBody>
          <a:bodyPr/>
          <a:lstStyle/>
          <a:p>
            <a:pPr algn="l">
              <a:lnSpc>
                <a:spcPct val="150000"/>
              </a:lnSpc>
            </a:pPr>
            <a:r>
              <a:rPr lang="en-US" sz="2400" b="0" i="0" u="none" strike="noStrike" baseline="0" dirty="0">
                <a:latin typeface="Calibri" panose="020F0502020204030204" pitchFamily="34" charset="0"/>
                <a:ea typeface="Calibri" panose="020F0502020204030204" pitchFamily="34" charset="0"/>
                <a:cs typeface="Calibri" panose="020F0502020204030204" pitchFamily="34" charset="0"/>
              </a:rPr>
              <a:t>Need</a:t>
            </a:r>
          </a:p>
          <a:p>
            <a:pPr algn="l">
              <a:lnSpc>
                <a:spcPct val="150000"/>
              </a:lnSpc>
            </a:pPr>
            <a:r>
              <a:rPr lang="en-US" sz="2400" b="0" i="0" u="none" strike="noStrike" baseline="0" dirty="0">
                <a:latin typeface="Calibri" panose="020F0502020204030204" pitchFamily="34" charset="0"/>
                <a:ea typeface="Calibri" panose="020F0502020204030204" pitchFamily="34" charset="0"/>
                <a:cs typeface="Calibri" panose="020F0502020204030204" pitchFamily="34" charset="0"/>
              </a:rPr>
              <a:t>Previous Research Summary</a:t>
            </a:r>
          </a:p>
          <a:p>
            <a:pPr algn="l">
              <a:lnSpc>
                <a:spcPct val="150000"/>
              </a:lnSpc>
            </a:pPr>
            <a:r>
              <a:rPr lang="en-US" sz="2400" dirty="0">
                <a:latin typeface="Calibri" panose="020F0502020204030204" pitchFamily="34" charset="0"/>
                <a:ea typeface="Calibri" panose="020F0502020204030204" pitchFamily="34" charset="0"/>
                <a:cs typeface="Calibri" panose="020F0502020204030204" pitchFamily="34" charset="0"/>
              </a:rPr>
              <a:t>Purpose</a:t>
            </a:r>
          </a:p>
          <a:p>
            <a:pPr algn="l">
              <a:lnSpc>
                <a:spcPct val="150000"/>
              </a:lnSpc>
            </a:pPr>
            <a:r>
              <a:rPr lang="en-US" sz="2400" b="0" i="0" u="none" strike="noStrike" baseline="0" dirty="0">
                <a:latin typeface="Calibri" panose="020F0502020204030204" pitchFamily="34" charset="0"/>
                <a:ea typeface="Calibri" panose="020F0502020204030204" pitchFamily="34" charset="0"/>
                <a:cs typeface="Calibri" panose="020F0502020204030204" pitchFamily="34" charset="0"/>
              </a:rPr>
              <a:t>Methodology</a:t>
            </a:r>
          </a:p>
          <a:p>
            <a:pPr algn="l">
              <a:lnSpc>
                <a:spcPct val="150000"/>
              </a:lnSpc>
            </a:pPr>
            <a:r>
              <a:rPr lang="en-US" sz="2400" dirty="0">
                <a:latin typeface="Calibri" panose="020F0502020204030204" pitchFamily="34" charset="0"/>
                <a:ea typeface="Calibri" panose="020F0502020204030204" pitchFamily="34" charset="0"/>
                <a:cs typeface="Calibri" panose="020F0502020204030204" pitchFamily="34" charset="0"/>
              </a:rPr>
              <a:t>Limitations</a:t>
            </a:r>
          </a:p>
          <a:p>
            <a:pPr algn="l">
              <a:lnSpc>
                <a:spcPct val="150000"/>
              </a:lnSpc>
            </a:pPr>
            <a:r>
              <a:rPr lang="en-US" sz="2400" b="0" i="0" u="none" strike="noStrike" baseline="0" dirty="0">
                <a:latin typeface="Calibri" panose="020F0502020204030204" pitchFamily="34" charset="0"/>
                <a:ea typeface="Calibri" panose="020F0502020204030204" pitchFamily="34" charset="0"/>
                <a:cs typeface="Calibri" panose="020F0502020204030204" pitchFamily="34" charset="0"/>
              </a:rPr>
              <a:t>Results</a:t>
            </a:r>
          </a:p>
          <a:p>
            <a:pPr algn="l">
              <a:lnSpc>
                <a:spcPct val="150000"/>
              </a:lnSpc>
            </a:pPr>
            <a:r>
              <a:rPr lang="en-US" sz="2400" dirty="0">
                <a:latin typeface="Calibri" panose="020F0502020204030204" pitchFamily="34" charset="0"/>
                <a:ea typeface="Calibri" panose="020F0502020204030204" pitchFamily="34" charset="0"/>
                <a:cs typeface="Calibri" panose="020F0502020204030204" pitchFamily="34" charset="0"/>
              </a:rPr>
              <a:t>Discussion Points</a:t>
            </a:r>
            <a:endParaRPr lang="en-US" sz="2400" b="0" i="0" u="none" strike="noStrike" baseline="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7068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43E3-F1E2-7DBC-CDC1-7D93B1D1629B}"/>
              </a:ext>
            </a:extLst>
          </p:cNvPr>
          <p:cNvSpPr>
            <a:spLocks noGrp="1"/>
          </p:cNvSpPr>
          <p:nvPr>
            <p:ph type="title"/>
          </p:nvPr>
        </p:nvSpPr>
        <p:spPr>
          <a:xfrm>
            <a:off x="2287219" y="1"/>
            <a:ext cx="7416800" cy="833933"/>
          </a:xfrm>
        </p:spPr>
        <p:txBody>
          <a:bodyPr wrap="square" anchor="ctr">
            <a:normAutofit/>
          </a:bodyPr>
          <a:lstStyle/>
          <a:p>
            <a:r>
              <a:rPr lang="en-US" dirty="0"/>
              <a:t>Need for CBE Effective Programs</a:t>
            </a:r>
          </a:p>
        </p:txBody>
      </p:sp>
      <p:pic>
        <p:nvPicPr>
          <p:cNvPr id="7" name="Picture 6" descr="People in a classroom">
            <a:extLst>
              <a:ext uri="{FF2B5EF4-FFF2-40B4-BE49-F238E27FC236}">
                <a16:creationId xmlns:a16="http://schemas.microsoft.com/office/drawing/2014/main" id="{1A663A16-E1E7-2B5B-62D2-D5D12BE2D177}"/>
              </a:ext>
            </a:extLst>
          </p:cNvPr>
          <p:cNvPicPr>
            <a:picLocks noChangeAspect="1"/>
          </p:cNvPicPr>
          <p:nvPr/>
        </p:nvPicPr>
        <p:blipFill>
          <a:blip r:embed="rId2" cstate="print">
            <a:extLst>
              <a:ext uri="{28A0092B-C50C-407E-A947-70E740481C1C}">
                <a14:useLocalDpi xmlns:a14="http://schemas.microsoft.com/office/drawing/2010/main" val="0"/>
              </a:ext>
            </a:extLst>
          </a:blip>
          <a:srcRect l="6478" r="6546" b="-2"/>
          <a:stretch/>
        </p:blipFill>
        <p:spPr>
          <a:xfrm>
            <a:off x="195611" y="1678995"/>
            <a:ext cx="4560454" cy="35000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 Placeholder 4">
            <a:extLst>
              <a:ext uri="{FF2B5EF4-FFF2-40B4-BE49-F238E27FC236}">
                <a16:creationId xmlns:a16="http://schemas.microsoft.com/office/drawing/2014/main" id="{CDA74E9F-EAD7-4F9D-B813-AA58111BCCC5}"/>
              </a:ext>
            </a:extLst>
          </p:cNvPr>
          <p:cNvSpPr>
            <a:spLocks noGrp="1"/>
          </p:cNvSpPr>
          <p:nvPr>
            <p:ph sz="half" idx="2"/>
          </p:nvPr>
        </p:nvSpPr>
        <p:spPr>
          <a:xfrm>
            <a:off x="5260489" y="1538362"/>
            <a:ext cx="6648226" cy="4604253"/>
          </a:xfrm>
        </p:spPr>
        <p:txBody>
          <a:bodyPr wrap="square" anchor="t">
            <a:normAutofit lnSpcReduction="10000"/>
          </a:bodyPr>
          <a:lstStyle/>
          <a:p>
            <a:pPr>
              <a:lnSpc>
                <a:spcPct val="90000"/>
              </a:lnSpc>
            </a:pPr>
            <a:r>
              <a:rPr lang="en-US" b="0" i="0" u="none" strike="noStrike" baseline="0" dirty="0">
                <a:latin typeface="Calibri" panose="020F0502020204030204" pitchFamily="34" charset="0"/>
                <a:ea typeface="Calibri" panose="020F0502020204030204" pitchFamily="34" charset="0"/>
                <a:cs typeface="Calibri" panose="020F0502020204030204" pitchFamily="34" charset="0"/>
              </a:rPr>
              <a:t>Critical need for comprehensive and proactive strategies to bridge the skill gaps and ensure workforce readiness in the face of rapidly changing job requirements.</a:t>
            </a:r>
          </a:p>
          <a:p>
            <a:pPr>
              <a:lnSpc>
                <a:spcPct val="90000"/>
              </a:lnSpc>
            </a:pPr>
            <a:endParaRPr lang="en-US" sz="1100" b="0" i="0" u="none" strike="noStrike" baseline="0" dirty="0">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en-US" b="0" i="0" u="none" strike="noStrike" baseline="0" dirty="0">
                <a:latin typeface="Calibri" panose="020F0502020204030204" pitchFamily="34" charset="0"/>
                <a:ea typeface="Calibri" panose="020F0502020204030204" pitchFamily="34" charset="0"/>
                <a:cs typeface="Calibri" panose="020F0502020204030204" pitchFamily="34" charset="0"/>
              </a:rPr>
              <a:t>44% of the skills required for employees to perform their roles effectively are undergoing significant transformation </a:t>
            </a:r>
            <a:r>
              <a:rPr lang="en-US" sz="1600" b="0" i="1" u="none" strike="noStrike" baseline="0" dirty="0">
                <a:latin typeface="Calibri" panose="020F0502020204030204" pitchFamily="34" charset="0"/>
                <a:ea typeface="Calibri" panose="020F0502020204030204" pitchFamily="34" charset="0"/>
                <a:cs typeface="Calibri" panose="020F0502020204030204" pitchFamily="34" charset="0"/>
              </a:rPr>
              <a:t>(Zahidi, et al 2020)</a:t>
            </a:r>
          </a:p>
          <a:p>
            <a:pPr>
              <a:lnSpc>
                <a:spcPct val="90000"/>
              </a:lnSpc>
            </a:pPr>
            <a:endParaRPr lang="en-US" sz="1100" b="0" i="1" u="none" strike="noStrike" baseline="0" dirty="0">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en-US" dirty="0">
                <a:latin typeface="Calibri" panose="020F0502020204030204" pitchFamily="34" charset="0"/>
                <a:ea typeface="Calibri" panose="020F0502020204030204" pitchFamily="34" charset="0"/>
                <a:cs typeface="Calibri" panose="020F0502020204030204" pitchFamily="34" charset="0"/>
              </a:rPr>
              <a:t>Back in 2021, </a:t>
            </a:r>
            <a:r>
              <a:rPr lang="en-US" b="0" i="0" u="none" strike="noStrike" baseline="0" dirty="0">
                <a:latin typeface="Calibri" panose="020F0502020204030204" pitchFamily="34" charset="0"/>
                <a:ea typeface="Calibri" panose="020F0502020204030204" pitchFamily="34" charset="0"/>
                <a:cs typeface="Calibri" panose="020F0502020204030204" pitchFamily="34" charset="0"/>
              </a:rPr>
              <a:t>58% of the current workforce already required new skills to maintain their professional efficacy </a:t>
            </a:r>
            <a:r>
              <a:rPr lang="en-US" sz="1600" i="1" dirty="0">
                <a:latin typeface="Calibri" panose="020F0502020204030204" pitchFamily="34" charset="0"/>
                <a:ea typeface="Calibri" panose="020F0502020204030204" pitchFamily="34" charset="0"/>
                <a:cs typeface="Calibri" panose="020F0502020204030204" pitchFamily="34" charset="0"/>
              </a:rPr>
              <a:t>(Baker &amp; </a:t>
            </a:r>
            <a:r>
              <a:rPr lang="en-US" sz="1600" i="1" dirty="0" err="1">
                <a:latin typeface="Calibri" panose="020F0502020204030204" pitchFamily="34" charset="0"/>
                <a:ea typeface="Calibri" panose="020F0502020204030204" pitchFamily="34" charset="0"/>
                <a:cs typeface="Calibri" panose="020F0502020204030204" pitchFamily="34" charset="0"/>
              </a:rPr>
              <a:t>Zuech</a:t>
            </a:r>
            <a:r>
              <a:rPr lang="en-US" sz="1600" i="1" dirty="0">
                <a:latin typeface="Calibri" panose="020F0502020204030204" pitchFamily="34" charset="0"/>
                <a:ea typeface="Calibri" panose="020F0502020204030204" pitchFamily="34" charset="0"/>
                <a:cs typeface="Calibri" panose="020F0502020204030204" pitchFamily="34" charset="0"/>
              </a:rPr>
              <a:t>)</a:t>
            </a:r>
          </a:p>
          <a:p>
            <a:pPr marL="0" indent="0">
              <a:lnSpc>
                <a:spcPct val="90000"/>
              </a:lnSpc>
              <a:buNone/>
            </a:pPr>
            <a:endParaRPr lang="en-US" dirty="0"/>
          </a:p>
          <a:p>
            <a:pPr marL="0" indent="0">
              <a:lnSpc>
                <a:spcPct val="90000"/>
              </a:lnSpc>
              <a:buNone/>
            </a:pPr>
            <a:r>
              <a:rPr lang="en-US" b="1" dirty="0">
                <a:latin typeface="Calibri" panose="020F0502020204030204" pitchFamily="34" charset="0"/>
                <a:ea typeface="Calibri" panose="020F0502020204030204" pitchFamily="34" charset="0"/>
                <a:cs typeface="Calibri" panose="020F0502020204030204" pitchFamily="34" charset="0"/>
              </a:rPr>
              <a:t>Traditional education methods cannot fill the gaps</a:t>
            </a:r>
          </a:p>
        </p:txBody>
      </p:sp>
      <p:sp>
        <p:nvSpPr>
          <p:cNvPr id="3" name="Slide Number Placeholder 2">
            <a:extLst>
              <a:ext uri="{FF2B5EF4-FFF2-40B4-BE49-F238E27FC236}">
                <a16:creationId xmlns:a16="http://schemas.microsoft.com/office/drawing/2014/main" id="{3B888229-B497-6529-730B-A790A3306A8F}"/>
              </a:ext>
            </a:extLst>
          </p:cNvPr>
          <p:cNvSpPr>
            <a:spLocks noGrp="1"/>
          </p:cNvSpPr>
          <p:nvPr>
            <p:ph type="sldNum" sz="quarter" idx="4"/>
          </p:nvPr>
        </p:nvSpPr>
        <p:spPr>
          <a:xfrm>
            <a:off x="10893288" y="6390502"/>
            <a:ext cx="821634" cy="340935"/>
          </a:xfrm>
        </p:spPr>
        <p:txBody>
          <a:bodyPr>
            <a:normAutofit/>
          </a:bodyPr>
          <a:lstStyle/>
          <a:p>
            <a:pPr>
              <a:lnSpc>
                <a:spcPct val="90000"/>
              </a:lnSpc>
              <a:spcAft>
                <a:spcPts val="600"/>
              </a:spcAft>
              <a:defRPr/>
            </a:pPr>
            <a:fld id="{D68E8870-17DE-45C4-A8DD-7644B2422933}" type="slidenum">
              <a:rPr lang="en-US" smtClean="0"/>
              <a:pPr>
                <a:lnSpc>
                  <a:spcPct val="90000"/>
                </a:lnSpc>
                <a:spcAft>
                  <a:spcPts val="600"/>
                </a:spcAft>
                <a:defRPr/>
              </a:pPr>
              <a:t>3</a:t>
            </a:fld>
            <a:endParaRPr lang="en-US"/>
          </a:p>
        </p:txBody>
      </p:sp>
    </p:spTree>
    <p:extLst>
      <p:ext uri="{BB962C8B-B14F-4D97-AF65-F5344CB8AC3E}">
        <p14:creationId xmlns:p14="http://schemas.microsoft.com/office/powerpoint/2010/main" val="1309253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19CD3F-1B31-1D91-5F98-3907CFC39748}"/>
              </a:ext>
            </a:extLst>
          </p:cNvPr>
          <p:cNvSpPr>
            <a:spLocks noGrp="1"/>
          </p:cNvSpPr>
          <p:nvPr>
            <p:ph type="sldNum" sz="quarter" idx="10"/>
          </p:nvPr>
        </p:nvSpPr>
        <p:spPr/>
        <p:txBody>
          <a:bodyPr/>
          <a:lstStyle/>
          <a:p>
            <a:pPr>
              <a:defRPr/>
            </a:pPr>
            <a:fld id="{D68E8870-17DE-45C4-A8DD-7644B2422933}" type="slidenum">
              <a:rPr lang="en-US" smtClean="0"/>
              <a:pPr>
                <a:defRPr/>
              </a:pPr>
              <a:t>4</a:t>
            </a:fld>
            <a:endParaRPr lang="en-US" dirty="0"/>
          </a:p>
        </p:txBody>
      </p:sp>
      <p:sp>
        <p:nvSpPr>
          <p:cNvPr id="3" name="Title 2">
            <a:extLst>
              <a:ext uri="{FF2B5EF4-FFF2-40B4-BE49-F238E27FC236}">
                <a16:creationId xmlns:a16="http://schemas.microsoft.com/office/drawing/2014/main" id="{65C94EBB-FBCC-B3D1-D7EA-6D7A814F3E07}"/>
              </a:ext>
            </a:extLst>
          </p:cNvPr>
          <p:cNvSpPr>
            <a:spLocks noGrp="1"/>
          </p:cNvSpPr>
          <p:nvPr>
            <p:ph type="title"/>
          </p:nvPr>
        </p:nvSpPr>
        <p:spPr>
          <a:xfrm>
            <a:off x="1" y="0"/>
            <a:ext cx="8979408" cy="795130"/>
          </a:xfrm>
        </p:spPr>
        <p:txBody>
          <a:bodyPr/>
          <a:lstStyle/>
          <a:p>
            <a:r>
              <a:rPr lang="en-US" dirty="0"/>
              <a:t>Impacts of Learning Management Systems on CBE Program Success</a:t>
            </a:r>
          </a:p>
        </p:txBody>
      </p:sp>
      <p:sp>
        <p:nvSpPr>
          <p:cNvPr id="4" name="Content Placeholder 3">
            <a:extLst>
              <a:ext uri="{FF2B5EF4-FFF2-40B4-BE49-F238E27FC236}">
                <a16:creationId xmlns:a16="http://schemas.microsoft.com/office/drawing/2014/main" id="{2B829FA5-F531-F40D-CA1A-B860E72FE4EC}"/>
              </a:ext>
            </a:extLst>
          </p:cNvPr>
          <p:cNvSpPr>
            <a:spLocks noGrp="1"/>
          </p:cNvSpPr>
          <p:nvPr>
            <p:ph sz="quarter" idx="11"/>
          </p:nvPr>
        </p:nvSpPr>
        <p:spPr>
          <a:xfrm>
            <a:off x="0" y="5960610"/>
            <a:ext cx="12192000" cy="429892"/>
          </a:xfrm>
        </p:spPr>
        <p:txBody>
          <a:bodyPr/>
          <a:lstStyle/>
          <a:p>
            <a:pPr marL="0" indent="0" algn="ctr">
              <a:buNone/>
            </a:pPr>
            <a:r>
              <a:rPr lang="en-US" sz="1800" b="0" i="1" u="none" strike="noStrike" baseline="0" dirty="0">
                <a:latin typeface="CIDFont+F3"/>
              </a:rPr>
              <a:t>Learning to Learn: The Trials and Tribulations of CBE Implementation in Technical Training," by Ferrara &amp; Jones (2023)</a:t>
            </a:r>
            <a:endParaRPr lang="en-US" sz="1800" i="1" dirty="0"/>
          </a:p>
          <a:p>
            <a:pPr algn="ctr"/>
            <a:endParaRPr lang="en-US" sz="2000" i="1" dirty="0"/>
          </a:p>
        </p:txBody>
      </p:sp>
      <p:sp>
        <p:nvSpPr>
          <p:cNvPr id="5" name="TextBox 4">
            <a:extLst>
              <a:ext uri="{FF2B5EF4-FFF2-40B4-BE49-F238E27FC236}">
                <a16:creationId xmlns:a16="http://schemas.microsoft.com/office/drawing/2014/main" id="{FC450F6F-5704-266B-F2CB-5AB9AB9B1D35}"/>
              </a:ext>
            </a:extLst>
          </p:cNvPr>
          <p:cNvSpPr txBox="1"/>
          <p:nvPr/>
        </p:nvSpPr>
        <p:spPr>
          <a:xfrm>
            <a:off x="594361" y="1213692"/>
            <a:ext cx="5861304" cy="2066400"/>
          </a:xfrm>
          <a:prstGeom prst="rect">
            <a:avLst/>
          </a:prstGeom>
          <a:noFill/>
        </p:spPr>
        <p:txBody>
          <a:bodyPr wrap="square" rtlCol="0">
            <a:spAutoFit/>
          </a:bodyPr>
          <a:lstStyle/>
          <a:p>
            <a:r>
              <a:rPr lang="en-US" sz="2400" b="1" i="0" u="none" strike="noStrike" baseline="0" dirty="0">
                <a:solidFill>
                  <a:schemeClr val="tx2"/>
                </a:solidFill>
                <a:latin typeface="Calibri" panose="020F0502020204030204" pitchFamily="34" charset="0"/>
                <a:ea typeface="Calibri" panose="020F0502020204030204" pitchFamily="34" charset="0"/>
                <a:cs typeface="Calibri" panose="020F0502020204030204" pitchFamily="34" charset="0"/>
              </a:rPr>
              <a:t>Challenges:</a:t>
            </a:r>
          </a:p>
          <a:p>
            <a:pPr marL="285750" indent="-285750" algn="l">
              <a:lnSpc>
                <a:spcPct val="150000"/>
              </a:lnSpc>
              <a:buFont typeface="Wingdings" panose="05000000000000000000" pitchFamily="2" charset="2"/>
              <a:buChar char="Ø"/>
            </a:pPr>
            <a:r>
              <a:rPr lang="en-US" sz="2400" b="0" i="0" u="none" strike="noStrike" baseline="0" dirty="0">
                <a:latin typeface="Calibri" panose="020F0502020204030204" pitchFamily="34" charset="0"/>
                <a:ea typeface="Calibri" panose="020F0502020204030204" pitchFamily="34" charset="0"/>
                <a:cs typeface="Calibri" panose="020F0502020204030204" pitchFamily="34" charset="0"/>
              </a:rPr>
              <a:t>Failed to support open</a:t>
            </a:r>
          </a:p>
          <a:p>
            <a:pPr marL="285750" indent="-285750" algn="l">
              <a:lnSpc>
                <a:spcPct val="150000"/>
              </a:lnSpc>
              <a:buFont typeface="Wingdings" panose="05000000000000000000" pitchFamily="2" charset="2"/>
              <a:buChar char="Ø"/>
            </a:pPr>
            <a:r>
              <a:rPr lang="en-US" sz="2400" b="0" i="0" u="none" strike="noStrike" baseline="0" dirty="0">
                <a:latin typeface="Calibri" panose="020F0502020204030204" pitchFamily="34" charset="0"/>
                <a:ea typeface="Calibri" panose="020F0502020204030204" pitchFamily="34" charset="0"/>
                <a:cs typeface="Calibri" panose="020F0502020204030204" pitchFamily="34" charset="0"/>
              </a:rPr>
              <a:t>Enrollment and flexible scheduling</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indent="-285750" algn="l">
              <a:lnSpc>
                <a:spcPct val="150000"/>
              </a:lnSpc>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L</a:t>
            </a:r>
            <a:r>
              <a:rPr lang="en-US" sz="2400" b="0" i="0" u="none" strike="noStrike" baseline="0" dirty="0">
                <a:latin typeface="Calibri" panose="020F0502020204030204" pitchFamily="34" charset="0"/>
                <a:ea typeface="Calibri" panose="020F0502020204030204" pitchFamily="34" charset="0"/>
                <a:cs typeface="Calibri" panose="020F0502020204030204" pitchFamily="34" charset="0"/>
              </a:rPr>
              <a:t>ack of technological adaptability</a:t>
            </a:r>
          </a:p>
        </p:txBody>
      </p:sp>
      <p:sp>
        <p:nvSpPr>
          <p:cNvPr id="6" name="TextBox 5">
            <a:extLst>
              <a:ext uri="{FF2B5EF4-FFF2-40B4-BE49-F238E27FC236}">
                <a16:creationId xmlns:a16="http://schemas.microsoft.com/office/drawing/2014/main" id="{14F49220-6DD1-3329-1ED9-A58E9729454F}"/>
              </a:ext>
            </a:extLst>
          </p:cNvPr>
          <p:cNvSpPr txBox="1"/>
          <p:nvPr/>
        </p:nvSpPr>
        <p:spPr>
          <a:xfrm>
            <a:off x="594360" y="3475648"/>
            <a:ext cx="6272783" cy="2066400"/>
          </a:xfrm>
          <a:prstGeom prst="rect">
            <a:avLst/>
          </a:prstGeom>
          <a:noFill/>
        </p:spPr>
        <p:txBody>
          <a:bodyPr wrap="square" rtlCol="0">
            <a:spAutoFit/>
          </a:bodyPr>
          <a:lstStyle/>
          <a:p>
            <a:r>
              <a:rPr lang="en-US" sz="2400" b="1" i="0" u="none" strike="noStrike" baseline="0" dirty="0">
                <a:solidFill>
                  <a:schemeClr val="tx2"/>
                </a:solidFill>
                <a:latin typeface="Calibri" panose="020F0502020204030204" pitchFamily="34" charset="0"/>
                <a:ea typeface="Calibri" panose="020F0502020204030204" pitchFamily="34" charset="0"/>
                <a:cs typeface="Calibri" panose="020F0502020204030204" pitchFamily="34" charset="0"/>
              </a:rPr>
              <a:t>Successes:</a:t>
            </a:r>
          </a:p>
          <a:p>
            <a:pPr marL="285750" indent="-285750" algn="l">
              <a:lnSpc>
                <a:spcPct val="150000"/>
              </a:lnSpc>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Accommodating student schedules</a:t>
            </a:r>
          </a:p>
          <a:p>
            <a:pPr marL="285750" indent="-285750" algn="l">
              <a:lnSpc>
                <a:spcPct val="150000"/>
              </a:lnSpc>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Clear competency goals</a:t>
            </a:r>
          </a:p>
          <a:p>
            <a:pPr marL="285750" indent="-285750" algn="l">
              <a:lnSpc>
                <a:spcPct val="150000"/>
              </a:lnSpc>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Real-time, adaptable learning environments</a:t>
            </a:r>
          </a:p>
        </p:txBody>
      </p:sp>
      <p:pic>
        <p:nvPicPr>
          <p:cNvPr id="8" name="Picture 7" descr="Hands typing on laptop keyboard">
            <a:extLst>
              <a:ext uri="{FF2B5EF4-FFF2-40B4-BE49-F238E27FC236}">
                <a16:creationId xmlns:a16="http://schemas.microsoft.com/office/drawing/2014/main" id="{BC011716-7B69-C547-6260-72918DDA65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3578" y="1274484"/>
            <a:ext cx="4552578" cy="30350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31730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man using laptop">
            <a:extLst>
              <a:ext uri="{FF2B5EF4-FFF2-40B4-BE49-F238E27FC236}">
                <a16:creationId xmlns:a16="http://schemas.microsoft.com/office/drawing/2014/main" id="{CD08E113-AC36-8D20-5AEE-02C9BE76EDFD}"/>
              </a:ext>
            </a:extLst>
          </p:cNvPr>
          <p:cNvPicPr>
            <a:picLocks noChangeAspect="1"/>
          </p:cNvPicPr>
          <p:nvPr/>
        </p:nvPicPr>
        <p:blipFill>
          <a:blip r:embed="rId2" cstate="print">
            <a:extLst>
              <a:ext uri="{28A0092B-C50C-407E-A947-70E740481C1C}">
                <a14:useLocalDpi xmlns:a14="http://schemas.microsoft.com/office/drawing/2010/main" val="0"/>
              </a:ext>
            </a:extLst>
          </a:blip>
          <a:srcRect l="22483" r="13055"/>
          <a:stretch/>
        </p:blipFill>
        <p:spPr>
          <a:xfrm>
            <a:off x="-87831" y="816350"/>
            <a:ext cx="5034580" cy="5574152"/>
          </a:xfrm>
          <a:prstGeom prst="rect">
            <a:avLst/>
          </a:prstGeom>
          <a:ln>
            <a:noFill/>
          </a:ln>
          <a:effectLst>
            <a:softEdge rad="112500"/>
          </a:effectLst>
        </p:spPr>
      </p:pic>
      <p:sp>
        <p:nvSpPr>
          <p:cNvPr id="2" name="Title 1">
            <a:extLst>
              <a:ext uri="{FF2B5EF4-FFF2-40B4-BE49-F238E27FC236}">
                <a16:creationId xmlns:a16="http://schemas.microsoft.com/office/drawing/2014/main" id="{8A0C8CFA-2A42-0606-A31A-0F13B8D9FB9A}"/>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5AA0AC1C-BAC0-A7BA-38C4-3AD045B0E16C}"/>
              </a:ext>
            </a:extLst>
          </p:cNvPr>
          <p:cNvSpPr>
            <a:spLocks noGrp="1"/>
          </p:cNvSpPr>
          <p:nvPr>
            <p:ph idx="1"/>
          </p:nvPr>
        </p:nvSpPr>
        <p:spPr>
          <a:xfrm>
            <a:off x="5088368" y="1267588"/>
            <a:ext cx="6788075" cy="4890211"/>
          </a:xfrm>
        </p:spPr>
        <p:txBody>
          <a:bodyPr/>
          <a:lstStyle/>
          <a:p>
            <a:pPr algn="l"/>
            <a:r>
              <a:rPr lang="en-US" sz="2400" dirty="0">
                <a:latin typeface="Calibri" panose="020F0502020204030204" pitchFamily="34" charset="0"/>
                <a:ea typeface="Calibri" panose="020F0502020204030204" pitchFamily="34" charset="0"/>
                <a:cs typeface="Calibri" panose="020F0502020204030204" pitchFamily="34" charset="0"/>
              </a:rPr>
              <a:t>R</a:t>
            </a:r>
            <a:r>
              <a:rPr lang="en-US" sz="2400" b="0" i="0" u="none" strike="noStrike" baseline="0" dirty="0">
                <a:latin typeface="Calibri" panose="020F0502020204030204" pitchFamily="34" charset="0"/>
                <a:ea typeface="Calibri" panose="020F0502020204030204" pitchFamily="34" charset="0"/>
                <a:cs typeface="Calibri" panose="020F0502020204030204" pitchFamily="34" charset="0"/>
              </a:rPr>
              <a:t>esearch showed the negative impact the LMS selection and implementation can have on educational outcomes and learner experience.</a:t>
            </a:r>
          </a:p>
          <a:p>
            <a:pPr algn="l"/>
            <a:endParaRPr lang="en-US" sz="1100" b="0" i="0" u="none" strike="noStrike" baseline="0" dirty="0">
              <a:latin typeface="Calibri" panose="020F0502020204030204" pitchFamily="34" charset="0"/>
              <a:ea typeface="Calibri" panose="020F0502020204030204" pitchFamily="34" charset="0"/>
              <a:cs typeface="Calibri" panose="020F0502020204030204" pitchFamily="34" charset="0"/>
            </a:endParaRPr>
          </a:p>
          <a:p>
            <a:pPr algn="l"/>
            <a:r>
              <a:rPr lang="en-US" sz="2400" b="0" i="0" u="none" strike="noStrike" baseline="0" dirty="0">
                <a:latin typeface="Calibri" panose="020F0502020204030204" pitchFamily="34" charset="0"/>
                <a:ea typeface="Calibri" panose="020F0502020204030204" pitchFamily="34" charset="0"/>
                <a:cs typeface="Calibri" panose="020F0502020204030204" pitchFamily="34" charset="0"/>
              </a:rPr>
              <a:t>Evaluate the readiness of Commercial Off-The-Shelf (COTS) LMS platforms in facilitating a modern CBE implementation within online learning environments.</a:t>
            </a:r>
          </a:p>
          <a:p>
            <a:pPr algn="l"/>
            <a:endParaRPr lang="en-US" sz="1100" b="0" i="0" u="none" strike="noStrike" baseline="0" dirty="0">
              <a:latin typeface="Calibri" panose="020F0502020204030204" pitchFamily="34" charset="0"/>
              <a:ea typeface="Calibri" panose="020F0502020204030204" pitchFamily="34" charset="0"/>
              <a:cs typeface="Calibri" panose="020F0502020204030204" pitchFamily="34" charset="0"/>
            </a:endParaRPr>
          </a:p>
          <a:p>
            <a:pPr algn="l"/>
            <a:r>
              <a:rPr lang="en-US" sz="2400" b="0" i="0" u="none" strike="noStrike" baseline="0" dirty="0">
                <a:latin typeface="Calibri" panose="020F0502020204030204" pitchFamily="34" charset="0"/>
                <a:ea typeface="Calibri" panose="020F0502020204030204" pitchFamily="34" charset="0"/>
                <a:cs typeface="Calibri" panose="020F0502020204030204" pitchFamily="34" charset="0"/>
              </a:rPr>
              <a:t>Insights and tools for educators and administrators to optimize the selection and implementation of educational technologies in support of CBE initiatives.</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3689C0C-7E3C-2D18-A5DE-D5990B5EDE6F}"/>
              </a:ext>
            </a:extLst>
          </p:cNvPr>
          <p:cNvSpPr>
            <a:spLocks noGrp="1"/>
          </p:cNvSpPr>
          <p:nvPr>
            <p:ph type="sldNum" sz="quarter" idx="4"/>
          </p:nvPr>
        </p:nvSpPr>
        <p:spPr/>
        <p:txBody>
          <a:bodyPr/>
          <a:lstStyle/>
          <a:p>
            <a:pPr>
              <a:defRPr/>
            </a:pPr>
            <a:fld id="{D68E8870-17DE-45C4-A8DD-7644B2422933}" type="slidenum">
              <a:rPr lang="en-US" smtClean="0"/>
              <a:pPr>
                <a:defRPr/>
              </a:pPr>
              <a:t>5</a:t>
            </a:fld>
            <a:endParaRPr lang="en-US" dirty="0"/>
          </a:p>
        </p:txBody>
      </p:sp>
    </p:spTree>
    <p:extLst>
      <p:ext uri="{BB962C8B-B14F-4D97-AF65-F5344CB8AC3E}">
        <p14:creationId xmlns:p14="http://schemas.microsoft.com/office/powerpoint/2010/main" val="1620185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8FAAFC4-9F1F-A96E-09C7-80C712057815}"/>
              </a:ext>
            </a:extLst>
          </p:cNvPr>
          <p:cNvSpPr>
            <a:spLocks noGrp="1"/>
          </p:cNvSpPr>
          <p:nvPr>
            <p:ph type="sldNum" sz="quarter" idx="10"/>
          </p:nvPr>
        </p:nvSpPr>
        <p:spPr/>
        <p:txBody>
          <a:bodyPr/>
          <a:lstStyle/>
          <a:p>
            <a:pPr>
              <a:defRPr/>
            </a:pPr>
            <a:fld id="{D68E8870-17DE-45C4-A8DD-7644B2422933}" type="slidenum">
              <a:rPr lang="en-US" smtClean="0"/>
              <a:pPr>
                <a:defRPr/>
              </a:pPr>
              <a:t>6</a:t>
            </a:fld>
            <a:endParaRPr lang="en-US" dirty="0"/>
          </a:p>
        </p:txBody>
      </p:sp>
      <p:sp>
        <p:nvSpPr>
          <p:cNvPr id="6" name="Title 5">
            <a:extLst>
              <a:ext uri="{FF2B5EF4-FFF2-40B4-BE49-F238E27FC236}">
                <a16:creationId xmlns:a16="http://schemas.microsoft.com/office/drawing/2014/main" id="{2C479EE8-E260-C83D-806F-F13B70C208B4}"/>
              </a:ext>
            </a:extLst>
          </p:cNvPr>
          <p:cNvSpPr>
            <a:spLocks noGrp="1"/>
          </p:cNvSpPr>
          <p:nvPr>
            <p:ph type="title"/>
          </p:nvPr>
        </p:nvSpPr>
        <p:spPr>
          <a:xfrm>
            <a:off x="0" y="0"/>
            <a:ext cx="12060936" cy="795130"/>
          </a:xfrm>
        </p:spPr>
        <p:txBody>
          <a:bodyPr/>
          <a:lstStyle/>
          <a:p>
            <a:r>
              <a:rPr lang="en-US" dirty="0"/>
              <a:t>Evaluation Criteria</a:t>
            </a:r>
          </a:p>
        </p:txBody>
      </p:sp>
      <p:sp>
        <p:nvSpPr>
          <p:cNvPr id="7" name="Content Placeholder 6">
            <a:extLst>
              <a:ext uri="{FF2B5EF4-FFF2-40B4-BE49-F238E27FC236}">
                <a16:creationId xmlns:a16="http://schemas.microsoft.com/office/drawing/2014/main" id="{B4F58AF3-7C45-FBEE-8454-5218567E7630}"/>
              </a:ext>
            </a:extLst>
          </p:cNvPr>
          <p:cNvSpPr>
            <a:spLocks noGrp="1"/>
          </p:cNvSpPr>
          <p:nvPr>
            <p:ph sz="quarter" idx="11"/>
          </p:nvPr>
        </p:nvSpPr>
        <p:spPr>
          <a:xfrm>
            <a:off x="1028772" y="1558779"/>
            <a:ext cx="11250613" cy="4604277"/>
          </a:xfrm>
        </p:spPr>
        <p:txBody>
          <a:bodyPr/>
          <a:lstStyle/>
          <a:p>
            <a:pPr marL="0" indent="0" algn="l">
              <a:buNone/>
            </a:pPr>
            <a:r>
              <a:rPr lang="en-US" sz="2000" b="0" i="0" u="none" strike="noStrike" baseline="0" dirty="0">
                <a:latin typeface="Calibri" panose="020F0502020204030204" pitchFamily="34" charset="0"/>
                <a:ea typeface="Calibri" panose="020F0502020204030204" pitchFamily="34" charset="0"/>
                <a:cs typeface="Calibri" panose="020F0502020204030204" pitchFamily="34" charset="0"/>
              </a:rPr>
              <a:t>Self-Paced Learning 		Adaptive Learning 		Interactive Content</a:t>
            </a:r>
          </a:p>
          <a:p>
            <a:pPr marL="0" indent="0" algn="l">
              <a:buNone/>
            </a:pPr>
            <a:r>
              <a:rPr lang="it-IT" sz="2000" b="0" i="0" u="none" strike="noStrike" baseline="0" dirty="0">
                <a:latin typeface="Calibri" panose="020F0502020204030204" pitchFamily="34" charset="0"/>
                <a:ea typeface="Calibri" panose="020F0502020204030204" pitchFamily="34" charset="0"/>
                <a:cs typeface="Calibri" panose="020F0502020204030204" pitchFamily="34" charset="0"/>
              </a:rPr>
              <a:t>PC Mobile 3D Access 		VR/AR Accessibility 		360 Immersive Accessibility</a:t>
            </a:r>
          </a:p>
          <a:p>
            <a:pPr marL="0" indent="0" algn="l">
              <a:buNone/>
            </a:pPr>
            <a:r>
              <a:rPr lang="en-US" sz="2000" b="0" i="0" u="none" strike="noStrike" baseline="0" dirty="0">
                <a:latin typeface="Calibri" panose="020F0502020204030204" pitchFamily="34" charset="0"/>
                <a:ea typeface="Calibri" panose="020F0502020204030204" pitchFamily="34" charset="0"/>
                <a:cs typeface="Calibri" panose="020F0502020204030204" pitchFamily="34" charset="0"/>
              </a:rPr>
              <a:t>Real Time 3D Accessibility 		Flexible Learning Paths 		Varied Assessment Strategies</a:t>
            </a:r>
          </a:p>
          <a:p>
            <a:pPr marL="0" indent="0" algn="l">
              <a:buNone/>
            </a:pPr>
            <a:r>
              <a:rPr lang="en-US" sz="2000" b="0" i="0" u="none" strike="noStrike" baseline="0" dirty="0">
                <a:latin typeface="Calibri" panose="020F0502020204030204" pitchFamily="34" charset="0"/>
                <a:ea typeface="Calibri" panose="020F0502020204030204" pitchFamily="34" charset="0"/>
                <a:cs typeface="Calibri" panose="020F0502020204030204" pitchFamily="34" charset="0"/>
              </a:rPr>
              <a:t>Defined Learning Objectives 	Measure Learning Objectives 	Define Competencies</a:t>
            </a:r>
          </a:p>
          <a:p>
            <a:pPr marL="0" indent="0" algn="l">
              <a:buNone/>
            </a:pPr>
            <a:r>
              <a:rPr lang="en-US" sz="2000" b="0" i="0" u="none" strike="noStrike" baseline="0" dirty="0">
                <a:latin typeface="Calibri" panose="020F0502020204030204" pitchFamily="34" charset="0"/>
                <a:ea typeface="Calibri" panose="020F0502020204030204" pitchFamily="34" charset="0"/>
                <a:cs typeface="Calibri" panose="020F0502020204030204" pitchFamily="34" charset="0"/>
              </a:rPr>
              <a:t>Measure Competency 		Robust Assessment Tools 		Competency Mapping</a:t>
            </a:r>
          </a:p>
          <a:p>
            <a:pPr marL="0" indent="0" algn="l">
              <a:buNone/>
            </a:pPr>
            <a:r>
              <a:rPr lang="en-US" sz="2000" b="0" i="0" u="none" strike="noStrike" baseline="0" dirty="0">
                <a:latin typeface="Calibri" panose="020F0502020204030204" pitchFamily="34" charset="0"/>
                <a:ea typeface="Calibri" panose="020F0502020204030204" pitchFamily="34" charset="0"/>
                <a:cs typeface="Calibri" panose="020F0502020204030204" pitchFamily="34" charset="0"/>
              </a:rPr>
              <a:t>Student Communication 		Independent Learning Paths 	Discussion Forums</a:t>
            </a:r>
          </a:p>
          <a:p>
            <a:pPr marL="0" indent="0" algn="l">
              <a:buNone/>
            </a:pPr>
            <a:r>
              <a:rPr lang="en-US" sz="2000" b="0" i="0" u="none" strike="noStrike" baseline="0" dirty="0">
                <a:latin typeface="Calibri" panose="020F0502020204030204" pitchFamily="34" charset="0"/>
                <a:ea typeface="Calibri" panose="020F0502020204030204" pitchFamily="34" charset="0"/>
                <a:cs typeface="Calibri" panose="020F0502020204030204" pitchFamily="34" charset="0"/>
              </a:rPr>
              <a:t>Chat Tools 			Collaboration Spaces 		Personalized Feedback</a:t>
            </a:r>
          </a:p>
          <a:p>
            <a:pPr marL="0" indent="0" algn="l">
              <a:buNone/>
            </a:pPr>
            <a:r>
              <a:rPr lang="en-US" sz="2000" b="0" i="0" u="none" strike="noStrike" baseline="0" dirty="0">
                <a:latin typeface="Calibri" panose="020F0502020204030204" pitchFamily="34" charset="0"/>
                <a:ea typeface="Calibri" panose="020F0502020204030204" pitchFamily="34" charset="0"/>
                <a:cs typeface="Calibri" panose="020F0502020204030204" pitchFamily="34" charset="0"/>
              </a:rPr>
              <a:t>Personalized Instruction 		Tailored Learning Experience 	Personalized Learning Paths</a:t>
            </a:r>
          </a:p>
          <a:p>
            <a:pPr marL="0" indent="0" algn="l">
              <a:buNone/>
            </a:pPr>
            <a:r>
              <a:rPr lang="en-US" sz="2000" b="0" i="0" u="none" strike="noStrike" baseline="0" dirty="0">
                <a:latin typeface="Calibri" panose="020F0502020204030204" pitchFamily="34" charset="0"/>
                <a:ea typeface="Calibri" panose="020F0502020204030204" pitchFamily="34" charset="0"/>
                <a:cs typeface="Calibri" panose="020F0502020204030204" pitchFamily="34" charset="0"/>
              </a:rPr>
              <a:t>Accessibility Features 		Progress Driven Registration 	Advanced Progress Tracking</a:t>
            </a:r>
          </a:p>
          <a:p>
            <a:pPr marL="0" indent="0" algn="l">
              <a:buNone/>
            </a:pPr>
            <a:r>
              <a:rPr lang="en-US" sz="2000" b="0" i="0" u="none" strike="noStrike" baseline="0" dirty="0">
                <a:latin typeface="Calibri" panose="020F0502020204030204" pitchFamily="34" charset="0"/>
                <a:ea typeface="Calibri" panose="020F0502020204030204" pitchFamily="34" charset="0"/>
                <a:cs typeface="Calibri" panose="020F0502020204030204" pitchFamily="34" charset="0"/>
              </a:rPr>
              <a:t>Support Mini Milestones 		Open Enrollment 			Instructor Content Tools</a:t>
            </a:r>
          </a:p>
          <a:p>
            <a:pPr marL="0" indent="0" algn="l">
              <a:buNone/>
            </a:pPr>
            <a:r>
              <a:rPr lang="en-US" sz="2000" b="0" i="0" u="none" strike="noStrike" baseline="0" dirty="0">
                <a:latin typeface="Calibri" panose="020F0502020204030204" pitchFamily="34" charset="0"/>
                <a:ea typeface="Calibri" panose="020F0502020204030204" pitchFamily="34" charset="0"/>
                <a:cs typeface="Calibri" panose="020F0502020204030204" pitchFamily="34" charset="0"/>
              </a:rPr>
              <a:t>Individual Contact Methods 	Contact Tracking 			Student Engagement Tools</a:t>
            </a:r>
          </a:p>
          <a:p>
            <a:pPr marL="0" indent="0" algn="l">
              <a:buNone/>
            </a:pPr>
            <a:r>
              <a:rPr lang="en-US" sz="2000" b="0" i="0" u="none" strike="noStrike" baseline="0" dirty="0">
                <a:latin typeface="Calibri" panose="020F0502020204030204" pitchFamily="34" charset="0"/>
                <a:ea typeface="Calibri" panose="020F0502020204030204" pitchFamily="34" charset="0"/>
                <a:cs typeface="Calibri" panose="020F0502020204030204" pitchFamily="34" charset="0"/>
              </a:rPr>
              <a:t>				Supports Blended Learning</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008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8409F-96CA-63DB-D586-22038058E65F}"/>
              </a:ext>
            </a:extLst>
          </p:cNvPr>
          <p:cNvSpPr>
            <a:spLocks noGrp="1"/>
          </p:cNvSpPr>
          <p:nvPr>
            <p:ph type="title"/>
          </p:nvPr>
        </p:nvSpPr>
        <p:spPr/>
        <p:txBody>
          <a:bodyPr/>
          <a:lstStyle/>
          <a:p>
            <a:r>
              <a:rPr lang="en-US" dirty="0"/>
              <a:t>Measurement Definitions</a:t>
            </a:r>
          </a:p>
        </p:txBody>
      </p:sp>
      <p:sp>
        <p:nvSpPr>
          <p:cNvPr id="3" name="Content Placeholder 2">
            <a:extLst>
              <a:ext uri="{FF2B5EF4-FFF2-40B4-BE49-F238E27FC236}">
                <a16:creationId xmlns:a16="http://schemas.microsoft.com/office/drawing/2014/main" id="{C291D97F-4789-F41B-C5D1-0677C5CB740C}"/>
              </a:ext>
            </a:extLst>
          </p:cNvPr>
          <p:cNvSpPr>
            <a:spLocks noGrp="1"/>
          </p:cNvSpPr>
          <p:nvPr>
            <p:ph idx="1"/>
          </p:nvPr>
        </p:nvSpPr>
        <p:spPr>
          <a:xfrm>
            <a:off x="5262576" y="5047994"/>
            <a:ext cx="5803316" cy="1077163"/>
          </a:xfrm>
        </p:spPr>
        <p:txBody>
          <a:bodyPr/>
          <a:lstStyle/>
          <a:p>
            <a:pPr marL="0" indent="0" algn="l">
              <a:buNone/>
            </a:pPr>
            <a:r>
              <a:rPr lang="en-US" sz="1800" dirty="0">
                <a:latin typeface="Calibri" panose="020F0502020204030204" pitchFamily="34" charset="0"/>
                <a:ea typeface="Calibri" panose="020F0502020204030204" pitchFamily="34" charset="0"/>
                <a:cs typeface="Calibri" panose="020F0502020204030204" pitchFamily="34" charset="0"/>
              </a:rPr>
              <a:t>T</a:t>
            </a:r>
            <a:r>
              <a:rPr lang="en-US" sz="1800" b="0" i="0" u="none" strike="noStrike" baseline="0" dirty="0">
                <a:latin typeface="Calibri" panose="020F0502020204030204" pitchFamily="34" charset="0"/>
                <a:ea typeface="Calibri" panose="020F0502020204030204" pitchFamily="34" charset="0"/>
                <a:cs typeface="Calibri" panose="020F0502020204030204" pitchFamily="34" charset="0"/>
              </a:rPr>
              <a:t>he team collaboratively defined what meets the criteria as well as what was considered to exceed the criteria. For each score, the reason for the selected score was recorded into the scoring matrix along with the score assigned.</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3C62B4F-CCCC-684E-A1BC-5B37C099B528}"/>
              </a:ext>
            </a:extLst>
          </p:cNvPr>
          <p:cNvSpPr>
            <a:spLocks noGrp="1"/>
          </p:cNvSpPr>
          <p:nvPr>
            <p:ph type="sldNum" sz="quarter" idx="4"/>
          </p:nvPr>
        </p:nvSpPr>
        <p:spPr/>
        <p:txBody>
          <a:bodyPr/>
          <a:lstStyle/>
          <a:p>
            <a:pPr>
              <a:defRPr/>
            </a:pPr>
            <a:fld id="{D68E8870-17DE-45C4-A8DD-7644B2422933}" type="slidenum">
              <a:rPr lang="en-US" smtClean="0"/>
              <a:pPr>
                <a:defRPr/>
              </a:pPr>
              <a:t>7</a:t>
            </a:fld>
            <a:endParaRPr lang="en-US" dirty="0"/>
          </a:p>
        </p:txBody>
      </p:sp>
      <p:pic>
        <p:nvPicPr>
          <p:cNvPr id="6" name="Picture 5">
            <a:extLst>
              <a:ext uri="{FF2B5EF4-FFF2-40B4-BE49-F238E27FC236}">
                <a16:creationId xmlns:a16="http://schemas.microsoft.com/office/drawing/2014/main" id="{92E23990-EA0F-1DE1-4B07-C1D4CC974971}"/>
              </a:ext>
            </a:extLst>
          </p:cNvPr>
          <p:cNvPicPr>
            <a:picLocks noChangeAspect="1"/>
          </p:cNvPicPr>
          <p:nvPr/>
        </p:nvPicPr>
        <p:blipFill>
          <a:blip r:embed="rId2"/>
          <a:srcRect l="13058" t="37333" r="12912" b="23765"/>
          <a:stretch/>
        </p:blipFill>
        <p:spPr>
          <a:xfrm>
            <a:off x="326669" y="1371937"/>
            <a:ext cx="11538661" cy="3410712"/>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458A0584-49CA-5EBB-AD34-6E859F92DB6D}"/>
              </a:ext>
            </a:extLst>
          </p:cNvPr>
          <p:cNvSpPr txBox="1"/>
          <p:nvPr/>
        </p:nvSpPr>
        <p:spPr>
          <a:xfrm>
            <a:off x="1245603" y="5109494"/>
            <a:ext cx="2782165" cy="1015663"/>
          </a:xfrm>
          <a:prstGeom prst="rect">
            <a:avLst/>
          </a:prstGeom>
          <a:noFill/>
        </p:spPr>
        <p:txBody>
          <a:bodyPr wrap="square">
            <a:spAutoFit/>
          </a:bodyPr>
          <a:lstStyle/>
          <a:p>
            <a:r>
              <a:rPr lang="en-US" sz="2000" b="0" i="0" u="none" strike="noStrike" baseline="0" dirty="0">
                <a:latin typeface="Calibri" panose="020F0502020204030204" pitchFamily="34" charset="0"/>
                <a:ea typeface="Calibri" panose="020F0502020204030204" pitchFamily="34" charset="0"/>
                <a:cs typeface="Calibri" panose="020F0502020204030204" pitchFamily="34" charset="0"/>
              </a:rPr>
              <a:t>35 evaluation criteria</a:t>
            </a: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b="0" i="0" u="none" strike="noStrike" baseline="0" dirty="0">
                <a:latin typeface="Calibri" panose="020F0502020204030204" pitchFamily="34" charset="0"/>
                <a:ea typeface="Calibri" panose="020F0502020204030204" pitchFamily="34" charset="0"/>
                <a:cs typeface="Calibri" panose="020F0502020204030204" pitchFamily="34" charset="0"/>
              </a:rPr>
              <a:t>175 score definitions</a:t>
            </a: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b="0" i="0" u="none" strike="noStrike" baseline="0" dirty="0">
                <a:latin typeface="Calibri" panose="020F0502020204030204" pitchFamily="34" charset="0"/>
                <a:ea typeface="Calibri" panose="020F0502020204030204" pitchFamily="34" charset="0"/>
                <a:cs typeface="Calibri" panose="020F0502020204030204" pitchFamily="34" charset="0"/>
              </a:rPr>
              <a:t>700 scores</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7555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DC14D-1AF9-8C45-1C55-EFCE01EEC9B3}"/>
              </a:ext>
            </a:extLst>
          </p:cNvPr>
          <p:cNvSpPr>
            <a:spLocks noGrp="1"/>
          </p:cNvSpPr>
          <p:nvPr>
            <p:ph type="title"/>
          </p:nvPr>
        </p:nvSpPr>
        <p:spPr/>
        <p:txBody>
          <a:bodyPr/>
          <a:lstStyle/>
          <a:p>
            <a:r>
              <a:rPr lang="en-US" dirty="0"/>
              <a:t>LMS Systems Market Sampling</a:t>
            </a:r>
          </a:p>
        </p:txBody>
      </p:sp>
      <p:sp>
        <p:nvSpPr>
          <p:cNvPr id="3" name="Content Placeholder 2">
            <a:extLst>
              <a:ext uri="{FF2B5EF4-FFF2-40B4-BE49-F238E27FC236}">
                <a16:creationId xmlns:a16="http://schemas.microsoft.com/office/drawing/2014/main" id="{35404942-61F6-B5BB-03F2-9A028B4C265F}"/>
              </a:ext>
            </a:extLst>
          </p:cNvPr>
          <p:cNvSpPr>
            <a:spLocks noGrp="1"/>
          </p:cNvSpPr>
          <p:nvPr>
            <p:ph idx="1"/>
          </p:nvPr>
        </p:nvSpPr>
        <p:spPr>
          <a:xfrm>
            <a:off x="3853312" y="4775917"/>
            <a:ext cx="6018051" cy="1141385"/>
          </a:xfrm>
        </p:spPr>
        <p:txBody>
          <a:bodyPr/>
          <a:lstStyle/>
          <a:p>
            <a:pPr marL="0" indent="0" algn="l">
              <a:buNone/>
            </a:pPr>
            <a:r>
              <a:rPr lang="en-US" sz="1800" b="0" i="0" u="none" strike="noStrike" baseline="0" dirty="0">
                <a:latin typeface="Calibri" panose="020F0502020204030204" pitchFamily="34" charset="0"/>
                <a:ea typeface="Calibri" panose="020F0502020204030204" pitchFamily="34" charset="0"/>
                <a:cs typeface="Calibri" panose="020F0502020204030204" pitchFamily="34" charset="0"/>
              </a:rPr>
              <a:t>Selection focus covered:</a:t>
            </a:r>
          </a:p>
          <a:p>
            <a:pPr algn="l"/>
            <a:r>
              <a:rPr lang="en-US" sz="1800" b="0" i="0" u="none" strike="noStrike" baseline="0" dirty="0">
                <a:latin typeface="Calibri" panose="020F0502020204030204" pitchFamily="34" charset="0"/>
                <a:ea typeface="Calibri" panose="020F0502020204030204" pitchFamily="34" charset="0"/>
                <a:cs typeface="Calibri" panose="020F0502020204030204" pitchFamily="34" charset="0"/>
              </a:rPr>
              <a:t>LMSs that were consistently recognized across sources</a:t>
            </a:r>
          </a:p>
          <a:p>
            <a:pPr algn="l"/>
            <a:r>
              <a:rPr lang="en-US" sz="1800" dirty="0">
                <a:latin typeface="Calibri" panose="020F0502020204030204" pitchFamily="34" charset="0"/>
                <a:ea typeface="Calibri" panose="020F0502020204030204" pitchFamily="34" charset="0"/>
                <a:cs typeface="Calibri" panose="020F0502020204030204" pitchFamily="34" charset="0"/>
              </a:rPr>
              <a:t>Held significant market share</a:t>
            </a:r>
          </a:p>
          <a:p>
            <a:pPr algn="l"/>
            <a:r>
              <a:rPr lang="en-US" sz="1800" dirty="0">
                <a:latin typeface="Calibri" panose="020F0502020204030204" pitchFamily="34" charset="0"/>
                <a:ea typeface="Calibri" panose="020F0502020204030204" pitchFamily="34" charset="0"/>
                <a:cs typeface="Calibri" panose="020F0502020204030204" pitchFamily="34" charset="0"/>
              </a:rPr>
              <a:t>C</a:t>
            </a:r>
            <a:r>
              <a:rPr lang="en-US" sz="1800" b="0" i="0" u="none" strike="noStrike" baseline="0" dirty="0">
                <a:latin typeface="Calibri" panose="020F0502020204030204" pitchFamily="34" charset="0"/>
                <a:ea typeface="Calibri" panose="020F0502020204030204" pitchFamily="34" charset="0"/>
                <a:cs typeface="Calibri" panose="020F0502020204030204" pitchFamily="34" charset="0"/>
              </a:rPr>
              <a:t>laimed to support CBE</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DF8030A-358C-8B7B-99B7-35D02F9B4B5D}"/>
              </a:ext>
            </a:extLst>
          </p:cNvPr>
          <p:cNvSpPr>
            <a:spLocks noGrp="1"/>
          </p:cNvSpPr>
          <p:nvPr>
            <p:ph type="sldNum" sz="quarter" idx="4"/>
          </p:nvPr>
        </p:nvSpPr>
        <p:spPr/>
        <p:txBody>
          <a:bodyPr/>
          <a:lstStyle/>
          <a:p>
            <a:pPr>
              <a:defRPr/>
            </a:pPr>
            <a:fld id="{D68E8870-17DE-45C4-A8DD-7644B2422933}" type="slidenum">
              <a:rPr lang="en-US" smtClean="0"/>
              <a:pPr>
                <a:defRPr/>
              </a:pPr>
              <a:t>8</a:t>
            </a:fld>
            <a:endParaRPr lang="en-US" dirty="0"/>
          </a:p>
        </p:txBody>
      </p:sp>
      <p:pic>
        <p:nvPicPr>
          <p:cNvPr id="6" name="Picture 5">
            <a:extLst>
              <a:ext uri="{FF2B5EF4-FFF2-40B4-BE49-F238E27FC236}">
                <a16:creationId xmlns:a16="http://schemas.microsoft.com/office/drawing/2014/main" id="{C75710AA-79F4-4FE3-F774-F348A49F7783}"/>
              </a:ext>
            </a:extLst>
          </p:cNvPr>
          <p:cNvPicPr>
            <a:picLocks noChangeAspect="1"/>
          </p:cNvPicPr>
          <p:nvPr/>
        </p:nvPicPr>
        <p:blipFill>
          <a:blip r:embed="rId2"/>
          <a:srcRect l="10235" t="61861" r="12647" b="16963"/>
          <a:stretch/>
        </p:blipFill>
        <p:spPr>
          <a:xfrm>
            <a:off x="210222" y="2082083"/>
            <a:ext cx="11771555" cy="1737448"/>
          </a:xfrm>
          <a:prstGeom prst="rect">
            <a:avLst/>
          </a:prstGeom>
          <a:solidFill>
            <a:srgbClr val="FFFFFF">
              <a:shade val="85000"/>
            </a:srgbClr>
          </a:solidFill>
          <a:ln w="190500" cap="rnd">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907805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C9F4E-A0D2-F37B-4B6C-DE1112808C95}"/>
              </a:ext>
            </a:extLst>
          </p:cNvPr>
          <p:cNvSpPr>
            <a:spLocks noGrp="1"/>
          </p:cNvSpPr>
          <p:nvPr>
            <p:ph type="title"/>
          </p:nvPr>
        </p:nvSpPr>
        <p:spPr/>
        <p:txBody>
          <a:bodyPr/>
          <a:lstStyle/>
          <a:p>
            <a:r>
              <a:rPr lang="en-US" dirty="0"/>
              <a:t>Limitations</a:t>
            </a:r>
          </a:p>
        </p:txBody>
      </p:sp>
      <p:sp>
        <p:nvSpPr>
          <p:cNvPr id="3" name="Slide Number Placeholder 2">
            <a:extLst>
              <a:ext uri="{FF2B5EF4-FFF2-40B4-BE49-F238E27FC236}">
                <a16:creationId xmlns:a16="http://schemas.microsoft.com/office/drawing/2014/main" id="{3BDBD5A1-F330-1568-F51A-41C216F16176}"/>
              </a:ext>
            </a:extLst>
          </p:cNvPr>
          <p:cNvSpPr>
            <a:spLocks noGrp="1"/>
          </p:cNvSpPr>
          <p:nvPr>
            <p:ph type="sldNum" sz="quarter" idx="10"/>
          </p:nvPr>
        </p:nvSpPr>
        <p:spPr/>
        <p:txBody>
          <a:bodyPr/>
          <a:lstStyle/>
          <a:p>
            <a:pPr>
              <a:defRPr/>
            </a:pPr>
            <a:fld id="{D68E8870-17DE-45C4-A8DD-7644B2422933}" type="slidenum">
              <a:rPr lang="en-US" smtClean="0"/>
              <a:pPr>
                <a:defRPr/>
              </a:pPr>
              <a:t>9</a:t>
            </a:fld>
            <a:endParaRPr lang="en-US" dirty="0"/>
          </a:p>
        </p:txBody>
      </p:sp>
      <p:pic>
        <p:nvPicPr>
          <p:cNvPr id="7" name="Picture Placeholder 6" descr="Warning outline">
            <a:extLst>
              <a:ext uri="{FF2B5EF4-FFF2-40B4-BE49-F238E27FC236}">
                <a16:creationId xmlns:a16="http://schemas.microsoft.com/office/drawing/2014/main" id="{21D27577-256D-E8D9-3625-4D010C476606}"/>
              </a:ext>
            </a:extLst>
          </p:cNvPr>
          <p:cNvPicPr>
            <a:picLocks noGrp="1" noChangeAspect="1"/>
          </p:cNvPicPr>
          <p:nvPr>
            <p:ph type="pic" sz="quarter" idx="11"/>
          </p:nvPr>
        </p:nvPicPr>
        <p:blipFill>
          <a:blip r:embed="rId2">
            <a:extLst>
              <a:ext uri="{96DAC541-7B7A-43D3-8B79-37D633B846F1}">
                <asvg:svgBlip xmlns:asvg="http://schemas.microsoft.com/office/drawing/2016/SVG/main" r:embed="rId3"/>
              </a:ext>
            </a:extLst>
          </a:blip>
          <a:srcRect t="6354" b="6354"/>
          <a:stretch>
            <a:fillRect/>
          </a:stretch>
        </p:blipFill>
        <p:spPr>
          <a:xfrm>
            <a:off x="7306670" y="1648314"/>
            <a:ext cx="4271092" cy="3728358"/>
          </a:xfr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5" name="Text Placeholder 4">
            <a:extLst>
              <a:ext uri="{FF2B5EF4-FFF2-40B4-BE49-F238E27FC236}">
                <a16:creationId xmlns:a16="http://schemas.microsoft.com/office/drawing/2014/main" id="{14903742-A31C-4779-DC9F-DFC05B8510B4}"/>
              </a:ext>
            </a:extLst>
          </p:cNvPr>
          <p:cNvSpPr>
            <a:spLocks noGrp="1"/>
          </p:cNvSpPr>
          <p:nvPr>
            <p:ph type="body" sz="quarter" idx="12"/>
          </p:nvPr>
        </p:nvSpPr>
        <p:spPr>
          <a:xfrm>
            <a:off x="970854" y="1237662"/>
            <a:ext cx="5446091" cy="4895850"/>
          </a:xfrm>
        </p:spPr>
        <p:txBody>
          <a:bodyPr/>
          <a:lstStyle/>
          <a:p>
            <a:r>
              <a:rPr lang="en-US" sz="2000" dirty="0">
                <a:latin typeface="Calibri" panose="020F0502020204030204" pitchFamily="34" charset="0"/>
                <a:ea typeface="Calibri" panose="020F0502020204030204" pitchFamily="34" charset="0"/>
                <a:cs typeface="Calibri" panose="020F0502020204030204" pitchFamily="34" charset="0"/>
              </a:rPr>
              <a:t>The intent is to look at trends.</a:t>
            </a:r>
          </a:p>
          <a:p>
            <a:r>
              <a:rPr lang="en-US" sz="2000" dirty="0">
                <a:latin typeface="Calibri" panose="020F0502020204030204" pitchFamily="34" charset="0"/>
                <a:ea typeface="Calibri" panose="020F0502020204030204" pitchFamily="34" charset="0"/>
                <a:cs typeface="Calibri" panose="020F0502020204030204" pitchFamily="34" charset="0"/>
              </a:rPr>
              <a:t>N</a:t>
            </a:r>
            <a:r>
              <a:rPr lang="en-US" sz="2000" b="0" i="0" u="none" strike="noStrike" baseline="0" dirty="0">
                <a:latin typeface="Calibri" panose="020F0502020204030204" pitchFamily="34" charset="0"/>
                <a:ea typeface="Calibri" panose="020F0502020204030204" pitchFamily="34" charset="0"/>
                <a:cs typeface="Calibri" panose="020F0502020204030204" pitchFamily="34" charset="0"/>
              </a:rPr>
              <a:t>ot include user experience studies</a:t>
            </a:r>
          </a:p>
          <a:p>
            <a:r>
              <a:rPr lang="en-US" sz="2000" dirty="0">
                <a:latin typeface="Calibri" panose="020F0502020204030204" pitchFamily="34" charset="0"/>
                <a:ea typeface="Calibri" panose="020F0502020204030204" pitchFamily="34" charset="0"/>
                <a:cs typeface="Calibri" panose="020F0502020204030204" pitchFamily="34" charset="0"/>
              </a:rPr>
              <a:t>N</a:t>
            </a:r>
            <a:r>
              <a:rPr lang="en-US" sz="2000" b="0" i="0" u="none" strike="noStrike" baseline="0" dirty="0">
                <a:latin typeface="Calibri" panose="020F0502020204030204" pitchFamily="34" charset="0"/>
                <a:ea typeface="Calibri" panose="020F0502020204030204" pitchFamily="34" charset="0"/>
                <a:cs typeface="Calibri" panose="020F0502020204030204" pitchFamily="34" charset="0"/>
              </a:rPr>
              <a:t>ot fully capture the customization capabilities of each platform</a:t>
            </a:r>
          </a:p>
          <a:p>
            <a:r>
              <a:rPr lang="en-US" sz="2000" b="0" i="0" u="none" strike="noStrike" baseline="0" dirty="0">
                <a:latin typeface="Calibri" panose="020F0502020204030204" pitchFamily="34" charset="0"/>
                <a:ea typeface="Calibri" panose="020F0502020204030204" pitchFamily="34" charset="0"/>
                <a:cs typeface="Calibri" panose="020F0502020204030204" pitchFamily="34" charset="0"/>
              </a:rPr>
              <a:t>Based on documentation and standard features</a:t>
            </a:r>
          </a:p>
          <a:p>
            <a:pPr algn="l"/>
            <a:r>
              <a:rPr lang="en-US" sz="2000" dirty="0">
                <a:latin typeface="Calibri" panose="020F0502020204030204" pitchFamily="34" charset="0"/>
                <a:ea typeface="Calibri" panose="020F0502020204030204" pitchFamily="34" charset="0"/>
                <a:cs typeface="Calibri" panose="020F0502020204030204" pitchFamily="34" charset="0"/>
              </a:rPr>
              <a:t>L</a:t>
            </a:r>
            <a:r>
              <a:rPr lang="en-US" sz="2000" b="0" i="0" u="none" strike="noStrike" baseline="0" dirty="0">
                <a:latin typeface="Calibri" panose="020F0502020204030204" pitchFamily="34" charset="0"/>
                <a:ea typeface="Calibri" panose="020F0502020204030204" pitchFamily="34" charset="0"/>
                <a:cs typeface="Calibri" panose="020F0502020204030204" pitchFamily="34" charset="0"/>
              </a:rPr>
              <a:t>ong-term engagement with these platforms might reveal strengths or weaknesses that are not apparent from documentation alone</a:t>
            </a:r>
          </a:p>
          <a:p>
            <a:pPr algn="l"/>
            <a:r>
              <a:rPr lang="en-US" sz="2000" b="0" i="0" u="none" strike="noStrike" baseline="0" dirty="0">
                <a:latin typeface="Calibri" panose="020F0502020204030204" pitchFamily="34" charset="0"/>
                <a:ea typeface="Calibri" panose="020F0502020204030204" pitchFamily="34" charset="0"/>
                <a:cs typeface="Calibri" panose="020F0502020204030204" pitchFamily="34" charset="0"/>
              </a:rPr>
              <a:t>The results are not intended to endorse any LMS over another. </a:t>
            </a:r>
          </a:p>
          <a:p>
            <a:pPr lvl="1"/>
            <a:r>
              <a:rPr lang="en-US" sz="2000" b="0" i="0" u="none" strike="noStrike" baseline="0" dirty="0">
                <a:latin typeface="Calibri" panose="020F0502020204030204" pitchFamily="34" charset="0"/>
                <a:ea typeface="Calibri" panose="020F0502020204030204" pitchFamily="34" charset="0"/>
                <a:cs typeface="Calibri" panose="020F0502020204030204" pitchFamily="34" charset="0"/>
              </a:rPr>
              <a:t>Changing elements of selection criteria for an individual organization’s needs will likely change results.</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7849895"/>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2.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purl.org/dc/dcmitype/"/>
    <ds:schemaRef ds:uri="http://www.w3.org/XML/1998/namespace"/>
    <ds:schemaRef ds:uri="http://purl.org/dc/terms/"/>
    <ds:schemaRef ds:uri="http://schemas.microsoft.com/sharepoint/v3"/>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15494</TotalTime>
  <Words>1013</Words>
  <Application>Microsoft Office PowerPoint</Application>
  <PresentationFormat>Widescreen</PresentationFormat>
  <Paragraphs>147</Paragraphs>
  <Slides>13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 Narrow</vt:lpstr>
      <vt:lpstr>Calibri</vt:lpstr>
      <vt:lpstr>CIDFont+F2</vt:lpstr>
      <vt:lpstr>CIDFont+F3</vt:lpstr>
      <vt:lpstr>Courier New</vt:lpstr>
      <vt:lpstr>Tahoma</vt:lpstr>
      <vt:lpstr>Wingdings</vt:lpstr>
      <vt:lpstr>Blends</vt:lpstr>
      <vt:lpstr>PowerPoint Presentation</vt:lpstr>
      <vt:lpstr>Contents</vt:lpstr>
      <vt:lpstr>Need for CBE Effective Programs</vt:lpstr>
      <vt:lpstr>Impacts of Learning Management Systems on CBE Program Success</vt:lpstr>
      <vt:lpstr>Purpose</vt:lpstr>
      <vt:lpstr>Evaluation Criteria</vt:lpstr>
      <vt:lpstr>Measurement Definitions</vt:lpstr>
      <vt:lpstr>LMS Systems Market Sampling</vt:lpstr>
      <vt:lpstr>Limitations</vt:lpstr>
      <vt:lpstr>Distribution Evaluation</vt:lpstr>
      <vt:lpstr>Deep Diving into Results</vt:lpstr>
      <vt:lpstr>Effective CBE LMS Discussion Points</vt:lpstr>
      <vt:lpstr>PowerPoint Presentation</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Nathan Jones</cp:lastModifiedBy>
  <cp:revision>60</cp:revision>
  <cp:lastPrinted>1601-01-01T00:00:00Z</cp:lastPrinted>
  <dcterms:created xsi:type="dcterms:W3CDTF">2016-03-29T15:29:36Z</dcterms:created>
  <dcterms:modified xsi:type="dcterms:W3CDTF">2024-10-07T00:46:53Z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