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9"/>
  </p:notesMasterIdLst>
  <p:handoutMasterIdLst>
    <p:handoutMasterId r:id="rId20"/>
  </p:handoutMasterIdLst>
  <p:sldIdLst>
    <p:sldId id="289" r:id="rId5"/>
    <p:sldId id="521" r:id="rId6"/>
    <p:sldId id="520" r:id="rId7"/>
    <p:sldId id="315" r:id="rId8"/>
    <p:sldId id="519" r:id="rId9"/>
    <p:sldId id="302" r:id="rId10"/>
    <p:sldId id="312" r:id="rId11"/>
    <p:sldId id="304" r:id="rId12"/>
    <p:sldId id="313" r:id="rId13"/>
    <p:sldId id="305" r:id="rId14"/>
    <p:sldId id="314" r:id="rId15"/>
    <p:sldId id="310" r:id="rId16"/>
    <p:sldId id="311" r:id="rId17"/>
    <p:sldId id="307" r:id="rId18"/>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Default Section" id="{AFEA89E5-E3A7-4F35-841A-67EF4039FA4E}">
          <p14:sldIdLst>
            <p14:sldId id="289"/>
            <p14:sldId id="521"/>
            <p14:sldId id="520"/>
            <p14:sldId id="315"/>
            <p14:sldId id="519"/>
            <p14:sldId id="302"/>
            <p14:sldId id="312"/>
            <p14:sldId id="304"/>
            <p14:sldId id="313"/>
            <p14:sldId id="305"/>
            <p14:sldId id="314"/>
            <p14:sldId id="310"/>
            <p14:sldId id="311"/>
            <p14:sldId id="3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E1FDE2-714E-201D-8591-F238A9D6A6AD}" name="Bahbaz, Marwane CIV USARMY PEO STRI (USA)" initials="MB" userId="S::marwane.bahbaz.civ@army.mil::79f3eee3-1c8c-456e-ae6d-b701f6b816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437"/>
    <a:srgbClr val="89B4E0"/>
    <a:srgbClr val="70AD47"/>
    <a:srgbClr val="22458A"/>
    <a:srgbClr val="CC3300"/>
    <a:srgbClr val="2B56AB"/>
    <a:srgbClr val="0033CC"/>
    <a:srgbClr val="3366CC"/>
    <a:srgbClr val="0066CC"/>
    <a:srgbClr val="F77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60" autoAdjust="0"/>
  </p:normalViewPr>
  <p:slideViewPr>
    <p:cSldViewPr snapToGrid="0">
      <p:cViewPr varScale="1">
        <p:scale>
          <a:sx n="100" d="100"/>
          <a:sy n="100" d="100"/>
        </p:scale>
        <p:origin x="7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53898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08277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392062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152002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52504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57254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74973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6947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85D96-4FDB-7148-B18B-46402D7060DF}" type="slidenum">
              <a:rPr lang="en-US" smtClean="0"/>
              <a:t>7</a:t>
            </a:fld>
            <a:endParaRPr lang="en-US"/>
          </a:p>
        </p:txBody>
      </p:sp>
    </p:spTree>
    <p:extLst>
      <p:ext uri="{BB962C8B-B14F-4D97-AF65-F5344CB8AC3E}">
        <p14:creationId xmlns:p14="http://schemas.microsoft.com/office/powerpoint/2010/main" val="6116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28568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3178612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Slide_Title_Takeaway_and_SOW_Ref">
    <p:spTree>
      <p:nvGrpSpPr>
        <p:cNvPr id="1" name=""/>
        <p:cNvGrpSpPr/>
        <p:nvPr/>
      </p:nvGrpSpPr>
      <p:grpSpPr>
        <a:xfrm>
          <a:off x="0" y="0"/>
          <a:ext cx="0" cy="0"/>
          <a:chOff x="0" y="0"/>
          <a:chExt cx="0" cy="0"/>
        </a:xfrm>
      </p:grpSpPr>
      <p:sp>
        <p:nvSpPr>
          <p:cNvPr id="2" name="Title 1"/>
          <p:cNvSpPr>
            <a:spLocks noGrp="1"/>
          </p:cNvSpPr>
          <p:nvPr>
            <p:ph type="title"/>
          </p:nvPr>
        </p:nvSpPr>
        <p:spPr>
          <a:xfrm>
            <a:off x="128659" y="136703"/>
            <a:ext cx="11348079" cy="419425"/>
          </a:xfrm>
          <a:prstGeom prst="rect">
            <a:avLst/>
          </a:prstGeom>
        </p:spPr>
        <p:txBody>
          <a:bodyPr lIns="0" rIns="0" bIns="0" anchor="t" anchorCtr="0"/>
          <a:lstStyle>
            <a:lvl1pPr>
              <a:defRPr sz="2664">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bg-BG"/>
          </a:p>
        </p:txBody>
      </p:sp>
      <p:sp>
        <p:nvSpPr>
          <p:cNvPr id="3" name="Text Placeholder 2"/>
          <p:cNvSpPr>
            <a:spLocks noGrp="1"/>
          </p:cNvSpPr>
          <p:nvPr>
            <p:ph type="body" idx="1"/>
          </p:nvPr>
        </p:nvSpPr>
        <p:spPr>
          <a:xfrm>
            <a:off x="130259" y="810480"/>
            <a:ext cx="11313965" cy="327760"/>
          </a:xfrm>
          <a:prstGeom prst="rect">
            <a:avLst/>
          </a:prstGeom>
        </p:spPr>
        <p:txBody>
          <a:bodyPr lIns="0" rIns="0" bIns="0" anchor="t" anchorCtr="0"/>
          <a:lstStyle>
            <a:lvl1pPr marL="0" indent="0">
              <a:buNone/>
              <a:defRPr sz="1465">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09019" indent="0">
              <a:buNone/>
              <a:defRPr sz="2664">
                <a:solidFill>
                  <a:schemeClr val="tx1">
                    <a:tint val="75000"/>
                  </a:schemeClr>
                </a:solidFill>
              </a:defRPr>
            </a:lvl2pPr>
            <a:lvl3pPr marL="1218036" indent="0">
              <a:buNone/>
              <a:defRPr sz="2398">
                <a:solidFill>
                  <a:schemeClr val="tx1">
                    <a:tint val="75000"/>
                  </a:schemeClr>
                </a:solidFill>
              </a:defRPr>
            </a:lvl3pPr>
            <a:lvl4pPr marL="1827055" indent="0">
              <a:buNone/>
              <a:defRPr sz="2131">
                <a:solidFill>
                  <a:schemeClr val="tx1">
                    <a:tint val="75000"/>
                  </a:schemeClr>
                </a:solidFill>
              </a:defRPr>
            </a:lvl4pPr>
            <a:lvl5pPr marL="2436073" indent="0">
              <a:buNone/>
              <a:defRPr sz="2131">
                <a:solidFill>
                  <a:schemeClr val="tx1">
                    <a:tint val="75000"/>
                  </a:schemeClr>
                </a:solidFill>
              </a:defRPr>
            </a:lvl5pPr>
            <a:lvl6pPr marL="3045091" indent="0">
              <a:buNone/>
              <a:defRPr sz="2131">
                <a:solidFill>
                  <a:schemeClr val="tx1">
                    <a:tint val="75000"/>
                  </a:schemeClr>
                </a:solidFill>
              </a:defRPr>
            </a:lvl6pPr>
            <a:lvl7pPr marL="3654109" indent="0">
              <a:buNone/>
              <a:defRPr sz="2131">
                <a:solidFill>
                  <a:schemeClr val="tx1">
                    <a:tint val="75000"/>
                  </a:schemeClr>
                </a:solidFill>
              </a:defRPr>
            </a:lvl7pPr>
            <a:lvl8pPr marL="4263125" indent="0">
              <a:buNone/>
              <a:defRPr sz="2131">
                <a:solidFill>
                  <a:schemeClr val="tx1">
                    <a:tint val="75000"/>
                  </a:schemeClr>
                </a:solidFill>
              </a:defRPr>
            </a:lvl8pPr>
            <a:lvl9pPr marL="4872141" indent="0">
              <a:buNone/>
              <a:defRPr sz="2131">
                <a:solidFill>
                  <a:schemeClr val="tx1">
                    <a:tint val="75000"/>
                  </a:schemeClr>
                </a:solidFill>
              </a:defRPr>
            </a:lvl9pPr>
          </a:lstStyle>
          <a:p>
            <a:pPr lvl="0"/>
            <a:r>
              <a:rPr lang="en-US"/>
              <a:t>Edit Master text styles</a:t>
            </a:r>
          </a:p>
        </p:txBody>
      </p:sp>
      <p:sp>
        <p:nvSpPr>
          <p:cNvPr id="19" name="Text Placeholder 2"/>
          <p:cNvSpPr>
            <a:spLocks noGrp="1"/>
          </p:cNvSpPr>
          <p:nvPr>
            <p:ph type="body" idx="13"/>
          </p:nvPr>
        </p:nvSpPr>
        <p:spPr>
          <a:xfrm>
            <a:off x="130259" y="568414"/>
            <a:ext cx="11313965" cy="258656"/>
          </a:xfrm>
          <a:prstGeom prst="rect">
            <a:avLst/>
          </a:prstGeom>
        </p:spPr>
        <p:txBody>
          <a:bodyPr lIns="0" rIns="0" bIns="45720" anchor="t" anchorCtr="0"/>
          <a:lstStyle>
            <a:lvl1pPr marL="0" indent="0">
              <a:buNone/>
              <a:defRPr sz="1132">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09019" indent="0">
              <a:buNone/>
              <a:defRPr sz="2664">
                <a:solidFill>
                  <a:schemeClr val="tx1">
                    <a:tint val="75000"/>
                  </a:schemeClr>
                </a:solidFill>
              </a:defRPr>
            </a:lvl2pPr>
            <a:lvl3pPr marL="1218036" indent="0">
              <a:buNone/>
              <a:defRPr sz="2398">
                <a:solidFill>
                  <a:schemeClr val="tx1">
                    <a:tint val="75000"/>
                  </a:schemeClr>
                </a:solidFill>
              </a:defRPr>
            </a:lvl3pPr>
            <a:lvl4pPr marL="1827055" indent="0">
              <a:buNone/>
              <a:defRPr sz="2131">
                <a:solidFill>
                  <a:schemeClr val="tx1">
                    <a:tint val="75000"/>
                  </a:schemeClr>
                </a:solidFill>
              </a:defRPr>
            </a:lvl4pPr>
            <a:lvl5pPr marL="2436073" indent="0">
              <a:buNone/>
              <a:defRPr sz="2131">
                <a:solidFill>
                  <a:schemeClr val="tx1">
                    <a:tint val="75000"/>
                  </a:schemeClr>
                </a:solidFill>
              </a:defRPr>
            </a:lvl5pPr>
            <a:lvl6pPr marL="3045091" indent="0">
              <a:buNone/>
              <a:defRPr sz="2131">
                <a:solidFill>
                  <a:schemeClr val="tx1">
                    <a:tint val="75000"/>
                  </a:schemeClr>
                </a:solidFill>
              </a:defRPr>
            </a:lvl6pPr>
            <a:lvl7pPr marL="3654109" indent="0">
              <a:buNone/>
              <a:defRPr sz="2131">
                <a:solidFill>
                  <a:schemeClr val="tx1">
                    <a:tint val="75000"/>
                  </a:schemeClr>
                </a:solidFill>
              </a:defRPr>
            </a:lvl7pPr>
            <a:lvl8pPr marL="4263125" indent="0">
              <a:buNone/>
              <a:defRPr sz="2131">
                <a:solidFill>
                  <a:schemeClr val="tx1">
                    <a:tint val="75000"/>
                  </a:schemeClr>
                </a:solidFill>
              </a:defRPr>
            </a:lvl8pPr>
            <a:lvl9pPr marL="4872141" indent="0">
              <a:buNone/>
              <a:defRPr sz="2131">
                <a:solidFill>
                  <a:schemeClr val="tx1">
                    <a:tint val="75000"/>
                  </a:schemeClr>
                </a:solidFill>
              </a:defRPr>
            </a:lvl9pPr>
          </a:lstStyle>
          <a:p>
            <a:pPr lvl="0"/>
            <a:r>
              <a:rPr lang="en-US"/>
              <a:t>Edit Master text styles</a:t>
            </a:r>
          </a:p>
        </p:txBody>
      </p:sp>
      <p:sp>
        <p:nvSpPr>
          <p:cNvPr id="17" name="Footer Placeholder 16"/>
          <p:cNvSpPr>
            <a:spLocks noGrp="1"/>
          </p:cNvSpPr>
          <p:nvPr>
            <p:ph type="ftr" sz="quarter" idx="14"/>
          </p:nvPr>
        </p:nvSpPr>
        <p:spPr>
          <a:xfrm>
            <a:off x="4662985" y="6491819"/>
            <a:ext cx="2927508" cy="366182"/>
          </a:xfrm>
          <a:prstGeom prst="rect">
            <a:avLst/>
          </a:prstGeom>
        </p:spPr>
        <p:txBody>
          <a:bodyPr/>
          <a:lstStyle/>
          <a:p>
            <a:pPr defTabSz="1218072">
              <a:defRPr/>
            </a:pPr>
            <a:endParaRPr lang="en-US">
              <a:solidFill>
                <a:srgbClr val="222A35"/>
              </a:solidFill>
            </a:endParaRPr>
          </a:p>
        </p:txBody>
      </p:sp>
    </p:spTree>
    <p:extLst>
      <p:ext uri="{BB962C8B-B14F-4D97-AF65-F5344CB8AC3E}">
        <p14:creationId xmlns:p14="http://schemas.microsoft.com/office/powerpoint/2010/main" val="22180829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398">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74941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m/url?sa=i&amp;rct=j&amp;q=&amp;esrc=s&amp;source=images&amp;cd=&amp;cad=rja&amp;uact=8&amp;ved=0ahUKEwj-m_fS44LOAhXOxyYKHXnmBQkQjRwIBw&amp;url=http://cliparts.co/tug-of-war-pictures&amp;psig=AFQjCNEtD-s8E4hWM9M3FiSion98KFz4nA&amp;ust=146912938398333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m_fS44LOAhXOxyYKHXnmBQkQjRwIBw&amp;url=http://cliparts.co/tug-of-war-pictures&amp;psig=AFQjCNEtD-s8E4hWM9M3FiSion98KFz4nA&amp;ust=146912938398333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7.emf"/><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38374" y="1626471"/>
            <a:ext cx="10449813" cy="1229411"/>
          </a:xfrm>
        </p:spPr>
        <p:txBody>
          <a:bodyPr/>
          <a:lstStyle/>
          <a:p>
            <a:r>
              <a:rPr lang="en-US" dirty="0"/>
              <a:t>When to Embrace Redundancy: Practical Guidance for Managing </a:t>
            </a:r>
            <a:r>
              <a:rPr lang="en-US"/>
              <a:t>Digital Environment </a:t>
            </a:r>
            <a:endParaRPr lang="en-US" dirty="0"/>
          </a:p>
          <a:p>
            <a:endParaRPr lang="en-US" dirty="0"/>
          </a:p>
          <a:p>
            <a:endParaRPr lang="en-US" dirty="0"/>
          </a:p>
        </p:txBody>
      </p:sp>
      <p:sp>
        <p:nvSpPr>
          <p:cNvPr id="10" name="Text Placeholder 9"/>
          <p:cNvSpPr>
            <a:spLocks noGrp="1"/>
          </p:cNvSpPr>
          <p:nvPr>
            <p:ph type="body" sz="quarter" idx="11"/>
          </p:nvPr>
        </p:nvSpPr>
        <p:spPr>
          <a:xfrm>
            <a:off x="1623862" y="4999654"/>
            <a:ext cx="8478838" cy="1372421"/>
          </a:xfrm>
        </p:spPr>
        <p:txBody>
          <a:bodyPr/>
          <a:lstStyle/>
          <a:p>
            <a:pPr eaLnBrk="1" hangingPunct="1"/>
            <a:r>
              <a:rPr lang="en-US" dirty="0">
                <a:latin typeface="Arial Narrow" pitchFamily="34" charset="0"/>
              </a:rPr>
              <a:t>Marwane Bahbaz, PEO STRI</a:t>
            </a:r>
          </a:p>
          <a:p>
            <a:pPr eaLnBrk="1" hangingPunct="1"/>
            <a:r>
              <a:rPr lang="en-US" dirty="0">
                <a:latin typeface="Arial Narrow" pitchFamily="34" charset="0"/>
              </a:rPr>
              <a:t>Rowland Darbin, Steve Harvey, General Dynamics Mission Systems</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4" name="Picture 3" descr="A picture containing logo&#10;&#10;Description automatically generated">
            <a:extLst>
              <a:ext uri="{FF2B5EF4-FFF2-40B4-BE49-F238E27FC236}">
                <a16:creationId xmlns:a16="http://schemas.microsoft.com/office/drawing/2014/main" id="{1A19E872-712F-75E1-62B3-2AE519C1A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982" y="2952750"/>
            <a:ext cx="1860034" cy="1950036"/>
          </a:xfrm>
          <a:prstGeom prst="rect">
            <a:avLst/>
          </a:prstGeom>
        </p:spPr>
      </p:pic>
      <p:sp>
        <p:nvSpPr>
          <p:cNvPr id="5" name="TextBox 4">
            <a:extLst>
              <a:ext uri="{FF2B5EF4-FFF2-40B4-BE49-F238E27FC236}">
                <a16:creationId xmlns:a16="http://schemas.microsoft.com/office/drawing/2014/main" id="{1131FF19-F06F-09B9-5A1C-6A58F20F811E}"/>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D02D96-CA11-FB4C-E06B-001AEDE9BD30}"/>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DF41AF3C-D176-0D53-3FF2-5FFB058F3E7C}"/>
              </a:ext>
            </a:extLst>
          </p:cNvPr>
          <p:cNvSpPr>
            <a:spLocks noGrp="1"/>
          </p:cNvSpPr>
          <p:nvPr>
            <p:ph type="title"/>
          </p:nvPr>
        </p:nvSpPr>
        <p:spPr/>
        <p:txBody>
          <a:bodyPr/>
          <a:lstStyle/>
          <a:p>
            <a:r>
              <a:rPr lang="en-US" dirty="0"/>
              <a:t>Evaluation Matrix</a:t>
            </a:r>
          </a:p>
        </p:txBody>
      </p:sp>
      <p:sp>
        <p:nvSpPr>
          <p:cNvPr id="8" name="Text Box 9">
            <a:extLst>
              <a:ext uri="{FF2B5EF4-FFF2-40B4-BE49-F238E27FC236}">
                <a16:creationId xmlns:a16="http://schemas.microsoft.com/office/drawing/2014/main" id="{5D5EA667-93BB-C7E5-F609-384AEFC147BB}"/>
              </a:ext>
            </a:extLst>
          </p:cNvPr>
          <p:cNvSpPr txBox="1"/>
          <p:nvPr/>
        </p:nvSpPr>
        <p:spPr>
          <a:xfrm>
            <a:off x="6458757" y="4954225"/>
            <a:ext cx="5024927" cy="10853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 tIns="45720" rIns="45720" bIns="45720" numCol="1" spcCol="0" rtlCol="0" fromWordArt="0" anchor="t" anchorCtr="0" forceAA="0" compatLnSpc="1">
            <a:prstTxWarp prst="textNoShape">
              <a:avLst/>
            </a:prstTxWarp>
            <a:noAutofit/>
          </a:bodyPr>
          <a:lstStyle/>
          <a:p>
            <a:pPr algn="just">
              <a:spcBef>
                <a:spcPts val="0"/>
              </a:spcBef>
              <a:spcAft>
                <a:spcPts val="0"/>
              </a:spcAft>
            </a:pPr>
            <a:endParaRPr lang="en-US" sz="1600" dirty="0">
              <a:solidFill>
                <a:schemeClr val="tx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2384989-D47A-322D-291C-F1A03BFB310D}"/>
              </a:ext>
            </a:extLst>
          </p:cNvPr>
          <p:cNvSpPr/>
          <p:nvPr/>
        </p:nvSpPr>
        <p:spPr>
          <a:xfrm>
            <a:off x="5007659" y="3402933"/>
            <a:ext cx="2382247" cy="2382247"/>
          </a:xfrm>
          <a:prstGeom prst="rect">
            <a:avLst/>
          </a:prstGeom>
          <a:solidFill>
            <a:srgbClr val="FFC000">
              <a:lumMod val="20000"/>
              <a:lumOff val="80000"/>
            </a:srgbClr>
          </a:solidFill>
          <a:ln w="12700" cap="flat" cmpd="sng" algn="ctr">
            <a:noFill/>
            <a:prstDash val="solid"/>
            <a:miter lim="800000"/>
          </a:ln>
          <a:effectLst/>
        </p:spPr>
        <p:txBody>
          <a:bodyPr lIns="365760" tIns="274320" rIns="365760" bIns="365760"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INVEST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TECH</a:t>
            </a:r>
          </a:p>
        </p:txBody>
      </p:sp>
      <p:sp>
        <p:nvSpPr>
          <p:cNvPr id="37" name="Rectangle 36">
            <a:extLst>
              <a:ext uri="{FF2B5EF4-FFF2-40B4-BE49-F238E27FC236}">
                <a16:creationId xmlns:a16="http://schemas.microsoft.com/office/drawing/2014/main" id="{2B85B385-A474-4A4E-4FA8-938BCD2A347E}"/>
              </a:ext>
            </a:extLst>
          </p:cNvPr>
          <p:cNvSpPr/>
          <p:nvPr/>
        </p:nvSpPr>
        <p:spPr>
          <a:xfrm>
            <a:off x="2625413" y="1020687"/>
            <a:ext cx="2382247" cy="2382247"/>
          </a:xfrm>
          <a:prstGeom prst="rect">
            <a:avLst/>
          </a:prstGeom>
          <a:solidFill>
            <a:srgbClr val="FFC000">
              <a:lumMod val="20000"/>
              <a:lumOff val="80000"/>
            </a:srgbClr>
          </a:solidFill>
          <a:ln w="12700" cap="flat" cmpd="sng" algn="ctr">
            <a:noFill/>
            <a:prstDash val="solid"/>
            <a:miter lim="800000"/>
          </a:ln>
          <a:effectLst/>
        </p:spPr>
        <p:txBody>
          <a:bodyPr lIns="365760" tIns="274320" rIns="365760" bIns="36576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INVEST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USERS</a:t>
            </a:r>
          </a:p>
        </p:txBody>
      </p:sp>
      <p:sp>
        <p:nvSpPr>
          <p:cNvPr id="38" name="Rectangle 37">
            <a:extLst>
              <a:ext uri="{FF2B5EF4-FFF2-40B4-BE49-F238E27FC236}">
                <a16:creationId xmlns:a16="http://schemas.microsoft.com/office/drawing/2014/main" id="{610B4E6B-4E28-02E3-5389-858BB69F8B09}"/>
              </a:ext>
            </a:extLst>
          </p:cNvPr>
          <p:cNvSpPr/>
          <p:nvPr/>
        </p:nvSpPr>
        <p:spPr>
          <a:xfrm>
            <a:off x="5025845" y="2489935"/>
            <a:ext cx="889181" cy="3295241"/>
          </a:xfrm>
          <a:prstGeom prst="rect">
            <a:avLst/>
          </a:prstGeom>
          <a:solidFill>
            <a:srgbClr val="70AD47">
              <a:lumMod val="20000"/>
              <a:lumOff val="80000"/>
              <a:alpha val="42000"/>
            </a:srgbClr>
          </a:solidFill>
          <a:ln w="28575"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E27E12C1-1060-8B7F-473D-28623B573BC6}"/>
              </a:ext>
            </a:extLst>
          </p:cNvPr>
          <p:cNvSpPr/>
          <p:nvPr/>
        </p:nvSpPr>
        <p:spPr>
          <a:xfrm>
            <a:off x="2624281" y="2481226"/>
            <a:ext cx="3290745" cy="912993"/>
          </a:xfrm>
          <a:prstGeom prst="rect">
            <a:avLst/>
          </a:prstGeom>
          <a:solidFill>
            <a:srgbClr val="70AD47">
              <a:lumMod val="20000"/>
              <a:lumOff val="80000"/>
              <a:alpha val="42000"/>
            </a:srgbClr>
          </a:solidFill>
          <a:ln w="28575"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9FBF205C-51C5-3A05-D3B7-C6361E169BDC}"/>
              </a:ext>
            </a:extLst>
          </p:cNvPr>
          <p:cNvSpPr/>
          <p:nvPr/>
        </p:nvSpPr>
        <p:spPr>
          <a:xfrm>
            <a:off x="2625413" y="3402932"/>
            <a:ext cx="2382247" cy="2382249"/>
          </a:xfrm>
          <a:prstGeom prst="rect">
            <a:avLst/>
          </a:prstGeom>
          <a:solidFill>
            <a:srgbClr val="70AD47">
              <a:lumMod val="20000"/>
              <a:lumOff val="80000"/>
            </a:srgbClr>
          </a:solidFill>
          <a:ln w="12700" cap="flat" cmpd="sng" algn="ctr">
            <a:noFill/>
            <a:prstDash val="solid"/>
            <a:miter lim="800000"/>
          </a:ln>
          <a:effectLst/>
        </p:spPr>
        <p:txBody>
          <a:bodyPr lIns="365760" tIns="274320" rIns="365760" bIns="365760" rtlCol="0" anchor="b"/>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SUSTAIN</a:t>
            </a:r>
          </a:p>
        </p:txBody>
      </p:sp>
      <p:sp>
        <p:nvSpPr>
          <p:cNvPr id="41" name="Rectangle 40">
            <a:extLst>
              <a:ext uri="{FF2B5EF4-FFF2-40B4-BE49-F238E27FC236}">
                <a16:creationId xmlns:a16="http://schemas.microsoft.com/office/drawing/2014/main" id="{786F0D4F-61E2-23B3-7900-AFE33DFB7243}"/>
              </a:ext>
            </a:extLst>
          </p:cNvPr>
          <p:cNvSpPr/>
          <p:nvPr/>
        </p:nvSpPr>
        <p:spPr>
          <a:xfrm>
            <a:off x="5007660" y="1020687"/>
            <a:ext cx="2382247" cy="2382247"/>
          </a:xfrm>
          <a:prstGeom prst="rect">
            <a:avLst/>
          </a:prstGeom>
          <a:solidFill>
            <a:srgbClr val="ED7D31">
              <a:lumMod val="20000"/>
              <a:lumOff val="80000"/>
            </a:srgbClr>
          </a:solidFill>
          <a:ln w="12700" cap="flat" cmpd="sng" algn="ctr">
            <a:noFill/>
            <a:prstDash val="solid"/>
            <a:miter lim="800000"/>
          </a:ln>
          <a:effectLst/>
        </p:spPr>
        <p:txBody>
          <a:bodyPr lIns="365760" tIns="274320" rIns="365760" bIns="365760"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AVOID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INVESTMENT</a:t>
            </a:r>
          </a:p>
        </p:txBody>
      </p:sp>
      <p:grpSp>
        <p:nvGrpSpPr>
          <p:cNvPr id="42" name="Group 41">
            <a:extLst>
              <a:ext uri="{FF2B5EF4-FFF2-40B4-BE49-F238E27FC236}">
                <a16:creationId xmlns:a16="http://schemas.microsoft.com/office/drawing/2014/main" id="{AEB69FB8-9C92-862B-0D10-7D45CE521DAD}"/>
              </a:ext>
            </a:extLst>
          </p:cNvPr>
          <p:cNvGrpSpPr/>
          <p:nvPr/>
        </p:nvGrpSpPr>
        <p:grpSpPr>
          <a:xfrm>
            <a:off x="3384068" y="1544982"/>
            <a:ext cx="3244920" cy="3687803"/>
            <a:chOff x="3589739" y="1697372"/>
            <a:chExt cx="3244920" cy="3687803"/>
          </a:xfrm>
        </p:grpSpPr>
        <p:sp>
          <p:nvSpPr>
            <p:cNvPr id="43" name="TextBox 42">
              <a:extLst>
                <a:ext uri="{FF2B5EF4-FFF2-40B4-BE49-F238E27FC236}">
                  <a16:creationId xmlns:a16="http://schemas.microsoft.com/office/drawing/2014/main" id="{69A00218-D099-3C24-32E2-8E12D170871E}"/>
                </a:ext>
              </a:extLst>
            </p:cNvPr>
            <p:cNvSpPr txBox="1"/>
            <p:nvPr/>
          </p:nvSpPr>
          <p:spPr>
            <a:xfrm>
              <a:off x="3589739" y="3938625"/>
              <a:ext cx="813044" cy="1446550"/>
            </a:xfrm>
            <a:prstGeom prst="rect">
              <a:avLst/>
            </a:prstGeom>
            <a:noFill/>
          </p:spPr>
          <p:txBody>
            <a:bodyPr wrap="none" rtlCol="0">
              <a:spAutoFit/>
            </a:bodyPr>
            <a:lstStyle/>
            <a:p>
              <a:pPr algn="ctr" fontAlgn="auto">
                <a:spcBef>
                  <a:spcPts val="0"/>
                </a:spcBef>
                <a:spcAft>
                  <a:spcPts val="0"/>
                </a:spcAft>
              </a:pPr>
              <a:r>
                <a:rPr lang="en-US" sz="8800" b="1" dirty="0">
                  <a:solidFill>
                    <a:prstClr val="white"/>
                  </a:solidFill>
                  <a:latin typeface="Arial" panose="020B0604020202020204" pitchFamily="34" charset="0"/>
                  <a:cs typeface="Arial" panose="020B0604020202020204" pitchFamily="34" charset="0"/>
                </a:rPr>
                <a:t>1</a:t>
              </a:r>
            </a:p>
          </p:txBody>
        </p:sp>
        <p:sp>
          <p:nvSpPr>
            <p:cNvPr id="44" name="TextBox 43">
              <a:extLst>
                <a:ext uri="{FF2B5EF4-FFF2-40B4-BE49-F238E27FC236}">
                  <a16:creationId xmlns:a16="http://schemas.microsoft.com/office/drawing/2014/main" id="{354FE828-9D8A-BA69-D7EC-2F027885CA9A}"/>
                </a:ext>
              </a:extLst>
            </p:cNvPr>
            <p:cNvSpPr txBox="1"/>
            <p:nvPr/>
          </p:nvSpPr>
          <p:spPr>
            <a:xfrm>
              <a:off x="6021615" y="3938625"/>
              <a:ext cx="813044" cy="1446550"/>
            </a:xfrm>
            <a:prstGeom prst="rect">
              <a:avLst/>
            </a:prstGeom>
            <a:noFill/>
          </p:spPr>
          <p:txBody>
            <a:bodyPr wrap="none" rtlCol="0">
              <a:spAutoFit/>
            </a:bodyPr>
            <a:lstStyle/>
            <a:p>
              <a:pPr algn="ctr" fontAlgn="auto">
                <a:spcBef>
                  <a:spcPts val="0"/>
                </a:spcBef>
                <a:spcAft>
                  <a:spcPts val="0"/>
                </a:spcAft>
              </a:pPr>
              <a:r>
                <a:rPr lang="en-US" sz="8800" b="1" dirty="0">
                  <a:solidFill>
                    <a:prstClr val="white"/>
                  </a:solidFill>
                  <a:latin typeface="Arial" panose="020B0604020202020204" pitchFamily="34" charset="0"/>
                  <a:cs typeface="Arial" panose="020B0604020202020204" pitchFamily="34" charset="0"/>
                </a:rPr>
                <a:t>2</a:t>
              </a:r>
            </a:p>
          </p:txBody>
        </p:sp>
        <p:sp>
          <p:nvSpPr>
            <p:cNvPr id="45" name="TextBox 44">
              <a:extLst>
                <a:ext uri="{FF2B5EF4-FFF2-40B4-BE49-F238E27FC236}">
                  <a16:creationId xmlns:a16="http://schemas.microsoft.com/office/drawing/2014/main" id="{FD0A67FC-205C-A162-D682-CF4B8A882F6F}"/>
                </a:ext>
              </a:extLst>
            </p:cNvPr>
            <p:cNvSpPr txBox="1"/>
            <p:nvPr/>
          </p:nvSpPr>
          <p:spPr>
            <a:xfrm>
              <a:off x="3589739" y="1697372"/>
              <a:ext cx="813044" cy="1446550"/>
            </a:xfrm>
            <a:prstGeom prst="rect">
              <a:avLst/>
            </a:prstGeom>
            <a:noFill/>
          </p:spPr>
          <p:txBody>
            <a:bodyPr wrap="none" rtlCol="0">
              <a:spAutoFit/>
            </a:bodyPr>
            <a:lstStyle/>
            <a:p>
              <a:pPr algn="ctr" fontAlgn="auto">
                <a:spcBef>
                  <a:spcPts val="0"/>
                </a:spcBef>
                <a:spcAft>
                  <a:spcPts val="0"/>
                </a:spcAft>
              </a:pPr>
              <a:r>
                <a:rPr lang="en-US" sz="8800" b="1" dirty="0">
                  <a:solidFill>
                    <a:prstClr val="white"/>
                  </a:solidFill>
                  <a:latin typeface="Arial" panose="020B0604020202020204" pitchFamily="34" charset="0"/>
                  <a:cs typeface="Arial" panose="020B0604020202020204" pitchFamily="34" charset="0"/>
                </a:rPr>
                <a:t>3</a:t>
              </a:r>
            </a:p>
          </p:txBody>
        </p:sp>
        <p:sp>
          <p:nvSpPr>
            <p:cNvPr id="46" name="TextBox 45">
              <a:extLst>
                <a:ext uri="{FF2B5EF4-FFF2-40B4-BE49-F238E27FC236}">
                  <a16:creationId xmlns:a16="http://schemas.microsoft.com/office/drawing/2014/main" id="{2BA280D6-F097-F74E-06B3-63AAC544F36E}"/>
                </a:ext>
              </a:extLst>
            </p:cNvPr>
            <p:cNvSpPr txBox="1"/>
            <p:nvPr/>
          </p:nvSpPr>
          <p:spPr>
            <a:xfrm>
              <a:off x="6021615" y="1697372"/>
              <a:ext cx="813044" cy="1446550"/>
            </a:xfrm>
            <a:prstGeom prst="rect">
              <a:avLst/>
            </a:prstGeom>
            <a:noFill/>
          </p:spPr>
          <p:txBody>
            <a:bodyPr wrap="none" rtlCol="0">
              <a:spAutoFit/>
            </a:bodyPr>
            <a:lstStyle/>
            <a:p>
              <a:pPr algn="ctr" fontAlgn="auto">
                <a:spcBef>
                  <a:spcPts val="0"/>
                </a:spcBef>
                <a:spcAft>
                  <a:spcPts val="0"/>
                </a:spcAft>
              </a:pPr>
              <a:r>
                <a:rPr lang="en-US" sz="8800" b="1" dirty="0">
                  <a:solidFill>
                    <a:prstClr val="white"/>
                  </a:solidFill>
                  <a:latin typeface="Arial" panose="020B0604020202020204" pitchFamily="34" charset="0"/>
                  <a:cs typeface="Arial" panose="020B0604020202020204" pitchFamily="34" charset="0"/>
                </a:rPr>
                <a:t>4</a:t>
              </a:r>
            </a:p>
          </p:txBody>
        </p:sp>
      </p:grpSp>
      <p:sp>
        <p:nvSpPr>
          <p:cNvPr id="47" name="TextBox 46">
            <a:extLst>
              <a:ext uri="{FF2B5EF4-FFF2-40B4-BE49-F238E27FC236}">
                <a16:creationId xmlns:a16="http://schemas.microsoft.com/office/drawing/2014/main" id="{4A1EAA39-CFC2-3F68-5362-2F03C77FD8D1}"/>
              </a:ext>
            </a:extLst>
          </p:cNvPr>
          <p:cNvSpPr txBox="1"/>
          <p:nvPr/>
        </p:nvSpPr>
        <p:spPr>
          <a:xfrm>
            <a:off x="2562206" y="5744171"/>
            <a:ext cx="1018227" cy="646331"/>
          </a:xfrm>
          <a:prstGeom prst="rect">
            <a:avLst/>
          </a:prstGeom>
          <a:noFill/>
        </p:spPr>
        <p:txBody>
          <a:bodyPr wrap="none" rtlCol="0">
            <a:spAutoFit/>
          </a:bodyPr>
          <a:lstStyle/>
          <a:p>
            <a:pP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Existing</a:t>
            </a:r>
          </a:p>
          <a:p>
            <a:pP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Solution</a:t>
            </a:r>
          </a:p>
        </p:txBody>
      </p:sp>
      <p:sp>
        <p:nvSpPr>
          <p:cNvPr id="48" name="TextBox 47">
            <a:extLst>
              <a:ext uri="{FF2B5EF4-FFF2-40B4-BE49-F238E27FC236}">
                <a16:creationId xmlns:a16="http://schemas.microsoft.com/office/drawing/2014/main" id="{57BAAC02-9137-3CA2-7200-B29CB911139F}"/>
              </a:ext>
            </a:extLst>
          </p:cNvPr>
          <p:cNvSpPr txBox="1"/>
          <p:nvPr/>
        </p:nvSpPr>
        <p:spPr>
          <a:xfrm>
            <a:off x="6702945" y="5744170"/>
            <a:ext cx="1018227" cy="646331"/>
          </a:xfrm>
          <a:prstGeom prst="rect">
            <a:avLst/>
          </a:prstGeom>
          <a:noFill/>
        </p:spPr>
        <p:txBody>
          <a:bodyPr wrap="none" rtlCol="0">
            <a:spAutoFit/>
          </a:bodyPr>
          <a:lstStyle/>
          <a:p>
            <a:pP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New</a:t>
            </a:r>
          </a:p>
          <a:p>
            <a:pP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Solution</a:t>
            </a:r>
          </a:p>
        </p:txBody>
      </p:sp>
      <p:sp>
        <p:nvSpPr>
          <p:cNvPr id="49" name="TextBox 48">
            <a:extLst>
              <a:ext uri="{FF2B5EF4-FFF2-40B4-BE49-F238E27FC236}">
                <a16:creationId xmlns:a16="http://schemas.microsoft.com/office/drawing/2014/main" id="{ACFEAED6-0E20-FFEA-6670-57CBAA074240}"/>
              </a:ext>
            </a:extLst>
          </p:cNvPr>
          <p:cNvSpPr txBox="1"/>
          <p:nvPr/>
        </p:nvSpPr>
        <p:spPr>
          <a:xfrm>
            <a:off x="1740583" y="5232785"/>
            <a:ext cx="992580" cy="646331"/>
          </a:xfrm>
          <a:prstGeom prst="rect">
            <a:avLst/>
          </a:prstGeom>
          <a:noFill/>
        </p:spPr>
        <p:txBody>
          <a:bodyPr wrap="none" rtlCol="0">
            <a:spAutoFit/>
          </a:bodyPr>
          <a:lstStyle/>
          <a:p>
            <a:pPr algn="ct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Existing</a:t>
            </a:r>
          </a:p>
          <a:p>
            <a:pPr algn="ct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User</a:t>
            </a:r>
          </a:p>
        </p:txBody>
      </p:sp>
      <p:sp>
        <p:nvSpPr>
          <p:cNvPr id="50" name="TextBox 49">
            <a:extLst>
              <a:ext uri="{FF2B5EF4-FFF2-40B4-BE49-F238E27FC236}">
                <a16:creationId xmlns:a16="http://schemas.microsoft.com/office/drawing/2014/main" id="{CD7063E5-BB63-4E3C-9EB1-DFC80B0DE92A}"/>
              </a:ext>
            </a:extLst>
          </p:cNvPr>
          <p:cNvSpPr txBox="1"/>
          <p:nvPr/>
        </p:nvSpPr>
        <p:spPr>
          <a:xfrm>
            <a:off x="1919658" y="1020687"/>
            <a:ext cx="671979" cy="646331"/>
          </a:xfrm>
          <a:prstGeom prst="rect">
            <a:avLst/>
          </a:prstGeom>
          <a:noFill/>
        </p:spPr>
        <p:txBody>
          <a:bodyPr wrap="none" rtlCol="0">
            <a:spAutoFit/>
          </a:bodyPr>
          <a:lstStyle/>
          <a:p>
            <a:pPr algn="ct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New</a:t>
            </a:r>
          </a:p>
          <a:p>
            <a:pPr algn="ct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User</a:t>
            </a:r>
          </a:p>
        </p:txBody>
      </p:sp>
      <p:cxnSp>
        <p:nvCxnSpPr>
          <p:cNvPr id="51" name="Straight Arrow Connector 50">
            <a:extLst>
              <a:ext uri="{FF2B5EF4-FFF2-40B4-BE49-F238E27FC236}">
                <a16:creationId xmlns:a16="http://schemas.microsoft.com/office/drawing/2014/main" id="{8351DEC6-74E1-DE91-2CAC-4EDD90C30116}"/>
              </a:ext>
            </a:extLst>
          </p:cNvPr>
          <p:cNvCxnSpPr>
            <a:stCxn id="47" idx="3"/>
            <a:endCxn id="48" idx="1"/>
          </p:cNvCxnSpPr>
          <p:nvPr/>
        </p:nvCxnSpPr>
        <p:spPr>
          <a:xfrm flipV="1">
            <a:off x="3580433" y="6067336"/>
            <a:ext cx="3122512" cy="1"/>
          </a:xfrm>
          <a:prstGeom prst="straightConnector1">
            <a:avLst/>
          </a:prstGeom>
          <a:noFill/>
          <a:ln w="38100" cap="flat" cmpd="sng" algn="ctr">
            <a:solidFill>
              <a:sysClr val="windowText" lastClr="000000"/>
            </a:solidFill>
            <a:prstDash val="solid"/>
            <a:miter lim="800000"/>
            <a:tailEnd type="triangle"/>
          </a:ln>
          <a:effectLst/>
        </p:spPr>
      </p:cxnSp>
      <p:cxnSp>
        <p:nvCxnSpPr>
          <p:cNvPr id="52" name="Straight Arrow Connector 51">
            <a:extLst>
              <a:ext uri="{FF2B5EF4-FFF2-40B4-BE49-F238E27FC236}">
                <a16:creationId xmlns:a16="http://schemas.microsoft.com/office/drawing/2014/main" id="{946688CA-872E-BC97-4A86-860D1B6011CE}"/>
              </a:ext>
            </a:extLst>
          </p:cNvPr>
          <p:cNvCxnSpPr>
            <a:cxnSpLocks/>
            <a:stCxn id="49" idx="0"/>
            <a:endCxn id="50" idx="2"/>
          </p:cNvCxnSpPr>
          <p:nvPr/>
        </p:nvCxnSpPr>
        <p:spPr>
          <a:xfrm flipV="1">
            <a:off x="2236873" y="1667018"/>
            <a:ext cx="18775" cy="3565767"/>
          </a:xfrm>
          <a:prstGeom prst="straightConnector1">
            <a:avLst/>
          </a:prstGeom>
          <a:noFill/>
          <a:ln w="38100" cap="flat" cmpd="sng" algn="ctr">
            <a:solidFill>
              <a:sysClr val="windowText" lastClr="000000"/>
            </a:solidFill>
            <a:prstDash val="solid"/>
            <a:miter lim="800000"/>
            <a:tailEnd type="triangle"/>
          </a:ln>
          <a:effectLst/>
        </p:spPr>
      </p:cxnSp>
      <p:sp>
        <p:nvSpPr>
          <p:cNvPr id="53" name="Rectangle 52">
            <a:extLst>
              <a:ext uri="{FF2B5EF4-FFF2-40B4-BE49-F238E27FC236}">
                <a16:creationId xmlns:a16="http://schemas.microsoft.com/office/drawing/2014/main" id="{D5261BDE-A27F-BDFE-1C04-AFEBBC18C12D}"/>
              </a:ext>
            </a:extLst>
          </p:cNvPr>
          <p:cNvSpPr/>
          <p:nvPr/>
        </p:nvSpPr>
        <p:spPr>
          <a:xfrm>
            <a:off x="3971478" y="6111096"/>
            <a:ext cx="2070100" cy="43827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Products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MOSA</a:t>
            </a:r>
          </a:p>
        </p:txBody>
      </p:sp>
      <p:sp>
        <p:nvSpPr>
          <p:cNvPr id="54" name="Rectangle 53">
            <a:extLst>
              <a:ext uri="{FF2B5EF4-FFF2-40B4-BE49-F238E27FC236}">
                <a16:creationId xmlns:a16="http://schemas.microsoft.com/office/drawing/2014/main" id="{D5DCD717-DF31-1A64-8AC3-4552BDA4F468}"/>
              </a:ext>
            </a:extLst>
          </p:cNvPr>
          <p:cNvSpPr/>
          <p:nvPr/>
        </p:nvSpPr>
        <p:spPr>
          <a:xfrm rot="16200000">
            <a:off x="915779" y="3175083"/>
            <a:ext cx="2070100" cy="43827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FB PLE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atin typeface="Arial" panose="020B0604020202020204" pitchFamily="34" charset="0"/>
                <a:cs typeface="Arial" panose="020B0604020202020204" pitchFamily="34" charset="0"/>
              </a:rPr>
              <a:t>Markets</a:t>
            </a:r>
            <a:endPar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7" name="Arrow: Right 56">
            <a:extLst>
              <a:ext uri="{FF2B5EF4-FFF2-40B4-BE49-F238E27FC236}">
                <a16:creationId xmlns:a16="http://schemas.microsoft.com/office/drawing/2014/main" id="{92BFFBF0-48AE-68DA-F4AD-585A3191CEAC}"/>
              </a:ext>
            </a:extLst>
          </p:cNvPr>
          <p:cNvSpPr/>
          <p:nvPr/>
        </p:nvSpPr>
        <p:spPr>
          <a:xfrm>
            <a:off x="4354837" y="4590987"/>
            <a:ext cx="947109" cy="457200"/>
          </a:xfrm>
          <a:prstGeom prst="rightArrow">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9" name="Arrow: Right 58">
            <a:extLst>
              <a:ext uri="{FF2B5EF4-FFF2-40B4-BE49-F238E27FC236}">
                <a16:creationId xmlns:a16="http://schemas.microsoft.com/office/drawing/2014/main" id="{58F4293B-20D9-50F2-FDDB-2591CBC88369}"/>
              </a:ext>
            </a:extLst>
          </p:cNvPr>
          <p:cNvSpPr/>
          <p:nvPr/>
        </p:nvSpPr>
        <p:spPr>
          <a:xfrm rot="16200000">
            <a:off x="3557162" y="3174330"/>
            <a:ext cx="692913" cy="457200"/>
          </a:xfrm>
          <a:prstGeom prst="rightArrow">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2" name="Rectangle 70">
            <a:extLst>
              <a:ext uri="{FF2B5EF4-FFF2-40B4-BE49-F238E27FC236}">
                <a16:creationId xmlns:a16="http://schemas.microsoft.com/office/drawing/2014/main" id="{68A5CD18-610C-F5E3-D210-1093C0B2F034}"/>
              </a:ext>
            </a:extLst>
          </p:cNvPr>
          <p:cNvSpPr/>
          <p:nvPr/>
        </p:nvSpPr>
        <p:spPr bwMode="auto">
          <a:xfrm>
            <a:off x="5929542" y="2044222"/>
            <a:ext cx="4854021" cy="2769555"/>
          </a:xfrm>
          <a:custGeom>
            <a:avLst/>
            <a:gdLst>
              <a:gd name="connsiteX0" fmla="*/ 0 w 937077"/>
              <a:gd name="connsiteY0" fmla="*/ 0 h 921705"/>
              <a:gd name="connsiteX1" fmla="*/ 937077 w 937077"/>
              <a:gd name="connsiteY1" fmla="*/ 0 h 921705"/>
              <a:gd name="connsiteX2" fmla="*/ 937077 w 937077"/>
              <a:gd name="connsiteY2" fmla="*/ 921705 h 921705"/>
              <a:gd name="connsiteX3" fmla="*/ 0 w 937077"/>
              <a:gd name="connsiteY3" fmla="*/ 921705 h 921705"/>
              <a:gd name="connsiteX4" fmla="*/ 0 w 937077"/>
              <a:gd name="connsiteY4" fmla="*/ 0 h 921705"/>
              <a:gd name="connsiteX0" fmla="*/ 0 w 2108652"/>
              <a:gd name="connsiteY0" fmla="*/ 0 h 2340930"/>
              <a:gd name="connsiteX1" fmla="*/ 937077 w 2108652"/>
              <a:gd name="connsiteY1" fmla="*/ 0 h 2340930"/>
              <a:gd name="connsiteX2" fmla="*/ 2108652 w 2108652"/>
              <a:gd name="connsiteY2" fmla="*/ 2340930 h 2340930"/>
              <a:gd name="connsiteX3" fmla="*/ 0 w 2108652"/>
              <a:gd name="connsiteY3" fmla="*/ 921705 h 2340930"/>
              <a:gd name="connsiteX4" fmla="*/ 0 w 2108652"/>
              <a:gd name="connsiteY4" fmla="*/ 0 h 2340930"/>
              <a:gd name="connsiteX0" fmla="*/ 0 w 2118177"/>
              <a:gd name="connsiteY0" fmla="*/ 428625 h 2769555"/>
              <a:gd name="connsiteX1" fmla="*/ 2118177 w 2118177"/>
              <a:gd name="connsiteY1" fmla="*/ 0 h 2769555"/>
              <a:gd name="connsiteX2" fmla="*/ 2108652 w 2118177"/>
              <a:gd name="connsiteY2" fmla="*/ 2769555 h 2769555"/>
              <a:gd name="connsiteX3" fmla="*/ 0 w 2118177"/>
              <a:gd name="connsiteY3" fmla="*/ 1350330 h 2769555"/>
              <a:gd name="connsiteX4" fmla="*/ 0 w 2118177"/>
              <a:gd name="connsiteY4" fmla="*/ 428625 h 276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77" h="2769555">
                <a:moveTo>
                  <a:pt x="0" y="428625"/>
                </a:moveTo>
                <a:lnTo>
                  <a:pt x="2118177" y="0"/>
                </a:lnTo>
                <a:lnTo>
                  <a:pt x="2108652" y="2769555"/>
                </a:lnTo>
                <a:lnTo>
                  <a:pt x="0" y="1350330"/>
                </a:lnTo>
                <a:lnTo>
                  <a:pt x="0" y="428625"/>
                </a:lnTo>
                <a:close/>
              </a:path>
            </a:pathLst>
          </a:custGeom>
          <a:solidFill>
            <a:srgbClr val="70AD47">
              <a:lumMod val="20000"/>
              <a:lumOff val="80000"/>
              <a:alpha val="42000"/>
            </a:srgbClr>
          </a:solidFill>
          <a:ln w="28575" cap="flat" cmpd="sng" algn="ctr">
            <a:solidFill>
              <a:sysClr val="windowText" lastClr="000000"/>
            </a:solidFill>
            <a:prstDash val="lgDash"/>
            <a:miter lim="800000"/>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82" name="Group 81">
            <a:extLst>
              <a:ext uri="{FF2B5EF4-FFF2-40B4-BE49-F238E27FC236}">
                <a16:creationId xmlns:a16="http://schemas.microsoft.com/office/drawing/2014/main" id="{4DBD606A-4264-A226-C047-3D2FADAE9226}"/>
              </a:ext>
            </a:extLst>
          </p:cNvPr>
          <p:cNvGrpSpPr/>
          <p:nvPr/>
        </p:nvGrpSpPr>
        <p:grpSpPr>
          <a:xfrm>
            <a:off x="3717332" y="2667909"/>
            <a:ext cx="1569261" cy="457200"/>
            <a:chOff x="3030430" y="2668685"/>
            <a:chExt cx="1569261" cy="457200"/>
          </a:xfrm>
          <a:solidFill>
            <a:srgbClr val="70AD47"/>
          </a:solidFill>
        </p:grpSpPr>
        <p:sp>
          <p:nvSpPr>
            <p:cNvPr id="73" name="Oval 72">
              <a:extLst>
                <a:ext uri="{FF2B5EF4-FFF2-40B4-BE49-F238E27FC236}">
                  <a16:creationId xmlns:a16="http://schemas.microsoft.com/office/drawing/2014/main" id="{0EBE7B21-2748-9860-4FD1-B7B046F467BF}"/>
                </a:ext>
              </a:extLst>
            </p:cNvPr>
            <p:cNvSpPr/>
            <p:nvPr/>
          </p:nvSpPr>
          <p:spPr bwMode="auto">
            <a:xfrm>
              <a:off x="3030430" y="2720233"/>
              <a:ext cx="354105" cy="354105"/>
            </a:xfrm>
            <a:prstGeom prst="ellipse">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0" name="Arrow: Right 79">
              <a:extLst>
                <a:ext uri="{FF2B5EF4-FFF2-40B4-BE49-F238E27FC236}">
                  <a16:creationId xmlns:a16="http://schemas.microsoft.com/office/drawing/2014/main" id="{825F4D79-6D62-C811-F8FF-0CFE1D8BA493}"/>
                </a:ext>
              </a:extLst>
            </p:cNvPr>
            <p:cNvSpPr/>
            <p:nvPr/>
          </p:nvSpPr>
          <p:spPr>
            <a:xfrm>
              <a:off x="3312588" y="2668685"/>
              <a:ext cx="1287103" cy="457200"/>
            </a:xfrm>
            <a:prstGeom prst="rightArrow">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E169B172-ED9A-6447-7E5F-7CFC9BDD50D2}"/>
              </a:ext>
            </a:extLst>
          </p:cNvPr>
          <p:cNvGrpSpPr/>
          <p:nvPr/>
        </p:nvGrpSpPr>
        <p:grpSpPr>
          <a:xfrm>
            <a:off x="5241835" y="3093321"/>
            <a:ext cx="457200" cy="1897508"/>
            <a:chOff x="3768635" y="3093321"/>
            <a:chExt cx="457200" cy="1897508"/>
          </a:xfrm>
          <a:solidFill>
            <a:srgbClr val="70AD47"/>
          </a:solidFill>
        </p:grpSpPr>
        <p:sp>
          <p:nvSpPr>
            <p:cNvPr id="78" name="Oval 77">
              <a:extLst>
                <a:ext uri="{FF2B5EF4-FFF2-40B4-BE49-F238E27FC236}">
                  <a16:creationId xmlns:a16="http://schemas.microsoft.com/office/drawing/2014/main" id="{A93AF346-3A9F-0982-B18D-C85420F196BC}"/>
                </a:ext>
              </a:extLst>
            </p:cNvPr>
            <p:cNvSpPr/>
            <p:nvPr/>
          </p:nvSpPr>
          <p:spPr bwMode="auto">
            <a:xfrm>
              <a:off x="3813475" y="4636724"/>
              <a:ext cx="354105" cy="354105"/>
            </a:xfrm>
            <a:prstGeom prst="ellipse">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1" name="Arrow: Right 80">
              <a:extLst>
                <a:ext uri="{FF2B5EF4-FFF2-40B4-BE49-F238E27FC236}">
                  <a16:creationId xmlns:a16="http://schemas.microsoft.com/office/drawing/2014/main" id="{6F2FB40E-5EB6-2B7F-88DF-D361DC1C8A0C}"/>
                </a:ext>
              </a:extLst>
            </p:cNvPr>
            <p:cNvSpPr/>
            <p:nvPr/>
          </p:nvSpPr>
          <p:spPr>
            <a:xfrm rot="16200000">
              <a:off x="3194394" y="3667562"/>
              <a:ext cx="1605681" cy="457200"/>
            </a:xfrm>
            <a:prstGeom prst="rightArrow">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sp>
        <p:nvSpPr>
          <p:cNvPr id="71" name="Rectangle 70">
            <a:extLst>
              <a:ext uri="{FF2B5EF4-FFF2-40B4-BE49-F238E27FC236}">
                <a16:creationId xmlns:a16="http://schemas.microsoft.com/office/drawing/2014/main" id="{CFF85D72-33B0-5C45-EB14-940C89BDB2A7}"/>
              </a:ext>
            </a:extLst>
          </p:cNvPr>
          <p:cNvSpPr/>
          <p:nvPr/>
        </p:nvSpPr>
        <p:spPr bwMode="auto">
          <a:xfrm>
            <a:off x="5006529" y="2061310"/>
            <a:ext cx="2118177" cy="2769555"/>
          </a:xfrm>
          <a:custGeom>
            <a:avLst/>
            <a:gdLst>
              <a:gd name="connsiteX0" fmla="*/ 0 w 937077"/>
              <a:gd name="connsiteY0" fmla="*/ 0 h 921705"/>
              <a:gd name="connsiteX1" fmla="*/ 937077 w 937077"/>
              <a:gd name="connsiteY1" fmla="*/ 0 h 921705"/>
              <a:gd name="connsiteX2" fmla="*/ 937077 w 937077"/>
              <a:gd name="connsiteY2" fmla="*/ 921705 h 921705"/>
              <a:gd name="connsiteX3" fmla="*/ 0 w 937077"/>
              <a:gd name="connsiteY3" fmla="*/ 921705 h 921705"/>
              <a:gd name="connsiteX4" fmla="*/ 0 w 937077"/>
              <a:gd name="connsiteY4" fmla="*/ 0 h 921705"/>
              <a:gd name="connsiteX0" fmla="*/ 0 w 2108652"/>
              <a:gd name="connsiteY0" fmla="*/ 0 h 2340930"/>
              <a:gd name="connsiteX1" fmla="*/ 937077 w 2108652"/>
              <a:gd name="connsiteY1" fmla="*/ 0 h 2340930"/>
              <a:gd name="connsiteX2" fmla="*/ 2108652 w 2108652"/>
              <a:gd name="connsiteY2" fmla="*/ 2340930 h 2340930"/>
              <a:gd name="connsiteX3" fmla="*/ 0 w 2108652"/>
              <a:gd name="connsiteY3" fmla="*/ 921705 h 2340930"/>
              <a:gd name="connsiteX4" fmla="*/ 0 w 2108652"/>
              <a:gd name="connsiteY4" fmla="*/ 0 h 2340930"/>
              <a:gd name="connsiteX0" fmla="*/ 0 w 2118177"/>
              <a:gd name="connsiteY0" fmla="*/ 428625 h 2769555"/>
              <a:gd name="connsiteX1" fmla="*/ 2118177 w 2118177"/>
              <a:gd name="connsiteY1" fmla="*/ 0 h 2769555"/>
              <a:gd name="connsiteX2" fmla="*/ 2108652 w 2118177"/>
              <a:gd name="connsiteY2" fmla="*/ 2769555 h 2769555"/>
              <a:gd name="connsiteX3" fmla="*/ 0 w 2118177"/>
              <a:gd name="connsiteY3" fmla="*/ 1350330 h 2769555"/>
              <a:gd name="connsiteX4" fmla="*/ 0 w 2118177"/>
              <a:gd name="connsiteY4" fmla="*/ 428625 h 276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177" h="2769555">
                <a:moveTo>
                  <a:pt x="0" y="428625"/>
                </a:moveTo>
                <a:lnTo>
                  <a:pt x="2118177" y="0"/>
                </a:lnTo>
                <a:lnTo>
                  <a:pt x="2108652" y="2769555"/>
                </a:lnTo>
                <a:lnTo>
                  <a:pt x="0" y="1350330"/>
                </a:lnTo>
                <a:lnTo>
                  <a:pt x="0" y="428625"/>
                </a:lnTo>
                <a:close/>
              </a:path>
            </a:pathLst>
          </a:custGeom>
          <a:solidFill>
            <a:srgbClr val="70AD47">
              <a:lumMod val="20000"/>
              <a:lumOff val="80000"/>
              <a:alpha val="42000"/>
            </a:srgbClr>
          </a:solidFill>
          <a:ln w="28575" cap="flat" cmpd="sng" algn="ctr">
            <a:solidFill>
              <a:sysClr val="windowText" lastClr="000000"/>
            </a:solidFill>
            <a:prstDash val="lgDash"/>
            <a:miter lim="800000"/>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76647D68-D6E1-B7CC-C11D-14DB2D94D6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35"/>
          <a:stretch/>
        </p:blipFill>
        <p:spPr>
          <a:xfrm>
            <a:off x="7124705" y="2061309"/>
            <a:ext cx="4590217" cy="2752468"/>
          </a:xfrm>
          <a:prstGeom prst="rect">
            <a:avLst/>
          </a:prstGeom>
          <a:solidFill>
            <a:srgbClr val="70AD47">
              <a:lumMod val="20000"/>
              <a:lumOff val="80000"/>
              <a:alpha val="42000"/>
            </a:srgbClr>
          </a:solidFill>
          <a:ln w="28575" cap="flat" cmpd="sng" algn="ctr">
            <a:solidFill>
              <a:sysClr val="windowText" lastClr="000000"/>
            </a:solidFill>
            <a:prstDash val="lgDash"/>
            <a:miter lim="800000"/>
          </a:ln>
          <a:effectLst/>
        </p:spPr>
      </p:pic>
      <p:grpSp>
        <p:nvGrpSpPr>
          <p:cNvPr id="99" name="Group 98">
            <a:extLst>
              <a:ext uri="{FF2B5EF4-FFF2-40B4-BE49-F238E27FC236}">
                <a16:creationId xmlns:a16="http://schemas.microsoft.com/office/drawing/2014/main" id="{44CDD8D9-A22D-183B-A0F0-95F5D38059C2}"/>
              </a:ext>
            </a:extLst>
          </p:cNvPr>
          <p:cNvGrpSpPr/>
          <p:nvPr/>
        </p:nvGrpSpPr>
        <p:grpSpPr>
          <a:xfrm>
            <a:off x="5499098" y="2797337"/>
            <a:ext cx="3599182" cy="1465938"/>
            <a:chOff x="3847468" y="2884164"/>
            <a:chExt cx="3987145" cy="1388338"/>
          </a:xfrm>
          <a:solidFill>
            <a:srgbClr val="70AD47"/>
          </a:solidFill>
        </p:grpSpPr>
        <p:cxnSp>
          <p:nvCxnSpPr>
            <p:cNvPr id="93" name="Straight Connector 92">
              <a:extLst>
                <a:ext uri="{FF2B5EF4-FFF2-40B4-BE49-F238E27FC236}">
                  <a16:creationId xmlns:a16="http://schemas.microsoft.com/office/drawing/2014/main" id="{C3A417A8-AAC6-B8C1-DCDA-4AF29FD12486}"/>
                </a:ext>
              </a:extLst>
            </p:cNvPr>
            <p:cNvCxnSpPr>
              <a:cxnSpLocks/>
              <a:stCxn id="97" idx="1"/>
            </p:cNvCxnSpPr>
            <p:nvPr/>
          </p:nvCxnSpPr>
          <p:spPr bwMode="auto">
            <a:xfrm flipH="1">
              <a:off x="7821940" y="3386336"/>
              <a:ext cx="3278" cy="886166"/>
            </a:xfrm>
            <a:prstGeom prst="line">
              <a:avLst/>
            </a:prstGeom>
            <a:grpFill/>
            <a:ln w="38100" cap="flat" cmpd="sng" algn="ctr">
              <a:solidFill>
                <a:srgbClr val="70AD47"/>
              </a:solidFill>
              <a:prstDash val="solid"/>
              <a:miter lim="800000"/>
              <a:headEnd type="none" w="med" len="med"/>
              <a:tailEnd type="none" w="med" len="med"/>
            </a:ln>
            <a:effectLst/>
          </p:spPr>
        </p:cxnSp>
        <p:sp>
          <p:nvSpPr>
            <p:cNvPr id="97" name="Rectangle 96">
              <a:extLst>
                <a:ext uri="{FF2B5EF4-FFF2-40B4-BE49-F238E27FC236}">
                  <a16:creationId xmlns:a16="http://schemas.microsoft.com/office/drawing/2014/main" id="{E8EF18C0-9089-FF86-D505-ACB89F059EBC}"/>
                </a:ext>
              </a:extLst>
            </p:cNvPr>
            <p:cNvSpPr/>
            <p:nvPr/>
          </p:nvSpPr>
          <p:spPr bwMode="auto">
            <a:xfrm>
              <a:off x="3847468" y="2884164"/>
              <a:ext cx="3987145" cy="896494"/>
            </a:xfrm>
            <a:custGeom>
              <a:avLst/>
              <a:gdLst>
                <a:gd name="connsiteX0" fmla="*/ 0 w 540463"/>
                <a:gd name="connsiteY0" fmla="*/ 0 h 225416"/>
                <a:gd name="connsiteX1" fmla="*/ 540463 w 540463"/>
                <a:gd name="connsiteY1" fmla="*/ 0 h 225416"/>
                <a:gd name="connsiteX2" fmla="*/ 540463 w 540463"/>
                <a:gd name="connsiteY2" fmla="*/ 225416 h 225416"/>
                <a:gd name="connsiteX3" fmla="*/ 0 w 540463"/>
                <a:gd name="connsiteY3" fmla="*/ 225416 h 225416"/>
                <a:gd name="connsiteX4" fmla="*/ 0 w 540463"/>
                <a:gd name="connsiteY4" fmla="*/ 0 h 225416"/>
                <a:gd name="connsiteX0" fmla="*/ 0 w 769063"/>
                <a:gd name="connsiteY0" fmla="*/ 0 h 330191"/>
                <a:gd name="connsiteX1" fmla="*/ 769063 w 769063"/>
                <a:gd name="connsiteY1" fmla="*/ 104775 h 330191"/>
                <a:gd name="connsiteX2" fmla="*/ 769063 w 769063"/>
                <a:gd name="connsiteY2" fmla="*/ 330191 h 330191"/>
                <a:gd name="connsiteX3" fmla="*/ 228600 w 769063"/>
                <a:gd name="connsiteY3" fmla="*/ 330191 h 330191"/>
                <a:gd name="connsiteX4" fmla="*/ 0 w 769063"/>
                <a:gd name="connsiteY4" fmla="*/ 0 h 330191"/>
                <a:gd name="connsiteX0" fmla="*/ 0 w 769063"/>
                <a:gd name="connsiteY0" fmla="*/ 0 h 330191"/>
                <a:gd name="connsiteX1" fmla="*/ 769063 w 769063"/>
                <a:gd name="connsiteY1" fmla="*/ 104775 h 330191"/>
                <a:gd name="connsiteX2" fmla="*/ 769063 w 769063"/>
                <a:gd name="connsiteY2" fmla="*/ 330191 h 330191"/>
                <a:gd name="connsiteX3" fmla="*/ 0 w 769063"/>
                <a:gd name="connsiteY3" fmla="*/ 330191 h 330191"/>
                <a:gd name="connsiteX4" fmla="*/ 0 w 769063"/>
                <a:gd name="connsiteY4" fmla="*/ 0 h 330191"/>
                <a:gd name="connsiteX0" fmla="*/ 0 w 769063"/>
                <a:gd name="connsiteY0" fmla="*/ 0 h 301616"/>
                <a:gd name="connsiteX1" fmla="*/ 769063 w 769063"/>
                <a:gd name="connsiteY1" fmla="*/ 76200 h 301616"/>
                <a:gd name="connsiteX2" fmla="*/ 769063 w 769063"/>
                <a:gd name="connsiteY2" fmla="*/ 301616 h 301616"/>
                <a:gd name="connsiteX3" fmla="*/ 0 w 769063"/>
                <a:gd name="connsiteY3" fmla="*/ 301616 h 301616"/>
                <a:gd name="connsiteX4" fmla="*/ 0 w 769063"/>
                <a:gd name="connsiteY4" fmla="*/ 0 h 301616"/>
                <a:gd name="connsiteX0" fmla="*/ 0 w 3874213"/>
                <a:gd name="connsiteY0" fmla="*/ 0 h 371475"/>
                <a:gd name="connsiteX1" fmla="*/ 3874213 w 3874213"/>
                <a:gd name="connsiteY1" fmla="*/ 371475 h 371475"/>
                <a:gd name="connsiteX2" fmla="*/ 769063 w 3874213"/>
                <a:gd name="connsiteY2" fmla="*/ 301616 h 371475"/>
                <a:gd name="connsiteX3" fmla="*/ 0 w 3874213"/>
                <a:gd name="connsiteY3" fmla="*/ 301616 h 371475"/>
                <a:gd name="connsiteX4" fmla="*/ 0 w 3874213"/>
                <a:gd name="connsiteY4" fmla="*/ 0 h 371475"/>
                <a:gd name="connsiteX0" fmla="*/ 0 w 3874213"/>
                <a:gd name="connsiteY0" fmla="*/ 0 h 749291"/>
                <a:gd name="connsiteX1" fmla="*/ 3874213 w 3874213"/>
                <a:gd name="connsiteY1" fmla="*/ 371475 h 749291"/>
                <a:gd name="connsiteX2" fmla="*/ 3874213 w 3874213"/>
                <a:gd name="connsiteY2" fmla="*/ 749291 h 749291"/>
                <a:gd name="connsiteX3" fmla="*/ 0 w 3874213"/>
                <a:gd name="connsiteY3" fmla="*/ 301616 h 749291"/>
                <a:gd name="connsiteX4" fmla="*/ 0 w 3874213"/>
                <a:gd name="connsiteY4" fmla="*/ 0 h 749291"/>
                <a:gd name="connsiteX0" fmla="*/ 0 w 3874213"/>
                <a:gd name="connsiteY0" fmla="*/ 0 h 749291"/>
                <a:gd name="connsiteX1" fmla="*/ 3874213 w 3874213"/>
                <a:gd name="connsiteY1" fmla="*/ 371475 h 749291"/>
                <a:gd name="connsiteX2" fmla="*/ 3874213 w 3874213"/>
                <a:gd name="connsiteY2" fmla="*/ 749291 h 749291"/>
                <a:gd name="connsiteX3" fmla="*/ 6350 w 3874213"/>
                <a:gd name="connsiteY3" fmla="*/ 330191 h 749291"/>
                <a:gd name="connsiteX4" fmla="*/ 0 w 3874213"/>
                <a:gd name="connsiteY4" fmla="*/ 0 h 749291"/>
                <a:gd name="connsiteX0" fmla="*/ 6350 w 3867863"/>
                <a:gd name="connsiteY0" fmla="*/ 0 h 755641"/>
                <a:gd name="connsiteX1" fmla="*/ 3867863 w 3867863"/>
                <a:gd name="connsiteY1" fmla="*/ 377825 h 755641"/>
                <a:gd name="connsiteX2" fmla="*/ 3867863 w 3867863"/>
                <a:gd name="connsiteY2" fmla="*/ 755641 h 755641"/>
                <a:gd name="connsiteX3" fmla="*/ 0 w 3867863"/>
                <a:gd name="connsiteY3" fmla="*/ 336541 h 755641"/>
                <a:gd name="connsiteX4" fmla="*/ 6350 w 3867863"/>
                <a:gd name="connsiteY4" fmla="*/ 0 h 755641"/>
                <a:gd name="connsiteX0" fmla="*/ 6350 w 3883738"/>
                <a:gd name="connsiteY0" fmla="*/ 0 h 793741"/>
                <a:gd name="connsiteX1" fmla="*/ 3867863 w 3883738"/>
                <a:gd name="connsiteY1" fmla="*/ 377825 h 793741"/>
                <a:gd name="connsiteX2" fmla="*/ 3883738 w 3883738"/>
                <a:gd name="connsiteY2" fmla="*/ 793741 h 793741"/>
                <a:gd name="connsiteX3" fmla="*/ 0 w 3883738"/>
                <a:gd name="connsiteY3" fmla="*/ 336541 h 793741"/>
                <a:gd name="connsiteX4" fmla="*/ 6350 w 3883738"/>
                <a:gd name="connsiteY4" fmla="*/ 0 h 793741"/>
                <a:gd name="connsiteX0" fmla="*/ 6350 w 3883738"/>
                <a:gd name="connsiteY0" fmla="*/ 0 h 793741"/>
                <a:gd name="connsiteX1" fmla="*/ 3874213 w 3883738"/>
                <a:gd name="connsiteY1" fmla="*/ 368300 h 793741"/>
                <a:gd name="connsiteX2" fmla="*/ 3883738 w 3883738"/>
                <a:gd name="connsiteY2" fmla="*/ 793741 h 793741"/>
                <a:gd name="connsiteX3" fmla="*/ 0 w 3883738"/>
                <a:gd name="connsiteY3" fmla="*/ 336541 h 793741"/>
                <a:gd name="connsiteX4" fmla="*/ 6350 w 3883738"/>
                <a:gd name="connsiteY4" fmla="*/ 0 h 793741"/>
                <a:gd name="connsiteX0" fmla="*/ 15558 w 3883738"/>
                <a:gd name="connsiteY0" fmla="*/ 0 h 684996"/>
                <a:gd name="connsiteX1" fmla="*/ 3874213 w 3883738"/>
                <a:gd name="connsiteY1" fmla="*/ 259555 h 684996"/>
                <a:gd name="connsiteX2" fmla="*/ 3883738 w 3883738"/>
                <a:gd name="connsiteY2" fmla="*/ 684996 h 684996"/>
                <a:gd name="connsiteX3" fmla="*/ 0 w 3883738"/>
                <a:gd name="connsiteY3" fmla="*/ 227796 h 684996"/>
                <a:gd name="connsiteX4" fmla="*/ 15558 w 3883738"/>
                <a:gd name="connsiteY4" fmla="*/ 0 h 684996"/>
                <a:gd name="connsiteX0" fmla="*/ 0 w 4042005"/>
                <a:gd name="connsiteY0" fmla="*/ 0 h 967244"/>
                <a:gd name="connsiteX1" fmla="*/ 4032480 w 4042005"/>
                <a:gd name="connsiteY1" fmla="*/ 541803 h 967244"/>
                <a:gd name="connsiteX2" fmla="*/ 4042005 w 4042005"/>
                <a:gd name="connsiteY2" fmla="*/ 967244 h 967244"/>
                <a:gd name="connsiteX3" fmla="*/ 158267 w 4042005"/>
                <a:gd name="connsiteY3" fmla="*/ 510044 h 967244"/>
                <a:gd name="connsiteX4" fmla="*/ 0 w 4042005"/>
                <a:gd name="connsiteY4" fmla="*/ 0 h 967244"/>
                <a:gd name="connsiteX0" fmla="*/ 0 w 4042005"/>
                <a:gd name="connsiteY0" fmla="*/ 0 h 967244"/>
                <a:gd name="connsiteX1" fmla="*/ 4032480 w 4042005"/>
                <a:gd name="connsiteY1" fmla="*/ 541803 h 967244"/>
                <a:gd name="connsiteX2" fmla="*/ 4042005 w 4042005"/>
                <a:gd name="connsiteY2" fmla="*/ 967244 h 967244"/>
                <a:gd name="connsiteX3" fmla="*/ 5836 w 4042005"/>
                <a:gd name="connsiteY3" fmla="*/ 203465 h 967244"/>
                <a:gd name="connsiteX4" fmla="*/ 0 w 4042005"/>
                <a:gd name="connsiteY4" fmla="*/ 0 h 96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005" h="967244">
                  <a:moveTo>
                    <a:pt x="0" y="0"/>
                  </a:moveTo>
                  <a:lnTo>
                    <a:pt x="4032480" y="541803"/>
                  </a:lnTo>
                  <a:lnTo>
                    <a:pt x="4042005" y="967244"/>
                  </a:lnTo>
                  <a:lnTo>
                    <a:pt x="5836" y="203465"/>
                  </a:lnTo>
                  <a:lnTo>
                    <a:pt x="0" y="0"/>
                  </a:lnTo>
                  <a:close/>
                </a:path>
              </a:pathLst>
            </a:cu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sp>
        <p:nvSpPr>
          <p:cNvPr id="62" name="Rectangle 61">
            <a:extLst>
              <a:ext uri="{FF2B5EF4-FFF2-40B4-BE49-F238E27FC236}">
                <a16:creationId xmlns:a16="http://schemas.microsoft.com/office/drawing/2014/main" id="{7461CBB0-E6FB-2685-67FD-CBB67136F486}"/>
              </a:ext>
            </a:extLst>
          </p:cNvPr>
          <p:cNvSpPr/>
          <p:nvPr/>
        </p:nvSpPr>
        <p:spPr>
          <a:xfrm>
            <a:off x="5006528" y="2481222"/>
            <a:ext cx="914400" cy="921709"/>
          </a:xfrm>
          <a:prstGeom prst="rect">
            <a:avLst/>
          </a:prstGeom>
          <a:solidFill>
            <a:srgbClr val="70AD47"/>
          </a:solidFill>
          <a:ln w="28575" cap="flat" cmpd="sng" algn="ctr">
            <a:solidFill>
              <a:sysClr val="windowText" lastClr="000000"/>
            </a:solidFill>
            <a:prstDash val="lgDash"/>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EXTREME VALUE</a:t>
            </a:r>
          </a:p>
        </p:txBody>
      </p:sp>
      <p:sp>
        <p:nvSpPr>
          <p:cNvPr id="4" name="TextBox 3">
            <a:extLst>
              <a:ext uri="{FF2B5EF4-FFF2-40B4-BE49-F238E27FC236}">
                <a16:creationId xmlns:a16="http://schemas.microsoft.com/office/drawing/2014/main" id="{C3717D9D-AB4E-36C6-7E1B-D2953B97CD77}"/>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150859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down)">
                                      <p:cBhvr>
                                        <p:cTn id="15" dur="500"/>
                                        <p:tgtEl>
                                          <p:spTgt spid="5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par>
                                <p:cTn id="27" presetID="22" presetClass="entr" presetSubtype="8"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left)">
                                      <p:cBhvr>
                                        <p:cTn id="29" dur="500"/>
                                        <p:tgtEl>
                                          <p:spTgt spid="8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par>
                                <p:cTn id="38" presetID="10"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wipe(left)">
                                      <p:cBhvr>
                                        <p:cTn id="4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7" grpId="0" animBg="1"/>
      <p:bldP spid="59" grpId="0" animBg="1"/>
      <p:bldP spid="72" grpId="0" animBg="1"/>
      <p:bldP spid="7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AE606-B12E-AF94-8DD4-E3CF16234D85}"/>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11</a:t>
            </a:fld>
            <a:endParaRPr lang="en-US" dirty="0"/>
          </a:p>
        </p:txBody>
      </p:sp>
      <p:sp>
        <p:nvSpPr>
          <p:cNvPr id="3" name="Title 2">
            <a:extLst>
              <a:ext uri="{FF2B5EF4-FFF2-40B4-BE49-F238E27FC236}">
                <a16:creationId xmlns:a16="http://schemas.microsoft.com/office/drawing/2014/main" id="{2286962F-44C0-FCCF-5D75-11024FE6EE1D}"/>
              </a:ext>
            </a:extLst>
          </p:cNvPr>
          <p:cNvSpPr>
            <a:spLocks noGrp="1"/>
          </p:cNvSpPr>
          <p:nvPr>
            <p:ph type="title"/>
          </p:nvPr>
        </p:nvSpPr>
        <p:spPr>
          <a:xfrm>
            <a:off x="2397039" y="0"/>
            <a:ext cx="7416800" cy="795130"/>
          </a:xfrm>
        </p:spPr>
        <p:txBody>
          <a:bodyPr/>
          <a:lstStyle/>
          <a:p>
            <a:r>
              <a:rPr lang="en-US" dirty="0"/>
              <a:t>The Database Dilemma </a:t>
            </a:r>
          </a:p>
        </p:txBody>
      </p:sp>
      <p:sp>
        <p:nvSpPr>
          <p:cNvPr id="111" name="Rectangle 110">
            <a:extLst>
              <a:ext uri="{FF2B5EF4-FFF2-40B4-BE49-F238E27FC236}">
                <a16:creationId xmlns:a16="http://schemas.microsoft.com/office/drawing/2014/main" id="{5F004487-DBA4-5EE1-21D9-DA4C4AA9F34C}"/>
              </a:ext>
            </a:extLst>
          </p:cNvPr>
          <p:cNvSpPr/>
          <p:nvPr/>
        </p:nvSpPr>
        <p:spPr bwMode="auto">
          <a:xfrm>
            <a:off x="7421381" y="1289193"/>
            <a:ext cx="3306944" cy="193857"/>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45235789-697F-9FFF-6F84-F5FDC2A14764}"/>
              </a:ext>
            </a:extLst>
          </p:cNvPr>
          <p:cNvSpPr/>
          <p:nvPr/>
        </p:nvSpPr>
        <p:spPr bwMode="auto">
          <a:xfrm>
            <a:off x="7421381" y="2126841"/>
            <a:ext cx="2719569" cy="193857"/>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4EE3768F-F7D6-FE01-77C9-0CAB7AD57F43}"/>
              </a:ext>
            </a:extLst>
          </p:cNvPr>
          <p:cNvSpPr/>
          <p:nvPr/>
        </p:nvSpPr>
        <p:spPr bwMode="auto">
          <a:xfrm>
            <a:off x="7421381" y="2832366"/>
            <a:ext cx="906644" cy="193857"/>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52EAF23E-F567-E78E-F109-ED2C54270C03}"/>
              </a:ext>
            </a:extLst>
          </p:cNvPr>
          <p:cNvSpPr/>
          <p:nvPr/>
        </p:nvSpPr>
        <p:spPr bwMode="auto">
          <a:xfrm>
            <a:off x="8389756" y="2832366"/>
            <a:ext cx="906644" cy="193857"/>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9" name="Isosceles Triangle 118">
            <a:extLst>
              <a:ext uri="{FF2B5EF4-FFF2-40B4-BE49-F238E27FC236}">
                <a16:creationId xmlns:a16="http://schemas.microsoft.com/office/drawing/2014/main" id="{85F5ACC6-E2A7-319C-C41A-6B6B32BF4D0A}"/>
              </a:ext>
            </a:extLst>
          </p:cNvPr>
          <p:cNvSpPr/>
          <p:nvPr/>
        </p:nvSpPr>
        <p:spPr bwMode="auto">
          <a:xfrm>
            <a:off x="8219191" y="3022574"/>
            <a:ext cx="279400" cy="228916"/>
          </a:xfrm>
          <a:prstGeom prst="triangle">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b" anchorCtr="0" compatLnSpc="1">
            <a:prstTxWarp prst="textNoShape">
              <a:avLst/>
            </a:prstTxWarp>
          </a:bodyPr>
          <a:lstStyle/>
          <a:p>
            <a:pPr algn="ctr"/>
            <a:r>
              <a:rPr lang="en-US" sz="1400" dirty="0">
                <a:solidFill>
                  <a:schemeClr val="bg1"/>
                </a:solidFill>
                <a:latin typeface="Arial" panose="020B0604020202020204" pitchFamily="34" charset="0"/>
                <a:cs typeface="Arial" panose="020B0604020202020204" pitchFamily="34" charset="0"/>
              </a:rPr>
              <a:t>1</a:t>
            </a:r>
          </a:p>
        </p:txBody>
      </p:sp>
      <p:sp>
        <p:nvSpPr>
          <p:cNvPr id="120" name="Isosceles Triangle 119">
            <a:extLst>
              <a:ext uri="{FF2B5EF4-FFF2-40B4-BE49-F238E27FC236}">
                <a16:creationId xmlns:a16="http://schemas.microsoft.com/office/drawing/2014/main" id="{9639DF6D-AE2D-8157-6FA2-2C30ED9BBB2B}"/>
              </a:ext>
            </a:extLst>
          </p:cNvPr>
          <p:cNvSpPr/>
          <p:nvPr/>
        </p:nvSpPr>
        <p:spPr bwMode="auto">
          <a:xfrm>
            <a:off x="10044816" y="2293079"/>
            <a:ext cx="279400" cy="228916"/>
          </a:xfrm>
          <a:prstGeom prst="triangle">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b" anchorCtr="0" compatLnSpc="1">
            <a:prstTxWarp prst="textNoShape">
              <a:avLst/>
            </a:prstTxWarp>
          </a:bodyPr>
          <a:lstStyle/>
          <a:p>
            <a:pPr algn="ctr"/>
            <a:r>
              <a:rPr lang="en-US" sz="1400" dirty="0">
                <a:solidFill>
                  <a:schemeClr val="bg1"/>
                </a:solidFill>
                <a:latin typeface="Arial" panose="020B0604020202020204" pitchFamily="34" charset="0"/>
                <a:cs typeface="Arial" panose="020B0604020202020204" pitchFamily="34" charset="0"/>
              </a:rPr>
              <a:t>3</a:t>
            </a:r>
          </a:p>
        </p:txBody>
      </p:sp>
      <p:sp>
        <p:nvSpPr>
          <p:cNvPr id="121" name="Isosceles Triangle 120">
            <a:extLst>
              <a:ext uri="{FF2B5EF4-FFF2-40B4-BE49-F238E27FC236}">
                <a16:creationId xmlns:a16="http://schemas.microsoft.com/office/drawing/2014/main" id="{7FF09A09-3815-9A49-45DB-BF347D44F87F}"/>
              </a:ext>
            </a:extLst>
          </p:cNvPr>
          <p:cNvSpPr/>
          <p:nvPr/>
        </p:nvSpPr>
        <p:spPr bwMode="auto">
          <a:xfrm>
            <a:off x="10636159" y="1472047"/>
            <a:ext cx="279400" cy="228916"/>
          </a:xfrm>
          <a:prstGeom prst="triangle">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b" anchorCtr="0" compatLnSpc="1">
            <a:prstTxWarp prst="textNoShape">
              <a:avLst/>
            </a:prstTxWarp>
          </a:bodyPr>
          <a:lstStyle/>
          <a:p>
            <a:pPr algn="ctr"/>
            <a:r>
              <a:rPr lang="en-US" sz="1400" dirty="0">
                <a:solidFill>
                  <a:schemeClr val="bg1"/>
                </a:solidFill>
                <a:latin typeface="Arial" panose="020B0604020202020204" pitchFamily="34" charset="0"/>
                <a:cs typeface="Arial" panose="020B0604020202020204" pitchFamily="34" charset="0"/>
              </a:rPr>
              <a:t>4</a:t>
            </a:r>
          </a:p>
        </p:txBody>
      </p:sp>
      <p:sp>
        <p:nvSpPr>
          <p:cNvPr id="122" name="Isosceles Triangle 121">
            <a:extLst>
              <a:ext uri="{FF2B5EF4-FFF2-40B4-BE49-F238E27FC236}">
                <a16:creationId xmlns:a16="http://schemas.microsoft.com/office/drawing/2014/main" id="{E89C8DF1-CFCF-6CB0-F6E1-01AE0F1610E2}"/>
              </a:ext>
            </a:extLst>
          </p:cNvPr>
          <p:cNvSpPr/>
          <p:nvPr/>
        </p:nvSpPr>
        <p:spPr bwMode="auto">
          <a:xfrm>
            <a:off x="9198678" y="3020750"/>
            <a:ext cx="279400" cy="228916"/>
          </a:xfrm>
          <a:prstGeom prst="triangle">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b" anchorCtr="0" compatLnSpc="1">
            <a:prstTxWarp prst="textNoShape">
              <a:avLst/>
            </a:prstTxWarp>
          </a:bodyPr>
          <a:lstStyle/>
          <a:p>
            <a:pPr algn="ctr"/>
            <a:r>
              <a:rPr lang="en-US" sz="1400" dirty="0">
                <a:solidFill>
                  <a:schemeClr val="bg1"/>
                </a:solidFill>
                <a:latin typeface="Arial" panose="020B0604020202020204" pitchFamily="34" charset="0"/>
                <a:cs typeface="Arial" panose="020B0604020202020204" pitchFamily="34" charset="0"/>
              </a:rPr>
              <a:t>2</a:t>
            </a:r>
          </a:p>
        </p:txBody>
      </p:sp>
      <p:pic>
        <p:nvPicPr>
          <p:cNvPr id="70" name="Picture 16">
            <a:extLst>
              <a:ext uri="{FF2B5EF4-FFF2-40B4-BE49-F238E27FC236}">
                <a16:creationId xmlns:a16="http://schemas.microsoft.com/office/drawing/2014/main" id="{20CBA6C9-12A1-F353-9168-014795A94B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1764" y="1767877"/>
            <a:ext cx="802456" cy="80245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a:extLst>
              <a:ext uri="{FF2B5EF4-FFF2-40B4-BE49-F238E27FC236}">
                <a16:creationId xmlns:a16="http://schemas.microsoft.com/office/drawing/2014/main" id="{D97155F7-A925-8886-6768-669EA8B0F5B9}"/>
              </a:ext>
            </a:extLst>
          </p:cNvPr>
          <p:cNvPicPr>
            <a:picLocks noGrp="1" noChangeAspect="1" noChangeArrowheads="1"/>
          </p:cNvPicPr>
          <p:nvPr>
            <p:ph sz="quarter" idx="11"/>
          </p:nvPr>
        </p:nvPicPr>
        <p:blipFill>
          <a:blip r:embed="rId4" cstate="print">
            <a:extLst>
              <a:ext uri="{28A0092B-C50C-407E-A947-70E740481C1C}">
                <a14:useLocalDpi xmlns:a14="http://schemas.microsoft.com/office/drawing/2010/main" val="0"/>
              </a:ext>
            </a:extLst>
          </a:blip>
          <a:srcRect/>
          <a:stretch>
            <a:fillRect/>
          </a:stretch>
        </p:blipFill>
        <p:spPr bwMode="auto">
          <a:xfrm>
            <a:off x="7083594" y="1065313"/>
            <a:ext cx="675575" cy="67557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8">
            <a:extLst>
              <a:ext uri="{FF2B5EF4-FFF2-40B4-BE49-F238E27FC236}">
                <a16:creationId xmlns:a16="http://schemas.microsoft.com/office/drawing/2014/main" id="{8D6238D7-3AB4-FBAD-3DEF-312BF45987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8902" y="2586452"/>
            <a:ext cx="711962" cy="711962"/>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Arrow Connector 123">
            <a:extLst>
              <a:ext uri="{FF2B5EF4-FFF2-40B4-BE49-F238E27FC236}">
                <a16:creationId xmlns:a16="http://schemas.microsoft.com/office/drawing/2014/main" id="{F722FAA8-627A-904A-7EEA-56F72A4E470A}"/>
              </a:ext>
            </a:extLst>
          </p:cNvPr>
          <p:cNvCxnSpPr/>
          <p:nvPr/>
        </p:nvCxnSpPr>
        <p:spPr bwMode="auto">
          <a:xfrm>
            <a:off x="8328025" y="1487121"/>
            <a:ext cx="0" cy="1308717"/>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25" name="Straight Arrow Connector 124">
            <a:extLst>
              <a:ext uri="{FF2B5EF4-FFF2-40B4-BE49-F238E27FC236}">
                <a16:creationId xmlns:a16="http://schemas.microsoft.com/office/drawing/2014/main" id="{7B0ABF55-309A-BE19-58CB-7C95028708A5}"/>
              </a:ext>
            </a:extLst>
          </p:cNvPr>
          <p:cNvCxnSpPr>
            <a:cxnSpLocks/>
          </p:cNvCxnSpPr>
          <p:nvPr/>
        </p:nvCxnSpPr>
        <p:spPr bwMode="auto">
          <a:xfrm>
            <a:off x="8384745" y="2325271"/>
            <a:ext cx="0" cy="471068"/>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27" name="Straight Arrow Connector 126">
            <a:extLst>
              <a:ext uri="{FF2B5EF4-FFF2-40B4-BE49-F238E27FC236}">
                <a16:creationId xmlns:a16="http://schemas.microsoft.com/office/drawing/2014/main" id="{81DD80EB-3F9B-351A-0187-ED06415EDA11}"/>
              </a:ext>
            </a:extLst>
          </p:cNvPr>
          <p:cNvCxnSpPr>
            <a:cxnSpLocks/>
          </p:cNvCxnSpPr>
          <p:nvPr/>
        </p:nvCxnSpPr>
        <p:spPr bwMode="auto">
          <a:xfrm flipV="1">
            <a:off x="9280725" y="2363199"/>
            <a:ext cx="0" cy="45419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28" name="Straight Arrow Connector 127">
            <a:extLst>
              <a:ext uri="{FF2B5EF4-FFF2-40B4-BE49-F238E27FC236}">
                <a16:creationId xmlns:a16="http://schemas.microsoft.com/office/drawing/2014/main" id="{15BDFBC0-118A-D6AF-44DA-8111DE9714E4}"/>
              </a:ext>
            </a:extLst>
          </p:cNvPr>
          <p:cNvCxnSpPr>
            <a:cxnSpLocks/>
          </p:cNvCxnSpPr>
          <p:nvPr/>
        </p:nvCxnSpPr>
        <p:spPr bwMode="auto">
          <a:xfrm flipH="1" flipV="1">
            <a:off x="9246049" y="1518751"/>
            <a:ext cx="0" cy="129605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36" name="Straight Arrow Connector 135">
            <a:extLst>
              <a:ext uri="{FF2B5EF4-FFF2-40B4-BE49-F238E27FC236}">
                <a16:creationId xmlns:a16="http://schemas.microsoft.com/office/drawing/2014/main" id="{A9300310-DFF3-63F5-A70A-EA4328CEE7B2}"/>
              </a:ext>
            </a:extLst>
          </p:cNvPr>
          <p:cNvCxnSpPr>
            <a:cxnSpLocks/>
          </p:cNvCxnSpPr>
          <p:nvPr/>
        </p:nvCxnSpPr>
        <p:spPr bwMode="auto">
          <a:xfrm flipV="1">
            <a:off x="10137975" y="2538344"/>
            <a:ext cx="0" cy="271473"/>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38" name="Straight Arrow Connector 137">
            <a:extLst>
              <a:ext uri="{FF2B5EF4-FFF2-40B4-BE49-F238E27FC236}">
                <a16:creationId xmlns:a16="http://schemas.microsoft.com/office/drawing/2014/main" id="{5F939C06-7D5E-A3FF-3B76-406431376256}"/>
              </a:ext>
            </a:extLst>
          </p:cNvPr>
          <p:cNvCxnSpPr>
            <a:cxnSpLocks/>
          </p:cNvCxnSpPr>
          <p:nvPr/>
        </p:nvCxnSpPr>
        <p:spPr bwMode="auto">
          <a:xfrm flipV="1">
            <a:off x="10720587" y="1740888"/>
            <a:ext cx="0" cy="1050878"/>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40" name="Straight Arrow Connector 139">
            <a:extLst>
              <a:ext uri="{FF2B5EF4-FFF2-40B4-BE49-F238E27FC236}">
                <a16:creationId xmlns:a16="http://schemas.microsoft.com/office/drawing/2014/main" id="{48F37F72-FF9E-8949-D5B1-D17E5F3BE7D5}"/>
              </a:ext>
            </a:extLst>
          </p:cNvPr>
          <p:cNvCxnSpPr>
            <a:cxnSpLocks/>
          </p:cNvCxnSpPr>
          <p:nvPr/>
        </p:nvCxnSpPr>
        <p:spPr bwMode="auto">
          <a:xfrm>
            <a:off x="10137975" y="1518751"/>
            <a:ext cx="0" cy="55837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43" name="Straight Arrow Connector 142">
            <a:extLst>
              <a:ext uri="{FF2B5EF4-FFF2-40B4-BE49-F238E27FC236}">
                <a16:creationId xmlns:a16="http://schemas.microsoft.com/office/drawing/2014/main" id="{4CCDE6CC-FA53-177A-D5B7-989D0A1F032A}"/>
              </a:ext>
            </a:extLst>
          </p:cNvPr>
          <p:cNvCxnSpPr>
            <a:cxnSpLocks/>
          </p:cNvCxnSpPr>
          <p:nvPr/>
        </p:nvCxnSpPr>
        <p:spPr bwMode="auto">
          <a:xfrm flipV="1">
            <a:off x="10801459" y="1740888"/>
            <a:ext cx="0" cy="36231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grpSp>
        <p:nvGrpSpPr>
          <p:cNvPr id="153" name="Group 152">
            <a:extLst>
              <a:ext uri="{FF2B5EF4-FFF2-40B4-BE49-F238E27FC236}">
                <a16:creationId xmlns:a16="http://schemas.microsoft.com/office/drawing/2014/main" id="{CB61279F-406F-0F9A-B84A-E106A6D85554}"/>
              </a:ext>
            </a:extLst>
          </p:cNvPr>
          <p:cNvGrpSpPr/>
          <p:nvPr/>
        </p:nvGrpSpPr>
        <p:grpSpPr>
          <a:xfrm>
            <a:off x="10823393" y="1253676"/>
            <a:ext cx="716289" cy="280989"/>
            <a:chOff x="4425768" y="1387513"/>
            <a:chExt cx="716289" cy="280989"/>
          </a:xfrm>
        </p:grpSpPr>
        <p:sp>
          <p:nvSpPr>
            <p:cNvPr id="118" name="Rectangle 117">
              <a:extLst>
                <a:ext uri="{FF2B5EF4-FFF2-40B4-BE49-F238E27FC236}">
                  <a16:creationId xmlns:a16="http://schemas.microsoft.com/office/drawing/2014/main" id="{DBEDE7FE-09CD-C89F-FF9C-C5B884408481}"/>
                </a:ext>
              </a:extLst>
            </p:cNvPr>
            <p:cNvSpPr/>
            <p:nvPr/>
          </p:nvSpPr>
          <p:spPr bwMode="auto">
            <a:xfrm>
              <a:off x="4425768" y="1423029"/>
              <a:ext cx="612957" cy="193857"/>
            </a:xfrm>
            <a:prstGeom prst="rect">
              <a:avLst/>
            </a:prstGeom>
            <a:solidFill>
              <a:schemeClr val="tx2">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9BDC17EC-5F5C-7F46-5D55-8AB448C27982}"/>
                </a:ext>
              </a:extLst>
            </p:cNvPr>
            <p:cNvSpPr/>
            <p:nvPr/>
          </p:nvSpPr>
          <p:spPr bwMode="auto">
            <a:xfrm>
              <a:off x="4954822" y="1387513"/>
              <a:ext cx="187235" cy="280989"/>
            </a:xfrm>
            <a:prstGeom prst="rect">
              <a:avLst/>
            </a:prstGeom>
            <a:solidFill>
              <a:schemeClr val="bg1"/>
            </a:solidFill>
            <a:ln w="9525" cap="flat" cmpd="sng" algn="ctr">
              <a:noFill/>
              <a:prstDash val="solid"/>
              <a:miter lim="800000"/>
              <a:headEnd type="none" w="med" len="med"/>
              <a:tailEnd type="none" w="med" len="med"/>
            </a:ln>
            <a:effectLst>
              <a:softEdge rad="3175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nvGrpSpPr>
          <p:cNvPr id="152" name="Group 151">
            <a:extLst>
              <a:ext uri="{FF2B5EF4-FFF2-40B4-BE49-F238E27FC236}">
                <a16:creationId xmlns:a16="http://schemas.microsoft.com/office/drawing/2014/main" id="{E750FCE4-A56A-3968-20C6-79E54C44BBC3}"/>
              </a:ext>
            </a:extLst>
          </p:cNvPr>
          <p:cNvGrpSpPr/>
          <p:nvPr/>
        </p:nvGrpSpPr>
        <p:grpSpPr>
          <a:xfrm>
            <a:off x="10228081" y="2083274"/>
            <a:ext cx="1311600" cy="280989"/>
            <a:chOff x="3830456" y="2217111"/>
            <a:chExt cx="1311600" cy="280989"/>
          </a:xfrm>
        </p:grpSpPr>
        <p:sp>
          <p:nvSpPr>
            <p:cNvPr id="117" name="Rectangle 116">
              <a:extLst>
                <a:ext uri="{FF2B5EF4-FFF2-40B4-BE49-F238E27FC236}">
                  <a16:creationId xmlns:a16="http://schemas.microsoft.com/office/drawing/2014/main" id="{8C8BFB35-4A0C-CB95-3351-1EFFFF06AB59}"/>
                </a:ext>
              </a:extLst>
            </p:cNvPr>
            <p:cNvSpPr/>
            <p:nvPr/>
          </p:nvSpPr>
          <p:spPr bwMode="auto">
            <a:xfrm>
              <a:off x="3830456" y="2260678"/>
              <a:ext cx="1208270" cy="193857"/>
            </a:xfrm>
            <a:prstGeom prst="rect">
              <a:avLst/>
            </a:prstGeom>
            <a:solidFill>
              <a:schemeClr val="tx2">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6" name="Rectangle 145">
              <a:extLst>
                <a:ext uri="{FF2B5EF4-FFF2-40B4-BE49-F238E27FC236}">
                  <a16:creationId xmlns:a16="http://schemas.microsoft.com/office/drawing/2014/main" id="{F30301DA-657C-A8BA-D609-CCC0B6D1BC61}"/>
                </a:ext>
              </a:extLst>
            </p:cNvPr>
            <p:cNvSpPr/>
            <p:nvPr/>
          </p:nvSpPr>
          <p:spPr bwMode="auto">
            <a:xfrm>
              <a:off x="4954821" y="2217111"/>
              <a:ext cx="187235" cy="280989"/>
            </a:xfrm>
            <a:prstGeom prst="rect">
              <a:avLst/>
            </a:prstGeom>
            <a:solidFill>
              <a:schemeClr val="bg1"/>
            </a:solidFill>
            <a:ln w="9525" cap="flat" cmpd="sng" algn="ctr">
              <a:noFill/>
              <a:prstDash val="solid"/>
              <a:miter lim="800000"/>
              <a:headEnd type="none" w="med" len="med"/>
              <a:tailEnd type="none" w="med" len="med"/>
            </a:ln>
            <a:effectLst>
              <a:softEdge rad="31750"/>
            </a:effectLst>
          </p:spPr>
          <p:txBody>
            <a:bodyPr vert="horz" wrap="none" lIns="91440" tIns="45720" rIns="91440" bIns="45720" numCol="1" rtlCol="0"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grpSp>
      <p:grpSp>
        <p:nvGrpSpPr>
          <p:cNvPr id="151" name="Group 150">
            <a:extLst>
              <a:ext uri="{FF2B5EF4-FFF2-40B4-BE49-F238E27FC236}">
                <a16:creationId xmlns:a16="http://schemas.microsoft.com/office/drawing/2014/main" id="{B9F51F0C-2BA0-0659-517D-0359C2BBC8C3}"/>
              </a:ext>
            </a:extLst>
          </p:cNvPr>
          <p:cNvGrpSpPr/>
          <p:nvPr/>
        </p:nvGrpSpPr>
        <p:grpSpPr>
          <a:xfrm>
            <a:off x="9380355" y="2795550"/>
            <a:ext cx="2159326" cy="280989"/>
            <a:chOff x="2982730" y="2929387"/>
            <a:chExt cx="2159326" cy="280989"/>
          </a:xfrm>
        </p:grpSpPr>
        <p:sp>
          <p:nvSpPr>
            <p:cNvPr id="116" name="Rectangle 115">
              <a:extLst>
                <a:ext uri="{FF2B5EF4-FFF2-40B4-BE49-F238E27FC236}">
                  <a16:creationId xmlns:a16="http://schemas.microsoft.com/office/drawing/2014/main" id="{AC9CE424-266B-5404-3FB3-5EB39218B5E1}"/>
                </a:ext>
              </a:extLst>
            </p:cNvPr>
            <p:cNvSpPr/>
            <p:nvPr/>
          </p:nvSpPr>
          <p:spPr bwMode="auto">
            <a:xfrm>
              <a:off x="2982730" y="2966202"/>
              <a:ext cx="2055995" cy="193857"/>
            </a:xfrm>
            <a:prstGeom prst="rect">
              <a:avLst/>
            </a:prstGeom>
            <a:solidFill>
              <a:schemeClr val="tx2">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7" name="Rectangle 146">
              <a:extLst>
                <a:ext uri="{FF2B5EF4-FFF2-40B4-BE49-F238E27FC236}">
                  <a16:creationId xmlns:a16="http://schemas.microsoft.com/office/drawing/2014/main" id="{563C4CF1-892D-A0EA-A23C-D24AA46423D9}"/>
                </a:ext>
              </a:extLst>
            </p:cNvPr>
            <p:cNvSpPr/>
            <p:nvPr/>
          </p:nvSpPr>
          <p:spPr bwMode="auto">
            <a:xfrm>
              <a:off x="4954821" y="2929387"/>
              <a:ext cx="187235" cy="280989"/>
            </a:xfrm>
            <a:prstGeom prst="rect">
              <a:avLst/>
            </a:prstGeom>
            <a:solidFill>
              <a:schemeClr val="bg1"/>
            </a:solidFill>
            <a:ln w="9525" cap="flat" cmpd="sng" algn="ctr">
              <a:noFill/>
              <a:prstDash val="solid"/>
              <a:miter lim="800000"/>
              <a:headEnd type="none" w="med" len="med"/>
              <a:tailEnd type="none" w="med" len="med"/>
            </a:ln>
            <a:effectLst>
              <a:softEdge rad="31750"/>
            </a:effectLst>
          </p:spPr>
          <p:txBody>
            <a:bodyPr vert="horz" wrap="none" lIns="91440" tIns="45720" rIns="91440" bIns="45720" numCol="1" rtlCol="0"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F82B48E0-8F0F-3A61-6C59-FBA71FFDEED7}"/>
              </a:ext>
            </a:extLst>
          </p:cNvPr>
          <p:cNvSpPr txBox="1"/>
          <p:nvPr/>
        </p:nvSpPr>
        <p:spPr>
          <a:xfrm>
            <a:off x="183818" y="1016930"/>
            <a:ext cx="6369763" cy="4862870"/>
          </a:xfrm>
          <a:prstGeom prst="rect">
            <a:avLst/>
          </a:prstGeom>
          <a:noFill/>
        </p:spPr>
        <p:txBody>
          <a:bodyPr wrap="square" rtlCol="0">
            <a:spAutoFit/>
          </a:bodyPr>
          <a:lstStyle/>
          <a:p>
            <a:pPr marL="514350" indent="-514350">
              <a:buFont typeface="+mj-lt"/>
              <a:buAutoNum type="arabicPeriod"/>
            </a:pPr>
            <a:r>
              <a:rPr lang="en-US" sz="1800" b="1" dirty="0">
                <a:latin typeface="Arial" panose="020B0604020202020204" pitchFamily="34" charset="0"/>
                <a:cs typeface="Arial" panose="020B0604020202020204" pitchFamily="34" charset="0"/>
              </a:rPr>
              <a:t>HITS Team decision to replace Oracle RAC</a:t>
            </a: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Inputs from other teams influence design including recommendations to stay the course and use what works.</a:t>
            </a: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Collected needs form other teams for consideration when evaluating alternatives (performance, shared evolution needs, architecture changes).</a:t>
            </a: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Used PLE variation to isolate changes and permit concurrent database support by many services </a:t>
            </a:r>
          </a:p>
          <a:p>
            <a:pPr marL="344488" lvl="1"/>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800" b="1" dirty="0">
                <a:latin typeface="Arial" panose="020B0604020202020204" pitchFamily="34" charset="0"/>
                <a:cs typeface="Arial" panose="020B0604020202020204" pitchFamily="34" charset="0"/>
              </a:rPr>
              <a:t>Completion of PostgreSQL development </a:t>
            </a: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Communication to product line of results and deployment</a:t>
            </a: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Included recommendations for other teams if they wish to adopt the capacity with known gaps for other use cases.</a:t>
            </a:r>
          </a:p>
          <a:p>
            <a:pPr marL="344488" lvl="1"/>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800" b="1" dirty="0">
                <a:latin typeface="Arial" panose="020B0604020202020204" pitchFamily="34" charset="0"/>
                <a:cs typeface="Arial" panose="020B0604020202020204" pitchFamily="34" charset="0"/>
              </a:rPr>
              <a:t>Adoption by other teams </a:t>
            </a: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Expansion of shared capabilities to support new needs but at significantly reduced effort. </a:t>
            </a: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Already addressed some of the common need because of earlier discussions and feedback with HITS team.</a:t>
            </a:r>
          </a:p>
        </p:txBody>
      </p:sp>
      <p:sp>
        <p:nvSpPr>
          <p:cNvPr id="5" name="TextBox 4">
            <a:extLst>
              <a:ext uri="{FF2B5EF4-FFF2-40B4-BE49-F238E27FC236}">
                <a16:creationId xmlns:a16="http://schemas.microsoft.com/office/drawing/2014/main" id="{8759AA90-7EF3-345F-AE39-3A97CB54323F}"/>
              </a:ext>
            </a:extLst>
          </p:cNvPr>
          <p:cNvSpPr txBox="1"/>
          <p:nvPr/>
        </p:nvSpPr>
        <p:spPr>
          <a:xfrm>
            <a:off x="6565960" y="3998466"/>
            <a:ext cx="5460880" cy="2092881"/>
          </a:xfrm>
          <a:prstGeom prst="rect">
            <a:avLst/>
          </a:prstGeom>
          <a:noFill/>
        </p:spPr>
        <p:txBody>
          <a:bodyPr wrap="square" rtlCol="0">
            <a:spAutoFit/>
          </a:bodyPr>
          <a:lstStyle/>
          <a:p>
            <a:pPr marL="514350" indent="-514350">
              <a:buFont typeface="+mj-lt"/>
              <a:buAutoNum type="arabicPeriod" startAt="4"/>
            </a:pPr>
            <a:r>
              <a:rPr lang="fr-FR" sz="1800" b="1" dirty="0">
                <a:latin typeface="Arial" panose="020B0604020202020204" pitchFamily="34" charset="0"/>
                <a:cs typeface="Arial" panose="020B0604020202020204" pitchFamily="34" charset="0"/>
              </a:rPr>
              <a:t>Universal adoption – </a:t>
            </a:r>
            <a:r>
              <a:rPr lang="en-US" sz="1800" b="1" dirty="0">
                <a:latin typeface="Arial" panose="020B0604020202020204" pitchFamily="34" charset="0"/>
                <a:cs typeface="Arial" panose="020B0604020202020204" pitchFamily="34" charset="0"/>
              </a:rPr>
              <a:t>deprecate</a:t>
            </a:r>
            <a:r>
              <a:rPr lang="fr-FR" sz="1800" b="1" dirty="0">
                <a:latin typeface="Arial" panose="020B0604020202020204" pitchFamily="34" charset="0"/>
                <a:cs typeface="Arial" panose="020B0604020202020204" pitchFamily="34" charset="0"/>
              </a:rPr>
              <a:t> Oracle RAC</a:t>
            </a:r>
            <a:endParaRPr lang="en-US" sz="1800" b="1" dirty="0">
              <a:latin typeface="Arial" panose="020B0604020202020204" pitchFamily="34" charset="0"/>
              <a:cs typeface="Arial" panose="020B0604020202020204" pitchFamily="34" charset="0"/>
            </a:endParaRP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Included further development to meet larger use case, but at a fraction of the cost </a:t>
            </a:r>
          </a:p>
          <a:p>
            <a:pPr marL="623888" lvl="1" indent="-279400">
              <a:buFont typeface="Arial" panose="020B0604020202020204" pitchFamily="34" charset="0"/>
              <a:buChar char="•"/>
            </a:pPr>
            <a:r>
              <a:rPr lang="en-US" sz="1600" dirty="0">
                <a:latin typeface="Arial" panose="020B0604020202020204" pitchFamily="34" charset="0"/>
                <a:cs typeface="Arial" panose="020B0604020202020204" pitchFamily="34" charset="0"/>
              </a:rPr>
              <a:t>Largest most complex use case (CTC) would likely have never justified the change due to risk, but after seeing results and feedback from the other products, the real risk was significantly lower than initially assessed.</a:t>
            </a:r>
            <a:endParaRPr lang="en-US" sz="1600" dirty="0"/>
          </a:p>
        </p:txBody>
      </p:sp>
      <p:sp>
        <p:nvSpPr>
          <p:cNvPr id="6" name="TextBox 5">
            <a:extLst>
              <a:ext uri="{FF2B5EF4-FFF2-40B4-BE49-F238E27FC236}">
                <a16:creationId xmlns:a16="http://schemas.microsoft.com/office/drawing/2014/main" id="{A1F596A9-21FE-AB8B-AA45-98C1AC2433F0}"/>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214884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53DA3-13F8-393D-6F6D-6D10CF454125}"/>
              </a:ext>
            </a:extLst>
          </p:cNvPr>
          <p:cNvSpPr>
            <a:spLocks noGrp="1"/>
          </p:cNvSpPr>
          <p:nvPr>
            <p:ph type="sldNum" sz="quarter" idx="10"/>
          </p:nvPr>
        </p:nvSpPr>
        <p:spPr>
          <a:xfrm>
            <a:off x="10893288" y="6390502"/>
            <a:ext cx="821634" cy="340935"/>
          </a:xfrm>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2B87663E-54EA-671C-ADA2-1F5F2E726EC8}"/>
              </a:ext>
            </a:extLst>
          </p:cNvPr>
          <p:cNvSpPr>
            <a:spLocks noGrp="1"/>
          </p:cNvSpPr>
          <p:nvPr>
            <p:ph type="title"/>
          </p:nvPr>
        </p:nvSpPr>
        <p:spPr>
          <a:xfrm>
            <a:off x="2397039" y="0"/>
            <a:ext cx="7416800" cy="795130"/>
          </a:xfrm>
        </p:spPr>
        <p:txBody>
          <a:bodyPr/>
          <a:lstStyle/>
          <a:p>
            <a:r>
              <a:rPr lang="en-US" dirty="0"/>
              <a:t>Geo-referenced Battlefield Map Viewers</a:t>
            </a:r>
          </a:p>
        </p:txBody>
      </p:sp>
      <p:sp>
        <p:nvSpPr>
          <p:cNvPr id="4" name="Content Placeholder 3">
            <a:extLst>
              <a:ext uri="{FF2B5EF4-FFF2-40B4-BE49-F238E27FC236}">
                <a16:creationId xmlns:a16="http://schemas.microsoft.com/office/drawing/2014/main" id="{C8631FE7-8827-4EB4-169F-3E859B76D5F1}"/>
              </a:ext>
            </a:extLst>
          </p:cNvPr>
          <p:cNvSpPr>
            <a:spLocks noGrp="1"/>
          </p:cNvSpPr>
          <p:nvPr>
            <p:ph sz="quarter" idx="11"/>
          </p:nvPr>
        </p:nvSpPr>
        <p:spPr>
          <a:xfrm>
            <a:off x="4524152" y="1046164"/>
            <a:ext cx="7667845" cy="5344338"/>
          </a:xfrm>
        </p:spPr>
        <p:txBody>
          <a:bodyPr/>
          <a:lstStyle/>
          <a:p>
            <a:r>
              <a:rPr lang="en-US" sz="1800" b="1" dirty="0">
                <a:latin typeface="Arial" panose="020B0604020202020204" pitchFamily="34" charset="0"/>
                <a:cs typeface="Arial" panose="020B0604020202020204" pitchFamily="34" charset="0"/>
              </a:rPr>
              <a:t>Frequent target for modernization </a:t>
            </a:r>
          </a:p>
          <a:p>
            <a:pPr marL="630238"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Multiple concurrent solutions are often supported in the product line</a:t>
            </a:r>
          </a:p>
          <a:p>
            <a:pPr marL="630238"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users have an opinion about what right looks like </a:t>
            </a:r>
          </a:p>
          <a:p>
            <a:pPr marL="630238"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Highly context dependent, frequent change in small areas</a:t>
            </a:r>
          </a:p>
          <a:p>
            <a:r>
              <a:rPr lang="en-US" sz="1800" b="1" dirty="0">
                <a:latin typeface="Arial" panose="020B0604020202020204" pitchFamily="34" charset="0"/>
                <a:cs typeface="Arial" panose="020B0604020202020204" pitchFamily="34" charset="0"/>
              </a:rPr>
              <a:t>Capabilities grow with continuous expansion and improvement based on user feedback. Creates a problem for replacing a large component with so many requirements.</a:t>
            </a:r>
          </a:p>
          <a:p>
            <a:pPr marL="630238"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“Best” solution is often not the “right” solution for the product line</a:t>
            </a:r>
          </a:p>
          <a:p>
            <a:pPr marL="630238"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Doing “everything” is often different for the context of live training </a:t>
            </a:r>
          </a:p>
          <a:p>
            <a:r>
              <a:rPr lang="en-US" sz="1800" b="1" dirty="0">
                <a:latin typeface="Arial" panose="020B0604020202020204" pitchFamily="34" charset="0"/>
                <a:cs typeface="Arial" panose="020B0604020202020204" pitchFamily="34" charset="0"/>
              </a:rPr>
              <a:t>Decomposed map into multiple smaller services to separate presentation from UI elements</a:t>
            </a:r>
          </a:p>
          <a:p>
            <a:pPr marL="630238"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Strategic decomposition for parallel development across teams</a:t>
            </a:r>
          </a:p>
          <a:p>
            <a:pPr marL="630238"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Allowed each team to field MVP of their individual needs that combined to support larger/more complex solutions with minimal extra effort (MVP were different on purpose) </a:t>
            </a:r>
          </a:p>
          <a:p>
            <a:pPr marL="630238"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Drove to extreme modularity in a single shared development environment and total visibility drives to solutions that are much closer to common while still maintaining unique product focus.</a:t>
            </a:r>
          </a:p>
          <a:p>
            <a:endParaRPr lang="en-US" sz="1600"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290CAD31-D76B-4A8C-B029-C0C19B4B0F2B}"/>
              </a:ext>
            </a:extLst>
          </p:cNvPr>
          <p:cNvGrpSpPr/>
          <p:nvPr/>
        </p:nvGrpSpPr>
        <p:grpSpPr>
          <a:xfrm>
            <a:off x="108511" y="909117"/>
            <a:ext cx="4577056" cy="2451040"/>
            <a:chOff x="179070" y="811861"/>
            <a:chExt cx="4330731" cy="2200864"/>
          </a:xfrm>
        </p:grpSpPr>
        <p:cxnSp>
          <p:nvCxnSpPr>
            <p:cNvPr id="11" name="Straight Connector 10">
              <a:extLst>
                <a:ext uri="{FF2B5EF4-FFF2-40B4-BE49-F238E27FC236}">
                  <a16:creationId xmlns:a16="http://schemas.microsoft.com/office/drawing/2014/main" id="{02DC3132-1550-327F-8A16-387D15A67A1F}"/>
                </a:ext>
              </a:extLst>
            </p:cNvPr>
            <p:cNvCxnSpPr>
              <a:cxnSpLocks/>
            </p:cNvCxnSpPr>
            <p:nvPr/>
          </p:nvCxnSpPr>
          <p:spPr>
            <a:xfrm>
              <a:off x="909577" y="1306830"/>
              <a:ext cx="0" cy="662465"/>
            </a:xfrm>
            <a:prstGeom prst="line">
              <a:avLst/>
            </a:prstGeom>
            <a:noFill/>
            <a:ln w="635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32245FF7-EE13-F3F8-DF61-D2C9BA6B2249}"/>
                </a:ext>
              </a:extLst>
            </p:cNvPr>
            <p:cNvCxnSpPr>
              <a:cxnSpLocks/>
            </p:cNvCxnSpPr>
            <p:nvPr/>
          </p:nvCxnSpPr>
          <p:spPr>
            <a:xfrm>
              <a:off x="1853453" y="1969295"/>
              <a:ext cx="0" cy="814545"/>
            </a:xfrm>
            <a:prstGeom prst="line">
              <a:avLst/>
            </a:prstGeom>
            <a:noFill/>
            <a:ln w="635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2EC48837-34BE-20F5-2D34-B9230D4E6FF8}"/>
                </a:ext>
              </a:extLst>
            </p:cNvPr>
            <p:cNvCxnSpPr>
              <a:cxnSpLocks/>
            </p:cNvCxnSpPr>
            <p:nvPr/>
          </p:nvCxnSpPr>
          <p:spPr>
            <a:xfrm>
              <a:off x="2372506" y="1306830"/>
              <a:ext cx="0" cy="1393280"/>
            </a:xfrm>
            <a:prstGeom prst="line">
              <a:avLst/>
            </a:prstGeom>
            <a:noFill/>
            <a:ln w="6350" cap="flat" cmpd="sng" algn="ctr">
              <a:solidFill>
                <a:sysClr val="windowText" lastClr="000000"/>
              </a:solidFill>
              <a:prstDash val="solid"/>
              <a:miter lim="800000"/>
            </a:ln>
            <a:effectLst/>
          </p:spPr>
        </p:cxnSp>
        <p:sp>
          <p:nvSpPr>
            <p:cNvPr id="14" name="Rectangle 13">
              <a:extLst>
                <a:ext uri="{FF2B5EF4-FFF2-40B4-BE49-F238E27FC236}">
                  <a16:creationId xmlns:a16="http://schemas.microsoft.com/office/drawing/2014/main" id="{AE6D8543-EAD0-49E0-2A3B-8AC44DD7259B}"/>
                </a:ext>
              </a:extLst>
            </p:cNvPr>
            <p:cNvSpPr/>
            <p:nvPr/>
          </p:nvSpPr>
          <p:spPr>
            <a:xfrm>
              <a:off x="895351" y="1632855"/>
              <a:ext cx="1167306" cy="149290"/>
            </a:xfrm>
            <a:prstGeom prst="rect">
              <a:avLst/>
            </a:prstGeom>
            <a:solidFill>
              <a:schemeClr val="accent1">
                <a:lumMod val="75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TIGR</a:t>
              </a:r>
            </a:p>
          </p:txBody>
        </p:sp>
        <p:sp>
          <p:nvSpPr>
            <p:cNvPr id="15" name="Rectangle 14">
              <a:extLst>
                <a:ext uri="{FF2B5EF4-FFF2-40B4-BE49-F238E27FC236}">
                  <a16:creationId xmlns:a16="http://schemas.microsoft.com/office/drawing/2014/main" id="{A3510E97-D534-33C4-E549-C5D053826406}"/>
                </a:ext>
              </a:extLst>
            </p:cNvPr>
            <p:cNvSpPr/>
            <p:nvPr/>
          </p:nvSpPr>
          <p:spPr>
            <a:xfrm>
              <a:off x="2386712" y="1431187"/>
              <a:ext cx="378014" cy="149290"/>
            </a:xfrm>
            <a:prstGeom prst="rect">
              <a:avLst/>
            </a:prstGeom>
            <a:solidFill>
              <a:schemeClr val="accent1">
                <a:lumMod val="75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TCE</a:t>
              </a:r>
            </a:p>
          </p:txBody>
        </p:sp>
        <p:sp>
          <p:nvSpPr>
            <p:cNvPr id="16" name="Rectangle 15">
              <a:extLst>
                <a:ext uri="{FF2B5EF4-FFF2-40B4-BE49-F238E27FC236}">
                  <a16:creationId xmlns:a16="http://schemas.microsoft.com/office/drawing/2014/main" id="{14150C1E-A178-7934-187E-8DC308753D8C}"/>
                </a:ext>
              </a:extLst>
            </p:cNvPr>
            <p:cNvSpPr/>
            <p:nvPr/>
          </p:nvSpPr>
          <p:spPr>
            <a:xfrm>
              <a:off x="2640480" y="1605534"/>
              <a:ext cx="607132" cy="149290"/>
            </a:xfrm>
            <a:prstGeom prst="rect">
              <a:avLst/>
            </a:prstGeom>
            <a:solidFill>
              <a:schemeClr val="accent1">
                <a:lumMod val="75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MOCA</a:t>
              </a:r>
            </a:p>
          </p:txBody>
        </p:sp>
        <p:sp>
          <p:nvSpPr>
            <p:cNvPr id="17" name="Rectangle 16">
              <a:extLst>
                <a:ext uri="{FF2B5EF4-FFF2-40B4-BE49-F238E27FC236}">
                  <a16:creationId xmlns:a16="http://schemas.microsoft.com/office/drawing/2014/main" id="{62F6D7A3-07E5-9C05-4B17-81BFE303EDBD}"/>
                </a:ext>
              </a:extLst>
            </p:cNvPr>
            <p:cNvSpPr/>
            <p:nvPr/>
          </p:nvSpPr>
          <p:spPr>
            <a:xfrm>
              <a:off x="1228042" y="1822424"/>
              <a:ext cx="1098830" cy="149290"/>
            </a:xfrm>
            <a:prstGeom prst="rect">
              <a:avLst/>
            </a:prstGeom>
            <a:solidFill>
              <a:schemeClr val="accent1">
                <a:lumMod val="75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Canvas</a:t>
              </a:r>
            </a:p>
          </p:txBody>
        </p:sp>
        <p:sp>
          <p:nvSpPr>
            <p:cNvPr id="18" name="Rectangle 17">
              <a:extLst>
                <a:ext uri="{FF2B5EF4-FFF2-40B4-BE49-F238E27FC236}">
                  <a16:creationId xmlns:a16="http://schemas.microsoft.com/office/drawing/2014/main" id="{FE3DF721-3213-8A00-6F3C-2CE3434C1186}"/>
                </a:ext>
              </a:extLst>
            </p:cNvPr>
            <p:cNvSpPr/>
            <p:nvPr/>
          </p:nvSpPr>
          <p:spPr>
            <a:xfrm>
              <a:off x="1855747" y="2247010"/>
              <a:ext cx="2585441" cy="149290"/>
            </a:xfrm>
            <a:prstGeom prst="rect">
              <a:avLst/>
            </a:prstGeom>
            <a:solidFill>
              <a:srgbClr val="4472C4">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GUI Framework</a:t>
              </a:r>
            </a:p>
          </p:txBody>
        </p:sp>
        <p:sp>
          <p:nvSpPr>
            <p:cNvPr id="19" name="Rectangle 18">
              <a:extLst>
                <a:ext uri="{FF2B5EF4-FFF2-40B4-BE49-F238E27FC236}">
                  <a16:creationId xmlns:a16="http://schemas.microsoft.com/office/drawing/2014/main" id="{0C52C4ED-0010-6898-629B-1D724F4CBAD2}"/>
                </a:ext>
              </a:extLst>
            </p:cNvPr>
            <p:cNvSpPr/>
            <p:nvPr/>
          </p:nvSpPr>
          <p:spPr>
            <a:xfrm>
              <a:off x="1855747" y="2462001"/>
              <a:ext cx="2591761" cy="149290"/>
            </a:xfrm>
            <a:prstGeom prst="rect">
              <a:avLst/>
            </a:prstGeom>
            <a:solidFill>
              <a:srgbClr val="4472C4">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GUI Overlays</a:t>
              </a:r>
            </a:p>
          </p:txBody>
        </p:sp>
        <p:sp>
          <p:nvSpPr>
            <p:cNvPr id="20" name="Rectangle 19">
              <a:extLst>
                <a:ext uri="{FF2B5EF4-FFF2-40B4-BE49-F238E27FC236}">
                  <a16:creationId xmlns:a16="http://schemas.microsoft.com/office/drawing/2014/main" id="{AC74EC83-ED4A-C9B7-7729-9C6E7A39F1C3}"/>
                </a:ext>
              </a:extLst>
            </p:cNvPr>
            <p:cNvSpPr/>
            <p:nvPr/>
          </p:nvSpPr>
          <p:spPr>
            <a:xfrm>
              <a:off x="244073" y="1436915"/>
              <a:ext cx="1428517" cy="149290"/>
            </a:xfrm>
            <a:prstGeom prst="rect">
              <a:avLst/>
            </a:prstGeom>
            <a:solidFill>
              <a:schemeClr val="accent1">
                <a:lumMod val="75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Falcon View</a:t>
              </a:r>
            </a:p>
          </p:txBody>
        </p:sp>
        <p:sp>
          <p:nvSpPr>
            <p:cNvPr id="21" name="Rectangle 20">
              <a:extLst>
                <a:ext uri="{FF2B5EF4-FFF2-40B4-BE49-F238E27FC236}">
                  <a16:creationId xmlns:a16="http://schemas.microsoft.com/office/drawing/2014/main" id="{318295B8-0737-281D-C281-90093BA77DFC}"/>
                </a:ext>
              </a:extLst>
            </p:cNvPr>
            <p:cNvSpPr/>
            <p:nvPr/>
          </p:nvSpPr>
          <p:spPr>
            <a:xfrm>
              <a:off x="179070" y="1356360"/>
              <a:ext cx="224790" cy="310400"/>
            </a:xfrm>
            <a:prstGeom prst="rect">
              <a:avLst/>
            </a:prstGeom>
            <a:solidFill>
              <a:sysClr val="window" lastClr="FFFFFF"/>
            </a:solidFill>
            <a:ln w="12700" cap="flat" cmpd="sng" algn="ctr">
              <a:noFill/>
              <a:prstDash val="solid"/>
              <a:miter lim="800000"/>
            </a:ln>
            <a:effectLst>
              <a:softEdge rad="31750"/>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DFC126D9-95B4-3382-4008-683A256707EC}"/>
                </a:ext>
              </a:extLst>
            </p:cNvPr>
            <p:cNvSpPr/>
            <p:nvPr/>
          </p:nvSpPr>
          <p:spPr>
            <a:xfrm>
              <a:off x="1851160" y="2031322"/>
              <a:ext cx="2508253" cy="149290"/>
            </a:xfrm>
            <a:prstGeom prst="rect">
              <a:avLst/>
            </a:prstGeom>
            <a:solidFill>
              <a:schemeClr val="accent1">
                <a:lumMod val="75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NASA Web World Wind</a:t>
              </a:r>
            </a:p>
          </p:txBody>
        </p:sp>
        <p:sp>
          <p:nvSpPr>
            <p:cNvPr id="23" name="Rectangle 22">
              <a:extLst>
                <a:ext uri="{FF2B5EF4-FFF2-40B4-BE49-F238E27FC236}">
                  <a16:creationId xmlns:a16="http://schemas.microsoft.com/office/drawing/2014/main" id="{8613F467-FDE4-58C3-6714-BF5FF07E5469}"/>
                </a:ext>
              </a:extLst>
            </p:cNvPr>
            <p:cNvSpPr/>
            <p:nvPr/>
          </p:nvSpPr>
          <p:spPr>
            <a:xfrm>
              <a:off x="4276729" y="1936610"/>
              <a:ext cx="233072" cy="310400"/>
            </a:xfrm>
            <a:prstGeom prst="rect">
              <a:avLst/>
            </a:prstGeom>
            <a:solidFill>
              <a:sysClr val="window" lastClr="FFFFFF"/>
            </a:solidFill>
            <a:ln w="12700" cap="flat" cmpd="sng" algn="ctr">
              <a:noFill/>
              <a:prstDash val="solid"/>
              <a:miter lim="800000"/>
            </a:ln>
            <a:effectLst>
              <a:softEdge rad="31750"/>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2B41558A-84D2-8373-E10B-5B89289BD0FA}"/>
                </a:ext>
              </a:extLst>
            </p:cNvPr>
            <p:cNvSpPr/>
            <p:nvPr/>
          </p:nvSpPr>
          <p:spPr>
            <a:xfrm>
              <a:off x="4276729" y="2172365"/>
              <a:ext cx="233072" cy="310400"/>
            </a:xfrm>
            <a:prstGeom prst="rect">
              <a:avLst/>
            </a:prstGeom>
            <a:solidFill>
              <a:sysClr val="window" lastClr="FFFFFF"/>
            </a:solidFill>
            <a:ln w="12700" cap="flat" cmpd="sng" algn="ctr">
              <a:noFill/>
              <a:prstDash val="solid"/>
              <a:miter lim="800000"/>
            </a:ln>
            <a:effectLst>
              <a:softEdge rad="31750"/>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D0FDDE8-22B0-6CD1-4A44-9425948B3AEA}"/>
                </a:ext>
              </a:extLst>
            </p:cNvPr>
            <p:cNvSpPr/>
            <p:nvPr/>
          </p:nvSpPr>
          <p:spPr>
            <a:xfrm>
              <a:off x="4276729" y="2389709"/>
              <a:ext cx="233072" cy="310400"/>
            </a:xfrm>
            <a:prstGeom prst="rect">
              <a:avLst/>
            </a:prstGeom>
            <a:solidFill>
              <a:sysClr val="window" lastClr="FFFFFF"/>
            </a:solidFill>
            <a:ln w="12700" cap="flat" cmpd="sng" algn="ctr">
              <a:noFill/>
              <a:prstDash val="solid"/>
              <a:miter lim="800000"/>
            </a:ln>
            <a:effectLst>
              <a:softEdge rad="31750"/>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8990C08-909A-A377-E8F1-2144C858BC05}"/>
                </a:ext>
              </a:extLst>
            </p:cNvPr>
            <p:cNvSpPr txBox="1"/>
            <p:nvPr/>
          </p:nvSpPr>
          <p:spPr>
            <a:xfrm>
              <a:off x="206743" y="811862"/>
              <a:ext cx="1465847" cy="584775"/>
            </a:xfrm>
            <a:prstGeom prst="rect">
              <a:avLst/>
            </a:prstGeom>
            <a:noFill/>
          </p:spPr>
          <p:txBody>
            <a:bodyPr wrap="square" rtlCol="0">
              <a:spAutoFit/>
            </a:bodyPr>
            <a:lstStyle/>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EXCON Modernization</a:t>
              </a:r>
            </a:p>
          </p:txBody>
        </p:sp>
        <p:sp>
          <p:nvSpPr>
            <p:cNvPr id="27" name="TextBox 26">
              <a:extLst>
                <a:ext uri="{FF2B5EF4-FFF2-40B4-BE49-F238E27FC236}">
                  <a16:creationId xmlns:a16="http://schemas.microsoft.com/office/drawing/2014/main" id="{C86764D5-6525-D556-D914-AFEE68FE12AF}"/>
                </a:ext>
              </a:extLst>
            </p:cNvPr>
            <p:cNvSpPr txBox="1"/>
            <p:nvPr/>
          </p:nvSpPr>
          <p:spPr>
            <a:xfrm>
              <a:off x="1121433" y="2674171"/>
              <a:ext cx="1606280" cy="338554"/>
            </a:xfrm>
            <a:prstGeom prst="rect">
              <a:avLst/>
            </a:prstGeom>
            <a:noFill/>
          </p:spPr>
          <p:txBody>
            <a:bodyPr wrap="square" rtlCol="0">
              <a:spAutoFit/>
            </a:bodyPr>
            <a:lstStyle/>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Decomposition</a:t>
              </a:r>
            </a:p>
          </p:txBody>
        </p:sp>
        <p:sp>
          <p:nvSpPr>
            <p:cNvPr id="28" name="TextBox 27">
              <a:extLst>
                <a:ext uri="{FF2B5EF4-FFF2-40B4-BE49-F238E27FC236}">
                  <a16:creationId xmlns:a16="http://schemas.microsoft.com/office/drawing/2014/main" id="{041FD0D3-03FB-EA2A-6133-6C515D886D6F}"/>
                </a:ext>
              </a:extLst>
            </p:cNvPr>
            <p:cNvSpPr txBox="1"/>
            <p:nvPr/>
          </p:nvSpPr>
          <p:spPr>
            <a:xfrm>
              <a:off x="1612412" y="811861"/>
              <a:ext cx="1606280" cy="584775"/>
            </a:xfrm>
            <a:prstGeom prst="rect">
              <a:avLst/>
            </a:prstGeom>
            <a:noFill/>
          </p:spPr>
          <p:txBody>
            <a:bodyPr wrap="square" rtlCol="0">
              <a:spAutoFit/>
            </a:bodyPr>
            <a:lstStyle/>
            <a:p>
              <a:pPr algn="ctr"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Edge Modernization</a:t>
              </a:r>
            </a:p>
          </p:txBody>
        </p:sp>
      </p:grpSp>
      <p:grpSp>
        <p:nvGrpSpPr>
          <p:cNvPr id="33" name="Group 32">
            <a:extLst>
              <a:ext uri="{FF2B5EF4-FFF2-40B4-BE49-F238E27FC236}">
                <a16:creationId xmlns:a16="http://schemas.microsoft.com/office/drawing/2014/main" id="{EBB0518B-0FE7-57D7-8C69-1667C9B12A48}"/>
              </a:ext>
            </a:extLst>
          </p:cNvPr>
          <p:cNvGrpSpPr/>
          <p:nvPr/>
        </p:nvGrpSpPr>
        <p:grpSpPr>
          <a:xfrm>
            <a:off x="108511" y="4050890"/>
            <a:ext cx="2526388" cy="1712994"/>
            <a:chOff x="418690" y="4101172"/>
            <a:chExt cx="2526388" cy="1712994"/>
          </a:xfrm>
        </p:grpSpPr>
        <p:pic>
          <p:nvPicPr>
            <p:cNvPr id="8" name="Picture 7">
              <a:extLst>
                <a:ext uri="{FF2B5EF4-FFF2-40B4-BE49-F238E27FC236}">
                  <a16:creationId xmlns:a16="http://schemas.microsoft.com/office/drawing/2014/main" id="{7F23A58C-B7C8-FD7B-5805-7F35931CE213}"/>
                </a:ext>
              </a:extLst>
            </p:cNvPr>
            <p:cNvPicPr>
              <a:picLocks noChangeAspect="1" noChangeArrowheads="1"/>
            </p:cNvPicPr>
            <p:nvPr/>
          </p:nvPicPr>
          <p:blipFill>
            <a:blip r:embed="rId2"/>
            <a:srcRect/>
            <a:stretch>
              <a:fillRect/>
            </a:stretch>
          </p:blipFill>
          <p:spPr bwMode="auto">
            <a:xfrm>
              <a:off x="491371" y="4101172"/>
              <a:ext cx="2453707" cy="1448328"/>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B381FC32-FA4C-C9B1-BE41-E3DF484C9835}"/>
                </a:ext>
              </a:extLst>
            </p:cNvPr>
            <p:cNvSpPr txBox="1"/>
            <p:nvPr/>
          </p:nvSpPr>
          <p:spPr>
            <a:xfrm>
              <a:off x="418690" y="5475612"/>
              <a:ext cx="67518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TIGR</a:t>
              </a:r>
            </a:p>
          </p:txBody>
        </p:sp>
      </p:grpSp>
      <p:grpSp>
        <p:nvGrpSpPr>
          <p:cNvPr id="32" name="Group 31">
            <a:extLst>
              <a:ext uri="{FF2B5EF4-FFF2-40B4-BE49-F238E27FC236}">
                <a16:creationId xmlns:a16="http://schemas.microsoft.com/office/drawing/2014/main" id="{48F4BE21-6482-3447-7331-5E87D969CC14}"/>
              </a:ext>
            </a:extLst>
          </p:cNvPr>
          <p:cNvGrpSpPr/>
          <p:nvPr/>
        </p:nvGrpSpPr>
        <p:grpSpPr>
          <a:xfrm>
            <a:off x="973652" y="4485485"/>
            <a:ext cx="2004166" cy="1712994"/>
            <a:chOff x="1552160" y="4800128"/>
            <a:chExt cx="2004166" cy="1712994"/>
          </a:xfrm>
        </p:grpSpPr>
        <p:pic>
          <p:nvPicPr>
            <p:cNvPr id="10" name="Picture 9">
              <a:extLst>
                <a:ext uri="{FF2B5EF4-FFF2-40B4-BE49-F238E27FC236}">
                  <a16:creationId xmlns:a16="http://schemas.microsoft.com/office/drawing/2014/main" id="{9B108F73-E28C-E21D-2EE5-035A92940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157" y="4800128"/>
              <a:ext cx="1940169" cy="1455127"/>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05CF3FD8-8295-2597-F3D1-FEE25498FD47}"/>
                </a:ext>
              </a:extLst>
            </p:cNvPr>
            <p:cNvSpPr txBox="1"/>
            <p:nvPr/>
          </p:nvSpPr>
          <p:spPr>
            <a:xfrm>
              <a:off x="1552160" y="6174568"/>
              <a:ext cx="80021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MOCA</a:t>
              </a:r>
            </a:p>
          </p:txBody>
        </p:sp>
      </p:grpSp>
      <p:sp>
        <p:nvSpPr>
          <p:cNvPr id="35" name="TextBox 34">
            <a:extLst>
              <a:ext uri="{FF2B5EF4-FFF2-40B4-BE49-F238E27FC236}">
                <a16:creationId xmlns:a16="http://schemas.microsoft.com/office/drawing/2014/main" id="{4346E0D1-D929-D306-5285-0D51AE3B2E76}"/>
              </a:ext>
            </a:extLst>
          </p:cNvPr>
          <p:cNvSpPr txBox="1"/>
          <p:nvPr/>
        </p:nvSpPr>
        <p:spPr>
          <a:xfrm>
            <a:off x="2274306" y="3565182"/>
            <a:ext cx="186140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WWW 3D for CTC</a:t>
            </a:r>
          </a:p>
        </p:txBody>
      </p:sp>
      <p:sp>
        <p:nvSpPr>
          <p:cNvPr id="36" name="TextBox 35">
            <a:extLst>
              <a:ext uri="{FF2B5EF4-FFF2-40B4-BE49-F238E27FC236}">
                <a16:creationId xmlns:a16="http://schemas.microsoft.com/office/drawing/2014/main" id="{C46C9E2A-28D4-F2B3-70DD-3E9E31DA13A7}"/>
              </a:ext>
            </a:extLst>
          </p:cNvPr>
          <p:cNvSpPr txBox="1"/>
          <p:nvPr/>
        </p:nvSpPr>
        <p:spPr>
          <a:xfrm>
            <a:off x="2819547" y="4384015"/>
            <a:ext cx="103746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C2P0755</a:t>
            </a:r>
          </a:p>
        </p:txBody>
      </p:sp>
      <p:pic>
        <p:nvPicPr>
          <p:cNvPr id="34" name="Content Placeholder 4">
            <a:extLst>
              <a:ext uri="{FF2B5EF4-FFF2-40B4-BE49-F238E27FC236}">
                <a16:creationId xmlns:a16="http://schemas.microsoft.com/office/drawing/2014/main" id="{BB093BF4-0441-7BE3-A501-9D71C7B550CC}"/>
              </a:ext>
            </a:extLst>
          </p:cNvPr>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790" y="3833494"/>
            <a:ext cx="2137801" cy="120251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3782A70-91B6-BB36-9BCD-E330A8611D6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13217"/>
          <a:stretch/>
        </p:blipFill>
        <p:spPr>
          <a:xfrm>
            <a:off x="2191166" y="5073201"/>
            <a:ext cx="2425938" cy="110253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EB3F4E5-8169-9E06-85DC-DFE272AE0032}"/>
              </a:ext>
            </a:extLst>
          </p:cNvPr>
          <p:cNvSpPr txBox="1"/>
          <p:nvPr/>
        </p:nvSpPr>
        <p:spPr>
          <a:xfrm>
            <a:off x="2795491" y="6142751"/>
            <a:ext cx="1805302"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WWW 2D for FoT</a:t>
            </a:r>
          </a:p>
        </p:txBody>
      </p:sp>
      <p:cxnSp>
        <p:nvCxnSpPr>
          <p:cNvPr id="38" name="Connector: Elbow 37">
            <a:extLst>
              <a:ext uri="{FF2B5EF4-FFF2-40B4-BE49-F238E27FC236}">
                <a16:creationId xmlns:a16="http://schemas.microsoft.com/office/drawing/2014/main" id="{76903FFF-D52D-C0F9-DB35-F77DBA6B5516}"/>
              </a:ext>
            </a:extLst>
          </p:cNvPr>
          <p:cNvCxnSpPr>
            <a:stCxn id="34" idx="3"/>
          </p:cNvCxnSpPr>
          <p:nvPr/>
        </p:nvCxnSpPr>
        <p:spPr bwMode="auto">
          <a:xfrm>
            <a:off x="4049591" y="4434751"/>
            <a:ext cx="322162" cy="601256"/>
          </a:xfrm>
          <a:prstGeom prst="bentConnector2">
            <a:avLst/>
          </a:prstGeom>
          <a:solidFill>
            <a:schemeClr val="accent1"/>
          </a:solidFill>
          <a:ln w="9525" cap="flat" cmpd="sng" algn="ctr">
            <a:solidFill>
              <a:schemeClr val="tx1"/>
            </a:solidFill>
            <a:prstDash val="solid"/>
            <a:miter lim="800000"/>
            <a:headEnd type="triangle" w="med" len="med"/>
            <a:tailEnd type="triangle" w="med" len="med"/>
          </a:ln>
          <a:effectLst/>
        </p:spPr>
      </p:cxnSp>
      <p:sp>
        <p:nvSpPr>
          <p:cNvPr id="39" name="TextBox 38">
            <a:extLst>
              <a:ext uri="{FF2B5EF4-FFF2-40B4-BE49-F238E27FC236}">
                <a16:creationId xmlns:a16="http://schemas.microsoft.com/office/drawing/2014/main" id="{7E9C967E-CA4C-850A-62CB-5DE950A23873}"/>
              </a:ext>
            </a:extLst>
          </p:cNvPr>
          <p:cNvSpPr txBox="1"/>
          <p:nvPr/>
        </p:nvSpPr>
        <p:spPr>
          <a:xfrm>
            <a:off x="4077996" y="4154770"/>
            <a:ext cx="72006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Same</a:t>
            </a:r>
          </a:p>
        </p:txBody>
      </p:sp>
      <p:sp>
        <p:nvSpPr>
          <p:cNvPr id="5" name="TextBox 4">
            <a:extLst>
              <a:ext uri="{FF2B5EF4-FFF2-40B4-BE49-F238E27FC236}">
                <a16:creationId xmlns:a16="http://schemas.microsoft.com/office/drawing/2014/main" id="{00C2DAE5-B22C-B23F-1EE6-F4246A6A7510}"/>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101270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a:extLst>
              <a:ext uri="{FF2B5EF4-FFF2-40B4-BE49-F238E27FC236}">
                <a16:creationId xmlns:a16="http://schemas.microsoft.com/office/drawing/2014/main" id="{96B95D72-350A-6E1A-7B48-C2AED7686A3F}"/>
              </a:ext>
            </a:extLst>
          </p:cNvPr>
          <p:cNvPicPr>
            <a:picLocks noGrp="1" noChangeAspect="1"/>
          </p:cNvPicPr>
          <p:nvPr>
            <p:ph sz="quarter" idx="11"/>
          </p:nvPr>
        </p:nvPicPr>
        <p:blipFill>
          <a:blip r:embed="rId2" cstate="print"/>
          <a:stretch>
            <a:fillRect/>
          </a:stretch>
        </p:blipFill>
        <p:spPr>
          <a:xfrm>
            <a:off x="200967" y="1501554"/>
            <a:ext cx="2415538" cy="1882775"/>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99CF6BB4-9447-25FA-3457-39FE8E20A9EF}"/>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3FFBEF43-DE49-1510-F393-F25DF13771CB}"/>
              </a:ext>
            </a:extLst>
          </p:cNvPr>
          <p:cNvSpPr>
            <a:spLocks noGrp="1"/>
          </p:cNvSpPr>
          <p:nvPr>
            <p:ph type="title"/>
          </p:nvPr>
        </p:nvSpPr>
        <p:spPr/>
        <p:txBody>
          <a:bodyPr/>
          <a:lstStyle/>
          <a:p>
            <a:r>
              <a:rPr lang="en-US" sz="1800" b="1" dirty="0">
                <a:effectLst/>
                <a:latin typeface="Arial" panose="020B0604020202020204" pitchFamily="34" charset="0"/>
                <a:cs typeface="Arial" panose="020B0604020202020204" pitchFamily="34" charset="0"/>
              </a:rPr>
              <a:t>Alerts, Notifications, and Logs</a:t>
            </a:r>
            <a:endParaRPr lang="en-US"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01576C9-35AC-4901-5F81-5D72FE89EA8D}"/>
              </a:ext>
            </a:extLst>
          </p:cNvPr>
          <p:cNvGrpSpPr/>
          <p:nvPr/>
        </p:nvGrpSpPr>
        <p:grpSpPr>
          <a:xfrm>
            <a:off x="1376459" y="2735703"/>
            <a:ext cx="3091742" cy="1943099"/>
            <a:chOff x="267588" y="3495675"/>
            <a:chExt cx="3304287" cy="1990726"/>
          </a:xfrm>
        </p:grpSpPr>
        <p:sp>
          <p:nvSpPr>
            <p:cNvPr id="6" name="TextBox 5">
              <a:extLst>
                <a:ext uri="{FF2B5EF4-FFF2-40B4-BE49-F238E27FC236}">
                  <a16:creationId xmlns:a16="http://schemas.microsoft.com/office/drawing/2014/main" id="{AC6C2F29-A2E9-19BC-B4D5-EBBC5097A75D}"/>
                </a:ext>
              </a:extLst>
            </p:cNvPr>
            <p:cNvSpPr txBox="1"/>
            <p:nvPr/>
          </p:nvSpPr>
          <p:spPr>
            <a:xfrm>
              <a:off x="2543175" y="3584333"/>
              <a:ext cx="1028700" cy="283788"/>
            </a:xfrm>
            <a:prstGeom prst="rect">
              <a:avLst/>
            </a:prstGeom>
            <a:noFill/>
          </p:spPr>
          <p:txBody>
            <a:bodyPr wrap="square" rtlCol="0">
              <a:spAutoFit/>
            </a:bodyPr>
            <a:lstStyle/>
            <a:p>
              <a:r>
                <a:rPr lang="en-US" sz="1200" b="1" i="0" dirty="0">
                  <a:solidFill>
                    <a:srgbClr val="333333"/>
                  </a:solidFill>
                  <a:effectLst/>
                  <a:latin typeface="Arial" panose="020B0604020202020204" pitchFamily="34" charset="0"/>
                  <a:cs typeface="Arial" panose="020B0604020202020204" pitchFamily="34" charset="0"/>
                </a:rPr>
                <a:t>ARCH0485</a:t>
              </a:r>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DAA4CF1-817A-EAF6-0556-16509F17B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588" y="3495675"/>
              <a:ext cx="3181185" cy="1990726"/>
            </a:xfrm>
            <a:prstGeom prst="rect">
              <a:avLst/>
            </a:prstGeom>
            <a:ln>
              <a:noFill/>
            </a:ln>
            <a:effectLst>
              <a:outerShdw blurRad="292100" dist="139700" dir="2700000" algn="tl" rotWithShape="0">
                <a:srgbClr val="333333">
                  <a:alpha val="65000"/>
                </a:srgbClr>
              </a:outerShdw>
            </a:effectLst>
          </p:spPr>
        </p:pic>
      </p:grpSp>
      <p:pic>
        <p:nvPicPr>
          <p:cNvPr id="9" name="Picture 8">
            <a:extLst>
              <a:ext uri="{FF2B5EF4-FFF2-40B4-BE49-F238E27FC236}">
                <a16:creationId xmlns:a16="http://schemas.microsoft.com/office/drawing/2014/main" id="{EE09C749-D4D5-1465-4EFC-3E3A1752FCBD}"/>
              </a:ext>
            </a:extLst>
          </p:cNvPr>
          <p:cNvPicPr>
            <a:picLocks noChangeAspect="1"/>
          </p:cNvPicPr>
          <p:nvPr/>
        </p:nvPicPr>
        <p:blipFill>
          <a:blip r:embed="rId4"/>
          <a:stretch>
            <a:fillRect/>
          </a:stretch>
        </p:blipFill>
        <p:spPr>
          <a:xfrm>
            <a:off x="758433" y="4244632"/>
            <a:ext cx="2603675" cy="1726239"/>
          </a:xfrm>
          <a:prstGeom prst="rect">
            <a:avLst/>
          </a:prstGeom>
          <a:ln>
            <a:noFill/>
          </a:ln>
          <a:effectLst>
            <a:outerShdw blurRad="292100" dist="139700" dir="2700000" algn="tl" rotWithShape="0">
              <a:srgbClr val="333333">
                <a:alpha val="65000"/>
              </a:srgbClr>
            </a:outerShdw>
          </a:effectLst>
        </p:spPr>
      </p:pic>
      <p:sp>
        <p:nvSpPr>
          <p:cNvPr id="12" name="Content Placeholder 3">
            <a:extLst>
              <a:ext uri="{FF2B5EF4-FFF2-40B4-BE49-F238E27FC236}">
                <a16:creationId xmlns:a16="http://schemas.microsoft.com/office/drawing/2014/main" id="{B996DD28-2EA3-BF30-82AD-1A608D925FC4}"/>
              </a:ext>
            </a:extLst>
          </p:cNvPr>
          <p:cNvSpPr txBox="1">
            <a:spLocks/>
          </p:cNvSpPr>
          <p:nvPr/>
        </p:nvSpPr>
        <p:spPr bwMode="auto">
          <a:xfrm>
            <a:off x="4431164" y="838744"/>
            <a:ext cx="7760835" cy="57939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1800" b="1" kern="0" dirty="0">
                <a:latin typeface="Arial" panose="020B0604020202020204" pitchFamily="34" charset="0"/>
                <a:cs typeface="Arial" panose="020B0604020202020204" pitchFamily="34" charset="0"/>
              </a:rPr>
              <a:t>Commonality may not be evident until after it’s done and fielded</a:t>
            </a:r>
          </a:p>
          <a:p>
            <a:pPr marL="623888" lvl="1" indent="-279400"/>
            <a:r>
              <a:rPr lang="en-US" sz="1600" kern="0" dirty="0">
                <a:latin typeface="Arial" panose="020B0604020202020204" pitchFamily="34" charset="0"/>
                <a:cs typeface="Arial" panose="020B0604020202020204" pitchFamily="34" charset="0"/>
              </a:rPr>
              <a:t>Especially true for bespoke engineering to satisfy unique user needs </a:t>
            </a:r>
          </a:p>
          <a:p>
            <a:pPr marL="623888" lvl="1" indent="-279400"/>
            <a:r>
              <a:rPr lang="en-US" sz="1600" dirty="0">
                <a:effectLst/>
                <a:latin typeface="Arial" panose="020B0604020202020204" pitchFamily="34" charset="0"/>
                <a:ea typeface="Times New Roman" panose="02020603050405020304" pitchFamily="18" charset="0"/>
                <a:cs typeface="Arial" panose="020B0604020202020204" pitchFamily="34" charset="0"/>
              </a:rPr>
              <a:t>Redundancy due to capabilities developed by programs to meet specific needs with no apparent overlap: </a:t>
            </a:r>
            <a:r>
              <a:rPr lang="en-US" sz="1600" i="1" kern="0" dirty="0">
                <a:latin typeface="Arial" panose="020B0604020202020204" pitchFamily="34" charset="0"/>
                <a:cs typeface="Arial" panose="020B0604020202020204" pitchFamily="34" charset="0"/>
              </a:rPr>
              <a:t>event logging, safety alarms, entity location notifications, admin troubleshooting, historical database query tools</a:t>
            </a:r>
          </a:p>
          <a:p>
            <a:pPr marL="623888" lvl="1" indent="-279400"/>
            <a:r>
              <a:rPr lang="en-US" sz="1600" kern="0" dirty="0">
                <a:latin typeface="Arial" panose="020B0604020202020204" pitchFamily="34" charset="0"/>
                <a:cs typeface="Arial" panose="020B0604020202020204" pitchFamily="34" charset="0"/>
              </a:rPr>
              <a:t>Growing usage of simple tools from engineering to admin and user tools </a:t>
            </a:r>
          </a:p>
          <a:p>
            <a:pPr marL="623888" lvl="1" indent="-279400"/>
            <a:r>
              <a:rPr lang="en-US" sz="1600" kern="0" dirty="0">
                <a:latin typeface="Arial" panose="020B0604020202020204" pitchFamily="34" charset="0"/>
                <a:cs typeface="Arial" panose="020B0604020202020204" pitchFamily="34" charset="0"/>
              </a:rPr>
              <a:t>Capabilities expanded to support AAR artifact generation</a:t>
            </a:r>
          </a:p>
          <a:p>
            <a:pPr marL="623888" lvl="1" indent="-279400"/>
            <a:endParaRPr lang="en-US" sz="1600" kern="0" dirty="0">
              <a:latin typeface="Arial" panose="020B0604020202020204" pitchFamily="34" charset="0"/>
              <a:cs typeface="Arial" panose="020B0604020202020204" pitchFamily="34" charset="0"/>
            </a:endParaRPr>
          </a:p>
          <a:p>
            <a:r>
              <a:rPr lang="en-US" sz="1800" b="1" kern="0" dirty="0">
                <a:latin typeface="Arial" panose="020B0604020202020204" pitchFamily="34" charset="0"/>
                <a:cs typeface="Arial" panose="020B0604020202020204" pitchFamily="34" charset="0"/>
              </a:rPr>
              <a:t>Consolidation occurred during web-based service development</a:t>
            </a:r>
          </a:p>
          <a:p>
            <a:pPr marL="623888" lvl="1" indent="-279400"/>
            <a:r>
              <a:rPr lang="en-US" sz="1600" kern="0" dirty="0">
                <a:latin typeface="Arial" panose="020B0604020202020204" pitchFamily="34" charset="0"/>
                <a:cs typeface="Arial" panose="020B0604020202020204" pitchFamily="34" charset="0"/>
              </a:rPr>
              <a:t>Genericized human readable, time based, logging and filtering tools </a:t>
            </a:r>
          </a:p>
          <a:p>
            <a:pPr marL="623888" lvl="1" indent="-279400"/>
            <a:r>
              <a:rPr lang="en-US" sz="1600" kern="0" dirty="0">
                <a:latin typeface="Arial" panose="020B0604020202020204" pitchFamily="34" charset="0"/>
                <a:cs typeface="Arial" panose="020B0604020202020204" pitchFamily="34" charset="0"/>
              </a:rPr>
              <a:t>Started with a new MVP shared with the product line after analysis of current offerings </a:t>
            </a:r>
          </a:p>
          <a:p>
            <a:pPr marL="623888" lvl="1" indent="-279400"/>
            <a:r>
              <a:rPr lang="en-US" sz="1600" kern="0" dirty="0">
                <a:latin typeface="Arial" panose="020B0604020202020204" pitchFamily="34" charset="0"/>
                <a:cs typeface="Arial" panose="020B0604020202020204" pitchFamily="34" charset="0"/>
              </a:rPr>
              <a:t>Expansion of capabilities improved usage after MVP based on individual product needs</a:t>
            </a:r>
          </a:p>
          <a:p>
            <a:pPr marL="623888" lvl="1" indent="-279400"/>
            <a:endParaRPr lang="en-US" sz="1600" kern="0" dirty="0">
              <a:latin typeface="Arial" panose="020B0604020202020204" pitchFamily="34" charset="0"/>
              <a:cs typeface="Arial" panose="020B0604020202020204" pitchFamily="34" charset="0"/>
            </a:endParaRPr>
          </a:p>
          <a:p>
            <a:r>
              <a:rPr lang="en-US" sz="1800" b="1" dirty="0">
                <a:effectLst/>
                <a:latin typeface="Arial" panose="020B0604020202020204" pitchFamily="34" charset="0"/>
                <a:ea typeface="Times New Roman" panose="02020603050405020304" pitchFamily="18" charset="0"/>
                <a:cs typeface="Arial" panose="020B0604020202020204" pitchFamily="34" charset="0"/>
              </a:rPr>
              <a:t>There is value in allowing different users to deploy overlapping and redundant capabilities to satisfy user needs</a:t>
            </a:r>
          </a:p>
          <a:p>
            <a:pPr marL="623888" lvl="1" indent="-279400"/>
            <a:r>
              <a:rPr lang="en-US" sz="1600" kern="0" dirty="0">
                <a:latin typeface="Arial" panose="020B0604020202020204" pitchFamily="34" charset="0"/>
                <a:cs typeface="Arial" panose="020B0604020202020204" pitchFamily="34" charset="0"/>
              </a:rPr>
              <a:t>Collaboration with full visibility of the portfolio and development efforts. </a:t>
            </a:r>
          </a:p>
          <a:p>
            <a:pPr marL="623888" lvl="1" indent="-279400"/>
            <a:r>
              <a:rPr lang="en-US" sz="1600" kern="0" dirty="0">
                <a:latin typeface="Arial" panose="020B0604020202020204" pitchFamily="34" charset="0"/>
                <a:cs typeface="Arial" panose="020B0604020202020204" pitchFamily="34" charset="0"/>
              </a:rPr>
              <a:t>No team was forced into a solution, and all teams got what they wanted.</a:t>
            </a:r>
          </a:p>
        </p:txBody>
      </p:sp>
      <p:sp>
        <p:nvSpPr>
          <p:cNvPr id="13" name="TextBox 12">
            <a:extLst>
              <a:ext uri="{FF2B5EF4-FFF2-40B4-BE49-F238E27FC236}">
                <a16:creationId xmlns:a16="http://schemas.microsoft.com/office/drawing/2014/main" id="{7D5657F6-969A-E440-DF7B-1E4207CBCA02}"/>
              </a:ext>
            </a:extLst>
          </p:cNvPr>
          <p:cNvSpPr txBox="1"/>
          <p:nvPr/>
        </p:nvSpPr>
        <p:spPr>
          <a:xfrm>
            <a:off x="122166" y="882922"/>
            <a:ext cx="31335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One of many logging, alerts, alarms, troubleshooting tools</a:t>
            </a:r>
          </a:p>
        </p:txBody>
      </p:sp>
      <p:sp>
        <p:nvSpPr>
          <p:cNvPr id="14" name="TextBox 13">
            <a:extLst>
              <a:ext uri="{FF2B5EF4-FFF2-40B4-BE49-F238E27FC236}">
                <a16:creationId xmlns:a16="http://schemas.microsoft.com/office/drawing/2014/main" id="{C8432D1E-A5BA-99CB-5D2B-6A7F859E5B00}"/>
              </a:ext>
            </a:extLst>
          </p:cNvPr>
          <p:cNvSpPr txBox="1"/>
          <p:nvPr/>
        </p:nvSpPr>
        <p:spPr>
          <a:xfrm>
            <a:off x="3590151" y="2442941"/>
            <a:ext cx="79286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MVP </a:t>
            </a:r>
          </a:p>
        </p:txBody>
      </p:sp>
      <p:sp>
        <p:nvSpPr>
          <p:cNvPr id="15" name="TextBox 14">
            <a:extLst>
              <a:ext uri="{FF2B5EF4-FFF2-40B4-BE49-F238E27FC236}">
                <a16:creationId xmlns:a16="http://schemas.microsoft.com/office/drawing/2014/main" id="{8FF183FD-47D8-C23D-1452-0C079606B6F7}"/>
              </a:ext>
            </a:extLst>
          </p:cNvPr>
          <p:cNvSpPr txBox="1"/>
          <p:nvPr/>
        </p:nvSpPr>
        <p:spPr>
          <a:xfrm>
            <a:off x="571990" y="5970871"/>
            <a:ext cx="297655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Capability expansion by teams </a:t>
            </a:r>
          </a:p>
        </p:txBody>
      </p:sp>
      <p:sp>
        <p:nvSpPr>
          <p:cNvPr id="4" name="TextBox 3">
            <a:extLst>
              <a:ext uri="{FF2B5EF4-FFF2-40B4-BE49-F238E27FC236}">
                <a16:creationId xmlns:a16="http://schemas.microsoft.com/office/drawing/2014/main" id="{0CC5584B-9303-9283-468B-5FC5EB10995C}"/>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172475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AC6552-65DA-56BC-3D32-0D466B57F936}"/>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14</a:t>
            </a:fld>
            <a:endParaRPr lang="en-US" dirty="0"/>
          </a:p>
        </p:txBody>
      </p:sp>
      <p:sp>
        <p:nvSpPr>
          <p:cNvPr id="3" name="Title 2">
            <a:extLst>
              <a:ext uri="{FF2B5EF4-FFF2-40B4-BE49-F238E27FC236}">
                <a16:creationId xmlns:a16="http://schemas.microsoft.com/office/drawing/2014/main" id="{D9218D9B-A25C-081C-C873-0F425CCD7F5A}"/>
              </a:ext>
            </a:extLst>
          </p:cNvPr>
          <p:cNvSpPr>
            <a:spLocks noGrp="1"/>
          </p:cNvSpPr>
          <p:nvPr>
            <p:ph type="title"/>
          </p:nvPr>
        </p:nvSpPr>
        <p:spPr>
          <a:xfrm>
            <a:off x="2397039" y="0"/>
            <a:ext cx="7416800" cy="795130"/>
          </a:xfrm>
        </p:spPr>
        <p:txBody>
          <a:bodyPr/>
          <a:lstStyle/>
          <a:p>
            <a:r>
              <a:rPr lang="en-US" dirty="0"/>
              <a:t>Conclusion</a:t>
            </a:r>
          </a:p>
        </p:txBody>
      </p:sp>
      <p:sp>
        <p:nvSpPr>
          <p:cNvPr id="4" name="Content Placeholder 3">
            <a:extLst>
              <a:ext uri="{FF2B5EF4-FFF2-40B4-BE49-F238E27FC236}">
                <a16:creationId xmlns:a16="http://schemas.microsoft.com/office/drawing/2014/main" id="{F05153AE-8565-CA9B-3176-73C918A68ABC}"/>
              </a:ext>
            </a:extLst>
          </p:cNvPr>
          <p:cNvSpPr>
            <a:spLocks noGrp="1"/>
          </p:cNvSpPr>
          <p:nvPr>
            <p:ph sz="quarter" idx="11"/>
          </p:nvPr>
        </p:nvSpPr>
        <p:spPr>
          <a:xfrm>
            <a:off x="480132" y="1046715"/>
            <a:ext cx="11250613" cy="5075237"/>
          </a:xfrm>
        </p:spPr>
        <p:txBody>
          <a:bodyPr/>
          <a:lstStyle/>
          <a:p>
            <a:r>
              <a:rPr lang="en-US" sz="2000" dirty="0"/>
              <a:t>Err on the side innovation. </a:t>
            </a:r>
          </a:p>
          <a:p>
            <a:pPr lvl="1"/>
            <a:r>
              <a:rPr lang="en-US" sz="1800" dirty="0"/>
              <a:t>At best it will invite something needed at worst you gain experience </a:t>
            </a:r>
          </a:p>
          <a:p>
            <a:pPr lvl="1"/>
            <a:r>
              <a:rPr lang="en-US" sz="1800" dirty="0"/>
              <a:t>Change must be justified by a team with a need, so that development will be used by real users with real needs </a:t>
            </a:r>
          </a:p>
          <a:p>
            <a:pPr lvl="1"/>
            <a:r>
              <a:rPr lang="en-US" sz="1800" dirty="0"/>
              <a:t>Let success drive future adoption; do not mandate usage by others </a:t>
            </a:r>
          </a:p>
          <a:p>
            <a:pPr lvl="1"/>
            <a:r>
              <a:rPr lang="en-US" sz="1800" dirty="0"/>
              <a:t>Encourage open dialog between teams to broaden awareness before design/implementation  </a:t>
            </a:r>
          </a:p>
          <a:p>
            <a:r>
              <a:rPr lang="en-US" sz="2400" dirty="0"/>
              <a:t>Innovative in manner that induces excitement and balances program risks</a:t>
            </a:r>
          </a:p>
          <a:p>
            <a:pPr lvl="1"/>
            <a:r>
              <a:rPr lang="en-US" sz="1800" dirty="0"/>
              <a:t>Decompose existing solutions to replacing them, and allow growth based on strategic investment, avoid “if you make it, they will come” type investments</a:t>
            </a:r>
          </a:p>
          <a:p>
            <a:pPr lvl="1"/>
            <a:r>
              <a:rPr lang="en-US" sz="1800" dirty="0"/>
              <a:t>Start with an MVP</a:t>
            </a:r>
          </a:p>
          <a:p>
            <a:pPr lvl="1"/>
            <a:r>
              <a:rPr lang="en-US" sz="1800" dirty="0"/>
              <a:t>Allow assets to grow over time</a:t>
            </a:r>
          </a:p>
          <a:p>
            <a:pPr lvl="1"/>
            <a:r>
              <a:rPr lang="en-US" sz="1800" dirty="0"/>
              <a:t>Gain consensus with the community early; foster co-developer support with shared objectives and goals</a:t>
            </a:r>
          </a:p>
          <a:p>
            <a:r>
              <a:rPr lang="en-US" sz="2000" dirty="0"/>
              <a:t>People want to help but they don’t want to be told what to do. </a:t>
            </a:r>
          </a:p>
          <a:p>
            <a:pPr lvl="1"/>
            <a:r>
              <a:rPr lang="en-US" sz="1800" dirty="0"/>
              <a:t>Give people choice and encourage them to bring innovative solutions that solve broader problems</a:t>
            </a:r>
          </a:p>
          <a:p>
            <a:pPr lvl="1"/>
            <a:r>
              <a:rPr lang="en-US" sz="1800" dirty="0"/>
              <a:t>Drive a culture of collaboration and inclusion to build on the work of others </a:t>
            </a:r>
          </a:p>
          <a:p>
            <a:pPr lvl="1"/>
            <a:r>
              <a:rPr lang="en-US" sz="1800" dirty="0"/>
              <a:t>Recognize that developers greatly over-estimate how much users will love their products</a:t>
            </a:r>
          </a:p>
          <a:p>
            <a:pPr lvl="1"/>
            <a:endParaRPr lang="en-US" sz="1800" dirty="0"/>
          </a:p>
        </p:txBody>
      </p:sp>
      <p:sp>
        <p:nvSpPr>
          <p:cNvPr id="5" name="TextBox 4">
            <a:extLst>
              <a:ext uri="{FF2B5EF4-FFF2-40B4-BE49-F238E27FC236}">
                <a16:creationId xmlns:a16="http://schemas.microsoft.com/office/drawing/2014/main" id="{62BCE101-B45F-3BD1-0095-1B4ECE02DC4C}"/>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71173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7DC870BA-1F62-9661-6A80-D2C2B2440FFF}"/>
              </a:ext>
            </a:extLst>
          </p:cNvPr>
          <p:cNvGrpSpPr/>
          <p:nvPr/>
        </p:nvGrpSpPr>
        <p:grpSpPr>
          <a:xfrm>
            <a:off x="624347" y="2930154"/>
            <a:ext cx="2921460" cy="3078776"/>
            <a:chOff x="3677736" y="1991940"/>
            <a:chExt cx="3939086" cy="4054295"/>
          </a:xfrm>
        </p:grpSpPr>
        <p:grpSp>
          <p:nvGrpSpPr>
            <p:cNvPr id="43" name="Group 42">
              <a:extLst>
                <a:ext uri="{FF2B5EF4-FFF2-40B4-BE49-F238E27FC236}">
                  <a16:creationId xmlns:a16="http://schemas.microsoft.com/office/drawing/2014/main" id="{4ACD88E4-606B-6D50-7B59-762C36A1B881}"/>
                </a:ext>
              </a:extLst>
            </p:cNvPr>
            <p:cNvGrpSpPr/>
            <p:nvPr/>
          </p:nvGrpSpPr>
          <p:grpSpPr>
            <a:xfrm>
              <a:off x="3677736" y="1991940"/>
              <a:ext cx="3939086" cy="4054295"/>
              <a:chOff x="2394832" y="780032"/>
              <a:chExt cx="3939086" cy="4054295"/>
            </a:xfrm>
          </p:grpSpPr>
          <p:grpSp>
            <p:nvGrpSpPr>
              <p:cNvPr id="125" name="Group 124">
                <a:extLst>
                  <a:ext uri="{FF2B5EF4-FFF2-40B4-BE49-F238E27FC236}">
                    <a16:creationId xmlns:a16="http://schemas.microsoft.com/office/drawing/2014/main" id="{0D3EA3E4-8783-3B7D-9D27-F865760ECF06}"/>
                  </a:ext>
                </a:extLst>
              </p:cNvPr>
              <p:cNvGrpSpPr/>
              <p:nvPr/>
            </p:nvGrpSpPr>
            <p:grpSpPr>
              <a:xfrm>
                <a:off x="2394832" y="780032"/>
                <a:ext cx="3939086" cy="4054295"/>
                <a:chOff x="2394832" y="780032"/>
                <a:chExt cx="3939086" cy="4054295"/>
              </a:xfrm>
            </p:grpSpPr>
            <p:sp>
              <p:nvSpPr>
                <p:cNvPr id="129" name="Rectangle 287">
                  <a:extLst>
                    <a:ext uri="{FF2B5EF4-FFF2-40B4-BE49-F238E27FC236}">
                      <a16:creationId xmlns:a16="http://schemas.microsoft.com/office/drawing/2014/main" id="{1E335E8F-BDA2-7F02-2A35-8ED2196C5762}"/>
                    </a:ext>
                  </a:extLst>
                </p:cNvPr>
                <p:cNvSpPr/>
                <p:nvPr/>
              </p:nvSpPr>
              <p:spPr>
                <a:xfrm>
                  <a:off x="2394832" y="780032"/>
                  <a:ext cx="1845926" cy="2058223"/>
                </a:xfrm>
                <a:custGeom>
                  <a:avLst/>
                  <a:gdLst>
                    <a:gd name="connsiteX0" fmla="*/ 0 w 1972741"/>
                    <a:gd name="connsiteY0" fmla="*/ 0 h 1010334"/>
                    <a:gd name="connsiteX1" fmla="*/ 1972741 w 1972741"/>
                    <a:gd name="connsiteY1" fmla="*/ 0 h 1010334"/>
                    <a:gd name="connsiteX2" fmla="*/ 1972741 w 1972741"/>
                    <a:gd name="connsiteY2" fmla="*/ 1010334 h 1010334"/>
                    <a:gd name="connsiteX3" fmla="*/ 0 w 1972741"/>
                    <a:gd name="connsiteY3" fmla="*/ 1010334 h 1010334"/>
                    <a:gd name="connsiteX4" fmla="*/ 0 w 1972741"/>
                    <a:gd name="connsiteY4" fmla="*/ 0 h 1010334"/>
                    <a:gd name="connsiteX0" fmla="*/ 0 w 1972741"/>
                    <a:gd name="connsiteY0" fmla="*/ 0 h 2058223"/>
                    <a:gd name="connsiteX1" fmla="*/ 1972741 w 1972741"/>
                    <a:gd name="connsiteY1" fmla="*/ 0 h 2058223"/>
                    <a:gd name="connsiteX2" fmla="*/ 1972741 w 1972741"/>
                    <a:gd name="connsiteY2" fmla="*/ 1010334 h 2058223"/>
                    <a:gd name="connsiteX3" fmla="*/ 353746 w 1972741"/>
                    <a:gd name="connsiteY3" fmla="*/ 2058223 h 2058223"/>
                    <a:gd name="connsiteX4" fmla="*/ 0 w 1972741"/>
                    <a:gd name="connsiteY4" fmla="*/ 0 h 2058223"/>
                    <a:gd name="connsiteX0" fmla="*/ 0 w 1845926"/>
                    <a:gd name="connsiteY0" fmla="*/ 233606 h 2058223"/>
                    <a:gd name="connsiteX1" fmla="*/ 1845926 w 1845926"/>
                    <a:gd name="connsiteY1" fmla="*/ 0 h 2058223"/>
                    <a:gd name="connsiteX2" fmla="*/ 1845926 w 1845926"/>
                    <a:gd name="connsiteY2" fmla="*/ 1010334 h 2058223"/>
                    <a:gd name="connsiteX3" fmla="*/ 226931 w 1845926"/>
                    <a:gd name="connsiteY3" fmla="*/ 2058223 h 2058223"/>
                    <a:gd name="connsiteX4" fmla="*/ 0 w 1845926"/>
                    <a:gd name="connsiteY4" fmla="*/ 233606 h 205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926" h="2058223">
                      <a:moveTo>
                        <a:pt x="0" y="233606"/>
                      </a:moveTo>
                      <a:lnTo>
                        <a:pt x="1845926" y="0"/>
                      </a:lnTo>
                      <a:lnTo>
                        <a:pt x="1845926" y="1010334"/>
                      </a:lnTo>
                      <a:lnTo>
                        <a:pt x="226931" y="2058223"/>
                      </a:lnTo>
                      <a:lnTo>
                        <a:pt x="0" y="233606"/>
                      </a:lnTo>
                      <a:close/>
                    </a:path>
                  </a:pathLst>
                </a:custGeom>
                <a:gradFill flip="none" rotWithShape="1">
                  <a:gsLst>
                    <a:gs pos="71000">
                      <a:schemeClr val="bg1">
                        <a:lumMod val="85000"/>
                      </a:schemeClr>
                    </a:gs>
                    <a:gs pos="9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287">
                  <a:extLst>
                    <a:ext uri="{FF2B5EF4-FFF2-40B4-BE49-F238E27FC236}">
                      <a16:creationId xmlns:a16="http://schemas.microsoft.com/office/drawing/2014/main" id="{B9FE2472-F624-EC79-D902-6784B3731B57}"/>
                    </a:ext>
                  </a:extLst>
                </p:cNvPr>
                <p:cNvSpPr/>
                <p:nvPr/>
              </p:nvSpPr>
              <p:spPr>
                <a:xfrm flipH="1">
                  <a:off x="4239180" y="793759"/>
                  <a:ext cx="2094738" cy="1882966"/>
                </a:xfrm>
                <a:custGeom>
                  <a:avLst/>
                  <a:gdLst>
                    <a:gd name="connsiteX0" fmla="*/ 0 w 1972741"/>
                    <a:gd name="connsiteY0" fmla="*/ 0 h 1010334"/>
                    <a:gd name="connsiteX1" fmla="*/ 1972741 w 1972741"/>
                    <a:gd name="connsiteY1" fmla="*/ 0 h 1010334"/>
                    <a:gd name="connsiteX2" fmla="*/ 1972741 w 1972741"/>
                    <a:gd name="connsiteY2" fmla="*/ 1010334 h 1010334"/>
                    <a:gd name="connsiteX3" fmla="*/ 0 w 1972741"/>
                    <a:gd name="connsiteY3" fmla="*/ 1010334 h 1010334"/>
                    <a:gd name="connsiteX4" fmla="*/ 0 w 1972741"/>
                    <a:gd name="connsiteY4" fmla="*/ 0 h 1010334"/>
                    <a:gd name="connsiteX0" fmla="*/ 0 w 1972741"/>
                    <a:gd name="connsiteY0" fmla="*/ 0 h 2058223"/>
                    <a:gd name="connsiteX1" fmla="*/ 1972741 w 1972741"/>
                    <a:gd name="connsiteY1" fmla="*/ 0 h 2058223"/>
                    <a:gd name="connsiteX2" fmla="*/ 1972741 w 1972741"/>
                    <a:gd name="connsiteY2" fmla="*/ 1010334 h 2058223"/>
                    <a:gd name="connsiteX3" fmla="*/ 353746 w 1972741"/>
                    <a:gd name="connsiteY3" fmla="*/ 2058223 h 2058223"/>
                    <a:gd name="connsiteX4" fmla="*/ 0 w 1972741"/>
                    <a:gd name="connsiteY4" fmla="*/ 0 h 2058223"/>
                    <a:gd name="connsiteX0" fmla="*/ 0 w 1845926"/>
                    <a:gd name="connsiteY0" fmla="*/ 233606 h 2058223"/>
                    <a:gd name="connsiteX1" fmla="*/ 1845926 w 1845926"/>
                    <a:gd name="connsiteY1" fmla="*/ 0 h 2058223"/>
                    <a:gd name="connsiteX2" fmla="*/ 1845926 w 1845926"/>
                    <a:gd name="connsiteY2" fmla="*/ 1010334 h 2058223"/>
                    <a:gd name="connsiteX3" fmla="*/ 226931 w 1845926"/>
                    <a:gd name="connsiteY3" fmla="*/ 2058223 h 2058223"/>
                    <a:gd name="connsiteX4" fmla="*/ 0 w 1845926"/>
                    <a:gd name="connsiteY4" fmla="*/ 233606 h 2058223"/>
                    <a:gd name="connsiteX0" fmla="*/ 0 w 1845926"/>
                    <a:gd name="connsiteY0" fmla="*/ 233606 h 2058223"/>
                    <a:gd name="connsiteX1" fmla="*/ 1845926 w 1845926"/>
                    <a:gd name="connsiteY1" fmla="*/ 0 h 2058223"/>
                    <a:gd name="connsiteX2" fmla="*/ 1845926 w 1845926"/>
                    <a:gd name="connsiteY2" fmla="*/ 862373 h 2058223"/>
                    <a:gd name="connsiteX3" fmla="*/ 226931 w 1845926"/>
                    <a:gd name="connsiteY3" fmla="*/ 2058223 h 2058223"/>
                    <a:gd name="connsiteX4" fmla="*/ 0 w 1845926"/>
                    <a:gd name="connsiteY4" fmla="*/ 233606 h 2058223"/>
                    <a:gd name="connsiteX0" fmla="*/ 0 w 1845926"/>
                    <a:gd name="connsiteY0" fmla="*/ 233606 h 1611554"/>
                    <a:gd name="connsiteX1" fmla="*/ 1845926 w 1845926"/>
                    <a:gd name="connsiteY1" fmla="*/ 0 h 1611554"/>
                    <a:gd name="connsiteX2" fmla="*/ 1845926 w 1845926"/>
                    <a:gd name="connsiteY2" fmla="*/ 862373 h 1611554"/>
                    <a:gd name="connsiteX3" fmla="*/ 59059 w 1845926"/>
                    <a:gd name="connsiteY3" fmla="*/ 1611554 h 1611554"/>
                    <a:gd name="connsiteX4" fmla="*/ 0 w 1845926"/>
                    <a:gd name="connsiteY4" fmla="*/ 233606 h 1611554"/>
                    <a:gd name="connsiteX0" fmla="*/ 0 w 1845926"/>
                    <a:gd name="connsiteY0" fmla="*/ 233606 h 1487705"/>
                    <a:gd name="connsiteX1" fmla="*/ 1845926 w 1845926"/>
                    <a:gd name="connsiteY1" fmla="*/ 0 h 1487705"/>
                    <a:gd name="connsiteX2" fmla="*/ 1845926 w 1845926"/>
                    <a:gd name="connsiteY2" fmla="*/ 862373 h 1487705"/>
                    <a:gd name="connsiteX3" fmla="*/ 82142 w 1845926"/>
                    <a:gd name="connsiteY3" fmla="*/ 1487705 h 1487705"/>
                    <a:gd name="connsiteX4" fmla="*/ 0 w 1845926"/>
                    <a:gd name="connsiteY4" fmla="*/ 233606 h 1487705"/>
                    <a:gd name="connsiteX0" fmla="*/ 0 w 1845926"/>
                    <a:gd name="connsiteY0" fmla="*/ 233606 h 1605463"/>
                    <a:gd name="connsiteX1" fmla="*/ 1845926 w 1845926"/>
                    <a:gd name="connsiteY1" fmla="*/ 0 h 1605463"/>
                    <a:gd name="connsiteX2" fmla="*/ 1845926 w 1845926"/>
                    <a:gd name="connsiteY2" fmla="*/ 862373 h 1605463"/>
                    <a:gd name="connsiteX3" fmla="*/ 69552 w 1845926"/>
                    <a:gd name="connsiteY3" fmla="*/ 1605463 h 1605463"/>
                    <a:gd name="connsiteX4" fmla="*/ 0 w 1845926"/>
                    <a:gd name="connsiteY4" fmla="*/ 233606 h 160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926" h="1605463">
                      <a:moveTo>
                        <a:pt x="0" y="233606"/>
                      </a:moveTo>
                      <a:lnTo>
                        <a:pt x="1845926" y="0"/>
                      </a:lnTo>
                      <a:lnTo>
                        <a:pt x="1845926" y="862373"/>
                      </a:lnTo>
                      <a:lnTo>
                        <a:pt x="69552" y="1605463"/>
                      </a:lnTo>
                      <a:lnTo>
                        <a:pt x="0" y="233606"/>
                      </a:lnTo>
                      <a:close/>
                    </a:path>
                  </a:pathLst>
                </a:custGeom>
                <a:gradFill flip="none" rotWithShape="1">
                  <a:gsLst>
                    <a:gs pos="71000">
                      <a:schemeClr val="bg1">
                        <a:lumMod val="85000"/>
                      </a:schemeClr>
                    </a:gs>
                    <a:gs pos="9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287">
                  <a:extLst>
                    <a:ext uri="{FF2B5EF4-FFF2-40B4-BE49-F238E27FC236}">
                      <a16:creationId xmlns:a16="http://schemas.microsoft.com/office/drawing/2014/main" id="{5408153A-7D31-7DC8-4D4F-26183AC69EC1}"/>
                    </a:ext>
                  </a:extLst>
                </p:cNvPr>
                <p:cNvSpPr/>
                <p:nvPr/>
              </p:nvSpPr>
              <p:spPr>
                <a:xfrm flipH="1">
                  <a:off x="2629463" y="1786268"/>
                  <a:ext cx="3622040" cy="3048059"/>
                </a:xfrm>
                <a:custGeom>
                  <a:avLst/>
                  <a:gdLst>
                    <a:gd name="connsiteX0" fmla="*/ 0 w 1972741"/>
                    <a:gd name="connsiteY0" fmla="*/ 0 h 1010334"/>
                    <a:gd name="connsiteX1" fmla="*/ 1972741 w 1972741"/>
                    <a:gd name="connsiteY1" fmla="*/ 0 h 1010334"/>
                    <a:gd name="connsiteX2" fmla="*/ 1972741 w 1972741"/>
                    <a:gd name="connsiteY2" fmla="*/ 1010334 h 1010334"/>
                    <a:gd name="connsiteX3" fmla="*/ 0 w 1972741"/>
                    <a:gd name="connsiteY3" fmla="*/ 1010334 h 1010334"/>
                    <a:gd name="connsiteX4" fmla="*/ 0 w 1972741"/>
                    <a:gd name="connsiteY4" fmla="*/ 0 h 1010334"/>
                    <a:gd name="connsiteX0" fmla="*/ 0 w 1972741"/>
                    <a:gd name="connsiteY0" fmla="*/ 0 h 2058223"/>
                    <a:gd name="connsiteX1" fmla="*/ 1972741 w 1972741"/>
                    <a:gd name="connsiteY1" fmla="*/ 0 h 2058223"/>
                    <a:gd name="connsiteX2" fmla="*/ 1972741 w 1972741"/>
                    <a:gd name="connsiteY2" fmla="*/ 1010334 h 2058223"/>
                    <a:gd name="connsiteX3" fmla="*/ 353746 w 1972741"/>
                    <a:gd name="connsiteY3" fmla="*/ 2058223 h 2058223"/>
                    <a:gd name="connsiteX4" fmla="*/ 0 w 1972741"/>
                    <a:gd name="connsiteY4" fmla="*/ 0 h 2058223"/>
                    <a:gd name="connsiteX0" fmla="*/ 0 w 1845926"/>
                    <a:gd name="connsiteY0" fmla="*/ 233606 h 2058223"/>
                    <a:gd name="connsiteX1" fmla="*/ 1845926 w 1845926"/>
                    <a:gd name="connsiteY1" fmla="*/ 0 h 2058223"/>
                    <a:gd name="connsiteX2" fmla="*/ 1845926 w 1845926"/>
                    <a:gd name="connsiteY2" fmla="*/ 1010334 h 2058223"/>
                    <a:gd name="connsiteX3" fmla="*/ 226931 w 1845926"/>
                    <a:gd name="connsiteY3" fmla="*/ 2058223 h 2058223"/>
                    <a:gd name="connsiteX4" fmla="*/ 0 w 1845926"/>
                    <a:gd name="connsiteY4" fmla="*/ 233606 h 2058223"/>
                    <a:gd name="connsiteX0" fmla="*/ 0 w 1845926"/>
                    <a:gd name="connsiteY0" fmla="*/ 233606 h 2058223"/>
                    <a:gd name="connsiteX1" fmla="*/ 1845926 w 1845926"/>
                    <a:gd name="connsiteY1" fmla="*/ 0 h 2058223"/>
                    <a:gd name="connsiteX2" fmla="*/ 1845926 w 1845926"/>
                    <a:gd name="connsiteY2" fmla="*/ 862373 h 2058223"/>
                    <a:gd name="connsiteX3" fmla="*/ 226931 w 1845926"/>
                    <a:gd name="connsiteY3" fmla="*/ 2058223 h 2058223"/>
                    <a:gd name="connsiteX4" fmla="*/ 0 w 1845926"/>
                    <a:gd name="connsiteY4" fmla="*/ 233606 h 2058223"/>
                    <a:gd name="connsiteX0" fmla="*/ 0 w 1845926"/>
                    <a:gd name="connsiteY0" fmla="*/ 836831 h 2661448"/>
                    <a:gd name="connsiteX1" fmla="*/ 1475382 w 1845926"/>
                    <a:gd name="connsiteY1" fmla="*/ 0 h 2661448"/>
                    <a:gd name="connsiteX2" fmla="*/ 1845926 w 1845926"/>
                    <a:gd name="connsiteY2" fmla="*/ 1465598 h 2661448"/>
                    <a:gd name="connsiteX3" fmla="*/ 226931 w 1845926"/>
                    <a:gd name="connsiteY3" fmla="*/ 2661448 h 2661448"/>
                    <a:gd name="connsiteX4" fmla="*/ 0 w 1845926"/>
                    <a:gd name="connsiteY4" fmla="*/ 836831 h 2661448"/>
                    <a:gd name="connsiteX0" fmla="*/ 0 w 2881098"/>
                    <a:gd name="connsiteY0" fmla="*/ 836831 h 2661448"/>
                    <a:gd name="connsiteX1" fmla="*/ 1475382 w 2881098"/>
                    <a:gd name="connsiteY1" fmla="*/ 0 h 2661448"/>
                    <a:gd name="connsiteX2" fmla="*/ 2881098 w 2881098"/>
                    <a:gd name="connsiteY2" fmla="*/ 885137 h 2661448"/>
                    <a:gd name="connsiteX3" fmla="*/ 226931 w 2881098"/>
                    <a:gd name="connsiteY3" fmla="*/ 2661448 h 2661448"/>
                    <a:gd name="connsiteX4" fmla="*/ 0 w 2881098"/>
                    <a:gd name="connsiteY4" fmla="*/ 836831 h 2661448"/>
                    <a:gd name="connsiteX0" fmla="*/ 0 w 3028139"/>
                    <a:gd name="connsiteY0" fmla="*/ 1189661 h 2661448"/>
                    <a:gd name="connsiteX1" fmla="*/ 1622423 w 3028139"/>
                    <a:gd name="connsiteY1" fmla="*/ 0 h 2661448"/>
                    <a:gd name="connsiteX2" fmla="*/ 3028139 w 3028139"/>
                    <a:gd name="connsiteY2" fmla="*/ 885137 h 2661448"/>
                    <a:gd name="connsiteX3" fmla="*/ 373972 w 3028139"/>
                    <a:gd name="connsiteY3" fmla="*/ 2661448 h 2661448"/>
                    <a:gd name="connsiteX4" fmla="*/ 0 w 3028139"/>
                    <a:gd name="connsiteY4" fmla="*/ 1189661 h 2661448"/>
                    <a:gd name="connsiteX0" fmla="*/ 0 w 3028139"/>
                    <a:gd name="connsiteY0" fmla="*/ 1189661 h 2598849"/>
                    <a:gd name="connsiteX1" fmla="*/ 1622423 w 3028139"/>
                    <a:gd name="connsiteY1" fmla="*/ 0 h 2598849"/>
                    <a:gd name="connsiteX2" fmla="*/ 3028139 w 3028139"/>
                    <a:gd name="connsiteY2" fmla="*/ 885137 h 2598849"/>
                    <a:gd name="connsiteX3" fmla="*/ 1444435 w 3028139"/>
                    <a:gd name="connsiteY3" fmla="*/ 2598849 h 2598849"/>
                    <a:gd name="connsiteX4" fmla="*/ 0 w 3028139"/>
                    <a:gd name="connsiteY4" fmla="*/ 1189661 h 2598849"/>
                    <a:gd name="connsiteX0" fmla="*/ 0 w 3191815"/>
                    <a:gd name="connsiteY0" fmla="*/ 759235 h 2598849"/>
                    <a:gd name="connsiteX1" fmla="*/ 1786099 w 3191815"/>
                    <a:gd name="connsiteY1" fmla="*/ 0 h 2598849"/>
                    <a:gd name="connsiteX2" fmla="*/ 3191815 w 3191815"/>
                    <a:gd name="connsiteY2" fmla="*/ 885137 h 2598849"/>
                    <a:gd name="connsiteX3" fmla="*/ 1608111 w 3191815"/>
                    <a:gd name="connsiteY3" fmla="*/ 2598849 h 2598849"/>
                    <a:gd name="connsiteX4" fmla="*/ 0 w 3191815"/>
                    <a:gd name="connsiteY4" fmla="*/ 759235 h 2598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815" h="2598849">
                      <a:moveTo>
                        <a:pt x="0" y="759235"/>
                      </a:moveTo>
                      <a:lnTo>
                        <a:pt x="1786099" y="0"/>
                      </a:lnTo>
                      <a:lnTo>
                        <a:pt x="3191815" y="885137"/>
                      </a:lnTo>
                      <a:lnTo>
                        <a:pt x="1608111" y="2598849"/>
                      </a:lnTo>
                      <a:lnTo>
                        <a:pt x="0" y="759235"/>
                      </a:lnTo>
                      <a:close/>
                    </a:path>
                  </a:pathLst>
                </a:custGeom>
                <a:gradFill flip="none" rotWithShape="1">
                  <a:gsLst>
                    <a:gs pos="21000">
                      <a:schemeClr val="bg1">
                        <a:lumMod val="85000"/>
                      </a:schemeClr>
                    </a:gs>
                    <a:gs pos="55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6" name="Straight Connector 125">
                <a:extLst>
                  <a:ext uri="{FF2B5EF4-FFF2-40B4-BE49-F238E27FC236}">
                    <a16:creationId xmlns:a16="http://schemas.microsoft.com/office/drawing/2014/main" id="{5B1D0E64-103E-59A7-CA27-88EF7EC9E580}"/>
                  </a:ext>
                </a:extLst>
              </p:cNvPr>
              <p:cNvCxnSpPr>
                <a:cxnSpLocks/>
                <a:stCxn id="129" idx="1"/>
                <a:endCxn id="131" idx="1"/>
              </p:cNvCxnSpPr>
              <p:nvPr/>
            </p:nvCxnSpPr>
            <p:spPr>
              <a:xfrm flipH="1">
                <a:off x="4224656" y="780032"/>
                <a:ext cx="16102" cy="100623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9A46B5F7-6DD4-C7F6-263C-6697CCB0B297}"/>
                  </a:ext>
                </a:extLst>
              </p:cNvPr>
              <p:cNvCxnSpPr>
                <a:cxnSpLocks/>
                <a:stCxn id="131" idx="2"/>
                <a:endCxn id="131" idx="1"/>
              </p:cNvCxnSpPr>
              <p:nvPr/>
            </p:nvCxnSpPr>
            <p:spPr>
              <a:xfrm flipV="1">
                <a:off x="2629463" y="1786268"/>
                <a:ext cx="1595193" cy="1038133"/>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2600684F-A29F-730E-1C75-D6C3B99B0D4B}"/>
                  </a:ext>
                </a:extLst>
              </p:cNvPr>
              <p:cNvCxnSpPr>
                <a:cxnSpLocks/>
                <a:endCxn id="131" idx="1"/>
              </p:cNvCxnSpPr>
              <p:nvPr/>
            </p:nvCxnSpPr>
            <p:spPr>
              <a:xfrm flipH="1" flipV="1">
                <a:off x="4224656" y="1786268"/>
                <a:ext cx="2026791" cy="889669"/>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120ECD2-A495-C5E7-DEF4-576F5178FB90}"/>
                </a:ext>
              </a:extLst>
            </p:cNvPr>
            <p:cNvGrpSpPr/>
            <p:nvPr/>
          </p:nvGrpSpPr>
          <p:grpSpPr>
            <a:xfrm>
              <a:off x="5933055" y="3084322"/>
              <a:ext cx="444180" cy="430464"/>
              <a:chOff x="4099833" y="1712206"/>
              <a:chExt cx="444180" cy="430464"/>
            </a:xfrm>
          </p:grpSpPr>
          <p:sp>
            <p:nvSpPr>
              <p:cNvPr id="121" name="Hexagon 120">
                <a:extLst>
                  <a:ext uri="{FF2B5EF4-FFF2-40B4-BE49-F238E27FC236}">
                    <a16:creationId xmlns:a16="http://schemas.microsoft.com/office/drawing/2014/main" id="{F4076B12-1276-2A02-2D95-ED4C3495CEB0}"/>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a:extLst>
                  <a:ext uri="{FF2B5EF4-FFF2-40B4-BE49-F238E27FC236}">
                    <a16:creationId xmlns:a16="http://schemas.microsoft.com/office/drawing/2014/main" id="{41585195-7080-B341-2B55-8AA6E5F779B3}"/>
                  </a:ext>
                </a:extLst>
              </p:cNvPr>
              <p:cNvCxnSpPr>
                <a:cxnSpLocks/>
                <a:stCxn id="121"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23" name="Straight Connector 122">
                <a:extLst>
                  <a:ext uri="{FF2B5EF4-FFF2-40B4-BE49-F238E27FC236}">
                    <a16:creationId xmlns:a16="http://schemas.microsoft.com/office/drawing/2014/main" id="{03EA1624-78E5-0514-2E61-7F714552B91A}"/>
                  </a:ext>
                </a:extLst>
              </p:cNvPr>
              <p:cNvCxnSpPr>
                <a:cxnSpLocks/>
                <a:stCxn id="121"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24" name="Straight Connector 123">
                <a:extLst>
                  <a:ext uri="{FF2B5EF4-FFF2-40B4-BE49-F238E27FC236}">
                    <a16:creationId xmlns:a16="http://schemas.microsoft.com/office/drawing/2014/main" id="{4043F6D8-D8C8-B4BE-18F6-0B245718FEBF}"/>
                  </a:ext>
                </a:extLst>
              </p:cNvPr>
              <p:cNvCxnSpPr>
                <a:cxnSpLocks/>
                <a:stCxn id="121"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45" name="Group 44">
              <a:extLst>
                <a:ext uri="{FF2B5EF4-FFF2-40B4-BE49-F238E27FC236}">
                  <a16:creationId xmlns:a16="http://schemas.microsoft.com/office/drawing/2014/main" id="{E297F17D-9675-8394-8DC8-BA0107EBCC8B}"/>
                </a:ext>
              </a:extLst>
            </p:cNvPr>
            <p:cNvGrpSpPr/>
            <p:nvPr/>
          </p:nvGrpSpPr>
          <p:grpSpPr>
            <a:xfrm>
              <a:off x="6533200" y="3485861"/>
              <a:ext cx="256284" cy="248370"/>
              <a:chOff x="4099833" y="1712206"/>
              <a:chExt cx="444180" cy="430464"/>
            </a:xfrm>
          </p:grpSpPr>
          <p:sp>
            <p:nvSpPr>
              <p:cNvPr id="117" name="Hexagon 116">
                <a:extLst>
                  <a:ext uri="{FF2B5EF4-FFF2-40B4-BE49-F238E27FC236}">
                    <a16:creationId xmlns:a16="http://schemas.microsoft.com/office/drawing/2014/main" id="{A21CB5CC-D8F6-519B-E122-6BFF0D900ADE}"/>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BF428BE0-E865-2C2A-0114-3EBE37BE0918}"/>
                  </a:ext>
                </a:extLst>
              </p:cNvPr>
              <p:cNvCxnSpPr>
                <a:cxnSpLocks/>
                <a:stCxn id="117"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19" name="Straight Connector 118">
                <a:extLst>
                  <a:ext uri="{FF2B5EF4-FFF2-40B4-BE49-F238E27FC236}">
                    <a16:creationId xmlns:a16="http://schemas.microsoft.com/office/drawing/2014/main" id="{63E6C9A8-BB2A-F045-A1A9-85D3239084B3}"/>
                  </a:ext>
                </a:extLst>
              </p:cNvPr>
              <p:cNvCxnSpPr>
                <a:cxnSpLocks/>
                <a:stCxn id="117"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20" name="Straight Connector 119">
                <a:extLst>
                  <a:ext uri="{FF2B5EF4-FFF2-40B4-BE49-F238E27FC236}">
                    <a16:creationId xmlns:a16="http://schemas.microsoft.com/office/drawing/2014/main" id="{CD4444A3-ABC4-8489-B73D-B0084D266542}"/>
                  </a:ext>
                </a:extLst>
              </p:cNvPr>
              <p:cNvCxnSpPr>
                <a:cxnSpLocks/>
                <a:stCxn id="117"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46" name="Group 45">
              <a:extLst>
                <a:ext uri="{FF2B5EF4-FFF2-40B4-BE49-F238E27FC236}">
                  <a16:creationId xmlns:a16="http://schemas.microsoft.com/office/drawing/2014/main" id="{CD2C77A4-5195-DE4D-D42B-81AA63B801CD}"/>
                </a:ext>
              </a:extLst>
            </p:cNvPr>
            <p:cNvGrpSpPr/>
            <p:nvPr/>
          </p:nvGrpSpPr>
          <p:grpSpPr>
            <a:xfrm>
              <a:off x="6360133" y="2919770"/>
              <a:ext cx="283498" cy="274744"/>
              <a:chOff x="4099833" y="1712206"/>
              <a:chExt cx="444180" cy="430464"/>
            </a:xfrm>
          </p:grpSpPr>
          <p:sp>
            <p:nvSpPr>
              <p:cNvPr id="112" name="Hexagon 111">
                <a:extLst>
                  <a:ext uri="{FF2B5EF4-FFF2-40B4-BE49-F238E27FC236}">
                    <a16:creationId xmlns:a16="http://schemas.microsoft.com/office/drawing/2014/main" id="{B77270CE-E750-8D78-A6ED-B6AEE7F22DF2}"/>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36F3C0AA-8785-9CC4-72FF-4E6E9790D911}"/>
                  </a:ext>
                </a:extLst>
              </p:cNvPr>
              <p:cNvCxnSpPr>
                <a:cxnSpLocks/>
                <a:stCxn id="112"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14" name="Straight Connector 113">
                <a:extLst>
                  <a:ext uri="{FF2B5EF4-FFF2-40B4-BE49-F238E27FC236}">
                    <a16:creationId xmlns:a16="http://schemas.microsoft.com/office/drawing/2014/main" id="{83654F13-588E-2AFE-EFF8-D77B8182F80B}"/>
                  </a:ext>
                </a:extLst>
              </p:cNvPr>
              <p:cNvCxnSpPr>
                <a:cxnSpLocks/>
                <a:stCxn id="112"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15" name="Straight Connector 114">
                <a:extLst>
                  <a:ext uri="{FF2B5EF4-FFF2-40B4-BE49-F238E27FC236}">
                    <a16:creationId xmlns:a16="http://schemas.microsoft.com/office/drawing/2014/main" id="{05E6E9CE-9689-ED18-8695-876788B3FA44}"/>
                  </a:ext>
                </a:extLst>
              </p:cNvPr>
              <p:cNvCxnSpPr>
                <a:cxnSpLocks/>
                <a:stCxn id="112"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47" name="Group 46">
              <a:extLst>
                <a:ext uri="{FF2B5EF4-FFF2-40B4-BE49-F238E27FC236}">
                  <a16:creationId xmlns:a16="http://schemas.microsoft.com/office/drawing/2014/main" id="{EF50D953-158C-9A5C-1EA6-5DD9AA341F07}"/>
                </a:ext>
              </a:extLst>
            </p:cNvPr>
            <p:cNvGrpSpPr/>
            <p:nvPr/>
          </p:nvGrpSpPr>
          <p:grpSpPr>
            <a:xfrm>
              <a:off x="5805285" y="2455390"/>
              <a:ext cx="283498" cy="274744"/>
              <a:chOff x="4099833" y="1712206"/>
              <a:chExt cx="444180" cy="430464"/>
            </a:xfrm>
          </p:grpSpPr>
          <p:sp>
            <p:nvSpPr>
              <p:cNvPr id="108" name="Hexagon 107">
                <a:extLst>
                  <a:ext uri="{FF2B5EF4-FFF2-40B4-BE49-F238E27FC236}">
                    <a16:creationId xmlns:a16="http://schemas.microsoft.com/office/drawing/2014/main" id="{9F10EB53-0C68-D96C-538C-E8A829FB4448}"/>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41435639-83AF-E9F7-416D-3A80D4AB5036}"/>
                  </a:ext>
                </a:extLst>
              </p:cNvPr>
              <p:cNvCxnSpPr>
                <a:cxnSpLocks/>
                <a:stCxn id="108"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10" name="Straight Connector 109">
                <a:extLst>
                  <a:ext uri="{FF2B5EF4-FFF2-40B4-BE49-F238E27FC236}">
                    <a16:creationId xmlns:a16="http://schemas.microsoft.com/office/drawing/2014/main" id="{3A851537-B72C-93B8-5E7D-B95696FA3D61}"/>
                  </a:ext>
                </a:extLst>
              </p:cNvPr>
              <p:cNvCxnSpPr>
                <a:cxnSpLocks/>
                <a:stCxn id="108"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11" name="Straight Connector 110">
                <a:extLst>
                  <a:ext uri="{FF2B5EF4-FFF2-40B4-BE49-F238E27FC236}">
                    <a16:creationId xmlns:a16="http://schemas.microsoft.com/office/drawing/2014/main" id="{E1A4630B-5895-5423-E789-E5DD06460C0E}"/>
                  </a:ext>
                </a:extLst>
              </p:cNvPr>
              <p:cNvCxnSpPr>
                <a:cxnSpLocks/>
                <a:stCxn id="108"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48" name="Group 47">
              <a:extLst>
                <a:ext uri="{FF2B5EF4-FFF2-40B4-BE49-F238E27FC236}">
                  <a16:creationId xmlns:a16="http://schemas.microsoft.com/office/drawing/2014/main" id="{1192391A-2357-ACCB-A10A-6FAE7067CD12}"/>
                </a:ext>
              </a:extLst>
            </p:cNvPr>
            <p:cNvGrpSpPr/>
            <p:nvPr/>
          </p:nvGrpSpPr>
          <p:grpSpPr>
            <a:xfrm>
              <a:off x="5309561" y="2819904"/>
              <a:ext cx="444180" cy="430464"/>
              <a:chOff x="4099833" y="1712206"/>
              <a:chExt cx="444180" cy="430464"/>
            </a:xfrm>
          </p:grpSpPr>
          <p:sp>
            <p:nvSpPr>
              <p:cNvPr id="49" name="Hexagon 48">
                <a:extLst>
                  <a:ext uri="{FF2B5EF4-FFF2-40B4-BE49-F238E27FC236}">
                    <a16:creationId xmlns:a16="http://schemas.microsoft.com/office/drawing/2014/main" id="{E1213529-8E2F-E436-B31E-C01B3FB81AC1}"/>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9BF70DC3-FCAE-EEA0-2F3A-966BDF6E6F4D}"/>
                  </a:ext>
                </a:extLst>
              </p:cNvPr>
              <p:cNvCxnSpPr>
                <a:cxnSpLocks/>
                <a:stCxn id="4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222E410A-8DA2-CF11-B710-BA2C976F5C1B}"/>
                  </a:ext>
                </a:extLst>
              </p:cNvPr>
              <p:cNvCxnSpPr>
                <a:cxnSpLocks/>
                <a:stCxn id="4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52" name="Straight Connector 51">
                <a:extLst>
                  <a:ext uri="{FF2B5EF4-FFF2-40B4-BE49-F238E27FC236}">
                    <a16:creationId xmlns:a16="http://schemas.microsoft.com/office/drawing/2014/main" id="{F883A835-C9F9-58A2-5EC6-7BFA4A7F9BCE}"/>
                  </a:ext>
                </a:extLst>
              </p:cNvPr>
              <p:cNvCxnSpPr>
                <a:cxnSpLocks/>
                <a:stCxn id="4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53" name="Group 52">
              <a:extLst>
                <a:ext uri="{FF2B5EF4-FFF2-40B4-BE49-F238E27FC236}">
                  <a16:creationId xmlns:a16="http://schemas.microsoft.com/office/drawing/2014/main" id="{967B6C02-3A60-D284-6F24-C4D156181360}"/>
                </a:ext>
              </a:extLst>
            </p:cNvPr>
            <p:cNvGrpSpPr/>
            <p:nvPr/>
          </p:nvGrpSpPr>
          <p:grpSpPr>
            <a:xfrm>
              <a:off x="4699781" y="3092731"/>
              <a:ext cx="594970" cy="576598"/>
              <a:chOff x="4099833" y="1712206"/>
              <a:chExt cx="444180" cy="430464"/>
            </a:xfrm>
          </p:grpSpPr>
          <p:sp>
            <p:nvSpPr>
              <p:cNvPr id="54" name="Hexagon 53">
                <a:extLst>
                  <a:ext uri="{FF2B5EF4-FFF2-40B4-BE49-F238E27FC236}">
                    <a16:creationId xmlns:a16="http://schemas.microsoft.com/office/drawing/2014/main" id="{A9343BD1-9B68-3582-CE71-E6EE031A3719}"/>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B5F48AEB-B4C3-E8D6-9200-E439BF733D8B}"/>
                  </a:ext>
                </a:extLst>
              </p:cNvPr>
              <p:cNvCxnSpPr>
                <a:cxnSpLocks/>
                <a:stCxn id="5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56" name="Straight Connector 55">
                <a:extLst>
                  <a:ext uri="{FF2B5EF4-FFF2-40B4-BE49-F238E27FC236}">
                    <a16:creationId xmlns:a16="http://schemas.microsoft.com/office/drawing/2014/main" id="{BB043B33-5F3D-C1E7-C91C-5B9ACDFB176C}"/>
                  </a:ext>
                </a:extLst>
              </p:cNvPr>
              <p:cNvCxnSpPr>
                <a:cxnSpLocks/>
                <a:stCxn id="5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57" name="Straight Connector 56">
                <a:extLst>
                  <a:ext uri="{FF2B5EF4-FFF2-40B4-BE49-F238E27FC236}">
                    <a16:creationId xmlns:a16="http://schemas.microsoft.com/office/drawing/2014/main" id="{E5194A15-B13D-8799-081B-F42A4D29C703}"/>
                  </a:ext>
                </a:extLst>
              </p:cNvPr>
              <p:cNvCxnSpPr>
                <a:cxnSpLocks/>
                <a:stCxn id="5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58" name="Group 57">
              <a:extLst>
                <a:ext uri="{FF2B5EF4-FFF2-40B4-BE49-F238E27FC236}">
                  <a16:creationId xmlns:a16="http://schemas.microsoft.com/office/drawing/2014/main" id="{21DE9D9E-47A2-C1B7-669E-98497DA2F6EE}"/>
                </a:ext>
              </a:extLst>
            </p:cNvPr>
            <p:cNvGrpSpPr/>
            <p:nvPr/>
          </p:nvGrpSpPr>
          <p:grpSpPr>
            <a:xfrm>
              <a:off x="5014970" y="3473018"/>
              <a:ext cx="283498" cy="274744"/>
              <a:chOff x="4099833" y="1712206"/>
              <a:chExt cx="444180" cy="430464"/>
            </a:xfrm>
          </p:grpSpPr>
          <p:sp>
            <p:nvSpPr>
              <p:cNvPr id="59" name="Hexagon 58">
                <a:extLst>
                  <a:ext uri="{FF2B5EF4-FFF2-40B4-BE49-F238E27FC236}">
                    <a16:creationId xmlns:a16="http://schemas.microsoft.com/office/drawing/2014/main" id="{93EECEAE-5FE1-B3E1-84B9-ADF6CACD83E5}"/>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820C812D-86AA-07A1-395C-E506A9E21059}"/>
                  </a:ext>
                </a:extLst>
              </p:cNvPr>
              <p:cNvCxnSpPr>
                <a:cxnSpLocks/>
                <a:stCxn id="5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61" name="Straight Connector 60">
                <a:extLst>
                  <a:ext uri="{FF2B5EF4-FFF2-40B4-BE49-F238E27FC236}">
                    <a16:creationId xmlns:a16="http://schemas.microsoft.com/office/drawing/2014/main" id="{848BE31E-206F-BEF6-CF6B-0227E31E4E85}"/>
                  </a:ext>
                </a:extLst>
              </p:cNvPr>
              <p:cNvCxnSpPr>
                <a:cxnSpLocks/>
                <a:stCxn id="5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62" name="Straight Connector 61">
                <a:extLst>
                  <a:ext uri="{FF2B5EF4-FFF2-40B4-BE49-F238E27FC236}">
                    <a16:creationId xmlns:a16="http://schemas.microsoft.com/office/drawing/2014/main" id="{F84A20DE-B672-D405-F154-CE2BD717B306}"/>
                  </a:ext>
                </a:extLst>
              </p:cNvPr>
              <p:cNvCxnSpPr>
                <a:cxnSpLocks/>
                <a:stCxn id="5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63" name="Group 62">
              <a:extLst>
                <a:ext uri="{FF2B5EF4-FFF2-40B4-BE49-F238E27FC236}">
                  <a16:creationId xmlns:a16="http://schemas.microsoft.com/office/drawing/2014/main" id="{E42CEBE8-4F35-DF9F-01C7-F7078382AD87}"/>
                </a:ext>
              </a:extLst>
            </p:cNvPr>
            <p:cNvGrpSpPr/>
            <p:nvPr/>
          </p:nvGrpSpPr>
          <p:grpSpPr>
            <a:xfrm>
              <a:off x="4754664" y="3484120"/>
              <a:ext cx="283498" cy="274744"/>
              <a:chOff x="4099833" y="1712206"/>
              <a:chExt cx="444180" cy="430464"/>
            </a:xfrm>
          </p:grpSpPr>
          <p:sp>
            <p:nvSpPr>
              <p:cNvPr id="64" name="Hexagon 63">
                <a:extLst>
                  <a:ext uri="{FF2B5EF4-FFF2-40B4-BE49-F238E27FC236}">
                    <a16:creationId xmlns:a16="http://schemas.microsoft.com/office/drawing/2014/main" id="{B4E2B1F0-B8E4-0A4F-1412-9201FF6196ED}"/>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87D3F951-4F4E-86FC-3ACD-ABF7AC64D66B}"/>
                  </a:ext>
                </a:extLst>
              </p:cNvPr>
              <p:cNvCxnSpPr>
                <a:cxnSpLocks/>
                <a:stCxn id="6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66" name="Straight Connector 65">
                <a:extLst>
                  <a:ext uri="{FF2B5EF4-FFF2-40B4-BE49-F238E27FC236}">
                    <a16:creationId xmlns:a16="http://schemas.microsoft.com/office/drawing/2014/main" id="{C1A10F95-FE69-FB1F-6F91-92650A3F1964}"/>
                  </a:ext>
                </a:extLst>
              </p:cNvPr>
              <p:cNvCxnSpPr>
                <a:cxnSpLocks/>
                <a:stCxn id="6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67" name="Straight Connector 66">
                <a:extLst>
                  <a:ext uri="{FF2B5EF4-FFF2-40B4-BE49-F238E27FC236}">
                    <a16:creationId xmlns:a16="http://schemas.microsoft.com/office/drawing/2014/main" id="{CF8F7917-1648-FF2C-FC4C-1A5C617ED925}"/>
                  </a:ext>
                </a:extLst>
              </p:cNvPr>
              <p:cNvCxnSpPr>
                <a:cxnSpLocks/>
                <a:stCxn id="6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68" name="Group 67">
              <a:extLst>
                <a:ext uri="{FF2B5EF4-FFF2-40B4-BE49-F238E27FC236}">
                  <a16:creationId xmlns:a16="http://schemas.microsoft.com/office/drawing/2014/main" id="{9FCD2706-376F-E75F-421E-624CBF369A91}"/>
                </a:ext>
              </a:extLst>
            </p:cNvPr>
            <p:cNvGrpSpPr/>
            <p:nvPr/>
          </p:nvGrpSpPr>
          <p:grpSpPr>
            <a:xfrm>
              <a:off x="4848646" y="3627588"/>
              <a:ext cx="283498" cy="274744"/>
              <a:chOff x="4099833" y="1712206"/>
              <a:chExt cx="444180" cy="430464"/>
            </a:xfrm>
          </p:grpSpPr>
          <p:sp>
            <p:nvSpPr>
              <p:cNvPr id="69" name="Hexagon 68">
                <a:extLst>
                  <a:ext uri="{FF2B5EF4-FFF2-40B4-BE49-F238E27FC236}">
                    <a16:creationId xmlns:a16="http://schemas.microsoft.com/office/drawing/2014/main" id="{DABC606B-A2F6-6588-898B-6CC59A03CDE5}"/>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8A6C73A3-BC4D-EC06-DB55-5231F60D1A27}"/>
                  </a:ext>
                </a:extLst>
              </p:cNvPr>
              <p:cNvCxnSpPr>
                <a:cxnSpLocks/>
                <a:stCxn id="6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71" name="Straight Connector 70">
                <a:extLst>
                  <a:ext uri="{FF2B5EF4-FFF2-40B4-BE49-F238E27FC236}">
                    <a16:creationId xmlns:a16="http://schemas.microsoft.com/office/drawing/2014/main" id="{10E3C672-D4A9-855B-E749-1EAA237D390F}"/>
                  </a:ext>
                </a:extLst>
              </p:cNvPr>
              <p:cNvCxnSpPr>
                <a:cxnSpLocks/>
                <a:stCxn id="6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72" name="Straight Connector 71">
                <a:extLst>
                  <a:ext uri="{FF2B5EF4-FFF2-40B4-BE49-F238E27FC236}">
                    <a16:creationId xmlns:a16="http://schemas.microsoft.com/office/drawing/2014/main" id="{42978745-8E2D-1E10-DA8F-1A1075E56CAD}"/>
                  </a:ext>
                </a:extLst>
              </p:cNvPr>
              <p:cNvCxnSpPr>
                <a:cxnSpLocks/>
                <a:stCxn id="6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73" name="Group 72">
              <a:extLst>
                <a:ext uri="{FF2B5EF4-FFF2-40B4-BE49-F238E27FC236}">
                  <a16:creationId xmlns:a16="http://schemas.microsoft.com/office/drawing/2014/main" id="{ABBC4956-BD8E-6E76-7464-E6164E106772}"/>
                </a:ext>
              </a:extLst>
            </p:cNvPr>
            <p:cNvGrpSpPr/>
            <p:nvPr/>
          </p:nvGrpSpPr>
          <p:grpSpPr>
            <a:xfrm>
              <a:off x="5689188" y="2541076"/>
              <a:ext cx="283498" cy="274744"/>
              <a:chOff x="4099833" y="1712206"/>
              <a:chExt cx="444180" cy="430464"/>
            </a:xfrm>
          </p:grpSpPr>
          <p:sp>
            <p:nvSpPr>
              <p:cNvPr id="74" name="Hexagon 73">
                <a:extLst>
                  <a:ext uri="{FF2B5EF4-FFF2-40B4-BE49-F238E27FC236}">
                    <a16:creationId xmlns:a16="http://schemas.microsoft.com/office/drawing/2014/main" id="{32DCB811-5446-495C-853D-4F919C8B2D33}"/>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351FFB9A-D539-A18D-F608-88980702115A}"/>
                  </a:ext>
                </a:extLst>
              </p:cNvPr>
              <p:cNvCxnSpPr>
                <a:cxnSpLocks/>
                <a:stCxn id="7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76" name="Straight Connector 75">
                <a:extLst>
                  <a:ext uri="{FF2B5EF4-FFF2-40B4-BE49-F238E27FC236}">
                    <a16:creationId xmlns:a16="http://schemas.microsoft.com/office/drawing/2014/main" id="{B883EA2E-1B94-2F4E-A2AB-C24AEC09CA2B}"/>
                  </a:ext>
                </a:extLst>
              </p:cNvPr>
              <p:cNvCxnSpPr>
                <a:cxnSpLocks/>
                <a:stCxn id="7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77" name="Straight Connector 76">
                <a:extLst>
                  <a:ext uri="{FF2B5EF4-FFF2-40B4-BE49-F238E27FC236}">
                    <a16:creationId xmlns:a16="http://schemas.microsoft.com/office/drawing/2014/main" id="{F03A1765-8066-3249-5550-64C180055E6B}"/>
                  </a:ext>
                </a:extLst>
              </p:cNvPr>
              <p:cNvCxnSpPr>
                <a:cxnSpLocks/>
                <a:stCxn id="7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78" name="Group 77">
              <a:extLst>
                <a:ext uri="{FF2B5EF4-FFF2-40B4-BE49-F238E27FC236}">
                  <a16:creationId xmlns:a16="http://schemas.microsoft.com/office/drawing/2014/main" id="{6DD265C5-4820-D55C-1A1A-427126B2C826}"/>
                </a:ext>
              </a:extLst>
            </p:cNvPr>
            <p:cNvGrpSpPr/>
            <p:nvPr/>
          </p:nvGrpSpPr>
          <p:grpSpPr>
            <a:xfrm>
              <a:off x="5947034" y="2529895"/>
              <a:ext cx="283498" cy="274744"/>
              <a:chOff x="4099833" y="1712206"/>
              <a:chExt cx="444180" cy="430464"/>
            </a:xfrm>
          </p:grpSpPr>
          <p:sp>
            <p:nvSpPr>
              <p:cNvPr id="79" name="Hexagon 78">
                <a:extLst>
                  <a:ext uri="{FF2B5EF4-FFF2-40B4-BE49-F238E27FC236}">
                    <a16:creationId xmlns:a16="http://schemas.microsoft.com/office/drawing/2014/main" id="{D7484E29-8382-9D08-5934-BC8347BAF54B}"/>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0BB5A997-A98B-9FA7-1D34-0B7CD21D4404}"/>
                  </a:ext>
                </a:extLst>
              </p:cNvPr>
              <p:cNvCxnSpPr>
                <a:cxnSpLocks/>
                <a:stCxn id="7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81" name="Straight Connector 80">
                <a:extLst>
                  <a:ext uri="{FF2B5EF4-FFF2-40B4-BE49-F238E27FC236}">
                    <a16:creationId xmlns:a16="http://schemas.microsoft.com/office/drawing/2014/main" id="{030E4CB6-BE14-2A3E-04CF-0C571F070628}"/>
                  </a:ext>
                </a:extLst>
              </p:cNvPr>
              <p:cNvCxnSpPr>
                <a:cxnSpLocks/>
                <a:stCxn id="7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82" name="Straight Connector 81">
                <a:extLst>
                  <a:ext uri="{FF2B5EF4-FFF2-40B4-BE49-F238E27FC236}">
                    <a16:creationId xmlns:a16="http://schemas.microsoft.com/office/drawing/2014/main" id="{38952F7E-ADD7-F51F-4EE1-3416F48984F7}"/>
                  </a:ext>
                </a:extLst>
              </p:cNvPr>
              <p:cNvCxnSpPr>
                <a:cxnSpLocks/>
                <a:stCxn id="7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83" name="Group 82">
              <a:extLst>
                <a:ext uri="{FF2B5EF4-FFF2-40B4-BE49-F238E27FC236}">
                  <a16:creationId xmlns:a16="http://schemas.microsoft.com/office/drawing/2014/main" id="{AA66D872-E0BF-14ED-1FEF-C239F118A10A}"/>
                </a:ext>
              </a:extLst>
            </p:cNvPr>
            <p:cNvGrpSpPr/>
            <p:nvPr/>
          </p:nvGrpSpPr>
          <p:grpSpPr>
            <a:xfrm>
              <a:off x="5836878" y="2617552"/>
              <a:ext cx="283498" cy="274744"/>
              <a:chOff x="4099833" y="1712206"/>
              <a:chExt cx="444180" cy="430464"/>
            </a:xfrm>
          </p:grpSpPr>
          <p:sp>
            <p:nvSpPr>
              <p:cNvPr id="84" name="Hexagon 83">
                <a:extLst>
                  <a:ext uri="{FF2B5EF4-FFF2-40B4-BE49-F238E27FC236}">
                    <a16:creationId xmlns:a16="http://schemas.microsoft.com/office/drawing/2014/main" id="{ABAB6E8D-A63E-A8B3-5D5A-24A6BD43F151}"/>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D9E44198-5DD6-54DF-D6D3-E9440A2E3A9A}"/>
                  </a:ext>
                </a:extLst>
              </p:cNvPr>
              <p:cNvCxnSpPr>
                <a:cxnSpLocks/>
                <a:stCxn id="8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86" name="Straight Connector 85">
                <a:extLst>
                  <a:ext uri="{FF2B5EF4-FFF2-40B4-BE49-F238E27FC236}">
                    <a16:creationId xmlns:a16="http://schemas.microsoft.com/office/drawing/2014/main" id="{94C30A62-0155-2DD4-C4F9-041361B188FA}"/>
                  </a:ext>
                </a:extLst>
              </p:cNvPr>
              <p:cNvCxnSpPr>
                <a:cxnSpLocks/>
                <a:stCxn id="8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87" name="Straight Connector 86">
                <a:extLst>
                  <a:ext uri="{FF2B5EF4-FFF2-40B4-BE49-F238E27FC236}">
                    <a16:creationId xmlns:a16="http://schemas.microsoft.com/office/drawing/2014/main" id="{FC8F615E-E348-8695-9052-AA440627C3D6}"/>
                  </a:ext>
                </a:extLst>
              </p:cNvPr>
              <p:cNvCxnSpPr>
                <a:cxnSpLocks/>
                <a:stCxn id="8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88" name="Group 87">
              <a:extLst>
                <a:ext uri="{FF2B5EF4-FFF2-40B4-BE49-F238E27FC236}">
                  <a16:creationId xmlns:a16="http://schemas.microsoft.com/office/drawing/2014/main" id="{C4099174-C4B8-F66B-04DE-4769E1B97824}"/>
                </a:ext>
              </a:extLst>
            </p:cNvPr>
            <p:cNvGrpSpPr/>
            <p:nvPr/>
          </p:nvGrpSpPr>
          <p:grpSpPr>
            <a:xfrm>
              <a:off x="5818162" y="2403177"/>
              <a:ext cx="283498" cy="274744"/>
              <a:chOff x="4099833" y="1712206"/>
              <a:chExt cx="444180" cy="430464"/>
            </a:xfrm>
          </p:grpSpPr>
          <p:sp>
            <p:nvSpPr>
              <p:cNvPr id="89" name="Hexagon 88">
                <a:extLst>
                  <a:ext uri="{FF2B5EF4-FFF2-40B4-BE49-F238E27FC236}">
                    <a16:creationId xmlns:a16="http://schemas.microsoft.com/office/drawing/2014/main" id="{8A99F475-3752-0B3D-CA31-758A4567ABE5}"/>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6F6F38C9-31DD-0954-8E0F-597131D5FFF7}"/>
                  </a:ext>
                </a:extLst>
              </p:cNvPr>
              <p:cNvCxnSpPr>
                <a:cxnSpLocks/>
                <a:stCxn id="8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91" name="Straight Connector 90">
                <a:extLst>
                  <a:ext uri="{FF2B5EF4-FFF2-40B4-BE49-F238E27FC236}">
                    <a16:creationId xmlns:a16="http://schemas.microsoft.com/office/drawing/2014/main" id="{B3CCFF0D-62AD-6881-48EF-239E41B3DE34}"/>
                  </a:ext>
                </a:extLst>
              </p:cNvPr>
              <p:cNvCxnSpPr>
                <a:cxnSpLocks/>
                <a:stCxn id="8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92" name="Straight Connector 91">
                <a:extLst>
                  <a:ext uri="{FF2B5EF4-FFF2-40B4-BE49-F238E27FC236}">
                    <a16:creationId xmlns:a16="http://schemas.microsoft.com/office/drawing/2014/main" id="{A7BB5106-B4E6-B62A-4F46-31B8A3C6501D}"/>
                  </a:ext>
                </a:extLst>
              </p:cNvPr>
              <p:cNvCxnSpPr>
                <a:cxnSpLocks/>
                <a:stCxn id="8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93" name="Group 92">
              <a:extLst>
                <a:ext uri="{FF2B5EF4-FFF2-40B4-BE49-F238E27FC236}">
                  <a16:creationId xmlns:a16="http://schemas.microsoft.com/office/drawing/2014/main" id="{F68376BB-FC5C-FD02-2305-EDCA6DD5F8F8}"/>
                </a:ext>
              </a:extLst>
            </p:cNvPr>
            <p:cNvGrpSpPr/>
            <p:nvPr/>
          </p:nvGrpSpPr>
          <p:grpSpPr>
            <a:xfrm>
              <a:off x="5035134" y="2378557"/>
              <a:ext cx="283498" cy="274744"/>
              <a:chOff x="4099833" y="1712206"/>
              <a:chExt cx="444180" cy="430464"/>
            </a:xfrm>
          </p:grpSpPr>
          <p:sp>
            <p:nvSpPr>
              <p:cNvPr id="94" name="Hexagon 93">
                <a:extLst>
                  <a:ext uri="{FF2B5EF4-FFF2-40B4-BE49-F238E27FC236}">
                    <a16:creationId xmlns:a16="http://schemas.microsoft.com/office/drawing/2014/main" id="{CAA951A2-E955-708D-3AC0-59ED786C4870}"/>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F07B8A50-F49F-F086-E675-912AF3BD4C19}"/>
                  </a:ext>
                </a:extLst>
              </p:cNvPr>
              <p:cNvCxnSpPr>
                <a:cxnSpLocks/>
                <a:stCxn id="9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96" name="Straight Connector 95">
                <a:extLst>
                  <a:ext uri="{FF2B5EF4-FFF2-40B4-BE49-F238E27FC236}">
                    <a16:creationId xmlns:a16="http://schemas.microsoft.com/office/drawing/2014/main" id="{F8527D7D-8E5D-B03D-00D4-8CB06BB04AEA}"/>
                  </a:ext>
                </a:extLst>
              </p:cNvPr>
              <p:cNvCxnSpPr>
                <a:cxnSpLocks/>
                <a:stCxn id="9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97" name="Straight Connector 96">
                <a:extLst>
                  <a:ext uri="{FF2B5EF4-FFF2-40B4-BE49-F238E27FC236}">
                    <a16:creationId xmlns:a16="http://schemas.microsoft.com/office/drawing/2014/main" id="{4D1B2C47-F846-51CF-28B1-4628C867A1B1}"/>
                  </a:ext>
                </a:extLst>
              </p:cNvPr>
              <p:cNvCxnSpPr>
                <a:cxnSpLocks/>
                <a:stCxn id="9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98" name="Group 97">
              <a:extLst>
                <a:ext uri="{FF2B5EF4-FFF2-40B4-BE49-F238E27FC236}">
                  <a16:creationId xmlns:a16="http://schemas.microsoft.com/office/drawing/2014/main" id="{E39D8721-EABB-D672-36F9-0DAFFA2D836C}"/>
                </a:ext>
              </a:extLst>
            </p:cNvPr>
            <p:cNvGrpSpPr/>
            <p:nvPr/>
          </p:nvGrpSpPr>
          <p:grpSpPr>
            <a:xfrm>
              <a:off x="4656663" y="2656303"/>
              <a:ext cx="283498" cy="274744"/>
              <a:chOff x="4099833" y="1712206"/>
              <a:chExt cx="444180" cy="430464"/>
            </a:xfrm>
          </p:grpSpPr>
          <p:sp>
            <p:nvSpPr>
              <p:cNvPr id="99" name="Hexagon 98">
                <a:extLst>
                  <a:ext uri="{FF2B5EF4-FFF2-40B4-BE49-F238E27FC236}">
                    <a16:creationId xmlns:a16="http://schemas.microsoft.com/office/drawing/2014/main" id="{70884533-481C-D52D-D5E2-7346291259B5}"/>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88A350BD-BDCC-D8BF-EA16-CB6FDAD71B51}"/>
                  </a:ext>
                </a:extLst>
              </p:cNvPr>
              <p:cNvCxnSpPr>
                <a:cxnSpLocks/>
                <a:stCxn id="9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01" name="Straight Connector 100">
                <a:extLst>
                  <a:ext uri="{FF2B5EF4-FFF2-40B4-BE49-F238E27FC236}">
                    <a16:creationId xmlns:a16="http://schemas.microsoft.com/office/drawing/2014/main" id="{2431A7F9-6DA1-3387-50B4-C4C58544536C}"/>
                  </a:ext>
                </a:extLst>
              </p:cNvPr>
              <p:cNvCxnSpPr>
                <a:cxnSpLocks/>
                <a:stCxn id="9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02" name="Straight Connector 101">
                <a:extLst>
                  <a:ext uri="{FF2B5EF4-FFF2-40B4-BE49-F238E27FC236}">
                    <a16:creationId xmlns:a16="http://schemas.microsoft.com/office/drawing/2014/main" id="{80E88A13-1029-CB7F-5DDA-D2B0E4A9E603}"/>
                  </a:ext>
                </a:extLst>
              </p:cNvPr>
              <p:cNvCxnSpPr>
                <a:cxnSpLocks/>
                <a:stCxn id="9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03" name="Group 102">
              <a:extLst>
                <a:ext uri="{FF2B5EF4-FFF2-40B4-BE49-F238E27FC236}">
                  <a16:creationId xmlns:a16="http://schemas.microsoft.com/office/drawing/2014/main" id="{C81D0EA6-6FC6-87E0-6669-AAE8B2D4A766}"/>
                </a:ext>
              </a:extLst>
            </p:cNvPr>
            <p:cNvGrpSpPr/>
            <p:nvPr/>
          </p:nvGrpSpPr>
          <p:grpSpPr>
            <a:xfrm>
              <a:off x="5389836" y="3162602"/>
              <a:ext cx="630090" cy="610634"/>
              <a:chOff x="4099833" y="1712206"/>
              <a:chExt cx="444180" cy="430464"/>
            </a:xfrm>
          </p:grpSpPr>
          <p:sp>
            <p:nvSpPr>
              <p:cNvPr id="104" name="Hexagon 103">
                <a:extLst>
                  <a:ext uri="{FF2B5EF4-FFF2-40B4-BE49-F238E27FC236}">
                    <a16:creationId xmlns:a16="http://schemas.microsoft.com/office/drawing/2014/main" id="{BAD1B45A-BCDC-0E0D-C5EF-FFDBF2C43CF2}"/>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420838E0-4084-A328-5FA1-8E82A9D284C5}"/>
                  </a:ext>
                </a:extLst>
              </p:cNvPr>
              <p:cNvCxnSpPr>
                <a:cxnSpLocks/>
                <a:stCxn id="10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06" name="Straight Connector 105">
                <a:extLst>
                  <a:ext uri="{FF2B5EF4-FFF2-40B4-BE49-F238E27FC236}">
                    <a16:creationId xmlns:a16="http://schemas.microsoft.com/office/drawing/2014/main" id="{66694E52-BE70-E55C-BA93-DF2AAFC3CD7B}"/>
                  </a:ext>
                </a:extLst>
              </p:cNvPr>
              <p:cNvCxnSpPr>
                <a:cxnSpLocks/>
                <a:stCxn id="10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07" name="Straight Connector 106">
                <a:extLst>
                  <a:ext uri="{FF2B5EF4-FFF2-40B4-BE49-F238E27FC236}">
                    <a16:creationId xmlns:a16="http://schemas.microsoft.com/office/drawing/2014/main" id="{34F710A5-D82E-5E43-4DF4-660D359D6642}"/>
                  </a:ext>
                </a:extLst>
              </p:cNvPr>
              <p:cNvCxnSpPr>
                <a:cxnSpLocks/>
                <a:stCxn id="10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sp>
        <p:nvSpPr>
          <p:cNvPr id="5" name="Rectangle: Rounded Corners 4">
            <a:extLst>
              <a:ext uri="{FF2B5EF4-FFF2-40B4-BE49-F238E27FC236}">
                <a16:creationId xmlns:a16="http://schemas.microsoft.com/office/drawing/2014/main" id="{F3A1EC32-3908-A1CA-FC0A-CEA0BE4587AB}"/>
              </a:ext>
            </a:extLst>
          </p:cNvPr>
          <p:cNvSpPr/>
          <p:nvPr/>
        </p:nvSpPr>
        <p:spPr bwMode="auto">
          <a:xfrm>
            <a:off x="422644" y="979730"/>
            <a:ext cx="3264196" cy="4253023"/>
          </a:xfrm>
          <a:prstGeom prst="roundRect">
            <a:avLst/>
          </a:prstGeom>
          <a:noFill/>
          <a:ln w="9525" cap="flat" cmpd="sng" algn="ctr">
            <a:solidFill>
              <a:schemeClr val="tx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US" sz="1800" b="1" dirty="0">
                <a:latin typeface="Arial" panose="020B0604020202020204" pitchFamily="34" charset="0"/>
                <a:cs typeface="Arial" panose="020B0604020202020204" pitchFamily="34" charset="0"/>
              </a:rPr>
              <a:t>Efficient use of resources is critical for any organization’s success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7" name="Rectangle: Rounded Corners 6">
            <a:extLst>
              <a:ext uri="{FF2B5EF4-FFF2-40B4-BE49-F238E27FC236}">
                <a16:creationId xmlns:a16="http://schemas.microsoft.com/office/drawing/2014/main" id="{C72802CE-D4EB-1F5A-83A5-B84E3D9F94BD}"/>
              </a:ext>
            </a:extLst>
          </p:cNvPr>
          <p:cNvSpPr/>
          <p:nvPr/>
        </p:nvSpPr>
        <p:spPr bwMode="auto">
          <a:xfrm>
            <a:off x="8565026" y="979730"/>
            <a:ext cx="3264196" cy="4253023"/>
          </a:xfrm>
          <a:prstGeom prst="roundRect">
            <a:avLst/>
          </a:prstGeom>
          <a:noFill/>
          <a:ln w="9525" cap="flat" cmpd="sng" algn="ctr">
            <a:solidFill>
              <a:schemeClr val="tx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US" sz="1800" b="1" dirty="0">
                <a:latin typeface="Arial" panose="020B0604020202020204" pitchFamily="34" charset="0"/>
                <a:cs typeface="Arial" panose="020B0604020202020204" pitchFamily="34" charset="0"/>
              </a:rPr>
              <a:t>Balance is achieved by empowering consolidation decisions at all levels within the organization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6" name="Rectangle: Rounded Corners 5">
            <a:extLst>
              <a:ext uri="{FF2B5EF4-FFF2-40B4-BE49-F238E27FC236}">
                <a16:creationId xmlns:a16="http://schemas.microsoft.com/office/drawing/2014/main" id="{14C43738-063C-B2FC-7C5C-A5B5FE2CBF59}"/>
              </a:ext>
            </a:extLst>
          </p:cNvPr>
          <p:cNvSpPr/>
          <p:nvPr/>
        </p:nvSpPr>
        <p:spPr bwMode="auto">
          <a:xfrm>
            <a:off x="4493835" y="979729"/>
            <a:ext cx="3264196" cy="4253023"/>
          </a:xfrm>
          <a:prstGeom prst="roundRect">
            <a:avLst/>
          </a:prstGeom>
          <a:noFill/>
          <a:ln w="9525" cap="flat" cmpd="sng" algn="ctr">
            <a:solidFill>
              <a:schemeClr val="tx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US" sz="1800" b="1" dirty="0">
                <a:latin typeface="Arial" panose="020B0604020202020204" pitchFamily="34" charset="0"/>
                <a:cs typeface="Arial" panose="020B0604020202020204" pitchFamily="34" charset="0"/>
              </a:rPr>
              <a:t>Total optimization is unachievable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pic>
        <p:nvPicPr>
          <p:cNvPr id="18" name="Picture 17">
            <a:extLst>
              <a:ext uri="{FF2B5EF4-FFF2-40B4-BE49-F238E27FC236}">
                <a16:creationId xmlns:a16="http://schemas.microsoft.com/office/drawing/2014/main" id="{5DCF0B2C-1717-7859-CC1A-ED765FB75309}"/>
              </a:ext>
            </a:extLst>
          </p:cNvPr>
          <p:cNvPicPr>
            <a:picLocks noChangeAspect="1"/>
          </p:cNvPicPr>
          <p:nvPr/>
        </p:nvPicPr>
        <p:blipFill rotWithShape="1">
          <a:blip r:embed="rId3"/>
          <a:srcRect b="14971"/>
          <a:stretch/>
        </p:blipFill>
        <p:spPr>
          <a:xfrm>
            <a:off x="4803585" y="3429000"/>
            <a:ext cx="2852358" cy="1767394"/>
          </a:xfrm>
          <a:custGeom>
            <a:avLst/>
            <a:gdLst>
              <a:gd name="connsiteX0" fmla="*/ 0 w 2577489"/>
              <a:gd name="connsiteY0" fmla="*/ 0 h 1597078"/>
              <a:gd name="connsiteX1" fmla="*/ 1127841 w 2577489"/>
              <a:gd name="connsiteY1" fmla="*/ 0 h 1597078"/>
              <a:gd name="connsiteX2" fmla="*/ 1127841 w 2577489"/>
              <a:gd name="connsiteY2" fmla="*/ 973984 h 1597078"/>
              <a:gd name="connsiteX3" fmla="*/ 1354060 w 2577489"/>
              <a:gd name="connsiteY3" fmla="*/ 973984 h 1597078"/>
              <a:gd name="connsiteX4" fmla="*/ 1354060 w 2577489"/>
              <a:gd name="connsiteY4" fmla="*/ 0 h 1597078"/>
              <a:gd name="connsiteX5" fmla="*/ 2577489 w 2577489"/>
              <a:gd name="connsiteY5" fmla="*/ 0 h 1597078"/>
              <a:gd name="connsiteX6" fmla="*/ 2577489 w 2577489"/>
              <a:gd name="connsiteY6" fmla="*/ 1597078 h 1597078"/>
              <a:gd name="connsiteX7" fmla="*/ 0 w 2577489"/>
              <a:gd name="connsiteY7" fmla="*/ 1597078 h 15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7489" h="1597078">
                <a:moveTo>
                  <a:pt x="0" y="0"/>
                </a:moveTo>
                <a:lnTo>
                  <a:pt x="1127841" y="0"/>
                </a:lnTo>
                <a:lnTo>
                  <a:pt x="1127841" y="973984"/>
                </a:lnTo>
                <a:lnTo>
                  <a:pt x="1354060" y="973984"/>
                </a:lnTo>
                <a:lnTo>
                  <a:pt x="1354060" y="0"/>
                </a:lnTo>
                <a:lnTo>
                  <a:pt x="2577489" y="0"/>
                </a:lnTo>
                <a:lnTo>
                  <a:pt x="2577489" y="1597078"/>
                </a:lnTo>
                <a:lnTo>
                  <a:pt x="0" y="1597078"/>
                </a:lnTo>
                <a:close/>
              </a:path>
            </a:pathLst>
          </a:custGeom>
        </p:spPr>
      </p:pic>
      <p:sp>
        <p:nvSpPr>
          <p:cNvPr id="42" name="Freeform: Shape 41">
            <a:extLst>
              <a:ext uri="{FF2B5EF4-FFF2-40B4-BE49-F238E27FC236}">
                <a16:creationId xmlns:a16="http://schemas.microsoft.com/office/drawing/2014/main" id="{3A2A0C04-6286-632B-5C1F-A926BE05F849}"/>
              </a:ext>
            </a:extLst>
          </p:cNvPr>
          <p:cNvSpPr/>
          <p:nvPr/>
        </p:nvSpPr>
        <p:spPr bwMode="auto">
          <a:xfrm>
            <a:off x="5407340" y="2255128"/>
            <a:ext cx="1338418" cy="2041507"/>
          </a:xfrm>
          <a:custGeom>
            <a:avLst/>
            <a:gdLst>
              <a:gd name="connsiteX0" fmla="*/ 385763 w 1338418"/>
              <a:gd name="connsiteY0" fmla="*/ 0 h 2041507"/>
              <a:gd name="connsiteX1" fmla="*/ 599766 w 1338418"/>
              <a:gd name="connsiteY1" fmla="*/ 0 h 2041507"/>
              <a:gd name="connsiteX2" fmla="*/ 599766 w 1338418"/>
              <a:gd name="connsiteY2" fmla="*/ 736600 h 2041507"/>
              <a:gd name="connsiteX3" fmla="*/ 599722 w 1338418"/>
              <a:gd name="connsiteY3" fmla="*/ 736600 h 2041507"/>
              <a:gd name="connsiteX4" fmla="*/ 610276 w 1338418"/>
              <a:gd name="connsiteY4" fmla="*/ 781471 h 2041507"/>
              <a:gd name="connsiteX5" fmla="*/ 735124 w 1338418"/>
              <a:gd name="connsiteY5" fmla="*/ 924364 h 2041507"/>
              <a:gd name="connsiteX6" fmla="*/ 737110 w 1338418"/>
              <a:gd name="connsiteY6" fmla="*/ 926179 h 2041507"/>
              <a:gd name="connsiteX7" fmla="*/ 740599 w 1338418"/>
              <a:gd name="connsiteY7" fmla="*/ 900154 h 2041507"/>
              <a:gd name="connsiteX8" fmla="*/ 738652 w 1338418"/>
              <a:gd name="connsiteY8" fmla="*/ 900154 h 2041507"/>
              <a:gd name="connsiteX9" fmla="*/ 738652 w 1338418"/>
              <a:gd name="connsiteY9" fmla="*/ 163554 h 2041507"/>
              <a:gd name="connsiteX10" fmla="*/ 952655 w 1338418"/>
              <a:gd name="connsiteY10" fmla="*/ 163554 h 2041507"/>
              <a:gd name="connsiteX11" fmla="*/ 952655 w 1338418"/>
              <a:gd name="connsiteY11" fmla="*/ 894532 h 2041507"/>
              <a:gd name="connsiteX12" fmla="*/ 952655 w 1338418"/>
              <a:gd name="connsiteY12" fmla="*/ 900154 h 2041507"/>
              <a:gd name="connsiteX13" fmla="*/ 952162 w 1338418"/>
              <a:gd name="connsiteY13" fmla="*/ 900154 h 2041507"/>
              <a:gd name="connsiteX14" fmla="*/ 948990 w 1338418"/>
              <a:gd name="connsiteY14" fmla="*/ 936275 h 2041507"/>
              <a:gd name="connsiteX15" fmla="*/ 939856 w 1338418"/>
              <a:gd name="connsiteY15" fmla="*/ 965935 h 2041507"/>
              <a:gd name="connsiteX16" fmla="*/ 927376 w 1338418"/>
              <a:gd name="connsiteY16" fmla="*/ 983507 h 2041507"/>
              <a:gd name="connsiteX17" fmla="*/ 1016191 w 1338418"/>
              <a:gd name="connsiteY17" fmla="*/ 935298 h 2041507"/>
              <a:gd name="connsiteX18" fmla="*/ 1124414 w 1338418"/>
              <a:gd name="connsiteY18" fmla="*/ 821314 h 2041507"/>
              <a:gd name="connsiteX19" fmla="*/ 1124415 w 1338418"/>
              <a:gd name="connsiteY19" fmla="*/ 821314 h 2041507"/>
              <a:gd name="connsiteX20" fmla="*/ 1124415 w 1338418"/>
              <a:gd name="connsiteY20" fmla="*/ 83636 h 2041507"/>
              <a:gd name="connsiteX21" fmla="*/ 1338418 w 1338418"/>
              <a:gd name="connsiteY21" fmla="*/ 83636 h 2041507"/>
              <a:gd name="connsiteX22" fmla="*/ 1338418 w 1338418"/>
              <a:gd name="connsiteY22" fmla="*/ 842141 h 2041507"/>
              <a:gd name="connsiteX23" fmla="*/ 1332239 w 1338418"/>
              <a:gd name="connsiteY23" fmla="*/ 842141 h 2041507"/>
              <a:gd name="connsiteX24" fmla="*/ 1330700 w 1338418"/>
              <a:gd name="connsiteY24" fmla="*/ 851985 h 2041507"/>
              <a:gd name="connsiteX25" fmla="*/ 880953 w 1338418"/>
              <a:gd name="connsiteY25" fmla="*/ 1202141 h 2041507"/>
              <a:gd name="connsiteX26" fmla="*/ 878527 w 1338418"/>
              <a:gd name="connsiteY26" fmla="*/ 1218249 h 2041507"/>
              <a:gd name="connsiteX27" fmla="*/ 878527 w 1338418"/>
              <a:gd name="connsiteY27" fmla="*/ 1412482 h 2041507"/>
              <a:gd name="connsiteX28" fmla="*/ 879783 w 1338418"/>
              <a:gd name="connsiteY28" fmla="*/ 1416794 h 2041507"/>
              <a:gd name="connsiteX29" fmla="*/ 878527 w 1338418"/>
              <a:gd name="connsiteY29" fmla="*/ 1416809 h 2041507"/>
              <a:gd name="connsiteX30" fmla="*/ 878527 w 1338418"/>
              <a:gd name="connsiteY30" fmla="*/ 1827195 h 2041507"/>
              <a:gd name="connsiteX31" fmla="*/ 985683 w 1338418"/>
              <a:gd name="connsiteY31" fmla="*/ 1827195 h 2041507"/>
              <a:gd name="connsiteX32" fmla="*/ 771371 w 1338418"/>
              <a:gd name="connsiteY32" fmla="*/ 2041507 h 2041507"/>
              <a:gd name="connsiteX33" fmla="*/ 557058 w 1338418"/>
              <a:gd name="connsiteY33" fmla="*/ 1827195 h 2041507"/>
              <a:gd name="connsiteX34" fmla="*/ 664214 w 1338418"/>
              <a:gd name="connsiteY34" fmla="*/ 1827195 h 2041507"/>
              <a:gd name="connsiteX35" fmla="*/ 664214 w 1338418"/>
              <a:gd name="connsiteY35" fmla="*/ 1412904 h 2041507"/>
              <a:gd name="connsiteX36" fmla="*/ 657294 w 1338418"/>
              <a:gd name="connsiteY36" fmla="*/ 1385143 h 2041507"/>
              <a:gd name="connsiteX37" fmla="*/ 10160 w 1338418"/>
              <a:gd name="connsiteY37" fmla="*/ 921753 h 2041507"/>
              <a:gd name="connsiteX38" fmla="*/ 4839 w 1338418"/>
              <a:gd name="connsiteY38" fmla="*/ 903875 h 2041507"/>
              <a:gd name="connsiteX39" fmla="*/ 0 w 1338418"/>
              <a:gd name="connsiteY39" fmla="*/ 903875 h 2041507"/>
              <a:gd name="connsiteX40" fmla="*/ 0 w 1338418"/>
              <a:gd name="connsiteY40" fmla="*/ 167275 h 2041507"/>
              <a:gd name="connsiteX41" fmla="*/ 214003 w 1338418"/>
              <a:gd name="connsiteY41" fmla="*/ 167275 h 2041507"/>
              <a:gd name="connsiteX42" fmla="*/ 214003 w 1338418"/>
              <a:gd name="connsiteY42" fmla="*/ 897358 h 2041507"/>
              <a:gd name="connsiteX43" fmla="*/ 215415 w 1338418"/>
              <a:gd name="connsiteY43" fmla="*/ 897338 h 2041507"/>
              <a:gd name="connsiteX44" fmla="*/ 545814 w 1338418"/>
              <a:gd name="connsiteY44" fmla="*/ 1165005 h 2041507"/>
              <a:gd name="connsiteX45" fmla="*/ 664214 w 1338418"/>
              <a:gd name="connsiteY45" fmla="*/ 1230654 h 2041507"/>
              <a:gd name="connsiteX46" fmla="*/ 664214 w 1338418"/>
              <a:gd name="connsiteY46" fmla="*/ 1112316 h 2041507"/>
              <a:gd name="connsiteX47" fmla="*/ 660071 w 1338418"/>
              <a:gd name="connsiteY47" fmla="*/ 1112535 h 2041507"/>
              <a:gd name="connsiteX48" fmla="*/ 662165 w 1338418"/>
              <a:gd name="connsiteY48" fmla="*/ 1091674 h 2041507"/>
              <a:gd name="connsiteX49" fmla="*/ 651956 w 1338418"/>
              <a:gd name="connsiteY49" fmla="*/ 1052804 h 2041507"/>
              <a:gd name="connsiteX50" fmla="*/ 398658 w 1338418"/>
              <a:gd name="connsiteY50" fmla="*/ 771290 h 2041507"/>
              <a:gd name="connsiteX51" fmla="*/ 387666 w 1338418"/>
              <a:gd name="connsiteY51" fmla="*/ 736600 h 2041507"/>
              <a:gd name="connsiteX52" fmla="*/ 385763 w 1338418"/>
              <a:gd name="connsiteY52" fmla="*/ 736600 h 20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8418" h="2041507">
                <a:moveTo>
                  <a:pt x="385763" y="0"/>
                </a:moveTo>
                <a:lnTo>
                  <a:pt x="599766" y="0"/>
                </a:lnTo>
                <a:lnTo>
                  <a:pt x="599766" y="736600"/>
                </a:lnTo>
                <a:lnTo>
                  <a:pt x="599722" y="736600"/>
                </a:lnTo>
                <a:lnTo>
                  <a:pt x="610276" y="781471"/>
                </a:lnTo>
                <a:cubicBezTo>
                  <a:pt x="632469" y="830022"/>
                  <a:pt x="683629" y="877779"/>
                  <a:pt x="735124" y="924364"/>
                </a:cubicBezTo>
                <a:lnTo>
                  <a:pt x="737110" y="926179"/>
                </a:lnTo>
                <a:lnTo>
                  <a:pt x="740599" y="900154"/>
                </a:lnTo>
                <a:lnTo>
                  <a:pt x="738652" y="900154"/>
                </a:lnTo>
                <a:lnTo>
                  <a:pt x="738652" y="163554"/>
                </a:lnTo>
                <a:lnTo>
                  <a:pt x="952655" y="163554"/>
                </a:lnTo>
                <a:lnTo>
                  <a:pt x="952655" y="894532"/>
                </a:lnTo>
                <a:lnTo>
                  <a:pt x="952655" y="900154"/>
                </a:lnTo>
                <a:lnTo>
                  <a:pt x="952162" y="900154"/>
                </a:lnTo>
                <a:lnTo>
                  <a:pt x="948990" y="936275"/>
                </a:lnTo>
                <a:cubicBezTo>
                  <a:pt x="946752" y="947966"/>
                  <a:pt x="943601" y="957643"/>
                  <a:pt x="939856" y="965935"/>
                </a:cubicBezTo>
                <a:lnTo>
                  <a:pt x="927376" y="983507"/>
                </a:lnTo>
                <a:lnTo>
                  <a:pt x="1016191" y="935298"/>
                </a:lnTo>
                <a:cubicBezTo>
                  <a:pt x="1078572" y="898781"/>
                  <a:pt x="1124166" y="862580"/>
                  <a:pt x="1124414" y="821314"/>
                </a:cubicBezTo>
                <a:lnTo>
                  <a:pt x="1124415" y="821314"/>
                </a:lnTo>
                <a:lnTo>
                  <a:pt x="1124415" y="83636"/>
                </a:lnTo>
                <a:lnTo>
                  <a:pt x="1338418" y="83636"/>
                </a:lnTo>
                <a:lnTo>
                  <a:pt x="1338418" y="842141"/>
                </a:lnTo>
                <a:lnTo>
                  <a:pt x="1332239" y="842141"/>
                </a:lnTo>
                <a:lnTo>
                  <a:pt x="1330700" y="851985"/>
                </a:lnTo>
                <a:cubicBezTo>
                  <a:pt x="1282653" y="1004614"/>
                  <a:pt x="925355" y="1068046"/>
                  <a:pt x="880953" y="1202141"/>
                </a:cubicBezTo>
                <a:lnTo>
                  <a:pt x="878527" y="1218249"/>
                </a:lnTo>
                <a:lnTo>
                  <a:pt x="878527" y="1412482"/>
                </a:lnTo>
                <a:lnTo>
                  <a:pt x="879783" y="1416794"/>
                </a:lnTo>
                <a:lnTo>
                  <a:pt x="878527" y="1416809"/>
                </a:lnTo>
                <a:lnTo>
                  <a:pt x="878527" y="1827195"/>
                </a:lnTo>
                <a:lnTo>
                  <a:pt x="985683" y="1827195"/>
                </a:lnTo>
                <a:lnTo>
                  <a:pt x="771371" y="2041507"/>
                </a:lnTo>
                <a:lnTo>
                  <a:pt x="557058" y="1827195"/>
                </a:lnTo>
                <a:lnTo>
                  <a:pt x="664214" y="1827195"/>
                </a:lnTo>
                <a:lnTo>
                  <a:pt x="664214" y="1412904"/>
                </a:lnTo>
                <a:lnTo>
                  <a:pt x="657294" y="1385143"/>
                </a:lnTo>
                <a:cubicBezTo>
                  <a:pt x="584781" y="1223370"/>
                  <a:pt x="73210" y="1033999"/>
                  <a:pt x="10160" y="921753"/>
                </a:cubicBezTo>
                <a:lnTo>
                  <a:pt x="4839" y="903875"/>
                </a:lnTo>
                <a:lnTo>
                  <a:pt x="0" y="903875"/>
                </a:lnTo>
                <a:lnTo>
                  <a:pt x="0" y="167275"/>
                </a:lnTo>
                <a:lnTo>
                  <a:pt x="214003" y="167275"/>
                </a:lnTo>
                <a:lnTo>
                  <a:pt x="214003" y="897358"/>
                </a:lnTo>
                <a:lnTo>
                  <a:pt x="215415" y="897338"/>
                </a:lnTo>
                <a:cubicBezTo>
                  <a:pt x="215018" y="980385"/>
                  <a:pt x="380118" y="1074018"/>
                  <a:pt x="545814" y="1165005"/>
                </a:cubicBezTo>
                <a:lnTo>
                  <a:pt x="664214" y="1230654"/>
                </a:lnTo>
                <a:lnTo>
                  <a:pt x="664214" y="1112316"/>
                </a:lnTo>
                <a:lnTo>
                  <a:pt x="660071" y="1112535"/>
                </a:lnTo>
                <a:lnTo>
                  <a:pt x="662165" y="1091674"/>
                </a:lnTo>
                <a:lnTo>
                  <a:pt x="651956" y="1052804"/>
                </a:lnTo>
                <a:cubicBezTo>
                  <a:pt x="603522" y="948083"/>
                  <a:pt x="443075" y="847882"/>
                  <a:pt x="398658" y="771290"/>
                </a:cubicBezTo>
                <a:lnTo>
                  <a:pt x="387666" y="736600"/>
                </a:lnTo>
                <a:lnTo>
                  <a:pt x="385763" y="736600"/>
                </a:lnTo>
                <a:close/>
              </a:path>
            </a:pathLst>
          </a:custGeom>
          <a:solidFill>
            <a:srgbClr val="89B4E0"/>
          </a:solidFill>
          <a:ln w="9525" cap="flat" cmpd="sng" algn="ctr">
            <a:solidFill>
              <a:srgbClr val="162437"/>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Slide Number Placeholder 1">
            <a:extLst>
              <a:ext uri="{FF2B5EF4-FFF2-40B4-BE49-F238E27FC236}">
                <a16:creationId xmlns:a16="http://schemas.microsoft.com/office/drawing/2014/main" id="{1365B02B-1A25-B755-CDC5-094A0FA4A8CE}"/>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7AE86547-36DE-B328-16C0-4649D9557C3B}"/>
              </a:ext>
            </a:extLst>
          </p:cNvPr>
          <p:cNvSpPr>
            <a:spLocks noGrp="1"/>
          </p:cNvSpPr>
          <p:nvPr>
            <p:ph type="title"/>
          </p:nvPr>
        </p:nvSpPr>
        <p:spPr/>
        <p:txBody>
          <a:bodyPr/>
          <a:lstStyle/>
          <a:p>
            <a:r>
              <a:rPr lang="en-US" dirty="0"/>
              <a:t>Introduction</a:t>
            </a:r>
          </a:p>
        </p:txBody>
      </p:sp>
      <p:sp>
        <p:nvSpPr>
          <p:cNvPr id="9" name="TextBox 8">
            <a:extLst>
              <a:ext uri="{FF2B5EF4-FFF2-40B4-BE49-F238E27FC236}">
                <a16:creationId xmlns:a16="http://schemas.microsoft.com/office/drawing/2014/main" id="{A566590F-8358-BBD3-8975-A8F911D12E60}"/>
              </a:ext>
            </a:extLst>
          </p:cNvPr>
          <p:cNvSpPr txBox="1"/>
          <p:nvPr/>
        </p:nvSpPr>
        <p:spPr>
          <a:xfrm>
            <a:off x="0" y="5837274"/>
            <a:ext cx="12192000" cy="400110"/>
          </a:xfrm>
          <a:prstGeom prst="rect">
            <a:avLst/>
          </a:prstGeom>
          <a:solidFill>
            <a:schemeClr val="tx2"/>
          </a:solidFill>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We analyzed decisions made within LT2 to understand the impacts to organizational value</a:t>
            </a:r>
          </a:p>
        </p:txBody>
      </p:sp>
      <p:pic>
        <p:nvPicPr>
          <p:cNvPr id="12" name="Picture 11" descr="http://cliparts.co/cliparts/Lcd/o6a/Lcdo6akLi.jpg">
            <a:hlinkClick r:id="rId4"/>
            <a:extLst>
              <a:ext uri="{FF2B5EF4-FFF2-40B4-BE49-F238E27FC236}">
                <a16:creationId xmlns:a16="http://schemas.microsoft.com/office/drawing/2014/main" id="{CC85CC94-9103-CDDB-22AB-664C0313E6E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80377">
            <a:off x="8343195" y="2648602"/>
            <a:ext cx="3670993" cy="1684254"/>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Group 132">
            <a:extLst>
              <a:ext uri="{FF2B5EF4-FFF2-40B4-BE49-F238E27FC236}">
                <a16:creationId xmlns:a16="http://schemas.microsoft.com/office/drawing/2014/main" id="{0DA66F10-08B4-870B-3158-23C303794ECE}"/>
              </a:ext>
            </a:extLst>
          </p:cNvPr>
          <p:cNvGrpSpPr/>
          <p:nvPr/>
        </p:nvGrpSpPr>
        <p:grpSpPr>
          <a:xfrm>
            <a:off x="6023970" y="2329614"/>
            <a:ext cx="444180" cy="430464"/>
            <a:chOff x="4099833" y="1712206"/>
            <a:chExt cx="444180" cy="430464"/>
          </a:xfrm>
        </p:grpSpPr>
        <p:sp>
          <p:nvSpPr>
            <p:cNvPr id="134" name="Hexagon 133">
              <a:extLst>
                <a:ext uri="{FF2B5EF4-FFF2-40B4-BE49-F238E27FC236}">
                  <a16:creationId xmlns:a16="http://schemas.microsoft.com/office/drawing/2014/main" id="{FB168BB6-D379-35A8-77AB-9B9E256074E9}"/>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CE646EDB-BF49-F34F-BFAE-65DE9E7B0FBB}"/>
                </a:ext>
              </a:extLst>
            </p:cNvPr>
            <p:cNvCxnSpPr>
              <a:cxnSpLocks/>
              <a:stCxn id="13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36" name="Straight Connector 135">
              <a:extLst>
                <a:ext uri="{FF2B5EF4-FFF2-40B4-BE49-F238E27FC236}">
                  <a16:creationId xmlns:a16="http://schemas.microsoft.com/office/drawing/2014/main" id="{FF4304D4-3A1D-DD78-AE08-F7D3ECAAD1BB}"/>
                </a:ext>
              </a:extLst>
            </p:cNvPr>
            <p:cNvCxnSpPr>
              <a:cxnSpLocks/>
              <a:stCxn id="13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37" name="Straight Connector 136">
              <a:extLst>
                <a:ext uri="{FF2B5EF4-FFF2-40B4-BE49-F238E27FC236}">
                  <a16:creationId xmlns:a16="http://schemas.microsoft.com/office/drawing/2014/main" id="{DAF4D5CD-1BC9-10A9-1001-83A97F9431E9}"/>
                </a:ext>
              </a:extLst>
            </p:cNvPr>
            <p:cNvCxnSpPr>
              <a:cxnSpLocks/>
              <a:stCxn id="13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205" name="Group 204">
            <a:extLst>
              <a:ext uri="{FF2B5EF4-FFF2-40B4-BE49-F238E27FC236}">
                <a16:creationId xmlns:a16="http://schemas.microsoft.com/office/drawing/2014/main" id="{496FEAB6-46D8-B1DF-40F0-52A15C833A71}"/>
              </a:ext>
            </a:extLst>
          </p:cNvPr>
          <p:cNvGrpSpPr/>
          <p:nvPr/>
        </p:nvGrpSpPr>
        <p:grpSpPr>
          <a:xfrm>
            <a:off x="5146687" y="2332783"/>
            <a:ext cx="598687" cy="809601"/>
            <a:chOff x="5117134" y="2040031"/>
            <a:chExt cx="598687" cy="809601"/>
          </a:xfrm>
        </p:grpSpPr>
        <p:grpSp>
          <p:nvGrpSpPr>
            <p:cNvPr id="148" name="Group 147">
              <a:extLst>
                <a:ext uri="{FF2B5EF4-FFF2-40B4-BE49-F238E27FC236}">
                  <a16:creationId xmlns:a16="http://schemas.microsoft.com/office/drawing/2014/main" id="{C9ADC48C-8216-BC0F-979D-9738C16A12E7}"/>
                </a:ext>
              </a:extLst>
            </p:cNvPr>
            <p:cNvGrpSpPr/>
            <p:nvPr/>
          </p:nvGrpSpPr>
          <p:grpSpPr>
            <a:xfrm>
              <a:off x="5117134" y="2040031"/>
              <a:ext cx="594970" cy="576598"/>
              <a:chOff x="4099833" y="1712206"/>
              <a:chExt cx="444180" cy="430464"/>
            </a:xfrm>
          </p:grpSpPr>
          <p:sp>
            <p:nvSpPr>
              <p:cNvPr id="149" name="Hexagon 148">
                <a:extLst>
                  <a:ext uri="{FF2B5EF4-FFF2-40B4-BE49-F238E27FC236}">
                    <a16:creationId xmlns:a16="http://schemas.microsoft.com/office/drawing/2014/main" id="{DA9C0C21-4E3F-D2F2-6F77-2A5DACC04D33}"/>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0FFD7D45-6786-6E04-A7D8-E82CD9E806C1}"/>
                  </a:ext>
                </a:extLst>
              </p:cNvPr>
              <p:cNvCxnSpPr>
                <a:cxnSpLocks/>
                <a:stCxn id="14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51" name="Straight Connector 150">
                <a:extLst>
                  <a:ext uri="{FF2B5EF4-FFF2-40B4-BE49-F238E27FC236}">
                    <a16:creationId xmlns:a16="http://schemas.microsoft.com/office/drawing/2014/main" id="{25789ABC-7F0B-0919-E649-572E3E823907}"/>
                  </a:ext>
                </a:extLst>
              </p:cNvPr>
              <p:cNvCxnSpPr>
                <a:cxnSpLocks/>
                <a:stCxn id="14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52" name="Straight Connector 151">
                <a:extLst>
                  <a:ext uri="{FF2B5EF4-FFF2-40B4-BE49-F238E27FC236}">
                    <a16:creationId xmlns:a16="http://schemas.microsoft.com/office/drawing/2014/main" id="{8C01353F-7388-393D-4E50-CDC5BD758B73}"/>
                  </a:ext>
                </a:extLst>
              </p:cNvPr>
              <p:cNvCxnSpPr>
                <a:cxnSpLocks/>
                <a:stCxn id="14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53" name="Group 152">
              <a:extLst>
                <a:ext uri="{FF2B5EF4-FFF2-40B4-BE49-F238E27FC236}">
                  <a16:creationId xmlns:a16="http://schemas.microsoft.com/office/drawing/2014/main" id="{B6AC6BC4-387D-F72B-D0F2-4C24FCE48D5B}"/>
                </a:ext>
              </a:extLst>
            </p:cNvPr>
            <p:cNvGrpSpPr/>
            <p:nvPr/>
          </p:nvGrpSpPr>
          <p:grpSpPr>
            <a:xfrm>
              <a:off x="5432323" y="2420318"/>
              <a:ext cx="283498" cy="274744"/>
              <a:chOff x="4099833" y="1712206"/>
              <a:chExt cx="444180" cy="430464"/>
            </a:xfrm>
          </p:grpSpPr>
          <p:sp>
            <p:nvSpPr>
              <p:cNvPr id="154" name="Hexagon 153">
                <a:extLst>
                  <a:ext uri="{FF2B5EF4-FFF2-40B4-BE49-F238E27FC236}">
                    <a16:creationId xmlns:a16="http://schemas.microsoft.com/office/drawing/2014/main" id="{21A37A10-C9E1-6B61-6D6F-1399B83C50DA}"/>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F5E380B5-B0D5-A157-C323-5567BAF00C2F}"/>
                  </a:ext>
                </a:extLst>
              </p:cNvPr>
              <p:cNvCxnSpPr>
                <a:cxnSpLocks/>
                <a:stCxn id="15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56" name="Straight Connector 155">
                <a:extLst>
                  <a:ext uri="{FF2B5EF4-FFF2-40B4-BE49-F238E27FC236}">
                    <a16:creationId xmlns:a16="http://schemas.microsoft.com/office/drawing/2014/main" id="{9C47DEBD-5B34-ACFA-5662-EEBA518C5E23}"/>
                  </a:ext>
                </a:extLst>
              </p:cNvPr>
              <p:cNvCxnSpPr>
                <a:cxnSpLocks/>
                <a:stCxn id="15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57" name="Straight Connector 156">
                <a:extLst>
                  <a:ext uri="{FF2B5EF4-FFF2-40B4-BE49-F238E27FC236}">
                    <a16:creationId xmlns:a16="http://schemas.microsoft.com/office/drawing/2014/main" id="{D13936B6-8793-6517-DF19-7787A427A603}"/>
                  </a:ext>
                </a:extLst>
              </p:cNvPr>
              <p:cNvCxnSpPr>
                <a:cxnSpLocks/>
                <a:stCxn id="15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58" name="Group 157">
              <a:extLst>
                <a:ext uri="{FF2B5EF4-FFF2-40B4-BE49-F238E27FC236}">
                  <a16:creationId xmlns:a16="http://schemas.microsoft.com/office/drawing/2014/main" id="{A3F5DFAC-00DB-096E-9AC6-8FD7718F997E}"/>
                </a:ext>
              </a:extLst>
            </p:cNvPr>
            <p:cNvGrpSpPr/>
            <p:nvPr/>
          </p:nvGrpSpPr>
          <p:grpSpPr>
            <a:xfrm>
              <a:off x="5172017" y="2431420"/>
              <a:ext cx="283498" cy="274744"/>
              <a:chOff x="4099833" y="1712206"/>
              <a:chExt cx="444180" cy="430464"/>
            </a:xfrm>
          </p:grpSpPr>
          <p:sp>
            <p:nvSpPr>
              <p:cNvPr id="159" name="Hexagon 158">
                <a:extLst>
                  <a:ext uri="{FF2B5EF4-FFF2-40B4-BE49-F238E27FC236}">
                    <a16:creationId xmlns:a16="http://schemas.microsoft.com/office/drawing/2014/main" id="{05D161FA-FFC8-64F6-9BDB-3DBCAE5A07F3}"/>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0C7AF3D-78D8-6ADF-3C64-ADCD925C3B4B}"/>
                  </a:ext>
                </a:extLst>
              </p:cNvPr>
              <p:cNvCxnSpPr>
                <a:cxnSpLocks/>
                <a:stCxn id="15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a:extLst>
                  <a:ext uri="{FF2B5EF4-FFF2-40B4-BE49-F238E27FC236}">
                    <a16:creationId xmlns:a16="http://schemas.microsoft.com/office/drawing/2014/main" id="{9A4F66E0-9EF2-03E2-3678-BAEEED7D1498}"/>
                  </a:ext>
                </a:extLst>
              </p:cNvPr>
              <p:cNvCxnSpPr>
                <a:cxnSpLocks/>
                <a:stCxn id="15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62" name="Straight Connector 161">
                <a:extLst>
                  <a:ext uri="{FF2B5EF4-FFF2-40B4-BE49-F238E27FC236}">
                    <a16:creationId xmlns:a16="http://schemas.microsoft.com/office/drawing/2014/main" id="{1F863927-8A79-7F24-392E-64B1E2DB6898}"/>
                  </a:ext>
                </a:extLst>
              </p:cNvPr>
              <p:cNvCxnSpPr>
                <a:cxnSpLocks/>
                <a:stCxn id="15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63" name="Group 162">
              <a:extLst>
                <a:ext uri="{FF2B5EF4-FFF2-40B4-BE49-F238E27FC236}">
                  <a16:creationId xmlns:a16="http://schemas.microsoft.com/office/drawing/2014/main" id="{1349079D-868E-D761-512B-52AD086D178B}"/>
                </a:ext>
              </a:extLst>
            </p:cNvPr>
            <p:cNvGrpSpPr/>
            <p:nvPr/>
          </p:nvGrpSpPr>
          <p:grpSpPr>
            <a:xfrm>
              <a:off x="5265999" y="2574888"/>
              <a:ext cx="283498" cy="274744"/>
              <a:chOff x="4099833" y="1712206"/>
              <a:chExt cx="444180" cy="430464"/>
            </a:xfrm>
          </p:grpSpPr>
          <p:sp>
            <p:nvSpPr>
              <p:cNvPr id="164" name="Hexagon 163">
                <a:extLst>
                  <a:ext uri="{FF2B5EF4-FFF2-40B4-BE49-F238E27FC236}">
                    <a16:creationId xmlns:a16="http://schemas.microsoft.com/office/drawing/2014/main" id="{11039A9F-2577-98F6-3726-31328F4E9910}"/>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D8CE1811-D5DE-91BF-C9CF-F639CBA81E5E}"/>
                  </a:ext>
                </a:extLst>
              </p:cNvPr>
              <p:cNvCxnSpPr>
                <a:cxnSpLocks/>
                <a:stCxn id="16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66" name="Straight Connector 165">
                <a:extLst>
                  <a:ext uri="{FF2B5EF4-FFF2-40B4-BE49-F238E27FC236}">
                    <a16:creationId xmlns:a16="http://schemas.microsoft.com/office/drawing/2014/main" id="{210490E4-0778-B30E-7528-2979C411DC86}"/>
                  </a:ext>
                </a:extLst>
              </p:cNvPr>
              <p:cNvCxnSpPr>
                <a:cxnSpLocks/>
                <a:stCxn id="16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a:extLst>
                  <a:ext uri="{FF2B5EF4-FFF2-40B4-BE49-F238E27FC236}">
                    <a16:creationId xmlns:a16="http://schemas.microsoft.com/office/drawing/2014/main" id="{399560A7-B67F-FD5E-10ED-7B390577D977}"/>
                  </a:ext>
                </a:extLst>
              </p:cNvPr>
              <p:cNvCxnSpPr>
                <a:cxnSpLocks/>
                <a:stCxn id="16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grpSp>
        <p:nvGrpSpPr>
          <p:cNvPr id="203" name="Group 202">
            <a:extLst>
              <a:ext uri="{FF2B5EF4-FFF2-40B4-BE49-F238E27FC236}">
                <a16:creationId xmlns:a16="http://schemas.microsoft.com/office/drawing/2014/main" id="{D2D36CB3-B99F-F961-3933-49B7800851B3}"/>
              </a:ext>
            </a:extLst>
          </p:cNvPr>
          <p:cNvGrpSpPr/>
          <p:nvPr/>
        </p:nvGrpSpPr>
        <p:grpSpPr>
          <a:xfrm>
            <a:off x="6465334" y="2131963"/>
            <a:ext cx="541344" cy="489119"/>
            <a:chOff x="6410441" y="2187667"/>
            <a:chExt cx="541344" cy="489119"/>
          </a:xfrm>
        </p:grpSpPr>
        <p:grpSp>
          <p:nvGrpSpPr>
            <p:cNvPr id="138" name="Group 137">
              <a:extLst>
                <a:ext uri="{FF2B5EF4-FFF2-40B4-BE49-F238E27FC236}">
                  <a16:creationId xmlns:a16="http://schemas.microsoft.com/office/drawing/2014/main" id="{28AD421E-ACA2-DAC0-82C0-5F012555847B}"/>
                </a:ext>
              </a:extLst>
            </p:cNvPr>
            <p:cNvGrpSpPr/>
            <p:nvPr/>
          </p:nvGrpSpPr>
          <p:grpSpPr>
            <a:xfrm>
              <a:off x="6526538" y="2239880"/>
              <a:ext cx="283498" cy="274744"/>
              <a:chOff x="4099833" y="1712206"/>
              <a:chExt cx="444180" cy="430464"/>
            </a:xfrm>
          </p:grpSpPr>
          <p:sp>
            <p:nvSpPr>
              <p:cNvPr id="139" name="Hexagon 138">
                <a:extLst>
                  <a:ext uri="{FF2B5EF4-FFF2-40B4-BE49-F238E27FC236}">
                    <a16:creationId xmlns:a16="http://schemas.microsoft.com/office/drawing/2014/main" id="{9A3CBEE7-B0B6-01FE-A734-7BD3B6A34873}"/>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9A7C15F5-3634-24E1-34C7-43FE47D30D98}"/>
                  </a:ext>
                </a:extLst>
              </p:cNvPr>
              <p:cNvCxnSpPr>
                <a:cxnSpLocks/>
                <a:stCxn id="13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41" name="Straight Connector 140">
                <a:extLst>
                  <a:ext uri="{FF2B5EF4-FFF2-40B4-BE49-F238E27FC236}">
                    <a16:creationId xmlns:a16="http://schemas.microsoft.com/office/drawing/2014/main" id="{50DE99B6-CE9F-DA2B-4B54-C0C4808EAFB2}"/>
                  </a:ext>
                </a:extLst>
              </p:cNvPr>
              <p:cNvCxnSpPr>
                <a:cxnSpLocks/>
                <a:stCxn id="13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42" name="Straight Connector 141">
                <a:extLst>
                  <a:ext uri="{FF2B5EF4-FFF2-40B4-BE49-F238E27FC236}">
                    <a16:creationId xmlns:a16="http://schemas.microsoft.com/office/drawing/2014/main" id="{108818C8-D009-9CD6-DD4E-7E0D66FD09CC}"/>
                  </a:ext>
                </a:extLst>
              </p:cNvPr>
              <p:cNvCxnSpPr>
                <a:cxnSpLocks/>
                <a:stCxn id="13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68" name="Group 167">
              <a:extLst>
                <a:ext uri="{FF2B5EF4-FFF2-40B4-BE49-F238E27FC236}">
                  <a16:creationId xmlns:a16="http://schemas.microsoft.com/office/drawing/2014/main" id="{E1C97ECB-3C4E-3E0B-67A2-416631A03AFD}"/>
                </a:ext>
              </a:extLst>
            </p:cNvPr>
            <p:cNvGrpSpPr/>
            <p:nvPr/>
          </p:nvGrpSpPr>
          <p:grpSpPr>
            <a:xfrm>
              <a:off x="6410441" y="2325566"/>
              <a:ext cx="283498" cy="274744"/>
              <a:chOff x="4099833" y="1712206"/>
              <a:chExt cx="444180" cy="430464"/>
            </a:xfrm>
          </p:grpSpPr>
          <p:sp>
            <p:nvSpPr>
              <p:cNvPr id="169" name="Hexagon 168">
                <a:extLst>
                  <a:ext uri="{FF2B5EF4-FFF2-40B4-BE49-F238E27FC236}">
                    <a16:creationId xmlns:a16="http://schemas.microsoft.com/office/drawing/2014/main" id="{4E4C9768-C3EA-8FB5-1B23-EA7B1616B9D5}"/>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0" name="Straight Connector 169">
                <a:extLst>
                  <a:ext uri="{FF2B5EF4-FFF2-40B4-BE49-F238E27FC236}">
                    <a16:creationId xmlns:a16="http://schemas.microsoft.com/office/drawing/2014/main" id="{508FAB5E-3FED-4219-EACA-9D2CDE4D461B}"/>
                  </a:ext>
                </a:extLst>
              </p:cNvPr>
              <p:cNvCxnSpPr>
                <a:cxnSpLocks/>
                <a:stCxn id="16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71" name="Straight Connector 170">
                <a:extLst>
                  <a:ext uri="{FF2B5EF4-FFF2-40B4-BE49-F238E27FC236}">
                    <a16:creationId xmlns:a16="http://schemas.microsoft.com/office/drawing/2014/main" id="{C816C0E6-2A75-1032-5C57-A75E008A21D5}"/>
                  </a:ext>
                </a:extLst>
              </p:cNvPr>
              <p:cNvCxnSpPr>
                <a:cxnSpLocks/>
                <a:stCxn id="16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72" name="Straight Connector 171">
                <a:extLst>
                  <a:ext uri="{FF2B5EF4-FFF2-40B4-BE49-F238E27FC236}">
                    <a16:creationId xmlns:a16="http://schemas.microsoft.com/office/drawing/2014/main" id="{EABD721F-7051-F658-4FBC-6D25426C8CDE}"/>
                  </a:ext>
                </a:extLst>
              </p:cNvPr>
              <p:cNvCxnSpPr>
                <a:cxnSpLocks/>
                <a:stCxn id="16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73" name="Group 172">
              <a:extLst>
                <a:ext uri="{FF2B5EF4-FFF2-40B4-BE49-F238E27FC236}">
                  <a16:creationId xmlns:a16="http://schemas.microsoft.com/office/drawing/2014/main" id="{B8385F34-CF8D-D98A-A475-83FE2F67E6F5}"/>
                </a:ext>
              </a:extLst>
            </p:cNvPr>
            <p:cNvGrpSpPr/>
            <p:nvPr/>
          </p:nvGrpSpPr>
          <p:grpSpPr>
            <a:xfrm>
              <a:off x="6668287" y="2314385"/>
              <a:ext cx="283498" cy="274744"/>
              <a:chOff x="4099833" y="1712206"/>
              <a:chExt cx="444180" cy="430464"/>
            </a:xfrm>
          </p:grpSpPr>
          <p:sp>
            <p:nvSpPr>
              <p:cNvPr id="174" name="Hexagon 173">
                <a:extLst>
                  <a:ext uri="{FF2B5EF4-FFF2-40B4-BE49-F238E27FC236}">
                    <a16:creationId xmlns:a16="http://schemas.microsoft.com/office/drawing/2014/main" id="{0521C7EB-25E7-7778-76A5-4ED52CC4BB6A}"/>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717AA548-3F4E-A0A0-A620-3DDC51076214}"/>
                  </a:ext>
                </a:extLst>
              </p:cNvPr>
              <p:cNvCxnSpPr>
                <a:cxnSpLocks/>
                <a:stCxn id="17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76" name="Straight Connector 175">
                <a:extLst>
                  <a:ext uri="{FF2B5EF4-FFF2-40B4-BE49-F238E27FC236}">
                    <a16:creationId xmlns:a16="http://schemas.microsoft.com/office/drawing/2014/main" id="{7150F60F-20F1-971C-2741-523F6A3B73F7}"/>
                  </a:ext>
                </a:extLst>
              </p:cNvPr>
              <p:cNvCxnSpPr>
                <a:cxnSpLocks/>
                <a:stCxn id="17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77" name="Straight Connector 176">
                <a:extLst>
                  <a:ext uri="{FF2B5EF4-FFF2-40B4-BE49-F238E27FC236}">
                    <a16:creationId xmlns:a16="http://schemas.microsoft.com/office/drawing/2014/main" id="{6587B715-05CB-8839-2EA5-A1A41E9F9883}"/>
                  </a:ext>
                </a:extLst>
              </p:cNvPr>
              <p:cNvCxnSpPr>
                <a:cxnSpLocks/>
                <a:stCxn id="17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78" name="Group 177">
              <a:extLst>
                <a:ext uri="{FF2B5EF4-FFF2-40B4-BE49-F238E27FC236}">
                  <a16:creationId xmlns:a16="http://schemas.microsoft.com/office/drawing/2014/main" id="{5AC4417E-80DE-4F0C-80B8-7F2CF3E961AA}"/>
                </a:ext>
              </a:extLst>
            </p:cNvPr>
            <p:cNvGrpSpPr/>
            <p:nvPr/>
          </p:nvGrpSpPr>
          <p:grpSpPr>
            <a:xfrm>
              <a:off x="6558131" y="2402042"/>
              <a:ext cx="283498" cy="274744"/>
              <a:chOff x="4099833" y="1712206"/>
              <a:chExt cx="444180" cy="430464"/>
            </a:xfrm>
          </p:grpSpPr>
          <p:sp>
            <p:nvSpPr>
              <p:cNvPr id="179" name="Hexagon 178">
                <a:extLst>
                  <a:ext uri="{FF2B5EF4-FFF2-40B4-BE49-F238E27FC236}">
                    <a16:creationId xmlns:a16="http://schemas.microsoft.com/office/drawing/2014/main" id="{A3E42D97-1DEC-CDF8-443F-F830FCB4D25F}"/>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0FAC9CEE-DA68-A06D-2838-635CC20AC0E2}"/>
                  </a:ext>
                </a:extLst>
              </p:cNvPr>
              <p:cNvCxnSpPr>
                <a:cxnSpLocks/>
                <a:stCxn id="17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81" name="Straight Connector 180">
                <a:extLst>
                  <a:ext uri="{FF2B5EF4-FFF2-40B4-BE49-F238E27FC236}">
                    <a16:creationId xmlns:a16="http://schemas.microsoft.com/office/drawing/2014/main" id="{6D31464E-22EF-9878-99EA-0FCEA7F00301}"/>
                  </a:ext>
                </a:extLst>
              </p:cNvPr>
              <p:cNvCxnSpPr>
                <a:cxnSpLocks/>
                <a:stCxn id="17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82" name="Straight Connector 181">
                <a:extLst>
                  <a:ext uri="{FF2B5EF4-FFF2-40B4-BE49-F238E27FC236}">
                    <a16:creationId xmlns:a16="http://schemas.microsoft.com/office/drawing/2014/main" id="{BE802313-FDBB-92F0-5FF1-F9DAA542C0DA}"/>
                  </a:ext>
                </a:extLst>
              </p:cNvPr>
              <p:cNvCxnSpPr>
                <a:cxnSpLocks/>
                <a:stCxn id="17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83" name="Group 182">
              <a:extLst>
                <a:ext uri="{FF2B5EF4-FFF2-40B4-BE49-F238E27FC236}">
                  <a16:creationId xmlns:a16="http://schemas.microsoft.com/office/drawing/2014/main" id="{42F03415-8952-81A2-D4AB-78CBA9828084}"/>
                </a:ext>
              </a:extLst>
            </p:cNvPr>
            <p:cNvGrpSpPr/>
            <p:nvPr/>
          </p:nvGrpSpPr>
          <p:grpSpPr>
            <a:xfrm>
              <a:off x="6539415" y="2187667"/>
              <a:ext cx="283498" cy="274744"/>
              <a:chOff x="4099833" y="1712206"/>
              <a:chExt cx="444180" cy="430464"/>
            </a:xfrm>
          </p:grpSpPr>
          <p:sp>
            <p:nvSpPr>
              <p:cNvPr id="184" name="Hexagon 183">
                <a:extLst>
                  <a:ext uri="{FF2B5EF4-FFF2-40B4-BE49-F238E27FC236}">
                    <a16:creationId xmlns:a16="http://schemas.microsoft.com/office/drawing/2014/main" id="{DD5DBE5E-D094-BB52-B944-8B5A00CA6852}"/>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E00333FB-F52A-A305-DB6F-691157A1F8A2}"/>
                  </a:ext>
                </a:extLst>
              </p:cNvPr>
              <p:cNvCxnSpPr>
                <a:cxnSpLocks/>
                <a:stCxn id="18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86" name="Straight Connector 185">
                <a:extLst>
                  <a:ext uri="{FF2B5EF4-FFF2-40B4-BE49-F238E27FC236}">
                    <a16:creationId xmlns:a16="http://schemas.microsoft.com/office/drawing/2014/main" id="{A5DEE772-5F0B-0F36-BEAC-4F23D600ABCC}"/>
                  </a:ext>
                </a:extLst>
              </p:cNvPr>
              <p:cNvCxnSpPr>
                <a:cxnSpLocks/>
                <a:stCxn id="18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87" name="Straight Connector 186">
                <a:extLst>
                  <a:ext uri="{FF2B5EF4-FFF2-40B4-BE49-F238E27FC236}">
                    <a16:creationId xmlns:a16="http://schemas.microsoft.com/office/drawing/2014/main" id="{A676373B-4A97-3248-208F-D0FA695B9BF7}"/>
                  </a:ext>
                </a:extLst>
              </p:cNvPr>
              <p:cNvCxnSpPr>
                <a:cxnSpLocks/>
                <a:stCxn id="18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grpSp>
        <p:nvGrpSpPr>
          <p:cNvPr id="204" name="Group 203">
            <a:extLst>
              <a:ext uri="{FF2B5EF4-FFF2-40B4-BE49-F238E27FC236}">
                <a16:creationId xmlns:a16="http://schemas.microsoft.com/office/drawing/2014/main" id="{3E7295DE-4734-9E0B-0535-868CF8321F10}"/>
              </a:ext>
            </a:extLst>
          </p:cNvPr>
          <p:cNvGrpSpPr/>
          <p:nvPr/>
        </p:nvGrpSpPr>
        <p:grpSpPr>
          <a:xfrm>
            <a:off x="5548811" y="1836908"/>
            <a:ext cx="510173" cy="636314"/>
            <a:chOff x="3951003" y="1562754"/>
            <a:chExt cx="510173" cy="636314"/>
          </a:xfrm>
        </p:grpSpPr>
        <p:grpSp>
          <p:nvGrpSpPr>
            <p:cNvPr id="143" name="Group 142">
              <a:extLst>
                <a:ext uri="{FF2B5EF4-FFF2-40B4-BE49-F238E27FC236}">
                  <a16:creationId xmlns:a16="http://schemas.microsoft.com/office/drawing/2014/main" id="{5C58F342-B3D5-D5CE-3EF5-074ECBBE1053}"/>
                </a:ext>
              </a:extLst>
            </p:cNvPr>
            <p:cNvGrpSpPr/>
            <p:nvPr/>
          </p:nvGrpSpPr>
          <p:grpSpPr>
            <a:xfrm>
              <a:off x="3951003" y="1700761"/>
              <a:ext cx="444180" cy="430464"/>
              <a:chOff x="4099833" y="1712206"/>
              <a:chExt cx="444180" cy="430464"/>
            </a:xfrm>
          </p:grpSpPr>
          <p:sp>
            <p:nvSpPr>
              <p:cNvPr id="144" name="Hexagon 143">
                <a:extLst>
                  <a:ext uri="{FF2B5EF4-FFF2-40B4-BE49-F238E27FC236}">
                    <a16:creationId xmlns:a16="http://schemas.microsoft.com/office/drawing/2014/main" id="{CC49A491-8FAC-483A-7CBE-A9EF1C7346A0}"/>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C7DB6066-0282-15B5-E423-9764309174C3}"/>
                  </a:ext>
                </a:extLst>
              </p:cNvPr>
              <p:cNvCxnSpPr>
                <a:cxnSpLocks/>
                <a:stCxn id="14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46" name="Straight Connector 145">
                <a:extLst>
                  <a:ext uri="{FF2B5EF4-FFF2-40B4-BE49-F238E27FC236}">
                    <a16:creationId xmlns:a16="http://schemas.microsoft.com/office/drawing/2014/main" id="{DB2E877F-7037-0B51-3EF4-3E493A4EBFF2}"/>
                  </a:ext>
                </a:extLst>
              </p:cNvPr>
              <p:cNvCxnSpPr>
                <a:cxnSpLocks/>
                <a:stCxn id="14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47" name="Straight Connector 146">
                <a:extLst>
                  <a:ext uri="{FF2B5EF4-FFF2-40B4-BE49-F238E27FC236}">
                    <a16:creationId xmlns:a16="http://schemas.microsoft.com/office/drawing/2014/main" id="{FABF3DAB-1D97-B570-C602-9AB3670CFF4A}"/>
                  </a:ext>
                </a:extLst>
              </p:cNvPr>
              <p:cNvCxnSpPr>
                <a:cxnSpLocks/>
                <a:stCxn id="14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88" name="Group 187">
              <a:extLst>
                <a:ext uri="{FF2B5EF4-FFF2-40B4-BE49-F238E27FC236}">
                  <a16:creationId xmlns:a16="http://schemas.microsoft.com/office/drawing/2014/main" id="{CD51CF31-2730-CE68-53D0-ADBD4A93BD86}"/>
                </a:ext>
              </a:extLst>
            </p:cNvPr>
            <p:cNvGrpSpPr/>
            <p:nvPr/>
          </p:nvGrpSpPr>
          <p:grpSpPr>
            <a:xfrm>
              <a:off x="4177678" y="1924324"/>
              <a:ext cx="283498" cy="274744"/>
              <a:chOff x="4099833" y="1712206"/>
              <a:chExt cx="444180" cy="430464"/>
            </a:xfrm>
          </p:grpSpPr>
          <p:sp>
            <p:nvSpPr>
              <p:cNvPr id="189" name="Hexagon 188">
                <a:extLst>
                  <a:ext uri="{FF2B5EF4-FFF2-40B4-BE49-F238E27FC236}">
                    <a16:creationId xmlns:a16="http://schemas.microsoft.com/office/drawing/2014/main" id="{5B880FC2-0D06-A337-8E7E-8D8E13A967F2}"/>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0" name="Straight Connector 189">
                <a:extLst>
                  <a:ext uri="{FF2B5EF4-FFF2-40B4-BE49-F238E27FC236}">
                    <a16:creationId xmlns:a16="http://schemas.microsoft.com/office/drawing/2014/main" id="{077A8AE7-BCD2-C00C-DE2B-6DBF6BE2AF85}"/>
                  </a:ext>
                </a:extLst>
              </p:cNvPr>
              <p:cNvCxnSpPr>
                <a:cxnSpLocks/>
                <a:stCxn id="189"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91" name="Straight Connector 190">
                <a:extLst>
                  <a:ext uri="{FF2B5EF4-FFF2-40B4-BE49-F238E27FC236}">
                    <a16:creationId xmlns:a16="http://schemas.microsoft.com/office/drawing/2014/main" id="{7C3B60BF-6DD7-9B4B-385B-6F34CF82504D}"/>
                  </a:ext>
                </a:extLst>
              </p:cNvPr>
              <p:cNvCxnSpPr>
                <a:cxnSpLocks/>
                <a:stCxn id="189"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92" name="Straight Connector 191">
                <a:extLst>
                  <a:ext uri="{FF2B5EF4-FFF2-40B4-BE49-F238E27FC236}">
                    <a16:creationId xmlns:a16="http://schemas.microsoft.com/office/drawing/2014/main" id="{BECECC88-7AD3-1501-0085-F19CE0E37028}"/>
                  </a:ext>
                </a:extLst>
              </p:cNvPr>
              <p:cNvCxnSpPr>
                <a:cxnSpLocks/>
                <a:stCxn id="189"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nvGrpSpPr>
            <p:cNvPr id="193" name="Group 192">
              <a:extLst>
                <a:ext uri="{FF2B5EF4-FFF2-40B4-BE49-F238E27FC236}">
                  <a16:creationId xmlns:a16="http://schemas.microsoft.com/office/drawing/2014/main" id="{D716C96E-2268-7106-3A15-9824239A14E7}"/>
                </a:ext>
              </a:extLst>
            </p:cNvPr>
            <p:cNvGrpSpPr/>
            <p:nvPr/>
          </p:nvGrpSpPr>
          <p:grpSpPr>
            <a:xfrm>
              <a:off x="4023517" y="1562754"/>
              <a:ext cx="283498" cy="274744"/>
              <a:chOff x="4099833" y="1712206"/>
              <a:chExt cx="444180" cy="430464"/>
            </a:xfrm>
          </p:grpSpPr>
          <p:sp>
            <p:nvSpPr>
              <p:cNvPr id="194" name="Hexagon 193">
                <a:extLst>
                  <a:ext uri="{FF2B5EF4-FFF2-40B4-BE49-F238E27FC236}">
                    <a16:creationId xmlns:a16="http://schemas.microsoft.com/office/drawing/2014/main" id="{3A906918-3EB8-62D9-738D-2D69AC707EEC}"/>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012D112B-668C-7992-C7B1-08060A4FBD15}"/>
                  </a:ext>
                </a:extLst>
              </p:cNvPr>
              <p:cNvCxnSpPr>
                <a:cxnSpLocks/>
                <a:stCxn id="194"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96" name="Straight Connector 195">
                <a:extLst>
                  <a:ext uri="{FF2B5EF4-FFF2-40B4-BE49-F238E27FC236}">
                    <a16:creationId xmlns:a16="http://schemas.microsoft.com/office/drawing/2014/main" id="{172640AA-06FC-E945-2490-437A6B2638A3}"/>
                  </a:ext>
                </a:extLst>
              </p:cNvPr>
              <p:cNvCxnSpPr>
                <a:cxnSpLocks/>
                <a:stCxn id="194"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197" name="Straight Connector 196">
                <a:extLst>
                  <a:ext uri="{FF2B5EF4-FFF2-40B4-BE49-F238E27FC236}">
                    <a16:creationId xmlns:a16="http://schemas.microsoft.com/office/drawing/2014/main" id="{50869BFD-4FE5-31CC-6D5C-0E940725DE4A}"/>
                  </a:ext>
                </a:extLst>
              </p:cNvPr>
              <p:cNvCxnSpPr>
                <a:cxnSpLocks/>
                <a:stCxn id="194"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grpSp>
        <p:nvGrpSpPr>
          <p:cNvPr id="206" name="Group 205">
            <a:extLst>
              <a:ext uri="{FF2B5EF4-FFF2-40B4-BE49-F238E27FC236}">
                <a16:creationId xmlns:a16="http://schemas.microsoft.com/office/drawing/2014/main" id="{5953ABC8-017A-78C0-8F4E-95DE4E1EFE47}"/>
              </a:ext>
            </a:extLst>
          </p:cNvPr>
          <p:cNvGrpSpPr/>
          <p:nvPr/>
        </p:nvGrpSpPr>
        <p:grpSpPr>
          <a:xfrm>
            <a:off x="9888719" y="3471881"/>
            <a:ext cx="394796" cy="382604"/>
            <a:chOff x="4099833" y="1712206"/>
            <a:chExt cx="444180" cy="430464"/>
          </a:xfrm>
        </p:grpSpPr>
        <p:sp>
          <p:nvSpPr>
            <p:cNvPr id="207" name="Hexagon 206">
              <a:extLst>
                <a:ext uri="{FF2B5EF4-FFF2-40B4-BE49-F238E27FC236}">
                  <a16:creationId xmlns:a16="http://schemas.microsoft.com/office/drawing/2014/main" id="{EBEC1B55-4BC5-0B65-4153-5191E9544494}"/>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73537BBF-5552-BF0C-D22C-D4521AFA898A}"/>
                </a:ext>
              </a:extLst>
            </p:cNvPr>
            <p:cNvCxnSpPr>
              <a:cxnSpLocks/>
              <a:stCxn id="207"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209" name="Straight Connector 208">
              <a:extLst>
                <a:ext uri="{FF2B5EF4-FFF2-40B4-BE49-F238E27FC236}">
                  <a16:creationId xmlns:a16="http://schemas.microsoft.com/office/drawing/2014/main" id="{3F0A02C7-DB27-8A96-CC15-7323E3206315}"/>
                </a:ext>
              </a:extLst>
            </p:cNvPr>
            <p:cNvCxnSpPr>
              <a:cxnSpLocks/>
              <a:stCxn id="207"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210" name="Straight Connector 209">
              <a:extLst>
                <a:ext uri="{FF2B5EF4-FFF2-40B4-BE49-F238E27FC236}">
                  <a16:creationId xmlns:a16="http://schemas.microsoft.com/office/drawing/2014/main" id="{49F28F20-6E0F-A982-143C-7227E6AF8B89}"/>
                </a:ext>
              </a:extLst>
            </p:cNvPr>
            <p:cNvCxnSpPr>
              <a:cxnSpLocks/>
              <a:stCxn id="207"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sp>
        <p:nvSpPr>
          <p:cNvPr id="4" name="TextBox 3">
            <a:extLst>
              <a:ext uri="{FF2B5EF4-FFF2-40B4-BE49-F238E27FC236}">
                <a16:creationId xmlns:a16="http://schemas.microsoft.com/office/drawing/2014/main" id="{D6AD1A0F-1FA3-AB5A-F205-7F1B146401D2}"/>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407208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5585FB-3A62-9D83-F2C1-D5EB2E2CCBEC}"/>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103532E9-E440-FAEE-E1F8-AF30C5A13646}"/>
              </a:ext>
            </a:extLst>
          </p:cNvPr>
          <p:cNvSpPr>
            <a:spLocks noGrp="1"/>
          </p:cNvSpPr>
          <p:nvPr>
            <p:ph type="title"/>
          </p:nvPr>
        </p:nvSpPr>
        <p:spPr/>
        <p:txBody>
          <a:bodyPr/>
          <a:lstStyle/>
          <a:p>
            <a:r>
              <a:rPr lang="en-US" dirty="0"/>
              <a:t>The Consolidation Problem</a:t>
            </a:r>
          </a:p>
        </p:txBody>
      </p:sp>
      <p:grpSp>
        <p:nvGrpSpPr>
          <p:cNvPr id="22" name="Group 21">
            <a:extLst>
              <a:ext uri="{FF2B5EF4-FFF2-40B4-BE49-F238E27FC236}">
                <a16:creationId xmlns:a16="http://schemas.microsoft.com/office/drawing/2014/main" id="{E4522ED3-28B4-1105-E471-C44DAA03B16A}"/>
              </a:ext>
            </a:extLst>
          </p:cNvPr>
          <p:cNvGrpSpPr/>
          <p:nvPr/>
        </p:nvGrpSpPr>
        <p:grpSpPr>
          <a:xfrm>
            <a:off x="1487138" y="1124969"/>
            <a:ext cx="9236603" cy="4808525"/>
            <a:chOff x="2340373" y="1293411"/>
            <a:chExt cx="7711672" cy="4014654"/>
          </a:xfrm>
        </p:grpSpPr>
        <p:cxnSp>
          <p:nvCxnSpPr>
            <p:cNvPr id="5" name="Straight Arrow Connector 4">
              <a:extLst>
                <a:ext uri="{FF2B5EF4-FFF2-40B4-BE49-F238E27FC236}">
                  <a16:creationId xmlns:a16="http://schemas.microsoft.com/office/drawing/2014/main" id="{7629A854-A6EB-B097-51CC-539E5D4B6A8E}"/>
                </a:ext>
              </a:extLst>
            </p:cNvPr>
            <p:cNvCxnSpPr/>
            <p:nvPr/>
          </p:nvCxnSpPr>
          <p:spPr>
            <a:xfrm>
              <a:off x="5786987" y="1954562"/>
              <a:ext cx="20320" cy="2895600"/>
            </a:xfrm>
            <a:prstGeom prst="straightConnector1">
              <a:avLst/>
            </a:prstGeom>
            <a:ln>
              <a:prstDash val="dash"/>
              <a:headEnd type="none"/>
              <a:tailEnd type="non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7FA1E1DD-6898-342A-DE7E-278204211E40}"/>
                </a:ext>
              </a:extLst>
            </p:cNvPr>
            <p:cNvCxnSpPr/>
            <p:nvPr/>
          </p:nvCxnSpPr>
          <p:spPr>
            <a:xfrm>
              <a:off x="4252827" y="3402362"/>
              <a:ext cx="3068320" cy="0"/>
            </a:xfrm>
            <a:prstGeom prst="straightConnector1">
              <a:avLst/>
            </a:prstGeom>
            <a:ln>
              <a:prstDash val="dash"/>
              <a:headEnd type="none"/>
              <a:tailEnd type="none"/>
            </a:ln>
          </p:spPr>
          <p:style>
            <a:lnRef idx="2">
              <a:schemeClr val="dk1"/>
            </a:lnRef>
            <a:fillRef idx="0">
              <a:schemeClr val="dk1"/>
            </a:fillRef>
            <a:effectRef idx="1">
              <a:schemeClr val="dk1"/>
            </a:effectRef>
            <a:fontRef idx="minor">
              <a:schemeClr val="tx1"/>
            </a:fontRef>
          </p:style>
        </p:cxnSp>
        <p:sp>
          <p:nvSpPr>
            <p:cNvPr id="7" name="TextBox 15">
              <a:extLst>
                <a:ext uri="{FF2B5EF4-FFF2-40B4-BE49-F238E27FC236}">
                  <a16:creationId xmlns:a16="http://schemas.microsoft.com/office/drawing/2014/main" id="{734D58AC-322E-2ACD-EF06-27E42EDBC8E1}"/>
                </a:ext>
              </a:extLst>
            </p:cNvPr>
            <p:cNvSpPr txBox="1"/>
            <p:nvPr/>
          </p:nvSpPr>
          <p:spPr>
            <a:xfrm>
              <a:off x="4862289" y="4717049"/>
              <a:ext cx="1890036" cy="591016"/>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Lowest Execution Cost</a:t>
              </a:r>
            </a:p>
          </p:txBody>
        </p:sp>
        <p:sp>
          <p:nvSpPr>
            <p:cNvPr id="8" name="TextBox 16">
              <a:extLst>
                <a:ext uri="{FF2B5EF4-FFF2-40B4-BE49-F238E27FC236}">
                  <a16:creationId xmlns:a16="http://schemas.microsoft.com/office/drawing/2014/main" id="{8214F34E-36C4-51B9-87EC-9874F342775A}"/>
                </a:ext>
              </a:extLst>
            </p:cNvPr>
            <p:cNvSpPr txBox="1"/>
            <p:nvPr/>
          </p:nvSpPr>
          <p:spPr>
            <a:xfrm>
              <a:off x="4821650" y="1293411"/>
              <a:ext cx="1930674" cy="591016"/>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Lowest Portfolio Cost</a:t>
              </a:r>
            </a:p>
          </p:txBody>
        </p:sp>
        <p:sp>
          <p:nvSpPr>
            <p:cNvPr id="9" name="TextBox 17">
              <a:extLst>
                <a:ext uri="{FF2B5EF4-FFF2-40B4-BE49-F238E27FC236}">
                  <a16:creationId xmlns:a16="http://schemas.microsoft.com/office/drawing/2014/main" id="{9BEACA1F-A7BE-FC98-F5B1-116643A82BE9}"/>
                </a:ext>
              </a:extLst>
            </p:cNvPr>
            <p:cNvSpPr txBox="1"/>
            <p:nvPr/>
          </p:nvSpPr>
          <p:spPr>
            <a:xfrm>
              <a:off x="3063428" y="2908018"/>
              <a:ext cx="1778541" cy="847981"/>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2000" dirty="0">
                  <a:latin typeface="Verdana" panose="020B0604030504040204" pitchFamily="34" charset="0"/>
                  <a:ea typeface="Verdana" panose="020B0604030504040204" pitchFamily="34" charset="0"/>
                  <a:cs typeface="Verdana" panose="020B0604030504040204" pitchFamily="34" charset="0"/>
                </a:rPr>
                <a:t>Individual Program Solutions</a:t>
              </a:r>
            </a:p>
          </p:txBody>
        </p:sp>
        <p:sp>
          <p:nvSpPr>
            <p:cNvPr id="10" name="TextBox 18">
              <a:extLst>
                <a:ext uri="{FF2B5EF4-FFF2-40B4-BE49-F238E27FC236}">
                  <a16:creationId xmlns:a16="http://schemas.microsoft.com/office/drawing/2014/main" id="{75F95895-812E-78DC-5CE8-5B32AEDDE008}"/>
                </a:ext>
              </a:extLst>
            </p:cNvPr>
            <p:cNvSpPr txBox="1"/>
            <p:nvPr/>
          </p:nvSpPr>
          <p:spPr>
            <a:xfrm>
              <a:off x="7321148" y="3057605"/>
              <a:ext cx="1399520" cy="591016"/>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2000" dirty="0">
                  <a:latin typeface="Verdana" panose="020B0604030504040204" pitchFamily="34" charset="0"/>
                  <a:ea typeface="Verdana" panose="020B0604030504040204" pitchFamily="34" charset="0"/>
                  <a:cs typeface="Verdana" panose="020B0604030504040204" pitchFamily="34" charset="0"/>
                </a:rPr>
                <a:t>Shared Solutions</a:t>
              </a:r>
            </a:p>
          </p:txBody>
        </p:sp>
        <p:sp>
          <p:nvSpPr>
            <p:cNvPr id="11" name="TextBox 22">
              <a:extLst>
                <a:ext uri="{FF2B5EF4-FFF2-40B4-BE49-F238E27FC236}">
                  <a16:creationId xmlns:a16="http://schemas.microsoft.com/office/drawing/2014/main" id="{94F420D8-E17C-044F-9D4B-C63BDE7B07AD}"/>
                </a:ext>
              </a:extLst>
            </p:cNvPr>
            <p:cNvSpPr txBox="1"/>
            <p:nvPr/>
          </p:nvSpPr>
          <p:spPr>
            <a:xfrm>
              <a:off x="8011092" y="1701555"/>
              <a:ext cx="2040953" cy="591016"/>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2000" b="1" dirty="0">
                  <a:latin typeface="Verdana" panose="020B0604030504040204" pitchFamily="34" charset="0"/>
                  <a:ea typeface="Verdana" panose="020B0604030504040204" pitchFamily="34" charset="0"/>
                  <a:cs typeface="Verdana" panose="020B0604030504040204" pitchFamily="34" charset="0"/>
                </a:rPr>
                <a:t>Strategic Objectives</a:t>
              </a:r>
            </a:p>
          </p:txBody>
        </p:sp>
        <p:sp>
          <p:nvSpPr>
            <p:cNvPr id="12" name="TextBox 26">
              <a:extLst>
                <a:ext uri="{FF2B5EF4-FFF2-40B4-BE49-F238E27FC236}">
                  <a16:creationId xmlns:a16="http://schemas.microsoft.com/office/drawing/2014/main" id="{73161D68-C39B-5526-7AC4-51F9A5028B8E}"/>
                </a:ext>
              </a:extLst>
            </p:cNvPr>
            <p:cNvSpPr txBox="1"/>
            <p:nvPr/>
          </p:nvSpPr>
          <p:spPr>
            <a:xfrm>
              <a:off x="2340373" y="4098968"/>
              <a:ext cx="1576899" cy="847981"/>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2000" b="1" dirty="0">
                  <a:latin typeface="Verdana" panose="020B0604030504040204" pitchFamily="34" charset="0"/>
                  <a:ea typeface="Verdana" panose="020B0604030504040204" pitchFamily="34" charset="0"/>
                  <a:cs typeface="Verdana" panose="020B0604030504040204" pitchFamily="34" charset="0"/>
                </a:rPr>
                <a:t>Program focused Execution</a:t>
              </a:r>
            </a:p>
          </p:txBody>
        </p:sp>
        <p:sp>
          <p:nvSpPr>
            <p:cNvPr id="13" name="Rounded Rectangular Callout 12">
              <a:extLst>
                <a:ext uri="{FF2B5EF4-FFF2-40B4-BE49-F238E27FC236}">
                  <a16:creationId xmlns:a16="http://schemas.microsoft.com/office/drawing/2014/main" id="{C6B82CCB-138F-82F0-2487-E76E64050CA3}"/>
                </a:ext>
              </a:extLst>
            </p:cNvPr>
            <p:cNvSpPr/>
            <p:nvPr/>
          </p:nvSpPr>
          <p:spPr>
            <a:xfrm>
              <a:off x="4224696" y="2109816"/>
              <a:ext cx="1069110" cy="612028"/>
            </a:xfrm>
            <a:prstGeom prst="wedgeRoundRectCallout">
              <a:avLst>
                <a:gd name="adj1" fmla="val 67948"/>
                <a:gd name="adj2" fmla="val 11498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l" defTabSz="457200" rtl="0" fontAlgn="base">
                <a:spcBef>
                  <a:spcPct val="0"/>
                </a:spcBef>
                <a:spcAft>
                  <a:spcPct val="0"/>
                </a:spcAft>
                <a:defRPr kern="1200">
                  <a:solidFill>
                    <a:schemeClr val="dk1"/>
                  </a:solidFill>
                  <a:latin typeface="+mn-lt"/>
                  <a:ea typeface="+mn-ea"/>
                  <a:cs typeface="+mn-cs"/>
                </a:defRPr>
              </a:lvl1pPr>
              <a:lvl2pPr marL="457200" algn="l" defTabSz="457200" rtl="0" fontAlgn="base">
                <a:spcBef>
                  <a:spcPct val="0"/>
                </a:spcBef>
                <a:spcAft>
                  <a:spcPct val="0"/>
                </a:spcAft>
                <a:defRPr kern="1200">
                  <a:solidFill>
                    <a:schemeClr val="dk1"/>
                  </a:solidFill>
                  <a:latin typeface="+mn-lt"/>
                  <a:ea typeface="+mn-ea"/>
                  <a:cs typeface="+mn-cs"/>
                </a:defRPr>
              </a:lvl2pPr>
              <a:lvl3pPr marL="914400" algn="l" defTabSz="457200" rtl="0" fontAlgn="base">
                <a:spcBef>
                  <a:spcPct val="0"/>
                </a:spcBef>
                <a:spcAft>
                  <a:spcPct val="0"/>
                </a:spcAft>
                <a:defRPr kern="1200">
                  <a:solidFill>
                    <a:schemeClr val="dk1"/>
                  </a:solidFill>
                  <a:latin typeface="+mn-lt"/>
                  <a:ea typeface="+mn-ea"/>
                  <a:cs typeface="+mn-cs"/>
                </a:defRPr>
              </a:lvl3pPr>
              <a:lvl4pPr marL="1371600" algn="l" defTabSz="457200" rtl="0" fontAlgn="base">
                <a:spcBef>
                  <a:spcPct val="0"/>
                </a:spcBef>
                <a:spcAft>
                  <a:spcPct val="0"/>
                </a:spcAft>
                <a:defRPr kern="1200">
                  <a:solidFill>
                    <a:schemeClr val="dk1"/>
                  </a:solidFill>
                  <a:latin typeface="+mn-lt"/>
                  <a:ea typeface="+mn-ea"/>
                  <a:cs typeface="+mn-cs"/>
                </a:defRPr>
              </a:lvl4pPr>
              <a:lvl5pPr marL="1828800" algn="l" defTabSz="457200"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1400" dirty="0">
                  <a:latin typeface="Verdana" panose="020B0604030504040204" pitchFamily="34" charset="0"/>
                  <a:ea typeface="Verdana" panose="020B0604030504040204" pitchFamily="34" charset="0"/>
                  <a:cs typeface="Verdana" panose="020B0604030504040204" pitchFamily="34" charset="0"/>
                </a:rPr>
                <a:t>Balanced Portfolio</a:t>
              </a:r>
            </a:p>
          </p:txBody>
        </p:sp>
        <p:pic>
          <p:nvPicPr>
            <p:cNvPr id="14" name="Picture 13" descr="http://cliparts.co/cliparts/Lcd/o6a/Lcdo6akLi.jpg">
              <a:hlinkClick r:id="rId3"/>
              <a:extLst>
                <a:ext uri="{FF2B5EF4-FFF2-40B4-BE49-F238E27FC236}">
                  <a16:creationId xmlns:a16="http://schemas.microsoft.com/office/drawing/2014/main" id="{AD631586-2D4E-7B92-1BBB-C6694745804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80377">
              <a:off x="3547791" y="2141435"/>
              <a:ext cx="4691907" cy="215265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89503FC8-44F5-45E9-129F-554975864F97}"/>
                </a:ext>
              </a:extLst>
            </p:cNvPr>
            <p:cNvSpPr/>
            <p:nvPr/>
          </p:nvSpPr>
          <p:spPr>
            <a:xfrm>
              <a:off x="5349705" y="2978128"/>
              <a:ext cx="888076" cy="853218"/>
            </a:xfrm>
            <a:prstGeom prst="ellipse">
              <a:avLst/>
            </a:prstGeom>
            <a:solidFill>
              <a:schemeClr val="accent4">
                <a:alpha val="46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2000"/>
            </a:p>
          </p:txBody>
        </p:sp>
        <p:sp>
          <p:nvSpPr>
            <p:cNvPr id="16" name="Rounded Rectangular Callout 12">
              <a:extLst>
                <a:ext uri="{FF2B5EF4-FFF2-40B4-BE49-F238E27FC236}">
                  <a16:creationId xmlns:a16="http://schemas.microsoft.com/office/drawing/2014/main" id="{24CAF298-24FA-B005-94AB-EAE39D8F203A}"/>
                </a:ext>
              </a:extLst>
            </p:cNvPr>
            <p:cNvSpPr/>
            <p:nvPr/>
          </p:nvSpPr>
          <p:spPr>
            <a:xfrm>
              <a:off x="6433570" y="4098968"/>
              <a:ext cx="2345940" cy="747915"/>
            </a:xfrm>
            <a:prstGeom prst="wedgeRoundRectCallout">
              <a:avLst>
                <a:gd name="adj1" fmla="val -65142"/>
                <a:gd name="adj2" fmla="val -9813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l" defTabSz="457200" rtl="0" fontAlgn="base">
                <a:spcBef>
                  <a:spcPct val="0"/>
                </a:spcBef>
                <a:spcAft>
                  <a:spcPct val="0"/>
                </a:spcAft>
                <a:defRPr kern="1200">
                  <a:solidFill>
                    <a:schemeClr val="dk1"/>
                  </a:solidFill>
                  <a:latin typeface="+mn-lt"/>
                  <a:ea typeface="+mn-ea"/>
                  <a:cs typeface="+mn-cs"/>
                </a:defRPr>
              </a:lvl1pPr>
              <a:lvl2pPr marL="457200" algn="l" defTabSz="457200" rtl="0" fontAlgn="base">
                <a:spcBef>
                  <a:spcPct val="0"/>
                </a:spcBef>
                <a:spcAft>
                  <a:spcPct val="0"/>
                </a:spcAft>
                <a:defRPr kern="1200">
                  <a:solidFill>
                    <a:schemeClr val="dk1"/>
                  </a:solidFill>
                  <a:latin typeface="+mn-lt"/>
                  <a:ea typeface="+mn-ea"/>
                  <a:cs typeface="+mn-cs"/>
                </a:defRPr>
              </a:lvl2pPr>
              <a:lvl3pPr marL="914400" algn="l" defTabSz="457200" rtl="0" fontAlgn="base">
                <a:spcBef>
                  <a:spcPct val="0"/>
                </a:spcBef>
                <a:spcAft>
                  <a:spcPct val="0"/>
                </a:spcAft>
                <a:defRPr kern="1200">
                  <a:solidFill>
                    <a:schemeClr val="dk1"/>
                  </a:solidFill>
                  <a:latin typeface="+mn-lt"/>
                  <a:ea typeface="+mn-ea"/>
                  <a:cs typeface="+mn-cs"/>
                </a:defRPr>
              </a:lvl3pPr>
              <a:lvl4pPr marL="1371600" algn="l" defTabSz="457200" rtl="0" fontAlgn="base">
                <a:spcBef>
                  <a:spcPct val="0"/>
                </a:spcBef>
                <a:spcAft>
                  <a:spcPct val="0"/>
                </a:spcAft>
                <a:defRPr kern="1200">
                  <a:solidFill>
                    <a:schemeClr val="dk1"/>
                  </a:solidFill>
                  <a:latin typeface="+mn-lt"/>
                  <a:ea typeface="+mn-ea"/>
                  <a:cs typeface="+mn-cs"/>
                </a:defRPr>
              </a:lvl4pPr>
              <a:lvl5pPr marL="1828800" algn="l" defTabSz="457200"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1400" dirty="0">
                  <a:latin typeface="Verdana" panose="020B0604030504040204" pitchFamily="34" charset="0"/>
                  <a:ea typeface="Verdana" panose="020B0604030504040204" pitchFamily="34" charset="0"/>
                  <a:cs typeface="Verdana" panose="020B0604030504040204" pitchFamily="34" charset="0"/>
                </a:rPr>
                <a:t>Clear value to program, clear path to objectives</a:t>
              </a:r>
            </a:p>
          </p:txBody>
        </p:sp>
        <p:grpSp>
          <p:nvGrpSpPr>
            <p:cNvPr id="17" name="Group 16">
              <a:extLst>
                <a:ext uri="{FF2B5EF4-FFF2-40B4-BE49-F238E27FC236}">
                  <a16:creationId xmlns:a16="http://schemas.microsoft.com/office/drawing/2014/main" id="{9784EF71-28BB-D936-8DE2-61F5A62F1440}"/>
                </a:ext>
              </a:extLst>
            </p:cNvPr>
            <p:cNvGrpSpPr/>
            <p:nvPr/>
          </p:nvGrpSpPr>
          <p:grpSpPr>
            <a:xfrm>
              <a:off x="5477974" y="3129530"/>
              <a:ext cx="618026" cy="598940"/>
              <a:chOff x="4099833" y="1712206"/>
              <a:chExt cx="444180" cy="430464"/>
            </a:xfrm>
          </p:grpSpPr>
          <p:sp>
            <p:nvSpPr>
              <p:cNvPr id="18" name="Hexagon 17">
                <a:extLst>
                  <a:ext uri="{FF2B5EF4-FFF2-40B4-BE49-F238E27FC236}">
                    <a16:creationId xmlns:a16="http://schemas.microsoft.com/office/drawing/2014/main" id="{ECC94DBC-3436-D4AB-3E8E-7ACE33D00B4B}"/>
                  </a:ext>
                </a:extLst>
              </p:cNvPr>
              <p:cNvSpPr/>
              <p:nvPr/>
            </p:nvSpPr>
            <p:spPr>
              <a:xfrm rot="1632951">
                <a:off x="4099833" y="1712206"/>
                <a:ext cx="444180" cy="396109"/>
              </a:xfrm>
              <a:prstGeom prst="hexagon">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cxnSp>
            <p:nvCxnSpPr>
              <p:cNvPr id="19" name="Straight Connector 18">
                <a:extLst>
                  <a:ext uri="{FF2B5EF4-FFF2-40B4-BE49-F238E27FC236}">
                    <a16:creationId xmlns:a16="http://schemas.microsoft.com/office/drawing/2014/main" id="{3D674124-3BDC-5DAD-A644-A5355D179279}"/>
                  </a:ext>
                </a:extLst>
              </p:cNvPr>
              <p:cNvCxnSpPr>
                <a:cxnSpLocks/>
                <a:stCxn id="18" idx="3"/>
              </p:cNvCxnSpPr>
              <p:nvPr/>
            </p:nvCxnSpPr>
            <p:spPr>
              <a:xfrm>
                <a:off x="4124420" y="1808689"/>
                <a:ext cx="216363" cy="108806"/>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20" name="Straight Connector 19">
                <a:extLst>
                  <a:ext uri="{FF2B5EF4-FFF2-40B4-BE49-F238E27FC236}">
                    <a16:creationId xmlns:a16="http://schemas.microsoft.com/office/drawing/2014/main" id="{04D49B52-34E3-208F-8EDA-5CCAFDED38F9}"/>
                  </a:ext>
                </a:extLst>
              </p:cNvPr>
              <p:cNvCxnSpPr>
                <a:cxnSpLocks/>
                <a:stCxn id="18" idx="1"/>
              </p:cNvCxnSpPr>
              <p:nvPr/>
            </p:nvCxnSpPr>
            <p:spPr>
              <a:xfrm flipV="1">
                <a:off x="4340783" y="1910260"/>
                <a:ext cx="0" cy="23241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cxnSp>
            <p:nvCxnSpPr>
              <p:cNvPr id="21" name="Straight Connector 20">
                <a:extLst>
                  <a:ext uri="{FF2B5EF4-FFF2-40B4-BE49-F238E27FC236}">
                    <a16:creationId xmlns:a16="http://schemas.microsoft.com/office/drawing/2014/main" id="{5CFEC211-6338-8BF0-C490-BEE3AABC4F47}"/>
                  </a:ext>
                </a:extLst>
              </p:cNvPr>
              <p:cNvCxnSpPr>
                <a:cxnSpLocks/>
                <a:stCxn id="18" idx="5"/>
              </p:cNvCxnSpPr>
              <p:nvPr/>
            </p:nvCxnSpPr>
            <p:spPr>
              <a:xfrm flipH="1">
                <a:off x="4340783" y="1790415"/>
                <a:ext cx="181158" cy="127080"/>
              </a:xfrm>
              <a:prstGeom prst="lin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cxnSp>
        </p:grpSp>
      </p:grpSp>
      <p:sp>
        <p:nvSpPr>
          <p:cNvPr id="4" name="TextBox 3">
            <a:extLst>
              <a:ext uri="{FF2B5EF4-FFF2-40B4-BE49-F238E27FC236}">
                <a16:creationId xmlns:a16="http://schemas.microsoft.com/office/drawing/2014/main" id="{4E030AB1-9633-60A0-954E-A369605224F7}"/>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361859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7C4F72-FA8B-40DA-13A6-56847C4E3B6C}"/>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3A2E603F-CE43-C4B4-AC3D-1DAFEA942613}"/>
              </a:ext>
            </a:extLst>
          </p:cNvPr>
          <p:cNvSpPr>
            <a:spLocks noGrp="1"/>
          </p:cNvSpPr>
          <p:nvPr>
            <p:ph type="title"/>
          </p:nvPr>
        </p:nvSpPr>
        <p:spPr/>
        <p:txBody>
          <a:bodyPr/>
          <a:lstStyle/>
          <a:p>
            <a:r>
              <a:rPr lang="en-US" dirty="0"/>
              <a:t> The LT2 Approach</a:t>
            </a:r>
          </a:p>
        </p:txBody>
      </p:sp>
      <p:grpSp>
        <p:nvGrpSpPr>
          <p:cNvPr id="84" name="Group 83">
            <a:extLst>
              <a:ext uri="{FF2B5EF4-FFF2-40B4-BE49-F238E27FC236}">
                <a16:creationId xmlns:a16="http://schemas.microsoft.com/office/drawing/2014/main" id="{A747898D-902D-2114-E1B1-394E3F248330}"/>
              </a:ext>
            </a:extLst>
          </p:cNvPr>
          <p:cNvGrpSpPr/>
          <p:nvPr/>
        </p:nvGrpSpPr>
        <p:grpSpPr>
          <a:xfrm>
            <a:off x="528954" y="673296"/>
            <a:ext cx="11294078" cy="6022277"/>
            <a:chOff x="2216720" y="1364630"/>
            <a:chExt cx="7758560" cy="4137054"/>
          </a:xfrm>
        </p:grpSpPr>
        <p:pic>
          <p:nvPicPr>
            <p:cNvPr id="5" name="Picture 4">
              <a:extLst>
                <a:ext uri="{FF2B5EF4-FFF2-40B4-BE49-F238E27FC236}">
                  <a16:creationId xmlns:a16="http://schemas.microsoft.com/office/drawing/2014/main" id="{7186745F-6078-2831-AE24-09F60C514F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792" y="1549796"/>
              <a:ext cx="6640234" cy="1707578"/>
            </a:xfrm>
            <a:prstGeom prst="rect">
              <a:avLst/>
            </a:prstGeom>
          </p:spPr>
        </p:pic>
        <p:sp>
          <p:nvSpPr>
            <p:cNvPr id="6" name="Left-Right Arrow 106">
              <a:extLst>
                <a:ext uri="{FF2B5EF4-FFF2-40B4-BE49-F238E27FC236}">
                  <a16:creationId xmlns:a16="http://schemas.microsoft.com/office/drawing/2014/main" id="{EF305FEE-CF8B-224C-97D7-F3D9020D367C}"/>
                </a:ext>
              </a:extLst>
            </p:cNvPr>
            <p:cNvSpPr/>
            <p:nvPr/>
          </p:nvSpPr>
          <p:spPr>
            <a:xfrm>
              <a:off x="2216720" y="4690793"/>
              <a:ext cx="7609845" cy="560203"/>
            </a:xfrm>
            <a:prstGeom prst="leftRightArrow">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41896"/>
              <a:r>
                <a:rPr lang="en-US" sz="1200" b="1" dirty="0">
                  <a:solidFill>
                    <a:prstClr val="black"/>
                  </a:solidFill>
                  <a:latin typeface="Calibri Light" panose="020F0302020204030204"/>
                </a:rPr>
                <a:t>PD FUTURE TRAINING SOLUTIONS</a:t>
              </a:r>
            </a:p>
            <a:p>
              <a:pPr algn="ctr" defTabSz="641896"/>
              <a:r>
                <a:rPr lang="en-US" sz="1100" dirty="0">
                  <a:solidFill>
                    <a:prstClr val="black"/>
                  </a:solidFill>
                  <a:latin typeface="Arial Narrow" panose="020B0606020202030204" pitchFamily="34" charset="0"/>
                </a:rPr>
                <a:t> Product Line Management</a:t>
              </a:r>
            </a:p>
          </p:txBody>
        </p:sp>
        <p:sp>
          <p:nvSpPr>
            <p:cNvPr id="7" name="TextBox 107">
              <a:extLst>
                <a:ext uri="{FF2B5EF4-FFF2-40B4-BE49-F238E27FC236}">
                  <a16:creationId xmlns:a16="http://schemas.microsoft.com/office/drawing/2014/main" id="{B3B738FF-FD80-C50A-811A-7AB5816B5E52}"/>
                </a:ext>
              </a:extLst>
            </p:cNvPr>
            <p:cNvSpPr txBox="1"/>
            <p:nvPr/>
          </p:nvSpPr>
          <p:spPr>
            <a:xfrm>
              <a:off x="3072232" y="4858743"/>
              <a:ext cx="1201625" cy="1797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1896"/>
              <a:r>
                <a:rPr lang="en-US" sz="1100" dirty="0">
                  <a:solidFill>
                    <a:prstClr val="black"/>
                  </a:solidFill>
                  <a:latin typeface="Arial Narrow" panose="020B0606020202030204" pitchFamily="34" charset="0"/>
                </a:rPr>
                <a:t>Shared Assets &amp; Architectures</a:t>
              </a:r>
            </a:p>
          </p:txBody>
        </p:sp>
        <p:sp>
          <p:nvSpPr>
            <p:cNvPr id="8" name="TextBox 108">
              <a:extLst>
                <a:ext uri="{FF2B5EF4-FFF2-40B4-BE49-F238E27FC236}">
                  <a16:creationId xmlns:a16="http://schemas.microsoft.com/office/drawing/2014/main" id="{4CAABB13-5BB7-4F94-1912-AA932CA472A8}"/>
                </a:ext>
              </a:extLst>
            </p:cNvPr>
            <p:cNvSpPr txBox="1"/>
            <p:nvPr/>
          </p:nvSpPr>
          <p:spPr>
            <a:xfrm>
              <a:off x="6702386" y="4858742"/>
              <a:ext cx="1016624" cy="1797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1896"/>
              <a:r>
                <a:rPr lang="en-US" sz="1100" dirty="0">
                  <a:solidFill>
                    <a:prstClr val="black"/>
                  </a:solidFill>
                  <a:latin typeface="Arial Narrow" panose="020B0606020202030204" pitchFamily="34" charset="0"/>
                </a:rPr>
                <a:t>Standards &amp; Governance</a:t>
              </a:r>
            </a:p>
          </p:txBody>
        </p:sp>
        <p:cxnSp>
          <p:nvCxnSpPr>
            <p:cNvPr id="9" name="Straight Connector 8">
              <a:extLst>
                <a:ext uri="{FF2B5EF4-FFF2-40B4-BE49-F238E27FC236}">
                  <a16:creationId xmlns:a16="http://schemas.microsoft.com/office/drawing/2014/main" id="{2992A3C6-31B1-0382-50D3-A2DDDF3D7FEB}"/>
                </a:ext>
              </a:extLst>
            </p:cNvPr>
            <p:cNvCxnSpPr/>
            <p:nvPr/>
          </p:nvCxnSpPr>
          <p:spPr>
            <a:xfrm flipV="1">
              <a:off x="4696768" y="1417183"/>
              <a:ext cx="0" cy="1959973"/>
            </a:xfrm>
            <a:prstGeom prst="line">
              <a:avLst/>
            </a:prstGeom>
            <a:ln w="12700" cmpd="sng">
              <a:solidFill>
                <a:schemeClr val="tx1"/>
              </a:solidFill>
              <a:prstDash val="dash"/>
            </a:ln>
          </p:spPr>
          <p:style>
            <a:lnRef idx="1">
              <a:schemeClr val="dk1"/>
            </a:lnRef>
            <a:fillRef idx="0">
              <a:schemeClr val="dk1"/>
            </a:fillRef>
            <a:effectRef idx="0">
              <a:schemeClr val="dk1"/>
            </a:effectRef>
            <a:fontRef idx="minor">
              <a:schemeClr val="tx1"/>
            </a:fontRef>
          </p:style>
        </p:cxnSp>
        <p:sp>
          <p:nvSpPr>
            <p:cNvPr id="10" name="TextBox 142">
              <a:extLst>
                <a:ext uri="{FF2B5EF4-FFF2-40B4-BE49-F238E27FC236}">
                  <a16:creationId xmlns:a16="http://schemas.microsoft.com/office/drawing/2014/main" id="{6E054FBB-3CE4-9C51-D8CA-F53AA1687DCE}"/>
                </a:ext>
              </a:extLst>
            </p:cNvPr>
            <p:cNvSpPr txBox="1"/>
            <p:nvPr/>
          </p:nvSpPr>
          <p:spPr>
            <a:xfrm>
              <a:off x="2530502" y="4871257"/>
              <a:ext cx="329478" cy="1797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1896"/>
              <a:r>
                <a:rPr lang="en-US" sz="1100" dirty="0" err="1">
                  <a:solidFill>
                    <a:prstClr val="black"/>
                  </a:solidFill>
                  <a:latin typeface="Arial Narrow" panose="020B0606020202030204" pitchFamily="34" charset="0"/>
                </a:rPr>
                <a:t>TReX</a:t>
              </a:r>
              <a:endParaRPr lang="en-US" sz="1100" dirty="0">
                <a:solidFill>
                  <a:prstClr val="black"/>
                </a:solidFill>
                <a:latin typeface="Arial Narrow" panose="020B0606020202030204" pitchFamily="34" charset="0"/>
              </a:endParaRPr>
            </a:p>
          </p:txBody>
        </p:sp>
        <p:grpSp>
          <p:nvGrpSpPr>
            <p:cNvPr id="11" name="Group 10">
              <a:extLst>
                <a:ext uri="{FF2B5EF4-FFF2-40B4-BE49-F238E27FC236}">
                  <a16:creationId xmlns:a16="http://schemas.microsoft.com/office/drawing/2014/main" id="{CD18A63A-3E75-47A7-D242-BEE44EE06C07}"/>
                </a:ext>
              </a:extLst>
            </p:cNvPr>
            <p:cNvGrpSpPr/>
            <p:nvPr/>
          </p:nvGrpSpPr>
          <p:grpSpPr>
            <a:xfrm>
              <a:off x="4716448" y="3308299"/>
              <a:ext cx="1732799" cy="1102146"/>
              <a:chOff x="3420066" y="3615878"/>
              <a:chExt cx="2310399" cy="1469528"/>
            </a:xfrm>
          </p:grpSpPr>
          <p:sp>
            <p:nvSpPr>
              <p:cNvPr id="82" name="Rounded Rectangle 104">
                <a:extLst>
                  <a:ext uri="{FF2B5EF4-FFF2-40B4-BE49-F238E27FC236}">
                    <a16:creationId xmlns:a16="http://schemas.microsoft.com/office/drawing/2014/main" id="{4418C1C1-7D4C-36F8-DEF1-9E468F794574}"/>
                  </a:ext>
                </a:extLst>
              </p:cNvPr>
              <p:cNvSpPr/>
              <p:nvPr/>
            </p:nvSpPr>
            <p:spPr>
              <a:xfrm>
                <a:off x="3420066" y="3615878"/>
                <a:ext cx="2310399" cy="1469528"/>
              </a:xfrm>
              <a:prstGeom prst="roundRect">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41896"/>
                <a:endParaRPr lang="en-US" sz="1200" b="1" dirty="0">
                  <a:ln w="3175" cmpd="sng"/>
                  <a:solidFill>
                    <a:prstClr val="black"/>
                  </a:solidFill>
                  <a:latin typeface="Arial Black" panose="020B0A04020102020204" pitchFamily="34" charset="0"/>
                </a:endParaRPr>
              </a:p>
              <a:p>
                <a:pPr algn="ctr" defTabSz="641896"/>
                <a:endParaRPr lang="en-US" sz="1200" b="1" dirty="0">
                  <a:ln w="3175" cmpd="sng"/>
                  <a:solidFill>
                    <a:prstClr val="black"/>
                  </a:solidFill>
                  <a:latin typeface="Arial Black" panose="020B0A04020102020204" pitchFamily="34" charset="0"/>
                </a:endParaRPr>
              </a:p>
              <a:p>
                <a:pPr algn="ctr" defTabSz="641896"/>
                <a:endParaRPr lang="en-US" sz="1050" b="1" dirty="0">
                  <a:ln w="3175" cmpd="sng"/>
                  <a:solidFill>
                    <a:prstClr val="black"/>
                  </a:solidFill>
                  <a:latin typeface="Arial Black" panose="020B0A04020102020204" pitchFamily="34" charset="0"/>
                </a:endParaRPr>
              </a:p>
              <a:p>
                <a:pPr algn="ctr" defTabSz="641896"/>
                <a:endParaRPr lang="en-US" sz="1200" b="1" dirty="0">
                  <a:ln w="3175" cmpd="sng"/>
                  <a:solidFill>
                    <a:prstClr val="black"/>
                  </a:solidFill>
                  <a:latin typeface="Calibri Light" panose="020F0302020204030204"/>
                </a:endParaRPr>
              </a:p>
              <a:p>
                <a:pPr algn="ctr" defTabSz="641896"/>
                <a:r>
                  <a:rPr lang="en-US" sz="1200" b="1" dirty="0" err="1">
                    <a:ln w="3175" cmpd="sng"/>
                    <a:solidFill>
                      <a:prstClr val="black"/>
                    </a:solidFill>
                    <a:latin typeface="Calibri Light" panose="020F0302020204030204"/>
                  </a:rPr>
                  <a:t>PdM</a:t>
                </a:r>
                <a:r>
                  <a:rPr lang="en-US" sz="1200" b="1" dirty="0">
                    <a:ln w="3175" cmpd="sng"/>
                    <a:solidFill>
                      <a:prstClr val="black"/>
                    </a:solidFill>
                    <a:latin typeface="Calibri Light" panose="020F0302020204030204"/>
                  </a:rPr>
                  <a:t> CTIS</a:t>
                </a:r>
              </a:p>
              <a:p>
                <a:pPr algn="ctr" defTabSz="641896"/>
                <a:r>
                  <a:rPr lang="en-US" sz="1100" dirty="0">
                    <a:solidFill>
                      <a:srgbClr val="44546A"/>
                    </a:solidFill>
                    <a:latin typeface="Arial Narrow" panose="020B0606020202030204" pitchFamily="34" charset="0"/>
                  </a:rPr>
                  <a:t>BDE Level Instrumentation; </a:t>
                </a:r>
                <a:r>
                  <a:rPr lang="en-US" sz="1100" dirty="0" err="1">
                    <a:solidFill>
                      <a:srgbClr val="44546A"/>
                    </a:solidFill>
                    <a:latin typeface="Arial Narrow" panose="020B0606020202030204" pitchFamily="34" charset="0"/>
                  </a:rPr>
                  <a:t>ExCon</a:t>
                </a:r>
                <a:r>
                  <a:rPr lang="en-US" sz="1100" dirty="0">
                    <a:solidFill>
                      <a:srgbClr val="44546A"/>
                    </a:solidFill>
                    <a:latin typeface="Arial Narrow" panose="020B0606020202030204" pitchFamily="34" charset="0"/>
                  </a:rPr>
                  <a:t>, </a:t>
                </a:r>
                <a:r>
                  <a:rPr lang="en-US" sz="1100" dirty="0" err="1">
                    <a:solidFill>
                      <a:srgbClr val="44546A"/>
                    </a:solidFill>
                    <a:latin typeface="Arial Narrow" panose="020B0606020202030204" pitchFamily="34" charset="0"/>
                  </a:rPr>
                  <a:t>Comms</a:t>
                </a:r>
                <a:r>
                  <a:rPr lang="en-US" sz="1100" dirty="0">
                    <a:solidFill>
                      <a:srgbClr val="44546A"/>
                    </a:solidFill>
                    <a:latin typeface="Arial Narrow" panose="020B0606020202030204" pitchFamily="34" charset="0"/>
                  </a:rPr>
                  <a:t>, MC, Data </a:t>
                </a:r>
                <a:r>
                  <a:rPr lang="en-US" sz="1100" dirty="0" err="1">
                    <a:solidFill>
                      <a:srgbClr val="44546A"/>
                    </a:solidFill>
                    <a:latin typeface="Arial Narrow" panose="020B0606020202030204" pitchFamily="34" charset="0"/>
                  </a:rPr>
                  <a:t>Mgmt</a:t>
                </a:r>
                <a:r>
                  <a:rPr lang="en-US" sz="1100" dirty="0">
                    <a:solidFill>
                      <a:srgbClr val="44546A"/>
                    </a:solidFill>
                    <a:latin typeface="Arial Narrow" panose="020B0606020202030204" pitchFamily="34" charset="0"/>
                  </a:rPr>
                  <a:t> &amp; AAR; Instrumented Urban Operations;</a:t>
                </a:r>
                <a:br>
                  <a:rPr lang="en-US" sz="1100" dirty="0">
                    <a:solidFill>
                      <a:srgbClr val="44546A"/>
                    </a:solidFill>
                    <a:latin typeface="Arial Narrow" panose="020B0606020202030204" pitchFamily="34" charset="0"/>
                  </a:rPr>
                </a:br>
                <a:r>
                  <a:rPr lang="en-US" sz="1100" dirty="0">
                    <a:solidFill>
                      <a:srgbClr val="44546A"/>
                    </a:solidFill>
                    <a:latin typeface="Arial Narrow" panose="020B0606020202030204" pitchFamily="34" charset="0"/>
                  </a:rPr>
                  <a:t>CTC and Home Station Instrumentation</a:t>
                </a:r>
              </a:p>
              <a:p>
                <a:pPr algn="ctr" defTabSz="641896"/>
                <a:endParaRPr lang="en-US" sz="1200" dirty="0">
                  <a:solidFill>
                    <a:prstClr val="black"/>
                  </a:solidFill>
                  <a:latin typeface="Arial Black" panose="020B0A04020102020204" pitchFamily="34" charset="0"/>
                </a:endParaRPr>
              </a:p>
            </p:txBody>
          </p:sp>
          <p:pic>
            <p:nvPicPr>
              <p:cNvPr id="83" name="Picture 82">
                <a:extLst>
                  <a:ext uri="{FF2B5EF4-FFF2-40B4-BE49-F238E27FC236}">
                    <a16:creationId xmlns:a16="http://schemas.microsoft.com/office/drawing/2014/main" id="{A6F8A271-5169-AC36-A7EA-57928461C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3183" y="3662393"/>
                <a:ext cx="684526" cy="528952"/>
              </a:xfrm>
              <a:prstGeom prst="rect">
                <a:avLst/>
              </a:prstGeom>
            </p:spPr>
          </p:pic>
        </p:grpSp>
        <p:grpSp>
          <p:nvGrpSpPr>
            <p:cNvPr id="12" name="Group 11">
              <a:extLst>
                <a:ext uri="{FF2B5EF4-FFF2-40B4-BE49-F238E27FC236}">
                  <a16:creationId xmlns:a16="http://schemas.microsoft.com/office/drawing/2014/main" id="{1E3DFB02-223F-4FFF-DAFF-6EDE2B770A15}"/>
                </a:ext>
              </a:extLst>
            </p:cNvPr>
            <p:cNvGrpSpPr/>
            <p:nvPr/>
          </p:nvGrpSpPr>
          <p:grpSpPr>
            <a:xfrm>
              <a:off x="2682136" y="3303025"/>
              <a:ext cx="1732799" cy="1102146"/>
              <a:chOff x="728431" y="3608847"/>
              <a:chExt cx="2310399" cy="1469528"/>
            </a:xfrm>
          </p:grpSpPr>
          <p:sp>
            <p:nvSpPr>
              <p:cNvPr id="80" name="Rounded Rectangle 96">
                <a:extLst>
                  <a:ext uri="{FF2B5EF4-FFF2-40B4-BE49-F238E27FC236}">
                    <a16:creationId xmlns:a16="http://schemas.microsoft.com/office/drawing/2014/main" id="{DFF71B66-C49C-5CC7-99F5-6BAD715FAB3B}"/>
                  </a:ext>
                </a:extLst>
              </p:cNvPr>
              <p:cNvSpPr/>
              <p:nvPr/>
            </p:nvSpPr>
            <p:spPr>
              <a:xfrm>
                <a:off x="728431" y="3608847"/>
                <a:ext cx="2310399" cy="1469528"/>
              </a:xfrm>
              <a:prstGeom prst="roundRect">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41896"/>
                <a:endParaRPr lang="en-US" sz="1200" b="1" dirty="0">
                  <a:ln w="3175" cmpd="sng"/>
                  <a:solidFill>
                    <a:prstClr val="black"/>
                  </a:solidFill>
                  <a:latin typeface="Arial Black" panose="020B0A04020102020204" pitchFamily="34" charset="0"/>
                </a:endParaRPr>
              </a:p>
              <a:p>
                <a:pPr algn="ctr" defTabSz="641896"/>
                <a:endParaRPr lang="en-US" sz="1200" b="1" dirty="0">
                  <a:ln w="3175" cmpd="sng"/>
                  <a:solidFill>
                    <a:prstClr val="black"/>
                  </a:solidFill>
                  <a:latin typeface="Arial Black" panose="020B0A04020102020204" pitchFamily="34" charset="0"/>
                </a:endParaRPr>
              </a:p>
              <a:p>
                <a:pPr algn="ctr" defTabSz="641896"/>
                <a:endParaRPr lang="en-US" sz="1050" b="1" dirty="0">
                  <a:ln w="3175" cmpd="sng"/>
                  <a:solidFill>
                    <a:prstClr val="black"/>
                  </a:solidFill>
                  <a:latin typeface="Arial Black" panose="020B0A04020102020204" pitchFamily="34" charset="0"/>
                </a:endParaRPr>
              </a:p>
              <a:p>
                <a:pPr algn="ctr" defTabSz="641896"/>
                <a:r>
                  <a:rPr lang="en-US" sz="1200" b="1" dirty="0">
                    <a:ln w="3175" cmpd="sng"/>
                    <a:solidFill>
                      <a:prstClr val="black"/>
                    </a:solidFill>
                    <a:latin typeface="Calibri Light" panose="020F0302020204030204"/>
                  </a:rPr>
                  <a:t>PdM VTS</a:t>
                </a:r>
              </a:p>
              <a:p>
                <a:pPr algn="ctr" defTabSz="641896"/>
                <a:r>
                  <a:rPr lang="en-US" sz="1100" dirty="0">
                    <a:solidFill>
                      <a:prstClr val="black"/>
                    </a:solidFill>
                    <a:latin typeface="Arial Narrow" panose="020B0606020202030204" pitchFamily="34" charset="0"/>
                  </a:rPr>
                  <a:t>Individual &amp; Crew Skills</a:t>
                </a:r>
              </a:p>
              <a:p>
                <a:pPr algn="ctr" defTabSz="641896"/>
                <a:r>
                  <a:rPr lang="en-US" sz="1100" dirty="0">
                    <a:solidFill>
                      <a:prstClr val="black"/>
                    </a:solidFill>
                    <a:latin typeface="Arial Narrow" panose="020B0606020202030204" pitchFamily="34" charset="0"/>
                  </a:rPr>
                  <a:t>Driver, Operator, Gunnery, Maintainer Mobility, Lethality, Protection,</a:t>
                </a:r>
                <a:br>
                  <a:rPr lang="en-US" sz="1100" dirty="0">
                    <a:solidFill>
                      <a:prstClr val="black"/>
                    </a:solidFill>
                    <a:latin typeface="Arial Narrow" panose="020B0606020202030204" pitchFamily="34" charset="0"/>
                  </a:rPr>
                </a:br>
                <a:r>
                  <a:rPr lang="en-US" sz="1100" dirty="0">
                    <a:ln w="3175" cmpd="sng"/>
                    <a:solidFill>
                      <a:prstClr val="black"/>
                    </a:solidFill>
                    <a:latin typeface="Arial Narrow" panose="020B0606020202030204" pitchFamily="34" charset="0"/>
                  </a:rPr>
                  <a:t>Warrior Skills, </a:t>
                </a:r>
                <a:r>
                  <a:rPr lang="en-US" sz="1100" dirty="0">
                    <a:solidFill>
                      <a:prstClr val="black"/>
                    </a:solidFill>
                    <a:latin typeface="Arial Narrow" panose="020B0606020202030204" pitchFamily="34" charset="0"/>
                  </a:rPr>
                  <a:t>Collective, Reconfigurable</a:t>
                </a:r>
                <a:br>
                  <a:rPr lang="en-US" sz="1100" dirty="0">
                    <a:solidFill>
                      <a:prstClr val="black"/>
                    </a:solidFill>
                    <a:latin typeface="Arial Narrow" panose="020B0606020202030204" pitchFamily="34" charset="0"/>
                  </a:rPr>
                </a:br>
                <a:r>
                  <a:rPr lang="en-US" sz="1100" dirty="0">
                    <a:solidFill>
                      <a:prstClr val="black"/>
                    </a:solidFill>
                    <a:latin typeface="Arial Narrow" panose="020B0606020202030204" pitchFamily="34" charset="0"/>
                  </a:rPr>
                  <a:t>Virtual Collective Training</a:t>
                </a:r>
              </a:p>
            </p:txBody>
          </p:sp>
          <p:pic>
            <p:nvPicPr>
              <p:cNvPr id="81" name="Picture 80">
                <a:extLst>
                  <a:ext uri="{FF2B5EF4-FFF2-40B4-BE49-F238E27FC236}">
                    <a16:creationId xmlns:a16="http://schemas.microsoft.com/office/drawing/2014/main" id="{23068CA9-49C3-0230-86C6-D62C31B23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075" y="3662394"/>
                <a:ext cx="445105" cy="445107"/>
              </a:xfrm>
              <a:prstGeom prst="ellipse">
                <a:avLst/>
              </a:prstGeom>
            </p:spPr>
          </p:pic>
        </p:grpSp>
        <p:grpSp>
          <p:nvGrpSpPr>
            <p:cNvPr id="13" name="Group 12">
              <a:extLst>
                <a:ext uri="{FF2B5EF4-FFF2-40B4-BE49-F238E27FC236}">
                  <a16:creationId xmlns:a16="http://schemas.microsoft.com/office/drawing/2014/main" id="{2D04E52D-6957-9E0A-C6E5-BC4E9317BB69}"/>
                </a:ext>
              </a:extLst>
            </p:cNvPr>
            <p:cNvGrpSpPr/>
            <p:nvPr/>
          </p:nvGrpSpPr>
          <p:grpSpPr>
            <a:xfrm>
              <a:off x="6724173" y="3347537"/>
              <a:ext cx="1732799" cy="1102146"/>
              <a:chOff x="6153262" y="3615434"/>
              <a:chExt cx="2310399" cy="1469528"/>
            </a:xfrm>
          </p:grpSpPr>
          <p:sp>
            <p:nvSpPr>
              <p:cNvPr id="78" name="Rounded Rectangle 98">
                <a:extLst>
                  <a:ext uri="{FF2B5EF4-FFF2-40B4-BE49-F238E27FC236}">
                    <a16:creationId xmlns:a16="http://schemas.microsoft.com/office/drawing/2014/main" id="{EC376557-E0C2-7BBB-9EFB-64B47001502D}"/>
                  </a:ext>
                </a:extLst>
              </p:cNvPr>
              <p:cNvSpPr/>
              <p:nvPr/>
            </p:nvSpPr>
            <p:spPr>
              <a:xfrm>
                <a:off x="6153262" y="3615434"/>
                <a:ext cx="2310399" cy="1469528"/>
              </a:xfrm>
              <a:prstGeom prst="roundRect">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41896"/>
                <a:endParaRPr lang="en-US" sz="1200" b="1" dirty="0">
                  <a:ln w="3175" cmpd="sng"/>
                  <a:solidFill>
                    <a:prstClr val="black"/>
                  </a:solidFill>
                  <a:latin typeface="Arial Black" panose="020B0A04020102020204" pitchFamily="34" charset="0"/>
                </a:endParaRPr>
              </a:p>
              <a:p>
                <a:pPr algn="ctr" defTabSz="641896"/>
                <a:endParaRPr lang="en-US" sz="1200" b="1" dirty="0">
                  <a:ln w="3175" cmpd="sng"/>
                  <a:solidFill>
                    <a:prstClr val="black"/>
                  </a:solidFill>
                  <a:latin typeface="Arial Black" panose="020B0A04020102020204" pitchFamily="34" charset="0"/>
                </a:endParaRPr>
              </a:p>
              <a:p>
                <a:pPr algn="ctr" defTabSz="641896"/>
                <a:endParaRPr lang="en-US" sz="1200" b="1" dirty="0">
                  <a:ln w="3175" cmpd="sng"/>
                  <a:solidFill>
                    <a:prstClr val="black"/>
                  </a:solidFill>
                  <a:latin typeface="Calibri Light" panose="020F0302020204030204"/>
                </a:endParaRPr>
              </a:p>
              <a:p>
                <a:pPr algn="ctr" defTabSz="641896"/>
                <a:r>
                  <a:rPr lang="en-US" sz="1200" b="1" dirty="0" err="1">
                    <a:ln w="3175" cmpd="sng"/>
                    <a:solidFill>
                      <a:prstClr val="black"/>
                    </a:solidFill>
                    <a:latin typeface="Calibri Light" panose="020F0302020204030204"/>
                  </a:rPr>
                  <a:t>PdM</a:t>
                </a:r>
                <a:r>
                  <a:rPr lang="en-US" sz="1200" b="1" dirty="0">
                    <a:ln w="3175" cmpd="sng"/>
                    <a:solidFill>
                      <a:prstClr val="black"/>
                    </a:solidFill>
                    <a:latin typeface="Calibri Light" panose="020F0302020204030204"/>
                  </a:rPr>
                  <a:t> LTS</a:t>
                </a:r>
              </a:p>
              <a:p>
                <a:pPr algn="ctr" defTabSz="641896"/>
                <a:r>
                  <a:rPr lang="en-US" sz="1100" dirty="0">
                    <a:solidFill>
                      <a:srgbClr val="44546A"/>
                    </a:solidFill>
                    <a:latin typeface="Arial Narrow" panose="020B0606020202030204" pitchFamily="34" charset="0"/>
                  </a:rPr>
                  <a:t>Combined Arms Engagement Pairing,</a:t>
                </a:r>
                <a:br>
                  <a:rPr lang="en-US" sz="1100" dirty="0">
                    <a:solidFill>
                      <a:srgbClr val="44546A"/>
                    </a:solidFill>
                    <a:latin typeface="Arial Narrow" panose="020B0606020202030204" pitchFamily="34" charset="0"/>
                  </a:rPr>
                </a:br>
                <a:r>
                  <a:rPr lang="en-US" sz="1100" dirty="0">
                    <a:solidFill>
                      <a:srgbClr val="44546A"/>
                    </a:solidFill>
                    <a:latin typeface="Arial Narrow" panose="020B0606020202030204" pitchFamily="34" charset="0"/>
                  </a:rPr>
                  <a:t>Live Fire Ranges &amp; Battlefield Effects,</a:t>
                </a:r>
                <a:br>
                  <a:rPr lang="en-US" sz="1100" dirty="0">
                    <a:solidFill>
                      <a:srgbClr val="44546A"/>
                    </a:solidFill>
                    <a:latin typeface="Arial Narrow" panose="020B0606020202030204" pitchFamily="34" charset="0"/>
                  </a:rPr>
                </a:br>
                <a:r>
                  <a:rPr lang="en-US" sz="1100" dirty="0">
                    <a:solidFill>
                      <a:srgbClr val="44546A"/>
                    </a:solidFill>
                    <a:latin typeface="Arial Narrow" panose="020B0606020202030204" pitchFamily="34" charset="0"/>
                  </a:rPr>
                  <a:t>Force-on-Force, Force-on-Target,</a:t>
                </a:r>
              </a:p>
              <a:p>
                <a:pPr algn="ctr" defTabSz="641896"/>
                <a:r>
                  <a:rPr lang="en-US" sz="1100" dirty="0">
                    <a:solidFill>
                      <a:srgbClr val="44546A"/>
                    </a:solidFill>
                    <a:latin typeface="Arial Narrow" panose="020B0606020202030204" pitchFamily="34" charset="0"/>
                  </a:rPr>
                  <a:t>OPFOR Threat Capabilities</a:t>
                </a:r>
              </a:p>
            </p:txBody>
          </p:sp>
          <p:pic>
            <p:nvPicPr>
              <p:cNvPr id="79" name="Picture 78">
                <a:extLst>
                  <a:ext uri="{FF2B5EF4-FFF2-40B4-BE49-F238E27FC236}">
                    <a16:creationId xmlns:a16="http://schemas.microsoft.com/office/drawing/2014/main" id="{42EE42A6-A634-FF82-B97B-53492BABD7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0435" y="3659380"/>
                <a:ext cx="500433" cy="534979"/>
              </a:xfrm>
              <a:prstGeom prst="ellipse">
                <a:avLst/>
              </a:prstGeom>
            </p:spPr>
          </p:pic>
        </p:grpSp>
        <p:pic>
          <p:nvPicPr>
            <p:cNvPr id="14" name="Picture 13">
              <a:extLst>
                <a:ext uri="{FF2B5EF4-FFF2-40B4-BE49-F238E27FC236}">
                  <a16:creationId xmlns:a16="http://schemas.microsoft.com/office/drawing/2014/main" id="{E238DECF-C2F7-962D-066F-5EB836EA28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9053" y="1703886"/>
              <a:ext cx="548085" cy="223220"/>
            </a:xfrm>
            <a:prstGeom prst="rect">
              <a:avLst/>
            </a:prstGeom>
          </p:spPr>
        </p:pic>
        <p:cxnSp>
          <p:nvCxnSpPr>
            <p:cNvPr id="15" name="Straight Connector 14">
              <a:extLst>
                <a:ext uri="{FF2B5EF4-FFF2-40B4-BE49-F238E27FC236}">
                  <a16:creationId xmlns:a16="http://schemas.microsoft.com/office/drawing/2014/main" id="{34531CBE-2AB7-2F70-55FF-6D2796A588A5}"/>
                </a:ext>
              </a:extLst>
            </p:cNvPr>
            <p:cNvCxnSpPr/>
            <p:nvPr/>
          </p:nvCxnSpPr>
          <p:spPr>
            <a:xfrm flipV="1">
              <a:off x="6430256" y="1441782"/>
              <a:ext cx="0" cy="1935374"/>
            </a:xfrm>
            <a:prstGeom prst="line">
              <a:avLst/>
            </a:prstGeom>
            <a:ln w="12700" cmpd="sng">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6143B400-3D21-19C8-C842-F8DF9F19C5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319042" y="2384785"/>
              <a:ext cx="376583" cy="165444"/>
            </a:xfrm>
            <a:prstGeom prst="rect">
              <a:avLst/>
            </a:prstGeom>
          </p:spPr>
        </p:pic>
        <p:pic>
          <p:nvPicPr>
            <p:cNvPr id="17" name="Picture 16">
              <a:extLst>
                <a:ext uri="{FF2B5EF4-FFF2-40B4-BE49-F238E27FC236}">
                  <a16:creationId xmlns:a16="http://schemas.microsoft.com/office/drawing/2014/main" id="{341B9AFD-4702-C881-297E-000BECCF85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6613" y="2512114"/>
              <a:ext cx="167429" cy="139665"/>
            </a:xfrm>
            <a:prstGeom prst="rect">
              <a:avLst/>
            </a:prstGeom>
          </p:spPr>
        </p:pic>
        <p:pic>
          <p:nvPicPr>
            <p:cNvPr id="18" name="Picture 17">
              <a:extLst>
                <a:ext uri="{FF2B5EF4-FFF2-40B4-BE49-F238E27FC236}">
                  <a16:creationId xmlns:a16="http://schemas.microsoft.com/office/drawing/2014/main" id="{AD05DFDB-9CA3-5C9C-200B-9FC7609797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54599" y="1471269"/>
              <a:ext cx="151036" cy="278770"/>
            </a:xfrm>
            <a:prstGeom prst="rect">
              <a:avLst/>
            </a:prstGeom>
          </p:spPr>
        </p:pic>
        <p:pic>
          <p:nvPicPr>
            <p:cNvPr id="19" name="Picture 18">
              <a:extLst>
                <a:ext uri="{FF2B5EF4-FFF2-40B4-BE49-F238E27FC236}">
                  <a16:creationId xmlns:a16="http://schemas.microsoft.com/office/drawing/2014/main" id="{4E1D8EA4-3B5B-8CAC-468B-CCF5CD10B6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1595" y="2064901"/>
              <a:ext cx="151036" cy="278770"/>
            </a:xfrm>
            <a:prstGeom prst="rect">
              <a:avLst/>
            </a:prstGeom>
          </p:spPr>
        </p:pic>
        <p:pic>
          <p:nvPicPr>
            <p:cNvPr id="20" name="Picture 19">
              <a:extLst>
                <a:ext uri="{FF2B5EF4-FFF2-40B4-BE49-F238E27FC236}">
                  <a16:creationId xmlns:a16="http://schemas.microsoft.com/office/drawing/2014/main" id="{73761AE9-F8A8-82DF-B86E-FE0B4EA3B2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4078" y="2290589"/>
              <a:ext cx="151036" cy="278770"/>
            </a:xfrm>
            <a:prstGeom prst="rect">
              <a:avLst/>
            </a:prstGeom>
          </p:spPr>
        </p:pic>
        <p:pic>
          <p:nvPicPr>
            <p:cNvPr id="21" name="Picture 20">
              <a:extLst>
                <a:ext uri="{FF2B5EF4-FFF2-40B4-BE49-F238E27FC236}">
                  <a16:creationId xmlns:a16="http://schemas.microsoft.com/office/drawing/2014/main" id="{A6233140-8DDB-18B3-6BDA-F8AF63F26F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7468" y="2845945"/>
              <a:ext cx="151036" cy="278770"/>
            </a:xfrm>
            <a:prstGeom prst="rect">
              <a:avLst/>
            </a:prstGeom>
          </p:spPr>
        </p:pic>
        <p:pic>
          <p:nvPicPr>
            <p:cNvPr id="22" name="Picture 21">
              <a:extLst>
                <a:ext uri="{FF2B5EF4-FFF2-40B4-BE49-F238E27FC236}">
                  <a16:creationId xmlns:a16="http://schemas.microsoft.com/office/drawing/2014/main" id="{5750B008-75B0-2C57-C211-5E8FC9848D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85028" y="2338655"/>
              <a:ext cx="247382" cy="200580"/>
            </a:xfrm>
            <a:prstGeom prst="rect">
              <a:avLst/>
            </a:prstGeom>
          </p:spPr>
        </p:pic>
        <p:pic>
          <p:nvPicPr>
            <p:cNvPr id="23" name="Picture 22">
              <a:extLst>
                <a:ext uri="{FF2B5EF4-FFF2-40B4-BE49-F238E27FC236}">
                  <a16:creationId xmlns:a16="http://schemas.microsoft.com/office/drawing/2014/main" id="{C729979C-DA6F-F7F5-B095-4114F90506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16042" y="2550627"/>
              <a:ext cx="247382" cy="200580"/>
            </a:xfrm>
            <a:prstGeom prst="rect">
              <a:avLst/>
            </a:prstGeom>
          </p:spPr>
        </p:pic>
        <p:pic>
          <p:nvPicPr>
            <p:cNvPr id="24" name="Picture 23">
              <a:extLst>
                <a:ext uri="{FF2B5EF4-FFF2-40B4-BE49-F238E27FC236}">
                  <a16:creationId xmlns:a16="http://schemas.microsoft.com/office/drawing/2014/main" id="{DDE66013-4DED-29B8-A531-7A6DAFF1C4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40451" y="2775398"/>
              <a:ext cx="151036" cy="278770"/>
            </a:xfrm>
            <a:prstGeom prst="rect">
              <a:avLst/>
            </a:prstGeom>
          </p:spPr>
        </p:pic>
        <p:pic>
          <p:nvPicPr>
            <p:cNvPr id="25" name="Picture 24">
              <a:extLst>
                <a:ext uri="{FF2B5EF4-FFF2-40B4-BE49-F238E27FC236}">
                  <a16:creationId xmlns:a16="http://schemas.microsoft.com/office/drawing/2014/main" id="{C93DF844-6A07-B554-71BD-555EEABA8B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5955" y="2817717"/>
              <a:ext cx="85872" cy="176465"/>
            </a:xfrm>
            <a:prstGeom prst="rect">
              <a:avLst/>
            </a:prstGeom>
          </p:spPr>
        </p:pic>
        <p:pic>
          <p:nvPicPr>
            <p:cNvPr id="26" name="Picture 25">
              <a:extLst>
                <a:ext uri="{FF2B5EF4-FFF2-40B4-BE49-F238E27FC236}">
                  <a16:creationId xmlns:a16="http://schemas.microsoft.com/office/drawing/2014/main" id="{D2B34517-F6B0-9C68-6153-FBF70BEF28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72288" y="2615997"/>
              <a:ext cx="85872" cy="176465"/>
            </a:xfrm>
            <a:prstGeom prst="rect">
              <a:avLst/>
            </a:prstGeom>
          </p:spPr>
        </p:pic>
        <p:pic>
          <p:nvPicPr>
            <p:cNvPr id="27" name="Picture 26">
              <a:extLst>
                <a:ext uri="{FF2B5EF4-FFF2-40B4-BE49-F238E27FC236}">
                  <a16:creationId xmlns:a16="http://schemas.microsoft.com/office/drawing/2014/main" id="{6065D089-FA62-AE55-7C80-4061115F67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853350" y="2333956"/>
              <a:ext cx="376583" cy="165444"/>
            </a:xfrm>
            <a:prstGeom prst="rect">
              <a:avLst/>
            </a:prstGeom>
          </p:spPr>
        </p:pic>
        <p:pic>
          <p:nvPicPr>
            <p:cNvPr id="28" name="Picture 27">
              <a:extLst>
                <a:ext uri="{FF2B5EF4-FFF2-40B4-BE49-F238E27FC236}">
                  <a16:creationId xmlns:a16="http://schemas.microsoft.com/office/drawing/2014/main" id="{2D20B460-0999-CE55-309A-E1D705D1D1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8545" y="1484649"/>
              <a:ext cx="151036" cy="278770"/>
            </a:xfrm>
            <a:prstGeom prst="rect">
              <a:avLst/>
            </a:prstGeom>
          </p:spPr>
        </p:pic>
        <p:pic>
          <p:nvPicPr>
            <p:cNvPr id="29" name="Picture 28">
              <a:extLst>
                <a:ext uri="{FF2B5EF4-FFF2-40B4-BE49-F238E27FC236}">
                  <a16:creationId xmlns:a16="http://schemas.microsoft.com/office/drawing/2014/main" id="{F7965FAE-C6F6-25F1-1DB3-2FF637C5E4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585742" y="2307304"/>
              <a:ext cx="376583" cy="165444"/>
            </a:xfrm>
            <a:prstGeom prst="rect">
              <a:avLst/>
            </a:prstGeom>
          </p:spPr>
        </p:pic>
        <p:pic>
          <p:nvPicPr>
            <p:cNvPr id="30" name="Picture 29">
              <a:extLst>
                <a:ext uri="{FF2B5EF4-FFF2-40B4-BE49-F238E27FC236}">
                  <a16:creationId xmlns:a16="http://schemas.microsoft.com/office/drawing/2014/main" id="{055657C5-ED93-6E29-233F-EB6DFF5A4F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1226" y="2547803"/>
              <a:ext cx="376583" cy="165444"/>
            </a:xfrm>
            <a:prstGeom prst="rect">
              <a:avLst/>
            </a:prstGeom>
          </p:spPr>
        </p:pic>
        <p:pic>
          <p:nvPicPr>
            <p:cNvPr id="31" name="Picture 30">
              <a:extLst>
                <a:ext uri="{FF2B5EF4-FFF2-40B4-BE49-F238E27FC236}">
                  <a16:creationId xmlns:a16="http://schemas.microsoft.com/office/drawing/2014/main" id="{46604030-EFE8-317A-C0E5-2420041F25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535251" y="2839017"/>
              <a:ext cx="376583" cy="165444"/>
            </a:xfrm>
            <a:prstGeom prst="rect">
              <a:avLst/>
            </a:prstGeom>
          </p:spPr>
        </p:pic>
        <p:pic>
          <p:nvPicPr>
            <p:cNvPr id="32" name="Picture 31">
              <a:extLst>
                <a:ext uri="{FF2B5EF4-FFF2-40B4-BE49-F238E27FC236}">
                  <a16:creationId xmlns:a16="http://schemas.microsoft.com/office/drawing/2014/main" id="{911DCBAA-194B-CD70-0EFC-A0DA622F5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7056" y="2165722"/>
              <a:ext cx="376583" cy="165444"/>
            </a:xfrm>
            <a:prstGeom prst="rect">
              <a:avLst/>
            </a:prstGeom>
          </p:spPr>
        </p:pic>
        <p:pic>
          <p:nvPicPr>
            <p:cNvPr id="33" name="Picture 32">
              <a:extLst>
                <a:ext uri="{FF2B5EF4-FFF2-40B4-BE49-F238E27FC236}">
                  <a16:creationId xmlns:a16="http://schemas.microsoft.com/office/drawing/2014/main" id="{1B492AE2-550A-B687-D650-3D62FCEDEEE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38401" y="2151176"/>
              <a:ext cx="156884" cy="172960"/>
            </a:xfrm>
            <a:prstGeom prst="rect">
              <a:avLst/>
            </a:prstGeom>
          </p:spPr>
        </p:pic>
        <p:pic>
          <p:nvPicPr>
            <p:cNvPr id="34" name="Picture 33">
              <a:extLst>
                <a:ext uri="{FF2B5EF4-FFF2-40B4-BE49-F238E27FC236}">
                  <a16:creationId xmlns:a16="http://schemas.microsoft.com/office/drawing/2014/main" id="{CDF6C7DA-3B74-742D-4625-DBA1A4995C2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70544" y="2767339"/>
              <a:ext cx="110743" cy="177414"/>
            </a:xfrm>
            <a:prstGeom prst="rect">
              <a:avLst/>
            </a:prstGeom>
          </p:spPr>
        </p:pic>
        <p:pic>
          <p:nvPicPr>
            <p:cNvPr id="35" name="Picture 34">
              <a:extLst>
                <a:ext uri="{FF2B5EF4-FFF2-40B4-BE49-F238E27FC236}">
                  <a16:creationId xmlns:a16="http://schemas.microsoft.com/office/drawing/2014/main" id="{04101DD3-D819-EE86-66E6-F46D91DDB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729710" y="2669146"/>
              <a:ext cx="376583" cy="165444"/>
            </a:xfrm>
            <a:prstGeom prst="rect">
              <a:avLst/>
            </a:prstGeom>
          </p:spPr>
        </p:pic>
        <p:pic>
          <p:nvPicPr>
            <p:cNvPr id="36" name="Picture 35">
              <a:extLst>
                <a:ext uri="{FF2B5EF4-FFF2-40B4-BE49-F238E27FC236}">
                  <a16:creationId xmlns:a16="http://schemas.microsoft.com/office/drawing/2014/main" id="{119D578D-F1A9-0671-DAE5-6072EFB211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1912" y="2893936"/>
              <a:ext cx="167429" cy="139665"/>
            </a:xfrm>
            <a:prstGeom prst="rect">
              <a:avLst/>
            </a:prstGeom>
          </p:spPr>
        </p:pic>
        <p:pic>
          <p:nvPicPr>
            <p:cNvPr id="37" name="Picture 36">
              <a:extLst>
                <a:ext uri="{FF2B5EF4-FFF2-40B4-BE49-F238E27FC236}">
                  <a16:creationId xmlns:a16="http://schemas.microsoft.com/office/drawing/2014/main" id="{E829A56A-C90B-7C64-29B9-8847B9FF4F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430826" y="2391767"/>
              <a:ext cx="156884" cy="172960"/>
            </a:xfrm>
            <a:prstGeom prst="rect">
              <a:avLst/>
            </a:prstGeom>
          </p:spPr>
        </p:pic>
        <p:pic>
          <p:nvPicPr>
            <p:cNvPr id="38" name="Picture 37">
              <a:extLst>
                <a:ext uri="{FF2B5EF4-FFF2-40B4-BE49-F238E27FC236}">
                  <a16:creationId xmlns:a16="http://schemas.microsoft.com/office/drawing/2014/main" id="{1E8F0986-FB55-F741-8CB6-BC0E584D55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227432" y="2431898"/>
              <a:ext cx="167429" cy="139665"/>
            </a:xfrm>
            <a:prstGeom prst="rect">
              <a:avLst/>
            </a:prstGeom>
          </p:spPr>
        </p:pic>
        <p:pic>
          <p:nvPicPr>
            <p:cNvPr id="39" name="Picture 38">
              <a:extLst>
                <a:ext uri="{FF2B5EF4-FFF2-40B4-BE49-F238E27FC236}">
                  <a16:creationId xmlns:a16="http://schemas.microsoft.com/office/drawing/2014/main" id="{87C54DDC-F5A8-9764-F724-55BBD6C35B3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67786" y="2304179"/>
              <a:ext cx="262271" cy="261597"/>
            </a:xfrm>
            <a:prstGeom prst="rect">
              <a:avLst/>
            </a:prstGeom>
          </p:spPr>
        </p:pic>
        <p:pic>
          <p:nvPicPr>
            <p:cNvPr id="40" name="Picture 39">
              <a:extLst>
                <a:ext uri="{FF2B5EF4-FFF2-40B4-BE49-F238E27FC236}">
                  <a16:creationId xmlns:a16="http://schemas.microsoft.com/office/drawing/2014/main" id="{B904575E-18FF-B700-BAEC-0DC200C1513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21457" y="2104681"/>
              <a:ext cx="262271" cy="261597"/>
            </a:xfrm>
            <a:prstGeom prst="rect">
              <a:avLst/>
            </a:prstGeom>
          </p:spPr>
        </p:pic>
        <p:pic>
          <p:nvPicPr>
            <p:cNvPr id="41" name="Picture 40">
              <a:extLst>
                <a:ext uri="{FF2B5EF4-FFF2-40B4-BE49-F238E27FC236}">
                  <a16:creationId xmlns:a16="http://schemas.microsoft.com/office/drawing/2014/main" id="{B0D5B515-B491-A176-28E6-918461D431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93372" y="1724941"/>
              <a:ext cx="86064" cy="173918"/>
            </a:xfrm>
            <a:prstGeom prst="rect">
              <a:avLst/>
            </a:prstGeom>
          </p:spPr>
        </p:pic>
        <p:pic>
          <p:nvPicPr>
            <p:cNvPr id="42" name="Picture 41">
              <a:extLst>
                <a:ext uri="{FF2B5EF4-FFF2-40B4-BE49-F238E27FC236}">
                  <a16:creationId xmlns:a16="http://schemas.microsoft.com/office/drawing/2014/main" id="{CADA4E4B-C68F-E9B6-280B-4F4666187F2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67277" y="1879544"/>
              <a:ext cx="86064" cy="173918"/>
            </a:xfrm>
            <a:prstGeom prst="rect">
              <a:avLst/>
            </a:prstGeom>
          </p:spPr>
        </p:pic>
        <p:pic>
          <p:nvPicPr>
            <p:cNvPr id="43" name="Picture 42">
              <a:extLst>
                <a:ext uri="{FF2B5EF4-FFF2-40B4-BE49-F238E27FC236}">
                  <a16:creationId xmlns:a16="http://schemas.microsoft.com/office/drawing/2014/main" id="{D6171FD2-19A0-B1FB-201C-2E63AD01033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8165635" y="2419428"/>
              <a:ext cx="85872" cy="176465"/>
            </a:xfrm>
            <a:prstGeom prst="rect">
              <a:avLst/>
            </a:prstGeom>
          </p:spPr>
        </p:pic>
        <p:pic>
          <p:nvPicPr>
            <p:cNvPr id="44" name="Picture 43">
              <a:extLst>
                <a:ext uri="{FF2B5EF4-FFF2-40B4-BE49-F238E27FC236}">
                  <a16:creationId xmlns:a16="http://schemas.microsoft.com/office/drawing/2014/main" id="{5D41A487-DDF7-F516-6FAC-CFE797D05D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8309643" y="2577494"/>
              <a:ext cx="85872" cy="176465"/>
            </a:xfrm>
            <a:prstGeom prst="rect">
              <a:avLst/>
            </a:prstGeom>
          </p:spPr>
        </p:pic>
        <p:pic>
          <p:nvPicPr>
            <p:cNvPr id="45" name="Picture 44">
              <a:extLst>
                <a:ext uri="{FF2B5EF4-FFF2-40B4-BE49-F238E27FC236}">
                  <a16:creationId xmlns:a16="http://schemas.microsoft.com/office/drawing/2014/main" id="{DD362310-6FBF-88DA-D3DF-47E1D27462A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0325" y="1785882"/>
              <a:ext cx="86064" cy="173918"/>
            </a:xfrm>
            <a:prstGeom prst="rect">
              <a:avLst/>
            </a:prstGeom>
          </p:spPr>
        </p:pic>
        <p:pic>
          <p:nvPicPr>
            <p:cNvPr id="46" name="Picture 45">
              <a:extLst>
                <a:ext uri="{FF2B5EF4-FFF2-40B4-BE49-F238E27FC236}">
                  <a16:creationId xmlns:a16="http://schemas.microsoft.com/office/drawing/2014/main" id="{5B6CF772-66CA-A036-1BA2-3157A935E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838278" y="1906167"/>
              <a:ext cx="376583" cy="165444"/>
            </a:xfrm>
            <a:prstGeom prst="rect">
              <a:avLst/>
            </a:prstGeom>
          </p:spPr>
        </p:pic>
        <p:pic>
          <p:nvPicPr>
            <p:cNvPr id="47" name="Picture 46">
              <a:extLst>
                <a:ext uri="{FF2B5EF4-FFF2-40B4-BE49-F238E27FC236}">
                  <a16:creationId xmlns:a16="http://schemas.microsoft.com/office/drawing/2014/main" id="{3605675F-563A-237B-8506-E4D3916C5F1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35859" y="2477868"/>
              <a:ext cx="262271" cy="261597"/>
            </a:xfrm>
            <a:prstGeom prst="rect">
              <a:avLst/>
            </a:prstGeom>
          </p:spPr>
        </p:pic>
        <p:pic>
          <p:nvPicPr>
            <p:cNvPr id="48" name="Picture 47">
              <a:extLst>
                <a:ext uri="{FF2B5EF4-FFF2-40B4-BE49-F238E27FC236}">
                  <a16:creationId xmlns:a16="http://schemas.microsoft.com/office/drawing/2014/main" id="{146004AF-13B9-5236-74AD-FE5EEFE20BC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8569386" flipH="1">
              <a:off x="2875876" y="2179403"/>
              <a:ext cx="115184" cy="411837"/>
            </a:xfrm>
            <a:prstGeom prst="rect">
              <a:avLst/>
            </a:prstGeom>
          </p:spPr>
        </p:pic>
        <p:pic>
          <p:nvPicPr>
            <p:cNvPr id="49" name="Picture 48">
              <a:extLst>
                <a:ext uri="{FF2B5EF4-FFF2-40B4-BE49-F238E27FC236}">
                  <a16:creationId xmlns:a16="http://schemas.microsoft.com/office/drawing/2014/main" id="{1AC053F0-4A14-9AC3-EB2F-43E370B0B25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67898" y="2753111"/>
              <a:ext cx="573728" cy="443336"/>
            </a:xfrm>
            <a:prstGeom prst="rect">
              <a:avLst/>
            </a:prstGeom>
          </p:spPr>
        </p:pic>
        <p:pic>
          <p:nvPicPr>
            <p:cNvPr id="50" name="Picture 49">
              <a:extLst>
                <a:ext uri="{FF2B5EF4-FFF2-40B4-BE49-F238E27FC236}">
                  <a16:creationId xmlns:a16="http://schemas.microsoft.com/office/drawing/2014/main" id="{D4F1EB7B-56F6-9C56-D962-58F517DCFFA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04228" y="1966216"/>
              <a:ext cx="86064" cy="173918"/>
            </a:xfrm>
            <a:prstGeom prst="rect">
              <a:avLst/>
            </a:prstGeom>
          </p:spPr>
        </p:pic>
        <p:grpSp>
          <p:nvGrpSpPr>
            <p:cNvPr id="51" name="Group 50">
              <a:extLst>
                <a:ext uri="{FF2B5EF4-FFF2-40B4-BE49-F238E27FC236}">
                  <a16:creationId xmlns:a16="http://schemas.microsoft.com/office/drawing/2014/main" id="{917017C5-AAA6-DEF8-D4CB-1FFA709A7E1C}"/>
                </a:ext>
              </a:extLst>
            </p:cNvPr>
            <p:cNvGrpSpPr/>
            <p:nvPr/>
          </p:nvGrpSpPr>
          <p:grpSpPr>
            <a:xfrm>
              <a:off x="7278225" y="1921542"/>
              <a:ext cx="153159" cy="63965"/>
              <a:chOff x="6826861" y="1748583"/>
              <a:chExt cx="204212" cy="85286"/>
            </a:xfrm>
          </p:grpSpPr>
          <p:pic>
            <p:nvPicPr>
              <p:cNvPr id="76" name="Picture 75">
                <a:extLst>
                  <a:ext uri="{FF2B5EF4-FFF2-40B4-BE49-F238E27FC236}">
                    <a16:creationId xmlns:a16="http://schemas.microsoft.com/office/drawing/2014/main" id="{A6EA7601-18F2-9B7E-FAC0-398378ED67A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37077" y="1748583"/>
                <a:ext cx="93996" cy="85286"/>
              </a:xfrm>
              <a:prstGeom prst="rect">
                <a:avLst/>
              </a:prstGeom>
            </p:spPr>
          </p:pic>
          <p:cxnSp>
            <p:nvCxnSpPr>
              <p:cNvPr id="77" name="Straight Connector 76">
                <a:extLst>
                  <a:ext uri="{FF2B5EF4-FFF2-40B4-BE49-F238E27FC236}">
                    <a16:creationId xmlns:a16="http://schemas.microsoft.com/office/drawing/2014/main" id="{3EDB7142-F2B3-E294-AD4B-C03CE9D9AE55}"/>
                  </a:ext>
                </a:extLst>
              </p:cNvPr>
              <p:cNvCxnSpPr/>
              <p:nvPr/>
            </p:nvCxnSpPr>
            <p:spPr>
              <a:xfrm flipV="1">
                <a:off x="6826861" y="1795988"/>
                <a:ext cx="168494"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86AB7F9-7A50-24FA-CEF1-54A7C22577A7}"/>
                </a:ext>
              </a:extLst>
            </p:cNvPr>
            <p:cNvGrpSpPr/>
            <p:nvPr/>
          </p:nvGrpSpPr>
          <p:grpSpPr>
            <a:xfrm>
              <a:off x="6955717" y="2510514"/>
              <a:ext cx="268130" cy="63965"/>
              <a:chOff x="6450291" y="2533878"/>
              <a:chExt cx="357507" cy="85286"/>
            </a:xfrm>
          </p:grpSpPr>
          <p:pic>
            <p:nvPicPr>
              <p:cNvPr id="74" name="Picture 73">
                <a:extLst>
                  <a:ext uri="{FF2B5EF4-FFF2-40B4-BE49-F238E27FC236}">
                    <a16:creationId xmlns:a16="http://schemas.microsoft.com/office/drawing/2014/main" id="{582012C5-2968-F1B0-5D08-A42F25FC820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13802" y="2533878"/>
                <a:ext cx="93996" cy="85286"/>
              </a:xfrm>
              <a:prstGeom prst="rect">
                <a:avLst/>
              </a:prstGeom>
            </p:spPr>
          </p:pic>
          <p:cxnSp>
            <p:nvCxnSpPr>
              <p:cNvPr id="75" name="Straight Connector 74">
                <a:extLst>
                  <a:ext uri="{FF2B5EF4-FFF2-40B4-BE49-F238E27FC236}">
                    <a16:creationId xmlns:a16="http://schemas.microsoft.com/office/drawing/2014/main" id="{B2222306-3C19-F7AC-467B-AD34809B071A}"/>
                  </a:ext>
                </a:extLst>
              </p:cNvPr>
              <p:cNvCxnSpPr/>
              <p:nvPr/>
            </p:nvCxnSpPr>
            <p:spPr>
              <a:xfrm flipV="1">
                <a:off x="6450291" y="2578902"/>
                <a:ext cx="317030" cy="7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6A71501-D03F-072C-A245-D2CAB59CF6FF}"/>
                </a:ext>
              </a:extLst>
            </p:cNvPr>
            <p:cNvGrpSpPr/>
            <p:nvPr/>
          </p:nvGrpSpPr>
          <p:grpSpPr>
            <a:xfrm flipH="1">
              <a:off x="6903459" y="2216902"/>
              <a:ext cx="153159" cy="63965"/>
              <a:chOff x="6826861" y="1748583"/>
              <a:chExt cx="204212" cy="85286"/>
            </a:xfrm>
          </p:grpSpPr>
          <p:pic>
            <p:nvPicPr>
              <p:cNvPr id="72" name="Picture 71">
                <a:extLst>
                  <a:ext uri="{FF2B5EF4-FFF2-40B4-BE49-F238E27FC236}">
                    <a16:creationId xmlns:a16="http://schemas.microsoft.com/office/drawing/2014/main" id="{13374406-F588-3458-0112-3CF0D9C4A1D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37077" y="1748583"/>
                <a:ext cx="93996" cy="85286"/>
              </a:xfrm>
              <a:prstGeom prst="rect">
                <a:avLst/>
              </a:prstGeom>
            </p:spPr>
          </p:pic>
          <p:cxnSp>
            <p:nvCxnSpPr>
              <p:cNvPr id="73" name="Straight Connector 72">
                <a:extLst>
                  <a:ext uri="{FF2B5EF4-FFF2-40B4-BE49-F238E27FC236}">
                    <a16:creationId xmlns:a16="http://schemas.microsoft.com/office/drawing/2014/main" id="{434D8385-ADD8-5593-1C33-8F6B12CA5582}"/>
                  </a:ext>
                </a:extLst>
              </p:cNvPr>
              <p:cNvCxnSpPr/>
              <p:nvPr/>
            </p:nvCxnSpPr>
            <p:spPr>
              <a:xfrm flipV="1">
                <a:off x="6826861" y="1795988"/>
                <a:ext cx="168494"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Picture 53">
              <a:extLst>
                <a:ext uri="{FF2B5EF4-FFF2-40B4-BE49-F238E27FC236}">
                  <a16:creationId xmlns:a16="http://schemas.microsoft.com/office/drawing/2014/main" id="{5B9A3F2F-0271-B40A-0EAA-ABB2651A7EB8}"/>
                </a:ext>
              </a:extLst>
            </p:cNvPr>
            <p:cNvPicPr>
              <a:picLocks noChangeAspect="1"/>
            </p:cNvPicPr>
            <p:nvPr/>
          </p:nvPicPr>
          <p:blipFill rotWithShape="1">
            <a:blip r:embed="rId20" cstate="screen">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a:xfrm>
              <a:off x="2334772" y="2854292"/>
              <a:ext cx="445100" cy="288696"/>
            </a:xfrm>
            <a:prstGeom prst="rect">
              <a:avLst/>
            </a:prstGeom>
          </p:spPr>
        </p:pic>
        <p:pic>
          <p:nvPicPr>
            <p:cNvPr id="55" name="Picture 54">
              <a:extLst>
                <a:ext uri="{FF2B5EF4-FFF2-40B4-BE49-F238E27FC236}">
                  <a16:creationId xmlns:a16="http://schemas.microsoft.com/office/drawing/2014/main" id="{024251EE-6656-C248-0FEC-7197039949A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78647" y="2762666"/>
              <a:ext cx="524056" cy="364175"/>
            </a:xfrm>
            <a:prstGeom prst="rect">
              <a:avLst/>
            </a:prstGeom>
          </p:spPr>
        </p:pic>
        <p:cxnSp>
          <p:nvCxnSpPr>
            <p:cNvPr id="56" name="Straight Connector 55">
              <a:extLst>
                <a:ext uri="{FF2B5EF4-FFF2-40B4-BE49-F238E27FC236}">
                  <a16:creationId xmlns:a16="http://schemas.microsoft.com/office/drawing/2014/main" id="{70419483-EF92-0D93-C504-17365F647752}"/>
                </a:ext>
              </a:extLst>
            </p:cNvPr>
            <p:cNvCxnSpPr/>
            <p:nvPr/>
          </p:nvCxnSpPr>
          <p:spPr>
            <a:xfrm>
              <a:off x="2282154" y="2685419"/>
              <a:ext cx="2403733" cy="0"/>
            </a:xfrm>
            <a:prstGeom prst="line">
              <a:avLst/>
            </a:prstGeom>
            <a:ln w="12700" cmpd="sng">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57" name="Picture 56">
              <a:extLst>
                <a:ext uri="{FF2B5EF4-FFF2-40B4-BE49-F238E27FC236}">
                  <a16:creationId xmlns:a16="http://schemas.microsoft.com/office/drawing/2014/main" id="{44711D3B-AD99-09C2-6110-653A7449D4C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777643">
              <a:off x="5243407" y="2221145"/>
              <a:ext cx="93133" cy="234904"/>
            </a:xfrm>
            <a:prstGeom prst="rect">
              <a:avLst/>
            </a:prstGeom>
          </p:spPr>
        </p:pic>
        <p:pic>
          <p:nvPicPr>
            <p:cNvPr id="58" name="Picture 57">
              <a:extLst>
                <a:ext uri="{FF2B5EF4-FFF2-40B4-BE49-F238E27FC236}">
                  <a16:creationId xmlns:a16="http://schemas.microsoft.com/office/drawing/2014/main" id="{74CAB0AC-ACAD-6E88-D15D-F4D9F108A68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777643">
              <a:off x="4941647" y="2582752"/>
              <a:ext cx="69138" cy="174383"/>
            </a:xfrm>
            <a:prstGeom prst="rect">
              <a:avLst/>
            </a:prstGeom>
          </p:spPr>
        </p:pic>
        <p:pic>
          <p:nvPicPr>
            <p:cNvPr id="59" name="Picture 58">
              <a:extLst>
                <a:ext uri="{FF2B5EF4-FFF2-40B4-BE49-F238E27FC236}">
                  <a16:creationId xmlns:a16="http://schemas.microsoft.com/office/drawing/2014/main" id="{1A262ADA-B132-DFC6-3A28-9A39F2CF809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4550947">
              <a:off x="5105492" y="2806746"/>
              <a:ext cx="69138" cy="174383"/>
            </a:xfrm>
            <a:prstGeom prst="rect">
              <a:avLst/>
            </a:prstGeom>
          </p:spPr>
        </p:pic>
        <p:pic>
          <p:nvPicPr>
            <p:cNvPr id="60" name="Picture 59">
              <a:extLst>
                <a:ext uri="{FF2B5EF4-FFF2-40B4-BE49-F238E27FC236}">
                  <a16:creationId xmlns:a16="http://schemas.microsoft.com/office/drawing/2014/main" id="{B50F39E3-A95D-4D1D-4FCD-E3F7A9A5912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008139">
              <a:off x="5043913" y="2679384"/>
              <a:ext cx="69138" cy="174383"/>
            </a:xfrm>
            <a:prstGeom prst="rect">
              <a:avLst/>
            </a:prstGeom>
          </p:spPr>
        </p:pic>
        <p:pic>
          <p:nvPicPr>
            <p:cNvPr id="61" name="Picture 60">
              <a:extLst>
                <a:ext uri="{FF2B5EF4-FFF2-40B4-BE49-F238E27FC236}">
                  <a16:creationId xmlns:a16="http://schemas.microsoft.com/office/drawing/2014/main" id="{7DC2C062-CCAC-0427-5AE6-8999F48DD95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777643">
              <a:off x="5568706" y="1904205"/>
              <a:ext cx="69138" cy="174383"/>
            </a:xfrm>
            <a:prstGeom prst="rect">
              <a:avLst/>
            </a:prstGeom>
          </p:spPr>
        </p:pic>
        <p:pic>
          <p:nvPicPr>
            <p:cNvPr id="62" name="Picture 61">
              <a:extLst>
                <a:ext uri="{FF2B5EF4-FFF2-40B4-BE49-F238E27FC236}">
                  <a16:creationId xmlns:a16="http://schemas.microsoft.com/office/drawing/2014/main" id="{18F9BE14-72B0-69C1-E8FC-1F8FE976715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3383728">
              <a:off x="5623579" y="2054592"/>
              <a:ext cx="69138" cy="174383"/>
            </a:xfrm>
            <a:prstGeom prst="rect">
              <a:avLst/>
            </a:prstGeom>
          </p:spPr>
        </p:pic>
        <p:pic>
          <p:nvPicPr>
            <p:cNvPr id="63" name="Picture 62">
              <a:extLst>
                <a:ext uri="{FF2B5EF4-FFF2-40B4-BE49-F238E27FC236}">
                  <a16:creationId xmlns:a16="http://schemas.microsoft.com/office/drawing/2014/main" id="{2F565CAE-F21E-2D0A-82A7-4E5D9DA3B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789570" y="2024278"/>
              <a:ext cx="376583" cy="165444"/>
            </a:xfrm>
            <a:prstGeom prst="rect">
              <a:avLst/>
            </a:prstGeom>
          </p:spPr>
        </p:pic>
        <p:pic>
          <p:nvPicPr>
            <p:cNvPr id="64" name="Picture 63">
              <a:extLst>
                <a:ext uri="{FF2B5EF4-FFF2-40B4-BE49-F238E27FC236}">
                  <a16:creationId xmlns:a16="http://schemas.microsoft.com/office/drawing/2014/main" id="{151F8CD6-48DB-9D7C-ACD7-FDD224EC3B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8096" y="2273635"/>
              <a:ext cx="85872" cy="176465"/>
            </a:xfrm>
            <a:prstGeom prst="rect">
              <a:avLst/>
            </a:prstGeom>
          </p:spPr>
        </p:pic>
        <p:pic>
          <p:nvPicPr>
            <p:cNvPr id="65" name="Picture 64">
              <a:extLst>
                <a:ext uri="{FF2B5EF4-FFF2-40B4-BE49-F238E27FC236}">
                  <a16:creationId xmlns:a16="http://schemas.microsoft.com/office/drawing/2014/main" id="{20E227C0-2718-4D0D-1BB8-3C0BEFF7A0C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99995" y="2047675"/>
              <a:ext cx="85872" cy="176465"/>
            </a:xfrm>
            <a:prstGeom prst="rect">
              <a:avLst/>
            </a:prstGeom>
          </p:spPr>
        </p:pic>
        <p:pic>
          <p:nvPicPr>
            <p:cNvPr id="66" name="Picture 65">
              <a:extLst>
                <a:ext uri="{FF2B5EF4-FFF2-40B4-BE49-F238E27FC236}">
                  <a16:creationId xmlns:a16="http://schemas.microsoft.com/office/drawing/2014/main" id="{C10C4125-5FE4-9A2B-41E5-D5DFB3BF6C2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365025" y="4429841"/>
              <a:ext cx="361482" cy="361482"/>
            </a:xfrm>
            <a:prstGeom prst="rect">
              <a:avLst/>
            </a:prstGeom>
          </p:spPr>
        </p:pic>
        <p:sp>
          <p:nvSpPr>
            <p:cNvPr id="67" name="TextBox 81">
              <a:extLst>
                <a:ext uri="{FF2B5EF4-FFF2-40B4-BE49-F238E27FC236}">
                  <a16:creationId xmlns:a16="http://schemas.microsoft.com/office/drawing/2014/main" id="{F95B4EF8-57CB-DE5B-B3DC-1115A8EB533B}"/>
                </a:ext>
              </a:extLst>
            </p:cNvPr>
            <p:cNvSpPr txBox="1"/>
            <p:nvPr/>
          </p:nvSpPr>
          <p:spPr>
            <a:xfrm>
              <a:off x="8128377" y="4871257"/>
              <a:ext cx="448407" cy="1797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1896"/>
              <a:r>
                <a:rPr lang="en-US" sz="1100" dirty="0">
                  <a:solidFill>
                    <a:prstClr val="black"/>
                  </a:solidFill>
                  <a:latin typeface="Arial Narrow" panose="020B0606020202030204" pitchFamily="34" charset="0"/>
                </a:rPr>
                <a:t>Live STE</a:t>
              </a:r>
            </a:p>
          </p:txBody>
        </p:sp>
        <p:sp>
          <p:nvSpPr>
            <p:cNvPr id="68" name="Left Brace 67">
              <a:extLst>
                <a:ext uri="{FF2B5EF4-FFF2-40B4-BE49-F238E27FC236}">
                  <a16:creationId xmlns:a16="http://schemas.microsoft.com/office/drawing/2014/main" id="{CD87E119-3DB8-F923-429A-F04C716BE0DF}"/>
                </a:ext>
              </a:extLst>
            </p:cNvPr>
            <p:cNvSpPr/>
            <p:nvPr/>
          </p:nvSpPr>
          <p:spPr>
            <a:xfrm rot="16200000">
              <a:off x="5731398" y="2465078"/>
              <a:ext cx="183531" cy="53883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1896"/>
              <a:endParaRPr lang="en-US" sz="2400">
                <a:solidFill>
                  <a:srgbClr val="44546A"/>
                </a:solidFill>
                <a:latin typeface="Calibri" panose="020F0502020204030204"/>
              </a:endParaRPr>
            </a:p>
          </p:txBody>
        </p:sp>
        <p:sp>
          <p:nvSpPr>
            <p:cNvPr id="69" name="TextBox 11">
              <a:extLst>
                <a:ext uri="{FF2B5EF4-FFF2-40B4-BE49-F238E27FC236}">
                  <a16:creationId xmlns:a16="http://schemas.microsoft.com/office/drawing/2014/main" id="{A46B40ED-7A6A-4E87-4F05-D6A3A2FFEF33}"/>
                </a:ext>
              </a:extLst>
            </p:cNvPr>
            <p:cNvSpPr txBox="1"/>
            <p:nvPr/>
          </p:nvSpPr>
          <p:spPr bwMode="auto">
            <a:xfrm>
              <a:off x="5545766" y="5242683"/>
              <a:ext cx="1055220" cy="259001"/>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41896" eaLnBrk="0" hangingPunct="0"/>
              <a:r>
                <a:rPr lang="en-US" sz="2000" b="1" kern="0" dirty="0">
                  <a:solidFill>
                    <a:srgbClr val="44546A"/>
                  </a:solidFill>
                  <a:latin typeface="Calibri Light" panose="020F0302020204030204"/>
                </a:rPr>
                <a:t>LT2/CPM Plus</a:t>
              </a:r>
            </a:p>
          </p:txBody>
        </p:sp>
        <p:sp>
          <p:nvSpPr>
            <p:cNvPr id="70" name="Rounded Rectangle 98">
              <a:extLst>
                <a:ext uri="{FF2B5EF4-FFF2-40B4-BE49-F238E27FC236}">
                  <a16:creationId xmlns:a16="http://schemas.microsoft.com/office/drawing/2014/main" id="{13498A92-1F38-4766-ACB8-3CC7349DC28E}"/>
                </a:ext>
              </a:extLst>
            </p:cNvPr>
            <p:cNvSpPr/>
            <p:nvPr/>
          </p:nvSpPr>
          <p:spPr>
            <a:xfrm>
              <a:off x="8425761" y="1366265"/>
              <a:ext cx="1549519" cy="1025502"/>
            </a:xfrm>
            <a:prstGeom prst="roundRect">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41896"/>
              <a:endParaRPr lang="en-US" sz="1200" b="1" dirty="0">
                <a:ln w="3175" cmpd="sng"/>
                <a:solidFill>
                  <a:prstClr val="black"/>
                </a:solidFill>
                <a:latin typeface="Arial Black" panose="020B0A04020102020204" pitchFamily="34" charset="0"/>
              </a:endParaRPr>
            </a:p>
            <a:p>
              <a:pPr algn="ctr" defTabSz="641896"/>
              <a:endParaRPr lang="en-US" sz="1200" b="1" dirty="0">
                <a:ln w="3175" cmpd="sng"/>
                <a:solidFill>
                  <a:prstClr val="black"/>
                </a:solidFill>
                <a:latin typeface="Arial Black" panose="020B0A04020102020204" pitchFamily="34" charset="0"/>
              </a:endParaRPr>
            </a:p>
            <a:p>
              <a:pPr algn="ctr" defTabSz="641896"/>
              <a:endParaRPr lang="en-US" sz="1200" b="1" dirty="0">
                <a:ln w="3175" cmpd="sng"/>
                <a:solidFill>
                  <a:prstClr val="black"/>
                </a:solidFill>
                <a:latin typeface="Calibri Light" panose="020F0302020204030204"/>
              </a:endParaRPr>
            </a:p>
            <a:p>
              <a:pPr algn="ctr" defTabSz="641896"/>
              <a:r>
                <a:rPr lang="en-US" sz="1200" b="1" dirty="0">
                  <a:ln w="3175" cmpd="sng"/>
                  <a:solidFill>
                    <a:prstClr val="black"/>
                  </a:solidFill>
                  <a:latin typeface="Calibri Light" panose="020F0302020204030204"/>
                </a:rPr>
                <a:t>PL FTS</a:t>
              </a:r>
            </a:p>
            <a:p>
              <a:pPr algn="ctr" defTabSz="641896"/>
              <a:r>
                <a:rPr lang="en-US" sz="1100" dirty="0">
                  <a:solidFill>
                    <a:srgbClr val="44546A"/>
                  </a:solidFill>
                  <a:latin typeface="Arial Narrow" panose="020B0606020202030204" pitchFamily="34" charset="0"/>
                </a:rPr>
                <a:t>Architectures</a:t>
              </a:r>
            </a:p>
            <a:p>
              <a:pPr algn="ctr" defTabSz="641896"/>
              <a:r>
                <a:rPr lang="en-US" sz="1100" dirty="0">
                  <a:solidFill>
                    <a:srgbClr val="44546A"/>
                  </a:solidFill>
                  <a:latin typeface="Arial Narrow" panose="020B0606020202030204" pitchFamily="34" charset="0"/>
                </a:rPr>
                <a:t>PLE</a:t>
              </a:r>
            </a:p>
            <a:p>
              <a:pPr algn="ctr" defTabSz="641896"/>
              <a:r>
                <a:rPr lang="en-US" sz="1100" dirty="0">
                  <a:solidFill>
                    <a:srgbClr val="44546A"/>
                  </a:solidFill>
                  <a:latin typeface="Arial Narrow" panose="020B0606020202030204" pitchFamily="34" charset="0"/>
                </a:rPr>
                <a:t>CPM Plus Oversight</a:t>
              </a:r>
            </a:p>
            <a:p>
              <a:pPr algn="ctr" defTabSz="641896"/>
              <a:r>
                <a:rPr lang="en-US" sz="1100" dirty="0">
                  <a:solidFill>
                    <a:srgbClr val="44546A"/>
                  </a:solidFill>
                  <a:latin typeface="Arial Narrow" panose="020B0606020202030204" pitchFamily="34" charset="0"/>
                </a:rPr>
                <a:t>LCPM Oversight</a:t>
              </a:r>
            </a:p>
          </p:txBody>
        </p:sp>
        <p:pic>
          <p:nvPicPr>
            <p:cNvPr id="71" name="Picture 70">
              <a:extLst>
                <a:ext uri="{FF2B5EF4-FFF2-40B4-BE49-F238E27FC236}">
                  <a16:creationId xmlns:a16="http://schemas.microsoft.com/office/drawing/2014/main" id="{C496704B-2F80-43F3-BE65-A2393C27EE6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bwMode="auto">
            <a:xfrm>
              <a:off x="9001041" y="1364630"/>
              <a:ext cx="386253" cy="385409"/>
            </a:xfrm>
            <a:prstGeom prst="rect">
              <a:avLst/>
            </a:prstGeom>
            <a:noFill/>
            <a:ln w="9525">
              <a:noFill/>
              <a:miter lim="800000"/>
              <a:headEnd/>
              <a:tailEnd/>
            </a:ln>
          </p:spPr>
        </p:pic>
      </p:grpSp>
      <p:sp>
        <p:nvSpPr>
          <p:cNvPr id="4" name="TextBox 3">
            <a:extLst>
              <a:ext uri="{FF2B5EF4-FFF2-40B4-BE49-F238E27FC236}">
                <a16:creationId xmlns:a16="http://schemas.microsoft.com/office/drawing/2014/main" id="{41FB275B-3779-5470-1215-AA72C69A8DD4}"/>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421523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A25473-E708-EC79-4366-C46567BA578B}"/>
              </a:ext>
            </a:extLst>
          </p:cNvPr>
          <p:cNvSpPr>
            <a:spLocks noGrp="1"/>
          </p:cNvSpPr>
          <p:nvPr>
            <p:ph type="title"/>
          </p:nvPr>
        </p:nvSpPr>
        <p:spPr/>
        <p:txBody>
          <a:bodyPr/>
          <a:lstStyle/>
          <a:p>
            <a:r>
              <a:rPr lang="en-US" dirty="0"/>
              <a:t>What is LT2</a:t>
            </a:r>
          </a:p>
        </p:txBody>
      </p:sp>
      <p:grpSp>
        <p:nvGrpSpPr>
          <p:cNvPr id="6" name="Group 5">
            <a:extLst>
              <a:ext uri="{FF2B5EF4-FFF2-40B4-BE49-F238E27FC236}">
                <a16:creationId xmlns:a16="http://schemas.microsoft.com/office/drawing/2014/main" id="{78A959C8-E03C-505D-8645-C8AE51A56096}"/>
              </a:ext>
            </a:extLst>
          </p:cNvPr>
          <p:cNvGrpSpPr/>
          <p:nvPr/>
        </p:nvGrpSpPr>
        <p:grpSpPr>
          <a:xfrm>
            <a:off x="775543" y="729917"/>
            <a:ext cx="10667504" cy="5855662"/>
            <a:chOff x="5639" y="168522"/>
            <a:chExt cx="12180722" cy="6686308"/>
          </a:xfrm>
        </p:grpSpPr>
        <p:sp>
          <p:nvSpPr>
            <p:cNvPr id="25" name="Rectangle 24">
              <a:extLst>
                <a:ext uri="{FF2B5EF4-FFF2-40B4-BE49-F238E27FC236}">
                  <a16:creationId xmlns:a16="http://schemas.microsoft.com/office/drawing/2014/main" id="{75FD6685-9A66-4F6C-B11D-A0ACE0127A1F}"/>
                </a:ext>
              </a:extLst>
            </p:cNvPr>
            <p:cNvSpPr/>
            <p:nvPr/>
          </p:nvSpPr>
          <p:spPr>
            <a:xfrm>
              <a:off x="5639" y="4518941"/>
              <a:ext cx="12180722" cy="2335889"/>
            </a:xfrm>
            <a:prstGeom prst="rect">
              <a:avLst/>
            </a:prstGeom>
            <a:solidFill>
              <a:srgbClr val="D1CEC1"/>
            </a:solidFill>
            <a:ln w="25400" cap="flat" cmpd="sng" algn="ctr">
              <a:noFill/>
              <a:prstDash val="solid"/>
            </a:ln>
            <a:effectLst/>
          </p:spPr>
          <p:txBody>
            <a:bodyPr rtlCol="0" anchor="ctr"/>
            <a:lstStyle/>
            <a:p>
              <a:pPr algn="ctr" defTabSz="1218072">
                <a:defRPr/>
              </a:pPr>
              <a:endParaRPr lang="en-US" sz="2000" kern="0">
                <a:solidFill>
                  <a:srgbClr val="FFFFFF"/>
                </a:solidFill>
                <a:latin typeface="Tahoma"/>
              </a:endParaRPr>
            </a:p>
          </p:txBody>
        </p:sp>
        <p:sp>
          <p:nvSpPr>
            <p:cNvPr id="26" name="Rectangle 25">
              <a:extLst>
                <a:ext uri="{FF2B5EF4-FFF2-40B4-BE49-F238E27FC236}">
                  <a16:creationId xmlns:a16="http://schemas.microsoft.com/office/drawing/2014/main" id="{EF6E771F-C76F-44D7-AD2A-2AE5DDD4568C}"/>
                </a:ext>
              </a:extLst>
            </p:cNvPr>
            <p:cNvSpPr/>
            <p:nvPr/>
          </p:nvSpPr>
          <p:spPr>
            <a:xfrm>
              <a:off x="5639" y="2338179"/>
              <a:ext cx="12180722" cy="2222340"/>
            </a:xfrm>
            <a:prstGeom prst="rect">
              <a:avLst/>
            </a:prstGeom>
            <a:solidFill>
              <a:srgbClr val="EDECE7"/>
            </a:solidFill>
            <a:ln w="25400" cap="flat" cmpd="sng" algn="ctr">
              <a:noFill/>
              <a:prstDash val="solid"/>
            </a:ln>
            <a:effectLst/>
          </p:spPr>
          <p:txBody>
            <a:bodyPr rtlCol="0" anchor="ctr"/>
            <a:lstStyle/>
            <a:p>
              <a:pPr algn="ctr" defTabSz="1218072">
                <a:defRPr/>
              </a:pPr>
              <a:endParaRPr lang="en-US" sz="2000" kern="0">
                <a:solidFill>
                  <a:srgbClr val="FFFFFF"/>
                </a:solidFill>
                <a:latin typeface="Tahoma"/>
              </a:endParaRPr>
            </a:p>
          </p:txBody>
        </p:sp>
        <p:sp>
          <p:nvSpPr>
            <p:cNvPr id="27" name="Rectangle 26">
              <a:extLst>
                <a:ext uri="{FF2B5EF4-FFF2-40B4-BE49-F238E27FC236}">
                  <a16:creationId xmlns:a16="http://schemas.microsoft.com/office/drawing/2014/main" id="{AEB7812A-D6F9-4869-8E68-33203602FBC9}"/>
                </a:ext>
              </a:extLst>
            </p:cNvPr>
            <p:cNvSpPr/>
            <p:nvPr/>
          </p:nvSpPr>
          <p:spPr>
            <a:xfrm>
              <a:off x="5639" y="168522"/>
              <a:ext cx="12180722" cy="2170538"/>
            </a:xfrm>
            <a:prstGeom prst="rect">
              <a:avLst/>
            </a:prstGeom>
            <a:solidFill>
              <a:schemeClr val="bg1"/>
            </a:solidFill>
            <a:ln w="25400" cap="flat" cmpd="sng" algn="ctr">
              <a:noFill/>
              <a:prstDash val="solid"/>
            </a:ln>
            <a:effectLst/>
          </p:spPr>
          <p:txBody>
            <a:bodyPr rtlCol="0" anchor="ctr"/>
            <a:lstStyle/>
            <a:p>
              <a:pPr algn="ctr" defTabSz="1218072">
                <a:defRPr/>
              </a:pPr>
              <a:endParaRPr lang="en-US" sz="1200" kern="0">
                <a:solidFill>
                  <a:srgbClr val="FFFFFF"/>
                </a:solidFill>
                <a:latin typeface="Tahoma"/>
              </a:endParaRPr>
            </a:p>
          </p:txBody>
        </p:sp>
        <p:sp>
          <p:nvSpPr>
            <p:cNvPr id="28" name="Slide Number Placeholder 3">
              <a:extLst>
                <a:ext uri="{FF2B5EF4-FFF2-40B4-BE49-F238E27FC236}">
                  <a16:creationId xmlns:a16="http://schemas.microsoft.com/office/drawing/2014/main" id="{EC24A680-ACD9-451E-B6B3-82893F7844E0}"/>
                </a:ext>
              </a:extLst>
            </p:cNvPr>
            <p:cNvSpPr txBox="1">
              <a:spLocks/>
            </p:cNvSpPr>
            <p:nvPr/>
          </p:nvSpPr>
          <p:spPr>
            <a:xfrm>
              <a:off x="5777364" y="3495706"/>
              <a:ext cx="1094499" cy="450204"/>
            </a:xfrm>
            <a:prstGeom prst="rect">
              <a:avLst/>
            </a:prstGeom>
          </p:spPr>
          <p:txBody>
            <a:bodyPr/>
            <a:lstStyle>
              <a:defPPr>
                <a:defRPr lang="en-US"/>
              </a:defPPr>
              <a:lvl1pPr algn="r" rtl="0" fontAlgn="base">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defTabSz="1218072">
                <a:defRPr/>
              </a:pPr>
              <a:fld id="{590B3B0F-8686-437F-A13A-23D48006E62C}" type="slidenum">
                <a:rPr lang="en-US">
                  <a:solidFill>
                    <a:srgbClr val="000000"/>
                  </a:solidFill>
                </a:rPr>
                <a:pPr defTabSz="1218072">
                  <a:defRPr/>
                </a:pPr>
                <a:t>5</a:t>
              </a:fld>
              <a:endParaRPr lang="en-US">
                <a:solidFill>
                  <a:srgbClr val="000000"/>
                </a:solidFill>
              </a:endParaRPr>
            </a:p>
          </p:txBody>
        </p:sp>
        <p:sp>
          <p:nvSpPr>
            <p:cNvPr id="29" name="Rectangle 28">
              <a:extLst>
                <a:ext uri="{FF2B5EF4-FFF2-40B4-BE49-F238E27FC236}">
                  <a16:creationId xmlns:a16="http://schemas.microsoft.com/office/drawing/2014/main" id="{FF4E5489-664E-45F6-BFCE-BC0645CD9859}"/>
                </a:ext>
              </a:extLst>
            </p:cNvPr>
            <p:cNvSpPr/>
            <p:nvPr/>
          </p:nvSpPr>
          <p:spPr>
            <a:xfrm>
              <a:off x="9910284" y="5145904"/>
              <a:ext cx="2131626" cy="1448958"/>
            </a:xfrm>
            <a:prstGeom prst="rect">
              <a:avLst/>
            </a:prstGeom>
            <a:solidFill>
              <a:srgbClr val="1C1C1C">
                <a:lumMod val="50000"/>
              </a:srgbClr>
            </a:solidFill>
            <a:ln w="25400" cap="flat" cmpd="sng" algn="ctr">
              <a:noFill/>
              <a:prstDash val="solid"/>
            </a:ln>
            <a:effectLst/>
          </p:spPr>
          <p:txBody>
            <a:bodyPr rtlCol="0" anchor="ctr"/>
            <a:lstStyle/>
            <a:p>
              <a:pPr defTabSz="1218072">
                <a:defRPr/>
              </a:pPr>
              <a:r>
                <a:rPr lang="en-US" sz="1200" b="1" kern="0" dirty="0">
                  <a:solidFill>
                    <a:srgbClr val="FFFFFF"/>
                  </a:solidFill>
                  <a:latin typeface="Arial" pitchFamily="34" charset="0"/>
                </a:rPr>
                <a:t>Multiple physically connected locations</a:t>
              </a:r>
              <a:endParaRPr lang="en-US" sz="1100" b="1" kern="0" dirty="0">
                <a:solidFill>
                  <a:srgbClr val="FFFFFF"/>
                </a:solidFill>
                <a:latin typeface="Arial" pitchFamily="34" charset="0"/>
              </a:endParaRPr>
            </a:p>
            <a:p>
              <a:pPr marL="76130" indent="-76130" defTabSz="1218072">
                <a:buFont typeface="Arial" panose="020B0604020202020204" pitchFamily="34" charset="0"/>
                <a:buChar char="•"/>
                <a:defRPr/>
              </a:pPr>
              <a:r>
                <a:rPr lang="en-US" sz="1200" kern="0" dirty="0">
                  <a:solidFill>
                    <a:srgbClr val="FFFFFF"/>
                  </a:solidFill>
                  <a:latin typeface="Arial" pitchFamily="34" charset="0"/>
                </a:rPr>
                <a:t>IDE (Primary Location)</a:t>
              </a:r>
            </a:p>
            <a:p>
              <a:pPr marL="76130" indent="-76130" defTabSz="1218072">
                <a:buFont typeface="Arial" panose="020B0604020202020204" pitchFamily="34" charset="0"/>
                <a:buChar char="•"/>
                <a:defRPr/>
              </a:pPr>
              <a:r>
                <a:rPr lang="en-US" sz="1200" kern="0" dirty="0">
                  <a:solidFill>
                    <a:srgbClr val="FFFFFF"/>
                  </a:solidFill>
                  <a:latin typeface="Arial" pitchFamily="34" charset="0"/>
                </a:rPr>
                <a:t>Research Commons </a:t>
              </a:r>
            </a:p>
            <a:p>
              <a:pPr marL="76130" indent="-76130" defTabSz="1218072">
                <a:buFont typeface="Arial" panose="020B0604020202020204" pitchFamily="34" charset="0"/>
                <a:buChar char="•"/>
                <a:defRPr/>
              </a:pPr>
              <a:r>
                <a:rPr lang="en-US" sz="1200" kern="0" dirty="0">
                  <a:solidFill>
                    <a:srgbClr val="FFFFFF"/>
                  </a:solidFill>
                  <a:latin typeface="Arial" pitchFamily="34" charset="0"/>
                </a:rPr>
                <a:t>Contractor Facilities and Labs</a:t>
              </a:r>
            </a:p>
            <a:p>
              <a:pPr marL="76130" indent="-76130" defTabSz="1218072">
                <a:buFont typeface="Arial" panose="020B0604020202020204" pitchFamily="34" charset="0"/>
                <a:buChar char="•"/>
                <a:defRPr/>
              </a:pPr>
              <a:endParaRPr lang="en-US" sz="1050" kern="0" dirty="0">
                <a:solidFill>
                  <a:srgbClr val="FFFFFF"/>
                </a:solidFill>
                <a:latin typeface="Arial" pitchFamily="34" charset="0"/>
              </a:endParaRPr>
            </a:p>
          </p:txBody>
        </p:sp>
        <p:sp>
          <p:nvSpPr>
            <p:cNvPr id="30" name="Rectangle 29">
              <a:extLst>
                <a:ext uri="{FF2B5EF4-FFF2-40B4-BE49-F238E27FC236}">
                  <a16:creationId xmlns:a16="http://schemas.microsoft.com/office/drawing/2014/main" id="{D06FD447-33AC-4602-B9A6-182FC7051CED}"/>
                </a:ext>
              </a:extLst>
            </p:cNvPr>
            <p:cNvSpPr/>
            <p:nvPr/>
          </p:nvSpPr>
          <p:spPr>
            <a:xfrm>
              <a:off x="157898" y="5145904"/>
              <a:ext cx="2131626" cy="1448958"/>
            </a:xfrm>
            <a:prstGeom prst="rect">
              <a:avLst/>
            </a:prstGeom>
            <a:solidFill>
              <a:srgbClr val="1C1C1C">
                <a:lumMod val="50000"/>
              </a:srgbClr>
            </a:solidFill>
            <a:ln w="25400" cap="flat" cmpd="sng" algn="ctr">
              <a:noFill/>
              <a:prstDash val="solid"/>
            </a:ln>
            <a:effectLst/>
          </p:spPr>
          <p:txBody>
            <a:bodyPr rtlCol="0" anchor="ctr"/>
            <a:lstStyle/>
            <a:p>
              <a:pPr defTabSz="1218072">
                <a:defRPr/>
              </a:pPr>
              <a:r>
                <a:rPr lang="en-US" sz="2000" b="1" kern="0">
                  <a:solidFill>
                    <a:srgbClr val="FFFFFF"/>
                  </a:solidFill>
                  <a:latin typeface="Arial" pitchFamily="34" charset="0"/>
                </a:rPr>
                <a:t>300 Developers</a:t>
              </a:r>
            </a:p>
          </p:txBody>
        </p:sp>
        <p:sp>
          <p:nvSpPr>
            <p:cNvPr id="31" name="Rectangle 30">
              <a:extLst>
                <a:ext uri="{FF2B5EF4-FFF2-40B4-BE49-F238E27FC236}">
                  <a16:creationId xmlns:a16="http://schemas.microsoft.com/office/drawing/2014/main" id="{70800343-8699-4482-8E77-E0595B94E600}"/>
                </a:ext>
              </a:extLst>
            </p:cNvPr>
            <p:cNvSpPr/>
            <p:nvPr/>
          </p:nvSpPr>
          <p:spPr>
            <a:xfrm>
              <a:off x="5034091" y="5145904"/>
              <a:ext cx="2131626" cy="1448958"/>
            </a:xfrm>
            <a:prstGeom prst="rect">
              <a:avLst/>
            </a:prstGeom>
            <a:solidFill>
              <a:srgbClr val="1C1C1C">
                <a:lumMod val="50000"/>
              </a:srgbClr>
            </a:solidFill>
            <a:ln w="25400" cap="flat" cmpd="sng" algn="ctr">
              <a:noFill/>
              <a:prstDash val="solid"/>
            </a:ln>
            <a:effectLst/>
          </p:spPr>
          <p:txBody>
            <a:bodyPr rtlCol="0" anchor="ctr"/>
            <a:lstStyle/>
            <a:p>
              <a:pPr defTabSz="1218072">
                <a:defRPr/>
              </a:pPr>
              <a:r>
                <a:rPr lang="en-US" sz="1800" b="1" kern="0">
                  <a:solidFill>
                    <a:srgbClr val="FFFFFF"/>
                  </a:solidFill>
                  <a:latin typeface="Arial" pitchFamily="34" charset="0"/>
                </a:rPr>
                <a:t>OCONUS Developers</a:t>
              </a:r>
            </a:p>
            <a:p>
              <a:pPr marL="76130" indent="-76130" defTabSz="1218072">
                <a:buFont typeface="Arial" panose="020B0604020202020204" pitchFamily="34" charset="0"/>
                <a:buChar char="•"/>
                <a:defRPr/>
              </a:pPr>
              <a:r>
                <a:rPr lang="en-US" sz="1050" kern="0">
                  <a:solidFill>
                    <a:srgbClr val="FFFFFF"/>
                  </a:solidFill>
                  <a:latin typeface="Arial" pitchFamily="34" charset="0"/>
                </a:rPr>
                <a:t>Korea</a:t>
              </a:r>
            </a:p>
            <a:p>
              <a:pPr marL="76130" indent="-76130" defTabSz="1218072">
                <a:buFont typeface="Arial" panose="020B0604020202020204" pitchFamily="34" charset="0"/>
                <a:buChar char="•"/>
                <a:defRPr/>
              </a:pPr>
              <a:r>
                <a:rPr lang="en-US" sz="1050" kern="0">
                  <a:solidFill>
                    <a:srgbClr val="FFFFFF"/>
                  </a:solidFill>
                  <a:latin typeface="Arial" pitchFamily="34" charset="0"/>
                </a:rPr>
                <a:t>Germany </a:t>
              </a:r>
            </a:p>
            <a:p>
              <a:pPr marL="76130" indent="-76130" defTabSz="1218072">
                <a:buFont typeface="Arial" panose="020B0604020202020204" pitchFamily="34" charset="0"/>
                <a:buChar char="•"/>
                <a:defRPr/>
              </a:pPr>
              <a:r>
                <a:rPr lang="en-US" sz="1050" kern="0">
                  <a:solidFill>
                    <a:srgbClr val="FFFFFF"/>
                  </a:solidFill>
                  <a:latin typeface="Arial" pitchFamily="34" charset="0"/>
                </a:rPr>
                <a:t>Hawaii</a:t>
              </a:r>
            </a:p>
            <a:p>
              <a:pPr marL="76130" indent="-76130" defTabSz="1218072">
                <a:buFont typeface="Arial" panose="020B0604020202020204" pitchFamily="34" charset="0"/>
                <a:buChar char="•"/>
                <a:defRPr/>
              </a:pPr>
              <a:r>
                <a:rPr lang="en-US" sz="1050" kern="0">
                  <a:solidFill>
                    <a:srgbClr val="FFFFFF"/>
                  </a:solidFill>
                  <a:latin typeface="Arial" pitchFamily="34" charset="0"/>
                </a:rPr>
                <a:t>Alaska </a:t>
              </a:r>
            </a:p>
          </p:txBody>
        </p:sp>
        <p:sp>
          <p:nvSpPr>
            <p:cNvPr id="32" name="Rectangle 31">
              <a:extLst>
                <a:ext uri="{FF2B5EF4-FFF2-40B4-BE49-F238E27FC236}">
                  <a16:creationId xmlns:a16="http://schemas.microsoft.com/office/drawing/2014/main" id="{56C39993-08B1-48B9-97DA-BF09759EC797}"/>
                </a:ext>
              </a:extLst>
            </p:cNvPr>
            <p:cNvSpPr/>
            <p:nvPr/>
          </p:nvSpPr>
          <p:spPr>
            <a:xfrm>
              <a:off x="2595996" y="5145904"/>
              <a:ext cx="2131626" cy="1448958"/>
            </a:xfrm>
            <a:prstGeom prst="rect">
              <a:avLst/>
            </a:prstGeom>
            <a:solidFill>
              <a:srgbClr val="1C1C1C">
                <a:lumMod val="50000"/>
              </a:srgbClr>
            </a:solidFill>
            <a:ln w="25400" cap="flat" cmpd="sng" algn="ctr">
              <a:noFill/>
              <a:prstDash val="solid"/>
            </a:ln>
            <a:effectLst/>
          </p:spPr>
          <p:txBody>
            <a:bodyPr rtlCol="0" anchor="ctr"/>
            <a:lstStyle/>
            <a:p>
              <a:pPr defTabSz="1218072">
                <a:defRPr/>
              </a:pPr>
              <a:r>
                <a:rPr lang="en-US" sz="2400" b="1" kern="0" dirty="0">
                  <a:solidFill>
                    <a:srgbClr val="FFFFFF"/>
                  </a:solidFill>
                  <a:latin typeface="Arial" pitchFamily="34" charset="0"/>
                </a:rPr>
                <a:t>Over 40</a:t>
              </a:r>
              <a:endParaRPr lang="en-US" sz="1800" b="1" kern="0" dirty="0">
                <a:solidFill>
                  <a:srgbClr val="FFFFFF"/>
                </a:solidFill>
                <a:latin typeface="Arial" pitchFamily="34" charset="0"/>
              </a:endParaRPr>
            </a:p>
            <a:p>
              <a:pPr defTabSz="1218072">
                <a:defRPr/>
              </a:pPr>
              <a:r>
                <a:rPr lang="en-US" sz="1200" b="1" kern="0" dirty="0">
                  <a:solidFill>
                    <a:srgbClr val="FFFFFF"/>
                  </a:solidFill>
                  <a:latin typeface="Arial" pitchFamily="34" charset="0"/>
                </a:rPr>
                <a:t>Agile Contracts (Delivery &amp; Task Orders, OTAs and Independent Contracts)</a:t>
              </a:r>
              <a:endParaRPr lang="en-US" sz="1800" b="1" kern="0" dirty="0">
                <a:solidFill>
                  <a:srgbClr val="FFFFFF"/>
                </a:solidFill>
                <a:latin typeface="Arial" pitchFamily="34" charset="0"/>
              </a:endParaRPr>
            </a:p>
          </p:txBody>
        </p:sp>
        <p:sp>
          <p:nvSpPr>
            <p:cNvPr id="33" name="Rectangle 32">
              <a:extLst>
                <a:ext uri="{FF2B5EF4-FFF2-40B4-BE49-F238E27FC236}">
                  <a16:creationId xmlns:a16="http://schemas.microsoft.com/office/drawing/2014/main" id="{A1E13C06-38A5-4168-81D9-22D3776B5133}"/>
                </a:ext>
              </a:extLst>
            </p:cNvPr>
            <p:cNvSpPr/>
            <p:nvPr/>
          </p:nvSpPr>
          <p:spPr>
            <a:xfrm>
              <a:off x="7472187" y="5145904"/>
              <a:ext cx="2131626" cy="1448958"/>
            </a:xfrm>
            <a:prstGeom prst="rect">
              <a:avLst/>
            </a:prstGeom>
            <a:solidFill>
              <a:srgbClr val="1C1C1C">
                <a:lumMod val="50000"/>
              </a:srgbClr>
            </a:solidFill>
            <a:ln w="25400" cap="flat" cmpd="sng" algn="ctr">
              <a:noFill/>
              <a:prstDash val="solid"/>
            </a:ln>
            <a:effectLst/>
          </p:spPr>
          <p:txBody>
            <a:bodyPr rtlCol="0" anchor="ctr"/>
            <a:lstStyle/>
            <a:p>
              <a:pPr defTabSz="1218072">
                <a:defRPr/>
              </a:pPr>
              <a:r>
                <a:rPr lang="en-US" sz="1800" b="1" kern="0">
                  <a:solidFill>
                    <a:srgbClr val="FFFFFF"/>
                  </a:solidFill>
                  <a:latin typeface="Arial" pitchFamily="34" charset="0"/>
                </a:rPr>
                <a:t>Over </a:t>
              </a:r>
              <a:r>
                <a:rPr lang="en-US" b="1" kern="0">
                  <a:solidFill>
                    <a:srgbClr val="FFFFFF"/>
                  </a:solidFill>
                  <a:latin typeface="Arial" pitchFamily="34" charset="0"/>
                </a:rPr>
                <a:t>28</a:t>
              </a:r>
              <a:endParaRPr lang="en-US" sz="1800" b="1" kern="0">
                <a:solidFill>
                  <a:srgbClr val="FFFFFF"/>
                </a:solidFill>
                <a:latin typeface="Arial" pitchFamily="34" charset="0"/>
              </a:endParaRPr>
            </a:p>
            <a:p>
              <a:pPr defTabSz="1218072">
                <a:defRPr/>
              </a:pPr>
              <a:r>
                <a:rPr lang="en-US" sz="1800" b="1" kern="0">
                  <a:solidFill>
                    <a:srgbClr val="FFFFFF"/>
                  </a:solidFill>
                  <a:latin typeface="Arial" pitchFamily="34" charset="0"/>
                </a:rPr>
                <a:t>Contributor Organizations</a:t>
              </a:r>
            </a:p>
          </p:txBody>
        </p:sp>
        <p:sp>
          <p:nvSpPr>
            <p:cNvPr id="34" name="TextBox 33">
              <a:extLst>
                <a:ext uri="{FF2B5EF4-FFF2-40B4-BE49-F238E27FC236}">
                  <a16:creationId xmlns:a16="http://schemas.microsoft.com/office/drawing/2014/main" id="{4901802D-F6ED-4729-9AFF-F17AC3B7DFAE}"/>
                </a:ext>
              </a:extLst>
            </p:cNvPr>
            <p:cNvSpPr txBox="1"/>
            <p:nvPr/>
          </p:nvSpPr>
          <p:spPr>
            <a:xfrm>
              <a:off x="4053901" y="4649732"/>
              <a:ext cx="3809416" cy="456867"/>
            </a:xfrm>
            <a:prstGeom prst="rect">
              <a:avLst/>
            </a:prstGeom>
            <a:noFill/>
          </p:spPr>
          <p:txBody>
            <a:bodyPr wrap="none" rtlCol="0">
              <a:spAutoFit/>
            </a:bodyPr>
            <a:lstStyle/>
            <a:p>
              <a:pPr defTabSz="1218072"/>
              <a:r>
                <a:rPr lang="en-US" sz="2000">
                  <a:solidFill>
                    <a:srgbClr val="000000"/>
                  </a:solidFill>
                  <a:latin typeface="Arial" pitchFamily="34" charset="0"/>
                </a:rPr>
                <a:t>Collaborative Development </a:t>
              </a:r>
              <a:endParaRPr lang="en-US" sz="1200">
                <a:solidFill>
                  <a:srgbClr val="000000"/>
                </a:solidFill>
                <a:latin typeface="Arial" pitchFamily="34" charset="0"/>
              </a:endParaRPr>
            </a:p>
          </p:txBody>
        </p:sp>
        <p:sp>
          <p:nvSpPr>
            <p:cNvPr id="35" name="Rectangle 34">
              <a:extLst>
                <a:ext uri="{FF2B5EF4-FFF2-40B4-BE49-F238E27FC236}">
                  <a16:creationId xmlns:a16="http://schemas.microsoft.com/office/drawing/2014/main" id="{DBC8DCCC-B609-4064-9A9A-B3E31D56764F}"/>
                </a:ext>
              </a:extLst>
            </p:cNvPr>
            <p:cNvSpPr/>
            <p:nvPr/>
          </p:nvSpPr>
          <p:spPr>
            <a:xfrm>
              <a:off x="7478620" y="2940680"/>
              <a:ext cx="2131626" cy="1448958"/>
            </a:xfrm>
            <a:prstGeom prst="rect">
              <a:avLst/>
            </a:prstGeom>
            <a:solidFill>
              <a:srgbClr val="1C1C1C">
                <a:lumMod val="75000"/>
              </a:srgbClr>
            </a:solidFill>
            <a:ln w="25400" cap="flat" cmpd="sng" algn="ctr">
              <a:noFill/>
              <a:prstDash val="solid"/>
            </a:ln>
            <a:effectLst/>
          </p:spPr>
          <p:txBody>
            <a:bodyPr rtlCol="0" anchor="ctr"/>
            <a:lstStyle/>
            <a:p>
              <a:pPr defTabSz="1218072">
                <a:defRPr/>
              </a:pPr>
              <a:r>
                <a:rPr lang="en-US" sz="2000" b="1" kern="0">
                  <a:solidFill>
                    <a:srgbClr val="FFFFFF"/>
                  </a:solidFill>
                  <a:latin typeface="Arial" pitchFamily="34" charset="0"/>
                </a:rPr>
                <a:t>15 Labs </a:t>
              </a:r>
            </a:p>
          </p:txBody>
        </p:sp>
        <p:sp>
          <p:nvSpPr>
            <p:cNvPr id="36" name="Rectangle 35">
              <a:extLst>
                <a:ext uri="{FF2B5EF4-FFF2-40B4-BE49-F238E27FC236}">
                  <a16:creationId xmlns:a16="http://schemas.microsoft.com/office/drawing/2014/main" id="{56BA4A6F-3192-4CA3-B7E0-D10C4CB942E5}"/>
                </a:ext>
              </a:extLst>
            </p:cNvPr>
            <p:cNvSpPr/>
            <p:nvPr/>
          </p:nvSpPr>
          <p:spPr>
            <a:xfrm>
              <a:off x="157898" y="2940680"/>
              <a:ext cx="2131626" cy="1448958"/>
            </a:xfrm>
            <a:prstGeom prst="rect">
              <a:avLst/>
            </a:prstGeom>
            <a:solidFill>
              <a:srgbClr val="1C1C1C">
                <a:lumMod val="75000"/>
              </a:srgbClr>
            </a:solidFill>
            <a:ln w="25400" cap="flat" cmpd="sng" algn="ctr">
              <a:noFill/>
              <a:prstDash val="solid"/>
            </a:ln>
            <a:effectLst/>
          </p:spPr>
          <p:txBody>
            <a:bodyPr rtlCol="0" anchor="ctr"/>
            <a:lstStyle/>
            <a:p>
              <a:pPr defTabSz="1218072">
                <a:defRPr/>
              </a:pPr>
              <a:r>
                <a:rPr lang="en-US" sz="2000" b="1" kern="0">
                  <a:solidFill>
                    <a:srgbClr val="FFFFFF"/>
                  </a:solidFill>
                  <a:latin typeface="Arial" pitchFamily="34" charset="0"/>
                </a:rPr>
                <a:t>22 Products</a:t>
              </a:r>
            </a:p>
          </p:txBody>
        </p:sp>
        <p:sp>
          <p:nvSpPr>
            <p:cNvPr id="37" name="Rectangle 36">
              <a:extLst>
                <a:ext uri="{FF2B5EF4-FFF2-40B4-BE49-F238E27FC236}">
                  <a16:creationId xmlns:a16="http://schemas.microsoft.com/office/drawing/2014/main" id="{C96DDF8C-6235-471F-8847-95FF0DBDE3E6}"/>
                </a:ext>
              </a:extLst>
            </p:cNvPr>
            <p:cNvSpPr/>
            <p:nvPr/>
          </p:nvSpPr>
          <p:spPr>
            <a:xfrm>
              <a:off x="2588521" y="2940680"/>
              <a:ext cx="2131626" cy="1448958"/>
            </a:xfrm>
            <a:prstGeom prst="rect">
              <a:avLst/>
            </a:prstGeom>
            <a:solidFill>
              <a:srgbClr val="1C1C1C">
                <a:lumMod val="75000"/>
              </a:srgbClr>
            </a:solidFill>
            <a:ln w="25400" cap="flat" cmpd="sng" algn="ctr">
              <a:noFill/>
              <a:prstDash val="solid"/>
            </a:ln>
            <a:effectLst/>
          </p:spPr>
          <p:txBody>
            <a:bodyPr rtlCol="0" anchor="ctr"/>
            <a:lstStyle/>
            <a:p>
              <a:pPr defTabSz="1218072">
                <a:defRPr/>
              </a:pPr>
              <a:r>
                <a:rPr lang="en-US" sz="2000" b="1" kern="0" dirty="0">
                  <a:solidFill>
                    <a:srgbClr val="FFFFFF"/>
                  </a:solidFill>
                  <a:latin typeface="Arial" pitchFamily="34" charset="0"/>
                </a:rPr>
                <a:t>10.5M SLOC</a:t>
              </a:r>
            </a:p>
          </p:txBody>
        </p:sp>
        <p:grpSp>
          <p:nvGrpSpPr>
            <p:cNvPr id="38" name="Group 37">
              <a:extLst>
                <a:ext uri="{FF2B5EF4-FFF2-40B4-BE49-F238E27FC236}">
                  <a16:creationId xmlns:a16="http://schemas.microsoft.com/office/drawing/2014/main" id="{BCBBD900-2988-4696-8751-87A9FBD524C4}"/>
                </a:ext>
              </a:extLst>
            </p:cNvPr>
            <p:cNvGrpSpPr/>
            <p:nvPr/>
          </p:nvGrpSpPr>
          <p:grpSpPr>
            <a:xfrm>
              <a:off x="5037809" y="2940675"/>
              <a:ext cx="2131626" cy="1448958"/>
              <a:chOff x="4787493" y="1088609"/>
              <a:chExt cx="1600200" cy="1097280"/>
            </a:xfrm>
            <a:solidFill>
              <a:srgbClr val="1C1C1C">
                <a:lumMod val="75000"/>
              </a:srgbClr>
            </a:solidFill>
          </p:grpSpPr>
          <p:sp>
            <p:nvSpPr>
              <p:cNvPr id="39" name="Rectangle 38">
                <a:extLst>
                  <a:ext uri="{FF2B5EF4-FFF2-40B4-BE49-F238E27FC236}">
                    <a16:creationId xmlns:a16="http://schemas.microsoft.com/office/drawing/2014/main" id="{713956D3-5DAE-408C-90A5-D82217A8CCEE}"/>
                  </a:ext>
                </a:extLst>
              </p:cNvPr>
              <p:cNvSpPr/>
              <p:nvPr/>
            </p:nvSpPr>
            <p:spPr>
              <a:xfrm>
                <a:off x="4787493" y="1088609"/>
                <a:ext cx="1600200" cy="1097280"/>
              </a:xfrm>
              <a:prstGeom prst="rect">
                <a:avLst/>
              </a:prstGeom>
              <a:grpFill/>
              <a:ln w="25400" cap="flat" cmpd="sng" algn="ctr">
                <a:noFill/>
                <a:prstDash val="solid"/>
              </a:ln>
              <a:effectLst/>
            </p:spPr>
            <p:txBody>
              <a:bodyPr rtlCol="0" anchor="ctr"/>
              <a:lstStyle/>
              <a:p>
                <a:pPr defTabSz="1218072">
                  <a:defRPr/>
                </a:pPr>
                <a:r>
                  <a:rPr lang="en-US" sz="1800" b="1" kern="0" dirty="0">
                    <a:solidFill>
                      <a:srgbClr val="FFFFFF"/>
                    </a:solidFill>
                    <a:latin typeface="Arial" pitchFamily="34" charset="0"/>
                  </a:rPr>
                  <a:t>Architectures</a:t>
                </a:r>
              </a:p>
              <a:p>
                <a:pPr marL="74015" indent="-74015" defTabSz="1218072">
                  <a:buFont typeface="Arial" panose="020B0604020202020204" pitchFamily="34" charset="0"/>
                  <a:buChar char="•"/>
                  <a:defRPr/>
                </a:pPr>
                <a:r>
                  <a:rPr lang="en-US" sz="1400" kern="0" dirty="0">
                    <a:solidFill>
                      <a:srgbClr val="FFFFFF"/>
                    </a:solidFill>
                    <a:latin typeface="Arial" pitchFamily="34" charset="0"/>
                  </a:rPr>
                  <a:t>LTEC</a:t>
                </a:r>
              </a:p>
              <a:p>
                <a:pPr marL="74015" indent="-74015" defTabSz="1218072">
                  <a:buFont typeface="Arial" panose="020B0604020202020204" pitchFamily="34" charset="0"/>
                  <a:buChar char="•"/>
                  <a:defRPr/>
                </a:pPr>
                <a:r>
                  <a:rPr lang="en-US" sz="1400" kern="0" dirty="0">
                    <a:solidFill>
                      <a:srgbClr val="FFFFFF"/>
                    </a:solidFill>
                    <a:latin typeface="Arial" pitchFamily="34" charset="0"/>
                  </a:rPr>
                  <a:t>CTIA 4</a:t>
                </a:r>
              </a:p>
              <a:p>
                <a:pPr marL="74015" indent="-74015" defTabSz="1218072">
                  <a:buFont typeface="Arial" panose="020B0604020202020204" pitchFamily="34" charset="0"/>
                  <a:buChar char="•"/>
                  <a:defRPr/>
                </a:pPr>
                <a:r>
                  <a:rPr lang="en-US" sz="1400" kern="0" dirty="0">
                    <a:solidFill>
                      <a:srgbClr val="FFFFFF"/>
                    </a:solidFill>
                    <a:latin typeface="Arial" pitchFamily="34" charset="0"/>
                  </a:rPr>
                  <a:t>CTIA CN</a:t>
                </a:r>
              </a:p>
              <a:p>
                <a:pPr marL="74015" indent="-74015" defTabSz="1218072">
                  <a:buFont typeface="Arial" panose="020B0604020202020204" pitchFamily="34" charset="0"/>
                  <a:buChar char="•"/>
                  <a:defRPr/>
                </a:pPr>
                <a:r>
                  <a:rPr lang="en-US" sz="1400" kern="0" dirty="0">
                    <a:solidFill>
                      <a:srgbClr val="FFFFFF"/>
                    </a:solidFill>
                    <a:latin typeface="Arial" pitchFamily="34" charset="0"/>
                  </a:rPr>
                  <a:t>FASIT</a:t>
                </a:r>
              </a:p>
              <a:p>
                <a:pPr marL="74015" indent="-74015" defTabSz="1218072">
                  <a:buFont typeface="Arial" panose="020B0604020202020204" pitchFamily="34" charset="0"/>
                  <a:buChar char="•"/>
                  <a:defRPr/>
                </a:pPr>
                <a:endParaRPr lang="en-US" sz="1050" kern="0" dirty="0">
                  <a:solidFill>
                    <a:srgbClr val="FFFFFF"/>
                  </a:solidFill>
                  <a:latin typeface="Arial" pitchFamily="34" charset="0"/>
                </a:endParaRPr>
              </a:p>
            </p:txBody>
          </p:sp>
          <p:sp>
            <p:nvSpPr>
              <p:cNvPr id="40" name="TextBox 39">
                <a:extLst>
                  <a:ext uri="{FF2B5EF4-FFF2-40B4-BE49-F238E27FC236}">
                    <a16:creationId xmlns:a16="http://schemas.microsoft.com/office/drawing/2014/main" id="{E304DE94-931A-4BF7-8BD7-B92D9CBDDC6F}"/>
                  </a:ext>
                </a:extLst>
              </p:cNvPr>
              <p:cNvSpPr txBox="1"/>
              <p:nvPr/>
            </p:nvSpPr>
            <p:spPr>
              <a:xfrm>
                <a:off x="5797969" y="1458413"/>
                <a:ext cx="378143" cy="558891"/>
              </a:xfrm>
              <a:prstGeom prst="rect">
                <a:avLst/>
              </a:prstGeom>
              <a:grpFill/>
              <a:ln>
                <a:noFill/>
              </a:ln>
            </p:spPr>
            <p:txBody>
              <a:bodyPr wrap="none" rtlCol="0">
                <a:spAutoFit/>
              </a:bodyPr>
              <a:lstStyle/>
              <a:p>
                <a:pPr defTabSz="1218072">
                  <a:defRPr/>
                </a:pPr>
                <a:r>
                  <a:rPr lang="en-US" sz="3600" b="1" kern="0">
                    <a:solidFill>
                      <a:srgbClr val="FFFFFF"/>
                    </a:solidFill>
                    <a:latin typeface="Arial" pitchFamily="34" charset="0"/>
                  </a:rPr>
                  <a:t>4</a:t>
                </a:r>
              </a:p>
            </p:txBody>
          </p:sp>
        </p:grpSp>
        <p:sp>
          <p:nvSpPr>
            <p:cNvPr id="41" name="TextBox 40">
              <a:extLst>
                <a:ext uri="{FF2B5EF4-FFF2-40B4-BE49-F238E27FC236}">
                  <a16:creationId xmlns:a16="http://schemas.microsoft.com/office/drawing/2014/main" id="{ED64A35F-11B9-4BC7-9C76-649B959CCE8C}"/>
                </a:ext>
              </a:extLst>
            </p:cNvPr>
            <p:cNvSpPr txBox="1"/>
            <p:nvPr/>
          </p:nvSpPr>
          <p:spPr>
            <a:xfrm>
              <a:off x="5039025" y="2410557"/>
              <a:ext cx="1929821" cy="456867"/>
            </a:xfrm>
            <a:prstGeom prst="rect">
              <a:avLst/>
            </a:prstGeom>
            <a:noFill/>
          </p:spPr>
          <p:txBody>
            <a:bodyPr wrap="none" rtlCol="0">
              <a:spAutoFit/>
            </a:bodyPr>
            <a:lstStyle/>
            <a:p>
              <a:pPr defTabSz="1218072"/>
              <a:r>
                <a:rPr lang="en-US" sz="2000">
                  <a:solidFill>
                    <a:srgbClr val="000000"/>
                  </a:solidFill>
                  <a:latin typeface="Arial" pitchFamily="34" charset="0"/>
                </a:rPr>
                <a:t>LT2 Products</a:t>
              </a:r>
              <a:endParaRPr lang="en-US" sz="1200">
                <a:solidFill>
                  <a:srgbClr val="000000"/>
                </a:solidFill>
                <a:latin typeface="Arial" pitchFamily="34" charset="0"/>
              </a:endParaRPr>
            </a:p>
          </p:txBody>
        </p:sp>
        <p:sp>
          <p:nvSpPr>
            <p:cNvPr id="42" name="Rectangle 41">
              <a:extLst>
                <a:ext uri="{FF2B5EF4-FFF2-40B4-BE49-F238E27FC236}">
                  <a16:creationId xmlns:a16="http://schemas.microsoft.com/office/drawing/2014/main" id="{1DC2B2BF-0504-452A-9DD3-858B5DE63097}"/>
                </a:ext>
              </a:extLst>
            </p:cNvPr>
            <p:cNvSpPr/>
            <p:nvPr/>
          </p:nvSpPr>
          <p:spPr>
            <a:xfrm>
              <a:off x="5025593" y="698986"/>
              <a:ext cx="2131626" cy="1448958"/>
            </a:xfrm>
            <a:prstGeom prst="rect">
              <a:avLst/>
            </a:prstGeom>
            <a:solidFill>
              <a:srgbClr val="1C1C1C">
                <a:lumMod val="60000"/>
                <a:lumOff val="40000"/>
              </a:srgbClr>
            </a:solidFill>
            <a:ln w="25400" cap="flat" cmpd="sng" algn="ctr">
              <a:noFill/>
              <a:prstDash val="solid"/>
            </a:ln>
            <a:effectLst/>
          </p:spPr>
          <p:txBody>
            <a:bodyPr rtlCol="0" anchor="ctr"/>
            <a:lstStyle/>
            <a:p>
              <a:pPr defTabSz="1218072">
                <a:defRPr/>
              </a:pPr>
              <a:r>
                <a:rPr lang="en-US" sz="2000" b="1" kern="0">
                  <a:solidFill>
                    <a:srgbClr val="FFFFFF"/>
                  </a:solidFill>
                  <a:latin typeface="Arial" pitchFamily="34" charset="0"/>
                </a:rPr>
                <a:t>At over </a:t>
              </a:r>
            </a:p>
            <a:p>
              <a:pPr defTabSz="1218072">
                <a:defRPr/>
              </a:pPr>
              <a:r>
                <a:rPr lang="en-US" sz="2000" b="1" kern="0">
                  <a:solidFill>
                    <a:srgbClr val="FFFFFF"/>
                  </a:solidFill>
                  <a:latin typeface="Arial" pitchFamily="34" charset="0"/>
                </a:rPr>
                <a:t>200 locations </a:t>
              </a:r>
            </a:p>
          </p:txBody>
        </p:sp>
        <p:sp>
          <p:nvSpPr>
            <p:cNvPr id="43" name="Rectangle 42">
              <a:extLst>
                <a:ext uri="{FF2B5EF4-FFF2-40B4-BE49-F238E27FC236}">
                  <a16:creationId xmlns:a16="http://schemas.microsoft.com/office/drawing/2014/main" id="{2009BB03-8C58-4958-AA9E-C8B0231605B4}"/>
                </a:ext>
              </a:extLst>
            </p:cNvPr>
            <p:cNvSpPr/>
            <p:nvPr/>
          </p:nvSpPr>
          <p:spPr>
            <a:xfrm>
              <a:off x="2540368" y="698986"/>
              <a:ext cx="2131626" cy="1448958"/>
            </a:xfrm>
            <a:prstGeom prst="rect">
              <a:avLst/>
            </a:prstGeom>
            <a:solidFill>
              <a:srgbClr val="1C1C1C">
                <a:lumMod val="60000"/>
                <a:lumOff val="40000"/>
              </a:srgbClr>
            </a:solidFill>
            <a:ln w="25400" cap="flat" cmpd="sng" algn="ctr">
              <a:noFill/>
              <a:prstDash val="solid"/>
            </a:ln>
            <a:effectLst/>
          </p:spPr>
          <p:txBody>
            <a:bodyPr rtlCol="0" anchor="ctr"/>
            <a:lstStyle/>
            <a:p>
              <a:pPr defTabSz="1218072">
                <a:defRPr/>
              </a:pPr>
              <a:r>
                <a:rPr lang="en-US" sz="2000" b="1" kern="0">
                  <a:solidFill>
                    <a:srgbClr val="FFFFFF"/>
                  </a:solidFill>
                  <a:latin typeface="Arial" pitchFamily="34" charset="0"/>
                </a:rPr>
                <a:t>600+ Ranges</a:t>
              </a:r>
            </a:p>
          </p:txBody>
        </p:sp>
        <p:sp>
          <p:nvSpPr>
            <p:cNvPr id="44" name="TextBox 43">
              <a:extLst>
                <a:ext uri="{FF2B5EF4-FFF2-40B4-BE49-F238E27FC236}">
                  <a16:creationId xmlns:a16="http://schemas.microsoft.com/office/drawing/2014/main" id="{53D7A821-F8B5-47A8-AD71-F72EDD060C62}"/>
                </a:ext>
              </a:extLst>
            </p:cNvPr>
            <p:cNvSpPr txBox="1"/>
            <p:nvPr/>
          </p:nvSpPr>
          <p:spPr>
            <a:xfrm>
              <a:off x="5127942" y="171383"/>
              <a:ext cx="1873226" cy="456867"/>
            </a:xfrm>
            <a:prstGeom prst="rect">
              <a:avLst/>
            </a:prstGeom>
            <a:noFill/>
          </p:spPr>
          <p:txBody>
            <a:bodyPr wrap="none" rtlCol="0">
              <a:spAutoFit/>
            </a:bodyPr>
            <a:lstStyle/>
            <a:p>
              <a:pPr algn="ctr" defTabSz="1218072"/>
              <a:r>
                <a:rPr lang="en-US" sz="2000">
                  <a:solidFill>
                    <a:srgbClr val="000000"/>
                  </a:solidFill>
                  <a:latin typeface="Arial" pitchFamily="34" charset="0"/>
                </a:rPr>
                <a:t>Live Training</a:t>
              </a:r>
              <a:endParaRPr lang="en-US" sz="1200">
                <a:solidFill>
                  <a:srgbClr val="000000"/>
                </a:solidFill>
                <a:latin typeface="Arial" pitchFamily="34" charset="0"/>
              </a:endParaRPr>
            </a:p>
          </p:txBody>
        </p:sp>
        <p:sp>
          <p:nvSpPr>
            <p:cNvPr id="5" name="Rectangle 4">
              <a:extLst>
                <a:ext uri="{FF2B5EF4-FFF2-40B4-BE49-F238E27FC236}">
                  <a16:creationId xmlns:a16="http://schemas.microsoft.com/office/drawing/2014/main" id="{EAD2C297-8745-79FE-E009-B58814AEB76C}"/>
                </a:ext>
              </a:extLst>
            </p:cNvPr>
            <p:cNvSpPr/>
            <p:nvPr/>
          </p:nvSpPr>
          <p:spPr>
            <a:xfrm>
              <a:off x="9910284" y="2940680"/>
              <a:ext cx="2131626" cy="1448958"/>
            </a:xfrm>
            <a:prstGeom prst="rect">
              <a:avLst/>
            </a:prstGeom>
            <a:solidFill>
              <a:srgbClr val="1C1C1C">
                <a:lumMod val="75000"/>
              </a:srgbClr>
            </a:solidFill>
            <a:ln w="25400" cap="flat" cmpd="sng" algn="ctr">
              <a:noFill/>
              <a:prstDash val="solid"/>
            </a:ln>
            <a:effectLst/>
          </p:spPr>
          <p:txBody>
            <a:bodyPr rtlCol="0" anchor="ctr"/>
            <a:lstStyle/>
            <a:p>
              <a:pPr defTabSz="1218072"/>
              <a:r>
                <a:rPr lang="en-US" sz="2000" b="1" kern="0">
                  <a:solidFill>
                    <a:srgbClr val="FFFFFF"/>
                  </a:solidFill>
                  <a:latin typeface="Arial" pitchFamily="34" charset="0"/>
                </a:rPr>
                <a:t>300</a:t>
              </a:r>
              <a:r>
                <a:rPr lang="en-US" sz="1800" b="1" kern="0">
                  <a:solidFill>
                    <a:srgbClr val="FFFFFF"/>
                  </a:solidFill>
                  <a:latin typeface="Arial" pitchFamily="34" charset="0"/>
                </a:rPr>
                <a:t>+</a:t>
              </a:r>
            </a:p>
            <a:p>
              <a:pPr defTabSz="1218072"/>
              <a:r>
                <a:rPr lang="en-US" sz="1600" b="1" kern="0">
                  <a:solidFill>
                    <a:srgbClr val="FFFFFF"/>
                  </a:solidFill>
                  <a:latin typeface="Arial" pitchFamily="34" charset="0"/>
                </a:rPr>
                <a:t>Common Components and Services </a:t>
              </a:r>
            </a:p>
          </p:txBody>
        </p:sp>
        <p:sp>
          <p:nvSpPr>
            <p:cNvPr id="7" name="Rectangle 6">
              <a:extLst>
                <a:ext uri="{FF2B5EF4-FFF2-40B4-BE49-F238E27FC236}">
                  <a16:creationId xmlns:a16="http://schemas.microsoft.com/office/drawing/2014/main" id="{E3906E21-3B1C-6F40-D05C-472BFC511FB9}"/>
                </a:ext>
              </a:extLst>
            </p:cNvPr>
            <p:cNvSpPr/>
            <p:nvPr/>
          </p:nvSpPr>
          <p:spPr>
            <a:xfrm>
              <a:off x="7458316" y="693558"/>
              <a:ext cx="2131626" cy="1448960"/>
            </a:xfrm>
            <a:prstGeom prst="rect">
              <a:avLst/>
            </a:prstGeom>
            <a:solidFill>
              <a:srgbClr val="1C1C1C">
                <a:lumMod val="60000"/>
                <a:lumOff val="40000"/>
              </a:srgbClr>
            </a:solidFill>
            <a:ln w="25400" cap="flat" cmpd="sng" algn="ctr">
              <a:noFill/>
              <a:prstDash val="solid"/>
            </a:ln>
            <a:effectLst/>
          </p:spPr>
          <p:txBody>
            <a:bodyPr lIns="0" tIns="0" rIns="0" bIns="0" rtlCol="0" anchor="ctr"/>
            <a:lstStyle/>
            <a:p>
              <a:pPr algn="ctr" defTabSz="1218072"/>
              <a:r>
                <a:rPr lang="en-US" sz="2400" b="1" kern="0" dirty="0">
                  <a:solidFill>
                    <a:srgbClr val="FFFFFF"/>
                  </a:solidFill>
                  <a:latin typeface="Arial" pitchFamily="34" charset="0"/>
                </a:rPr>
                <a:t>$1 Billion</a:t>
              </a:r>
            </a:p>
            <a:p>
              <a:pPr algn="ctr" defTabSz="1218072"/>
              <a:r>
                <a:rPr lang="en-US" sz="1400" b="1" kern="0" dirty="0">
                  <a:solidFill>
                    <a:srgbClr val="FFFFFF"/>
                  </a:solidFill>
                  <a:latin typeface="Arial" pitchFamily="34" charset="0"/>
                </a:rPr>
                <a:t>Cumulative cost avoidance for LT2</a:t>
              </a:r>
            </a:p>
          </p:txBody>
        </p:sp>
      </p:grpSp>
      <p:sp>
        <p:nvSpPr>
          <p:cNvPr id="2" name="TextBox 1">
            <a:extLst>
              <a:ext uri="{FF2B5EF4-FFF2-40B4-BE49-F238E27FC236}">
                <a16:creationId xmlns:a16="http://schemas.microsoft.com/office/drawing/2014/main" id="{10629463-D443-CF7C-2596-0DC9BFF8986D}"/>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399679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171CE9-D7AD-620B-8448-CA161DD05C14}"/>
              </a:ext>
            </a:extLst>
          </p:cNvPr>
          <p:cNvSpPr>
            <a:spLocks noGrp="1"/>
          </p:cNvSpPr>
          <p:nvPr>
            <p:ph type="title"/>
          </p:nvPr>
        </p:nvSpPr>
        <p:spPr/>
        <p:txBody>
          <a:bodyPr/>
          <a:lstStyle/>
          <a:p>
            <a:r>
              <a:rPr lang="en-US" dirty="0"/>
              <a:t>Approach MOSA</a:t>
            </a:r>
          </a:p>
        </p:txBody>
      </p:sp>
      <p:sp>
        <p:nvSpPr>
          <p:cNvPr id="2" name="Slide Number Placeholder 1">
            <a:extLst>
              <a:ext uri="{FF2B5EF4-FFF2-40B4-BE49-F238E27FC236}">
                <a16:creationId xmlns:a16="http://schemas.microsoft.com/office/drawing/2014/main" id="{F8DE2F21-86FF-2801-3900-E5EBD58EE690}"/>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7" name="TextBox 6">
            <a:extLst>
              <a:ext uri="{FF2B5EF4-FFF2-40B4-BE49-F238E27FC236}">
                <a16:creationId xmlns:a16="http://schemas.microsoft.com/office/drawing/2014/main" id="{9F4A724C-427F-D2A0-5EA6-D79CFD8C55E2}"/>
              </a:ext>
            </a:extLst>
          </p:cNvPr>
          <p:cNvSpPr txBox="1"/>
          <p:nvPr/>
        </p:nvSpPr>
        <p:spPr>
          <a:xfrm>
            <a:off x="10323095" y="5288928"/>
            <a:ext cx="1868905" cy="938719"/>
          </a:xfrm>
          <a:prstGeom prst="rect">
            <a:avLst/>
          </a:prstGeom>
          <a:noFill/>
        </p:spPr>
        <p:txBody>
          <a:bodyPr wrap="square">
            <a:spAutoFit/>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NAVAIR’s Five Pillars of MOSA, the building blocks for affordable and adaptable open systems.</a:t>
            </a:r>
            <a:r>
              <a:rPr lang="en-US" sz="1100" i="1" dirty="0">
                <a:effectLst/>
                <a:latin typeface="Arial" panose="020B0604020202020204" pitchFamily="34" charset="0"/>
                <a:ea typeface="Times New Roman" panose="02020603050405020304" pitchFamily="18" charset="0"/>
                <a:cs typeface="Arial" panose="020B0604020202020204" pitchFamily="34" charset="0"/>
              </a:rPr>
              <a:t> </a:t>
            </a:r>
            <a:r>
              <a:rPr lang="en-US" sz="1100" i="0" dirty="0">
                <a:effectLst/>
                <a:latin typeface="Arial" panose="020B0604020202020204" pitchFamily="34" charset="0"/>
                <a:ea typeface="Times New Roman" panose="02020603050405020304" pitchFamily="18" charset="0"/>
                <a:cs typeface="Arial" panose="020B0604020202020204" pitchFamily="34" charset="0"/>
              </a:rPr>
              <a:t>(NAVAIR, 2023)</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4" name="Group 53">
            <a:extLst>
              <a:ext uri="{FF2B5EF4-FFF2-40B4-BE49-F238E27FC236}">
                <a16:creationId xmlns:a16="http://schemas.microsoft.com/office/drawing/2014/main" id="{4071071D-296F-F06F-5106-04A99EE209D6}"/>
              </a:ext>
            </a:extLst>
          </p:cNvPr>
          <p:cNvGrpSpPr/>
          <p:nvPr/>
        </p:nvGrpSpPr>
        <p:grpSpPr>
          <a:xfrm>
            <a:off x="1816888" y="858630"/>
            <a:ext cx="8527282" cy="5595372"/>
            <a:chOff x="420521" y="1030110"/>
            <a:chExt cx="3953034" cy="2621326"/>
          </a:xfrm>
        </p:grpSpPr>
        <p:sp>
          <p:nvSpPr>
            <p:cNvPr id="8" name="Isosceles Triangle 7">
              <a:extLst>
                <a:ext uri="{FF2B5EF4-FFF2-40B4-BE49-F238E27FC236}">
                  <a16:creationId xmlns:a16="http://schemas.microsoft.com/office/drawing/2014/main" id="{72640A8D-D0C1-3A36-9182-0F112ACBD68F}"/>
                </a:ext>
              </a:extLst>
            </p:cNvPr>
            <p:cNvSpPr/>
            <p:nvPr/>
          </p:nvSpPr>
          <p:spPr>
            <a:xfrm>
              <a:off x="520812" y="1030110"/>
              <a:ext cx="3752457" cy="534001"/>
            </a:xfrm>
            <a:prstGeom prst="triangle">
              <a:avLst/>
            </a:prstGeom>
            <a:solidFill>
              <a:srgbClr val="270D4A"/>
            </a:solidFill>
            <a:ln w="12700" cap="flat" cmpd="sng" algn="ctr">
              <a:no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cs typeface="+mn-cs"/>
                </a:rPr>
                <a:t>Affordable &amp; Adaptable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cs typeface="+mn-cs"/>
                </a:rPr>
                <a:t>Open Systems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cs typeface="+mn-cs"/>
              </a:endParaRPr>
            </a:p>
          </p:txBody>
        </p:sp>
        <p:grpSp>
          <p:nvGrpSpPr>
            <p:cNvPr id="9" name="Group 8">
              <a:extLst>
                <a:ext uri="{FF2B5EF4-FFF2-40B4-BE49-F238E27FC236}">
                  <a16:creationId xmlns:a16="http://schemas.microsoft.com/office/drawing/2014/main" id="{AFC03ABC-8188-74C8-90F6-633CCB4F67F5}"/>
                </a:ext>
              </a:extLst>
            </p:cNvPr>
            <p:cNvGrpSpPr/>
            <p:nvPr/>
          </p:nvGrpSpPr>
          <p:grpSpPr>
            <a:xfrm>
              <a:off x="708092" y="1571719"/>
              <a:ext cx="3377894" cy="1502834"/>
              <a:chOff x="657222" y="2266686"/>
              <a:chExt cx="3377894" cy="1502834"/>
            </a:xfrm>
          </p:grpSpPr>
          <p:grpSp>
            <p:nvGrpSpPr>
              <p:cNvPr id="10" name="Group 9">
                <a:extLst>
                  <a:ext uri="{FF2B5EF4-FFF2-40B4-BE49-F238E27FC236}">
                    <a16:creationId xmlns:a16="http://schemas.microsoft.com/office/drawing/2014/main" id="{B78BCF3E-B292-2984-578B-6DB0AF6721F3}"/>
                  </a:ext>
                </a:extLst>
              </p:cNvPr>
              <p:cNvGrpSpPr/>
              <p:nvPr/>
            </p:nvGrpSpPr>
            <p:grpSpPr>
              <a:xfrm>
                <a:off x="657222" y="2266687"/>
                <a:ext cx="638177" cy="1502833"/>
                <a:chOff x="657222" y="2266687"/>
                <a:chExt cx="638177" cy="1502833"/>
              </a:xfrm>
            </p:grpSpPr>
            <p:sp>
              <p:nvSpPr>
                <p:cNvPr id="43" name="Rectangle 42">
                  <a:extLst>
                    <a:ext uri="{FF2B5EF4-FFF2-40B4-BE49-F238E27FC236}">
                      <a16:creationId xmlns:a16="http://schemas.microsoft.com/office/drawing/2014/main" id="{29DD17FA-3831-BCD7-E645-F710C466D247}"/>
                    </a:ext>
                  </a:extLst>
                </p:cNvPr>
                <p:cNvSpPr/>
                <p:nvPr/>
              </p:nvSpPr>
              <p:spPr>
                <a:xfrm>
                  <a:off x="657224" y="2266687"/>
                  <a:ext cx="638175" cy="135994"/>
                </a:xfrm>
                <a:prstGeom prst="rect">
                  <a:avLst/>
                </a:prstGeom>
                <a:solidFill>
                  <a:srgbClr val="D1D2D0"/>
                </a:solidFill>
                <a:ln w="12700" cap="flat" cmpd="sng" algn="ctr">
                  <a:no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Principle 1</a:t>
                  </a:r>
                </a:p>
              </p:txBody>
            </p:sp>
            <p:sp>
              <p:nvSpPr>
                <p:cNvPr id="44" name="Rectangle 43">
                  <a:extLst>
                    <a:ext uri="{FF2B5EF4-FFF2-40B4-BE49-F238E27FC236}">
                      <a16:creationId xmlns:a16="http://schemas.microsoft.com/office/drawing/2014/main" id="{E6041BE3-5B40-79D1-5B52-8D54C16D9DD0}"/>
                    </a:ext>
                  </a:extLst>
                </p:cNvPr>
                <p:cNvSpPr/>
                <p:nvPr/>
              </p:nvSpPr>
              <p:spPr>
                <a:xfrm>
                  <a:off x="657223" y="2401896"/>
                  <a:ext cx="638175" cy="46029"/>
                </a:xfrm>
                <a:prstGeom prst="rect">
                  <a:avLst/>
                </a:prstGeom>
                <a:solidFill>
                  <a:srgbClr val="D8C043"/>
                </a:solidFill>
                <a:ln w="6350" cap="flat" cmpd="sng" algn="ctr">
                  <a:solidFill>
                    <a:sysClr val="window" lastClr="FFFFFF"/>
                  </a:solid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endParaRPr>
                </a:p>
              </p:txBody>
            </p:sp>
            <p:sp>
              <p:nvSpPr>
                <p:cNvPr id="45" name="Rectangle 44">
                  <a:extLst>
                    <a:ext uri="{FF2B5EF4-FFF2-40B4-BE49-F238E27FC236}">
                      <a16:creationId xmlns:a16="http://schemas.microsoft.com/office/drawing/2014/main" id="{73F650AE-FB8E-631C-642C-27ED39F7AC8D}"/>
                    </a:ext>
                  </a:extLst>
                </p:cNvPr>
                <p:cNvSpPr/>
                <p:nvPr/>
              </p:nvSpPr>
              <p:spPr>
                <a:xfrm>
                  <a:off x="657222" y="2447925"/>
                  <a:ext cx="638175" cy="247482"/>
                </a:xfrm>
                <a:prstGeom prst="rect">
                  <a:avLst/>
                </a:prstGeom>
                <a:solidFill>
                  <a:srgbClr val="D1D2D0"/>
                </a:solidFill>
                <a:ln w="12700" cap="flat" cmpd="sng" algn="ctr">
                  <a:no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 Establish Enabling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Environment</a:t>
                  </a:r>
                </a:p>
              </p:txBody>
            </p:sp>
            <p:pic>
              <p:nvPicPr>
                <p:cNvPr id="46" name="Picture 45">
                  <a:extLst>
                    <a:ext uri="{FF2B5EF4-FFF2-40B4-BE49-F238E27FC236}">
                      <a16:creationId xmlns:a16="http://schemas.microsoft.com/office/drawing/2014/main" id="{5957D8A7-EA62-0459-641E-C848A41F444B}"/>
                    </a:ext>
                  </a:extLst>
                </p:cNvPr>
                <p:cNvPicPr>
                  <a:picLocks noChangeAspect="1"/>
                </p:cNvPicPr>
                <p:nvPr/>
              </p:nvPicPr>
              <p:blipFill>
                <a:blip r:embed="rId3"/>
                <a:stretch>
                  <a:fillRect/>
                </a:stretch>
              </p:blipFill>
              <p:spPr>
                <a:xfrm>
                  <a:off x="657222" y="2695407"/>
                  <a:ext cx="638175" cy="157964"/>
                </a:xfrm>
                <a:prstGeom prst="rect">
                  <a:avLst/>
                </a:prstGeom>
              </p:spPr>
            </p:pic>
            <p:sp>
              <p:nvSpPr>
                <p:cNvPr id="47" name="Rectangle 46">
                  <a:extLst>
                    <a:ext uri="{FF2B5EF4-FFF2-40B4-BE49-F238E27FC236}">
                      <a16:creationId xmlns:a16="http://schemas.microsoft.com/office/drawing/2014/main" id="{56B49DA1-6431-4E76-33C3-16D91E4F2B70}"/>
                    </a:ext>
                  </a:extLst>
                </p:cNvPr>
                <p:cNvSpPr/>
                <p:nvPr/>
              </p:nvSpPr>
              <p:spPr>
                <a:xfrm>
                  <a:off x="741357" y="2855064"/>
                  <a:ext cx="469903" cy="667704"/>
                </a:xfrm>
                <a:prstGeom prst="rect">
                  <a:avLst/>
                </a:prstGeom>
                <a:solidFill>
                  <a:srgbClr val="D8C043"/>
                </a:solidFill>
                <a:ln w="12700" cap="flat" cmpd="sng" algn="ctr">
                  <a:noFill/>
                  <a:prstDash val="solid"/>
                  <a:miter lim="800000"/>
                </a:ln>
                <a:effectLst/>
              </p:spPr>
              <p:txBody>
                <a:bodyPr wrap="square" lIns="18288" tIns="18288" rIns="18288" bIns="1828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rPr>
                    <a:t> Establishing Supportive Requirements Strategies and Business Practices</a:t>
                  </a:r>
                </a:p>
              </p:txBody>
            </p:sp>
            <p:pic>
              <p:nvPicPr>
                <p:cNvPr id="48" name="Picture 47">
                  <a:extLst>
                    <a:ext uri="{FF2B5EF4-FFF2-40B4-BE49-F238E27FC236}">
                      <a16:creationId xmlns:a16="http://schemas.microsoft.com/office/drawing/2014/main" id="{63EA6750-8E48-50E5-545F-6CC74FE5DFA9}"/>
                    </a:ext>
                  </a:extLst>
                </p:cNvPr>
                <p:cNvPicPr>
                  <a:picLocks noChangeAspect="1"/>
                </p:cNvPicPr>
                <p:nvPr/>
              </p:nvPicPr>
              <p:blipFill rotWithShape="1">
                <a:blip r:embed="rId4"/>
                <a:srcRect t="1" r="2243" b="-1"/>
                <a:stretch/>
              </p:blipFill>
              <p:spPr>
                <a:xfrm>
                  <a:off x="657222" y="3530189"/>
                  <a:ext cx="638175" cy="73268"/>
                </a:xfrm>
                <a:prstGeom prst="rect">
                  <a:avLst/>
                </a:prstGeom>
              </p:spPr>
            </p:pic>
            <p:sp>
              <p:nvSpPr>
                <p:cNvPr id="49" name="Rectangle 48">
                  <a:extLst>
                    <a:ext uri="{FF2B5EF4-FFF2-40B4-BE49-F238E27FC236}">
                      <a16:creationId xmlns:a16="http://schemas.microsoft.com/office/drawing/2014/main" id="{CA58A0AF-C571-6D1D-84D3-5A7E3E2F2D42}"/>
                    </a:ext>
                  </a:extLst>
                </p:cNvPr>
                <p:cNvSpPr/>
                <p:nvPr/>
              </p:nvSpPr>
              <p:spPr>
                <a:xfrm>
                  <a:off x="657222" y="3603458"/>
                  <a:ext cx="638175" cy="16606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rPr>
                    <a:t> Feasibility Analysis</a:t>
                  </a:r>
                </a:p>
              </p:txBody>
            </p:sp>
          </p:grpSp>
          <p:grpSp>
            <p:nvGrpSpPr>
              <p:cNvPr id="11" name="Group 10">
                <a:extLst>
                  <a:ext uri="{FF2B5EF4-FFF2-40B4-BE49-F238E27FC236}">
                    <a16:creationId xmlns:a16="http://schemas.microsoft.com/office/drawing/2014/main" id="{C3B58A84-01FC-8432-FB2D-9CC4DC409B93}"/>
                  </a:ext>
                </a:extLst>
              </p:cNvPr>
              <p:cNvGrpSpPr/>
              <p:nvPr/>
            </p:nvGrpSpPr>
            <p:grpSpPr>
              <a:xfrm>
                <a:off x="1342151" y="2266687"/>
                <a:ext cx="638177" cy="1502833"/>
                <a:chOff x="657222" y="2266687"/>
                <a:chExt cx="638177" cy="1502833"/>
              </a:xfrm>
            </p:grpSpPr>
            <p:sp>
              <p:nvSpPr>
                <p:cNvPr id="36" name="Rectangle 35">
                  <a:extLst>
                    <a:ext uri="{FF2B5EF4-FFF2-40B4-BE49-F238E27FC236}">
                      <a16:creationId xmlns:a16="http://schemas.microsoft.com/office/drawing/2014/main" id="{8AFFF9BF-8FD8-0D50-9599-09EE88B9A6FE}"/>
                    </a:ext>
                  </a:extLst>
                </p:cNvPr>
                <p:cNvSpPr/>
                <p:nvPr/>
              </p:nvSpPr>
              <p:spPr>
                <a:xfrm>
                  <a:off x="657224" y="2266687"/>
                  <a:ext cx="638175" cy="135994"/>
                </a:xfrm>
                <a:prstGeom prst="rect">
                  <a:avLst/>
                </a:prstGeom>
                <a:solidFill>
                  <a:srgbClr val="D1D2D0"/>
                </a:solidFill>
                <a:ln w="12700" cap="flat" cmpd="sng" algn="ctr">
                  <a:no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Principle 2</a:t>
                  </a:r>
                </a:p>
              </p:txBody>
            </p:sp>
            <p:sp>
              <p:nvSpPr>
                <p:cNvPr id="37" name="Rectangle 36">
                  <a:extLst>
                    <a:ext uri="{FF2B5EF4-FFF2-40B4-BE49-F238E27FC236}">
                      <a16:creationId xmlns:a16="http://schemas.microsoft.com/office/drawing/2014/main" id="{CD1049EC-6B01-601D-7110-9ACC372EDCE8}"/>
                    </a:ext>
                  </a:extLst>
                </p:cNvPr>
                <p:cNvSpPr/>
                <p:nvPr/>
              </p:nvSpPr>
              <p:spPr>
                <a:xfrm>
                  <a:off x="657223" y="2401896"/>
                  <a:ext cx="638175" cy="46029"/>
                </a:xfrm>
                <a:prstGeom prst="rect">
                  <a:avLst/>
                </a:prstGeom>
                <a:solidFill>
                  <a:srgbClr val="D8C043"/>
                </a:solidFill>
                <a:ln w="12700" cap="flat" cmpd="sng" algn="ctr">
                  <a:solidFill>
                    <a:sysClr val="window" lastClr="FFFFFF"/>
                  </a:solid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endParaRPr>
                </a:p>
              </p:txBody>
            </p:sp>
            <p:sp>
              <p:nvSpPr>
                <p:cNvPr id="38" name="Rectangle 37">
                  <a:extLst>
                    <a:ext uri="{FF2B5EF4-FFF2-40B4-BE49-F238E27FC236}">
                      <a16:creationId xmlns:a16="http://schemas.microsoft.com/office/drawing/2014/main" id="{76E117F6-3943-EBE4-8491-56ED6E5435C4}"/>
                    </a:ext>
                  </a:extLst>
                </p:cNvPr>
                <p:cNvSpPr/>
                <p:nvPr/>
              </p:nvSpPr>
              <p:spPr>
                <a:xfrm>
                  <a:off x="657222" y="2447925"/>
                  <a:ext cx="638175" cy="24748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 Employ Modular Design</a:t>
                  </a:r>
                </a:p>
              </p:txBody>
            </p:sp>
            <p:pic>
              <p:nvPicPr>
                <p:cNvPr id="39" name="Picture 38">
                  <a:extLst>
                    <a:ext uri="{FF2B5EF4-FFF2-40B4-BE49-F238E27FC236}">
                      <a16:creationId xmlns:a16="http://schemas.microsoft.com/office/drawing/2014/main" id="{BC8FA68C-D3DA-91A2-9174-DF7547C099CF}"/>
                    </a:ext>
                  </a:extLst>
                </p:cNvPr>
                <p:cNvPicPr>
                  <a:picLocks noChangeAspect="1"/>
                </p:cNvPicPr>
                <p:nvPr/>
              </p:nvPicPr>
              <p:blipFill>
                <a:blip r:embed="rId3"/>
                <a:stretch>
                  <a:fillRect/>
                </a:stretch>
              </p:blipFill>
              <p:spPr>
                <a:xfrm>
                  <a:off x="657222" y="2695407"/>
                  <a:ext cx="638175" cy="157964"/>
                </a:xfrm>
                <a:prstGeom prst="rect">
                  <a:avLst/>
                </a:prstGeom>
              </p:spPr>
            </p:pic>
            <p:sp>
              <p:nvSpPr>
                <p:cNvPr id="40" name="Rectangle 39">
                  <a:extLst>
                    <a:ext uri="{FF2B5EF4-FFF2-40B4-BE49-F238E27FC236}">
                      <a16:creationId xmlns:a16="http://schemas.microsoft.com/office/drawing/2014/main" id="{0B2F7A4D-90DB-B615-A1D1-562CABE3DAAC}"/>
                    </a:ext>
                  </a:extLst>
                </p:cNvPr>
                <p:cNvSpPr/>
                <p:nvPr/>
              </p:nvSpPr>
              <p:spPr>
                <a:xfrm>
                  <a:off x="741357" y="2855064"/>
                  <a:ext cx="469903" cy="667704"/>
                </a:xfrm>
                <a:prstGeom prst="rect">
                  <a:avLst/>
                </a:prstGeom>
                <a:solidFill>
                  <a:srgbClr val="D8C043"/>
                </a:solidFill>
                <a:ln w="12700" cap="flat" cmpd="sng" algn="ctr">
                  <a:noFill/>
                  <a:prstDash val="solid"/>
                  <a:miter lim="800000"/>
                </a:ln>
                <a:effectLst/>
              </p:spPr>
              <p:txBody>
                <a:bodyPr wrap="square" lIns="18288" tIns="18288" rIns="18288" bIns="1828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Developing Architectures Based on Modular Design Tenants</a:t>
                  </a:r>
                </a:p>
              </p:txBody>
            </p:sp>
            <p:pic>
              <p:nvPicPr>
                <p:cNvPr id="41" name="Picture 40">
                  <a:extLst>
                    <a:ext uri="{FF2B5EF4-FFF2-40B4-BE49-F238E27FC236}">
                      <a16:creationId xmlns:a16="http://schemas.microsoft.com/office/drawing/2014/main" id="{AD92905D-C8E9-1E3C-E08A-3FC4C0F7F169}"/>
                    </a:ext>
                  </a:extLst>
                </p:cNvPr>
                <p:cNvPicPr>
                  <a:picLocks noChangeAspect="1"/>
                </p:cNvPicPr>
                <p:nvPr/>
              </p:nvPicPr>
              <p:blipFill rotWithShape="1">
                <a:blip r:embed="rId4"/>
                <a:srcRect t="1" r="2243" b="-1"/>
                <a:stretch/>
              </p:blipFill>
              <p:spPr>
                <a:xfrm>
                  <a:off x="657222" y="3530189"/>
                  <a:ext cx="638175" cy="73268"/>
                </a:xfrm>
                <a:prstGeom prst="rect">
                  <a:avLst/>
                </a:prstGeom>
              </p:spPr>
            </p:pic>
            <p:sp>
              <p:nvSpPr>
                <p:cNvPr id="42" name="Rectangle 41">
                  <a:extLst>
                    <a:ext uri="{FF2B5EF4-FFF2-40B4-BE49-F238E27FC236}">
                      <a16:creationId xmlns:a16="http://schemas.microsoft.com/office/drawing/2014/main" id="{92671672-2C74-6B19-8DF4-8894F6AE73E7}"/>
                    </a:ext>
                  </a:extLst>
                </p:cNvPr>
                <p:cNvSpPr/>
                <p:nvPr/>
              </p:nvSpPr>
              <p:spPr>
                <a:xfrm>
                  <a:off x="657222" y="3603458"/>
                  <a:ext cx="638175" cy="16606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rPr>
                    <a:t>Design for Change</a:t>
                  </a:r>
                </a:p>
              </p:txBody>
            </p:sp>
          </p:grpSp>
          <p:grpSp>
            <p:nvGrpSpPr>
              <p:cNvPr id="12" name="Group 11">
                <a:extLst>
                  <a:ext uri="{FF2B5EF4-FFF2-40B4-BE49-F238E27FC236}">
                    <a16:creationId xmlns:a16="http://schemas.microsoft.com/office/drawing/2014/main" id="{0FAA1332-7F99-FCD8-75AB-B96F35C03729}"/>
                  </a:ext>
                </a:extLst>
              </p:cNvPr>
              <p:cNvGrpSpPr/>
              <p:nvPr/>
            </p:nvGrpSpPr>
            <p:grpSpPr>
              <a:xfrm>
                <a:off x="2027080" y="2266687"/>
                <a:ext cx="638177" cy="1502833"/>
                <a:chOff x="657222" y="2266687"/>
                <a:chExt cx="638177" cy="1502833"/>
              </a:xfrm>
            </p:grpSpPr>
            <p:sp>
              <p:nvSpPr>
                <p:cNvPr id="29" name="Rectangle 28">
                  <a:extLst>
                    <a:ext uri="{FF2B5EF4-FFF2-40B4-BE49-F238E27FC236}">
                      <a16:creationId xmlns:a16="http://schemas.microsoft.com/office/drawing/2014/main" id="{9900F25E-BBEC-0F6A-50FD-F1EA86D5B1A9}"/>
                    </a:ext>
                  </a:extLst>
                </p:cNvPr>
                <p:cNvSpPr/>
                <p:nvPr/>
              </p:nvSpPr>
              <p:spPr>
                <a:xfrm>
                  <a:off x="657224" y="2266687"/>
                  <a:ext cx="638175" cy="135994"/>
                </a:xfrm>
                <a:prstGeom prst="rect">
                  <a:avLst/>
                </a:prstGeom>
                <a:solidFill>
                  <a:srgbClr val="D1D2D0"/>
                </a:solidFill>
                <a:ln w="12700" cap="flat" cmpd="sng" algn="ctr">
                  <a:no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Principle 3</a:t>
                  </a:r>
                </a:p>
              </p:txBody>
            </p:sp>
            <p:sp>
              <p:nvSpPr>
                <p:cNvPr id="30" name="Rectangle 29">
                  <a:extLst>
                    <a:ext uri="{FF2B5EF4-FFF2-40B4-BE49-F238E27FC236}">
                      <a16:creationId xmlns:a16="http://schemas.microsoft.com/office/drawing/2014/main" id="{950DE05A-1133-940C-9670-91467AF58940}"/>
                    </a:ext>
                  </a:extLst>
                </p:cNvPr>
                <p:cNvSpPr/>
                <p:nvPr/>
              </p:nvSpPr>
              <p:spPr>
                <a:xfrm>
                  <a:off x="657223" y="2401896"/>
                  <a:ext cx="638175" cy="46029"/>
                </a:xfrm>
                <a:prstGeom prst="rect">
                  <a:avLst/>
                </a:prstGeom>
                <a:solidFill>
                  <a:srgbClr val="D8C043"/>
                </a:solidFill>
                <a:ln w="12700" cap="flat" cmpd="sng" algn="ctr">
                  <a:solidFill>
                    <a:sysClr val="window" lastClr="FFFFFF"/>
                  </a:solid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endParaRPr>
                </a:p>
              </p:txBody>
            </p:sp>
            <p:sp>
              <p:nvSpPr>
                <p:cNvPr id="31" name="Rectangle 30">
                  <a:extLst>
                    <a:ext uri="{FF2B5EF4-FFF2-40B4-BE49-F238E27FC236}">
                      <a16:creationId xmlns:a16="http://schemas.microsoft.com/office/drawing/2014/main" id="{46F6014F-0AEF-C73E-302C-D517E6F6C7FB}"/>
                    </a:ext>
                  </a:extLst>
                </p:cNvPr>
                <p:cNvSpPr/>
                <p:nvPr/>
              </p:nvSpPr>
              <p:spPr>
                <a:xfrm>
                  <a:off x="657222" y="2447925"/>
                  <a:ext cx="638175" cy="24748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 Design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Key Interfaces</a:t>
                  </a:r>
                </a:p>
              </p:txBody>
            </p:sp>
            <p:pic>
              <p:nvPicPr>
                <p:cNvPr id="32" name="Picture 31">
                  <a:extLst>
                    <a:ext uri="{FF2B5EF4-FFF2-40B4-BE49-F238E27FC236}">
                      <a16:creationId xmlns:a16="http://schemas.microsoft.com/office/drawing/2014/main" id="{8D8195B7-B6F3-0990-817D-994FAC8619E8}"/>
                    </a:ext>
                  </a:extLst>
                </p:cNvPr>
                <p:cNvPicPr>
                  <a:picLocks noChangeAspect="1"/>
                </p:cNvPicPr>
                <p:nvPr/>
              </p:nvPicPr>
              <p:blipFill>
                <a:blip r:embed="rId3"/>
                <a:stretch>
                  <a:fillRect/>
                </a:stretch>
              </p:blipFill>
              <p:spPr>
                <a:xfrm>
                  <a:off x="657222" y="2695407"/>
                  <a:ext cx="638175" cy="157964"/>
                </a:xfrm>
                <a:prstGeom prst="rect">
                  <a:avLst/>
                </a:prstGeom>
              </p:spPr>
            </p:pic>
            <p:sp>
              <p:nvSpPr>
                <p:cNvPr id="33" name="Rectangle 32">
                  <a:extLst>
                    <a:ext uri="{FF2B5EF4-FFF2-40B4-BE49-F238E27FC236}">
                      <a16:creationId xmlns:a16="http://schemas.microsoft.com/office/drawing/2014/main" id="{C89645D1-411B-5678-8A6B-43D3AC099A21}"/>
                    </a:ext>
                  </a:extLst>
                </p:cNvPr>
                <p:cNvSpPr/>
                <p:nvPr/>
              </p:nvSpPr>
              <p:spPr>
                <a:xfrm>
                  <a:off x="741357" y="2855064"/>
                  <a:ext cx="469903" cy="667704"/>
                </a:xfrm>
                <a:prstGeom prst="rect">
                  <a:avLst/>
                </a:prstGeom>
                <a:solidFill>
                  <a:srgbClr val="D8C043"/>
                </a:solidFill>
                <a:ln w="12700" cap="flat" cmpd="sng" algn="ctr">
                  <a:noFill/>
                  <a:prstDash val="solid"/>
                  <a:miter lim="800000"/>
                </a:ln>
                <a:effectLst/>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Identifying Interfaces Impacting Performance, Cost, and Support</a:t>
                  </a:r>
                </a:p>
              </p:txBody>
            </p:sp>
            <p:pic>
              <p:nvPicPr>
                <p:cNvPr id="34" name="Picture 33">
                  <a:extLst>
                    <a:ext uri="{FF2B5EF4-FFF2-40B4-BE49-F238E27FC236}">
                      <a16:creationId xmlns:a16="http://schemas.microsoft.com/office/drawing/2014/main" id="{BCE4A1D6-CD16-A38D-5BA7-7AAD123DB008}"/>
                    </a:ext>
                  </a:extLst>
                </p:cNvPr>
                <p:cNvPicPr>
                  <a:picLocks noChangeAspect="1"/>
                </p:cNvPicPr>
                <p:nvPr/>
              </p:nvPicPr>
              <p:blipFill rotWithShape="1">
                <a:blip r:embed="rId4"/>
                <a:srcRect t="1" r="2243" b="-1"/>
                <a:stretch/>
              </p:blipFill>
              <p:spPr>
                <a:xfrm>
                  <a:off x="657222" y="3530189"/>
                  <a:ext cx="638175" cy="73268"/>
                </a:xfrm>
                <a:prstGeom prst="rect">
                  <a:avLst/>
                </a:prstGeom>
              </p:spPr>
            </p:pic>
            <p:sp>
              <p:nvSpPr>
                <p:cNvPr id="35" name="Rectangle 34">
                  <a:extLst>
                    <a:ext uri="{FF2B5EF4-FFF2-40B4-BE49-F238E27FC236}">
                      <a16:creationId xmlns:a16="http://schemas.microsoft.com/office/drawing/2014/main" id="{FEFA4DF8-2E57-606B-C379-8F76FC98BF68}"/>
                    </a:ext>
                  </a:extLst>
                </p:cNvPr>
                <p:cNvSpPr/>
                <p:nvPr/>
              </p:nvSpPr>
              <p:spPr>
                <a:xfrm>
                  <a:off x="657222" y="3603458"/>
                  <a:ext cx="638175" cy="16606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rPr>
                    <a:t>Interface Management</a:t>
                  </a:r>
                </a:p>
              </p:txBody>
            </p:sp>
          </p:grpSp>
          <p:grpSp>
            <p:nvGrpSpPr>
              <p:cNvPr id="13" name="Group 12">
                <a:extLst>
                  <a:ext uri="{FF2B5EF4-FFF2-40B4-BE49-F238E27FC236}">
                    <a16:creationId xmlns:a16="http://schemas.microsoft.com/office/drawing/2014/main" id="{8CD54C05-4549-B192-F202-1FC7B7622DD1}"/>
                  </a:ext>
                </a:extLst>
              </p:cNvPr>
              <p:cNvGrpSpPr/>
              <p:nvPr/>
            </p:nvGrpSpPr>
            <p:grpSpPr>
              <a:xfrm>
                <a:off x="2712009" y="2266687"/>
                <a:ext cx="638177" cy="1502833"/>
                <a:chOff x="657222" y="2266687"/>
                <a:chExt cx="638177" cy="1502833"/>
              </a:xfrm>
            </p:grpSpPr>
            <p:sp>
              <p:nvSpPr>
                <p:cNvPr id="22" name="Rectangle 21">
                  <a:extLst>
                    <a:ext uri="{FF2B5EF4-FFF2-40B4-BE49-F238E27FC236}">
                      <a16:creationId xmlns:a16="http://schemas.microsoft.com/office/drawing/2014/main" id="{5826F2E0-26EB-3197-D5D6-DCBE43999418}"/>
                    </a:ext>
                  </a:extLst>
                </p:cNvPr>
                <p:cNvSpPr/>
                <p:nvPr/>
              </p:nvSpPr>
              <p:spPr>
                <a:xfrm>
                  <a:off x="657224" y="2266687"/>
                  <a:ext cx="638175" cy="135994"/>
                </a:xfrm>
                <a:prstGeom prst="rect">
                  <a:avLst/>
                </a:prstGeom>
                <a:solidFill>
                  <a:srgbClr val="D1D2D0"/>
                </a:solidFill>
                <a:ln w="12700" cap="flat" cmpd="sng" algn="ctr">
                  <a:no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Principle 4</a:t>
                  </a:r>
                </a:p>
              </p:txBody>
            </p:sp>
            <p:sp>
              <p:nvSpPr>
                <p:cNvPr id="23" name="Rectangle 22">
                  <a:extLst>
                    <a:ext uri="{FF2B5EF4-FFF2-40B4-BE49-F238E27FC236}">
                      <a16:creationId xmlns:a16="http://schemas.microsoft.com/office/drawing/2014/main" id="{BE1E4668-90AE-389F-FE6C-A6A027CA69CC}"/>
                    </a:ext>
                  </a:extLst>
                </p:cNvPr>
                <p:cNvSpPr/>
                <p:nvPr/>
              </p:nvSpPr>
              <p:spPr>
                <a:xfrm>
                  <a:off x="657223" y="2401896"/>
                  <a:ext cx="638175" cy="46029"/>
                </a:xfrm>
                <a:prstGeom prst="rect">
                  <a:avLst/>
                </a:prstGeom>
                <a:solidFill>
                  <a:srgbClr val="D8C043"/>
                </a:solidFill>
                <a:ln w="12700" cap="flat" cmpd="sng" algn="ctr">
                  <a:solidFill>
                    <a:sysClr val="window" lastClr="FFFFFF"/>
                  </a:solid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endParaRPr>
                </a:p>
              </p:txBody>
            </p:sp>
            <p:sp>
              <p:nvSpPr>
                <p:cNvPr id="24" name="Rectangle 23">
                  <a:extLst>
                    <a:ext uri="{FF2B5EF4-FFF2-40B4-BE49-F238E27FC236}">
                      <a16:creationId xmlns:a16="http://schemas.microsoft.com/office/drawing/2014/main" id="{D09DB038-203D-664C-8AB9-03EBAF89C74B}"/>
                    </a:ext>
                  </a:extLst>
                </p:cNvPr>
                <p:cNvSpPr/>
                <p:nvPr/>
              </p:nvSpPr>
              <p:spPr>
                <a:xfrm>
                  <a:off x="657222" y="2447925"/>
                  <a:ext cx="638175" cy="24748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 Use Open Standards</a:t>
                  </a:r>
                </a:p>
              </p:txBody>
            </p:sp>
            <p:pic>
              <p:nvPicPr>
                <p:cNvPr id="25" name="Picture 24">
                  <a:extLst>
                    <a:ext uri="{FF2B5EF4-FFF2-40B4-BE49-F238E27FC236}">
                      <a16:creationId xmlns:a16="http://schemas.microsoft.com/office/drawing/2014/main" id="{FF5532EB-079C-7084-4B5E-65AFF3764C35}"/>
                    </a:ext>
                  </a:extLst>
                </p:cNvPr>
                <p:cNvPicPr>
                  <a:picLocks noChangeAspect="1"/>
                </p:cNvPicPr>
                <p:nvPr/>
              </p:nvPicPr>
              <p:blipFill>
                <a:blip r:embed="rId3"/>
                <a:stretch>
                  <a:fillRect/>
                </a:stretch>
              </p:blipFill>
              <p:spPr>
                <a:xfrm>
                  <a:off x="657222" y="2695407"/>
                  <a:ext cx="638175" cy="157964"/>
                </a:xfrm>
                <a:prstGeom prst="rect">
                  <a:avLst/>
                </a:prstGeom>
              </p:spPr>
            </p:pic>
            <p:sp>
              <p:nvSpPr>
                <p:cNvPr id="26" name="Rectangle 25">
                  <a:extLst>
                    <a:ext uri="{FF2B5EF4-FFF2-40B4-BE49-F238E27FC236}">
                      <a16:creationId xmlns:a16="http://schemas.microsoft.com/office/drawing/2014/main" id="{0895DDC9-DEEF-96A5-971E-D4669C9AEEBE}"/>
                    </a:ext>
                  </a:extLst>
                </p:cNvPr>
                <p:cNvSpPr/>
                <p:nvPr/>
              </p:nvSpPr>
              <p:spPr>
                <a:xfrm>
                  <a:off x="741357" y="2855064"/>
                  <a:ext cx="469903" cy="667704"/>
                </a:xfrm>
                <a:prstGeom prst="rect">
                  <a:avLst/>
                </a:prstGeom>
                <a:solidFill>
                  <a:srgbClr val="D8C043"/>
                </a:solidFill>
                <a:ln w="12700" cap="flat" cmpd="sng" algn="ctr">
                  <a:noFill/>
                  <a:prstDash val="solid"/>
                  <a:miter lim="800000"/>
                </a:ln>
                <a:effectLst/>
              </p:spPr>
              <p:txBody>
                <a:bodyPr wrap="square" lIns="18288" tIns="18288" rIns="18288" bIns="1828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Using Consensus Based and Widely Supported Standards</a:t>
                  </a:r>
                </a:p>
              </p:txBody>
            </p:sp>
            <p:pic>
              <p:nvPicPr>
                <p:cNvPr id="27" name="Picture 26">
                  <a:extLst>
                    <a:ext uri="{FF2B5EF4-FFF2-40B4-BE49-F238E27FC236}">
                      <a16:creationId xmlns:a16="http://schemas.microsoft.com/office/drawing/2014/main" id="{80073C55-271F-03EA-0E35-DF659B44BB9E}"/>
                    </a:ext>
                  </a:extLst>
                </p:cNvPr>
                <p:cNvPicPr>
                  <a:picLocks noChangeAspect="1"/>
                </p:cNvPicPr>
                <p:nvPr/>
              </p:nvPicPr>
              <p:blipFill rotWithShape="1">
                <a:blip r:embed="rId4"/>
                <a:srcRect t="1" r="2243" b="-1"/>
                <a:stretch/>
              </p:blipFill>
              <p:spPr>
                <a:xfrm>
                  <a:off x="657222" y="3530189"/>
                  <a:ext cx="638175" cy="73268"/>
                </a:xfrm>
                <a:prstGeom prst="rect">
                  <a:avLst/>
                </a:prstGeom>
              </p:spPr>
            </p:pic>
            <p:sp>
              <p:nvSpPr>
                <p:cNvPr id="28" name="Rectangle 27">
                  <a:extLst>
                    <a:ext uri="{FF2B5EF4-FFF2-40B4-BE49-F238E27FC236}">
                      <a16:creationId xmlns:a16="http://schemas.microsoft.com/office/drawing/2014/main" id="{11B3042A-0FED-56AA-BC51-FAF50B689AA3}"/>
                    </a:ext>
                  </a:extLst>
                </p:cNvPr>
                <p:cNvSpPr/>
                <p:nvPr/>
              </p:nvSpPr>
              <p:spPr>
                <a:xfrm>
                  <a:off x="657222" y="3603458"/>
                  <a:ext cx="638175" cy="16606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Market Research</a:t>
                  </a:r>
                </a:p>
              </p:txBody>
            </p:sp>
          </p:grpSp>
          <p:grpSp>
            <p:nvGrpSpPr>
              <p:cNvPr id="14" name="Group 13">
                <a:extLst>
                  <a:ext uri="{FF2B5EF4-FFF2-40B4-BE49-F238E27FC236}">
                    <a16:creationId xmlns:a16="http://schemas.microsoft.com/office/drawing/2014/main" id="{F845630A-744F-B72F-AAAA-FFE3412DB40A}"/>
                  </a:ext>
                </a:extLst>
              </p:cNvPr>
              <p:cNvGrpSpPr/>
              <p:nvPr/>
            </p:nvGrpSpPr>
            <p:grpSpPr>
              <a:xfrm>
                <a:off x="3396939" y="2266686"/>
                <a:ext cx="638177" cy="1502833"/>
                <a:chOff x="657222" y="2266687"/>
                <a:chExt cx="638177" cy="1502833"/>
              </a:xfrm>
            </p:grpSpPr>
            <p:sp>
              <p:nvSpPr>
                <p:cNvPr id="15" name="Rectangle 14">
                  <a:extLst>
                    <a:ext uri="{FF2B5EF4-FFF2-40B4-BE49-F238E27FC236}">
                      <a16:creationId xmlns:a16="http://schemas.microsoft.com/office/drawing/2014/main" id="{563125E4-28E5-1FAB-A7BF-0247DBA60831}"/>
                    </a:ext>
                  </a:extLst>
                </p:cNvPr>
                <p:cNvSpPr/>
                <p:nvPr/>
              </p:nvSpPr>
              <p:spPr>
                <a:xfrm>
                  <a:off x="657224" y="2266687"/>
                  <a:ext cx="638175" cy="135994"/>
                </a:xfrm>
                <a:prstGeom prst="rect">
                  <a:avLst/>
                </a:prstGeom>
                <a:solidFill>
                  <a:srgbClr val="D1D2D0"/>
                </a:solidFill>
                <a:ln w="12700" cap="flat" cmpd="sng" algn="ctr">
                  <a:no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Principle 5</a:t>
                  </a:r>
                </a:p>
              </p:txBody>
            </p:sp>
            <p:sp>
              <p:nvSpPr>
                <p:cNvPr id="16" name="Rectangle 15">
                  <a:extLst>
                    <a:ext uri="{FF2B5EF4-FFF2-40B4-BE49-F238E27FC236}">
                      <a16:creationId xmlns:a16="http://schemas.microsoft.com/office/drawing/2014/main" id="{C59C5D93-E500-E222-3441-FA6C573A8CB1}"/>
                    </a:ext>
                  </a:extLst>
                </p:cNvPr>
                <p:cNvSpPr/>
                <p:nvPr/>
              </p:nvSpPr>
              <p:spPr>
                <a:xfrm>
                  <a:off x="657223" y="2401896"/>
                  <a:ext cx="638175" cy="46029"/>
                </a:xfrm>
                <a:prstGeom prst="rect">
                  <a:avLst/>
                </a:prstGeom>
                <a:solidFill>
                  <a:srgbClr val="D8C043"/>
                </a:solidFill>
                <a:ln w="12700" cap="flat" cmpd="sng" algn="ctr">
                  <a:solidFill>
                    <a:sysClr val="window" lastClr="FFFFFF"/>
                  </a:solidFill>
                  <a:prstDash val="solid"/>
                  <a:miter lim="800000"/>
                </a:ln>
                <a:effectLst/>
              </p:spPr>
              <p:txBody>
                <a:bodyPr wrap="non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cs typeface="+mn-cs"/>
                  </a:endParaRPr>
                </a:p>
              </p:txBody>
            </p:sp>
            <p:sp>
              <p:nvSpPr>
                <p:cNvPr id="17" name="Rectangle 16">
                  <a:extLst>
                    <a:ext uri="{FF2B5EF4-FFF2-40B4-BE49-F238E27FC236}">
                      <a16:creationId xmlns:a16="http://schemas.microsoft.com/office/drawing/2014/main" id="{1991105A-2773-2D0E-B15D-99F222A44B66}"/>
                    </a:ext>
                  </a:extLst>
                </p:cNvPr>
                <p:cNvSpPr/>
                <p:nvPr/>
              </p:nvSpPr>
              <p:spPr>
                <a:xfrm>
                  <a:off x="657222" y="2447925"/>
                  <a:ext cx="638175" cy="24748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 Certify </a:t>
                  </a:r>
                  <a:b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b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Conformance</a:t>
                  </a:r>
                </a:p>
              </p:txBody>
            </p:sp>
            <p:pic>
              <p:nvPicPr>
                <p:cNvPr id="18" name="Picture 17">
                  <a:extLst>
                    <a:ext uri="{FF2B5EF4-FFF2-40B4-BE49-F238E27FC236}">
                      <a16:creationId xmlns:a16="http://schemas.microsoft.com/office/drawing/2014/main" id="{03A5D2F4-1B88-9F0D-B3B4-FF9EEB49686B}"/>
                    </a:ext>
                  </a:extLst>
                </p:cNvPr>
                <p:cNvPicPr>
                  <a:picLocks noChangeAspect="1"/>
                </p:cNvPicPr>
                <p:nvPr/>
              </p:nvPicPr>
              <p:blipFill>
                <a:blip r:embed="rId3"/>
                <a:stretch>
                  <a:fillRect/>
                </a:stretch>
              </p:blipFill>
              <p:spPr>
                <a:xfrm>
                  <a:off x="657222" y="2695407"/>
                  <a:ext cx="638175" cy="157964"/>
                </a:xfrm>
                <a:prstGeom prst="rect">
                  <a:avLst/>
                </a:prstGeom>
              </p:spPr>
            </p:pic>
            <p:sp>
              <p:nvSpPr>
                <p:cNvPr id="19" name="Rectangle 18">
                  <a:extLst>
                    <a:ext uri="{FF2B5EF4-FFF2-40B4-BE49-F238E27FC236}">
                      <a16:creationId xmlns:a16="http://schemas.microsoft.com/office/drawing/2014/main" id="{CA54CDA6-4411-6E73-7BC5-A1910F0FC555}"/>
                    </a:ext>
                  </a:extLst>
                </p:cNvPr>
                <p:cNvSpPr/>
                <p:nvPr/>
              </p:nvSpPr>
              <p:spPr>
                <a:xfrm>
                  <a:off x="741357" y="2855064"/>
                  <a:ext cx="469903" cy="667704"/>
                </a:xfrm>
                <a:prstGeom prst="rect">
                  <a:avLst/>
                </a:prstGeom>
                <a:solidFill>
                  <a:srgbClr val="D8C043"/>
                </a:solidFill>
                <a:ln w="12700" cap="flat" cmpd="sng" algn="ctr">
                  <a:noFill/>
                  <a:prstDash val="solid"/>
                  <a:miter lim="800000"/>
                </a:ln>
                <a:effectLst/>
              </p:spPr>
              <p:txBody>
                <a:bodyPr wrap="square" lIns="18288" tIns="18288" rIns="18288" bIns="1828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Assuring Openness to Realize MOSA Benefits</a:t>
                  </a:r>
                </a:p>
              </p:txBody>
            </p:sp>
            <p:pic>
              <p:nvPicPr>
                <p:cNvPr id="20" name="Picture 19">
                  <a:extLst>
                    <a:ext uri="{FF2B5EF4-FFF2-40B4-BE49-F238E27FC236}">
                      <a16:creationId xmlns:a16="http://schemas.microsoft.com/office/drawing/2014/main" id="{E666D342-777A-6C31-6EB4-13653056C884}"/>
                    </a:ext>
                  </a:extLst>
                </p:cNvPr>
                <p:cNvPicPr>
                  <a:picLocks noChangeAspect="1"/>
                </p:cNvPicPr>
                <p:nvPr/>
              </p:nvPicPr>
              <p:blipFill rotWithShape="1">
                <a:blip r:embed="rId4"/>
                <a:srcRect t="1" r="2243" b="-1"/>
                <a:stretch/>
              </p:blipFill>
              <p:spPr>
                <a:xfrm>
                  <a:off x="657222" y="3530189"/>
                  <a:ext cx="638175" cy="73268"/>
                </a:xfrm>
                <a:prstGeom prst="rect">
                  <a:avLst/>
                </a:prstGeom>
              </p:spPr>
            </p:pic>
            <p:sp>
              <p:nvSpPr>
                <p:cNvPr id="21" name="Rectangle 20">
                  <a:extLst>
                    <a:ext uri="{FF2B5EF4-FFF2-40B4-BE49-F238E27FC236}">
                      <a16:creationId xmlns:a16="http://schemas.microsoft.com/office/drawing/2014/main" id="{9BA37E30-C096-F52B-6090-0B7B72E16605}"/>
                    </a:ext>
                  </a:extLst>
                </p:cNvPr>
                <p:cNvSpPr/>
                <p:nvPr/>
              </p:nvSpPr>
              <p:spPr>
                <a:xfrm>
                  <a:off x="657222" y="3603458"/>
                  <a:ext cx="638175" cy="166062"/>
                </a:xfrm>
                <a:prstGeom prst="rect">
                  <a:avLst/>
                </a:prstGeom>
                <a:solidFill>
                  <a:srgbClr val="D1D2D0"/>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rPr>
                    <a:t>Verification &amp; Validation</a:t>
                  </a:r>
                </a:p>
              </p:txBody>
            </p:sp>
          </p:grpSp>
        </p:grpSp>
        <p:grpSp>
          <p:nvGrpSpPr>
            <p:cNvPr id="50" name="Group 49">
              <a:extLst>
                <a:ext uri="{FF2B5EF4-FFF2-40B4-BE49-F238E27FC236}">
                  <a16:creationId xmlns:a16="http://schemas.microsoft.com/office/drawing/2014/main" id="{F049394B-5B62-0255-17CF-D68149B517EB}"/>
                </a:ext>
              </a:extLst>
            </p:cNvPr>
            <p:cNvGrpSpPr/>
            <p:nvPr/>
          </p:nvGrpSpPr>
          <p:grpSpPr>
            <a:xfrm>
              <a:off x="420521" y="3077710"/>
              <a:ext cx="3953034" cy="573726"/>
              <a:chOff x="6314657" y="4942844"/>
              <a:chExt cx="4001178" cy="765096"/>
            </a:xfrm>
          </p:grpSpPr>
          <p:sp>
            <p:nvSpPr>
              <p:cNvPr id="51" name="Rectangle 50">
                <a:extLst>
                  <a:ext uri="{FF2B5EF4-FFF2-40B4-BE49-F238E27FC236}">
                    <a16:creationId xmlns:a16="http://schemas.microsoft.com/office/drawing/2014/main" id="{1F1CD370-8C9D-B1E3-A378-6126B9DE8493}"/>
                  </a:ext>
                </a:extLst>
              </p:cNvPr>
              <p:cNvSpPr/>
              <p:nvPr/>
            </p:nvSpPr>
            <p:spPr>
              <a:xfrm>
                <a:off x="6554391" y="4942844"/>
                <a:ext cx="3521715" cy="245820"/>
              </a:xfrm>
              <a:prstGeom prst="rect">
                <a:avLst/>
              </a:prstGeom>
              <a:solidFill>
                <a:srgbClr val="270D4A"/>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Microsoft JhengHei" panose="020B0604030504040204" pitchFamily="34" charset="-120"/>
                    <a:ea typeface="Microsoft JhengHei" panose="020B0604030504040204" pitchFamily="34" charset="-120"/>
                    <a:cs typeface="+mn-cs"/>
                  </a:rPr>
                  <a:t>Well-Established MOSA Implementation Plan</a:t>
                </a:r>
              </a:p>
            </p:txBody>
          </p:sp>
          <p:sp>
            <p:nvSpPr>
              <p:cNvPr id="52" name="Rectangle 51">
                <a:extLst>
                  <a:ext uri="{FF2B5EF4-FFF2-40B4-BE49-F238E27FC236}">
                    <a16:creationId xmlns:a16="http://schemas.microsoft.com/office/drawing/2014/main" id="{6F4C6E6B-92DE-E7CE-26E2-8F01CD7A9E12}"/>
                  </a:ext>
                </a:extLst>
              </p:cNvPr>
              <p:cNvSpPr/>
              <p:nvPr/>
            </p:nvSpPr>
            <p:spPr>
              <a:xfrm>
                <a:off x="6439020" y="5202482"/>
                <a:ext cx="3752457" cy="245820"/>
              </a:xfrm>
              <a:prstGeom prst="rect">
                <a:avLst/>
              </a:prstGeom>
              <a:solidFill>
                <a:srgbClr val="270D4A"/>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Microsoft JhengHei" panose="020B0604030504040204" pitchFamily="34" charset="-120"/>
                    <a:ea typeface="Microsoft JhengHei" panose="020B0604030504040204" pitchFamily="34" charset="-120"/>
                    <a:cs typeface="+mn-cs"/>
                  </a:rPr>
                  <a:t>Standardized Systems Engineering Process</a:t>
                </a:r>
              </a:p>
            </p:txBody>
          </p:sp>
          <p:sp>
            <p:nvSpPr>
              <p:cNvPr id="53" name="Rectangle 52">
                <a:extLst>
                  <a:ext uri="{FF2B5EF4-FFF2-40B4-BE49-F238E27FC236}">
                    <a16:creationId xmlns:a16="http://schemas.microsoft.com/office/drawing/2014/main" id="{C263ACB0-AB31-C0F5-D2C4-16A86A166528}"/>
                  </a:ext>
                </a:extLst>
              </p:cNvPr>
              <p:cNvSpPr/>
              <p:nvPr/>
            </p:nvSpPr>
            <p:spPr>
              <a:xfrm>
                <a:off x="6314657" y="5462120"/>
                <a:ext cx="4001178" cy="245820"/>
              </a:xfrm>
              <a:prstGeom prst="rect">
                <a:avLst/>
              </a:prstGeom>
              <a:solidFill>
                <a:srgbClr val="270D4A"/>
              </a:solidFill>
              <a:ln w="12700" cap="flat" cmpd="sng" algn="ctr">
                <a:noFill/>
                <a:prstDash val="solid"/>
                <a:miter lim="800000"/>
              </a:ln>
              <a:effectLst/>
            </p:spPr>
            <p:txBody>
              <a:bodyPr wrap="square"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Microsoft JhengHei" panose="020B0604030504040204" pitchFamily="34" charset="-120"/>
                    <a:ea typeface="Microsoft JhengHei" panose="020B0604030504040204" pitchFamily="34" charset="-120"/>
                    <a:cs typeface="+mn-cs"/>
                  </a:rPr>
                  <a:t>Integrated Product &amp; Process Development</a:t>
                </a:r>
              </a:p>
            </p:txBody>
          </p:sp>
        </p:grpSp>
      </p:grpSp>
      <p:sp>
        <p:nvSpPr>
          <p:cNvPr id="4" name="TextBox 3">
            <a:extLst>
              <a:ext uri="{FF2B5EF4-FFF2-40B4-BE49-F238E27FC236}">
                <a16:creationId xmlns:a16="http://schemas.microsoft.com/office/drawing/2014/main" id="{8A94A383-5730-C2C7-711C-1CF52B6BAFB1}"/>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52365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FFCE743-6C55-46CE-AA54-642E76A6D513}"/>
              </a:ext>
            </a:extLst>
          </p:cNvPr>
          <p:cNvSpPr>
            <a:spLocks noGrp="1"/>
          </p:cNvSpPr>
          <p:nvPr>
            <p:ph type="sldNum" sz="quarter" idx="10"/>
          </p:nvPr>
        </p:nvSpPr>
        <p:spPr/>
        <p:txBody>
          <a:bodyPr/>
          <a:lstStyle/>
          <a:p>
            <a:fld id="{924B41C4-1474-8D42-B330-D2828683839D}" type="slidenum">
              <a:rPr lang="en-US" smtClean="0"/>
              <a:pPr/>
              <a:t>7</a:t>
            </a:fld>
            <a:endParaRPr lang="en-US"/>
          </a:p>
        </p:txBody>
      </p:sp>
      <p:sp>
        <p:nvSpPr>
          <p:cNvPr id="2" name="Title 1">
            <a:extLst>
              <a:ext uri="{FF2B5EF4-FFF2-40B4-BE49-F238E27FC236}">
                <a16:creationId xmlns:a16="http://schemas.microsoft.com/office/drawing/2014/main" id="{D040869A-87BE-42F8-B9D4-D91673CAB5F5}"/>
              </a:ext>
            </a:extLst>
          </p:cNvPr>
          <p:cNvSpPr>
            <a:spLocks noGrp="1"/>
          </p:cNvSpPr>
          <p:nvPr>
            <p:ph type="title"/>
          </p:nvPr>
        </p:nvSpPr>
        <p:spPr/>
        <p:txBody>
          <a:bodyPr>
            <a:normAutofit fontScale="90000"/>
          </a:bodyPr>
          <a:lstStyle/>
          <a:p>
            <a:r>
              <a:rPr lang="en-US" dirty="0"/>
              <a:t>Approach Feature-Based (FB) Product Line Engineering (PLE)</a:t>
            </a:r>
          </a:p>
        </p:txBody>
      </p:sp>
      <p:pic>
        <p:nvPicPr>
          <p:cNvPr id="55" name="Picture 54">
            <a:extLst>
              <a:ext uri="{FF2B5EF4-FFF2-40B4-BE49-F238E27FC236}">
                <a16:creationId xmlns:a16="http://schemas.microsoft.com/office/drawing/2014/main" id="{99A76D67-7907-4F26-8E4D-2DEA64944D45}"/>
              </a:ext>
            </a:extLst>
          </p:cNvPr>
          <p:cNvPicPr>
            <a:picLocks noChangeAspect="1"/>
          </p:cNvPicPr>
          <p:nvPr/>
        </p:nvPicPr>
        <p:blipFill>
          <a:blip r:embed="rId3"/>
          <a:stretch>
            <a:fillRect/>
          </a:stretch>
        </p:blipFill>
        <p:spPr>
          <a:xfrm>
            <a:off x="1991870" y="1587201"/>
            <a:ext cx="3582893" cy="1462405"/>
          </a:xfrm>
          <a:prstGeom prst="rect">
            <a:avLst/>
          </a:prstGeom>
        </p:spPr>
      </p:pic>
      <p:pic>
        <p:nvPicPr>
          <p:cNvPr id="72" name="Picture 71">
            <a:extLst>
              <a:ext uri="{FF2B5EF4-FFF2-40B4-BE49-F238E27FC236}">
                <a16:creationId xmlns:a16="http://schemas.microsoft.com/office/drawing/2014/main" id="{F37A0FBC-3A15-4E6A-B2D6-89B2B64FE01F}"/>
              </a:ext>
            </a:extLst>
          </p:cNvPr>
          <p:cNvPicPr>
            <a:picLocks noChangeAspect="1"/>
          </p:cNvPicPr>
          <p:nvPr/>
        </p:nvPicPr>
        <p:blipFill>
          <a:blip r:embed="rId4"/>
          <a:stretch>
            <a:fillRect/>
          </a:stretch>
        </p:blipFill>
        <p:spPr>
          <a:xfrm>
            <a:off x="7611801" y="1591426"/>
            <a:ext cx="2589676" cy="1706139"/>
          </a:xfrm>
          <a:prstGeom prst="rect">
            <a:avLst/>
          </a:prstGeom>
        </p:spPr>
      </p:pic>
      <p:pic>
        <p:nvPicPr>
          <p:cNvPr id="78" name="Picture 77">
            <a:extLst>
              <a:ext uri="{FF2B5EF4-FFF2-40B4-BE49-F238E27FC236}">
                <a16:creationId xmlns:a16="http://schemas.microsoft.com/office/drawing/2014/main" id="{5F2C4228-BCD7-4AC2-9917-6B6F476C89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541" t="56121" b="25521"/>
          <a:stretch/>
        </p:blipFill>
        <p:spPr>
          <a:xfrm>
            <a:off x="8193850" y="4128005"/>
            <a:ext cx="2008579" cy="830444"/>
          </a:xfrm>
          <a:custGeom>
            <a:avLst/>
            <a:gdLst>
              <a:gd name="connsiteX0" fmla="*/ 0 w 2009625"/>
              <a:gd name="connsiteY0" fmla="*/ 0 h 830877"/>
              <a:gd name="connsiteX1" fmla="*/ 2009625 w 2009625"/>
              <a:gd name="connsiteY1" fmla="*/ 0 h 830877"/>
              <a:gd name="connsiteX2" fmla="*/ 2009625 w 2009625"/>
              <a:gd name="connsiteY2" fmla="*/ 830877 h 830877"/>
              <a:gd name="connsiteX3" fmla="*/ 0 w 2009625"/>
              <a:gd name="connsiteY3" fmla="*/ 830877 h 830877"/>
              <a:gd name="connsiteX4" fmla="*/ 0 w 2009625"/>
              <a:gd name="connsiteY4" fmla="*/ 419100 h 830877"/>
              <a:gd name="connsiteX5" fmla="*/ 476248 w 2009625"/>
              <a:gd name="connsiteY5" fmla="*/ 419100 h 830877"/>
              <a:gd name="connsiteX6" fmla="*/ 476248 w 2009625"/>
              <a:gd name="connsiteY6" fmla="*/ 190500 h 830877"/>
              <a:gd name="connsiteX7" fmla="*/ 0 w 2009625"/>
              <a:gd name="connsiteY7" fmla="*/ 190500 h 83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9625" h="830877">
                <a:moveTo>
                  <a:pt x="0" y="0"/>
                </a:moveTo>
                <a:lnTo>
                  <a:pt x="2009625" y="0"/>
                </a:lnTo>
                <a:lnTo>
                  <a:pt x="2009625" y="830877"/>
                </a:lnTo>
                <a:lnTo>
                  <a:pt x="0" y="830877"/>
                </a:lnTo>
                <a:lnTo>
                  <a:pt x="0" y="419100"/>
                </a:lnTo>
                <a:lnTo>
                  <a:pt x="476248" y="419100"/>
                </a:lnTo>
                <a:lnTo>
                  <a:pt x="476248" y="190500"/>
                </a:lnTo>
                <a:lnTo>
                  <a:pt x="0" y="190500"/>
                </a:lnTo>
                <a:close/>
              </a:path>
            </a:pathLst>
          </a:custGeom>
        </p:spPr>
      </p:pic>
      <p:pic>
        <p:nvPicPr>
          <p:cNvPr id="76" name="Picture 75">
            <a:extLst>
              <a:ext uri="{FF2B5EF4-FFF2-40B4-BE49-F238E27FC236}">
                <a16:creationId xmlns:a16="http://schemas.microsoft.com/office/drawing/2014/main" id="{10FA9451-1521-4301-B1B5-5F4A781FF4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541" t="76500"/>
          <a:stretch/>
        </p:blipFill>
        <p:spPr>
          <a:xfrm>
            <a:off x="8186234" y="5048591"/>
            <a:ext cx="2008579" cy="1063035"/>
          </a:xfrm>
          <a:custGeom>
            <a:avLst/>
            <a:gdLst>
              <a:gd name="connsiteX0" fmla="*/ 382799 w 2009625"/>
              <a:gd name="connsiteY0" fmla="*/ 0 h 1063589"/>
              <a:gd name="connsiteX1" fmla="*/ 2009625 w 2009625"/>
              <a:gd name="connsiteY1" fmla="*/ 0 h 1063589"/>
              <a:gd name="connsiteX2" fmla="*/ 2009625 w 2009625"/>
              <a:gd name="connsiteY2" fmla="*/ 1063589 h 1063589"/>
              <a:gd name="connsiteX3" fmla="*/ 0 w 2009625"/>
              <a:gd name="connsiteY3" fmla="*/ 1063589 h 1063589"/>
              <a:gd name="connsiteX4" fmla="*/ 0 w 2009625"/>
              <a:gd name="connsiteY4" fmla="*/ 290511 h 1063589"/>
              <a:gd name="connsiteX5" fmla="*/ 382799 w 2009625"/>
              <a:gd name="connsiteY5" fmla="*/ 290511 h 106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625" h="1063589">
                <a:moveTo>
                  <a:pt x="382799" y="0"/>
                </a:moveTo>
                <a:lnTo>
                  <a:pt x="2009625" y="0"/>
                </a:lnTo>
                <a:lnTo>
                  <a:pt x="2009625" y="1063589"/>
                </a:lnTo>
                <a:lnTo>
                  <a:pt x="0" y="1063589"/>
                </a:lnTo>
                <a:lnTo>
                  <a:pt x="0" y="290511"/>
                </a:lnTo>
                <a:lnTo>
                  <a:pt x="382799" y="290511"/>
                </a:lnTo>
                <a:close/>
              </a:path>
            </a:pathLst>
          </a:custGeom>
        </p:spPr>
      </p:pic>
      <p:pic>
        <p:nvPicPr>
          <p:cNvPr id="81" name="Picture 80">
            <a:extLst>
              <a:ext uri="{FF2B5EF4-FFF2-40B4-BE49-F238E27FC236}">
                <a16:creationId xmlns:a16="http://schemas.microsoft.com/office/drawing/2014/main" id="{A949D1C7-8173-452D-A123-C680121224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541" t="37676" b="43966"/>
          <a:stretch/>
        </p:blipFill>
        <p:spPr>
          <a:xfrm>
            <a:off x="8193850" y="3292803"/>
            <a:ext cx="2008579" cy="830444"/>
          </a:xfrm>
          <a:custGeom>
            <a:avLst/>
            <a:gdLst>
              <a:gd name="connsiteX0" fmla="*/ 382799 w 2009625"/>
              <a:gd name="connsiteY0" fmla="*/ 0 h 830877"/>
              <a:gd name="connsiteX1" fmla="*/ 2009625 w 2009625"/>
              <a:gd name="connsiteY1" fmla="*/ 0 h 830877"/>
              <a:gd name="connsiteX2" fmla="*/ 2009625 w 2009625"/>
              <a:gd name="connsiteY2" fmla="*/ 830877 h 830877"/>
              <a:gd name="connsiteX3" fmla="*/ 0 w 2009625"/>
              <a:gd name="connsiteY3" fmla="*/ 830877 h 830877"/>
              <a:gd name="connsiteX4" fmla="*/ 0 w 2009625"/>
              <a:gd name="connsiteY4" fmla="*/ 690931 h 830877"/>
              <a:gd name="connsiteX5" fmla="*/ 593599 w 2009625"/>
              <a:gd name="connsiteY5" fmla="*/ 690931 h 830877"/>
              <a:gd name="connsiteX6" fmla="*/ 593599 w 2009625"/>
              <a:gd name="connsiteY6" fmla="*/ 407561 h 830877"/>
              <a:gd name="connsiteX7" fmla="*/ 0 w 2009625"/>
              <a:gd name="connsiteY7" fmla="*/ 407561 h 830877"/>
              <a:gd name="connsiteX8" fmla="*/ 0 w 2009625"/>
              <a:gd name="connsiteY8" fmla="*/ 226948 h 830877"/>
              <a:gd name="connsiteX9" fmla="*/ 382799 w 2009625"/>
              <a:gd name="connsiteY9" fmla="*/ 226948 h 83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9625" h="830877">
                <a:moveTo>
                  <a:pt x="382799" y="0"/>
                </a:moveTo>
                <a:lnTo>
                  <a:pt x="2009625" y="0"/>
                </a:lnTo>
                <a:lnTo>
                  <a:pt x="2009625" y="830877"/>
                </a:lnTo>
                <a:lnTo>
                  <a:pt x="0" y="830877"/>
                </a:lnTo>
                <a:lnTo>
                  <a:pt x="0" y="690931"/>
                </a:lnTo>
                <a:lnTo>
                  <a:pt x="593599" y="690931"/>
                </a:lnTo>
                <a:lnTo>
                  <a:pt x="593599" y="407561"/>
                </a:lnTo>
                <a:lnTo>
                  <a:pt x="0" y="407561"/>
                </a:lnTo>
                <a:lnTo>
                  <a:pt x="0" y="226948"/>
                </a:lnTo>
                <a:lnTo>
                  <a:pt x="382799" y="226948"/>
                </a:lnTo>
                <a:close/>
              </a:path>
            </a:pathLst>
          </a:custGeom>
        </p:spPr>
      </p:pic>
      <p:pic>
        <p:nvPicPr>
          <p:cNvPr id="82" name="Content Placeholder 7">
            <a:extLst>
              <a:ext uri="{FF2B5EF4-FFF2-40B4-BE49-F238E27FC236}">
                <a16:creationId xmlns:a16="http://schemas.microsoft.com/office/drawing/2014/main" id="{E081EC48-DA18-4C11-8317-23480595A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055" t="35332" r="36786" b="16369"/>
          <a:stretch/>
        </p:blipFill>
        <p:spPr>
          <a:xfrm>
            <a:off x="5695101" y="3185519"/>
            <a:ext cx="1491215" cy="2184851"/>
          </a:xfrm>
          <a:prstGeom prst="rect">
            <a:avLst/>
          </a:prstGeom>
        </p:spPr>
      </p:pic>
      <p:grpSp>
        <p:nvGrpSpPr>
          <p:cNvPr id="132" name="Group 131">
            <a:extLst>
              <a:ext uri="{FF2B5EF4-FFF2-40B4-BE49-F238E27FC236}">
                <a16:creationId xmlns:a16="http://schemas.microsoft.com/office/drawing/2014/main" id="{03D5F927-6933-4EAF-8396-49EF22926962}"/>
              </a:ext>
            </a:extLst>
          </p:cNvPr>
          <p:cNvGrpSpPr/>
          <p:nvPr/>
        </p:nvGrpSpPr>
        <p:grpSpPr>
          <a:xfrm>
            <a:off x="4914932" y="2012688"/>
            <a:ext cx="3395482" cy="344431"/>
            <a:chOff x="4695825" y="1836459"/>
            <a:chExt cx="3397250" cy="344610"/>
          </a:xfrm>
        </p:grpSpPr>
        <p:cxnSp>
          <p:nvCxnSpPr>
            <p:cNvPr id="84" name="Straight Arrow Connector 83">
              <a:extLst>
                <a:ext uri="{FF2B5EF4-FFF2-40B4-BE49-F238E27FC236}">
                  <a16:creationId xmlns:a16="http://schemas.microsoft.com/office/drawing/2014/main" id="{D9D1F510-1F54-40A0-99D3-6BDFE4902EE3}"/>
                </a:ext>
              </a:extLst>
            </p:cNvPr>
            <p:cNvCxnSpPr>
              <a:cxnSpLocks/>
            </p:cNvCxnSpPr>
            <p:nvPr/>
          </p:nvCxnSpPr>
          <p:spPr>
            <a:xfrm>
              <a:off x="4695825" y="1836459"/>
              <a:ext cx="2962275" cy="18535"/>
            </a:xfrm>
            <a:prstGeom prst="straightConnector1">
              <a:avLst/>
            </a:prstGeom>
            <a:ln>
              <a:solidFill>
                <a:schemeClr val="tx1"/>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8A054F58-F821-481B-9435-B02721D56ED4}"/>
                </a:ext>
              </a:extLst>
            </p:cNvPr>
            <p:cNvCxnSpPr>
              <a:cxnSpLocks/>
            </p:cNvCxnSpPr>
            <p:nvPr/>
          </p:nvCxnSpPr>
          <p:spPr>
            <a:xfrm>
              <a:off x="4695825" y="2009619"/>
              <a:ext cx="3194050" cy="0"/>
            </a:xfrm>
            <a:prstGeom prst="straightConnector1">
              <a:avLst/>
            </a:prstGeom>
            <a:ln>
              <a:solidFill>
                <a:schemeClr val="tx1"/>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7A47887D-D083-4A8D-BA46-CD81615A097C}"/>
                </a:ext>
              </a:extLst>
            </p:cNvPr>
            <p:cNvCxnSpPr>
              <a:cxnSpLocks/>
            </p:cNvCxnSpPr>
            <p:nvPr/>
          </p:nvCxnSpPr>
          <p:spPr>
            <a:xfrm>
              <a:off x="4695825" y="2181069"/>
              <a:ext cx="3397250" cy="0"/>
            </a:xfrm>
            <a:prstGeom prst="straightConnector1">
              <a:avLst/>
            </a:prstGeom>
            <a:ln>
              <a:solidFill>
                <a:schemeClr val="tx1"/>
              </a:solidFill>
              <a:tailEnd type="stealth" w="med" len="lg"/>
            </a:ln>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35BA5354-1192-4234-AEE6-D6D453BF77F8}"/>
              </a:ext>
            </a:extLst>
          </p:cNvPr>
          <p:cNvGrpSpPr/>
          <p:nvPr/>
        </p:nvGrpSpPr>
        <p:grpSpPr>
          <a:xfrm>
            <a:off x="6197758" y="2487605"/>
            <a:ext cx="2088228" cy="707432"/>
            <a:chOff x="5979319" y="2311623"/>
            <a:chExt cx="2089316" cy="707800"/>
          </a:xfrm>
        </p:grpSpPr>
        <p:cxnSp>
          <p:nvCxnSpPr>
            <p:cNvPr id="91" name="Connector: Elbow 90">
              <a:extLst>
                <a:ext uri="{FF2B5EF4-FFF2-40B4-BE49-F238E27FC236}">
                  <a16:creationId xmlns:a16="http://schemas.microsoft.com/office/drawing/2014/main" id="{C4C2F4C9-2E91-40A8-B88B-F676264FBF82}"/>
                </a:ext>
              </a:extLst>
            </p:cNvPr>
            <p:cNvCxnSpPr>
              <a:cxnSpLocks/>
            </p:cNvCxnSpPr>
            <p:nvPr/>
          </p:nvCxnSpPr>
          <p:spPr>
            <a:xfrm rot="10800000" flipV="1">
              <a:off x="5979319" y="2311623"/>
              <a:ext cx="1663132" cy="707800"/>
            </a:xfrm>
            <a:prstGeom prst="bentConnector3">
              <a:avLst>
                <a:gd name="adj1" fmla="val 99969"/>
              </a:avLst>
            </a:prstGeom>
            <a:ln>
              <a:solidFill>
                <a:srgbClr val="357DB4"/>
              </a:solidFill>
              <a:prstDash val="sysDot"/>
              <a:tailEnd type="stealth" w="med" len="lg"/>
            </a:ln>
          </p:spPr>
          <p:style>
            <a:lnRef idx="2">
              <a:schemeClr val="accent1"/>
            </a:lnRef>
            <a:fillRef idx="0">
              <a:schemeClr val="accent1"/>
            </a:fillRef>
            <a:effectRef idx="1">
              <a:schemeClr val="accent1"/>
            </a:effectRef>
            <a:fontRef idx="minor">
              <a:schemeClr val="tx1"/>
            </a:fontRef>
          </p:style>
        </p:cxnSp>
        <p:cxnSp>
          <p:nvCxnSpPr>
            <p:cNvPr id="101" name="Connector: Elbow 100">
              <a:extLst>
                <a:ext uri="{FF2B5EF4-FFF2-40B4-BE49-F238E27FC236}">
                  <a16:creationId xmlns:a16="http://schemas.microsoft.com/office/drawing/2014/main" id="{9452A1CC-D8FD-4EC2-96F8-CA545EAA1908}"/>
                </a:ext>
              </a:extLst>
            </p:cNvPr>
            <p:cNvCxnSpPr>
              <a:cxnSpLocks/>
            </p:cNvCxnSpPr>
            <p:nvPr/>
          </p:nvCxnSpPr>
          <p:spPr>
            <a:xfrm rot="10800000" flipV="1">
              <a:off x="6254240" y="2501925"/>
              <a:ext cx="1619306" cy="517498"/>
            </a:xfrm>
            <a:prstGeom prst="bentConnector3">
              <a:avLst>
                <a:gd name="adj1" fmla="val 99998"/>
              </a:avLst>
            </a:prstGeom>
            <a:ln>
              <a:solidFill>
                <a:srgbClr val="E62424"/>
              </a:solidFill>
              <a:prstDash val="sysDot"/>
              <a:tailEnd type="stealth" w="med" len="lg"/>
            </a:ln>
          </p:spPr>
          <p:style>
            <a:lnRef idx="2">
              <a:schemeClr val="accent1"/>
            </a:lnRef>
            <a:fillRef idx="0">
              <a:schemeClr val="accent1"/>
            </a:fillRef>
            <a:effectRef idx="1">
              <a:schemeClr val="accent1"/>
            </a:effectRef>
            <a:fontRef idx="minor">
              <a:schemeClr val="tx1"/>
            </a:fontRef>
          </p:style>
        </p:cxnSp>
        <p:cxnSp>
          <p:nvCxnSpPr>
            <p:cNvPr id="105" name="Connector: Elbow 104">
              <a:extLst>
                <a:ext uri="{FF2B5EF4-FFF2-40B4-BE49-F238E27FC236}">
                  <a16:creationId xmlns:a16="http://schemas.microsoft.com/office/drawing/2014/main" id="{2FCBBC41-1164-4798-8439-C7A5C725F32C}"/>
                </a:ext>
              </a:extLst>
            </p:cNvPr>
            <p:cNvCxnSpPr>
              <a:cxnSpLocks/>
            </p:cNvCxnSpPr>
            <p:nvPr/>
          </p:nvCxnSpPr>
          <p:spPr>
            <a:xfrm rot="10800000" flipV="1">
              <a:off x="6542054" y="2682465"/>
              <a:ext cx="1526581" cy="336958"/>
            </a:xfrm>
            <a:prstGeom prst="bentConnector3">
              <a:avLst>
                <a:gd name="adj1" fmla="val 100072"/>
              </a:avLst>
            </a:prstGeom>
            <a:ln>
              <a:solidFill>
                <a:srgbClr val="478945"/>
              </a:solidFill>
              <a:prstDash val="sysDot"/>
              <a:tailEnd type="stealth" w="med" len="lg"/>
            </a:ln>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071CF03C-63A5-41DD-97C1-309B3B85BA90}"/>
              </a:ext>
            </a:extLst>
          </p:cNvPr>
          <p:cNvGrpSpPr/>
          <p:nvPr/>
        </p:nvGrpSpPr>
        <p:grpSpPr>
          <a:xfrm>
            <a:off x="7162714" y="3742442"/>
            <a:ext cx="1560235" cy="1499406"/>
            <a:chOff x="6944777" y="3567113"/>
            <a:chExt cx="1561048" cy="1500187"/>
          </a:xfrm>
        </p:grpSpPr>
        <p:cxnSp>
          <p:nvCxnSpPr>
            <p:cNvPr id="109" name="Straight Arrow Connector 108">
              <a:extLst>
                <a:ext uri="{FF2B5EF4-FFF2-40B4-BE49-F238E27FC236}">
                  <a16:creationId xmlns:a16="http://schemas.microsoft.com/office/drawing/2014/main" id="{538D0089-1284-41E2-BAF6-1B24F6DDBD42}"/>
                </a:ext>
              </a:extLst>
            </p:cNvPr>
            <p:cNvCxnSpPr>
              <a:cxnSpLocks/>
            </p:cNvCxnSpPr>
            <p:nvPr/>
          </p:nvCxnSpPr>
          <p:spPr>
            <a:xfrm flipV="1">
              <a:off x="6968392" y="3567113"/>
              <a:ext cx="1537433" cy="342744"/>
            </a:xfrm>
            <a:prstGeom prst="straightConnector1">
              <a:avLst/>
            </a:prstGeom>
            <a:ln>
              <a:solidFill>
                <a:srgbClr val="357DB4"/>
              </a:solidFill>
              <a:prstDash val="sysDot"/>
              <a:tailEnd type="stealth" w="med" len="lg"/>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09B2BE87-935D-49CD-A75F-15BDB866C5B8}"/>
                </a:ext>
              </a:extLst>
            </p:cNvPr>
            <p:cNvCxnSpPr>
              <a:cxnSpLocks/>
            </p:cNvCxnSpPr>
            <p:nvPr/>
          </p:nvCxnSpPr>
          <p:spPr>
            <a:xfrm>
              <a:off x="6968392" y="3952876"/>
              <a:ext cx="1468377" cy="341660"/>
            </a:xfrm>
            <a:prstGeom prst="straightConnector1">
              <a:avLst/>
            </a:prstGeom>
            <a:ln>
              <a:solidFill>
                <a:srgbClr val="E62424"/>
              </a:solidFill>
              <a:prstDash val="sysDot"/>
              <a:tailEnd type="stealth" w="med" len="lg"/>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4B7AB607-9FC8-49E2-8E4D-7AF2AA9AEC11}"/>
                </a:ext>
              </a:extLst>
            </p:cNvPr>
            <p:cNvCxnSpPr>
              <a:cxnSpLocks/>
            </p:cNvCxnSpPr>
            <p:nvPr/>
          </p:nvCxnSpPr>
          <p:spPr>
            <a:xfrm>
              <a:off x="6944777" y="4000046"/>
              <a:ext cx="1418173" cy="1067254"/>
            </a:xfrm>
            <a:prstGeom prst="straightConnector1">
              <a:avLst/>
            </a:prstGeom>
            <a:ln>
              <a:solidFill>
                <a:srgbClr val="478945"/>
              </a:solidFill>
              <a:prstDash val="sysDot"/>
              <a:tailEnd type="stealth" w="med" len="lg"/>
            </a:ln>
          </p:spPr>
          <p:style>
            <a:lnRef idx="2">
              <a:schemeClr val="accent1"/>
            </a:lnRef>
            <a:fillRef idx="0">
              <a:schemeClr val="accent1"/>
            </a:fillRef>
            <a:effectRef idx="1">
              <a:schemeClr val="accent1"/>
            </a:effectRef>
            <a:fontRef idx="minor">
              <a:schemeClr val="tx1"/>
            </a:fontRef>
          </p:style>
        </p:cxnSp>
      </p:grpSp>
      <p:pic>
        <p:nvPicPr>
          <p:cNvPr id="52" name="Picture 51">
            <a:extLst>
              <a:ext uri="{FF2B5EF4-FFF2-40B4-BE49-F238E27FC236}">
                <a16:creationId xmlns:a16="http://schemas.microsoft.com/office/drawing/2014/main" id="{144507E3-AEE7-4B53-9D6D-4B457DC8DA49}"/>
              </a:ext>
            </a:extLst>
          </p:cNvPr>
          <p:cNvPicPr>
            <a:picLocks noChangeAspect="1"/>
          </p:cNvPicPr>
          <p:nvPr/>
        </p:nvPicPr>
        <p:blipFill>
          <a:blip r:embed="rId6"/>
          <a:stretch>
            <a:fillRect/>
          </a:stretch>
        </p:blipFill>
        <p:spPr>
          <a:xfrm>
            <a:off x="1990693" y="3607787"/>
            <a:ext cx="3436652" cy="2504369"/>
          </a:xfrm>
          <a:prstGeom prst="rect">
            <a:avLst/>
          </a:prstGeom>
        </p:spPr>
      </p:pic>
      <p:grpSp>
        <p:nvGrpSpPr>
          <p:cNvPr id="130" name="Group 129">
            <a:extLst>
              <a:ext uri="{FF2B5EF4-FFF2-40B4-BE49-F238E27FC236}">
                <a16:creationId xmlns:a16="http://schemas.microsoft.com/office/drawing/2014/main" id="{9FA3BF95-5187-474D-A038-1C77E3518ABC}"/>
              </a:ext>
            </a:extLst>
          </p:cNvPr>
          <p:cNvGrpSpPr/>
          <p:nvPr/>
        </p:nvGrpSpPr>
        <p:grpSpPr>
          <a:xfrm>
            <a:off x="3601377" y="3557317"/>
            <a:ext cx="2081860" cy="1333884"/>
            <a:chOff x="3381586" y="3381891"/>
            <a:chExt cx="2082944" cy="1334579"/>
          </a:xfrm>
        </p:grpSpPr>
        <p:sp>
          <p:nvSpPr>
            <p:cNvPr id="118" name="Oval 117">
              <a:extLst>
                <a:ext uri="{FF2B5EF4-FFF2-40B4-BE49-F238E27FC236}">
                  <a16:creationId xmlns:a16="http://schemas.microsoft.com/office/drawing/2014/main" id="{0424CF68-7DAC-4746-9338-A9685303AA81}"/>
                </a:ext>
              </a:extLst>
            </p:cNvPr>
            <p:cNvSpPr/>
            <p:nvPr/>
          </p:nvSpPr>
          <p:spPr>
            <a:xfrm>
              <a:off x="3381586" y="4597598"/>
              <a:ext cx="120982" cy="118872"/>
            </a:xfrm>
            <a:prstGeom prst="ellipse">
              <a:avLst/>
            </a:prstGeom>
            <a:solidFill>
              <a:srgbClr val="14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8" dirty="0"/>
            </a:p>
          </p:txBody>
        </p:sp>
        <p:cxnSp>
          <p:nvCxnSpPr>
            <p:cNvPr id="121" name="Connector: Elbow 120">
              <a:extLst>
                <a:ext uri="{FF2B5EF4-FFF2-40B4-BE49-F238E27FC236}">
                  <a16:creationId xmlns:a16="http://schemas.microsoft.com/office/drawing/2014/main" id="{6BD1CDAB-43FA-439F-9595-4836E8E5334B}"/>
                </a:ext>
              </a:extLst>
            </p:cNvPr>
            <p:cNvCxnSpPr>
              <a:cxnSpLocks/>
              <a:stCxn id="118" idx="0"/>
            </p:cNvCxnSpPr>
            <p:nvPr/>
          </p:nvCxnSpPr>
          <p:spPr>
            <a:xfrm rot="5400000" flipH="1" flipV="1">
              <a:off x="3845450" y="2978519"/>
              <a:ext cx="1215707" cy="2022452"/>
            </a:xfrm>
            <a:prstGeom prst="bentConnector2">
              <a:avLst/>
            </a:prstGeom>
            <a:ln>
              <a:solidFill>
                <a:srgbClr val="142132"/>
              </a:solidFill>
              <a:prstDash val="sysDot"/>
              <a:tailEnd type="stealth" w="med" len="lg"/>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F77D09F4-9F67-420A-A1EF-B8D113D1B7FF}"/>
              </a:ext>
            </a:extLst>
          </p:cNvPr>
          <p:cNvGrpSpPr/>
          <p:nvPr/>
        </p:nvGrpSpPr>
        <p:grpSpPr>
          <a:xfrm>
            <a:off x="2483515" y="2971616"/>
            <a:ext cx="2308610" cy="2603732"/>
            <a:chOff x="2490789" y="2981326"/>
            <a:chExt cx="2309812" cy="2605088"/>
          </a:xfrm>
        </p:grpSpPr>
        <p:cxnSp>
          <p:nvCxnSpPr>
            <p:cNvPr id="10" name="Straight Arrow Connector 9">
              <a:extLst>
                <a:ext uri="{FF2B5EF4-FFF2-40B4-BE49-F238E27FC236}">
                  <a16:creationId xmlns:a16="http://schemas.microsoft.com/office/drawing/2014/main" id="{5627FA8B-DAE5-4CCE-99E7-C88BF0F77D74}"/>
                </a:ext>
              </a:extLst>
            </p:cNvPr>
            <p:cNvCxnSpPr>
              <a:cxnSpLocks/>
            </p:cNvCxnSpPr>
            <p:nvPr/>
          </p:nvCxnSpPr>
          <p:spPr>
            <a:xfrm>
              <a:off x="2490789" y="2981326"/>
              <a:ext cx="0" cy="1000125"/>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6EF1416-FBE1-4053-BBA2-272DD017BC12}"/>
                </a:ext>
              </a:extLst>
            </p:cNvPr>
            <p:cNvCxnSpPr>
              <a:cxnSpLocks/>
            </p:cNvCxnSpPr>
            <p:nvPr/>
          </p:nvCxnSpPr>
          <p:spPr>
            <a:xfrm>
              <a:off x="2752726" y="2981326"/>
              <a:ext cx="0" cy="1066800"/>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C78BCE9-447F-4555-BCD6-6EDA1C7D975F}"/>
                </a:ext>
              </a:extLst>
            </p:cNvPr>
            <p:cNvCxnSpPr>
              <a:cxnSpLocks/>
            </p:cNvCxnSpPr>
            <p:nvPr/>
          </p:nvCxnSpPr>
          <p:spPr>
            <a:xfrm>
              <a:off x="2819401" y="2981326"/>
              <a:ext cx="0" cy="1657350"/>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EDD75CE-6ACB-4212-9DE2-05BC21AB8178}"/>
                </a:ext>
              </a:extLst>
            </p:cNvPr>
            <p:cNvCxnSpPr>
              <a:cxnSpLocks/>
            </p:cNvCxnSpPr>
            <p:nvPr/>
          </p:nvCxnSpPr>
          <p:spPr>
            <a:xfrm>
              <a:off x="3005139" y="2981326"/>
              <a:ext cx="0" cy="1333500"/>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99EF943-CE31-42B8-AD2C-15B6606D1AE7}"/>
                </a:ext>
              </a:extLst>
            </p:cNvPr>
            <p:cNvCxnSpPr>
              <a:cxnSpLocks/>
            </p:cNvCxnSpPr>
            <p:nvPr/>
          </p:nvCxnSpPr>
          <p:spPr>
            <a:xfrm>
              <a:off x="3338514" y="2981326"/>
              <a:ext cx="0" cy="1985963"/>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9F14DAF-5366-472C-B03B-07DF2F47C7D3}"/>
                </a:ext>
              </a:extLst>
            </p:cNvPr>
            <p:cNvCxnSpPr>
              <a:cxnSpLocks/>
            </p:cNvCxnSpPr>
            <p:nvPr/>
          </p:nvCxnSpPr>
          <p:spPr>
            <a:xfrm>
              <a:off x="3557589" y="2981326"/>
              <a:ext cx="19049" cy="2605088"/>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32CB1E-06D5-459E-8136-7E5AD0B08D5F}"/>
                </a:ext>
              </a:extLst>
            </p:cNvPr>
            <p:cNvCxnSpPr>
              <a:cxnSpLocks/>
            </p:cNvCxnSpPr>
            <p:nvPr/>
          </p:nvCxnSpPr>
          <p:spPr>
            <a:xfrm>
              <a:off x="4052889" y="2981326"/>
              <a:ext cx="0" cy="2319338"/>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90EAD46-4D27-4B21-9B44-98FD2EB4E51E}"/>
                </a:ext>
              </a:extLst>
            </p:cNvPr>
            <p:cNvCxnSpPr>
              <a:cxnSpLocks/>
            </p:cNvCxnSpPr>
            <p:nvPr/>
          </p:nvCxnSpPr>
          <p:spPr>
            <a:xfrm>
              <a:off x="4386264" y="2981326"/>
              <a:ext cx="0" cy="1952625"/>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08FF23B1-BBE2-4585-8BA5-94AE519CC239}"/>
                </a:ext>
              </a:extLst>
            </p:cNvPr>
            <p:cNvCxnSpPr>
              <a:cxnSpLocks/>
            </p:cNvCxnSpPr>
            <p:nvPr/>
          </p:nvCxnSpPr>
          <p:spPr>
            <a:xfrm>
              <a:off x="4581526" y="2981326"/>
              <a:ext cx="0" cy="1462088"/>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5AA74A4-7A07-49E7-871A-D92F881F6C0E}"/>
                </a:ext>
              </a:extLst>
            </p:cNvPr>
            <p:cNvCxnSpPr>
              <a:cxnSpLocks/>
            </p:cNvCxnSpPr>
            <p:nvPr/>
          </p:nvCxnSpPr>
          <p:spPr>
            <a:xfrm>
              <a:off x="4800601" y="2981326"/>
              <a:ext cx="0" cy="1000125"/>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A3358EA7-459F-4231-915A-2704F927CD8F}"/>
                </a:ext>
              </a:extLst>
            </p:cNvPr>
            <p:cNvCxnSpPr>
              <a:cxnSpLocks/>
            </p:cNvCxnSpPr>
            <p:nvPr/>
          </p:nvCxnSpPr>
          <p:spPr>
            <a:xfrm>
              <a:off x="4662489" y="2981326"/>
              <a:ext cx="0" cy="1862138"/>
            </a:xfrm>
            <a:prstGeom prst="straightConnector1">
              <a:avLst/>
            </a:prstGeom>
            <a:ln>
              <a:solidFill>
                <a:schemeClr val="tx1">
                  <a:lumMod val="60000"/>
                  <a:lumOff val="40000"/>
                </a:schemeClr>
              </a:solidFill>
              <a:tailEnd type="diamond"/>
            </a:ln>
          </p:spPr>
          <p:style>
            <a:lnRef idx="2">
              <a:schemeClr val="accent1"/>
            </a:lnRef>
            <a:fillRef idx="0">
              <a:schemeClr val="accent1"/>
            </a:fillRef>
            <a:effectRef idx="1">
              <a:schemeClr val="accent1"/>
            </a:effectRef>
            <a:fontRef idx="minor">
              <a:schemeClr val="tx1"/>
            </a:fontRef>
          </p:style>
        </p:cxnSp>
      </p:grpSp>
      <p:sp>
        <p:nvSpPr>
          <p:cNvPr id="8" name="Freeform: Shape 7">
            <a:extLst>
              <a:ext uri="{FF2B5EF4-FFF2-40B4-BE49-F238E27FC236}">
                <a16:creationId xmlns:a16="http://schemas.microsoft.com/office/drawing/2014/main" id="{DFB50BF5-EF61-3497-7FD0-C33A4E4BDFFE}"/>
              </a:ext>
            </a:extLst>
          </p:cNvPr>
          <p:cNvSpPr/>
          <p:nvPr/>
        </p:nvSpPr>
        <p:spPr>
          <a:xfrm>
            <a:off x="8767997" y="3387723"/>
            <a:ext cx="880033" cy="561975"/>
          </a:xfrm>
          <a:custGeom>
            <a:avLst/>
            <a:gdLst>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3705"/>
              <a:gd name="connsiteX1" fmla="*/ 647700 w 2514600"/>
              <a:gd name="connsiteY1" fmla="*/ 431800 h 1543705"/>
              <a:gd name="connsiteX2" fmla="*/ 374650 w 2514600"/>
              <a:gd name="connsiteY2" fmla="*/ 863600 h 1543705"/>
              <a:gd name="connsiteX3" fmla="*/ 850900 w 2514600"/>
              <a:gd name="connsiteY3" fmla="*/ 1530350 h 1543705"/>
              <a:gd name="connsiteX4" fmla="*/ 1352550 w 2514600"/>
              <a:gd name="connsiteY4" fmla="*/ 1282700 h 1543705"/>
              <a:gd name="connsiteX5" fmla="*/ 2108200 w 2514600"/>
              <a:gd name="connsiteY5" fmla="*/ 1111250 h 1543705"/>
              <a:gd name="connsiteX6" fmla="*/ 1943100 w 2514600"/>
              <a:gd name="connsiteY6" fmla="*/ 520700 h 1543705"/>
              <a:gd name="connsiteX7" fmla="*/ 2514600 w 2514600"/>
              <a:gd name="connsiteY7" fmla="*/ 0 h 1543705"/>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0" h="1530350">
                <a:moveTo>
                  <a:pt x="0" y="38100"/>
                </a:moveTo>
                <a:cubicBezTo>
                  <a:pt x="273579" y="197908"/>
                  <a:pt x="521758" y="338667"/>
                  <a:pt x="647700" y="431800"/>
                </a:cubicBezTo>
                <a:cubicBezTo>
                  <a:pt x="545042" y="601133"/>
                  <a:pt x="480483" y="712258"/>
                  <a:pt x="374650" y="863600"/>
                </a:cubicBezTo>
                <a:cubicBezTo>
                  <a:pt x="484717" y="1046692"/>
                  <a:pt x="713317" y="1384300"/>
                  <a:pt x="850900" y="1530350"/>
                </a:cubicBezTo>
                <a:cubicBezTo>
                  <a:pt x="1039283" y="1422400"/>
                  <a:pt x="1155700" y="1339850"/>
                  <a:pt x="1346200" y="1212850"/>
                </a:cubicBezTo>
                <a:cubicBezTo>
                  <a:pt x="1555750" y="1181100"/>
                  <a:pt x="1793875" y="1155700"/>
                  <a:pt x="2108200" y="1111250"/>
                </a:cubicBezTo>
                <a:cubicBezTo>
                  <a:pt x="2066925" y="876300"/>
                  <a:pt x="1989667" y="699558"/>
                  <a:pt x="1943100" y="520700"/>
                </a:cubicBezTo>
                <a:cubicBezTo>
                  <a:pt x="2093383" y="354542"/>
                  <a:pt x="2281766" y="218546"/>
                  <a:pt x="2514600" y="0"/>
                </a:cubicBezTo>
              </a:path>
            </a:pathLst>
          </a:custGeom>
          <a:noFill/>
          <a:ln w="57150">
            <a:solidFill>
              <a:srgbClr val="FFC0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Freeform: Shape 8">
            <a:extLst>
              <a:ext uri="{FF2B5EF4-FFF2-40B4-BE49-F238E27FC236}">
                <a16:creationId xmlns:a16="http://schemas.microsoft.com/office/drawing/2014/main" id="{E09FB10A-A622-FF54-8D75-57A992BD95C2}"/>
              </a:ext>
            </a:extLst>
          </p:cNvPr>
          <p:cNvSpPr/>
          <p:nvPr/>
        </p:nvSpPr>
        <p:spPr>
          <a:xfrm>
            <a:off x="8748741" y="4302365"/>
            <a:ext cx="880033" cy="561975"/>
          </a:xfrm>
          <a:custGeom>
            <a:avLst/>
            <a:gdLst>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3705"/>
              <a:gd name="connsiteX1" fmla="*/ 647700 w 2514600"/>
              <a:gd name="connsiteY1" fmla="*/ 431800 h 1543705"/>
              <a:gd name="connsiteX2" fmla="*/ 374650 w 2514600"/>
              <a:gd name="connsiteY2" fmla="*/ 863600 h 1543705"/>
              <a:gd name="connsiteX3" fmla="*/ 850900 w 2514600"/>
              <a:gd name="connsiteY3" fmla="*/ 1530350 h 1543705"/>
              <a:gd name="connsiteX4" fmla="*/ 1352550 w 2514600"/>
              <a:gd name="connsiteY4" fmla="*/ 1282700 h 1543705"/>
              <a:gd name="connsiteX5" fmla="*/ 2108200 w 2514600"/>
              <a:gd name="connsiteY5" fmla="*/ 1111250 h 1543705"/>
              <a:gd name="connsiteX6" fmla="*/ 1943100 w 2514600"/>
              <a:gd name="connsiteY6" fmla="*/ 520700 h 1543705"/>
              <a:gd name="connsiteX7" fmla="*/ 2514600 w 2514600"/>
              <a:gd name="connsiteY7" fmla="*/ 0 h 1543705"/>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850900 w 2514600"/>
              <a:gd name="connsiteY2" fmla="*/ 1530350 h 1530350"/>
              <a:gd name="connsiteX3" fmla="*/ 1346200 w 2514600"/>
              <a:gd name="connsiteY3" fmla="*/ 1212850 h 1530350"/>
              <a:gd name="connsiteX4" fmla="*/ 2108200 w 2514600"/>
              <a:gd name="connsiteY4" fmla="*/ 1111250 h 1530350"/>
              <a:gd name="connsiteX5" fmla="*/ 1943100 w 2514600"/>
              <a:gd name="connsiteY5" fmla="*/ 520700 h 1530350"/>
              <a:gd name="connsiteX6" fmla="*/ 2514600 w 2514600"/>
              <a:gd name="connsiteY6" fmla="*/ 0 h 1530350"/>
              <a:gd name="connsiteX0" fmla="*/ 0 w 2514600"/>
              <a:gd name="connsiteY0" fmla="*/ 38100 h 1530350"/>
              <a:gd name="connsiteX1" fmla="*/ 647700 w 2514600"/>
              <a:gd name="connsiteY1" fmla="*/ 431800 h 1530350"/>
              <a:gd name="connsiteX2" fmla="*/ 850900 w 2514600"/>
              <a:gd name="connsiteY2" fmla="*/ 1530350 h 1530350"/>
              <a:gd name="connsiteX3" fmla="*/ 1346200 w 2514600"/>
              <a:gd name="connsiteY3" fmla="*/ 1212850 h 1530350"/>
              <a:gd name="connsiteX4" fmla="*/ 2108200 w 2514600"/>
              <a:gd name="connsiteY4" fmla="*/ 1111250 h 1530350"/>
              <a:gd name="connsiteX5" fmla="*/ 1943100 w 2514600"/>
              <a:gd name="connsiteY5" fmla="*/ 520700 h 1530350"/>
              <a:gd name="connsiteX6" fmla="*/ 2514600 w 2514600"/>
              <a:gd name="connsiteY6" fmla="*/ 0 h 1530350"/>
              <a:gd name="connsiteX0" fmla="*/ 0 w 2514600"/>
              <a:gd name="connsiteY0" fmla="*/ 38100 h 1530350"/>
              <a:gd name="connsiteX1" fmla="*/ 647700 w 2514600"/>
              <a:gd name="connsiteY1" fmla="*/ 431800 h 1530350"/>
              <a:gd name="connsiteX2" fmla="*/ 850900 w 2514600"/>
              <a:gd name="connsiteY2" fmla="*/ 1530350 h 1530350"/>
              <a:gd name="connsiteX3" fmla="*/ 1346200 w 2514600"/>
              <a:gd name="connsiteY3" fmla="*/ 1212850 h 1530350"/>
              <a:gd name="connsiteX4" fmla="*/ 2108200 w 2514600"/>
              <a:gd name="connsiteY4" fmla="*/ 1111250 h 1530350"/>
              <a:gd name="connsiteX5" fmla="*/ 1943100 w 2514600"/>
              <a:gd name="connsiteY5" fmla="*/ 520700 h 1530350"/>
              <a:gd name="connsiteX6" fmla="*/ 2514600 w 2514600"/>
              <a:gd name="connsiteY6"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1530350">
                <a:moveTo>
                  <a:pt x="0" y="38100"/>
                </a:moveTo>
                <a:cubicBezTo>
                  <a:pt x="273579" y="197908"/>
                  <a:pt x="521758" y="338667"/>
                  <a:pt x="647700" y="431800"/>
                </a:cubicBezTo>
                <a:cubicBezTo>
                  <a:pt x="707868" y="771290"/>
                  <a:pt x="829741" y="1231575"/>
                  <a:pt x="850900" y="1530350"/>
                </a:cubicBezTo>
                <a:cubicBezTo>
                  <a:pt x="1039283" y="1422400"/>
                  <a:pt x="1155700" y="1339850"/>
                  <a:pt x="1346200" y="1212850"/>
                </a:cubicBezTo>
                <a:cubicBezTo>
                  <a:pt x="1555750" y="1181100"/>
                  <a:pt x="1793875" y="1155700"/>
                  <a:pt x="2108200" y="1111250"/>
                </a:cubicBezTo>
                <a:cubicBezTo>
                  <a:pt x="2066925" y="876300"/>
                  <a:pt x="1989667" y="699558"/>
                  <a:pt x="1943100" y="520700"/>
                </a:cubicBezTo>
                <a:cubicBezTo>
                  <a:pt x="2093383" y="354542"/>
                  <a:pt x="2281766" y="218546"/>
                  <a:pt x="2514600" y="0"/>
                </a:cubicBezTo>
              </a:path>
            </a:pathLst>
          </a:custGeom>
          <a:noFill/>
          <a:ln w="57150">
            <a:solidFill>
              <a:srgbClr val="FFC0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Shape 10">
            <a:extLst>
              <a:ext uri="{FF2B5EF4-FFF2-40B4-BE49-F238E27FC236}">
                <a16:creationId xmlns:a16="http://schemas.microsoft.com/office/drawing/2014/main" id="{D1A02C37-9ADE-690D-2D3B-64D506D59F95}"/>
              </a:ext>
            </a:extLst>
          </p:cNvPr>
          <p:cNvSpPr/>
          <p:nvPr/>
        </p:nvSpPr>
        <p:spPr>
          <a:xfrm>
            <a:off x="8748740" y="5200925"/>
            <a:ext cx="880033" cy="563425"/>
          </a:xfrm>
          <a:custGeom>
            <a:avLst/>
            <a:gdLst>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3705"/>
              <a:gd name="connsiteX1" fmla="*/ 647700 w 2514600"/>
              <a:gd name="connsiteY1" fmla="*/ 431800 h 1543705"/>
              <a:gd name="connsiteX2" fmla="*/ 374650 w 2514600"/>
              <a:gd name="connsiteY2" fmla="*/ 863600 h 1543705"/>
              <a:gd name="connsiteX3" fmla="*/ 850900 w 2514600"/>
              <a:gd name="connsiteY3" fmla="*/ 1530350 h 1543705"/>
              <a:gd name="connsiteX4" fmla="*/ 1352550 w 2514600"/>
              <a:gd name="connsiteY4" fmla="*/ 1282700 h 1543705"/>
              <a:gd name="connsiteX5" fmla="*/ 2108200 w 2514600"/>
              <a:gd name="connsiteY5" fmla="*/ 1111250 h 1543705"/>
              <a:gd name="connsiteX6" fmla="*/ 1943100 w 2514600"/>
              <a:gd name="connsiteY6" fmla="*/ 520700 h 1543705"/>
              <a:gd name="connsiteX7" fmla="*/ 2514600 w 2514600"/>
              <a:gd name="connsiteY7" fmla="*/ 0 h 1543705"/>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4299"/>
              <a:gd name="connsiteX1" fmla="*/ 647700 w 2514600"/>
              <a:gd name="connsiteY1" fmla="*/ 431800 h 1534299"/>
              <a:gd name="connsiteX2" fmla="*/ 374650 w 2514600"/>
              <a:gd name="connsiteY2" fmla="*/ 863600 h 1534299"/>
              <a:gd name="connsiteX3" fmla="*/ 850900 w 2514600"/>
              <a:gd name="connsiteY3" fmla="*/ 1530350 h 1534299"/>
              <a:gd name="connsiteX4" fmla="*/ 2108200 w 2514600"/>
              <a:gd name="connsiteY4" fmla="*/ 1111250 h 1534299"/>
              <a:gd name="connsiteX5" fmla="*/ 1943100 w 2514600"/>
              <a:gd name="connsiteY5" fmla="*/ 520700 h 1534299"/>
              <a:gd name="connsiteX6" fmla="*/ 2514600 w 2514600"/>
              <a:gd name="connsiteY6" fmla="*/ 0 h 153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1534299">
                <a:moveTo>
                  <a:pt x="0" y="38100"/>
                </a:moveTo>
                <a:cubicBezTo>
                  <a:pt x="273579" y="197908"/>
                  <a:pt x="521758" y="338667"/>
                  <a:pt x="647700" y="431800"/>
                </a:cubicBezTo>
                <a:cubicBezTo>
                  <a:pt x="545042" y="601133"/>
                  <a:pt x="480483" y="712258"/>
                  <a:pt x="374650" y="863600"/>
                </a:cubicBezTo>
                <a:cubicBezTo>
                  <a:pt x="484717" y="1046692"/>
                  <a:pt x="713317" y="1384300"/>
                  <a:pt x="850900" y="1530350"/>
                </a:cubicBezTo>
                <a:cubicBezTo>
                  <a:pt x="1139825" y="1571625"/>
                  <a:pt x="1926167" y="1279525"/>
                  <a:pt x="2108200" y="1111250"/>
                </a:cubicBezTo>
                <a:cubicBezTo>
                  <a:pt x="2066925" y="876300"/>
                  <a:pt x="1989667" y="699558"/>
                  <a:pt x="1943100" y="520700"/>
                </a:cubicBezTo>
                <a:cubicBezTo>
                  <a:pt x="2093383" y="354542"/>
                  <a:pt x="2281766" y="218546"/>
                  <a:pt x="2514600" y="0"/>
                </a:cubicBezTo>
              </a:path>
            </a:pathLst>
          </a:custGeom>
          <a:noFill/>
          <a:ln w="57150">
            <a:solidFill>
              <a:srgbClr val="FFC0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Freeform: Shape 11">
            <a:extLst>
              <a:ext uri="{FF2B5EF4-FFF2-40B4-BE49-F238E27FC236}">
                <a16:creationId xmlns:a16="http://schemas.microsoft.com/office/drawing/2014/main" id="{B9C59380-BFD7-97D3-F59C-E6731F3B7B11}"/>
              </a:ext>
            </a:extLst>
          </p:cNvPr>
          <p:cNvSpPr/>
          <p:nvPr/>
        </p:nvSpPr>
        <p:spPr>
          <a:xfrm>
            <a:off x="2466975" y="4004468"/>
            <a:ext cx="2514600" cy="1530350"/>
          </a:xfrm>
          <a:custGeom>
            <a:avLst/>
            <a:gdLst>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2637"/>
              <a:gd name="connsiteX1" fmla="*/ 647700 w 2514600"/>
              <a:gd name="connsiteY1" fmla="*/ 431800 h 1542637"/>
              <a:gd name="connsiteX2" fmla="*/ 374650 w 2514600"/>
              <a:gd name="connsiteY2" fmla="*/ 863600 h 1542637"/>
              <a:gd name="connsiteX3" fmla="*/ 850900 w 2514600"/>
              <a:gd name="connsiteY3" fmla="*/ 1530350 h 1542637"/>
              <a:gd name="connsiteX4" fmla="*/ 1352550 w 2514600"/>
              <a:gd name="connsiteY4" fmla="*/ 1282700 h 1542637"/>
              <a:gd name="connsiteX5" fmla="*/ 2108200 w 2514600"/>
              <a:gd name="connsiteY5" fmla="*/ 1111250 h 1542637"/>
              <a:gd name="connsiteX6" fmla="*/ 1943100 w 2514600"/>
              <a:gd name="connsiteY6" fmla="*/ 520700 h 1542637"/>
              <a:gd name="connsiteX7" fmla="*/ 2514600 w 2514600"/>
              <a:gd name="connsiteY7" fmla="*/ 0 h 1542637"/>
              <a:gd name="connsiteX0" fmla="*/ 0 w 2514600"/>
              <a:gd name="connsiteY0" fmla="*/ 38100 h 1543705"/>
              <a:gd name="connsiteX1" fmla="*/ 647700 w 2514600"/>
              <a:gd name="connsiteY1" fmla="*/ 431800 h 1543705"/>
              <a:gd name="connsiteX2" fmla="*/ 374650 w 2514600"/>
              <a:gd name="connsiteY2" fmla="*/ 863600 h 1543705"/>
              <a:gd name="connsiteX3" fmla="*/ 850900 w 2514600"/>
              <a:gd name="connsiteY3" fmla="*/ 1530350 h 1543705"/>
              <a:gd name="connsiteX4" fmla="*/ 1352550 w 2514600"/>
              <a:gd name="connsiteY4" fmla="*/ 1282700 h 1543705"/>
              <a:gd name="connsiteX5" fmla="*/ 2108200 w 2514600"/>
              <a:gd name="connsiteY5" fmla="*/ 1111250 h 1543705"/>
              <a:gd name="connsiteX6" fmla="*/ 1943100 w 2514600"/>
              <a:gd name="connsiteY6" fmla="*/ 520700 h 1543705"/>
              <a:gd name="connsiteX7" fmla="*/ 2514600 w 2514600"/>
              <a:gd name="connsiteY7" fmla="*/ 0 h 1543705"/>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52550 w 2514600"/>
              <a:gd name="connsiteY4" fmla="*/ 128270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 name="connsiteX0" fmla="*/ 0 w 2514600"/>
              <a:gd name="connsiteY0" fmla="*/ 38100 h 1530350"/>
              <a:gd name="connsiteX1" fmla="*/ 647700 w 2514600"/>
              <a:gd name="connsiteY1" fmla="*/ 431800 h 1530350"/>
              <a:gd name="connsiteX2" fmla="*/ 374650 w 2514600"/>
              <a:gd name="connsiteY2" fmla="*/ 863600 h 1530350"/>
              <a:gd name="connsiteX3" fmla="*/ 850900 w 2514600"/>
              <a:gd name="connsiteY3" fmla="*/ 1530350 h 1530350"/>
              <a:gd name="connsiteX4" fmla="*/ 1346200 w 2514600"/>
              <a:gd name="connsiteY4" fmla="*/ 1212850 h 1530350"/>
              <a:gd name="connsiteX5" fmla="*/ 2108200 w 2514600"/>
              <a:gd name="connsiteY5" fmla="*/ 1111250 h 1530350"/>
              <a:gd name="connsiteX6" fmla="*/ 1943100 w 2514600"/>
              <a:gd name="connsiteY6" fmla="*/ 520700 h 1530350"/>
              <a:gd name="connsiteX7" fmla="*/ 2514600 w 2514600"/>
              <a:gd name="connsiteY7"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0" h="1530350">
                <a:moveTo>
                  <a:pt x="0" y="38100"/>
                </a:moveTo>
                <a:cubicBezTo>
                  <a:pt x="273579" y="197908"/>
                  <a:pt x="521758" y="338667"/>
                  <a:pt x="647700" y="431800"/>
                </a:cubicBezTo>
                <a:cubicBezTo>
                  <a:pt x="545042" y="601133"/>
                  <a:pt x="480483" y="712258"/>
                  <a:pt x="374650" y="863600"/>
                </a:cubicBezTo>
                <a:cubicBezTo>
                  <a:pt x="484717" y="1046692"/>
                  <a:pt x="713317" y="1384300"/>
                  <a:pt x="850900" y="1530350"/>
                </a:cubicBezTo>
                <a:cubicBezTo>
                  <a:pt x="1039283" y="1422400"/>
                  <a:pt x="1155700" y="1339850"/>
                  <a:pt x="1346200" y="1212850"/>
                </a:cubicBezTo>
                <a:cubicBezTo>
                  <a:pt x="1555750" y="1181100"/>
                  <a:pt x="1793875" y="1155700"/>
                  <a:pt x="2108200" y="1111250"/>
                </a:cubicBezTo>
                <a:cubicBezTo>
                  <a:pt x="2066925" y="876300"/>
                  <a:pt x="1989667" y="699558"/>
                  <a:pt x="1943100" y="520700"/>
                </a:cubicBezTo>
                <a:cubicBezTo>
                  <a:pt x="2093383" y="354542"/>
                  <a:pt x="2281766" y="218546"/>
                  <a:pt x="2514600" y="0"/>
                </a:cubicBezTo>
              </a:path>
            </a:pathLst>
          </a:custGeom>
          <a:noFill/>
          <a:ln w="57150">
            <a:solidFill>
              <a:srgbClr val="FFC0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6" name="Group 15">
            <a:extLst>
              <a:ext uri="{FF2B5EF4-FFF2-40B4-BE49-F238E27FC236}">
                <a16:creationId xmlns:a16="http://schemas.microsoft.com/office/drawing/2014/main" id="{AE8A527D-8EF7-420D-67BA-AC5C11643DFD}"/>
              </a:ext>
            </a:extLst>
          </p:cNvPr>
          <p:cNvGrpSpPr/>
          <p:nvPr/>
        </p:nvGrpSpPr>
        <p:grpSpPr>
          <a:xfrm>
            <a:off x="2929306" y="2959593"/>
            <a:ext cx="1547813" cy="2472159"/>
            <a:chOff x="2970581" y="2957091"/>
            <a:chExt cx="1547813" cy="2472159"/>
          </a:xfrm>
        </p:grpSpPr>
        <p:cxnSp>
          <p:nvCxnSpPr>
            <p:cNvPr id="19" name="Straight Arrow Connector 18">
              <a:extLst>
                <a:ext uri="{FF2B5EF4-FFF2-40B4-BE49-F238E27FC236}">
                  <a16:creationId xmlns:a16="http://schemas.microsoft.com/office/drawing/2014/main" id="{ACB4769D-38D7-16A3-6472-C5A0F7A24E0B}"/>
                </a:ext>
              </a:extLst>
            </p:cNvPr>
            <p:cNvCxnSpPr>
              <a:cxnSpLocks/>
            </p:cNvCxnSpPr>
            <p:nvPr/>
          </p:nvCxnSpPr>
          <p:spPr>
            <a:xfrm>
              <a:off x="2970581" y="2971378"/>
              <a:ext cx="0" cy="1333500"/>
            </a:xfrm>
            <a:prstGeom prst="straightConnector1">
              <a:avLst/>
            </a:prstGeom>
            <a:ln>
              <a:solidFill>
                <a:srgbClr val="FFC000"/>
              </a:solidFill>
              <a:tailEnd type="diamond"/>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0DFF6B4-B13C-1B37-BABF-881A4ECBE2A8}"/>
                </a:ext>
              </a:extLst>
            </p:cNvPr>
            <p:cNvCxnSpPr>
              <a:cxnSpLocks/>
            </p:cNvCxnSpPr>
            <p:nvPr/>
          </p:nvCxnSpPr>
          <p:spPr>
            <a:xfrm>
              <a:off x="3475406" y="2971378"/>
              <a:ext cx="19049" cy="2457872"/>
            </a:xfrm>
            <a:prstGeom prst="straightConnector1">
              <a:avLst/>
            </a:prstGeom>
            <a:ln>
              <a:solidFill>
                <a:srgbClr val="FFC000"/>
              </a:solidFill>
              <a:tailEnd type="diamond"/>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E48D4D8-3C22-41CC-ABF3-0C420CB1AEAA}"/>
                </a:ext>
              </a:extLst>
            </p:cNvPr>
            <p:cNvCxnSpPr>
              <a:cxnSpLocks/>
            </p:cNvCxnSpPr>
            <p:nvPr/>
          </p:nvCxnSpPr>
          <p:spPr>
            <a:xfrm>
              <a:off x="4518394" y="2957091"/>
              <a:ext cx="0" cy="1462088"/>
            </a:xfrm>
            <a:prstGeom prst="straightConnector1">
              <a:avLst/>
            </a:prstGeom>
            <a:ln>
              <a:solidFill>
                <a:srgbClr val="FFC000"/>
              </a:solidFill>
              <a:tailEnd type="diamon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66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wipe(left)">
                                      <p:cBhvr>
                                        <p:cTn id="28" dur="500"/>
                                        <p:tgtEl>
                                          <p:spTgt spid="132"/>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wipe(right)">
                                      <p:cBhvr>
                                        <p:cTn id="36" dur="500"/>
                                        <p:tgtEl>
                                          <p:spTgt spid="131"/>
                                        </p:tgtEl>
                                      </p:cBhvr>
                                    </p:animEffect>
                                  </p:childTnLst>
                                </p:cTn>
                              </p:par>
                              <p:par>
                                <p:cTn id="37" presetID="22" presetClass="entr" presetSubtype="8" fill="hold" nodeType="with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500"/>
                                        <p:tgtEl>
                                          <p:spTgt spid="130"/>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left)">
                                      <p:cBhvr>
                                        <p:cTn id="46" dur="500"/>
                                        <p:tgtEl>
                                          <p:spTgt spid="1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DC3838-22FE-F92F-05AA-0C0B978908CE}"/>
              </a:ext>
            </a:extLst>
          </p:cNvPr>
          <p:cNvPicPr>
            <a:picLocks noChangeAspect="1"/>
          </p:cNvPicPr>
          <p:nvPr/>
        </p:nvPicPr>
        <p:blipFill>
          <a:blip r:embed="rId3"/>
          <a:stretch>
            <a:fillRect/>
          </a:stretch>
        </p:blipFill>
        <p:spPr>
          <a:xfrm>
            <a:off x="389749" y="795131"/>
            <a:ext cx="9686939" cy="5679892"/>
          </a:xfrm>
          <a:prstGeom prst="rect">
            <a:avLst/>
          </a:prstGeom>
        </p:spPr>
      </p:pic>
      <p:sp>
        <p:nvSpPr>
          <p:cNvPr id="2" name="Slide Number Placeholder 1">
            <a:extLst>
              <a:ext uri="{FF2B5EF4-FFF2-40B4-BE49-F238E27FC236}">
                <a16:creationId xmlns:a16="http://schemas.microsoft.com/office/drawing/2014/main" id="{F4958DD3-97C9-5133-43CD-4EE954506FC9}"/>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1F727C7A-82DC-8CFC-E742-9F565914E41B}"/>
              </a:ext>
            </a:extLst>
          </p:cNvPr>
          <p:cNvSpPr>
            <a:spLocks noGrp="1"/>
          </p:cNvSpPr>
          <p:nvPr>
            <p:ph type="title"/>
          </p:nvPr>
        </p:nvSpPr>
        <p:spPr/>
        <p:txBody>
          <a:bodyPr/>
          <a:lstStyle/>
          <a:p>
            <a:r>
              <a:rPr lang="en-US" dirty="0"/>
              <a:t>Measurement of Value</a:t>
            </a:r>
          </a:p>
        </p:txBody>
      </p:sp>
      <p:sp>
        <p:nvSpPr>
          <p:cNvPr id="4" name="Speech Bubble: Rectangle with Corners Rounded 3">
            <a:extLst>
              <a:ext uri="{FF2B5EF4-FFF2-40B4-BE49-F238E27FC236}">
                <a16:creationId xmlns:a16="http://schemas.microsoft.com/office/drawing/2014/main" id="{56A536E4-C40D-EF10-240F-D4B48CF126C8}"/>
              </a:ext>
            </a:extLst>
          </p:cNvPr>
          <p:cNvSpPr/>
          <p:nvPr/>
        </p:nvSpPr>
        <p:spPr bwMode="auto">
          <a:xfrm>
            <a:off x="9843040" y="2121336"/>
            <a:ext cx="2276771" cy="1513741"/>
          </a:xfrm>
          <a:prstGeom prst="wedgeRoundRectCallout">
            <a:avLst>
              <a:gd name="adj1" fmla="val -63709"/>
              <a:gd name="adj2" fmla="val -12388"/>
              <a:gd name="adj3" fmla="val 1666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dirty="0"/>
              <a:t>$31M PDSS Cost Avoidance</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for fielded products in 2024 </a:t>
            </a:r>
            <a:endParaRPr kumimoji="0" lang="en-US" sz="20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C27239E0-35C1-5D06-E117-236A6F3CEA8D}"/>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74226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651776-64C8-72A6-877D-6A4D78370316}"/>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37C9E569-0B5A-D6C8-9579-6D03C92B88E5}"/>
              </a:ext>
            </a:extLst>
          </p:cNvPr>
          <p:cNvSpPr>
            <a:spLocks noGrp="1"/>
          </p:cNvSpPr>
          <p:nvPr>
            <p:ph type="title"/>
          </p:nvPr>
        </p:nvSpPr>
        <p:spPr>
          <a:xfrm>
            <a:off x="1481918" y="0"/>
            <a:ext cx="9247042" cy="795130"/>
          </a:xfrm>
        </p:spPr>
        <p:txBody>
          <a:bodyPr/>
          <a:lstStyle/>
          <a:p>
            <a:r>
              <a:rPr lang="en-US" dirty="0"/>
              <a:t>Applying the Ansoff Matrix to Decision Making</a:t>
            </a:r>
          </a:p>
        </p:txBody>
      </p:sp>
      <p:sp>
        <p:nvSpPr>
          <p:cNvPr id="6" name="Rectangle 5">
            <a:extLst>
              <a:ext uri="{FF2B5EF4-FFF2-40B4-BE49-F238E27FC236}">
                <a16:creationId xmlns:a16="http://schemas.microsoft.com/office/drawing/2014/main" id="{651FFBA8-872C-88FF-41E8-7F029D6B3361}"/>
              </a:ext>
            </a:extLst>
          </p:cNvPr>
          <p:cNvSpPr/>
          <p:nvPr/>
        </p:nvSpPr>
        <p:spPr>
          <a:xfrm>
            <a:off x="5102430" y="3429000"/>
            <a:ext cx="2382247" cy="2382247"/>
          </a:xfrm>
          <a:prstGeom prst="rect">
            <a:avLst/>
          </a:prstGeom>
          <a:solidFill>
            <a:srgbClr val="FFC000">
              <a:lumMod val="20000"/>
              <a:lumOff val="80000"/>
            </a:srgbClr>
          </a:solidFill>
          <a:ln w="12700" cap="flat" cmpd="sng" algn="ctr">
            <a:noFill/>
            <a:prstDash val="solid"/>
            <a:miter lim="800000"/>
          </a:ln>
          <a:effectLst/>
        </p:spPr>
        <p:txBody>
          <a:bodyPr lIns="365760" tIns="274320" rIns="274320" bIns="365760" rtlCol="0" anchor="b"/>
          <a:lstStyle/>
          <a:p>
            <a:pPr algn="r" fontAlgn="auto">
              <a:spcBef>
                <a:spcPts val="0"/>
              </a:spcBef>
              <a:spcAft>
                <a:spcPts val="0"/>
              </a:spcAft>
            </a:pPr>
            <a:r>
              <a:rPr lang="en-US" sz="1800" kern="0" dirty="0">
                <a:solidFill>
                  <a:prstClr val="black"/>
                </a:solidFill>
                <a:latin typeface="Arial" panose="020B0604020202020204" pitchFamily="34" charset="0"/>
                <a:cs typeface="Arial" panose="020B0604020202020204" pitchFamily="34" charset="0"/>
              </a:rPr>
              <a:t>PRODUCT DEVELOPMENT</a:t>
            </a:r>
          </a:p>
        </p:txBody>
      </p:sp>
      <p:sp>
        <p:nvSpPr>
          <p:cNvPr id="7" name="Rectangle 6">
            <a:extLst>
              <a:ext uri="{FF2B5EF4-FFF2-40B4-BE49-F238E27FC236}">
                <a16:creationId xmlns:a16="http://schemas.microsoft.com/office/drawing/2014/main" id="{6807F1D9-CAAB-5049-FBCA-5369E5286C8F}"/>
              </a:ext>
            </a:extLst>
          </p:cNvPr>
          <p:cNvSpPr/>
          <p:nvPr/>
        </p:nvSpPr>
        <p:spPr>
          <a:xfrm>
            <a:off x="2720184" y="1046754"/>
            <a:ext cx="2382247" cy="2382247"/>
          </a:xfrm>
          <a:prstGeom prst="rect">
            <a:avLst/>
          </a:prstGeom>
          <a:solidFill>
            <a:srgbClr val="FFC000">
              <a:lumMod val="20000"/>
              <a:lumOff val="80000"/>
            </a:srgbClr>
          </a:solidFill>
          <a:ln w="12700" cap="flat" cmpd="sng" algn="ctr">
            <a:noFill/>
            <a:prstDash val="solid"/>
            <a:miter lim="800000"/>
          </a:ln>
          <a:effectLst/>
        </p:spPr>
        <p:txBody>
          <a:bodyPr lIns="365760" tIns="274320" rIns="182880" bIns="365760" rtlCol="0" anchor="t"/>
          <a:lstStyle/>
          <a:p>
            <a:pPr fontAlgn="auto">
              <a:spcBef>
                <a:spcPts val="0"/>
              </a:spcBef>
              <a:spcAft>
                <a:spcPts val="0"/>
              </a:spcAft>
            </a:pPr>
            <a:r>
              <a:rPr lang="en-US" sz="1800" kern="0" dirty="0">
                <a:solidFill>
                  <a:prstClr val="black"/>
                </a:solidFill>
                <a:latin typeface="Arial" panose="020B0604020202020204" pitchFamily="34" charset="0"/>
                <a:cs typeface="Arial" panose="020B0604020202020204" pitchFamily="34" charset="0"/>
              </a:rPr>
              <a:t>MARKET DEVELOPMENT </a:t>
            </a:r>
          </a:p>
        </p:txBody>
      </p:sp>
      <p:sp>
        <p:nvSpPr>
          <p:cNvPr id="10" name="Rectangle 9">
            <a:extLst>
              <a:ext uri="{FF2B5EF4-FFF2-40B4-BE49-F238E27FC236}">
                <a16:creationId xmlns:a16="http://schemas.microsoft.com/office/drawing/2014/main" id="{EECD768C-9499-AB32-5D60-862AD48399B0}"/>
              </a:ext>
            </a:extLst>
          </p:cNvPr>
          <p:cNvSpPr/>
          <p:nvPr/>
        </p:nvSpPr>
        <p:spPr>
          <a:xfrm>
            <a:off x="2720184" y="3428999"/>
            <a:ext cx="2382247" cy="2382249"/>
          </a:xfrm>
          <a:prstGeom prst="rect">
            <a:avLst/>
          </a:prstGeom>
          <a:solidFill>
            <a:srgbClr val="70AD47">
              <a:lumMod val="20000"/>
              <a:lumOff val="80000"/>
            </a:srgbClr>
          </a:solidFill>
          <a:ln w="12700" cap="flat" cmpd="sng" algn="ctr">
            <a:noFill/>
            <a:prstDash val="solid"/>
            <a:miter lim="800000"/>
          </a:ln>
          <a:effectLst/>
        </p:spPr>
        <p:txBody>
          <a:bodyPr lIns="365760" tIns="274320" rIns="365760" bIns="365760" rtlCol="0" anchor="b"/>
          <a:lstStyle/>
          <a:p>
            <a:pPr fontAlgn="auto">
              <a:spcBef>
                <a:spcPts val="0"/>
              </a:spcBef>
              <a:spcAft>
                <a:spcPts val="0"/>
              </a:spcAft>
            </a:pPr>
            <a:r>
              <a:rPr lang="en-US" sz="1800" kern="0" dirty="0">
                <a:solidFill>
                  <a:prstClr val="black"/>
                </a:solidFill>
                <a:latin typeface="Arial" panose="020B0604020202020204" pitchFamily="34" charset="0"/>
                <a:cs typeface="Arial" panose="020B0604020202020204" pitchFamily="34" charset="0"/>
              </a:rPr>
              <a:t>MARKET PENETRATION</a:t>
            </a:r>
          </a:p>
        </p:txBody>
      </p:sp>
      <p:sp>
        <p:nvSpPr>
          <p:cNvPr id="11" name="Rectangle 10">
            <a:extLst>
              <a:ext uri="{FF2B5EF4-FFF2-40B4-BE49-F238E27FC236}">
                <a16:creationId xmlns:a16="http://schemas.microsoft.com/office/drawing/2014/main" id="{2D914690-606E-CCDA-EB9F-8D1CC046E755}"/>
              </a:ext>
            </a:extLst>
          </p:cNvPr>
          <p:cNvSpPr/>
          <p:nvPr/>
        </p:nvSpPr>
        <p:spPr>
          <a:xfrm>
            <a:off x="5102431" y="1046754"/>
            <a:ext cx="2382247" cy="2382247"/>
          </a:xfrm>
          <a:prstGeom prst="rect">
            <a:avLst/>
          </a:prstGeom>
          <a:solidFill>
            <a:srgbClr val="ED7D31">
              <a:lumMod val="20000"/>
              <a:lumOff val="80000"/>
            </a:srgbClr>
          </a:solidFill>
          <a:ln w="12700" cap="flat" cmpd="sng" algn="ctr">
            <a:noFill/>
            <a:prstDash val="solid"/>
            <a:miter lim="800000"/>
          </a:ln>
          <a:effectLst/>
        </p:spPr>
        <p:txBody>
          <a:bodyPr lIns="0" tIns="274320" rIns="91440" bIns="365760" rtlCol="0" anchor="t"/>
          <a:lstStyle/>
          <a:p>
            <a:pPr algn="r" fontAlgn="auto">
              <a:spcBef>
                <a:spcPts val="0"/>
              </a:spcBef>
              <a:spcAft>
                <a:spcPts val="0"/>
              </a:spcAft>
            </a:pPr>
            <a:r>
              <a:rPr lang="en-US" sz="1800" kern="0" dirty="0">
                <a:solidFill>
                  <a:prstClr val="black"/>
                </a:solidFill>
                <a:latin typeface="Arial" panose="020B0604020202020204" pitchFamily="34" charset="0"/>
                <a:cs typeface="Arial" panose="020B0604020202020204" pitchFamily="34" charset="0"/>
              </a:rPr>
              <a:t>DIVERSIFICATION</a:t>
            </a:r>
          </a:p>
        </p:txBody>
      </p:sp>
      <p:grpSp>
        <p:nvGrpSpPr>
          <p:cNvPr id="12" name="Group 11">
            <a:extLst>
              <a:ext uri="{FF2B5EF4-FFF2-40B4-BE49-F238E27FC236}">
                <a16:creationId xmlns:a16="http://schemas.microsoft.com/office/drawing/2014/main" id="{4EFA805B-FBAC-7326-CFC8-98DAC378E8CF}"/>
              </a:ext>
            </a:extLst>
          </p:cNvPr>
          <p:cNvGrpSpPr/>
          <p:nvPr/>
        </p:nvGrpSpPr>
        <p:grpSpPr>
          <a:xfrm>
            <a:off x="3478839" y="1571049"/>
            <a:ext cx="3244920" cy="3687803"/>
            <a:chOff x="3589739" y="1697372"/>
            <a:chExt cx="3244920" cy="3687803"/>
          </a:xfrm>
        </p:grpSpPr>
        <p:sp>
          <p:nvSpPr>
            <p:cNvPr id="29" name="TextBox 28">
              <a:extLst>
                <a:ext uri="{FF2B5EF4-FFF2-40B4-BE49-F238E27FC236}">
                  <a16:creationId xmlns:a16="http://schemas.microsoft.com/office/drawing/2014/main" id="{AFB8BA67-E575-0696-34AA-3AD07E907E87}"/>
                </a:ext>
              </a:extLst>
            </p:cNvPr>
            <p:cNvSpPr txBox="1"/>
            <p:nvPr/>
          </p:nvSpPr>
          <p:spPr>
            <a:xfrm>
              <a:off x="3589739" y="3938625"/>
              <a:ext cx="813044" cy="1446550"/>
            </a:xfrm>
            <a:prstGeom prst="rect">
              <a:avLst/>
            </a:prstGeom>
            <a:noFill/>
          </p:spPr>
          <p:txBody>
            <a:bodyPr wrap="none" rtlCol="0">
              <a:spAutoFit/>
            </a:bodyPr>
            <a:lstStyle/>
            <a:p>
              <a:pPr algn="ctr" fontAlgn="auto">
                <a:spcBef>
                  <a:spcPts val="0"/>
                </a:spcBef>
                <a:spcAft>
                  <a:spcPts val="0"/>
                </a:spcAft>
              </a:pPr>
              <a:r>
                <a:rPr lang="en-US" sz="8800" b="1" dirty="0">
                  <a:solidFill>
                    <a:prstClr val="white"/>
                  </a:solidFill>
                  <a:latin typeface="Arial" panose="020B0604020202020204" pitchFamily="34" charset="0"/>
                  <a:cs typeface="Arial" panose="020B0604020202020204" pitchFamily="34" charset="0"/>
                </a:rPr>
                <a:t>1</a:t>
              </a:r>
            </a:p>
          </p:txBody>
        </p:sp>
        <p:sp>
          <p:nvSpPr>
            <p:cNvPr id="30" name="TextBox 29">
              <a:extLst>
                <a:ext uri="{FF2B5EF4-FFF2-40B4-BE49-F238E27FC236}">
                  <a16:creationId xmlns:a16="http://schemas.microsoft.com/office/drawing/2014/main" id="{2F0CB672-95F1-A41F-E6C6-64F695259C65}"/>
                </a:ext>
              </a:extLst>
            </p:cNvPr>
            <p:cNvSpPr txBox="1"/>
            <p:nvPr/>
          </p:nvSpPr>
          <p:spPr>
            <a:xfrm>
              <a:off x="6021615" y="3938625"/>
              <a:ext cx="813044" cy="1446550"/>
            </a:xfrm>
            <a:prstGeom prst="rect">
              <a:avLst/>
            </a:prstGeom>
            <a:noFill/>
          </p:spPr>
          <p:txBody>
            <a:bodyPr wrap="none" rtlCol="0">
              <a:spAutoFit/>
            </a:bodyPr>
            <a:lstStyle/>
            <a:p>
              <a:pPr algn="ctr" fontAlgn="auto">
                <a:spcBef>
                  <a:spcPts val="0"/>
                </a:spcBef>
                <a:spcAft>
                  <a:spcPts val="0"/>
                </a:spcAft>
              </a:pPr>
              <a:r>
                <a:rPr lang="en-US" sz="8800" b="1" dirty="0">
                  <a:solidFill>
                    <a:prstClr val="white"/>
                  </a:solidFill>
                  <a:latin typeface="Arial" panose="020B0604020202020204" pitchFamily="34" charset="0"/>
                  <a:cs typeface="Arial" panose="020B0604020202020204" pitchFamily="34" charset="0"/>
                </a:rPr>
                <a:t>2</a:t>
              </a:r>
            </a:p>
          </p:txBody>
        </p:sp>
        <p:sp>
          <p:nvSpPr>
            <p:cNvPr id="31" name="TextBox 30">
              <a:extLst>
                <a:ext uri="{FF2B5EF4-FFF2-40B4-BE49-F238E27FC236}">
                  <a16:creationId xmlns:a16="http://schemas.microsoft.com/office/drawing/2014/main" id="{9950C078-AA86-F4C4-4FAB-9FBF421A372F}"/>
                </a:ext>
              </a:extLst>
            </p:cNvPr>
            <p:cNvSpPr txBox="1"/>
            <p:nvPr/>
          </p:nvSpPr>
          <p:spPr>
            <a:xfrm>
              <a:off x="3589739" y="1697372"/>
              <a:ext cx="813044" cy="1446550"/>
            </a:xfrm>
            <a:prstGeom prst="rect">
              <a:avLst/>
            </a:prstGeom>
            <a:noFill/>
          </p:spPr>
          <p:txBody>
            <a:bodyPr wrap="none" rtlCol="0">
              <a:spAutoFit/>
            </a:bodyPr>
            <a:lstStyle/>
            <a:p>
              <a:pPr algn="ctr" fontAlgn="auto">
                <a:spcBef>
                  <a:spcPts val="0"/>
                </a:spcBef>
                <a:spcAft>
                  <a:spcPts val="0"/>
                </a:spcAft>
              </a:pPr>
              <a:r>
                <a:rPr lang="en-US" sz="8800" b="1" dirty="0">
                  <a:solidFill>
                    <a:prstClr val="white"/>
                  </a:solidFill>
                  <a:latin typeface="Arial" panose="020B0604020202020204" pitchFamily="34" charset="0"/>
                  <a:cs typeface="Arial" panose="020B0604020202020204" pitchFamily="34" charset="0"/>
                </a:rPr>
                <a:t>3</a:t>
              </a:r>
            </a:p>
          </p:txBody>
        </p:sp>
        <p:sp>
          <p:nvSpPr>
            <p:cNvPr id="32" name="TextBox 31">
              <a:extLst>
                <a:ext uri="{FF2B5EF4-FFF2-40B4-BE49-F238E27FC236}">
                  <a16:creationId xmlns:a16="http://schemas.microsoft.com/office/drawing/2014/main" id="{CA2D53F8-05AE-3E8F-0E39-8705B2C657C5}"/>
                </a:ext>
              </a:extLst>
            </p:cNvPr>
            <p:cNvSpPr txBox="1"/>
            <p:nvPr/>
          </p:nvSpPr>
          <p:spPr>
            <a:xfrm>
              <a:off x="6021615" y="1697372"/>
              <a:ext cx="813044" cy="1446550"/>
            </a:xfrm>
            <a:prstGeom prst="rect">
              <a:avLst/>
            </a:prstGeom>
            <a:noFill/>
          </p:spPr>
          <p:txBody>
            <a:bodyPr wrap="none" rtlCol="0">
              <a:spAutoFit/>
            </a:bodyPr>
            <a:lstStyle/>
            <a:p>
              <a:pPr algn="ctr" fontAlgn="auto">
                <a:spcBef>
                  <a:spcPts val="0"/>
                </a:spcBef>
                <a:spcAft>
                  <a:spcPts val="0"/>
                </a:spcAft>
              </a:pPr>
              <a:r>
                <a:rPr lang="en-US" sz="8800" b="1" dirty="0">
                  <a:solidFill>
                    <a:prstClr val="white"/>
                  </a:solidFill>
                  <a:latin typeface="Arial" panose="020B0604020202020204" pitchFamily="34" charset="0"/>
                  <a:cs typeface="Arial" panose="020B0604020202020204" pitchFamily="34" charset="0"/>
                </a:rPr>
                <a:t>4</a:t>
              </a:r>
            </a:p>
          </p:txBody>
        </p:sp>
      </p:grpSp>
      <p:sp>
        <p:nvSpPr>
          <p:cNvPr id="42" name="TextBox 41">
            <a:extLst>
              <a:ext uri="{FF2B5EF4-FFF2-40B4-BE49-F238E27FC236}">
                <a16:creationId xmlns:a16="http://schemas.microsoft.com/office/drawing/2014/main" id="{23389983-413E-5A96-6154-3F6FDEE51562}"/>
              </a:ext>
            </a:extLst>
          </p:cNvPr>
          <p:cNvSpPr txBox="1"/>
          <p:nvPr/>
        </p:nvSpPr>
        <p:spPr>
          <a:xfrm>
            <a:off x="2655736" y="5887919"/>
            <a:ext cx="992579" cy="369332"/>
          </a:xfrm>
          <a:prstGeom prst="rect">
            <a:avLst/>
          </a:prstGeom>
          <a:noFill/>
        </p:spPr>
        <p:txBody>
          <a:bodyPr wrap="none" rtlCol="0">
            <a:spAutoFit/>
          </a:bodyPr>
          <a:lstStyle/>
          <a:p>
            <a:pP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Existing</a:t>
            </a:r>
          </a:p>
        </p:txBody>
      </p:sp>
      <p:sp>
        <p:nvSpPr>
          <p:cNvPr id="43" name="TextBox 42">
            <a:extLst>
              <a:ext uri="{FF2B5EF4-FFF2-40B4-BE49-F238E27FC236}">
                <a16:creationId xmlns:a16="http://schemas.microsoft.com/office/drawing/2014/main" id="{008271DE-7AA9-2503-6F23-AB38A1B3B6C7}"/>
              </a:ext>
            </a:extLst>
          </p:cNvPr>
          <p:cNvSpPr txBox="1"/>
          <p:nvPr/>
        </p:nvSpPr>
        <p:spPr>
          <a:xfrm>
            <a:off x="6796475" y="5887918"/>
            <a:ext cx="646331" cy="369332"/>
          </a:xfrm>
          <a:prstGeom prst="rect">
            <a:avLst/>
          </a:prstGeom>
          <a:noFill/>
        </p:spPr>
        <p:txBody>
          <a:bodyPr wrap="none" rtlCol="0">
            <a:spAutoFit/>
          </a:bodyPr>
          <a:lstStyle/>
          <a:p>
            <a:pP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New</a:t>
            </a:r>
          </a:p>
        </p:txBody>
      </p:sp>
      <p:sp>
        <p:nvSpPr>
          <p:cNvPr id="44" name="TextBox 43">
            <a:extLst>
              <a:ext uri="{FF2B5EF4-FFF2-40B4-BE49-F238E27FC236}">
                <a16:creationId xmlns:a16="http://schemas.microsoft.com/office/drawing/2014/main" id="{6CD37499-F37A-5CF7-F387-CF92659D5AF1}"/>
              </a:ext>
            </a:extLst>
          </p:cNvPr>
          <p:cNvSpPr txBox="1"/>
          <p:nvPr/>
        </p:nvSpPr>
        <p:spPr>
          <a:xfrm>
            <a:off x="1835354" y="5258852"/>
            <a:ext cx="992580" cy="646331"/>
          </a:xfrm>
          <a:prstGeom prst="rect">
            <a:avLst/>
          </a:prstGeom>
          <a:noFill/>
        </p:spPr>
        <p:txBody>
          <a:bodyPr wrap="none" rtlCol="0">
            <a:spAutoFit/>
          </a:bodyPr>
          <a:lstStyle/>
          <a:p>
            <a:pPr algn="ct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Existing</a:t>
            </a:r>
          </a:p>
          <a:p>
            <a:pPr algn="ctr" fontAlgn="auto">
              <a:spcBef>
                <a:spcPts val="0"/>
              </a:spcBef>
              <a:spcAft>
                <a:spcPts val="0"/>
              </a:spcAft>
            </a:pPr>
            <a:endParaRPr lang="en-US" sz="1800" dirty="0">
              <a:solidFill>
                <a:prstClr val="black"/>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8AA02B4-F496-381C-7857-D6EC0DCB3E0E}"/>
              </a:ext>
            </a:extLst>
          </p:cNvPr>
          <p:cNvSpPr txBox="1"/>
          <p:nvPr/>
        </p:nvSpPr>
        <p:spPr>
          <a:xfrm>
            <a:off x="2027253" y="1046754"/>
            <a:ext cx="646331" cy="369332"/>
          </a:xfrm>
          <a:prstGeom prst="rect">
            <a:avLst/>
          </a:prstGeom>
          <a:noFill/>
        </p:spPr>
        <p:txBody>
          <a:bodyPr wrap="none" rtlCol="0">
            <a:spAutoFit/>
          </a:bodyPr>
          <a:lstStyle/>
          <a:p>
            <a:pPr algn="ctr" fontAlgn="auto">
              <a:spcBef>
                <a:spcPts val="0"/>
              </a:spcBef>
              <a:spcAft>
                <a:spcPts val="0"/>
              </a:spcAft>
            </a:pPr>
            <a:r>
              <a:rPr lang="en-US" sz="1800" dirty="0">
                <a:solidFill>
                  <a:prstClr val="black"/>
                </a:solidFill>
                <a:latin typeface="Arial" panose="020B0604020202020204" pitchFamily="34" charset="0"/>
                <a:cs typeface="Arial" panose="020B0604020202020204" pitchFamily="34" charset="0"/>
              </a:rPr>
              <a:t>New</a:t>
            </a:r>
          </a:p>
        </p:txBody>
      </p:sp>
      <p:cxnSp>
        <p:nvCxnSpPr>
          <p:cNvPr id="46" name="Straight Arrow Connector 45">
            <a:extLst>
              <a:ext uri="{FF2B5EF4-FFF2-40B4-BE49-F238E27FC236}">
                <a16:creationId xmlns:a16="http://schemas.microsoft.com/office/drawing/2014/main" id="{68020610-1636-3EA8-1AF5-57F2F5E7573F}"/>
              </a:ext>
            </a:extLst>
          </p:cNvPr>
          <p:cNvCxnSpPr>
            <a:stCxn id="42" idx="3"/>
            <a:endCxn id="43" idx="1"/>
          </p:cNvCxnSpPr>
          <p:nvPr/>
        </p:nvCxnSpPr>
        <p:spPr>
          <a:xfrm flipV="1">
            <a:off x="3648315" y="6072584"/>
            <a:ext cx="3148160" cy="1"/>
          </a:xfrm>
          <a:prstGeom prst="straightConnector1">
            <a:avLst/>
          </a:prstGeom>
          <a:noFill/>
          <a:ln w="38100" cap="flat" cmpd="sng" algn="ctr">
            <a:solidFill>
              <a:sysClr val="windowText" lastClr="000000"/>
            </a:solidFill>
            <a:prstDash val="solid"/>
            <a:miter lim="800000"/>
            <a:tailEnd type="triangle"/>
          </a:ln>
          <a:effectLst/>
        </p:spPr>
      </p:cxnSp>
      <p:cxnSp>
        <p:nvCxnSpPr>
          <p:cNvPr id="47" name="Straight Arrow Connector 46">
            <a:extLst>
              <a:ext uri="{FF2B5EF4-FFF2-40B4-BE49-F238E27FC236}">
                <a16:creationId xmlns:a16="http://schemas.microsoft.com/office/drawing/2014/main" id="{2BAAA6BB-2235-DCB8-9154-2F29F75B36B2}"/>
              </a:ext>
            </a:extLst>
          </p:cNvPr>
          <p:cNvCxnSpPr>
            <a:cxnSpLocks/>
            <a:stCxn id="44" idx="0"/>
            <a:endCxn id="45" idx="2"/>
          </p:cNvCxnSpPr>
          <p:nvPr/>
        </p:nvCxnSpPr>
        <p:spPr>
          <a:xfrm flipV="1">
            <a:off x="2331644" y="1416086"/>
            <a:ext cx="18775" cy="3842766"/>
          </a:xfrm>
          <a:prstGeom prst="straightConnector1">
            <a:avLst/>
          </a:prstGeom>
          <a:noFill/>
          <a:ln w="38100" cap="flat" cmpd="sng" algn="ctr">
            <a:solidFill>
              <a:sysClr val="windowText" lastClr="000000"/>
            </a:solidFill>
            <a:prstDash val="solid"/>
            <a:miter lim="800000"/>
            <a:tailEnd type="triangle"/>
          </a:ln>
          <a:effectLst/>
        </p:spPr>
      </p:cxnSp>
      <p:sp>
        <p:nvSpPr>
          <p:cNvPr id="48" name="Rectangle 47">
            <a:extLst>
              <a:ext uri="{FF2B5EF4-FFF2-40B4-BE49-F238E27FC236}">
                <a16:creationId xmlns:a16="http://schemas.microsoft.com/office/drawing/2014/main" id="{BBC30CF3-34FD-2B0D-60B7-78617CBFD266}"/>
              </a:ext>
            </a:extLst>
          </p:cNvPr>
          <p:cNvSpPr/>
          <p:nvPr/>
        </p:nvSpPr>
        <p:spPr>
          <a:xfrm>
            <a:off x="4066249" y="5978296"/>
            <a:ext cx="2070100" cy="43827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prstClr val="black"/>
                </a:solidFill>
                <a:latin typeface="Arial" panose="020B0604020202020204" pitchFamily="34" charset="0"/>
                <a:cs typeface="Arial" panose="020B0604020202020204" pitchFamily="34" charset="0"/>
              </a:rPr>
              <a:t>Products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133E416F-93CB-2E4E-2214-1816BECDB2D1}"/>
              </a:ext>
            </a:extLst>
          </p:cNvPr>
          <p:cNvSpPr/>
          <p:nvPr/>
        </p:nvSpPr>
        <p:spPr>
          <a:xfrm rot="16200000">
            <a:off x="1183223" y="3195820"/>
            <a:ext cx="2070100" cy="43827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Markets</a:t>
            </a:r>
          </a:p>
        </p:txBody>
      </p:sp>
      <p:sp>
        <p:nvSpPr>
          <p:cNvPr id="64" name="TextBox 63">
            <a:extLst>
              <a:ext uri="{FF2B5EF4-FFF2-40B4-BE49-F238E27FC236}">
                <a16:creationId xmlns:a16="http://schemas.microsoft.com/office/drawing/2014/main" id="{2708F718-D5C3-2652-A6EF-A80AC76C82CC}"/>
              </a:ext>
            </a:extLst>
          </p:cNvPr>
          <p:cNvSpPr txBox="1"/>
          <p:nvPr/>
        </p:nvSpPr>
        <p:spPr>
          <a:xfrm>
            <a:off x="3143482" y="2155036"/>
            <a:ext cx="224605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Test and Evaluation community </a:t>
            </a:r>
          </a:p>
        </p:txBody>
      </p:sp>
      <p:sp>
        <p:nvSpPr>
          <p:cNvPr id="65" name="TextBox 64">
            <a:extLst>
              <a:ext uri="{FF2B5EF4-FFF2-40B4-BE49-F238E27FC236}">
                <a16:creationId xmlns:a16="http://schemas.microsoft.com/office/drawing/2014/main" id="{EAFFEC53-9232-442E-5B23-974AE37B05D0}"/>
              </a:ext>
            </a:extLst>
          </p:cNvPr>
          <p:cNvSpPr txBox="1"/>
          <p:nvPr/>
        </p:nvSpPr>
        <p:spPr>
          <a:xfrm>
            <a:off x="5794827" y="4470393"/>
            <a:ext cx="112479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New Tools</a:t>
            </a:r>
          </a:p>
        </p:txBody>
      </p:sp>
      <p:sp>
        <p:nvSpPr>
          <p:cNvPr id="66" name="Oval 65">
            <a:extLst>
              <a:ext uri="{FF2B5EF4-FFF2-40B4-BE49-F238E27FC236}">
                <a16:creationId xmlns:a16="http://schemas.microsoft.com/office/drawing/2014/main" id="{2F151E1F-9B86-1C40-37E7-B0D36BF7A959}"/>
              </a:ext>
            </a:extLst>
          </p:cNvPr>
          <p:cNvSpPr/>
          <p:nvPr/>
        </p:nvSpPr>
        <p:spPr bwMode="auto">
          <a:xfrm>
            <a:off x="5461615" y="4454227"/>
            <a:ext cx="354105" cy="354105"/>
          </a:xfrm>
          <a:prstGeom prst="ellipse">
            <a:avLst/>
          </a:prstGeom>
          <a:solidFill>
            <a:srgbClr val="70AD47"/>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7" name="Oval 66">
            <a:extLst>
              <a:ext uri="{FF2B5EF4-FFF2-40B4-BE49-F238E27FC236}">
                <a16:creationId xmlns:a16="http://schemas.microsoft.com/office/drawing/2014/main" id="{65F8CE07-67A7-BCED-7BC3-DAF34DC1B17C}"/>
              </a:ext>
            </a:extLst>
          </p:cNvPr>
          <p:cNvSpPr/>
          <p:nvPr/>
        </p:nvSpPr>
        <p:spPr bwMode="auto">
          <a:xfrm>
            <a:off x="2801695" y="2149400"/>
            <a:ext cx="354105" cy="354105"/>
          </a:xfrm>
          <a:prstGeom prst="ellipse">
            <a:avLst/>
          </a:prstGeom>
          <a:solidFill>
            <a:srgbClr val="70AD47"/>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C585BEAD-3E9A-5A88-739F-73615726A5F7}"/>
              </a:ext>
            </a:extLst>
          </p:cNvPr>
          <p:cNvSpPr txBox="1"/>
          <p:nvPr/>
        </p:nvSpPr>
        <p:spPr>
          <a:xfrm>
            <a:off x="3120238" y="4001267"/>
            <a:ext cx="152958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Cyber Security</a:t>
            </a:r>
          </a:p>
        </p:txBody>
      </p:sp>
      <p:sp>
        <p:nvSpPr>
          <p:cNvPr id="69" name="Oval 68">
            <a:extLst>
              <a:ext uri="{FF2B5EF4-FFF2-40B4-BE49-F238E27FC236}">
                <a16:creationId xmlns:a16="http://schemas.microsoft.com/office/drawing/2014/main" id="{67AAE5E8-E25D-FDB2-A75F-863B55E083CF}"/>
              </a:ext>
            </a:extLst>
          </p:cNvPr>
          <p:cNvSpPr/>
          <p:nvPr/>
        </p:nvSpPr>
        <p:spPr bwMode="auto">
          <a:xfrm>
            <a:off x="2806538" y="3999224"/>
            <a:ext cx="354105" cy="354105"/>
          </a:xfrm>
          <a:prstGeom prst="ellipse">
            <a:avLst/>
          </a:prstGeom>
          <a:solidFill>
            <a:srgbClr val="70AD47"/>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93FBBBDE-56B7-9FBD-D93B-D30B72033C87}"/>
              </a:ext>
            </a:extLst>
          </p:cNvPr>
          <p:cNvSpPr txBox="1"/>
          <p:nvPr/>
        </p:nvSpPr>
        <p:spPr>
          <a:xfrm>
            <a:off x="3103522" y="3584325"/>
            <a:ext cx="224612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Address obsolescence</a:t>
            </a:r>
          </a:p>
        </p:txBody>
      </p:sp>
      <p:sp>
        <p:nvSpPr>
          <p:cNvPr id="71" name="Oval 70">
            <a:extLst>
              <a:ext uri="{FF2B5EF4-FFF2-40B4-BE49-F238E27FC236}">
                <a16:creationId xmlns:a16="http://schemas.microsoft.com/office/drawing/2014/main" id="{07A0D2DE-5762-5B70-710D-DBB334020C95}"/>
              </a:ext>
            </a:extLst>
          </p:cNvPr>
          <p:cNvSpPr/>
          <p:nvPr/>
        </p:nvSpPr>
        <p:spPr bwMode="auto">
          <a:xfrm>
            <a:off x="2799491" y="3570491"/>
            <a:ext cx="354105" cy="354105"/>
          </a:xfrm>
          <a:prstGeom prst="ellipse">
            <a:avLst/>
          </a:prstGeom>
          <a:solidFill>
            <a:srgbClr val="70AD47"/>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ABFB949E-CFCB-E2D9-33DA-DD4C425F60FB}"/>
              </a:ext>
            </a:extLst>
          </p:cNvPr>
          <p:cNvSpPr txBox="1"/>
          <p:nvPr/>
        </p:nvSpPr>
        <p:spPr>
          <a:xfrm>
            <a:off x="5782257" y="4055168"/>
            <a:ext cx="172989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New Architecture</a:t>
            </a:r>
          </a:p>
        </p:txBody>
      </p:sp>
      <p:sp>
        <p:nvSpPr>
          <p:cNvPr id="74" name="Oval 73">
            <a:extLst>
              <a:ext uri="{FF2B5EF4-FFF2-40B4-BE49-F238E27FC236}">
                <a16:creationId xmlns:a16="http://schemas.microsoft.com/office/drawing/2014/main" id="{D36E787A-EA16-4FAA-9D91-8ED2F28E698E}"/>
              </a:ext>
            </a:extLst>
          </p:cNvPr>
          <p:cNvSpPr/>
          <p:nvPr/>
        </p:nvSpPr>
        <p:spPr bwMode="auto">
          <a:xfrm>
            <a:off x="5449045" y="4039002"/>
            <a:ext cx="354105" cy="354105"/>
          </a:xfrm>
          <a:prstGeom prst="ellipse">
            <a:avLst/>
          </a:prstGeom>
          <a:solidFill>
            <a:srgbClr val="70AD47"/>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419A07AC-8E77-B403-ECA7-A7D0168A0975}"/>
              </a:ext>
            </a:extLst>
          </p:cNvPr>
          <p:cNvSpPr txBox="1"/>
          <p:nvPr/>
        </p:nvSpPr>
        <p:spPr>
          <a:xfrm>
            <a:off x="5782257" y="3612215"/>
            <a:ext cx="146065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New Features</a:t>
            </a:r>
          </a:p>
        </p:txBody>
      </p:sp>
      <p:sp>
        <p:nvSpPr>
          <p:cNvPr id="76" name="Oval 75">
            <a:extLst>
              <a:ext uri="{FF2B5EF4-FFF2-40B4-BE49-F238E27FC236}">
                <a16:creationId xmlns:a16="http://schemas.microsoft.com/office/drawing/2014/main" id="{6A19B92B-9618-31A0-B0F4-3D14F005BA82}"/>
              </a:ext>
            </a:extLst>
          </p:cNvPr>
          <p:cNvSpPr/>
          <p:nvPr/>
        </p:nvSpPr>
        <p:spPr bwMode="auto">
          <a:xfrm>
            <a:off x="5449045" y="3596049"/>
            <a:ext cx="354105" cy="354105"/>
          </a:xfrm>
          <a:prstGeom prst="ellipse">
            <a:avLst/>
          </a:prstGeom>
          <a:solidFill>
            <a:srgbClr val="70AD47"/>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8211C4B6-4B02-DF0C-0E9A-6F01B5E7AA4A}"/>
              </a:ext>
            </a:extLst>
          </p:cNvPr>
          <p:cNvSpPr txBox="1"/>
          <p:nvPr/>
        </p:nvSpPr>
        <p:spPr>
          <a:xfrm>
            <a:off x="3111604" y="4426362"/>
            <a:ext cx="98135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Fix Bugs</a:t>
            </a:r>
          </a:p>
        </p:txBody>
      </p:sp>
      <p:sp>
        <p:nvSpPr>
          <p:cNvPr id="78" name="Oval 77">
            <a:extLst>
              <a:ext uri="{FF2B5EF4-FFF2-40B4-BE49-F238E27FC236}">
                <a16:creationId xmlns:a16="http://schemas.microsoft.com/office/drawing/2014/main" id="{62B3C573-E047-4DD5-0F8A-5CE77F14A908}"/>
              </a:ext>
            </a:extLst>
          </p:cNvPr>
          <p:cNvSpPr/>
          <p:nvPr/>
        </p:nvSpPr>
        <p:spPr bwMode="auto">
          <a:xfrm>
            <a:off x="2797904" y="4424319"/>
            <a:ext cx="354105" cy="354105"/>
          </a:xfrm>
          <a:prstGeom prst="ellipse">
            <a:avLst/>
          </a:prstGeom>
          <a:solidFill>
            <a:srgbClr val="70AD47"/>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589A9D33-16B4-0957-19A1-BC7F3D027831}"/>
              </a:ext>
            </a:extLst>
          </p:cNvPr>
          <p:cNvSpPr txBox="1"/>
          <p:nvPr/>
        </p:nvSpPr>
        <p:spPr>
          <a:xfrm>
            <a:off x="3143482" y="2792735"/>
            <a:ext cx="200554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USMC Live Training</a:t>
            </a:r>
          </a:p>
        </p:txBody>
      </p:sp>
      <p:sp>
        <p:nvSpPr>
          <p:cNvPr id="80" name="Oval 79">
            <a:extLst>
              <a:ext uri="{FF2B5EF4-FFF2-40B4-BE49-F238E27FC236}">
                <a16:creationId xmlns:a16="http://schemas.microsoft.com/office/drawing/2014/main" id="{DE999A39-B4B1-1C36-3B13-603B29724F53}"/>
              </a:ext>
            </a:extLst>
          </p:cNvPr>
          <p:cNvSpPr/>
          <p:nvPr/>
        </p:nvSpPr>
        <p:spPr bwMode="auto">
          <a:xfrm>
            <a:off x="2830725" y="2770430"/>
            <a:ext cx="354105" cy="354105"/>
          </a:xfrm>
          <a:prstGeom prst="ellipse">
            <a:avLst/>
          </a:prstGeom>
          <a:solidFill>
            <a:srgbClr val="70AD47"/>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95FEA54-5C1D-5003-177B-8762E56F8621}"/>
              </a:ext>
            </a:extLst>
          </p:cNvPr>
          <p:cNvSpPr txBox="1"/>
          <p:nvPr/>
        </p:nvSpPr>
        <p:spPr>
          <a:xfrm>
            <a:off x="3519577" y="6590433"/>
            <a:ext cx="14923698" cy="246221"/>
          </a:xfrm>
          <a:prstGeom prst="rect">
            <a:avLst/>
          </a:prstGeom>
          <a:noFill/>
        </p:spPr>
        <p:txBody>
          <a:bodyPr wrap="square">
            <a:spAutoFit/>
          </a:bodyPr>
          <a:lstStyle/>
          <a:p>
            <a:r>
              <a:rPr lang="en-US" sz="1000" dirty="0">
                <a:effectLst/>
                <a:latin typeface="Aptos" panose="020B0004020202020204" pitchFamily="34" charset="0"/>
                <a:ea typeface="Aptos" panose="020B0004020202020204" pitchFamily="34" charset="0"/>
                <a:cs typeface="Aptos" panose="020B0004020202020204" pitchFamily="34" charset="0"/>
              </a:rPr>
              <a:t>Distribution Statement A.  Approved for public release: distribution is unlimited</a:t>
            </a:r>
            <a:endParaRPr lang="en-US" sz="1000" dirty="0"/>
          </a:p>
        </p:txBody>
      </p:sp>
    </p:spTree>
    <p:extLst>
      <p:ext uri="{BB962C8B-B14F-4D97-AF65-F5344CB8AC3E}">
        <p14:creationId xmlns:p14="http://schemas.microsoft.com/office/powerpoint/2010/main" val="4993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animBg="1"/>
      <p:bldP spid="67" grpId="0" animBg="1"/>
      <p:bldP spid="68" grpId="0"/>
      <p:bldP spid="69" grpId="0" animBg="1"/>
      <p:bldP spid="70" grpId="0"/>
      <p:bldP spid="71" grpId="0" animBg="1"/>
      <p:bldP spid="73" grpId="0"/>
      <p:bldP spid="74" grpId="0" animBg="1"/>
      <p:bldP spid="75" grpId="0"/>
      <p:bldP spid="76" grpId="0" animBg="1"/>
      <p:bldP spid="77" grpId="0"/>
      <p:bldP spid="78" grpId="0" animBg="1"/>
      <p:bldP spid="79" grpId="0"/>
      <p:bldP spid="80" grpId="0" animBg="1"/>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717E0D2182FA4DB7C60BD3EBCA54C1" ma:contentTypeVersion="" ma:contentTypeDescription="Create a new document." ma:contentTypeScope="" ma:versionID="bb71b55e915c02e7f25a417015a07364">
  <xsd:schema xmlns:xsd="http://www.w3.org/2001/XMLSchema" xmlns:xs="http://www.w3.org/2001/XMLSchema" xmlns:p="http://schemas.microsoft.com/office/2006/metadata/properties" xmlns:ns3="e0554185-ed6f-4ef8-896c-87188c974f4c" targetNamespace="http://schemas.microsoft.com/office/2006/metadata/properties" ma:root="true" ma:fieldsID="7e125fde2bf639b029f7084c40b4ee5a" ns3:_="">
    <xsd:import namespace="e0554185-ed6f-4ef8-896c-87188c974f4c"/>
    <xsd:element name="properties">
      <xsd:complexType>
        <xsd:sequence>
          <xsd:element name="documentManagement">
            <xsd:complexType>
              <xsd:all>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54185-ed6f-4ef8-896c-87188c974f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9"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158B9242-38E4-4E42-9E44-04B27FF75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54185-ed6f-4ef8-896c-87188c974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09B06-5FA7-40B8-A752-7128AA94FE0C}">
  <ds:schemaRefs>
    <ds:schemaRef ds:uri="http://purl.org/dc/elements/1.1/"/>
    <ds:schemaRef ds:uri="http://schemas.openxmlformats.org/package/2006/metadata/core-properties"/>
    <ds:schemaRef ds:uri="http://purl.org/dc/dcmitype/"/>
    <ds:schemaRef ds:uri="http://purl.org/dc/terms/"/>
    <ds:schemaRef ds:uri="http://www.w3.org/XML/1998/namespace"/>
    <ds:schemaRef ds:uri="http://schemas.microsoft.com/office/2006/metadata/properties"/>
    <ds:schemaRef ds:uri="e0554185-ed6f-4ef8-896c-87188c974f4c"/>
    <ds:schemaRef ds:uri="http://schemas.microsoft.com/office/2006/documentManagement/types"/>
    <ds:schemaRef ds:uri="http://schemas.microsoft.com/office/infopath/2007/PartnerControl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22244</TotalTime>
  <Words>1461</Words>
  <Application>Microsoft Office PowerPoint</Application>
  <PresentationFormat>Widescreen</PresentationFormat>
  <Paragraphs>288</Paragraphs>
  <Slides>14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Microsoft JhengHei</vt:lpstr>
      <vt:lpstr>Aptos</vt:lpstr>
      <vt:lpstr>Arial</vt:lpstr>
      <vt:lpstr>Arial Black</vt:lpstr>
      <vt:lpstr>Arial Narrow</vt:lpstr>
      <vt:lpstr>Calibri</vt:lpstr>
      <vt:lpstr>Calibri Light</vt:lpstr>
      <vt:lpstr>Open Sans Semibold</vt:lpstr>
      <vt:lpstr>Tahoma</vt:lpstr>
      <vt:lpstr>Verdana</vt:lpstr>
      <vt:lpstr>Wingdings</vt:lpstr>
      <vt:lpstr>Blends</vt:lpstr>
      <vt:lpstr>PowerPoint Presentation</vt:lpstr>
      <vt:lpstr>Introduction</vt:lpstr>
      <vt:lpstr>The Consolidation Problem</vt:lpstr>
      <vt:lpstr> The LT2 Approach</vt:lpstr>
      <vt:lpstr>What is LT2</vt:lpstr>
      <vt:lpstr>Approach MOSA</vt:lpstr>
      <vt:lpstr>Approach Feature-Based (FB) Product Line Engineering (PLE)</vt:lpstr>
      <vt:lpstr>Measurement of Value</vt:lpstr>
      <vt:lpstr>Applying the Ansoff Matrix to Decision Making</vt:lpstr>
      <vt:lpstr>Evaluation Matrix</vt:lpstr>
      <vt:lpstr>The Database Dilemma </vt:lpstr>
      <vt:lpstr>Geo-referenced Battlefield Map Viewers</vt:lpstr>
      <vt:lpstr>Alerts, Notifications, and Logs</vt:lpstr>
      <vt:lpstr>Conclusion</vt:lpstr>
    </vt:vector>
  </TitlesOfParts>
  <Company>General Dynamics Mission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24418 When to Embrace Redundancy - GDMS/PEO STRI  - I/ITSEC 2024 Paper Presentation</dc:title>
  <dc:subject>24418 When to Embrace Redundancy: Practical Guidance for Managing Digital Assets</dc:subject>
  <dc:creator>Hamilton, Christopher A;Darbin, Rowland;Steve Harvey</dc:creator>
  <cp:lastModifiedBy>Darbin, Rowland L</cp:lastModifiedBy>
  <cp:revision>6</cp:revision>
  <cp:lastPrinted>1601-01-01T00:00:00Z</cp:lastPrinted>
  <dcterms:created xsi:type="dcterms:W3CDTF">2016-03-29T15:29:36Z</dcterms:created>
  <dcterms:modified xsi:type="dcterms:W3CDTF">2024-10-29T21:00:32Z</dcterms:modified>
  <cp:version>!.0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0x0101003F717E0D2182FA4DB7C60BD3EBCA54C1</vt:lpwstr>
  </property>
  <property fmtid="{D5CDD505-2E9C-101B-9397-08002B2CF9AE}" pid="3" name="DocumentDescription">
    <vt:lpwstr>&lt;div class=ExternalClass9DF5FD6F97034AAA9FF0AABB8157F05A&gt; &lt;/div&gt;</vt:lpwstr>
  </property>
  <property fmtid="{D5CDD505-2E9C-101B-9397-08002B2CF9AE}" pid="4" name="Author0">
    <vt:lpwstr>Rowland Darbin &amp; Steve Harvey</vt:lpwstr>
  </property>
</Properties>
</file>