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25"/>
  </p:notesMasterIdLst>
  <p:handoutMasterIdLst>
    <p:handoutMasterId r:id="rId26"/>
  </p:handoutMasterIdLst>
  <p:sldIdLst>
    <p:sldId id="302" r:id="rId5"/>
    <p:sldId id="325" r:id="rId6"/>
    <p:sldId id="303" r:id="rId7"/>
    <p:sldId id="304" r:id="rId8"/>
    <p:sldId id="330" r:id="rId9"/>
    <p:sldId id="320" r:id="rId10"/>
    <p:sldId id="324" r:id="rId11"/>
    <p:sldId id="323" r:id="rId12"/>
    <p:sldId id="322" r:id="rId13"/>
    <p:sldId id="331" r:id="rId14"/>
    <p:sldId id="328" r:id="rId15"/>
    <p:sldId id="333" r:id="rId16"/>
    <p:sldId id="329" r:id="rId17"/>
    <p:sldId id="342" r:id="rId18"/>
    <p:sldId id="339" r:id="rId19"/>
    <p:sldId id="338" r:id="rId20"/>
    <p:sldId id="340" r:id="rId21"/>
    <p:sldId id="336" r:id="rId22"/>
    <p:sldId id="334" r:id="rId23"/>
    <p:sldId id="307" r:id="rId24"/>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521415D9-36F7-43E2-AB2F-B90AF26B5E84}">
      <p14:sectionLst xmlns:p14="http://schemas.microsoft.com/office/powerpoint/2010/main">
        <p14:section name="Default Section" id="{0A5E0129-3044-4C51-9472-4A38DD7EFA0D}">
          <p14:sldIdLst>
            <p14:sldId id="302"/>
            <p14:sldId id="325"/>
            <p14:sldId id="303"/>
            <p14:sldId id="304"/>
            <p14:sldId id="330"/>
            <p14:sldId id="320"/>
            <p14:sldId id="324"/>
            <p14:sldId id="323"/>
            <p14:sldId id="322"/>
            <p14:sldId id="331"/>
            <p14:sldId id="328"/>
            <p14:sldId id="333"/>
            <p14:sldId id="329"/>
            <p14:sldId id="342"/>
            <p14:sldId id="339"/>
            <p14:sldId id="338"/>
            <p14:sldId id="340"/>
            <p14:sldId id="336"/>
            <p14:sldId id="334"/>
            <p14:sldId id="30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4F6A87-3E09-CA08-78FE-8F794DA8726C}" name="Summer Rebensky" initials="SR" userId="S::srebensky@aptima.com::c5b62c04-7aff-4eb1-b5b5-3f0b38297df7" providerId="AD"/>
  <p188:author id="{F54C9AB1-382E-A77B-4643-6C11E4F9034E}" name="Liam Stalker" initials="LS" userId="S::lstalker@aptima.com::fc9bcd5a-578c-4f7a-a0f3-da5ee19f7d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F50B"/>
    <a:srgbClr val="0033CC"/>
    <a:srgbClr val="F88C2A"/>
    <a:srgbClr val="2B56AB"/>
    <a:srgbClr val="CC3300"/>
    <a:srgbClr val="F77B0B"/>
    <a:srgbClr val="00E4A8"/>
    <a:srgbClr val="3366CC"/>
    <a:srgbClr val="22458A"/>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D7CD18-D093-4AC2-9406-134E8EDB732C}" v="1" dt="2024-10-04T20:20:44.959"/>
    <p1510:client id="{73453909-B009-42FF-8960-C449BF812E45}" v="798" dt="2024-10-04T19:29:09.827"/>
    <p1510:client id="{CA93C3B6-6533-40BA-6D73-F9117E580E46}" v="12" dt="2024-10-04T14:06:49.243"/>
    <p1510:client id="{DFCF10FF-E9E6-49FD-83EC-67614CFE76C2}" v="1094" dt="2024-10-04T19:56:29.640"/>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Aptima and the GRILL logo comes from internally held files. AFRL logo comes from: https://spaceforcetechconnect.org/connections/afrl-afosr-funding-opportunities</a:t>
            </a:r>
          </a:p>
        </p:txBody>
      </p:sp>
      <p:sp>
        <p:nvSpPr>
          <p:cNvPr id="4" name="Slide Number Placeholder 3"/>
          <p:cNvSpPr>
            <a:spLocks noGrp="1"/>
          </p:cNvSpPr>
          <p:nvPr>
            <p:ph type="sldNum" sz="quarter" idx="5"/>
          </p:nvPr>
        </p:nvSpPr>
        <p:spPr/>
        <p:txBody>
          <a:bodyPr/>
          <a:lstStyle/>
          <a:p>
            <a:fld id="{85D9B890-3B6E-417C-BD92-47816D5AB620}" type="slidenum">
              <a:rPr lang="en-US" smtClean="0"/>
              <a:pPr/>
              <a:t>1</a:t>
            </a:fld>
            <a:endParaRPr lang="en-US"/>
          </a:p>
        </p:txBody>
      </p:sp>
    </p:spTree>
    <p:extLst>
      <p:ext uri="{BB962C8B-B14F-4D97-AF65-F5344CB8AC3E}">
        <p14:creationId xmlns:p14="http://schemas.microsoft.com/office/powerpoint/2010/main" val="599990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a:p>
        </p:txBody>
      </p:sp>
    </p:spTree>
    <p:extLst>
      <p:ext uri="{BB962C8B-B14F-4D97-AF65-F5344CB8AC3E}">
        <p14:creationId xmlns:p14="http://schemas.microsoft.com/office/powerpoint/2010/main" val="3488942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13</a:t>
            </a:fld>
            <a:endParaRPr lang="en-US"/>
          </a:p>
        </p:txBody>
      </p:sp>
    </p:spTree>
    <p:extLst>
      <p:ext uri="{BB962C8B-B14F-4D97-AF65-F5344CB8AC3E}">
        <p14:creationId xmlns:p14="http://schemas.microsoft.com/office/powerpoint/2010/main" val="24020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a:p>
        </p:txBody>
      </p:sp>
    </p:spTree>
    <p:extLst>
      <p:ext uri="{BB962C8B-B14F-4D97-AF65-F5344CB8AC3E}">
        <p14:creationId xmlns:p14="http://schemas.microsoft.com/office/powerpoint/2010/main" val="3870545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15</a:t>
            </a:fld>
            <a:endParaRPr lang="en-US"/>
          </a:p>
        </p:txBody>
      </p:sp>
    </p:spTree>
    <p:extLst>
      <p:ext uri="{BB962C8B-B14F-4D97-AF65-F5344CB8AC3E}">
        <p14:creationId xmlns:p14="http://schemas.microsoft.com/office/powerpoint/2010/main" val="3064848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16</a:t>
            </a:fld>
            <a:endParaRPr lang="en-US"/>
          </a:p>
        </p:txBody>
      </p:sp>
    </p:spTree>
    <p:extLst>
      <p:ext uri="{BB962C8B-B14F-4D97-AF65-F5344CB8AC3E}">
        <p14:creationId xmlns:p14="http://schemas.microsoft.com/office/powerpoint/2010/main" val="734759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17</a:t>
            </a:fld>
            <a:endParaRPr lang="en-US"/>
          </a:p>
        </p:txBody>
      </p:sp>
    </p:spTree>
    <p:extLst>
      <p:ext uri="{BB962C8B-B14F-4D97-AF65-F5344CB8AC3E}">
        <p14:creationId xmlns:p14="http://schemas.microsoft.com/office/powerpoint/2010/main" val="2757120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is a screenshot of the simulator built for this research.</a:t>
            </a:r>
          </a:p>
        </p:txBody>
      </p:sp>
      <p:sp>
        <p:nvSpPr>
          <p:cNvPr id="4" name="Slide Number Placeholder 3"/>
          <p:cNvSpPr>
            <a:spLocks noGrp="1"/>
          </p:cNvSpPr>
          <p:nvPr>
            <p:ph type="sldNum" sz="quarter" idx="5"/>
          </p:nvPr>
        </p:nvSpPr>
        <p:spPr/>
        <p:txBody>
          <a:bodyPr/>
          <a:lstStyle/>
          <a:p>
            <a:fld id="{85D9B890-3B6E-417C-BD92-47816D5AB620}" type="slidenum">
              <a:rPr lang="en-US" smtClean="0"/>
              <a:pPr/>
              <a:t>18</a:t>
            </a:fld>
            <a:endParaRPr lang="en-US"/>
          </a:p>
        </p:txBody>
      </p:sp>
    </p:spTree>
    <p:extLst>
      <p:ext uri="{BB962C8B-B14F-4D97-AF65-F5344CB8AC3E}">
        <p14:creationId xmlns:p14="http://schemas.microsoft.com/office/powerpoint/2010/main" val="1477203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19</a:t>
            </a:fld>
            <a:endParaRPr lang="en-US"/>
          </a:p>
        </p:txBody>
      </p:sp>
    </p:spTree>
    <p:extLst>
      <p:ext uri="{BB962C8B-B14F-4D97-AF65-F5344CB8AC3E}">
        <p14:creationId xmlns:p14="http://schemas.microsoft.com/office/powerpoint/2010/main" val="286656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obtained from:</a:t>
            </a:r>
          </a:p>
          <a:p>
            <a:endParaRPr lang="en-US"/>
          </a:p>
          <a:p>
            <a:r>
              <a:rPr lang="en-US"/>
              <a:t>https://www.gao.gov/assets/820/819139.pd</a:t>
            </a:r>
          </a:p>
          <a:p>
            <a:r>
              <a:rPr lang="en-US"/>
              <a:t>https://www.gao.gov/products/gao-23-105868f</a:t>
            </a:r>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2</a:t>
            </a:fld>
            <a:endParaRPr lang="en-US"/>
          </a:p>
        </p:txBody>
      </p:sp>
    </p:spTree>
    <p:extLst>
      <p:ext uri="{BB962C8B-B14F-4D97-AF65-F5344CB8AC3E}">
        <p14:creationId xmlns:p14="http://schemas.microsoft.com/office/powerpoint/2010/main" val="2402519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a:p>
        </p:txBody>
      </p:sp>
    </p:spTree>
    <p:extLst>
      <p:ext uri="{BB962C8B-B14F-4D97-AF65-F5344CB8AC3E}">
        <p14:creationId xmlns:p14="http://schemas.microsoft.com/office/powerpoint/2010/main" val="2509201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is a screenshot of the simulator built for this research</a:t>
            </a:r>
          </a:p>
        </p:txBody>
      </p:sp>
      <p:sp>
        <p:nvSpPr>
          <p:cNvPr id="4" name="Slide Number Placeholder 3"/>
          <p:cNvSpPr>
            <a:spLocks noGrp="1"/>
          </p:cNvSpPr>
          <p:nvPr>
            <p:ph type="sldNum" sz="quarter" idx="5"/>
          </p:nvPr>
        </p:nvSpPr>
        <p:spPr/>
        <p:txBody>
          <a:bodyPr/>
          <a:lstStyle/>
          <a:p>
            <a:fld id="{85D9B890-3B6E-417C-BD92-47816D5AB620}" type="slidenum">
              <a:rPr lang="en-US" smtClean="0"/>
              <a:pPr/>
              <a:t>4</a:t>
            </a:fld>
            <a:endParaRPr lang="en-US"/>
          </a:p>
        </p:txBody>
      </p:sp>
    </p:spTree>
    <p:extLst>
      <p:ext uri="{BB962C8B-B14F-4D97-AF65-F5344CB8AC3E}">
        <p14:creationId xmlns:p14="http://schemas.microsoft.com/office/powerpoint/2010/main" val="2215341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is a screenshot of the simulator built for this research and the training materials used</a:t>
            </a:r>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a:p>
        </p:txBody>
      </p:sp>
    </p:spTree>
    <p:extLst>
      <p:ext uri="{BB962C8B-B14F-4D97-AF65-F5344CB8AC3E}">
        <p14:creationId xmlns:p14="http://schemas.microsoft.com/office/powerpoint/2010/main" val="240793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is a screenshot of the training slides used in this research</a:t>
            </a:r>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a:p>
        </p:txBody>
      </p:sp>
    </p:spTree>
    <p:extLst>
      <p:ext uri="{BB962C8B-B14F-4D97-AF65-F5344CB8AC3E}">
        <p14:creationId xmlns:p14="http://schemas.microsoft.com/office/powerpoint/2010/main" val="476181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is a screenshot of the training slides used in this research</a:t>
            </a:r>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a:p>
        </p:txBody>
      </p:sp>
    </p:spTree>
    <p:extLst>
      <p:ext uri="{BB962C8B-B14F-4D97-AF65-F5344CB8AC3E}">
        <p14:creationId xmlns:p14="http://schemas.microsoft.com/office/powerpoint/2010/main" val="2017710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is a screenshot of the training slides used in this research</a:t>
            </a:r>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a:p>
        </p:txBody>
      </p:sp>
    </p:spTree>
    <p:extLst>
      <p:ext uri="{BB962C8B-B14F-4D97-AF65-F5344CB8AC3E}">
        <p14:creationId xmlns:p14="http://schemas.microsoft.com/office/powerpoint/2010/main" val="2841317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a:p>
        </p:txBody>
      </p:sp>
    </p:spTree>
    <p:extLst>
      <p:ext uri="{BB962C8B-B14F-4D97-AF65-F5344CB8AC3E}">
        <p14:creationId xmlns:p14="http://schemas.microsoft.com/office/powerpoint/2010/main" val="3171269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err="1">
                  <a:latin typeface="Arial"/>
                  <a:cs typeface="Arial"/>
                </a:rPr>
                <a:t>NTSAToday</a:t>
              </a:r>
              <a:endParaRPr lang="en-US" sz="1200" b="1">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a:t>Click to edit Master text styles</a:t>
            </a:r>
          </a:p>
          <a:p>
            <a:pPr lvl="1"/>
            <a:r>
              <a:rPr lang="en-US"/>
              <a:t>Second level</a:t>
            </a:r>
          </a:p>
          <a:p>
            <a:pPr lvl="2"/>
            <a:r>
              <a:rPr lang="en-US"/>
              <a:t>Third level</a:t>
            </a:r>
          </a:p>
        </p:txBody>
      </p:sp>
      <p:sp>
        <p:nvSpPr>
          <p:cNvPr id="5" name="Rectangle 3">
            <a:extLst>
              <a:ext uri="{FF2B5EF4-FFF2-40B4-BE49-F238E27FC236}">
                <a16:creationId xmlns:a16="http://schemas.microsoft.com/office/drawing/2014/main" id="{8AAF4E44-D342-8F43-8501-E1FB4DA18400}"/>
              </a:ext>
            </a:extLst>
          </p:cNvPr>
          <p:cNvSpPr>
            <a:spLocks noGrp="1" noChangeArrowheads="1"/>
          </p:cNvSpPr>
          <p:nvPr>
            <p:ph type="sldNum" sz="quarter" idx="4"/>
          </p:nvPr>
        </p:nvSpPr>
        <p:spPr>
          <a:xfrm>
            <a:off x="10893288" y="6390502"/>
            <a:ext cx="821634" cy="340935"/>
          </a:xfrm>
          <a:prstGeom prst="rect">
            <a:avLst/>
          </a:prstGeom>
        </p:spPr>
        <p:txBody>
          <a:bodyPr/>
          <a:lstStyle>
            <a:lvl1pPr algn="r">
              <a:defRPr sz="1800"/>
            </a:lvl1pPr>
          </a:lstStyle>
          <a:p>
            <a:pPr>
              <a:defRPr/>
            </a:pPr>
            <a:fld id="{D68E8870-17DE-45C4-A8DD-7644B2422933}" type="slidenum">
              <a:rPr lang="en-US" smtClean="0"/>
              <a:pPr>
                <a:defRPr/>
              </a:pPr>
              <a:t>‹#›</a:t>
            </a:fld>
            <a:endParaRPr lang="en-US"/>
          </a:p>
        </p:txBody>
      </p:sp>
    </p:spTree>
    <p:extLst>
      <p:ext uri="{BB962C8B-B14F-4D97-AF65-F5344CB8AC3E}">
        <p14:creationId xmlns:p14="http://schemas.microsoft.com/office/powerpoint/2010/main" val="96498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219" y="1"/>
            <a:ext cx="7416800" cy="833933"/>
          </a:xfrm>
        </p:spPr>
        <p:txBody>
          <a:bodyPr/>
          <a:lstStyle>
            <a:lvl1pPr>
              <a:defRPr sz="2400">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508000" y="1097300"/>
            <a:ext cx="5361517"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defRPr>
            </a:lvl2pPr>
            <a:lvl3pPr>
              <a:buClr>
                <a:schemeClr val="tx1"/>
              </a:buClr>
              <a:defRPr sz="1800">
                <a:solidFill>
                  <a:schemeClr val="tx1"/>
                </a:solidFill>
              </a:defRPr>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072718" y="1097300"/>
            <a:ext cx="5363633"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latin typeface="Arial Narrow" pitchFamily="34" charset="0"/>
              </a:defRPr>
            </a:lvl2pPr>
            <a:lvl3pPr>
              <a:buClr>
                <a:schemeClr val="tx1"/>
              </a:buClr>
              <a:defRPr sz="1800">
                <a:solidFill>
                  <a:schemeClr val="tx1"/>
                </a:solidFill>
                <a:latin typeface="Arial Narrow" pitchFamily="34" charset="0"/>
              </a:defRPr>
            </a:lvl3pPr>
            <a:lvl4pPr>
              <a:defRPr sz="1600">
                <a:latin typeface="Arial Narrow" pitchFamily="34" charset="0"/>
              </a:defRPr>
            </a:lvl4pPr>
            <a:lvl5pPr>
              <a:defRPr sz="1600">
                <a:latin typeface="Arial Narrow"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Rectangle 3">
            <a:extLst>
              <a:ext uri="{FF2B5EF4-FFF2-40B4-BE49-F238E27FC236}">
                <a16:creationId xmlns:a16="http://schemas.microsoft.com/office/drawing/2014/main" id="{0B24D3D4-56CC-BD4B-8ED0-2707EAED07B8}"/>
              </a:ext>
            </a:extLst>
          </p:cNvPr>
          <p:cNvSpPr>
            <a:spLocks noGrp="1" noChangeArrowheads="1"/>
          </p:cNvSpPr>
          <p:nvPr>
            <p:ph type="sldNum" sz="quarter" idx="4"/>
          </p:nvPr>
        </p:nvSpPr>
        <p:spPr>
          <a:xfrm>
            <a:off x="10893288" y="6390502"/>
            <a:ext cx="821634" cy="340935"/>
          </a:xfrm>
          <a:prstGeom prst="rect">
            <a:avLst/>
          </a:prstGeom>
        </p:spPr>
        <p:txBody>
          <a:bodyPr/>
          <a:lstStyle>
            <a:lvl1pPr algn="r">
              <a:defRPr sz="1800"/>
            </a:lvl1pPr>
          </a:lstStyle>
          <a:p>
            <a:pPr>
              <a:defRPr/>
            </a:pPr>
            <a:fld id="{D68E8870-17DE-45C4-A8DD-7644B2422933}" type="slidenum">
              <a:rPr lang="en-US" smtClean="0"/>
              <a:pPr>
                <a:defRPr/>
              </a:pPr>
              <a:t>‹#›</a:t>
            </a:fld>
            <a:endParaRPr lang="en-US"/>
          </a:p>
        </p:txBody>
      </p:sp>
    </p:spTree>
    <p:extLst>
      <p:ext uri="{BB962C8B-B14F-4D97-AF65-F5344CB8AC3E}">
        <p14:creationId xmlns:p14="http://schemas.microsoft.com/office/powerpoint/2010/main" val="789990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7">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a:latin typeface="Arial"/>
                  <a:cs typeface="Arial"/>
                </a:rPr>
                <a:t>@IITSEC</a:t>
              </a: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err="1">
                  <a:latin typeface="Arial"/>
                  <a:cs typeface="Arial"/>
                </a:rPr>
                <a:t>NTSAToday</a:t>
              </a:r>
              <a:endParaRPr lang="en-US" sz="1200" b="1">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 id="2147483677" r:id="rId5"/>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notesSlide" Target="../notesSlides/notesSlide13.xml"/><Relationship Id="rId16" Type="http://schemas.openxmlformats.org/officeDocument/2006/relationships/image" Target="../media/image36.svg"/><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1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48.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5A4B59-349A-6306-F8D1-160F615D3252}"/>
              </a:ext>
            </a:extLst>
          </p:cNvPr>
          <p:cNvSpPr>
            <a:spLocks noGrp="1"/>
          </p:cNvSpPr>
          <p:nvPr>
            <p:ph type="body" sz="quarter" idx="10"/>
          </p:nvPr>
        </p:nvSpPr>
        <p:spPr/>
        <p:txBody>
          <a:bodyPr/>
          <a:lstStyle/>
          <a:p>
            <a:r>
              <a:rPr lang="en-US"/>
              <a:t>From Lab to Battlefield: Exploring the Relationship Between Military and Basic Science Tasks for Measuring Competencies</a:t>
            </a:r>
          </a:p>
        </p:txBody>
      </p:sp>
      <p:sp>
        <p:nvSpPr>
          <p:cNvPr id="3" name="Text Placeholder 2">
            <a:extLst>
              <a:ext uri="{FF2B5EF4-FFF2-40B4-BE49-F238E27FC236}">
                <a16:creationId xmlns:a16="http://schemas.microsoft.com/office/drawing/2014/main" id="{7FE58BF3-361C-0BB7-8D61-264C64E56681}"/>
              </a:ext>
            </a:extLst>
          </p:cNvPr>
          <p:cNvSpPr>
            <a:spLocks noGrp="1"/>
          </p:cNvSpPr>
          <p:nvPr>
            <p:ph type="body" sz="quarter" idx="11"/>
          </p:nvPr>
        </p:nvSpPr>
        <p:spPr>
          <a:xfrm>
            <a:off x="1554032" y="3491544"/>
            <a:ext cx="9083932" cy="1934127"/>
          </a:xfrm>
        </p:spPr>
        <p:txBody>
          <a:bodyPr/>
          <a:lstStyle/>
          <a:p>
            <a:r>
              <a:rPr lang="en-US"/>
              <a:t>William (Liam) Stalker M.S., Summer Rebensky</a:t>
            </a:r>
            <a:r>
              <a:rPr lang="de-DE">
                <a:latin typeface="Arial Narrow" pitchFamily="34" charset="0"/>
              </a:rPr>
              <a:t> Ph.D.,</a:t>
            </a:r>
            <a:r>
              <a:rPr lang="en-US"/>
              <a:t> </a:t>
            </a:r>
          </a:p>
          <a:p>
            <a:r>
              <a:rPr lang="en-US" err="1"/>
              <a:t>Ramisha</a:t>
            </a:r>
            <a:r>
              <a:rPr lang="en-US"/>
              <a:t> Knight </a:t>
            </a:r>
            <a:r>
              <a:rPr lang="de-DE">
                <a:latin typeface="Arial Narrow" pitchFamily="34" charset="0"/>
              </a:rPr>
              <a:t>Ph.D.,</a:t>
            </a:r>
            <a:r>
              <a:rPr lang="en-US"/>
              <a:t> Shawn Turk, Samantha Perry </a:t>
            </a:r>
            <a:r>
              <a:rPr lang="de-DE">
                <a:latin typeface="Arial Narrow" pitchFamily="34" charset="0"/>
              </a:rPr>
              <a:t>Ph.D.</a:t>
            </a:r>
            <a:r>
              <a:rPr lang="en-US"/>
              <a:t>, Aptima, Inc.</a:t>
            </a:r>
          </a:p>
          <a:p>
            <a:endParaRPr lang="en-US" sz="300"/>
          </a:p>
          <a:p>
            <a:r>
              <a:rPr lang="en-US"/>
              <a:t>Quintin Oliver, Winston “Wink” Bennett </a:t>
            </a:r>
            <a:r>
              <a:rPr lang="de-DE">
                <a:latin typeface="Arial Narrow" pitchFamily="34" charset="0"/>
              </a:rPr>
              <a:t>Ph.D.,</a:t>
            </a:r>
            <a:r>
              <a:rPr lang="en-US"/>
              <a:t> Air Force Research Laboratory</a:t>
            </a:r>
          </a:p>
        </p:txBody>
      </p:sp>
      <p:sp>
        <p:nvSpPr>
          <p:cNvPr id="4" name="Slide Number Placeholder 3">
            <a:extLst>
              <a:ext uri="{FF2B5EF4-FFF2-40B4-BE49-F238E27FC236}">
                <a16:creationId xmlns:a16="http://schemas.microsoft.com/office/drawing/2014/main" id="{8A94156F-9824-245F-5FB7-CED96F64C39C}"/>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a:p>
        </p:txBody>
      </p:sp>
      <p:pic>
        <p:nvPicPr>
          <p:cNvPr id="1026" name="Picture 2">
            <a:extLst>
              <a:ext uri="{FF2B5EF4-FFF2-40B4-BE49-F238E27FC236}">
                <a16:creationId xmlns:a16="http://schemas.microsoft.com/office/drawing/2014/main" id="{003C39AB-4725-C804-7B8D-D2F2D62DF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37" y="5297096"/>
            <a:ext cx="2298421" cy="10684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8875A7A-A42F-5C18-2EE4-00E632E076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3177" y="5297095"/>
            <a:ext cx="3315299" cy="10684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CE3FD2D-E825-D342-E194-5D307B391E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795" y="5398374"/>
            <a:ext cx="1068407" cy="106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717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Steering Wheel with solid fill">
            <a:extLst>
              <a:ext uri="{FF2B5EF4-FFF2-40B4-BE49-F238E27FC236}">
                <a16:creationId xmlns:a16="http://schemas.microsoft.com/office/drawing/2014/main" id="{A7EDC8EE-3B65-0876-4E01-E75653944497}"/>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443282" y="1655141"/>
            <a:ext cx="914400" cy="914400"/>
          </a:xfrm>
        </p:spPr>
      </p:pic>
      <p:sp>
        <p:nvSpPr>
          <p:cNvPr id="2" name="Title 1">
            <a:extLst>
              <a:ext uri="{FF2B5EF4-FFF2-40B4-BE49-F238E27FC236}">
                <a16:creationId xmlns:a16="http://schemas.microsoft.com/office/drawing/2014/main" id="{3F6861C0-0C62-3E0B-606E-4C8EF35764BE}"/>
              </a:ext>
            </a:extLst>
          </p:cNvPr>
          <p:cNvSpPr>
            <a:spLocks noGrp="1"/>
          </p:cNvSpPr>
          <p:nvPr>
            <p:ph type="title"/>
          </p:nvPr>
        </p:nvSpPr>
        <p:spPr/>
        <p:txBody>
          <a:bodyPr/>
          <a:lstStyle/>
          <a:p>
            <a:r>
              <a:rPr lang="en-US" sz="2800"/>
              <a:t>Results</a:t>
            </a:r>
          </a:p>
        </p:txBody>
      </p:sp>
      <p:sp>
        <p:nvSpPr>
          <p:cNvPr id="4" name="Slide Number Placeholder 3">
            <a:extLst>
              <a:ext uri="{FF2B5EF4-FFF2-40B4-BE49-F238E27FC236}">
                <a16:creationId xmlns:a16="http://schemas.microsoft.com/office/drawing/2014/main" id="{8086902D-4615-5071-EF28-F69A1C3D52B1}"/>
              </a:ext>
            </a:extLst>
          </p:cNvPr>
          <p:cNvSpPr>
            <a:spLocks noGrp="1"/>
          </p:cNvSpPr>
          <p:nvPr>
            <p:ph type="sldNum" sz="quarter" idx="4"/>
          </p:nvPr>
        </p:nvSpPr>
        <p:spPr/>
        <p:txBody>
          <a:bodyPr/>
          <a:lstStyle/>
          <a:p>
            <a:pPr>
              <a:defRPr/>
            </a:pPr>
            <a:fld id="{D68E8870-17DE-45C4-A8DD-7644B2422933}" type="slidenum">
              <a:rPr lang="en-US" smtClean="0"/>
              <a:pPr>
                <a:defRPr/>
              </a:pPr>
              <a:t>10</a:t>
            </a:fld>
            <a:endParaRPr lang="en-US"/>
          </a:p>
        </p:txBody>
      </p:sp>
      <p:pic>
        <p:nvPicPr>
          <p:cNvPr id="10" name="Graphic 9" descr="Scared face outline with solid fill">
            <a:extLst>
              <a:ext uri="{FF2B5EF4-FFF2-40B4-BE49-F238E27FC236}">
                <a16:creationId xmlns:a16="http://schemas.microsoft.com/office/drawing/2014/main" id="{3CC7A546-AA1A-DE6D-55F6-B137BD4E51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43282" y="2660761"/>
            <a:ext cx="914400" cy="914400"/>
          </a:xfrm>
          <a:prstGeom prst="rect">
            <a:avLst/>
          </a:prstGeom>
        </p:spPr>
      </p:pic>
      <p:sp>
        <p:nvSpPr>
          <p:cNvPr id="15" name="TextBox 14">
            <a:extLst>
              <a:ext uri="{FF2B5EF4-FFF2-40B4-BE49-F238E27FC236}">
                <a16:creationId xmlns:a16="http://schemas.microsoft.com/office/drawing/2014/main" id="{2D8F2C0C-6857-B82C-0549-168AB3A24B5D}"/>
              </a:ext>
            </a:extLst>
          </p:cNvPr>
          <p:cNvSpPr txBox="1"/>
          <p:nvPr/>
        </p:nvSpPr>
        <p:spPr>
          <a:xfrm>
            <a:off x="8410396" y="2825573"/>
            <a:ext cx="2704290" cy="584775"/>
          </a:xfrm>
          <a:prstGeom prst="rect">
            <a:avLst/>
          </a:prstGeom>
          <a:noFill/>
        </p:spPr>
        <p:txBody>
          <a:bodyPr wrap="square" rtlCol="0">
            <a:spAutoFit/>
          </a:bodyPr>
          <a:lstStyle/>
          <a:p>
            <a:r>
              <a:rPr lang="en-US"/>
              <a:t>Difficulty</a:t>
            </a:r>
          </a:p>
        </p:txBody>
      </p:sp>
      <p:sp>
        <p:nvSpPr>
          <p:cNvPr id="18" name="TextBox 17">
            <a:extLst>
              <a:ext uri="{FF2B5EF4-FFF2-40B4-BE49-F238E27FC236}">
                <a16:creationId xmlns:a16="http://schemas.microsoft.com/office/drawing/2014/main" id="{6D2EF725-6C94-98D6-59C4-9D01E48F35D7}"/>
              </a:ext>
            </a:extLst>
          </p:cNvPr>
          <p:cNvSpPr txBox="1"/>
          <p:nvPr/>
        </p:nvSpPr>
        <p:spPr>
          <a:xfrm>
            <a:off x="8410396" y="1808588"/>
            <a:ext cx="2704290" cy="584775"/>
          </a:xfrm>
          <a:prstGeom prst="rect">
            <a:avLst/>
          </a:prstGeom>
          <a:noFill/>
        </p:spPr>
        <p:txBody>
          <a:bodyPr wrap="square" rtlCol="0">
            <a:spAutoFit/>
          </a:bodyPr>
          <a:lstStyle/>
          <a:p>
            <a:r>
              <a:rPr lang="en-US"/>
              <a:t>Task</a:t>
            </a:r>
          </a:p>
        </p:txBody>
      </p:sp>
      <p:pic>
        <p:nvPicPr>
          <p:cNvPr id="19" name="Content Placeholder 16" descr="Steering Wheel with solid fill">
            <a:extLst>
              <a:ext uri="{FF2B5EF4-FFF2-40B4-BE49-F238E27FC236}">
                <a16:creationId xmlns:a16="http://schemas.microsoft.com/office/drawing/2014/main" id="{3F16D67C-D334-D091-9423-0BB49D9D25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auto">
          <a:xfrm>
            <a:off x="7450602" y="3737395"/>
            <a:ext cx="914400" cy="914400"/>
          </a:xfrm>
          <a:prstGeom prst="rect">
            <a:avLst/>
          </a:prstGeom>
          <a:noFill/>
          <a:ln w="9525">
            <a:noFill/>
            <a:miter lim="800000"/>
            <a:headEnd/>
            <a:tailEnd/>
          </a:ln>
          <a:effectLst/>
        </p:spPr>
      </p:pic>
      <p:pic>
        <p:nvPicPr>
          <p:cNvPr id="20" name="Graphic 19" descr="Scared face outline with solid fill">
            <a:extLst>
              <a:ext uri="{FF2B5EF4-FFF2-40B4-BE49-F238E27FC236}">
                <a16:creationId xmlns:a16="http://schemas.microsoft.com/office/drawing/2014/main" id="{EA6E9537-B685-368A-4289-7DF6239BD1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50602" y="3737395"/>
            <a:ext cx="914400" cy="914400"/>
          </a:xfrm>
          <a:prstGeom prst="rect">
            <a:avLst/>
          </a:prstGeom>
        </p:spPr>
      </p:pic>
      <p:sp>
        <p:nvSpPr>
          <p:cNvPr id="21" name="TextBox 20">
            <a:extLst>
              <a:ext uri="{FF2B5EF4-FFF2-40B4-BE49-F238E27FC236}">
                <a16:creationId xmlns:a16="http://schemas.microsoft.com/office/drawing/2014/main" id="{5A0628EE-E16C-E1D7-22B3-6A4F00430C17}"/>
              </a:ext>
            </a:extLst>
          </p:cNvPr>
          <p:cNvSpPr txBox="1"/>
          <p:nvPr/>
        </p:nvSpPr>
        <p:spPr>
          <a:xfrm>
            <a:off x="8417716" y="3879477"/>
            <a:ext cx="3154170" cy="584775"/>
          </a:xfrm>
          <a:prstGeom prst="rect">
            <a:avLst/>
          </a:prstGeom>
          <a:noFill/>
        </p:spPr>
        <p:txBody>
          <a:bodyPr wrap="square" rtlCol="0">
            <a:spAutoFit/>
          </a:bodyPr>
          <a:lstStyle/>
          <a:p>
            <a:r>
              <a:rPr lang="en-US"/>
              <a:t>Task + Difficulty</a:t>
            </a:r>
          </a:p>
        </p:txBody>
      </p:sp>
      <p:sp>
        <p:nvSpPr>
          <p:cNvPr id="25" name="Content Placeholder 3">
            <a:extLst>
              <a:ext uri="{FF2B5EF4-FFF2-40B4-BE49-F238E27FC236}">
                <a16:creationId xmlns:a16="http://schemas.microsoft.com/office/drawing/2014/main" id="{12D8FBE6-4C14-3142-03DC-E4DD05B39F2C}"/>
              </a:ext>
            </a:extLst>
          </p:cNvPr>
          <p:cNvSpPr txBox="1">
            <a:spLocks/>
          </p:cNvSpPr>
          <p:nvPr/>
        </p:nvSpPr>
        <p:spPr>
          <a:xfrm>
            <a:off x="620114" y="1255316"/>
            <a:ext cx="6360789" cy="4347368"/>
          </a:xfrm>
          <a:prstGeom prst="rect">
            <a:avLst/>
          </a:prstGeom>
        </p:spPr>
        <p:txBody>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kern="0"/>
              <a:t>Analyses were conducted to determine the impact of </a:t>
            </a:r>
            <a:r>
              <a:rPr lang="en-US" kern="0">
                <a:solidFill>
                  <a:srgbClr val="F77B0B"/>
                </a:solidFill>
              </a:rPr>
              <a:t>task type (</a:t>
            </a:r>
            <a:r>
              <a:rPr lang="en-US" i="1" kern="0">
                <a:solidFill>
                  <a:srgbClr val="F77B0B"/>
                </a:solidFill>
              </a:rPr>
              <a:t>n</a:t>
            </a:r>
            <a:r>
              <a:rPr lang="en-US" kern="0">
                <a:solidFill>
                  <a:srgbClr val="F77B0B"/>
                </a:solidFill>
              </a:rPr>
              <a:t>-back vs MRACT) </a:t>
            </a:r>
            <a:r>
              <a:rPr lang="en-US" kern="0"/>
              <a:t>and level of </a:t>
            </a:r>
            <a:r>
              <a:rPr lang="en-US" kern="0">
                <a:solidFill>
                  <a:srgbClr val="2B56AB"/>
                </a:solidFill>
              </a:rPr>
              <a:t>difficulty (Easy, Medium, Hard) </a:t>
            </a:r>
            <a:r>
              <a:rPr lang="en-US" kern="0"/>
              <a:t>across:</a:t>
            </a:r>
          </a:p>
          <a:p>
            <a:r>
              <a:rPr lang="en-US" kern="0"/>
              <a:t>Behavioral performance measures </a:t>
            </a:r>
          </a:p>
          <a:p>
            <a:pPr lvl="1"/>
            <a:r>
              <a:rPr lang="en-US" kern="0"/>
              <a:t>Average MPH, Times Off Road, Resets, and Accuracy</a:t>
            </a:r>
          </a:p>
          <a:p>
            <a:r>
              <a:rPr lang="en-US" kern="0"/>
              <a:t>Physiological measures </a:t>
            </a:r>
          </a:p>
          <a:p>
            <a:pPr lvl="1"/>
            <a:r>
              <a:rPr lang="en-US" kern="0"/>
              <a:t>fNIRS HbO2, fNIRS </a:t>
            </a:r>
            <a:r>
              <a:rPr lang="en-US" kern="0" err="1"/>
              <a:t>HbD</a:t>
            </a:r>
            <a:r>
              <a:rPr lang="en-US" kern="0"/>
              <a:t>, Heart Rate </a:t>
            </a:r>
          </a:p>
          <a:p>
            <a:r>
              <a:rPr lang="en-US" kern="0"/>
              <a:t>NASA-TLX</a:t>
            </a:r>
          </a:p>
        </p:txBody>
      </p:sp>
    </p:spTree>
    <p:extLst>
      <p:ext uri="{BB962C8B-B14F-4D97-AF65-F5344CB8AC3E}">
        <p14:creationId xmlns:p14="http://schemas.microsoft.com/office/powerpoint/2010/main" val="2521241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97847A-1615-9827-CF60-304EE82007E6}"/>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a:p>
        </p:txBody>
      </p:sp>
      <p:sp>
        <p:nvSpPr>
          <p:cNvPr id="3" name="Title 2">
            <a:extLst>
              <a:ext uri="{FF2B5EF4-FFF2-40B4-BE49-F238E27FC236}">
                <a16:creationId xmlns:a16="http://schemas.microsoft.com/office/drawing/2014/main" id="{050B87BD-E654-C994-DAFB-3A4D61FB08E9}"/>
              </a:ext>
            </a:extLst>
          </p:cNvPr>
          <p:cNvSpPr>
            <a:spLocks noGrp="1"/>
          </p:cNvSpPr>
          <p:nvPr>
            <p:ph type="title"/>
          </p:nvPr>
        </p:nvSpPr>
        <p:spPr/>
        <p:txBody>
          <a:bodyPr/>
          <a:lstStyle/>
          <a:p>
            <a:r>
              <a:rPr lang="en-US"/>
              <a:t>Results  –  Task</a:t>
            </a:r>
          </a:p>
        </p:txBody>
      </p:sp>
      <p:sp>
        <p:nvSpPr>
          <p:cNvPr id="4" name="Content Placeholder 3">
            <a:extLst>
              <a:ext uri="{FF2B5EF4-FFF2-40B4-BE49-F238E27FC236}">
                <a16:creationId xmlns:a16="http://schemas.microsoft.com/office/drawing/2014/main" id="{67CBDFF5-257E-8078-FE34-1A914CC6214B}"/>
              </a:ext>
            </a:extLst>
          </p:cNvPr>
          <p:cNvSpPr>
            <a:spLocks noGrp="1"/>
          </p:cNvSpPr>
          <p:nvPr>
            <p:ph sz="quarter" idx="11"/>
          </p:nvPr>
        </p:nvSpPr>
        <p:spPr/>
        <p:txBody>
          <a:bodyPr/>
          <a:lstStyle/>
          <a:p>
            <a:pPr marL="0" indent="0">
              <a:buNone/>
            </a:pPr>
            <a:r>
              <a:rPr lang="en-US">
                <a:latin typeface="Arial Narrow" panose="020B0606020202030204" pitchFamily="34" charset="0"/>
              </a:rPr>
              <a:t>Multiple variables were significantly different related to </a:t>
            </a:r>
            <a:r>
              <a:rPr lang="en-US">
                <a:solidFill>
                  <a:srgbClr val="F88C2A"/>
                </a:solidFill>
                <a:latin typeface="Arial Narrow" panose="020B0606020202030204" pitchFamily="34" charset="0"/>
              </a:rPr>
              <a:t>task</a:t>
            </a:r>
            <a:r>
              <a:rPr lang="en-US">
                <a:latin typeface="Arial Narrow" panose="020B0606020202030204" pitchFamily="34" charset="0"/>
              </a:rPr>
              <a:t>, meaning the variables differed between </a:t>
            </a:r>
            <a:r>
              <a:rPr lang="en-US" i="1">
                <a:latin typeface="Arial Narrow" panose="020B0606020202030204" pitchFamily="34" charset="0"/>
              </a:rPr>
              <a:t>n</a:t>
            </a:r>
            <a:r>
              <a:rPr lang="en-US">
                <a:latin typeface="Arial Narrow" panose="020B0606020202030204" pitchFamily="34" charset="0"/>
              </a:rPr>
              <a:t>-back and MRACT, including:</a:t>
            </a:r>
          </a:p>
          <a:p>
            <a:pPr lvl="1"/>
            <a:r>
              <a:rPr lang="en-US">
                <a:latin typeface="Arial Narrow" panose="020B0606020202030204" pitchFamily="34" charset="0"/>
              </a:rPr>
              <a:t>Average MPH</a:t>
            </a:r>
          </a:p>
          <a:p>
            <a:pPr lvl="1"/>
            <a:r>
              <a:rPr lang="en-US">
                <a:latin typeface="Arial Narrow" panose="020B0606020202030204" pitchFamily="34" charset="0"/>
              </a:rPr>
              <a:t>Times Off Road</a:t>
            </a:r>
            <a:r>
              <a:rPr lang="en-US" b="1">
                <a:latin typeface="Arial Narrow" panose="020B0606020202030204" pitchFamily="34" charset="0"/>
              </a:rPr>
              <a:t>*</a:t>
            </a:r>
            <a:endParaRPr lang="en-US" b="1" strike="sngStrike">
              <a:solidFill>
                <a:schemeClr val="tx1">
                  <a:lumMod val="50000"/>
                  <a:lumOff val="50000"/>
                </a:schemeClr>
              </a:solidFill>
              <a:latin typeface="Arial Narrow" panose="020B0606020202030204" pitchFamily="34" charset="0"/>
            </a:endParaRPr>
          </a:p>
          <a:p>
            <a:pPr lvl="1"/>
            <a:r>
              <a:rPr lang="en-US">
                <a:latin typeface="Arial Narrow" panose="020B0606020202030204" pitchFamily="34" charset="0"/>
              </a:rPr>
              <a:t>Number of Road Resets</a:t>
            </a:r>
            <a:r>
              <a:rPr lang="en-US" b="1">
                <a:latin typeface="Arial Narrow" panose="020B0606020202030204" pitchFamily="34" charset="0"/>
              </a:rPr>
              <a:t>**</a:t>
            </a:r>
          </a:p>
          <a:p>
            <a:pPr lvl="1"/>
            <a:r>
              <a:rPr kumimoji="0" lang="en-US" b="0" i="0" u="none" strike="noStrike" kern="0" cap="none" spc="0" normalizeH="0" baseline="0" noProof="0">
                <a:ln>
                  <a:noFill/>
                </a:ln>
                <a:solidFill>
                  <a:srgbClr val="000000"/>
                </a:solidFill>
                <a:effectLst/>
                <a:uLnTx/>
                <a:uFillTx/>
                <a:latin typeface="Arial Narrow" panose="020B0606020202030204" pitchFamily="34" charset="0"/>
              </a:rPr>
              <a:t>Percent Correct</a:t>
            </a:r>
            <a:r>
              <a:rPr kumimoji="0" lang="en-US" b="1" i="0" u="none" strike="noStrike" kern="0" cap="none" spc="0" normalizeH="0" baseline="0" noProof="0">
                <a:ln>
                  <a:noFill/>
                </a:ln>
                <a:solidFill>
                  <a:srgbClr val="000000"/>
                </a:solidFill>
                <a:effectLst/>
                <a:uLnTx/>
                <a:uFillTx/>
                <a:latin typeface="Arial Narrow" panose="020B0606020202030204" pitchFamily="34" charset="0"/>
              </a:rPr>
              <a:t>**</a:t>
            </a:r>
          </a:p>
          <a:p>
            <a:pPr lvl="1"/>
            <a:r>
              <a:rPr lang="en-US">
                <a:latin typeface="Arial Narrow" panose="020B0606020202030204" pitchFamily="34" charset="0"/>
              </a:rPr>
              <a:t>Polar HR</a:t>
            </a:r>
          </a:p>
          <a:p>
            <a:pPr lvl="1"/>
            <a:r>
              <a:rPr lang="en-US">
                <a:latin typeface="Arial Narrow" panose="020B0606020202030204" pitchFamily="34" charset="0"/>
              </a:rPr>
              <a:t>fNIRS HBD</a:t>
            </a:r>
          </a:p>
          <a:p>
            <a:pPr lvl="1"/>
            <a:r>
              <a:rPr lang="en-US" err="1">
                <a:latin typeface="Arial Narrow" panose="020B0606020202030204" pitchFamily="34" charset="0"/>
              </a:rPr>
              <a:t>fNIRS</a:t>
            </a:r>
            <a:r>
              <a:rPr lang="en-US">
                <a:latin typeface="Arial Narrow" panose="020B0606020202030204" pitchFamily="34" charset="0"/>
              </a:rPr>
              <a:t> HBO2</a:t>
            </a:r>
          </a:p>
          <a:p>
            <a:pPr lvl="1"/>
            <a:r>
              <a:rPr lang="en-US">
                <a:latin typeface="Arial Narrow" panose="020B0606020202030204" pitchFamily="34" charset="0"/>
              </a:rPr>
              <a:t>NASA TLX</a:t>
            </a:r>
            <a:r>
              <a:rPr lang="en-US" b="1">
                <a:latin typeface="Arial Narrow" panose="020B0606020202030204" pitchFamily="34" charset="0"/>
              </a:rPr>
              <a:t>*</a:t>
            </a:r>
          </a:p>
          <a:p>
            <a:pPr marL="609585" lvl="1" indent="0">
              <a:buNone/>
            </a:pPr>
            <a:endParaRPr lang="en-US" sz="1600">
              <a:latin typeface="Arial Narrow" panose="020B0606020202030204" pitchFamily="34" charset="0"/>
            </a:endParaRPr>
          </a:p>
          <a:p>
            <a:pPr marL="609585" lvl="1" indent="0">
              <a:buNone/>
            </a:pPr>
            <a:endParaRPr lang="en-US" sz="1600">
              <a:latin typeface="Arial Narrow" panose="020B0606020202030204" pitchFamily="34" charset="0"/>
            </a:endParaRPr>
          </a:p>
        </p:txBody>
      </p:sp>
      <p:pic>
        <p:nvPicPr>
          <p:cNvPr id="7" name="Content Placeholder 16" descr="Steering Wheel with solid fill">
            <a:extLst>
              <a:ext uri="{FF2B5EF4-FFF2-40B4-BE49-F238E27FC236}">
                <a16:creationId xmlns:a16="http://schemas.microsoft.com/office/drawing/2014/main" id="{4E2E01D1-AF0B-305F-396D-E67AF26ACA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54582" y="5476102"/>
            <a:ext cx="914400" cy="914400"/>
          </a:xfrm>
          <a:prstGeom prst="rect">
            <a:avLst/>
          </a:prstGeom>
        </p:spPr>
      </p:pic>
      <p:sp>
        <p:nvSpPr>
          <p:cNvPr id="8" name="TextBox 7">
            <a:extLst>
              <a:ext uri="{FF2B5EF4-FFF2-40B4-BE49-F238E27FC236}">
                <a16:creationId xmlns:a16="http://schemas.microsoft.com/office/drawing/2014/main" id="{DA762A70-9F1B-6459-C0A8-885892761A8C}"/>
              </a:ext>
            </a:extLst>
          </p:cNvPr>
          <p:cNvSpPr txBox="1"/>
          <p:nvPr/>
        </p:nvSpPr>
        <p:spPr>
          <a:xfrm>
            <a:off x="10521696" y="5629549"/>
            <a:ext cx="2704290" cy="584775"/>
          </a:xfrm>
          <a:prstGeom prst="rect">
            <a:avLst/>
          </a:prstGeom>
          <a:noFill/>
        </p:spPr>
        <p:txBody>
          <a:bodyPr wrap="square" rtlCol="0">
            <a:spAutoFit/>
          </a:bodyPr>
          <a:lstStyle/>
          <a:p>
            <a:r>
              <a:rPr lang="en-US"/>
              <a:t>Task</a:t>
            </a:r>
          </a:p>
        </p:txBody>
      </p:sp>
      <p:sp>
        <p:nvSpPr>
          <p:cNvPr id="5" name="TextBox 4">
            <a:extLst>
              <a:ext uri="{FF2B5EF4-FFF2-40B4-BE49-F238E27FC236}">
                <a16:creationId xmlns:a16="http://schemas.microsoft.com/office/drawing/2014/main" id="{D72FA797-C7E4-08B5-DBDB-CF26EC443AA6}"/>
              </a:ext>
            </a:extLst>
          </p:cNvPr>
          <p:cNvSpPr txBox="1"/>
          <p:nvPr/>
        </p:nvSpPr>
        <p:spPr>
          <a:xfrm>
            <a:off x="514350" y="5694009"/>
            <a:ext cx="1745991" cy="1138773"/>
          </a:xfrm>
          <a:prstGeom prst="rect">
            <a:avLst/>
          </a:prstGeom>
          <a:noFill/>
        </p:spPr>
        <p:txBody>
          <a:bodyPr wrap="none" rtlCol="0">
            <a:spAutoFit/>
          </a:bodyPr>
          <a:lstStyle/>
          <a:p>
            <a:pPr marL="609585" lvl="1" indent="0">
              <a:buNone/>
            </a:pPr>
            <a:r>
              <a:rPr lang="en-US" sz="1800" b="1">
                <a:solidFill>
                  <a:schemeClr val="bg1"/>
                </a:solidFill>
                <a:latin typeface="Arial Narrow" panose="020B0606020202030204" pitchFamily="34" charset="0"/>
              </a:rPr>
              <a:t>*</a:t>
            </a:r>
            <a:r>
              <a:rPr lang="en-US" sz="1800" b="1">
                <a:latin typeface="Arial Narrow" panose="020B0606020202030204" pitchFamily="34" charset="0"/>
              </a:rPr>
              <a:t>*</a:t>
            </a:r>
            <a:r>
              <a:rPr lang="en-US" sz="1800" i="1">
                <a:latin typeface="Arial Narrow" panose="020B0606020202030204" pitchFamily="34" charset="0"/>
              </a:rPr>
              <a:t>p</a:t>
            </a:r>
            <a:r>
              <a:rPr lang="en-US" sz="1800">
                <a:latin typeface="Arial Narrow" panose="020B0606020202030204" pitchFamily="34" charset="0"/>
              </a:rPr>
              <a:t> &lt; 0.05</a:t>
            </a:r>
          </a:p>
          <a:p>
            <a:pPr marL="609585" lvl="1" indent="0">
              <a:buNone/>
            </a:pPr>
            <a:r>
              <a:rPr lang="en-US" sz="1800" b="1">
                <a:latin typeface="Arial Narrow" panose="020B0606020202030204" pitchFamily="34" charset="0"/>
              </a:rPr>
              <a:t>**</a:t>
            </a:r>
            <a:r>
              <a:rPr lang="en-US" sz="1800" i="1">
                <a:latin typeface="Arial Narrow" panose="020B0606020202030204" pitchFamily="34" charset="0"/>
              </a:rPr>
              <a:t>p</a:t>
            </a:r>
            <a:r>
              <a:rPr lang="en-US" sz="1800">
                <a:latin typeface="Arial Narrow" panose="020B0606020202030204" pitchFamily="34" charset="0"/>
              </a:rPr>
              <a:t> &lt; 0.001</a:t>
            </a:r>
          </a:p>
          <a:p>
            <a:endParaRPr lang="en-US"/>
          </a:p>
        </p:txBody>
      </p:sp>
    </p:spTree>
    <p:extLst>
      <p:ext uri="{BB962C8B-B14F-4D97-AF65-F5344CB8AC3E}">
        <p14:creationId xmlns:p14="http://schemas.microsoft.com/office/powerpoint/2010/main" val="2205657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0B87BD-E654-C994-DAFB-3A4D61FB08E9}"/>
              </a:ext>
            </a:extLst>
          </p:cNvPr>
          <p:cNvSpPr>
            <a:spLocks noGrp="1"/>
          </p:cNvSpPr>
          <p:nvPr>
            <p:ph type="title"/>
          </p:nvPr>
        </p:nvSpPr>
        <p:spPr/>
        <p:txBody>
          <a:bodyPr/>
          <a:lstStyle/>
          <a:p>
            <a:r>
              <a:rPr lang="en-US"/>
              <a:t>Results  –  Difficulty</a:t>
            </a:r>
          </a:p>
        </p:txBody>
      </p:sp>
      <p:sp>
        <p:nvSpPr>
          <p:cNvPr id="2" name="Slide Number Placeholder 1">
            <a:extLst>
              <a:ext uri="{FF2B5EF4-FFF2-40B4-BE49-F238E27FC236}">
                <a16:creationId xmlns:a16="http://schemas.microsoft.com/office/drawing/2014/main" id="{FD97847A-1615-9827-CF60-304EE82007E6}"/>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a:p>
        </p:txBody>
      </p:sp>
      <p:sp>
        <p:nvSpPr>
          <p:cNvPr id="7" name="Picture Placeholder 6">
            <a:extLst>
              <a:ext uri="{FF2B5EF4-FFF2-40B4-BE49-F238E27FC236}">
                <a16:creationId xmlns:a16="http://schemas.microsoft.com/office/drawing/2014/main" id="{CC1FE85A-CA02-1C4A-C263-E31CB0D38B01}"/>
              </a:ext>
            </a:extLst>
          </p:cNvPr>
          <p:cNvSpPr>
            <a:spLocks noGrp="1"/>
          </p:cNvSpPr>
          <p:nvPr>
            <p:ph type="pic" sz="quarter" idx="11"/>
          </p:nvPr>
        </p:nvSpPr>
        <p:spPr>
          <a:xfrm>
            <a:off x="6105439" y="1162232"/>
            <a:ext cx="5609483" cy="4117689"/>
          </a:xfrm>
        </p:spPr>
        <p:txBody>
          <a:bodyPr/>
          <a:lstStyle/>
          <a:p>
            <a:r>
              <a:rPr lang="en-US">
                <a:latin typeface="Arial Narrow" panose="020B0606020202030204" pitchFamily="34" charset="0"/>
              </a:rPr>
              <a:t>Regarding behavioral performance measures, Average MPH and Times Off Road were also statistically significant related to </a:t>
            </a:r>
            <a:r>
              <a:rPr lang="en-US">
                <a:solidFill>
                  <a:srgbClr val="2B56AB"/>
                </a:solidFill>
                <a:latin typeface="Arial Narrow" panose="020B0606020202030204" pitchFamily="34" charset="0"/>
              </a:rPr>
              <a:t>difficulty</a:t>
            </a:r>
            <a:r>
              <a:rPr lang="en-US">
                <a:latin typeface="Arial Narrow" panose="020B0606020202030204" pitchFamily="34" charset="0"/>
              </a:rPr>
              <a:t>.</a:t>
            </a:r>
          </a:p>
          <a:p>
            <a:pPr lvl="1"/>
            <a:r>
              <a:rPr lang="en-US">
                <a:latin typeface="Arial Narrow" panose="020B0606020202030204" pitchFamily="34" charset="0"/>
              </a:rPr>
              <a:t>Average MPH</a:t>
            </a:r>
            <a:r>
              <a:rPr lang="en-US" b="1">
                <a:latin typeface="Arial Narrow" panose="020B0606020202030204" pitchFamily="34" charset="0"/>
              </a:rPr>
              <a:t>**</a:t>
            </a:r>
          </a:p>
          <a:p>
            <a:pPr lvl="1"/>
            <a:r>
              <a:rPr lang="en-US">
                <a:latin typeface="Arial Narrow" panose="020B0606020202030204" pitchFamily="34" charset="0"/>
              </a:rPr>
              <a:t>Times Off Road</a:t>
            </a:r>
            <a:r>
              <a:rPr lang="en-US" b="1">
                <a:latin typeface="Arial Narrow" panose="020B0606020202030204" pitchFamily="34" charset="0"/>
              </a:rPr>
              <a:t>**</a:t>
            </a:r>
          </a:p>
          <a:p>
            <a:pPr lvl="1"/>
            <a:r>
              <a:rPr lang="en-US">
                <a:latin typeface="Arial Narrow" panose="020B0606020202030204" pitchFamily="34" charset="0"/>
              </a:rPr>
              <a:t>Road Resets</a:t>
            </a:r>
          </a:p>
          <a:p>
            <a:pPr lvl="1"/>
            <a:r>
              <a:rPr lang="en-US">
                <a:latin typeface="Arial Narrow" panose="020B0606020202030204" pitchFamily="34" charset="0"/>
              </a:rPr>
              <a:t>Percent Correct</a:t>
            </a:r>
          </a:p>
          <a:p>
            <a:pPr lvl="1"/>
            <a:endParaRPr lang="en-US">
              <a:latin typeface="Arial Narrow" panose="020B0606020202030204" pitchFamily="34" charset="0"/>
            </a:endParaRPr>
          </a:p>
          <a:p>
            <a:endParaRPr lang="en-US"/>
          </a:p>
        </p:txBody>
      </p:sp>
      <p:sp>
        <p:nvSpPr>
          <p:cNvPr id="4" name="Content Placeholder 3">
            <a:extLst>
              <a:ext uri="{FF2B5EF4-FFF2-40B4-BE49-F238E27FC236}">
                <a16:creationId xmlns:a16="http://schemas.microsoft.com/office/drawing/2014/main" id="{67CBDFF5-257E-8078-FE34-1A914CC6214B}"/>
              </a:ext>
            </a:extLst>
          </p:cNvPr>
          <p:cNvSpPr>
            <a:spLocks noGrp="1"/>
          </p:cNvSpPr>
          <p:nvPr>
            <p:ph type="body" sz="quarter" idx="12"/>
          </p:nvPr>
        </p:nvSpPr>
        <p:spPr>
          <a:xfrm>
            <a:off x="410817" y="1162232"/>
            <a:ext cx="5446091" cy="4478681"/>
          </a:xfrm>
        </p:spPr>
        <p:txBody>
          <a:bodyPr/>
          <a:lstStyle/>
          <a:p>
            <a:r>
              <a:rPr lang="en-US">
                <a:latin typeface="Arial Narrow" panose="020B0606020202030204" pitchFamily="34" charset="0"/>
              </a:rPr>
              <a:t>Both </a:t>
            </a:r>
            <a:r>
              <a:rPr lang="en-US" err="1">
                <a:latin typeface="Arial Narrow" panose="020B0606020202030204" pitchFamily="34" charset="0"/>
              </a:rPr>
              <a:t>fNIRS</a:t>
            </a:r>
            <a:r>
              <a:rPr lang="en-US">
                <a:latin typeface="Arial Narrow" panose="020B0606020202030204" pitchFamily="34" charset="0"/>
              </a:rPr>
              <a:t> HBD and HBO2 were statistically significantly impacted by </a:t>
            </a:r>
            <a:r>
              <a:rPr lang="en-US">
                <a:solidFill>
                  <a:srgbClr val="2B56AB"/>
                </a:solidFill>
                <a:latin typeface="Arial Narrow" panose="020B0606020202030204" pitchFamily="34" charset="0"/>
              </a:rPr>
              <a:t>difficulty</a:t>
            </a:r>
            <a:r>
              <a:rPr lang="en-US">
                <a:latin typeface="Arial Narrow" panose="020B0606020202030204" pitchFamily="34" charset="0"/>
              </a:rPr>
              <a:t> with no significant difference for </a:t>
            </a:r>
            <a:r>
              <a:rPr lang="en-US">
                <a:solidFill>
                  <a:srgbClr val="F88C2A"/>
                </a:solidFill>
                <a:latin typeface="Arial Narrow" panose="020B0606020202030204" pitchFamily="34" charset="0"/>
              </a:rPr>
              <a:t>task</a:t>
            </a:r>
            <a:r>
              <a:rPr lang="en-US">
                <a:latin typeface="Arial Narrow" panose="020B0606020202030204" pitchFamily="34" charset="0"/>
              </a:rPr>
              <a:t> nor an interaction effect.</a:t>
            </a:r>
          </a:p>
          <a:p>
            <a:pPr lvl="1"/>
            <a:r>
              <a:rPr lang="en-US">
                <a:latin typeface="Arial Narrow" panose="020B0606020202030204" pitchFamily="34" charset="0"/>
              </a:rPr>
              <a:t>Polar HR</a:t>
            </a:r>
          </a:p>
          <a:p>
            <a:pPr lvl="1"/>
            <a:r>
              <a:rPr lang="en-US" err="1">
                <a:latin typeface="Arial Narrow" panose="020B0606020202030204" pitchFamily="34" charset="0"/>
              </a:rPr>
              <a:t>fNIRS</a:t>
            </a:r>
            <a:r>
              <a:rPr lang="en-US">
                <a:latin typeface="Arial Narrow" panose="020B0606020202030204" pitchFamily="34" charset="0"/>
              </a:rPr>
              <a:t> HBD</a:t>
            </a:r>
            <a:r>
              <a:rPr lang="en-US" b="1">
                <a:latin typeface="Arial Narrow" panose="020B0606020202030204" pitchFamily="34" charset="0"/>
              </a:rPr>
              <a:t>**</a:t>
            </a:r>
          </a:p>
          <a:p>
            <a:pPr lvl="1"/>
            <a:r>
              <a:rPr lang="en-US" err="1">
                <a:latin typeface="Arial Narrow" panose="020B0606020202030204" pitchFamily="34" charset="0"/>
              </a:rPr>
              <a:t>fNIRS</a:t>
            </a:r>
            <a:r>
              <a:rPr lang="en-US">
                <a:latin typeface="Arial Narrow" panose="020B0606020202030204" pitchFamily="34" charset="0"/>
              </a:rPr>
              <a:t> HBO2</a:t>
            </a:r>
            <a:r>
              <a:rPr lang="en-US" b="1">
                <a:latin typeface="Arial Narrow" panose="020B0606020202030204" pitchFamily="34" charset="0"/>
              </a:rPr>
              <a:t>**</a:t>
            </a:r>
          </a:p>
          <a:p>
            <a:pPr lvl="1"/>
            <a:r>
              <a:rPr lang="en-US">
                <a:latin typeface="Arial Narrow" panose="020B0606020202030204" pitchFamily="34" charset="0"/>
              </a:rPr>
              <a:t>TLX</a:t>
            </a:r>
          </a:p>
          <a:p>
            <a:pPr marL="285750" indent="-285750">
              <a:buFont typeface="Arial" panose="020B0604020202020204" pitchFamily="34" charset="0"/>
              <a:buChar char="•"/>
            </a:pPr>
            <a:endParaRPr lang="en-US">
              <a:latin typeface="Arial Narrow" panose="020B0606020202030204" pitchFamily="34" charset="0"/>
            </a:endParaRPr>
          </a:p>
          <a:p>
            <a:endParaRPr lang="en-US"/>
          </a:p>
        </p:txBody>
      </p:sp>
      <p:pic>
        <p:nvPicPr>
          <p:cNvPr id="10" name="Graphic 9" descr="Scared face outline with solid fill">
            <a:extLst>
              <a:ext uri="{FF2B5EF4-FFF2-40B4-BE49-F238E27FC236}">
                <a16:creationId xmlns:a16="http://schemas.microsoft.com/office/drawing/2014/main" id="{05187EB7-A090-0654-05C5-8C6A31A428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0753" y="5476102"/>
            <a:ext cx="914400" cy="914400"/>
          </a:xfrm>
          <a:prstGeom prst="rect">
            <a:avLst/>
          </a:prstGeom>
        </p:spPr>
      </p:pic>
      <p:sp>
        <p:nvSpPr>
          <p:cNvPr id="11" name="TextBox 10">
            <a:extLst>
              <a:ext uri="{FF2B5EF4-FFF2-40B4-BE49-F238E27FC236}">
                <a16:creationId xmlns:a16="http://schemas.microsoft.com/office/drawing/2014/main" id="{6B20CE3B-0667-B6CC-69F2-D3640F7806DD}"/>
              </a:ext>
            </a:extLst>
          </p:cNvPr>
          <p:cNvSpPr txBox="1"/>
          <p:nvPr/>
        </p:nvSpPr>
        <p:spPr>
          <a:xfrm>
            <a:off x="10027867" y="5640914"/>
            <a:ext cx="2704290" cy="584775"/>
          </a:xfrm>
          <a:prstGeom prst="rect">
            <a:avLst/>
          </a:prstGeom>
          <a:noFill/>
        </p:spPr>
        <p:txBody>
          <a:bodyPr wrap="square" rtlCol="0">
            <a:spAutoFit/>
          </a:bodyPr>
          <a:lstStyle/>
          <a:p>
            <a:r>
              <a:rPr lang="en-US"/>
              <a:t>Difficulty</a:t>
            </a:r>
          </a:p>
        </p:txBody>
      </p:sp>
      <p:sp>
        <p:nvSpPr>
          <p:cNvPr id="5" name="TextBox 4">
            <a:extLst>
              <a:ext uri="{FF2B5EF4-FFF2-40B4-BE49-F238E27FC236}">
                <a16:creationId xmlns:a16="http://schemas.microsoft.com/office/drawing/2014/main" id="{4C17136E-04B2-3084-7394-B74FBF7B603C}"/>
              </a:ext>
            </a:extLst>
          </p:cNvPr>
          <p:cNvSpPr txBox="1"/>
          <p:nvPr/>
        </p:nvSpPr>
        <p:spPr>
          <a:xfrm>
            <a:off x="514350" y="5694009"/>
            <a:ext cx="1745991" cy="1138773"/>
          </a:xfrm>
          <a:prstGeom prst="rect">
            <a:avLst/>
          </a:prstGeom>
          <a:noFill/>
        </p:spPr>
        <p:txBody>
          <a:bodyPr wrap="none" rtlCol="0">
            <a:spAutoFit/>
          </a:bodyPr>
          <a:lstStyle/>
          <a:p>
            <a:pPr marL="609585" lvl="1" indent="0">
              <a:buNone/>
            </a:pPr>
            <a:r>
              <a:rPr lang="en-US" sz="1800" b="1">
                <a:solidFill>
                  <a:schemeClr val="bg1"/>
                </a:solidFill>
                <a:latin typeface="Arial Narrow" panose="020B0606020202030204" pitchFamily="34" charset="0"/>
              </a:rPr>
              <a:t>*</a:t>
            </a:r>
            <a:r>
              <a:rPr lang="en-US" sz="1800" b="1">
                <a:latin typeface="Arial Narrow" panose="020B0606020202030204" pitchFamily="34" charset="0"/>
              </a:rPr>
              <a:t>*</a:t>
            </a:r>
            <a:r>
              <a:rPr lang="en-US" sz="1800" i="1">
                <a:latin typeface="Arial Narrow" panose="020B0606020202030204" pitchFamily="34" charset="0"/>
              </a:rPr>
              <a:t>p</a:t>
            </a:r>
            <a:r>
              <a:rPr lang="en-US" sz="1800">
                <a:latin typeface="Arial Narrow" panose="020B0606020202030204" pitchFamily="34" charset="0"/>
              </a:rPr>
              <a:t> &lt; 0.05</a:t>
            </a:r>
          </a:p>
          <a:p>
            <a:pPr marL="609585" lvl="1" indent="0">
              <a:buNone/>
            </a:pPr>
            <a:r>
              <a:rPr lang="en-US" sz="1800" b="1">
                <a:latin typeface="Arial Narrow" panose="020B0606020202030204" pitchFamily="34" charset="0"/>
              </a:rPr>
              <a:t>**</a:t>
            </a:r>
            <a:r>
              <a:rPr lang="en-US" sz="1800" i="1">
                <a:latin typeface="Arial Narrow" panose="020B0606020202030204" pitchFamily="34" charset="0"/>
              </a:rPr>
              <a:t>p</a:t>
            </a:r>
            <a:r>
              <a:rPr lang="en-US" sz="1800">
                <a:latin typeface="Arial Narrow" panose="020B0606020202030204" pitchFamily="34" charset="0"/>
              </a:rPr>
              <a:t> &lt; 0.001</a:t>
            </a:r>
          </a:p>
          <a:p>
            <a:endParaRPr lang="en-US"/>
          </a:p>
        </p:txBody>
      </p:sp>
    </p:spTree>
    <p:extLst>
      <p:ext uri="{BB962C8B-B14F-4D97-AF65-F5344CB8AC3E}">
        <p14:creationId xmlns:p14="http://schemas.microsoft.com/office/powerpoint/2010/main" val="3362742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97847A-1615-9827-CF60-304EE82007E6}"/>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a:p>
        </p:txBody>
      </p:sp>
      <p:sp>
        <p:nvSpPr>
          <p:cNvPr id="3" name="Title 2">
            <a:extLst>
              <a:ext uri="{FF2B5EF4-FFF2-40B4-BE49-F238E27FC236}">
                <a16:creationId xmlns:a16="http://schemas.microsoft.com/office/drawing/2014/main" id="{050B87BD-E654-C994-DAFB-3A4D61FB08E9}"/>
              </a:ext>
            </a:extLst>
          </p:cNvPr>
          <p:cNvSpPr>
            <a:spLocks noGrp="1"/>
          </p:cNvSpPr>
          <p:nvPr>
            <p:ph type="title"/>
          </p:nvPr>
        </p:nvSpPr>
        <p:spPr/>
        <p:txBody>
          <a:bodyPr/>
          <a:lstStyle/>
          <a:p>
            <a:r>
              <a:rPr lang="en-US"/>
              <a:t>Results – Task + Difficulty</a:t>
            </a:r>
          </a:p>
        </p:txBody>
      </p:sp>
      <p:sp>
        <p:nvSpPr>
          <p:cNvPr id="4" name="Content Placeholder 3">
            <a:extLst>
              <a:ext uri="{FF2B5EF4-FFF2-40B4-BE49-F238E27FC236}">
                <a16:creationId xmlns:a16="http://schemas.microsoft.com/office/drawing/2014/main" id="{67CBDFF5-257E-8078-FE34-1A914CC6214B}"/>
              </a:ext>
            </a:extLst>
          </p:cNvPr>
          <p:cNvSpPr>
            <a:spLocks noGrp="1"/>
          </p:cNvSpPr>
          <p:nvPr>
            <p:ph sz="quarter" idx="11"/>
          </p:nvPr>
        </p:nvSpPr>
        <p:spPr/>
        <p:txBody>
          <a:bodyPr/>
          <a:lstStyle/>
          <a:p>
            <a:r>
              <a:rPr lang="en-US">
                <a:latin typeface="Arial Narrow" panose="020B0606020202030204" pitchFamily="34" charset="0"/>
              </a:rPr>
              <a:t>Average MPH and Number of Resets both showed interaction effects between </a:t>
            </a:r>
            <a:r>
              <a:rPr lang="en-US">
                <a:solidFill>
                  <a:srgbClr val="F88C2A"/>
                </a:solidFill>
                <a:latin typeface="Arial Narrow" panose="020B0606020202030204" pitchFamily="34" charset="0"/>
              </a:rPr>
              <a:t>task</a:t>
            </a:r>
            <a:r>
              <a:rPr lang="en-US">
                <a:latin typeface="Arial Narrow" panose="020B0606020202030204" pitchFamily="34" charset="0"/>
              </a:rPr>
              <a:t> and </a:t>
            </a:r>
            <a:r>
              <a:rPr lang="en-US">
                <a:solidFill>
                  <a:srgbClr val="2B56AB"/>
                </a:solidFill>
                <a:latin typeface="Arial Narrow" panose="020B0606020202030204" pitchFamily="34" charset="0"/>
              </a:rPr>
              <a:t>difficulty</a:t>
            </a:r>
            <a:r>
              <a:rPr lang="en-US">
                <a:latin typeface="Arial Narrow" panose="020B0606020202030204" pitchFamily="34" charset="0"/>
              </a:rPr>
              <a:t> level</a:t>
            </a:r>
          </a:p>
          <a:p>
            <a:pPr lvl="1"/>
            <a:r>
              <a:rPr lang="en-US">
                <a:latin typeface="Arial Narrow" panose="020B0606020202030204" pitchFamily="34" charset="0"/>
              </a:rPr>
              <a:t>Average MPH</a:t>
            </a:r>
            <a:r>
              <a:rPr lang="en-US" b="1">
                <a:latin typeface="Arial Narrow" panose="020B0606020202030204" pitchFamily="34" charset="0"/>
              </a:rPr>
              <a:t>*</a:t>
            </a:r>
          </a:p>
          <a:p>
            <a:pPr lvl="1"/>
            <a:r>
              <a:rPr lang="en-US">
                <a:latin typeface="Arial Narrow" panose="020B0606020202030204" pitchFamily="34" charset="0"/>
              </a:rPr>
              <a:t>Times Off Road</a:t>
            </a:r>
          </a:p>
          <a:p>
            <a:pPr lvl="1"/>
            <a:r>
              <a:rPr lang="en-US">
                <a:latin typeface="Arial Narrow" panose="020B0606020202030204" pitchFamily="34" charset="0"/>
              </a:rPr>
              <a:t>Road Resets</a:t>
            </a:r>
            <a:r>
              <a:rPr lang="en-US" b="1">
                <a:latin typeface="Arial Narrow" panose="020B0606020202030204" pitchFamily="34" charset="0"/>
              </a:rPr>
              <a:t>*</a:t>
            </a:r>
          </a:p>
          <a:p>
            <a:pPr lvl="1"/>
            <a:r>
              <a:rPr lang="en-US">
                <a:latin typeface="Arial Narrow" panose="020B0606020202030204" pitchFamily="34" charset="0"/>
              </a:rPr>
              <a:t>Percent Correct</a:t>
            </a:r>
          </a:p>
          <a:p>
            <a:pPr lvl="1"/>
            <a:r>
              <a:rPr lang="en-US">
                <a:latin typeface="Arial Narrow" panose="020B0606020202030204" pitchFamily="34" charset="0"/>
              </a:rPr>
              <a:t>Polar HR</a:t>
            </a:r>
          </a:p>
          <a:p>
            <a:pPr lvl="1"/>
            <a:r>
              <a:rPr lang="en-US" err="1">
                <a:latin typeface="Arial Narrow" panose="020B0606020202030204" pitchFamily="34" charset="0"/>
              </a:rPr>
              <a:t>fNIRS</a:t>
            </a:r>
            <a:r>
              <a:rPr lang="en-US">
                <a:latin typeface="Arial Narrow" panose="020B0606020202030204" pitchFamily="34" charset="0"/>
              </a:rPr>
              <a:t> HBD</a:t>
            </a:r>
          </a:p>
          <a:p>
            <a:pPr lvl="1"/>
            <a:r>
              <a:rPr lang="en-US" err="1">
                <a:latin typeface="Arial Narrow" panose="020B0606020202030204" pitchFamily="34" charset="0"/>
              </a:rPr>
              <a:t>fNIRS</a:t>
            </a:r>
            <a:r>
              <a:rPr lang="en-US">
                <a:latin typeface="Arial Narrow" panose="020B0606020202030204" pitchFamily="34" charset="0"/>
              </a:rPr>
              <a:t> HBO2</a:t>
            </a:r>
          </a:p>
          <a:p>
            <a:pPr lvl="1"/>
            <a:r>
              <a:rPr lang="en-US">
                <a:latin typeface="Arial Narrow" panose="020B0606020202030204" pitchFamily="34" charset="0"/>
              </a:rPr>
              <a:t>TLX</a:t>
            </a:r>
          </a:p>
        </p:txBody>
      </p:sp>
      <p:pic>
        <p:nvPicPr>
          <p:cNvPr id="5" name="Content Placeholder 16" descr="Steering Wheel with solid fill">
            <a:extLst>
              <a:ext uri="{FF2B5EF4-FFF2-40B4-BE49-F238E27FC236}">
                <a16:creationId xmlns:a16="http://schemas.microsoft.com/office/drawing/2014/main" id="{824948D4-5806-9A9D-3081-02917C7F51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auto">
          <a:xfrm>
            <a:off x="7736707" y="5207552"/>
            <a:ext cx="914400" cy="914400"/>
          </a:xfrm>
          <a:prstGeom prst="rect">
            <a:avLst/>
          </a:prstGeom>
          <a:noFill/>
          <a:ln w="9525">
            <a:noFill/>
            <a:miter lim="800000"/>
            <a:headEnd/>
            <a:tailEnd/>
          </a:ln>
          <a:effectLst/>
        </p:spPr>
      </p:pic>
      <p:pic>
        <p:nvPicPr>
          <p:cNvPr id="6" name="Graphic 5" descr="Scared face outline with solid fill">
            <a:extLst>
              <a:ext uri="{FF2B5EF4-FFF2-40B4-BE49-F238E27FC236}">
                <a16:creationId xmlns:a16="http://schemas.microsoft.com/office/drawing/2014/main" id="{73BF3814-00AF-4718-E5F2-BFF76BF316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36707" y="5207552"/>
            <a:ext cx="914400" cy="914400"/>
          </a:xfrm>
          <a:prstGeom prst="rect">
            <a:avLst/>
          </a:prstGeom>
        </p:spPr>
      </p:pic>
      <p:sp>
        <p:nvSpPr>
          <p:cNvPr id="7" name="TextBox 6">
            <a:extLst>
              <a:ext uri="{FF2B5EF4-FFF2-40B4-BE49-F238E27FC236}">
                <a16:creationId xmlns:a16="http://schemas.microsoft.com/office/drawing/2014/main" id="{A10A4B01-F4BB-F2BD-2677-A360588E5AE4}"/>
              </a:ext>
            </a:extLst>
          </p:cNvPr>
          <p:cNvSpPr txBox="1"/>
          <p:nvPr/>
        </p:nvSpPr>
        <p:spPr>
          <a:xfrm>
            <a:off x="8703821" y="5349634"/>
            <a:ext cx="3154170" cy="584775"/>
          </a:xfrm>
          <a:prstGeom prst="rect">
            <a:avLst/>
          </a:prstGeom>
          <a:noFill/>
        </p:spPr>
        <p:txBody>
          <a:bodyPr wrap="square" rtlCol="0">
            <a:spAutoFit/>
          </a:bodyPr>
          <a:lstStyle/>
          <a:p>
            <a:r>
              <a:rPr lang="en-US"/>
              <a:t>Task + Difficulty</a:t>
            </a:r>
          </a:p>
        </p:txBody>
      </p:sp>
      <p:sp>
        <p:nvSpPr>
          <p:cNvPr id="8" name="TextBox 7">
            <a:extLst>
              <a:ext uri="{FF2B5EF4-FFF2-40B4-BE49-F238E27FC236}">
                <a16:creationId xmlns:a16="http://schemas.microsoft.com/office/drawing/2014/main" id="{5122E9B8-E4EE-C901-A877-F4E2152E3E6A}"/>
              </a:ext>
            </a:extLst>
          </p:cNvPr>
          <p:cNvSpPr txBox="1"/>
          <p:nvPr/>
        </p:nvSpPr>
        <p:spPr>
          <a:xfrm>
            <a:off x="514350" y="5694009"/>
            <a:ext cx="1745991" cy="1138773"/>
          </a:xfrm>
          <a:prstGeom prst="rect">
            <a:avLst/>
          </a:prstGeom>
          <a:noFill/>
        </p:spPr>
        <p:txBody>
          <a:bodyPr wrap="none" rtlCol="0">
            <a:spAutoFit/>
          </a:bodyPr>
          <a:lstStyle/>
          <a:p>
            <a:pPr marL="609585" lvl="1" indent="0">
              <a:buNone/>
            </a:pPr>
            <a:r>
              <a:rPr lang="en-US" sz="1800" b="1">
                <a:solidFill>
                  <a:schemeClr val="bg1"/>
                </a:solidFill>
                <a:latin typeface="Arial Narrow" panose="020B0606020202030204" pitchFamily="34" charset="0"/>
              </a:rPr>
              <a:t>*</a:t>
            </a:r>
            <a:r>
              <a:rPr lang="en-US" sz="1800" b="1">
                <a:latin typeface="Arial Narrow" panose="020B0606020202030204" pitchFamily="34" charset="0"/>
              </a:rPr>
              <a:t>*</a:t>
            </a:r>
            <a:r>
              <a:rPr lang="en-US" sz="1800" i="1">
                <a:latin typeface="Arial Narrow" panose="020B0606020202030204" pitchFamily="34" charset="0"/>
              </a:rPr>
              <a:t>p</a:t>
            </a:r>
            <a:r>
              <a:rPr lang="en-US" sz="1800">
                <a:latin typeface="Arial Narrow" panose="020B0606020202030204" pitchFamily="34" charset="0"/>
              </a:rPr>
              <a:t> &lt; 0.05</a:t>
            </a:r>
          </a:p>
          <a:p>
            <a:pPr marL="609585" lvl="1" indent="0">
              <a:buNone/>
            </a:pPr>
            <a:r>
              <a:rPr lang="en-US" sz="1800" b="1">
                <a:latin typeface="Arial Narrow" panose="020B0606020202030204" pitchFamily="34" charset="0"/>
              </a:rPr>
              <a:t>**</a:t>
            </a:r>
            <a:r>
              <a:rPr lang="en-US" sz="1800" i="1">
                <a:latin typeface="Arial Narrow" panose="020B0606020202030204" pitchFamily="34" charset="0"/>
              </a:rPr>
              <a:t>p</a:t>
            </a:r>
            <a:r>
              <a:rPr lang="en-US" sz="1800">
                <a:latin typeface="Arial Narrow" panose="020B0606020202030204" pitchFamily="34" charset="0"/>
              </a:rPr>
              <a:t> &lt; 0.001</a:t>
            </a:r>
          </a:p>
          <a:p>
            <a:endParaRPr lang="en-US"/>
          </a:p>
        </p:txBody>
      </p:sp>
    </p:spTree>
    <p:extLst>
      <p:ext uri="{BB962C8B-B14F-4D97-AF65-F5344CB8AC3E}">
        <p14:creationId xmlns:p14="http://schemas.microsoft.com/office/powerpoint/2010/main" val="2011446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76E541D-E0DA-8A5C-A49E-07BDE4CB3B8D}"/>
              </a:ext>
            </a:extLst>
          </p:cNvPr>
          <p:cNvSpPr>
            <a:spLocks noGrp="1"/>
          </p:cNvSpPr>
          <p:nvPr>
            <p:ph idx="1"/>
          </p:nvPr>
        </p:nvSpPr>
        <p:spPr>
          <a:xfrm>
            <a:off x="593061" y="1053389"/>
            <a:ext cx="11002039" cy="1388597"/>
          </a:xfrm>
        </p:spPr>
        <p:txBody>
          <a:bodyPr/>
          <a:lstStyle/>
          <a:p>
            <a:r>
              <a:rPr lang="en-US"/>
              <a:t>The measures that are impacted by </a:t>
            </a:r>
            <a:r>
              <a:rPr lang="en-US">
                <a:solidFill>
                  <a:srgbClr val="2B56AB"/>
                </a:solidFill>
              </a:rPr>
              <a:t>difficulty</a:t>
            </a:r>
            <a:r>
              <a:rPr lang="en-US"/>
              <a:t> but not by </a:t>
            </a:r>
            <a:r>
              <a:rPr lang="en-US">
                <a:solidFill>
                  <a:srgbClr val="F88C2A"/>
                </a:solidFill>
              </a:rPr>
              <a:t>task</a:t>
            </a:r>
            <a:r>
              <a:rPr lang="en-US"/>
              <a:t> include </a:t>
            </a:r>
            <a:r>
              <a:rPr lang="en-US" err="1"/>
              <a:t>fNIRS</a:t>
            </a:r>
            <a:r>
              <a:rPr lang="en-US"/>
              <a:t> data and two of the selected behavioral performance measures (Average MPH &amp; Times Off Road).</a:t>
            </a:r>
          </a:p>
          <a:p>
            <a:endParaRPr lang="en-US"/>
          </a:p>
          <a:p>
            <a:endParaRPr lang="en-US"/>
          </a:p>
        </p:txBody>
      </p:sp>
      <p:sp>
        <p:nvSpPr>
          <p:cNvPr id="6" name="Title 5">
            <a:extLst>
              <a:ext uri="{FF2B5EF4-FFF2-40B4-BE49-F238E27FC236}">
                <a16:creationId xmlns:a16="http://schemas.microsoft.com/office/drawing/2014/main" id="{470DC91C-9F78-0A45-58C1-96E2065F66F1}"/>
              </a:ext>
            </a:extLst>
          </p:cNvPr>
          <p:cNvSpPr>
            <a:spLocks noGrp="1"/>
          </p:cNvSpPr>
          <p:nvPr>
            <p:ph type="title"/>
          </p:nvPr>
        </p:nvSpPr>
        <p:spPr/>
        <p:txBody>
          <a:bodyPr/>
          <a:lstStyle/>
          <a:p>
            <a:r>
              <a:rPr lang="en-US" sz="2800"/>
              <a:t>Discussion</a:t>
            </a:r>
          </a:p>
        </p:txBody>
      </p:sp>
      <p:sp>
        <p:nvSpPr>
          <p:cNvPr id="5" name="Slide Number Placeholder 4">
            <a:extLst>
              <a:ext uri="{FF2B5EF4-FFF2-40B4-BE49-F238E27FC236}">
                <a16:creationId xmlns:a16="http://schemas.microsoft.com/office/drawing/2014/main" id="{EE620080-3F18-A9FA-AD74-58ECADFC03D2}"/>
              </a:ext>
            </a:extLst>
          </p:cNvPr>
          <p:cNvSpPr>
            <a:spLocks noGrp="1"/>
          </p:cNvSpPr>
          <p:nvPr>
            <p:ph type="sldNum" sz="quarter" idx="4"/>
          </p:nvPr>
        </p:nvSpPr>
        <p:spPr>
          <a:xfrm>
            <a:off x="10890504" y="6391656"/>
            <a:ext cx="821634" cy="340935"/>
          </a:xfrm>
        </p:spPr>
        <p:txBody>
          <a:bodyPr/>
          <a:lstStyle/>
          <a:p>
            <a:pPr>
              <a:defRPr/>
            </a:pPr>
            <a:r>
              <a:rPr lang="en-US"/>
              <a:t>14</a:t>
            </a:r>
          </a:p>
        </p:txBody>
      </p:sp>
      <p:sp>
        <p:nvSpPr>
          <p:cNvPr id="9" name="TextBox 8">
            <a:extLst>
              <a:ext uri="{FF2B5EF4-FFF2-40B4-BE49-F238E27FC236}">
                <a16:creationId xmlns:a16="http://schemas.microsoft.com/office/drawing/2014/main" id="{ECF9DD72-7780-2095-CA43-152AE8A17101}"/>
              </a:ext>
            </a:extLst>
          </p:cNvPr>
          <p:cNvSpPr txBox="1"/>
          <p:nvPr/>
        </p:nvSpPr>
        <p:spPr>
          <a:xfrm>
            <a:off x="2372509" y="3393133"/>
            <a:ext cx="184731" cy="584775"/>
          </a:xfrm>
          <a:prstGeom prst="rect">
            <a:avLst/>
          </a:prstGeom>
          <a:noFill/>
        </p:spPr>
        <p:txBody>
          <a:bodyPr wrap="square" rtlCol="0">
            <a:spAutoFit/>
          </a:bodyPr>
          <a:lstStyle/>
          <a:p>
            <a:endParaRPr lang="en-US"/>
          </a:p>
        </p:txBody>
      </p:sp>
      <p:pic>
        <p:nvPicPr>
          <p:cNvPr id="8" name="Content Placeholder 16" descr="Steering Wheel with solid fill">
            <a:extLst>
              <a:ext uri="{FF2B5EF4-FFF2-40B4-BE49-F238E27FC236}">
                <a16:creationId xmlns:a16="http://schemas.microsoft.com/office/drawing/2014/main" id="{BBD56ECB-38D3-2745-238E-F998AE849A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auto">
          <a:xfrm>
            <a:off x="1357206" y="2430692"/>
            <a:ext cx="622772" cy="622772"/>
          </a:xfrm>
          <a:prstGeom prst="rect">
            <a:avLst/>
          </a:prstGeom>
          <a:noFill/>
          <a:ln w="9525">
            <a:noFill/>
            <a:miter lim="800000"/>
            <a:headEnd/>
            <a:tailEnd/>
          </a:ln>
          <a:effectLst/>
        </p:spPr>
      </p:pic>
      <p:sp>
        <p:nvSpPr>
          <p:cNvPr id="11" name="TextBox 10">
            <a:extLst>
              <a:ext uri="{FF2B5EF4-FFF2-40B4-BE49-F238E27FC236}">
                <a16:creationId xmlns:a16="http://schemas.microsoft.com/office/drawing/2014/main" id="{5C00D2AF-72C2-BC8D-294A-D3C74E6B3858}"/>
              </a:ext>
            </a:extLst>
          </p:cNvPr>
          <p:cNvSpPr txBox="1"/>
          <p:nvPr/>
        </p:nvSpPr>
        <p:spPr>
          <a:xfrm>
            <a:off x="1919880" y="2488038"/>
            <a:ext cx="2704290" cy="461665"/>
          </a:xfrm>
          <a:prstGeom prst="rect">
            <a:avLst/>
          </a:prstGeom>
          <a:noFill/>
        </p:spPr>
        <p:txBody>
          <a:bodyPr wrap="square" rtlCol="0">
            <a:spAutoFit/>
          </a:bodyPr>
          <a:lstStyle/>
          <a:p>
            <a:r>
              <a:rPr lang="en-US" sz="2400"/>
              <a:t>Task</a:t>
            </a:r>
          </a:p>
        </p:txBody>
      </p:sp>
      <p:pic>
        <p:nvPicPr>
          <p:cNvPr id="12" name="Graphic 11" descr="Scared face outline with solid fill">
            <a:extLst>
              <a:ext uri="{FF2B5EF4-FFF2-40B4-BE49-F238E27FC236}">
                <a16:creationId xmlns:a16="http://schemas.microsoft.com/office/drawing/2014/main" id="{B901CEA4-61F1-ED0E-0673-95A1348F11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2784" y="2430692"/>
            <a:ext cx="622772" cy="622772"/>
          </a:xfrm>
          <a:prstGeom prst="rect">
            <a:avLst/>
          </a:prstGeom>
        </p:spPr>
      </p:pic>
      <p:sp>
        <p:nvSpPr>
          <p:cNvPr id="14" name="TextBox 13">
            <a:extLst>
              <a:ext uri="{FF2B5EF4-FFF2-40B4-BE49-F238E27FC236}">
                <a16:creationId xmlns:a16="http://schemas.microsoft.com/office/drawing/2014/main" id="{B5850A3F-62A6-2E4B-F727-29098EE372AE}"/>
              </a:ext>
            </a:extLst>
          </p:cNvPr>
          <p:cNvSpPr txBox="1"/>
          <p:nvPr/>
        </p:nvSpPr>
        <p:spPr>
          <a:xfrm>
            <a:off x="4915492" y="2488038"/>
            <a:ext cx="2704290" cy="461665"/>
          </a:xfrm>
          <a:prstGeom prst="rect">
            <a:avLst/>
          </a:prstGeom>
          <a:noFill/>
        </p:spPr>
        <p:txBody>
          <a:bodyPr wrap="square" rtlCol="0">
            <a:spAutoFit/>
          </a:bodyPr>
          <a:lstStyle/>
          <a:p>
            <a:r>
              <a:rPr lang="en-US" sz="2400"/>
              <a:t>Difficulty</a:t>
            </a:r>
          </a:p>
        </p:txBody>
      </p:sp>
      <p:sp>
        <p:nvSpPr>
          <p:cNvPr id="16" name="TextBox 15">
            <a:extLst>
              <a:ext uri="{FF2B5EF4-FFF2-40B4-BE49-F238E27FC236}">
                <a16:creationId xmlns:a16="http://schemas.microsoft.com/office/drawing/2014/main" id="{71225BE8-7626-DFB2-9111-B212D9D4FE85}"/>
              </a:ext>
            </a:extLst>
          </p:cNvPr>
          <p:cNvSpPr txBox="1"/>
          <p:nvPr/>
        </p:nvSpPr>
        <p:spPr>
          <a:xfrm>
            <a:off x="8582286" y="2436260"/>
            <a:ext cx="3154170" cy="461665"/>
          </a:xfrm>
          <a:prstGeom prst="rect">
            <a:avLst/>
          </a:prstGeom>
          <a:noFill/>
        </p:spPr>
        <p:txBody>
          <a:bodyPr wrap="square" rtlCol="0">
            <a:spAutoFit/>
          </a:bodyPr>
          <a:lstStyle/>
          <a:p>
            <a:r>
              <a:rPr lang="en-US" sz="2400"/>
              <a:t>Task + Difficulty</a:t>
            </a:r>
          </a:p>
        </p:txBody>
      </p:sp>
      <p:sp>
        <p:nvSpPr>
          <p:cNvPr id="18" name="Content Placeholder 6">
            <a:extLst>
              <a:ext uri="{FF2B5EF4-FFF2-40B4-BE49-F238E27FC236}">
                <a16:creationId xmlns:a16="http://schemas.microsoft.com/office/drawing/2014/main" id="{7DF57D9D-48CF-1442-7904-C7DFBEC205B9}"/>
              </a:ext>
            </a:extLst>
          </p:cNvPr>
          <p:cNvSpPr txBox="1">
            <a:spLocks/>
          </p:cNvSpPr>
          <p:nvPr/>
        </p:nvSpPr>
        <p:spPr bwMode="auto">
          <a:xfrm>
            <a:off x="1310472" y="2915033"/>
            <a:ext cx="11198889" cy="26131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pitchFamily="34"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pitchFamily="34"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pitchFamily="2" charset="2"/>
              <a:buChar char="n"/>
              <a:defRPr sz="2000">
                <a:solidFill>
                  <a:schemeClr val="tx1"/>
                </a:solidFill>
                <a:latin typeface="Arial Narrow" pitchFamily="34" charset="0"/>
              </a:defRPr>
            </a:lvl3pPr>
            <a:lvl4pPr marL="2133547" indent="-304792" algn="l" rtl="0" eaLnBrk="1" fontAlgn="base" hangingPunct="1">
              <a:spcBef>
                <a:spcPct val="20000"/>
              </a:spcBef>
              <a:spcAft>
                <a:spcPct val="0"/>
              </a:spcAft>
              <a:buClr>
                <a:schemeClr val="tx1"/>
              </a:buClr>
              <a:buSzPct val="55000"/>
              <a:buFont typeface="Wingdings" pitchFamily="2" charset="2"/>
              <a:buChar char="n"/>
              <a:defRPr sz="1800">
                <a:solidFill>
                  <a:schemeClr val="tx1"/>
                </a:solidFill>
                <a:latin typeface="Arial Narrow" pitchFamily="34" charset="0"/>
              </a:defRPr>
            </a:lvl4pPr>
            <a:lvl5pPr marL="2743131" indent="-304792" algn="l" rtl="0" eaLnBrk="1" fontAlgn="base" hangingPunct="1">
              <a:spcBef>
                <a:spcPct val="20000"/>
              </a:spcBef>
              <a:spcAft>
                <a:spcPct val="0"/>
              </a:spcAft>
              <a:buClr>
                <a:schemeClr val="tx1"/>
              </a:buClr>
              <a:buSzPct val="50000"/>
              <a:buFont typeface="Wingdings" pitchFamily="2" charset="2"/>
              <a:buChar char="n"/>
              <a:defRPr sz="1800">
                <a:solidFill>
                  <a:schemeClr val="tx1"/>
                </a:solidFill>
                <a:latin typeface="Arial Narrow" pitchFamily="34" charset="0"/>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609585" lvl="1" indent="0">
              <a:buNone/>
            </a:pPr>
            <a:r>
              <a:rPr lang="en-US" sz="1800">
                <a:solidFill>
                  <a:schemeClr val="bg1">
                    <a:lumMod val="85000"/>
                  </a:schemeClr>
                </a:solidFill>
                <a:latin typeface="Arial Narrow" panose="020B0606020202030204" pitchFamily="34" charset="0"/>
              </a:rPr>
              <a:t>Average MPH			</a:t>
            </a:r>
            <a:r>
              <a:rPr lang="en-US" sz="1800" b="1">
                <a:latin typeface="Arial Narrow" panose="020B0606020202030204" pitchFamily="34" charset="0"/>
              </a:rPr>
              <a:t>Average MPH </a:t>
            </a:r>
            <a:r>
              <a:rPr lang="en-US" sz="1800">
                <a:solidFill>
                  <a:schemeClr val="bg1">
                    <a:lumMod val="85000"/>
                  </a:schemeClr>
                </a:solidFill>
                <a:latin typeface="Arial Narrow" panose="020B0606020202030204" pitchFamily="34" charset="0"/>
              </a:rPr>
              <a:t>			</a:t>
            </a:r>
            <a:r>
              <a:rPr lang="en-US" sz="1800" b="1"/>
              <a:t>Average MPH </a:t>
            </a:r>
            <a:r>
              <a:rPr lang="en-US" sz="1800">
                <a:solidFill>
                  <a:schemeClr val="bg1">
                    <a:lumMod val="85000"/>
                  </a:schemeClr>
                </a:solidFill>
                <a:latin typeface="Arial Narrow" panose="020B0606020202030204" pitchFamily="34" charset="0"/>
              </a:rPr>
              <a:t>		</a:t>
            </a:r>
          </a:p>
          <a:p>
            <a:pPr marL="609585" lvl="1" indent="0">
              <a:buNone/>
            </a:pPr>
            <a:r>
              <a:rPr lang="en-US" sz="1800" b="1">
                <a:latin typeface="Arial Narrow" panose="020B0606020202030204" pitchFamily="34" charset="0"/>
              </a:rPr>
              <a:t>Times Off Road		Times Off Road			</a:t>
            </a:r>
            <a:r>
              <a:rPr lang="en-US" sz="1800">
                <a:solidFill>
                  <a:schemeClr val="bg1">
                    <a:lumMod val="85000"/>
                  </a:schemeClr>
                </a:solidFill>
              </a:rPr>
              <a:t>Times Off Road</a:t>
            </a:r>
          </a:p>
          <a:p>
            <a:pPr marL="609585" lvl="1" indent="0">
              <a:buNone/>
            </a:pPr>
            <a:r>
              <a:rPr lang="en-US" sz="1800" b="1">
                <a:latin typeface="Arial Narrow" panose="020B0606020202030204" pitchFamily="34" charset="0"/>
              </a:rPr>
              <a:t>Resets			</a:t>
            </a:r>
            <a:r>
              <a:rPr lang="en-US" sz="1800" b="1"/>
              <a:t>Resets</a:t>
            </a:r>
            <a:r>
              <a:rPr lang="en-US" sz="1800" b="1">
                <a:latin typeface="Arial Narrow" panose="020B0606020202030204" pitchFamily="34" charset="0"/>
              </a:rPr>
              <a:t>				Resets</a:t>
            </a:r>
          </a:p>
          <a:p>
            <a:pPr marL="609585" lvl="1" indent="0">
              <a:buNone/>
            </a:pPr>
            <a:r>
              <a:rPr kumimoji="0" lang="en-US" sz="1800" b="1" i="0" u="none" strike="noStrike" kern="0" cap="none" spc="0" normalizeH="0" baseline="0" noProof="0">
                <a:ln>
                  <a:noFill/>
                </a:ln>
                <a:solidFill>
                  <a:srgbClr val="000000"/>
                </a:solidFill>
                <a:effectLst/>
                <a:uLnTx/>
                <a:uFillTx/>
                <a:latin typeface="Arial Narrow" panose="020B0606020202030204" pitchFamily="34" charset="0"/>
              </a:rPr>
              <a:t>Percent Correct		</a:t>
            </a:r>
            <a:r>
              <a:rPr lang="en-US" sz="1800">
                <a:solidFill>
                  <a:schemeClr val="bg1">
                    <a:lumMod val="85000"/>
                  </a:schemeClr>
                </a:solidFill>
              </a:rPr>
              <a:t>Percent Correct</a:t>
            </a:r>
            <a:r>
              <a:rPr kumimoji="0" lang="en-US" sz="1800" b="1" i="0" u="none" strike="noStrike" kern="0" cap="none" spc="0" normalizeH="0" baseline="0" noProof="0">
                <a:ln>
                  <a:noFill/>
                </a:ln>
                <a:solidFill>
                  <a:srgbClr val="000000"/>
                </a:solidFill>
                <a:effectLst/>
                <a:uLnTx/>
                <a:uFillTx/>
                <a:latin typeface="Arial Narrow" panose="020B0606020202030204" pitchFamily="34" charset="0"/>
              </a:rPr>
              <a:t>			</a:t>
            </a:r>
            <a:r>
              <a:rPr lang="en-US" sz="1800">
                <a:solidFill>
                  <a:schemeClr val="bg1">
                    <a:lumMod val="85000"/>
                  </a:schemeClr>
                </a:solidFill>
              </a:rPr>
              <a:t>Percent Correct</a:t>
            </a:r>
          </a:p>
          <a:p>
            <a:pPr marL="609585" lvl="1" indent="0">
              <a:buNone/>
            </a:pPr>
            <a:r>
              <a:rPr lang="en-US" sz="1800">
                <a:solidFill>
                  <a:schemeClr val="bg1">
                    <a:lumMod val="85000"/>
                  </a:schemeClr>
                </a:solidFill>
                <a:latin typeface="Arial Narrow" panose="020B0606020202030204" pitchFamily="34" charset="0"/>
              </a:rPr>
              <a:t>Polar HR			Polar HR				Polar HR</a:t>
            </a:r>
          </a:p>
          <a:p>
            <a:pPr marL="609585" lvl="1" indent="0">
              <a:buNone/>
            </a:pPr>
            <a:r>
              <a:rPr lang="en-US" sz="1800" err="1">
                <a:solidFill>
                  <a:schemeClr val="bg1">
                    <a:lumMod val="85000"/>
                  </a:schemeClr>
                </a:solidFill>
                <a:latin typeface="Arial Narrow" panose="020B0606020202030204" pitchFamily="34" charset="0"/>
              </a:rPr>
              <a:t>fNIRS</a:t>
            </a:r>
            <a:r>
              <a:rPr lang="en-US" sz="1800">
                <a:solidFill>
                  <a:schemeClr val="bg1">
                    <a:lumMod val="85000"/>
                  </a:schemeClr>
                </a:solidFill>
                <a:latin typeface="Arial Narrow" panose="020B0606020202030204" pitchFamily="34" charset="0"/>
              </a:rPr>
              <a:t> HBD			</a:t>
            </a:r>
            <a:r>
              <a:rPr lang="en-US" sz="1800" b="1" err="1"/>
              <a:t>fNIRS</a:t>
            </a:r>
            <a:r>
              <a:rPr lang="en-US" sz="1800" b="1"/>
              <a:t> HBD	</a:t>
            </a:r>
            <a:r>
              <a:rPr lang="en-US" sz="1800">
                <a:solidFill>
                  <a:schemeClr val="bg1">
                    <a:lumMod val="85000"/>
                  </a:schemeClr>
                </a:solidFill>
                <a:latin typeface="Arial Narrow" panose="020B0606020202030204" pitchFamily="34" charset="0"/>
              </a:rPr>
              <a:t>		</a:t>
            </a:r>
            <a:r>
              <a:rPr lang="en-US" sz="1800" err="1">
                <a:solidFill>
                  <a:schemeClr val="bg1">
                    <a:lumMod val="85000"/>
                  </a:schemeClr>
                </a:solidFill>
                <a:latin typeface="Arial Narrow" panose="020B0606020202030204" pitchFamily="34" charset="0"/>
              </a:rPr>
              <a:t>fNIRS</a:t>
            </a:r>
            <a:r>
              <a:rPr lang="en-US" sz="1800">
                <a:solidFill>
                  <a:schemeClr val="bg1">
                    <a:lumMod val="85000"/>
                  </a:schemeClr>
                </a:solidFill>
                <a:latin typeface="Arial Narrow" panose="020B0606020202030204" pitchFamily="34" charset="0"/>
              </a:rPr>
              <a:t> HBD</a:t>
            </a:r>
          </a:p>
          <a:p>
            <a:pPr marL="609585" lvl="1" indent="0">
              <a:buNone/>
            </a:pPr>
            <a:r>
              <a:rPr lang="en-US" sz="1800" err="1">
                <a:solidFill>
                  <a:schemeClr val="bg1">
                    <a:lumMod val="85000"/>
                  </a:schemeClr>
                </a:solidFill>
                <a:latin typeface="Arial Narrow" panose="020B0606020202030204" pitchFamily="34" charset="0"/>
              </a:rPr>
              <a:t>fNIRS</a:t>
            </a:r>
            <a:r>
              <a:rPr lang="en-US" sz="1800">
                <a:solidFill>
                  <a:schemeClr val="bg1">
                    <a:lumMod val="85000"/>
                  </a:schemeClr>
                </a:solidFill>
                <a:latin typeface="Arial Narrow" panose="020B0606020202030204" pitchFamily="34" charset="0"/>
              </a:rPr>
              <a:t> HBO2			</a:t>
            </a:r>
            <a:r>
              <a:rPr lang="en-US" sz="1800" b="1" err="1"/>
              <a:t>fNIRS</a:t>
            </a:r>
            <a:r>
              <a:rPr lang="en-US" sz="1800" b="1"/>
              <a:t> HBO2</a:t>
            </a:r>
            <a:r>
              <a:rPr lang="en-US" sz="1800">
                <a:solidFill>
                  <a:schemeClr val="bg1">
                    <a:lumMod val="85000"/>
                  </a:schemeClr>
                </a:solidFill>
                <a:latin typeface="Arial Narrow" panose="020B0606020202030204" pitchFamily="34" charset="0"/>
              </a:rPr>
              <a:t>			</a:t>
            </a:r>
            <a:r>
              <a:rPr lang="en-US" sz="1800" err="1">
                <a:solidFill>
                  <a:schemeClr val="bg1">
                    <a:lumMod val="85000"/>
                  </a:schemeClr>
                </a:solidFill>
                <a:latin typeface="Arial Narrow" panose="020B0606020202030204" pitchFamily="34" charset="0"/>
              </a:rPr>
              <a:t>fNIRS</a:t>
            </a:r>
            <a:r>
              <a:rPr lang="en-US" sz="1800">
                <a:solidFill>
                  <a:schemeClr val="bg1">
                    <a:lumMod val="85000"/>
                  </a:schemeClr>
                </a:solidFill>
                <a:latin typeface="Arial Narrow" panose="020B0606020202030204" pitchFamily="34" charset="0"/>
              </a:rPr>
              <a:t> HBO2</a:t>
            </a:r>
          </a:p>
          <a:p>
            <a:pPr marL="609585" lvl="1" indent="0">
              <a:buNone/>
            </a:pPr>
            <a:r>
              <a:rPr lang="en-US" sz="1800" b="1">
                <a:latin typeface="Arial Narrow" panose="020B0606020202030204" pitchFamily="34" charset="0"/>
              </a:rPr>
              <a:t>NASA TLX			</a:t>
            </a:r>
            <a:r>
              <a:rPr lang="en-US" sz="1800">
                <a:solidFill>
                  <a:schemeClr val="bg1">
                    <a:lumMod val="85000"/>
                  </a:schemeClr>
                </a:solidFill>
              </a:rPr>
              <a:t>NASA TLX</a:t>
            </a:r>
            <a:r>
              <a:rPr lang="en-US" sz="1800" b="1">
                <a:latin typeface="Arial Narrow" panose="020B0606020202030204" pitchFamily="34" charset="0"/>
              </a:rPr>
              <a:t>				</a:t>
            </a:r>
            <a:r>
              <a:rPr lang="en-US" sz="1800">
                <a:solidFill>
                  <a:schemeClr val="bg1">
                    <a:lumMod val="85000"/>
                  </a:schemeClr>
                </a:solidFill>
              </a:rPr>
              <a:t>NASA TLX</a:t>
            </a:r>
          </a:p>
        </p:txBody>
      </p:sp>
      <p:sp>
        <p:nvSpPr>
          <p:cNvPr id="13" name="Content Placeholder 6">
            <a:extLst>
              <a:ext uri="{FF2B5EF4-FFF2-40B4-BE49-F238E27FC236}">
                <a16:creationId xmlns:a16="http://schemas.microsoft.com/office/drawing/2014/main" id="{BD2E09D2-C6EC-9E13-B484-4C4B17819896}"/>
              </a:ext>
            </a:extLst>
          </p:cNvPr>
          <p:cNvSpPr txBox="1">
            <a:spLocks/>
          </p:cNvSpPr>
          <p:nvPr/>
        </p:nvSpPr>
        <p:spPr bwMode="auto">
          <a:xfrm>
            <a:off x="553121" y="5529311"/>
            <a:ext cx="11002039" cy="9144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pitchFamily="34"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pitchFamily="34"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pitchFamily="2" charset="2"/>
              <a:buChar char="n"/>
              <a:defRPr sz="2000">
                <a:solidFill>
                  <a:schemeClr val="tx1"/>
                </a:solidFill>
                <a:latin typeface="Arial Narrow" pitchFamily="34" charset="0"/>
              </a:defRPr>
            </a:lvl3pPr>
            <a:lvl4pPr marL="2133547" indent="-304792" algn="l" rtl="0" eaLnBrk="1" fontAlgn="base" hangingPunct="1">
              <a:spcBef>
                <a:spcPct val="20000"/>
              </a:spcBef>
              <a:spcAft>
                <a:spcPct val="0"/>
              </a:spcAft>
              <a:buClr>
                <a:schemeClr val="tx1"/>
              </a:buClr>
              <a:buSzPct val="55000"/>
              <a:buFont typeface="Wingdings" pitchFamily="2" charset="2"/>
              <a:buChar char="n"/>
              <a:defRPr sz="1800">
                <a:solidFill>
                  <a:schemeClr val="tx1"/>
                </a:solidFill>
                <a:latin typeface="Arial Narrow" pitchFamily="34" charset="0"/>
              </a:defRPr>
            </a:lvl4pPr>
            <a:lvl5pPr marL="2743131" indent="-304792" algn="l" rtl="0" eaLnBrk="1" fontAlgn="base" hangingPunct="1">
              <a:spcBef>
                <a:spcPct val="20000"/>
              </a:spcBef>
              <a:spcAft>
                <a:spcPct val="0"/>
              </a:spcAft>
              <a:buClr>
                <a:schemeClr val="tx1"/>
              </a:buClr>
              <a:buSzPct val="50000"/>
              <a:buFont typeface="Wingdings" pitchFamily="2" charset="2"/>
              <a:buChar char="n"/>
              <a:defRPr sz="1800">
                <a:solidFill>
                  <a:schemeClr val="tx1"/>
                </a:solidFill>
                <a:latin typeface="Arial Narrow" pitchFamily="34" charset="0"/>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a:t>This suggests that fNIRS (HBD and HBO2) may be an ideal candidate that translates from the laboratory to an applied operational setting.</a:t>
            </a:r>
          </a:p>
          <a:p>
            <a:endParaRPr lang="en-US" kern="0"/>
          </a:p>
          <a:p>
            <a:endParaRPr lang="en-US" kern="0"/>
          </a:p>
          <a:p>
            <a:endParaRPr lang="en-US" kern="0"/>
          </a:p>
        </p:txBody>
      </p:sp>
      <p:pic>
        <p:nvPicPr>
          <p:cNvPr id="19" name="Content Placeholder 16" descr="Steering Wheel with solid fill">
            <a:extLst>
              <a:ext uri="{FF2B5EF4-FFF2-40B4-BE49-F238E27FC236}">
                <a16:creationId xmlns:a16="http://schemas.microsoft.com/office/drawing/2014/main" id="{591D5A7B-35D2-F91A-C12E-76D12053B3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auto">
          <a:xfrm>
            <a:off x="8027000" y="2398537"/>
            <a:ext cx="622772" cy="622772"/>
          </a:xfrm>
          <a:prstGeom prst="rect">
            <a:avLst/>
          </a:prstGeom>
          <a:noFill/>
          <a:ln w="9525">
            <a:noFill/>
            <a:miter lim="800000"/>
            <a:headEnd/>
            <a:tailEnd/>
          </a:ln>
          <a:effectLst/>
        </p:spPr>
      </p:pic>
      <p:pic>
        <p:nvPicPr>
          <p:cNvPr id="20" name="Graphic 19" descr="Scared face outline with solid fill">
            <a:extLst>
              <a:ext uri="{FF2B5EF4-FFF2-40B4-BE49-F238E27FC236}">
                <a16:creationId xmlns:a16="http://schemas.microsoft.com/office/drawing/2014/main" id="{0E9156BB-9F8D-50C4-FAE7-7918E4220E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27236" y="2398537"/>
            <a:ext cx="622772" cy="622772"/>
          </a:xfrm>
          <a:prstGeom prst="rect">
            <a:avLst/>
          </a:prstGeom>
        </p:spPr>
      </p:pic>
    </p:spTree>
    <p:extLst>
      <p:ext uri="{BB962C8B-B14F-4D97-AF65-F5344CB8AC3E}">
        <p14:creationId xmlns:p14="http://schemas.microsoft.com/office/powerpoint/2010/main" val="3722687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2B0D29E-3DEC-A0CA-83A6-D72FB884606A}"/>
              </a:ext>
            </a:extLst>
          </p:cNvPr>
          <p:cNvSpPr>
            <a:spLocks noGrp="1"/>
          </p:cNvSpPr>
          <p:nvPr>
            <p:ph type="sldNum" sz="quarter" idx="10"/>
          </p:nvPr>
        </p:nvSpPr>
        <p:spPr/>
        <p:txBody>
          <a:bodyPr/>
          <a:lstStyle/>
          <a:p>
            <a:pPr>
              <a:defRPr/>
            </a:pPr>
            <a:fld id="{D68E8870-17DE-45C4-A8DD-7644B2422933}" type="slidenum">
              <a:rPr lang="en-US" smtClean="0"/>
              <a:pPr>
                <a:defRPr/>
              </a:pPr>
              <a:t>15</a:t>
            </a:fld>
            <a:endParaRPr lang="en-US"/>
          </a:p>
        </p:txBody>
      </p:sp>
      <p:sp>
        <p:nvSpPr>
          <p:cNvPr id="6" name="Title 5">
            <a:extLst>
              <a:ext uri="{FF2B5EF4-FFF2-40B4-BE49-F238E27FC236}">
                <a16:creationId xmlns:a16="http://schemas.microsoft.com/office/drawing/2014/main" id="{187B9491-781D-D5E0-2792-DB39E30A1E22}"/>
              </a:ext>
            </a:extLst>
          </p:cNvPr>
          <p:cNvSpPr>
            <a:spLocks noGrp="1"/>
          </p:cNvSpPr>
          <p:nvPr>
            <p:ph type="title"/>
          </p:nvPr>
        </p:nvSpPr>
        <p:spPr/>
        <p:txBody>
          <a:bodyPr/>
          <a:lstStyle/>
          <a:p>
            <a:r>
              <a:rPr lang="en-US"/>
              <a:t>Discussion – Limitations</a:t>
            </a:r>
          </a:p>
        </p:txBody>
      </p:sp>
      <p:sp>
        <p:nvSpPr>
          <p:cNvPr id="7" name="Content Placeholder 6">
            <a:extLst>
              <a:ext uri="{FF2B5EF4-FFF2-40B4-BE49-F238E27FC236}">
                <a16:creationId xmlns:a16="http://schemas.microsoft.com/office/drawing/2014/main" id="{D3C1FC02-E05A-8DE2-400C-42C48B0CC0E2}"/>
              </a:ext>
            </a:extLst>
          </p:cNvPr>
          <p:cNvSpPr>
            <a:spLocks noGrp="1"/>
          </p:cNvSpPr>
          <p:nvPr>
            <p:ph sz="quarter" idx="11"/>
          </p:nvPr>
        </p:nvSpPr>
        <p:spPr>
          <a:xfrm>
            <a:off x="296309" y="1116434"/>
            <a:ext cx="11618259" cy="3279341"/>
          </a:xfrm>
        </p:spPr>
        <p:txBody>
          <a:bodyPr/>
          <a:lstStyle/>
          <a:p>
            <a:pPr marL="0" indent="0">
              <a:buNone/>
            </a:pPr>
            <a:r>
              <a:rPr lang="en-US"/>
              <a:t>Multiple significant correlations with task and study design despite attempts to limit them.</a:t>
            </a:r>
          </a:p>
          <a:p>
            <a:r>
              <a:rPr lang="en-US" sz="2400"/>
              <a:t>NASA TLX, Percent Correct, Times Off Road, and number of Road Resets were statistically significantly impacted by the type of task due to:</a:t>
            </a:r>
          </a:p>
        </p:txBody>
      </p:sp>
      <p:pic>
        <p:nvPicPr>
          <p:cNvPr id="3" name="Graphic 2" descr="Eye outline">
            <a:extLst>
              <a:ext uri="{FF2B5EF4-FFF2-40B4-BE49-F238E27FC236}">
                <a16:creationId xmlns:a16="http://schemas.microsoft.com/office/drawing/2014/main" id="{BA2082C3-9391-1DA2-552C-A2C5E0244E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9640" y="2849604"/>
            <a:ext cx="1550612" cy="1550612"/>
          </a:xfrm>
          <a:prstGeom prst="rect">
            <a:avLst/>
          </a:prstGeom>
        </p:spPr>
      </p:pic>
      <p:pic>
        <p:nvPicPr>
          <p:cNvPr id="9" name="Graphic 8" descr="Maple Leaf outline">
            <a:extLst>
              <a:ext uri="{FF2B5EF4-FFF2-40B4-BE49-F238E27FC236}">
                <a16:creationId xmlns:a16="http://schemas.microsoft.com/office/drawing/2014/main" id="{3398FB75-64BC-BA7A-70E3-051A973928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43344" y="2649391"/>
            <a:ext cx="914400" cy="914400"/>
          </a:xfrm>
          <a:prstGeom prst="rect">
            <a:avLst/>
          </a:prstGeom>
        </p:spPr>
      </p:pic>
      <p:pic>
        <p:nvPicPr>
          <p:cNvPr id="15" name="Graphic 14" descr="Holly outline">
            <a:extLst>
              <a:ext uri="{FF2B5EF4-FFF2-40B4-BE49-F238E27FC236}">
                <a16:creationId xmlns:a16="http://schemas.microsoft.com/office/drawing/2014/main" id="{3019D04E-F6D1-7512-1AFD-167CD357C2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99786" y="2657292"/>
            <a:ext cx="914400" cy="914400"/>
          </a:xfrm>
          <a:prstGeom prst="rect">
            <a:avLst/>
          </a:prstGeom>
        </p:spPr>
      </p:pic>
      <p:pic>
        <p:nvPicPr>
          <p:cNvPr id="17" name="Graphic 16" descr="Road outline">
            <a:extLst>
              <a:ext uri="{FF2B5EF4-FFF2-40B4-BE49-F238E27FC236}">
                <a16:creationId xmlns:a16="http://schemas.microsoft.com/office/drawing/2014/main" id="{DBDCCF65-D431-6CA9-4E28-FE19BB1089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10184" y="3481375"/>
            <a:ext cx="914400" cy="914400"/>
          </a:xfrm>
          <a:prstGeom prst="rect">
            <a:avLst/>
          </a:prstGeom>
        </p:spPr>
      </p:pic>
      <p:pic>
        <p:nvPicPr>
          <p:cNvPr id="19" name="Graphic 18" descr="Warning outline">
            <a:extLst>
              <a:ext uri="{FF2B5EF4-FFF2-40B4-BE49-F238E27FC236}">
                <a16:creationId xmlns:a16="http://schemas.microsoft.com/office/drawing/2014/main" id="{88D37B92-C365-EDBD-9F5C-45F65E54A7A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10184" y="2533274"/>
            <a:ext cx="914400" cy="914400"/>
          </a:xfrm>
          <a:prstGeom prst="rect">
            <a:avLst/>
          </a:prstGeom>
        </p:spPr>
      </p:pic>
      <p:pic>
        <p:nvPicPr>
          <p:cNvPr id="21" name="Graphic 20" descr="Siren outline">
            <a:extLst>
              <a:ext uri="{FF2B5EF4-FFF2-40B4-BE49-F238E27FC236}">
                <a16:creationId xmlns:a16="http://schemas.microsoft.com/office/drawing/2014/main" id="{6CF9F201-1615-F7C6-4AEC-30627AFBD7E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444108" y="3061163"/>
            <a:ext cx="914400" cy="914400"/>
          </a:xfrm>
          <a:prstGeom prst="rect">
            <a:avLst/>
          </a:prstGeom>
        </p:spPr>
      </p:pic>
      <p:sp>
        <p:nvSpPr>
          <p:cNvPr id="22" name="Content Placeholder 6">
            <a:extLst>
              <a:ext uri="{FF2B5EF4-FFF2-40B4-BE49-F238E27FC236}">
                <a16:creationId xmlns:a16="http://schemas.microsoft.com/office/drawing/2014/main" id="{3D53F83B-53AB-206D-6066-586CF1B02E12}"/>
              </a:ext>
            </a:extLst>
          </p:cNvPr>
          <p:cNvSpPr txBox="1">
            <a:spLocks/>
          </p:cNvSpPr>
          <p:nvPr/>
        </p:nvSpPr>
        <p:spPr bwMode="auto">
          <a:xfrm>
            <a:off x="1161171" y="4482761"/>
            <a:ext cx="4294156" cy="19994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152397" indent="0">
              <a:buNone/>
            </a:pPr>
            <a:r>
              <a:rPr lang="en-US" sz="2000" u="sng" kern="0"/>
              <a:t>Perceptions of difficulty </a:t>
            </a:r>
          </a:p>
          <a:p>
            <a:pPr marL="495297" indent="-342900"/>
            <a:r>
              <a:rPr lang="en-US" sz="2000" kern="0"/>
              <a:t>Tasks with more components are subjectively perceived as more difficult than tasks with less components even when performance is comparable.</a:t>
            </a:r>
          </a:p>
        </p:txBody>
      </p:sp>
      <p:sp>
        <p:nvSpPr>
          <p:cNvPr id="23" name="Content Placeholder 6">
            <a:extLst>
              <a:ext uri="{FF2B5EF4-FFF2-40B4-BE49-F238E27FC236}">
                <a16:creationId xmlns:a16="http://schemas.microsoft.com/office/drawing/2014/main" id="{AEB8A71A-E5B5-09CC-0C5B-79A84D58F8ED}"/>
              </a:ext>
            </a:extLst>
          </p:cNvPr>
          <p:cNvSpPr txBox="1">
            <a:spLocks/>
          </p:cNvSpPr>
          <p:nvPr/>
        </p:nvSpPr>
        <p:spPr bwMode="auto">
          <a:xfrm>
            <a:off x="6510180" y="4521354"/>
            <a:ext cx="4295128" cy="18620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152397" indent="0">
              <a:buNone/>
            </a:pPr>
            <a:r>
              <a:rPr lang="en-US" sz="2000" u="sng"/>
              <a:t>Slight variations in the structure of task </a:t>
            </a:r>
          </a:p>
          <a:p>
            <a:pPr marL="495297" indent="-342900"/>
            <a:r>
              <a:rPr lang="en-US" sz="2000"/>
              <a:t>How performance is scored</a:t>
            </a:r>
          </a:p>
          <a:p>
            <a:pPr marL="495297" indent="-342900"/>
            <a:r>
              <a:rPr lang="en-US" sz="2000"/>
              <a:t>Response modality</a:t>
            </a:r>
          </a:p>
          <a:p>
            <a:pPr marL="495297" indent="-342900"/>
            <a:r>
              <a:rPr lang="en-US" sz="2000"/>
              <a:t>Differences in adaptation interventions</a:t>
            </a:r>
          </a:p>
        </p:txBody>
      </p:sp>
      <p:pic>
        <p:nvPicPr>
          <p:cNvPr id="24" name="Graphic 23" descr="Maple Leaf outline">
            <a:extLst>
              <a:ext uri="{FF2B5EF4-FFF2-40B4-BE49-F238E27FC236}">
                <a16:creationId xmlns:a16="http://schemas.microsoft.com/office/drawing/2014/main" id="{81E2EA4A-A302-F160-F1D0-944D780F9EF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699786" y="3568361"/>
            <a:ext cx="914400" cy="914400"/>
          </a:xfrm>
          <a:prstGeom prst="rect">
            <a:avLst/>
          </a:prstGeom>
        </p:spPr>
      </p:pic>
      <p:pic>
        <p:nvPicPr>
          <p:cNvPr id="25" name="Graphic 24" descr="Holly outline">
            <a:extLst>
              <a:ext uri="{FF2B5EF4-FFF2-40B4-BE49-F238E27FC236}">
                <a16:creationId xmlns:a16="http://schemas.microsoft.com/office/drawing/2014/main" id="{B4A26F9F-5CED-E7B9-8747-1F3AF31DEBC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743344" y="3544161"/>
            <a:ext cx="914400" cy="914400"/>
          </a:xfrm>
          <a:prstGeom prst="rect">
            <a:avLst/>
          </a:prstGeom>
        </p:spPr>
      </p:pic>
    </p:spTree>
    <p:extLst>
      <p:ext uri="{BB962C8B-B14F-4D97-AF65-F5344CB8AC3E}">
        <p14:creationId xmlns:p14="http://schemas.microsoft.com/office/powerpoint/2010/main" val="226689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255D31E-1D70-8062-4CD8-197B022852EF}"/>
              </a:ext>
            </a:extLst>
          </p:cNvPr>
          <p:cNvSpPr txBox="1"/>
          <p:nvPr/>
        </p:nvSpPr>
        <p:spPr>
          <a:xfrm>
            <a:off x="2738970" y="5480926"/>
            <a:ext cx="458780" cy="584775"/>
          </a:xfrm>
          <a:prstGeom prst="rect">
            <a:avLst/>
          </a:prstGeom>
          <a:noFill/>
        </p:spPr>
        <p:txBody>
          <a:bodyPr wrap="none" rtlCol="0">
            <a:spAutoFit/>
          </a:bodyPr>
          <a:lstStyle/>
          <a:p>
            <a:r>
              <a:rPr lang="el-GR" b="0" i="0">
                <a:solidFill>
                  <a:srgbClr val="1F1F1F"/>
                </a:solidFill>
                <a:effectLst/>
                <a:highlight>
                  <a:srgbClr val="FFFFFF"/>
                </a:highlight>
                <a:latin typeface="Arial" panose="020B0604020202020204" pitchFamily="34" charset="0"/>
                <a:cs typeface="Arial" panose="020B0604020202020204" pitchFamily="34" charset="0"/>
              </a:rPr>
              <a:t>Δ</a:t>
            </a:r>
            <a:endParaRPr lang="en-US">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D3C1FC02-E05A-8DE2-400C-42C48B0CC0E2}"/>
              </a:ext>
            </a:extLst>
          </p:cNvPr>
          <p:cNvSpPr>
            <a:spLocks noGrp="1"/>
          </p:cNvSpPr>
          <p:nvPr>
            <p:ph sz="quarter" idx="11"/>
          </p:nvPr>
        </p:nvSpPr>
        <p:spPr>
          <a:xfrm>
            <a:off x="480132" y="1046716"/>
            <a:ext cx="11250613" cy="3409378"/>
          </a:xfrm>
        </p:spPr>
        <p:txBody>
          <a:bodyPr/>
          <a:lstStyle/>
          <a:p>
            <a:r>
              <a:rPr lang="en-US"/>
              <a:t>HR was non-significant.</a:t>
            </a:r>
          </a:p>
          <a:p>
            <a:pPr lvl="1"/>
            <a:r>
              <a:rPr lang="en-US"/>
              <a:t>This finding conflicts with past research detailing a linked relationship between the construct of mental workload and various heart related measures (</a:t>
            </a:r>
            <a:r>
              <a:rPr lang="en-US" err="1"/>
              <a:t>Mehler</a:t>
            </a:r>
            <a:r>
              <a:rPr lang="en-US"/>
              <a:t> et al., 2009).</a:t>
            </a:r>
          </a:p>
          <a:p>
            <a:pPr lvl="2"/>
            <a:r>
              <a:rPr lang="en-US" sz="2200"/>
              <a:t>Heart rate is likely sensitive to these independent variables but is too diluted from noise caused by other factors. </a:t>
            </a:r>
          </a:p>
          <a:p>
            <a:pPr lvl="2"/>
            <a:r>
              <a:rPr lang="en-US" sz="2200"/>
              <a:t>Heart rate can be impacted by many different things including factors external to the experiment like outside clamor and prior stimulant use, and internal factors such as perceived stress and the shaking of the steering wheel.</a:t>
            </a:r>
          </a:p>
          <a:p>
            <a:pPr lvl="2"/>
            <a:endParaRPr lang="en-US"/>
          </a:p>
        </p:txBody>
      </p:sp>
      <p:sp>
        <p:nvSpPr>
          <p:cNvPr id="5" name="Slide Number Placeholder 4">
            <a:extLst>
              <a:ext uri="{FF2B5EF4-FFF2-40B4-BE49-F238E27FC236}">
                <a16:creationId xmlns:a16="http://schemas.microsoft.com/office/drawing/2014/main" id="{12B0D29E-3DEC-A0CA-83A6-D72FB884606A}"/>
              </a:ext>
            </a:extLst>
          </p:cNvPr>
          <p:cNvSpPr>
            <a:spLocks noGrp="1"/>
          </p:cNvSpPr>
          <p:nvPr>
            <p:ph type="sldNum" sz="quarter" idx="10"/>
          </p:nvPr>
        </p:nvSpPr>
        <p:spPr/>
        <p:txBody>
          <a:bodyPr/>
          <a:lstStyle/>
          <a:p>
            <a:pPr>
              <a:defRPr/>
            </a:pPr>
            <a:fld id="{D68E8870-17DE-45C4-A8DD-7644B2422933}" type="slidenum">
              <a:rPr lang="en-US" smtClean="0"/>
              <a:pPr>
                <a:defRPr/>
              </a:pPr>
              <a:t>16</a:t>
            </a:fld>
            <a:endParaRPr lang="en-US"/>
          </a:p>
        </p:txBody>
      </p:sp>
      <p:sp>
        <p:nvSpPr>
          <p:cNvPr id="6" name="Title 5">
            <a:extLst>
              <a:ext uri="{FF2B5EF4-FFF2-40B4-BE49-F238E27FC236}">
                <a16:creationId xmlns:a16="http://schemas.microsoft.com/office/drawing/2014/main" id="{187B9491-781D-D5E0-2792-DB39E30A1E22}"/>
              </a:ext>
            </a:extLst>
          </p:cNvPr>
          <p:cNvSpPr>
            <a:spLocks noGrp="1"/>
          </p:cNvSpPr>
          <p:nvPr>
            <p:ph type="title"/>
          </p:nvPr>
        </p:nvSpPr>
        <p:spPr/>
        <p:txBody>
          <a:bodyPr/>
          <a:lstStyle/>
          <a:p>
            <a:r>
              <a:rPr lang="en-US"/>
              <a:t>Discussion – Limitations</a:t>
            </a:r>
          </a:p>
        </p:txBody>
      </p:sp>
      <p:pic>
        <p:nvPicPr>
          <p:cNvPr id="4" name="Graphic 3" descr="Heart organ outline">
            <a:extLst>
              <a:ext uri="{FF2B5EF4-FFF2-40B4-BE49-F238E27FC236}">
                <a16:creationId xmlns:a16="http://schemas.microsoft.com/office/drawing/2014/main" id="{F7E1C8EF-21C5-52C6-A059-4888554E17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970" y="4456094"/>
            <a:ext cx="1609607" cy="1609607"/>
          </a:xfrm>
          <a:prstGeom prst="rect">
            <a:avLst/>
          </a:prstGeom>
        </p:spPr>
      </p:pic>
      <p:pic>
        <p:nvPicPr>
          <p:cNvPr id="10" name="Graphic 9" descr="Latte Cup outline">
            <a:extLst>
              <a:ext uri="{FF2B5EF4-FFF2-40B4-BE49-F238E27FC236}">
                <a16:creationId xmlns:a16="http://schemas.microsoft.com/office/drawing/2014/main" id="{BB0EB15E-97F9-BB3D-68A6-2A7524BB61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26421" y="5064499"/>
            <a:ext cx="1206482" cy="1206482"/>
          </a:xfrm>
          <a:prstGeom prst="rect">
            <a:avLst/>
          </a:prstGeom>
        </p:spPr>
      </p:pic>
      <p:pic>
        <p:nvPicPr>
          <p:cNvPr id="12" name="Graphic 11" descr="Sound Medium outline">
            <a:extLst>
              <a:ext uri="{FF2B5EF4-FFF2-40B4-BE49-F238E27FC236}">
                <a16:creationId xmlns:a16="http://schemas.microsoft.com/office/drawing/2014/main" id="{84816F6D-65FE-2C0B-AE7A-B838FEAEDD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66495" y="4229659"/>
            <a:ext cx="1206482" cy="1206482"/>
          </a:xfrm>
          <a:prstGeom prst="rect">
            <a:avLst/>
          </a:prstGeom>
        </p:spPr>
      </p:pic>
      <p:pic>
        <p:nvPicPr>
          <p:cNvPr id="14" name="Graphic 13" descr="Steering Wheel outline">
            <a:extLst>
              <a:ext uri="{FF2B5EF4-FFF2-40B4-BE49-F238E27FC236}">
                <a16:creationId xmlns:a16="http://schemas.microsoft.com/office/drawing/2014/main" id="{FCF08D63-BA06-53D1-1190-0B47213F25B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61033" y="5076702"/>
            <a:ext cx="1206482" cy="1206482"/>
          </a:xfrm>
          <a:prstGeom prst="rect">
            <a:avLst/>
          </a:prstGeom>
        </p:spPr>
      </p:pic>
      <p:sp>
        <p:nvSpPr>
          <p:cNvPr id="18" name="Equals 17">
            <a:extLst>
              <a:ext uri="{FF2B5EF4-FFF2-40B4-BE49-F238E27FC236}">
                <a16:creationId xmlns:a16="http://schemas.microsoft.com/office/drawing/2014/main" id="{E1D417C6-6E5A-8FB1-A3B0-BF98C5CF5FC1}"/>
              </a:ext>
            </a:extLst>
          </p:cNvPr>
          <p:cNvSpPr/>
          <p:nvPr/>
        </p:nvSpPr>
        <p:spPr bwMode="auto">
          <a:xfrm>
            <a:off x="5068789" y="4913294"/>
            <a:ext cx="914400" cy="914400"/>
          </a:xfrm>
          <a:prstGeom prst="mathEqual">
            <a:avLst/>
          </a:prstGeom>
          <a:ln>
            <a:headEnd type="none" w="med" len="med"/>
            <a:tailEnd type="none" w="med" len="med"/>
          </a:ln>
        </p:spPr>
        <p:style>
          <a:lnRef idx="2">
            <a:schemeClr val="accent4">
              <a:shade val="15000"/>
            </a:schemeClr>
          </a:lnRef>
          <a:fillRef idx="1">
            <a:schemeClr val="accent4"/>
          </a:fillRef>
          <a:effectRef idx="0">
            <a:schemeClr val="accent4"/>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normalizeH="0" baseline="0">
              <a:ln w="0"/>
              <a:effectLst>
                <a:outerShdw blurRad="38100" dist="19050" dir="2700000" algn="tl" rotWithShape="0">
                  <a:schemeClr val="dk1">
                    <a:alpha val="40000"/>
                  </a:schemeClr>
                </a:outerShdw>
              </a:effectLst>
              <a:latin typeface="Tahoma" charset="0"/>
            </a:endParaRPr>
          </a:p>
        </p:txBody>
      </p:sp>
    </p:spTree>
    <p:extLst>
      <p:ext uri="{BB962C8B-B14F-4D97-AF65-F5344CB8AC3E}">
        <p14:creationId xmlns:p14="http://schemas.microsoft.com/office/powerpoint/2010/main" val="243984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2BAA1-727C-AC7D-C597-948E9E8D2EE9}"/>
              </a:ext>
            </a:extLst>
          </p:cNvPr>
          <p:cNvSpPr>
            <a:spLocks noGrp="1"/>
          </p:cNvSpPr>
          <p:nvPr>
            <p:ph sz="quarter" idx="11"/>
          </p:nvPr>
        </p:nvSpPr>
        <p:spPr>
          <a:xfrm>
            <a:off x="480132" y="1046715"/>
            <a:ext cx="9137204" cy="5075237"/>
          </a:xfrm>
        </p:spPr>
        <p:txBody>
          <a:bodyPr/>
          <a:lstStyle/>
          <a:p>
            <a:pPr marL="0" indent="0">
              <a:buNone/>
            </a:pPr>
            <a:r>
              <a:rPr lang="en-US"/>
              <a:t>1. Exploring whether the significant measures continue to generalize:</a:t>
            </a:r>
          </a:p>
          <a:p>
            <a:r>
              <a:rPr lang="en-US" sz="2400"/>
              <a:t>Ex: </a:t>
            </a:r>
            <a:r>
              <a:rPr lang="en-US" sz="2400" err="1"/>
              <a:t>fNIRS</a:t>
            </a:r>
            <a:r>
              <a:rPr lang="en-US" sz="2400"/>
              <a:t> measures and select task environment measures</a:t>
            </a:r>
          </a:p>
          <a:p>
            <a:pPr marL="0" indent="0">
              <a:buNone/>
            </a:pPr>
            <a:endParaRPr lang="en-US" sz="2400"/>
          </a:p>
          <a:p>
            <a:pPr marL="0" indent="0">
              <a:buNone/>
            </a:pPr>
            <a:r>
              <a:rPr lang="en-US"/>
              <a:t>2. Investigating other physiological metrics:</a:t>
            </a:r>
          </a:p>
          <a:p>
            <a:r>
              <a:rPr lang="en-US" sz="2400"/>
              <a:t>Ex: More temporally sensitive heart rate measures, isolating the impact of extraneous factors on heart rate</a:t>
            </a:r>
          </a:p>
          <a:p>
            <a:pPr marL="0" indent="0">
              <a:buNone/>
            </a:pPr>
            <a:endParaRPr lang="en-US"/>
          </a:p>
          <a:p>
            <a:pPr marL="0" indent="0">
              <a:buNone/>
            </a:pPr>
            <a:r>
              <a:rPr lang="en-US"/>
              <a:t>3. Designing operationally relevant tasks and adaptations:</a:t>
            </a:r>
          </a:p>
          <a:p>
            <a:r>
              <a:rPr lang="en-US" sz="2400"/>
              <a:t>Ex: Incorporating realistic adaptations to operational missions (e.g., obstacles moving into the road) </a:t>
            </a:r>
          </a:p>
          <a:p>
            <a:pPr marL="0" indent="0">
              <a:buNone/>
            </a:pPr>
            <a:endParaRPr lang="en-US"/>
          </a:p>
        </p:txBody>
      </p:sp>
      <p:sp>
        <p:nvSpPr>
          <p:cNvPr id="5" name="Slide Number Placeholder 4">
            <a:extLst>
              <a:ext uri="{FF2B5EF4-FFF2-40B4-BE49-F238E27FC236}">
                <a16:creationId xmlns:a16="http://schemas.microsoft.com/office/drawing/2014/main" id="{407209FB-C1D4-5967-12AD-E787622040ED}"/>
              </a:ext>
            </a:extLst>
          </p:cNvPr>
          <p:cNvSpPr>
            <a:spLocks noGrp="1"/>
          </p:cNvSpPr>
          <p:nvPr>
            <p:ph type="sldNum" sz="quarter" idx="10"/>
          </p:nvPr>
        </p:nvSpPr>
        <p:spPr/>
        <p:txBody>
          <a:bodyPr/>
          <a:lstStyle/>
          <a:p>
            <a:pPr>
              <a:defRPr/>
            </a:pPr>
            <a:fld id="{D68E8870-17DE-45C4-A8DD-7644B2422933}" type="slidenum">
              <a:rPr lang="en-US" smtClean="0"/>
              <a:pPr>
                <a:defRPr/>
              </a:pPr>
              <a:t>17</a:t>
            </a:fld>
            <a:endParaRPr lang="en-US"/>
          </a:p>
        </p:txBody>
      </p:sp>
      <p:sp>
        <p:nvSpPr>
          <p:cNvPr id="2" name="Title 1">
            <a:extLst>
              <a:ext uri="{FF2B5EF4-FFF2-40B4-BE49-F238E27FC236}">
                <a16:creationId xmlns:a16="http://schemas.microsoft.com/office/drawing/2014/main" id="{421A6309-5D1F-CFF8-8640-E3679DA70796}"/>
              </a:ext>
            </a:extLst>
          </p:cNvPr>
          <p:cNvSpPr>
            <a:spLocks noGrp="1"/>
          </p:cNvSpPr>
          <p:nvPr>
            <p:ph type="title"/>
          </p:nvPr>
        </p:nvSpPr>
        <p:spPr/>
        <p:txBody>
          <a:bodyPr/>
          <a:lstStyle/>
          <a:p>
            <a:r>
              <a:rPr lang="en-US" sz="2800"/>
              <a:t>Discussion </a:t>
            </a:r>
            <a:r>
              <a:rPr lang="en-US" sz="3200"/>
              <a:t>– </a:t>
            </a:r>
            <a:r>
              <a:rPr lang="en-US" sz="2800"/>
              <a:t>Our Future Directions</a:t>
            </a:r>
          </a:p>
        </p:txBody>
      </p:sp>
      <p:pic>
        <p:nvPicPr>
          <p:cNvPr id="9" name="Graphic 8" descr="Heart organ outline">
            <a:extLst>
              <a:ext uri="{FF2B5EF4-FFF2-40B4-BE49-F238E27FC236}">
                <a16:creationId xmlns:a16="http://schemas.microsoft.com/office/drawing/2014/main" id="{F3DA4C8B-2EE2-D6DE-74B4-23382DC48E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29342" y="2632295"/>
            <a:ext cx="1398458" cy="1398458"/>
          </a:xfrm>
          <a:prstGeom prst="rect">
            <a:avLst/>
          </a:prstGeom>
        </p:spPr>
      </p:pic>
      <p:pic>
        <p:nvPicPr>
          <p:cNvPr id="10" name="Graphic 9" descr="Road outline">
            <a:extLst>
              <a:ext uri="{FF2B5EF4-FFF2-40B4-BE49-F238E27FC236}">
                <a16:creationId xmlns:a16="http://schemas.microsoft.com/office/drawing/2014/main" id="{5AA80117-025C-2F32-7C00-484E8C0B3F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41226" y="4329760"/>
            <a:ext cx="1304124" cy="1304124"/>
          </a:xfrm>
          <a:prstGeom prst="rect">
            <a:avLst/>
          </a:prstGeom>
        </p:spPr>
      </p:pic>
      <p:pic>
        <p:nvPicPr>
          <p:cNvPr id="12" name="Graphic 11" descr="Globe outline">
            <a:extLst>
              <a:ext uri="{FF2B5EF4-FFF2-40B4-BE49-F238E27FC236}">
                <a16:creationId xmlns:a16="http://schemas.microsoft.com/office/drawing/2014/main" id="{1D92CC13-D1D0-D8FC-8208-55E14AFF5D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29342" y="934830"/>
            <a:ext cx="1398458" cy="1398458"/>
          </a:xfrm>
          <a:prstGeom prst="rect">
            <a:avLst/>
          </a:prstGeom>
        </p:spPr>
      </p:pic>
    </p:spTree>
    <p:extLst>
      <p:ext uri="{BB962C8B-B14F-4D97-AF65-F5344CB8AC3E}">
        <p14:creationId xmlns:p14="http://schemas.microsoft.com/office/powerpoint/2010/main" val="3471187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E460A61-0C8F-0B18-B46D-C9CBA82B4B22}"/>
              </a:ext>
            </a:extLst>
          </p:cNvPr>
          <p:cNvSpPr>
            <a:spLocks noGrp="1"/>
          </p:cNvSpPr>
          <p:nvPr>
            <p:ph type="sldNum" sz="quarter" idx="10"/>
          </p:nvPr>
        </p:nvSpPr>
        <p:spPr>
          <a:xfrm>
            <a:off x="10893288" y="6390502"/>
            <a:ext cx="821634" cy="340935"/>
          </a:xfrm>
        </p:spPr>
        <p:txBody>
          <a:bodyPr/>
          <a:lstStyle/>
          <a:p>
            <a:fld id="{D68E8870-17DE-45C4-A8DD-7644B2422933}" type="slidenum">
              <a:rPr lang="en-US" smtClean="0"/>
              <a:pPr/>
              <a:t>18</a:t>
            </a:fld>
            <a:endParaRPr lang="en-US"/>
          </a:p>
        </p:txBody>
      </p:sp>
      <p:sp>
        <p:nvSpPr>
          <p:cNvPr id="6" name="Title 5">
            <a:extLst>
              <a:ext uri="{FF2B5EF4-FFF2-40B4-BE49-F238E27FC236}">
                <a16:creationId xmlns:a16="http://schemas.microsoft.com/office/drawing/2014/main" id="{FC73C7CB-13A2-0FB7-762D-F358A1AF7790}"/>
              </a:ext>
            </a:extLst>
          </p:cNvPr>
          <p:cNvSpPr>
            <a:spLocks noGrp="1"/>
          </p:cNvSpPr>
          <p:nvPr>
            <p:ph type="title"/>
          </p:nvPr>
        </p:nvSpPr>
        <p:spPr>
          <a:xfrm>
            <a:off x="2397039" y="0"/>
            <a:ext cx="7416800" cy="795130"/>
          </a:xfrm>
        </p:spPr>
        <p:txBody>
          <a:bodyPr/>
          <a:lstStyle/>
          <a:p>
            <a:r>
              <a:rPr lang="en-US"/>
              <a:t>Conclusion &amp; Takeaways</a:t>
            </a:r>
          </a:p>
        </p:txBody>
      </p:sp>
      <p:sp>
        <p:nvSpPr>
          <p:cNvPr id="7" name="Content Placeholder 6">
            <a:extLst>
              <a:ext uri="{FF2B5EF4-FFF2-40B4-BE49-F238E27FC236}">
                <a16:creationId xmlns:a16="http://schemas.microsoft.com/office/drawing/2014/main" id="{F4F97018-92FE-8017-4B24-FE7AC0FFE989}"/>
              </a:ext>
            </a:extLst>
          </p:cNvPr>
          <p:cNvSpPr>
            <a:spLocks noGrp="1"/>
          </p:cNvSpPr>
          <p:nvPr>
            <p:ph sz="quarter" idx="11"/>
          </p:nvPr>
        </p:nvSpPr>
        <p:spPr>
          <a:xfrm>
            <a:off x="480132" y="1046715"/>
            <a:ext cx="11250613" cy="1607585"/>
          </a:xfrm>
        </p:spPr>
        <p:txBody>
          <a:bodyPr/>
          <a:lstStyle/>
          <a:p>
            <a:pPr marL="0" indent="0">
              <a:buNone/>
            </a:pPr>
            <a:r>
              <a:rPr lang="en-US"/>
              <a:t>The transition from academic research to practical applications can be challenging due to the noticeable discrepancies between controlled laboratory experiments and real-world operational settings.</a:t>
            </a:r>
          </a:p>
        </p:txBody>
      </p:sp>
      <p:sp>
        <p:nvSpPr>
          <p:cNvPr id="2" name="Content Placeholder 6">
            <a:extLst>
              <a:ext uri="{FF2B5EF4-FFF2-40B4-BE49-F238E27FC236}">
                <a16:creationId xmlns:a16="http://schemas.microsoft.com/office/drawing/2014/main" id="{3E2FB39C-327A-DC79-1260-AA39C09921A8}"/>
              </a:ext>
            </a:extLst>
          </p:cNvPr>
          <p:cNvSpPr txBox="1">
            <a:spLocks/>
          </p:cNvSpPr>
          <p:nvPr/>
        </p:nvSpPr>
        <p:spPr bwMode="auto">
          <a:xfrm>
            <a:off x="697395" y="2601021"/>
            <a:ext cx="4993400" cy="38657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sz="2600" kern="0"/>
              <a:t>Physiological and behavioral measures showed value when transitioned from basic research tasks to more applied tasks. </a:t>
            </a:r>
          </a:p>
          <a:p>
            <a:pPr lvl="1"/>
            <a:r>
              <a:rPr lang="en-US" kern="0"/>
              <a:t>However, many variables were impacted by the task designs themselves.</a:t>
            </a:r>
          </a:p>
        </p:txBody>
      </p:sp>
      <p:pic>
        <p:nvPicPr>
          <p:cNvPr id="4" name="Content Placeholder 4">
            <a:extLst>
              <a:ext uri="{FF2B5EF4-FFF2-40B4-BE49-F238E27FC236}">
                <a16:creationId xmlns:a16="http://schemas.microsoft.com/office/drawing/2014/main" id="{4FA0813E-21AA-DC54-E8F0-14EE44F3947E}"/>
              </a:ext>
            </a:extLst>
          </p:cNvPr>
          <p:cNvPicPr>
            <a:picLocks noChangeAspect="1"/>
          </p:cNvPicPr>
          <p:nvPr/>
        </p:nvPicPr>
        <p:blipFill>
          <a:blip r:embed="rId3"/>
          <a:stretch>
            <a:fillRect/>
          </a:stretch>
        </p:blipFill>
        <p:spPr>
          <a:xfrm>
            <a:off x="5778500" y="2490346"/>
            <a:ext cx="5578932" cy="3110354"/>
          </a:xfrm>
          <a:prstGeom prst="rect">
            <a:avLst/>
          </a:prstGeom>
        </p:spPr>
      </p:pic>
    </p:spTree>
    <p:extLst>
      <p:ext uri="{BB962C8B-B14F-4D97-AF65-F5344CB8AC3E}">
        <p14:creationId xmlns:p14="http://schemas.microsoft.com/office/powerpoint/2010/main" val="459001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F0B09A-B579-0C5C-9A03-4D0FF2E32F56}"/>
              </a:ext>
            </a:extLst>
          </p:cNvPr>
          <p:cNvSpPr>
            <a:spLocks noGrp="1"/>
          </p:cNvSpPr>
          <p:nvPr>
            <p:ph type="title"/>
          </p:nvPr>
        </p:nvSpPr>
        <p:spPr/>
        <p:txBody>
          <a:bodyPr/>
          <a:lstStyle/>
          <a:p>
            <a:r>
              <a:rPr lang="en-US"/>
              <a:t>Implications</a:t>
            </a:r>
          </a:p>
        </p:txBody>
      </p:sp>
      <p:sp>
        <p:nvSpPr>
          <p:cNvPr id="2" name="Slide Number Placeholder 1">
            <a:extLst>
              <a:ext uri="{FF2B5EF4-FFF2-40B4-BE49-F238E27FC236}">
                <a16:creationId xmlns:a16="http://schemas.microsoft.com/office/drawing/2014/main" id="{9619542E-B771-9129-6411-2EBBA55736A4}"/>
              </a:ext>
            </a:extLst>
          </p:cNvPr>
          <p:cNvSpPr>
            <a:spLocks noGrp="1"/>
          </p:cNvSpPr>
          <p:nvPr>
            <p:ph type="sldNum" sz="quarter" idx="10"/>
          </p:nvPr>
        </p:nvSpPr>
        <p:spPr/>
        <p:txBody>
          <a:bodyPr/>
          <a:lstStyle/>
          <a:p>
            <a:pPr>
              <a:defRPr/>
            </a:pPr>
            <a:fld id="{D68E8870-17DE-45C4-A8DD-7644B2422933}" type="slidenum">
              <a:rPr lang="en-US" smtClean="0"/>
              <a:pPr>
                <a:defRPr/>
              </a:pPr>
              <a:t>19</a:t>
            </a:fld>
            <a:endParaRPr lang="en-US"/>
          </a:p>
        </p:txBody>
      </p:sp>
      <p:sp>
        <p:nvSpPr>
          <p:cNvPr id="10" name="Picture Placeholder 9">
            <a:extLst>
              <a:ext uri="{FF2B5EF4-FFF2-40B4-BE49-F238E27FC236}">
                <a16:creationId xmlns:a16="http://schemas.microsoft.com/office/drawing/2014/main" id="{66A7433A-DB16-6645-85ED-823C78FEE9B6}"/>
              </a:ext>
            </a:extLst>
          </p:cNvPr>
          <p:cNvSpPr>
            <a:spLocks noGrp="1"/>
          </p:cNvSpPr>
          <p:nvPr>
            <p:ph type="pic" sz="quarter" idx="11"/>
          </p:nvPr>
        </p:nvSpPr>
        <p:spPr>
          <a:xfrm>
            <a:off x="486517" y="2844800"/>
            <a:ext cx="5609483" cy="3200400"/>
          </a:xfrm>
        </p:spPr>
        <p:txBody>
          <a:bodyPr/>
          <a:lstStyle/>
          <a:p>
            <a:pPr marL="0" indent="0" algn="ctr">
              <a:buNone/>
            </a:pPr>
            <a:r>
              <a:rPr lang="en-US" b="1" u="sng"/>
              <a:t>Industry Related Implications</a:t>
            </a:r>
          </a:p>
          <a:p>
            <a:r>
              <a:rPr lang="en-US" sz="2400"/>
              <a:t>An experimental task is unlikely to escape the Valley of Death if it is not designed with the real-world in mind.</a:t>
            </a:r>
          </a:p>
          <a:p>
            <a:r>
              <a:rPr lang="en-US" sz="2400" i="1"/>
              <a:t>Suggestion</a:t>
            </a:r>
            <a:r>
              <a:rPr lang="en-US" sz="2400"/>
              <a:t>: Design mission relevant versions of basic lab tasks and conduct comparisons to help advocate for the value and principles of the founding approach.</a:t>
            </a:r>
          </a:p>
          <a:p>
            <a:pPr lvl="1"/>
            <a:endParaRPr lang="en-US"/>
          </a:p>
          <a:p>
            <a:endParaRPr lang="en-US"/>
          </a:p>
        </p:txBody>
      </p:sp>
      <p:sp>
        <p:nvSpPr>
          <p:cNvPr id="6" name="Picture Placeholder 5">
            <a:extLst>
              <a:ext uri="{FF2B5EF4-FFF2-40B4-BE49-F238E27FC236}">
                <a16:creationId xmlns:a16="http://schemas.microsoft.com/office/drawing/2014/main" id="{C10461C7-05B5-A87F-BEC4-C122D67C918D}"/>
              </a:ext>
            </a:extLst>
          </p:cNvPr>
          <p:cNvSpPr>
            <a:spLocks noGrp="1"/>
          </p:cNvSpPr>
          <p:nvPr>
            <p:ph type="body" sz="quarter" idx="12"/>
          </p:nvPr>
        </p:nvSpPr>
        <p:spPr>
          <a:xfrm>
            <a:off x="6096000" y="2845341"/>
            <a:ext cx="5446091" cy="3199859"/>
          </a:xfrm>
        </p:spPr>
        <p:txBody>
          <a:bodyPr/>
          <a:lstStyle/>
          <a:p>
            <a:pPr marL="0" indent="0" algn="ctr">
              <a:buNone/>
            </a:pPr>
            <a:r>
              <a:rPr lang="en-US" b="1" u="sng">
                <a:latin typeface="Arial Narrow"/>
              </a:rPr>
              <a:t>DOD Related Implications</a:t>
            </a:r>
          </a:p>
          <a:p>
            <a:pPr marL="456565" indent="-456565"/>
            <a:r>
              <a:rPr lang="en-US" sz="2400">
                <a:latin typeface="Arial Narrow"/>
              </a:rPr>
              <a:t>Be critical of solutions developed in unrepresentative environments.</a:t>
            </a:r>
          </a:p>
          <a:p>
            <a:pPr marL="456565" indent="-456565"/>
            <a:r>
              <a:rPr lang="en-US" sz="2400" i="1">
                <a:latin typeface="Arial Narrow"/>
              </a:rPr>
              <a:t>Suggestion: </a:t>
            </a:r>
            <a:r>
              <a:rPr lang="en-US" sz="2400">
                <a:latin typeface="Arial Narrow"/>
              </a:rPr>
              <a:t>Help industry shape representative tasks and datasets at unclassed levels to increase the likelihood of traversing the Valley of Death.</a:t>
            </a:r>
          </a:p>
        </p:txBody>
      </p:sp>
      <p:pic>
        <p:nvPicPr>
          <p:cNvPr id="4" name="Graphic 3" descr="Bank outline">
            <a:extLst>
              <a:ext uri="{FF2B5EF4-FFF2-40B4-BE49-F238E27FC236}">
                <a16:creationId xmlns:a16="http://schemas.microsoft.com/office/drawing/2014/main" id="{4ABFCA88-E061-ACA7-01A6-D98FA67866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2995" y="971786"/>
            <a:ext cx="1712100" cy="1712100"/>
          </a:xfrm>
          <a:prstGeom prst="rect">
            <a:avLst/>
          </a:prstGeom>
        </p:spPr>
      </p:pic>
      <p:pic>
        <p:nvPicPr>
          <p:cNvPr id="9" name="Graphic 8" descr="Production outline">
            <a:extLst>
              <a:ext uri="{FF2B5EF4-FFF2-40B4-BE49-F238E27FC236}">
                <a16:creationId xmlns:a16="http://schemas.microsoft.com/office/drawing/2014/main" id="{0BA363B6-DE40-85FA-304F-BDDB6902F2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2917" y="971722"/>
            <a:ext cx="1712100" cy="1712100"/>
          </a:xfrm>
          <a:prstGeom prst="rect">
            <a:avLst/>
          </a:prstGeom>
        </p:spPr>
      </p:pic>
    </p:spTree>
    <p:extLst>
      <p:ext uri="{BB962C8B-B14F-4D97-AF65-F5344CB8AC3E}">
        <p14:creationId xmlns:p14="http://schemas.microsoft.com/office/powerpoint/2010/main" val="522843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0C6A08-CE1D-E22D-CF3F-729D7BFA557B}"/>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a:p>
        </p:txBody>
      </p:sp>
      <p:sp>
        <p:nvSpPr>
          <p:cNvPr id="3" name="Title 2">
            <a:extLst>
              <a:ext uri="{FF2B5EF4-FFF2-40B4-BE49-F238E27FC236}">
                <a16:creationId xmlns:a16="http://schemas.microsoft.com/office/drawing/2014/main" id="{65736AE7-5A1D-622E-948C-EFDA2CB3C428}"/>
              </a:ext>
            </a:extLst>
          </p:cNvPr>
          <p:cNvSpPr>
            <a:spLocks noGrp="1"/>
          </p:cNvSpPr>
          <p:nvPr>
            <p:ph type="title"/>
          </p:nvPr>
        </p:nvSpPr>
        <p:spPr/>
        <p:txBody>
          <a:bodyPr/>
          <a:lstStyle/>
          <a:p>
            <a:r>
              <a:rPr lang="en-US"/>
              <a:t>Valley of Death</a:t>
            </a:r>
          </a:p>
        </p:txBody>
      </p:sp>
      <p:sp>
        <p:nvSpPr>
          <p:cNvPr id="4" name="Content Placeholder 3">
            <a:extLst>
              <a:ext uri="{FF2B5EF4-FFF2-40B4-BE49-F238E27FC236}">
                <a16:creationId xmlns:a16="http://schemas.microsoft.com/office/drawing/2014/main" id="{DCA859E1-BB52-5666-2AD1-39722AFB756E}"/>
              </a:ext>
            </a:extLst>
          </p:cNvPr>
          <p:cNvSpPr>
            <a:spLocks noGrp="1"/>
          </p:cNvSpPr>
          <p:nvPr>
            <p:ph sz="quarter" idx="11"/>
          </p:nvPr>
        </p:nvSpPr>
        <p:spPr>
          <a:xfrm>
            <a:off x="464309" y="5390781"/>
            <a:ext cx="11250613" cy="903579"/>
          </a:xfrm>
        </p:spPr>
        <p:txBody>
          <a:bodyPr/>
          <a:lstStyle/>
          <a:p>
            <a:pPr marL="0" indent="0" algn="ctr">
              <a:buNone/>
            </a:pPr>
            <a:r>
              <a:rPr lang="en-US" sz="2400"/>
              <a:t>As government and industry invests funding into developing training systems and competency measurement approaches, the importance of transferability of control study findings will be key to prevent the Valley of Death.</a:t>
            </a:r>
          </a:p>
        </p:txBody>
      </p:sp>
      <p:pic>
        <p:nvPicPr>
          <p:cNvPr id="6" name="Picture 5">
            <a:extLst>
              <a:ext uri="{FF2B5EF4-FFF2-40B4-BE49-F238E27FC236}">
                <a16:creationId xmlns:a16="http://schemas.microsoft.com/office/drawing/2014/main" id="{3B618BE3-6591-24DF-B517-74428D0BCEC3}"/>
              </a:ext>
            </a:extLst>
          </p:cNvPr>
          <p:cNvPicPr>
            <a:picLocks noChangeAspect="1"/>
          </p:cNvPicPr>
          <p:nvPr/>
        </p:nvPicPr>
        <p:blipFill>
          <a:blip r:embed="rId3"/>
          <a:stretch>
            <a:fillRect/>
          </a:stretch>
        </p:blipFill>
        <p:spPr>
          <a:xfrm>
            <a:off x="1006607" y="1003819"/>
            <a:ext cx="10178785" cy="4178272"/>
          </a:xfrm>
          <a:prstGeom prst="rect">
            <a:avLst/>
          </a:prstGeom>
          <a:ln>
            <a:solidFill>
              <a:schemeClr val="accent4"/>
            </a:solidFill>
          </a:ln>
        </p:spPr>
      </p:pic>
    </p:spTree>
    <p:extLst>
      <p:ext uri="{BB962C8B-B14F-4D97-AF65-F5344CB8AC3E}">
        <p14:creationId xmlns:p14="http://schemas.microsoft.com/office/powerpoint/2010/main" val="1195253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6FD58E-716A-1967-A38F-BB52FE4002E1}"/>
              </a:ext>
            </a:extLst>
          </p:cNvPr>
          <p:cNvSpPr>
            <a:spLocks noGrp="1"/>
          </p:cNvSpPr>
          <p:nvPr>
            <p:ph type="title"/>
          </p:nvPr>
        </p:nvSpPr>
        <p:spPr/>
        <p:txBody>
          <a:bodyPr/>
          <a:lstStyle/>
          <a:p>
            <a:r>
              <a:rPr lang="en-US" sz="2800"/>
              <a:t>Questions?</a:t>
            </a:r>
          </a:p>
        </p:txBody>
      </p:sp>
      <p:sp>
        <p:nvSpPr>
          <p:cNvPr id="5" name="Slide Number Placeholder 4">
            <a:extLst>
              <a:ext uri="{FF2B5EF4-FFF2-40B4-BE49-F238E27FC236}">
                <a16:creationId xmlns:a16="http://schemas.microsoft.com/office/drawing/2014/main" id="{78AF98D8-3A03-994B-A158-10A0BA10A5A5}"/>
              </a:ext>
            </a:extLst>
          </p:cNvPr>
          <p:cNvSpPr>
            <a:spLocks noGrp="1"/>
          </p:cNvSpPr>
          <p:nvPr>
            <p:ph type="sldNum" sz="quarter" idx="4"/>
          </p:nvPr>
        </p:nvSpPr>
        <p:spPr/>
        <p:txBody>
          <a:bodyPr/>
          <a:lstStyle/>
          <a:p>
            <a:pPr>
              <a:defRPr/>
            </a:pPr>
            <a:fld id="{D68E8870-17DE-45C4-A8DD-7644B2422933}" type="slidenum">
              <a:rPr lang="en-US" smtClean="0"/>
              <a:pPr>
                <a:defRPr/>
              </a:pPr>
              <a:t>20</a:t>
            </a:fld>
            <a:endParaRPr lang="en-US"/>
          </a:p>
        </p:txBody>
      </p:sp>
      <p:pic>
        <p:nvPicPr>
          <p:cNvPr id="10" name="Picture 2" descr="5 Great End-Of-Interview Questions To Seal The Deal – And 5 More To Avoid —  Insider Career Strategies Resume Writing &amp; Career Coaching">
            <a:extLst>
              <a:ext uri="{FF2B5EF4-FFF2-40B4-BE49-F238E27FC236}">
                <a16:creationId xmlns:a16="http://schemas.microsoft.com/office/drawing/2014/main" id="{9948D0B3-20A0-E113-0139-FE087D17FDF1}"/>
              </a:ext>
            </a:extLst>
          </p:cNvPr>
          <p:cNvPicPr>
            <a:picLocks noGrp="1" noChangeAspect="1" noChangeArrowheads="1"/>
          </p:cNvPicPr>
          <p:nvPr>
            <p:ph idx="1"/>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10061"/>
          <a:stretch/>
        </p:blipFill>
        <p:spPr bwMode="auto">
          <a:xfrm>
            <a:off x="2711352" y="1852591"/>
            <a:ext cx="6769296" cy="2477912"/>
          </a:xfrm>
          <a:prstGeom prst="rect">
            <a:avLst/>
          </a:prstGeom>
          <a:solidFill>
            <a:srgbClr val="C667A3"/>
          </a:solidFill>
        </p:spPr>
      </p:pic>
      <p:sp>
        <p:nvSpPr>
          <p:cNvPr id="11" name="TextBox 10">
            <a:extLst>
              <a:ext uri="{FF2B5EF4-FFF2-40B4-BE49-F238E27FC236}">
                <a16:creationId xmlns:a16="http://schemas.microsoft.com/office/drawing/2014/main" id="{689F92E6-3651-E0BF-6002-CE7BCA2AFF8E}"/>
              </a:ext>
            </a:extLst>
          </p:cNvPr>
          <p:cNvSpPr txBox="1"/>
          <p:nvPr/>
        </p:nvSpPr>
        <p:spPr>
          <a:xfrm>
            <a:off x="477078" y="4741024"/>
            <a:ext cx="11237844" cy="1015663"/>
          </a:xfrm>
          <a:prstGeom prst="rect">
            <a:avLst/>
          </a:prstGeom>
          <a:noFill/>
        </p:spPr>
        <p:txBody>
          <a:bodyPr wrap="square">
            <a:spAutoFit/>
          </a:bodyPr>
          <a:lstStyle/>
          <a:p>
            <a:pPr algn="ctr"/>
            <a:r>
              <a:rPr lang="en-US" sz="2000" b="1">
                <a:effectLst/>
                <a:latin typeface="Arial" panose="020B0604020202020204" pitchFamily="34" charset="0"/>
                <a:ea typeface="Times New Roman" panose="02020603050405020304" pitchFamily="18" charset="0"/>
                <a:cs typeface="Arial" panose="020B0604020202020204" pitchFamily="34" charset="0"/>
              </a:rPr>
              <a:t>Acknowledgement: </a:t>
            </a:r>
            <a:r>
              <a:rPr lang="en-US" sz="2000" i="1">
                <a:effectLst/>
                <a:latin typeface="Arial" panose="020B0604020202020204" pitchFamily="34" charset="0"/>
                <a:ea typeface="Times New Roman" panose="02020603050405020304" pitchFamily="18" charset="0"/>
                <a:cs typeface="Arial" panose="020B0604020202020204" pitchFamily="34" charset="0"/>
              </a:rPr>
              <a:t>This work was supported by the Air Force Research Laboratory (AFRL) 711</a:t>
            </a:r>
            <a:r>
              <a:rPr lang="en-US" sz="2000" i="1" baseline="30000">
                <a:effectLst/>
                <a:latin typeface="Arial" panose="020B0604020202020204" pitchFamily="34" charset="0"/>
                <a:ea typeface="Times New Roman" panose="02020603050405020304" pitchFamily="18" charset="0"/>
                <a:cs typeface="Arial" panose="020B0604020202020204" pitchFamily="34" charset="0"/>
              </a:rPr>
              <a:t>th</a:t>
            </a:r>
            <a:r>
              <a:rPr lang="en-US" sz="2000" i="1">
                <a:effectLst/>
                <a:latin typeface="Arial" panose="020B0604020202020204" pitchFamily="34" charset="0"/>
                <a:ea typeface="Times New Roman" panose="02020603050405020304" pitchFamily="18" charset="0"/>
                <a:cs typeface="Arial" panose="020B0604020202020204" pitchFamily="34" charset="0"/>
              </a:rPr>
              <a:t> Human Performance Wing (HPW/RHW) Gaming Research Integration for Learning Laboratory (GRILL). </a:t>
            </a:r>
            <a:endParaRPr lang="en-US" sz="2000"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5213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706806-7E85-0B69-F897-F3819FBE9B2F}"/>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a:p>
        </p:txBody>
      </p:sp>
      <p:sp>
        <p:nvSpPr>
          <p:cNvPr id="3" name="Title 2">
            <a:extLst>
              <a:ext uri="{FF2B5EF4-FFF2-40B4-BE49-F238E27FC236}">
                <a16:creationId xmlns:a16="http://schemas.microsoft.com/office/drawing/2014/main" id="{4815F6E4-42CA-BCC1-9F98-DC5DED56D270}"/>
              </a:ext>
            </a:extLst>
          </p:cNvPr>
          <p:cNvSpPr>
            <a:spLocks noGrp="1"/>
          </p:cNvSpPr>
          <p:nvPr>
            <p:ph type="title"/>
          </p:nvPr>
        </p:nvSpPr>
        <p:spPr/>
        <p:txBody>
          <a:bodyPr/>
          <a:lstStyle/>
          <a:p>
            <a:r>
              <a:rPr lang="en-US"/>
              <a:t>Introduction</a:t>
            </a:r>
          </a:p>
        </p:txBody>
      </p:sp>
      <p:sp>
        <p:nvSpPr>
          <p:cNvPr id="4" name="Content Placeholder 3">
            <a:extLst>
              <a:ext uri="{FF2B5EF4-FFF2-40B4-BE49-F238E27FC236}">
                <a16:creationId xmlns:a16="http://schemas.microsoft.com/office/drawing/2014/main" id="{5503EE93-D736-1D18-1EBD-694CC7EACFA9}"/>
              </a:ext>
            </a:extLst>
          </p:cNvPr>
          <p:cNvSpPr>
            <a:spLocks noGrp="1"/>
          </p:cNvSpPr>
          <p:nvPr>
            <p:ph sz="quarter" idx="11"/>
          </p:nvPr>
        </p:nvSpPr>
        <p:spPr>
          <a:xfrm>
            <a:off x="480132" y="1046715"/>
            <a:ext cx="11341231" cy="5075237"/>
          </a:xfrm>
        </p:spPr>
        <p:txBody>
          <a:bodyPr/>
          <a:lstStyle/>
          <a:p>
            <a:r>
              <a:rPr lang="en-US"/>
              <a:t>There is often difficulty translating results from </a:t>
            </a:r>
            <a:r>
              <a:rPr lang="en-US" i="1"/>
              <a:t>basic</a:t>
            </a:r>
            <a:r>
              <a:rPr lang="en-US"/>
              <a:t> laboratory research to an </a:t>
            </a:r>
            <a:r>
              <a:rPr lang="en-US" i="1"/>
              <a:t>applied</a:t>
            </a:r>
            <a:r>
              <a:rPr lang="en-US"/>
              <a:t> context.</a:t>
            </a:r>
          </a:p>
          <a:p>
            <a:pPr lvl="1"/>
            <a:r>
              <a:rPr lang="en-US"/>
              <a:t>Basic tasks, such as the </a:t>
            </a:r>
            <a:r>
              <a:rPr lang="en-US" i="1"/>
              <a:t>n</a:t>
            </a:r>
            <a:r>
              <a:rPr lang="en-US"/>
              <a:t>-back, do not often correlate closely to applied military cognitive tasks (Vine et al., 2020). </a:t>
            </a:r>
          </a:p>
          <a:p>
            <a:endParaRPr lang="en-US" sz="3200"/>
          </a:p>
          <a:p>
            <a:r>
              <a:rPr lang="en-US"/>
              <a:t>The present study:</a:t>
            </a:r>
          </a:p>
          <a:p>
            <a:pPr marL="1066785" lvl="1" indent="-457200">
              <a:buSzPct val="100000"/>
              <a:buFont typeface="+mj-lt"/>
              <a:buAutoNum type="arabicPeriod"/>
            </a:pPr>
            <a:r>
              <a:rPr lang="en-US">
                <a:solidFill>
                  <a:srgbClr val="CC3300"/>
                </a:solidFill>
              </a:rPr>
              <a:t>Explores the transferability of a basic task</a:t>
            </a:r>
            <a:r>
              <a:rPr lang="en-US"/>
              <a:t>, the </a:t>
            </a:r>
            <a:r>
              <a:rPr lang="en-US" i="1"/>
              <a:t>n</a:t>
            </a:r>
            <a:r>
              <a:rPr lang="en-US"/>
              <a:t>-back (Kirchner, 1958), to a domain relevant task dubbed Mission Relevant Audio Cue Task (MRACT). </a:t>
            </a:r>
          </a:p>
          <a:p>
            <a:pPr marL="1066785" lvl="1" indent="-457200">
              <a:buSzPct val="100000"/>
              <a:buFont typeface="+mj-lt"/>
              <a:buAutoNum type="arabicPeriod"/>
            </a:pPr>
            <a:r>
              <a:rPr lang="en-US">
                <a:solidFill>
                  <a:srgbClr val="CC3300"/>
                </a:solidFill>
              </a:rPr>
              <a:t>Expands on an adaptive training system approach </a:t>
            </a:r>
            <a:r>
              <a:rPr lang="en-US"/>
              <a:t>presented prior (Rebensky et al., 2022).</a:t>
            </a:r>
          </a:p>
          <a:p>
            <a:pPr marL="1066785" lvl="1" indent="-457200">
              <a:buSzPct val="100000"/>
              <a:buFont typeface="+mj-lt"/>
              <a:buAutoNum type="arabicPeriod"/>
            </a:pPr>
            <a:r>
              <a:rPr lang="en-US"/>
              <a:t>Further </a:t>
            </a:r>
            <a:r>
              <a:rPr lang="en-US">
                <a:solidFill>
                  <a:srgbClr val="CC3300"/>
                </a:solidFill>
              </a:rPr>
              <a:t>explores the relationship from basic science to military tasks for measuring cognitive constructs</a:t>
            </a:r>
            <a:r>
              <a:rPr lang="en-US"/>
              <a:t>.</a:t>
            </a:r>
          </a:p>
        </p:txBody>
      </p:sp>
    </p:spTree>
    <p:extLst>
      <p:ext uri="{BB962C8B-B14F-4D97-AF65-F5344CB8AC3E}">
        <p14:creationId xmlns:p14="http://schemas.microsoft.com/office/powerpoint/2010/main" val="3516347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15E7F0-5916-0CB1-3032-F35570439799}"/>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a:p>
        </p:txBody>
      </p:sp>
      <p:sp>
        <p:nvSpPr>
          <p:cNvPr id="3" name="Title 2">
            <a:extLst>
              <a:ext uri="{FF2B5EF4-FFF2-40B4-BE49-F238E27FC236}">
                <a16:creationId xmlns:a16="http://schemas.microsoft.com/office/drawing/2014/main" id="{9561488C-62DA-3711-51FE-D9DFB00E2010}"/>
              </a:ext>
            </a:extLst>
          </p:cNvPr>
          <p:cNvSpPr>
            <a:spLocks noGrp="1"/>
          </p:cNvSpPr>
          <p:nvPr>
            <p:ph type="title"/>
          </p:nvPr>
        </p:nvSpPr>
        <p:spPr/>
        <p:txBody>
          <a:bodyPr/>
          <a:lstStyle/>
          <a:p>
            <a:r>
              <a:rPr lang="en-US"/>
              <a:t>Experimental Testbed</a:t>
            </a:r>
          </a:p>
        </p:txBody>
      </p:sp>
      <p:sp>
        <p:nvSpPr>
          <p:cNvPr id="4" name="Content Placeholder 3">
            <a:extLst>
              <a:ext uri="{FF2B5EF4-FFF2-40B4-BE49-F238E27FC236}">
                <a16:creationId xmlns:a16="http://schemas.microsoft.com/office/drawing/2014/main" id="{8F9BE232-1ACC-59C5-DE89-8020E5FFC30C}"/>
              </a:ext>
            </a:extLst>
          </p:cNvPr>
          <p:cNvSpPr>
            <a:spLocks noGrp="1"/>
          </p:cNvSpPr>
          <p:nvPr>
            <p:ph sz="quarter" idx="11"/>
          </p:nvPr>
        </p:nvSpPr>
        <p:spPr>
          <a:xfrm>
            <a:off x="480132" y="1046715"/>
            <a:ext cx="5542439" cy="5075237"/>
          </a:xfrm>
        </p:spPr>
        <p:txBody>
          <a:bodyPr/>
          <a:lstStyle/>
          <a:p>
            <a:r>
              <a:rPr lang="en-US"/>
              <a:t>Driving-based Adaptive Research Testbed (DART) </a:t>
            </a:r>
          </a:p>
          <a:p>
            <a:pPr lvl="1"/>
            <a:r>
              <a:rPr lang="en-US"/>
              <a:t>First theorized in Rebensky et al., 2022</a:t>
            </a:r>
          </a:p>
          <a:p>
            <a:pPr lvl="1"/>
            <a:r>
              <a:rPr lang="en-US"/>
              <a:t>Highlighted in Rebensky et al., 2023</a:t>
            </a:r>
          </a:p>
          <a:p>
            <a:pPr lvl="1"/>
            <a:r>
              <a:rPr lang="en-US"/>
              <a:t>Developed and hosted at the Gaming Research Integration for Learning Laboratory (GRILL</a:t>
            </a:r>
            <a:r>
              <a:rPr lang="en-US" b="0" i="0" baseline="30000">
                <a:solidFill>
                  <a:srgbClr val="1F1F1F"/>
                </a:solidFill>
                <a:effectLst/>
                <a:highlight>
                  <a:srgbClr val="FFFFFF"/>
                </a:highlight>
                <a:latin typeface="Arial Narrow" panose="020B0606020202030204" pitchFamily="34" charset="0"/>
              </a:rPr>
              <a:t>®</a:t>
            </a:r>
            <a:r>
              <a:rPr lang="en-US"/>
              <a:t>)</a:t>
            </a:r>
          </a:p>
          <a:p>
            <a:pPr lvl="1"/>
            <a:endParaRPr lang="en-US"/>
          </a:p>
          <a:p>
            <a:r>
              <a:rPr lang="en-US"/>
              <a:t>Adapts the difficulty of the task based on the user’s physiological state and their previous performance.</a:t>
            </a:r>
          </a:p>
        </p:txBody>
      </p:sp>
      <p:pic>
        <p:nvPicPr>
          <p:cNvPr id="6" name="Picture 5">
            <a:extLst>
              <a:ext uri="{FF2B5EF4-FFF2-40B4-BE49-F238E27FC236}">
                <a16:creationId xmlns:a16="http://schemas.microsoft.com/office/drawing/2014/main" id="{45F8A0AA-861E-645B-BCB1-7279498C7911}"/>
              </a:ext>
            </a:extLst>
          </p:cNvPr>
          <p:cNvPicPr>
            <a:picLocks noChangeAspect="1"/>
          </p:cNvPicPr>
          <p:nvPr/>
        </p:nvPicPr>
        <p:blipFill>
          <a:blip r:embed="rId3"/>
          <a:stretch>
            <a:fillRect/>
          </a:stretch>
        </p:blipFill>
        <p:spPr>
          <a:xfrm>
            <a:off x="6301046" y="1046715"/>
            <a:ext cx="5295698" cy="5075237"/>
          </a:xfrm>
          <a:prstGeom prst="rect">
            <a:avLst/>
          </a:prstGeom>
        </p:spPr>
      </p:pic>
    </p:spTree>
    <p:extLst>
      <p:ext uri="{BB962C8B-B14F-4D97-AF65-F5344CB8AC3E}">
        <p14:creationId xmlns:p14="http://schemas.microsoft.com/office/powerpoint/2010/main" val="3963842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A6D273-B633-9BFE-3633-7C2D8E3ECFE5}"/>
              </a:ext>
            </a:extLst>
          </p:cNvPr>
          <p:cNvPicPr>
            <a:picLocks noChangeAspect="1"/>
          </p:cNvPicPr>
          <p:nvPr/>
        </p:nvPicPr>
        <p:blipFill>
          <a:blip r:embed="rId3"/>
          <a:stretch>
            <a:fillRect/>
          </a:stretch>
        </p:blipFill>
        <p:spPr>
          <a:xfrm>
            <a:off x="508000" y="2848544"/>
            <a:ext cx="6085395" cy="2661801"/>
          </a:xfrm>
          <a:prstGeom prst="rect">
            <a:avLst/>
          </a:prstGeom>
          <a:ln>
            <a:noFill/>
          </a:ln>
        </p:spPr>
      </p:pic>
      <p:sp>
        <p:nvSpPr>
          <p:cNvPr id="2" name="Title 1">
            <a:extLst>
              <a:ext uri="{FF2B5EF4-FFF2-40B4-BE49-F238E27FC236}">
                <a16:creationId xmlns:a16="http://schemas.microsoft.com/office/drawing/2014/main" id="{F3C1430B-48E9-3B59-4EA4-7EC55F643F6A}"/>
              </a:ext>
            </a:extLst>
          </p:cNvPr>
          <p:cNvSpPr>
            <a:spLocks noGrp="1"/>
          </p:cNvSpPr>
          <p:nvPr>
            <p:ph type="title"/>
          </p:nvPr>
        </p:nvSpPr>
        <p:spPr/>
        <p:txBody>
          <a:bodyPr/>
          <a:lstStyle/>
          <a:p>
            <a:r>
              <a:rPr lang="en-US" sz="2800"/>
              <a:t>Methodology</a:t>
            </a:r>
          </a:p>
        </p:txBody>
      </p:sp>
      <p:sp>
        <p:nvSpPr>
          <p:cNvPr id="3" name="Content Placeholder 2">
            <a:extLst>
              <a:ext uri="{FF2B5EF4-FFF2-40B4-BE49-F238E27FC236}">
                <a16:creationId xmlns:a16="http://schemas.microsoft.com/office/drawing/2014/main" id="{81879071-2A03-CE38-9033-134750B16B61}"/>
              </a:ext>
            </a:extLst>
          </p:cNvPr>
          <p:cNvSpPr>
            <a:spLocks noGrp="1"/>
          </p:cNvSpPr>
          <p:nvPr>
            <p:ph sz="half" idx="1"/>
          </p:nvPr>
        </p:nvSpPr>
        <p:spPr>
          <a:xfrm>
            <a:off x="508000" y="1097300"/>
            <a:ext cx="10081342" cy="4114800"/>
          </a:xfrm>
        </p:spPr>
        <p:txBody>
          <a:bodyPr/>
          <a:lstStyle/>
          <a:p>
            <a:pPr marL="0" indent="0">
              <a:buNone/>
            </a:pPr>
            <a:r>
              <a:rPr lang="en-US" sz="3200" b="1"/>
              <a:t>Tasks Performed:</a:t>
            </a:r>
          </a:p>
          <a:p>
            <a:r>
              <a:rPr lang="en-US" sz="2800" i="1"/>
              <a:t>Driving: </a:t>
            </a:r>
            <a:r>
              <a:rPr lang="en-US" sz="2800"/>
              <a:t>Maintain a moderate speed while staying on the road.</a:t>
            </a:r>
          </a:p>
          <a:p>
            <a:pPr marL="0" indent="0">
              <a:buNone/>
            </a:pPr>
            <a:endParaRPr lang="en-US" sz="2800" b="1"/>
          </a:p>
          <a:p>
            <a:endParaRPr lang="en-US" sz="2800"/>
          </a:p>
        </p:txBody>
      </p:sp>
      <p:sp>
        <p:nvSpPr>
          <p:cNvPr id="5" name="Slide Number Placeholder 4">
            <a:extLst>
              <a:ext uri="{FF2B5EF4-FFF2-40B4-BE49-F238E27FC236}">
                <a16:creationId xmlns:a16="http://schemas.microsoft.com/office/drawing/2014/main" id="{A01D7F76-A111-FF6E-F7BA-D20BFD394E78}"/>
              </a:ext>
            </a:extLst>
          </p:cNvPr>
          <p:cNvSpPr>
            <a:spLocks noGrp="1"/>
          </p:cNvSpPr>
          <p:nvPr>
            <p:ph type="sldNum" sz="quarter" idx="4"/>
          </p:nvPr>
        </p:nvSpPr>
        <p:spPr/>
        <p:txBody>
          <a:bodyPr/>
          <a:lstStyle/>
          <a:p>
            <a:pPr>
              <a:defRPr/>
            </a:pPr>
            <a:fld id="{D68E8870-17DE-45C4-A8DD-7644B2422933}" type="slidenum">
              <a:rPr lang="en-US" smtClean="0"/>
              <a:pPr>
                <a:defRPr/>
              </a:pPr>
              <a:t>5</a:t>
            </a:fld>
            <a:endParaRPr lang="en-US"/>
          </a:p>
        </p:txBody>
      </p:sp>
      <p:pic>
        <p:nvPicPr>
          <p:cNvPr id="6" name="Picture 5">
            <a:extLst>
              <a:ext uri="{FF2B5EF4-FFF2-40B4-BE49-F238E27FC236}">
                <a16:creationId xmlns:a16="http://schemas.microsoft.com/office/drawing/2014/main" id="{C8C50277-D536-A195-03EE-8EA0FA694BA1}"/>
              </a:ext>
            </a:extLst>
          </p:cNvPr>
          <p:cNvPicPr>
            <a:picLocks noChangeAspect="1"/>
          </p:cNvPicPr>
          <p:nvPr/>
        </p:nvPicPr>
        <p:blipFill>
          <a:blip r:embed="rId4"/>
          <a:stretch>
            <a:fillRect/>
          </a:stretch>
        </p:blipFill>
        <p:spPr>
          <a:xfrm>
            <a:off x="6676019" y="2434272"/>
            <a:ext cx="5125582" cy="3814905"/>
          </a:xfrm>
          <a:prstGeom prst="rect">
            <a:avLst/>
          </a:prstGeom>
        </p:spPr>
      </p:pic>
    </p:spTree>
    <p:extLst>
      <p:ext uri="{BB962C8B-B14F-4D97-AF65-F5344CB8AC3E}">
        <p14:creationId xmlns:p14="http://schemas.microsoft.com/office/powerpoint/2010/main" val="2949240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B0008-8794-29CC-578E-A66C6D14FE4A}"/>
              </a:ext>
            </a:extLst>
          </p:cNvPr>
          <p:cNvSpPr>
            <a:spLocks noGrp="1"/>
          </p:cNvSpPr>
          <p:nvPr>
            <p:ph type="title"/>
          </p:nvPr>
        </p:nvSpPr>
        <p:spPr/>
        <p:txBody>
          <a:bodyPr/>
          <a:lstStyle/>
          <a:p>
            <a:r>
              <a:rPr lang="en-US" sz="2800"/>
              <a:t>Methodology</a:t>
            </a:r>
          </a:p>
        </p:txBody>
      </p:sp>
      <p:sp>
        <p:nvSpPr>
          <p:cNvPr id="3" name="Content Placeholder 2">
            <a:extLst>
              <a:ext uri="{FF2B5EF4-FFF2-40B4-BE49-F238E27FC236}">
                <a16:creationId xmlns:a16="http://schemas.microsoft.com/office/drawing/2014/main" id="{4004343E-223D-16CC-6D54-2C56603CDBBA}"/>
              </a:ext>
            </a:extLst>
          </p:cNvPr>
          <p:cNvSpPr>
            <a:spLocks noGrp="1"/>
          </p:cNvSpPr>
          <p:nvPr>
            <p:ph sz="half" idx="1"/>
          </p:nvPr>
        </p:nvSpPr>
        <p:spPr>
          <a:xfrm>
            <a:off x="508000" y="1097300"/>
            <a:ext cx="7743546" cy="4114800"/>
          </a:xfrm>
        </p:spPr>
        <p:txBody>
          <a:bodyPr/>
          <a:lstStyle/>
          <a:p>
            <a:pPr marL="0" indent="0">
              <a:buNone/>
            </a:pPr>
            <a:r>
              <a:rPr lang="en-US" sz="3200" b="1"/>
              <a:t>Tasks Performed:</a:t>
            </a:r>
          </a:p>
          <a:p>
            <a:r>
              <a:rPr lang="en-US" sz="2800" i="1"/>
              <a:t>Auditory n-back: </a:t>
            </a:r>
            <a:r>
              <a:rPr lang="en-US" sz="2800"/>
              <a:t>A working memory task where users indicate when the letter matches 2 letters back.</a:t>
            </a:r>
          </a:p>
          <a:p>
            <a:endParaRPr lang="en-US" sz="2800"/>
          </a:p>
        </p:txBody>
      </p:sp>
      <p:sp>
        <p:nvSpPr>
          <p:cNvPr id="5" name="Slide Number Placeholder 4">
            <a:extLst>
              <a:ext uri="{FF2B5EF4-FFF2-40B4-BE49-F238E27FC236}">
                <a16:creationId xmlns:a16="http://schemas.microsoft.com/office/drawing/2014/main" id="{37F5D19A-B5E5-63F6-B9C1-AA39B874C5C7}"/>
              </a:ext>
            </a:extLst>
          </p:cNvPr>
          <p:cNvSpPr>
            <a:spLocks noGrp="1"/>
          </p:cNvSpPr>
          <p:nvPr>
            <p:ph type="sldNum" sz="quarter" idx="4"/>
          </p:nvPr>
        </p:nvSpPr>
        <p:spPr/>
        <p:txBody>
          <a:bodyPr/>
          <a:lstStyle/>
          <a:p>
            <a:pPr>
              <a:defRPr/>
            </a:pPr>
            <a:fld id="{D68E8870-17DE-45C4-A8DD-7644B2422933}" type="slidenum">
              <a:rPr lang="en-US" smtClean="0"/>
              <a:pPr>
                <a:defRPr/>
              </a:pPr>
              <a:t>6</a:t>
            </a:fld>
            <a:endParaRPr lang="en-US"/>
          </a:p>
        </p:txBody>
      </p:sp>
      <p:pic>
        <p:nvPicPr>
          <p:cNvPr id="6" name="Picture 5">
            <a:extLst>
              <a:ext uri="{FF2B5EF4-FFF2-40B4-BE49-F238E27FC236}">
                <a16:creationId xmlns:a16="http://schemas.microsoft.com/office/drawing/2014/main" id="{BBB7B0DB-0B68-C9A9-24C7-F9A85129D3F0}"/>
              </a:ext>
            </a:extLst>
          </p:cNvPr>
          <p:cNvPicPr>
            <a:picLocks noChangeAspect="1"/>
          </p:cNvPicPr>
          <p:nvPr/>
        </p:nvPicPr>
        <p:blipFill>
          <a:blip r:embed="rId3"/>
          <a:stretch>
            <a:fillRect/>
          </a:stretch>
        </p:blipFill>
        <p:spPr>
          <a:xfrm>
            <a:off x="1682495" y="2840702"/>
            <a:ext cx="5523725" cy="1697502"/>
          </a:xfrm>
          <a:prstGeom prst="rect">
            <a:avLst/>
          </a:prstGeom>
          <a:ln>
            <a:noFill/>
          </a:ln>
        </p:spPr>
      </p:pic>
      <p:pic>
        <p:nvPicPr>
          <p:cNvPr id="7" name="Picture 6">
            <a:extLst>
              <a:ext uri="{FF2B5EF4-FFF2-40B4-BE49-F238E27FC236}">
                <a16:creationId xmlns:a16="http://schemas.microsoft.com/office/drawing/2014/main" id="{2FBDBFAE-59FE-D237-8595-64B21963F475}"/>
              </a:ext>
            </a:extLst>
          </p:cNvPr>
          <p:cNvPicPr>
            <a:picLocks noChangeAspect="1"/>
          </p:cNvPicPr>
          <p:nvPr/>
        </p:nvPicPr>
        <p:blipFill>
          <a:blip r:embed="rId4"/>
          <a:stretch>
            <a:fillRect/>
          </a:stretch>
        </p:blipFill>
        <p:spPr>
          <a:xfrm>
            <a:off x="8850567" y="1563416"/>
            <a:ext cx="2496339" cy="4252073"/>
          </a:xfrm>
          <a:prstGeom prst="rect">
            <a:avLst/>
          </a:prstGeom>
          <a:ln>
            <a:noFill/>
          </a:ln>
        </p:spPr>
      </p:pic>
      <p:sp>
        <p:nvSpPr>
          <p:cNvPr id="8" name="TextBox 7">
            <a:extLst>
              <a:ext uri="{FF2B5EF4-FFF2-40B4-BE49-F238E27FC236}">
                <a16:creationId xmlns:a16="http://schemas.microsoft.com/office/drawing/2014/main" id="{88D0A3AB-E45A-0C72-1759-05B453A8337C}"/>
              </a:ext>
            </a:extLst>
          </p:cNvPr>
          <p:cNvSpPr txBox="1"/>
          <p:nvPr/>
        </p:nvSpPr>
        <p:spPr>
          <a:xfrm>
            <a:off x="1064220" y="4737559"/>
            <a:ext cx="5969279" cy="400110"/>
          </a:xfrm>
          <a:prstGeom prst="rect">
            <a:avLst/>
          </a:prstGeom>
          <a:noFill/>
        </p:spPr>
        <p:txBody>
          <a:bodyPr wrap="square">
            <a:spAutoFit/>
          </a:bodyPr>
          <a:lstStyle/>
          <a:p>
            <a:r>
              <a:rPr lang="en-US" sz="2000"/>
              <a:t>Letters: </a:t>
            </a:r>
            <a:r>
              <a:rPr lang="en-US" sz="2000" b="1"/>
              <a:t>L, O, R, W, F, D, G, A, Q, Y</a:t>
            </a:r>
          </a:p>
        </p:txBody>
      </p:sp>
      <p:sp>
        <p:nvSpPr>
          <p:cNvPr id="9" name="TextBox 8">
            <a:extLst>
              <a:ext uri="{FF2B5EF4-FFF2-40B4-BE49-F238E27FC236}">
                <a16:creationId xmlns:a16="http://schemas.microsoft.com/office/drawing/2014/main" id="{51DACAA2-30EF-E077-42F0-C707CBB2567E}"/>
              </a:ext>
            </a:extLst>
          </p:cNvPr>
          <p:cNvSpPr txBox="1"/>
          <p:nvPr/>
        </p:nvSpPr>
        <p:spPr>
          <a:xfrm>
            <a:off x="1064220" y="5282506"/>
            <a:ext cx="8239964" cy="1107996"/>
          </a:xfrm>
          <a:prstGeom prst="rect">
            <a:avLst/>
          </a:prstGeom>
          <a:noFill/>
        </p:spPr>
        <p:txBody>
          <a:bodyPr wrap="square">
            <a:spAutoFit/>
          </a:bodyPr>
          <a:lstStyle/>
          <a:p>
            <a:r>
              <a:rPr lang="en-US" sz="1200" b="1"/>
              <a:t>Feedback when you press a paddle:</a:t>
            </a:r>
          </a:p>
          <a:p>
            <a:r>
              <a:rPr lang="en-US" sz="1800"/>
              <a:t>When you miss a match: </a:t>
            </a:r>
            <a:r>
              <a:rPr lang="en-US" sz="1800" b="1">
                <a:solidFill>
                  <a:schemeClr val="accent4"/>
                </a:solidFill>
              </a:rPr>
              <a:t>Miss – Letters were a match</a:t>
            </a:r>
            <a:endParaRPr lang="en-US" sz="1800">
              <a:solidFill>
                <a:schemeClr val="accent4"/>
              </a:solidFill>
            </a:endParaRPr>
          </a:p>
          <a:p>
            <a:r>
              <a:rPr lang="en-US" sz="1800"/>
              <a:t>When there was not a match: </a:t>
            </a:r>
            <a:r>
              <a:rPr lang="en-US" sz="1800" b="1">
                <a:solidFill>
                  <a:srgbClr val="C00000"/>
                </a:solidFill>
              </a:rPr>
              <a:t>Wrong – Letters were not a match</a:t>
            </a:r>
            <a:endParaRPr lang="en-US" sz="1800">
              <a:solidFill>
                <a:srgbClr val="C00000"/>
              </a:solidFill>
            </a:endParaRPr>
          </a:p>
          <a:p>
            <a:r>
              <a:rPr lang="en-US" sz="1800"/>
              <a:t>When there is a match:</a:t>
            </a:r>
            <a:r>
              <a:rPr lang="en-US" sz="1800">
                <a:solidFill>
                  <a:srgbClr val="00B050"/>
                </a:solidFill>
              </a:rPr>
              <a:t> </a:t>
            </a:r>
            <a:r>
              <a:rPr lang="en-US" sz="1800" b="1">
                <a:solidFill>
                  <a:srgbClr val="00B050"/>
                </a:solidFill>
              </a:rPr>
              <a:t>Correct – Letters were a match</a:t>
            </a:r>
            <a:endParaRPr lang="en-US" sz="1800">
              <a:solidFill>
                <a:srgbClr val="00B050"/>
              </a:solidFill>
            </a:endParaRPr>
          </a:p>
        </p:txBody>
      </p:sp>
    </p:spTree>
    <p:extLst>
      <p:ext uri="{BB962C8B-B14F-4D97-AF65-F5344CB8AC3E}">
        <p14:creationId xmlns:p14="http://schemas.microsoft.com/office/powerpoint/2010/main" val="2383231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5E6145-DB7C-91F5-BB44-4F3007C1D542}"/>
              </a:ext>
            </a:extLst>
          </p:cNvPr>
          <p:cNvPicPr>
            <a:picLocks noChangeAspect="1"/>
          </p:cNvPicPr>
          <p:nvPr/>
        </p:nvPicPr>
        <p:blipFill>
          <a:blip r:embed="rId2"/>
          <a:stretch>
            <a:fillRect/>
          </a:stretch>
        </p:blipFill>
        <p:spPr>
          <a:xfrm>
            <a:off x="5354726" y="2411740"/>
            <a:ext cx="6166096" cy="3643602"/>
          </a:xfrm>
          <a:prstGeom prst="rect">
            <a:avLst/>
          </a:prstGeom>
        </p:spPr>
      </p:pic>
      <p:sp>
        <p:nvSpPr>
          <p:cNvPr id="2" name="Title 1">
            <a:extLst>
              <a:ext uri="{FF2B5EF4-FFF2-40B4-BE49-F238E27FC236}">
                <a16:creationId xmlns:a16="http://schemas.microsoft.com/office/drawing/2014/main" id="{CC98ED42-5BDF-502A-9345-F9A2E3501BF8}"/>
              </a:ext>
            </a:extLst>
          </p:cNvPr>
          <p:cNvSpPr>
            <a:spLocks noGrp="1"/>
          </p:cNvSpPr>
          <p:nvPr>
            <p:ph type="title"/>
          </p:nvPr>
        </p:nvSpPr>
        <p:spPr/>
        <p:txBody>
          <a:bodyPr/>
          <a:lstStyle/>
          <a:p>
            <a:r>
              <a:rPr lang="en-US" sz="2800"/>
              <a:t>Methodology</a:t>
            </a:r>
          </a:p>
        </p:txBody>
      </p:sp>
      <p:sp>
        <p:nvSpPr>
          <p:cNvPr id="3" name="Content Placeholder 2">
            <a:extLst>
              <a:ext uri="{FF2B5EF4-FFF2-40B4-BE49-F238E27FC236}">
                <a16:creationId xmlns:a16="http://schemas.microsoft.com/office/drawing/2014/main" id="{31760149-A994-0B35-5063-F65CC5DEC759}"/>
              </a:ext>
            </a:extLst>
          </p:cNvPr>
          <p:cNvSpPr>
            <a:spLocks noGrp="1"/>
          </p:cNvSpPr>
          <p:nvPr>
            <p:ph sz="half" idx="1"/>
          </p:nvPr>
        </p:nvSpPr>
        <p:spPr>
          <a:xfrm>
            <a:off x="508000" y="1097299"/>
            <a:ext cx="11206922" cy="4762175"/>
          </a:xfrm>
        </p:spPr>
        <p:txBody>
          <a:bodyPr/>
          <a:lstStyle/>
          <a:p>
            <a:pPr marL="0" indent="0">
              <a:buNone/>
            </a:pPr>
            <a:r>
              <a:rPr lang="en-US" sz="3200" b="1"/>
              <a:t>Tasks Performed:</a:t>
            </a:r>
          </a:p>
          <a:p>
            <a:r>
              <a:rPr lang="en-US" sz="2800" i="1"/>
              <a:t>Mission Relevant Auditory Cues Task (MRACT): </a:t>
            </a:r>
            <a:r>
              <a:rPr lang="en-US" sz="2800"/>
              <a:t>A working memory task where users are provided a mix of:</a:t>
            </a:r>
          </a:p>
        </p:txBody>
      </p:sp>
      <p:sp>
        <p:nvSpPr>
          <p:cNvPr id="5" name="Slide Number Placeholder 4">
            <a:extLst>
              <a:ext uri="{FF2B5EF4-FFF2-40B4-BE49-F238E27FC236}">
                <a16:creationId xmlns:a16="http://schemas.microsoft.com/office/drawing/2014/main" id="{9A43F9E2-D450-91A5-7B44-7EEE75C97235}"/>
              </a:ext>
            </a:extLst>
          </p:cNvPr>
          <p:cNvSpPr>
            <a:spLocks noGrp="1"/>
          </p:cNvSpPr>
          <p:nvPr>
            <p:ph type="sldNum" sz="quarter" idx="4"/>
          </p:nvPr>
        </p:nvSpPr>
        <p:spPr/>
        <p:txBody>
          <a:bodyPr/>
          <a:lstStyle/>
          <a:p>
            <a:pPr>
              <a:defRPr/>
            </a:pPr>
            <a:fld id="{D68E8870-17DE-45C4-A8DD-7644B2422933}" type="slidenum">
              <a:rPr lang="en-US" smtClean="0"/>
              <a:pPr>
                <a:defRPr/>
              </a:pPr>
              <a:t>7</a:t>
            </a:fld>
            <a:endParaRPr lang="en-US"/>
          </a:p>
        </p:txBody>
      </p:sp>
      <p:sp>
        <p:nvSpPr>
          <p:cNvPr id="8" name="Content Placeholder 2">
            <a:extLst>
              <a:ext uri="{FF2B5EF4-FFF2-40B4-BE49-F238E27FC236}">
                <a16:creationId xmlns:a16="http://schemas.microsoft.com/office/drawing/2014/main" id="{FE2DFC62-388D-5234-2E34-D1443C8C00DA}"/>
              </a:ext>
            </a:extLst>
          </p:cNvPr>
          <p:cNvSpPr txBox="1">
            <a:spLocks/>
          </p:cNvSpPr>
          <p:nvPr/>
        </p:nvSpPr>
        <p:spPr bwMode="auto">
          <a:xfrm>
            <a:off x="344822" y="2802427"/>
            <a:ext cx="5192784" cy="30570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400">
                <a:solidFill>
                  <a:schemeClr val="tx1"/>
                </a:solidFill>
                <a:latin typeface="Arial Narrow" pitchFamily="34"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0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pitchFamily="2" charset="2"/>
              <a:buChar char="n"/>
              <a:defRPr sz="18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1600">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1600">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9pPr>
          </a:lstStyle>
          <a:p>
            <a:pPr lvl="1"/>
            <a:r>
              <a:rPr lang="en-US" sz="2400" kern="0"/>
              <a:t>(a) </a:t>
            </a:r>
            <a:r>
              <a:rPr lang="en-US" sz="2400" kern="0">
                <a:solidFill>
                  <a:srgbClr val="CC3300"/>
                </a:solidFill>
              </a:rPr>
              <a:t>Auditory Tones </a:t>
            </a:r>
            <a:r>
              <a:rPr lang="en-US" sz="2400" kern="0"/>
              <a:t>(beeps) that signaled that an immediate input was needed.</a:t>
            </a:r>
          </a:p>
          <a:p>
            <a:pPr lvl="1"/>
            <a:endParaRPr lang="en-US" sz="2400" kern="0"/>
          </a:p>
          <a:p>
            <a:pPr lvl="1"/>
            <a:r>
              <a:rPr lang="en-US" sz="2400" kern="0"/>
              <a:t>(b) </a:t>
            </a:r>
            <a:r>
              <a:rPr lang="en-US" sz="2400" kern="0">
                <a:solidFill>
                  <a:srgbClr val="2B56AB"/>
                </a:solidFill>
              </a:rPr>
              <a:t>Radio Communications </a:t>
            </a:r>
            <a:r>
              <a:rPr lang="en-US" sz="2400" kern="0"/>
              <a:t>that explicitly asked for an input, sometimes immediately or sometimes after a brief delay.</a:t>
            </a:r>
          </a:p>
        </p:txBody>
      </p:sp>
    </p:spTree>
    <p:extLst>
      <p:ext uri="{BB962C8B-B14F-4D97-AF65-F5344CB8AC3E}">
        <p14:creationId xmlns:p14="http://schemas.microsoft.com/office/powerpoint/2010/main" val="552501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0C6A-1062-B23C-C0AF-85C877105CBE}"/>
              </a:ext>
            </a:extLst>
          </p:cNvPr>
          <p:cNvSpPr>
            <a:spLocks noGrp="1"/>
          </p:cNvSpPr>
          <p:nvPr>
            <p:ph type="title"/>
          </p:nvPr>
        </p:nvSpPr>
        <p:spPr/>
        <p:txBody>
          <a:bodyPr/>
          <a:lstStyle/>
          <a:p>
            <a:r>
              <a:rPr lang="en-US" sz="2800"/>
              <a:t>Methodology</a:t>
            </a:r>
          </a:p>
        </p:txBody>
      </p:sp>
      <p:sp>
        <p:nvSpPr>
          <p:cNvPr id="3" name="Content Placeholder 2">
            <a:extLst>
              <a:ext uri="{FF2B5EF4-FFF2-40B4-BE49-F238E27FC236}">
                <a16:creationId xmlns:a16="http://schemas.microsoft.com/office/drawing/2014/main" id="{9AC8B764-767D-4EFF-0801-73199DAC2821}"/>
              </a:ext>
            </a:extLst>
          </p:cNvPr>
          <p:cNvSpPr>
            <a:spLocks noGrp="1"/>
          </p:cNvSpPr>
          <p:nvPr>
            <p:ph idx="1"/>
          </p:nvPr>
        </p:nvSpPr>
        <p:spPr/>
        <p:txBody>
          <a:bodyPr/>
          <a:lstStyle/>
          <a:p>
            <a:pPr marL="0" indent="0">
              <a:buNone/>
            </a:pPr>
            <a:r>
              <a:rPr lang="en-US" sz="3200" b="1"/>
              <a:t>Tasks Performed:</a:t>
            </a:r>
          </a:p>
          <a:p>
            <a:r>
              <a:rPr lang="en-US" i="1"/>
              <a:t>Mission Relevant Auditory Cues Task (MRACT): </a:t>
            </a:r>
            <a:r>
              <a:rPr lang="en-US" kern="0"/>
              <a:t>(a) </a:t>
            </a:r>
            <a:r>
              <a:rPr lang="en-US" kern="0">
                <a:solidFill>
                  <a:srgbClr val="CC3300"/>
                </a:solidFill>
              </a:rPr>
              <a:t>Auditory Tones </a:t>
            </a:r>
            <a:r>
              <a:rPr lang="en-US" kern="0"/>
              <a:t>(beeps)</a:t>
            </a:r>
            <a:endParaRPr lang="en-US"/>
          </a:p>
        </p:txBody>
      </p:sp>
      <p:sp>
        <p:nvSpPr>
          <p:cNvPr id="4" name="Slide Number Placeholder 3">
            <a:extLst>
              <a:ext uri="{FF2B5EF4-FFF2-40B4-BE49-F238E27FC236}">
                <a16:creationId xmlns:a16="http://schemas.microsoft.com/office/drawing/2014/main" id="{4AAD886F-C595-15A9-1FA2-7B029925555C}"/>
              </a:ext>
            </a:extLst>
          </p:cNvPr>
          <p:cNvSpPr>
            <a:spLocks noGrp="1"/>
          </p:cNvSpPr>
          <p:nvPr>
            <p:ph type="sldNum" sz="quarter" idx="4"/>
          </p:nvPr>
        </p:nvSpPr>
        <p:spPr/>
        <p:txBody>
          <a:bodyPr/>
          <a:lstStyle/>
          <a:p>
            <a:pPr>
              <a:defRPr/>
            </a:pPr>
            <a:fld id="{D68E8870-17DE-45C4-A8DD-7644B2422933}" type="slidenum">
              <a:rPr lang="en-US" smtClean="0"/>
              <a:pPr>
                <a:defRPr/>
              </a:pPr>
              <a:t>8</a:t>
            </a:fld>
            <a:endParaRPr lang="en-US"/>
          </a:p>
        </p:txBody>
      </p:sp>
      <p:pic>
        <p:nvPicPr>
          <p:cNvPr id="6" name="Picture 5">
            <a:extLst>
              <a:ext uri="{FF2B5EF4-FFF2-40B4-BE49-F238E27FC236}">
                <a16:creationId xmlns:a16="http://schemas.microsoft.com/office/drawing/2014/main" id="{990D2BC9-94FF-AB36-6BFA-7266AA62EB83}"/>
              </a:ext>
            </a:extLst>
          </p:cNvPr>
          <p:cNvPicPr>
            <a:picLocks noChangeAspect="1"/>
          </p:cNvPicPr>
          <p:nvPr/>
        </p:nvPicPr>
        <p:blipFill>
          <a:blip r:embed="rId3"/>
          <a:stretch>
            <a:fillRect/>
          </a:stretch>
        </p:blipFill>
        <p:spPr>
          <a:xfrm>
            <a:off x="1010793" y="2491164"/>
            <a:ext cx="10293312" cy="3610051"/>
          </a:xfrm>
          <a:prstGeom prst="rect">
            <a:avLst/>
          </a:prstGeom>
          <a:ln>
            <a:noFill/>
          </a:ln>
        </p:spPr>
      </p:pic>
    </p:spTree>
    <p:extLst>
      <p:ext uri="{BB962C8B-B14F-4D97-AF65-F5344CB8AC3E}">
        <p14:creationId xmlns:p14="http://schemas.microsoft.com/office/powerpoint/2010/main" val="3555919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61BA48-EE3A-BFCF-ECD6-6BBA1C994BC8}"/>
              </a:ext>
            </a:extLst>
          </p:cNvPr>
          <p:cNvSpPr>
            <a:spLocks noGrp="1"/>
          </p:cNvSpPr>
          <p:nvPr>
            <p:ph type="title"/>
          </p:nvPr>
        </p:nvSpPr>
        <p:spPr/>
        <p:txBody>
          <a:bodyPr/>
          <a:lstStyle/>
          <a:p>
            <a:r>
              <a:rPr lang="en-US" sz="2800"/>
              <a:t>Methodology</a:t>
            </a:r>
          </a:p>
        </p:txBody>
      </p:sp>
      <p:sp>
        <p:nvSpPr>
          <p:cNvPr id="7" name="Content Placeholder 6">
            <a:extLst>
              <a:ext uri="{FF2B5EF4-FFF2-40B4-BE49-F238E27FC236}">
                <a16:creationId xmlns:a16="http://schemas.microsoft.com/office/drawing/2014/main" id="{2A26EB04-2C1F-5D93-0250-EC985E277FC9}"/>
              </a:ext>
            </a:extLst>
          </p:cNvPr>
          <p:cNvSpPr>
            <a:spLocks noGrp="1"/>
          </p:cNvSpPr>
          <p:nvPr>
            <p:ph idx="1"/>
          </p:nvPr>
        </p:nvSpPr>
        <p:spPr/>
        <p:txBody>
          <a:bodyPr/>
          <a:lstStyle/>
          <a:p>
            <a:pPr marL="0" indent="0">
              <a:buNone/>
            </a:pPr>
            <a:r>
              <a:rPr lang="en-US" sz="3200" b="1"/>
              <a:t>Tasks Performed:</a:t>
            </a:r>
          </a:p>
          <a:p>
            <a:r>
              <a:rPr lang="en-US" sz="2800" i="1"/>
              <a:t>Mission Relevant Auditory Cues Task (MRACT): </a:t>
            </a:r>
            <a:r>
              <a:rPr lang="en-US" sz="2800" kern="0"/>
              <a:t>(b) </a:t>
            </a:r>
            <a:r>
              <a:rPr lang="en-US" sz="2800" kern="0">
                <a:solidFill>
                  <a:srgbClr val="2B56AB"/>
                </a:solidFill>
              </a:rPr>
              <a:t>Radio Communications </a:t>
            </a:r>
            <a:endParaRPr lang="en-US">
              <a:solidFill>
                <a:srgbClr val="2B56AB"/>
              </a:solidFill>
            </a:endParaRPr>
          </a:p>
        </p:txBody>
      </p:sp>
      <p:sp>
        <p:nvSpPr>
          <p:cNvPr id="5" name="Slide Number Placeholder 4">
            <a:extLst>
              <a:ext uri="{FF2B5EF4-FFF2-40B4-BE49-F238E27FC236}">
                <a16:creationId xmlns:a16="http://schemas.microsoft.com/office/drawing/2014/main" id="{6C8BEFF0-75D8-AB05-C6C8-D2046571DD56}"/>
              </a:ext>
            </a:extLst>
          </p:cNvPr>
          <p:cNvSpPr>
            <a:spLocks noGrp="1"/>
          </p:cNvSpPr>
          <p:nvPr>
            <p:ph type="sldNum" sz="quarter" idx="4"/>
          </p:nvPr>
        </p:nvSpPr>
        <p:spPr/>
        <p:txBody>
          <a:bodyPr/>
          <a:lstStyle/>
          <a:p>
            <a:pPr>
              <a:defRPr/>
            </a:pPr>
            <a:fld id="{D68E8870-17DE-45C4-A8DD-7644B2422933}" type="slidenum">
              <a:rPr lang="en-US" smtClean="0"/>
              <a:pPr>
                <a:defRPr/>
              </a:pPr>
              <a:t>9</a:t>
            </a:fld>
            <a:endParaRPr lang="en-US"/>
          </a:p>
        </p:txBody>
      </p:sp>
      <p:pic>
        <p:nvPicPr>
          <p:cNvPr id="9" name="Picture 8">
            <a:extLst>
              <a:ext uri="{FF2B5EF4-FFF2-40B4-BE49-F238E27FC236}">
                <a16:creationId xmlns:a16="http://schemas.microsoft.com/office/drawing/2014/main" id="{C527C9AA-C2AD-CA16-EE0A-B0C7410A43D7}"/>
              </a:ext>
            </a:extLst>
          </p:cNvPr>
          <p:cNvPicPr>
            <a:picLocks noChangeAspect="1"/>
          </p:cNvPicPr>
          <p:nvPr/>
        </p:nvPicPr>
        <p:blipFill>
          <a:blip r:embed="rId3"/>
          <a:stretch>
            <a:fillRect/>
          </a:stretch>
        </p:blipFill>
        <p:spPr>
          <a:xfrm>
            <a:off x="1122322" y="2362810"/>
            <a:ext cx="9947355" cy="3792931"/>
          </a:xfrm>
          <a:prstGeom prst="rect">
            <a:avLst/>
          </a:prstGeom>
          <a:ln>
            <a:noFill/>
          </a:ln>
        </p:spPr>
      </p:pic>
    </p:spTree>
    <p:extLst>
      <p:ext uri="{BB962C8B-B14F-4D97-AF65-F5344CB8AC3E}">
        <p14:creationId xmlns:p14="http://schemas.microsoft.com/office/powerpoint/2010/main" val="4209100385"/>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cf76f155ced4ddcb4097134ff3c332f xmlns="d31476e6-08fe-4637-927e-6efdcb26efb0">
      <Terms xmlns="http://schemas.microsoft.com/office/infopath/2007/PartnerControls"/>
    </lcf76f155ced4ddcb4097134ff3c332f>
    <TaxCatchAll xmlns="040ac376-c8ca-4cdb-a133-66fa1e5a33c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CF63C9341E764797377C7C2F46011D" ma:contentTypeVersion="15" ma:contentTypeDescription="Create a new document." ma:contentTypeScope="" ma:versionID="e33c825f526e807e4120ee2f4f15e344">
  <xsd:schema xmlns:xsd="http://www.w3.org/2001/XMLSchema" xmlns:xs="http://www.w3.org/2001/XMLSchema" xmlns:p="http://schemas.microsoft.com/office/2006/metadata/properties" xmlns:ns2="d31476e6-08fe-4637-927e-6efdcb26efb0" xmlns:ns3="040ac376-c8ca-4cdb-a133-66fa1e5a33c8" targetNamespace="http://schemas.microsoft.com/office/2006/metadata/properties" ma:root="true" ma:fieldsID="413a40aaf1b8354cf2bd1cff23977c47" ns2:_="" ns3:_="">
    <xsd:import namespace="d31476e6-08fe-4637-927e-6efdcb26efb0"/>
    <xsd:import namespace="040ac376-c8ca-4cdb-a133-66fa1e5a33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476e6-08fe-4637-927e-6efdcb26ef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93c513b-d286-4d0e-a3f9-a4207c31086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0ac376-c8ca-4cdb-a133-66fa1e5a33c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660ebf6-2a26-4067-bbf6-8d25167577fe}" ma:internalName="TaxCatchAll" ma:showField="CatchAllData" ma:web="040ac376-c8ca-4cdb-a133-66fa1e5a33c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09B06-5FA7-40B8-A752-7128AA94FE0C}">
  <ds:schemaRefs>
    <ds:schemaRef ds:uri="040ac376-c8ca-4cdb-a133-66fa1e5a33c8"/>
    <ds:schemaRef ds:uri="d31476e6-08fe-4637-927e-6efdcb26ef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6DA5758-1CBF-42A6-BBFF-94935F5D5AC8}">
  <ds:schemaRefs>
    <ds:schemaRef ds:uri="040ac376-c8ca-4cdb-a133-66fa1e5a33c8"/>
    <ds:schemaRef ds:uri="d31476e6-08fe-4637-927e-6efdcb26ef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docMetadata/LabelInfo.xml><?xml version="1.0" encoding="utf-8"?>
<clbl:labelList xmlns:clbl="http://schemas.microsoft.com/office/2020/mipLabelMetadata">
  <clbl:label id="{c0b8bdd8-d286-4b74-bc5c-a60cf60f6939}" enabled="1" method="Standard" siteId="{f84861f0-b682-4e29-8d67-014158fc4021}" removed="0"/>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20</Slides>
  <Notes>17</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Blends</vt:lpstr>
      <vt:lpstr>PowerPoint Presentation</vt:lpstr>
      <vt:lpstr>Valley of Death</vt:lpstr>
      <vt:lpstr>Introduction</vt:lpstr>
      <vt:lpstr>Experimental Testbed</vt:lpstr>
      <vt:lpstr>Methodology</vt:lpstr>
      <vt:lpstr>Methodology</vt:lpstr>
      <vt:lpstr>Methodology</vt:lpstr>
      <vt:lpstr>Methodology</vt:lpstr>
      <vt:lpstr>Methodology</vt:lpstr>
      <vt:lpstr>Results</vt:lpstr>
      <vt:lpstr>Results  –  Task</vt:lpstr>
      <vt:lpstr>Results  –  Difficulty</vt:lpstr>
      <vt:lpstr>Results – Task + Difficulty</vt:lpstr>
      <vt:lpstr>Discussion</vt:lpstr>
      <vt:lpstr>Discussion – Limitations</vt:lpstr>
      <vt:lpstr>Discussion – Limitations</vt:lpstr>
      <vt:lpstr>Discussion – Our Future Directions</vt:lpstr>
      <vt:lpstr>Conclusion &amp; Takeaways</vt:lpstr>
      <vt:lpstr>Implications</vt:lpstr>
      <vt:lpstr>Questions?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revision>3</cp:revision>
  <cp:lastPrinted>1601-01-01T00:00:00Z</cp:lastPrinted>
  <dcterms:created xsi:type="dcterms:W3CDTF">2016-03-29T15:29:36Z</dcterms:created>
  <dcterms:modified xsi:type="dcterms:W3CDTF">2024-10-04T20:22:09Z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0x01010029CF63C9341E764797377C7C2F46011D</vt:lpwstr>
  </property>
  <property fmtid="{D5CDD505-2E9C-101B-9397-08002B2CF9AE}" pid="3" name="DocumentDescription">
    <vt:lpwstr>&lt;div class=ExternalClass9DF5FD6F97034AAA9FF0AABB8157F05A&gt; &lt;/div&gt;</vt:lpwstr>
  </property>
  <property fmtid="{D5CDD505-2E9C-101B-9397-08002B2CF9AE}" pid="4" name="MediaServiceImageTags">
    <vt:lpwstr/>
  </property>
</Properties>
</file>