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9" r:id="rId4"/>
  </p:sldMasterIdLst>
  <p:notesMasterIdLst>
    <p:notesMasterId r:id="rId16"/>
  </p:notesMasterIdLst>
  <p:handoutMasterIdLst>
    <p:handoutMasterId r:id="rId17"/>
  </p:handoutMasterIdLst>
  <p:sldIdLst>
    <p:sldId id="295" r:id="rId5"/>
    <p:sldId id="305" r:id="rId6"/>
    <p:sldId id="296" r:id="rId7"/>
    <p:sldId id="297" r:id="rId8"/>
    <p:sldId id="298" r:id="rId9"/>
    <p:sldId id="299" r:id="rId10"/>
    <p:sldId id="300" r:id="rId11"/>
    <p:sldId id="302" r:id="rId12"/>
    <p:sldId id="301" r:id="rId13"/>
    <p:sldId id="303" r:id="rId14"/>
    <p:sldId id="307" r:id="rId15"/>
  </p:sldIdLst>
  <p:sldSz cx="12192000" cy="6858000"/>
  <p:notesSz cx="6858000" cy="90297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ahoma" charset="0"/>
        <a:ea typeface="+mn-ea"/>
        <a:cs typeface="+mn-cs"/>
      </a:defRPr>
    </a:lvl1pPr>
    <a:lvl2pPr marL="609585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ahoma" charset="0"/>
        <a:ea typeface="+mn-ea"/>
        <a:cs typeface="+mn-cs"/>
      </a:defRPr>
    </a:lvl2pPr>
    <a:lvl3pPr marL="121917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ahoma" charset="0"/>
        <a:ea typeface="+mn-ea"/>
        <a:cs typeface="+mn-cs"/>
      </a:defRPr>
    </a:lvl3pPr>
    <a:lvl4pPr marL="1828754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ahoma" charset="0"/>
        <a:ea typeface="+mn-ea"/>
        <a:cs typeface="+mn-cs"/>
      </a:defRPr>
    </a:lvl4pPr>
    <a:lvl5pPr marL="2438339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ahoma" charset="0"/>
        <a:ea typeface="+mn-ea"/>
        <a:cs typeface="+mn-cs"/>
      </a:defRPr>
    </a:lvl5pPr>
    <a:lvl6pPr marL="3047924" algn="l" defTabSz="1219170" rtl="0" eaLnBrk="1" latinLnBrk="0" hangingPunct="1">
      <a:defRPr sz="3200" kern="1200">
        <a:solidFill>
          <a:schemeClr val="tx1"/>
        </a:solidFill>
        <a:latin typeface="Tahoma" charset="0"/>
        <a:ea typeface="+mn-ea"/>
        <a:cs typeface="+mn-cs"/>
      </a:defRPr>
    </a:lvl6pPr>
    <a:lvl7pPr marL="3657509" algn="l" defTabSz="1219170" rtl="0" eaLnBrk="1" latinLnBrk="0" hangingPunct="1">
      <a:defRPr sz="3200" kern="1200">
        <a:solidFill>
          <a:schemeClr val="tx1"/>
        </a:solidFill>
        <a:latin typeface="Tahoma" charset="0"/>
        <a:ea typeface="+mn-ea"/>
        <a:cs typeface="+mn-cs"/>
      </a:defRPr>
    </a:lvl7pPr>
    <a:lvl8pPr marL="4267093" algn="l" defTabSz="1219170" rtl="0" eaLnBrk="1" latinLnBrk="0" hangingPunct="1">
      <a:defRPr sz="3200" kern="1200">
        <a:solidFill>
          <a:schemeClr val="tx1"/>
        </a:solidFill>
        <a:latin typeface="Tahoma" charset="0"/>
        <a:ea typeface="+mn-ea"/>
        <a:cs typeface="+mn-cs"/>
      </a:defRPr>
    </a:lvl8pPr>
    <a:lvl9pPr marL="4876678" algn="l" defTabSz="1219170" rtl="0" eaLnBrk="1" latinLnBrk="0" hangingPunct="1">
      <a:defRPr sz="3200" kern="1200">
        <a:solidFill>
          <a:schemeClr val="tx1"/>
        </a:solidFill>
        <a:latin typeface="Tahoma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44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CC3300"/>
    <a:srgbClr val="22458A"/>
    <a:srgbClr val="2B56AB"/>
    <a:srgbClr val="0033CC"/>
    <a:srgbClr val="3366CC"/>
    <a:srgbClr val="0066CC"/>
    <a:srgbClr val="F77B0B"/>
    <a:srgbClr val="B2F50B"/>
    <a:srgbClr val="F88C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61C483D-92BD-2245-A2AA-78F48B6DCAD9}" v="1459" dt="2024-10-03T18:25:44.47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511"/>
    <p:restoredTop sz="94694"/>
  </p:normalViewPr>
  <p:slideViewPr>
    <p:cSldViewPr snapToGrid="0">
      <p:cViewPr varScale="1">
        <p:scale>
          <a:sx n="106" d="100"/>
          <a:sy n="106" d="100"/>
        </p:scale>
        <p:origin x="648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844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5/10/relationships/revisionInfo" Target="revisionInfo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73" tIns="45387" rIns="90773" bIns="45387" numCol="1" anchor="t" anchorCtr="0" compatLnSpc="1">
            <a:prstTxWarp prst="textNoShape">
              <a:avLst/>
            </a:prstTxWarp>
          </a:bodyPr>
          <a:lstStyle>
            <a:lvl1pPr defTabSz="908050">
              <a:defRPr sz="1200"/>
            </a:lvl1pPr>
          </a:lstStyle>
          <a:p>
            <a:endParaRPr lang="en-US"/>
          </a:p>
        </p:txBody>
      </p:sp>
      <p:sp>
        <p:nvSpPr>
          <p:cNvPr id="1085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73" tIns="45387" rIns="90773" bIns="45387" numCol="1" anchor="t" anchorCtr="0" compatLnSpc="1">
            <a:prstTxWarp prst="textNoShape">
              <a:avLst/>
            </a:prstTxWarp>
          </a:bodyPr>
          <a:lstStyle>
            <a:lvl1pPr algn="r" defTabSz="908050">
              <a:defRPr sz="1200"/>
            </a:lvl1pPr>
          </a:lstStyle>
          <a:p>
            <a:endParaRPr lang="en-US"/>
          </a:p>
        </p:txBody>
      </p:sp>
      <p:sp>
        <p:nvSpPr>
          <p:cNvPr id="10854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577263"/>
            <a:ext cx="2971800" cy="45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73" tIns="45387" rIns="90773" bIns="45387" numCol="1" anchor="b" anchorCtr="0" compatLnSpc="1">
            <a:prstTxWarp prst="textNoShape">
              <a:avLst/>
            </a:prstTxWarp>
          </a:bodyPr>
          <a:lstStyle>
            <a:lvl1pPr defTabSz="908050">
              <a:defRPr sz="1200"/>
            </a:lvl1pPr>
          </a:lstStyle>
          <a:p>
            <a:endParaRPr lang="en-US"/>
          </a:p>
        </p:txBody>
      </p:sp>
      <p:sp>
        <p:nvSpPr>
          <p:cNvPr id="10854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577263"/>
            <a:ext cx="2971800" cy="45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73" tIns="45387" rIns="90773" bIns="45387" numCol="1" anchor="b" anchorCtr="0" compatLnSpc="1">
            <a:prstTxWarp prst="textNoShape">
              <a:avLst/>
            </a:prstTxWarp>
          </a:bodyPr>
          <a:lstStyle>
            <a:lvl1pPr algn="r" defTabSz="908050">
              <a:defRPr sz="1200"/>
            </a:lvl1pPr>
          </a:lstStyle>
          <a:p>
            <a:fld id="{4F2942F5-6495-4924-A5BF-A11924438D2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1026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73" tIns="45387" rIns="90773" bIns="45387" numCol="1" anchor="t" anchorCtr="0" compatLnSpc="1">
            <a:prstTxWarp prst="textNoShape">
              <a:avLst/>
            </a:prstTxWarp>
          </a:bodyPr>
          <a:lstStyle>
            <a:lvl1pPr defTabSz="908050">
              <a:defRPr sz="1200"/>
            </a:lvl1pPr>
          </a:lstStyle>
          <a:p>
            <a:endParaRPr lang="en-US"/>
          </a:p>
        </p:txBody>
      </p:sp>
      <p:sp>
        <p:nvSpPr>
          <p:cNvPr id="1054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73" tIns="45387" rIns="90773" bIns="45387" numCol="1" anchor="t" anchorCtr="0" compatLnSpc="1">
            <a:prstTxWarp prst="textNoShape">
              <a:avLst/>
            </a:prstTxWarp>
          </a:bodyPr>
          <a:lstStyle>
            <a:lvl1pPr algn="r" defTabSz="908050">
              <a:defRPr sz="1200"/>
            </a:lvl1pPr>
          </a:lstStyle>
          <a:p>
            <a:endParaRPr lang="en-US"/>
          </a:p>
        </p:txBody>
      </p:sp>
      <p:sp>
        <p:nvSpPr>
          <p:cNvPr id="1054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19100" y="676275"/>
            <a:ext cx="6019800" cy="33861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054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289425"/>
            <a:ext cx="5029200" cy="406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73" tIns="45387" rIns="90773" bIns="4538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54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577263"/>
            <a:ext cx="2971800" cy="45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73" tIns="45387" rIns="90773" bIns="45387" numCol="1" anchor="b" anchorCtr="0" compatLnSpc="1">
            <a:prstTxWarp prst="textNoShape">
              <a:avLst/>
            </a:prstTxWarp>
          </a:bodyPr>
          <a:lstStyle>
            <a:lvl1pPr defTabSz="908050">
              <a:defRPr sz="1200"/>
            </a:lvl1pPr>
          </a:lstStyle>
          <a:p>
            <a:endParaRPr lang="en-US"/>
          </a:p>
        </p:txBody>
      </p:sp>
      <p:sp>
        <p:nvSpPr>
          <p:cNvPr id="1054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577263"/>
            <a:ext cx="2971800" cy="45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73" tIns="45387" rIns="90773" bIns="45387" numCol="1" anchor="b" anchorCtr="0" compatLnSpc="1">
            <a:prstTxWarp prst="textNoShape">
              <a:avLst/>
            </a:prstTxWarp>
          </a:bodyPr>
          <a:lstStyle>
            <a:lvl1pPr algn="r" defTabSz="908050">
              <a:defRPr sz="1200"/>
            </a:lvl1pPr>
          </a:lstStyle>
          <a:p>
            <a:fld id="{85D9B890-3B6E-417C-BD92-47816D5AB62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56145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600" kern="1200">
        <a:solidFill>
          <a:schemeClr val="tx1"/>
        </a:solidFill>
        <a:latin typeface="Arial" charset="0"/>
        <a:ea typeface="+mn-ea"/>
        <a:cs typeface="+mn-cs"/>
      </a:defRPr>
    </a:lvl1pPr>
    <a:lvl2pPr marL="609585" algn="l" rtl="0" eaLnBrk="0" fontAlgn="base" hangingPunct="0">
      <a:spcBef>
        <a:spcPct val="30000"/>
      </a:spcBef>
      <a:spcAft>
        <a:spcPct val="0"/>
      </a:spcAft>
      <a:defRPr kumimoji="1" sz="1600" kern="1200">
        <a:solidFill>
          <a:schemeClr val="tx1"/>
        </a:solidFill>
        <a:latin typeface="Arial" charset="0"/>
        <a:ea typeface="+mn-ea"/>
        <a:cs typeface="+mn-cs"/>
      </a:defRPr>
    </a:lvl2pPr>
    <a:lvl3pPr marL="1219170" algn="l" rtl="0" eaLnBrk="0" fontAlgn="base" hangingPunct="0">
      <a:spcBef>
        <a:spcPct val="30000"/>
      </a:spcBef>
      <a:spcAft>
        <a:spcPct val="0"/>
      </a:spcAft>
      <a:defRPr kumimoji="1" sz="1600" kern="1200">
        <a:solidFill>
          <a:schemeClr val="tx1"/>
        </a:solidFill>
        <a:latin typeface="Arial" charset="0"/>
        <a:ea typeface="+mn-ea"/>
        <a:cs typeface="+mn-cs"/>
      </a:defRPr>
    </a:lvl3pPr>
    <a:lvl4pPr marL="1828754" algn="l" rtl="0" eaLnBrk="0" fontAlgn="base" hangingPunct="0">
      <a:spcBef>
        <a:spcPct val="30000"/>
      </a:spcBef>
      <a:spcAft>
        <a:spcPct val="0"/>
      </a:spcAft>
      <a:defRPr kumimoji="1" sz="1600" kern="1200">
        <a:solidFill>
          <a:schemeClr val="tx1"/>
        </a:solidFill>
        <a:latin typeface="Arial" charset="0"/>
        <a:ea typeface="+mn-ea"/>
        <a:cs typeface="+mn-cs"/>
      </a:defRPr>
    </a:lvl4pPr>
    <a:lvl5pPr marL="2438339" algn="l" rtl="0" eaLnBrk="0" fontAlgn="base" hangingPunct="0">
      <a:spcBef>
        <a:spcPct val="30000"/>
      </a:spcBef>
      <a:spcAft>
        <a:spcPct val="0"/>
      </a:spcAft>
      <a:defRPr kumimoji="1" sz="1600" kern="1200">
        <a:solidFill>
          <a:schemeClr val="tx1"/>
        </a:solidFill>
        <a:latin typeface="Arial" charset="0"/>
        <a:ea typeface="+mn-ea"/>
        <a:cs typeface="+mn-cs"/>
      </a:defRPr>
    </a:lvl5pPr>
    <a:lvl6pPr marL="304792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9B890-3B6E-417C-BD92-47816D5AB620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7899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16E1BF6-07C4-0FBC-B918-ABD0285632A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2730" y="-5151"/>
            <a:ext cx="12214730" cy="1364996"/>
          </a:xfrm>
          <a:prstGeom prst="rect">
            <a:avLst/>
          </a:prstGeom>
        </p:spPr>
      </p:pic>
      <p:cxnSp>
        <p:nvCxnSpPr>
          <p:cNvPr id="27" name="Straight Connector 26"/>
          <p:cNvCxnSpPr/>
          <p:nvPr/>
        </p:nvCxnSpPr>
        <p:spPr bwMode="auto">
          <a:xfrm>
            <a:off x="0" y="1384124"/>
            <a:ext cx="12192000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9" name="Text Placeholder 38"/>
          <p:cNvSpPr>
            <a:spLocks noGrp="1"/>
          </p:cNvSpPr>
          <p:nvPr>
            <p:ph type="body" sz="quarter" idx="10"/>
          </p:nvPr>
        </p:nvSpPr>
        <p:spPr>
          <a:xfrm>
            <a:off x="871093" y="1858346"/>
            <a:ext cx="10449813" cy="1229411"/>
          </a:xfrm>
        </p:spPr>
        <p:txBody>
          <a:bodyPr/>
          <a:lstStyle>
            <a:lvl1pPr marL="0" indent="0" algn="ctr">
              <a:buNone/>
              <a:defRPr sz="2800" b="1">
                <a:solidFill>
                  <a:srgbClr val="CC3300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Text Placeholder 40"/>
          <p:cNvSpPr>
            <a:spLocks noGrp="1"/>
          </p:cNvSpPr>
          <p:nvPr>
            <p:ph type="body" sz="quarter" idx="11"/>
          </p:nvPr>
        </p:nvSpPr>
        <p:spPr>
          <a:xfrm>
            <a:off x="2070100" y="3565525"/>
            <a:ext cx="8478838" cy="1934127"/>
          </a:xfrm>
        </p:spPr>
        <p:txBody>
          <a:bodyPr/>
          <a:lstStyle>
            <a:lvl1pPr marL="0" indent="0" algn="ctr">
              <a:buNone/>
              <a:defRPr sz="2400" b="1"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20" name="Group 19"/>
          <p:cNvGrpSpPr/>
          <p:nvPr userDrawn="1"/>
        </p:nvGrpSpPr>
        <p:grpSpPr>
          <a:xfrm>
            <a:off x="1305124" y="6512595"/>
            <a:ext cx="1338900" cy="276999"/>
            <a:chOff x="2207996" y="6472185"/>
            <a:chExt cx="1338900" cy="276999"/>
          </a:xfrm>
        </p:grpSpPr>
        <p:pic>
          <p:nvPicPr>
            <p:cNvPr id="21" name="Picture 20" descr="YouTube_icon_block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7996" y="6485179"/>
              <a:ext cx="334590" cy="250942"/>
            </a:xfrm>
            <a:prstGeom prst="rect">
              <a:avLst/>
            </a:prstGeom>
          </p:spPr>
        </p:pic>
        <p:sp>
          <p:nvSpPr>
            <p:cNvPr id="22" name="Rectangle 21"/>
            <p:cNvSpPr/>
            <p:nvPr/>
          </p:nvSpPr>
          <p:spPr>
            <a:xfrm>
              <a:off x="2513023" y="6472185"/>
              <a:ext cx="103387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>
                  <a:latin typeface="Arial"/>
                  <a:cs typeface="Arial"/>
                </a:rPr>
                <a:t>NTSAToday</a:t>
              </a:r>
            </a:p>
          </p:txBody>
        </p:sp>
      </p:grpSp>
      <p:sp>
        <p:nvSpPr>
          <p:cNvPr id="25" name="Slide Number Placeholder 2">
            <a:extLst>
              <a:ext uri="{FF2B5EF4-FFF2-40B4-BE49-F238E27FC236}">
                <a16:creationId xmlns:a16="http://schemas.microsoft.com/office/drawing/2014/main" id="{CF395AD9-3B30-E84E-ADFF-A85DEA9A5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86876" y="6419966"/>
            <a:ext cx="821634" cy="340935"/>
          </a:xfrm>
        </p:spPr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38" name="Picture 37" descr="Text, logo&#10;&#10;Description automatically generated">
            <a:extLst>
              <a:ext uri="{FF2B5EF4-FFF2-40B4-BE49-F238E27FC236}">
                <a16:creationId xmlns:a16="http://schemas.microsoft.com/office/drawing/2014/main" id="{DC8202BA-028E-E242-B824-C4B84406E00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8997" y="6352070"/>
            <a:ext cx="1094689" cy="43830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E68FCE43-A445-C22C-BCD5-7FBE06D7AD6A}"/>
              </a:ext>
            </a:extLst>
          </p:cNvPr>
          <p:cNvGrpSpPr/>
          <p:nvPr userDrawn="1"/>
        </p:nvGrpSpPr>
        <p:grpSpPr>
          <a:xfrm>
            <a:off x="260862" y="6503087"/>
            <a:ext cx="1044262" cy="282877"/>
            <a:chOff x="260862" y="6503087"/>
            <a:chExt cx="1044262" cy="282877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30BFF257-B0D7-4DC3-0743-448F338D0383}"/>
                </a:ext>
              </a:extLst>
            </p:cNvPr>
            <p:cNvSpPr/>
            <p:nvPr/>
          </p:nvSpPr>
          <p:spPr>
            <a:xfrm>
              <a:off x="468035" y="6508965"/>
              <a:ext cx="837089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>
                  <a:latin typeface="Arial"/>
                  <a:cs typeface="Arial"/>
                </a:rPr>
                <a:t>@IITSEC</a:t>
              </a: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FB050F1-0DBD-216C-2FB3-021CBE46F42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60862" y="6503087"/>
              <a:ext cx="257814" cy="257814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851D3B32-716D-2758-508E-4514DD0BDD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80" t="14145" r="22571" b="14339"/>
          <a:stretch/>
        </p:blipFill>
        <p:spPr>
          <a:xfrm>
            <a:off x="11720949" y="6333477"/>
            <a:ext cx="473689" cy="4754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480132" y="1046715"/>
            <a:ext cx="11250613" cy="5075237"/>
          </a:xfrm>
        </p:spPr>
        <p:txBody>
          <a:bodyPr/>
          <a:lstStyle>
            <a:lvl3pPr marL="1523962" indent="-304792">
              <a:buClr>
                <a:schemeClr val="tx1"/>
              </a:buClr>
              <a:buFont typeface="Wingdings" charset="2"/>
              <a:buChar char="v"/>
              <a:defRPr sz="2000">
                <a:latin typeface="Arial Narrow" charset="0"/>
                <a:ea typeface="Arial Narrow" charset="0"/>
                <a:cs typeface="Arial Narrow" charset="0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9810832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Tex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6105439" y="989946"/>
            <a:ext cx="5609483" cy="489667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410817" y="990774"/>
            <a:ext cx="5446091" cy="4895850"/>
          </a:xfrm>
        </p:spPr>
        <p:txBody>
          <a:bodyPr/>
          <a:lstStyle>
            <a:lvl3pPr marL="1523962" indent="-304792">
              <a:defRPr lang="en-US" sz="2000" dirty="0" smtClean="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9332139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theme" Target="../theme/theme1.xml"/><Relationship Id="rId9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21DEBD9-CE34-B950-D0A1-9CE5CB7094B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" b="100"/>
          <a:stretch/>
        </p:blipFill>
        <p:spPr>
          <a:xfrm>
            <a:off x="0" y="1474"/>
            <a:ext cx="12212320" cy="823509"/>
          </a:xfrm>
          <a:prstGeom prst="rect">
            <a:avLst/>
          </a:prstGeom>
        </p:spPr>
      </p:pic>
      <p:sp>
        <p:nvSpPr>
          <p:cNvPr id="98314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1963" y="989946"/>
            <a:ext cx="11006952" cy="48966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8324" name="Rectangle 20"/>
          <p:cNvSpPr>
            <a:spLocks noGrp="1" noChangeArrowheads="1"/>
          </p:cNvSpPr>
          <p:nvPr>
            <p:ph type="title"/>
          </p:nvPr>
        </p:nvSpPr>
        <p:spPr bwMode="auto">
          <a:xfrm>
            <a:off x="2397039" y="0"/>
            <a:ext cx="7416800" cy="795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</a:t>
            </a:r>
          </a:p>
        </p:txBody>
      </p:sp>
      <p:sp>
        <p:nvSpPr>
          <p:cNvPr id="10" name="Rectangle 3"/>
          <p:cNvSpPr>
            <a:spLocks noGrp="1" noChangeArrowheads="1"/>
          </p:cNvSpPr>
          <p:nvPr>
            <p:ph type="sldNum" sz="quarter" idx="4"/>
          </p:nvPr>
        </p:nvSpPr>
        <p:spPr>
          <a:xfrm>
            <a:off x="10893288" y="6390502"/>
            <a:ext cx="821634" cy="340935"/>
          </a:xfrm>
          <a:prstGeom prst="rect">
            <a:avLst/>
          </a:prstGeom>
        </p:spPr>
        <p:txBody>
          <a:bodyPr/>
          <a:lstStyle>
            <a:lvl1pPr algn="r"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6" name="Group 5"/>
          <p:cNvGrpSpPr/>
          <p:nvPr userDrawn="1"/>
        </p:nvGrpSpPr>
        <p:grpSpPr>
          <a:xfrm>
            <a:off x="260862" y="6503087"/>
            <a:ext cx="1044262" cy="282877"/>
            <a:chOff x="260862" y="6503087"/>
            <a:chExt cx="1044262" cy="282877"/>
          </a:xfrm>
        </p:grpSpPr>
        <p:sp>
          <p:nvSpPr>
            <p:cNvPr id="22" name="Rectangle 21"/>
            <p:cNvSpPr/>
            <p:nvPr/>
          </p:nvSpPr>
          <p:spPr>
            <a:xfrm>
              <a:off x="468035" y="6508965"/>
              <a:ext cx="837089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>
                  <a:latin typeface="Arial"/>
                  <a:cs typeface="Arial"/>
                </a:rPr>
                <a:t>@IITSEC</a:t>
              </a: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60862" y="6503087"/>
              <a:ext cx="257814" cy="257814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 userDrawn="1"/>
        </p:nvGrpSpPr>
        <p:grpSpPr>
          <a:xfrm>
            <a:off x="1305124" y="6512595"/>
            <a:ext cx="1338900" cy="276999"/>
            <a:chOff x="2207996" y="6472185"/>
            <a:chExt cx="1338900" cy="276999"/>
          </a:xfrm>
        </p:grpSpPr>
        <p:pic>
          <p:nvPicPr>
            <p:cNvPr id="25" name="Picture 24" descr="YouTube_icon_block.pn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7996" y="6485179"/>
              <a:ext cx="334590" cy="250942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513023" y="6472185"/>
              <a:ext cx="103387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>
                  <a:latin typeface="Arial"/>
                  <a:cs typeface="Arial"/>
                </a:rPr>
                <a:t>NTSAToday</a:t>
              </a:r>
            </a:p>
          </p:txBody>
        </p:sp>
      </p:grpSp>
      <p:pic>
        <p:nvPicPr>
          <p:cNvPr id="21" name="Picture 20" descr="Text, logo&#10;&#10;Description automatically generated">
            <a:extLst>
              <a:ext uri="{FF2B5EF4-FFF2-40B4-BE49-F238E27FC236}">
                <a16:creationId xmlns:a16="http://schemas.microsoft.com/office/drawing/2014/main" id="{6863DC4E-89E6-B745-AEC7-DBE8802F6E31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7392" y="6352841"/>
            <a:ext cx="1094689" cy="43830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A0A8CAE-6BAB-EB7F-70F4-CA252F016C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80" t="14145" r="22571" b="14339"/>
          <a:stretch/>
        </p:blipFill>
        <p:spPr>
          <a:xfrm>
            <a:off x="11720949" y="6333477"/>
            <a:ext cx="473689" cy="47548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</p:sldLayoutIdLst>
  <p:hf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F77B0B"/>
          </a:solidFill>
          <a:latin typeface="Tahoma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F77B0B"/>
          </a:solidFill>
          <a:latin typeface="Tahoma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F77B0B"/>
          </a:solidFill>
          <a:latin typeface="Tahoma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F77B0B"/>
          </a:solidFill>
          <a:latin typeface="Tahoma" charset="0"/>
        </a:defRPr>
      </a:lvl5pPr>
      <a:lvl6pPr marL="609585" algn="l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F77B0B"/>
          </a:solidFill>
          <a:latin typeface="Tahoma" charset="0"/>
        </a:defRPr>
      </a:lvl6pPr>
      <a:lvl7pPr marL="1219170" algn="l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F77B0B"/>
          </a:solidFill>
          <a:latin typeface="Tahoma" charset="0"/>
        </a:defRPr>
      </a:lvl7pPr>
      <a:lvl8pPr marL="1828754" algn="l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F77B0B"/>
          </a:solidFill>
          <a:latin typeface="Tahoma" charset="0"/>
        </a:defRPr>
      </a:lvl8pPr>
      <a:lvl9pPr marL="2438339" algn="l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F77B0B"/>
          </a:solidFill>
          <a:latin typeface="Tahoma" charset="0"/>
        </a:defRPr>
      </a:lvl9pPr>
    </p:titleStyle>
    <p:bodyStyle>
      <a:lvl1pPr marL="457189" indent="-457189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2"/>
        <a:buChar char="Ø"/>
        <a:defRPr sz="2800">
          <a:solidFill>
            <a:schemeClr val="tx1"/>
          </a:solidFill>
          <a:latin typeface="Arial Narrow" charset="0"/>
          <a:ea typeface="Arial Narrow" charset="0"/>
          <a:cs typeface="Arial Narrow" charset="0"/>
        </a:defRPr>
      </a:lvl1pPr>
      <a:lvl2pPr marL="990575" indent="-38099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n"/>
        <a:defRPr sz="2400">
          <a:solidFill>
            <a:schemeClr val="tx1"/>
          </a:solidFill>
          <a:latin typeface="Arial Narrow" charset="0"/>
          <a:ea typeface="Arial Narrow" charset="0"/>
          <a:cs typeface="Arial Narrow" charset="0"/>
        </a:defRPr>
      </a:lvl2pPr>
      <a:lvl3pPr marL="1523962" indent="-304792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3200">
          <a:solidFill>
            <a:schemeClr val="tx1"/>
          </a:solidFill>
          <a:latin typeface="+mn-lt"/>
        </a:defRPr>
      </a:lvl3pPr>
      <a:lvl4pPr marL="2133547" indent="-304792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n"/>
        <a:defRPr sz="2667">
          <a:solidFill>
            <a:schemeClr val="tx1"/>
          </a:solidFill>
          <a:latin typeface="+mn-lt"/>
        </a:defRPr>
      </a:lvl4pPr>
      <a:lvl5pPr marL="2743131" indent="-30479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667">
          <a:solidFill>
            <a:schemeClr val="tx1"/>
          </a:solidFill>
          <a:latin typeface="+mn-lt"/>
        </a:defRPr>
      </a:lvl5pPr>
      <a:lvl6pPr marL="3352716" indent="-30479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667">
          <a:solidFill>
            <a:schemeClr val="tx1"/>
          </a:solidFill>
          <a:latin typeface="+mn-lt"/>
        </a:defRPr>
      </a:lvl6pPr>
      <a:lvl7pPr marL="3962301" indent="-30479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667">
          <a:solidFill>
            <a:schemeClr val="tx1"/>
          </a:solidFill>
          <a:latin typeface="+mn-lt"/>
        </a:defRPr>
      </a:lvl7pPr>
      <a:lvl8pPr marL="4571886" indent="-30479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667">
          <a:solidFill>
            <a:schemeClr val="tx1"/>
          </a:solidFill>
          <a:latin typeface="+mn-lt"/>
        </a:defRPr>
      </a:lvl8pPr>
      <a:lvl9pPr marL="5181470" indent="-30479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667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9214979-0F07-1E6D-E7F8-7EF22E2E04F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b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Mastering Digital Twins: Introducing ABoT for Cross-Disciplinary Simulation and Model-Based System Engineering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43E2ED-EECD-5348-11A3-1B55BE37C43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Scott James/Noblis</a:t>
            </a:r>
          </a:p>
          <a:p>
            <a:r>
              <a:rPr lang="en-US" dirty="0"/>
              <a:t>Pat Meharg/Noblis</a:t>
            </a:r>
          </a:p>
          <a:p>
            <a:r>
              <a:rPr lang="en-US" dirty="0"/>
              <a:t>Andrew Dudash/Noblis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88E68C-66C2-49BE-ACF0-BA92C142D2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FD014C5-716D-2F1D-7FFF-F8B5FCFE2BDD}"/>
              </a:ext>
            </a:extLst>
          </p:cNvPr>
          <p:cNvSpPr txBox="1"/>
          <p:nvPr/>
        </p:nvSpPr>
        <p:spPr>
          <a:xfrm flipH="1">
            <a:off x="2349217" y="5387670"/>
            <a:ext cx="21314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Visit </a:t>
            </a:r>
            <a:r>
              <a:rPr lang="en-US" sz="1800" b="1" dirty="0" err="1">
                <a:solidFill>
                  <a:schemeClr val="tx2"/>
                </a:solidFill>
              </a:rPr>
              <a:t>noblis.org</a:t>
            </a:r>
            <a:endParaRPr lang="en-US" sz="1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2CC7446-903B-8BC8-B58A-B3EF644DD2C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777672" y="3580953"/>
            <a:ext cx="1528812" cy="15288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9814380-D24B-963A-EEF6-6472861EFE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9817" y="3088974"/>
            <a:ext cx="2820935" cy="2557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3916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68B281-82CB-82CF-3D72-499560A06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Evolution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5B7FCF7-0B4D-117F-7D2E-8A4FD966FE6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CCD457E-E3FB-A355-382E-3CAA6482868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/>
              <a:t>Examining the physical RF measurement at the stakeholder’s house (yellow highlight) we see that the actual measurement was lower than predicted, thus confirming the need for an amplifier </a:t>
            </a:r>
          </a:p>
          <a:p>
            <a:r>
              <a:rPr lang="en-US"/>
              <a:t>The new physical measurements are added to the ASoT and incorporated as the basis for the simulation and the next version of the digital twin 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C6F0C1C-38D2-9883-83E1-8C415FB04B11}"/>
              </a:ext>
            </a:extLst>
          </p:cNvPr>
          <p:cNvGrpSpPr/>
          <p:nvPr/>
        </p:nvGrpSpPr>
        <p:grpSpPr>
          <a:xfrm>
            <a:off x="5856908" y="1465127"/>
            <a:ext cx="5715138" cy="4402099"/>
            <a:chOff x="5277811" y="1465127"/>
            <a:chExt cx="6294235" cy="4617141"/>
          </a:xfrm>
        </p:grpSpPr>
        <p:pic>
          <p:nvPicPr>
            <p:cNvPr id="6" name="Picture 5" descr="ABoT-Process">
              <a:extLst>
                <a:ext uri="{FF2B5EF4-FFF2-40B4-BE49-F238E27FC236}">
                  <a16:creationId xmlns:a16="http://schemas.microsoft.com/office/drawing/2014/main" id="{194FFDE9-671E-42A2-D557-8FDE9E815B1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77811" y="1465127"/>
              <a:ext cx="6294235" cy="461714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129DF657-7F4E-5363-F0A1-7C64D9CFEE2E}"/>
                </a:ext>
              </a:extLst>
            </p:cNvPr>
            <p:cNvSpPr/>
            <p:nvPr/>
          </p:nvSpPr>
          <p:spPr bwMode="auto">
            <a:xfrm>
              <a:off x="5295597" y="3176827"/>
              <a:ext cx="828979" cy="666511"/>
            </a:xfrm>
            <a:prstGeom prst="roundRect">
              <a:avLst/>
            </a:prstGeom>
            <a:noFill/>
            <a:ln w="50800">
              <a:solidFill>
                <a:srgbClr val="FFC000"/>
              </a:solidFill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5B9DD273-DC89-272B-B6EC-8C41C1C044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3058" y="1318406"/>
            <a:ext cx="5716773" cy="4154725"/>
          </a:xfrm>
          <a:prstGeom prst="rect">
            <a:avLst/>
          </a:prstGeom>
        </p:spPr>
      </p:pic>
      <p:pic>
        <p:nvPicPr>
          <p:cNvPr id="10" name="Picture 9" descr="Chart, scatter chart&#10;&#10;Description automatically generated">
            <a:extLst>
              <a:ext uri="{FF2B5EF4-FFF2-40B4-BE49-F238E27FC236}">
                <a16:creationId xmlns:a16="http://schemas.microsoft.com/office/drawing/2014/main" id="{39498AA9-7801-E160-CDFA-4FC1B24FE3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0982" y="1318407"/>
            <a:ext cx="5621064" cy="4221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978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8D5DF86-BF00-A3B1-173E-67360ED484E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C96666B-8F1E-238B-802A-7861BC039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EEF43B-3BD7-1F1E-68DF-3B7DAFB3FF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400820"/>
            <a:ext cx="7772400" cy="4274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0628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C807B29-2A12-D62A-B505-7B6A454924E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D1BB230-C300-E343-5AE0-38B5FBC68A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is a Digital Twin?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671D98A-2412-0527-896E-F8A770F3704E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Digital Twin Consortium:</a:t>
            </a:r>
          </a:p>
          <a:p>
            <a:pPr lvl="1"/>
            <a:r>
              <a:rPr lang="en-US" sz="280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 digital twin is a virtual representation of real-world entities and processes, </a:t>
            </a:r>
            <a:r>
              <a:rPr lang="en-US" sz="2800" b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synchronized </a:t>
            </a:r>
            <a:r>
              <a:rPr lang="en-US" sz="280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at a specified frequency and fidelity. Digital twins are </a:t>
            </a:r>
            <a:r>
              <a:rPr lang="en-US" sz="2800" b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motivated by outcomes</a:t>
            </a:r>
            <a:r>
              <a:rPr lang="en-US" sz="280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tailored to use cases, powered by integration, built on data, and guided by domain knowledge</a:t>
            </a:r>
          </a:p>
          <a:p>
            <a:r>
              <a:rPr lang="en-US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Rephrased:</a:t>
            </a:r>
          </a:p>
          <a:p>
            <a:pPr lvl="1"/>
            <a:r>
              <a:rPr lang="en-US" sz="280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Digital Twins are </a:t>
            </a:r>
            <a:r>
              <a:rPr lang="en-US" sz="2800" b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living companions </a:t>
            </a:r>
            <a:r>
              <a:rPr lang="en-US" sz="280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to real systems whose primary purpose is to </a:t>
            </a:r>
            <a:r>
              <a:rPr lang="en-US" sz="2800" b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answer meaningful questions</a:t>
            </a:r>
            <a:r>
              <a:rPr lang="en-US" sz="280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about the past, current and future functioning of their twinned, real-world system.</a:t>
            </a:r>
          </a:p>
          <a:p>
            <a:endParaRPr lang="en-US" sz="180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3860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60B1BC5-9F17-5A00-C6B6-6B4F97B4FC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is ABoT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68EE358-0F2D-57A9-E83C-ADE96287BE1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D41089-37EC-BAD3-49F6-0D0D3CEA539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0817" y="990774"/>
            <a:ext cx="10902946" cy="1039504"/>
          </a:xfrm>
        </p:spPr>
        <p:txBody>
          <a:bodyPr/>
          <a:lstStyle/>
          <a:p>
            <a:r>
              <a:rPr lang="en-US"/>
              <a:t>The Authoritative Broker of Truth (ABoT) is a tool agnostic paradigm for building, maintaining, utilizing and evolving a Digital Twin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2912B36E-4D43-BD0D-618E-59C6488CC1C3}"/>
              </a:ext>
            </a:extLst>
          </p:cNvPr>
          <p:cNvSpPr/>
          <p:nvPr/>
        </p:nvSpPr>
        <p:spPr bwMode="auto">
          <a:xfrm>
            <a:off x="3919134" y="2225922"/>
            <a:ext cx="1510115" cy="1531691"/>
          </a:xfrm>
          <a:prstGeom prst="roundRect">
            <a:avLst/>
          </a:prstGeom>
          <a:noFill/>
          <a:ln w="50800">
            <a:solidFill>
              <a:srgbClr val="FFC000"/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D06B1365-F3D0-A093-A0FC-96AF7A694B11}"/>
              </a:ext>
            </a:extLst>
          </p:cNvPr>
          <p:cNvSpPr/>
          <p:nvPr/>
        </p:nvSpPr>
        <p:spPr bwMode="auto">
          <a:xfrm>
            <a:off x="6315075" y="2571749"/>
            <a:ext cx="1000125" cy="857251"/>
          </a:xfrm>
          <a:prstGeom prst="roundRect">
            <a:avLst/>
          </a:prstGeom>
          <a:noFill/>
          <a:ln w="50800">
            <a:solidFill>
              <a:srgbClr val="FFC000"/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6FBAD530-1204-7769-537F-B6F19CCE50B4}"/>
              </a:ext>
            </a:extLst>
          </p:cNvPr>
          <p:cNvSpPr/>
          <p:nvPr/>
        </p:nvSpPr>
        <p:spPr bwMode="auto">
          <a:xfrm>
            <a:off x="6096000" y="4481512"/>
            <a:ext cx="1490663" cy="1575593"/>
          </a:xfrm>
          <a:prstGeom prst="roundRect">
            <a:avLst/>
          </a:prstGeom>
          <a:noFill/>
          <a:ln w="50800">
            <a:solidFill>
              <a:srgbClr val="FFC000"/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C5F79AE1-8088-F58F-8566-E4ED5455E825}"/>
              </a:ext>
            </a:extLst>
          </p:cNvPr>
          <p:cNvSpPr/>
          <p:nvPr/>
        </p:nvSpPr>
        <p:spPr bwMode="auto">
          <a:xfrm>
            <a:off x="8472488" y="4786313"/>
            <a:ext cx="1057849" cy="971550"/>
          </a:xfrm>
          <a:prstGeom prst="roundRect">
            <a:avLst/>
          </a:prstGeom>
          <a:noFill/>
          <a:ln w="50800">
            <a:solidFill>
              <a:srgbClr val="FFC000"/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F91ACEB8-3F6D-4918-EE58-2EA8A16FC529}"/>
              </a:ext>
            </a:extLst>
          </p:cNvPr>
          <p:cNvSpPr/>
          <p:nvPr/>
        </p:nvSpPr>
        <p:spPr bwMode="auto">
          <a:xfrm>
            <a:off x="1804412" y="4648882"/>
            <a:ext cx="1490663" cy="1261887"/>
          </a:xfrm>
          <a:prstGeom prst="roundRect">
            <a:avLst/>
          </a:prstGeom>
          <a:noFill/>
          <a:ln w="50800">
            <a:solidFill>
              <a:srgbClr val="FFC000"/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0F5A0EB0-832F-FF13-E2BE-D0FCA1707557}"/>
              </a:ext>
            </a:extLst>
          </p:cNvPr>
          <p:cNvSpPr/>
          <p:nvPr/>
        </p:nvSpPr>
        <p:spPr bwMode="auto">
          <a:xfrm>
            <a:off x="4152326" y="4786313"/>
            <a:ext cx="1057849" cy="971550"/>
          </a:xfrm>
          <a:prstGeom prst="roundRect">
            <a:avLst/>
          </a:prstGeom>
          <a:noFill/>
          <a:ln w="50800">
            <a:solidFill>
              <a:srgbClr val="FFC000"/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94185C1-6E92-D448-C458-2199C870B0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8842" y="2271885"/>
            <a:ext cx="7671495" cy="3741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944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9C1D803-A498-D9D4-AA26-F3328A980A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7363" y="1098680"/>
            <a:ext cx="6519862" cy="491524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1F2CE33-B353-0AC3-9456-7265A3952A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Why ABoT?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7BD4843-5734-5981-628B-7B3AF1B6EA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8AB1FB7-943F-2DC4-BA7D-F3D6D8565BD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0817" y="990774"/>
            <a:ext cx="4874105" cy="4895850"/>
          </a:xfrm>
        </p:spPr>
        <p:txBody>
          <a:bodyPr/>
          <a:lstStyle/>
          <a:p>
            <a:r>
              <a:rPr lang="en-US" dirty="0"/>
              <a:t>Wanted a paradigm which is</a:t>
            </a:r>
          </a:p>
          <a:p>
            <a:pPr lvl="1"/>
            <a:r>
              <a:rPr lang="en-US" dirty="0"/>
              <a:t>Simple</a:t>
            </a:r>
          </a:p>
          <a:p>
            <a:pPr lvl="1"/>
            <a:r>
              <a:rPr lang="en-US" dirty="0"/>
              <a:t>Tool Agnostic</a:t>
            </a:r>
          </a:p>
          <a:p>
            <a:pPr lvl="1"/>
            <a:r>
              <a:rPr lang="en-US" dirty="0"/>
              <a:t>Cross SME Domain</a:t>
            </a:r>
          </a:p>
          <a:p>
            <a:pPr lvl="1"/>
            <a:r>
              <a:rPr lang="en-US" dirty="0"/>
              <a:t>Used throughout full life cycle </a:t>
            </a:r>
          </a:p>
          <a:p>
            <a:pPr lvl="2"/>
            <a:r>
              <a:rPr lang="en-US" dirty="0"/>
              <a:t>… and by that we mean with a time horizon of forever, or at least as long lasting as the Real System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8C9F11A4-9BD7-DE33-B1DD-91C04C977116}"/>
              </a:ext>
            </a:extLst>
          </p:cNvPr>
          <p:cNvSpPr/>
          <p:nvPr/>
        </p:nvSpPr>
        <p:spPr bwMode="auto">
          <a:xfrm>
            <a:off x="6762752" y="1614488"/>
            <a:ext cx="1514475" cy="4129087"/>
          </a:xfrm>
          <a:prstGeom prst="roundRect">
            <a:avLst/>
          </a:prstGeom>
          <a:noFill/>
          <a:ln w="50800">
            <a:solidFill>
              <a:srgbClr val="FFC000"/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B5DC2956-B611-D2E8-5076-AB98A088DE09}"/>
              </a:ext>
            </a:extLst>
          </p:cNvPr>
          <p:cNvSpPr/>
          <p:nvPr/>
        </p:nvSpPr>
        <p:spPr bwMode="auto">
          <a:xfrm>
            <a:off x="8694999" y="1614488"/>
            <a:ext cx="1514475" cy="4129087"/>
          </a:xfrm>
          <a:prstGeom prst="roundRect">
            <a:avLst/>
          </a:prstGeom>
          <a:noFill/>
          <a:ln w="50800">
            <a:solidFill>
              <a:srgbClr val="FFC000"/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7BE4B49E-7B15-5F4C-DBFA-85B29ECDCE02}"/>
              </a:ext>
            </a:extLst>
          </p:cNvPr>
          <p:cNvSpPr/>
          <p:nvPr/>
        </p:nvSpPr>
        <p:spPr bwMode="auto">
          <a:xfrm>
            <a:off x="5567363" y="2945780"/>
            <a:ext cx="832048" cy="754683"/>
          </a:xfrm>
          <a:prstGeom prst="roundRect">
            <a:avLst/>
          </a:prstGeom>
          <a:noFill/>
          <a:ln w="50800">
            <a:solidFill>
              <a:srgbClr val="FFC000"/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E7AE7CCD-F740-C4F8-8D77-1D1D61F35E3B}"/>
              </a:ext>
            </a:extLst>
          </p:cNvPr>
          <p:cNvSpPr/>
          <p:nvPr/>
        </p:nvSpPr>
        <p:spPr bwMode="auto">
          <a:xfrm>
            <a:off x="10521293" y="1614487"/>
            <a:ext cx="1514475" cy="4129087"/>
          </a:xfrm>
          <a:prstGeom prst="roundRect">
            <a:avLst/>
          </a:prstGeom>
          <a:noFill/>
          <a:ln w="50800">
            <a:solidFill>
              <a:srgbClr val="FFC000"/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6237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7564E33-6E5B-BE64-D44F-7DD67A87BB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Use Case: Cut The Cord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36EEF55-69FB-BA96-42F8-E2080AE88D4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06768A5-D8F2-BDB5-DA18-A7135C6B9A5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/>
              <a:t>Over-the-air television is available in most areas of the United States, providing free television through antennas. </a:t>
            </a:r>
          </a:p>
          <a:p>
            <a:r>
              <a:rPr lang="en-US"/>
              <a:t>Use ABoT to create a Digital Twin tracking RF reception for these OTA channels within a selected area</a:t>
            </a:r>
          </a:p>
          <a:p>
            <a:endParaRPr lang="en-US"/>
          </a:p>
        </p:txBody>
      </p:sp>
      <p:pic>
        <p:nvPicPr>
          <p:cNvPr id="8" name="Picture Placeholder 7" descr="Diagram&#10;&#10;Description automatically generated">
            <a:extLst>
              <a:ext uri="{FF2B5EF4-FFF2-40B4-BE49-F238E27FC236}">
                <a16:creationId xmlns:a16="http://schemas.microsoft.com/office/drawing/2014/main" id="{6B0B529A-405E-B83E-F4FE-493548CD619E}"/>
              </a:ext>
            </a:extLst>
          </p:cNvPr>
          <p:cNvPicPr preferRelativeResize="0">
            <a:picLocks noGrp="1" noChangeAspect="1"/>
          </p:cNvPicPr>
          <p:nvPr>
            <p:ph type="pic" sz="quarter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5439" y="1556262"/>
            <a:ext cx="5282445" cy="41675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8F94130-EAB8-2A88-1191-48B309E66E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9456" y="2158659"/>
            <a:ext cx="5785466" cy="2962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479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C0C7F-EC94-A977-9C63-2DC20F0CBE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Design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91C177C-F24F-9467-8322-AC0AA1D1E79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A616DDF-966A-BD70-2E71-60441D7CCD7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0818" y="976486"/>
            <a:ext cx="4532658" cy="4895850"/>
          </a:xfrm>
        </p:spPr>
        <p:txBody>
          <a:bodyPr/>
          <a:lstStyle/>
          <a:p>
            <a:r>
              <a:rPr lang="en-US" sz="2400" dirty="0"/>
              <a:t>Design incorporated all nine diagrams of the SysML modeling language, including: </a:t>
            </a:r>
          </a:p>
          <a:p>
            <a:pPr lvl="1"/>
            <a:r>
              <a:rPr lang="en-US" sz="2000" dirty="0"/>
              <a:t>REQ: capture reason why the customer may be interested in an over-the-air TV antenna system </a:t>
            </a:r>
          </a:p>
          <a:p>
            <a:pPr lvl="1"/>
            <a:r>
              <a:rPr lang="en-US" sz="2000" dirty="0"/>
              <a:t>BDD: identify the components of the system, including antennas</a:t>
            </a:r>
          </a:p>
          <a:p>
            <a:pPr lvl="1"/>
            <a:r>
              <a:rPr lang="en-US" sz="2000" dirty="0"/>
              <a:t>PAR: predict the RF energy levels at geographical locations within the TV viewing area </a:t>
            </a:r>
          </a:p>
          <a:p>
            <a:r>
              <a:rPr lang="en-US" sz="2400" dirty="0"/>
              <a:t>Design provides parameters for the Simulation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Placeholder 5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63EBCE29-D2C6-9CAA-ECD6-2FA772F1637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8687" y="1884846"/>
            <a:ext cx="6331131" cy="4059194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E7D00C65-0271-58FA-2E06-3041EA5F989A}"/>
              </a:ext>
            </a:extLst>
          </p:cNvPr>
          <p:cNvGrpSpPr/>
          <p:nvPr/>
        </p:nvGrpSpPr>
        <p:grpSpPr>
          <a:xfrm>
            <a:off x="5375909" y="1241592"/>
            <a:ext cx="6604652" cy="4509914"/>
            <a:chOff x="5375909" y="1241592"/>
            <a:chExt cx="6604652" cy="4509914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3A2402D-F238-1ED2-71D2-94F238FB5D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75909" y="1241592"/>
              <a:ext cx="6604652" cy="4509914"/>
            </a:xfrm>
            <a:prstGeom prst="rect">
              <a:avLst/>
            </a:prstGeom>
          </p:spPr>
        </p:pic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7EF82E67-8DF8-5729-2D81-362B3566289C}"/>
                </a:ext>
              </a:extLst>
            </p:cNvPr>
            <p:cNvSpPr/>
            <p:nvPr/>
          </p:nvSpPr>
          <p:spPr bwMode="auto">
            <a:xfrm>
              <a:off x="8724252" y="2155651"/>
              <a:ext cx="1114425" cy="571501"/>
            </a:xfrm>
            <a:prstGeom prst="roundRect">
              <a:avLst/>
            </a:prstGeom>
            <a:noFill/>
            <a:ln w="50800">
              <a:solidFill>
                <a:srgbClr val="FFC000"/>
              </a:solidFill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</p:grpSp>
      <p:pic>
        <p:nvPicPr>
          <p:cNvPr id="12" name="Picture 11" descr="Text, application&#10;&#10;Description automatically generated">
            <a:extLst>
              <a:ext uri="{FF2B5EF4-FFF2-40B4-BE49-F238E27FC236}">
                <a16:creationId xmlns:a16="http://schemas.microsoft.com/office/drawing/2014/main" id="{3A4D9797-11C1-2B90-0F2B-F78EF2FF6A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5909" y="2727152"/>
            <a:ext cx="6656553" cy="1705611"/>
          </a:xfrm>
          <a:prstGeom prst="rect">
            <a:avLst/>
          </a:prstGeom>
        </p:spPr>
      </p:pic>
      <p:pic>
        <p:nvPicPr>
          <p:cNvPr id="13" name="Picture 1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B2104D6B-AA2E-336E-DAC3-B8965106234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3626" y="1533807"/>
            <a:ext cx="6696192" cy="3446664"/>
          </a:xfrm>
          <a:prstGeom prst="rect">
            <a:avLst/>
          </a:prstGeom>
        </p:spPr>
      </p:pic>
      <p:sp>
        <p:nvSpPr>
          <p:cNvPr id="16" name="Rectangle 3">
            <a:extLst>
              <a:ext uri="{FF2B5EF4-FFF2-40B4-BE49-F238E27FC236}">
                <a16:creationId xmlns:a16="http://schemas.microsoft.com/office/drawing/2014/main" id="{F76964EF-EF5B-9DEE-D065-340C00245E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BDD (</a:t>
            </a:r>
            <a:r>
              <a:rPr kumimoji="0" lang="en-US" altLang="en-US" sz="10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Figure 10</a:t>
            </a:r>
            <a:r>
              <a:rPr kumimoji="0" lang="en-US" alt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) was used to identify the components of the system including antennas</a:t>
            </a:r>
            <a:r>
              <a:rPr kumimoji="0" lang="en-US" altLang="en-US" sz="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96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279470-75C1-5F54-6686-3B3E8A5102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Simulation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FC05052-8712-8D57-4B5A-DF6A2514B96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5610130-7592-B29B-6C0A-E4EDD0A1C32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0818" y="990774"/>
            <a:ext cx="4860256" cy="4895850"/>
          </a:xfrm>
        </p:spPr>
        <p:txBody>
          <a:bodyPr/>
          <a:lstStyle/>
          <a:p>
            <a:r>
              <a:rPr lang="en-US" dirty="0"/>
              <a:t>From Design parameters generate signal strength map </a:t>
            </a:r>
          </a:p>
          <a:p>
            <a:r>
              <a:rPr lang="en-US" dirty="0"/>
              <a:t>Leverage Cesium to create an interactive display capable of browsing 2D/3D environment and filtering by reception channel</a:t>
            </a:r>
          </a:p>
        </p:txBody>
      </p:sp>
      <p:pic>
        <p:nvPicPr>
          <p:cNvPr id="6" name="Picture Placeholder 5" descr="Map&#10;&#10;Description automatically generated">
            <a:extLst>
              <a:ext uri="{FF2B5EF4-FFF2-40B4-BE49-F238E27FC236}">
                <a16:creationId xmlns:a16="http://schemas.microsoft.com/office/drawing/2014/main" id="{C047AF58-9ED1-B7E1-DC2E-EC16FA1E9809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62" r="17962"/>
          <a:stretch>
            <a:fillRect/>
          </a:stretch>
        </p:blipFill>
        <p:spPr>
          <a:xfrm>
            <a:off x="5856908" y="1155778"/>
            <a:ext cx="5749257" cy="5018691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D81A9268-44A7-EC89-F049-2729D1716213}"/>
              </a:ext>
            </a:extLst>
          </p:cNvPr>
          <p:cNvGrpSpPr/>
          <p:nvPr/>
        </p:nvGrpSpPr>
        <p:grpSpPr>
          <a:xfrm>
            <a:off x="6096000" y="1155779"/>
            <a:ext cx="5694181" cy="4730845"/>
            <a:chOff x="4781023" y="1155778"/>
            <a:chExt cx="6937720" cy="5414759"/>
          </a:xfrm>
        </p:grpSpPr>
        <p:pic>
          <p:nvPicPr>
            <p:cNvPr id="7" name="Picture 6" descr="ABoT-Process">
              <a:extLst>
                <a:ext uri="{FF2B5EF4-FFF2-40B4-BE49-F238E27FC236}">
                  <a16:creationId xmlns:a16="http://schemas.microsoft.com/office/drawing/2014/main" id="{A87DB2CE-C6E5-CD1E-896A-A19923BA249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1023" y="1155778"/>
              <a:ext cx="6937720" cy="541475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C0AB2786-217E-E684-FA82-F0738F8BBCDC}"/>
                </a:ext>
              </a:extLst>
            </p:cNvPr>
            <p:cNvSpPr/>
            <p:nvPr/>
          </p:nvSpPr>
          <p:spPr bwMode="auto">
            <a:xfrm>
              <a:off x="8343044" y="3148189"/>
              <a:ext cx="1172432" cy="809449"/>
            </a:xfrm>
            <a:prstGeom prst="roundRect">
              <a:avLst/>
            </a:prstGeom>
            <a:noFill/>
            <a:ln w="50800">
              <a:solidFill>
                <a:srgbClr val="FFC000"/>
              </a:solidFill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</p:grpSp>
      <p:pic>
        <p:nvPicPr>
          <p:cNvPr id="4" name="ToolChainFabric_092724_01.mp4">
            <a:hlinkClick r:id="" action="ppaction://media"/>
            <a:extLst>
              <a:ext uri="{FF2B5EF4-FFF2-40B4-BE49-F238E27FC236}">
                <a16:creationId xmlns:a16="http://schemas.microsoft.com/office/drawing/2014/main" id="{0ED2589C-7943-B3B9-AEA6-8A1A87CE7CF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75544" y="1155777"/>
            <a:ext cx="6335092" cy="3563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144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599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77F91B-82A9-2059-5442-B3988E155F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Analysis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46E17C2-7CBE-BB61-AA63-22054AB25B0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B5CED2B-7130-01C2-9781-7F7320F366A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z="2400" dirty="0"/>
              <a:t>A stakeholder in Huntsville, AL wants to determine if they can replace their cable television with television transmission</a:t>
            </a:r>
          </a:p>
          <a:p>
            <a:r>
              <a:rPr lang="en-US" sz="2400" dirty="0"/>
              <a:t>Entering their home coordinates, the stakeholder finds that the signal strength at their house is borderline</a:t>
            </a:r>
          </a:p>
          <a:p>
            <a:r>
              <a:rPr lang="en-US" sz="2400" dirty="0"/>
              <a:t>Exploring the area with the simulation application they discover that a mountain (Rainbow Mountain) blocked the line of sight between the transmitter and house</a:t>
            </a:r>
          </a:p>
          <a:p>
            <a:r>
              <a:rPr lang="en-US" sz="2400" dirty="0"/>
              <a:t>… but they would like to be convinced they really need extra hardware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A9C1231-1A26-BA05-F2B2-CD95D9BDE177}"/>
              </a:ext>
            </a:extLst>
          </p:cNvPr>
          <p:cNvGrpSpPr/>
          <p:nvPr/>
        </p:nvGrpSpPr>
        <p:grpSpPr>
          <a:xfrm>
            <a:off x="5856908" y="1120429"/>
            <a:ext cx="5715139" cy="4746797"/>
            <a:chOff x="5277812" y="1120429"/>
            <a:chExt cx="6294235" cy="4617141"/>
          </a:xfrm>
        </p:grpSpPr>
        <p:pic>
          <p:nvPicPr>
            <p:cNvPr id="6" name="Picture 5" descr="ABoT-Process">
              <a:extLst>
                <a:ext uri="{FF2B5EF4-FFF2-40B4-BE49-F238E27FC236}">
                  <a16:creationId xmlns:a16="http://schemas.microsoft.com/office/drawing/2014/main" id="{444B5125-1970-97CE-9122-56DD51991DC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77812" y="1120429"/>
              <a:ext cx="6294235" cy="461714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9C27965B-B3DE-FD67-9DE5-BC1F09936D3D}"/>
                </a:ext>
              </a:extLst>
            </p:cNvPr>
            <p:cNvSpPr/>
            <p:nvPr/>
          </p:nvSpPr>
          <p:spPr bwMode="auto">
            <a:xfrm>
              <a:off x="8472487" y="3576878"/>
              <a:ext cx="1132215" cy="695086"/>
            </a:xfrm>
            <a:prstGeom prst="roundRect">
              <a:avLst/>
            </a:prstGeom>
            <a:noFill/>
            <a:ln w="50800">
              <a:solidFill>
                <a:srgbClr val="FFC000"/>
              </a:solidFill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</p:grpSp>
      <p:pic>
        <p:nvPicPr>
          <p:cNvPr id="9" name="Picture 8" descr="A picture containing text, different&#10;&#10;Description automatically generated">
            <a:extLst>
              <a:ext uri="{FF2B5EF4-FFF2-40B4-BE49-F238E27FC236}">
                <a16:creationId xmlns:a16="http://schemas.microsoft.com/office/drawing/2014/main" id="{76B07E4E-1356-45D4-781B-14E39EDB14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2566" y="1448062"/>
            <a:ext cx="5912558" cy="3266813"/>
          </a:xfrm>
          <a:prstGeom prst="rect">
            <a:avLst/>
          </a:prstGeom>
        </p:spPr>
      </p:pic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D6F3D82D-F6C3-96FB-D82A-E17AD411392F}"/>
              </a:ext>
            </a:extLst>
          </p:cNvPr>
          <p:cNvSpPr/>
          <p:nvPr/>
        </p:nvSpPr>
        <p:spPr bwMode="auto">
          <a:xfrm>
            <a:off x="5747762" y="1304926"/>
            <a:ext cx="3167638" cy="1907215"/>
          </a:xfrm>
          <a:prstGeom prst="roundRect">
            <a:avLst/>
          </a:prstGeom>
          <a:noFill/>
          <a:ln w="50800">
            <a:solidFill>
              <a:srgbClr val="FFC000"/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140B07D-7AA8-3C10-D350-24D615DB8F15}"/>
              </a:ext>
            </a:extLst>
          </p:cNvPr>
          <p:cNvGrpSpPr/>
          <p:nvPr/>
        </p:nvGrpSpPr>
        <p:grpSpPr>
          <a:xfrm>
            <a:off x="5695702" y="1285528"/>
            <a:ext cx="6300781" cy="3605600"/>
            <a:chOff x="5695702" y="1285528"/>
            <a:chExt cx="6300781" cy="3605600"/>
          </a:xfrm>
        </p:grpSpPr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3845EDF7-73FC-E03D-CFEC-E08B6365A601}"/>
                </a:ext>
              </a:extLst>
            </p:cNvPr>
            <p:cNvSpPr/>
            <p:nvPr/>
          </p:nvSpPr>
          <p:spPr bwMode="auto">
            <a:xfrm>
              <a:off x="8828845" y="1285528"/>
              <a:ext cx="3167638" cy="1907215"/>
            </a:xfrm>
            <a:prstGeom prst="roundRect">
              <a:avLst/>
            </a:prstGeom>
            <a:noFill/>
            <a:ln w="50800">
              <a:solidFill>
                <a:srgbClr val="FFC000"/>
              </a:solidFill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78DFB77C-BBD4-4FB6-8DF3-EAD0EDA850CD}"/>
                </a:ext>
              </a:extLst>
            </p:cNvPr>
            <p:cNvSpPr/>
            <p:nvPr/>
          </p:nvSpPr>
          <p:spPr bwMode="auto">
            <a:xfrm>
              <a:off x="5695702" y="2983913"/>
              <a:ext cx="3167638" cy="1907215"/>
            </a:xfrm>
            <a:prstGeom prst="roundRect">
              <a:avLst/>
            </a:prstGeom>
            <a:noFill/>
            <a:ln w="50800">
              <a:solidFill>
                <a:srgbClr val="FFC000"/>
              </a:solidFill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</p:grp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3A0124E3-0BB4-2981-96A7-891FEAE3E86A}"/>
              </a:ext>
            </a:extLst>
          </p:cNvPr>
          <p:cNvSpPr/>
          <p:nvPr/>
        </p:nvSpPr>
        <p:spPr bwMode="auto">
          <a:xfrm>
            <a:off x="8722172" y="2970194"/>
            <a:ext cx="3167638" cy="1907215"/>
          </a:xfrm>
          <a:prstGeom prst="roundRect">
            <a:avLst/>
          </a:prstGeom>
          <a:noFill/>
          <a:ln w="50800">
            <a:solidFill>
              <a:srgbClr val="FFC000"/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078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6" grpId="0" animBg="1"/>
      <p:bldP spid="16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F2E4D0-409C-A68F-DD78-82AD6B67F0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Connection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D43CF13-339D-68DD-B8F1-0ED7551449B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7E4AF3F-5D77-BDB2-7A48-1751EBA24C7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/>
              <a:t>Collect additional RF data using</a:t>
            </a:r>
          </a:p>
          <a:p>
            <a:pPr lvl="1"/>
            <a:r>
              <a:rPr lang="en-US"/>
              <a:t>Mobile antenna platform</a:t>
            </a:r>
          </a:p>
          <a:p>
            <a:pPr lvl="1"/>
            <a:r>
              <a:rPr lang="en-US"/>
              <a:t>Hand-held GPS</a:t>
            </a:r>
          </a:p>
          <a:p>
            <a:pPr lvl="1"/>
            <a:r>
              <a:rPr lang="en-US"/>
              <a:t>Pickup truck</a:t>
            </a:r>
          </a:p>
          <a:p>
            <a:r>
              <a:rPr lang="en-US"/>
              <a:t>Drive test rig to different locations to obtain new measurements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040A185-3BEF-E90B-A275-29DFD184C3B4}"/>
              </a:ext>
            </a:extLst>
          </p:cNvPr>
          <p:cNvGrpSpPr/>
          <p:nvPr/>
        </p:nvGrpSpPr>
        <p:grpSpPr>
          <a:xfrm>
            <a:off x="5999783" y="1189617"/>
            <a:ext cx="5715139" cy="4451696"/>
            <a:chOff x="5277812" y="1120429"/>
            <a:chExt cx="6294235" cy="4617141"/>
          </a:xfrm>
        </p:grpSpPr>
        <p:pic>
          <p:nvPicPr>
            <p:cNvPr id="7" name="Picture 6" descr="ABoT-Process">
              <a:extLst>
                <a:ext uri="{FF2B5EF4-FFF2-40B4-BE49-F238E27FC236}">
                  <a16:creationId xmlns:a16="http://schemas.microsoft.com/office/drawing/2014/main" id="{BC1582F3-0876-4D6C-68E7-BCB3D1823A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77812" y="1120429"/>
              <a:ext cx="6294235" cy="461714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D5B30202-00A0-C137-6AD1-D465266BC20D}"/>
                </a:ext>
              </a:extLst>
            </p:cNvPr>
            <p:cNvSpPr/>
            <p:nvPr/>
          </p:nvSpPr>
          <p:spPr bwMode="auto">
            <a:xfrm>
              <a:off x="8453504" y="4319827"/>
              <a:ext cx="1179774" cy="800101"/>
            </a:xfrm>
            <a:prstGeom prst="roundRect">
              <a:avLst/>
            </a:prstGeom>
            <a:noFill/>
            <a:ln w="50800">
              <a:solidFill>
                <a:srgbClr val="FFC000"/>
              </a:solidFill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</p:grpSp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20AC31D1-1DB6-948F-7E58-D146A55EF1F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6908" y="1826579"/>
            <a:ext cx="5578351" cy="31777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80225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lends">
  <a:themeElements>
    <a:clrScheme name="Blends 2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Blends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charset="0"/>
          </a:defRPr>
        </a:defPPr>
      </a:lstStyle>
    </a:lnDef>
  </a:objectDefaults>
  <a:extraClrSchemeLst>
    <a:extraClrScheme>
      <a:clrScheme name="Blends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2016PresentationTemplate_Tutorials.potx" id="{703545D4-36F8-4318-AC29-1855C3CD0935}" vid="{711C829B-536F-4794-9833-7F96502517E7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>
  <documentManagement>
    <TaxCatchAll xmlns="6be64ec7-f2b4-4e07-ae0c-75a9809c5389" xsi:nil="true"/>
    <lcf76f155ced4ddcb4097134ff3c332f xmlns="42dc2ae4-0d9e-4296-b1c7-7e4a6e96a61a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5A5F5B6B2DBAF409F27C41DFC15EB0C" ma:contentTypeVersion="23" ma:contentTypeDescription="Create a new document." ma:contentTypeScope="" ma:versionID="a58e0aa442b4dab7eace064ab072bab0">
  <xsd:schema xmlns:xsd="http://www.w3.org/2001/XMLSchema" xmlns:xs="http://www.w3.org/2001/XMLSchema" xmlns:p="http://schemas.microsoft.com/office/2006/metadata/properties" xmlns:ns2="42dc2ae4-0d9e-4296-b1c7-7e4a6e96a61a" xmlns:ns3="6be64ec7-f2b4-4e07-ae0c-75a9809c5389" targetNamespace="http://schemas.microsoft.com/office/2006/metadata/properties" ma:root="true" ma:fieldsID="df022cc5a4bcc17d934bc17048060c13" ns2:_="" ns3:_="">
    <xsd:import namespace="42dc2ae4-0d9e-4296-b1c7-7e4a6e96a61a"/>
    <xsd:import namespace="6be64ec7-f2b4-4e07-ae0c-75a9809c538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2dc2ae4-0d9e-4296-b1c7-7e4a6e96a61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5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6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7" nillable="true" ma:displayName="Tags" ma:internalName="MediaServiceAutoTags" ma:readOnly="true">
      <xsd:simpleType>
        <xsd:restriction base="dms:Text"/>
      </xsd:simpleType>
    </xsd:element>
    <xsd:element name="MediaServiceGenerationTime" ma:index="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4" nillable="true" ma:displayName="MediaLengthInSeconds" ma:description="" ma:internalName="MediaLengthInSeconds" ma:readOnly="true">
      <xsd:simpleType>
        <xsd:restriction base="dms:Unknown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ae03786b-7b34-4d5f-a8ee-586c7f7c044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be64ec7-f2b4-4e07-ae0c-75a9809c5389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SearchPeopleOnly="false" ma:SharePointGroup="0" ma:internalName="SharedWithUsers" ma:readOnly="true" ma:showField="ImnNam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a45ce844-6d22-4e0b-a673-e4d0b8f7a8da}" ma:internalName="TaxCatchAll" ma:showField="CatchAllData" ma:web="6be64ec7-f2b4-4e07-ae0c-75a9809c538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5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C709B06-5FA7-40B8-A752-7128AA94FE0C}">
  <ds:schemaRefs>
    <ds:schemaRef ds:uri="http://www.w3.org/XML/1998/namespace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http://purl.org/dc/dcmitype/"/>
    <ds:schemaRef ds:uri="http://schemas.microsoft.com/office/2006/documentManagement/types"/>
    <ds:schemaRef ds:uri="http://schemas.microsoft.com/office/infopath/2007/PartnerControls"/>
    <ds:schemaRef ds:uri="6be64ec7-f2b4-4e07-ae0c-75a9809c5389"/>
    <ds:schemaRef ds:uri="42dc2ae4-0d9e-4296-b1c7-7e4a6e96a61a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624019E7-6D4E-41A8-9549-2D515CA2C1FA}">
  <ds:schemaRefs>
    <ds:schemaRef ds:uri="42dc2ae4-0d9e-4296-b1c7-7e4a6e96a61a"/>
    <ds:schemaRef ds:uri="6be64ec7-f2b4-4e07-ae0c-75a9809c538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2F04B76F-4E2B-4E86-86C5-9CCB38AF7D9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3053</TotalTime>
  <Words>504</Words>
  <Application>Microsoft Office PowerPoint</Application>
  <PresentationFormat>Widescreen</PresentationFormat>
  <Paragraphs>60</Paragraphs>
  <Slides>11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Arial Narrow</vt:lpstr>
      <vt:lpstr>Tahoma</vt:lpstr>
      <vt:lpstr>Times New Roman</vt:lpstr>
      <vt:lpstr>Wingdings</vt:lpstr>
      <vt:lpstr>Blends</vt:lpstr>
      <vt:lpstr>PowerPoint Presentation</vt:lpstr>
      <vt:lpstr>What is a Digital Twin?</vt:lpstr>
      <vt:lpstr>What is ABoT</vt:lpstr>
      <vt:lpstr>Why ABoT?</vt:lpstr>
      <vt:lpstr>Use Case: Cut The Cord</vt:lpstr>
      <vt:lpstr>Design</vt:lpstr>
      <vt:lpstr>Simulation</vt:lpstr>
      <vt:lpstr>Analysis</vt:lpstr>
      <vt:lpstr>Connection</vt:lpstr>
      <vt:lpstr>Evolution</vt:lpstr>
      <vt:lpstr>Questions?</vt:lpstr>
    </vt:vector>
  </TitlesOfParts>
  <Company>The Boeing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Hamilton, Christopher A</dc:creator>
  <cp:lastModifiedBy>Meharg, Pat</cp:lastModifiedBy>
  <cp:revision>2</cp:revision>
  <cp:lastPrinted>1601-01-01T00:00:00Z</cp:lastPrinted>
  <dcterms:created xsi:type="dcterms:W3CDTF">2016-03-29T15:29:36Z</dcterms:created>
  <dcterms:modified xsi:type="dcterms:W3CDTF">2024-10-03T19:17:28Z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0x010100767E50F16932FA4DA740AD241DCC42DC</vt:lpwstr>
  </property>
  <property fmtid="{D5CDD505-2E9C-101B-9397-08002B2CF9AE}" pid="3" name="DocumentDescription">
    <vt:lpwstr>&lt;div class=ExternalClass9DF5FD6F97034AAA9FF0AABB8157F05A&gt; &lt;/div&gt;</vt:lpwstr>
  </property>
  <property fmtid="{D5CDD505-2E9C-101B-9397-08002B2CF9AE}" pid="4" name="MediaServiceImageTags">
    <vt:lpwstr/>
  </property>
</Properties>
</file>