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18"/>
  </p:notesMasterIdLst>
  <p:handoutMasterIdLst>
    <p:handoutMasterId r:id="rId19"/>
  </p:handoutMasterIdLst>
  <p:sldIdLst>
    <p:sldId id="289" r:id="rId5"/>
    <p:sldId id="1498" r:id="rId6"/>
    <p:sldId id="1549" r:id="rId7"/>
    <p:sldId id="1506" r:id="rId8"/>
    <p:sldId id="1507" r:id="rId9"/>
    <p:sldId id="1508" r:id="rId10"/>
    <p:sldId id="1497" r:id="rId11"/>
    <p:sldId id="1511" r:id="rId12"/>
    <p:sldId id="1510" r:id="rId13"/>
    <p:sldId id="1552" r:id="rId14"/>
    <p:sldId id="1553" r:id="rId15"/>
    <p:sldId id="1476" r:id="rId16"/>
    <p:sldId id="1551" r:id="rId17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434" autoAdjust="0"/>
    <p:restoredTop sz="87314" autoAdjust="0"/>
  </p:normalViewPr>
  <p:slideViewPr>
    <p:cSldViewPr snapToGrid="0">
      <p:cViewPr varScale="1">
        <p:scale>
          <a:sx n="55" d="100"/>
          <a:sy n="55" d="100"/>
        </p:scale>
        <p:origin x="552" y="4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lcutt, Jennifer [US]" userId="e3d8d132-7f6e-4945-b77e-1bf2bd3cf1a0" providerId="ADAL" clId="{DACDEAC6-AF1A-4F79-BFD7-218FA795887F}"/>
    <pc:docChg chg="modSld">
      <pc:chgData name="Walcutt, Jennifer [US]" userId="e3d8d132-7f6e-4945-b77e-1bf2bd3cf1a0" providerId="ADAL" clId="{DACDEAC6-AF1A-4F79-BFD7-218FA795887F}" dt="2024-11-03T16:54:18.837" v="5" actId="255"/>
      <pc:docMkLst>
        <pc:docMk/>
      </pc:docMkLst>
      <pc:sldChg chg="modSp mod">
        <pc:chgData name="Walcutt, Jennifer [US]" userId="e3d8d132-7f6e-4945-b77e-1bf2bd3cf1a0" providerId="ADAL" clId="{DACDEAC6-AF1A-4F79-BFD7-218FA795887F}" dt="2024-11-03T16:54:18.837" v="5" actId="255"/>
        <pc:sldMkLst>
          <pc:docMk/>
          <pc:sldMk cId="629912886" sldId="1510"/>
        </pc:sldMkLst>
        <pc:spChg chg="mod">
          <ac:chgData name="Walcutt, Jennifer [US]" userId="e3d8d132-7f6e-4945-b77e-1bf2bd3cf1a0" providerId="ADAL" clId="{DACDEAC6-AF1A-4F79-BFD7-218FA795887F}" dt="2024-11-03T16:54:18.837" v="5" actId="255"/>
          <ac:spMkLst>
            <pc:docMk/>
            <pc:sldMk cId="629912886" sldId="1510"/>
            <ac:spMk id="9" creationId="{C73DC215-CE29-E5F4-F70A-AA3C716532C4}"/>
          </ac:spMkLst>
        </pc:spChg>
      </pc:sldChg>
      <pc:sldChg chg="modSp mod">
        <pc:chgData name="Walcutt, Jennifer [US]" userId="e3d8d132-7f6e-4945-b77e-1bf2bd3cf1a0" providerId="ADAL" clId="{DACDEAC6-AF1A-4F79-BFD7-218FA795887F}" dt="2024-11-03T16:54:03.556" v="0" actId="11"/>
        <pc:sldMkLst>
          <pc:docMk/>
          <pc:sldMk cId="3647253316" sldId="1552"/>
        </pc:sldMkLst>
        <pc:spChg chg="mod">
          <ac:chgData name="Walcutt, Jennifer [US]" userId="e3d8d132-7f6e-4945-b77e-1bf2bd3cf1a0" providerId="ADAL" clId="{DACDEAC6-AF1A-4F79-BFD7-218FA795887F}" dt="2024-11-03T16:54:03.556" v="0" actId="11"/>
          <ac:spMkLst>
            <pc:docMk/>
            <pc:sldMk cId="3647253316" sldId="1552"/>
            <ac:spMk id="7" creationId="{A98075E2-3DAF-3414-8E17-5094B2D47BC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Bullet 3 – tradeoff</a:t>
            </a:r>
            <a:r>
              <a:rPr lang="en-US" baseline="0" dirty="0"/>
              <a:t> between synthetic and live fly?  (Mr. Butcher) We’re not reducing live fly …. We’re enhancing (it) with synthetic.</a:t>
            </a:r>
          </a:p>
          <a:p>
            <a:endParaRPr lang="en-US" baseline="0" dirty="0"/>
          </a:p>
          <a:p>
            <a:r>
              <a:rPr lang="en-US" baseline="0" dirty="0"/>
              <a:t>-- Live fly needs to endure, or increase, as we bring more synthetic …. No tradeoffs!!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528D-DA1F-44C6-AF26-7FC6C42668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51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528D-DA1F-44C6-AF26-7FC6C42668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3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61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2925146"/>
            <a:ext cx="10449813" cy="1229411"/>
          </a:xfrm>
        </p:spPr>
        <p:txBody>
          <a:bodyPr/>
          <a:lstStyle/>
          <a:p>
            <a:r>
              <a:rPr lang="en-US" dirty="0"/>
              <a:t>Flight Training Modernization: Applying Learning Engineering to Enhance F-35 Pilot Cognitive Capacity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JJ Walcutt, Ph.D., Patricia </a:t>
            </a:r>
            <a:r>
              <a:rPr lang="en-US" dirty="0" err="1">
                <a:latin typeface="Arial Narrow" pitchFamily="34" charset="0"/>
              </a:rPr>
              <a:t>Bockleman</a:t>
            </a:r>
            <a:r>
              <a:rPr lang="en-US" dirty="0">
                <a:latin typeface="Arial Narrow" pitchFamily="34" charset="0"/>
              </a:rPr>
              <a:t>, Ph.D., and Jay Spohn 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SAIC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8075E2-3DAF-3414-8E17-5094B2D47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87" y="1057275"/>
            <a:ext cx="11723852" cy="474345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u="sng" dirty="0"/>
              <a:t>TACTICAL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0" u="sng" dirty="0"/>
              <a:t>Syllabi Modernization</a:t>
            </a:r>
            <a:r>
              <a:rPr lang="en-US" b="0" dirty="0"/>
              <a:t>: </a:t>
            </a:r>
            <a:r>
              <a:rPr lang="en-US" sz="2000" b="0" dirty="0"/>
              <a:t>Organized by competencies and skills to support expertise development and prepare for data-driven measurement &amp; training</a:t>
            </a:r>
            <a:endParaRPr lang="en-US" sz="1600" b="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0" u="sng" dirty="0"/>
              <a:t>3-1 Training Manual</a:t>
            </a:r>
            <a:r>
              <a:rPr lang="en-US" b="0" dirty="0"/>
              <a:t>: </a:t>
            </a:r>
            <a:r>
              <a:rPr lang="en-US" sz="2000" b="0" dirty="0"/>
              <a:t>Companion manual organized to promote memory, presented to reduce time to learn, and designed for increased comprehension</a:t>
            </a:r>
            <a:endParaRPr lang="en-US" sz="1600" b="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0" u="sng" dirty="0"/>
              <a:t>Lightweight Simulator</a:t>
            </a:r>
            <a:r>
              <a:rPr lang="en-US" sz="1600" b="0" dirty="0"/>
              <a:t>: </a:t>
            </a:r>
            <a:r>
              <a:rPr lang="en-US" sz="2000" b="0" dirty="0"/>
              <a:t>Created to target part-task training, reduce time to expertise, and increase practice, comprehension, and application</a:t>
            </a:r>
            <a:endParaRPr lang="en-US" sz="1600" b="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0" u="sng" dirty="0"/>
              <a:t>Micro-learning Tools:</a:t>
            </a:r>
            <a:r>
              <a:rPr lang="en-US" sz="1600" b="0" dirty="0"/>
              <a:t> </a:t>
            </a:r>
            <a:r>
              <a:rPr lang="en-US" sz="2000" b="0" dirty="0"/>
              <a:t>Inexpensive training tools to improve factual knowledge and decision making</a:t>
            </a:r>
            <a:endParaRPr lang="en-US" sz="1600" b="0" dirty="0"/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b="0" u="sng" dirty="0"/>
              <a:t>Train-the-Trainer Course: </a:t>
            </a:r>
            <a:r>
              <a:rPr lang="en-US" sz="2000" b="0" dirty="0"/>
              <a:t>Combining USAF, science, and other services’ products to create a course for the CAF</a:t>
            </a:r>
            <a:endParaRPr lang="en-US" sz="1600" b="0" dirty="0"/>
          </a:p>
          <a:p>
            <a:pPr marL="461963" indent="-461963">
              <a:buAutoNum type="arabicPeriod"/>
            </a:pPr>
            <a:endParaRPr lang="en-US" sz="1800" b="0" dirty="0"/>
          </a:p>
          <a:p>
            <a:pPr marL="461963" indent="-461963">
              <a:buAutoNum type="arabicPeriod"/>
            </a:pPr>
            <a:endParaRPr lang="en-US" sz="1800" b="0" dirty="0"/>
          </a:p>
          <a:p>
            <a:pPr marL="461963" indent="-461963">
              <a:buAutoNum type="arabicPeriod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3647253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6: Personalized Pathways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What will this enable?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u="sng" dirty="0"/>
              <a:t>Measurement</a:t>
            </a:r>
            <a:r>
              <a:rPr lang="en-US" sz="2400" dirty="0"/>
              <a:t> </a:t>
            </a:r>
            <a:r>
              <a:rPr lang="en-US" sz="2400" b="0" dirty="0"/>
              <a:t>of training experience, human performance, neurochemistry, physiology, capabilities, skill quality, and readiness levels at the individual and aggregate level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u="sng" dirty="0"/>
              <a:t>Data Analytics </a:t>
            </a:r>
            <a:r>
              <a:rPr lang="en-US" sz="2400" b="0" dirty="0"/>
              <a:t>to support data-driven training and operational decisions beyond human ability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u="sng" dirty="0"/>
              <a:t>Training Recommendations and personalization </a:t>
            </a:r>
            <a:r>
              <a:rPr lang="en-US" sz="2400" b="0" dirty="0"/>
              <a:t>to optimize experiences and expand human brain capabilities</a:t>
            </a:r>
          </a:p>
          <a:p>
            <a:pPr marL="342900" indent="-342900">
              <a:spcBef>
                <a:spcPts val="1800"/>
              </a:spcBef>
              <a:buAutoNum type="arabicPeriod"/>
            </a:pPr>
            <a:r>
              <a:rPr lang="en-US" sz="2400" u="sng" dirty="0"/>
              <a:t>Strategic Talent Management</a:t>
            </a:r>
          </a:p>
          <a:p>
            <a:pPr marL="0" indent="0">
              <a:spcBef>
                <a:spcPts val="1800"/>
              </a:spcBef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634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Digital-Data Highway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68302" y="4775870"/>
            <a:ext cx="5469314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0" kern="0" dirty="0"/>
              <a:t>Linear training process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0" kern="0" dirty="0"/>
              <a:t>Limits how much can be learned</a:t>
            </a:r>
          </a:p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sz="2400" b="0" kern="0" dirty="0"/>
              <a:t>Lacks personalization</a:t>
            </a:r>
          </a:p>
          <a:p>
            <a:endParaRPr lang="en-US" b="0" kern="0" dirty="0"/>
          </a:p>
          <a:p>
            <a:endParaRPr lang="en-US" sz="2800" b="0" kern="0" dirty="0"/>
          </a:p>
          <a:p>
            <a:endParaRPr lang="en-US" sz="2800" b="0" kern="0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64" y="841248"/>
            <a:ext cx="9077703" cy="37961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1858457-F798-CD1C-AC60-66FE4A44C0C1}"/>
              </a:ext>
            </a:extLst>
          </p:cNvPr>
          <p:cNvSpPr/>
          <p:nvPr/>
        </p:nvSpPr>
        <p:spPr bwMode="auto">
          <a:xfrm>
            <a:off x="9762541" y="6123008"/>
            <a:ext cx="2429459" cy="70641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683170" y="4775870"/>
            <a:ext cx="650883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5750" indent="-285750"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kern="0" dirty="0"/>
              <a:t>Designed for </a:t>
            </a:r>
            <a:r>
              <a:rPr lang="en-US" sz="2400" b="0" u="sng" kern="0" dirty="0"/>
              <a:t>data-driven measurement &amp; training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kern="0" dirty="0"/>
              <a:t>Allows for </a:t>
            </a:r>
            <a:r>
              <a:rPr lang="en-US" sz="2400" b="0" u="sng" kern="0" dirty="0"/>
              <a:t>personalized, efficient, &amp; effective training for multi-capabilities</a:t>
            </a:r>
            <a:endParaRPr lang="en-US" sz="2400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b="0" u="sng" kern="0" dirty="0"/>
              <a:t>Reduces time to develop expertise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b="0" kern="0" dirty="0"/>
          </a:p>
        </p:txBody>
      </p:sp>
    </p:spTree>
    <p:extLst>
      <p:ext uri="{BB962C8B-B14F-4D97-AF65-F5344CB8AC3E}">
        <p14:creationId xmlns:p14="http://schemas.microsoft.com/office/powerpoint/2010/main" val="3400387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2925146"/>
            <a:ext cx="10449813" cy="1229411"/>
          </a:xfrm>
        </p:spPr>
        <p:txBody>
          <a:bodyPr/>
          <a:lstStyle/>
          <a:p>
            <a:r>
              <a:rPr lang="en-US" dirty="0"/>
              <a:t>Flight Training Modernization: Applying Learning Engineering to Enhance F-35 Pilot Cognitive Capacity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JJ Walcutt, Ph.D., Patricia </a:t>
            </a:r>
            <a:r>
              <a:rPr lang="en-US" dirty="0" err="1">
                <a:latin typeface="Arial Narrow" pitchFamily="34" charset="0"/>
              </a:rPr>
              <a:t>Bockleman</a:t>
            </a:r>
            <a:r>
              <a:rPr lang="en-US" dirty="0">
                <a:latin typeface="Arial Narrow" pitchFamily="34" charset="0"/>
              </a:rPr>
              <a:t>, Ph.D., and Jay Spohn </a:t>
            </a:r>
          </a:p>
          <a:p>
            <a:pPr eaLnBrk="1" hangingPunct="1"/>
            <a:r>
              <a:rPr lang="en-US" dirty="0">
                <a:latin typeface="Arial Narrow" pitchFamily="34" charset="0"/>
              </a:rPr>
              <a:t>SAIC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88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1236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sz="2400" b="1" dirty="0">
              <a:solidFill>
                <a:schemeClr val="bg1"/>
              </a:solidFill>
            </a:endParaRPr>
          </a:p>
          <a:p>
            <a:pPr algn="ctr"/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endParaRPr lang="en-US" sz="1000" b="1" i="1" dirty="0">
              <a:solidFill>
                <a:schemeClr val="bg1"/>
              </a:solidFill>
            </a:endParaRPr>
          </a:p>
          <a:p>
            <a:pPr algn="ctr"/>
            <a:endParaRPr lang="en-US" sz="2800" b="1" i="1" dirty="0">
              <a:solidFill>
                <a:schemeClr val="bg1"/>
              </a:solidFill>
            </a:endParaRP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“In the last 20 years, the USAF was optimized for combat in a permissive environment that didn’t test the force. During that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same time, China was focused completely on the high-end fight, </a:t>
            </a:r>
          </a:p>
          <a:p>
            <a:pPr algn="ctr"/>
            <a:r>
              <a:rPr lang="en-US" sz="2800" b="1" i="1" dirty="0">
                <a:solidFill>
                  <a:schemeClr val="bg1"/>
                </a:solidFill>
              </a:rPr>
              <a:t>and fighting us.”</a:t>
            </a:r>
          </a:p>
          <a:p>
            <a:pPr algn="ctr"/>
            <a:endParaRPr lang="en-US" sz="2400" b="1" i="1" dirty="0">
              <a:solidFill>
                <a:schemeClr val="bg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en-US" sz="2000" b="1" dirty="0">
                <a:solidFill>
                  <a:schemeClr val="bg1"/>
                </a:solidFill>
              </a:rPr>
              <a:t>USAF Air Combat Command’s General Mark D. Kelly in </a:t>
            </a:r>
            <a:r>
              <a:rPr lang="en-US" sz="2000" b="1" i="1" dirty="0" err="1">
                <a:solidFill>
                  <a:schemeClr val="bg1"/>
                </a:solidFill>
              </a:rPr>
              <a:t>Tirpak</a:t>
            </a:r>
            <a:r>
              <a:rPr lang="en-US" sz="2000" b="1" i="1" dirty="0">
                <a:solidFill>
                  <a:schemeClr val="bg1"/>
                </a:solidFill>
              </a:rPr>
              <a:t>, 2021</a:t>
            </a:r>
            <a:endParaRPr lang="en-US" sz="1600" b="1" dirty="0">
              <a:solidFill>
                <a:schemeClr val="bg1"/>
              </a:solidFill>
              <a:latin typeface="Arial" charset="0"/>
            </a:endParaRPr>
          </a:p>
          <a:p>
            <a:pPr algn="ctr"/>
            <a:endParaRPr lang="en-US" sz="2400" b="1" i="1" dirty="0">
              <a:solidFill>
                <a:schemeClr val="bg1"/>
              </a:solidFill>
              <a:latin typeface="Arial" charset="0"/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and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highlighted in Pilot Training Transformation: Transforming USAF 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Pilot Training Curriculum to Meet 21st Century Challenges, 2022</a:t>
            </a:r>
          </a:p>
        </p:txBody>
      </p:sp>
    </p:spTree>
    <p:extLst>
      <p:ext uri="{BB962C8B-B14F-4D97-AF65-F5344CB8AC3E}">
        <p14:creationId xmlns:p14="http://schemas.microsoft.com/office/powerpoint/2010/main" val="1063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E9285-12ED-361E-6EDC-12C33C5BC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Engineering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9A4D5-82FD-A231-9EF9-B2912ABF14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0390" y="1528479"/>
            <a:ext cx="11511525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Step 1: Capability Assessment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Step 2: Competency Modeling </a:t>
            </a:r>
            <a:r>
              <a:rPr lang="en-US" sz="2800" dirty="0"/>
              <a:t>(USAF Handbook 36-2647)</a:t>
            </a:r>
            <a:endParaRPr lang="en-US" sz="36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Step 3: Instructional Technology and Resources Review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Step 4: Framework Design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Step 5: Recommendations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3600" dirty="0"/>
              <a:t>Step 6: Assessment and Personalization</a:t>
            </a:r>
          </a:p>
        </p:txBody>
      </p:sp>
    </p:spTree>
    <p:extLst>
      <p:ext uri="{BB962C8B-B14F-4D97-AF65-F5344CB8AC3E}">
        <p14:creationId xmlns:p14="http://schemas.microsoft.com/office/powerpoint/2010/main" val="3400104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1B73B-B696-8C86-8149-CE082B3B6AE7}"/>
              </a:ext>
            </a:extLst>
          </p:cNvPr>
          <p:cNvSpPr txBox="1"/>
          <p:nvPr/>
        </p:nvSpPr>
        <p:spPr>
          <a:xfrm>
            <a:off x="4787128" y="126563"/>
            <a:ext cx="6106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chemeClr val="bg1"/>
                </a:solidFill>
              </a:rPr>
              <a:t>Step 2: MODEL</a:t>
            </a:r>
            <a:endParaRPr lang="en-US" kern="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6FB482-2002-D41C-8365-8C7F7AA6A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730" y="880382"/>
            <a:ext cx="1062037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34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A544D5-40BB-7596-0D9B-F5782967B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941219"/>
            <a:ext cx="9839325" cy="56197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80FC740-979E-2924-3D3E-000B9CD32835}"/>
              </a:ext>
            </a:extLst>
          </p:cNvPr>
          <p:cNvSpPr txBox="1"/>
          <p:nvPr/>
        </p:nvSpPr>
        <p:spPr>
          <a:xfrm>
            <a:off x="4787128" y="126563"/>
            <a:ext cx="61061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kern="0" dirty="0">
                <a:solidFill>
                  <a:schemeClr val="bg1"/>
                </a:solidFill>
              </a:rPr>
              <a:t>MODEL cont.</a:t>
            </a:r>
            <a:endParaRPr lang="en-US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Technology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80808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0646955"/>
              </p:ext>
            </p:extLst>
          </p:nvPr>
        </p:nvGraphicFramePr>
        <p:xfrm>
          <a:off x="548638" y="1296581"/>
          <a:ext cx="11110702" cy="50824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67757">
                  <a:extLst>
                    <a:ext uri="{9D8B030D-6E8A-4147-A177-3AD203B41FA5}">
                      <a16:colId xmlns:a16="http://schemas.microsoft.com/office/drawing/2014/main" val="2305723698"/>
                    </a:ext>
                  </a:extLst>
                </a:gridCol>
                <a:gridCol w="4491812">
                  <a:extLst>
                    <a:ext uri="{9D8B030D-6E8A-4147-A177-3AD203B41FA5}">
                      <a16:colId xmlns:a16="http://schemas.microsoft.com/office/drawing/2014/main" val="669011334"/>
                    </a:ext>
                  </a:extLst>
                </a:gridCol>
                <a:gridCol w="3951133">
                  <a:extLst>
                    <a:ext uri="{9D8B030D-6E8A-4147-A177-3AD203B41FA5}">
                      <a16:colId xmlns:a16="http://schemas.microsoft.com/office/drawing/2014/main" val="1765397855"/>
                    </a:ext>
                  </a:extLst>
                </a:gridCol>
              </a:tblGrid>
              <a:tr h="5610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Technology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Types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Most Effective Use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591731"/>
                  </a:ext>
                </a:extLst>
              </a:tr>
              <a:tr h="58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Mobile Devices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Micro learning (e.g., </a:t>
                      </a:r>
                      <a:r>
                        <a:rPr lang="en-US" sz="1600" dirty="0" err="1">
                          <a:effectLst/>
                        </a:rPr>
                        <a:t>PeRLS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Rapid memorization &amp; Decision Making Practice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813623"/>
                  </a:ext>
                </a:extLst>
              </a:tr>
              <a:tr h="58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Desktop Computers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Distributed coursework (e.g., USAF </a:t>
                      </a:r>
                      <a:r>
                        <a:rPr lang="en-US" sz="1600" dirty="0" err="1">
                          <a:effectLst/>
                        </a:rPr>
                        <a:t>MyLearning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Professional Development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56288"/>
                  </a:ext>
                </a:extLst>
              </a:tr>
              <a:tr h="58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Tablet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Hyperlink-enabled eBook (</a:t>
                      </a:r>
                      <a:r>
                        <a:rPr lang="en-US" sz="1600" dirty="0" err="1">
                          <a:effectLst/>
                        </a:rPr>
                        <a:t>e.b</a:t>
                      </a:r>
                      <a:r>
                        <a:rPr lang="en-US" sz="1600" dirty="0">
                          <a:effectLst/>
                        </a:rPr>
                        <a:t>., </a:t>
                      </a:r>
                      <a:r>
                        <a:rPr lang="en-US" sz="1600" dirty="0" err="1">
                          <a:effectLst/>
                        </a:rPr>
                        <a:t>PeBL</a:t>
                      </a:r>
                      <a:r>
                        <a:rPr lang="en-US" sz="1600" dirty="0">
                          <a:effectLst/>
                        </a:rPr>
                        <a:t>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Digesting &amp; connecting dense learning material (e.g., 3-1 Manual)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03275"/>
                  </a:ext>
                </a:extLst>
              </a:tr>
              <a:tr h="58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Lightweight Simulators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AR, VR, XR, MR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Experiential Learning for mental model development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03501"/>
                  </a:ext>
                </a:extLst>
              </a:tr>
              <a:tr h="58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Full-scale Simulators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Immersive training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Experiential Learning for mental model assimilation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575109"/>
                  </a:ext>
                </a:extLst>
              </a:tr>
              <a:tr h="5895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Full-scale Simulated Environments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Multi-platform training environment (TBD)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Experiential Learning for joint mental model assimilation &amp; coordination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979242"/>
                  </a:ext>
                </a:extLst>
              </a:tr>
              <a:tr h="98385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Digital-Data Highway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Open source, Open architecture streaming architecture for optimized analysis (e.g., TLA, MOTAR)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Real-time data collection and analysis for data-drive decision making, knowledge mgmt., &amp; training personalization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6200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166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5137110"/>
            <a:ext cx="12204598" cy="172089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4A: Framework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335313" y="1891133"/>
            <a:ext cx="1465462" cy="442061"/>
          </a:xfrm>
          <a:prstGeom prst="rect">
            <a:avLst/>
          </a:prstGeom>
          <a:solidFill>
            <a:srgbClr val="BDD7E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Arial" charset="0"/>
              </a:rPr>
              <a:t>B Course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390408" y="1891130"/>
            <a:ext cx="1465462" cy="442061"/>
          </a:xfrm>
          <a:prstGeom prst="rect">
            <a:avLst/>
          </a:prstGeom>
          <a:solidFill>
            <a:srgbClr val="BDD7E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Arial" charset="0"/>
              </a:rPr>
              <a:t>MQT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371929" y="1891130"/>
            <a:ext cx="1465462" cy="442061"/>
          </a:xfrm>
          <a:prstGeom prst="rect">
            <a:avLst/>
          </a:prstGeom>
          <a:solidFill>
            <a:srgbClr val="BDD7E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Arial" charset="0"/>
              </a:rPr>
              <a:t>FLUG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468013" y="1891130"/>
            <a:ext cx="1465462" cy="442061"/>
          </a:xfrm>
          <a:prstGeom prst="rect">
            <a:avLst/>
          </a:prstGeom>
          <a:solidFill>
            <a:srgbClr val="BDD7E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Arial" charset="0"/>
              </a:rPr>
              <a:t>IPUG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9606132" y="1891130"/>
            <a:ext cx="1465462" cy="442061"/>
          </a:xfrm>
          <a:prstGeom prst="rect">
            <a:avLst/>
          </a:prstGeom>
          <a:solidFill>
            <a:srgbClr val="BDD7EE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latin typeface="Arial" charset="0"/>
              </a:rPr>
              <a:t>WIC</a:t>
            </a:r>
            <a:endParaRPr kumimoji="0" 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1199828" y="956410"/>
            <a:ext cx="10740499" cy="0"/>
          </a:xfrm>
          <a:prstGeom prst="straightConnector1">
            <a:avLst/>
          </a:prstGeom>
          <a:solidFill>
            <a:schemeClr val="accent1"/>
          </a:solidFill>
          <a:ln w="825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3" name="Content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8959" y="1076198"/>
            <a:ext cx="945594" cy="67797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2582" y="5186772"/>
            <a:ext cx="891454" cy="639156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4947" y="4456414"/>
            <a:ext cx="945593" cy="677973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Rectangle 49"/>
          <p:cNvSpPr/>
          <p:nvPr/>
        </p:nvSpPr>
        <p:spPr bwMode="auto">
          <a:xfrm>
            <a:off x="3654947" y="5897628"/>
            <a:ext cx="962470" cy="677973"/>
          </a:xfrm>
          <a:prstGeom prst="rect">
            <a:avLst/>
          </a:prstGeom>
          <a:solidFill>
            <a:srgbClr val="ECECF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VTTC/ JSE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740229" y="6320246"/>
            <a:ext cx="2026441" cy="19594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 descr="Classroom instructi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9982" r="39581" b="30548"/>
          <a:stretch/>
        </p:blipFill>
        <p:spPr bwMode="auto">
          <a:xfrm flipH="1">
            <a:off x="1540519" y="1072609"/>
            <a:ext cx="944033" cy="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Content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1416" y="5915134"/>
            <a:ext cx="1016684" cy="639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0" name="Picture 2" descr="Classroom instruc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9982" r="39581" b="30548"/>
          <a:stretch/>
        </p:blipFill>
        <p:spPr bwMode="auto">
          <a:xfrm flipH="1">
            <a:off x="1601076" y="2363812"/>
            <a:ext cx="889983" cy="637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606" y="3058442"/>
            <a:ext cx="912148" cy="642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1" name="Picture 2" descr="Classroom instruc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9982" r="39581" b="30548"/>
          <a:stretch/>
        </p:blipFill>
        <p:spPr bwMode="auto">
          <a:xfrm flipH="1">
            <a:off x="1618962" y="3763144"/>
            <a:ext cx="889983" cy="637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nior Airman Jordan Prince, 55th Communications Squadron - NARA &amp; DVIDS  Public Domain Archive Public Domain Searc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2073" r="13339" b="43436"/>
          <a:stretch/>
        </p:blipFill>
        <p:spPr bwMode="auto">
          <a:xfrm>
            <a:off x="1624472" y="4465252"/>
            <a:ext cx="906284" cy="654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2603" y="2370647"/>
            <a:ext cx="912148" cy="642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8" name="Picture 2" descr="Classroom instructio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9982" r="39581" b="30548"/>
          <a:stretch/>
        </p:blipFill>
        <p:spPr bwMode="auto">
          <a:xfrm flipH="1">
            <a:off x="3671968" y="3059937"/>
            <a:ext cx="889983" cy="63791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Senior Airman Jordan Prince, 55th Communications Squadron - NARA &amp; DVIDS  Public Domain Archive Public Domain Searc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2073" r="13339" b="43436"/>
          <a:stretch/>
        </p:blipFill>
        <p:spPr bwMode="auto">
          <a:xfrm>
            <a:off x="3655667" y="3741714"/>
            <a:ext cx="906284" cy="654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Content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6734" y="5215629"/>
            <a:ext cx="953806" cy="639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334" y="1074710"/>
            <a:ext cx="1025626" cy="7224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6225" y="2370647"/>
            <a:ext cx="912148" cy="642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3" name="Picture 4" descr="Senior Airman Jordan Prince, 55th Communications Squadron - NARA &amp; DVIDS  Public Domain Archive Public Domain Searc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2073" r="13339" b="43436"/>
          <a:stretch/>
        </p:blipFill>
        <p:spPr bwMode="auto">
          <a:xfrm>
            <a:off x="5663794" y="3083419"/>
            <a:ext cx="906284" cy="654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054" y="3838140"/>
            <a:ext cx="945593" cy="677973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5" name="Rectangle 74"/>
          <p:cNvSpPr/>
          <p:nvPr/>
        </p:nvSpPr>
        <p:spPr bwMode="auto">
          <a:xfrm>
            <a:off x="5662054" y="5279354"/>
            <a:ext cx="962470" cy="677973"/>
          </a:xfrm>
          <a:prstGeom prst="rect">
            <a:avLst/>
          </a:prstGeom>
          <a:solidFill>
            <a:srgbClr val="ECECF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VTTC/ JSE</a:t>
            </a:r>
          </a:p>
        </p:txBody>
      </p:sp>
      <p:pic>
        <p:nvPicPr>
          <p:cNvPr id="76" name="Content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841" y="4597355"/>
            <a:ext cx="953806" cy="639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7" name="Picture 4" descr="Senior Airman Jordan Prince, 55th Communications Squadron - NARA &amp; DVIDS  Public Domain Archive Public Domain Search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2073" r="13339" b="43436"/>
          <a:stretch/>
        </p:blipFill>
        <p:spPr bwMode="auto">
          <a:xfrm>
            <a:off x="5595424" y="1079570"/>
            <a:ext cx="1011159" cy="73061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lassroom instructio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9982" r="39581" b="30548"/>
          <a:stretch/>
        </p:blipFill>
        <p:spPr bwMode="auto">
          <a:xfrm flipH="1">
            <a:off x="7755751" y="2363812"/>
            <a:ext cx="955225" cy="6846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1766" y="3138545"/>
            <a:ext cx="945593" cy="677973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0" name="Rectangle 79"/>
          <p:cNvSpPr/>
          <p:nvPr/>
        </p:nvSpPr>
        <p:spPr bwMode="auto">
          <a:xfrm>
            <a:off x="7771766" y="4579759"/>
            <a:ext cx="962470" cy="677973"/>
          </a:xfrm>
          <a:prstGeom prst="rect">
            <a:avLst/>
          </a:prstGeom>
          <a:solidFill>
            <a:srgbClr val="ECECF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VTTC/ JSE</a:t>
            </a:r>
          </a:p>
        </p:txBody>
      </p:sp>
      <p:pic>
        <p:nvPicPr>
          <p:cNvPr id="81" name="Content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3553" y="3897760"/>
            <a:ext cx="953806" cy="63915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7946" y="1105891"/>
            <a:ext cx="945593" cy="677973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3" name="Rectangle 82"/>
          <p:cNvSpPr/>
          <p:nvPr/>
        </p:nvSpPr>
        <p:spPr bwMode="auto">
          <a:xfrm>
            <a:off x="9857628" y="1105419"/>
            <a:ext cx="962470" cy="677973"/>
          </a:xfrm>
          <a:prstGeom prst="rect">
            <a:avLst/>
          </a:prstGeom>
          <a:solidFill>
            <a:srgbClr val="ECECF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VTTC/ JSE</a:t>
            </a: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8354" y="2376004"/>
            <a:ext cx="912148" cy="6425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5" name="Picture 4" descr="Senior Airman Jordan Prince, 55th Communications Squadron - NARA &amp; DVIDS  Public Domain Archive Public Domain Search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t="12073" r="13339" b="43436"/>
          <a:stretch/>
        </p:blipFill>
        <p:spPr bwMode="auto">
          <a:xfrm>
            <a:off x="9919047" y="3059560"/>
            <a:ext cx="906284" cy="6548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9047" y="3772225"/>
            <a:ext cx="934900" cy="670306"/>
          </a:xfrm>
          <a:prstGeom prst="rect">
            <a:avLst/>
          </a:prstGeom>
          <a:ln w="19050">
            <a:solidFill>
              <a:sysClr val="windowText" lastClr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1799" y="4505732"/>
            <a:ext cx="912148" cy="6425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8" name="Rectangle 87"/>
          <p:cNvSpPr/>
          <p:nvPr/>
        </p:nvSpPr>
        <p:spPr bwMode="auto">
          <a:xfrm>
            <a:off x="9978451" y="5914752"/>
            <a:ext cx="920067" cy="670834"/>
          </a:xfrm>
          <a:prstGeom prst="rect">
            <a:avLst/>
          </a:prstGeom>
          <a:solidFill>
            <a:srgbClr val="ECECFA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VTTC/ JSE</a:t>
            </a:r>
          </a:p>
        </p:txBody>
      </p:sp>
      <p:pic>
        <p:nvPicPr>
          <p:cNvPr id="89" name="Content Placeholder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70238" y="5203877"/>
            <a:ext cx="928280" cy="62205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33727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4B: Pathway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80808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173085"/>
              </p:ext>
            </p:extLst>
          </p:nvPr>
        </p:nvGraphicFramePr>
        <p:xfrm>
          <a:off x="652055" y="5481981"/>
          <a:ext cx="10849066" cy="745150"/>
        </p:xfrm>
        <a:graphic>
          <a:graphicData uri="http://schemas.openxmlformats.org/drawingml/2006/table">
            <a:tbl>
              <a:tblPr firstRow="1" firstCol="1" bandRow="1"/>
              <a:tblGrid>
                <a:gridCol w="935474">
                  <a:extLst>
                    <a:ext uri="{9D8B030D-6E8A-4147-A177-3AD203B41FA5}">
                      <a16:colId xmlns:a16="http://schemas.microsoft.com/office/drawing/2014/main" val="3106986767"/>
                    </a:ext>
                  </a:extLst>
                </a:gridCol>
                <a:gridCol w="841409">
                  <a:extLst>
                    <a:ext uri="{9D8B030D-6E8A-4147-A177-3AD203B41FA5}">
                      <a16:colId xmlns:a16="http://schemas.microsoft.com/office/drawing/2014/main" val="354884387"/>
                    </a:ext>
                  </a:extLst>
                </a:gridCol>
                <a:gridCol w="1155132">
                  <a:extLst>
                    <a:ext uri="{9D8B030D-6E8A-4147-A177-3AD203B41FA5}">
                      <a16:colId xmlns:a16="http://schemas.microsoft.com/office/drawing/2014/main" val="2883916189"/>
                    </a:ext>
                  </a:extLst>
                </a:gridCol>
                <a:gridCol w="824510">
                  <a:extLst>
                    <a:ext uri="{9D8B030D-6E8A-4147-A177-3AD203B41FA5}">
                      <a16:colId xmlns:a16="http://schemas.microsoft.com/office/drawing/2014/main" val="1122563757"/>
                    </a:ext>
                  </a:extLst>
                </a:gridCol>
                <a:gridCol w="1034385">
                  <a:extLst>
                    <a:ext uri="{9D8B030D-6E8A-4147-A177-3AD203B41FA5}">
                      <a16:colId xmlns:a16="http://schemas.microsoft.com/office/drawing/2014/main" val="2600061611"/>
                    </a:ext>
                  </a:extLst>
                </a:gridCol>
                <a:gridCol w="1018713">
                  <a:extLst>
                    <a:ext uri="{9D8B030D-6E8A-4147-A177-3AD203B41FA5}">
                      <a16:colId xmlns:a16="http://schemas.microsoft.com/office/drawing/2014/main" val="1085153026"/>
                    </a:ext>
                  </a:extLst>
                </a:gridCol>
                <a:gridCol w="930812">
                  <a:extLst>
                    <a:ext uri="{9D8B030D-6E8A-4147-A177-3AD203B41FA5}">
                      <a16:colId xmlns:a16="http://schemas.microsoft.com/office/drawing/2014/main" val="3214005403"/>
                    </a:ext>
                  </a:extLst>
                </a:gridCol>
                <a:gridCol w="924677">
                  <a:extLst>
                    <a:ext uri="{9D8B030D-6E8A-4147-A177-3AD203B41FA5}">
                      <a16:colId xmlns:a16="http://schemas.microsoft.com/office/drawing/2014/main" val="2028182246"/>
                    </a:ext>
                  </a:extLst>
                </a:gridCol>
                <a:gridCol w="1122286">
                  <a:extLst>
                    <a:ext uri="{9D8B030D-6E8A-4147-A177-3AD203B41FA5}">
                      <a16:colId xmlns:a16="http://schemas.microsoft.com/office/drawing/2014/main" val="2621174654"/>
                    </a:ext>
                  </a:extLst>
                </a:gridCol>
                <a:gridCol w="1065730">
                  <a:extLst>
                    <a:ext uri="{9D8B030D-6E8A-4147-A177-3AD203B41FA5}">
                      <a16:colId xmlns:a16="http://schemas.microsoft.com/office/drawing/2014/main" val="2958681930"/>
                    </a:ext>
                  </a:extLst>
                </a:gridCol>
                <a:gridCol w="995938">
                  <a:extLst>
                    <a:ext uri="{9D8B030D-6E8A-4147-A177-3AD203B41FA5}">
                      <a16:colId xmlns:a16="http://schemas.microsoft.com/office/drawing/2014/main" val="3795353588"/>
                    </a:ext>
                  </a:extLst>
                </a:gridCol>
              </a:tblGrid>
              <a:tr h="745150"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Content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Competency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KSA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Knowledge Type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 Elements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Strategy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 Delivery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Learning Intervention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Assessment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Next </a:t>
                      </a:r>
                    </a:p>
                    <a:p>
                      <a:pPr marL="0" marR="0" algn="ctr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Lato" panose="020F0502020204030203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Lesson</a:t>
                      </a:r>
                      <a:endParaRPr lang="en-US" sz="1400" dirty="0">
                        <a:effectLst/>
                        <a:latin typeface="Lato" panose="020F0502020204030203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08478"/>
                  </a:ext>
                </a:extLst>
              </a:tr>
            </a:tbl>
          </a:graphicData>
        </a:graphic>
      </p:graphicFrame>
      <p:cxnSp>
        <p:nvCxnSpPr>
          <p:cNvPr id="8" name="Straight Connector 7"/>
          <p:cNvCxnSpPr>
            <a:stCxn id="30" idx="0"/>
            <a:endCxn id="35" idx="1"/>
          </p:cNvCxnSpPr>
          <p:nvPr/>
        </p:nvCxnSpPr>
        <p:spPr>
          <a:xfrm flipV="1">
            <a:off x="1242167" y="2512420"/>
            <a:ext cx="658374" cy="7194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0" idx="0"/>
            <a:endCxn id="40" idx="1"/>
          </p:cNvCxnSpPr>
          <p:nvPr/>
        </p:nvCxnSpPr>
        <p:spPr>
          <a:xfrm>
            <a:off x="1242167" y="3231870"/>
            <a:ext cx="658374" cy="1876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30" idx="0"/>
            <a:endCxn id="44" idx="1"/>
          </p:cNvCxnSpPr>
          <p:nvPr/>
        </p:nvCxnSpPr>
        <p:spPr>
          <a:xfrm>
            <a:off x="1242167" y="3231870"/>
            <a:ext cx="658374" cy="11793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43" idx="0"/>
            <a:endCxn id="49" idx="2"/>
          </p:cNvCxnSpPr>
          <p:nvPr/>
        </p:nvCxnSpPr>
        <p:spPr>
          <a:xfrm flipV="1">
            <a:off x="4169044" y="1755854"/>
            <a:ext cx="1048444" cy="25989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39" idx="0"/>
            <a:endCxn id="49" idx="2"/>
          </p:cNvCxnSpPr>
          <p:nvPr/>
        </p:nvCxnSpPr>
        <p:spPr>
          <a:xfrm flipV="1">
            <a:off x="4196136" y="1755854"/>
            <a:ext cx="1021352" cy="16932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4" idx="0"/>
            <a:endCxn id="49" idx="2"/>
          </p:cNvCxnSpPr>
          <p:nvPr/>
        </p:nvCxnSpPr>
        <p:spPr>
          <a:xfrm flipV="1">
            <a:off x="4202837" y="1755854"/>
            <a:ext cx="1014651" cy="7862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34" idx="0"/>
            <a:endCxn id="53" idx="2"/>
          </p:cNvCxnSpPr>
          <p:nvPr/>
        </p:nvCxnSpPr>
        <p:spPr>
          <a:xfrm>
            <a:off x="4202837" y="2542095"/>
            <a:ext cx="1007950" cy="18829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34" idx="0"/>
            <a:endCxn id="56" idx="2"/>
          </p:cNvCxnSpPr>
          <p:nvPr/>
        </p:nvCxnSpPr>
        <p:spPr>
          <a:xfrm>
            <a:off x="4202837" y="2542095"/>
            <a:ext cx="1007950" cy="10884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59" idx="2"/>
          </p:cNvCxnSpPr>
          <p:nvPr/>
        </p:nvCxnSpPr>
        <p:spPr>
          <a:xfrm>
            <a:off x="4196137" y="2632104"/>
            <a:ext cx="1024136" cy="19171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39" idx="0"/>
            <a:endCxn id="59" idx="2"/>
          </p:cNvCxnSpPr>
          <p:nvPr/>
        </p:nvCxnSpPr>
        <p:spPr>
          <a:xfrm>
            <a:off x="4196136" y="3449147"/>
            <a:ext cx="1024137" cy="1100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43" idx="0"/>
            <a:endCxn id="53" idx="2"/>
          </p:cNvCxnSpPr>
          <p:nvPr/>
        </p:nvCxnSpPr>
        <p:spPr>
          <a:xfrm flipV="1">
            <a:off x="4169044" y="2730390"/>
            <a:ext cx="1041743" cy="1624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43" idx="0"/>
            <a:endCxn id="56" idx="2"/>
          </p:cNvCxnSpPr>
          <p:nvPr/>
        </p:nvCxnSpPr>
        <p:spPr>
          <a:xfrm flipV="1">
            <a:off x="4169044" y="3630577"/>
            <a:ext cx="1041743" cy="7242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43" idx="0"/>
            <a:endCxn id="59" idx="2"/>
          </p:cNvCxnSpPr>
          <p:nvPr/>
        </p:nvCxnSpPr>
        <p:spPr>
          <a:xfrm>
            <a:off x="4169044" y="4354786"/>
            <a:ext cx="1051229" cy="194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62" idx="1"/>
            <a:endCxn id="30" idx="1"/>
          </p:cNvCxnSpPr>
          <p:nvPr/>
        </p:nvCxnSpPr>
        <p:spPr>
          <a:xfrm rot="5400000" flipH="1">
            <a:off x="5085674" y="-604028"/>
            <a:ext cx="156789" cy="8586313"/>
          </a:xfrm>
          <a:prstGeom prst="bentConnector3">
            <a:avLst>
              <a:gd name="adj1" fmla="val -84733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39" idx="0"/>
            <a:endCxn id="56" idx="2"/>
          </p:cNvCxnSpPr>
          <p:nvPr/>
        </p:nvCxnSpPr>
        <p:spPr>
          <a:xfrm>
            <a:off x="4196136" y="3449147"/>
            <a:ext cx="1014651" cy="1814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39" idx="0"/>
            <a:endCxn id="53" idx="2"/>
          </p:cNvCxnSpPr>
          <p:nvPr/>
        </p:nvCxnSpPr>
        <p:spPr>
          <a:xfrm flipV="1">
            <a:off x="4196136" y="2730390"/>
            <a:ext cx="1014651" cy="718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62" idx="0"/>
          </p:cNvCxnSpPr>
          <p:nvPr/>
        </p:nvCxnSpPr>
        <p:spPr>
          <a:xfrm flipV="1">
            <a:off x="9828480" y="3329806"/>
            <a:ext cx="1223307" cy="588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0" idx="3"/>
            <a:endCxn id="62" idx="2"/>
          </p:cNvCxnSpPr>
          <p:nvPr/>
        </p:nvCxnSpPr>
        <p:spPr>
          <a:xfrm>
            <a:off x="7519784" y="1823234"/>
            <a:ext cx="1566185" cy="1565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54" idx="3"/>
            <a:endCxn id="62" idx="2"/>
          </p:cNvCxnSpPr>
          <p:nvPr/>
        </p:nvCxnSpPr>
        <p:spPr>
          <a:xfrm>
            <a:off x="7513083" y="2674659"/>
            <a:ext cx="1572886" cy="7140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7" idx="3"/>
            <a:endCxn id="62" idx="2"/>
          </p:cNvCxnSpPr>
          <p:nvPr/>
        </p:nvCxnSpPr>
        <p:spPr>
          <a:xfrm flipV="1">
            <a:off x="7513083" y="3388659"/>
            <a:ext cx="1572886" cy="1861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60" idx="3"/>
            <a:endCxn id="62" idx="2"/>
          </p:cNvCxnSpPr>
          <p:nvPr/>
        </p:nvCxnSpPr>
        <p:spPr>
          <a:xfrm flipV="1">
            <a:off x="7522569" y="3388659"/>
            <a:ext cx="1563400" cy="11049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 Diagonal Corner Rectangle 46">
            <a:extLst>
              <a:ext uri="{FF2B5EF4-FFF2-40B4-BE49-F238E27FC236}">
                <a16:creationId xmlns:a16="http://schemas.microsoft.com/office/drawing/2014/main" id="{5796B663-FE37-ABC0-B7F4-7C19EBF31836}"/>
              </a:ext>
            </a:extLst>
          </p:cNvPr>
          <p:cNvSpPr/>
          <p:nvPr/>
        </p:nvSpPr>
        <p:spPr>
          <a:xfrm>
            <a:off x="499656" y="2853006"/>
            <a:ext cx="742511" cy="757727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B29BA1-583C-6F54-5735-E9E190C5F945}"/>
              </a:ext>
            </a:extLst>
          </p:cNvPr>
          <p:cNvSpPr/>
          <p:nvPr/>
        </p:nvSpPr>
        <p:spPr>
          <a:xfrm>
            <a:off x="474791" y="2492936"/>
            <a:ext cx="1534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1600" b="1" dirty="0"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Content</a:t>
            </a:r>
          </a:p>
        </p:txBody>
      </p:sp>
      <p:sp>
        <p:nvSpPr>
          <p:cNvPr id="32" name="Freeform 85">
            <a:extLst>
              <a:ext uri="{FF2B5EF4-FFF2-40B4-BE49-F238E27FC236}">
                <a16:creationId xmlns:a16="http://schemas.microsoft.com/office/drawing/2014/main" id="{EB078670-5067-D605-FC28-EA9AAC84FF24}"/>
              </a:ext>
            </a:extLst>
          </p:cNvPr>
          <p:cNvSpPr>
            <a:spLocks noEditPoints="1"/>
          </p:cNvSpPr>
          <p:nvPr/>
        </p:nvSpPr>
        <p:spPr bwMode="auto">
          <a:xfrm>
            <a:off x="652055" y="2952514"/>
            <a:ext cx="443277" cy="574288"/>
          </a:xfrm>
          <a:custGeom>
            <a:avLst/>
            <a:gdLst>
              <a:gd name="T0" fmla="*/ 183 w 548"/>
              <a:gd name="T1" fmla="*/ 63 h 624"/>
              <a:gd name="T2" fmla="*/ 440 w 548"/>
              <a:gd name="T3" fmla="*/ 63 h 624"/>
              <a:gd name="T4" fmla="*/ 440 w 548"/>
              <a:gd name="T5" fmla="*/ 200 h 624"/>
              <a:gd name="T6" fmla="*/ 183 w 548"/>
              <a:gd name="T7" fmla="*/ 200 h 624"/>
              <a:gd name="T8" fmla="*/ 183 w 548"/>
              <a:gd name="T9" fmla="*/ 63 h 624"/>
              <a:gd name="T10" fmla="*/ 23 w 548"/>
              <a:gd name="T11" fmla="*/ 525 h 624"/>
              <a:gd name="T12" fmla="*/ 1 w 548"/>
              <a:gd name="T13" fmla="*/ 602 h 624"/>
              <a:gd name="T14" fmla="*/ 35 w 548"/>
              <a:gd name="T15" fmla="*/ 602 h 624"/>
              <a:gd name="T16" fmla="*/ 48 w 548"/>
              <a:gd name="T17" fmla="*/ 549 h 624"/>
              <a:gd name="T18" fmla="*/ 75 w 548"/>
              <a:gd name="T19" fmla="*/ 541 h 624"/>
              <a:gd name="T20" fmla="*/ 75 w 548"/>
              <a:gd name="T21" fmla="*/ 610 h 624"/>
              <a:gd name="T22" fmla="*/ 548 w 548"/>
              <a:gd name="T23" fmla="*/ 610 h 624"/>
              <a:gd name="T24" fmla="*/ 548 w 548"/>
              <a:gd name="T25" fmla="*/ 0 h 624"/>
              <a:gd name="T26" fmla="*/ 75 w 548"/>
              <a:gd name="T27" fmla="*/ 0 h 624"/>
              <a:gd name="T28" fmla="*/ 75 w 548"/>
              <a:gd name="T29" fmla="*/ 0 h 624"/>
              <a:gd name="T30" fmla="*/ 23 w 548"/>
              <a:gd name="T31" fmla="*/ 17 h 624"/>
              <a:gd name="T32" fmla="*/ 1 w 548"/>
              <a:gd name="T33" fmla="*/ 94 h 624"/>
              <a:gd name="T34" fmla="*/ 35 w 548"/>
              <a:gd name="T35" fmla="*/ 94 h 624"/>
              <a:gd name="T36" fmla="*/ 48 w 548"/>
              <a:gd name="T37" fmla="*/ 41 h 624"/>
              <a:gd name="T38" fmla="*/ 75 w 548"/>
              <a:gd name="T39" fmla="*/ 33 h 624"/>
              <a:gd name="T40" fmla="*/ 75 w 548"/>
              <a:gd name="T41" fmla="*/ 127 h 624"/>
              <a:gd name="T42" fmla="*/ 23 w 548"/>
              <a:gd name="T43" fmla="*/ 144 h 624"/>
              <a:gd name="T44" fmla="*/ 1 w 548"/>
              <a:gd name="T45" fmla="*/ 221 h 624"/>
              <a:gd name="T46" fmla="*/ 35 w 548"/>
              <a:gd name="T47" fmla="*/ 221 h 624"/>
              <a:gd name="T48" fmla="*/ 48 w 548"/>
              <a:gd name="T49" fmla="*/ 168 h 624"/>
              <a:gd name="T50" fmla="*/ 75 w 548"/>
              <a:gd name="T51" fmla="*/ 160 h 624"/>
              <a:gd name="T52" fmla="*/ 75 w 548"/>
              <a:gd name="T53" fmla="*/ 254 h 624"/>
              <a:gd name="T54" fmla="*/ 23 w 548"/>
              <a:gd name="T55" fmla="*/ 271 h 624"/>
              <a:gd name="T56" fmla="*/ 1 w 548"/>
              <a:gd name="T57" fmla="*/ 348 h 624"/>
              <a:gd name="T58" fmla="*/ 35 w 548"/>
              <a:gd name="T59" fmla="*/ 348 h 624"/>
              <a:gd name="T60" fmla="*/ 48 w 548"/>
              <a:gd name="T61" fmla="*/ 295 h 624"/>
              <a:gd name="T62" fmla="*/ 75 w 548"/>
              <a:gd name="T63" fmla="*/ 287 h 624"/>
              <a:gd name="T64" fmla="*/ 75 w 548"/>
              <a:gd name="T65" fmla="*/ 381 h 624"/>
              <a:gd name="T66" fmla="*/ 23 w 548"/>
              <a:gd name="T67" fmla="*/ 398 h 624"/>
              <a:gd name="T68" fmla="*/ 1 w 548"/>
              <a:gd name="T69" fmla="*/ 475 h 624"/>
              <a:gd name="T70" fmla="*/ 35 w 548"/>
              <a:gd name="T71" fmla="*/ 475 h 624"/>
              <a:gd name="T72" fmla="*/ 48 w 548"/>
              <a:gd name="T73" fmla="*/ 422 h 624"/>
              <a:gd name="T74" fmla="*/ 75 w 548"/>
              <a:gd name="T75" fmla="*/ 414 h 624"/>
              <a:gd name="T76" fmla="*/ 75 w 548"/>
              <a:gd name="T77" fmla="*/ 508 h 624"/>
              <a:gd name="T78" fmla="*/ 23 w 548"/>
              <a:gd name="T79" fmla="*/ 525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8" h="624">
                <a:moveTo>
                  <a:pt x="183" y="63"/>
                </a:moveTo>
                <a:lnTo>
                  <a:pt x="440" y="63"/>
                </a:lnTo>
                <a:lnTo>
                  <a:pt x="440" y="200"/>
                </a:lnTo>
                <a:lnTo>
                  <a:pt x="183" y="200"/>
                </a:lnTo>
                <a:lnTo>
                  <a:pt x="183" y="63"/>
                </a:lnTo>
                <a:close/>
                <a:moveTo>
                  <a:pt x="23" y="525"/>
                </a:moveTo>
                <a:cubicBezTo>
                  <a:pt x="2" y="546"/>
                  <a:pt x="0" y="574"/>
                  <a:pt x="1" y="602"/>
                </a:cubicBezTo>
                <a:cubicBezTo>
                  <a:pt x="2" y="624"/>
                  <a:pt x="36" y="624"/>
                  <a:pt x="35" y="602"/>
                </a:cubicBezTo>
                <a:cubicBezTo>
                  <a:pt x="34" y="585"/>
                  <a:pt x="32" y="561"/>
                  <a:pt x="48" y="549"/>
                </a:cubicBezTo>
                <a:cubicBezTo>
                  <a:pt x="56" y="543"/>
                  <a:pt x="65" y="541"/>
                  <a:pt x="75" y="541"/>
                </a:cubicBezTo>
                <a:lnTo>
                  <a:pt x="75" y="610"/>
                </a:lnTo>
                <a:lnTo>
                  <a:pt x="548" y="610"/>
                </a:lnTo>
                <a:lnTo>
                  <a:pt x="548" y="0"/>
                </a:lnTo>
                <a:lnTo>
                  <a:pt x="75" y="0"/>
                </a:lnTo>
                <a:lnTo>
                  <a:pt x="75" y="0"/>
                </a:lnTo>
                <a:cubicBezTo>
                  <a:pt x="56" y="0"/>
                  <a:pt x="37" y="4"/>
                  <a:pt x="23" y="17"/>
                </a:cubicBezTo>
                <a:cubicBezTo>
                  <a:pt x="2" y="38"/>
                  <a:pt x="0" y="66"/>
                  <a:pt x="1" y="94"/>
                </a:cubicBezTo>
                <a:cubicBezTo>
                  <a:pt x="2" y="116"/>
                  <a:pt x="36" y="116"/>
                  <a:pt x="35" y="94"/>
                </a:cubicBezTo>
                <a:cubicBezTo>
                  <a:pt x="34" y="77"/>
                  <a:pt x="32" y="53"/>
                  <a:pt x="48" y="41"/>
                </a:cubicBezTo>
                <a:cubicBezTo>
                  <a:pt x="56" y="35"/>
                  <a:pt x="65" y="33"/>
                  <a:pt x="75" y="33"/>
                </a:cubicBezTo>
                <a:lnTo>
                  <a:pt x="75" y="127"/>
                </a:lnTo>
                <a:cubicBezTo>
                  <a:pt x="56" y="127"/>
                  <a:pt x="37" y="131"/>
                  <a:pt x="23" y="144"/>
                </a:cubicBezTo>
                <a:cubicBezTo>
                  <a:pt x="2" y="165"/>
                  <a:pt x="0" y="193"/>
                  <a:pt x="1" y="221"/>
                </a:cubicBezTo>
                <a:cubicBezTo>
                  <a:pt x="2" y="243"/>
                  <a:pt x="36" y="243"/>
                  <a:pt x="35" y="221"/>
                </a:cubicBezTo>
                <a:cubicBezTo>
                  <a:pt x="34" y="204"/>
                  <a:pt x="32" y="180"/>
                  <a:pt x="48" y="168"/>
                </a:cubicBezTo>
                <a:cubicBezTo>
                  <a:pt x="56" y="162"/>
                  <a:pt x="65" y="160"/>
                  <a:pt x="75" y="160"/>
                </a:cubicBezTo>
                <a:lnTo>
                  <a:pt x="75" y="254"/>
                </a:lnTo>
                <a:cubicBezTo>
                  <a:pt x="56" y="254"/>
                  <a:pt x="37" y="258"/>
                  <a:pt x="23" y="271"/>
                </a:cubicBezTo>
                <a:cubicBezTo>
                  <a:pt x="2" y="292"/>
                  <a:pt x="0" y="320"/>
                  <a:pt x="1" y="348"/>
                </a:cubicBezTo>
                <a:cubicBezTo>
                  <a:pt x="2" y="370"/>
                  <a:pt x="36" y="370"/>
                  <a:pt x="35" y="348"/>
                </a:cubicBezTo>
                <a:cubicBezTo>
                  <a:pt x="34" y="331"/>
                  <a:pt x="32" y="307"/>
                  <a:pt x="48" y="295"/>
                </a:cubicBezTo>
                <a:cubicBezTo>
                  <a:pt x="56" y="289"/>
                  <a:pt x="65" y="287"/>
                  <a:pt x="75" y="287"/>
                </a:cubicBezTo>
                <a:lnTo>
                  <a:pt x="75" y="381"/>
                </a:lnTo>
                <a:cubicBezTo>
                  <a:pt x="56" y="381"/>
                  <a:pt x="37" y="385"/>
                  <a:pt x="23" y="398"/>
                </a:cubicBezTo>
                <a:cubicBezTo>
                  <a:pt x="2" y="419"/>
                  <a:pt x="0" y="447"/>
                  <a:pt x="1" y="475"/>
                </a:cubicBezTo>
                <a:cubicBezTo>
                  <a:pt x="2" y="497"/>
                  <a:pt x="36" y="497"/>
                  <a:pt x="35" y="475"/>
                </a:cubicBezTo>
                <a:cubicBezTo>
                  <a:pt x="34" y="458"/>
                  <a:pt x="32" y="434"/>
                  <a:pt x="48" y="422"/>
                </a:cubicBezTo>
                <a:cubicBezTo>
                  <a:pt x="56" y="416"/>
                  <a:pt x="65" y="414"/>
                  <a:pt x="75" y="414"/>
                </a:cubicBezTo>
                <a:lnTo>
                  <a:pt x="75" y="508"/>
                </a:lnTo>
                <a:cubicBezTo>
                  <a:pt x="56" y="508"/>
                  <a:pt x="37" y="512"/>
                  <a:pt x="23" y="525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1900541" y="2163231"/>
            <a:ext cx="2302296" cy="757727"/>
            <a:chOff x="3171288" y="3084927"/>
            <a:chExt cx="2070218" cy="757727"/>
          </a:xfrm>
        </p:grpSpPr>
        <p:sp>
          <p:nvSpPr>
            <p:cNvPr id="34" name="Round Diagonal Corner Rectangle 46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757727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3171288" y="3141728"/>
              <a:ext cx="132770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r"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(1) Capability Gaps</a:t>
              </a:r>
            </a:p>
          </p:txBody>
        </p:sp>
        <p:sp>
          <p:nvSpPr>
            <p:cNvPr id="36" name="Freeform 372">
              <a:extLst>
                <a:ext uri="{FF2B5EF4-FFF2-40B4-BE49-F238E27FC236}">
                  <a16:creationId xmlns:a16="http://schemas.microsoft.com/office/drawing/2014/main" id="{E9E89270-E1AC-8302-2EFF-77AF3784B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2766" y="3392764"/>
              <a:ext cx="608269" cy="161036"/>
            </a:xfrm>
            <a:custGeom>
              <a:avLst/>
              <a:gdLst>
                <a:gd name="T0" fmla="*/ 88 w 733"/>
                <a:gd name="T1" fmla="*/ 176 h 176"/>
                <a:gd name="T2" fmla="*/ 0 w 733"/>
                <a:gd name="T3" fmla="*/ 88 h 176"/>
                <a:gd name="T4" fmla="*/ 88 w 733"/>
                <a:gd name="T5" fmla="*/ 0 h 176"/>
                <a:gd name="T6" fmla="*/ 176 w 733"/>
                <a:gd name="T7" fmla="*/ 88 h 176"/>
                <a:gd name="T8" fmla="*/ 88 w 733"/>
                <a:gd name="T9" fmla="*/ 176 h 176"/>
                <a:gd name="T10" fmla="*/ 366 w 733"/>
                <a:gd name="T11" fmla="*/ 176 h 176"/>
                <a:gd name="T12" fmla="*/ 278 w 733"/>
                <a:gd name="T13" fmla="*/ 88 h 176"/>
                <a:gd name="T14" fmla="*/ 366 w 733"/>
                <a:gd name="T15" fmla="*/ 0 h 176"/>
                <a:gd name="T16" fmla="*/ 454 w 733"/>
                <a:gd name="T17" fmla="*/ 88 h 176"/>
                <a:gd name="T18" fmla="*/ 366 w 733"/>
                <a:gd name="T19" fmla="*/ 176 h 176"/>
                <a:gd name="T20" fmla="*/ 645 w 733"/>
                <a:gd name="T21" fmla="*/ 176 h 176"/>
                <a:gd name="T22" fmla="*/ 557 w 733"/>
                <a:gd name="T23" fmla="*/ 88 h 176"/>
                <a:gd name="T24" fmla="*/ 645 w 733"/>
                <a:gd name="T25" fmla="*/ 0 h 176"/>
                <a:gd name="T26" fmla="*/ 733 w 733"/>
                <a:gd name="T27" fmla="*/ 88 h 176"/>
                <a:gd name="T28" fmla="*/ 645 w 733"/>
                <a:gd name="T2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3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6" y="0"/>
                    <a:pt x="176" y="39"/>
                    <a:pt x="176" y="88"/>
                  </a:cubicBezTo>
                  <a:cubicBezTo>
                    <a:pt x="176" y="137"/>
                    <a:pt x="136" y="176"/>
                    <a:pt x="88" y="176"/>
                  </a:cubicBezTo>
                  <a:close/>
                  <a:moveTo>
                    <a:pt x="366" y="176"/>
                  </a:moveTo>
                  <a:cubicBezTo>
                    <a:pt x="318" y="176"/>
                    <a:pt x="278" y="137"/>
                    <a:pt x="278" y="88"/>
                  </a:cubicBezTo>
                  <a:cubicBezTo>
                    <a:pt x="278" y="39"/>
                    <a:pt x="318" y="0"/>
                    <a:pt x="366" y="0"/>
                  </a:cubicBezTo>
                  <a:cubicBezTo>
                    <a:pt x="415" y="0"/>
                    <a:pt x="454" y="39"/>
                    <a:pt x="454" y="88"/>
                  </a:cubicBezTo>
                  <a:cubicBezTo>
                    <a:pt x="455" y="137"/>
                    <a:pt x="415" y="176"/>
                    <a:pt x="366" y="176"/>
                  </a:cubicBezTo>
                  <a:close/>
                  <a:moveTo>
                    <a:pt x="645" y="176"/>
                  </a:moveTo>
                  <a:cubicBezTo>
                    <a:pt x="597" y="176"/>
                    <a:pt x="557" y="137"/>
                    <a:pt x="557" y="88"/>
                  </a:cubicBezTo>
                  <a:cubicBezTo>
                    <a:pt x="557" y="39"/>
                    <a:pt x="597" y="0"/>
                    <a:pt x="645" y="0"/>
                  </a:cubicBezTo>
                  <a:cubicBezTo>
                    <a:pt x="694" y="0"/>
                    <a:pt x="733" y="39"/>
                    <a:pt x="733" y="88"/>
                  </a:cubicBezTo>
                  <a:cubicBezTo>
                    <a:pt x="733" y="137"/>
                    <a:pt x="694" y="176"/>
                    <a:pt x="645" y="17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" name="Freeform 36">
            <a:extLst>
              <a:ext uri="{FF2B5EF4-FFF2-40B4-BE49-F238E27FC236}">
                <a16:creationId xmlns:a16="http://schemas.microsoft.com/office/drawing/2014/main" id="{C49C104E-0759-5D1F-D29E-E9CDB4DF575F}"/>
              </a:ext>
            </a:extLst>
          </p:cNvPr>
          <p:cNvSpPr>
            <a:spLocks noEditPoints="1"/>
          </p:cNvSpPr>
          <p:nvPr/>
        </p:nvSpPr>
        <p:spPr bwMode="auto">
          <a:xfrm>
            <a:off x="3537053" y="3169707"/>
            <a:ext cx="437845" cy="551128"/>
          </a:xfrm>
          <a:custGeom>
            <a:avLst/>
            <a:gdLst>
              <a:gd name="T0" fmla="*/ 646 w 696"/>
              <a:gd name="T1" fmla="*/ 746 h 796"/>
              <a:gd name="T2" fmla="*/ 149 w 696"/>
              <a:gd name="T3" fmla="*/ 746 h 796"/>
              <a:gd name="T4" fmla="*/ 149 w 696"/>
              <a:gd name="T5" fmla="*/ 696 h 796"/>
              <a:gd name="T6" fmla="*/ 547 w 696"/>
              <a:gd name="T7" fmla="*/ 696 h 796"/>
              <a:gd name="T8" fmla="*/ 597 w 696"/>
              <a:gd name="T9" fmla="*/ 646 h 796"/>
              <a:gd name="T10" fmla="*/ 597 w 696"/>
              <a:gd name="T11" fmla="*/ 149 h 796"/>
              <a:gd name="T12" fmla="*/ 646 w 696"/>
              <a:gd name="T13" fmla="*/ 149 h 796"/>
              <a:gd name="T14" fmla="*/ 646 w 696"/>
              <a:gd name="T15" fmla="*/ 746 h 796"/>
              <a:gd name="T16" fmla="*/ 472 w 696"/>
              <a:gd name="T17" fmla="*/ 290 h 796"/>
              <a:gd name="T18" fmla="*/ 124 w 696"/>
              <a:gd name="T19" fmla="*/ 290 h 796"/>
              <a:gd name="T20" fmla="*/ 99 w 696"/>
              <a:gd name="T21" fmla="*/ 315 h 796"/>
              <a:gd name="T22" fmla="*/ 124 w 696"/>
              <a:gd name="T23" fmla="*/ 340 h 796"/>
              <a:gd name="T24" fmla="*/ 472 w 696"/>
              <a:gd name="T25" fmla="*/ 340 h 796"/>
              <a:gd name="T26" fmla="*/ 497 w 696"/>
              <a:gd name="T27" fmla="*/ 315 h 796"/>
              <a:gd name="T28" fmla="*/ 472 w 696"/>
              <a:gd name="T29" fmla="*/ 290 h 796"/>
              <a:gd name="T30" fmla="*/ 472 w 696"/>
              <a:gd name="T31" fmla="*/ 190 h 796"/>
              <a:gd name="T32" fmla="*/ 124 w 696"/>
              <a:gd name="T33" fmla="*/ 190 h 796"/>
              <a:gd name="T34" fmla="*/ 99 w 696"/>
              <a:gd name="T35" fmla="*/ 215 h 796"/>
              <a:gd name="T36" fmla="*/ 124 w 696"/>
              <a:gd name="T37" fmla="*/ 240 h 796"/>
              <a:gd name="T38" fmla="*/ 472 w 696"/>
              <a:gd name="T39" fmla="*/ 240 h 796"/>
              <a:gd name="T40" fmla="*/ 497 w 696"/>
              <a:gd name="T41" fmla="*/ 215 h 796"/>
              <a:gd name="T42" fmla="*/ 472 w 696"/>
              <a:gd name="T43" fmla="*/ 190 h 796"/>
              <a:gd name="T44" fmla="*/ 472 w 696"/>
              <a:gd name="T45" fmla="*/ 497 h 796"/>
              <a:gd name="T46" fmla="*/ 124 w 696"/>
              <a:gd name="T47" fmla="*/ 497 h 796"/>
              <a:gd name="T48" fmla="*/ 99 w 696"/>
              <a:gd name="T49" fmla="*/ 522 h 796"/>
              <a:gd name="T50" fmla="*/ 124 w 696"/>
              <a:gd name="T51" fmla="*/ 547 h 796"/>
              <a:gd name="T52" fmla="*/ 472 w 696"/>
              <a:gd name="T53" fmla="*/ 547 h 796"/>
              <a:gd name="T54" fmla="*/ 497 w 696"/>
              <a:gd name="T55" fmla="*/ 522 h 796"/>
              <a:gd name="T56" fmla="*/ 472 w 696"/>
              <a:gd name="T57" fmla="*/ 497 h 796"/>
              <a:gd name="T58" fmla="*/ 472 w 696"/>
              <a:gd name="T59" fmla="*/ 397 h 796"/>
              <a:gd name="T60" fmla="*/ 124 w 696"/>
              <a:gd name="T61" fmla="*/ 397 h 796"/>
              <a:gd name="T62" fmla="*/ 99 w 696"/>
              <a:gd name="T63" fmla="*/ 422 h 796"/>
              <a:gd name="T64" fmla="*/ 124 w 696"/>
              <a:gd name="T65" fmla="*/ 447 h 796"/>
              <a:gd name="T66" fmla="*/ 472 w 696"/>
              <a:gd name="T67" fmla="*/ 447 h 796"/>
              <a:gd name="T68" fmla="*/ 497 w 696"/>
              <a:gd name="T69" fmla="*/ 422 h 796"/>
              <a:gd name="T70" fmla="*/ 472 w 696"/>
              <a:gd name="T71" fmla="*/ 397 h 796"/>
              <a:gd name="T72" fmla="*/ 49 w 696"/>
              <a:gd name="T73" fmla="*/ 646 h 796"/>
              <a:gd name="T74" fmla="*/ 49 w 696"/>
              <a:gd name="T75" fmla="*/ 49 h 796"/>
              <a:gd name="T76" fmla="*/ 547 w 696"/>
              <a:gd name="T77" fmla="*/ 49 h 796"/>
              <a:gd name="T78" fmla="*/ 547 w 696"/>
              <a:gd name="T79" fmla="*/ 646 h 796"/>
              <a:gd name="T80" fmla="*/ 49 w 696"/>
              <a:gd name="T81" fmla="*/ 646 h 796"/>
              <a:gd name="T82" fmla="*/ 646 w 696"/>
              <a:gd name="T83" fmla="*/ 99 h 796"/>
              <a:gd name="T84" fmla="*/ 597 w 696"/>
              <a:gd name="T85" fmla="*/ 99 h 796"/>
              <a:gd name="T86" fmla="*/ 597 w 696"/>
              <a:gd name="T87" fmla="*/ 49 h 796"/>
              <a:gd name="T88" fmla="*/ 547 w 696"/>
              <a:gd name="T89" fmla="*/ 0 h 796"/>
              <a:gd name="T90" fmla="*/ 49 w 696"/>
              <a:gd name="T91" fmla="*/ 0 h 796"/>
              <a:gd name="T92" fmla="*/ 0 w 696"/>
              <a:gd name="T93" fmla="*/ 49 h 796"/>
              <a:gd name="T94" fmla="*/ 0 w 696"/>
              <a:gd name="T95" fmla="*/ 646 h 796"/>
              <a:gd name="T96" fmla="*/ 49 w 696"/>
              <a:gd name="T97" fmla="*/ 696 h 796"/>
              <a:gd name="T98" fmla="*/ 99 w 696"/>
              <a:gd name="T99" fmla="*/ 696 h 796"/>
              <a:gd name="T100" fmla="*/ 99 w 696"/>
              <a:gd name="T101" fmla="*/ 746 h 796"/>
              <a:gd name="T102" fmla="*/ 149 w 696"/>
              <a:gd name="T103" fmla="*/ 796 h 796"/>
              <a:gd name="T104" fmla="*/ 646 w 696"/>
              <a:gd name="T105" fmla="*/ 796 h 796"/>
              <a:gd name="T106" fmla="*/ 696 w 696"/>
              <a:gd name="T107" fmla="*/ 746 h 796"/>
              <a:gd name="T108" fmla="*/ 696 w 696"/>
              <a:gd name="T109" fmla="*/ 149 h 796"/>
              <a:gd name="T110" fmla="*/ 646 w 696"/>
              <a:gd name="T111" fmla="*/ 99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96" h="796">
                <a:moveTo>
                  <a:pt x="646" y="746"/>
                </a:moveTo>
                <a:lnTo>
                  <a:pt x="149" y="746"/>
                </a:lnTo>
                <a:lnTo>
                  <a:pt x="149" y="696"/>
                </a:lnTo>
                <a:lnTo>
                  <a:pt x="547" y="696"/>
                </a:lnTo>
                <a:cubicBezTo>
                  <a:pt x="574" y="696"/>
                  <a:pt x="597" y="674"/>
                  <a:pt x="597" y="646"/>
                </a:cubicBezTo>
                <a:lnTo>
                  <a:pt x="597" y="149"/>
                </a:lnTo>
                <a:lnTo>
                  <a:pt x="646" y="149"/>
                </a:lnTo>
                <a:lnTo>
                  <a:pt x="646" y="746"/>
                </a:lnTo>
                <a:close/>
                <a:moveTo>
                  <a:pt x="472" y="290"/>
                </a:moveTo>
                <a:lnTo>
                  <a:pt x="124" y="290"/>
                </a:lnTo>
                <a:cubicBezTo>
                  <a:pt x="110" y="290"/>
                  <a:pt x="99" y="301"/>
                  <a:pt x="99" y="315"/>
                </a:cubicBezTo>
                <a:cubicBezTo>
                  <a:pt x="99" y="328"/>
                  <a:pt x="110" y="340"/>
                  <a:pt x="124" y="340"/>
                </a:cubicBezTo>
                <a:lnTo>
                  <a:pt x="472" y="340"/>
                </a:lnTo>
                <a:cubicBezTo>
                  <a:pt x="486" y="340"/>
                  <a:pt x="497" y="328"/>
                  <a:pt x="497" y="315"/>
                </a:cubicBezTo>
                <a:cubicBezTo>
                  <a:pt x="497" y="301"/>
                  <a:pt x="486" y="290"/>
                  <a:pt x="472" y="290"/>
                </a:cubicBezTo>
                <a:close/>
                <a:moveTo>
                  <a:pt x="472" y="190"/>
                </a:moveTo>
                <a:lnTo>
                  <a:pt x="124" y="190"/>
                </a:lnTo>
                <a:cubicBezTo>
                  <a:pt x="110" y="190"/>
                  <a:pt x="99" y="202"/>
                  <a:pt x="99" y="215"/>
                </a:cubicBezTo>
                <a:cubicBezTo>
                  <a:pt x="99" y="229"/>
                  <a:pt x="110" y="240"/>
                  <a:pt x="124" y="240"/>
                </a:cubicBezTo>
                <a:lnTo>
                  <a:pt x="472" y="240"/>
                </a:lnTo>
                <a:cubicBezTo>
                  <a:pt x="486" y="240"/>
                  <a:pt x="497" y="229"/>
                  <a:pt x="497" y="215"/>
                </a:cubicBezTo>
                <a:cubicBezTo>
                  <a:pt x="497" y="202"/>
                  <a:pt x="486" y="190"/>
                  <a:pt x="472" y="190"/>
                </a:cubicBezTo>
                <a:close/>
                <a:moveTo>
                  <a:pt x="472" y="497"/>
                </a:moveTo>
                <a:lnTo>
                  <a:pt x="124" y="497"/>
                </a:lnTo>
                <a:cubicBezTo>
                  <a:pt x="110" y="497"/>
                  <a:pt x="99" y="508"/>
                  <a:pt x="99" y="522"/>
                </a:cubicBezTo>
                <a:cubicBezTo>
                  <a:pt x="99" y="536"/>
                  <a:pt x="110" y="547"/>
                  <a:pt x="124" y="547"/>
                </a:cubicBezTo>
                <a:lnTo>
                  <a:pt x="472" y="547"/>
                </a:lnTo>
                <a:cubicBezTo>
                  <a:pt x="486" y="547"/>
                  <a:pt x="497" y="536"/>
                  <a:pt x="497" y="522"/>
                </a:cubicBezTo>
                <a:cubicBezTo>
                  <a:pt x="497" y="508"/>
                  <a:pt x="486" y="497"/>
                  <a:pt x="472" y="497"/>
                </a:cubicBezTo>
                <a:close/>
                <a:moveTo>
                  <a:pt x="472" y="397"/>
                </a:moveTo>
                <a:lnTo>
                  <a:pt x="124" y="397"/>
                </a:lnTo>
                <a:cubicBezTo>
                  <a:pt x="110" y="397"/>
                  <a:pt x="99" y="409"/>
                  <a:pt x="99" y="422"/>
                </a:cubicBezTo>
                <a:cubicBezTo>
                  <a:pt x="99" y="436"/>
                  <a:pt x="110" y="447"/>
                  <a:pt x="124" y="447"/>
                </a:cubicBezTo>
                <a:lnTo>
                  <a:pt x="472" y="447"/>
                </a:lnTo>
                <a:cubicBezTo>
                  <a:pt x="486" y="447"/>
                  <a:pt x="497" y="436"/>
                  <a:pt x="497" y="422"/>
                </a:cubicBezTo>
                <a:cubicBezTo>
                  <a:pt x="497" y="409"/>
                  <a:pt x="486" y="397"/>
                  <a:pt x="472" y="397"/>
                </a:cubicBezTo>
                <a:close/>
                <a:moveTo>
                  <a:pt x="49" y="646"/>
                </a:moveTo>
                <a:lnTo>
                  <a:pt x="49" y="49"/>
                </a:lnTo>
                <a:lnTo>
                  <a:pt x="547" y="49"/>
                </a:lnTo>
                <a:lnTo>
                  <a:pt x="547" y="646"/>
                </a:lnTo>
                <a:lnTo>
                  <a:pt x="49" y="646"/>
                </a:lnTo>
                <a:close/>
                <a:moveTo>
                  <a:pt x="646" y="99"/>
                </a:moveTo>
                <a:lnTo>
                  <a:pt x="597" y="99"/>
                </a:lnTo>
                <a:lnTo>
                  <a:pt x="597" y="49"/>
                </a:lnTo>
                <a:cubicBezTo>
                  <a:pt x="597" y="22"/>
                  <a:pt x="574" y="0"/>
                  <a:pt x="547" y="0"/>
                </a:cubicBezTo>
                <a:lnTo>
                  <a:pt x="49" y="0"/>
                </a:lnTo>
                <a:cubicBezTo>
                  <a:pt x="22" y="0"/>
                  <a:pt x="0" y="22"/>
                  <a:pt x="0" y="49"/>
                </a:cubicBezTo>
                <a:lnTo>
                  <a:pt x="0" y="646"/>
                </a:lnTo>
                <a:cubicBezTo>
                  <a:pt x="0" y="674"/>
                  <a:pt x="22" y="696"/>
                  <a:pt x="49" y="696"/>
                </a:cubicBezTo>
                <a:lnTo>
                  <a:pt x="99" y="696"/>
                </a:lnTo>
                <a:lnTo>
                  <a:pt x="99" y="746"/>
                </a:lnTo>
                <a:cubicBezTo>
                  <a:pt x="99" y="773"/>
                  <a:pt x="121" y="796"/>
                  <a:pt x="149" y="796"/>
                </a:cubicBezTo>
                <a:lnTo>
                  <a:pt x="646" y="796"/>
                </a:lnTo>
                <a:cubicBezTo>
                  <a:pt x="674" y="796"/>
                  <a:pt x="696" y="773"/>
                  <a:pt x="696" y="746"/>
                </a:cubicBezTo>
                <a:lnTo>
                  <a:pt x="696" y="149"/>
                </a:lnTo>
                <a:cubicBezTo>
                  <a:pt x="696" y="121"/>
                  <a:pt x="674" y="99"/>
                  <a:pt x="646" y="99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1900541" y="3070283"/>
            <a:ext cx="2295595" cy="757727"/>
            <a:chOff x="3333360" y="3084927"/>
            <a:chExt cx="1908146" cy="757727"/>
          </a:xfrm>
        </p:grpSpPr>
        <p:sp>
          <p:nvSpPr>
            <p:cNvPr id="39" name="Round Diagonal Corner Rectangle 46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757727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3333360" y="3141728"/>
              <a:ext cx="116563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r"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(2) KSAs</a:t>
              </a:r>
            </a:p>
            <a:p>
              <a:pPr algn="r" defTabSz="1450904"/>
              <a:endParaRPr lang="en-US" sz="1600" b="1" dirty="0"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41" name="Freeform 207">
            <a:extLst>
              <a:ext uri="{FF2B5EF4-FFF2-40B4-BE49-F238E27FC236}">
                <a16:creationId xmlns:a16="http://schemas.microsoft.com/office/drawing/2014/main" id="{C7FABBE6-4050-429D-6720-303FB62E9F06}"/>
              </a:ext>
            </a:extLst>
          </p:cNvPr>
          <p:cNvSpPr>
            <a:spLocks noEditPoints="1"/>
          </p:cNvSpPr>
          <p:nvPr/>
        </p:nvSpPr>
        <p:spPr bwMode="auto">
          <a:xfrm>
            <a:off x="3505334" y="3985608"/>
            <a:ext cx="484106" cy="672240"/>
          </a:xfrm>
          <a:custGeom>
            <a:avLst/>
            <a:gdLst>
              <a:gd name="T0" fmla="*/ 609 w 609"/>
              <a:gd name="T1" fmla="*/ 813 h 813"/>
              <a:gd name="T2" fmla="*/ 0 w 609"/>
              <a:gd name="T3" fmla="*/ 813 h 813"/>
              <a:gd name="T4" fmla="*/ 0 w 609"/>
              <a:gd name="T5" fmla="*/ 102 h 813"/>
              <a:gd name="T6" fmla="*/ 78 w 609"/>
              <a:gd name="T7" fmla="*/ 102 h 813"/>
              <a:gd name="T8" fmla="*/ 102 w 609"/>
              <a:gd name="T9" fmla="*/ 102 h 813"/>
              <a:gd name="T10" fmla="*/ 153 w 609"/>
              <a:gd name="T11" fmla="*/ 102 h 813"/>
              <a:gd name="T12" fmla="*/ 153 w 609"/>
              <a:gd name="T13" fmla="*/ 51 h 813"/>
              <a:gd name="T14" fmla="*/ 232 w 609"/>
              <a:gd name="T15" fmla="*/ 51 h 813"/>
              <a:gd name="T16" fmla="*/ 304 w 609"/>
              <a:gd name="T17" fmla="*/ 0 h 813"/>
              <a:gd name="T18" fmla="*/ 376 w 609"/>
              <a:gd name="T19" fmla="*/ 51 h 813"/>
              <a:gd name="T20" fmla="*/ 456 w 609"/>
              <a:gd name="T21" fmla="*/ 51 h 813"/>
              <a:gd name="T22" fmla="*/ 456 w 609"/>
              <a:gd name="T23" fmla="*/ 102 h 813"/>
              <a:gd name="T24" fmla="*/ 506 w 609"/>
              <a:gd name="T25" fmla="*/ 102 h 813"/>
              <a:gd name="T26" fmla="*/ 525 w 609"/>
              <a:gd name="T27" fmla="*/ 102 h 813"/>
              <a:gd name="T28" fmla="*/ 609 w 609"/>
              <a:gd name="T29" fmla="*/ 102 h 813"/>
              <a:gd name="T30" fmla="*/ 609 w 609"/>
              <a:gd name="T31" fmla="*/ 813 h 813"/>
              <a:gd name="T32" fmla="*/ 456 w 609"/>
              <a:gd name="T33" fmla="*/ 357 h 813"/>
              <a:gd name="T34" fmla="*/ 152 w 609"/>
              <a:gd name="T35" fmla="*/ 357 h 813"/>
              <a:gd name="T36" fmla="*/ 152 w 609"/>
              <a:gd name="T37" fmla="*/ 307 h 813"/>
              <a:gd name="T38" fmla="*/ 456 w 609"/>
              <a:gd name="T39" fmla="*/ 307 h 813"/>
              <a:gd name="T40" fmla="*/ 456 w 609"/>
              <a:gd name="T41" fmla="*/ 357 h 813"/>
              <a:gd name="T42" fmla="*/ 456 w 609"/>
              <a:gd name="T43" fmla="*/ 153 h 813"/>
              <a:gd name="T44" fmla="*/ 456 w 609"/>
              <a:gd name="T45" fmla="*/ 204 h 813"/>
              <a:gd name="T46" fmla="*/ 153 w 609"/>
              <a:gd name="T47" fmla="*/ 204 h 813"/>
              <a:gd name="T48" fmla="*/ 153 w 609"/>
              <a:gd name="T49" fmla="*/ 153 h 813"/>
              <a:gd name="T50" fmla="*/ 102 w 609"/>
              <a:gd name="T51" fmla="*/ 153 h 813"/>
              <a:gd name="T52" fmla="*/ 102 w 609"/>
              <a:gd name="T53" fmla="*/ 153 h 813"/>
              <a:gd name="T54" fmla="*/ 51 w 609"/>
              <a:gd name="T55" fmla="*/ 153 h 813"/>
              <a:gd name="T56" fmla="*/ 51 w 609"/>
              <a:gd name="T57" fmla="*/ 762 h 813"/>
              <a:gd name="T58" fmla="*/ 558 w 609"/>
              <a:gd name="T59" fmla="*/ 762 h 813"/>
              <a:gd name="T60" fmla="*/ 558 w 609"/>
              <a:gd name="T61" fmla="*/ 153 h 813"/>
              <a:gd name="T62" fmla="*/ 506 w 609"/>
              <a:gd name="T63" fmla="*/ 153 h 813"/>
              <a:gd name="T64" fmla="*/ 506 w 609"/>
              <a:gd name="T65" fmla="*/ 153 h 813"/>
              <a:gd name="T66" fmla="*/ 456 w 609"/>
              <a:gd name="T67" fmla="*/ 153 h 813"/>
              <a:gd name="T68" fmla="*/ 456 w 609"/>
              <a:gd name="T69" fmla="*/ 660 h 813"/>
              <a:gd name="T70" fmla="*/ 152 w 609"/>
              <a:gd name="T71" fmla="*/ 660 h 813"/>
              <a:gd name="T72" fmla="*/ 152 w 609"/>
              <a:gd name="T73" fmla="*/ 610 h 813"/>
              <a:gd name="T74" fmla="*/ 456 w 609"/>
              <a:gd name="T75" fmla="*/ 610 h 813"/>
              <a:gd name="T76" fmla="*/ 456 w 609"/>
              <a:gd name="T77" fmla="*/ 660 h 813"/>
              <a:gd name="T78" fmla="*/ 456 w 609"/>
              <a:gd name="T79" fmla="*/ 559 h 813"/>
              <a:gd name="T80" fmla="*/ 152 w 609"/>
              <a:gd name="T81" fmla="*/ 559 h 813"/>
              <a:gd name="T82" fmla="*/ 152 w 609"/>
              <a:gd name="T83" fmla="*/ 508 h 813"/>
              <a:gd name="T84" fmla="*/ 456 w 609"/>
              <a:gd name="T85" fmla="*/ 508 h 813"/>
              <a:gd name="T86" fmla="*/ 456 w 609"/>
              <a:gd name="T87" fmla="*/ 559 h 813"/>
              <a:gd name="T88" fmla="*/ 456 w 609"/>
              <a:gd name="T89" fmla="*/ 457 h 813"/>
              <a:gd name="T90" fmla="*/ 152 w 609"/>
              <a:gd name="T91" fmla="*/ 457 h 813"/>
              <a:gd name="T92" fmla="*/ 152 w 609"/>
              <a:gd name="T93" fmla="*/ 407 h 813"/>
              <a:gd name="T94" fmla="*/ 456 w 609"/>
              <a:gd name="T95" fmla="*/ 407 h 813"/>
              <a:gd name="T96" fmla="*/ 456 w 609"/>
              <a:gd name="T97" fmla="*/ 457 h 813"/>
              <a:gd name="T98" fmla="*/ 204 w 609"/>
              <a:gd name="T99" fmla="*/ 153 h 813"/>
              <a:gd name="T100" fmla="*/ 405 w 609"/>
              <a:gd name="T101" fmla="*/ 153 h 813"/>
              <a:gd name="T102" fmla="*/ 405 w 609"/>
              <a:gd name="T103" fmla="*/ 102 h 813"/>
              <a:gd name="T104" fmla="*/ 330 w 609"/>
              <a:gd name="T105" fmla="*/ 102 h 813"/>
              <a:gd name="T106" fmla="*/ 330 w 609"/>
              <a:gd name="T107" fmla="*/ 77 h 813"/>
              <a:gd name="T108" fmla="*/ 304 w 609"/>
              <a:gd name="T109" fmla="*/ 51 h 813"/>
              <a:gd name="T110" fmla="*/ 279 w 609"/>
              <a:gd name="T111" fmla="*/ 77 h 813"/>
              <a:gd name="T112" fmla="*/ 279 w 609"/>
              <a:gd name="T113" fmla="*/ 102 h 813"/>
              <a:gd name="T114" fmla="*/ 204 w 609"/>
              <a:gd name="T115" fmla="*/ 102 h 813"/>
              <a:gd name="T116" fmla="*/ 204 w 609"/>
              <a:gd name="T117" fmla="*/ 15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813">
                <a:moveTo>
                  <a:pt x="609" y="813"/>
                </a:moveTo>
                <a:lnTo>
                  <a:pt x="0" y="813"/>
                </a:lnTo>
                <a:lnTo>
                  <a:pt x="0" y="102"/>
                </a:lnTo>
                <a:lnTo>
                  <a:pt x="78" y="102"/>
                </a:lnTo>
                <a:lnTo>
                  <a:pt x="102" y="102"/>
                </a:lnTo>
                <a:lnTo>
                  <a:pt x="153" y="102"/>
                </a:lnTo>
                <a:lnTo>
                  <a:pt x="153" y="51"/>
                </a:lnTo>
                <a:lnTo>
                  <a:pt x="232" y="51"/>
                </a:lnTo>
                <a:cubicBezTo>
                  <a:pt x="243" y="22"/>
                  <a:pt x="271" y="0"/>
                  <a:pt x="304" y="0"/>
                </a:cubicBezTo>
                <a:cubicBezTo>
                  <a:pt x="337" y="0"/>
                  <a:pt x="366" y="22"/>
                  <a:pt x="376" y="51"/>
                </a:cubicBezTo>
                <a:lnTo>
                  <a:pt x="456" y="51"/>
                </a:lnTo>
                <a:lnTo>
                  <a:pt x="456" y="102"/>
                </a:lnTo>
                <a:lnTo>
                  <a:pt x="506" y="102"/>
                </a:lnTo>
                <a:lnTo>
                  <a:pt x="525" y="102"/>
                </a:lnTo>
                <a:lnTo>
                  <a:pt x="609" y="102"/>
                </a:lnTo>
                <a:lnTo>
                  <a:pt x="609" y="813"/>
                </a:lnTo>
                <a:close/>
                <a:moveTo>
                  <a:pt x="456" y="357"/>
                </a:moveTo>
                <a:lnTo>
                  <a:pt x="152" y="357"/>
                </a:lnTo>
                <a:lnTo>
                  <a:pt x="152" y="307"/>
                </a:lnTo>
                <a:lnTo>
                  <a:pt x="456" y="307"/>
                </a:lnTo>
                <a:lnTo>
                  <a:pt x="456" y="357"/>
                </a:lnTo>
                <a:close/>
                <a:moveTo>
                  <a:pt x="456" y="153"/>
                </a:moveTo>
                <a:lnTo>
                  <a:pt x="456" y="204"/>
                </a:lnTo>
                <a:lnTo>
                  <a:pt x="153" y="204"/>
                </a:lnTo>
                <a:lnTo>
                  <a:pt x="153" y="153"/>
                </a:lnTo>
                <a:lnTo>
                  <a:pt x="102" y="153"/>
                </a:lnTo>
                <a:lnTo>
                  <a:pt x="102" y="153"/>
                </a:lnTo>
                <a:lnTo>
                  <a:pt x="51" y="153"/>
                </a:lnTo>
                <a:lnTo>
                  <a:pt x="51" y="762"/>
                </a:lnTo>
                <a:lnTo>
                  <a:pt x="558" y="762"/>
                </a:lnTo>
                <a:lnTo>
                  <a:pt x="558" y="153"/>
                </a:lnTo>
                <a:lnTo>
                  <a:pt x="506" y="153"/>
                </a:lnTo>
                <a:lnTo>
                  <a:pt x="506" y="153"/>
                </a:lnTo>
                <a:lnTo>
                  <a:pt x="456" y="153"/>
                </a:lnTo>
                <a:close/>
                <a:moveTo>
                  <a:pt x="456" y="660"/>
                </a:moveTo>
                <a:lnTo>
                  <a:pt x="152" y="660"/>
                </a:lnTo>
                <a:lnTo>
                  <a:pt x="152" y="610"/>
                </a:lnTo>
                <a:lnTo>
                  <a:pt x="456" y="610"/>
                </a:lnTo>
                <a:lnTo>
                  <a:pt x="456" y="660"/>
                </a:lnTo>
                <a:close/>
                <a:moveTo>
                  <a:pt x="456" y="559"/>
                </a:moveTo>
                <a:lnTo>
                  <a:pt x="152" y="559"/>
                </a:lnTo>
                <a:lnTo>
                  <a:pt x="152" y="508"/>
                </a:lnTo>
                <a:lnTo>
                  <a:pt x="456" y="508"/>
                </a:lnTo>
                <a:lnTo>
                  <a:pt x="456" y="559"/>
                </a:lnTo>
                <a:close/>
                <a:moveTo>
                  <a:pt x="456" y="457"/>
                </a:moveTo>
                <a:lnTo>
                  <a:pt x="152" y="457"/>
                </a:lnTo>
                <a:lnTo>
                  <a:pt x="152" y="407"/>
                </a:lnTo>
                <a:lnTo>
                  <a:pt x="456" y="407"/>
                </a:lnTo>
                <a:lnTo>
                  <a:pt x="456" y="457"/>
                </a:lnTo>
                <a:close/>
                <a:moveTo>
                  <a:pt x="204" y="153"/>
                </a:moveTo>
                <a:lnTo>
                  <a:pt x="405" y="153"/>
                </a:lnTo>
                <a:lnTo>
                  <a:pt x="405" y="102"/>
                </a:lnTo>
                <a:lnTo>
                  <a:pt x="330" y="102"/>
                </a:lnTo>
                <a:lnTo>
                  <a:pt x="330" y="77"/>
                </a:lnTo>
                <a:cubicBezTo>
                  <a:pt x="330" y="63"/>
                  <a:pt x="318" y="51"/>
                  <a:pt x="304" y="51"/>
                </a:cubicBezTo>
                <a:cubicBezTo>
                  <a:pt x="290" y="51"/>
                  <a:pt x="279" y="63"/>
                  <a:pt x="279" y="77"/>
                </a:cubicBezTo>
                <a:lnTo>
                  <a:pt x="279" y="102"/>
                </a:lnTo>
                <a:lnTo>
                  <a:pt x="204" y="102"/>
                </a:lnTo>
                <a:lnTo>
                  <a:pt x="204" y="15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1900541" y="3942487"/>
            <a:ext cx="2268503" cy="955642"/>
            <a:chOff x="3333360" y="3084927"/>
            <a:chExt cx="1908146" cy="641576"/>
          </a:xfrm>
        </p:grpSpPr>
        <p:sp>
          <p:nvSpPr>
            <p:cNvPr id="43" name="Round Diagonal Corner Rectangle 46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553598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3333360" y="3141728"/>
              <a:ext cx="1165635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r"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(3) Knowledge Type</a:t>
              </a:r>
            </a:p>
          </p:txBody>
        </p:sp>
      </p:grpSp>
      <p:sp>
        <p:nvSpPr>
          <p:cNvPr id="45" name="Freeform 206">
            <a:extLst>
              <a:ext uri="{FF2B5EF4-FFF2-40B4-BE49-F238E27FC236}">
                <a16:creationId xmlns:a16="http://schemas.microsoft.com/office/drawing/2014/main" id="{CF3E1F03-8600-3191-4F6D-6D5FE602D89B}"/>
              </a:ext>
            </a:extLst>
          </p:cNvPr>
          <p:cNvSpPr>
            <a:spLocks noEditPoints="1"/>
          </p:cNvSpPr>
          <p:nvPr/>
        </p:nvSpPr>
        <p:spPr bwMode="auto">
          <a:xfrm>
            <a:off x="5352391" y="3377378"/>
            <a:ext cx="539810" cy="519112"/>
          </a:xfrm>
          <a:custGeom>
            <a:avLst/>
            <a:gdLst>
              <a:gd name="T0" fmla="*/ 258 w 562"/>
              <a:gd name="T1" fmla="*/ 244 h 635"/>
              <a:gd name="T2" fmla="*/ 258 w 562"/>
              <a:gd name="T3" fmla="*/ 113 h 635"/>
              <a:gd name="T4" fmla="*/ 258 w 562"/>
              <a:gd name="T5" fmla="*/ 33 h 635"/>
              <a:gd name="T6" fmla="*/ 226 w 562"/>
              <a:gd name="T7" fmla="*/ 0 h 635"/>
              <a:gd name="T8" fmla="*/ 65 w 562"/>
              <a:gd name="T9" fmla="*/ 0 h 635"/>
              <a:gd name="T10" fmla="*/ 31 w 562"/>
              <a:gd name="T11" fmla="*/ 0 h 635"/>
              <a:gd name="T12" fmla="*/ 0 w 562"/>
              <a:gd name="T13" fmla="*/ 100 h 635"/>
              <a:gd name="T14" fmla="*/ 0 w 562"/>
              <a:gd name="T15" fmla="*/ 281 h 635"/>
              <a:gd name="T16" fmla="*/ 0 w 562"/>
              <a:gd name="T17" fmla="*/ 394 h 635"/>
              <a:gd name="T18" fmla="*/ 1 w 562"/>
              <a:gd name="T19" fmla="*/ 439 h 635"/>
              <a:gd name="T20" fmla="*/ 144 w 562"/>
              <a:gd name="T21" fmla="*/ 460 h 635"/>
              <a:gd name="T22" fmla="*/ 220 w 562"/>
              <a:gd name="T23" fmla="*/ 460 h 635"/>
              <a:gd name="T24" fmla="*/ 258 w 562"/>
              <a:gd name="T25" fmla="*/ 428 h 635"/>
              <a:gd name="T26" fmla="*/ 268 w 562"/>
              <a:gd name="T27" fmla="*/ 582 h 635"/>
              <a:gd name="T28" fmla="*/ 403 w 562"/>
              <a:gd name="T29" fmla="*/ 23 h 635"/>
              <a:gd name="T30" fmla="*/ 461 w 562"/>
              <a:gd name="T31" fmla="*/ 176 h 635"/>
              <a:gd name="T32" fmla="*/ 349 w 562"/>
              <a:gd name="T33" fmla="*/ 176 h 635"/>
              <a:gd name="T34" fmla="*/ 309 w 562"/>
              <a:gd name="T35" fmla="*/ 185 h 635"/>
              <a:gd name="T36" fmla="*/ 298 w 562"/>
              <a:gd name="T37" fmla="*/ 338 h 635"/>
              <a:gd name="T38" fmla="*/ 298 w 562"/>
              <a:gd name="T39" fmla="*/ 490 h 635"/>
              <a:gd name="T40" fmla="*/ 298 w 562"/>
              <a:gd name="T41" fmla="*/ 597 h 635"/>
              <a:gd name="T42" fmla="*/ 320 w 562"/>
              <a:gd name="T43" fmla="*/ 632 h 635"/>
              <a:gd name="T44" fmla="*/ 479 w 562"/>
              <a:gd name="T45" fmla="*/ 635 h 635"/>
              <a:gd name="T46" fmla="*/ 526 w 562"/>
              <a:gd name="T47" fmla="*/ 635 h 635"/>
              <a:gd name="T48" fmla="*/ 562 w 562"/>
              <a:gd name="T49" fmla="*/ 533 h 635"/>
              <a:gd name="T50" fmla="*/ 562 w 562"/>
              <a:gd name="T51" fmla="*/ 354 h 635"/>
              <a:gd name="T52" fmla="*/ 562 w 562"/>
              <a:gd name="T53" fmla="*/ 227 h 635"/>
              <a:gd name="T54" fmla="*/ 552 w 562"/>
              <a:gd name="T55" fmla="*/ 185 h 635"/>
              <a:gd name="T56" fmla="*/ 515 w 562"/>
              <a:gd name="T57" fmla="*/ 207 h 635"/>
              <a:gd name="T58" fmla="*/ 495 w 562"/>
              <a:gd name="T59" fmla="*/ 202 h 635"/>
              <a:gd name="T60" fmla="*/ 427 w 562"/>
              <a:gd name="T61" fmla="*/ 201 h 635"/>
              <a:gd name="T62" fmla="*/ 473 w 562"/>
              <a:gd name="T63" fmla="*/ 201 h 635"/>
              <a:gd name="T64" fmla="*/ 432 w 562"/>
              <a:gd name="T65" fmla="*/ 207 h 635"/>
              <a:gd name="T66" fmla="*/ 386 w 562"/>
              <a:gd name="T67" fmla="*/ 207 h 635"/>
              <a:gd name="T68" fmla="*/ 406 w 562"/>
              <a:gd name="T69" fmla="*/ 578 h 635"/>
              <a:gd name="T70" fmla="*/ 451 w 562"/>
              <a:gd name="T71" fmla="*/ 571 h 635"/>
              <a:gd name="T72" fmla="*/ 498 w 562"/>
              <a:gd name="T73" fmla="*/ 525 h 635"/>
              <a:gd name="T74" fmla="*/ 351 w 562"/>
              <a:gd name="T75" fmla="*/ 525 h 635"/>
              <a:gd name="T76" fmla="*/ 323 w 562"/>
              <a:gd name="T77" fmla="*/ 499 h 635"/>
              <a:gd name="T78" fmla="*/ 323 w 562"/>
              <a:gd name="T79" fmla="*/ 327 h 635"/>
              <a:gd name="T80" fmla="*/ 323 w 562"/>
              <a:gd name="T81" fmla="*/ 237 h 635"/>
              <a:gd name="T82" fmla="*/ 447 w 562"/>
              <a:gd name="T83" fmla="*/ 233 h 635"/>
              <a:gd name="T84" fmla="*/ 530 w 562"/>
              <a:gd name="T85" fmla="*/ 233 h 635"/>
              <a:gd name="T86" fmla="*/ 208 w 562"/>
              <a:gd name="T87" fmla="*/ 23 h 635"/>
              <a:gd name="T88" fmla="*/ 197 w 562"/>
              <a:gd name="T89" fmla="*/ 35 h 635"/>
              <a:gd name="T90" fmla="*/ 99 w 562"/>
              <a:gd name="T91" fmla="*/ 25 h 635"/>
              <a:gd name="T92" fmla="*/ 170 w 562"/>
              <a:gd name="T93" fmla="*/ 25 h 635"/>
              <a:gd name="T94" fmla="*/ 159 w 562"/>
              <a:gd name="T95" fmla="*/ 30 h 635"/>
              <a:gd name="T96" fmla="*/ 87 w 562"/>
              <a:gd name="T97" fmla="*/ 30 h 635"/>
              <a:gd name="T98" fmla="*/ 20 w 562"/>
              <a:gd name="T99" fmla="*/ 298 h 635"/>
              <a:gd name="T100" fmla="*/ 20 w 562"/>
              <a:gd name="T101" fmla="*/ 128 h 635"/>
              <a:gd name="T102" fmla="*/ 20 w 562"/>
              <a:gd name="T103" fmla="*/ 58 h 635"/>
              <a:gd name="T104" fmla="*/ 163 w 562"/>
              <a:gd name="T105" fmla="*/ 57 h 635"/>
              <a:gd name="T106" fmla="*/ 229 w 562"/>
              <a:gd name="T107" fmla="*/ 57 h 635"/>
              <a:gd name="T108" fmla="*/ 231 w 562"/>
              <a:gd name="T109" fmla="*/ 175 h 635"/>
              <a:gd name="T110" fmla="*/ 231 w 562"/>
              <a:gd name="T111" fmla="*/ 326 h 635"/>
              <a:gd name="T112" fmla="*/ 20 w 562"/>
              <a:gd name="T113" fmla="*/ 351 h 635"/>
              <a:gd name="T114" fmla="*/ 114 w 562"/>
              <a:gd name="T115" fmla="*/ 389 h 635"/>
              <a:gd name="T116" fmla="*/ 147 w 562"/>
              <a:gd name="T117" fmla="*/ 413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62" h="635">
                <a:moveTo>
                  <a:pt x="258" y="428"/>
                </a:moveTo>
                <a:lnTo>
                  <a:pt x="258" y="393"/>
                </a:lnTo>
                <a:lnTo>
                  <a:pt x="258" y="358"/>
                </a:lnTo>
                <a:lnTo>
                  <a:pt x="258" y="326"/>
                </a:lnTo>
                <a:lnTo>
                  <a:pt x="258" y="297"/>
                </a:lnTo>
                <a:lnTo>
                  <a:pt x="258" y="269"/>
                </a:lnTo>
                <a:lnTo>
                  <a:pt x="258" y="244"/>
                </a:lnTo>
                <a:lnTo>
                  <a:pt x="258" y="220"/>
                </a:lnTo>
                <a:lnTo>
                  <a:pt x="258" y="198"/>
                </a:lnTo>
                <a:lnTo>
                  <a:pt x="258" y="177"/>
                </a:lnTo>
                <a:lnTo>
                  <a:pt x="258" y="160"/>
                </a:lnTo>
                <a:lnTo>
                  <a:pt x="258" y="143"/>
                </a:lnTo>
                <a:lnTo>
                  <a:pt x="258" y="128"/>
                </a:lnTo>
                <a:lnTo>
                  <a:pt x="258" y="113"/>
                </a:lnTo>
                <a:lnTo>
                  <a:pt x="258" y="102"/>
                </a:lnTo>
                <a:lnTo>
                  <a:pt x="258" y="80"/>
                </a:lnTo>
                <a:lnTo>
                  <a:pt x="258" y="64"/>
                </a:lnTo>
                <a:lnTo>
                  <a:pt x="258" y="51"/>
                </a:lnTo>
                <a:lnTo>
                  <a:pt x="258" y="42"/>
                </a:lnTo>
                <a:lnTo>
                  <a:pt x="258" y="36"/>
                </a:lnTo>
                <a:lnTo>
                  <a:pt x="258" y="33"/>
                </a:lnTo>
                <a:lnTo>
                  <a:pt x="258" y="32"/>
                </a:lnTo>
                <a:lnTo>
                  <a:pt x="258" y="30"/>
                </a:lnTo>
                <a:lnTo>
                  <a:pt x="255" y="19"/>
                </a:lnTo>
                <a:lnTo>
                  <a:pt x="247" y="9"/>
                </a:lnTo>
                <a:lnTo>
                  <a:pt x="237" y="1"/>
                </a:lnTo>
                <a:lnTo>
                  <a:pt x="231" y="0"/>
                </a:lnTo>
                <a:lnTo>
                  <a:pt x="226" y="0"/>
                </a:lnTo>
                <a:lnTo>
                  <a:pt x="192" y="0"/>
                </a:lnTo>
                <a:lnTo>
                  <a:pt x="162" y="0"/>
                </a:lnTo>
                <a:lnTo>
                  <a:pt x="135" y="0"/>
                </a:lnTo>
                <a:lnTo>
                  <a:pt x="114" y="0"/>
                </a:lnTo>
                <a:lnTo>
                  <a:pt x="95" y="0"/>
                </a:lnTo>
                <a:lnTo>
                  <a:pt x="79" y="0"/>
                </a:lnTo>
                <a:lnTo>
                  <a:pt x="65" y="0"/>
                </a:lnTo>
                <a:lnTo>
                  <a:pt x="55" y="0"/>
                </a:lnTo>
                <a:lnTo>
                  <a:pt x="47" y="0"/>
                </a:lnTo>
                <a:lnTo>
                  <a:pt x="41" y="0"/>
                </a:lnTo>
                <a:lnTo>
                  <a:pt x="36" y="0"/>
                </a:lnTo>
                <a:lnTo>
                  <a:pt x="33" y="0"/>
                </a:lnTo>
                <a:lnTo>
                  <a:pt x="31" y="0"/>
                </a:lnTo>
                <a:lnTo>
                  <a:pt x="31" y="0"/>
                </a:lnTo>
                <a:lnTo>
                  <a:pt x="25" y="0"/>
                </a:lnTo>
                <a:lnTo>
                  <a:pt x="19" y="1"/>
                </a:lnTo>
                <a:lnTo>
                  <a:pt x="9" y="9"/>
                </a:lnTo>
                <a:lnTo>
                  <a:pt x="1" y="19"/>
                </a:lnTo>
                <a:lnTo>
                  <a:pt x="0" y="30"/>
                </a:lnTo>
                <a:lnTo>
                  <a:pt x="0" y="67"/>
                </a:lnTo>
                <a:lnTo>
                  <a:pt x="0" y="100"/>
                </a:lnTo>
                <a:lnTo>
                  <a:pt x="0" y="132"/>
                </a:lnTo>
                <a:lnTo>
                  <a:pt x="0" y="161"/>
                </a:lnTo>
                <a:lnTo>
                  <a:pt x="0" y="189"/>
                </a:lnTo>
                <a:lnTo>
                  <a:pt x="0" y="215"/>
                </a:lnTo>
                <a:lnTo>
                  <a:pt x="0" y="239"/>
                </a:lnTo>
                <a:lnTo>
                  <a:pt x="0" y="260"/>
                </a:lnTo>
                <a:lnTo>
                  <a:pt x="0" y="281"/>
                </a:lnTo>
                <a:lnTo>
                  <a:pt x="0" y="300"/>
                </a:lnTo>
                <a:lnTo>
                  <a:pt x="0" y="316"/>
                </a:lnTo>
                <a:lnTo>
                  <a:pt x="0" y="332"/>
                </a:lnTo>
                <a:lnTo>
                  <a:pt x="0" y="345"/>
                </a:lnTo>
                <a:lnTo>
                  <a:pt x="0" y="358"/>
                </a:lnTo>
                <a:lnTo>
                  <a:pt x="0" y="378"/>
                </a:lnTo>
                <a:lnTo>
                  <a:pt x="0" y="394"/>
                </a:lnTo>
                <a:lnTo>
                  <a:pt x="0" y="407"/>
                </a:lnTo>
                <a:lnTo>
                  <a:pt x="0" y="416"/>
                </a:lnTo>
                <a:lnTo>
                  <a:pt x="0" y="422"/>
                </a:lnTo>
                <a:lnTo>
                  <a:pt x="0" y="426"/>
                </a:lnTo>
                <a:lnTo>
                  <a:pt x="0" y="428"/>
                </a:lnTo>
                <a:lnTo>
                  <a:pt x="0" y="428"/>
                </a:lnTo>
                <a:lnTo>
                  <a:pt x="1" y="439"/>
                </a:lnTo>
                <a:lnTo>
                  <a:pt x="9" y="450"/>
                </a:lnTo>
                <a:lnTo>
                  <a:pt x="19" y="457"/>
                </a:lnTo>
                <a:lnTo>
                  <a:pt x="31" y="460"/>
                </a:lnTo>
                <a:lnTo>
                  <a:pt x="65" y="460"/>
                </a:lnTo>
                <a:lnTo>
                  <a:pt x="95" y="460"/>
                </a:lnTo>
                <a:lnTo>
                  <a:pt x="121" y="460"/>
                </a:lnTo>
                <a:lnTo>
                  <a:pt x="144" y="460"/>
                </a:lnTo>
                <a:lnTo>
                  <a:pt x="163" y="460"/>
                </a:lnTo>
                <a:lnTo>
                  <a:pt x="179" y="460"/>
                </a:lnTo>
                <a:lnTo>
                  <a:pt x="192" y="460"/>
                </a:lnTo>
                <a:lnTo>
                  <a:pt x="202" y="460"/>
                </a:lnTo>
                <a:lnTo>
                  <a:pt x="210" y="460"/>
                </a:lnTo>
                <a:lnTo>
                  <a:pt x="215" y="460"/>
                </a:lnTo>
                <a:lnTo>
                  <a:pt x="220" y="460"/>
                </a:lnTo>
                <a:lnTo>
                  <a:pt x="223" y="460"/>
                </a:lnTo>
                <a:lnTo>
                  <a:pt x="226" y="460"/>
                </a:lnTo>
                <a:lnTo>
                  <a:pt x="226" y="460"/>
                </a:lnTo>
                <a:lnTo>
                  <a:pt x="237" y="457"/>
                </a:lnTo>
                <a:lnTo>
                  <a:pt x="247" y="450"/>
                </a:lnTo>
                <a:lnTo>
                  <a:pt x="255" y="439"/>
                </a:lnTo>
                <a:lnTo>
                  <a:pt x="258" y="428"/>
                </a:lnTo>
                <a:close/>
                <a:moveTo>
                  <a:pt x="172" y="489"/>
                </a:moveTo>
                <a:lnTo>
                  <a:pt x="140" y="489"/>
                </a:lnTo>
                <a:lnTo>
                  <a:pt x="140" y="582"/>
                </a:lnTo>
                <a:lnTo>
                  <a:pt x="140" y="619"/>
                </a:lnTo>
                <a:lnTo>
                  <a:pt x="172" y="619"/>
                </a:lnTo>
                <a:lnTo>
                  <a:pt x="268" y="619"/>
                </a:lnTo>
                <a:lnTo>
                  <a:pt x="268" y="582"/>
                </a:lnTo>
                <a:lnTo>
                  <a:pt x="172" y="582"/>
                </a:lnTo>
                <a:lnTo>
                  <a:pt x="172" y="489"/>
                </a:lnTo>
                <a:close/>
                <a:moveTo>
                  <a:pt x="403" y="156"/>
                </a:moveTo>
                <a:lnTo>
                  <a:pt x="434" y="156"/>
                </a:lnTo>
                <a:lnTo>
                  <a:pt x="434" y="60"/>
                </a:lnTo>
                <a:lnTo>
                  <a:pt x="434" y="23"/>
                </a:lnTo>
                <a:lnTo>
                  <a:pt x="403" y="23"/>
                </a:lnTo>
                <a:lnTo>
                  <a:pt x="278" y="23"/>
                </a:lnTo>
                <a:lnTo>
                  <a:pt x="278" y="60"/>
                </a:lnTo>
                <a:lnTo>
                  <a:pt x="403" y="60"/>
                </a:lnTo>
                <a:lnTo>
                  <a:pt x="403" y="156"/>
                </a:lnTo>
                <a:close/>
                <a:moveTo>
                  <a:pt x="526" y="176"/>
                </a:moveTo>
                <a:lnTo>
                  <a:pt x="492" y="176"/>
                </a:lnTo>
                <a:lnTo>
                  <a:pt x="461" y="176"/>
                </a:lnTo>
                <a:lnTo>
                  <a:pt x="437" y="176"/>
                </a:lnTo>
                <a:lnTo>
                  <a:pt x="415" y="176"/>
                </a:lnTo>
                <a:lnTo>
                  <a:pt x="396" y="176"/>
                </a:lnTo>
                <a:lnTo>
                  <a:pt x="381" y="176"/>
                </a:lnTo>
                <a:lnTo>
                  <a:pt x="368" y="176"/>
                </a:lnTo>
                <a:lnTo>
                  <a:pt x="358" y="176"/>
                </a:lnTo>
                <a:lnTo>
                  <a:pt x="349" y="176"/>
                </a:lnTo>
                <a:lnTo>
                  <a:pt x="344" y="176"/>
                </a:lnTo>
                <a:lnTo>
                  <a:pt x="339" y="176"/>
                </a:lnTo>
                <a:lnTo>
                  <a:pt x="338" y="176"/>
                </a:lnTo>
                <a:lnTo>
                  <a:pt x="335" y="176"/>
                </a:lnTo>
                <a:lnTo>
                  <a:pt x="333" y="176"/>
                </a:lnTo>
                <a:lnTo>
                  <a:pt x="320" y="177"/>
                </a:lnTo>
                <a:lnTo>
                  <a:pt x="309" y="185"/>
                </a:lnTo>
                <a:lnTo>
                  <a:pt x="300" y="195"/>
                </a:lnTo>
                <a:lnTo>
                  <a:pt x="298" y="201"/>
                </a:lnTo>
                <a:lnTo>
                  <a:pt x="298" y="207"/>
                </a:lnTo>
                <a:lnTo>
                  <a:pt x="298" y="243"/>
                </a:lnTo>
                <a:lnTo>
                  <a:pt x="298" y="276"/>
                </a:lnTo>
                <a:lnTo>
                  <a:pt x="298" y="308"/>
                </a:lnTo>
                <a:lnTo>
                  <a:pt x="298" y="338"/>
                </a:lnTo>
                <a:lnTo>
                  <a:pt x="298" y="365"/>
                </a:lnTo>
                <a:lnTo>
                  <a:pt x="298" y="390"/>
                </a:lnTo>
                <a:lnTo>
                  <a:pt x="298" y="413"/>
                </a:lnTo>
                <a:lnTo>
                  <a:pt x="298" y="435"/>
                </a:lnTo>
                <a:lnTo>
                  <a:pt x="298" y="456"/>
                </a:lnTo>
                <a:lnTo>
                  <a:pt x="298" y="474"/>
                </a:lnTo>
                <a:lnTo>
                  <a:pt x="298" y="490"/>
                </a:lnTo>
                <a:lnTo>
                  <a:pt x="298" y="506"/>
                </a:lnTo>
                <a:lnTo>
                  <a:pt x="298" y="533"/>
                </a:lnTo>
                <a:lnTo>
                  <a:pt x="298" y="553"/>
                </a:lnTo>
                <a:lnTo>
                  <a:pt x="298" y="571"/>
                </a:lnTo>
                <a:lnTo>
                  <a:pt x="298" y="582"/>
                </a:lnTo>
                <a:lnTo>
                  <a:pt x="298" y="591"/>
                </a:lnTo>
                <a:lnTo>
                  <a:pt x="298" y="597"/>
                </a:lnTo>
                <a:lnTo>
                  <a:pt x="298" y="601"/>
                </a:lnTo>
                <a:lnTo>
                  <a:pt x="298" y="603"/>
                </a:lnTo>
                <a:lnTo>
                  <a:pt x="298" y="603"/>
                </a:lnTo>
                <a:lnTo>
                  <a:pt x="298" y="608"/>
                </a:lnTo>
                <a:lnTo>
                  <a:pt x="300" y="614"/>
                </a:lnTo>
                <a:lnTo>
                  <a:pt x="309" y="624"/>
                </a:lnTo>
                <a:lnTo>
                  <a:pt x="320" y="632"/>
                </a:lnTo>
                <a:lnTo>
                  <a:pt x="333" y="635"/>
                </a:lnTo>
                <a:lnTo>
                  <a:pt x="368" y="635"/>
                </a:lnTo>
                <a:lnTo>
                  <a:pt x="397" y="635"/>
                </a:lnTo>
                <a:lnTo>
                  <a:pt x="422" y="635"/>
                </a:lnTo>
                <a:lnTo>
                  <a:pt x="444" y="635"/>
                </a:lnTo>
                <a:lnTo>
                  <a:pt x="463" y="635"/>
                </a:lnTo>
                <a:lnTo>
                  <a:pt x="479" y="635"/>
                </a:lnTo>
                <a:lnTo>
                  <a:pt x="491" y="635"/>
                </a:lnTo>
                <a:lnTo>
                  <a:pt x="501" y="635"/>
                </a:lnTo>
                <a:lnTo>
                  <a:pt x="510" y="635"/>
                </a:lnTo>
                <a:lnTo>
                  <a:pt x="515" y="635"/>
                </a:lnTo>
                <a:lnTo>
                  <a:pt x="520" y="635"/>
                </a:lnTo>
                <a:lnTo>
                  <a:pt x="523" y="635"/>
                </a:lnTo>
                <a:lnTo>
                  <a:pt x="526" y="635"/>
                </a:lnTo>
                <a:lnTo>
                  <a:pt x="526" y="635"/>
                </a:lnTo>
                <a:lnTo>
                  <a:pt x="540" y="632"/>
                </a:lnTo>
                <a:lnTo>
                  <a:pt x="552" y="624"/>
                </a:lnTo>
                <a:lnTo>
                  <a:pt x="559" y="614"/>
                </a:lnTo>
                <a:lnTo>
                  <a:pt x="562" y="603"/>
                </a:lnTo>
                <a:lnTo>
                  <a:pt x="562" y="568"/>
                </a:lnTo>
                <a:lnTo>
                  <a:pt x="562" y="533"/>
                </a:lnTo>
                <a:lnTo>
                  <a:pt x="562" y="502"/>
                </a:lnTo>
                <a:lnTo>
                  <a:pt x="562" y="472"/>
                </a:lnTo>
                <a:lnTo>
                  <a:pt x="562" y="445"/>
                </a:lnTo>
                <a:lnTo>
                  <a:pt x="562" y="419"/>
                </a:lnTo>
                <a:lnTo>
                  <a:pt x="562" y="396"/>
                </a:lnTo>
                <a:lnTo>
                  <a:pt x="562" y="374"/>
                </a:lnTo>
                <a:lnTo>
                  <a:pt x="562" y="354"/>
                </a:lnTo>
                <a:lnTo>
                  <a:pt x="562" y="335"/>
                </a:lnTo>
                <a:lnTo>
                  <a:pt x="562" y="319"/>
                </a:lnTo>
                <a:lnTo>
                  <a:pt x="562" y="303"/>
                </a:lnTo>
                <a:lnTo>
                  <a:pt x="562" y="276"/>
                </a:lnTo>
                <a:lnTo>
                  <a:pt x="562" y="256"/>
                </a:lnTo>
                <a:lnTo>
                  <a:pt x="562" y="240"/>
                </a:lnTo>
                <a:lnTo>
                  <a:pt x="562" y="227"/>
                </a:lnTo>
                <a:lnTo>
                  <a:pt x="562" y="218"/>
                </a:lnTo>
                <a:lnTo>
                  <a:pt x="562" y="212"/>
                </a:lnTo>
                <a:lnTo>
                  <a:pt x="562" y="209"/>
                </a:lnTo>
                <a:lnTo>
                  <a:pt x="562" y="207"/>
                </a:lnTo>
                <a:lnTo>
                  <a:pt x="562" y="207"/>
                </a:lnTo>
                <a:lnTo>
                  <a:pt x="559" y="195"/>
                </a:lnTo>
                <a:lnTo>
                  <a:pt x="552" y="185"/>
                </a:lnTo>
                <a:lnTo>
                  <a:pt x="540" y="177"/>
                </a:lnTo>
                <a:lnTo>
                  <a:pt x="526" y="176"/>
                </a:lnTo>
                <a:close/>
                <a:moveTo>
                  <a:pt x="505" y="196"/>
                </a:moveTo>
                <a:lnTo>
                  <a:pt x="508" y="196"/>
                </a:lnTo>
                <a:lnTo>
                  <a:pt x="512" y="199"/>
                </a:lnTo>
                <a:lnTo>
                  <a:pt x="514" y="202"/>
                </a:lnTo>
                <a:lnTo>
                  <a:pt x="515" y="207"/>
                </a:lnTo>
                <a:lnTo>
                  <a:pt x="514" y="209"/>
                </a:lnTo>
                <a:lnTo>
                  <a:pt x="512" y="211"/>
                </a:lnTo>
                <a:lnTo>
                  <a:pt x="505" y="211"/>
                </a:lnTo>
                <a:lnTo>
                  <a:pt x="498" y="211"/>
                </a:lnTo>
                <a:lnTo>
                  <a:pt x="495" y="209"/>
                </a:lnTo>
                <a:lnTo>
                  <a:pt x="493" y="207"/>
                </a:lnTo>
                <a:lnTo>
                  <a:pt x="495" y="202"/>
                </a:lnTo>
                <a:lnTo>
                  <a:pt x="498" y="199"/>
                </a:lnTo>
                <a:lnTo>
                  <a:pt x="501" y="196"/>
                </a:lnTo>
                <a:lnTo>
                  <a:pt x="505" y="196"/>
                </a:lnTo>
                <a:close/>
                <a:moveTo>
                  <a:pt x="386" y="201"/>
                </a:moveTo>
                <a:lnTo>
                  <a:pt x="402" y="201"/>
                </a:lnTo>
                <a:lnTo>
                  <a:pt x="415" y="201"/>
                </a:lnTo>
                <a:lnTo>
                  <a:pt x="427" y="201"/>
                </a:lnTo>
                <a:lnTo>
                  <a:pt x="437" y="201"/>
                </a:lnTo>
                <a:lnTo>
                  <a:pt x="445" y="201"/>
                </a:lnTo>
                <a:lnTo>
                  <a:pt x="453" y="201"/>
                </a:lnTo>
                <a:lnTo>
                  <a:pt x="463" y="201"/>
                </a:lnTo>
                <a:lnTo>
                  <a:pt x="469" y="201"/>
                </a:lnTo>
                <a:lnTo>
                  <a:pt x="472" y="201"/>
                </a:lnTo>
                <a:lnTo>
                  <a:pt x="473" y="201"/>
                </a:lnTo>
                <a:lnTo>
                  <a:pt x="473" y="201"/>
                </a:lnTo>
                <a:lnTo>
                  <a:pt x="473" y="204"/>
                </a:lnTo>
                <a:lnTo>
                  <a:pt x="473" y="205"/>
                </a:lnTo>
                <a:lnTo>
                  <a:pt x="473" y="207"/>
                </a:lnTo>
                <a:lnTo>
                  <a:pt x="459" y="207"/>
                </a:lnTo>
                <a:lnTo>
                  <a:pt x="444" y="207"/>
                </a:lnTo>
                <a:lnTo>
                  <a:pt x="432" y="207"/>
                </a:lnTo>
                <a:lnTo>
                  <a:pt x="422" y="207"/>
                </a:lnTo>
                <a:lnTo>
                  <a:pt x="415" y="207"/>
                </a:lnTo>
                <a:lnTo>
                  <a:pt x="408" y="207"/>
                </a:lnTo>
                <a:lnTo>
                  <a:pt x="397" y="207"/>
                </a:lnTo>
                <a:lnTo>
                  <a:pt x="390" y="207"/>
                </a:lnTo>
                <a:lnTo>
                  <a:pt x="387" y="207"/>
                </a:lnTo>
                <a:lnTo>
                  <a:pt x="386" y="207"/>
                </a:lnTo>
                <a:lnTo>
                  <a:pt x="386" y="207"/>
                </a:lnTo>
                <a:lnTo>
                  <a:pt x="386" y="201"/>
                </a:lnTo>
                <a:close/>
                <a:moveTo>
                  <a:pt x="432" y="603"/>
                </a:moveTo>
                <a:lnTo>
                  <a:pt x="422" y="601"/>
                </a:lnTo>
                <a:lnTo>
                  <a:pt x="413" y="597"/>
                </a:lnTo>
                <a:lnTo>
                  <a:pt x="408" y="588"/>
                </a:lnTo>
                <a:lnTo>
                  <a:pt x="406" y="578"/>
                </a:lnTo>
                <a:lnTo>
                  <a:pt x="408" y="571"/>
                </a:lnTo>
                <a:lnTo>
                  <a:pt x="413" y="563"/>
                </a:lnTo>
                <a:lnTo>
                  <a:pt x="422" y="559"/>
                </a:lnTo>
                <a:lnTo>
                  <a:pt x="432" y="557"/>
                </a:lnTo>
                <a:lnTo>
                  <a:pt x="440" y="559"/>
                </a:lnTo>
                <a:lnTo>
                  <a:pt x="447" y="563"/>
                </a:lnTo>
                <a:lnTo>
                  <a:pt x="451" y="571"/>
                </a:lnTo>
                <a:lnTo>
                  <a:pt x="453" y="578"/>
                </a:lnTo>
                <a:lnTo>
                  <a:pt x="451" y="588"/>
                </a:lnTo>
                <a:lnTo>
                  <a:pt x="447" y="597"/>
                </a:lnTo>
                <a:lnTo>
                  <a:pt x="440" y="601"/>
                </a:lnTo>
                <a:lnTo>
                  <a:pt x="432" y="603"/>
                </a:lnTo>
                <a:close/>
                <a:moveTo>
                  <a:pt x="536" y="525"/>
                </a:moveTo>
                <a:lnTo>
                  <a:pt x="498" y="525"/>
                </a:lnTo>
                <a:lnTo>
                  <a:pt x="466" y="525"/>
                </a:lnTo>
                <a:lnTo>
                  <a:pt x="437" y="525"/>
                </a:lnTo>
                <a:lnTo>
                  <a:pt x="413" y="525"/>
                </a:lnTo>
                <a:lnTo>
                  <a:pt x="393" y="525"/>
                </a:lnTo>
                <a:lnTo>
                  <a:pt x="376" y="525"/>
                </a:lnTo>
                <a:lnTo>
                  <a:pt x="361" y="525"/>
                </a:lnTo>
                <a:lnTo>
                  <a:pt x="351" y="525"/>
                </a:lnTo>
                <a:lnTo>
                  <a:pt x="342" y="525"/>
                </a:lnTo>
                <a:lnTo>
                  <a:pt x="335" y="525"/>
                </a:lnTo>
                <a:lnTo>
                  <a:pt x="330" y="525"/>
                </a:lnTo>
                <a:lnTo>
                  <a:pt x="328" y="525"/>
                </a:lnTo>
                <a:lnTo>
                  <a:pt x="325" y="525"/>
                </a:lnTo>
                <a:lnTo>
                  <a:pt x="323" y="525"/>
                </a:lnTo>
                <a:lnTo>
                  <a:pt x="323" y="499"/>
                </a:lnTo>
                <a:lnTo>
                  <a:pt x="323" y="474"/>
                </a:lnTo>
                <a:lnTo>
                  <a:pt x="323" y="451"/>
                </a:lnTo>
                <a:lnTo>
                  <a:pt x="323" y="429"/>
                </a:lnTo>
                <a:lnTo>
                  <a:pt x="323" y="409"/>
                </a:lnTo>
                <a:lnTo>
                  <a:pt x="323" y="390"/>
                </a:lnTo>
                <a:lnTo>
                  <a:pt x="323" y="357"/>
                </a:lnTo>
                <a:lnTo>
                  <a:pt x="323" y="327"/>
                </a:lnTo>
                <a:lnTo>
                  <a:pt x="323" y="304"/>
                </a:lnTo>
                <a:lnTo>
                  <a:pt x="323" y="285"/>
                </a:lnTo>
                <a:lnTo>
                  <a:pt x="323" y="269"/>
                </a:lnTo>
                <a:lnTo>
                  <a:pt x="323" y="256"/>
                </a:lnTo>
                <a:lnTo>
                  <a:pt x="323" y="247"/>
                </a:lnTo>
                <a:lnTo>
                  <a:pt x="323" y="242"/>
                </a:lnTo>
                <a:lnTo>
                  <a:pt x="323" y="237"/>
                </a:lnTo>
                <a:lnTo>
                  <a:pt x="323" y="234"/>
                </a:lnTo>
                <a:lnTo>
                  <a:pt x="323" y="233"/>
                </a:lnTo>
                <a:lnTo>
                  <a:pt x="323" y="233"/>
                </a:lnTo>
                <a:lnTo>
                  <a:pt x="361" y="233"/>
                </a:lnTo>
                <a:lnTo>
                  <a:pt x="393" y="233"/>
                </a:lnTo>
                <a:lnTo>
                  <a:pt x="422" y="233"/>
                </a:lnTo>
                <a:lnTo>
                  <a:pt x="447" y="233"/>
                </a:lnTo>
                <a:lnTo>
                  <a:pt x="467" y="233"/>
                </a:lnTo>
                <a:lnTo>
                  <a:pt x="483" y="233"/>
                </a:lnTo>
                <a:lnTo>
                  <a:pt x="498" y="233"/>
                </a:lnTo>
                <a:lnTo>
                  <a:pt x="510" y="233"/>
                </a:lnTo>
                <a:lnTo>
                  <a:pt x="518" y="233"/>
                </a:lnTo>
                <a:lnTo>
                  <a:pt x="524" y="233"/>
                </a:lnTo>
                <a:lnTo>
                  <a:pt x="530" y="233"/>
                </a:lnTo>
                <a:lnTo>
                  <a:pt x="533" y="233"/>
                </a:lnTo>
                <a:lnTo>
                  <a:pt x="536" y="233"/>
                </a:lnTo>
                <a:lnTo>
                  <a:pt x="536" y="233"/>
                </a:lnTo>
                <a:lnTo>
                  <a:pt x="536" y="525"/>
                </a:lnTo>
                <a:close/>
                <a:moveTo>
                  <a:pt x="201" y="20"/>
                </a:moveTo>
                <a:lnTo>
                  <a:pt x="204" y="20"/>
                </a:lnTo>
                <a:lnTo>
                  <a:pt x="208" y="23"/>
                </a:lnTo>
                <a:lnTo>
                  <a:pt x="210" y="26"/>
                </a:lnTo>
                <a:lnTo>
                  <a:pt x="211" y="30"/>
                </a:lnTo>
                <a:lnTo>
                  <a:pt x="210" y="33"/>
                </a:lnTo>
                <a:lnTo>
                  <a:pt x="208" y="35"/>
                </a:lnTo>
                <a:lnTo>
                  <a:pt x="201" y="35"/>
                </a:lnTo>
                <a:lnTo>
                  <a:pt x="198" y="35"/>
                </a:lnTo>
                <a:lnTo>
                  <a:pt x="197" y="35"/>
                </a:lnTo>
                <a:lnTo>
                  <a:pt x="195" y="33"/>
                </a:lnTo>
                <a:lnTo>
                  <a:pt x="195" y="30"/>
                </a:lnTo>
                <a:lnTo>
                  <a:pt x="197" y="23"/>
                </a:lnTo>
                <a:lnTo>
                  <a:pt x="198" y="20"/>
                </a:lnTo>
                <a:lnTo>
                  <a:pt x="201" y="20"/>
                </a:lnTo>
                <a:close/>
                <a:moveTo>
                  <a:pt x="82" y="25"/>
                </a:moveTo>
                <a:lnTo>
                  <a:pt x="99" y="25"/>
                </a:lnTo>
                <a:lnTo>
                  <a:pt x="112" y="25"/>
                </a:lnTo>
                <a:lnTo>
                  <a:pt x="125" y="25"/>
                </a:lnTo>
                <a:lnTo>
                  <a:pt x="135" y="25"/>
                </a:lnTo>
                <a:lnTo>
                  <a:pt x="144" y="25"/>
                </a:lnTo>
                <a:lnTo>
                  <a:pt x="151" y="25"/>
                </a:lnTo>
                <a:lnTo>
                  <a:pt x="163" y="25"/>
                </a:lnTo>
                <a:lnTo>
                  <a:pt x="170" y="25"/>
                </a:lnTo>
                <a:lnTo>
                  <a:pt x="173" y="25"/>
                </a:lnTo>
                <a:lnTo>
                  <a:pt x="175" y="25"/>
                </a:lnTo>
                <a:lnTo>
                  <a:pt x="175" y="25"/>
                </a:lnTo>
                <a:lnTo>
                  <a:pt x="175" y="28"/>
                </a:lnTo>
                <a:lnTo>
                  <a:pt x="175" y="30"/>
                </a:lnTo>
                <a:lnTo>
                  <a:pt x="175" y="30"/>
                </a:lnTo>
                <a:lnTo>
                  <a:pt x="159" y="30"/>
                </a:lnTo>
                <a:lnTo>
                  <a:pt x="144" y="30"/>
                </a:lnTo>
                <a:lnTo>
                  <a:pt x="131" y="30"/>
                </a:lnTo>
                <a:lnTo>
                  <a:pt x="121" y="30"/>
                </a:lnTo>
                <a:lnTo>
                  <a:pt x="112" y="30"/>
                </a:lnTo>
                <a:lnTo>
                  <a:pt x="105" y="30"/>
                </a:lnTo>
                <a:lnTo>
                  <a:pt x="93" y="30"/>
                </a:lnTo>
                <a:lnTo>
                  <a:pt x="87" y="30"/>
                </a:lnTo>
                <a:lnTo>
                  <a:pt x="83" y="30"/>
                </a:lnTo>
                <a:lnTo>
                  <a:pt x="82" y="30"/>
                </a:lnTo>
                <a:lnTo>
                  <a:pt x="82" y="30"/>
                </a:lnTo>
                <a:lnTo>
                  <a:pt x="82" y="25"/>
                </a:lnTo>
                <a:close/>
                <a:moveTo>
                  <a:pt x="20" y="351"/>
                </a:moveTo>
                <a:lnTo>
                  <a:pt x="20" y="324"/>
                </a:lnTo>
                <a:lnTo>
                  <a:pt x="20" y="298"/>
                </a:lnTo>
                <a:lnTo>
                  <a:pt x="20" y="275"/>
                </a:lnTo>
                <a:lnTo>
                  <a:pt x="20" y="253"/>
                </a:lnTo>
                <a:lnTo>
                  <a:pt x="20" y="233"/>
                </a:lnTo>
                <a:lnTo>
                  <a:pt x="20" y="214"/>
                </a:lnTo>
                <a:lnTo>
                  <a:pt x="20" y="180"/>
                </a:lnTo>
                <a:lnTo>
                  <a:pt x="20" y="151"/>
                </a:lnTo>
                <a:lnTo>
                  <a:pt x="20" y="128"/>
                </a:lnTo>
                <a:lnTo>
                  <a:pt x="20" y="109"/>
                </a:lnTo>
                <a:lnTo>
                  <a:pt x="20" y="93"/>
                </a:lnTo>
                <a:lnTo>
                  <a:pt x="20" y="81"/>
                </a:lnTo>
                <a:lnTo>
                  <a:pt x="20" y="71"/>
                </a:lnTo>
                <a:lnTo>
                  <a:pt x="20" y="65"/>
                </a:lnTo>
                <a:lnTo>
                  <a:pt x="20" y="61"/>
                </a:lnTo>
                <a:lnTo>
                  <a:pt x="20" y="58"/>
                </a:lnTo>
                <a:lnTo>
                  <a:pt x="20" y="57"/>
                </a:lnTo>
                <a:lnTo>
                  <a:pt x="20" y="57"/>
                </a:lnTo>
                <a:lnTo>
                  <a:pt x="57" y="57"/>
                </a:lnTo>
                <a:lnTo>
                  <a:pt x="90" y="57"/>
                </a:lnTo>
                <a:lnTo>
                  <a:pt x="118" y="57"/>
                </a:lnTo>
                <a:lnTo>
                  <a:pt x="143" y="57"/>
                </a:lnTo>
                <a:lnTo>
                  <a:pt x="163" y="57"/>
                </a:lnTo>
                <a:lnTo>
                  <a:pt x="181" y="57"/>
                </a:lnTo>
                <a:lnTo>
                  <a:pt x="194" y="57"/>
                </a:lnTo>
                <a:lnTo>
                  <a:pt x="205" y="57"/>
                </a:lnTo>
                <a:lnTo>
                  <a:pt x="214" y="57"/>
                </a:lnTo>
                <a:lnTo>
                  <a:pt x="220" y="57"/>
                </a:lnTo>
                <a:lnTo>
                  <a:pt x="226" y="57"/>
                </a:lnTo>
                <a:lnTo>
                  <a:pt x="229" y="57"/>
                </a:lnTo>
                <a:lnTo>
                  <a:pt x="231" y="57"/>
                </a:lnTo>
                <a:lnTo>
                  <a:pt x="231" y="57"/>
                </a:lnTo>
                <a:lnTo>
                  <a:pt x="231" y="83"/>
                </a:lnTo>
                <a:lnTo>
                  <a:pt x="231" y="108"/>
                </a:lnTo>
                <a:lnTo>
                  <a:pt x="231" y="131"/>
                </a:lnTo>
                <a:lnTo>
                  <a:pt x="231" y="154"/>
                </a:lnTo>
                <a:lnTo>
                  <a:pt x="231" y="175"/>
                </a:lnTo>
                <a:lnTo>
                  <a:pt x="231" y="193"/>
                </a:lnTo>
                <a:lnTo>
                  <a:pt x="231" y="227"/>
                </a:lnTo>
                <a:lnTo>
                  <a:pt x="231" y="255"/>
                </a:lnTo>
                <a:lnTo>
                  <a:pt x="231" y="279"/>
                </a:lnTo>
                <a:lnTo>
                  <a:pt x="231" y="298"/>
                </a:lnTo>
                <a:lnTo>
                  <a:pt x="231" y="314"/>
                </a:lnTo>
                <a:lnTo>
                  <a:pt x="231" y="326"/>
                </a:lnTo>
                <a:lnTo>
                  <a:pt x="231" y="335"/>
                </a:lnTo>
                <a:lnTo>
                  <a:pt x="231" y="342"/>
                </a:lnTo>
                <a:lnTo>
                  <a:pt x="231" y="346"/>
                </a:lnTo>
                <a:lnTo>
                  <a:pt x="231" y="349"/>
                </a:lnTo>
                <a:lnTo>
                  <a:pt x="231" y="351"/>
                </a:lnTo>
                <a:lnTo>
                  <a:pt x="231" y="351"/>
                </a:lnTo>
                <a:lnTo>
                  <a:pt x="20" y="351"/>
                </a:lnTo>
                <a:close/>
                <a:moveTo>
                  <a:pt x="128" y="428"/>
                </a:moveTo>
                <a:lnTo>
                  <a:pt x="121" y="426"/>
                </a:lnTo>
                <a:lnTo>
                  <a:pt x="114" y="421"/>
                </a:lnTo>
                <a:lnTo>
                  <a:pt x="109" y="413"/>
                </a:lnTo>
                <a:lnTo>
                  <a:pt x="108" y="403"/>
                </a:lnTo>
                <a:lnTo>
                  <a:pt x="109" y="394"/>
                </a:lnTo>
                <a:lnTo>
                  <a:pt x="114" y="389"/>
                </a:lnTo>
                <a:lnTo>
                  <a:pt x="121" y="384"/>
                </a:lnTo>
                <a:lnTo>
                  <a:pt x="128" y="381"/>
                </a:lnTo>
                <a:lnTo>
                  <a:pt x="135" y="384"/>
                </a:lnTo>
                <a:lnTo>
                  <a:pt x="143" y="389"/>
                </a:lnTo>
                <a:lnTo>
                  <a:pt x="147" y="394"/>
                </a:lnTo>
                <a:lnTo>
                  <a:pt x="148" y="403"/>
                </a:lnTo>
                <a:lnTo>
                  <a:pt x="147" y="413"/>
                </a:lnTo>
                <a:lnTo>
                  <a:pt x="143" y="421"/>
                </a:lnTo>
                <a:lnTo>
                  <a:pt x="135" y="426"/>
                </a:lnTo>
                <a:lnTo>
                  <a:pt x="128" y="428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50">
            <a:extLst>
              <a:ext uri="{FF2B5EF4-FFF2-40B4-BE49-F238E27FC236}">
                <a16:creationId xmlns:a16="http://schemas.microsoft.com/office/drawing/2014/main" id="{210C8AC7-7715-8B8C-E1E4-C4F226EC6C70}"/>
              </a:ext>
            </a:extLst>
          </p:cNvPr>
          <p:cNvSpPr>
            <a:spLocks/>
          </p:cNvSpPr>
          <p:nvPr/>
        </p:nvSpPr>
        <p:spPr bwMode="auto">
          <a:xfrm>
            <a:off x="5398594" y="4284866"/>
            <a:ext cx="450133" cy="501080"/>
          </a:xfrm>
          <a:custGeom>
            <a:avLst/>
            <a:gdLst>
              <a:gd name="T0" fmla="*/ 505 w 635"/>
              <a:gd name="T1" fmla="*/ 351 h 629"/>
              <a:gd name="T2" fmla="*/ 480 w 635"/>
              <a:gd name="T3" fmla="*/ 225 h 629"/>
              <a:gd name="T4" fmla="*/ 479 w 635"/>
              <a:gd name="T5" fmla="*/ 224 h 629"/>
              <a:gd name="T6" fmla="*/ 600 w 635"/>
              <a:gd name="T7" fmla="*/ 35 h 629"/>
              <a:gd name="T8" fmla="*/ 406 w 635"/>
              <a:gd name="T9" fmla="*/ 161 h 629"/>
              <a:gd name="T10" fmla="*/ 295 w 635"/>
              <a:gd name="T11" fmla="*/ 141 h 629"/>
              <a:gd name="T12" fmla="*/ 321 w 635"/>
              <a:gd name="T13" fmla="*/ 57 h 629"/>
              <a:gd name="T14" fmla="*/ 217 w 635"/>
              <a:gd name="T15" fmla="*/ 102 h 629"/>
              <a:gd name="T16" fmla="*/ 198 w 635"/>
              <a:gd name="T17" fmla="*/ 124 h 629"/>
              <a:gd name="T18" fmla="*/ 108 w 635"/>
              <a:gd name="T19" fmla="*/ 108 h 629"/>
              <a:gd name="T20" fmla="*/ 47 w 635"/>
              <a:gd name="T21" fmla="*/ 160 h 629"/>
              <a:gd name="T22" fmla="*/ 296 w 635"/>
              <a:gd name="T23" fmla="*/ 274 h 629"/>
              <a:gd name="T24" fmla="*/ 147 w 635"/>
              <a:gd name="T25" fmla="*/ 455 h 629"/>
              <a:gd name="T26" fmla="*/ 137 w 635"/>
              <a:gd name="T27" fmla="*/ 467 h 629"/>
              <a:gd name="T28" fmla="*/ 44 w 635"/>
              <a:gd name="T29" fmla="*/ 429 h 629"/>
              <a:gd name="T30" fmla="*/ 0 w 635"/>
              <a:gd name="T31" fmla="*/ 473 h 629"/>
              <a:gd name="T32" fmla="*/ 99 w 635"/>
              <a:gd name="T33" fmla="*/ 519 h 629"/>
              <a:gd name="T34" fmla="*/ 129 w 635"/>
              <a:gd name="T35" fmla="*/ 549 h 629"/>
              <a:gd name="T36" fmla="*/ 171 w 635"/>
              <a:gd name="T37" fmla="*/ 629 h 629"/>
              <a:gd name="T38" fmla="*/ 212 w 635"/>
              <a:gd name="T39" fmla="*/ 588 h 629"/>
              <a:gd name="T40" fmla="*/ 164 w 635"/>
              <a:gd name="T41" fmla="*/ 493 h 629"/>
              <a:gd name="T42" fmla="*/ 171 w 635"/>
              <a:gd name="T43" fmla="*/ 488 h 629"/>
              <a:gd name="T44" fmla="*/ 364 w 635"/>
              <a:gd name="T45" fmla="*/ 336 h 629"/>
              <a:gd name="T46" fmla="*/ 366 w 635"/>
              <a:gd name="T47" fmla="*/ 339 h 629"/>
              <a:gd name="T48" fmla="*/ 496 w 635"/>
              <a:gd name="T49" fmla="*/ 596 h 629"/>
              <a:gd name="T50" fmla="*/ 542 w 635"/>
              <a:gd name="T51" fmla="*/ 541 h 629"/>
              <a:gd name="T52" fmla="*/ 523 w 635"/>
              <a:gd name="T53" fmla="*/ 446 h 629"/>
              <a:gd name="T54" fmla="*/ 551 w 635"/>
              <a:gd name="T55" fmla="*/ 422 h 629"/>
              <a:gd name="T56" fmla="*/ 596 w 635"/>
              <a:gd name="T57" fmla="*/ 317 h 629"/>
              <a:gd name="T58" fmla="*/ 505 w 635"/>
              <a:gd name="T59" fmla="*/ 351 h 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5" h="629">
                <a:moveTo>
                  <a:pt x="505" y="351"/>
                </a:moveTo>
                <a:lnTo>
                  <a:pt x="480" y="225"/>
                </a:lnTo>
                <a:lnTo>
                  <a:pt x="479" y="224"/>
                </a:lnTo>
                <a:cubicBezTo>
                  <a:pt x="479" y="224"/>
                  <a:pt x="635" y="71"/>
                  <a:pt x="600" y="35"/>
                </a:cubicBezTo>
                <a:cubicBezTo>
                  <a:pt x="565" y="0"/>
                  <a:pt x="406" y="161"/>
                  <a:pt x="406" y="161"/>
                </a:cubicBezTo>
                <a:lnTo>
                  <a:pt x="295" y="141"/>
                </a:lnTo>
                <a:cubicBezTo>
                  <a:pt x="323" y="106"/>
                  <a:pt x="335" y="71"/>
                  <a:pt x="321" y="57"/>
                </a:cubicBezTo>
                <a:cubicBezTo>
                  <a:pt x="305" y="41"/>
                  <a:pt x="258" y="61"/>
                  <a:pt x="217" y="102"/>
                </a:cubicBezTo>
                <a:cubicBezTo>
                  <a:pt x="210" y="109"/>
                  <a:pt x="203" y="117"/>
                  <a:pt x="198" y="124"/>
                </a:cubicBezTo>
                <a:lnTo>
                  <a:pt x="108" y="108"/>
                </a:lnTo>
                <a:lnTo>
                  <a:pt x="47" y="160"/>
                </a:lnTo>
                <a:lnTo>
                  <a:pt x="296" y="274"/>
                </a:lnTo>
                <a:lnTo>
                  <a:pt x="147" y="455"/>
                </a:lnTo>
                <a:cubicBezTo>
                  <a:pt x="144" y="459"/>
                  <a:pt x="140" y="463"/>
                  <a:pt x="137" y="467"/>
                </a:cubicBezTo>
                <a:lnTo>
                  <a:pt x="44" y="429"/>
                </a:lnTo>
                <a:lnTo>
                  <a:pt x="0" y="473"/>
                </a:lnTo>
                <a:lnTo>
                  <a:pt x="99" y="519"/>
                </a:lnTo>
                <a:lnTo>
                  <a:pt x="129" y="549"/>
                </a:lnTo>
                <a:lnTo>
                  <a:pt x="171" y="629"/>
                </a:lnTo>
                <a:lnTo>
                  <a:pt x="212" y="588"/>
                </a:lnTo>
                <a:lnTo>
                  <a:pt x="164" y="493"/>
                </a:lnTo>
                <a:cubicBezTo>
                  <a:pt x="166" y="492"/>
                  <a:pt x="169" y="490"/>
                  <a:pt x="171" y="488"/>
                </a:cubicBezTo>
                <a:lnTo>
                  <a:pt x="364" y="336"/>
                </a:lnTo>
                <a:lnTo>
                  <a:pt x="366" y="339"/>
                </a:lnTo>
                <a:lnTo>
                  <a:pt x="496" y="596"/>
                </a:lnTo>
                <a:lnTo>
                  <a:pt x="542" y="541"/>
                </a:lnTo>
                <a:lnTo>
                  <a:pt x="523" y="446"/>
                </a:lnTo>
                <a:cubicBezTo>
                  <a:pt x="533" y="439"/>
                  <a:pt x="542" y="431"/>
                  <a:pt x="551" y="422"/>
                </a:cubicBezTo>
                <a:cubicBezTo>
                  <a:pt x="593" y="380"/>
                  <a:pt x="613" y="334"/>
                  <a:pt x="596" y="317"/>
                </a:cubicBezTo>
                <a:cubicBezTo>
                  <a:pt x="582" y="302"/>
                  <a:pt x="542" y="317"/>
                  <a:pt x="505" y="351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217CD4E3-9DCC-C9EC-D45E-ED8BE6238FB9}"/>
              </a:ext>
            </a:extLst>
          </p:cNvPr>
          <p:cNvSpPr>
            <a:spLocks noEditPoints="1"/>
          </p:cNvSpPr>
          <p:nvPr/>
        </p:nvSpPr>
        <p:spPr bwMode="auto">
          <a:xfrm>
            <a:off x="5460484" y="2492421"/>
            <a:ext cx="313252" cy="420097"/>
          </a:xfrm>
          <a:custGeom>
            <a:avLst/>
            <a:gdLst>
              <a:gd name="T0" fmla="*/ 108 w 108"/>
              <a:gd name="T1" fmla="*/ 145 h 145"/>
              <a:gd name="T2" fmla="*/ 0 w 108"/>
              <a:gd name="T3" fmla="*/ 145 h 145"/>
              <a:gd name="T4" fmla="*/ 0 w 108"/>
              <a:gd name="T5" fmla="*/ 135 h 145"/>
              <a:gd name="T6" fmla="*/ 13 w 108"/>
              <a:gd name="T7" fmla="*/ 124 h 145"/>
              <a:gd name="T8" fmla="*/ 96 w 108"/>
              <a:gd name="T9" fmla="*/ 124 h 145"/>
              <a:gd name="T10" fmla="*/ 108 w 108"/>
              <a:gd name="T11" fmla="*/ 135 h 145"/>
              <a:gd name="T12" fmla="*/ 108 w 108"/>
              <a:gd name="T13" fmla="*/ 145 h 145"/>
              <a:gd name="T14" fmla="*/ 16 w 108"/>
              <a:gd name="T15" fmla="*/ 116 h 145"/>
              <a:gd name="T16" fmla="*/ 24 w 108"/>
              <a:gd name="T17" fmla="*/ 91 h 145"/>
              <a:gd name="T18" fmla="*/ 85 w 108"/>
              <a:gd name="T19" fmla="*/ 91 h 145"/>
              <a:gd name="T20" fmla="*/ 93 w 108"/>
              <a:gd name="T21" fmla="*/ 116 h 145"/>
              <a:gd name="T22" fmla="*/ 16 w 108"/>
              <a:gd name="T23" fmla="*/ 116 h 145"/>
              <a:gd name="T24" fmla="*/ 28 w 108"/>
              <a:gd name="T25" fmla="*/ 76 h 145"/>
              <a:gd name="T26" fmla="*/ 36 w 108"/>
              <a:gd name="T27" fmla="*/ 51 h 145"/>
              <a:gd name="T28" fmla="*/ 72 w 108"/>
              <a:gd name="T29" fmla="*/ 51 h 145"/>
              <a:gd name="T30" fmla="*/ 80 w 108"/>
              <a:gd name="T31" fmla="*/ 76 h 145"/>
              <a:gd name="T32" fmla="*/ 28 w 108"/>
              <a:gd name="T33" fmla="*/ 76 h 145"/>
              <a:gd name="T34" fmla="*/ 49 w 108"/>
              <a:gd name="T35" fmla="*/ 12 h 145"/>
              <a:gd name="T36" fmla="*/ 60 w 108"/>
              <a:gd name="T37" fmla="*/ 12 h 145"/>
              <a:gd name="T38" fmla="*/ 68 w 108"/>
              <a:gd name="T39" fmla="*/ 36 h 145"/>
              <a:gd name="T40" fmla="*/ 41 w 108"/>
              <a:gd name="T41" fmla="*/ 36 h 145"/>
              <a:gd name="T42" fmla="*/ 49 w 108"/>
              <a:gd name="T43" fmla="*/ 12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" h="145">
                <a:moveTo>
                  <a:pt x="108" y="145"/>
                </a:moveTo>
                <a:cubicBezTo>
                  <a:pt x="0" y="145"/>
                  <a:pt x="0" y="145"/>
                  <a:pt x="0" y="145"/>
                </a:cubicBezTo>
                <a:cubicBezTo>
                  <a:pt x="0" y="135"/>
                  <a:pt x="0" y="135"/>
                  <a:pt x="0" y="135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108" y="135"/>
                  <a:pt x="108" y="135"/>
                  <a:pt x="108" y="135"/>
                </a:cubicBezTo>
                <a:lnTo>
                  <a:pt x="108" y="145"/>
                </a:lnTo>
                <a:close/>
                <a:moveTo>
                  <a:pt x="16" y="116"/>
                </a:moveTo>
                <a:cubicBezTo>
                  <a:pt x="24" y="91"/>
                  <a:pt x="24" y="91"/>
                  <a:pt x="24" y="91"/>
                </a:cubicBezTo>
                <a:cubicBezTo>
                  <a:pt x="85" y="91"/>
                  <a:pt x="85" y="91"/>
                  <a:pt x="85" y="91"/>
                </a:cubicBezTo>
                <a:cubicBezTo>
                  <a:pt x="93" y="116"/>
                  <a:pt x="93" y="116"/>
                  <a:pt x="93" y="116"/>
                </a:cubicBezTo>
                <a:lnTo>
                  <a:pt x="16" y="116"/>
                </a:lnTo>
                <a:close/>
                <a:moveTo>
                  <a:pt x="28" y="76"/>
                </a:moveTo>
                <a:cubicBezTo>
                  <a:pt x="36" y="51"/>
                  <a:pt x="36" y="51"/>
                  <a:pt x="36" y="51"/>
                </a:cubicBezTo>
                <a:cubicBezTo>
                  <a:pt x="72" y="51"/>
                  <a:pt x="72" y="51"/>
                  <a:pt x="72" y="51"/>
                </a:cubicBezTo>
                <a:cubicBezTo>
                  <a:pt x="80" y="76"/>
                  <a:pt x="80" y="76"/>
                  <a:pt x="80" y="76"/>
                </a:cubicBezTo>
                <a:lnTo>
                  <a:pt x="28" y="76"/>
                </a:lnTo>
                <a:close/>
                <a:moveTo>
                  <a:pt x="49" y="12"/>
                </a:moveTo>
                <a:cubicBezTo>
                  <a:pt x="49" y="12"/>
                  <a:pt x="54" y="0"/>
                  <a:pt x="60" y="12"/>
                </a:cubicBezTo>
                <a:cubicBezTo>
                  <a:pt x="68" y="36"/>
                  <a:pt x="68" y="36"/>
                  <a:pt x="68" y="36"/>
                </a:cubicBezTo>
                <a:cubicBezTo>
                  <a:pt x="41" y="36"/>
                  <a:pt x="41" y="36"/>
                  <a:pt x="41" y="36"/>
                </a:cubicBezTo>
                <a:lnTo>
                  <a:pt x="49" y="1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013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5217488" y="1376990"/>
            <a:ext cx="2302296" cy="861742"/>
            <a:chOff x="4498995" y="3084927"/>
            <a:chExt cx="2070218" cy="861742"/>
          </a:xfrm>
        </p:grpSpPr>
        <p:sp>
          <p:nvSpPr>
            <p:cNvPr id="49" name="Round Diagonal Corner Rectangle 48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757727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5241506" y="3115672"/>
              <a:ext cx="1327707" cy="83099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Lesson Elements &amp; Design</a:t>
              </a:r>
            </a:p>
          </p:txBody>
        </p:sp>
        <p:sp>
          <p:nvSpPr>
            <p:cNvPr id="51" name="Freeform 372">
              <a:extLst>
                <a:ext uri="{FF2B5EF4-FFF2-40B4-BE49-F238E27FC236}">
                  <a16:creationId xmlns:a16="http://schemas.microsoft.com/office/drawing/2014/main" id="{E9E89270-E1AC-8302-2EFF-77AF3784B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62766" y="3392764"/>
              <a:ext cx="608269" cy="161036"/>
            </a:xfrm>
            <a:custGeom>
              <a:avLst/>
              <a:gdLst>
                <a:gd name="T0" fmla="*/ 88 w 733"/>
                <a:gd name="T1" fmla="*/ 176 h 176"/>
                <a:gd name="T2" fmla="*/ 0 w 733"/>
                <a:gd name="T3" fmla="*/ 88 h 176"/>
                <a:gd name="T4" fmla="*/ 88 w 733"/>
                <a:gd name="T5" fmla="*/ 0 h 176"/>
                <a:gd name="T6" fmla="*/ 176 w 733"/>
                <a:gd name="T7" fmla="*/ 88 h 176"/>
                <a:gd name="T8" fmla="*/ 88 w 733"/>
                <a:gd name="T9" fmla="*/ 176 h 176"/>
                <a:gd name="T10" fmla="*/ 366 w 733"/>
                <a:gd name="T11" fmla="*/ 176 h 176"/>
                <a:gd name="T12" fmla="*/ 278 w 733"/>
                <a:gd name="T13" fmla="*/ 88 h 176"/>
                <a:gd name="T14" fmla="*/ 366 w 733"/>
                <a:gd name="T15" fmla="*/ 0 h 176"/>
                <a:gd name="T16" fmla="*/ 454 w 733"/>
                <a:gd name="T17" fmla="*/ 88 h 176"/>
                <a:gd name="T18" fmla="*/ 366 w 733"/>
                <a:gd name="T19" fmla="*/ 176 h 176"/>
                <a:gd name="T20" fmla="*/ 645 w 733"/>
                <a:gd name="T21" fmla="*/ 176 h 176"/>
                <a:gd name="T22" fmla="*/ 557 w 733"/>
                <a:gd name="T23" fmla="*/ 88 h 176"/>
                <a:gd name="T24" fmla="*/ 645 w 733"/>
                <a:gd name="T25" fmla="*/ 0 h 176"/>
                <a:gd name="T26" fmla="*/ 733 w 733"/>
                <a:gd name="T27" fmla="*/ 88 h 176"/>
                <a:gd name="T28" fmla="*/ 645 w 733"/>
                <a:gd name="T2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3" h="176">
                  <a:moveTo>
                    <a:pt x="88" y="176"/>
                  </a:moveTo>
                  <a:cubicBezTo>
                    <a:pt x="39" y="176"/>
                    <a:pt x="0" y="137"/>
                    <a:pt x="0" y="88"/>
                  </a:cubicBezTo>
                  <a:cubicBezTo>
                    <a:pt x="0" y="39"/>
                    <a:pt x="39" y="0"/>
                    <a:pt x="88" y="0"/>
                  </a:cubicBezTo>
                  <a:cubicBezTo>
                    <a:pt x="136" y="0"/>
                    <a:pt x="176" y="39"/>
                    <a:pt x="176" y="88"/>
                  </a:cubicBezTo>
                  <a:cubicBezTo>
                    <a:pt x="176" y="137"/>
                    <a:pt x="136" y="176"/>
                    <a:pt x="88" y="176"/>
                  </a:cubicBezTo>
                  <a:close/>
                  <a:moveTo>
                    <a:pt x="366" y="176"/>
                  </a:moveTo>
                  <a:cubicBezTo>
                    <a:pt x="318" y="176"/>
                    <a:pt x="278" y="137"/>
                    <a:pt x="278" y="88"/>
                  </a:cubicBezTo>
                  <a:cubicBezTo>
                    <a:pt x="278" y="39"/>
                    <a:pt x="318" y="0"/>
                    <a:pt x="366" y="0"/>
                  </a:cubicBezTo>
                  <a:cubicBezTo>
                    <a:pt x="415" y="0"/>
                    <a:pt x="454" y="39"/>
                    <a:pt x="454" y="88"/>
                  </a:cubicBezTo>
                  <a:cubicBezTo>
                    <a:pt x="455" y="137"/>
                    <a:pt x="415" y="176"/>
                    <a:pt x="366" y="176"/>
                  </a:cubicBezTo>
                  <a:close/>
                  <a:moveTo>
                    <a:pt x="645" y="176"/>
                  </a:moveTo>
                  <a:cubicBezTo>
                    <a:pt x="597" y="176"/>
                    <a:pt x="557" y="137"/>
                    <a:pt x="557" y="88"/>
                  </a:cubicBezTo>
                  <a:cubicBezTo>
                    <a:pt x="557" y="39"/>
                    <a:pt x="597" y="0"/>
                    <a:pt x="645" y="0"/>
                  </a:cubicBezTo>
                  <a:cubicBezTo>
                    <a:pt x="694" y="0"/>
                    <a:pt x="733" y="39"/>
                    <a:pt x="733" y="88"/>
                  </a:cubicBezTo>
                  <a:cubicBezTo>
                    <a:pt x="733" y="137"/>
                    <a:pt x="694" y="176"/>
                    <a:pt x="645" y="17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5210787" y="2351526"/>
            <a:ext cx="2302296" cy="757727"/>
            <a:chOff x="4498995" y="3084927"/>
            <a:chExt cx="2070218" cy="757727"/>
          </a:xfrm>
        </p:grpSpPr>
        <p:sp>
          <p:nvSpPr>
            <p:cNvPr id="53" name="Round Diagonal Corner Rectangle 46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757727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5241506" y="3115672"/>
              <a:ext cx="132770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Strategy</a:t>
              </a:r>
            </a:p>
            <a:p>
              <a:pPr defTabSz="1450904"/>
              <a:endParaRPr lang="en-US" sz="1600" b="1" dirty="0"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5210787" y="3251713"/>
            <a:ext cx="2302296" cy="757727"/>
            <a:chOff x="4498995" y="3084927"/>
            <a:chExt cx="2070218" cy="757727"/>
          </a:xfrm>
        </p:grpSpPr>
        <p:sp>
          <p:nvSpPr>
            <p:cNvPr id="56" name="Round Diagonal Corner Rectangle 46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757727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5241506" y="3115672"/>
              <a:ext cx="132770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Technology</a:t>
              </a:r>
            </a:p>
            <a:p>
              <a:pPr defTabSz="1450904"/>
              <a:endParaRPr lang="en-US" sz="1600" b="1" dirty="0">
                <a:latin typeface="Lato" panose="020F0502020204030203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8119AF0-0600-1A17-F6FD-92B4F42AB97D}"/>
              </a:ext>
            </a:extLst>
          </p:cNvPr>
          <p:cNvGrpSpPr/>
          <p:nvPr/>
        </p:nvGrpSpPr>
        <p:grpSpPr>
          <a:xfrm>
            <a:off x="5220273" y="4170426"/>
            <a:ext cx="2302296" cy="757727"/>
            <a:chOff x="4498995" y="3084927"/>
            <a:chExt cx="2070218" cy="757727"/>
          </a:xfrm>
        </p:grpSpPr>
        <p:sp>
          <p:nvSpPr>
            <p:cNvPr id="59" name="Round Diagonal Corner Rectangle 46">
              <a:extLst>
                <a:ext uri="{FF2B5EF4-FFF2-40B4-BE49-F238E27FC236}">
                  <a16:creationId xmlns:a16="http://schemas.microsoft.com/office/drawing/2014/main" id="{A4AB756F-8423-16AE-15E4-A0EF7E090DCB}"/>
                </a:ext>
              </a:extLst>
            </p:cNvPr>
            <p:cNvSpPr/>
            <p:nvPr/>
          </p:nvSpPr>
          <p:spPr>
            <a:xfrm>
              <a:off x="4498995" y="3084927"/>
              <a:ext cx="742511" cy="757727"/>
            </a:xfrm>
            <a:prstGeom prst="round2DiagRect">
              <a:avLst/>
            </a:prstGeom>
            <a:noFill/>
            <a:ln w="571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0D0C69A-CAB7-B231-2C53-9531CD64BDAB}"/>
                </a:ext>
              </a:extLst>
            </p:cNvPr>
            <p:cNvSpPr/>
            <p:nvPr/>
          </p:nvSpPr>
          <p:spPr>
            <a:xfrm>
              <a:off x="5241506" y="3115672"/>
              <a:ext cx="1327707" cy="58477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defTabSz="1450904"/>
              <a:r>
                <a:rPr lang="en-US" sz="1600" b="1" dirty="0">
                  <a:latin typeface="Lato" panose="020F0502020204030203" pitchFamily="34" charset="0"/>
                  <a:ea typeface="Open Sans" pitchFamily="34" charset="0"/>
                  <a:cs typeface="Open Sans" pitchFamily="34" charset="0"/>
                </a:rPr>
                <a:t>Learning Intervention</a:t>
              </a:r>
            </a:p>
          </p:txBody>
        </p:sp>
      </p:grpSp>
      <p:sp>
        <p:nvSpPr>
          <p:cNvPr id="62" name="Round Diagonal Corner Rectangle 46">
            <a:extLst>
              <a:ext uri="{FF2B5EF4-FFF2-40B4-BE49-F238E27FC236}">
                <a16:creationId xmlns:a16="http://schemas.microsoft.com/office/drawing/2014/main" id="{5796B663-FE37-ABC0-B7F4-7C19EBF31836}"/>
              </a:ext>
            </a:extLst>
          </p:cNvPr>
          <p:cNvSpPr/>
          <p:nvPr/>
        </p:nvSpPr>
        <p:spPr>
          <a:xfrm>
            <a:off x="9085969" y="3009795"/>
            <a:ext cx="742511" cy="757727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4B29BA1-583C-6F54-5735-E9E190C5F945}"/>
              </a:ext>
            </a:extLst>
          </p:cNvPr>
          <p:cNvSpPr/>
          <p:nvPr/>
        </p:nvSpPr>
        <p:spPr>
          <a:xfrm>
            <a:off x="8843801" y="2661008"/>
            <a:ext cx="1534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1600" b="1" dirty="0"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Assessment</a:t>
            </a:r>
          </a:p>
        </p:txBody>
      </p:sp>
      <p:sp>
        <p:nvSpPr>
          <p:cNvPr id="64" name="Freeform 207">
            <a:extLst>
              <a:ext uri="{FF2B5EF4-FFF2-40B4-BE49-F238E27FC236}">
                <a16:creationId xmlns:a16="http://schemas.microsoft.com/office/drawing/2014/main" id="{41B41389-6BE1-D3D9-BC37-791191AD218C}"/>
              </a:ext>
            </a:extLst>
          </p:cNvPr>
          <p:cNvSpPr>
            <a:spLocks noEditPoints="1"/>
          </p:cNvSpPr>
          <p:nvPr/>
        </p:nvSpPr>
        <p:spPr bwMode="auto">
          <a:xfrm>
            <a:off x="9213466" y="3033595"/>
            <a:ext cx="484106" cy="672240"/>
          </a:xfrm>
          <a:custGeom>
            <a:avLst/>
            <a:gdLst>
              <a:gd name="T0" fmla="*/ 609 w 609"/>
              <a:gd name="T1" fmla="*/ 813 h 813"/>
              <a:gd name="T2" fmla="*/ 0 w 609"/>
              <a:gd name="T3" fmla="*/ 813 h 813"/>
              <a:gd name="T4" fmla="*/ 0 w 609"/>
              <a:gd name="T5" fmla="*/ 102 h 813"/>
              <a:gd name="T6" fmla="*/ 78 w 609"/>
              <a:gd name="T7" fmla="*/ 102 h 813"/>
              <a:gd name="T8" fmla="*/ 102 w 609"/>
              <a:gd name="T9" fmla="*/ 102 h 813"/>
              <a:gd name="T10" fmla="*/ 153 w 609"/>
              <a:gd name="T11" fmla="*/ 102 h 813"/>
              <a:gd name="T12" fmla="*/ 153 w 609"/>
              <a:gd name="T13" fmla="*/ 51 h 813"/>
              <a:gd name="T14" fmla="*/ 232 w 609"/>
              <a:gd name="T15" fmla="*/ 51 h 813"/>
              <a:gd name="T16" fmla="*/ 304 w 609"/>
              <a:gd name="T17" fmla="*/ 0 h 813"/>
              <a:gd name="T18" fmla="*/ 376 w 609"/>
              <a:gd name="T19" fmla="*/ 51 h 813"/>
              <a:gd name="T20" fmla="*/ 456 w 609"/>
              <a:gd name="T21" fmla="*/ 51 h 813"/>
              <a:gd name="T22" fmla="*/ 456 w 609"/>
              <a:gd name="T23" fmla="*/ 102 h 813"/>
              <a:gd name="T24" fmla="*/ 506 w 609"/>
              <a:gd name="T25" fmla="*/ 102 h 813"/>
              <a:gd name="T26" fmla="*/ 525 w 609"/>
              <a:gd name="T27" fmla="*/ 102 h 813"/>
              <a:gd name="T28" fmla="*/ 609 w 609"/>
              <a:gd name="T29" fmla="*/ 102 h 813"/>
              <a:gd name="T30" fmla="*/ 609 w 609"/>
              <a:gd name="T31" fmla="*/ 813 h 813"/>
              <a:gd name="T32" fmla="*/ 456 w 609"/>
              <a:gd name="T33" fmla="*/ 357 h 813"/>
              <a:gd name="T34" fmla="*/ 152 w 609"/>
              <a:gd name="T35" fmla="*/ 357 h 813"/>
              <a:gd name="T36" fmla="*/ 152 w 609"/>
              <a:gd name="T37" fmla="*/ 307 h 813"/>
              <a:gd name="T38" fmla="*/ 456 w 609"/>
              <a:gd name="T39" fmla="*/ 307 h 813"/>
              <a:gd name="T40" fmla="*/ 456 w 609"/>
              <a:gd name="T41" fmla="*/ 357 h 813"/>
              <a:gd name="T42" fmla="*/ 456 w 609"/>
              <a:gd name="T43" fmla="*/ 153 h 813"/>
              <a:gd name="T44" fmla="*/ 456 w 609"/>
              <a:gd name="T45" fmla="*/ 204 h 813"/>
              <a:gd name="T46" fmla="*/ 153 w 609"/>
              <a:gd name="T47" fmla="*/ 204 h 813"/>
              <a:gd name="T48" fmla="*/ 153 w 609"/>
              <a:gd name="T49" fmla="*/ 153 h 813"/>
              <a:gd name="T50" fmla="*/ 102 w 609"/>
              <a:gd name="T51" fmla="*/ 153 h 813"/>
              <a:gd name="T52" fmla="*/ 102 w 609"/>
              <a:gd name="T53" fmla="*/ 153 h 813"/>
              <a:gd name="T54" fmla="*/ 51 w 609"/>
              <a:gd name="T55" fmla="*/ 153 h 813"/>
              <a:gd name="T56" fmla="*/ 51 w 609"/>
              <a:gd name="T57" fmla="*/ 762 h 813"/>
              <a:gd name="T58" fmla="*/ 558 w 609"/>
              <a:gd name="T59" fmla="*/ 762 h 813"/>
              <a:gd name="T60" fmla="*/ 558 w 609"/>
              <a:gd name="T61" fmla="*/ 153 h 813"/>
              <a:gd name="T62" fmla="*/ 506 w 609"/>
              <a:gd name="T63" fmla="*/ 153 h 813"/>
              <a:gd name="T64" fmla="*/ 506 w 609"/>
              <a:gd name="T65" fmla="*/ 153 h 813"/>
              <a:gd name="T66" fmla="*/ 456 w 609"/>
              <a:gd name="T67" fmla="*/ 153 h 813"/>
              <a:gd name="T68" fmla="*/ 456 w 609"/>
              <a:gd name="T69" fmla="*/ 660 h 813"/>
              <a:gd name="T70" fmla="*/ 152 w 609"/>
              <a:gd name="T71" fmla="*/ 660 h 813"/>
              <a:gd name="T72" fmla="*/ 152 w 609"/>
              <a:gd name="T73" fmla="*/ 610 h 813"/>
              <a:gd name="T74" fmla="*/ 456 w 609"/>
              <a:gd name="T75" fmla="*/ 610 h 813"/>
              <a:gd name="T76" fmla="*/ 456 w 609"/>
              <a:gd name="T77" fmla="*/ 660 h 813"/>
              <a:gd name="T78" fmla="*/ 456 w 609"/>
              <a:gd name="T79" fmla="*/ 559 h 813"/>
              <a:gd name="T80" fmla="*/ 152 w 609"/>
              <a:gd name="T81" fmla="*/ 559 h 813"/>
              <a:gd name="T82" fmla="*/ 152 w 609"/>
              <a:gd name="T83" fmla="*/ 508 h 813"/>
              <a:gd name="T84" fmla="*/ 456 w 609"/>
              <a:gd name="T85" fmla="*/ 508 h 813"/>
              <a:gd name="T86" fmla="*/ 456 w 609"/>
              <a:gd name="T87" fmla="*/ 559 h 813"/>
              <a:gd name="T88" fmla="*/ 456 w 609"/>
              <a:gd name="T89" fmla="*/ 457 h 813"/>
              <a:gd name="T90" fmla="*/ 152 w 609"/>
              <a:gd name="T91" fmla="*/ 457 h 813"/>
              <a:gd name="T92" fmla="*/ 152 w 609"/>
              <a:gd name="T93" fmla="*/ 407 h 813"/>
              <a:gd name="T94" fmla="*/ 456 w 609"/>
              <a:gd name="T95" fmla="*/ 407 h 813"/>
              <a:gd name="T96" fmla="*/ 456 w 609"/>
              <a:gd name="T97" fmla="*/ 457 h 813"/>
              <a:gd name="T98" fmla="*/ 204 w 609"/>
              <a:gd name="T99" fmla="*/ 153 h 813"/>
              <a:gd name="T100" fmla="*/ 405 w 609"/>
              <a:gd name="T101" fmla="*/ 153 h 813"/>
              <a:gd name="T102" fmla="*/ 405 w 609"/>
              <a:gd name="T103" fmla="*/ 102 h 813"/>
              <a:gd name="T104" fmla="*/ 330 w 609"/>
              <a:gd name="T105" fmla="*/ 102 h 813"/>
              <a:gd name="T106" fmla="*/ 330 w 609"/>
              <a:gd name="T107" fmla="*/ 77 h 813"/>
              <a:gd name="T108" fmla="*/ 304 w 609"/>
              <a:gd name="T109" fmla="*/ 51 h 813"/>
              <a:gd name="T110" fmla="*/ 279 w 609"/>
              <a:gd name="T111" fmla="*/ 77 h 813"/>
              <a:gd name="T112" fmla="*/ 279 w 609"/>
              <a:gd name="T113" fmla="*/ 102 h 813"/>
              <a:gd name="T114" fmla="*/ 204 w 609"/>
              <a:gd name="T115" fmla="*/ 102 h 813"/>
              <a:gd name="T116" fmla="*/ 204 w 609"/>
              <a:gd name="T117" fmla="*/ 153 h 8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813">
                <a:moveTo>
                  <a:pt x="609" y="813"/>
                </a:moveTo>
                <a:lnTo>
                  <a:pt x="0" y="813"/>
                </a:lnTo>
                <a:lnTo>
                  <a:pt x="0" y="102"/>
                </a:lnTo>
                <a:lnTo>
                  <a:pt x="78" y="102"/>
                </a:lnTo>
                <a:lnTo>
                  <a:pt x="102" y="102"/>
                </a:lnTo>
                <a:lnTo>
                  <a:pt x="153" y="102"/>
                </a:lnTo>
                <a:lnTo>
                  <a:pt x="153" y="51"/>
                </a:lnTo>
                <a:lnTo>
                  <a:pt x="232" y="51"/>
                </a:lnTo>
                <a:cubicBezTo>
                  <a:pt x="243" y="22"/>
                  <a:pt x="271" y="0"/>
                  <a:pt x="304" y="0"/>
                </a:cubicBezTo>
                <a:cubicBezTo>
                  <a:pt x="337" y="0"/>
                  <a:pt x="366" y="22"/>
                  <a:pt x="376" y="51"/>
                </a:cubicBezTo>
                <a:lnTo>
                  <a:pt x="456" y="51"/>
                </a:lnTo>
                <a:lnTo>
                  <a:pt x="456" y="102"/>
                </a:lnTo>
                <a:lnTo>
                  <a:pt x="506" y="102"/>
                </a:lnTo>
                <a:lnTo>
                  <a:pt x="525" y="102"/>
                </a:lnTo>
                <a:lnTo>
                  <a:pt x="609" y="102"/>
                </a:lnTo>
                <a:lnTo>
                  <a:pt x="609" y="813"/>
                </a:lnTo>
                <a:close/>
                <a:moveTo>
                  <a:pt x="456" y="357"/>
                </a:moveTo>
                <a:lnTo>
                  <a:pt x="152" y="357"/>
                </a:lnTo>
                <a:lnTo>
                  <a:pt x="152" y="307"/>
                </a:lnTo>
                <a:lnTo>
                  <a:pt x="456" y="307"/>
                </a:lnTo>
                <a:lnTo>
                  <a:pt x="456" y="357"/>
                </a:lnTo>
                <a:close/>
                <a:moveTo>
                  <a:pt x="456" y="153"/>
                </a:moveTo>
                <a:lnTo>
                  <a:pt x="456" y="204"/>
                </a:lnTo>
                <a:lnTo>
                  <a:pt x="153" y="204"/>
                </a:lnTo>
                <a:lnTo>
                  <a:pt x="153" y="153"/>
                </a:lnTo>
                <a:lnTo>
                  <a:pt x="102" y="153"/>
                </a:lnTo>
                <a:lnTo>
                  <a:pt x="102" y="153"/>
                </a:lnTo>
                <a:lnTo>
                  <a:pt x="51" y="153"/>
                </a:lnTo>
                <a:lnTo>
                  <a:pt x="51" y="762"/>
                </a:lnTo>
                <a:lnTo>
                  <a:pt x="558" y="762"/>
                </a:lnTo>
                <a:lnTo>
                  <a:pt x="558" y="153"/>
                </a:lnTo>
                <a:lnTo>
                  <a:pt x="506" y="153"/>
                </a:lnTo>
                <a:lnTo>
                  <a:pt x="506" y="153"/>
                </a:lnTo>
                <a:lnTo>
                  <a:pt x="456" y="153"/>
                </a:lnTo>
                <a:close/>
                <a:moveTo>
                  <a:pt x="456" y="660"/>
                </a:moveTo>
                <a:lnTo>
                  <a:pt x="152" y="660"/>
                </a:lnTo>
                <a:lnTo>
                  <a:pt x="152" y="610"/>
                </a:lnTo>
                <a:lnTo>
                  <a:pt x="456" y="610"/>
                </a:lnTo>
                <a:lnTo>
                  <a:pt x="456" y="660"/>
                </a:lnTo>
                <a:close/>
                <a:moveTo>
                  <a:pt x="456" y="559"/>
                </a:moveTo>
                <a:lnTo>
                  <a:pt x="152" y="559"/>
                </a:lnTo>
                <a:lnTo>
                  <a:pt x="152" y="508"/>
                </a:lnTo>
                <a:lnTo>
                  <a:pt x="456" y="508"/>
                </a:lnTo>
                <a:lnTo>
                  <a:pt x="456" y="559"/>
                </a:lnTo>
                <a:close/>
                <a:moveTo>
                  <a:pt x="456" y="457"/>
                </a:moveTo>
                <a:lnTo>
                  <a:pt x="152" y="457"/>
                </a:lnTo>
                <a:lnTo>
                  <a:pt x="152" y="407"/>
                </a:lnTo>
                <a:lnTo>
                  <a:pt x="456" y="407"/>
                </a:lnTo>
                <a:lnTo>
                  <a:pt x="456" y="457"/>
                </a:lnTo>
                <a:close/>
                <a:moveTo>
                  <a:pt x="204" y="153"/>
                </a:moveTo>
                <a:lnTo>
                  <a:pt x="405" y="153"/>
                </a:lnTo>
                <a:lnTo>
                  <a:pt x="405" y="102"/>
                </a:lnTo>
                <a:lnTo>
                  <a:pt x="330" y="102"/>
                </a:lnTo>
                <a:lnTo>
                  <a:pt x="330" y="77"/>
                </a:lnTo>
                <a:cubicBezTo>
                  <a:pt x="330" y="63"/>
                  <a:pt x="318" y="51"/>
                  <a:pt x="304" y="51"/>
                </a:cubicBezTo>
                <a:cubicBezTo>
                  <a:pt x="290" y="51"/>
                  <a:pt x="279" y="63"/>
                  <a:pt x="279" y="77"/>
                </a:cubicBezTo>
                <a:lnTo>
                  <a:pt x="279" y="102"/>
                </a:lnTo>
                <a:lnTo>
                  <a:pt x="204" y="102"/>
                </a:lnTo>
                <a:lnTo>
                  <a:pt x="204" y="153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Round Diagonal Corner Rectangle 46">
            <a:extLst>
              <a:ext uri="{FF2B5EF4-FFF2-40B4-BE49-F238E27FC236}">
                <a16:creationId xmlns:a16="http://schemas.microsoft.com/office/drawing/2014/main" id="{5796B663-FE37-ABC0-B7F4-7C19EBF31836}"/>
              </a:ext>
            </a:extLst>
          </p:cNvPr>
          <p:cNvSpPr/>
          <p:nvPr/>
        </p:nvSpPr>
        <p:spPr>
          <a:xfrm>
            <a:off x="11051787" y="2950942"/>
            <a:ext cx="742511" cy="757727"/>
          </a:xfrm>
          <a:prstGeom prst="round2Diag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tx1"/>
              </a:solidFill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24B29BA1-583C-6F54-5735-E9E190C5F945}"/>
              </a:ext>
            </a:extLst>
          </p:cNvPr>
          <p:cNvSpPr/>
          <p:nvPr/>
        </p:nvSpPr>
        <p:spPr>
          <a:xfrm>
            <a:off x="10880087" y="3740961"/>
            <a:ext cx="153475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450904"/>
            <a:r>
              <a:rPr lang="en-US" sz="1600" b="1" dirty="0">
                <a:latin typeface="Lato" panose="020F0502020204030203" pitchFamily="34" charset="0"/>
                <a:ea typeface="Open Sans" pitchFamily="34" charset="0"/>
                <a:cs typeface="Open Sans" pitchFamily="34" charset="0"/>
              </a:rPr>
              <a:t>Next Lesson</a:t>
            </a:r>
          </a:p>
        </p:txBody>
      </p:sp>
      <p:sp>
        <p:nvSpPr>
          <p:cNvPr id="68" name="Freeform 85">
            <a:extLst>
              <a:ext uri="{FF2B5EF4-FFF2-40B4-BE49-F238E27FC236}">
                <a16:creationId xmlns:a16="http://schemas.microsoft.com/office/drawing/2014/main" id="{EB078670-5067-D605-FC28-EA9AAC84FF24}"/>
              </a:ext>
            </a:extLst>
          </p:cNvPr>
          <p:cNvSpPr>
            <a:spLocks noEditPoints="1"/>
          </p:cNvSpPr>
          <p:nvPr/>
        </p:nvSpPr>
        <p:spPr bwMode="auto">
          <a:xfrm>
            <a:off x="11204186" y="3050450"/>
            <a:ext cx="443277" cy="574288"/>
          </a:xfrm>
          <a:custGeom>
            <a:avLst/>
            <a:gdLst>
              <a:gd name="T0" fmla="*/ 183 w 548"/>
              <a:gd name="T1" fmla="*/ 63 h 624"/>
              <a:gd name="T2" fmla="*/ 440 w 548"/>
              <a:gd name="T3" fmla="*/ 63 h 624"/>
              <a:gd name="T4" fmla="*/ 440 w 548"/>
              <a:gd name="T5" fmla="*/ 200 h 624"/>
              <a:gd name="T6" fmla="*/ 183 w 548"/>
              <a:gd name="T7" fmla="*/ 200 h 624"/>
              <a:gd name="T8" fmla="*/ 183 w 548"/>
              <a:gd name="T9" fmla="*/ 63 h 624"/>
              <a:gd name="T10" fmla="*/ 23 w 548"/>
              <a:gd name="T11" fmla="*/ 525 h 624"/>
              <a:gd name="T12" fmla="*/ 1 w 548"/>
              <a:gd name="T13" fmla="*/ 602 h 624"/>
              <a:gd name="T14" fmla="*/ 35 w 548"/>
              <a:gd name="T15" fmla="*/ 602 h 624"/>
              <a:gd name="T16" fmla="*/ 48 w 548"/>
              <a:gd name="T17" fmla="*/ 549 h 624"/>
              <a:gd name="T18" fmla="*/ 75 w 548"/>
              <a:gd name="T19" fmla="*/ 541 h 624"/>
              <a:gd name="T20" fmla="*/ 75 w 548"/>
              <a:gd name="T21" fmla="*/ 610 h 624"/>
              <a:gd name="T22" fmla="*/ 548 w 548"/>
              <a:gd name="T23" fmla="*/ 610 h 624"/>
              <a:gd name="T24" fmla="*/ 548 w 548"/>
              <a:gd name="T25" fmla="*/ 0 h 624"/>
              <a:gd name="T26" fmla="*/ 75 w 548"/>
              <a:gd name="T27" fmla="*/ 0 h 624"/>
              <a:gd name="T28" fmla="*/ 75 w 548"/>
              <a:gd name="T29" fmla="*/ 0 h 624"/>
              <a:gd name="T30" fmla="*/ 23 w 548"/>
              <a:gd name="T31" fmla="*/ 17 h 624"/>
              <a:gd name="T32" fmla="*/ 1 w 548"/>
              <a:gd name="T33" fmla="*/ 94 h 624"/>
              <a:gd name="T34" fmla="*/ 35 w 548"/>
              <a:gd name="T35" fmla="*/ 94 h 624"/>
              <a:gd name="T36" fmla="*/ 48 w 548"/>
              <a:gd name="T37" fmla="*/ 41 h 624"/>
              <a:gd name="T38" fmla="*/ 75 w 548"/>
              <a:gd name="T39" fmla="*/ 33 h 624"/>
              <a:gd name="T40" fmla="*/ 75 w 548"/>
              <a:gd name="T41" fmla="*/ 127 h 624"/>
              <a:gd name="T42" fmla="*/ 23 w 548"/>
              <a:gd name="T43" fmla="*/ 144 h 624"/>
              <a:gd name="T44" fmla="*/ 1 w 548"/>
              <a:gd name="T45" fmla="*/ 221 h 624"/>
              <a:gd name="T46" fmla="*/ 35 w 548"/>
              <a:gd name="T47" fmla="*/ 221 h 624"/>
              <a:gd name="T48" fmla="*/ 48 w 548"/>
              <a:gd name="T49" fmla="*/ 168 h 624"/>
              <a:gd name="T50" fmla="*/ 75 w 548"/>
              <a:gd name="T51" fmla="*/ 160 h 624"/>
              <a:gd name="T52" fmla="*/ 75 w 548"/>
              <a:gd name="T53" fmla="*/ 254 h 624"/>
              <a:gd name="T54" fmla="*/ 23 w 548"/>
              <a:gd name="T55" fmla="*/ 271 h 624"/>
              <a:gd name="T56" fmla="*/ 1 w 548"/>
              <a:gd name="T57" fmla="*/ 348 h 624"/>
              <a:gd name="T58" fmla="*/ 35 w 548"/>
              <a:gd name="T59" fmla="*/ 348 h 624"/>
              <a:gd name="T60" fmla="*/ 48 w 548"/>
              <a:gd name="T61" fmla="*/ 295 h 624"/>
              <a:gd name="T62" fmla="*/ 75 w 548"/>
              <a:gd name="T63" fmla="*/ 287 h 624"/>
              <a:gd name="T64" fmla="*/ 75 w 548"/>
              <a:gd name="T65" fmla="*/ 381 h 624"/>
              <a:gd name="T66" fmla="*/ 23 w 548"/>
              <a:gd name="T67" fmla="*/ 398 h 624"/>
              <a:gd name="T68" fmla="*/ 1 w 548"/>
              <a:gd name="T69" fmla="*/ 475 h 624"/>
              <a:gd name="T70" fmla="*/ 35 w 548"/>
              <a:gd name="T71" fmla="*/ 475 h 624"/>
              <a:gd name="T72" fmla="*/ 48 w 548"/>
              <a:gd name="T73" fmla="*/ 422 h 624"/>
              <a:gd name="T74" fmla="*/ 75 w 548"/>
              <a:gd name="T75" fmla="*/ 414 h 624"/>
              <a:gd name="T76" fmla="*/ 75 w 548"/>
              <a:gd name="T77" fmla="*/ 508 h 624"/>
              <a:gd name="T78" fmla="*/ 23 w 548"/>
              <a:gd name="T79" fmla="*/ 525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48" h="624">
                <a:moveTo>
                  <a:pt x="183" y="63"/>
                </a:moveTo>
                <a:lnTo>
                  <a:pt x="440" y="63"/>
                </a:lnTo>
                <a:lnTo>
                  <a:pt x="440" y="200"/>
                </a:lnTo>
                <a:lnTo>
                  <a:pt x="183" y="200"/>
                </a:lnTo>
                <a:lnTo>
                  <a:pt x="183" y="63"/>
                </a:lnTo>
                <a:close/>
                <a:moveTo>
                  <a:pt x="23" y="525"/>
                </a:moveTo>
                <a:cubicBezTo>
                  <a:pt x="2" y="546"/>
                  <a:pt x="0" y="574"/>
                  <a:pt x="1" y="602"/>
                </a:cubicBezTo>
                <a:cubicBezTo>
                  <a:pt x="2" y="624"/>
                  <a:pt x="36" y="624"/>
                  <a:pt x="35" y="602"/>
                </a:cubicBezTo>
                <a:cubicBezTo>
                  <a:pt x="34" y="585"/>
                  <a:pt x="32" y="561"/>
                  <a:pt x="48" y="549"/>
                </a:cubicBezTo>
                <a:cubicBezTo>
                  <a:pt x="56" y="543"/>
                  <a:pt x="65" y="541"/>
                  <a:pt x="75" y="541"/>
                </a:cubicBezTo>
                <a:lnTo>
                  <a:pt x="75" y="610"/>
                </a:lnTo>
                <a:lnTo>
                  <a:pt x="548" y="610"/>
                </a:lnTo>
                <a:lnTo>
                  <a:pt x="548" y="0"/>
                </a:lnTo>
                <a:lnTo>
                  <a:pt x="75" y="0"/>
                </a:lnTo>
                <a:lnTo>
                  <a:pt x="75" y="0"/>
                </a:lnTo>
                <a:cubicBezTo>
                  <a:pt x="56" y="0"/>
                  <a:pt x="37" y="4"/>
                  <a:pt x="23" y="17"/>
                </a:cubicBezTo>
                <a:cubicBezTo>
                  <a:pt x="2" y="38"/>
                  <a:pt x="0" y="66"/>
                  <a:pt x="1" y="94"/>
                </a:cubicBezTo>
                <a:cubicBezTo>
                  <a:pt x="2" y="116"/>
                  <a:pt x="36" y="116"/>
                  <a:pt x="35" y="94"/>
                </a:cubicBezTo>
                <a:cubicBezTo>
                  <a:pt x="34" y="77"/>
                  <a:pt x="32" y="53"/>
                  <a:pt x="48" y="41"/>
                </a:cubicBezTo>
                <a:cubicBezTo>
                  <a:pt x="56" y="35"/>
                  <a:pt x="65" y="33"/>
                  <a:pt x="75" y="33"/>
                </a:cubicBezTo>
                <a:lnTo>
                  <a:pt x="75" y="127"/>
                </a:lnTo>
                <a:cubicBezTo>
                  <a:pt x="56" y="127"/>
                  <a:pt x="37" y="131"/>
                  <a:pt x="23" y="144"/>
                </a:cubicBezTo>
                <a:cubicBezTo>
                  <a:pt x="2" y="165"/>
                  <a:pt x="0" y="193"/>
                  <a:pt x="1" y="221"/>
                </a:cubicBezTo>
                <a:cubicBezTo>
                  <a:pt x="2" y="243"/>
                  <a:pt x="36" y="243"/>
                  <a:pt x="35" y="221"/>
                </a:cubicBezTo>
                <a:cubicBezTo>
                  <a:pt x="34" y="204"/>
                  <a:pt x="32" y="180"/>
                  <a:pt x="48" y="168"/>
                </a:cubicBezTo>
                <a:cubicBezTo>
                  <a:pt x="56" y="162"/>
                  <a:pt x="65" y="160"/>
                  <a:pt x="75" y="160"/>
                </a:cubicBezTo>
                <a:lnTo>
                  <a:pt x="75" y="254"/>
                </a:lnTo>
                <a:cubicBezTo>
                  <a:pt x="56" y="254"/>
                  <a:pt x="37" y="258"/>
                  <a:pt x="23" y="271"/>
                </a:cubicBezTo>
                <a:cubicBezTo>
                  <a:pt x="2" y="292"/>
                  <a:pt x="0" y="320"/>
                  <a:pt x="1" y="348"/>
                </a:cubicBezTo>
                <a:cubicBezTo>
                  <a:pt x="2" y="370"/>
                  <a:pt x="36" y="370"/>
                  <a:pt x="35" y="348"/>
                </a:cubicBezTo>
                <a:cubicBezTo>
                  <a:pt x="34" y="331"/>
                  <a:pt x="32" y="307"/>
                  <a:pt x="48" y="295"/>
                </a:cubicBezTo>
                <a:cubicBezTo>
                  <a:pt x="56" y="289"/>
                  <a:pt x="65" y="287"/>
                  <a:pt x="75" y="287"/>
                </a:cubicBezTo>
                <a:lnTo>
                  <a:pt x="75" y="381"/>
                </a:lnTo>
                <a:cubicBezTo>
                  <a:pt x="56" y="381"/>
                  <a:pt x="37" y="385"/>
                  <a:pt x="23" y="398"/>
                </a:cubicBezTo>
                <a:cubicBezTo>
                  <a:pt x="2" y="419"/>
                  <a:pt x="0" y="447"/>
                  <a:pt x="1" y="475"/>
                </a:cubicBezTo>
                <a:cubicBezTo>
                  <a:pt x="2" y="497"/>
                  <a:pt x="36" y="497"/>
                  <a:pt x="35" y="475"/>
                </a:cubicBezTo>
                <a:cubicBezTo>
                  <a:pt x="34" y="458"/>
                  <a:pt x="32" y="434"/>
                  <a:pt x="48" y="422"/>
                </a:cubicBezTo>
                <a:cubicBezTo>
                  <a:pt x="56" y="416"/>
                  <a:pt x="65" y="414"/>
                  <a:pt x="75" y="414"/>
                </a:cubicBezTo>
                <a:lnTo>
                  <a:pt x="75" y="508"/>
                </a:lnTo>
                <a:cubicBezTo>
                  <a:pt x="56" y="508"/>
                  <a:pt x="37" y="512"/>
                  <a:pt x="23" y="525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5: Recommendations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10651067" y="6524625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E8C4CF4F-2ECB-4C54-9552-FB58A436033C}" type="slidenum">
              <a:rPr 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3DC215-CE29-E5F4-F70A-AA3C71653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587" y="841248"/>
            <a:ext cx="11723852" cy="4743450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STRATEGIC</a:t>
            </a:r>
          </a:p>
          <a:p>
            <a:pPr marL="0" indent="0">
              <a:buNone/>
            </a:pPr>
            <a:endParaRPr lang="en-US" sz="1400" u="sng" dirty="0"/>
          </a:p>
          <a:p>
            <a:pPr marL="457200" indent="-457200">
              <a:buAutoNum type="arabicPeriod"/>
            </a:pPr>
            <a:r>
              <a:rPr lang="en-US" b="0" u="sng" dirty="0"/>
              <a:t>Digital-Data Highway for optimized training</a:t>
            </a:r>
            <a:r>
              <a:rPr lang="en-US" b="0" dirty="0"/>
              <a:t>: Combine efforts across USAF, OSD, Research, Technology, Data Analysis using Learning Engineering practices to create the DDH</a:t>
            </a:r>
          </a:p>
          <a:p>
            <a:pPr marL="457200" indent="-457200">
              <a:buAutoNum type="arabicPeriod"/>
            </a:pPr>
            <a:r>
              <a:rPr lang="en-US" b="0" u="sng" dirty="0"/>
              <a:t>Chief Training Officer</a:t>
            </a:r>
            <a:r>
              <a:rPr lang="en-US" b="0" dirty="0"/>
              <a:t>: Science, Technology, Research, and Design Coordinator for training modernization</a:t>
            </a:r>
          </a:p>
          <a:p>
            <a:pPr marL="461963" indent="-461963">
              <a:buAutoNum type="arabicPeriod" startAt="3"/>
            </a:pPr>
            <a:endParaRPr lang="en-US" sz="1800" b="0" dirty="0"/>
          </a:p>
          <a:p>
            <a:pPr marL="461963" indent="-461963">
              <a:buAutoNum type="arabicPeriod" startAt="3"/>
            </a:pP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629912886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15697</TotalTime>
  <Words>712</Words>
  <Application>Microsoft Office PowerPoint</Application>
  <PresentationFormat>Widescreen</PresentationFormat>
  <Paragraphs>139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Calibri</vt:lpstr>
      <vt:lpstr>Lato</vt:lpstr>
      <vt:lpstr>Tahoma</vt:lpstr>
      <vt:lpstr>Wingdings</vt:lpstr>
      <vt:lpstr>Blends</vt:lpstr>
      <vt:lpstr>PowerPoint Presentation</vt:lpstr>
      <vt:lpstr>PowerPoint Presentation</vt:lpstr>
      <vt:lpstr>Learning Engineering Methodology</vt:lpstr>
      <vt:lpstr>PowerPoint Presentation</vt:lpstr>
      <vt:lpstr>PowerPoint Presentation</vt:lpstr>
      <vt:lpstr>Step 3: Technology Review</vt:lpstr>
      <vt:lpstr>Step 4A: Framework</vt:lpstr>
      <vt:lpstr>Step 4B: Pathway</vt:lpstr>
      <vt:lpstr>Step 5: Recommendations</vt:lpstr>
      <vt:lpstr>Step 5: Recommendations</vt:lpstr>
      <vt:lpstr>Step 6: Personalized Pathways</vt:lpstr>
      <vt:lpstr>Digital-Data Highway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Walcutt, Jennifer [US]</cp:lastModifiedBy>
  <cp:revision>52</cp:revision>
  <cp:lastPrinted>1601-01-01T00:00:00Z</cp:lastPrinted>
  <dcterms:created xsi:type="dcterms:W3CDTF">2016-03-29T15:29:36Z</dcterms:created>
  <dcterms:modified xsi:type="dcterms:W3CDTF">2024-11-03T16:54:36Z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