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23"/>
  </p:notesMasterIdLst>
  <p:handoutMasterIdLst>
    <p:handoutMasterId r:id="rId24"/>
  </p:handoutMasterIdLst>
  <p:sldIdLst>
    <p:sldId id="289" r:id="rId5"/>
    <p:sldId id="302" r:id="rId6"/>
    <p:sldId id="303" r:id="rId7"/>
    <p:sldId id="315" r:id="rId8"/>
    <p:sldId id="316" r:id="rId9"/>
    <p:sldId id="317" r:id="rId10"/>
    <p:sldId id="318" r:id="rId11"/>
    <p:sldId id="304" r:id="rId12"/>
    <p:sldId id="309" r:id="rId13"/>
    <p:sldId id="313" r:id="rId14"/>
    <p:sldId id="314" r:id="rId15"/>
    <p:sldId id="305" r:id="rId16"/>
    <p:sldId id="311" r:id="rId17"/>
    <p:sldId id="312" r:id="rId18"/>
    <p:sldId id="308" r:id="rId19"/>
    <p:sldId id="310" r:id="rId20"/>
    <p:sldId id="306" r:id="rId21"/>
    <p:sldId id="307" r:id="rId22"/>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31B615-B27C-40C4-D374-72673425E997}" name="Rathore, Ankur                           Export License Required - US Collins" initials="RC" userId="S::e10888714@adxuser.com::27f3f6fa-d6c8-4560-8235-0a9a785851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7E1"/>
    <a:srgbClr val="20C424"/>
    <a:srgbClr val="17CD28"/>
    <a:srgbClr val="00CC00"/>
    <a:srgbClr val="66FF66"/>
    <a:srgbClr val="0066CC"/>
    <a:srgbClr val="CC3300"/>
    <a:srgbClr val="22458A"/>
    <a:srgbClr val="2B56AB"/>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499EE6-C63C-4D6A-BC5D-A436BFBF9FF5}" v="407" dt="2024-10-06T05:48:23.882"/>
  </p1510:revLst>
</p1510:revInfo>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97" autoAdjust="0"/>
  </p:normalViewPr>
  <p:slideViewPr>
    <p:cSldViewPr snapToGrid="0">
      <p:cViewPr varScale="1">
        <p:scale>
          <a:sx n="79" d="100"/>
          <a:sy n="79" d="100"/>
        </p:scale>
        <p:origin x="821" y="77"/>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r>
              <a:rPr lang="en-US" dirty="0"/>
              <a:t>Good morning! I hope everyone’s doing well. I’m Rishabh, and with my colleague Ankur, we’ll be discussing our approach to analyzing visual fidelity in flight simulation using feature mapping.</a:t>
            </a:r>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After preparing two datasets for Feature Matching, we applied an algorithm to real-world and simulator-based images that visually resemble them. We analyzed the Hamming distance to measure similarity between the binary descriptors. We used ORB with Brute Force matching as our primary method for feature extraction and analysis. </a:t>
            </a:r>
            <a:endParaRPr lang="en-US" dirty="0"/>
          </a:p>
          <a:p>
            <a:endParaRPr lang="en-US" dirty="0"/>
          </a:p>
          <a:p>
            <a:r>
              <a:rPr lang="en-US" dirty="0">
                <a:latin typeface="Arial"/>
                <a:cs typeface="Arial"/>
              </a:rPr>
              <a:t>What you see in this image is one of the feature matched results for Hill Air Force Base, Utah. On the right in a Game Engine based flight simulator, and a real-world correspondence on the left. Feature Matching produces numerous results, which are sorted by Hamming distance, with the top 10 selected for visualization here. </a:t>
            </a:r>
            <a:r>
              <a:rPr lang="en-US" sz="1800" dirty="0">
                <a:effectLst/>
                <a:latin typeface="Segoe UI"/>
                <a:cs typeface="Segoe UI"/>
              </a:rPr>
              <a:t>We computed the average Hamming distances and recorded object classes to evaluate contextual accuracy, plotting the data throughout various stages of the pilot's task execution.</a:t>
            </a:r>
            <a:br>
              <a:rPr lang="en-US" sz="1800" dirty="0">
                <a:effectLst/>
                <a:latin typeface="Segoe UI" panose="020B0502040204020203" pitchFamily="34" charset="0"/>
                <a:cs typeface="Segoe UI"/>
              </a:rPr>
            </a:br>
            <a:endParaRPr lang="en-US" dirty="0"/>
          </a:p>
          <a:p>
            <a:r>
              <a:rPr lang="en-US" dirty="0"/>
              <a:t>-----</a:t>
            </a:r>
            <a:r>
              <a:rPr lang="en-US" dirty="0">
                <a:sym typeface="Wingdings" panose="05000000000000000000" pitchFamily="2" charset="2"/>
              </a:rPr>
              <a:t> Rishabh is now going to walk us through the key findings and observations </a:t>
            </a:r>
            <a:r>
              <a:rPr lang="en-US" b="1" dirty="0">
                <a:sym typeface="Wingdings" panose="05000000000000000000" pitchFamily="2" charset="2"/>
              </a:rPr>
              <a:t>(**Hand to Rishabh**)</a:t>
            </a:r>
            <a:endParaRPr lang="en-US" b="1" dirty="0"/>
          </a:p>
          <a:p>
            <a:endParaRPr lang="en-US" dirty="0"/>
          </a:p>
          <a:p>
            <a:r>
              <a:rPr lang="en-US" dirty="0">
                <a:latin typeface="Arial"/>
                <a:cs typeface="Arial"/>
              </a:rPr>
              <a:t>Thanks Ankur. Our study found that Feature Matching yielded significant outputs, with lines connecting corresponding </a:t>
            </a:r>
            <a:r>
              <a:rPr lang="en-US" dirty="0" err="1">
                <a:latin typeface="Arial"/>
                <a:cs typeface="Arial"/>
              </a:rPr>
              <a:t>keypoints</a:t>
            </a:r>
            <a:r>
              <a:rPr lang="en-US" dirty="0">
                <a:latin typeface="Arial"/>
                <a:cs typeface="Arial"/>
              </a:rPr>
              <a:t> between image pairs indicating successful matches. These lines allow for verification of the algorithm's accuracy, visually confirming the correspondence and quality of matches across different views.</a:t>
            </a:r>
            <a:r>
              <a:rPr lang="en-US" sz="1800" dirty="0">
                <a:effectLst/>
                <a:latin typeface="Times New Roman"/>
                <a:ea typeface="Times New Roman" panose="02020603050405020304" pitchFamily="18" charset="0"/>
                <a:cs typeface="Times New Roman"/>
              </a:rPr>
              <a:t> Different colors are used to distinguish between these matches, helping in visualizing the quality and distribution of matches. Red box here represents the class of runway light points.</a:t>
            </a:r>
            <a:br>
              <a:rPr lang="en-US" sz="1800" dirty="0">
                <a:effectLst/>
                <a:latin typeface="Times New Roman" panose="02020603050405020304" pitchFamily="18" charset="0"/>
                <a:ea typeface="Times New Roman" panose="02020603050405020304" pitchFamily="18" charset="0"/>
                <a:cs typeface="Times New Roman"/>
              </a:rPr>
            </a:b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a:p>
        </p:txBody>
      </p:sp>
    </p:spTree>
    <p:extLst>
      <p:ext uri="{BB962C8B-B14F-4D97-AF65-F5344CB8AC3E}">
        <p14:creationId xmlns:p14="http://schemas.microsoft.com/office/powerpoint/2010/main" val="2249876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Here’s the results on the Salt Lake City International Airport database in Utah.</a:t>
            </a:r>
            <a:r>
              <a:rPr lang="en-US" sz="1800">
                <a:effectLst/>
                <a:latin typeface="Times New Roman" panose="02020603050405020304" pitchFamily="18" charset="0"/>
                <a:ea typeface="Times New Roman" panose="02020603050405020304" pitchFamily="18" charset="0"/>
              </a:rPr>
              <a:t> Since the original video was of a commercial airport runway, our matched features started capturing additional classes which in this case is the Runway markings highlighted in violet boxes.</a:t>
            </a:r>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a:p>
        </p:txBody>
      </p:sp>
    </p:spTree>
    <p:extLst>
      <p:ext uri="{BB962C8B-B14F-4D97-AF65-F5344CB8AC3E}">
        <p14:creationId xmlns:p14="http://schemas.microsoft.com/office/powerpoint/2010/main" val="4067634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2000" dirty="0"/>
              <a:t>This chart shows the average Hamming distance, comparing real-world data with the Hill Air Force Base military runway dataset during the Touchdown phase of a low-visibility landing. We identified 32 feature matches, with the top 10 results having Hamming distances below 55.</a:t>
            </a:r>
            <a:endParaRPr 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12</a:t>
            </a:fld>
            <a:endParaRPr lang="en-US">
              <a:solidFill>
                <a:srgbClr val="000000"/>
              </a:solidFill>
            </a:endParaRPr>
          </a:p>
        </p:txBody>
      </p:sp>
    </p:spTree>
    <p:extLst>
      <p:ext uri="{BB962C8B-B14F-4D97-AF65-F5344CB8AC3E}">
        <p14:creationId xmlns:p14="http://schemas.microsoft.com/office/powerpoint/2010/main" val="2250305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This chart presents the average Hamming distance plot for 84 feature matches between the real-world sample set and the commercial runway dataset, with the top 10 results showing Hamming distances under 40 during the Touchdown phase in the same environment conditions.</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13</a:t>
            </a:fld>
            <a:endParaRPr lang="en-US">
              <a:solidFill>
                <a:srgbClr val="000000"/>
              </a:solidFill>
            </a:endParaRPr>
          </a:p>
        </p:txBody>
      </p:sp>
    </p:spTree>
    <p:extLst>
      <p:ext uri="{BB962C8B-B14F-4D97-AF65-F5344CB8AC3E}">
        <p14:creationId xmlns:p14="http://schemas.microsoft.com/office/powerpoint/2010/main" val="1231293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Let's dive into the observations and main takeaways from this work.</a:t>
            </a:r>
            <a:br>
              <a:rPr lang="en-US" dirty="0"/>
            </a:br>
            <a:endParaRPr lang="en-US" dirty="0"/>
          </a:p>
          <a:p>
            <a:pPr marL="285750" indent="-285750">
              <a:buFont typeface="Arial" panose="020B0604020202020204" pitchFamily="34" charset="0"/>
              <a:buChar char="•"/>
            </a:pPr>
            <a:r>
              <a:rPr lang="en-US" dirty="0"/>
              <a:t>When we compared the original landing video to the military runway data, </a:t>
            </a:r>
            <a:r>
              <a:rPr lang="en-US" b="1" dirty="0"/>
              <a:t>only 38% </a:t>
            </a:r>
            <a:r>
              <a:rPr lang="en-US" dirty="0"/>
              <a:t>of the points matched, while the simulated commercial runway data had more matches.</a:t>
            </a:r>
          </a:p>
          <a:p>
            <a:pPr marL="285750" indent="-285750">
              <a:buFont typeface="Arial" panose="020B0604020202020204" pitchFamily="34" charset="0"/>
              <a:buChar char="•"/>
            </a:pPr>
            <a:r>
              <a:rPr lang="en-US" dirty="0"/>
              <a:t>The Salt Lake City runway had </a:t>
            </a:r>
            <a:r>
              <a:rPr lang="en-US" b="1" dirty="0"/>
              <a:t>more top object classes</a:t>
            </a:r>
            <a:r>
              <a:rPr lang="en-US" dirty="0"/>
              <a:t>, such as runway lights and markings, while the Hill Air Force runway primarily featured runway lights.</a:t>
            </a:r>
          </a:p>
          <a:p>
            <a:pPr marL="285750" indent="-285750">
              <a:buFont typeface="Arial" panose="020B0604020202020204" pitchFamily="34" charset="0"/>
              <a:buChar char="•"/>
            </a:pPr>
            <a:r>
              <a:rPr lang="en-US" dirty="0"/>
              <a:t>Integrating AI with object detection could improve accuracy in mapping features into semantic categories for low-visibility landings.</a:t>
            </a:r>
          </a:p>
          <a:p>
            <a:pPr marL="285750" indent="-285750">
              <a:buFont typeface="Arial" panose="020B0604020202020204" pitchFamily="34" charset="0"/>
              <a:buChar char="•"/>
            </a:pPr>
            <a:r>
              <a:rPr lang="en-US" dirty="0"/>
              <a:t>Our hypotheses were validated by achieving a Hamming Distance threshold unique to each phase, with a max of 40 during the Touchdown phase for optimal matches.</a:t>
            </a:r>
          </a:p>
          <a:p>
            <a:pPr marL="285750" indent="-285750">
              <a:buFont typeface="Arial" panose="020B0604020202020204" pitchFamily="34" charset="0"/>
              <a:buChar char="•"/>
            </a:pPr>
            <a:r>
              <a:rPr lang="en-US" dirty="0"/>
              <a:t>The first hypothesis shows that pilots depend on visible features like runway markings and lights, which was confirmed by feature matching during the Touchdown phase.</a:t>
            </a:r>
          </a:p>
          <a:p>
            <a:pPr marL="285750" indent="-285750">
              <a:buFont typeface="Arial" panose="020B0604020202020204" pitchFamily="34" charset="0"/>
              <a:buChar char="•"/>
            </a:pPr>
            <a:r>
              <a:rPr lang="en-US" dirty="0"/>
              <a:t>The second hypothesis suggests these features can be categorized using computer vision algorithms, supported by feature matching connections.</a:t>
            </a:r>
          </a:p>
          <a:p>
            <a:pPr marL="285750" indent="-285750">
              <a:buFont typeface="Arial" panose="020B0604020202020204" pitchFamily="34" charset="0"/>
              <a:buChar char="•"/>
            </a:pPr>
            <a:r>
              <a:rPr lang="en-US" dirty="0"/>
              <a:t>Using a support vector approach, we translated </a:t>
            </a:r>
            <a:r>
              <a:rPr lang="en-US" b="1" dirty="0"/>
              <a:t>subjective visual assessments </a:t>
            </a:r>
            <a:r>
              <a:rPr lang="en-US" dirty="0"/>
              <a:t>into measurable Hamming Distance values, confirming feature match accuracy with the top 10% matches.</a:t>
            </a:r>
          </a:p>
          <a:p>
            <a:pPr marL="285750" indent="-285750">
              <a:buFont typeface="Arial" panose="020B0604020202020204" pitchFamily="34" charset="0"/>
              <a:buChar char="•"/>
            </a:pPr>
            <a:r>
              <a:rPr lang="en-US" dirty="0"/>
              <a:t>Finally, while experienced pilots might use subtle cues like skid marks, Feature Matching didn't account for this class.</a:t>
            </a:r>
          </a:p>
          <a:p>
            <a:pPr eaLnBrk="1" hangingPunct="1">
              <a:spcBef>
                <a:spcPct val="0"/>
              </a:spcBef>
            </a:pPr>
            <a:endParaRPr 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14</a:t>
            </a:fld>
            <a:endParaRPr lang="en-US">
              <a:solidFill>
                <a:srgbClr val="000000"/>
              </a:solidFill>
            </a:endParaRPr>
          </a:p>
        </p:txBody>
      </p:sp>
    </p:spTree>
    <p:extLst>
      <p:ext uri="{BB962C8B-B14F-4D97-AF65-F5344CB8AC3E}">
        <p14:creationId xmlns:p14="http://schemas.microsoft.com/office/powerpoint/2010/main" val="3209484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Let’s talk about the implications of this technique. We’re addressing the problem of visual inconsistencies in Extended Reality flight simulations, which can cause virtual dissonance and cybersickness, leading to symptoms like nausea and dizziness. This further impacts immersion and limits the effectiveness of training.</a:t>
            </a:r>
            <a:br>
              <a:rPr lang="en-US" dirty="0"/>
            </a:br>
            <a:endParaRPr lang="en-US" dirty="0"/>
          </a:p>
          <a:p>
            <a:r>
              <a:rPr lang="en-US" dirty="0"/>
              <a:t>Our solution focuses on identifying key visual objects to reduce dissonance and allows us to compare real-world and simulated scenes, focusing on important elements like terrain, landmarks, and lighting.</a:t>
            </a:r>
            <a:br>
              <a:rPr lang="en-US" dirty="0"/>
            </a:br>
            <a:endParaRPr lang="en-US" dirty="0"/>
          </a:p>
          <a:p>
            <a:r>
              <a:rPr lang="en-US" dirty="0"/>
              <a:t>From a technical standpoint, we use feature matching for a quantitative assessment of simulation accuracy. This method improves terrain generation and texture mapping, offering a cost-effective solution without relying on pilots or expensive hardware. Additionally, this approach supports FAA Level D certification by providing objective analysis of visual accuracy.</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15</a:t>
            </a:fld>
            <a:endParaRPr lang="en-US">
              <a:solidFill>
                <a:srgbClr val="000000"/>
              </a:solidFill>
            </a:endParaRPr>
          </a:p>
        </p:txBody>
      </p:sp>
    </p:spTree>
    <p:extLst>
      <p:ext uri="{BB962C8B-B14F-4D97-AF65-F5344CB8AC3E}">
        <p14:creationId xmlns:p14="http://schemas.microsoft.com/office/powerpoint/2010/main" val="1886612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buFont typeface="Arial" panose="020B0604020202020204" pitchFamily="34" charset="0"/>
              <a:buChar char="•"/>
            </a:pPr>
            <a:r>
              <a:rPr lang="en-US" dirty="0"/>
              <a:t>While Feature Matching is a powerful tool, it does come with some challenges. First, </a:t>
            </a:r>
            <a:r>
              <a:rPr lang="en-US" b="1" dirty="0"/>
              <a:t>computational intensity</a:t>
            </a:r>
            <a:r>
              <a:rPr lang="en-US" dirty="0"/>
              <a:t> is a concern, as it’s resource-heavy, especially with high-resolution images, and requires powerful hardware to achieve real-time results.</a:t>
            </a:r>
          </a:p>
          <a:p>
            <a:pPr marL="285750" indent="-285750">
              <a:buFont typeface="Arial" panose="020B0604020202020204" pitchFamily="34" charset="0"/>
              <a:buChar char="•"/>
            </a:pPr>
            <a:r>
              <a:rPr lang="en-US" dirty="0"/>
              <a:t>Second, it’s </a:t>
            </a:r>
            <a:r>
              <a:rPr lang="en-US" b="1" dirty="0"/>
              <a:t>sensitive to environmental changes</a:t>
            </a:r>
            <a:r>
              <a:rPr lang="en-US" dirty="0"/>
              <a:t> like lighting, weather, or reflections, which can lead to mismatches or false positives during </a:t>
            </a:r>
            <a:r>
              <a:rPr lang="en-US" dirty="0" err="1"/>
              <a:t>keypoint</a:t>
            </a:r>
            <a:r>
              <a:rPr lang="en-US" dirty="0"/>
              <a:t> detection.</a:t>
            </a:r>
          </a:p>
          <a:p>
            <a:pPr marL="285750" indent="-285750">
              <a:buFont typeface="Arial" panose="020B0604020202020204" pitchFamily="34" charset="0"/>
              <a:buChar char="•"/>
            </a:pPr>
            <a:r>
              <a:rPr lang="en-US" dirty="0"/>
              <a:t>Next, </a:t>
            </a:r>
            <a:r>
              <a:rPr lang="en-US" b="1" dirty="0"/>
              <a:t>sensor and image quality</a:t>
            </a:r>
            <a:r>
              <a:rPr lang="en-US" dirty="0"/>
              <a:t> play a big role. Low-resolution images or issues like noise and motion blur can reduce the accuracy of </a:t>
            </a:r>
            <a:r>
              <a:rPr lang="en-US" dirty="0" err="1"/>
              <a:t>keypoint</a:t>
            </a:r>
            <a:r>
              <a:rPr lang="en-US" dirty="0"/>
              <a:t> detection and matching.</a:t>
            </a:r>
          </a:p>
          <a:p>
            <a:pPr marL="285750" indent="-285750">
              <a:buFont typeface="Arial" panose="020B0604020202020204" pitchFamily="34" charset="0"/>
              <a:buChar char="•"/>
            </a:pPr>
            <a:r>
              <a:rPr lang="en-US" b="1" dirty="0"/>
              <a:t>Geometric and scale variations</a:t>
            </a:r>
            <a:r>
              <a:rPr lang="en-US" dirty="0"/>
              <a:t> also present difficulties. Significant distortions or size differences between scenes make precise matching more challenging.</a:t>
            </a:r>
          </a:p>
          <a:p>
            <a:pPr marL="285750" indent="-285750">
              <a:buFont typeface="Arial" panose="020B0604020202020204" pitchFamily="34" charset="0"/>
              <a:buChar char="•"/>
            </a:pPr>
            <a:r>
              <a:rPr lang="en-US" dirty="0"/>
              <a:t>Finally, </a:t>
            </a:r>
            <a:r>
              <a:rPr lang="en-US" b="1" dirty="0"/>
              <a:t>occlusions and dynamic environments</a:t>
            </a:r>
            <a:r>
              <a:rPr lang="en-US" dirty="0"/>
              <a:t> can hinder Feature Matching, as blocked </a:t>
            </a:r>
            <a:r>
              <a:rPr lang="en-US" dirty="0" err="1"/>
              <a:t>keypoints</a:t>
            </a:r>
            <a:r>
              <a:rPr lang="en-US" dirty="0"/>
              <a:t> or rapidly changing scenes introduce complexity, especially in cluttered environments.</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16</a:t>
            </a:fld>
            <a:endParaRPr lang="en-US">
              <a:solidFill>
                <a:srgbClr val="000000"/>
              </a:solidFill>
            </a:endParaRPr>
          </a:p>
        </p:txBody>
      </p:sp>
    </p:spTree>
    <p:extLst>
      <p:ext uri="{BB962C8B-B14F-4D97-AF65-F5344CB8AC3E}">
        <p14:creationId xmlns:p14="http://schemas.microsoft.com/office/powerpoint/2010/main" val="4248044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buFont typeface="Arial" panose="020B0604020202020204" pitchFamily="34" charset="0"/>
              <a:buChar char="•"/>
            </a:pPr>
            <a:r>
              <a:rPr lang="en-US" dirty="0"/>
              <a:t>In conclusion, Visual fidelity analysis is complex due to the vast and non-linear observable space. Unlike behavioral fidelity, visual fidelity requires a more focused, task-based approach. By segmenting tasks, we can simplify the analysis process.</a:t>
            </a:r>
          </a:p>
          <a:p>
            <a:pPr marL="285750" indent="-285750">
              <a:buFont typeface="Arial" panose="020B0604020202020204" pitchFamily="34" charset="0"/>
              <a:buChar char="•"/>
            </a:pPr>
            <a:r>
              <a:rPr lang="en-US" dirty="0"/>
              <a:t>This study also aims to inspire research that operates independently of users and Image Generators, allowing for more objective analysis.</a:t>
            </a:r>
          </a:p>
          <a:p>
            <a:pPr marL="285750" indent="-285750">
              <a:buFont typeface="Arial" panose="020B0604020202020204" pitchFamily="34" charset="0"/>
              <a:buChar char="•"/>
            </a:pPr>
            <a:r>
              <a:rPr lang="en-US" dirty="0"/>
              <a:t>Machine learning plays a key role in this framework, enhancing the process through Feature Matching and neural network-based Feature Maps.</a:t>
            </a:r>
          </a:p>
          <a:p>
            <a:pPr marL="285750" indent="-285750">
              <a:buFont typeface="Arial" panose="020B0604020202020204" pitchFamily="34" charset="0"/>
              <a:buChar char="•"/>
            </a:pPr>
            <a:r>
              <a:rPr lang="en-US" dirty="0"/>
              <a:t>Ultimately, this study is designed to support the military, commercial aviation, and the FAA in improving flight simulator certification methods, advancing how we assess and validate simulation environments.</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17</a:t>
            </a:fld>
            <a:endParaRPr lang="en-US">
              <a:solidFill>
                <a:srgbClr val="000000"/>
              </a:solidFill>
            </a:endParaRPr>
          </a:p>
        </p:txBody>
      </p:sp>
    </p:spTree>
    <p:extLst>
      <p:ext uri="{BB962C8B-B14F-4D97-AF65-F5344CB8AC3E}">
        <p14:creationId xmlns:p14="http://schemas.microsoft.com/office/powerpoint/2010/main" val="3288259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We would like to thank our Simulation and Training team in Salt Lake City and Orlando for their support.</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And with this, we now open the floor to your questions. Thank you!</a:t>
            </a:r>
          </a:p>
          <a:p>
            <a:pPr eaLnBrk="1" hangingPunct="1">
              <a:spcBef>
                <a:spcPct val="0"/>
              </a:spcBef>
            </a:pPr>
            <a:endParaRPr 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18</a:t>
            </a:fld>
            <a:endParaRPr lang="en-US">
              <a:solidFill>
                <a:srgbClr val="000000"/>
              </a:solidFill>
            </a:endParaRPr>
          </a:p>
        </p:txBody>
      </p:sp>
    </p:spTree>
    <p:extLst>
      <p:ext uri="{BB962C8B-B14F-4D97-AF65-F5344CB8AC3E}">
        <p14:creationId xmlns:p14="http://schemas.microsoft.com/office/powerpoint/2010/main" val="391899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quick overview of what we’ll cover today.</a:t>
            </a:r>
          </a:p>
          <a:p>
            <a:br>
              <a:rPr lang="en-US" dirty="0"/>
            </a:br>
            <a:r>
              <a:rPr lang="en-US" dirty="0"/>
              <a:t>We’ll start with our research goal and hypotheses, followed by an explanation of feature matching and how we used it in our analysis. Then, we’ll look at results from two datasets: Hill Air Force Base and Salt Lake City Airport in Utah. After that, we’ll discuss key observations, implications, and limitations of our approach, and wrap up with a conclusion.</a:t>
            </a:r>
          </a:p>
        </p:txBody>
      </p:sp>
      <p:sp>
        <p:nvSpPr>
          <p:cNvPr id="4" name="Slide Number Placeholder 3"/>
          <p:cNvSpPr>
            <a:spLocks noGrp="1"/>
          </p:cNvSpPr>
          <p:nvPr>
            <p:ph type="sldNum" sz="quarter" idx="5"/>
          </p:nvPr>
        </p:nvSpPr>
        <p:spPr/>
        <p:txBody>
          <a:bodyPr/>
          <a:lstStyle/>
          <a:p>
            <a:fld id="{85D9B890-3B6E-417C-BD92-47816D5AB620}" type="slidenum">
              <a:rPr lang="en-US" smtClean="0"/>
              <a:pPr/>
              <a:t>2</a:t>
            </a:fld>
            <a:endParaRPr lang="en-US"/>
          </a:p>
        </p:txBody>
      </p:sp>
    </p:spTree>
    <p:extLst>
      <p:ext uri="{BB962C8B-B14F-4D97-AF65-F5344CB8AC3E}">
        <p14:creationId xmlns:p14="http://schemas.microsoft.com/office/powerpoint/2010/main" val="68575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We began with the goal of using a computer vision technique called</a:t>
            </a:r>
            <a:r>
              <a:rPr lang="en-US" b="1" dirty="0"/>
              <a:t> Feature Matching </a:t>
            </a:r>
            <a:r>
              <a:rPr lang="en-US" dirty="0"/>
              <a:t>to compare visuals from a game engine simulation and real flight data. While there's extensive research on cognitive and behavioral assessments, there’s minimal focus purely on visual fidelity-based techniques. Our aim was to create an Image Generator-agnostic method, avoiding reliance on pilot feedback.</a:t>
            </a:r>
            <a:br>
              <a:rPr lang="en-US" dirty="0"/>
            </a:br>
            <a:endParaRPr lang="en-US" dirty="0"/>
          </a:p>
          <a:p>
            <a:r>
              <a:rPr lang="en-US" dirty="0"/>
              <a:t>We had two main hypotheses: First, that pilots rely on key visual objects belonging to specific classes in critical tasks like landing in low visibility. Second, that we can objectively identify these visual objects using feature matching.</a:t>
            </a:r>
            <a:br>
              <a:rPr lang="en-US" dirty="0"/>
            </a:br>
            <a:endParaRPr lang="en-US" dirty="0"/>
          </a:p>
          <a:p>
            <a:r>
              <a:rPr lang="en-US" dirty="0"/>
              <a:t>By classifying these objects, we can develop a mathematical model to compare image disparities. Ultimately, we want to find out if simulated images can achieve “believability” through objective visual analysis.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800" dirty="0">
              <a:effectLst/>
              <a:latin typeface="Times New Roman" panose="02020603050405020304" pitchFamily="18" charset="0"/>
              <a:sym typeface="Wingdings" panose="05000000000000000000" pitchFamily="2" charset="2"/>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a:effectLst/>
                <a:latin typeface="Times New Roman" panose="02020603050405020304" pitchFamily="18" charset="0"/>
                <a:sym typeface="Wingdings" panose="05000000000000000000" pitchFamily="2" charset="2"/>
              </a:rPr>
              <a:t>------</a:t>
            </a:r>
            <a:r>
              <a:rPr lang="en-US" sz="1800" dirty="0">
                <a:sym typeface="Wingdings" panose="05000000000000000000" pitchFamily="2" charset="2"/>
              </a:rPr>
              <a:t> Next, Ankur is going to talk about feature matching and our methodology (</a:t>
            </a:r>
            <a:r>
              <a:rPr lang="en-US" sz="1800" b="1" dirty="0">
                <a:sym typeface="Wingdings" panose="05000000000000000000" pitchFamily="2" charset="2"/>
              </a:rPr>
              <a:t>**Hand to Ankur**</a:t>
            </a:r>
            <a:r>
              <a:rPr lang="en-US" sz="1800" dirty="0">
                <a:sym typeface="Wingdings" panose="05000000000000000000" pitchFamily="2" charset="2"/>
              </a:rPr>
              <a:t>).</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3</a:t>
            </a:fld>
            <a:endParaRPr lang="en-US">
              <a:solidFill>
                <a:srgbClr val="000000"/>
              </a:solidFill>
            </a:endParaRPr>
          </a:p>
        </p:txBody>
      </p:sp>
    </p:spTree>
    <p:extLst>
      <p:ext uri="{BB962C8B-B14F-4D97-AF65-F5344CB8AC3E}">
        <p14:creationId xmlns:p14="http://schemas.microsoft.com/office/powerpoint/2010/main" val="997694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600" b="0" u="none" dirty="0">
                <a:latin typeface="Arial"/>
                <a:cs typeface="Arial"/>
              </a:rPr>
              <a:t>So, what is Feature Matching? It can be defined in 4 main steps:</a:t>
            </a:r>
          </a:p>
          <a:p>
            <a:pPr eaLnBrk="1" hangingPunct="1"/>
            <a:endParaRPr lang="en-US" sz="1600" b="1" u="sng" dirty="0"/>
          </a:p>
          <a:p>
            <a:r>
              <a:rPr lang="en-US" dirty="0">
                <a:latin typeface="Arial"/>
                <a:cs typeface="Arial"/>
              </a:rPr>
              <a:t>The first </a:t>
            </a:r>
            <a:r>
              <a:rPr lang="en-US" b="0" u="none" dirty="0">
                <a:latin typeface="Arial"/>
                <a:cs typeface="Arial"/>
              </a:rPr>
              <a:t>step is </a:t>
            </a:r>
            <a:r>
              <a:rPr lang="en-US" b="1" u="none" dirty="0" err="1">
                <a:latin typeface="Arial"/>
                <a:cs typeface="Arial"/>
              </a:rPr>
              <a:t>Keypoint</a:t>
            </a:r>
            <a:r>
              <a:rPr lang="en-US" b="1" u="none" dirty="0">
                <a:latin typeface="Arial"/>
                <a:cs typeface="Arial"/>
              </a:rPr>
              <a:t> Detection</a:t>
            </a:r>
            <a:r>
              <a:rPr lang="en-US" u="none" dirty="0">
                <a:latin typeface="Arial"/>
                <a:cs typeface="Arial"/>
              </a:rPr>
              <a:t>.</a:t>
            </a:r>
            <a:r>
              <a:rPr lang="en-US" b="0" u="none" dirty="0">
                <a:latin typeface="Arial"/>
                <a:cs typeface="Arial"/>
              </a:rPr>
              <a:t> </a:t>
            </a:r>
            <a:r>
              <a:rPr lang="en-US" dirty="0" err="1">
                <a:effectLst/>
                <a:latin typeface="Arial"/>
                <a:cs typeface="Arial"/>
              </a:rPr>
              <a:t>Keypoints</a:t>
            </a:r>
            <a:r>
              <a:rPr lang="en-US" dirty="0">
                <a:effectLst/>
                <a:latin typeface="Arial"/>
                <a:cs typeface="Arial"/>
              </a:rPr>
              <a:t> are specific points or </a:t>
            </a:r>
            <a:r>
              <a:rPr lang="en-US" dirty="0">
                <a:latin typeface="Arial"/>
                <a:cs typeface="Arial"/>
              </a:rPr>
              <a:t>areas </a:t>
            </a:r>
            <a:r>
              <a:rPr lang="en-US" dirty="0">
                <a:effectLst/>
                <a:latin typeface="Arial"/>
                <a:cs typeface="Arial"/>
              </a:rPr>
              <a:t>within an image that can be </a:t>
            </a:r>
            <a:r>
              <a:rPr lang="en-US" dirty="0">
                <a:latin typeface="Arial"/>
                <a:cs typeface="Arial"/>
              </a:rPr>
              <a:t>reliably identified </a:t>
            </a:r>
            <a:r>
              <a:rPr lang="en-US" dirty="0">
                <a:effectLst/>
                <a:latin typeface="Arial"/>
                <a:cs typeface="Arial"/>
              </a:rPr>
              <a:t>and are distinctive.</a:t>
            </a:r>
            <a:r>
              <a:rPr lang="en-US" sz="1800" dirty="0">
                <a:latin typeface="Times New Roman"/>
                <a:cs typeface="Times New Roman"/>
              </a:rPr>
              <a:t> </a:t>
            </a:r>
            <a:r>
              <a:rPr lang="en-US" dirty="0">
                <a:effectLst/>
                <a:latin typeface="Arial"/>
                <a:cs typeface="Arial"/>
              </a:rPr>
              <a:t>In computer vision, </a:t>
            </a:r>
            <a:r>
              <a:rPr lang="en-US" dirty="0" err="1">
                <a:latin typeface="Arial"/>
                <a:cs typeface="Arial"/>
              </a:rPr>
              <a:t>keypoints</a:t>
            </a:r>
            <a:r>
              <a:rPr lang="en-US" dirty="0">
                <a:latin typeface="Arial"/>
                <a:cs typeface="Arial"/>
              </a:rPr>
              <a:t> </a:t>
            </a:r>
            <a:r>
              <a:rPr lang="en-US" dirty="0">
                <a:effectLst/>
                <a:latin typeface="Arial"/>
                <a:cs typeface="Arial"/>
              </a:rPr>
              <a:t>are </a:t>
            </a:r>
            <a:r>
              <a:rPr lang="en-US" dirty="0">
                <a:latin typeface="Arial"/>
                <a:cs typeface="Arial"/>
              </a:rPr>
              <a:t>typically detected using methods such as </a:t>
            </a:r>
            <a:r>
              <a:rPr lang="en-US" dirty="0">
                <a:effectLst/>
                <a:latin typeface="Arial"/>
                <a:cs typeface="Arial"/>
              </a:rPr>
              <a:t>Scale-Invariant Feature Transform (</a:t>
            </a:r>
            <a:r>
              <a:rPr lang="en-US" dirty="0">
                <a:latin typeface="Arial"/>
                <a:cs typeface="Arial"/>
              </a:rPr>
              <a:t>SIFT), </a:t>
            </a:r>
            <a:r>
              <a:rPr lang="en-US" dirty="0">
                <a:effectLst/>
                <a:latin typeface="Arial"/>
                <a:cs typeface="Arial"/>
              </a:rPr>
              <a:t>Speeded Up Robust Features (</a:t>
            </a:r>
            <a:r>
              <a:rPr lang="en-US" dirty="0">
                <a:latin typeface="Arial"/>
                <a:cs typeface="Arial"/>
              </a:rPr>
              <a:t>SURF), </a:t>
            </a:r>
            <a:r>
              <a:rPr lang="en-US" dirty="0">
                <a:effectLst/>
                <a:latin typeface="Arial"/>
                <a:cs typeface="Arial"/>
              </a:rPr>
              <a:t>Oriented FAST and Rotated BRIEF (</a:t>
            </a:r>
            <a:r>
              <a:rPr lang="en-US" dirty="0">
                <a:latin typeface="Arial"/>
                <a:cs typeface="Arial"/>
              </a:rPr>
              <a:t>ORB), </a:t>
            </a:r>
            <a:r>
              <a:rPr lang="en-US" dirty="0">
                <a:effectLst/>
                <a:latin typeface="Arial"/>
                <a:cs typeface="Arial"/>
              </a:rPr>
              <a:t>and Features from Accelerated Segment Test (FAST).</a:t>
            </a:r>
            <a:endParaRPr lang="en-US" dirty="0">
              <a:latin typeface="Arial"/>
              <a:cs typeface="Arial"/>
            </a:endParaRPr>
          </a:p>
          <a:p>
            <a:endParaRPr lang="en-US" dirty="0">
              <a:latin typeface="Arial"/>
              <a:cs typeface="Arial"/>
            </a:endParaRPr>
          </a:p>
          <a:p>
            <a:r>
              <a:rPr lang="en-US" dirty="0">
                <a:effectLst/>
                <a:latin typeface="Arial"/>
                <a:cs typeface="Arial"/>
              </a:rPr>
              <a:t>We used ORB for our research.</a:t>
            </a:r>
            <a:endParaRPr lang="en-US" dirty="0">
              <a:latin typeface="Arial"/>
              <a:cs typeface="Arial"/>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4</a:t>
            </a:fld>
            <a:endParaRPr lang="en-US">
              <a:solidFill>
                <a:srgbClr val="000000"/>
              </a:solidFill>
            </a:endParaRPr>
          </a:p>
        </p:txBody>
      </p:sp>
    </p:spTree>
    <p:extLst>
      <p:ext uri="{BB962C8B-B14F-4D97-AF65-F5344CB8AC3E}">
        <p14:creationId xmlns:p14="http://schemas.microsoft.com/office/powerpoint/2010/main" val="618978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a:cs typeface="Arial"/>
              </a:rPr>
              <a:t>The next step </a:t>
            </a:r>
            <a:r>
              <a:rPr lang="en-US" b="0" u="none">
                <a:latin typeface="Arial"/>
                <a:cs typeface="Arial"/>
              </a:rPr>
              <a:t>is </a:t>
            </a:r>
            <a:r>
              <a:rPr lang="en-US" b="1" u="none">
                <a:latin typeface="Arial"/>
                <a:cs typeface="Arial"/>
              </a:rPr>
              <a:t>Feature Description</a:t>
            </a:r>
            <a:r>
              <a:rPr lang="en-US" b="0" u="none">
                <a:latin typeface="Arial"/>
                <a:cs typeface="Arial"/>
              </a:rPr>
              <a:t>.</a:t>
            </a:r>
            <a:r>
              <a:rPr lang="en-US">
                <a:latin typeface="Arial"/>
                <a:cs typeface="Arial"/>
              </a:rPr>
              <a:t> </a:t>
            </a:r>
            <a:r>
              <a:rPr lang="en-US">
                <a:effectLst/>
                <a:latin typeface="Arial"/>
                <a:cs typeface="Arial"/>
              </a:rPr>
              <a:t>After detecting </a:t>
            </a:r>
            <a:r>
              <a:rPr lang="en-US" err="1">
                <a:effectLst/>
                <a:latin typeface="Arial"/>
                <a:cs typeface="Arial"/>
              </a:rPr>
              <a:t>keypoints</a:t>
            </a:r>
            <a:r>
              <a:rPr lang="en-US">
                <a:effectLst/>
                <a:latin typeface="Arial"/>
                <a:cs typeface="Arial"/>
              </a:rPr>
              <a:t>, each </a:t>
            </a:r>
            <a:r>
              <a:rPr lang="en-US" err="1">
                <a:effectLst/>
                <a:latin typeface="Arial"/>
                <a:cs typeface="Arial"/>
              </a:rPr>
              <a:t>keypoint</a:t>
            </a:r>
            <a:r>
              <a:rPr lang="en-US">
                <a:effectLst/>
                <a:latin typeface="Arial"/>
                <a:cs typeface="Arial"/>
              </a:rPr>
              <a:t> is described by a feature vector that captures its local appearance.</a:t>
            </a:r>
            <a:r>
              <a:rPr lang="en-US" sz="1800">
                <a:latin typeface="Times New Roman"/>
                <a:ea typeface="Times New Roman" panose="02020603050405020304" pitchFamily="18" charset="0"/>
                <a:cs typeface="Times New Roman"/>
              </a:rPr>
              <a:t> </a:t>
            </a:r>
            <a:r>
              <a:rPr lang="en-US">
                <a:latin typeface="Arial"/>
                <a:cs typeface="Arial"/>
              </a:rPr>
              <a:t>It's crucial that this </a:t>
            </a:r>
            <a:r>
              <a:rPr lang="en-US">
                <a:effectLst/>
                <a:latin typeface="Arial"/>
                <a:cs typeface="Arial"/>
              </a:rPr>
              <a:t>description </a:t>
            </a:r>
            <a:r>
              <a:rPr lang="en-US">
                <a:latin typeface="Arial"/>
                <a:cs typeface="Arial"/>
              </a:rPr>
              <a:t>remains </a:t>
            </a:r>
            <a:r>
              <a:rPr lang="en-US">
                <a:effectLst/>
                <a:latin typeface="Arial"/>
                <a:cs typeface="Arial"/>
              </a:rPr>
              <a:t>invariant to transformations such as rotation, scale, and changes in </a:t>
            </a:r>
            <a:r>
              <a:rPr lang="en-US">
                <a:latin typeface="Arial"/>
                <a:cs typeface="Arial"/>
              </a:rPr>
              <a:t>lighting</a:t>
            </a:r>
            <a:r>
              <a:rPr lang="en-US">
                <a:effectLst/>
                <a:latin typeface="Arial"/>
                <a:cs typeface="Arial"/>
              </a:rPr>
              <a:t>.</a:t>
            </a:r>
            <a:r>
              <a:rPr lang="en-US" sz="1800">
                <a:latin typeface="Times New Roman"/>
                <a:ea typeface="Times New Roman" panose="02020603050405020304" pitchFamily="18" charset="0"/>
                <a:cs typeface="Times New Roman"/>
              </a:rPr>
              <a:t> </a:t>
            </a:r>
            <a:r>
              <a:rPr lang="en-US">
                <a:effectLst/>
                <a:latin typeface="Arial"/>
                <a:cs typeface="Arial"/>
              </a:rPr>
              <a:t>Descriptor algorithms </a:t>
            </a:r>
            <a:r>
              <a:rPr lang="en-US">
                <a:latin typeface="Arial"/>
                <a:cs typeface="Arial"/>
              </a:rPr>
              <a:t>such as </a:t>
            </a:r>
            <a:r>
              <a:rPr lang="en-US">
                <a:effectLst/>
                <a:latin typeface="Arial"/>
                <a:cs typeface="Arial"/>
              </a:rPr>
              <a:t>SIFT, SURF, ORB, and others </a:t>
            </a:r>
            <a:r>
              <a:rPr lang="en-US">
                <a:latin typeface="Arial"/>
                <a:cs typeface="Arial"/>
              </a:rPr>
              <a:t>compute</a:t>
            </a:r>
            <a:r>
              <a:rPr lang="en-US">
                <a:effectLst/>
                <a:latin typeface="Arial"/>
                <a:cs typeface="Arial"/>
              </a:rPr>
              <a:t> feature vectors based on gradient information, image intensities, or binary patterns</a:t>
            </a:r>
            <a:r>
              <a:rPr lang="en-US">
                <a:latin typeface="Arial"/>
                <a:cs typeface="Arial"/>
              </a:rPr>
              <a:t>.</a:t>
            </a:r>
            <a:br>
              <a:rPr lang="en-US" sz="1600">
                <a:cs typeface="Arial"/>
              </a:rPr>
            </a:br>
            <a:endParaRPr lang="en-US">
              <a:cs typeface="Arial"/>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5</a:t>
            </a:fld>
            <a:endParaRPr lang="en-US">
              <a:solidFill>
                <a:srgbClr val="000000"/>
              </a:solidFill>
            </a:endParaRPr>
          </a:p>
        </p:txBody>
      </p:sp>
    </p:spTree>
    <p:extLst>
      <p:ext uri="{BB962C8B-B14F-4D97-AF65-F5344CB8AC3E}">
        <p14:creationId xmlns:p14="http://schemas.microsoft.com/office/powerpoint/2010/main" val="1389156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atin typeface="Arial"/>
                <a:cs typeface="Arial"/>
              </a:rPr>
              <a:t>The next step is </a:t>
            </a:r>
            <a:r>
              <a:rPr lang="en-US" b="1">
                <a:latin typeface="Arial"/>
                <a:cs typeface="Arial"/>
              </a:rPr>
              <a:t>Matching </a:t>
            </a:r>
            <a:r>
              <a:rPr lang="en-US" b="1" err="1">
                <a:latin typeface="Arial"/>
                <a:cs typeface="Arial"/>
              </a:rPr>
              <a:t>Keypoints</a:t>
            </a:r>
            <a:r>
              <a:rPr lang="en-US">
                <a:latin typeface="Arial"/>
                <a:cs typeface="Arial"/>
              </a:rPr>
              <a:t>. Feature matching involves comparing the feature descriptors of </a:t>
            </a:r>
            <a:r>
              <a:rPr lang="en-US" err="1">
                <a:latin typeface="Arial"/>
                <a:cs typeface="Arial"/>
              </a:rPr>
              <a:t>keypoints</a:t>
            </a:r>
            <a:r>
              <a:rPr lang="en-US">
                <a:latin typeface="Arial"/>
                <a:cs typeface="Arial"/>
              </a:rPr>
              <a:t> from two images to identify corresponding points. Matching is generally performed by measuring the distance between feature vectors using metrics such as Euclidean distance or </a:t>
            </a:r>
            <a:r>
              <a:rPr lang="en-US" b="1">
                <a:latin typeface="Arial"/>
                <a:cs typeface="Arial"/>
              </a:rPr>
              <a:t>Hamming distance</a:t>
            </a:r>
            <a:r>
              <a:rPr lang="en-US">
                <a:latin typeface="Arial"/>
                <a:cs typeface="Arial"/>
              </a:rPr>
              <a:t>.</a:t>
            </a:r>
            <a:endParaRPr lang="en-US"/>
          </a:p>
          <a:p>
            <a:pPr eaLnBrk="1" hangingPunct="1">
              <a:defRPr/>
            </a:pPr>
            <a:endParaRPr lang="en-US">
              <a:latin typeface="Times New Roman" panose="02020603050405020304" pitchFamily="18" charset="0"/>
              <a:ea typeface="Times New Roman" panose="02020603050405020304" pitchFamily="18" charset="0"/>
              <a:cs typeface="Times New Roman" panose="02020603050405020304" pitchFamily="18" charset="0"/>
            </a:endParaRPr>
          </a:p>
          <a:p>
            <a:pPr>
              <a:defRPr/>
            </a:pPr>
            <a:r>
              <a:rPr lang="en-US">
                <a:effectLst/>
                <a:latin typeface="Arial"/>
                <a:cs typeface="Arial"/>
              </a:rPr>
              <a:t>We used </a:t>
            </a:r>
            <a:r>
              <a:rPr lang="en-US" b="1">
                <a:effectLst/>
                <a:latin typeface="Arial"/>
                <a:cs typeface="Arial"/>
              </a:rPr>
              <a:t>Hamming Distance</a:t>
            </a:r>
            <a:r>
              <a:rPr lang="en-US">
                <a:effectLst/>
                <a:latin typeface="Arial"/>
                <a:cs typeface="Arial"/>
              </a:rPr>
              <a:t> for our research. In computer vision, the Hamming distance is used to measure the similarity between two binary strings</a:t>
            </a:r>
            <a:r>
              <a:rPr lang="en-US">
                <a:latin typeface="Arial"/>
                <a:cs typeface="Arial"/>
              </a:rPr>
              <a:t>.</a:t>
            </a:r>
            <a:r>
              <a:rPr lang="en-US">
                <a:effectLst/>
                <a:latin typeface="Arial"/>
                <a:cs typeface="Arial"/>
              </a:rPr>
              <a:t> This metric calculates the minimum number of substitutions needed to transform one binary string into another.</a:t>
            </a:r>
            <a:r>
              <a:rPr lang="en-US">
                <a:latin typeface="Arial"/>
                <a:cs typeface="Arial"/>
              </a:rPr>
              <a:t> </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6</a:t>
            </a:fld>
            <a:endParaRPr lang="en-US">
              <a:solidFill>
                <a:srgbClr val="000000"/>
              </a:solidFill>
            </a:endParaRPr>
          </a:p>
        </p:txBody>
      </p:sp>
    </p:spTree>
    <p:extLst>
      <p:ext uri="{BB962C8B-B14F-4D97-AF65-F5344CB8AC3E}">
        <p14:creationId xmlns:p14="http://schemas.microsoft.com/office/powerpoint/2010/main" val="3298481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Arial"/>
                <a:cs typeface="Arial"/>
              </a:rPr>
              <a:t>The final step is </a:t>
            </a:r>
            <a:r>
              <a:rPr lang="en-US" b="1" dirty="0">
                <a:latin typeface="Arial"/>
                <a:cs typeface="Arial"/>
              </a:rPr>
              <a:t>Filtering Matches</a:t>
            </a:r>
            <a:r>
              <a:rPr lang="en-US" dirty="0">
                <a:latin typeface="Arial"/>
                <a:cs typeface="Arial"/>
              </a:rPr>
              <a:t>. Not all </a:t>
            </a:r>
            <a:r>
              <a:rPr lang="en-US" dirty="0" err="1">
                <a:latin typeface="Arial"/>
                <a:cs typeface="Arial"/>
              </a:rPr>
              <a:t>keypoints</a:t>
            </a:r>
            <a:r>
              <a:rPr lang="en-US" dirty="0">
                <a:latin typeface="Arial"/>
                <a:cs typeface="Arial"/>
              </a:rPr>
              <a:t> and their matches are reliable, as outliers may arise from occlusions, noise, or changes in viewpoint. Techniques such as </a:t>
            </a:r>
            <a:r>
              <a:rPr lang="en-US" b="1" dirty="0">
                <a:latin typeface="Arial"/>
                <a:cs typeface="Arial"/>
              </a:rPr>
              <a:t>Random Sample Consensus (RANSAC) </a:t>
            </a:r>
            <a:r>
              <a:rPr lang="en-US" dirty="0">
                <a:latin typeface="Arial"/>
                <a:cs typeface="Arial"/>
              </a:rPr>
              <a:t>are commonly used to eliminate outliers and estimate the transformation model between images.</a:t>
            </a:r>
            <a:endParaRPr 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7</a:t>
            </a:fld>
            <a:endParaRPr lang="en-US">
              <a:solidFill>
                <a:srgbClr val="000000"/>
              </a:solidFill>
            </a:endParaRPr>
          </a:p>
        </p:txBody>
      </p:sp>
    </p:spTree>
    <p:extLst>
      <p:ext uri="{BB962C8B-B14F-4D97-AF65-F5344CB8AC3E}">
        <p14:creationId xmlns:p14="http://schemas.microsoft.com/office/powerpoint/2010/main" val="2940067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To explain our approach, we’ll show how it can be used to evaluate the consistency between real and simulated landing approaches.</a:t>
            </a:r>
            <a:br>
              <a:rPr lang="en-US" dirty="0"/>
            </a:br>
            <a:endParaRPr lang="en-US" dirty="0"/>
          </a:p>
          <a:p>
            <a:r>
              <a:rPr lang="en-US" dirty="0"/>
              <a:t>Our primary aim was to deconstruct the process step by step, </a:t>
            </a:r>
            <a:r>
              <a:rPr lang="en-US" b="0" i="0" dirty="0">
                <a:solidFill>
                  <a:srgbClr val="000000"/>
                </a:solidFill>
                <a:effectLst/>
                <a:highlight>
                  <a:srgbClr val="F4F5F6"/>
                </a:highlight>
                <a:latin typeface="Inter"/>
              </a:rPr>
              <a:t>just like actual pilots would.</a:t>
            </a:r>
            <a:r>
              <a:rPr lang="en-US" dirty="0"/>
              <a:t> This process is divided into </a:t>
            </a:r>
            <a:r>
              <a:rPr lang="en-US" b="1" dirty="0"/>
              <a:t>four key phases</a:t>
            </a:r>
            <a:r>
              <a:rPr lang="en-US" dirty="0"/>
              <a:t>, each involving a specific task that must be completed before moving to the next phase, as shown in this figure.</a:t>
            </a:r>
            <a:br>
              <a:rPr lang="en-US" dirty="0"/>
            </a:br>
            <a:endParaRPr lang="en-US" dirty="0"/>
          </a:p>
          <a:p>
            <a:r>
              <a:rPr lang="en-US" dirty="0"/>
              <a:t>At </a:t>
            </a:r>
            <a:r>
              <a:rPr lang="en-US" b="1" dirty="0"/>
              <a:t>Decision Height</a:t>
            </a:r>
            <a:r>
              <a:rPr lang="en-US" dirty="0"/>
              <a:t>, a critical point during an instrument landing approach, the pilot decides whether to continue landing or perform a missed approach.</a:t>
            </a:r>
            <a:br>
              <a:rPr lang="en-US" dirty="0"/>
            </a:br>
            <a:endParaRPr lang="en-US" dirty="0"/>
          </a:p>
          <a:p>
            <a:r>
              <a:rPr lang="en-US" dirty="0"/>
              <a:t>For simplicity, we consider the various types of light points positioned along the runway in our study as a collective entity referred to as </a:t>
            </a:r>
            <a:r>
              <a:rPr lang="en-US" b="1" dirty="0"/>
              <a:t>‘runway lights’</a:t>
            </a:r>
            <a:r>
              <a:rPr lang="en-US" dirty="0"/>
              <a:t>. While each of these runway lights serves a distinct purpose in aiding the landing procedure, classifying these individual lights would require the use of an Object Detection technique based on Artificial Intelligence to assign metadata to the feature-mapped </a:t>
            </a:r>
            <a:r>
              <a:rPr lang="en-US" dirty="0" err="1"/>
              <a:t>keypoints</a:t>
            </a:r>
            <a:r>
              <a:rPr lang="en-US" dirty="0"/>
              <a:t>. However, due to time and resource constraints, we focused exclusively on Feature Matching.</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8</a:t>
            </a:fld>
            <a:endParaRPr lang="en-US">
              <a:solidFill>
                <a:srgbClr val="000000"/>
              </a:solidFill>
            </a:endParaRPr>
          </a:p>
        </p:txBody>
      </p:sp>
    </p:spTree>
    <p:extLst>
      <p:ext uri="{BB962C8B-B14F-4D97-AF65-F5344CB8AC3E}">
        <p14:creationId xmlns:p14="http://schemas.microsoft.com/office/powerpoint/2010/main" val="1487565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Arial"/>
                <a:cs typeface="Arial"/>
              </a:rPr>
              <a:t>Here’s another way to visualize the breakdown of each phase. We will be focusing on the </a:t>
            </a:r>
            <a:r>
              <a:rPr lang="en-US" b="1" dirty="0">
                <a:latin typeface="Arial"/>
                <a:cs typeface="Arial"/>
              </a:rPr>
              <a:t>Touchdown</a:t>
            </a:r>
            <a:r>
              <a:rPr lang="en-US" dirty="0">
                <a:latin typeface="Arial"/>
                <a:cs typeface="Arial"/>
              </a:rPr>
              <a:t> phase. Notice the set of observable features in the rightmost column corresponding to this phase. It includes various types of lights, markings, and tire skid marks on the runway.</a:t>
            </a:r>
          </a:p>
          <a:p>
            <a:pPr eaLnBrk="1" hangingPunct="1">
              <a:spcBef>
                <a:spcPct val="0"/>
              </a:spcBef>
            </a:pPr>
            <a:endParaRPr lang="en-US" dirty="0"/>
          </a:p>
          <a:p>
            <a:pPr eaLnBrk="1" hangingPunct="1">
              <a:spcBef>
                <a:spcPct val="0"/>
              </a:spcBef>
            </a:pPr>
            <a:r>
              <a:rPr lang="en-US" dirty="0">
                <a:latin typeface="Arial"/>
                <a:cs typeface="Arial"/>
              </a:rPr>
              <a:t>This research utilized images from an </a:t>
            </a:r>
            <a:r>
              <a:rPr lang="en-US" b="1" dirty="0">
                <a:latin typeface="Arial"/>
                <a:cs typeface="Arial"/>
              </a:rPr>
              <a:t>Adobe Stock video</a:t>
            </a:r>
            <a:r>
              <a:rPr lang="en-US" dirty="0">
                <a:latin typeface="Arial"/>
                <a:cs typeface="Arial"/>
              </a:rPr>
              <a:t> of a plane landing in fog, alongside images generated from a Game Engine-based Image Generator. This modern approach allowed for detailed simulations of landing conditions, creating two datasets—one for a </a:t>
            </a:r>
            <a:r>
              <a:rPr lang="en-US" b="1" dirty="0">
                <a:latin typeface="Arial"/>
                <a:cs typeface="Arial"/>
              </a:rPr>
              <a:t>military runway</a:t>
            </a:r>
            <a:r>
              <a:rPr lang="en-US" dirty="0">
                <a:latin typeface="Arial"/>
                <a:cs typeface="Arial"/>
              </a:rPr>
              <a:t> (Hill Air Force) and another for a </a:t>
            </a:r>
            <a:r>
              <a:rPr lang="en-US" b="1" dirty="0">
                <a:latin typeface="Arial"/>
                <a:cs typeface="Arial"/>
              </a:rPr>
              <a:t>commercial airport runway</a:t>
            </a:r>
            <a:r>
              <a:rPr lang="en-US" dirty="0">
                <a:latin typeface="Arial"/>
                <a:cs typeface="Arial"/>
              </a:rPr>
              <a:t> (Salt Lake City International). A large set of images were carefully curated to reflect real-world scenarios for effective feature mapping.</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9</a:t>
            </a:fld>
            <a:endParaRPr lang="en-US">
              <a:solidFill>
                <a:srgbClr val="000000"/>
              </a:solidFill>
            </a:endParaRPr>
          </a:p>
        </p:txBody>
      </p:sp>
    </p:spTree>
    <p:extLst>
      <p:ext uri="{BB962C8B-B14F-4D97-AF65-F5344CB8AC3E}">
        <p14:creationId xmlns:p14="http://schemas.microsoft.com/office/powerpoint/2010/main" val="2173848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err="1">
                  <a:latin typeface="Arial"/>
                  <a:cs typeface="Arial"/>
                </a:rPr>
                <a:t>NTSAToday</a:t>
              </a:r>
              <a:endParaRPr lang="en-US" sz="1200" b="1">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a:t>Click to edit Master text styles</a:t>
            </a:r>
          </a:p>
          <a:p>
            <a:pPr lvl="1"/>
            <a:r>
              <a:rPr lang="en-US"/>
              <a:t>Second level</a:t>
            </a:r>
          </a:p>
          <a:p>
            <a:pPr lvl="2"/>
            <a:r>
              <a:rPr lang="en-US"/>
              <a:t>Third level</a:t>
            </a:r>
          </a:p>
        </p:txBody>
      </p:sp>
      <p:sp>
        <p:nvSpPr>
          <p:cNvPr id="5" name="Rectangle 3">
            <a:extLst>
              <a:ext uri="{FF2B5EF4-FFF2-40B4-BE49-F238E27FC236}">
                <a16:creationId xmlns:a16="http://schemas.microsoft.com/office/drawing/2014/main" id="{8AAF4E44-D342-8F43-8501-E1FB4DA18400}"/>
              </a:ext>
            </a:extLst>
          </p:cNvPr>
          <p:cNvSpPr>
            <a:spLocks noGrp="1" noChangeArrowheads="1"/>
          </p:cNvSpPr>
          <p:nvPr>
            <p:ph type="sldNum" sz="quarter" idx="4"/>
          </p:nvPr>
        </p:nvSpPr>
        <p:spPr>
          <a:xfrm>
            <a:off x="10893288" y="6390502"/>
            <a:ext cx="821634" cy="340935"/>
          </a:xfrm>
          <a:prstGeom prst="rect">
            <a:avLst/>
          </a:prstGeom>
        </p:spPr>
        <p:txBody>
          <a:bodyPr/>
          <a:lstStyle>
            <a:lvl1pPr algn="r">
              <a:defRPr sz="1800"/>
            </a:lvl1pPr>
          </a:lstStyle>
          <a:p>
            <a:pPr>
              <a:defRPr/>
            </a:pPr>
            <a:fld id="{D68E8870-17DE-45C4-A8DD-7644B2422933}" type="slidenum">
              <a:rPr lang="en-US" smtClean="0"/>
              <a:pPr>
                <a:defRPr/>
              </a:pPr>
              <a:t>‹#›</a:t>
            </a:fld>
            <a:endParaRPr lang="en-US"/>
          </a:p>
        </p:txBody>
      </p:sp>
    </p:spTree>
    <p:extLst>
      <p:ext uri="{BB962C8B-B14F-4D97-AF65-F5344CB8AC3E}">
        <p14:creationId xmlns:p14="http://schemas.microsoft.com/office/powerpoint/2010/main" val="96498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6">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a:latin typeface="Arial"/>
                  <a:cs typeface="Arial"/>
                </a:rPr>
                <a:t>@IITSEC</a:t>
              </a:r>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err="1">
                  <a:latin typeface="Arial"/>
                  <a:cs typeface="Arial"/>
                </a:rPr>
                <a:t>NTSAToday</a:t>
              </a:r>
              <a:endParaRPr lang="en-US" sz="1200" b="1">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rishabh.kaushik@collins.com"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mailto:ankur.rathore1@collins.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311285" y="1858346"/>
            <a:ext cx="11397225" cy="1229411"/>
          </a:xfrm>
        </p:spPr>
        <p:txBody>
          <a:bodyPr/>
          <a:lstStyle/>
          <a:p>
            <a:r>
              <a:rPr lang="en-US" sz="3600" dirty="0">
                <a:latin typeface="Arial" panose="020B0604020202020204" pitchFamily="34" charset="0"/>
                <a:cs typeface="Arial" panose="020B0604020202020204" pitchFamily="34" charset="0"/>
              </a:rPr>
              <a:t>Analyzing visual fidelity in flight simulation software using Game Engine with Feature Mapping</a:t>
            </a:r>
          </a:p>
        </p:txBody>
      </p:sp>
      <p:sp>
        <p:nvSpPr>
          <p:cNvPr id="10" name="Text Placeholder 9"/>
          <p:cNvSpPr>
            <a:spLocks noGrp="1"/>
          </p:cNvSpPr>
          <p:nvPr>
            <p:ph type="body" sz="quarter" idx="11"/>
          </p:nvPr>
        </p:nvSpPr>
        <p:spPr>
          <a:xfrm>
            <a:off x="1623862" y="4142792"/>
            <a:ext cx="8478838" cy="2229283"/>
          </a:xfrm>
        </p:spPr>
        <p:txBody>
          <a:bodyPr/>
          <a:lstStyle/>
          <a:p>
            <a:pPr eaLnBrk="1" hangingPunct="1"/>
            <a:r>
              <a:rPr lang="en-US" b="0" dirty="0">
                <a:latin typeface="Arial Narrow" pitchFamily="34" charset="0"/>
              </a:rPr>
              <a:t>Presented by: </a:t>
            </a:r>
            <a:r>
              <a:rPr lang="en-US" dirty="0">
                <a:latin typeface="Arial Narrow" pitchFamily="34" charset="0"/>
              </a:rPr>
              <a:t>Rishabh Kaushik, Principal Software Engineer </a:t>
            </a:r>
            <a:br>
              <a:rPr lang="en-US" dirty="0">
                <a:latin typeface="Arial Narrow" pitchFamily="34" charset="0"/>
              </a:rPr>
            </a:br>
            <a:r>
              <a:rPr lang="en-US" b="0" dirty="0">
                <a:latin typeface="Arial Narrow" pitchFamily="34" charset="0"/>
              </a:rPr>
              <a:t>with </a:t>
            </a:r>
            <a:r>
              <a:rPr lang="en-US" dirty="0">
                <a:latin typeface="Arial Narrow" pitchFamily="34" charset="0"/>
              </a:rPr>
              <a:t>Ankur Rathore, Principal Software Engineer</a:t>
            </a:r>
          </a:p>
          <a:p>
            <a:endParaRPr lang="en-US" dirty="0"/>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a:p>
        </p:txBody>
      </p:sp>
      <p:pic>
        <p:nvPicPr>
          <p:cNvPr id="5" name="Picture 4">
            <a:extLst>
              <a:ext uri="{FF2B5EF4-FFF2-40B4-BE49-F238E27FC236}">
                <a16:creationId xmlns:a16="http://schemas.microsoft.com/office/drawing/2014/main" id="{8FE5D194-E04B-C533-33F8-F6CF1BEAB3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7829" y="5014731"/>
            <a:ext cx="4936342" cy="839477"/>
          </a:xfrm>
          <a:prstGeom prst="rect">
            <a:avLst/>
          </a:prstGeom>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Results – Hill Air Force Runway, Utah</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10</a:t>
            </a:fld>
            <a:endParaRPr lang="en-US"/>
          </a:p>
        </p:txBody>
      </p:sp>
      <p:pic>
        <p:nvPicPr>
          <p:cNvPr id="7" name="Picture 6">
            <a:extLst>
              <a:ext uri="{FF2B5EF4-FFF2-40B4-BE49-F238E27FC236}">
                <a16:creationId xmlns:a16="http://schemas.microsoft.com/office/drawing/2014/main" id="{455F206F-5BF6-9CC1-068B-7FF20BE73B35}"/>
              </a:ext>
            </a:extLst>
          </p:cNvPr>
          <p:cNvPicPr>
            <a:picLocks noChangeAspect="1"/>
          </p:cNvPicPr>
          <p:nvPr/>
        </p:nvPicPr>
        <p:blipFill>
          <a:blip r:embed="rId3"/>
          <a:stretch>
            <a:fillRect/>
          </a:stretch>
        </p:blipFill>
        <p:spPr>
          <a:xfrm>
            <a:off x="983373" y="866205"/>
            <a:ext cx="10244131" cy="5422628"/>
          </a:xfrm>
          <a:prstGeom prst="rect">
            <a:avLst/>
          </a:prstGeom>
        </p:spPr>
      </p:pic>
    </p:spTree>
    <p:extLst>
      <p:ext uri="{BB962C8B-B14F-4D97-AF65-F5344CB8AC3E}">
        <p14:creationId xmlns:p14="http://schemas.microsoft.com/office/powerpoint/2010/main" val="3500911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Results – Salt Lake City International Runway, Utah</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11</a:t>
            </a:fld>
            <a:endParaRPr lang="en-US"/>
          </a:p>
        </p:txBody>
      </p:sp>
      <p:pic>
        <p:nvPicPr>
          <p:cNvPr id="4" name="Picture 3">
            <a:extLst>
              <a:ext uri="{FF2B5EF4-FFF2-40B4-BE49-F238E27FC236}">
                <a16:creationId xmlns:a16="http://schemas.microsoft.com/office/drawing/2014/main" id="{3FEE0315-CF12-FB26-5EB3-4CEA9427BED3}"/>
              </a:ext>
            </a:extLst>
          </p:cNvPr>
          <p:cNvPicPr>
            <a:picLocks noChangeAspect="1"/>
          </p:cNvPicPr>
          <p:nvPr/>
        </p:nvPicPr>
        <p:blipFill>
          <a:blip r:embed="rId3"/>
          <a:stretch>
            <a:fillRect/>
          </a:stretch>
        </p:blipFill>
        <p:spPr>
          <a:xfrm>
            <a:off x="1028950" y="872609"/>
            <a:ext cx="10134100" cy="5326251"/>
          </a:xfrm>
          <a:prstGeom prst="rect">
            <a:avLst/>
          </a:prstGeom>
        </p:spPr>
      </p:pic>
    </p:spTree>
    <p:extLst>
      <p:ext uri="{BB962C8B-B14F-4D97-AF65-F5344CB8AC3E}">
        <p14:creationId xmlns:p14="http://schemas.microsoft.com/office/powerpoint/2010/main" val="2932676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Observation - Key Insights Military Runway</a:t>
            </a:r>
          </a:p>
        </p:txBody>
      </p:sp>
      <p:sp>
        <p:nvSpPr>
          <p:cNvPr id="5" name="Slide Number Placeholder 58"/>
          <p:cNvSpPr>
            <a:spLocks noGrp="1"/>
          </p:cNvSpPr>
          <p:nvPr>
            <p:ph type="sldNum" sz="quarter" idx="4"/>
          </p:nvPr>
        </p:nvSpPr>
        <p:spPr bwMode="auto">
          <a:xfrm>
            <a:off x="11084010" y="6402860"/>
            <a:ext cx="541637" cy="3686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12</a:t>
            </a:fld>
            <a:endParaRPr lang="en-US">
              <a:solidFill>
                <a:srgbClr val="000000"/>
              </a:solidFill>
            </a:endParaRPr>
          </a:p>
        </p:txBody>
      </p:sp>
      <p:pic>
        <p:nvPicPr>
          <p:cNvPr id="6" name="Picture 5">
            <a:extLst>
              <a:ext uri="{FF2B5EF4-FFF2-40B4-BE49-F238E27FC236}">
                <a16:creationId xmlns:a16="http://schemas.microsoft.com/office/drawing/2014/main" id="{C88ED8BF-4AF7-776A-93CA-71E15ACB4A01}"/>
              </a:ext>
            </a:extLst>
          </p:cNvPr>
          <p:cNvPicPr>
            <a:picLocks noChangeAspect="1"/>
          </p:cNvPicPr>
          <p:nvPr/>
        </p:nvPicPr>
        <p:blipFill>
          <a:blip r:embed="rId3"/>
          <a:stretch>
            <a:fillRect/>
          </a:stretch>
        </p:blipFill>
        <p:spPr>
          <a:xfrm>
            <a:off x="1381328" y="838690"/>
            <a:ext cx="10590057" cy="5364112"/>
          </a:xfrm>
          <a:prstGeom prst="rect">
            <a:avLst/>
          </a:prstGeom>
        </p:spPr>
      </p:pic>
      <p:sp>
        <p:nvSpPr>
          <p:cNvPr id="7" name="TextBox 6">
            <a:extLst>
              <a:ext uri="{FF2B5EF4-FFF2-40B4-BE49-F238E27FC236}">
                <a16:creationId xmlns:a16="http://schemas.microsoft.com/office/drawing/2014/main" id="{5C32E239-29ED-F175-4BBF-0BDDE1A31088}"/>
              </a:ext>
            </a:extLst>
          </p:cNvPr>
          <p:cNvSpPr txBox="1"/>
          <p:nvPr/>
        </p:nvSpPr>
        <p:spPr>
          <a:xfrm>
            <a:off x="-301557" y="3273552"/>
            <a:ext cx="1926076" cy="707886"/>
          </a:xfrm>
          <a:prstGeom prst="rect">
            <a:avLst/>
          </a:prstGeom>
          <a:noFill/>
        </p:spPr>
        <p:txBody>
          <a:bodyPr wrap="square" rtlCol="0">
            <a:spAutoFit/>
          </a:bodyPr>
          <a:lstStyle/>
          <a:p>
            <a:pPr algn="ctr"/>
            <a:r>
              <a:rPr lang="en-US" sz="2000" b="1" dirty="0">
                <a:highlight>
                  <a:srgbClr val="FFFF00"/>
                </a:highlight>
                <a:latin typeface="Arial" panose="020B0604020202020204" pitchFamily="34" charset="0"/>
                <a:cs typeface="Arial" panose="020B0604020202020204" pitchFamily="34" charset="0"/>
              </a:rPr>
              <a:t>Hamming Distance</a:t>
            </a:r>
          </a:p>
        </p:txBody>
      </p:sp>
      <p:cxnSp>
        <p:nvCxnSpPr>
          <p:cNvPr id="9" name="Straight Arrow Connector 8">
            <a:extLst>
              <a:ext uri="{FF2B5EF4-FFF2-40B4-BE49-F238E27FC236}">
                <a16:creationId xmlns:a16="http://schemas.microsoft.com/office/drawing/2014/main" id="{998133FD-8BB9-6ACC-C961-923D8AB09BBC}"/>
              </a:ext>
            </a:extLst>
          </p:cNvPr>
          <p:cNvCxnSpPr>
            <a:stCxn id="7" idx="0"/>
          </p:cNvCxnSpPr>
          <p:nvPr/>
        </p:nvCxnSpPr>
        <p:spPr bwMode="auto">
          <a:xfrm flipV="1">
            <a:off x="661481" y="1405842"/>
            <a:ext cx="9728" cy="1867710"/>
          </a:xfrm>
          <a:prstGeom prst="straightConnector1">
            <a:avLst/>
          </a:prstGeom>
          <a:solidFill>
            <a:schemeClr val="accent1"/>
          </a:solidFill>
          <a:ln w="38100" cap="flat" cmpd="sng" algn="ctr">
            <a:solidFill>
              <a:schemeClr val="tx1"/>
            </a:solidFill>
            <a:prstDash val="solid"/>
            <a:miter lim="800000"/>
            <a:headEnd type="none" w="med" len="med"/>
            <a:tailEnd type="triangle"/>
          </a:ln>
          <a:effectLst/>
        </p:spPr>
      </p:cxnSp>
      <p:cxnSp>
        <p:nvCxnSpPr>
          <p:cNvPr id="10" name="Straight Arrow Connector 9">
            <a:extLst>
              <a:ext uri="{FF2B5EF4-FFF2-40B4-BE49-F238E27FC236}">
                <a16:creationId xmlns:a16="http://schemas.microsoft.com/office/drawing/2014/main" id="{23E1FBA6-76C2-52BB-6A91-E558E9D54981}"/>
              </a:ext>
            </a:extLst>
          </p:cNvPr>
          <p:cNvCxnSpPr>
            <a:cxnSpLocks/>
          </p:cNvCxnSpPr>
          <p:nvPr/>
        </p:nvCxnSpPr>
        <p:spPr bwMode="auto">
          <a:xfrm>
            <a:off x="651753" y="3981438"/>
            <a:ext cx="0" cy="2117805"/>
          </a:xfrm>
          <a:prstGeom prst="straightConnector1">
            <a:avLst/>
          </a:prstGeom>
          <a:solidFill>
            <a:schemeClr val="accent1"/>
          </a:solidFill>
          <a:ln w="38100" cap="flat" cmpd="sng" algn="ctr">
            <a:solidFill>
              <a:schemeClr val="tx1"/>
            </a:solidFill>
            <a:prstDash val="solid"/>
            <a:miter lim="800000"/>
            <a:headEnd type="none" w="med" len="med"/>
            <a:tailEnd type="triangle"/>
          </a:ln>
          <a:effectLst/>
        </p:spPr>
      </p:cxnSp>
      <p:sp>
        <p:nvSpPr>
          <p:cNvPr id="13" name="TextBox 12">
            <a:extLst>
              <a:ext uri="{FF2B5EF4-FFF2-40B4-BE49-F238E27FC236}">
                <a16:creationId xmlns:a16="http://schemas.microsoft.com/office/drawing/2014/main" id="{20E3B64F-65E0-C47A-7F44-7261992A4FFD}"/>
              </a:ext>
            </a:extLst>
          </p:cNvPr>
          <p:cNvSpPr txBox="1"/>
          <p:nvPr/>
        </p:nvSpPr>
        <p:spPr>
          <a:xfrm>
            <a:off x="5008780" y="6202802"/>
            <a:ext cx="2915055" cy="369332"/>
          </a:xfrm>
          <a:prstGeom prst="rect">
            <a:avLst/>
          </a:prstGeom>
          <a:noFill/>
        </p:spPr>
        <p:txBody>
          <a:bodyPr wrap="square" rtlCol="0">
            <a:spAutoFit/>
          </a:bodyPr>
          <a:lstStyle/>
          <a:p>
            <a:pPr algn="ctr"/>
            <a:r>
              <a:rPr lang="en-US" sz="1800" b="1" dirty="0">
                <a:highlight>
                  <a:srgbClr val="FFFF00"/>
                </a:highlight>
                <a:latin typeface="Arial" panose="020B0604020202020204" pitchFamily="34" charset="0"/>
                <a:cs typeface="Arial" panose="020B0604020202020204" pitchFamily="34" charset="0"/>
              </a:rPr>
              <a:t>Matched Datapoints</a:t>
            </a:r>
          </a:p>
        </p:txBody>
      </p:sp>
      <p:cxnSp>
        <p:nvCxnSpPr>
          <p:cNvPr id="14" name="Straight Arrow Connector 13">
            <a:extLst>
              <a:ext uri="{FF2B5EF4-FFF2-40B4-BE49-F238E27FC236}">
                <a16:creationId xmlns:a16="http://schemas.microsoft.com/office/drawing/2014/main" id="{4B4A73CA-FD39-ADDC-8C5B-CEAA5F73C121}"/>
              </a:ext>
            </a:extLst>
          </p:cNvPr>
          <p:cNvCxnSpPr>
            <a:cxnSpLocks/>
          </p:cNvCxnSpPr>
          <p:nvPr/>
        </p:nvCxnSpPr>
        <p:spPr bwMode="auto">
          <a:xfrm flipH="1" flipV="1">
            <a:off x="1935804" y="6307994"/>
            <a:ext cx="3365770" cy="9282"/>
          </a:xfrm>
          <a:prstGeom prst="straightConnector1">
            <a:avLst/>
          </a:prstGeom>
          <a:solidFill>
            <a:schemeClr val="accent1"/>
          </a:solidFill>
          <a:ln w="28575" cap="flat" cmpd="sng" algn="ctr">
            <a:solidFill>
              <a:schemeClr val="tx1"/>
            </a:solidFill>
            <a:prstDash val="solid"/>
            <a:miter lim="800000"/>
            <a:headEnd type="none" w="med" len="med"/>
            <a:tailEnd type="triangle"/>
          </a:ln>
          <a:effectLst/>
        </p:spPr>
      </p:cxnSp>
      <p:sp>
        <p:nvSpPr>
          <p:cNvPr id="21" name="Rectangle 20">
            <a:extLst>
              <a:ext uri="{FF2B5EF4-FFF2-40B4-BE49-F238E27FC236}">
                <a16:creationId xmlns:a16="http://schemas.microsoft.com/office/drawing/2014/main" id="{10FFB5D1-1726-9CEC-9759-AB2FC11075F3}"/>
              </a:ext>
            </a:extLst>
          </p:cNvPr>
          <p:cNvSpPr/>
          <p:nvPr/>
        </p:nvSpPr>
        <p:spPr bwMode="auto">
          <a:xfrm>
            <a:off x="1963057" y="3200400"/>
            <a:ext cx="2959139" cy="2636196"/>
          </a:xfrm>
          <a:prstGeom prst="rect">
            <a:avLst/>
          </a:prstGeom>
          <a:solidFill>
            <a:srgbClr val="E1F7E1">
              <a:alpha val="30196"/>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cxnSp>
        <p:nvCxnSpPr>
          <p:cNvPr id="17" name="Straight Arrow Connector 16">
            <a:extLst>
              <a:ext uri="{FF2B5EF4-FFF2-40B4-BE49-F238E27FC236}">
                <a16:creationId xmlns:a16="http://schemas.microsoft.com/office/drawing/2014/main" id="{EE9F77FD-F8A0-39AD-453F-4F5EF503C570}"/>
              </a:ext>
            </a:extLst>
          </p:cNvPr>
          <p:cNvCxnSpPr>
            <a:cxnSpLocks/>
          </p:cNvCxnSpPr>
          <p:nvPr/>
        </p:nvCxnSpPr>
        <p:spPr bwMode="auto">
          <a:xfrm flipV="1">
            <a:off x="7631040" y="6288385"/>
            <a:ext cx="4263002" cy="28891"/>
          </a:xfrm>
          <a:prstGeom prst="straightConnector1">
            <a:avLst/>
          </a:prstGeom>
          <a:solidFill>
            <a:schemeClr val="accent1"/>
          </a:solidFill>
          <a:ln w="28575" cap="flat" cmpd="sng" algn="ctr">
            <a:solidFill>
              <a:schemeClr val="tx1"/>
            </a:solidFill>
            <a:prstDash val="solid"/>
            <a:miter lim="800000"/>
            <a:headEnd type="none" w="med" len="med"/>
            <a:tailEnd type="triangle"/>
          </a:ln>
          <a:effectLst/>
        </p:spPr>
      </p:cxnSp>
      <p:cxnSp>
        <p:nvCxnSpPr>
          <p:cNvPr id="23" name="Straight Connector 22">
            <a:extLst>
              <a:ext uri="{FF2B5EF4-FFF2-40B4-BE49-F238E27FC236}">
                <a16:creationId xmlns:a16="http://schemas.microsoft.com/office/drawing/2014/main" id="{A2E40DBE-FDE1-63D5-6326-C4BD7E70F014}"/>
              </a:ext>
            </a:extLst>
          </p:cNvPr>
          <p:cNvCxnSpPr>
            <a:cxnSpLocks/>
          </p:cNvCxnSpPr>
          <p:nvPr/>
        </p:nvCxnSpPr>
        <p:spPr bwMode="auto">
          <a:xfrm>
            <a:off x="1961204" y="3204029"/>
            <a:ext cx="2959139" cy="0"/>
          </a:xfrm>
          <a:prstGeom prst="line">
            <a:avLst/>
          </a:prstGeom>
          <a:solidFill>
            <a:schemeClr val="accent1"/>
          </a:solidFill>
          <a:ln w="28575" cap="flat" cmpd="sng" algn="ctr">
            <a:solidFill>
              <a:srgbClr val="20C424"/>
            </a:solidFill>
            <a:prstDash val="dash"/>
            <a:miter lim="800000"/>
            <a:headEnd type="none" w="med" len="med"/>
            <a:tailEnd type="none" w="med" len="med"/>
          </a:ln>
          <a:effectLst/>
        </p:spPr>
      </p:cxnSp>
      <p:cxnSp>
        <p:nvCxnSpPr>
          <p:cNvPr id="25" name="Straight Connector 24">
            <a:extLst>
              <a:ext uri="{FF2B5EF4-FFF2-40B4-BE49-F238E27FC236}">
                <a16:creationId xmlns:a16="http://schemas.microsoft.com/office/drawing/2014/main" id="{9F1989CA-79A8-01B2-C514-DCA8DD7E6EEC}"/>
              </a:ext>
            </a:extLst>
          </p:cNvPr>
          <p:cNvCxnSpPr>
            <a:cxnSpLocks/>
          </p:cNvCxnSpPr>
          <p:nvPr/>
        </p:nvCxnSpPr>
        <p:spPr bwMode="auto">
          <a:xfrm flipV="1">
            <a:off x="4920343" y="3200400"/>
            <a:ext cx="0" cy="2636196"/>
          </a:xfrm>
          <a:prstGeom prst="line">
            <a:avLst/>
          </a:prstGeom>
          <a:solidFill>
            <a:schemeClr val="accent1"/>
          </a:solidFill>
          <a:ln w="28575" cap="flat" cmpd="sng" algn="ctr">
            <a:solidFill>
              <a:srgbClr val="20C424"/>
            </a:solidFill>
            <a:prstDash val="dash"/>
            <a:miter lim="800000"/>
            <a:headEnd type="none" w="med" len="med"/>
            <a:tailEnd type="none" w="med" len="med"/>
          </a:ln>
          <a:effectLst/>
        </p:spPr>
      </p:cxnSp>
    </p:spTree>
    <p:extLst>
      <p:ext uri="{BB962C8B-B14F-4D97-AF65-F5344CB8AC3E}">
        <p14:creationId xmlns:p14="http://schemas.microsoft.com/office/powerpoint/2010/main" val="573316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2400" dirty="0"/>
              <a:t>Observation – Key Insights Commercial Runway</a:t>
            </a:r>
          </a:p>
        </p:txBody>
      </p:sp>
      <p:sp>
        <p:nvSpPr>
          <p:cNvPr id="5" name="Slide Number Placeholder 58"/>
          <p:cNvSpPr>
            <a:spLocks noGrp="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13</a:t>
            </a:fld>
            <a:endParaRPr lang="en-US">
              <a:solidFill>
                <a:srgbClr val="000000"/>
              </a:solidFill>
            </a:endParaRPr>
          </a:p>
        </p:txBody>
      </p:sp>
      <p:pic>
        <p:nvPicPr>
          <p:cNvPr id="9" name="Picture 8">
            <a:extLst>
              <a:ext uri="{FF2B5EF4-FFF2-40B4-BE49-F238E27FC236}">
                <a16:creationId xmlns:a16="http://schemas.microsoft.com/office/drawing/2014/main" id="{93D8AE68-373C-2FBD-DFB3-F30394A028F1}"/>
              </a:ext>
            </a:extLst>
          </p:cNvPr>
          <p:cNvPicPr>
            <a:picLocks noChangeAspect="1"/>
          </p:cNvPicPr>
          <p:nvPr/>
        </p:nvPicPr>
        <p:blipFill>
          <a:blip r:embed="rId3"/>
          <a:stretch>
            <a:fillRect/>
          </a:stretch>
        </p:blipFill>
        <p:spPr>
          <a:xfrm>
            <a:off x="914400" y="868356"/>
            <a:ext cx="11277600" cy="4914551"/>
          </a:xfrm>
          <a:prstGeom prst="rect">
            <a:avLst/>
          </a:prstGeom>
        </p:spPr>
      </p:pic>
      <p:sp>
        <p:nvSpPr>
          <p:cNvPr id="10" name="TextBox 9">
            <a:extLst>
              <a:ext uri="{FF2B5EF4-FFF2-40B4-BE49-F238E27FC236}">
                <a16:creationId xmlns:a16="http://schemas.microsoft.com/office/drawing/2014/main" id="{2D95E615-F59E-33B6-4D68-ADDD14894585}"/>
              </a:ext>
            </a:extLst>
          </p:cNvPr>
          <p:cNvSpPr txBox="1"/>
          <p:nvPr/>
        </p:nvSpPr>
        <p:spPr>
          <a:xfrm>
            <a:off x="-125417" y="3200400"/>
            <a:ext cx="1215957" cy="523220"/>
          </a:xfrm>
          <a:prstGeom prst="rect">
            <a:avLst/>
          </a:prstGeom>
          <a:noFill/>
        </p:spPr>
        <p:txBody>
          <a:bodyPr wrap="square" rtlCol="0">
            <a:spAutoFit/>
          </a:bodyPr>
          <a:lstStyle/>
          <a:p>
            <a:pPr algn="ctr"/>
            <a:r>
              <a:rPr lang="en-US" sz="1400" b="1" dirty="0">
                <a:highlight>
                  <a:srgbClr val="FFFF00"/>
                </a:highlight>
                <a:latin typeface="Arial" panose="020B0604020202020204" pitchFamily="34" charset="0"/>
                <a:cs typeface="Arial" panose="020B0604020202020204" pitchFamily="34" charset="0"/>
              </a:rPr>
              <a:t>Hamming Distance</a:t>
            </a:r>
          </a:p>
        </p:txBody>
      </p:sp>
      <p:cxnSp>
        <p:nvCxnSpPr>
          <p:cNvPr id="11" name="Straight Arrow Connector 10">
            <a:extLst>
              <a:ext uri="{FF2B5EF4-FFF2-40B4-BE49-F238E27FC236}">
                <a16:creationId xmlns:a16="http://schemas.microsoft.com/office/drawing/2014/main" id="{66FC4115-63BF-F913-D76B-07EA2509C221}"/>
              </a:ext>
            </a:extLst>
          </p:cNvPr>
          <p:cNvCxnSpPr>
            <a:cxnSpLocks/>
            <a:stCxn id="10" idx="0"/>
          </p:cNvCxnSpPr>
          <p:nvPr/>
        </p:nvCxnSpPr>
        <p:spPr bwMode="auto">
          <a:xfrm flipV="1">
            <a:off x="482562" y="1322962"/>
            <a:ext cx="0" cy="1877438"/>
          </a:xfrm>
          <a:prstGeom prst="straightConnector1">
            <a:avLst/>
          </a:prstGeom>
          <a:solidFill>
            <a:schemeClr val="accent1"/>
          </a:solidFill>
          <a:ln w="38100" cap="flat" cmpd="sng" algn="ctr">
            <a:solidFill>
              <a:schemeClr val="tx1"/>
            </a:solidFill>
            <a:prstDash val="solid"/>
            <a:miter lim="800000"/>
            <a:headEnd type="none" w="med" len="med"/>
            <a:tailEnd type="triangle"/>
          </a:ln>
          <a:effectLst/>
        </p:spPr>
      </p:cxnSp>
      <p:cxnSp>
        <p:nvCxnSpPr>
          <p:cNvPr id="12" name="Straight Arrow Connector 11">
            <a:extLst>
              <a:ext uri="{FF2B5EF4-FFF2-40B4-BE49-F238E27FC236}">
                <a16:creationId xmlns:a16="http://schemas.microsoft.com/office/drawing/2014/main" id="{28F484F1-7658-A9A6-F9B0-126825F495B2}"/>
              </a:ext>
            </a:extLst>
          </p:cNvPr>
          <p:cNvCxnSpPr>
            <a:cxnSpLocks/>
          </p:cNvCxnSpPr>
          <p:nvPr/>
        </p:nvCxnSpPr>
        <p:spPr bwMode="auto">
          <a:xfrm>
            <a:off x="482562" y="3723620"/>
            <a:ext cx="0" cy="2117805"/>
          </a:xfrm>
          <a:prstGeom prst="straightConnector1">
            <a:avLst/>
          </a:prstGeom>
          <a:solidFill>
            <a:schemeClr val="accent1"/>
          </a:solidFill>
          <a:ln w="38100" cap="flat" cmpd="sng" algn="ctr">
            <a:solidFill>
              <a:schemeClr val="tx1"/>
            </a:solidFill>
            <a:prstDash val="solid"/>
            <a:miter lim="800000"/>
            <a:headEnd type="none" w="med" len="med"/>
            <a:tailEnd type="triangle"/>
          </a:ln>
          <a:effectLst/>
        </p:spPr>
      </p:cxnSp>
      <p:sp>
        <p:nvSpPr>
          <p:cNvPr id="13" name="TextBox 12">
            <a:extLst>
              <a:ext uri="{FF2B5EF4-FFF2-40B4-BE49-F238E27FC236}">
                <a16:creationId xmlns:a16="http://schemas.microsoft.com/office/drawing/2014/main" id="{303A36F3-D1C7-A159-8204-7FFC6A4D1B8E}"/>
              </a:ext>
            </a:extLst>
          </p:cNvPr>
          <p:cNvSpPr txBox="1"/>
          <p:nvPr/>
        </p:nvSpPr>
        <p:spPr>
          <a:xfrm>
            <a:off x="4638472" y="5804978"/>
            <a:ext cx="2915055" cy="369332"/>
          </a:xfrm>
          <a:prstGeom prst="rect">
            <a:avLst/>
          </a:prstGeom>
          <a:noFill/>
        </p:spPr>
        <p:txBody>
          <a:bodyPr wrap="square" rtlCol="0">
            <a:spAutoFit/>
          </a:bodyPr>
          <a:lstStyle/>
          <a:p>
            <a:pPr algn="ctr"/>
            <a:r>
              <a:rPr lang="en-US" sz="1800" b="1" dirty="0">
                <a:highlight>
                  <a:srgbClr val="FFFF00"/>
                </a:highlight>
                <a:latin typeface="Arial" panose="020B0604020202020204" pitchFamily="34" charset="0"/>
                <a:cs typeface="Arial" panose="020B0604020202020204" pitchFamily="34" charset="0"/>
              </a:rPr>
              <a:t>Matched Datapoints</a:t>
            </a:r>
          </a:p>
        </p:txBody>
      </p:sp>
      <p:cxnSp>
        <p:nvCxnSpPr>
          <p:cNvPr id="14" name="Straight Arrow Connector 13">
            <a:extLst>
              <a:ext uri="{FF2B5EF4-FFF2-40B4-BE49-F238E27FC236}">
                <a16:creationId xmlns:a16="http://schemas.microsoft.com/office/drawing/2014/main" id="{8C44E499-FD9C-CBA6-E781-C3E4BBFF955A}"/>
              </a:ext>
            </a:extLst>
          </p:cNvPr>
          <p:cNvCxnSpPr>
            <a:cxnSpLocks/>
          </p:cNvCxnSpPr>
          <p:nvPr/>
        </p:nvCxnSpPr>
        <p:spPr bwMode="auto">
          <a:xfrm flipH="1" flipV="1">
            <a:off x="1311382" y="5957186"/>
            <a:ext cx="3602246" cy="4641"/>
          </a:xfrm>
          <a:prstGeom prst="straightConnector1">
            <a:avLst/>
          </a:prstGeom>
          <a:solidFill>
            <a:schemeClr val="accent1"/>
          </a:solidFill>
          <a:ln w="28575" cap="flat" cmpd="sng" algn="ctr">
            <a:solidFill>
              <a:schemeClr val="tx1"/>
            </a:solidFill>
            <a:prstDash val="solid"/>
            <a:miter lim="800000"/>
            <a:headEnd type="none" w="med" len="med"/>
            <a:tailEnd type="triangle"/>
          </a:ln>
          <a:effectLst/>
        </p:spPr>
      </p:cxnSp>
      <p:cxnSp>
        <p:nvCxnSpPr>
          <p:cNvPr id="15" name="Straight Arrow Connector 14">
            <a:extLst>
              <a:ext uri="{FF2B5EF4-FFF2-40B4-BE49-F238E27FC236}">
                <a16:creationId xmlns:a16="http://schemas.microsoft.com/office/drawing/2014/main" id="{C7727290-8A71-7A83-2AFC-6563DE538E65}"/>
              </a:ext>
            </a:extLst>
          </p:cNvPr>
          <p:cNvCxnSpPr>
            <a:cxnSpLocks/>
          </p:cNvCxnSpPr>
          <p:nvPr/>
        </p:nvCxnSpPr>
        <p:spPr bwMode="auto">
          <a:xfrm flipV="1">
            <a:off x="7278374" y="5957186"/>
            <a:ext cx="4706218" cy="28891"/>
          </a:xfrm>
          <a:prstGeom prst="straightConnector1">
            <a:avLst/>
          </a:prstGeom>
          <a:solidFill>
            <a:schemeClr val="accent1"/>
          </a:solidFill>
          <a:ln w="28575" cap="flat" cmpd="sng" algn="ctr">
            <a:solidFill>
              <a:schemeClr val="tx1"/>
            </a:solidFill>
            <a:prstDash val="solid"/>
            <a:miter lim="800000"/>
            <a:headEnd type="none" w="med" len="med"/>
            <a:tailEnd type="triangle"/>
          </a:ln>
          <a:effectLst/>
        </p:spPr>
      </p:cxnSp>
      <p:sp>
        <p:nvSpPr>
          <p:cNvPr id="16" name="Rectangle 15">
            <a:extLst>
              <a:ext uri="{FF2B5EF4-FFF2-40B4-BE49-F238E27FC236}">
                <a16:creationId xmlns:a16="http://schemas.microsoft.com/office/drawing/2014/main" id="{8AA4CB28-D6FF-EEDB-30A5-FBE39083EEB0}"/>
              </a:ext>
            </a:extLst>
          </p:cNvPr>
          <p:cNvSpPr/>
          <p:nvPr/>
        </p:nvSpPr>
        <p:spPr bwMode="auto">
          <a:xfrm>
            <a:off x="1353228" y="3531141"/>
            <a:ext cx="1215952" cy="1906622"/>
          </a:xfrm>
          <a:prstGeom prst="rect">
            <a:avLst/>
          </a:prstGeom>
          <a:solidFill>
            <a:srgbClr val="E1F7E1">
              <a:alpha val="30196"/>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cxnSp>
        <p:nvCxnSpPr>
          <p:cNvPr id="17" name="Straight Connector 16">
            <a:extLst>
              <a:ext uri="{FF2B5EF4-FFF2-40B4-BE49-F238E27FC236}">
                <a16:creationId xmlns:a16="http://schemas.microsoft.com/office/drawing/2014/main" id="{07D706B4-48A3-F0EC-ACBC-C17414EBDFD7}"/>
              </a:ext>
            </a:extLst>
          </p:cNvPr>
          <p:cNvCxnSpPr>
            <a:cxnSpLocks/>
          </p:cNvCxnSpPr>
          <p:nvPr/>
        </p:nvCxnSpPr>
        <p:spPr bwMode="auto">
          <a:xfrm>
            <a:off x="1353228" y="3515314"/>
            <a:ext cx="1215958" cy="0"/>
          </a:xfrm>
          <a:prstGeom prst="line">
            <a:avLst/>
          </a:prstGeom>
          <a:solidFill>
            <a:schemeClr val="accent1"/>
          </a:solidFill>
          <a:ln w="28575" cap="flat" cmpd="sng" algn="ctr">
            <a:solidFill>
              <a:srgbClr val="20C424"/>
            </a:solidFill>
            <a:prstDash val="dash"/>
            <a:miter lim="800000"/>
            <a:headEnd type="none" w="med" len="med"/>
            <a:tailEnd type="none" w="med" len="med"/>
          </a:ln>
          <a:effectLst/>
        </p:spPr>
      </p:cxnSp>
      <p:cxnSp>
        <p:nvCxnSpPr>
          <p:cNvPr id="25" name="Straight Connector 24">
            <a:extLst>
              <a:ext uri="{FF2B5EF4-FFF2-40B4-BE49-F238E27FC236}">
                <a16:creationId xmlns:a16="http://schemas.microsoft.com/office/drawing/2014/main" id="{8A57D912-3393-4627-EFCC-3769F35267E2}"/>
              </a:ext>
            </a:extLst>
          </p:cNvPr>
          <p:cNvCxnSpPr>
            <a:cxnSpLocks/>
          </p:cNvCxnSpPr>
          <p:nvPr/>
        </p:nvCxnSpPr>
        <p:spPr bwMode="auto">
          <a:xfrm flipV="1">
            <a:off x="2570405" y="3515314"/>
            <a:ext cx="0" cy="1922449"/>
          </a:xfrm>
          <a:prstGeom prst="line">
            <a:avLst/>
          </a:prstGeom>
          <a:solidFill>
            <a:schemeClr val="accent1"/>
          </a:solidFill>
          <a:ln w="28575" cap="flat" cmpd="sng" algn="ctr">
            <a:solidFill>
              <a:srgbClr val="20C424"/>
            </a:solidFill>
            <a:prstDash val="dash"/>
            <a:miter lim="800000"/>
            <a:headEnd type="none" w="med" len="med"/>
            <a:tailEnd type="none" w="med" len="med"/>
          </a:ln>
          <a:effectLst/>
        </p:spPr>
      </p:cxnSp>
    </p:spTree>
    <p:extLst>
      <p:ext uri="{BB962C8B-B14F-4D97-AF65-F5344CB8AC3E}">
        <p14:creationId xmlns:p14="http://schemas.microsoft.com/office/powerpoint/2010/main" val="3816651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Observation - Technique Effectiveness and Accuracy</a:t>
            </a:r>
          </a:p>
        </p:txBody>
      </p:sp>
      <p:sp>
        <p:nvSpPr>
          <p:cNvPr id="9219" name="Rectangle 3"/>
          <p:cNvSpPr>
            <a:spLocks noGrp="1" noChangeArrowheads="1"/>
          </p:cNvSpPr>
          <p:nvPr>
            <p:ph idx="1"/>
          </p:nvPr>
        </p:nvSpPr>
        <p:spPr/>
        <p:txBody>
          <a:bodyPr/>
          <a:lstStyle/>
          <a:p>
            <a:pPr eaLnBrk="1" hangingPunct="1"/>
            <a:r>
              <a:rPr lang="en-US" sz="2400" dirty="0"/>
              <a:t>Comparing the original landing video with the military runway dataset shows </a:t>
            </a:r>
            <a:r>
              <a:rPr lang="en-US" sz="2400" b="1" dirty="0"/>
              <a:t>only 38% matched datapoints</a:t>
            </a:r>
            <a:r>
              <a:rPr lang="en-US" sz="2400" dirty="0"/>
              <a:t>, while the simulated commercial runway dataset offers more matches</a:t>
            </a:r>
          </a:p>
          <a:p>
            <a:pPr eaLnBrk="1" hangingPunct="1"/>
            <a:endParaRPr lang="en-US" sz="2400" dirty="0"/>
          </a:p>
          <a:p>
            <a:pPr eaLnBrk="1" hangingPunct="1"/>
            <a:r>
              <a:rPr lang="en-US" sz="2400" dirty="0"/>
              <a:t>The Salt Lake City runway </a:t>
            </a:r>
            <a:r>
              <a:rPr lang="en-US" sz="2400" b="1" dirty="0"/>
              <a:t>yielded a broader range of object classes</a:t>
            </a:r>
            <a:r>
              <a:rPr lang="en-US" sz="2400" dirty="0"/>
              <a:t>, including runway markings, compared to the Hill Air Force runway, which only identified runway light points</a:t>
            </a:r>
          </a:p>
          <a:p>
            <a:pPr eaLnBrk="1" hangingPunct="1"/>
            <a:endParaRPr lang="en-US" sz="2400" dirty="0"/>
          </a:p>
          <a:p>
            <a:pPr eaLnBrk="1" hangingPunct="1"/>
            <a:r>
              <a:rPr lang="en-US" sz="2400" dirty="0"/>
              <a:t>Validating our hypotheses requires achieving a </a:t>
            </a:r>
            <a:r>
              <a:rPr lang="en-US" sz="2400" b="1" dirty="0"/>
              <a:t>Hamming Distance threshold of 40 </a:t>
            </a:r>
            <a:r>
              <a:rPr lang="en-US" sz="2400" dirty="0"/>
              <a:t>for optimal results during the Touchdown phase, indicating pilots rely on specific visual features</a:t>
            </a:r>
          </a:p>
          <a:p>
            <a:pPr eaLnBrk="1" hangingPunct="1"/>
            <a:endParaRPr lang="en-US" sz="2400" dirty="0"/>
          </a:p>
          <a:p>
            <a:pPr eaLnBrk="1" hangingPunct="1"/>
            <a:r>
              <a:rPr lang="en-US" sz="2400" dirty="0"/>
              <a:t>Feature Matching can mathematically translate observable features into distinct classes, but </a:t>
            </a:r>
            <a:r>
              <a:rPr lang="en-US" sz="2400" b="1" dirty="0"/>
              <a:t>subtle aids like tire skid marks are overlooked</a:t>
            </a:r>
            <a:r>
              <a:rPr lang="en-US" sz="2400" dirty="0"/>
              <a:t> in the analysis</a:t>
            </a:r>
          </a:p>
        </p:txBody>
      </p:sp>
      <p:sp>
        <p:nvSpPr>
          <p:cNvPr id="5" name="Slide Number Placeholder 58"/>
          <p:cNvSpPr>
            <a:spLocks noGrp="1"/>
          </p:cNvSpPr>
          <p:nvPr>
            <p:ph type="sldNum" sz="quarter" idx="4"/>
          </p:nvPr>
        </p:nvSpPr>
        <p:spPr bwMode="auto">
          <a:xfrm>
            <a:off x="11084010" y="6402860"/>
            <a:ext cx="541637" cy="3686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14</a:t>
            </a:fld>
            <a:endParaRPr lang="en-US">
              <a:solidFill>
                <a:srgbClr val="000000"/>
              </a:solidFill>
            </a:endParaRPr>
          </a:p>
        </p:txBody>
      </p:sp>
    </p:spTree>
    <p:extLst>
      <p:ext uri="{BB962C8B-B14F-4D97-AF65-F5344CB8AC3E}">
        <p14:creationId xmlns:p14="http://schemas.microsoft.com/office/powerpoint/2010/main" val="1230084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Implications</a:t>
            </a:r>
          </a:p>
        </p:txBody>
      </p:sp>
      <p:sp>
        <p:nvSpPr>
          <p:cNvPr id="9219" name="Rectangle 3"/>
          <p:cNvSpPr>
            <a:spLocks noGrp="1" noChangeArrowheads="1"/>
          </p:cNvSpPr>
          <p:nvPr>
            <p:ph idx="1"/>
          </p:nvPr>
        </p:nvSpPr>
        <p:spPr>
          <a:xfrm>
            <a:off x="589965" y="965232"/>
            <a:ext cx="9517421" cy="5615181"/>
          </a:xfrm>
        </p:spPr>
        <p:txBody>
          <a:bodyPr/>
          <a:lstStyle/>
          <a:p>
            <a:pPr eaLnBrk="1" hangingPunct="1"/>
            <a:r>
              <a:rPr lang="en-US" b="1" u="sng" dirty="0"/>
              <a:t>Problem</a:t>
            </a:r>
            <a:r>
              <a:rPr lang="en-US" dirty="0"/>
              <a:t>: Visual inconsistencies cause </a:t>
            </a:r>
            <a:r>
              <a:rPr lang="en-US" dirty="0">
                <a:highlight>
                  <a:srgbClr val="FFFF00"/>
                </a:highlight>
              </a:rPr>
              <a:t>virtual dissonance</a:t>
            </a:r>
            <a:r>
              <a:rPr lang="en-US" dirty="0"/>
              <a:t> and </a:t>
            </a:r>
            <a:r>
              <a:rPr lang="en-US" dirty="0">
                <a:highlight>
                  <a:srgbClr val="FFFF00"/>
                </a:highlight>
              </a:rPr>
              <a:t>cybersickness</a:t>
            </a:r>
            <a:r>
              <a:rPr lang="en-US" dirty="0"/>
              <a:t> (nausea, dizziness), reducing immersion</a:t>
            </a:r>
          </a:p>
          <a:p>
            <a:pPr eaLnBrk="1" hangingPunct="1"/>
            <a:r>
              <a:rPr lang="en-US" b="1" u="sng" dirty="0"/>
              <a:t>Proposed Solution</a:t>
            </a:r>
            <a:r>
              <a:rPr lang="en-US" b="1" dirty="0"/>
              <a:t>:</a:t>
            </a:r>
            <a:r>
              <a:rPr lang="en-US" dirty="0"/>
              <a:t> </a:t>
            </a:r>
          </a:p>
          <a:p>
            <a:pPr lvl="1"/>
            <a:r>
              <a:rPr lang="en-US" dirty="0"/>
              <a:t>Identifies critical visual objects to reduce dissonance</a:t>
            </a:r>
          </a:p>
          <a:p>
            <a:pPr lvl="1"/>
            <a:r>
              <a:rPr lang="en-US" dirty="0"/>
              <a:t>Compares real-world and simulated visuals by </a:t>
            </a:r>
            <a:r>
              <a:rPr lang="en-US" dirty="0">
                <a:highlight>
                  <a:srgbClr val="FFFF00"/>
                </a:highlight>
              </a:rPr>
              <a:t>detecting </a:t>
            </a:r>
            <a:r>
              <a:rPr lang="en-US" dirty="0" err="1">
                <a:highlight>
                  <a:srgbClr val="FFFF00"/>
                </a:highlight>
              </a:rPr>
              <a:t>keypoints</a:t>
            </a:r>
            <a:r>
              <a:rPr lang="en-US" dirty="0"/>
              <a:t> and matching features</a:t>
            </a:r>
          </a:p>
          <a:p>
            <a:pPr lvl="1"/>
            <a:r>
              <a:rPr lang="en-US" dirty="0"/>
              <a:t>Assesses terrain detail, landmark precision, texture, and lighting accuracy</a:t>
            </a:r>
          </a:p>
          <a:p>
            <a:r>
              <a:rPr lang="en-US" b="1" u="sng" dirty="0"/>
              <a:t>Technical Benefits</a:t>
            </a:r>
            <a:r>
              <a:rPr lang="en-US" dirty="0"/>
              <a:t>:</a:t>
            </a:r>
          </a:p>
          <a:p>
            <a:pPr lvl="1"/>
            <a:r>
              <a:rPr lang="en-US" dirty="0">
                <a:highlight>
                  <a:srgbClr val="FFFF00"/>
                </a:highlight>
              </a:rPr>
              <a:t>Quantitative assessment of simulation accuracy</a:t>
            </a:r>
            <a:r>
              <a:rPr lang="en-US" dirty="0"/>
              <a:t> using feature matching</a:t>
            </a:r>
          </a:p>
          <a:p>
            <a:pPr lvl="1"/>
            <a:r>
              <a:rPr lang="en-US" dirty="0"/>
              <a:t>Improves terrain generation and texture mapping</a:t>
            </a:r>
          </a:p>
          <a:p>
            <a:pPr lvl="1"/>
            <a:r>
              <a:rPr lang="en-US" dirty="0">
                <a:highlight>
                  <a:srgbClr val="FFFF00"/>
                </a:highlight>
              </a:rPr>
              <a:t>Cost-effective</a:t>
            </a:r>
            <a:r>
              <a:rPr lang="en-US" dirty="0"/>
              <a:t> validation method, reducing reliance on pilots or hardware</a:t>
            </a:r>
          </a:p>
          <a:p>
            <a:pPr lvl="1"/>
            <a:r>
              <a:rPr lang="en-US" dirty="0"/>
              <a:t>Supports </a:t>
            </a:r>
            <a:r>
              <a:rPr lang="en-US" b="1" dirty="0">
                <a:highlight>
                  <a:srgbClr val="FFFF00"/>
                </a:highlight>
              </a:rPr>
              <a:t>FAA Level D certification</a:t>
            </a:r>
            <a:r>
              <a:rPr lang="en-US" dirty="0">
                <a:highlight>
                  <a:srgbClr val="FFFF00"/>
                </a:highlight>
              </a:rPr>
              <a:t> with objective analysis</a:t>
            </a:r>
          </a:p>
        </p:txBody>
      </p:sp>
      <p:sp>
        <p:nvSpPr>
          <p:cNvPr id="5" name="Slide Number Placeholder 58"/>
          <p:cNvSpPr>
            <a:spLocks noGrp="1"/>
          </p:cNvSpPr>
          <p:nvPr>
            <p:ph type="sldNum" sz="quarter" idx="4"/>
          </p:nvPr>
        </p:nvSpPr>
        <p:spPr bwMode="auto">
          <a:xfrm>
            <a:off x="11084010" y="6402860"/>
            <a:ext cx="541637" cy="3686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15</a:t>
            </a:fld>
            <a:endParaRPr lang="en-US">
              <a:solidFill>
                <a:srgbClr val="000000"/>
              </a:solidFill>
            </a:endParaRPr>
          </a:p>
        </p:txBody>
      </p:sp>
      <p:pic>
        <p:nvPicPr>
          <p:cNvPr id="1026" name="Picture 2" descr="Man holding his face">
            <a:extLst>
              <a:ext uri="{FF2B5EF4-FFF2-40B4-BE49-F238E27FC236}">
                <a16:creationId xmlns:a16="http://schemas.microsoft.com/office/drawing/2014/main" id="{5271C0BC-68F4-0F45-6B08-272A83477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1972" y="965233"/>
            <a:ext cx="2737757" cy="183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926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Limitations</a:t>
            </a:r>
          </a:p>
        </p:txBody>
      </p:sp>
      <p:sp>
        <p:nvSpPr>
          <p:cNvPr id="9219" name="Rectangle 3"/>
          <p:cNvSpPr>
            <a:spLocks noGrp="1" noChangeArrowheads="1"/>
          </p:cNvSpPr>
          <p:nvPr>
            <p:ph idx="1"/>
          </p:nvPr>
        </p:nvSpPr>
        <p:spPr>
          <a:xfrm>
            <a:off x="593061" y="1053389"/>
            <a:ext cx="10928351" cy="5151468"/>
          </a:xfrm>
        </p:spPr>
        <p:txBody>
          <a:bodyPr/>
          <a:lstStyle/>
          <a:p>
            <a:pPr eaLnBrk="1" hangingPunct="1"/>
            <a:r>
              <a:rPr lang="en-US" sz="2200" b="1" dirty="0"/>
              <a:t>Computational Intensity: </a:t>
            </a:r>
            <a:r>
              <a:rPr lang="en-US" sz="2200" dirty="0"/>
              <a:t>Feature Matching is resource-intensive, especially with high-resolution images, requiring powerful hardware for real-time applications</a:t>
            </a:r>
            <a:br>
              <a:rPr lang="en-US" sz="2200" dirty="0"/>
            </a:br>
            <a:endParaRPr lang="en-US" sz="2200" dirty="0"/>
          </a:p>
          <a:p>
            <a:pPr eaLnBrk="1" hangingPunct="1"/>
            <a:r>
              <a:rPr lang="en-US" sz="2200" b="1" dirty="0"/>
              <a:t>Sensitivity to Environmental Changes:</a:t>
            </a:r>
            <a:r>
              <a:rPr lang="en-US" sz="2200" dirty="0"/>
              <a:t> Variations in lighting, weather, or reflections can impact </a:t>
            </a:r>
            <a:r>
              <a:rPr lang="en-US" sz="2200" dirty="0" err="1"/>
              <a:t>keypoint</a:t>
            </a:r>
            <a:r>
              <a:rPr lang="en-US" sz="2200" dirty="0"/>
              <a:t> detection and cause mismatches or false positives</a:t>
            </a:r>
            <a:br>
              <a:rPr lang="en-US" sz="2200" dirty="0"/>
            </a:br>
            <a:endParaRPr lang="en-US" sz="2200" dirty="0"/>
          </a:p>
          <a:p>
            <a:pPr eaLnBrk="1" hangingPunct="1"/>
            <a:r>
              <a:rPr lang="en-US" sz="2200" b="1" dirty="0"/>
              <a:t>Sensor and Image Quality:</a:t>
            </a:r>
            <a:r>
              <a:rPr lang="en-US" sz="2200" dirty="0"/>
              <a:t> Low-resolution images, noise, or motion blur reduce Feature Matching accuracy, affecting </a:t>
            </a:r>
            <a:r>
              <a:rPr lang="en-US" sz="2200" dirty="0" err="1"/>
              <a:t>keypoint</a:t>
            </a:r>
            <a:r>
              <a:rPr lang="en-US" sz="2200" dirty="0"/>
              <a:t> detection and matching reliability</a:t>
            </a:r>
            <a:br>
              <a:rPr lang="en-US" sz="2200" dirty="0"/>
            </a:br>
            <a:endParaRPr lang="en-US" sz="2200" dirty="0"/>
          </a:p>
          <a:p>
            <a:pPr eaLnBrk="1" hangingPunct="1"/>
            <a:r>
              <a:rPr lang="en-US" sz="2200" b="1" dirty="0"/>
              <a:t>Geometric and Scale Variations: </a:t>
            </a:r>
            <a:r>
              <a:rPr lang="en-US" sz="2200" dirty="0"/>
              <a:t>Significant geometric distortions or scale differences between scenes challenge precise feature matching</a:t>
            </a:r>
            <a:br>
              <a:rPr lang="en-US" sz="2200" dirty="0"/>
            </a:br>
            <a:endParaRPr lang="en-US" sz="2200" dirty="0"/>
          </a:p>
          <a:p>
            <a:pPr eaLnBrk="1" hangingPunct="1"/>
            <a:r>
              <a:rPr lang="en-US" sz="2200" b="1" dirty="0"/>
              <a:t>Occlusions and Dynamic Environments: </a:t>
            </a:r>
            <a:r>
              <a:rPr lang="en-US" sz="2200" dirty="0"/>
              <a:t>Occluded </a:t>
            </a:r>
            <a:r>
              <a:rPr lang="en-US" sz="2200" dirty="0" err="1"/>
              <a:t>keypoints</a:t>
            </a:r>
            <a:r>
              <a:rPr lang="en-US" sz="2200" dirty="0"/>
              <a:t> or rapidly changing scenes hinder Feature Matching in dynamic or cluttered environments</a:t>
            </a:r>
          </a:p>
        </p:txBody>
      </p:sp>
      <p:sp>
        <p:nvSpPr>
          <p:cNvPr id="5" name="Slide Number Placeholder 58"/>
          <p:cNvSpPr>
            <a:spLocks noGrp="1"/>
          </p:cNvSpPr>
          <p:nvPr>
            <p:ph type="sldNum" sz="quarter" idx="4"/>
          </p:nvPr>
        </p:nvSpPr>
        <p:spPr bwMode="auto">
          <a:xfrm>
            <a:off x="11084010" y="6402860"/>
            <a:ext cx="541637" cy="3686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16</a:t>
            </a:fld>
            <a:endParaRPr lang="en-US">
              <a:solidFill>
                <a:srgbClr val="000000"/>
              </a:solidFill>
            </a:endParaRPr>
          </a:p>
        </p:txBody>
      </p:sp>
    </p:spTree>
    <p:extLst>
      <p:ext uri="{BB962C8B-B14F-4D97-AF65-F5344CB8AC3E}">
        <p14:creationId xmlns:p14="http://schemas.microsoft.com/office/powerpoint/2010/main" val="3239945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Conclusion</a:t>
            </a:r>
          </a:p>
        </p:txBody>
      </p:sp>
      <p:sp>
        <p:nvSpPr>
          <p:cNvPr id="9219" name="Rectangle 3"/>
          <p:cNvSpPr>
            <a:spLocks noGrp="1" noChangeArrowheads="1"/>
          </p:cNvSpPr>
          <p:nvPr>
            <p:ph idx="1"/>
          </p:nvPr>
        </p:nvSpPr>
        <p:spPr>
          <a:xfrm>
            <a:off x="0" y="843936"/>
            <a:ext cx="6384472" cy="4185264"/>
          </a:xfrm>
        </p:spPr>
        <p:txBody>
          <a:bodyPr/>
          <a:lstStyle/>
          <a:p>
            <a:r>
              <a:rPr lang="en-US" sz="2500" b="1" u="sng" dirty="0"/>
              <a:t>Challenges in Visual Fidelity</a:t>
            </a:r>
            <a:r>
              <a:rPr lang="en-US" sz="2500" b="1" dirty="0"/>
              <a:t>:</a:t>
            </a:r>
            <a:endParaRPr lang="en-US" sz="2500" dirty="0"/>
          </a:p>
          <a:p>
            <a:pPr lvl="1">
              <a:buFont typeface="Arial" panose="020B0604020202020204" pitchFamily="34" charset="0"/>
              <a:buChar char="•"/>
            </a:pPr>
            <a:r>
              <a:rPr lang="en-US" sz="2300" dirty="0"/>
              <a:t>Complex, </a:t>
            </a:r>
            <a:r>
              <a:rPr lang="en-US" sz="2300" b="1" dirty="0">
                <a:highlight>
                  <a:srgbClr val="FFFF00"/>
                </a:highlight>
              </a:rPr>
              <a:t>non-linear </a:t>
            </a:r>
            <a:r>
              <a:rPr lang="en-US" sz="2300" dirty="0"/>
              <a:t>observable space</a:t>
            </a:r>
          </a:p>
          <a:p>
            <a:pPr lvl="1">
              <a:buFont typeface="Arial" panose="020B0604020202020204" pitchFamily="34" charset="0"/>
              <a:buChar char="•"/>
            </a:pPr>
            <a:r>
              <a:rPr lang="en-US" sz="2300" dirty="0"/>
              <a:t>Requires a focused, </a:t>
            </a:r>
            <a:r>
              <a:rPr lang="en-US" sz="2300" dirty="0">
                <a:highlight>
                  <a:srgbClr val="FFFF00"/>
                </a:highlight>
              </a:rPr>
              <a:t>task-based approach</a:t>
            </a:r>
          </a:p>
          <a:p>
            <a:pPr lvl="1">
              <a:buFont typeface="Arial" panose="020B0604020202020204" pitchFamily="34" charset="0"/>
              <a:buChar char="•"/>
            </a:pPr>
            <a:r>
              <a:rPr lang="en-US" sz="2300" dirty="0"/>
              <a:t>Segmenting tasks simplifies analysis</a:t>
            </a:r>
          </a:p>
          <a:p>
            <a:pPr eaLnBrk="1" hangingPunct="1">
              <a:lnSpc>
                <a:spcPct val="150000"/>
              </a:lnSpc>
            </a:pPr>
            <a:r>
              <a:rPr lang="en-US" sz="2500" dirty="0"/>
              <a:t>Inspire research </a:t>
            </a:r>
            <a:r>
              <a:rPr lang="en-US" sz="2500" dirty="0">
                <a:highlight>
                  <a:srgbClr val="FFFF00"/>
                </a:highlight>
              </a:rPr>
              <a:t>independent of users and Image Generators</a:t>
            </a:r>
          </a:p>
          <a:p>
            <a:pPr>
              <a:lnSpc>
                <a:spcPct val="150000"/>
              </a:lnSpc>
            </a:pPr>
            <a:r>
              <a:rPr lang="en-US" sz="2500" dirty="0"/>
              <a:t>Machine learning enhances this framework using Feature Matching and AI-based Feature Maps</a:t>
            </a:r>
          </a:p>
          <a:p>
            <a:pPr eaLnBrk="1" hangingPunct="1">
              <a:lnSpc>
                <a:spcPct val="150000"/>
              </a:lnSpc>
            </a:pPr>
            <a:endParaRPr lang="en-US" sz="2500" dirty="0">
              <a:highlight>
                <a:srgbClr val="FFFF00"/>
              </a:highlight>
            </a:endParaRPr>
          </a:p>
        </p:txBody>
      </p:sp>
      <p:sp>
        <p:nvSpPr>
          <p:cNvPr id="5" name="Slide Number Placeholder 58"/>
          <p:cNvSpPr>
            <a:spLocks noGrp="1"/>
          </p:cNvSpPr>
          <p:nvPr>
            <p:ph type="sldNum" sz="quarter" idx="4"/>
          </p:nvPr>
        </p:nvSpPr>
        <p:spPr bwMode="auto">
          <a:xfrm>
            <a:off x="11084010" y="6402860"/>
            <a:ext cx="541637" cy="3686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17</a:t>
            </a:fld>
            <a:endParaRPr lang="en-US">
              <a:solidFill>
                <a:srgbClr val="000000"/>
              </a:solidFill>
            </a:endParaRPr>
          </a:p>
        </p:txBody>
      </p:sp>
      <p:sp>
        <p:nvSpPr>
          <p:cNvPr id="19" name="Rectangle 3">
            <a:extLst>
              <a:ext uri="{FF2B5EF4-FFF2-40B4-BE49-F238E27FC236}">
                <a16:creationId xmlns:a16="http://schemas.microsoft.com/office/drawing/2014/main" id="{9D3E4D7A-3C5F-F75D-47DD-9B1FCE8393F3}"/>
              </a:ext>
            </a:extLst>
          </p:cNvPr>
          <p:cNvSpPr txBox="1">
            <a:spLocks noChangeArrowheads="1"/>
          </p:cNvSpPr>
          <p:nvPr/>
        </p:nvSpPr>
        <p:spPr bwMode="auto">
          <a:xfrm>
            <a:off x="-1" y="5029200"/>
            <a:ext cx="12074813" cy="1214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pitchFamily="34"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pitchFamily="34"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pitchFamily="2" charset="2"/>
              <a:buChar char="n"/>
              <a:defRPr sz="2000">
                <a:solidFill>
                  <a:schemeClr val="tx1"/>
                </a:solidFill>
                <a:latin typeface="Arial Narrow" pitchFamily="34" charset="0"/>
              </a:defRPr>
            </a:lvl3pPr>
            <a:lvl4pPr marL="2133547" indent="-304792" algn="l" rtl="0" eaLnBrk="1" fontAlgn="base" hangingPunct="1">
              <a:spcBef>
                <a:spcPct val="20000"/>
              </a:spcBef>
              <a:spcAft>
                <a:spcPct val="0"/>
              </a:spcAft>
              <a:buClr>
                <a:schemeClr val="tx1"/>
              </a:buClr>
              <a:buSzPct val="55000"/>
              <a:buFont typeface="Wingdings" pitchFamily="2" charset="2"/>
              <a:buChar char="n"/>
              <a:defRPr sz="1800">
                <a:solidFill>
                  <a:schemeClr val="tx1"/>
                </a:solidFill>
                <a:latin typeface="Arial Narrow" pitchFamily="34" charset="0"/>
              </a:defRPr>
            </a:lvl4pPr>
            <a:lvl5pPr marL="2743131" indent="-304792" algn="l" rtl="0" eaLnBrk="1" fontAlgn="base" hangingPunct="1">
              <a:spcBef>
                <a:spcPct val="20000"/>
              </a:spcBef>
              <a:spcAft>
                <a:spcPct val="0"/>
              </a:spcAft>
              <a:buClr>
                <a:schemeClr val="tx1"/>
              </a:buClr>
              <a:buSzPct val="50000"/>
              <a:buFont typeface="Wingdings" pitchFamily="2" charset="2"/>
              <a:buChar char="n"/>
              <a:defRPr sz="1800">
                <a:solidFill>
                  <a:schemeClr val="tx1"/>
                </a:solidFill>
                <a:latin typeface="Arial Narrow" pitchFamily="34" charset="0"/>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a:lnSpc>
                <a:spcPct val="150000"/>
              </a:lnSpc>
            </a:pPr>
            <a:r>
              <a:rPr lang="en-US" sz="2500" dirty="0"/>
              <a:t>This study aims to aid the military, commercial aviation, and FAA in advancing Flight simulator certification methods</a:t>
            </a:r>
          </a:p>
        </p:txBody>
      </p:sp>
      <p:pic>
        <p:nvPicPr>
          <p:cNvPr id="21" name="Picture 20">
            <a:extLst>
              <a:ext uri="{FF2B5EF4-FFF2-40B4-BE49-F238E27FC236}">
                <a16:creationId xmlns:a16="http://schemas.microsoft.com/office/drawing/2014/main" id="{6710C69D-6005-0DC4-D287-2DD91CD763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4471" y="941726"/>
            <a:ext cx="5690341" cy="3793560"/>
          </a:xfrm>
          <a:prstGeom prst="rect">
            <a:avLst/>
          </a:prstGeom>
        </p:spPr>
      </p:pic>
    </p:spTree>
    <p:extLst>
      <p:ext uri="{BB962C8B-B14F-4D97-AF65-F5344CB8AC3E}">
        <p14:creationId xmlns:p14="http://schemas.microsoft.com/office/powerpoint/2010/main" val="584232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5E8391-8244-9F01-23D0-49F03ED3847A}"/>
              </a:ext>
            </a:extLst>
          </p:cNvPr>
          <p:cNvSpPr>
            <a:spLocks noGrp="1"/>
          </p:cNvSpPr>
          <p:nvPr>
            <p:ph type="body" sz="quarter" idx="11"/>
          </p:nvPr>
        </p:nvSpPr>
        <p:spPr>
          <a:xfrm>
            <a:off x="326571" y="3952397"/>
            <a:ext cx="9864222" cy="967063"/>
          </a:xfrm>
        </p:spPr>
        <p:txBody>
          <a:bodyPr/>
          <a:lstStyle/>
          <a:p>
            <a:pPr algn="l"/>
            <a:r>
              <a:rPr lang="en-US" sz="5400" dirty="0"/>
              <a:t>Questions?</a:t>
            </a:r>
          </a:p>
        </p:txBody>
      </p:sp>
      <p:sp>
        <p:nvSpPr>
          <p:cNvPr id="5" name="Slide Number Placeholder 58"/>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18</a:t>
            </a:fld>
            <a:endParaRPr lang="en-US">
              <a:solidFill>
                <a:srgbClr val="000000"/>
              </a:solidFill>
            </a:endParaRPr>
          </a:p>
        </p:txBody>
      </p:sp>
      <p:sp>
        <p:nvSpPr>
          <p:cNvPr id="4" name="Text Placeholder 3">
            <a:extLst>
              <a:ext uri="{FF2B5EF4-FFF2-40B4-BE49-F238E27FC236}">
                <a16:creationId xmlns:a16="http://schemas.microsoft.com/office/drawing/2014/main" id="{57B49D32-579C-2B23-F860-78C0ABEFA8FF}"/>
              </a:ext>
            </a:extLst>
          </p:cNvPr>
          <p:cNvSpPr>
            <a:spLocks noGrp="1"/>
          </p:cNvSpPr>
          <p:nvPr>
            <p:ph type="body" sz="quarter" idx="10"/>
          </p:nvPr>
        </p:nvSpPr>
        <p:spPr>
          <a:xfrm>
            <a:off x="207390" y="1542335"/>
            <a:ext cx="11838430" cy="2410061"/>
          </a:xfrm>
        </p:spPr>
        <p:txBody>
          <a:bodyPr/>
          <a:lstStyle/>
          <a:p>
            <a:pPr marL="0" marR="0">
              <a:spcBef>
                <a:spcPts val="0"/>
              </a:spcBef>
              <a:spcAft>
                <a:spcPts val="0"/>
              </a:spcAft>
            </a:pPr>
            <a:r>
              <a:rPr lang="en-US" sz="5400" dirty="0">
                <a:latin typeface="Arial" panose="020B0604020202020204" pitchFamily="34" charset="0"/>
                <a:cs typeface="Arial" panose="020B0604020202020204" pitchFamily="34" charset="0"/>
              </a:rPr>
              <a:t>Thank you!</a:t>
            </a:r>
            <a:br>
              <a:rPr lang="en-US" sz="5400" dirty="0">
                <a:latin typeface="Arial" panose="020B0604020202020204" pitchFamily="34" charset="0"/>
                <a:cs typeface="Arial" panose="020B0604020202020204" pitchFamily="34" charset="0"/>
              </a:rPr>
            </a:b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285750" marR="0" indent="-285750" algn="l">
              <a:spcBef>
                <a:spcPts val="0"/>
              </a:spcBef>
              <a:spcAft>
                <a:spcPts val="0"/>
              </a:spcAft>
              <a:buFont typeface="Arial" panose="020B0604020202020204" pitchFamily="34" charset="0"/>
              <a:buChar char="•"/>
            </a:pPr>
            <a:r>
              <a:rPr lang="en-US" sz="2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Simulation and training team in </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Salt Lake City </a:t>
            </a:r>
            <a:r>
              <a:rPr lang="en-US" sz="2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and </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Orlando</a:t>
            </a:r>
            <a:r>
              <a:rPr lang="en-US" sz="2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2400" b="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285750" marR="0" indent="-285750" algn="l">
              <a:spcBef>
                <a:spcPts val="0"/>
              </a:spcBef>
              <a:spcAft>
                <a:spcPts val="0"/>
              </a:spcAft>
              <a:buFont typeface="Arial" panose="020B0604020202020204" pitchFamily="34" charset="0"/>
              <a:buChar char="•"/>
            </a:pPr>
            <a:r>
              <a:rPr lang="en-US" sz="2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Special Thanks - </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Dr. Angus L. M. Thom McLean, III</a:t>
            </a:r>
            <a:r>
              <a:rPr lang="en-US" sz="2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Senior Technical Fellow at Collins Aerospace</a:t>
            </a:r>
            <a:endParaRPr lang="en-US" sz="6600" b="0" dirty="0">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FB04084-6330-09A4-92BC-E15CAE77D5EA}"/>
              </a:ext>
            </a:extLst>
          </p:cNvPr>
          <p:cNvSpPr txBox="1"/>
          <p:nvPr/>
        </p:nvSpPr>
        <p:spPr>
          <a:xfrm>
            <a:off x="326571" y="4858438"/>
            <a:ext cx="11719249" cy="830997"/>
          </a:xfrm>
          <a:prstGeom prst="rect">
            <a:avLst/>
          </a:prstGeom>
          <a:noFill/>
        </p:spPr>
        <p:txBody>
          <a:bodyPr wrap="square">
            <a:spAutoFit/>
          </a:bodyPr>
          <a:lstStyle/>
          <a:p>
            <a:pPr eaLnBrk="1" hangingPunct="1"/>
            <a:r>
              <a:rPr lang="en-US" sz="2400" dirty="0">
                <a:latin typeface="Arial Narrow" pitchFamily="34" charset="0"/>
              </a:rPr>
              <a:t>Rishabh Kaushik, Principal Software Engineer   	|   </a:t>
            </a:r>
            <a:r>
              <a:rPr lang="en-US" sz="2400" dirty="0">
                <a:latin typeface="Arial Narrow" pitchFamily="34" charset="0"/>
                <a:hlinkClick r:id="rId3"/>
              </a:rPr>
              <a:t>rishabh.kaushik@collins.com</a:t>
            </a:r>
            <a:r>
              <a:rPr lang="en-US" sz="2400" dirty="0">
                <a:latin typeface="Arial Narrow" pitchFamily="34" charset="0"/>
              </a:rPr>
              <a:t>	|   +1 (801) 755-3733</a:t>
            </a:r>
            <a:br>
              <a:rPr lang="en-US" sz="2400" dirty="0">
                <a:latin typeface="Arial Narrow" pitchFamily="34" charset="0"/>
              </a:rPr>
            </a:br>
            <a:r>
              <a:rPr lang="en-US" sz="2400" dirty="0">
                <a:latin typeface="Arial Narrow" pitchFamily="34" charset="0"/>
              </a:rPr>
              <a:t>Ankur Rathore, Principal Software Engineer   	|   </a:t>
            </a:r>
            <a:r>
              <a:rPr lang="en-US" sz="2400" dirty="0">
                <a:latin typeface="Arial Narrow" pitchFamily="34" charset="0"/>
                <a:hlinkClick r:id="rId4"/>
              </a:rPr>
              <a:t>ankur.rathore1@collins.com</a:t>
            </a:r>
            <a:r>
              <a:rPr lang="en-US" sz="2400" dirty="0">
                <a:latin typeface="Arial Narrow" pitchFamily="34" charset="0"/>
              </a:rPr>
              <a:t>	|   +1 (385) 528-7122</a:t>
            </a:r>
          </a:p>
        </p:txBody>
      </p:sp>
    </p:spTree>
    <p:extLst>
      <p:ext uri="{BB962C8B-B14F-4D97-AF65-F5344CB8AC3E}">
        <p14:creationId xmlns:p14="http://schemas.microsoft.com/office/powerpoint/2010/main" val="270046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Content</a:t>
            </a:r>
          </a:p>
        </p:txBody>
      </p:sp>
      <p:sp>
        <p:nvSpPr>
          <p:cNvPr id="4" name="Content Placeholder 3"/>
          <p:cNvSpPr>
            <a:spLocks noGrp="1"/>
          </p:cNvSpPr>
          <p:nvPr>
            <p:ph sz="quarter" idx="11"/>
          </p:nvPr>
        </p:nvSpPr>
        <p:spPr>
          <a:xfrm>
            <a:off x="480132" y="1082351"/>
            <a:ext cx="11250613" cy="5039602"/>
          </a:xfrm>
        </p:spPr>
        <p:txBody>
          <a:bodyPr/>
          <a:lstStyle/>
          <a:p>
            <a:r>
              <a:rPr lang="en-US" sz="2400"/>
              <a:t>Research Statement</a:t>
            </a:r>
          </a:p>
          <a:p>
            <a:r>
              <a:rPr lang="en-US" sz="2400"/>
              <a:t>Methodology</a:t>
            </a:r>
          </a:p>
          <a:p>
            <a:pPr lvl="1"/>
            <a:r>
              <a:rPr lang="en-US" sz="2000"/>
              <a:t>Feature Matching Overview</a:t>
            </a:r>
          </a:p>
          <a:p>
            <a:pPr lvl="1"/>
            <a:r>
              <a:rPr lang="en-US" sz="2000"/>
              <a:t>Comparative Analysis Approach</a:t>
            </a:r>
          </a:p>
          <a:p>
            <a:r>
              <a:rPr lang="en-US" sz="2400"/>
              <a:t>Results</a:t>
            </a:r>
          </a:p>
          <a:p>
            <a:pPr lvl="1"/>
            <a:r>
              <a:rPr lang="en-US" sz="2000"/>
              <a:t>Hill Air Force Base, Utah (KHIF) &amp; Salt Lake City International Airport, Utah (KSLC)</a:t>
            </a:r>
          </a:p>
          <a:p>
            <a:r>
              <a:rPr lang="en-US" sz="2400"/>
              <a:t>Observations</a:t>
            </a:r>
          </a:p>
          <a:p>
            <a:pPr lvl="1"/>
            <a:r>
              <a:rPr lang="en-US" sz="2000"/>
              <a:t>Key Insights KHIF &amp; KSLC</a:t>
            </a:r>
          </a:p>
          <a:p>
            <a:pPr lvl="1"/>
            <a:r>
              <a:rPr lang="en-US" sz="2000"/>
              <a:t>Technique Effectiveness and Accuracy Conclusion</a:t>
            </a:r>
          </a:p>
          <a:p>
            <a:r>
              <a:rPr lang="en-US" sz="2400"/>
              <a:t>Implications</a:t>
            </a:r>
          </a:p>
          <a:p>
            <a:r>
              <a:rPr lang="en-US" sz="2400"/>
              <a:t>Limitations</a:t>
            </a:r>
          </a:p>
          <a:p>
            <a:r>
              <a:rPr lang="en-US" sz="2400"/>
              <a:t>Conclusion</a:t>
            </a:r>
            <a:endParaRPr lang="en-US"/>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a:p>
        </p:txBody>
      </p:sp>
    </p:spTree>
    <p:extLst>
      <p:ext uri="{BB962C8B-B14F-4D97-AF65-F5344CB8AC3E}">
        <p14:creationId xmlns:p14="http://schemas.microsoft.com/office/powerpoint/2010/main" val="4169430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Research Statement</a:t>
            </a:r>
          </a:p>
        </p:txBody>
      </p:sp>
      <p:sp>
        <p:nvSpPr>
          <p:cNvPr id="9219" name="Rectangle 3"/>
          <p:cNvSpPr>
            <a:spLocks noGrp="1" noChangeArrowheads="1"/>
          </p:cNvSpPr>
          <p:nvPr>
            <p:ph idx="1"/>
          </p:nvPr>
        </p:nvSpPr>
        <p:spPr/>
        <p:txBody>
          <a:bodyPr/>
          <a:lstStyle/>
          <a:p>
            <a:pPr eaLnBrk="1" hangingPunct="1"/>
            <a:r>
              <a:rPr lang="en-US" sz="2300" b="1" dirty="0"/>
              <a:t>Goal: </a:t>
            </a:r>
            <a:r>
              <a:rPr lang="en-US" sz="2300" dirty="0"/>
              <a:t>Use Feature Matching principles to perform a comparative analysis between a simulation based on a Game Engine and real flight visual data</a:t>
            </a:r>
            <a:br>
              <a:rPr lang="en-US" sz="2300" dirty="0"/>
            </a:br>
            <a:endParaRPr lang="en-US" sz="2300" dirty="0"/>
          </a:p>
          <a:p>
            <a:pPr eaLnBrk="1" hangingPunct="1"/>
            <a:r>
              <a:rPr lang="en-US" sz="2300" b="1" dirty="0"/>
              <a:t>Objective: </a:t>
            </a:r>
            <a:r>
              <a:rPr lang="en-US" sz="2300" dirty="0"/>
              <a:t>Conduct research without relying on pilot feedback</a:t>
            </a:r>
            <a:br>
              <a:rPr lang="en-US" sz="2300" dirty="0"/>
            </a:br>
            <a:endParaRPr lang="en-US" sz="2300" dirty="0"/>
          </a:p>
          <a:p>
            <a:pPr eaLnBrk="1" hangingPunct="1"/>
            <a:r>
              <a:rPr lang="en-US" sz="2300" b="1" dirty="0"/>
              <a:t>Hypothesis 1: </a:t>
            </a:r>
            <a:r>
              <a:rPr lang="en-US" sz="2300" dirty="0"/>
              <a:t>Instances of visual objects belonging to specific classes are of utmost importance to a pilot</a:t>
            </a:r>
            <a:br>
              <a:rPr lang="en-US" sz="2300" dirty="0"/>
            </a:br>
            <a:endParaRPr lang="en-US" sz="2300" dirty="0"/>
          </a:p>
          <a:p>
            <a:pPr eaLnBrk="1" hangingPunct="1"/>
            <a:r>
              <a:rPr lang="en-US" sz="2300" b="1" dirty="0"/>
              <a:t>Hypothesis 2: </a:t>
            </a:r>
            <a:r>
              <a:rPr lang="en-US" sz="2300" dirty="0"/>
              <a:t>Identify</a:t>
            </a:r>
            <a:r>
              <a:rPr lang="en-US" sz="2300" b="1" dirty="0"/>
              <a:t> </a:t>
            </a:r>
            <a:r>
              <a:rPr lang="en-US" sz="2300" dirty="0"/>
              <a:t>the visual objects using feature matching and group them semantically</a:t>
            </a:r>
            <a:br>
              <a:rPr lang="en-US" sz="2300" dirty="0"/>
            </a:br>
            <a:endParaRPr lang="en-US" sz="2300" dirty="0"/>
          </a:p>
          <a:p>
            <a:pPr eaLnBrk="1" hangingPunct="1"/>
            <a:r>
              <a:rPr lang="en-US" sz="2300" b="1" dirty="0"/>
              <a:t>Purpose: </a:t>
            </a:r>
            <a:r>
              <a:rPr lang="en-US" sz="2300" dirty="0"/>
              <a:t>Identify these object classes and create a deterministic method for comparing image disparities</a:t>
            </a:r>
          </a:p>
        </p:txBody>
      </p:sp>
      <p:sp>
        <p:nvSpPr>
          <p:cNvPr id="5" name="Slide Number Placeholder 58"/>
          <p:cNvSpPr>
            <a:spLocks noGrp="1"/>
          </p:cNvSpPr>
          <p:nvPr>
            <p:ph type="sldNum" sz="quarter" idx="4"/>
          </p:nvPr>
        </p:nvSpPr>
        <p:spPr bwMode="auto">
          <a:xfrm>
            <a:off x="11084010" y="6402860"/>
            <a:ext cx="541637" cy="3686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3</a:t>
            </a:fld>
            <a:endParaRPr lang="en-US">
              <a:solidFill>
                <a:srgbClr val="000000"/>
              </a:solidFill>
            </a:endParaRPr>
          </a:p>
        </p:txBody>
      </p:sp>
    </p:spTree>
    <p:extLst>
      <p:ext uri="{BB962C8B-B14F-4D97-AF65-F5344CB8AC3E}">
        <p14:creationId xmlns:p14="http://schemas.microsoft.com/office/powerpoint/2010/main" val="1349245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Methodology – Feature Matching </a:t>
            </a:r>
            <a:r>
              <a:rPr lang="en-US" sz="2400" dirty="0"/>
              <a:t>Overview</a:t>
            </a:r>
            <a:endParaRPr lang="en-US" dirty="0"/>
          </a:p>
        </p:txBody>
      </p:sp>
      <p:sp>
        <p:nvSpPr>
          <p:cNvPr id="9219" name="Rectangle 3"/>
          <p:cNvSpPr>
            <a:spLocks noGrp="1" noChangeArrowheads="1"/>
          </p:cNvSpPr>
          <p:nvPr>
            <p:ph idx="1"/>
          </p:nvPr>
        </p:nvSpPr>
        <p:spPr>
          <a:xfrm>
            <a:off x="593061" y="1053389"/>
            <a:ext cx="4244753" cy="3284149"/>
          </a:xfrm>
        </p:spPr>
        <p:txBody>
          <a:bodyPr/>
          <a:lstStyle/>
          <a:p>
            <a:pPr marL="0" indent="0" eaLnBrk="1" hangingPunct="1">
              <a:buNone/>
            </a:pPr>
            <a:r>
              <a:rPr lang="en-US" b="1" u="sng" dirty="0" err="1"/>
              <a:t>Keypoint</a:t>
            </a:r>
            <a:r>
              <a:rPr lang="en-US" b="1" u="sng" dirty="0"/>
              <a:t> Detection: </a:t>
            </a:r>
          </a:p>
          <a:p>
            <a:pPr marL="0" indent="0" eaLnBrk="1" hangingPunct="1">
              <a:buNone/>
            </a:pPr>
            <a:r>
              <a:rPr lang="en-US" sz="3200" dirty="0" err="1"/>
              <a:t>Keypoints</a:t>
            </a:r>
            <a:r>
              <a:rPr lang="en-US" sz="3200" dirty="0"/>
              <a:t> are specific points or regions within an image that can be robustly detected and are distinctive</a:t>
            </a:r>
          </a:p>
        </p:txBody>
      </p:sp>
      <p:sp>
        <p:nvSpPr>
          <p:cNvPr id="5" name="Slide Number Placeholder 58"/>
          <p:cNvSpPr>
            <a:spLocks noGrp="1"/>
          </p:cNvSpPr>
          <p:nvPr>
            <p:ph type="sldNum" sz="quarter" idx="4"/>
          </p:nvPr>
        </p:nvSpPr>
        <p:spPr bwMode="auto">
          <a:xfrm>
            <a:off x="11084010" y="6402860"/>
            <a:ext cx="541637" cy="3686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4</a:t>
            </a:fld>
            <a:endParaRPr lang="en-US">
              <a:solidFill>
                <a:srgbClr val="000000"/>
              </a:solidFill>
            </a:endParaRPr>
          </a:p>
        </p:txBody>
      </p:sp>
      <p:pic>
        <p:nvPicPr>
          <p:cNvPr id="10" name="Picture 9" descr="Front of large brick house with manicured gardens">
            <a:extLst>
              <a:ext uri="{FF2B5EF4-FFF2-40B4-BE49-F238E27FC236}">
                <a16:creationId xmlns:a16="http://schemas.microsoft.com/office/drawing/2014/main" id="{85D546B5-BF26-7737-A784-AFA90BD4CD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0466" y="1137338"/>
            <a:ext cx="6874984" cy="4583323"/>
          </a:xfrm>
          <a:prstGeom prst="rect">
            <a:avLst/>
          </a:prstGeom>
        </p:spPr>
      </p:pic>
      <p:sp>
        <p:nvSpPr>
          <p:cNvPr id="11" name="Oval 10">
            <a:extLst>
              <a:ext uri="{FF2B5EF4-FFF2-40B4-BE49-F238E27FC236}">
                <a16:creationId xmlns:a16="http://schemas.microsoft.com/office/drawing/2014/main" id="{E35BEB84-9D27-E92A-42AE-73BAF6D64F71}"/>
              </a:ext>
            </a:extLst>
          </p:cNvPr>
          <p:cNvSpPr/>
          <p:nvPr/>
        </p:nvSpPr>
        <p:spPr bwMode="auto">
          <a:xfrm>
            <a:off x="7719237" y="2854842"/>
            <a:ext cx="74428" cy="90378"/>
          </a:xfrm>
          <a:prstGeom prst="ellipse">
            <a:avLst/>
          </a:prstGeom>
          <a:solidFill>
            <a:schemeClr val="accent1">
              <a:lumMod val="60000"/>
              <a:lumOff val="40000"/>
            </a:schemeClr>
          </a:solidFill>
          <a:ln w="9525" cap="flat" cmpd="sng" algn="ctr">
            <a:solidFill>
              <a:schemeClr val="accent1">
                <a:lumMod val="5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2" name="Oval 11">
            <a:extLst>
              <a:ext uri="{FF2B5EF4-FFF2-40B4-BE49-F238E27FC236}">
                <a16:creationId xmlns:a16="http://schemas.microsoft.com/office/drawing/2014/main" id="{F697935C-A9D5-BE84-D58B-2C884B212F2F}"/>
              </a:ext>
            </a:extLst>
          </p:cNvPr>
          <p:cNvSpPr/>
          <p:nvPr/>
        </p:nvSpPr>
        <p:spPr bwMode="auto">
          <a:xfrm>
            <a:off x="7931889" y="2931930"/>
            <a:ext cx="74428" cy="90378"/>
          </a:xfrm>
          <a:prstGeom prst="ellipse">
            <a:avLst/>
          </a:prstGeom>
          <a:solidFill>
            <a:schemeClr val="accent1">
              <a:lumMod val="60000"/>
              <a:lumOff val="40000"/>
            </a:schemeClr>
          </a:solidFill>
          <a:ln w="9525" cap="flat" cmpd="sng" algn="ctr">
            <a:solidFill>
              <a:schemeClr val="accent1">
                <a:lumMod val="5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3" name="Oval 12">
            <a:extLst>
              <a:ext uri="{FF2B5EF4-FFF2-40B4-BE49-F238E27FC236}">
                <a16:creationId xmlns:a16="http://schemas.microsoft.com/office/drawing/2014/main" id="{CF4D518D-F513-B668-32AD-2F6A97A8A90F}"/>
              </a:ext>
            </a:extLst>
          </p:cNvPr>
          <p:cNvSpPr/>
          <p:nvPr/>
        </p:nvSpPr>
        <p:spPr bwMode="auto">
          <a:xfrm>
            <a:off x="7910623" y="3178249"/>
            <a:ext cx="74428" cy="90378"/>
          </a:xfrm>
          <a:prstGeom prst="ellipse">
            <a:avLst/>
          </a:prstGeom>
          <a:solidFill>
            <a:schemeClr val="accent1">
              <a:lumMod val="60000"/>
              <a:lumOff val="40000"/>
            </a:schemeClr>
          </a:solidFill>
          <a:ln w="9525" cap="flat" cmpd="sng" algn="ctr">
            <a:solidFill>
              <a:schemeClr val="accent1">
                <a:lumMod val="5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4" name="Oval 13">
            <a:extLst>
              <a:ext uri="{FF2B5EF4-FFF2-40B4-BE49-F238E27FC236}">
                <a16:creationId xmlns:a16="http://schemas.microsoft.com/office/drawing/2014/main" id="{41D5D1C6-2CD3-53F0-7DDE-F215CC5D9CD4}"/>
              </a:ext>
            </a:extLst>
          </p:cNvPr>
          <p:cNvSpPr/>
          <p:nvPr/>
        </p:nvSpPr>
        <p:spPr bwMode="auto">
          <a:xfrm>
            <a:off x="8064795" y="3223438"/>
            <a:ext cx="74428" cy="90378"/>
          </a:xfrm>
          <a:prstGeom prst="ellipse">
            <a:avLst/>
          </a:prstGeom>
          <a:solidFill>
            <a:schemeClr val="accent1">
              <a:lumMod val="60000"/>
              <a:lumOff val="40000"/>
            </a:schemeClr>
          </a:solidFill>
          <a:ln w="9525" cap="flat" cmpd="sng" algn="ctr">
            <a:solidFill>
              <a:schemeClr val="accent1">
                <a:lumMod val="5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5" name="Oval 14">
            <a:extLst>
              <a:ext uri="{FF2B5EF4-FFF2-40B4-BE49-F238E27FC236}">
                <a16:creationId xmlns:a16="http://schemas.microsoft.com/office/drawing/2014/main" id="{1E28230D-2F83-8502-329D-23009BF5F78B}"/>
              </a:ext>
            </a:extLst>
          </p:cNvPr>
          <p:cNvSpPr/>
          <p:nvPr/>
        </p:nvSpPr>
        <p:spPr bwMode="auto">
          <a:xfrm>
            <a:off x="7719237" y="3223438"/>
            <a:ext cx="74428" cy="90378"/>
          </a:xfrm>
          <a:prstGeom prst="ellipse">
            <a:avLst/>
          </a:prstGeom>
          <a:solidFill>
            <a:schemeClr val="accent1">
              <a:lumMod val="60000"/>
              <a:lumOff val="40000"/>
            </a:schemeClr>
          </a:solidFill>
          <a:ln w="9525" cap="flat" cmpd="sng" algn="ctr">
            <a:solidFill>
              <a:schemeClr val="accent1">
                <a:lumMod val="5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17" name="Picture 16">
            <a:extLst>
              <a:ext uri="{FF2B5EF4-FFF2-40B4-BE49-F238E27FC236}">
                <a16:creationId xmlns:a16="http://schemas.microsoft.com/office/drawing/2014/main" id="{5A58ABB3-EA86-4219-0125-54B40AF62238}"/>
              </a:ext>
            </a:extLst>
          </p:cNvPr>
          <p:cNvPicPr>
            <a:picLocks noChangeAspect="1"/>
          </p:cNvPicPr>
          <p:nvPr/>
        </p:nvPicPr>
        <p:blipFill>
          <a:blip r:embed="rId4"/>
          <a:stretch>
            <a:fillRect/>
          </a:stretch>
        </p:blipFill>
        <p:spPr>
          <a:xfrm>
            <a:off x="2345741" y="4205108"/>
            <a:ext cx="2105248" cy="2070161"/>
          </a:xfrm>
          <a:prstGeom prst="rect">
            <a:avLst/>
          </a:prstGeom>
        </p:spPr>
      </p:pic>
      <p:cxnSp>
        <p:nvCxnSpPr>
          <p:cNvPr id="20" name="Straight Connector 19">
            <a:extLst>
              <a:ext uri="{FF2B5EF4-FFF2-40B4-BE49-F238E27FC236}">
                <a16:creationId xmlns:a16="http://schemas.microsoft.com/office/drawing/2014/main" id="{7FB7733A-3D43-8296-CAEE-55AA5ED1DA69}"/>
              </a:ext>
            </a:extLst>
          </p:cNvPr>
          <p:cNvCxnSpPr>
            <a:cxnSpLocks/>
          </p:cNvCxnSpPr>
          <p:nvPr/>
        </p:nvCxnSpPr>
        <p:spPr bwMode="auto">
          <a:xfrm flipH="1">
            <a:off x="4450989" y="3300526"/>
            <a:ext cx="3789244" cy="2945493"/>
          </a:xfrm>
          <a:prstGeom prst="line">
            <a:avLst/>
          </a:prstGeom>
          <a:solidFill>
            <a:schemeClr val="accent1"/>
          </a:solidFill>
          <a:ln w="28575" cap="flat" cmpd="sng" algn="ctr">
            <a:solidFill>
              <a:srgbClr val="FF0000"/>
            </a:solidFill>
            <a:prstDash val="sysDot"/>
            <a:miter lim="800000"/>
            <a:headEnd type="none" w="med" len="med"/>
            <a:tailEnd type="none" w="med" len="med"/>
          </a:ln>
          <a:effectLst/>
        </p:spPr>
      </p:cxnSp>
      <p:cxnSp>
        <p:nvCxnSpPr>
          <p:cNvPr id="24" name="Straight Connector 23">
            <a:extLst>
              <a:ext uri="{FF2B5EF4-FFF2-40B4-BE49-F238E27FC236}">
                <a16:creationId xmlns:a16="http://schemas.microsoft.com/office/drawing/2014/main" id="{AB33E28D-0397-C2D3-A5B6-7D6232FC422F}"/>
              </a:ext>
            </a:extLst>
          </p:cNvPr>
          <p:cNvCxnSpPr>
            <a:cxnSpLocks/>
          </p:cNvCxnSpPr>
          <p:nvPr/>
        </p:nvCxnSpPr>
        <p:spPr bwMode="auto">
          <a:xfrm flipH="1">
            <a:off x="2345741" y="2775098"/>
            <a:ext cx="5373496" cy="1430010"/>
          </a:xfrm>
          <a:prstGeom prst="line">
            <a:avLst/>
          </a:prstGeom>
          <a:solidFill>
            <a:schemeClr val="accent1"/>
          </a:solidFill>
          <a:ln w="28575" cap="flat" cmpd="sng" algn="ctr">
            <a:solidFill>
              <a:srgbClr val="FF0000"/>
            </a:solidFill>
            <a:prstDash val="sysDot"/>
            <a:miter lim="800000"/>
            <a:headEnd type="none" w="med" len="med"/>
            <a:tailEnd type="none" w="med" len="med"/>
          </a:ln>
          <a:effectLst/>
        </p:spPr>
      </p:cxnSp>
    </p:spTree>
    <p:extLst>
      <p:ext uri="{BB962C8B-B14F-4D97-AF65-F5344CB8AC3E}">
        <p14:creationId xmlns:p14="http://schemas.microsoft.com/office/powerpoint/2010/main" val="2681337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Methodology – Feature Matching </a:t>
            </a:r>
            <a:r>
              <a:rPr lang="en-US" sz="2400" dirty="0"/>
              <a:t>Overview</a:t>
            </a:r>
            <a:endParaRPr lang="en-US" dirty="0"/>
          </a:p>
        </p:txBody>
      </p:sp>
      <p:sp>
        <p:nvSpPr>
          <p:cNvPr id="9219" name="Rectangle 3"/>
          <p:cNvSpPr>
            <a:spLocks noGrp="1" noChangeArrowheads="1"/>
          </p:cNvSpPr>
          <p:nvPr>
            <p:ph idx="1"/>
          </p:nvPr>
        </p:nvSpPr>
        <p:spPr>
          <a:xfrm>
            <a:off x="593062" y="1053390"/>
            <a:ext cx="4382976" cy="2375610"/>
          </a:xfrm>
        </p:spPr>
        <p:txBody>
          <a:bodyPr/>
          <a:lstStyle/>
          <a:p>
            <a:pPr marL="0" indent="0" eaLnBrk="1" hangingPunct="1">
              <a:buNone/>
            </a:pPr>
            <a:r>
              <a:rPr lang="en-US" sz="2400" b="1" u="sng" dirty="0"/>
              <a:t>Feature Description: </a:t>
            </a:r>
          </a:p>
          <a:p>
            <a:pPr marL="0" indent="0" eaLnBrk="1" hangingPunct="1">
              <a:buNone/>
            </a:pPr>
            <a:r>
              <a:rPr lang="en-US" sz="2400" dirty="0" err="1"/>
              <a:t>Keypoint</a:t>
            </a:r>
            <a:r>
              <a:rPr lang="en-US" sz="2400" dirty="0"/>
              <a:t> is described by a feature vector that captures its local appearance </a:t>
            </a:r>
            <a:r>
              <a:rPr lang="en-US" sz="2400" dirty="0">
                <a:highlight>
                  <a:srgbClr val="FFFF00"/>
                </a:highlight>
              </a:rPr>
              <a:t>invariant to transformations such as rotation, scale, and changes in illumination</a:t>
            </a:r>
            <a:endParaRPr lang="en-US" sz="2400" dirty="0"/>
          </a:p>
        </p:txBody>
      </p:sp>
      <p:sp>
        <p:nvSpPr>
          <p:cNvPr id="5" name="Slide Number Placeholder 58"/>
          <p:cNvSpPr>
            <a:spLocks noGrp="1"/>
          </p:cNvSpPr>
          <p:nvPr>
            <p:ph type="sldNum" sz="quarter" idx="4"/>
          </p:nvPr>
        </p:nvSpPr>
        <p:spPr bwMode="auto">
          <a:xfrm>
            <a:off x="11084010" y="6402860"/>
            <a:ext cx="541637" cy="3686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5</a:t>
            </a:fld>
            <a:endParaRPr lang="en-US">
              <a:solidFill>
                <a:srgbClr val="000000"/>
              </a:solidFill>
            </a:endParaRPr>
          </a:p>
        </p:txBody>
      </p:sp>
      <p:pic>
        <p:nvPicPr>
          <p:cNvPr id="2" name="Picture 1" descr="Front of large brick house with manicured gardens">
            <a:extLst>
              <a:ext uri="{FF2B5EF4-FFF2-40B4-BE49-F238E27FC236}">
                <a16:creationId xmlns:a16="http://schemas.microsoft.com/office/drawing/2014/main" id="{5DD6D7E0-A1D2-12D5-13E8-98E0F6364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0466" y="1137338"/>
            <a:ext cx="6874984" cy="4583323"/>
          </a:xfrm>
          <a:prstGeom prst="rect">
            <a:avLst/>
          </a:prstGeom>
        </p:spPr>
      </p:pic>
      <p:sp>
        <p:nvSpPr>
          <p:cNvPr id="3" name="Oval 2">
            <a:extLst>
              <a:ext uri="{FF2B5EF4-FFF2-40B4-BE49-F238E27FC236}">
                <a16:creationId xmlns:a16="http://schemas.microsoft.com/office/drawing/2014/main" id="{5C9A66B0-F6DA-B800-8EC4-CA4FEB7F1E0D}"/>
              </a:ext>
            </a:extLst>
          </p:cNvPr>
          <p:cNvSpPr/>
          <p:nvPr/>
        </p:nvSpPr>
        <p:spPr bwMode="auto">
          <a:xfrm>
            <a:off x="7931889" y="2931930"/>
            <a:ext cx="74428" cy="90378"/>
          </a:xfrm>
          <a:prstGeom prst="ellipse">
            <a:avLst/>
          </a:prstGeom>
          <a:solidFill>
            <a:schemeClr val="accent1">
              <a:lumMod val="60000"/>
              <a:lumOff val="40000"/>
            </a:schemeClr>
          </a:solidFill>
          <a:ln w="9525" cap="flat" cmpd="sng" algn="ctr">
            <a:solidFill>
              <a:schemeClr val="accent1">
                <a:lumMod val="5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 name="Oval 3">
            <a:extLst>
              <a:ext uri="{FF2B5EF4-FFF2-40B4-BE49-F238E27FC236}">
                <a16:creationId xmlns:a16="http://schemas.microsoft.com/office/drawing/2014/main" id="{02921B37-E6FF-A685-4061-848A2F8488C1}"/>
              </a:ext>
            </a:extLst>
          </p:cNvPr>
          <p:cNvSpPr/>
          <p:nvPr/>
        </p:nvSpPr>
        <p:spPr bwMode="auto">
          <a:xfrm>
            <a:off x="7910623" y="3178249"/>
            <a:ext cx="74428" cy="90378"/>
          </a:xfrm>
          <a:prstGeom prst="ellipse">
            <a:avLst/>
          </a:prstGeom>
          <a:solidFill>
            <a:schemeClr val="accent1">
              <a:lumMod val="60000"/>
              <a:lumOff val="40000"/>
            </a:schemeClr>
          </a:solidFill>
          <a:ln w="9525" cap="flat" cmpd="sng" algn="ctr">
            <a:solidFill>
              <a:schemeClr val="accent1">
                <a:lumMod val="5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 name="Oval 5">
            <a:extLst>
              <a:ext uri="{FF2B5EF4-FFF2-40B4-BE49-F238E27FC236}">
                <a16:creationId xmlns:a16="http://schemas.microsoft.com/office/drawing/2014/main" id="{CCCA7086-77A9-046E-5960-0E41C0043843}"/>
              </a:ext>
            </a:extLst>
          </p:cNvPr>
          <p:cNvSpPr/>
          <p:nvPr/>
        </p:nvSpPr>
        <p:spPr bwMode="auto">
          <a:xfrm>
            <a:off x="8064795" y="3223438"/>
            <a:ext cx="74428" cy="90378"/>
          </a:xfrm>
          <a:prstGeom prst="ellipse">
            <a:avLst/>
          </a:prstGeom>
          <a:solidFill>
            <a:schemeClr val="accent1">
              <a:lumMod val="60000"/>
              <a:lumOff val="40000"/>
            </a:schemeClr>
          </a:solidFill>
          <a:ln w="9525" cap="flat" cmpd="sng" algn="ctr">
            <a:solidFill>
              <a:schemeClr val="accent1">
                <a:lumMod val="5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 name="Oval 6">
            <a:extLst>
              <a:ext uri="{FF2B5EF4-FFF2-40B4-BE49-F238E27FC236}">
                <a16:creationId xmlns:a16="http://schemas.microsoft.com/office/drawing/2014/main" id="{2CD63BBA-C34C-7803-CA93-F3CE917AC654}"/>
              </a:ext>
            </a:extLst>
          </p:cNvPr>
          <p:cNvSpPr/>
          <p:nvPr/>
        </p:nvSpPr>
        <p:spPr bwMode="auto">
          <a:xfrm>
            <a:off x="7719237" y="3223438"/>
            <a:ext cx="74428" cy="90378"/>
          </a:xfrm>
          <a:prstGeom prst="ellipse">
            <a:avLst/>
          </a:prstGeom>
          <a:solidFill>
            <a:schemeClr val="accent1">
              <a:lumMod val="60000"/>
              <a:lumOff val="40000"/>
            </a:schemeClr>
          </a:solidFill>
          <a:ln w="9525" cap="flat" cmpd="sng" algn="ctr">
            <a:solidFill>
              <a:schemeClr val="accent1">
                <a:lumMod val="5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8" name="Picture 7">
            <a:extLst>
              <a:ext uri="{FF2B5EF4-FFF2-40B4-BE49-F238E27FC236}">
                <a16:creationId xmlns:a16="http://schemas.microsoft.com/office/drawing/2014/main" id="{F0F8633A-7957-7D5A-B21F-7E9D99BF90A7}"/>
              </a:ext>
            </a:extLst>
          </p:cNvPr>
          <p:cNvPicPr>
            <a:picLocks noChangeAspect="1"/>
          </p:cNvPicPr>
          <p:nvPr/>
        </p:nvPicPr>
        <p:blipFill>
          <a:blip r:embed="rId4"/>
          <a:stretch>
            <a:fillRect/>
          </a:stretch>
        </p:blipFill>
        <p:spPr>
          <a:xfrm>
            <a:off x="2345741" y="4205108"/>
            <a:ext cx="2105248" cy="2070161"/>
          </a:xfrm>
          <a:prstGeom prst="rect">
            <a:avLst/>
          </a:prstGeom>
        </p:spPr>
      </p:pic>
      <p:cxnSp>
        <p:nvCxnSpPr>
          <p:cNvPr id="9" name="Straight Connector 8">
            <a:extLst>
              <a:ext uri="{FF2B5EF4-FFF2-40B4-BE49-F238E27FC236}">
                <a16:creationId xmlns:a16="http://schemas.microsoft.com/office/drawing/2014/main" id="{13D676AC-D3B2-64B2-2126-8899CFC16333}"/>
              </a:ext>
            </a:extLst>
          </p:cNvPr>
          <p:cNvCxnSpPr>
            <a:cxnSpLocks/>
          </p:cNvCxnSpPr>
          <p:nvPr/>
        </p:nvCxnSpPr>
        <p:spPr bwMode="auto">
          <a:xfrm flipH="1">
            <a:off x="2345741" y="2775098"/>
            <a:ext cx="5373496" cy="1430010"/>
          </a:xfrm>
          <a:prstGeom prst="line">
            <a:avLst/>
          </a:prstGeom>
          <a:solidFill>
            <a:schemeClr val="accent1"/>
          </a:solidFill>
          <a:ln w="28575" cap="flat" cmpd="sng" algn="ctr">
            <a:solidFill>
              <a:srgbClr val="FF0000"/>
            </a:solidFill>
            <a:prstDash val="sysDot"/>
            <a:miter lim="800000"/>
            <a:headEnd type="none" w="med" len="med"/>
            <a:tailEnd type="none" w="med" len="med"/>
          </a:ln>
          <a:effectLst/>
        </p:spPr>
      </p:cxnSp>
      <p:cxnSp>
        <p:nvCxnSpPr>
          <p:cNvPr id="10" name="Straight Connector 9">
            <a:extLst>
              <a:ext uri="{FF2B5EF4-FFF2-40B4-BE49-F238E27FC236}">
                <a16:creationId xmlns:a16="http://schemas.microsoft.com/office/drawing/2014/main" id="{5E546F78-D400-9A80-A3B5-D0D164B18893}"/>
              </a:ext>
            </a:extLst>
          </p:cNvPr>
          <p:cNvCxnSpPr>
            <a:cxnSpLocks/>
          </p:cNvCxnSpPr>
          <p:nvPr/>
        </p:nvCxnSpPr>
        <p:spPr bwMode="auto">
          <a:xfrm flipH="1">
            <a:off x="4450989" y="3300526"/>
            <a:ext cx="3789244" cy="2945493"/>
          </a:xfrm>
          <a:prstGeom prst="line">
            <a:avLst/>
          </a:prstGeom>
          <a:solidFill>
            <a:schemeClr val="accent1"/>
          </a:solidFill>
          <a:ln w="28575" cap="flat" cmpd="sng" algn="ctr">
            <a:solidFill>
              <a:srgbClr val="FF0000"/>
            </a:solidFill>
            <a:prstDash val="sysDot"/>
            <a:miter lim="800000"/>
            <a:headEnd type="none" w="med" len="med"/>
            <a:tailEnd type="none" w="med" len="med"/>
          </a:ln>
          <a:effectLst/>
        </p:spPr>
      </p:cxnSp>
      <p:sp>
        <p:nvSpPr>
          <p:cNvPr id="11" name="Oval 10">
            <a:extLst>
              <a:ext uri="{FF2B5EF4-FFF2-40B4-BE49-F238E27FC236}">
                <a16:creationId xmlns:a16="http://schemas.microsoft.com/office/drawing/2014/main" id="{671F60E3-C131-6348-343C-ACFBEB2BBE56}"/>
              </a:ext>
            </a:extLst>
          </p:cNvPr>
          <p:cNvSpPr/>
          <p:nvPr/>
        </p:nvSpPr>
        <p:spPr bwMode="auto">
          <a:xfrm>
            <a:off x="7719237" y="2854842"/>
            <a:ext cx="74428" cy="90378"/>
          </a:xfrm>
          <a:prstGeom prst="ellipse">
            <a:avLst/>
          </a:prstGeom>
          <a:solidFill>
            <a:schemeClr val="accent1">
              <a:lumMod val="60000"/>
              <a:lumOff val="40000"/>
            </a:schemeClr>
          </a:solidFill>
          <a:ln w="9525" cap="flat" cmpd="sng" algn="ctr">
            <a:solidFill>
              <a:schemeClr val="accent1">
                <a:lumMod val="5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aphicFrame>
        <p:nvGraphicFramePr>
          <p:cNvPr id="13" name="Table 12">
            <a:extLst>
              <a:ext uri="{FF2B5EF4-FFF2-40B4-BE49-F238E27FC236}">
                <a16:creationId xmlns:a16="http://schemas.microsoft.com/office/drawing/2014/main" id="{6FB3F442-1290-F89B-191B-BED9C6EA8015}"/>
              </a:ext>
            </a:extLst>
          </p:cNvPr>
          <p:cNvGraphicFramePr>
            <a:graphicFrameLocks noGrp="1"/>
          </p:cNvGraphicFramePr>
          <p:nvPr>
            <p:extLst>
              <p:ext uri="{D42A27DB-BD31-4B8C-83A1-F6EECF244321}">
                <p14:modId xmlns:p14="http://schemas.microsoft.com/office/powerpoint/2010/main" val="4223186863"/>
              </p:ext>
            </p:extLst>
          </p:nvPr>
        </p:nvGraphicFramePr>
        <p:xfrm>
          <a:off x="765772" y="3624684"/>
          <a:ext cx="934659" cy="2743200"/>
        </p:xfrm>
        <a:graphic>
          <a:graphicData uri="http://schemas.openxmlformats.org/drawingml/2006/table">
            <a:tbl>
              <a:tblPr bandRow="1">
                <a:tableStyleId>{69CF1AB2-1976-4502-BF36-3FF5EA218861}</a:tableStyleId>
              </a:tblPr>
              <a:tblGrid>
                <a:gridCol w="311553">
                  <a:extLst>
                    <a:ext uri="{9D8B030D-6E8A-4147-A177-3AD203B41FA5}">
                      <a16:colId xmlns:a16="http://schemas.microsoft.com/office/drawing/2014/main" val="2704018683"/>
                    </a:ext>
                  </a:extLst>
                </a:gridCol>
                <a:gridCol w="311553">
                  <a:extLst>
                    <a:ext uri="{9D8B030D-6E8A-4147-A177-3AD203B41FA5}">
                      <a16:colId xmlns:a16="http://schemas.microsoft.com/office/drawing/2014/main" val="523865205"/>
                    </a:ext>
                  </a:extLst>
                </a:gridCol>
                <a:gridCol w="311553">
                  <a:extLst>
                    <a:ext uri="{9D8B030D-6E8A-4147-A177-3AD203B41FA5}">
                      <a16:colId xmlns:a16="http://schemas.microsoft.com/office/drawing/2014/main" val="1424815110"/>
                    </a:ext>
                  </a:extLst>
                </a:gridCol>
              </a:tblGrid>
              <a:tr h="31108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92596613"/>
                  </a:ext>
                </a:extLst>
              </a:tr>
              <a:tr h="31108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32335470"/>
                  </a:ext>
                </a:extLst>
              </a:tr>
              <a:tr h="31108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408619327"/>
                  </a:ext>
                </a:extLst>
              </a:tr>
              <a:tr h="31108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72711178"/>
                  </a:ext>
                </a:extLst>
              </a:tr>
              <a:tr h="31108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8378162"/>
                  </a:ext>
                </a:extLst>
              </a:tr>
              <a:tr h="31108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31129696"/>
                  </a:ext>
                </a:extLst>
              </a:tr>
            </a:tbl>
          </a:graphicData>
        </a:graphic>
      </p:graphicFrame>
      <p:cxnSp>
        <p:nvCxnSpPr>
          <p:cNvPr id="15" name="Straight Arrow Connector 14">
            <a:extLst>
              <a:ext uri="{FF2B5EF4-FFF2-40B4-BE49-F238E27FC236}">
                <a16:creationId xmlns:a16="http://schemas.microsoft.com/office/drawing/2014/main" id="{A3264BCA-0C7B-C6CA-74AF-F6D0AB5C7AA7}"/>
              </a:ext>
            </a:extLst>
          </p:cNvPr>
          <p:cNvCxnSpPr>
            <a:cxnSpLocks/>
            <a:endCxn id="13" idx="3"/>
          </p:cNvCxnSpPr>
          <p:nvPr/>
        </p:nvCxnSpPr>
        <p:spPr bwMode="auto">
          <a:xfrm flipH="1" flipV="1">
            <a:off x="1700431" y="4996284"/>
            <a:ext cx="1084119" cy="243904"/>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Tree>
    <p:extLst>
      <p:ext uri="{BB962C8B-B14F-4D97-AF65-F5344CB8AC3E}">
        <p14:creationId xmlns:p14="http://schemas.microsoft.com/office/powerpoint/2010/main" val="967641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Methodology – Feature Matching </a:t>
            </a:r>
            <a:r>
              <a:rPr lang="en-US" sz="2400" dirty="0"/>
              <a:t>Overview</a:t>
            </a:r>
            <a:endParaRPr lang="en-US" dirty="0"/>
          </a:p>
        </p:txBody>
      </p:sp>
      <p:sp>
        <p:nvSpPr>
          <p:cNvPr id="9219" name="Rectangle 3"/>
          <p:cNvSpPr>
            <a:spLocks noGrp="1" noChangeArrowheads="1"/>
          </p:cNvSpPr>
          <p:nvPr>
            <p:ph idx="1"/>
          </p:nvPr>
        </p:nvSpPr>
        <p:spPr>
          <a:xfrm>
            <a:off x="593063" y="1053389"/>
            <a:ext cx="3320570" cy="4890211"/>
          </a:xfrm>
        </p:spPr>
        <p:txBody>
          <a:bodyPr/>
          <a:lstStyle/>
          <a:p>
            <a:pPr marL="0" indent="0" eaLnBrk="1" hangingPunct="1">
              <a:buNone/>
            </a:pPr>
            <a:r>
              <a:rPr lang="en-US" b="1" u="sng" dirty="0"/>
              <a:t>Matching </a:t>
            </a:r>
            <a:r>
              <a:rPr lang="en-US" b="1" u="sng" dirty="0" err="1"/>
              <a:t>Keypoints</a:t>
            </a:r>
            <a:r>
              <a:rPr lang="en-US" b="1" u="sng" dirty="0"/>
              <a:t>: </a:t>
            </a:r>
            <a:br>
              <a:rPr lang="en-US" b="1" u="sng" dirty="0"/>
            </a:br>
            <a:r>
              <a:rPr lang="en-US" dirty="0"/>
              <a:t>Feature matching compares </a:t>
            </a:r>
            <a:r>
              <a:rPr lang="en-US" dirty="0" err="1"/>
              <a:t>keypoint</a:t>
            </a:r>
            <a:r>
              <a:rPr lang="en-US" dirty="0"/>
              <a:t> descriptors from two images using metrics like Euclidean or </a:t>
            </a:r>
            <a:r>
              <a:rPr lang="en-US" dirty="0">
                <a:highlight>
                  <a:srgbClr val="FFFF00"/>
                </a:highlight>
              </a:rPr>
              <a:t>Hamming distance </a:t>
            </a:r>
            <a:r>
              <a:rPr lang="en-US" dirty="0"/>
              <a:t>to find corresponding points</a:t>
            </a:r>
            <a:br>
              <a:rPr lang="en-US" dirty="0"/>
            </a:br>
            <a:endParaRPr lang="en-US" dirty="0"/>
          </a:p>
        </p:txBody>
      </p:sp>
      <p:sp>
        <p:nvSpPr>
          <p:cNvPr id="5" name="Slide Number Placeholder 58"/>
          <p:cNvSpPr>
            <a:spLocks noGrp="1"/>
          </p:cNvSpPr>
          <p:nvPr>
            <p:ph type="sldNum" sz="quarter" idx="4"/>
          </p:nvPr>
        </p:nvSpPr>
        <p:spPr bwMode="auto">
          <a:xfrm>
            <a:off x="11084010" y="6402860"/>
            <a:ext cx="541637" cy="3686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6</a:t>
            </a:fld>
            <a:endParaRPr lang="en-US">
              <a:solidFill>
                <a:srgbClr val="000000"/>
              </a:solidFill>
            </a:endParaRPr>
          </a:p>
        </p:txBody>
      </p:sp>
      <p:pic>
        <p:nvPicPr>
          <p:cNvPr id="3" name="Picture 2">
            <a:extLst>
              <a:ext uri="{FF2B5EF4-FFF2-40B4-BE49-F238E27FC236}">
                <a16:creationId xmlns:a16="http://schemas.microsoft.com/office/drawing/2014/main" id="{60437877-C735-B4C4-CC4A-D5E11119C65F}"/>
              </a:ext>
            </a:extLst>
          </p:cNvPr>
          <p:cNvPicPr>
            <a:picLocks noChangeAspect="1"/>
          </p:cNvPicPr>
          <p:nvPr/>
        </p:nvPicPr>
        <p:blipFill>
          <a:blip r:embed="rId3"/>
          <a:stretch>
            <a:fillRect/>
          </a:stretch>
        </p:blipFill>
        <p:spPr>
          <a:xfrm>
            <a:off x="4136034" y="1137684"/>
            <a:ext cx="7864580" cy="4401878"/>
          </a:xfrm>
          <a:prstGeom prst="rect">
            <a:avLst/>
          </a:prstGeom>
        </p:spPr>
      </p:pic>
    </p:spTree>
    <p:extLst>
      <p:ext uri="{BB962C8B-B14F-4D97-AF65-F5344CB8AC3E}">
        <p14:creationId xmlns:p14="http://schemas.microsoft.com/office/powerpoint/2010/main" val="2643272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Methodology – Feature Matching </a:t>
            </a:r>
            <a:r>
              <a:rPr lang="en-US" sz="2400" dirty="0"/>
              <a:t>Overview</a:t>
            </a:r>
            <a:endParaRPr lang="en-US" dirty="0"/>
          </a:p>
        </p:txBody>
      </p:sp>
      <p:sp>
        <p:nvSpPr>
          <p:cNvPr id="9219" name="Rectangle 3"/>
          <p:cNvSpPr>
            <a:spLocks noGrp="1" noChangeArrowheads="1"/>
          </p:cNvSpPr>
          <p:nvPr>
            <p:ph idx="1"/>
          </p:nvPr>
        </p:nvSpPr>
        <p:spPr>
          <a:xfrm>
            <a:off x="593062" y="1053389"/>
            <a:ext cx="3500474" cy="4890211"/>
          </a:xfrm>
        </p:spPr>
        <p:txBody>
          <a:bodyPr/>
          <a:lstStyle/>
          <a:p>
            <a:pPr marL="0" indent="0" eaLnBrk="1" hangingPunct="1">
              <a:buNone/>
            </a:pPr>
            <a:r>
              <a:rPr lang="en-US" b="1" u="sng" dirty="0"/>
              <a:t>Filtering Matches: </a:t>
            </a:r>
            <a:r>
              <a:rPr lang="en-US" dirty="0"/>
              <a:t>Techniques like Random Sample Consensus (RANSAC) filter unreliable </a:t>
            </a:r>
            <a:r>
              <a:rPr lang="en-US" dirty="0" err="1"/>
              <a:t>keypoint</a:t>
            </a:r>
            <a:r>
              <a:rPr lang="en-US" dirty="0"/>
              <a:t> matches caused by occlusions or noise, estimating the transformation model between images</a:t>
            </a:r>
          </a:p>
        </p:txBody>
      </p:sp>
      <p:sp>
        <p:nvSpPr>
          <p:cNvPr id="5" name="Slide Number Placeholder 58"/>
          <p:cNvSpPr>
            <a:spLocks noGrp="1"/>
          </p:cNvSpPr>
          <p:nvPr>
            <p:ph type="sldNum" sz="quarter" idx="4"/>
          </p:nvPr>
        </p:nvSpPr>
        <p:spPr bwMode="auto">
          <a:xfrm>
            <a:off x="11084010" y="6402860"/>
            <a:ext cx="541637" cy="3686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7</a:t>
            </a:fld>
            <a:endParaRPr lang="en-US">
              <a:solidFill>
                <a:srgbClr val="000000"/>
              </a:solidFill>
            </a:endParaRPr>
          </a:p>
        </p:txBody>
      </p:sp>
      <p:pic>
        <p:nvPicPr>
          <p:cNvPr id="2" name="Picture 1">
            <a:extLst>
              <a:ext uri="{FF2B5EF4-FFF2-40B4-BE49-F238E27FC236}">
                <a16:creationId xmlns:a16="http://schemas.microsoft.com/office/drawing/2014/main" id="{8CD3FCEB-1886-7B3A-81F2-82A8D9DDFBC8}"/>
              </a:ext>
            </a:extLst>
          </p:cNvPr>
          <p:cNvPicPr>
            <a:picLocks noChangeAspect="1"/>
          </p:cNvPicPr>
          <p:nvPr/>
        </p:nvPicPr>
        <p:blipFill>
          <a:blip r:embed="rId3"/>
          <a:stretch>
            <a:fillRect/>
          </a:stretch>
        </p:blipFill>
        <p:spPr>
          <a:xfrm>
            <a:off x="4031684" y="1191613"/>
            <a:ext cx="7951209" cy="4208893"/>
          </a:xfrm>
          <a:prstGeom prst="rect">
            <a:avLst/>
          </a:prstGeom>
        </p:spPr>
      </p:pic>
    </p:spTree>
    <p:extLst>
      <p:ext uri="{BB962C8B-B14F-4D97-AF65-F5344CB8AC3E}">
        <p14:creationId xmlns:p14="http://schemas.microsoft.com/office/powerpoint/2010/main" val="290417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8"/>
          <p:cNvSpPr>
            <a:spLocks noGrp="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8</a:t>
            </a:fld>
            <a:endParaRPr lang="en-US">
              <a:solidFill>
                <a:srgbClr val="000000"/>
              </a:solidFill>
            </a:endParaRPr>
          </a:p>
        </p:txBody>
      </p:sp>
      <p:sp>
        <p:nvSpPr>
          <p:cNvPr id="9218" name="Rectangle 2"/>
          <p:cNvSpPr>
            <a:spLocks noGrp="1" noChangeArrowheads="1"/>
          </p:cNvSpPr>
          <p:nvPr>
            <p:ph type="title"/>
          </p:nvPr>
        </p:nvSpPr>
        <p:spPr/>
        <p:txBody>
          <a:bodyPr/>
          <a:lstStyle/>
          <a:p>
            <a:pPr eaLnBrk="1" hangingPunct="1"/>
            <a:r>
              <a:rPr lang="en-US" sz="2400" dirty="0"/>
              <a:t>Methodology – Comparative Analysis Approach</a:t>
            </a:r>
          </a:p>
        </p:txBody>
      </p:sp>
      <p:pic>
        <p:nvPicPr>
          <p:cNvPr id="6" name="Picture Placeholder 5">
            <a:extLst>
              <a:ext uri="{FF2B5EF4-FFF2-40B4-BE49-F238E27FC236}">
                <a16:creationId xmlns:a16="http://schemas.microsoft.com/office/drawing/2014/main" id="{B8A8EFDD-271B-79C1-A4B4-16531EE15CB7}"/>
              </a:ext>
            </a:extLst>
          </p:cNvPr>
          <p:cNvPicPr>
            <a:picLocks noGrp="1" noChangeAspect="1"/>
          </p:cNvPicPr>
          <p:nvPr>
            <p:ph sz="quarter" idx="11"/>
          </p:nvPr>
        </p:nvPicPr>
        <p:blipFill>
          <a:blip r:embed="rId3"/>
          <a:stretch/>
        </p:blipFill>
        <p:spPr>
          <a:xfrm>
            <a:off x="912041" y="945646"/>
            <a:ext cx="10622953" cy="5182538"/>
          </a:xfrm>
        </p:spPr>
      </p:pic>
      <p:sp>
        <p:nvSpPr>
          <p:cNvPr id="7" name="Rectangle: Rounded Corners 6">
            <a:extLst>
              <a:ext uri="{FF2B5EF4-FFF2-40B4-BE49-F238E27FC236}">
                <a16:creationId xmlns:a16="http://schemas.microsoft.com/office/drawing/2014/main" id="{58986DDA-AEB5-A535-2DDA-1552948407EB}"/>
              </a:ext>
            </a:extLst>
          </p:cNvPr>
          <p:cNvSpPr/>
          <p:nvPr/>
        </p:nvSpPr>
        <p:spPr bwMode="auto">
          <a:xfrm>
            <a:off x="6096000" y="835703"/>
            <a:ext cx="2939142" cy="5402424"/>
          </a:xfrm>
          <a:prstGeom prst="roundRect">
            <a:avLst/>
          </a:prstGeom>
          <a:noFill/>
          <a:ln w="571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783758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575921D-3077-601F-F2C3-2D1432352CA0}"/>
              </a:ext>
            </a:extLst>
          </p:cNvPr>
          <p:cNvPicPr>
            <a:picLocks noChangeAspect="1"/>
          </p:cNvPicPr>
          <p:nvPr/>
        </p:nvPicPr>
        <p:blipFill>
          <a:blip r:embed="rId3"/>
          <a:stretch>
            <a:fillRect/>
          </a:stretch>
        </p:blipFill>
        <p:spPr>
          <a:xfrm>
            <a:off x="684653" y="3195307"/>
            <a:ext cx="6412545" cy="3270062"/>
          </a:xfrm>
          <a:prstGeom prst="rect">
            <a:avLst/>
          </a:prstGeom>
        </p:spPr>
      </p:pic>
      <p:sp>
        <p:nvSpPr>
          <p:cNvPr id="5" name="Slide Number Placeholder 58"/>
          <p:cNvSpPr>
            <a:spLocks noGrp="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9</a:t>
            </a:fld>
            <a:endParaRPr lang="en-US">
              <a:solidFill>
                <a:srgbClr val="000000"/>
              </a:solidFill>
            </a:endParaRPr>
          </a:p>
        </p:txBody>
      </p:sp>
      <p:sp>
        <p:nvSpPr>
          <p:cNvPr id="9218" name="Rectangle 2"/>
          <p:cNvSpPr>
            <a:spLocks noGrp="1" noChangeArrowheads="1"/>
          </p:cNvSpPr>
          <p:nvPr>
            <p:ph type="title"/>
          </p:nvPr>
        </p:nvSpPr>
        <p:spPr/>
        <p:txBody>
          <a:bodyPr/>
          <a:lstStyle/>
          <a:p>
            <a:pPr eaLnBrk="1" hangingPunct="1"/>
            <a:r>
              <a:rPr lang="en-US" sz="2400" dirty="0"/>
              <a:t>Methodology – Comparative Analysis Approach</a:t>
            </a:r>
          </a:p>
        </p:txBody>
      </p:sp>
      <p:pic>
        <p:nvPicPr>
          <p:cNvPr id="8" name="Content Placeholder 7">
            <a:extLst>
              <a:ext uri="{FF2B5EF4-FFF2-40B4-BE49-F238E27FC236}">
                <a16:creationId xmlns:a16="http://schemas.microsoft.com/office/drawing/2014/main" id="{7FC77586-4F2A-5596-2638-862B74DF8974}"/>
              </a:ext>
            </a:extLst>
          </p:cNvPr>
          <p:cNvPicPr>
            <a:picLocks noGrp="1" noChangeAspect="1"/>
          </p:cNvPicPr>
          <p:nvPr>
            <p:ph sz="quarter" idx="11"/>
          </p:nvPr>
        </p:nvPicPr>
        <p:blipFill>
          <a:blip r:embed="rId4"/>
          <a:stretch>
            <a:fillRect/>
          </a:stretch>
        </p:blipFill>
        <p:spPr>
          <a:xfrm>
            <a:off x="1148882" y="890321"/>
            <a:ext cx="9913114" cy="2304986"/>
          </a:xfrm>
        </p:spPr>
      </p:pic>
      <p:sp>
        <p:nvSpPr>
          <p:cNvPr id="12" name="Rectangle: Rounded Corners 11">
            <a:extLst>
              <a:ext uri="{FF2B5EF4-FFF2-40B4-BE49-F238E27FC236}">
                <a16:creationId xmlns:a16="http://schemas.microsoft.com/office/drawing/2014/main" id="{78853133-241C-B8EC-6EE8-25F5E259F7D5}"/>
              </a:ext>
            </a:extLst>
          </p:cNvPr>
          <p:cNvSpPr/>
          <p:nvPr/>
        </p:nvSpPr>
        <p:spPr bwMode="auto">
          <a:xfrm>
            <a:off x="1031630" y="2338755"/>
            <a:ext cx="10117015" cy="638907"/>
          </a:xfrm>
          <a:prstGeom prst="roundRect">
            <a:avLst/>
          </a:prstGeom>
          <a:noFill/>
          <a:ln w="571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 name="TextBox 6">
            <a:extLst>
              <a:ext uri="{FF2B5EF4-FFF2-40B4-BE49-F238E27FC236}">
                <a16:creationId xmlns:a16="http://schemas.microsoft.com/office/drawing/2014/main" id="{A1483EC3-B697-E768-428F-3B747A30B2E0}"/>
              </a:ext>
            </a:extLst>
          </p:cNvPr>
          <p:cNvSpPr txBox="1"/>
          <p:nvPr/>
        </p:nvSpPr>
        <p:spPr>
          <a:xfrm>
            <a:off x="824976" y="4053895"/>
            <a:ext cx="1535723" cy="369332"/>
          </a:xfrm>
          <a:prstGeom prst="rect">
            <a:avLst/>
          </a:prstGeom>
          <a:noFill/>
        </p:spPr>
        <p:txBody>
          <a:bodyPr wrap="square" rtlCol="0">
            <a:spAutoFit/>
          </a:bodyPr>
          <a:lstStyle/>
          <a:p>
            <a:pPr algn="ctr"/>
            <a:r>
              <a:rPr lang="en-US" sz="1800" b="1" dirty="0">
                <a:solidFill>
                  <a:schemeClr val="bg1"/>
                </a:solidFill>
                <a:latin typeface="Arial" panose="020B0604020202020204" pitchFamily="34" charset="0"/>
                <a:cs typeface="Arial" panose="020B0604020202020204" pitchFamily="34" charset="0"/>
              </a:rPr>
              <a:t>PAPI Lights</a:t>
            </a:r>
          </a:p>
        </p:txBody>
      </p:sp>
      <p:cxnSp>
        <p:nvCxnSpPr>
          <p:cNvPr id="10" name="Straight Arrow Connector 9">
            <a:extLst>
              <a:ext uri="{FF2B5EF4-FFF2-40B4-BE49-F238E27FC236}">
                <a16:creationId xmlns:a16="http://schemas.microsoft.com/office/drawing/2014/main" id="{527FF165-9FEF-C5A4-63E1-00CEE58A0584}"/>
              </a:ext>
            </a:extLst>
          </p:cNvPr>
          <p:cNvCxnSpPr>
            <a:cxnSpLocks/>
          </p:cNvCxnSpPr>
          <p:nvPr/>
        </p:nvCxnSpPr>
        <p:spPr bwMode="auto">
          <a:xfrm flipV="1">
            <a:off x="2296531" y="3919546"/>
            <a:ext cx="369302" cy="268699"/>
          </a:xfrm>
          <a:prstGeom prst="straightConnector1">
            <a:avLst/>
          </a:prstGeom>
          <a:ln w="57150">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1" name="TextBox 10">
            <a:extLst>
              <a:ext uri="{FF2B5EF4-FFF2-40B4-BE49-F238E27FC236}">
                <a16:creationId xmlns:a16="http://schemas.microsoft.com/office/drawing/2014/main" id="{0925F78B-C12B-B0DC-06CE-ED11350088D2}"/>
              </a:ext>
            </a:extLst>
          </p:cNvPr>
          <p:cNvSpPr txBox="1"/>
          <p:nvPr/>
        </p:nvSpPr>
        <p:spPr>
          <a:xfrm>
            <a:off x="824976" y="4940122"/>
            <a:ext cx="1535723" cy="646331"/>
          </a:xfrm>
          <a:prstGeom prst="rect">
            <a:avLst/>
          </a:prstGeom>
          <a:noFill/>
        </p:spPr>
        <p:txBody>
          <a:bodyPr wrap="square" rtlCol="0">
            <a:spAutoFit/>
          </a:bodyPr>
          <a:lstStyle/>
          <a:p>
            <a:pPr algn="ctr"/>
            <a:r>
              <a:rPr lang="en-US" sz="1800" b="1" dirty="0">
                <a:solidFill>
                  <a:schemeClr val="bg1"/>
                </a:solidFill>
                <a:latin typeface="Arial" panose="020B0604020202020204" pitchFamily="34" charset="0"/>
                <a:cs typeface="Arial" panose="020B0604020202020204" pitchFamily="34" charset="0"/>
              </a:rPr>
              <a:t>Threshold Lights</a:t>
            </a:r>
          </a:p>
        </p:txBody>
      </p:sp>
      <p:cxnSp>
        <p:nvCxnSpPr>
          <p:cNvPr id="13" name="Straight Arrow Connector 12">
            <a:extLst>
              <a:ext uri="{FF2B5EF4-FFF2-40B4-BE49-F238E27FC236}">
                <a16:creationId xmlns:a16="http://schemas.microsoft.com/office/drawing/2014/main" id="{D30E060B-E718-E0A1-DD93-313C6ACE2E5E}"/>
              </a:ext>
            </a:extLst>
          </p:cNvPr>
          <p:cNvCxnSpPr>
            <a:cxnSpLocks/>
          </p:cNvCxnSpPr>
          <p:nvPr/>
        </p:nvCxnSpPr>
        <p:spPr bwMode="auto">
          <a:xfrm>
            <a:off x="1768686" y="5588591"/>
            <a:ext cx="328248" cy="626972"/>
          </a:xfrm>
          <a:prstGeom prst="straightConnector1">
            <a:avLst/>
          </a:prstGeom>
          <a:ln w="57150">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25" name="TextBox 24">
            <a:extLst>
              <a:ext uri="{FF2B5EF4-FFF2-40B4-BE49-F238E27FC236}">
                <a16:creationId xmlns:a16="http://schemas.microsoft.com/office/drawing/2014/main" id="{70215EEB-3760-F203-8A10-58DF8A51B730}"/>
              </a:ext>
            </a:extLst>
          </p:cNvPr>
          <p:cNvSpPr txBox="1"/>
          <p:nvPr/>
        </p:nvSpPr>
        <p:spPr>
          <a:xfrm>
            <a:off x="5561475" y="3783184"/>
            <a:ext cx="1535723" cy="646331"/>
          </a:xfrm>
          <a:prstGeom prst="rect">
            <a:avLst/>
          </a:prstGeom>
          <a:noFill/>
        </p:spPr>
        <p:txBody>
          <a:bodyPr wrap="square" rtlCol="0">
            <a:spAutoFit/>
          </a:bodyPr>
          <a:lstStyle/>
          <a:p>
            <a:pPr algn="ctr"/>
            <a:r>
              <a:rPr lang="en-US" sz="1800" b="1" dirty="0">
                <a:solidFill>
                  <a:schemeClr val="bg1"/>
                </a:solidFill>
                <a:latin typeface="Arial" panose="020B0604020202020204" pitchFamily="34" charset="0"/>
                <a:cs typeface="Arial" panose="020B0604020202020204" pitchFamily="34" charset="0"/>
              </a:rPr>
              <a:t>Runway Edge Lights</a:t>
            </a:r>
          </a:p>
        </p:txBody>
      </p:sp>
      <p:cxnSp>
        <p:nvCxnSpPr>
          <p:cNvPr id="26" name="Straight Arrow Connector 25">
            <a:extLst>
              <a:ext uri="{FF2B5EF4-FFF2-40B4-BE49-F238E27FC236}">
                <a16:creationId xmlns:a16="http://schemas.microsoft.com/office/drawing/2014/main" id="{98A03DD3-B586-A552-08A6-24921DC0C0A6}"/>
              </a:ext>
            </a:extLst>
          </p:cNvPr>
          <p:cNvCxnSpPr>
            <a:cxnSpLocks/>
            <a:stCxn id="25" idx="2"/>
          </p:cNvCxnSpPr>
          <p:nvPr/>
        </p:nvCxnSpPr>
        <p:spPr bwMode="auto">
          <a:xfrm>
            <a:off x="6329337" y="4429515"/>
            <a:ext cx="0" cy="659807"/>
          </a:xfrm>
          <a:prstGeom prst="straightConnector1">
            <a:avLst/>
          </a:prstGeom>
          <a:ln w="57150">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30" name="TextBox 29">
            <a:extLst>
              <a:ext uri="{FF2B5EF4-FFF2-40B4-BE49-F238E27FC236}">
                <a16:creationId xmlns:a16="http://schemas.microsoft.com/office/drawing/2014/main" id="{5630BF55-1C9A-149D-5922-C99791691CD4}"/>
              </a:ext>
            </a:extLst>
          </p:cNvPr>
          <p:cNvSpPr txBox="1"/>
          <p:nvPr/>
        </p:nvSpPr>
        <p:spPr>
          <a:xfrm>
            <a:off x="4611906" y="4688492"/>
            <a:ext cx="1535723" cy="369332"/>
          </a:xfrm>
          <a:prstGeom prst="rect">
            <a:avLst/>
          </a:prstGeom>
          <a:noFill/>
        </p:spPr>
        <p:txBody>
          <a:bodyPr wrap="square" rtlCol="0">
            <a:spAutoFit/>
          </a:bodyPr>
          <a:lstStyle/>
          <a:p>
            <a:pPr algn="ctr"/>
            <a:r>
              <a:rPr lang="en-US" sz="1800" b="1" dirty="0">
                <a:solidFill>
                  <a:schemeClr val="bg1"/>
                </a:solidFill>
                <a:latin typeface="Arial" panose="020B0604020202020204" pitchFamily="34" charset="0"/>
                <a:cs typeface="Arial" panose="020B0604020202020204" pitchFamily="34" charset="0"/>
              </a:rPr>
              <a:t>Markings</a:t>
            </a:r>
          </a:p>
        </p:txBody>
      </p:sp>
      <p:cxnSp>
        <p:nvCxnSpPr>
          <p:cNvPr id="31" name="Straight Arrow Connector 30">
            <a:extLst>
              <a:ext uri="{FF2B5EF4-FFF2-40B4-BE49-F238E27FC236}">
                <a16:creationId xmlns:a16="http://schemas.microsoft.com/office/drawing/2014/main" id="{1399DB6A-7192-61E5-897F-25D502F72D75}"/>
              </a:ext>
            </a:extLst>
          </p:cNvPr>
          <p:cNvCxnSpPr>
            <a:cxnSpLocks/>
          </p:cNvCxnSpPr>
          <p:nvPr/>
        </p:nvCxnSpPr>
        <p:spPr bwMode="auto">
          <a:xfrm flipH="1" flipV="1">
            <a:off x="4664639" y="4423227"/>
            <a:ext cx="436711" cy="345867"/>
          </a:xfrm>
          <a:prstGeom prst="straightConnector1">
            <a:avLst/>
          </a:prstGeom>
          <a:ln w="38100">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9220" name="Straight Arrow Connector 9219">
            <a:extLst>
              <a:ext uri="{FF2B5EF4-FFF2-40B4-BE49-F238E27FC236}">
                <a16:creationId xmlns:a16="http://schemas.microsoft.com/office/drawing/2014/main" id="{C241E05E-20A2-9264-7E92-ED49EF7564A2}"/>
              </a:ext>
            </a:extLst>
          </p:cNvPr>
          <p:cNvCxnSpPr>
            <a:cxnSpLocks/>
          </p:cNvCxnSpPr>
          <p:nvPr/>
        </p:nvCxnSpPr>
        <p:spPr bwMode="auto">
          <a:xfrm flipH="1">
            <a:off x="5101350" y="4986739"/>
            <a:ext cx="217614" cy="347261"/>
          </a:xfrm>
          <a:prstGeom prst="straightConnector1">
            <a:avLst/>
          </a:prstGeom>
          <a:ln w="38100">
            <a:headEnd type="none" w="med" len="med"/>
            <a:tailEnd type="triangle"/>
          </a:ln>
        </p:spPr>
        <p:style>
          <a:lnRef idx="1">
            <a:schemeClr val="accent3"/>
          </a:lnRef>
          <a:fillRef idx="0">
            <a:schemeClr val="accent3"/>
          </a:fillRef>
          <a:effectRef idx="0">
            <a:schemeClr val="accent3"/>
          </a:effectRef>
          <a:fontRef idx="minor">
            <a:schemeClr val="tx1"/>
          </a:fontRef>
        </p:style>
      </p:cxnSp>
      <p:pic>
        <p:nvPicPr>
          <p:cNvPr id="9225" name="Picture 9224">
            <a:extLst>
              <a:ext uri="{FF2B5EF4-FFF2-40B4-BE49-F238E27FC236}">
                <a16:creationId xmlns:a16="http://schemas.microsoft.com/office/drawing/2014/main" id="{DEF1D52B-E535-C078-ECEA-8B9D52FEA998}"/>
              </a:ext>
            </a:extLst>
          </p:cNvPr>
          <p:cNvPicPr>
            <a:picLocks noChangeAspect="1"/>
          </p:cNvPicPr>
          <p:nvPr/>
        </p:nvPicPr>
        <p:blipFill>
          <a:blip r:embed="rId5"/>
          <a:stretch>
            <a:fillRect/>
          </a:stretch>
        </p:blipFill>
        <p:spPr>
          <a:xfrm>
            <a:off x="7237521" y="3245826"/>
            <a:ext cx="4743450" cy="2867025"/>
          </a:xfrm>
          <a:prstGeom prst="rect">
            <a:avLst/>
          </a:prstGeom>
        </p:spPr>
      </p:pic>
      <p:sp>
        <p:nvSpPr>
          <p:cNvPr id="9230" name="TextBox 9229">
            <a:extLst>
              <a:ext uri="{FF2B5EF4-FFF2-40B4-BE49-F238E27FC236}">
                <a16:creationId xmlns:a16="http://schemas.microsoft.com/office/drawing/2014/main" id="{F3E0C6A7-F418-07F8-0136-603A2ADF3F10}"/>
              </a:ext>
            </a:extLst>
          </p:cNvPr>
          <p:cNvSpPr txBox="1"/>
          <p:nvPr/>
        </p:nvSpPr>
        <p:spPr>
          <a:xfrm>
            <a:off x="7304058" y="5131104"/>
            <a:ext cx="2406290" cy="369332"/>
          </a:xfrm>
          <a:prstGeom prst="rect">
            <a:avLst/>
          </a:prstGeom>
          <a:noFill/>
        </p:spPr>
        <p:txBody>
          <a:bodyPr wrap="square" rtlCol="0">
            <a:spAutoFit/>
          </a:bodyPr>
          <a:lstStyle/>
          <a:p>
            <a:pPr algn="ctr"/>
            <a:r>
              <a:rPr lang="en-US" sz="1800" b="1" dirty="0">
                <a:solidFill>
                  <a:schemeClr val="bg1"/>
                </a:solidFill>
                <a:latin typeface="Arial" panose="020B0604020202020204" pitchFamily="34" charset="0"/>
                <a:cs typeface="Arial" panose="020B0604020202020204" pitchFamily="34" charset="0"/>
              </a:rPr>
              <a:t>Tire Skid Marks</a:t>
            </a:r>
          </a:p>
        </p:txBody>
      </p:sp>
      <p:cxnSp>
        <p:nvCxnSpPr>
          <p:cNvPr id="9232" name="Straight Arrow Connector 9231">
            <a:extLst>
              <a:ext uri="{FF2B5EF4-FFF2-40B4-BE49-F238E27FC236}">
                <a16:creationId xmlns:a16="http://schemas.microsoft.com/office/drawing/2014/main" id="{269B26B2-0F08-3CDD-B952-12BB19F380A8}"/>
              </a:ext>
            </a:extLst>
          </p:cNvPr>
          <p:cNvCxnSpPr>
            <a:cxnSpLocks/>
          </p:cNvCxnSpPr>
          <p:nvPr/>
        </p:nvCxnSpPr>
        <p:spPr bwMode="auto">
          <a:xfrm flipH="1" flipV="1">
            <a:off x="8424530" y="4849019"/>
            <a:ext cx="436711" cy="345867"/>
          </a:xfrm>
          <a:prstGeom prst="straightConnector1">
            <a:avLst/>
          </a:prstGeom>
          <a:ln w="38100">
            <a:headEnd type="none" w="med" len="med"/>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871418979"/>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5F1E05-96DA-4377-A6E4-484D5E715A88}">
  <ds:schemaRefs>
    <ds:schemaRef ds:uri="http://purl.org/dc/elements/1.1/"/>
    <ds:schemaRef ds:uri="http://purl.org/dc/terms/"/>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ternal/2005/internalDocumentation"/>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C709B06-5FA7-40B8-A752-7128AA94FE0C}">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2F04B76F-4E2B-4E86-86C5-9CCB38AF7D96}">
  <ds:schemaRefs>
    <ds:schemaRef ds:uri="http://schemas.microsoft.com/sharepoint/v3/contenttype/forms"/>
  </ds:schemaRefs>
</ds:datastoreItem>
</file>

<file path=docMetadata/LabelInfo.xml><?xml version="1.0" encoding="utf-8"?>
<clbl:labelList xmlns:clbl="http://schemas.microsoft.com/office/2020/mipLabelMetadata">
  <clbl:label id="{4447dd6a-a4a1-440b-a6a3-9124ef1ee017}" enabled="1" method="Privileged" siteId="{7a18110d-ef9b-4274-acef-e62ab0fe28ed}" removed="0"/>
</clbl:labelList>
</file>

<file path=docProps/app.xml><?xml version="1.0" encoding="utf-8"?>
<Properties xmlns="http://schemas.openxmlformats.org/officeDocument/2006/extended-properties" xmlns:vt="http://schemas.openxmlformats.org/officeDocument/2006/docPropsVTypes">
  <Template/>
  <TotalTime>74</TotalTime>
  <Words>2754</Words>
  <Application>Microsoft Office PowerPoint</Application>
  <PresentationFormat>Widescreen</PresentationFormat>
  <Paragraphs>178</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Narrow</vt:lpstr>
      <vt:lpstr>Inter</vt:lpstr>
      <vt:lpstr>Segoe UI</vt:lpstr>
      <vt:lpstr>Tahoma</vt:lpstr>
      <vt:lpstr>Times New Roman</vt:lpstr>
      <vt:lpstr>Wingdings</vt:lpstr>
      <vt:lpstr>Blends</vt:lpstr>
      <vt:lpstr>PowerPoint Presentation</vt:lpstr>
      <vt:lpstr>Content</vt:lpstr>
      <vt:lpstr>Research Statement</vt:lpstr>
      <vt:lpstr>Methodology – Feature Matching Overview</vt:lpstr>
      <vt:lpstr>Methodology – Feature Matching Overview</vt:lpstr>
      <vt:lpstr>Methodology – Feature Matching Overview</vt:lpstr>
      <vt:lpstr>Methodology – Feature Matching Overview</vt:lpstr>
      <vt:lpstr>Methodology – Comparative Analysis Approach</vt:lpstr>
      <vt:lpstr>Methodology – Comparative Analysis Approach</vt:lpstr>
      <vt:lpstr>Results – Hill Air Force Runway, Utah</vt:lpstr>
      <vt:lpstr>Results – Salt Lake City International Runway, Utah</vt:lpstr>
      <vt:lpstr>Observation - Key Insights Military Runway</vt:lpstr>
      <vt:lpstr>Observation – Key Insights Commercial Runway</vt:lpstr>
      <vt:lpstr>Observation - Technique Effectiveness and Accuracy</vt:lpstr>
      <vt:lpstr>Implications</vt:lpstr>
      <vt:lpstr>Limitations</vt:lpstr>
      <vt:lpstr>Conclusion</vt:lpstr>
      <vt:lpstr>PowerPoint Presentation</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Kaushik, Rishabh                            Collins</cp:lastModifiedBy>
  <cp:revision>11</cp:revision>
  <cp:lastPrinted>1601-01-01T00:00:00Z</cp:lastPrinted>
  <dcterms:created xsi:type="dcterms:W3CDTF">2016-03-29T15:29:36Z</dcterms:created>
  <dcterms:modified xsi:type="dcterms:W3CDTF">2024-10-28T17:41:33Z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