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26"/>
  </p:notesMasterIdLst>
  <p:handoutMasterIdLst>
    <p:handoutMasterId r:id="rId27"/>
  </p:handoutMasterIdLst>
  <p:sldIdLst>
    <p:sldId id="333" r:id="rId5"/>
    <p:sldId id="334" r:id="rId6"/>
    <p:sldId id="305" r:id="rId7"/>
    <p:sldId id="329" r:id="rId8"/>
    <p:sldId id="317" r:id="rId9"/>
    <p:sldId id="318" r:id="rId10"/>
    <p:sldId id="319" r:id="rId11"/>
    <p:sldId id="304" r:id="rId12"/>
    <p:sldId id="322" r:id="rId13"/>
    <p:sldId id="330" r:id="rId14"/>
    <p:sldId id="306" r:id="rId15"/>
    <p:sldId id="326" r:id="rId16"/>
    <p:sldId id="324" r:id="rId17"/>
    <p:sldId id="323" r:id="rId18"/>
    <p:sldId id="308" r:id="rId19"/>
    <p:sldId id="335" r:id="rId20"/>
    <p:sldId id="336" r:id="rId21"/>
    <p:sldId id="309" r:id="rId22"/>
    <p:sldId id="310" r:id="rId23"/>
    <p:sldId id="311" r:id="rId24"/>
    <p:sldId id="312" r:id="rId25"/>
  </p:sldIdLst>
  <p:sldSz cx="12192000" cy="6858000"/>
  <p:notesSz cx="7102475" cy="9388475"/>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18E"/>
    <a:srgbClr val="9DC3E6"/>
    <a:srgbClr val="C8D7D6"/>
    <a:srgbClr val="9DB0A2"/>
    <a:srgbClr val="0066CC"/>
    <a:srgbClr val="CC3300"/>
    <a:srgbClr val="22458A"/>
    <a:srgbClr val="2B56AB"/>
    <a:srgbClr val="0033CC"/>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621" autoAdjust="0"/>
  </p:normalViewPr>
  <p:slideViewPr>
    <p:cSldViewPr snapToGrid="0">
      <p:cViewPr varScale="1">
        <p:scale>
          <a:sx n="82" d="100"/>
          <a:sy n="82" d="100"/>
        </p:scale>
        <p:origin x="1674" y="9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3077739" cy="470415"/>
          </a:xfrm>
          <a:prstGeom prst="rect">
            <a:avLst/>
          </a:prstGeom>
          <a:noFill/>
          <a:ln w="9525">
            <a:noFill/>
            <a:miter lim="800000"/>
            <a:headEnd/>
            <a:tailEnd/>
          </a:ln>
          <a:effectLst/>
        </p:spPr>
        <p:txBody>
          <a:bodyPr vert="horz" wrap="square" lIns="94213" tIns="47107" rIns="94213" bIns="47107" numCol="1" anchor="t" anchorCtr="0" compatLnSpc="1">
            <a:prstTxWarp prst="textNoShape">
              <a:avLst/>
            </a:prstTxWarp>
          </a:bodyPr>
          <a:lstStyle>
            <a:lvl1pPr defTabSz="942465">
              <a:defRPr sz="1200"/>
            </a:lvl1pPr>
          </a:lstStyle>
          <a:p>
            <a:endParaRPr lang="en-US"/>
          </a:p>
        </p:txBody>
      </p:sp>
      <p:sp>
        <p:nvSpPr>
          <p:cNvPr id="108547" name="Rectangle 3"/>
          <p:cNvSpPr>
            <a:spLocks noGrp="1" noChangeArrowheads="1"/>
          </p:cNvSpPr>
          <p:nvPr>
            <p:ph type="dt" sz="quarter" idx="1"/>
          </p:nvPr>
        </p:nvSpPr>
        <p:spPr bwMode="auto">
          <a:xfrm>
            <a:off x="4024736" y="0"/>
            <a:ext cx="3077739" cy="470415"/>
          </a:xfrm>
          <a:prstGeom prst="rect">
            <a:avLst/>
          </a:prstGeom>
          <a:noFill/>
          <a:ln w="9525">
            <a:noFill/>
            <a:miter lim="800000"/>
            <a:headEnd/>
            <a:tailEnd/>
          </a:ln>
          <a:effectLst/>
        </p:spPr>
        <p:txBody>
          <a:bodyPr vert="horz" wrap="square" lIns="94213" tIns="47107" rIns="94213" bIns="47107" numCol="1" anchor="t" anchorCtr="0" compatLnSpc="1">
            <a:prstTxWarp prst="textNoShape">
              <a:avLst/>
            </a:prstTxWarp>
          </a:bodyPr>
          <a:lstStyle>
            <a:lvl1pPr algn="r" defTabSz="942465">
              <a:defRPr sz="1200"/>
            </a:lvl1pPr>
          </a:lstStyle>
          <a:p>
            <a:endParaRPr lang="en-US"/>
          </a:p>
        </p:txBody>
      </p:sp>
      <p:sp>
        <p:nvSpPr>
          <p:cNvPr id="108548" name="Rectangle 4"/>
          <p:cNvSpPr>
            <a:spLocks noGrp="1" noChangeArrowheads="1"/>
          </p:cNvSpPr>
          <p:nvPr>
            <p:ph type="ftr" sz="quarter" idx="2"/>
          </p:nvPr>
        </p:nvSpPr>
        <p:spPr bwMode="auto">
          <a:xfrm>
            <a:off x="0" y="8918062"/>
            <a:ext cx="3077739" cy="470414"/>
          </a:xfrm>
          <a:prstGeom prst="rect">
            <a:avLst/>
          </a:prstGeom>
          <a:noFill/>
          <a:ln w="9525">
            <a:noFill/>
            <a:miter lim="800000"/>
            <a:headEnd/>
            <a:tailEnd/>
          </a:ln>
          <a:effectLst/>
        </p:spPr>
        <p:txBody>
          <a:bodyPr vert="horz" wrap="square" lIns="94213" tIns="47107" rIns="94213" bIns="47107" numCol="1" anchor="b" anchorCtr="0" compatLnSpc="1">
            <a:prstTxWarp prst="textNoShape">
              <a:avLst/>
            </a:prstTxWarp>
          </a:bodyPr>
          <a:lstStyle>
            <a:lvl1pPr defTabSz="942465">
              <a:defRPr sz="1200"/>
            </a:lvl1pPr>
          </a:lstStyle>
          <a:p>
            <a:endParaRPr lang="en-US"/>
          </a:p>
        </p:txBody>
      </p:sp>
      <p:sp>
        <p:nvSpPr>
          <p:cNvPr id="108549" name="Rectangle 5"/>
          <p:cNvSpPr>
            <a:spLocks noGrp="1" noChangeArrowheads="1"/>
          </p:cNvSpPr>
          <p:nvPr>
            <p:ph type="sldNum" sz="quarter" idx="3"/>
          </p:nvPr>
        </p:nvSpPr>
        <p:spPr bwMode="auto">
          <a:xfrm>
            <a:off x="4024736" y="8918062"/>
            <a:ext cx="3077739" cy="470414"/>
          </a:xfrm>
          <a:prstGeom prst="rect">
            <a:avLst/>
          </a:prstGeom>
          <a:noFill/>
          <a:ln w="9525">
            <a:noFill/>
            <a:miter lim="800000"/>
            <a:headEnd/>
            <a:tailEnd/>
          </a:ln>
          <a:effectLst/>
        </p:spPr>
        <p:txBody>
          <a:bodyPr vert="horz" wrap="square" lIns="94213" tIns="47107" rIns="94213" bIns="47107" numCol="1" anchor="b" anchorCtr="0" compatLnSpc="1">
            <a:prstTxWarp prst="textNoShape">
              <a:avLst/>
            </a:prstTxWarp>
          </a:bodyPr>
          <a:lstStyle>
            <a:lvl1pPr algn="r" defTabSz="942465">
              <a:defRPr sz="1200"/>
            </a:lvl1pPr>
          </a:lstStyle>
          <a:p>
            <a:fld id="{4F2942F5-6495-4924-A5BF-A11924438D24}" type="slidenum">
              <a:rPr lang="en-US"/>
              <a:pPr/>
              <a:t>‹#›</a:t>
            </a:fld>
            <a:endParaRPr lang="en-US"/>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3077739" cy="470415"/>
          </a:xfrm>
          <a:prstGeom prst="rect">
            <a:avLst/>
          </a:prstGeom>
          <a:noFill/>
          <a:ln w="9525">
            <a:noFill/>
            <a:miter lim="800000"/>
            <a:headEnd/>
            <a:tailEnd/>
          </a:ln>
          <a:effectLst/>
        </p:spPr>
        <p:txBody>
          <a:bodyPr vert="horz" wrap="square" lIns="94213" tIns="47107" rIns="94213" bIns="47107" numCol="1" anchor="t" anchorCtr="0" compatLnSpc="1">
            <a:prstTxWarp prst="textNoShape">
              <a:avLst/>
            </a:prstTxWarp>
          </a:bodyPr>
          <a:lstStyle>
            <a:lvl1pPr defTabSz="942465">
              <a:defRPr sz="1200"/>
            </a:lvl1pPr>
          </a:lstStyle>
          <a:p>
            <a:endParaRPr lang="en-US"/>
          </a:p>
        </p:txBody>
      </p:sp>
      <p:sp>
        <p:nvSpPr>
          <p:cNvPr id="105475" name="Rectangle 3"/>
          <p:cNvSpPr>
            <a:spLocks noGrp="1" noChangeArrowheads="1"/>
          </p:cNvSpPr>
          <p:nvPr>
            <p:ph type="dt" idx="1"/>
          </p:nvPr>
        </p:nvSpPr>
        <p:spPr bwMode="auto">
          <a:xfrm>
            <a:off x="4024736" y="0"/>
            <a:ext cx="3077739" cy="470415"/>
          </a:xfrm>
          <a:prstGeom prst="rect">
            <a:avLst/>
          </a:prstGeom>
          <a:noFill/>
          <a:ln w="9525">
            <a:noFill/>
            <a:miter lim="800000"/>
            <a:headEnd/>
            <a:tailEnd/>
          </a:ln>
          <a:effectLst/>
        </p:spPr>
        <p:txBody>
          <a:bodyPr vert="horz" wrap="square" lIns="94213" tIns="47107" rIns="94213" bIns="47107" numCol="1" anchor="t" anchorCtr="0" compatLnSpc="1">
            <a:prstTxWarp prst="textNoShape">
              <a:avLst/>
            </a:prstTxWarp>
          </a:bodyPr>
          <a:lstStyle>
            <a:lvl1pPr algn="r" defTabSz="942465">
              <a:defRPr sz="1200"/>
            </a:lvl1pPr>
          </a:lstStyle>
          <a:p>
            <a:endParaRPr lang="en-US"/>
          </a:p>
        </p:txBody>
      </p:sp>
      <p:sp>
        <p:nvSpPr>
          <p:cNvPr id="105476" name="Rectangle 4"/>
          <p:cNvSpPr>
            <a:spLocks noGrp="1" noRot="1" noChangeAspect="1" noChangeArrowheads="1" noTextEdit="1"/>
          </p:cNvSpPr>
          <p:nvPr>
            <p:ph type="sldImg" idx="2"/>
          </p:nvPr>
        </p:nvSpPr>
        <p:spPr bwMode="auto">
          <a:xfrm>
            <a:off x="422275" y="703263"/>
            <a:ext cx="6257925" cy="3521075"/>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46997" y="4459856"/>
            <a:ext cx="5208482" cy="4225474"/>
          </a:xfrm>
          <a:prstGeom prst="rect">
            <a:avLst/>
          </a:prstGeom>
          <a:noFill/>
          <a:ln w="9525">
            <a:noFill/>
            <a:miter lim="800000"/>
            <a:headEnd/>
            <a:tailEnd/>
          </a:ln>
          <a:effectLst/>
        </p:spPr>
        <p:txBody>
          <a:bodyPr vert="horz" wrap="square" lIns="94213" tIns="47107" rIns="94213" bIns="471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918062"/>
            <a:ext cx="3077739" cy="470414"/>
          </a:xfrm>
          <a:prstGeom prst="rect">
            <a:avLst/>
          </a:prstGeom>
          <a:noFill/>
          <a:ln w="9525">
            <a:noFill/>
            <a:miter lim="800000"/>
            <a:headEnd/>
            <a:tailEnd/>
          </a:ln>
          <a:effectLst/>
        </p:spPr>
        <p:txBody>
          <a:bodyPr vert="horz" wrap="square" lIns="94213" tIns="47107" rIns="94213" bIns="47107" numCol="1" anchor="b" anchorCtr="0" compatLnSpc="1">
            <a:prstTxWarp prst="textNoShape">
              <a:avLst/>
            </a:prstTxWarp>
          </a:bodyPr>
          <a:lstStyle>
            <a:lvl1pPr defTabSz="942465">
              <a:defRPr sz="1200"/>
            </a:lvl1pPr>
          </a:lstStyle>
          <a:p>
            <a:endParaRPr lang="en-US"/>
          </a:p>
        </p:txBody>
      </p:sp>
      <p:sp>
        <p:nvSpPr>
          <p:cNvPr id="105479" name="Rectangle 7"/>
          <p:cNvSpPr>
            <a:spLocks noGrp="1" noChangeArrowheads="1"/>
          </p:cNvSpPr>
          <p:nvPr>
            <p:ph type="sldNum" sz="quarter" idx="5"/>
          </p:nvPr>
        </p:nvSpPr>
        <p:spPr bwMode="auto">
          <a:xfrm>
            <a:off x="4024736" y="8918062"/>
            <a:ext cx="3077739" cy="470414"/>
          </a:xfrm>
          <a:prstGeom prst="rect">
            <a:avLst/>
          </a:prstGeom>
          <a:noFill/>
          <a:ln w="9525">
            <a:noFill/>
            <a:miter lim="800000"/>
            <a:headEnd/>
            <a:tailEnd/>
          </a:ln>
          <a:effectLst/>
        </p:spPr>
        <p:txBody>
          <a:bodyPr vert="horz" wrap="square" lIns="94213" tIns="47107" rIns="94213" bIns="47107" numCol="1" anchor="b" anchorCtr="0" compatLnSpc="1">
            <a:prstTxWarp prst="textNoShape">
              <a:avLst/>
            </a:prstTxWarp>
          </a:bodyPr>
          <a:lstStyle>
            <a:lvl1pPr algn="r" defTabSz="942465">
              <a:defRPr sz="1200"/>
            </a:lvl1pPr>
          </a:lstStyle>
          <a:p>
            <a:fld id="{85D9B890-3B6E-417C-BD92-47816D5AB620}" type="slidenum">
              <a:rPr lang="en-US"/>
              <a:pPr/>
              <a:t>‹#›</a:t>
            </a:fld>
            <a:endParaRPr lang="en-US"/>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22275" y="703263"/>
            <a:ext cx="6257925" cy="3521075"/>
          </a:xfrm>
          <a:ln/>
        </p:spPr>
      </p:sp>
      <p:sp>
        <p:nvSpPr>
          <p:cNvPr id="132099" name="Rectangle 3"/>
          <p:cNvSpPr>
            <a:spLocks noGrp="1" noChangeArrowheads="1"/>
          </p:cNvSpPr>
          <p:nvPr>
            <p:ph type="body" idx="1"/>
          </p:nvPr>
        </p:nvSpPr>
        <p:spPr/>
        <p:txBody>
          <a:bodyPr/>
          <a:lstStyle/>
          <a:p>
            <a:r>
              <a:rPr lang="en-US" dirty="0"/>
              <a:t>Ladies and gentlemen, my name is Dave Urban, I’m known by many as Cowboy. Welcome to Beyond Illusions where my coauthor, Ryan Pritchard, and I will be sharing with you some of the lessons we learned from studying the US Air Force’s integration of VR simulators into flight training. </a:t>
            </a:r>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dirty="0" err="1"/>
              <a:t>ITD</a:t>
            </a:r>
            <a:r>
              <a:rPr lang="en-US" dirty="0"/>
              <a:t> was developed intentionally with the use of readily available COTS simulator components.</a:t>
            </a:r>
          </a:p>
          <a:p>
            <a:endParaRPr lang="en-US" dirty="0"/>
          </a:p>
          <a:p>
            <a:r>
              <a:rPr lang="en-US" dirty="0"/>
              <a:t>It has a set of generic Brunner rudder pedals,</a:t>
            </a:r>
          </a:p>
          <a:p>
            <a:endParaRPr lang="en-US" dirty="0"/>
          </a:p>
          <a:p>
            <a:r>
              <a:rPr lang="en-US" dirty="0"/>
              <a:t>A stick from an F-16,</a:t>
            </a:r>
          </a:p>
          <a:p>
            <a:endParaRPr lang="en-US" dirty="0"/>
          </a:p>
          <a:p>
            <a:r>
              <a:rPr lang="en-US" dirty="0"/>
              <a:t>And the throttle is from the A-10.</a:t>
            </a:r>
          </a:p>
          <a:p>
            <a:endParaRPr lang="en-US" dirty="0"/>
          </a:p>
          <a:p>
            <a:endParaRPr lang="en-US" dirty="0"/>
          </a:p>
          <a:p>
            <a:r>
              <a:rPr lang="en-US" dirty="0"/>
              <a:t>Even more, the landing gear is a switch rather than a handle,</a:t>
            </a:r>
          </a:p>
          <a:p>
            <a:endParaRPr lang="en-US" dirty="0"/>
          </a:p>
          <a:p>
            <a:r>
              <a:rPr lang="en-US" dirty="0"/>
              <a:t>And there are 2 flap switches, only 1 of them similar to the aircraft.</a:t>
            </a:r>
          </a:p>
          <a:p>
            <a:endParaRPr lang="en-US" dirty="0"/>
          </a:p>
          <a:p>
            <a:r>
              <a:rPr lang="en-US" dirty="0"/>
              <a:t>The only true replication on the device happens virtually inside the headset.</a:t>
            </a:r>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a:p>
        </p:txBody>
      </p:sp>
    </p:spTree>
    <p:extLst>
      <p:ext uri="{BB962C8B-B14F-4D97-AF65-F5344CB8AC3E}">
        <p14:creationId xmlns:p14="http://schemas.microsoft.com/office/powerpoint/2010/main" val="2566911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major syllabus revisions in the last several years. </a:t>
            </a:r>
          </a:p>
          <a:p>
            <a:r>
              <a:rPr lang="en-US" dirty="0"/>
              <a:t>For anyone like us in the room who went through UPT, the Legacy syllabus will look familiar. Preflight training was historically reserved for academics, and there were very few simulator events prior to flight.</a:t>
            </a:r>
          </a:p>
          <a:p>
            <a:endParaRPr lang="en-US" dirty="0"/>
          </a:p>
          <a:p>
            <a:r>
              <a:rPr lang="en-US" dirty="0"/>
              <a:t>That changed with the intermediate syllabus, where production pressures led to moving 13 simulator events into the preflight phase to ease scheduling concerns. This major movement of devices did not change the overall training mindset, but it did give students better practice before they started flying.</a:t>
            </a:r>
          </a:p>
          <a:p>
            <a:endParaRPr lang="en-US" dirty="0"/>
          </a:p>
          <a:p>
            <a:r>
              <a:rPr lang="en-US" dirty="0"/>
              <a:t>UPT 2.5 was the first rethinking of training methods in decades, and it brought with it a shuffling of the preflight training. While the academic and simulator training was effectively retained, the addition of ITDs enabled the shuffling of which devices were required for each training event.</a:t>
            </a:r>
          </a:p>
        </p:txBody>
      </p:sp>
      <p:sp>
        <p:nvSpPr>
          <p:cNvPr id="4" name="Slide Number Placeholder 3"/>
          <p:cNvSpPr>
            <a:spLocks noGrp="1"/>
          </p:cNvSpPr>
          <p:nvPr>
            <p:ph type="sldNum" sz="quarter" idx="5"/>
          </p:nvPr>
        </p:nvSpPr>
        <p:spPr/>
        <p:txBody>
          <a:bodyPr/>
          <a:lstStyle/>
          <a:p>
            <a:fld id="{85D9B890-3B6E-417C-BD92-47816D5AB620}" type="slidenum">
              <a:rPr lang="en-US" smtClean="0"/>
              <a:pPr/>
              <a:t>11</a:t>
            </a:fld>
            <a:endParaRPr lang="en-US"/>
          </a:p>
        </p:txBody>
      </p:sp>
    </p:spTree>
    <p:extLst>
      <p:ext uri="{BB962C8B-B14F-4D97-AF65-F5344CB8AC3E}">
        <p14:creationId xmlns:p14="http://schemas.microsoft.com/office/powerpoint/2010/main" val="3996790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look at the number of preflight simulator events across syllabi, you can see the shifts in training device requirements we mentioned in the last slide. The intermediate syllabus added 13 events to the preflight phase with a majority occurring in the highest fidelity devices. The addition of VR devices in UPT 2.5 allowed us to adjust the fidelity requirements for several </a:t>
            </a:r>
            <a:r>
              <a:rPr lang="en-US"/>
              <a:t>legacy training events.</a:t>
            </a:r>
            <a:endParaRPr lang="en-US" dirty="0"/>
          </a:p>
          <a:p>
            <a:endParaRPr lang="en-US" dirty="0"/>
          </a:p>
          <a:p>
            <a:endParaRPr lang="en-US" dirty="0"/>
          </a:p>
          <a:p>
            <a:endParaRPr lang="en-US" dirty="0"/>
          </a:p>
          <a:p>
            <a:r>
              <a:rPr lang="en-US" dirty="0"/>
              <a:t>…What needs to be pointed out is that these new ITD events were not randomly scattered throughout training. There was an intentional method to their placement in the training flow.</a:t>
            </a:r>
          </a:p>
        </p:txBody>
      </p:sp>
      <p:sp>
        <p:nvSpPr>
          <p:cNvPr id="4" name="Slide Number Placeholder 3"/>
          <p:cNvSpPr>
            <a:spLocks noGrp="1"/>
          </p:cNvSpPr>
          <p:nvPr>
            <p:ph type="sldNum" sz="quarter" idx="5"/>
          </p:nvPr>
        </p:nvSpPr>
        <p:spPr/>
        <p:txBody>
          <a:bodyPr/>
          <a:lstStyle/>
          <a:p>
            <a:fld id="{85D9B890-3B6E-417C-BD92-47816D5AB620}" type="slidenum">
              <a:rPr lang="en-US" smtClean="0"/>
              <a:pPr/>
              <a:t>12</a:t>
            </a:fld>
            <a:endParaRPr lang="en-US"/>
          </a:p>
        </p:txBody>
      </p:sp>
    </p:spTree>
    <p:extLst>
      <p:ext uri="{BB962C8B-B14F-4D97-AF65-F5344CB8AC3E}">
        <p14:creationId xmlns:p14="http://schemas.microsoft.com/office/powerpoint/2010/main" val="983072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VR is most effective for mental rehearsal. Because of this, a learning flow was created in UPT 2.5. For each maneuver a student learned, they first had a classroom or computer lesson describing the maneuver, next they got their first introduction and practice in the VR simulator. This applied not just to single maneuvers but went all the way up to full flight rehearsals. It was only after VR training that students moved to the legacy sims to refine their skills. But not always. In a few cases students skipped legacy training entirely, going directly from VR training to the aircraft.</a:t>
            </a:r>
          </a:p>
          <a:p>
            <a:endParaRPr lang="en-US" dirty="0"/>
          </a:p>
          <a:p>
            <a:r>
              <a:rPr lang="en-US" dirty="0"/>
              <a:t>It is entirely correct to say that we poured the entire student flying foundation in VR.</a:t>
            </a:r>
          </a:p>
        </p:txBody>
      </p:sp>
      <p:sp>
        <p:nvSpPr>
          <p:cNvPr id="4" name="Slide Number Placeholder 3"/>
          <p:cNvSpPr>
            <a:spLocks noGrp="1"/>
          </p:cNvSpPr>
          <p:nvPr>
            <p:ph type="sldNum" sz="quarter" idx="5"/>
          </p:nvPr>
        </p:nvSpPr>
        <p:spPr/>
        <p:txBody>
          <a:bodyPr/>
          <a:lstStyle/>
          <a:p>
            <a:fld id="{85D9B890-3B6E-417C-BD92-47816D5AB620}" type="slidenum">
              <a:rPr lang="en-US" smtClean="0"/>
              <a:pPr/>
              <a:t>13</a:t>
            </a:fld>
            <a:endParaRPr lang="en-US"/>
          </a:p>
        </p:txBody>
      </p:sp>
    </p:spTree>
    <p:extLst>
      <p:ext uri="{BB962C8B-B14F-4D97-AF65-F5344CB8AC3E}">
        <p14:creationId xmlns:p14="http://schemas.microsoft.com/office/powerpoint/2010/main" val="3303009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test that foundation, we took advantage of one of aviation’s oldest traditions.</a:t>
            </a:r>
          </a:p>
          <a:p>
            <a:endParaRPr lang="en-US" dirty="0"/>
          </a:p>
          <a:p>
            <a:r>
              <a:rPr lang="en-US" dirty="0"/>
              <a:t>For those not familiar, the first time a student flies in a plane is more or less a freebie. The only expectations is that the student will spend the flight trying to break the plane with the instructor saying no. Since nothing in life is free, the student would pay the instructor a dollar after the flight.</a:t>
            </a:r>
          </a:p>
          <a:p>
            <a:endParaRPr lang="en-US" dirty="0"/>
          </a:p>
          <a:p>
            <a:r>
              <a:rPr lang="en-US" dirty="0"/>
              <a:t>The dollar ride does serve two training purposes. It is an orientation to the aircraft and the flying environment for the student. More importantly for us, it is a low-to-no stakes evaluation of the student’s training baseline. </a:t>
            </a:r>
          </a:p>
          <a:p>
            <a:r>
              <a:rPr lang="en-US" dirty="0"/>
              <a:t>What that means is that the instructor will give the student as many opportunities as conditions allow to attempt maneuvers, and then grade them objectively, with no outside pressure to make the student better or massage their scores. When an instructor finds a student incapable of a maneuver they will often demonstrate it, and then mark that in the grades. In short, it is likely the most completely and objectively graded sortie a student will fly. </a:t>
            </a:r>
          </a:p>
          <a:p>
            <a:endParaRPr lang="en-US" dirty="0"/>
          </a:p>
          <a:p>
            <a:r>
              <a:rPr lang="en-US" dirty="0"/>
              <a:t>This flight has been conducted in the same manner going back to the Wright brothers. The tradition is deeply ingrained in a way that has allowed it to survive intact up to and through the recent transitions in UPT. Because of that it serves as a perfect point of convergence for our survey. It is the moment where preflight training changes are most evident, and is before any changes in flightline training can impact results.</a:t>
            </a:r>
          </a:p>
        </p:txBody>
      </p:sp>
      <p:sp>
        <p:nvSpPr>
          <p:cNvPr id="4" name="Slide Number Placeholder 3"/>
          <p:cNvSpPr>
            <a:spLocks noGrp="1"/>
          </p:cNvSpPr>
          <p:nvPr>
            <p:ph type="sldNum" sz="quarter" idx="5"/>
          </p:nvPr>
        </p:nvSpPr>
        <p:spPr/>
        <p:txBody>
          <a:bodyPr/>
          <a:lstStyle/>
          <a:p>
            <a:fld id="{85D9B890-3B6E-417C-BD92-47816D5AB620}" type="slidenum">
              <a:rPr lang="en-US" smtClean="0"/>
              <a:pPr/>
              <a:t>14</a:t>
            </a:fld>
            <a:endParaRPr lang="en-US"/>
          </a:p>
        </p:txBody>
      </p:sp>
    </p:spTree>
    <p:extLst>
      <p:ext uri="{BB962C8B-B14F-4D97-AF65-F5344CB8AC3E}">
        <p14:creationId xmlns:p14="http://schemas.microsoft.com/office/powerpoint/2010/main" val="3925498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pulled every dollar ride </a:t>
            </a:r>
            <a:r>
              <a:rPr lang="en-US" dirty="0" err="1"/>
              <a:t>gradesheet</a:t>
            </a:r>
            <a:r>
              <a:rPr lang="en-US" dirty="0"/>
              <a:t> at Vance AFB from the last version of the intermediate syllabus, and from the first of UPT 2.5. That gave us close to 900 flights to analyze. From those gradesheets we found every flight maneuver that was allowed in both versions, coming out to 40 directly </a:t>
            </a:r>
            <a:r>
              <a:rPr lang="en-US"/>
              <a:t>comparable maneuvers. </a:t>
            </a:r>
            <a:endParaRPr lang="en-US" dirty="0"/>
          </a:p>
          <a:p>
            <a:endParaRPr lang="en-US" dirty="0"/>
          </a:p>
          <a:p>
            <a:r>
              <a:rPr lang="en-US" dirty="0"/>
              <a:t>I’ll give you a quick graph overview before we show everything. Data from the intermediate syllabus is always green, UPT 2.5 is shaded blue. Each maneuver is separated out and shown in two ways. The line graphs show the distribution curve of every recorded maneuver instance. Importantly, the grade of 1 on the bottom axis represents when an instructor demoed the maneuver with no student attempt. We found this grade to be relevant for program comparison because it captures how often a student was unable even to try a maneuver on the first flight. </a:t>
            </a:r>
          </a:p>
          <a:p>
            <a:r>
              <a:rPr lang="en-US" dirty="0"/>
              <a:t>The bar graphs show the average of all student maneuver attempt grades. Instructor demo grades were scrubbed from these so we could show the cleanest comparison of student performance.</a:t>
            </a:r>
          </a:p>
          <a:p>
            <a:endParaRPr lang="en-US" dirty="0"/>
          </a:p>
          <a:p>
            <a:r>
              <a:rPr lang="en-US" dirty="0"/>
              <a:t>Let’s jump in</a:t>
            </a:r>
          </a:p>
        </p:txBody>
      </p:sp>
      <p:sp>
        <p:nvSpPr>
          <p:cNvPr id="4" name="Slide Number Placeholder 3"/>
          <p:cNvSpPr>
            <a:spLocks noGrp="1"/>
          </p:cNvSpPr>
          <p:nvPr>
            <p:ph type="sldNum" sz="quarter" idx="5"/>
          </p:nvPr>
        </p:nvSpPr>
        <p:spPr/>
        <p:txBody>
          <a:bodyPr/>
          <a:lstStyle/>
          <a:p>
            <a:fld id="{85D9B890-3B6E-417C-BD92-47816D5AB620}" type="slidenum">
              <a:rPr lang="en-US" smtClean="0"/>
              <a:pPr/>
              <a:t>15</a:t>
            </a:fld>
            <a:endParaRPr lang="en-US"/>
          </a:p>
        </p:txBody>
      </p:sp>
    </p:spTree>
    <p:extLst>
      <p:ext uri="{BB962C8B-B14F-4D97-AF65-F5344CB8AC3E}">
        <p14:creationId xmlns:p14="http://schemas.microsoft.com/office/powerpoint/2010/main" val="12887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first set of maneuvers. We have them shown a bit larger to allow you to get a sense of what we found. </a:t>
            </a:r>
          </a:p>
          <a:p>
            <a:endParaRPr lang="en-US" dirty="0"/>
          </a:p>
          <a:p>
            <a:r>
              <a:rPr lang="en-US" dirty="0"/>
              <a:t>Notable here is that we have grades from all phases of flight represented. You will see that even more on the next slide. </a:t>
            </a:r>
          </a:p>
          <a:p>
            <a:endParaRPr lang="en-US" dirty="0"/>
          </a:p>
          <a:p>
            <a:r>
              <a:rPr lang="en-US" dirty="0"/>
              <a:t>What you see across all phases of flight is a consistent positive shift in grade distributions for every measured maneuver after VR training. </a:t>
            </a:r>
          </a:p>
          <a:p>
            <a:endParaRPr lang="en-US" dirty="0"/>
          </a:p>
          <a:p>
            <a:r>
              <a:rPr lang="en-US" dirty="0"/>
              <a:t>This is also shown in the jump in average student grades. Many of them significant.</a:t>
            </a:r>
          </a:p>
        </p:txBody>
      </p:sp>
      <p:sp>
        <p:nvSpPr>
          <p:cNvPr id="4" name="Slide Number Placeholder 3"/>
          <p:cNvSpPr>
            <a:spLocks noGrp="1"/>
          </p:cNvSpPr>
          <p:nvPr>
            <p:ph type="sldNum" sz="quarter" idx="5"/>
          </p:nvPr>
        </p:nvSpPr>
        <p:spPr/>
        <p:txBody>
          <a:bodyPr/>
          <a:lstStyle/>
          <a:p>
            <a:fld id="{85D9B890-3B6E-417C-BD92-47816D5AB620}" type="slidenum">
              <a:rPr lang="en-US" smtClean="0"/>
              <a:pPr/>
              <a:t>16</a:t>
            </a:fld>
            <a:endParaRPr lang="en-US"/>
          </a:p>
        </p:txBody>
      </p:sp>
    </p:spTree>
    <p:extLst>
      <p:ext uri="{BB962C8B-B14F-4D97-AF65-F5344CB8AC3E}">
        <p14:creationId xmlns:p14="http://schemas.microsoft.com/office/powerpoint/2010/main" val="1674640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remaining graphs. The story doesn’t change. There are some details to point out though.</a:t>
            </a:r>
          </a:p>
          <a:p>
            <a:endParaRPr lang="en-US" dirty="0"/>
          </a:p>
          <a:p>
            <a:r>
              <a:rPr lang="en-US" dirty="0"/>
              <a:t>On the right side are maneuvers that did not have enough recorded student attempts for statistical significance in the results. These maneuvers have very little training value to attempt on a dollar ride, so this is not surprising. </a:t>
            </a:r>
          </a:p>
          <a:p>
            <a:endParaRPr lang="en-US" dirty="0"/>
          </a:p>
          <a:p>
            <a:r>
              <a:rPr lang="en-US" dirty="0"/>
              <a:t>The bottom middle are maneuvers we called out because the number of attempts shown was well below the rest of the data set. They all showed statistically significant improvement after VR, but it felt intellectually disingenuous to not show them. Notably, there are still more data points available for those maneuvers than many other published studies had for their entire test population.</a:t>
            </a:r>
          </a:p>
        </p:txBody>
      </p:sp>
      <p:sp>
        <p:nvSpPr>
          <p:cNvPr id="4" name="Slide Number Placeholder 3"/>
          <p:cNvSpPr>
            <a:spLocks noGrp="1"/>
          </p:cNvSpPr>
          <p:nvPr>
            <p:ph type="sldNum" sz="quarter" idx="5"/>
          </p:nvPr>
        </p:nvSpPr>
        <p:spPr/>
        <p:txBody>
          <a:bodyPr/>
          <a:lstStyle/>
          <a:p>
            <a:fld id="{85D9B890-3B6E-417C-BD92-47816D5AB620}" type="slidenum">
              <a:rPr lang="en-US" smtClean="0"/>
              <a:pPr/>
              <a:t>17</a:t>
            </a:fld>
            <a:endParaRPr lang="en-US"/>
          </a:p>
        </p:txBody>
      </p:sp>
    </p:spTree>
    <p:extLst>
      <p:ext uri="{BB962C8B-B14F-4D97-AF65-F5344CB8AC3E}">
        <p14:creationId xmlns:p14="http://schemas.microsoft.com/office/powerpoint/2010/main" val="42559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Aerobatics are shown separately here, firstly because they were not allowed before UPT 2.5, so there is nothing to compare these results to. </a:t>
            </a:r>
          </a:p>
          <a:p>
            <a:endParaRPr lang="en-US" dirty="0"/>
          </a:p>
          <a:p>
            <a:r>
              <a:rPr lang="en-US" dirty="0"/>
              <a:t>Second, and even more interesting, these are all maneuvers that students only saw and practiced in VR prior to their dollar rides. Aerobatics were initially going to be left out of preflight training entirely because the prevailing wisdom was that aerobatic training was not possible in VR. But the choice was made to let the students try and prove prevailing wisdom wrong. </a:t>
            </a:r>
          </a:p>
          <a:p>
            <a:endParaRPr lang="en-US" dirty="0"/>
          </a:p>
          <a:p>
            <a:r>
              <a:rPr lang="en-US" dirty="0"/>
              <a:t>Doing well on aileron rolls is a given. It’s probably the easiest thing you can do in a T-6, easier than flying level. But what caught our attention was how many of the more complex maneuvers were being graded highly. </a:t>
            </a:r>
          </a:p>
        </p:txBody>
      </p:sp>
      <p:sp>
        <p:nvSpPr>
          <p:cNvPr id="4" name="Slide Number Placeholder 3"/>
          <p:cNvSpPr>
            <a:spLocks noGrp="1"/>
          </p:cNvSpPr>
          <p:nvPr>
            <p:ph type="sldNum" sz="quarter" idx="5"/>
          </p:nvPr>
        </p:nvSpPr>
        <p:spPr/>
        <p:txBody>
          <a:bodyPr/>
          <a:lstStyle/>
          <a:p>
            <a:fld id="{85D9B890-3B6E-417C-BD92-47816D5AB620}" type="slidenum">
              <a:rPr lang="en-US" smtClean="0"/>
              <a:pPr/>
              <a:t>18</a:t>
            </a:fld>
            <a:endParaRPr lang="en-US"/>
          </a:p>
        </p:txBody>
      </p:sp>
    </p:spTree>
    <p:extLst>
      <p:ext uri="{BB962C8B-B14F-4D97-AF65-F5344CB8AC3E}">
        <p14:creationId xmlns:p14="http://schemas.microsoft.com/office/powerpoint/2010/main" val="541399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 it is. I’ll be honest, the results in the data surprised even us. Both of us were trained under conventional sim theory, and we expected to see it hold up in at least a few grades. But it didn’t.</a:t>
            </a:r>
          </a:p>
          <a:p>
            <a:endParaRPr lang="en-US" dirty="0"/>
          </a:p>
          <a:p>
            <a:r>
              <a:rPr lang="en-US" dirty="0"/>
              <a:t>&gt;&gt;</a:t>
            </a:r>
          </a:p>
          <a:p>
            <a:r>
              <a:rPr lang="en-US" dirty="0"/>
              <a:t>Positive transfer occurred in every graded maneuver, including ones that should have been negative because of the incorrect switch placements or missing physical controls.</a:t>
            </a:r>
          </a:p>
          <a:p>
            <a:endParaRPr lang="en-US" dirty="0"/>
          </a:p>
          <a:p>
            <a:r>
              <a:rPr lang="en-US" dirty="0"/>
              <a:t>&gt;&gt;</a:t>
            </a:r>
          </a:p>
          <a:p>
            <a:r>
              <a:rPr lang="en-US" dirty="0"/>
              <a:t>We also saw a strong counter to prevailing understanding of the law of Primacy. At least one of the 40 maneuvers evaluated should have reflected the use of wrong controls for first exposure. And we didn’t even discuss the fact that several of the VR events were self-guided with no instructor present to make corrections.</a:t>
            </a:r>
          </a:p>
        </p:txBody>
      </p:sp>
      <p:sp>
        <p:nvSpPr>
          <p:cNvPr id="4" name="Slide Number Placeholder 3"/>
          <p:cNvSpPr>
            <a:spLocks noGrp="1"/>
          </p:cNvSpPr>
          <p:nvPr>
            <p:ph type="sldNum" sz="quarter" idx="5"/>
          </p:nvPr>
        </p:nvSpPr>
        <p:spPr/>
        <p:txBody>
          <a:bodyPr/>
          <a:lstStyle/>
          <a:p>
            <a:fld id="{85D9B890-3B6E-417C-BD92-47816D5AB620}" type="slidenum">
              <a:rPr lang="en-US" smtClean="0"/>
              <a:pPr/>
              <a:t>19</a:t>
            </a:fld>
            <a:endParaRPr lang="en-US"/>
          </a:p>
        </p:txBody>
      </p:sp>
    </p:spTree>
    <p:extLst>
      <p:ext uri="{BB962C8B-B14F-4D97-AF65-F5344CB8AC3E}">
        <p14:creationId xmlns:p14="http://schemas.microsoft.com/office/powerpoint/2010/main" val="3638186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points in this presentation follow the path we took to fully appreciate what VR changed about flight instruction.</a:t>
            </a:r>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a:p>
        </p:txBody>
      </p:sp>
    </p:spTree>
    <p:extLst>
      <p:ext uri="{BB962C8B-B14F-4D97-AF65-F5344CB8AC3E}">
        <p14:creationId xmlns:p14="http://schemas.microsoft.com/office/powerpoint/2010/main" val="1586371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considering the data, we present to you that we have been asking the wrong questions about physical replication in simulators. Instead of chasing for as much as we can get, it would better for us to ask, how how much is enough?</a:t>
            </a:r>
          </a:p>
        </p:txBody>
      </p:sp>
      <p:sp>
        <p:nvSpPr>
          <p:cNvPr id="4" name="Slide Number Placeholder 3"/>
          <p:cNvSpPr>
            <a:spLocks noGrp="1"/>
          </p:cNvSpPr>
          <p:nvPr>
            <p:ph type="sldNum" sz="quarter" idx="5"/>
          </p:nvPr>
        </p:nvSpPr>
        <p:spPr/>
        <p:txBody>
          <a:bodyPr/>
          <a:lstStyle/>
          <a:p>
            <a:fld id="{85D9B890-3B6E-417C-BD92-47816D5AB620}" type="slidenum">
              <a:rPr lang="en-US" smtClean="0"/>
              <a:pPr/>
              <a:t>20</a:t>
            </a:fld>
            <a:endParaRPr lang="en-US"/>
          </a:p>
        </p:txBody>
      </p:sp>
    </p:spTree>
    <p:extLst>
      <p:ext uri="{BB962C8B-B14F-4D97-AF65-F5344CB8AC3E}">
        <p14:creationId xmlns:p14="http://schemas.microsoft.com/office/powerpoint/2010/main" val="2925383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21</a:t>
            </a:fld>
            <a:endParaRPr lang="en-US"/>
          </a:p>
        </p:txBody>
      </p:sp>
    </p:spTree>
    <p:extLst>
      <p:ext uri="{BB962C8B-B14F-4D97-AF65-F5344CB8AC3E}">
        <p14:creationId xmlns:p14="http://schemas.microsoft.com/office/powerpoint/2010/main" val="2131531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think of simulators, this is likely close to the image that comes to mind for most of us. A sleek pod on stilts, packed with high end computers and the latest in training models and software. </a:t>
            </a:r>
          </a:p>
          <a:p>
            <a:r>
              <a:rPr lang="en-US" dirty="0"/>
              <a:t>This vision may not resonate with military pilots. To those of you in the room, I can promise that this is a real image and not an AI deepfake. Civilians, they just get nicer toys.</a:t>
            </a:r>
          </a:p>
          <a:p>
            <a:endParaRPr lang="en-US" dirty="0"/>
          </a:p>
          <a:p>
            <a:r>
              <a:rPr lang="en-US" dirty="0"/>
              <a:t>But let’s not stop here, because there is more to see inside the pod.</a:t>
            </a:r>
          </a:p>
          <a:p>
            <a:endParaRPr lang="en-US" dirty="0"/>
          </a:p>
          <a:p>
            <a:r>
              <a:rPr lang="en-US" dirty="0"/>
              <a:t>&gt;&gt;</a:t>
            </a:r>
          </a:p>
          <a:p>
            <a:r>
              <a:rPr lang="en-US" dirty="0"/>
              <a:t>It turns out that underneath the modern shell, what the pilot sees has been functionally untouched for well over 50 years. At their heart, simulators are cockpits cut out of the plane and stuck in a box. The pilot experience has not been changed by decades of technological growth, instead we have seen new technology used to drive this cockpit in a pod concept even further.</a:t>
            </a:r>
          </a:p>
          <a:p>
            <a:endParaRPr lang="en-US" dirty="0"/>
          </a:p>
          <a:p>
            <a:r>
              <a:rPr lang="en-US" dirty="0"/>
              <a:t>This relentless refinement of an old concept is not an accident. Simulator design follows a training theory so ingrained that it is almost invisible. </a:t>
            </a:r>
          </a:p>
          <a:p>
            <a:endParaRPr lang="en-US" dirty="0"/>
          </a:p>
          <a:p>
            <a:r>
              <a:rPr lang="en-US" dirty="0"/>
              <a:t>So of course we need to take a look at it.</a:t>
            </a:r>
          </a:p>
        </p:txBody>
      </p:sp>
      <p:sp>
        <p:nvSpPr>
          <p:cNvPr id="4" name="Slide Number Placeholder 3"/>
          <p:cNvSpPr>
            <a:spLocks noGrp="1"/>
          </p:cNvSpPr>
          <p:nvPr>
            <p:ph type="sldNum" sz="quarter" idx="5"/>
          </p:nvPr>
        </p:nvSpPr>
        <p:spPr/>
        <p:txBody>
          <a:bodyPr/>
          <a:lstStyle/>
          <a:p>
            <a:fld id="{85D9B890-3B6E-417C-BD92-47816D5AB620}" type="slidenum">
              <a:rPr lang="en-US" smtClean="0"/>
              <a:pPr/>
              <a:t>3</a:t>
            </a:fld>
            <a:endParaRPr lang="en-US"/>
          </a:p>
        </p:txBody>
      </p:sp>
    </p:spTree>
    <p:extLst>
      <p:ext uri="{BB962C8B-B14F-4D97-AF65-F5344CB8AC3E}">
        <p14:creationId xmlns:p14="http://schemas.microsoft.com/office/powerpoint/2010/main" val="3824245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very beginning, simulators have been used to build skills that are inefficient or unsafe to learn in the air. This role is enabled by the fact that simulator hours are normally cheaper than flight. </a:t>
            </a:r>
          </a:p>
          <a:p>
            <a:endParaRPr lang="en-US" dirty="0"/>
          </a:p>
          <a:p>
            <a:r>
              <a:rPr lang="en-US" dirty="0"/>
              <a:t>To be useful for this role though, what a pilot learns in the simulator must be repeatable in the aircraft. </a:t>
            </a:r>
          </a:p>
          <a:p>
            <a:endParaRPr lang="en-US" dirty="0"/>
          </a:p>
          <a:p>
            <a:r>
              <a:rPr lang="en-US" dirty="0"/>
              <a:t>This repeatability makes good, transferable training the ultimate goal of simulator design. Every piece going into a simulator must answer to this goal. The stakes in flight are so high that failing to meet this goal is not an option.</a:t>
            </a:r>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a:p>
        </p:txBody>
      </p:sp>
    </p:spTree>
    <p:extLst>
      <p:ext uri="{BB962C8B-B14F-4D97-AF65-F5344CB8AC3E}">
        <p14:creationId xmlns:p14="http://schemas.microsoft.com/office/powerpoint/2010/main" val="2064889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same time as the Wright brothers were unlocking the secrets of powered flight, Edward Thorndike was rising in fame as the founder of educational psychology. One of the things he is remembered for is his claim that far transfer does not exist. </a:t>
            </a:r>
          </a:p>
          <a:p>
            <a:r>
              <a:rPr lang="en-US" dirty="0"/>
              <a:t>He posited that a learned skill or task will only transfer between disciplines if the elements of transfer are identical. He kicked off over a century of debate in educational circles that still has not settled the question of the nature of transfer.</a:t>
            </a:r>
          </a:p>
          <a:p>
            <a:r>
              <a:rPr lang="en-US" dirty="0"/>
              <a:t>Aviation training, however, seems undisturbed by the long debate. Whatever other disciplines may say, transfer through identical elements has become the core of simulator design theory. Taking the form of physical replication requirements, it permeates through device and training design and is established in government certification regs.</a:t>
            </a:r>
          </a:p>
          <a:p>
            <a:endParaRPr lang="en-US" dirty="0"/>
          </a:p>
          <a:p>
            <a:r>
              <a:rPr lang="en-US" dirty="0"/>
              <a:t>It’s possible that this concept would not have taken such deep root without the second design principle, one which flight instructors often also associate with Thorndike.</a:t>
            </a:r>
          </a:p>
        </p:txBody>
      </p:sp>
      <p:sp>
        <p:nvSpPr>
          <p:cNvPr id="4" name="Slide Number Placeholder 3"/>
          <p:cNvSpPr>
            <a:spLocks noGrp="1"/>
          </p:cNvSpPr>
          <p:nvPr>
            <p:ph type="sldNum" sz="quarter" idx="5"/>
          </p:nvPr>
        </p:nvSpPr>
        <p:spPr/>
        <p:txBody>
          <a:bodyPr/>
          <a:lstStyle/>
          <a:p>
            <a:fld id="{85D9B890-3B6E-417C-BD92-47816D5AB620}" type="slidenum">
              <a:rPr lang="en-US" smtClean="0"/>
              <a:pPr/>
              <a:t>5</a:t>
            </a:fld>
            <a:endParaRPr lang="en-US"/>
          </a:p>
        </p:txBody>
      </p:sp>
    </p:spTree>
    <p:extLst>
      <p:ext uri="{BB962C8B-B14F-4D97-AF65-F5344CB8AC3E}">
        <p14:creationId xmlns:p14="http://schemas.microsoft.com/office/powerpoint/2010/main" val="248081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laws of learning are well known in education. The original 3, Readiness, Exercise, and Effect came from </a:t>
            </a:r>
            <a:r>
              <a:rPr lang="en-US" dirty="0" err="1"/>
              <a:t>Thorndike</a:t>
            </a:r>
            <a:r>
              <a:rPr lang="en-US" dirty="0"/>
              <a:t>. But the ones we know as Primacy, Recency, and Intensity were added later by others.</a:t>
            </a:r>
          </a:p>
          <a:p>
            <a:endParaRPr lang="en-US" dirty="0"/>
          </a:p>
          <a:p>
            <a:r>
              <a:rPr lang="en-US" dirty="0"/>
              <a:t>What you see quoted on screen is the description of Primacy from the most recent edition of the FAA Flight Instructors’ Handbook. It’s here for two reasons. The first is that this law is often the first, sometimes only, law that flight instructors call to mind in the context of flight training. </a:t>
            </a:r>
          </a:p>
          <a:p>
            <a:r>
              <a:rPr lang="en-US" dirty="0"/>
              <a:t>The chief reason for this being that bad habits and negative training have cost countless lives, and preventing this is always an imperative. </a:t>
            </a:r>
          </a:p>
          <a:p>
            <a:r>
              <a:rPr lang="en-US" dirty="0"/>
              <a:t>A common term to describe what primacy seeks to avoid is Negative Transfer.</a:t>
            </a:r>
          </a:p>
          <a:p>
            <a:endParaRPr lang="en-US" dirty="0"/>
          </a:p>
          <a:p>
            <a:r>
              <a:rPr lang="en-US" dirty="0"/>
              <a:t>With simulators often being the first instruction a student receives for an aircraft, the desire to avoid Negative Transfer and teach correctly the first time combines with Thorndike’s identical elements to drive the creation of the most perfect simulators possible. Any mistakes or inaccuracies found in a device will often be treated as a training limit to prevent a primacy error. </a:t>
            </a:r>
          </a:p>
          <a:p>
            <a:endParaRPr lang="en-US" dirty="0"/>
          </a:p>
          <a:p>
            <a:r>
              <a:rPr lang="en-US" dirty="0"/>
              <a:t>The second reason it is here is this. I did months of research on training methods, and the flight community is the only place where this understanding of Primacy exists. And thus far the only source for the modern definition is here. The original 1977 aviation instructors handbook.</a:t>
            </a:r>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a:p>
        </p:txBody>
      </p:sp>
    </p:spTree>
    <p:extLst>
      <p:ext uri="{BB962C8B-B14F-4D97-AF65-F5344CB8AC3E}">
        <p14:creationId xmlns:p14="http://schemas.microsoft.com/office/powerpoint/2010/main" val="280616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here we are with a summary of the core principles of simulation design. </a:t>
            </a:r>
          </a:p>
          <a:p>
            <a:endParaRPr lang="en-US" dirty="0"/>
          </a:p>
          <a:p>
            <a:r>
              <a:rPr lang="en-US" dirty="0"/>
              <a:t>&gt;&gt;</a:t>
            </a:r>
          </a:p>
          <a:p>
            <a:r>
              <a:rPr lang="en-US" dirty="0"/>
              <a:t>The first is that physical replication is the primary prerequisite for training value.</a:t>
            </a:r>
          </a:p>
          <a:p>
            <a:endParaRPr lang="en-US" dirty="0"/>
          </a:p>
          <a:p>
            <a:r>
              <a:rPr lang="en-US" dirty="0"/>
              <a:t>&gt;&gt;</a:t>
            </a:r>
          </a:p>
          <a:p>
            <a:r>
              <a:rPr lang="en-US" dirty="0"/>
              <a:t>The second is that simulators must avoid negative transfer, so they must be correct to ensure that any instruction given on them is also correct.</a:t>
            </a:r>
          </a:p>
          <a:p>
            <a:endParaRPr lang="en-US" dirty="0"/>
          </a:p>
          <a:p>
            <a:r>
              <a:rPr lang="en-US" dirty="0"/>
              <a:t>At face value these are fully positive principles, but what does the impact of the principles look like in the real world?</a:t>
            </a:r>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a:p>
        </p:txBody>
      </p:sp>
    </p:spTree>
    <p:extLst>
      <p:ext uri="{BB962C8B-B14F-4D97-AF65-F5344CB8AC3E}">
        <p14:creationId xmlns:p14="http://schemas.microsoft.com/office/powerpoint/2010/main" val="610434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T-6A is the first aircraft every Air Force pilot flies in training.</a:t>
            </a:r>
          </a:p>
          <a:p>
            <a:endParaRPr lang="en-US" dirty="0"/>
          </a:p>
          <a:p>
            <a:r>
              <a:rPr lang="en-US" dirty="0"/>
              <a:t>There are 3 flight simulators which have been fully approved for T-6 training.</a:t>
            </a:r>
          </a:p>
          <a:p>
            <a:endParaRPr lang="en-US" dirty="0"/>
          </a:p>
          <a:p>
            <a:r>
              <a:rPr lang="en-US" dirty="0"/>
              <a:t>The lowest fidelity simulator is the Unit Training Device (UTD) which is an exact replica of the T-6 cockpit.</a:t>
            </a:r>
          </a:p>
          <a:p>
            <a:endParaRPr lang="en-US" dirty="0"/>
          </a:p>
          <a:p>
            <a:r>
              <a:rPr lang="en-US" dirty="0"/>
              <a:t>Instrument Flight Trainers (IFTs) are the same hardware as a UTD but add a front screen for external display.</a:t>
            </a:r>
          </a:p>
          <a:p>
            <a:endParaRPr lang="en-US" dirty="0"/>
          </a:p>
          <a:p>
            <a:r>
              <a:rPr lang="en-US" dirty="0"/>
              <a:t>The highest fidelity device is the Operational Flight Trainer (OFT) which puts a wraparound screen around the device. All this at only a fraction of the cost of an airplane.</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8</a:t>
            </a:fld>
            <a:endParaRPr lang="en-US"/>
          </a:p>
        </p:txBody>
      </p:sp>
    </p:spTree>
    <p:extLst>
      <p:ext uri="{BB962C8B-B14F-4D97-AF65-F5344CB8AC3E}">
        <p14:creationId xmlns:p14="http://schemas.microsoft.com/office/powerpoint/2010/main" val="3179255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Immersive Training Devices or ITDs capitalize on the value of mental immersion and are only augmented by the fundamental physical controls providing an orders of magnitude lower cost.</a:t>
            </a:r>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a:p>
        </p:txBody>
      </p:sp>
    </p:spTree>
    <p:extLst>
      <p:ext uri="{BB962C8B-B14F-4D97-AF65-F5344CB8AC3E}">
        <p14:creationId xmlns:p14="http://schemas.microsoft.com/office/powerpoint/2010/main" val="4634365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6E1BF6-07C4-0FBC-B918-ABD0285632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730" y="-5151"/>
            <a:ext cx="12214730" cy="1364996"/>
          </a:xfrm>
          <a:prstGeom prst="rect">
            <a:avLst/>
          </a:prstGeom>
        </p:spPr>
      </p:pic>
      <p:cxnSp>
        <p:nvCxnSpPr>
          <p:cNvPr id="27" name="Straight Connector 26"/>
          <p:cNvCxnSpPr/>
          <p:nvPr/>
        </p:nvCxnSpPr>
        <p:spPr bwMode="auto">
          <a:xfrm>
            <a:off x="0" y="1384124"/>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sp>
        <p:nvSpPr>
          <p:cNvPr id="25" name="Slide Number Placeholder 2">
            <a:extLst>
              <a:ext uri="{FF2B5EF4-FFF2-40B4-BE49-F238E27FC236}">
                <a16:creationId xmlns:a16="http://schemas.microsoft.com/office/drawing/2014/main" id="{CF395AD9-3B30-E84E-ADFF-A85DEA9A5AEF}"/>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a:p>
        </p:txBody>
      </p:sp>
      <p:pic>
        <p:nvPicPr>
          <p:cNvPr id="38" name="Picture 37" descr="Text, logo&#10;&#10;Description automatically generated">
            <a:extLst>
              <a:ext uri="{FF2B5EF4-FFF2-40B4-BE49-F238E27FC236}">
                <a16:creationId xmlns:a16="http://schemas.microsoft.com/office/drawing/2014/main" id="{DC8202BA-028E-E242-B824-C4B84406E0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48997" y="6352070"/>
            <a:ext cx="1094689" cy="438303"/>
          </a:xfrm>
          <a:prstGeom prst="rect">
            <a:avLst/>
          </a:prstGeom>
        </p:spPr>
      </p:pic>
      <p:grpSp>
        <p:nvGrpSpPr>
          <p:cNvPr id="2" name="Group 1">
            <a:extLst>
              <a:ext uri="{FF2B5EF4-FFF2-40B4-BE49-F238E27FC236}">
                <a16:creationId xmlns:a16="http://schemas.microsoft.com/office/drawing/2014/main" id="{E68FCE43-A445-C22C-BCD5-7FBE06D7AD6A}"/>
              </a:ext>
            </a:extLst>
          </p:cNvPr>
          <p:cNvGrpSpPr/>
          <p:nvPr userDrawn="1"/>
        </p:nvGrpSpPr>
        <p:grpSpPr>
          <a:xfrm>
            <a:off x="260862" y="6503087"/>
            <a:ext cx="1044262" cy="282877"/>
            <a:chOff x="260862" y="6503087"/>
            <a:chExt cx="1044262" cy="282877"/>
          </a:xfrm>
        </p:grpSpPr>
        <p:sp>
          <p:nvSpPr>
            <p:cNvPr id="3" name="Rectangle 2">
              <a:extLst>
                <a:ext uri="{FF2B5EF4-FFF2-40B4-BE49-F238E27FC236}">
                  <a16:creationId xmlns:a16="http://schemas.microsoft.com/office/drawing/2014/main" id="{30BFF257-B0D7-4DC3-0743-448F338D0383}"/>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4" name="Picture 3">
              <a:extLst>
                <a:ext uri="{FF2B5EF4-FFF2-40B4-BE49-F238E27FC236}">
                  <a16:creationId xmlns:a16="http://schemas.microsoft.com/office/drawing/2014/main" id="{1FB050F1-0DBD-216C-2FB3-021CBE46F4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5" name="Picture 4">
            <a:extLst>
              <a:ext uri="{FF2B5EF4-FFF2-40B4-BE49-F238E27FC236}">
                <a16:creationId xmlns:a16="http://schemas.microsoft.com/office/drawing/2014/main" id="{851D3B32-716D-2758-508E-4514DD0BDD4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a:t>Click to edit Master text styles</a:t>
            </a:r>
          </a:p>
          <a:p>
            <a:pPr lvl="1"/>
            <a:r>
              <a:rPr lang="en-US"/>
              <a:t>Second level</a:t>
            </a:r>
          </a:p>
          <a:p>
            <a:pPr lvl="2"/>
            <a:r>
              <a:rPr lang="en-US"/>
              <a:t>Third level</a:t>
            </a:r>
          </a:p>
        </p:txBody>
      </p:sp>
      <p:sp>
        <p:nvSpPr>
          <p:cNvPr id="5" name="Rectangle 3">
            <a:extLst>
              <a:ext uri="{FF2B5EF4-FFF2-40B4-BE49-F238E27FC236}">
                <a16:creationId xmlns:a16="http://schemas.microsoft.com/office/drawing/2014/main" id="{8AAF4E44-D342-8F43-8501-E1FB4DA18400}"/>
              </a:ext>
            </a:extLst>
          </p:cNvPr>
          <p:cNvSpPr>
            <a:spLocks noGrp="1" noChangeArrowheads="1"/>
          </p:cNvSpPr>
          <p:nvPr>
            <p:ph type="sldNum" sz="quarter" idx="4"/>
          </p:nvPr>
        </p:nvSpPr>
        <p:spPr>
          <a:xfrm>
            <a:off x="10893288" y="6390502"/>
            <a:ext cx="821634" cy="340935"/>
          </a:xfrm>
          <a:prstGeom prst="rect">
            <a:avLst/>
          </a:prstGeom>
        </p:spPr>
        <p:txBody>
          <a:bodyPr/>
          <a:lstStyle>
            <a:lvl1pPr algn="r">
              <a:defRPr sz="1800"/>
            </a:lvl1p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96498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DEBD9-CE34-B950-D0A1-9CE5CB7094B2}"/>
              </a:ext>
            </a:extLst>
          </p:cNvPr>
          <p:cNvPicPr>
            <a:picLocks noChangeAspect="1"/>
          </p:cNvPicPr>
          <p:nvPr userDrawn="1"/>
        </p:nvPicPr>
        <p:blipFill>
          <a:blip r:embed="rId6">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 name="Rectangle 3"/>
          <p:cNvSpPr>
            <a:spLocks noGrp="1" noChangeArrowheads="1"/>
          </p:cNvSpPr>
          <p:nvPr>
            <p:ph type="sldNum" sz="quarter" idx="4"/>
          </p:nvPr>
        </p:nvSpPr>
        <p:spPr>
          <a:xfrm>
            <a:off x="10893288" y="6390502"/>
            <a:ext cx="821634" cy="340935"/>
          </a:xfrm>
          <a:prstGeom prst="rect">
            <a:avLst/>
          </a:prstGeom>
        </p:spPr>
        <p:txBody>
          <a:bodyPr/>
          <a:lstStyle>
            <a:lvl1pPr algn="r">
              <a:defRPr sz="1800">
                <a:latin typeface="Arial" panose="020B0604020202020204" pitchFamily="34" charset="0"/>
                <a:cs typeface="Arial" panose="020B0604020202020204" pitchFamily="34" charset="0"/>
              </a:defRPr>
            </a:lvl1pPr>
          </a:lstStyle>
          <a:p>
            <a:pPr>
              <a:defRPr/>
            </a:pPr>
            <a:fld id="{D68E8870-17DE-45C4-A8DD-7644B2422933}" type="slidenum">
              <a:rPr lang="en-US" smtClean="0"/>
              <a:pPr>
                <a:defRPr/>
              </a:pPr>
              <a:t>‹#›</a:t>
            </a:fld>
            <a:endParaRPr lang="en-US"/>
          </a:p>
        </p:txBody>
      </p:sp>
      <p:grpSp>
        <p:nvGrpSpPr>
          <p:cNvPr id="6" name="Group 5"/>
          <p:cNvGrpSpPr/>
          <p:nvPr userDrawn="1"/>
        </p:nvGrpSpPr>
        <p:grpSpPr>
          <a:xfrm>
            <a:off x="260862" y="6503087"/>
            <a:ext cx="1044262" cy="282877"/>
            <a:chOff x="260862" y="6503087"/>
            <a:chExt cx="1044262" cy="282877"/>
          </a:xfrm>
        </p:grpSpPr>
        <p:sp>
          <p:nvSpPr>
            <p:cNvPr id="22" name="Rectangle 21"/>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1" name="Picture 20" descr="Text, logo&#10;&#10;Description automatically generated">
            <a:extLst>
              <a:ext uri="{FF2B5EF4-FFF2-40B4-BE49-F238E27FC236}">
                <a16:creationId xmlns:a16="http://schemas.microsoft.com/office/drawing/2014/main" id="{6863DC4E-89E6-B745-AEC7-DBE8802F6E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12" name="Picture 11">
            <a:extLst>
              <a:ext uri="{FF2B5EF4-FFF2-40B4-BE49-F238E27FC236}">
                <a16:creationId xmlns:a16="http://schemas.microsoft.com/office/drawing/2014/main" id="{1A0A8CAE-6BAB-EB7F-70F4-CA252F016C74}"/>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Lst>
  <p:hf hd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microsoft.com/office/2007/relationships/hdphoto" Target="../media/hdphoto2.wdp"/><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6.jp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3" y="1858346"/>
            <a:ext cx="10449813" cy="1450911"/>
          </a:xfrm>
        </p:spPr>
        <p:txBody>
          <a:bodyPr/>
          <a:lstStyle/>
          <a:p>
            <a:r>
              <a:rPr lang="en-US" dirty="0"/>
              <a:t>Beyond Illusions:</a:t>
            </a:r>
          </a:p>
          <a:p>
            <a:r>
              <a:rPr lang="en-US" sz="2400" dirty="0"/>
              <a:t>Navigating VR Fidelity in Undergraduate Pilot Training</a:t>
            </a:r>
          </a:p>
          <a:p>
            <a:r>
              <a:rPr lang="en-US" sz="2400" dirty="0"/>
              <a:t>A 3-Year Data Analysis</a:t>
            </a:r>
          </a:p>
          <a:p>
            <a:endParaRPr lang="en-US" dirty="0"/>
          </a:p>
        </p:txBody>
      </p:sp>
      <p:sp>
        <p:nvSpPr>
          <p:cNvPr id="10" name="Text Placeholder 9"/>
          <p:cNvSpPr>
            <a:spLocks noGrp="1"/>
          </p:cNvSpPr>
          <p:nvPr>
            <p:ph type="body" sz="quarter" idx="11"/>
          </p:nvPr>
        </p:nvSpPr>
        <p:spPr>
          <a:xfrm>
            <a:off x="2240778" y="3735689"/>
            <a:ext cx="3855223" cy="997245"/>
          </a:xfrm>
        </p:spPr>
        <p:txBody>
          <a:bodyPr/>
          <a:lstStyle/>
          <a:p>
            <a:r>
              <a:rPr lang="en-US" dirty="0">
                <a:latin typeface="Arial Narrow"/>
              </a:rPr>
              <a:t>Ryan Pritchard, GS-12</a:t>
            </a:r>
          </a:p>
          <a:p>
            <a:r>
              <a:rPr lang="en-US" dirty="0">
                <a:latin typeface="Arial Narrow"/>
              </a:rPr>
              <a:t>United States Air Force</a:t>
            </a:r>
          </a:p>
        </p:txBody>
      </p:sp>
      <p:sp>
        <p:nvSpPr>
          <p:cNvPr id="2" name="Slide Number Placeholder 1">
            <a:extLst>
              <a:ext uri="{FF2B5EF4-FFF2-40B4-BE49-F238E27FC236}">
                <a16:creationId xmlns:a16="http://schemas.microsoft.com/office/drawing/2014/main" id="{89D826E2-E600-FF4F-9DB5-F14FB3F1D687}"/>
              </a:ext>
            </a:extLst>
          </p:cNvPr>
          <p:cNvSpPr>
            <a:spLocks noGrp="1"/>
          </p:cNvSpPr>
          <p:nvPr>
            <p:ph type="sldNum" sz="quarter" idx="12"/>
          </p:nvPr>
        </p:nvSpPr>
        <p:spPr/>
        <p:txBody>
          <a:bodyPr/>
          <a:lstStyle/>
          <a:p>
            <a:pPr>
              <a:defRPr/>
            </a:pPr>
            <a:fld id="{D68E8870-17DE-45C4-A8DD-7644B2422933}" type="slidenum">
              <a:rPr lang="en-US" smtClean="0"/>
              <a:pPr>
                <a:defRPr/>
              </a:pPr>
              <a:t>1</a:t>
            </a:fld>
            <a:endParaRPr lang="en-US" dirty="0"/>
          </a:p>
        </p:txBody>
      </p:sp>
      <p:sp>
        <p:nvSpPr>
          <p:cNvPr id="3" name="Text Placeholder 9">
            <a:extLst>
              <a:ext uri="{FF2B5EF4-FFF2-40B4-BE49-F238E27FC236}">
                <a16:creationId xmlns:a16="http://schemas.microsoft.com/office/drawing/2014/main" id="{70347131-B404-A1EE-15B1-1D275A623BF8}"/>
              </a:ext>
            </a:extLst>
          </p:cNvPr>
          <p:cNvSpPr txBox="1">
            <a:spLocks/>
          </p:cNvSpPr>
          <p:nvPr/>
        </p:nvSpPr>
        <p:spPr bwMode="auto">
          <a:xfrm>
            <a:off x="6095999" y="3735688"/>
            <a:ext cx="3855223" cy="9972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
                <a:schemeClr val="tx1"/>
              </a:buClr>
              <a:buSzPct val="75000"/>
              <a:buFont typeface="Wingdings" charset="2"/>
              <a:buNone/>
              <a:defRPr sz="2400" b="1">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kern="0" dirty="0">
                <a:latin typeface="Arial Narrow"/>
              </a:rPr>
              <a:t>Dave "Cowboy" Urban</a:t>
            </a:r>
          </a:p>
          <a:p>
            <a:r>
              <a:rPr lang="en-US" kern="0" dirty="0">
                <a:latin typeface="Arial Narrow"/>
              </a:rPr>
              <a:t>Vertex Solutions</a:t>
            </a:r>
          </a:p>
        </p:txBody>
      </p:sp>
      <p:pic>
        <p:nvPicPr>
          <p:cNvPr id="7" name="Picture 6" descr="A picture containing text, clock&#10;&#10;Description automatically generated">
            <a:extLst>
              <a:ext uri="{FF2B5EF4-FFF2-40B4-BE49-F238E27FC236}">
                <a16:creationId xmlns:a16="http://schemas.microsoft.com/office/drawing/2014/main" id="{5D86C699-291C-937D-5677-F7A1249A84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24515" y="4776541"/>
            <a:ext cx="2398190" cy="765645"/>
          </a:xfrm>
          <a:prstGeom prst="rect">
            <a:avLst/>
          </a:prstGeom>
        </p:spPr>
      </p:pic>
      <p:pic>
        <p:nvPicPr>
          <p:cNvPr id="11" name="Picture 10" descr="Logo&#10;&#10;Description automatically generated">
            <a:extLst>
              <a:ext uri="{FF2B5EF4-FFF2-40B4-BE49-F238E27FC236}">
                <a16:creationId xmlns:a16="http://schemas.microsoft.com/office/drawing/2014/main" id="{F967E40F-80F0-D058-1391-A3301FB0951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21882" y="4732933"/>
            <a:ext cx="1093013" cy="1093013"/>
          </a:xfrm>
          <a:prstGeom prst="rect">
            <a:avLst/>
          </a:prstGeom>
        </p:spPr>
      </p:pic>
      <p:sp>
        <p:nvSpPr>
          <p:cNvPr id="14" name="TextBox 13">
            <a:extLst>
              <a:ext uri="{FF2B5EF4-FFF2-40B4-BE49-F238E27FC236}">
                <a16:creationId xmlns:a16="http://schemas.microsoft.com/office/drawing/2014/main" id="{B61B50B1-CB8C-FBBF-272C-6183D3C1EC4A}"/>
              </a:ext>
            </a:extLst>
          </p:cNvPr>
          <p:cNvSpPr txBox="1"/>
          <p:nvPr/>
        </p:nvSpPr>
        <p:spPr>
          <a:xfrm>
            <a:off x="6751723" y="5542186"/>
            <a:ext cx="2543773" cy="415498"/>
          </a:xfrm>
          <a:prstGeom prst="rect">
            <a:avLst/>
          </a:prstGeom>
          <a:noFill/>
        </p:spPr>
        <p:txBody>
          <a:bodyPr wrap="none" rtlCol="0">
            <a:spAutoFit/>
          </a:bodyPr>
          <a:lstStyle/>
          <a:p>
            <a:r>
              <a:rPr lang="en-US" sz="2100" dirty="0">
                <a:solidFill>
                  <a:srgbClr val="003664"/>
                </a:solidFill>
              </a:rPr>
              <a:t>vertexsolutions.com</a:t>
            </a:r>
          </a:p>
        </p:txBody>
      </p:sp>
    </p:spTree>
    <p:extLst>
      <p:ext uri="{BB962C8B-B14F-4D97-AF65-F5344CB8AC3E}">
        <p14:creationId xmlns:p14="http://schemas.microsoft.com/office/powerpoint/2010/main" val="1085771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7" name="Picture 6156">
            <a:extLst>
              <a:ext uri="{FF2B5EF4-FFF2-40B4-BE49-F238E27FC236}">
                <a16:creationId xmlns:a16="http://schemas.microsoft.com/office/drawing/2014/main" id="{B3DECFA1-0219-3424-15AA-12788650214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698" b="93088" l="2426" r="79806">
                        <a14:foregroundMark x1="6095" y1="42239" x2="6822" y2="24737"/>
                        <a14:foregroundMark x1="6822" y1="24737" x2="5518" y2="10671"/>
                        <a14:foregroundMark x1="5518" y1="10671" x2="16161" y2="6831"/>
                        <a14:foregroundMark x1="16161" y1="6831" x2="23317" y2="7761"/>
                        <a14:foregroundMark x1="4851" y1="34802" x2="3244" y2="7761"/>
                        <a14:foregroundMark x1="3244" y1="7761" x2="5943" y2="4446"/>
                        <a14:foregroundMark x1="4639" y1="35166" x2="5306" y2="42118"/>
                        <a14:foregroundMark x1="4002" y1="27486" x2="3396" y2="18108"/>
                        <a14:foregroundMark x1="3396" y1="18108" x2="3366" y2="18027"/>
                        <a14:foregroundMark x1="2426" y1="1738" x2="2971" y2="5416"/>
                        <a14:foregroundMark x1="22136" y1="46915" x2="12765" y2="46524"/>
                        <a14:foregroundMark x1="26956" y1="35044" x2="28805" y2="20736"/>
                        <a14:foregroundMark x1="29472" y1="23080" x2="28532" y2="31407"/>
                        <a14:foregroundMark x1="32838" y1="34317" x2="34233" y2="37146"/>
                        <a14:foregroundMark x1="34203" y1="33104" x2="34748" y2="28335"/>
                        <a14:foregroundMark x1="35021" y1="38440" x2="36962" y2="29386"/>
                        <a14:foregroundMark x1="35961" y1="39693" x2="38235" y2="27809"/>
                        <a14:foregroundMark x1="38235" y1="27809" x2="37326" y2="36055"/>
                        <a14:foregroundMark x1="34051" y1="42118" x2="28260" y2="38157"/>
                        <a14:foregroundMark x1="28351" y1="40057" x2="33323" y2="42158"/>
                        <a14:foregroundMark x1="28866" y1="40016" x2="33323" y2="42118"/>
                        <a14:foregroundMark x1="30988" y1="41714" x2="33596" y2="42239"/>
                        <a14:foregroundMark x1="31656" y1="42158" x2="33323" y2="42401"/>
                        <a14:foregroundMark x1="28029" y1="38076" x2="27926" y2="36742"/>
                        <a14:foregroundMark x1="28169" y1="39895" x2="28029" y2="38076"/>
                        <a14:foregroundMark x1="27892" y1="38076" x2="27744" y2="36540"/>
                        <a14:foregroundMark x1="28078" y1="40016" x2="27892" y2="38076"/>
                        <a14:foregroundMark x1="28593" y1="39572" x2="28593" y2="39572"/>
                        <a14:foregroundMark x1="29290" y1="39733" x2="28078" y2="37955"/>
                        <a14:foregroundMark x1="28957" y1="39612" x2="29563" y2="40501"/>
                        <a14:foregroundMark x1="28138" y1="39733" x2="28169" y2="37672"/>
                        <a14:foregroundMark x1="28320" y1="38844" x2="28138" y2="37268"/>
                        <a14:foregroundMark x1="25702" y1="46321" x2="26925" y2="37025"/>
                        <a14:foregroundMark x1="28532" y1="39369" x2="28775" y2="40137"/>
                        <a14:foregroundMark x1="28138" y1="39248" x2="28138" y2="39248"/>
                        <a14:foregroundMark x1="28260" y1="39127" x2="28260" y2="39127"/>
                        <a14:foregroundMark x1="28320" y1="39248" x2="28320" y2="39248"/>
                        <a14:foregroundMark x1="11128" y1="3476" x2="30170" y2="9054"/>
                        <a14:foregroundMark x1="30200" y1="16532" x2="45603" y2="18068"/>
                        <a14:foregroundMark x1="45603" y1="18068" x2="37871" y2="22312"/>
                        <a14:foregroundMark x1="37871" y1="22312" x2="31170" y2="19523"/>
                        <a14:foregroundMark x1="31170" y1="19523" x2="29381" y2="16896"/>
                        <a14:foregroundMark x1="29836" y1="14309" x2="30291" y2="9014"/>
                        <a14:foregroundMark x1="47483" y1="22595" x2="55609" y2="28941"/>
                        <a14:foregroundMark x1="55609" y1="28941" x2="49060" y2="22514"/>
                        <a14:foregroundMark x1="49060" y1="22514" x2="47908" y2="24333"/>
                        <a14:foregroundMark x1="45634" y1="30760" x2="51486" y2="43694"/>
                        <a14:foregroundMark x1="51486" y1="43694" x2="47938" y2="30881"/>
                        <a14:foregroundMark x1="47938" y1="30881" x2="53699" y2="43290"/>
                        <a14:foregroundMark x1="53699" y1="43290" x2="52274" y2="32700"/>
                        <a14:foregroundMark x1="52274" y1="32700" x2="46149" y2="30598"/>
                        <a14:foregroundMark x1="72650" y1="46281" x2="59703" y2="20776"/>
                        <a14:foregroundMark x1="59703" y1="20776" x2="54700" y2="29143"/>
                        <a14:foregroundMark x1="54245" y1="30598" x2="54245" y2="30598"/>
                        <a14:foregroundMark x1="79988" y1="62409" x2="71831" y2="45028"/>
                        <a14:foregroundMark x1="71831" y1="45028" x2="66768" y2="53436"/>
                        <a14:foregroundMark x1="66768" y1="53436" x2="70982" y2="64228"/>
                        <a14:foregroundMark x1="70982" y1="64228" x2="79290" y2="64228"/>
                        <a14:foregroundMark x1="79290" y1="64228" x2="79836" y2="62975"/>
                        <a14:foregroundMark x1="58369" y1="82458" x2="65161" y2="80234"/>
                        <a14:foregroundMark x1="65161" y1="80234" x2="71286" y2="72393"/>
                        <a14:foregroundMark x1="71286" y1="72393" x2="61249" y2="75586"/>
                        <a14:foregroundMark x1="61249" y1="75586" x2="58308" y2="82175"/>
                        <a14:foregroundMark x1="68314" y1="66411" x2="57459" y2="68957"/>
                        <a14:foregroundMark x1="57459" y1="68957" x2="64099" y2="64511"/>
                        <a14:foregroundMark x1="64099" y1="64511" x2="63736" y2="62449"/>
                        <a14:foregroundMark x1="59733" y1="18634" x2="59733" y2="18634"/>
                        <a14:foregroundMark x1="53275" y1="77526" x2="55215" y2="67381"/>
                        <a14:foregroundMark x1="55215" y1="67381" x2="53457" y2="77486"/>
                        <a14:foregroundMark x1="47999" y1="76314" x2="55640" y2="66249"/>
                        <a14:foregroundMark x1="55640" y1="66249" x2="48908" y2="73080"/>
                        <a14:foregroundMark x1="48908" y1="73080" x2="48211" y2="76556"/>
                        <a14:foregroundMark x1="34021" y1="90178" x2="40722" y2="86257"/>
                        <a14:foregroundMark x1="40722" y1="86257" x2="46028" y2="78941"/>
                        <a14:foregroundMark x1="46028" y1="78941" x2="46089" y2="68836"/>
                        <a14:foregroundMark x1="46089" y1="68836" x2="34142" y2="72757"/>
                        <a14:foregroundMark x1="34142" y1="72757" x2="25500" y2="91593"/>
                        <a14:foregroundMark x1="14433" y1="93411" x2="21498" y2="92765"/>
                        <a14:foregroundMark x1="21498" y1="92765" x2="14554" y2="93088"/>
                        <a14:foregroundMark x1="14827" y1="91956" x2="19193" y2="84681"/>
                        <a14:foregroundMark x1="19193" y1="84681" x2="27259" y2="83104"/>
                        <a14:foregroundMark x1="27259" y1="83104" x2="22589" y2="90178"/>
                        <a14:foregroundMark x1="22589" y1="90178" x2="14979" y2="91269"/>
                        <a14:foregroundMark x1="14979" y1="91269" x2="14554" y2="91673"/>
                        <a14:foregroundMark x1="28320" y1="72150" x2="33990" y2="66815"/>
                        <a14:foregroundMark x1="33990" y1="66815" x2="30685" y2="75182"/>
                        <a14:foregroundMark x1="30685" y1="75182" x2="28169" y2="72716"/>
                        <a14:foregroundMark x1="35992" y1="60994" x2="35961" y2="58933"/>
                        <a14:foregroundMark x1="35810" y1="60671" x2="35810" y2="60671"/>
                        <a14:foregroundMark x1="35021" y1="46524" x2="40904" y2="46807"/>
                        <a14:foregroundMark x1="34657" y1="47332" x2="34657" y2="47332"/>
                        <a14:foregroundMark x1="36841" y1="47979" x2="36841" y2="47979"/>
                        <a14:foregroundMark x1="45300" y1="49434" x2="39569" y2="55821"/>
                        <a14:foregroundMark x1="39569" y1="55821" x2="44572" y2="50243"/>
                        <a14:foregroundMark x1="41722" y1="47090" x2="45907" y2="47413"/>
                        <a14:foregroundMark x1="38539" y1="57154" x2="38720" y2="54082"/>
                        <a14:foregroundMark x1="37720" y1="56184" x2="38993" y2="53638"/>
                        <a14:foregroundMark x1="14099" y1="90784" x2="14099" y2="90784"/>
                        <a14:backgroundMark x1="10036" y1="76192" x2="10036" y2="76192"/>
                        <a14:backgroundMark x1="11643" y1="81609" x2="9096" y2="72716"/>
                        <a14:backgroundMark x1="9096" y1="72716" x2="17374" y2="71544"/>
                        <a14:backgroundMark x1="21740" y1="67947" x2="8945" y2="69806"/>
                        <a14:backgroundMark x1="8945" y1="69806" x2="8945" y2="69806"/>
                        <a14:backgroundMark x1="7944" y1="66896" x2="8156" y2="52829"/>
                        <a14:backgroundMark x1="8156" y1="52829" x2="16616" y2="53193"/>
                        <a14:backgroundMark x1="16616" y1="53193" x2="22711" y2="57882"/>
                        <a14:backgroundMark x1="22711" y1="57882" x2="22074" y2="61479"/>
                        <a14:backgroundMark x1="7186" y1="66896" x2="6428" y2="56184"/>
                        <a14:backgroundMark x1="6428" y1="56184" x2="12189" y2="49030"/>
                        <a14:backgroundMark x1="12189" y1="49030" x2="17526" y2="49192"/>
                        <a14:backgroundMark x1="17859" y1="48343" x2="27047" y2="49070"/>
                        <a14:backgroundMark x1="27047" y1="49070" x2="27744" y2="57639"/>
                        <a14:backgroundMark x1="26076" y1="47575" x2="27289" y2="38359"/>
                        <a14:backgroundMark x1="33172" y1="43331" x2="27471" y2="48909"/>
                        <a14:backgroundMark x1="27471" y1="48909" x2="26289" y2="47979"/>
                        <a14:backgroundMark x1="21922" y1="47332" x2="25713" y2="47858"/>
                        <a14:backgroundMark x1="10491" y1="1293" x2="29290" y2="7235"/>
                        <a14:backgroundMark x1="29290" y1="7235" x2="18769" y2="283"/>
                        <a14:backgroundMark x1="18769" y1="283" x2="12887" y2="687"/>
                        <a14:backgroundMark x1="31656" y1="13500" x2="35779" y2="4972"/>
                        <a14:backgroundMark x1="35779" y1="4972" x2="31504" y2="13339"/>
                        <a14:backgroundMark x1="30988" y1="14996" x2="38357" y2="14632"/>
                        <a14:backgroundMark x1="38357" y1="14632" x2="42814" y2="3153"/>
                        <a14:backgroundMark x1="42814" y1="3153" x2="34354" y2="1415"/>
                        <a14:backgroundMark x1="34354" y1="1415" x2="31231" y2="14834"/>
                        <a14:backgroundMark x1="37629" y1="15198" x2="46422" y2="16370"/>
                        <a14:backgroundMark x1="46422" y1="16370" x2="52304" y2="6508"/>
                        <a14:backgroundMark x1="52304" y1="6508" x2="46816" y2="768"/>
                        <a14:backgroundMark x1="46816" y1="768" x2="38690" y2="8205"/>
                        <a14:backgroundMark x1="38690" y1="8205" x2="38023" y2="14066"/>
                        <a14:backgroundMark x1="66404" y1="79709" x2="70800" y2="74939"/>
                        <a14:backgroundMark x1="56277" y1="82579" x2="58308" y2="83508"/>
                        <a14:backgroundMark x1="29594" y1="93209" x2="44936" y2="85085"/>
                        <a14:backgroundMark x1="44936" y1="85085" x2="37508" y2="92199"/>
                        <a14:backgroundMark x1="37508" y1="92199" x2="30321" y2="94745"/>
                        <a14:backgroundMark x1="30321" y1="94745" x2="29321" y2="93573"/>
                        <a14:backgroundMark x1="33505" y1="90744" x2="38266" y2="87833"/>
                        <a14:backgroundMark x1="17162" y1="96403" x2="19709" y2="95432"/>
                        <a14:backgroundMark x1="24985" y1="93573" x2="25076" y2="93775"/>
                        <a14:backgroundMark x1="25713" y1="93654" x2="25713" y2="93654"/>
                        <a14:backgroundMark x1="26865" y1="93897" x2="26865" y2="93897"/>
                        <a14:backgroundMark x1="26653" y1="93816" x2="26653" y2="93816"/>
                        <a14:backgroundMark x1="26956" y1="93654" x2="26956" y2="93654"/>
                        <a14:backgroundMark x1="26834" y1="90865" x2="26834" y2="90865"/>
                        <a14:backgroundMark x1="27562" y1="91067" x2="27562" y2="91067"/>
                        <a14:backgroundMark x1="28320" y1="90380" x2="28320" y2="90380"/>
                        <a14:backgroundMark x1="28320" y1="90380" x2="28320" y2="90380"/>
                        <a14:backgroundMark x1="27107" y1="89814" x2="27107" y2="89814"/>
                        <a14:backgroundMark x1="26471" y1="90784" x2="26471" y2="90784"/>
                        <a14:backgroundMark x1="21831" y1="70816" x2="28805" y2="68998"/>
                        <a14:backgroundMark x1="28805" y1="68998" x2="34566" y2="63743"/>
                        <a14:backgroundMark x1="34566" y1="63743" x2="30716" y2="44624"/>
                        <a14:backgroundMark x1="30716" y1="44624" x2="22559" y2="48504"/>
                        <a14:backgroundMark x1="22559" y1="48504" x2="21498" y2="70170"/>
                        <a14:backgroundMark x1="27835" y1="70978" x2="27835" y2="70978"/>
                        <a14:backgroundMark x1="28229" y1="71423" x2="28229" y2="71423"/>
                        <a14:backgroundMark x1="34415" y1="65683" x2="34415" y2="65683"/>
                        <a14:backgroundMark x1="36173" y1="64834" x2="36264" y2="64309"/>
                        <a14:backgroundMark x1="36446" y1="63379" x2="36446" y2="63379"/>
                        <a14:backgroundMark x1="36537" y1="63379" x2="37538" y2="63258"/>
                        <a14:backgroundMark x1="36780" y1="64147" x2="36780" y2="64147"/>
                        <a14:backgroundMark x1="37326" y1="63905" x2="37326" y2="63905"/>
                        <a14:backgroundMark x1="37902" y1="63905" x2="37902" y2="63905"/>
                        <a14:backgroundMark x1="37841" y1="63824" x2="36052" y2="64673"/>
                        <a14:backgroundMark x1="36659" y1="62449" x2="37720" y2="63096"/>
                        <a14:backgroundMark x1="37811" y1="62409" x2="37932" y2="63581"/>
                        <a14:backgroundMark x1="38508" y1="62773" x2="38508" y2="62773"/>
                        <a14:backgroundMark x1="39145" y1="63096" x2="39145" y2="63096"/>
                        <a14:backgroundMark x1="38448" y1="60994" x2="38448" y2="60994"/>
                        <a14:backgroundMark x1="35476" y1="57761" x2="35476" y2="57761"/>
                        <a14:backgroundMark x1="35870" y1="56993" x2="35870" y2="56993"/>
                        <a14:backgroundMark x1="36507" y1="57276" x2="36507" y2="57276"/>
                        <a14:backgroundMark x1="37144" y1="56184" x2="37144" y2="56184"/>
                        <a14:backgroundMark x1="37477" y1="57114" x2="37053" y2="57033"/>
                        <a14:backgroundMark x1="37144" y1="55821" x2="37022" y2="55942"/>
                        <a14:backgroundMark x1="34839" y1="52951" x2="34839" y2="52951"/>
                        <a14:backgroundMark x1="33626" y1="53395" x2="34779" y2="51738"/>
                        <a14:backgroundMark x1="38781" y1="51900" x2="37993" y2="52142"/>
                        <a14:backgroundMark x1="41086" y1="48585" x2="39751" y2="50081"/>
                        <a14:backgroundMark x1="27532" y1="38076" x2="27532" y2="38076"/>
                        <a14:backgroundMark x1="27380" y1="37712" x2="27380" y2="37712"/>
                        <a14:backgroundMark x1="37750" y1="48343" x2="38902" y2="48222"/>
                        <a14:backgroundMark x1="38205" y1="47898" x2="38205" y2="47898"/>
                        <a14:backgroundMark x1="44603" y1="45554" x2="44603" y2="45554"/>
                        <a14:backgroundMark x1="45027" y1="48464" x2="40115" y2="49677"/>
                        <a14:backgroundMark x1="10976" y1="92401" x2="10855" y2="82619"/>
                      </a14:backgroundRemoval>
                    </a14:imgEffect>
                  </a14:imgLayer>
                </a14:imgProps>
              </a:ext>
              <a:ext uri="{28A0092B-C50C-407E-A947-70E740481C1C}">
                <a14:useLocalDpi xmlns:a14="http://schemas.microsoft.com/office/drawing/2010/main" val="0"/>
              </a:ext>
            </a:extLst>
          </a:blip>
          <a:srcRect r="17661"/>
          <a:stretch/>
        </p:blipFill>
        <p:spPr>
          <a:xfrm rot="5400000">
            <a:off x="3272599" y="1370474"/>
            <a:ext cx="5646801" cy="5143500"/>
          </a:xfrm>
          <a:prstGeom prst="rect">
            <a:avLst/>
          </a:prstGeom>
        </p:spPr>
      </p:pic>
      <p:grpSp>
        <p:nvGrpSpPr>
          <p:cNvPr id="6200" name="Group 6199">
            <a:extLst>
              <a:ext uri="{FF2B5EF4-FFF2-40B4-BE49-F238E27FC236}">
                <a16:creationId xmlns:a16="http://schemas.microsoft.com/office/drawing/2014/main" id="{075563C0-8F5D-7078-25CB-A4ADC626F374}"/>
              </a:ext>
            </a:extLst>
          </p:cNvPr>
          <p:cNvGrpSpPr/>
          <p:nvPr/>
        </p:nvGrpSpPr>
        <p:grpSpPr>
          <a:xfrm>
            <a:off x="5415071" y="1074334"/>
            <a:ext cx="5755373" cy="3067814"/>
            <a:chOff x="5415071" y="1074334"/>
            <a:chExt cx="5755373" cy="3067814"/>
          </a:xfrm>
        </p:grpSpPr>
        <p:sp>
          <p:nvSpPr>
            <p:cNvPr id="6198" name="Freeform: Shape 6197">
              <a:extLst>
                <a:ext uri="{FF2B5EF4-FFF2-40B4-BE49-F238E27FC236}">
                  <a16:creationId xmlns:a16="http://schemas.microsoft.com/office/drawing/2014/main" id="{76AB8941-8E06-EB9A-A8C5-B77D00435D82}"/>
                </a:ext>
              </a:extLst>
            </p:cNvPr>
            <p:cNvSpPr/>
            <p:nvPr/>
          </p:nvSpPr>
          <p:spPr bwMode="auto">
            <a:xfrm>
              <a:off x="5429250" y="1079500"/>
              <a:ext cx="5670550" cy="3028950"/>
            </a:xfrm>
            <a:custGeom>
              <a:avLst/>
              <a:gdLst>
                <a:gd name="connsiteX0" fmla="*/ 5670550 w 5670550"/>
                <a:gd name="connsiteY0" fmla="*/ 2787650 h 3028950"/>
                <a:gd name="connsiteX1" fmla="*/ 520700 w 5670550"/>
                <a:gd name="connsiteY1" fmla="*/ 3028950 h 3028950"/>
                <a:gd name="connsiteX2" fmla="*/ 520700 w 5670550"/>
                <a:gd name="connsiteY2" fmla="*/ 2368550 h 3028950"/>
                <a:gd name="connsiteX3" fmla="*/ 0 w 5670550"/>
                <a:gd name="connsiteY3" fmla="*/ 2368550 h 3028950"/>
                <a:gd name="connsiteX4" fmla="*/ 82550 w 5670550"/>
                <a:gd name="connsiteY4" fmla="*/ 2292350 h 3028950"/>
                <a:gd name="connsiteX5" fmla="*/ 3619500 w 5670550"/>
                <a:gd name="connsiteY5" fmla="*/ 0 h 3028950"/>
                <a:gd name="connsiteX6" fmla="*/ 3962400 w 5670550"/>
                <a:gd name="connsiteY6" fmla="*/ 615950 h 302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0550" h="3028950">
                  <a:moveTo>
                    <a:pt x="5670550" y="2787650"/>
                  </a:moveTo>
                  <a:lnTo>
                    <a:pt x="520700" y="3028950"/>
                  </a:lnTo>
                  <a:lnTo>
                    <a:pt x="520700" y="2368550"/>
                  </a:lnTo>
                  <a:lnTo>
                    <a:pt x="0" y="2368550"/>
                  </a:lnTo>
                  <a:lnTo>
                    <a:pt x="82550" y="2292350"/>
                  </a:lnTo>
                  <a:lnTo>
                    <a:pt x="3619500" y="0"/>
                  </a:lnTo>
                  <a:lnTo>
                    <a:pt x="3962400" y="615950"/>
                  </a:lnTo>
                </a:path>
              </a:pathLst>
            </a:custGeom>
            <a:solidFill>
              <a:srgbClr val="00B0F0">
                <a:alpha val="7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41" name="Straight Connector 40">
              <a:extLst>
                <a:ext uri="{FF2B5EF4-FFF2-40B4-BE49-F238E27FC236}">
                  <a16:creationId xmlns:a16="http://schemas.microsoft.com/office/drawing/2014/main" id="{C46F08F7-E4BB-40B6-0351-462914FE07B1}"/>
                </a:ext>
              </a:extLst>
            </p:cNvPr>
            <p:cNvCxnSpPr>
              <a:cxnSpLocks/>
            </p:cNvCxnSpPr>
            <p:nvPr/>
          </p:nvCxnSpPr>
          <p:spPr bwMode="auto">
            <a:xfrm flipH="1">
              <a:off x="5415071" y="3865903"/>
              <a:ext cx="3685704" cy="276245"/>
            </a:xfrm>
            <a:prstGeom prst="line">
              <a:avLst/>
            </a:prstGeom>
            <a:solidFill>
              <a:schemeClr val="accent1"/>
            </a:solidFill>
            <a:ln w="57150" cap="flat" cmpd="sng" algn="ctr">
              <a:solidFill>
                <a:srgbClr val="0066CC"/>
              </a:solidFill>
              <a:prstDash val="solid"/>
              <a:miter lim="800000"/>
              <a:headEnd type="none" w="med" len="med"/>
              <a:tailEnd type="none" w="med" len="med"/>
            </a:ln>
            <a:effectLst/>
          </p:spPr>
        </p:cxnSp>
        <p:cxnSp>
          <p:nvCxnSpPr>
            <p:cNvPr id="45" name="Straight Connector 44">
              <a:extLst>
                <a:ext uri="{FF2B5EF4-FFF2-40B4-BE49-F238E27FC236}">
                  <a16:creationId xmlns:a16="http://schemas.microsoft.com/office/drawing/2014/main" id="{FFA31220-E991-01BC-FAD0-BB2E7AD73C22}"/>
                </a:ext>
              </a:extLst>
            </p:cNvPr>
            <p:cNvCxnSpPr>
              <a:cxnSpLocks/>
            </p:cNvCxnSpPr>
            <p:nvPr/>
          </p:nvCxnSpPr>
          <p:spPr bwMode="auto">
            <a:xfrm flipH="1">
              <a:off x="5951282" y="3856123"/>
              <a:ext cx="5219162" cy="286025"/>
            </a:xfrm>
            <a:prstGeom prst="line">
              <a:avLst/>
            </a:prstGeom>
            <a:solidFill>
              <a:schemeClr val="accent1"/>
            </a:solidFill>
            <a:ln w="57150" cap="flat" cmpd="sng" algn="ctr">
              <a:solidFill>
                <a:srgbClr val="0066CC"/>
              </a:solidFill>
              <a:prstDash val="solid"/>
              <a:miter lim="800000"/>
              <a:headEnd type="none" w="med" len="med"/>
              <a:tailEnd type="none" w="med" len="med"/>
            </a:ln>
            <a:effectLst/>
          </p:spPr>
        </p:cxnSp>
        <p:cxnSp>
          <p:nvCxnSpPr>
            <p:cNvPr id="52" name="Straight Connector 51">
              <a:extLst>
                <a:ext uri="{FF2B5EF4-FFF2-40B4-BE49-F238E27FC236}">
                  <a16:creationId xmlns:a16="http://schemas.microsoft.com/office/drawing/2014/main" id="{056C6E70-B2CB-1CA5-6FAF-FBD67683F65B}"/>
                </a:ext>
              </a:extLst>
            </p:cNvPr>
            <p:cNvCxnSpPr>
              <a:cxnSpLocks/>
            </p:cNvCxnSpPr>
            <p:nvPr/>
          </p:nvCxnSpPr>
          <p:spPr bwMode="auto">
            <a:xfrm flipH="1">
              <a:off x="5415071" y="1074334"/>
              <a:ext cx="3633679" cy="2363116"/>
            </a:xfrm>
            <a:prstGeom prst="line">
              <a:avLst/>
            </a:prstGeom>
            <a:solidFill>
              <a:schemeClr val="accent1"/>
            </a:solidFill>
            <a:ln w="57150" cap="flat" cmpd="sng" algn="ctr">
              <a:solidFill>
                <a:srgbClr val="0066CC"/>
              </a:solidFill>
              <a:prstDash val="solid"/>
              <a:miter lim="800000"/>
              <a:headEnd type="none" w="med" len="med"/>
              <a:tailEnd type="none" w="med" len="med"/>
            </a:ln>
            <a:effectLst/>
          </p:spPr>
        </p:cxnSp>
        <p:pic>
          <p:nvPicPr>
            <p:cNvPr id="6161" name="Picture 6160" descr="A black device with a round object on top&#10;&#10;Description automatically generated">
              <a:extLst>
                <a:ext uri="{FF2B5EF4-FFF2-40B4-BE49-F238E27FC236}">
                  <a16:creationId xmlns:a16="http://schemas.microsoft.com/office/drawing/2014/main" id="{2C4E8AAF-954D-A525-BD5D-9CD55B705635}"/>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5449566" y="3468643"/>
              <a:ext cx="476554" cy="635405"/>
            </a:xfrm>
            <a:prstGeom prst="rect">
              <a:avLst/>
            </a:prstGeom>
            <a:ln w="57150">
              <a:solidFill>
                <a:srgbClr val="0066CC"/>
              </a:solidFill>
            </a:ln>
          </p:spPr>
        </p:pic>
      </p:grpSp>
      <p:grpSp>
        <p:nvGrpSpPr>
          <p:cNvPr id="6199" name="Group 6198">
            <a:extLst>
              <a:ext uri="{FF2B5EF4-FFF2-40B4-BE49-F238E27FC236}">
                <a16:creationId xmlns:a16="http://schemas.microsoft.com/office/drawing/2014/main" id="{158DF11B-4250-A2BB-68E8-CF5F0BB4956D}"/>
              </a:ext>
            </a:extLst>
          </p:cNvPr>
          <p:cNvGrpSpPr/>
          <p:nvPr/>
        </p:nvGrpSpPr>
        <p:grpSpPr>
          <a:xfrm>
            <a:off x="1698336" y="3397250"/>
            <a:ext cx="4790196" cy="3073400"/>
            <a:chOff x="1698336" y="3397250"/>
            <a:chExt cx="4790196" cy="3073400"/>
          </a:xfrm>
        </p:grpSpPr>
        <p:sp>
          <p:nvSpPr>
            <p:cNvPr id="6197" name="Freeform: Shape 6196">
              <a:extLst>
                <a:ext uri="{FF2B5EF4-FFF2-40B4-BE49-F238E27FC236}">
                  <a16:creationId xmlns:a16="http://schemas.microsoft.com/office/drawing/2014/main" id="{157CB92D-D119-5AAF-2B57-88096EB68D16}"/>
                </a:ext>
              </a:extLst>
            </p:cNvPr>
            <p:cNvSpPr/>
            <p:nvPr/>
          </p:nvSpPr>
          <p:spPr bwMode="auto">
            <a:xfrm>
              <a:off x="1968500" y="3397250"/>
              <a:ext cx="4514850" cy="3067050"/>
            </a:xfrm>
            <a:custGeom>
              <a:avLst/>
              <a:gdLst>
                <a:gd name="connsiteX0" fmla="*/ 4051300 w 4514850"/>
                <a:gd name="connsiteY0" fmla="*/ 0 h 3067050"/>
                <a:gd name="connsiteX1" fmla="*/ 4057650 w 4514850"/>
                <a:gd name="connsiteY1" fmla="*/ 603250 h 3067050"/>
                <a:gd name="connsiteX2" fmla="*/ 4514850 w 4514850"/>
                <a:gd name="connsiteY2" fmla="*/ 596900 h 3067050"/>
                <a:gd name="connsiteX3" fmla="*/ 1695450 w 4514850"/>
                <a:gd name="connsiteY3" fmla="*/ 3067050 h 3067050"/>
                <a:gd name="connsiteX4" fmla="*/ 0 w 4514850"/>
                <a:gd name="connsiteY4" fmla="*/ 406400 h 3067050"/>
                <a:gd name="connsiteX5" fmla="*/ 3695700 w 4514850"/>
                <a:gd name="connsiteY5" fmla="*/ 38100 h 30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4850" h="3067050">
                  <a:moveTo>
                    <a:pt x="4051300" y="0"/>
                  </a:moveTo>
                  <a:cubicBezTo>
                    <a:pt x="4053417" y="201083"/>
                    <a:pt x="4055533" y="402167"/>
                    <a:pt x="4057650" y="603250"/>
                  </a:cubicBezTo>
                  <a:lnTo>
                    <a:pt x="4514850" y="596900"/>
                  </a:lnTo>
                  <a:lnTo>
                    <a:pt x="1695450" y="3067050"/>
                  </a:lnTo>
                  <a:lnTo>
                    <a:pt x="0" y="406400"/>
                  </a:lnTo>
                  <a:lnTo>
                    <a:pt x="3695700" y="38100"/>
                  </a:lnTo>
                </a:path>
              </a:pathLst>
            </a:custGeom>
            <a:solidFill>
              <a:srgbClr val="00B0F0">
                <a:alpha val="7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61" name="Straight Connector 60">
              <a:extLst>
                <a:ext uri="{FF2B5EF4-FFF2-40B4-BE49-F238E27FC236}">
                  <a16:creationId xmlns:a16="http://schemas.microsoft.com/office/drawing/2014/main" id="{3737DFAD-DE94-9A5E-CD58-2B2F65952F5D}"/>
                </a:ext>
              </a:extLst>
            </p:cNvPr>
            <p:cNvCxnSpPr>
              <a:cxnSpLocks/>
            </p:cNvCxnSpPr>
            <p:nvPr/>
          </p:nvCxnSpPr>
          <p:spPr bwMode="auto">
            <a:xfrm flipV="1">
              <a:off x="3638459" y="3406257"/>
              <a:ext cx="2850073" cy="417221"/>
            </a:xfrm>
            <a:prstGeom prst="line">
              <a:avLst/>
            </a:prstGeom>
            <a:solidFill>
              <a:schemeClr val="accent1"/>
            </a:solidFill>
            <a:ln w="57150" cap="flat" cmpd="sng" algn="ctr">
              <a:solidFill>
                <a:srgbClr val="0066CC"/>
              </a:solidFill>
              <a:prstDash val="solid"/>
              <a:miter lim="800000"/>
              <a:headEnd type="none" w="med" len="med"/>
              <a:tailEnd type="none" w="med" len="med"/>
            </a:ln>
            <a:effectLst/>
          </p:spPr>
        </p:cxnSp>
        <p:cxnSp>
          <p:nvCxnSpPr>
            <p:cNvPr id="6145" name="Straight Connector 6144">
              <a:extLst>
                <a:ext uri="{FF2B5EF4-FFF2-40B4-BE49-F238E27FC236}">
                  <a16:creationId xmlns:a16="http://schemas.microsoft.com/office/drawing/2014/main" id="{E19F5E5E-DF50-C331-C1D3-DE63A43D6968}"/>
                </a:ext>
              </a:extLst>
            </p:cNvPr>
            <p:cNvCxnSpPr>
              <a:cxnSpLocks/>
            </p:cNvCxnSpPr>
            <p:nvPr/>
          </p:nvCxnSpPr>
          <p:spPr bwMode="auto">
            <a:xfrm flipV="1">
              <a:off x="3648778" y="3999375"/>
              <a:ext cx="2827126" cy="2471275"/>
            </a:xfrm>
            <a:prstGeom prst="line">
              <a:avLst/>
            </a:prstGeom>
            <a:solidFill>
              <a:schemeClr val="accent1"/>
            </a:solidFill>
            <a:ln w="57150" cap="flat" cmpd="sng" algn="ctr">
              <a:solidFill>
                <a:srgbClr val="0066CC"/>
              </a:solidFill>
              <a:prstDash val="solid"/>
              <a:miter lim="800000"/>
              <a:headEnd type="none" w="med" len="med"/>
              <a:tailEnd type="none" w="med" len="med"/>
            </a:ln>
            <a:effectLst/>
          </p:spPr>
        </p:cxnSp>
        <p:cxnSp>
          <p:nvCxnSpPr>
            <p:cNvPr id="6149" name="Straight Connector 6148">
              <a:extLst>
                <a:ext uri="{FF2B5EF4-FFF2-40B4-BE49-F238E27FC236}">
                  <a16:creationId xmlns:a16="http://schemas.microsoft.com/office/drawing/2014/main" id="{1E77749A-6EE1-9D67-C8D4-59EB2B8D16FB}"/>
                </a:ext>
              </a:extLst>
            </p:cNvPr>
            <p:cNvCxnSpPr>
              <a:cxnSpLocks/>
            </p:cNvCxnSpPr>
            <p:nvPr/>
          </p:nvCxnSpPr>
          <p:spPr bwMode="auto">
            <a:xfrm flipV="1">
              <a:off x="1698336" y="3406257"/>
              <a:ext cx="4302414" cy="415157"/>
            </a:xfrm>
            <a:prstGeom prst="line">
              <a:avLst/>
            </a:prstGeom>
            <a:solidFill>
              <a:schemeClr val="accent1"/>
            </a:solidFill>
            <a:ln w="57150" cap="flat" cmpd="sng" algn="ctr">
              <a:solidFill>
                <a:srgbClr val="0066CC"/>
              </a:solidFill>
              <a:prstDash val="solid"/>
              <a:miter lim="800000"/>
              <a:headEnd type="none" w="med" len="med"/>
              <a:tailEnd type="none" w="med" len="med"/>
            </a:ln>
            <a:effectLst/>
          </p:spPr>
        </p:cxnSp>
        <p:pic>
          <p:nvPicPr>
            <p:cNvPr id="6160" name="Picture 6159" descr="A close-up of a control panel&#10;&#10;Description automatically generated">
              <a:extLst>
                <a:ext uri="{FF2B5EF4-FFF2-40B4-BE49-F238E27FC236}">
                  <a16:creationId xmlns:a16="http://schemas.microsoft.com/office/drawing/2014/main" id="{D4C92601-DBBC-C49D-62AD-52934C243A07}"/>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6054141" y="3429000"/>
              <a:ext cx="410724" cy="547632"/>
            </a:xfrm>
            <a:prstGeom prst="rect">
              <a:avLst/>
            </a:prstGeom>
            <a:ln w="57150">
              <a:solidFill>
                <a:srgbClr val="0066CC"/>
              </a:solidFill>
            </a:ln>
          </p:spPr>
        </p:pic>
      </p:grpSp>
      <p:sp>
        <p:nvSpPr>
          <p:cNvPr id="6182" name="Freeform: Shape 6181">
            <a:extLst>
              <a:ext uri="{FF2B5EF4-FFF2-40B4-BE49-F238E27FC236}">
                <a16:creationId xmlns:a16="http://schemas.microsoft.com/office/drawing/2014/main" id="{5EB8F87A-4886-B621-AE03-683242BF48D2}"/>
              </a:ext>
            </a:extLst>
          </p:cNvPr>
          <p:cNvSpPr>
            <a:spLocks/>
          </p:cNvSpPr>
          <p:nvPr/>
        </p:nvSpPr>
        <p:spPr bwMode="auto">
          <a:xfrm>
            <a:off x="1371600" y="1409700"/>
            <a:ext cx="5996940" cy="3368040"/>
          </a:xfrm>
          <a:custGeom>
            <a:avLst/>
            <a:gdLst>
              <a:gd name="connsiteX0" fmla="*/ 2042160 w 5996940"/>
              <a:gd name="connsiteY0" fmla="*/ 0 h 3368040"/>
              <a:gd name="connsiteX1" fmla="*/ 0 w 5996940"/>
              <a:gd name="connsiteY1" fmla="*/ 2080260 h 3368040"/>
              <a:gd name="connsiteX2" fmla="*/ 5113020 w 5996940"/>
              <a:gd name="connsiteY2" fmla="*/ 3368040 h 3368040"/>
              <a:gd name="connsiteX3" fmla="*/ 5113020 w 5996940"/>
              <a:gd name="connsiteY3" fmla="*/ 2537460 h 3368040"/>
              <a:gd name="connsiteX4" fmla="*/ 5996940 w 5996940"/>
              <a:gd name="connsiteY4" fmla="*/ 2529840 h 3368040"/>
              <a:gd name="connsiteX5" fmla="*/ 5791200 w 5996940"/>
              <a:gd name="connsiteY5" fmla="*/ 2392680 h 3368040"/>
              <a:gd name="connsiteX6" fmla="*/ 2042160 w 5996940"/>
              <a:gd name="connsiteY6" fmla="*/ 0 h 336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6940" h="3368040">
                <a:moveTo>
                  <a:pt x="2042160" y="0"/>
                </a:moveTo>
                <a:lnTo>
                  <a:pt x="0" y="2080260"/>
                </a:lnTo>
                <a:lnTo>
                  <a:pt x="5113020" y="3368040"/>
                </a:lnTo>
                <a:lnTo>
                  <a:pt x="5113020" y="2537460"/>
                </a:lnTo>
                <a:lnTo>
                  <a:pt x="5996940" y="2529840"/>
                </a:lnTo>
                <a:lnTo>
                  <a:pt x="5791200" y="2392680"/>
                </a:lnTo>
                <a:lnTo>
                  <a:pt x="2042160" y="0"/>
                </a:lnTo>
                <a:close/>
              </a:path>
            </a:pathLst>
          </a:custGeom>
          <a:solidFill>
            <a:srgbClr val="00B0F0">
              <a:alpha val="6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146" name="Rectangle 2"/>
          <p:cNvSpPr>
            <a:spLocks noGrp="1" noChangeArrowheads="1"/>
          </p:cNvSpPr>
          <p:nvPr>
            <p:ph type="title"/>
          </p:nvPr>
        </p:nvSpPr>
        <p:spPr/>
        <p:txBody>
          <a:bodyPr/>
          <a:lstStyle/>
          <a:p>
            <a:pPr eaLnBrk="1" hangingPunct="1"/>
            <a:r>
              <a:rPr lang="en-US"/>
              <a:t>Beyond Illusions</a:t>
            </a:r>
          </a:p>
        </p:txBody>
      </p:sp>
      <p:sp>
        <p:nvSpPr>
          <p:cNvPr id="6156" name="Slide Number Placeholder 58"/>
          <p:cNvSpPr>
            <a:spLocks noGrp="1"/>
          </p:cNvSpPr>
          <p:nvPr>
            <p:ph type="sldNum" sz="quarter" idx="4"/>
          </p:nvPr>
        </p:nvSpPr>
        <p:spPr bwMode="auto">
          <a:xfrm>
            <a:off x="11217602" y="6439437"/>
            <a:ext cx="485353" cy="326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10</a:t>
            </a:fld>
            <a:endParaRPr lang="en-US">
              <a:solidFill>
                <a:srgbClr val="000000"/>
              </a:solidFill>
            </a:endParaRPr>
          </a:p>
        </p:txBody>
      </p:sp>
      <p:pic>
        <p:nvPicPr>
          <p:cNvPr id="5" name="Picture 4" descr="A close-up of a computer&#10;&#10;Description automatically generated">
            <a:extLst>
              <a:ext uri="{FF2B5EF4-FFF2-40B4-BE49-F238E27FC236}">
                <a16:creationId xmlns:a16="http://schemas.microsoft.com/office/drawing/2014/main" id="{198A3E2C-2DB6-A347-939B-C021944E6257}"/>
              </a:ext>
            </a:extLst>
          </p:cNvPr>
          <p:cNvPicPr>
            <a:picLocks noChangeAspect="1"/>
          </p:cNvPicPr>
          <p:nvPr/>
        </p:nvPicPr>
        <p:blipFill>
          <a:blip r:embed="rId7" cstate="print">
            <a:extLst>
              <a:ext uri="{28A0092B-C50C-407E-A947-70E740481C1C}">
                <a14:useLocalDpi xmlns:a14="http://schemas.microsoft.com/office/drawing/2010/main" val="0"/>
              </a:ext>
            </a:extLst>
          </a:blip>
          <a:srcRect l="20057" t="21135" r="43023" b="27360"/>
          <a:stretch/>
        </p:blipFill>
        <p:spPr>
          <a:xfrm rot="5400000">
            <a:off x="1352413" y="1396372"/>
            <a:ext cx="1986655" cy="2078601"/>
          </a:xfrm>
          <a:prstGeom prst="rect">
            <a:avLst/>
          </a:prstGeom>
          <a:ln w="57150">
            <a:solidFill>
              <a:srgbClr val="0066CC"/>
            </a:solidFill>
          </a:ln>
        </p:spPr>
      </p:pic>
      <p:pic>
        <p:nvPicPr>
          <p:cNvPr id="34" name="Picture 33" descr="A close-up of a control panel&#10;&#10;Description automatically generated">
            <a:extLst>
              <a:ext uri="{FF2B5EF4-FFF2-40B4-BE49-F238E27FC236}">
                <a16:creationId xmlns:a16="http://schemas.microsoft.com/office/drawing/2014/main" id="{E18E0998-0FDB-E92D-F008-F97BE323D5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8336" y="3852607"/>
            <a:ext cx="1940123" cy="2586830"/>
          </a:xfrm>
          <a:prstGeom prst="rect">
            <a:avLst/>
          </a:prstGeom>
          <a:ln w="57150">
            <a:solidFill>
              <a:srgbClr val="0066CC"/>
            </a:solidFill>
          </a:ln>
        </p:spPr>
      </p:pic>
      <p:pic>
        <p:nvPicPr>
          <p:cNvPr id="38" name="Picture 37" descr="A black device with a round object on top&#10;&#10;Description automatically generated">
            <a:extLst>
              <a:ext uri="{FF2B5EF4-FFF2-40B4-BE49-F238E27FC236}">
                <a16:creationId xmlns:a16="http://schemas.microsoft.com/office/drawing/2014/main" id="{7D5D4F4B-3F0C-036A-FB79-4BB66C95FE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86782" y="1085299"/>
            <a:ext cx="2057703" cy="2743604"/>
          </a:xfrm>
          <a:prstGeom prst="rect">
            <a:avLst/>
          </a:prstGeom>
          <a:ln w="57150">
            <a:solidFill>
              <a:srgbClr val="0066CC"/>
            </a:solidFill>
          </a:ln>
        </p:spPr>
      </p:pic>
      <p:grpSp>
        <p:nvGrpSpPr>
          <p:cNvPr id="6176" name="Group 6175">
            <a:extLst>
              <a:ext uri="{FF2B5EF4-FFF2-40B4-BE49-F238E27FC236}">
                <a16:creationId xmlns:a16="http://schemas.microsoft.com/office/drawing/2014/main" id="{20BCD81F-BB56-A8F5-9F55-E6FEE63B358D}"/>
              </a:ext>
            </a:extLst>
          </p:cNvPr>
          <p:cNvGrpSpPr/>
          <p:nvPr/>
        </p:nvGrpSpPr>
        <p:grpSpPr>
          <a:xfrm>
            <a:off x="1287980" y="1409700"/>
            <a:ext cx="6094412" cy="3401764"/>
            <a:chOff x="1287980" y="1409700"/>
            <a:chExt cx="6094412" cy="3401764"/>
          </a:xfrm>
        </p:grpSpPr>
        <p:cxnSp>
          <p:nvCxnSpPr>
            <p:cNvPr id="15" name="Straight Connector 14">
              <a:extLst>
                <a:ext uri="{FF2B5EF4-FFF2-40B4-BE49-F238E27FC236}">
                  <a16:creationId xmlns:a16="http://schemas.microsoft.com/office/drawing/2014/main" id="{50788A86-311A-3016-7D74-3705B7FC83ED}"/>
                </a:ext>
              </a:extLst>
            </p:cNvPr>
            <p:cNvCxnSpPr>
              <a:cxnSpLocks/>
            </p:cNvCxnSpPr>
            <p:nvPr/>
          </p:nvCxnSpPr>
          <p:spPr bwMode="auto">
            <a:xfrm>
              <a:off x="3416719" y="3461645"/>
              <a:ext cx="3965673" cy="1349819"/>
            </a:xfrm>
            <a:prstGeom prst="line">
              <a:avLst/>
            </a:prstGeom>
            <a:solidFill>
              <a:schemeClr val="accent1"/>
            </a:solidFill>
            <a:ln w="57150" cap="flat" cmpd="sng" algn="ctr">
              <a:solidFill>
                <a:srgbClr val="0066CC"/>
              </a:solidFill>
              <a:prstDash val="solid"/>
              <a:miter lim="800000"/>
              <a:headEnd type="none" w="med" len="med"/>
              <a:tailEnd type="none" w="med" len="med"/>
            </a:ln>
            <a:effectLst/>
          </p:spPr>
        </p:cxnSp>
        <p:cxnSp>
          <p:nvCxnSpPr>
            <p:cNvPr id="16" name="Straight Connector 15">
              <a:extLst>
                <a:ext uri="{FF2B5EF4-FFF2-40B4-BE49-F238E27FC236}">
                  <a16:creationId xmlns:a16="http://schemas.microsoft.com/office/drawing/2014/main" id="{908D834F-7767-26B8-35D4-276C39CF4610}"/>
                </a:ext>
              </a:extLst>
            </p:cNvPr>
            <p:cNvCxnSpPr>
              <a:cxnSpLocks/>
            </p:cNvCxnSpPr>
            <p:nvPr/>
          </p:nvCxnSpPr>
          <p:spPr bwMode="auto">
            <a:xfrm>
              <a:off x="3404091" y="1409700"/>
              <a:ext cx="3978301" cy="2541273"/>
            </a:xfrm>
            <a:prstGeom prst="line">
              <a:avLst/>
            </a:prstGeom>
            <a:solidFill>
              <a:schemeClr val="accent1"/>
            </a:solidFill>
            <a:ln w="57150" cap="flat" cmpd="sng" algn="ctr">
              <a:solidFill>
                <a:srgbClr val="0066CC"/>
              </a:solidFill>
              <a:prstDash val="solid"/>
              <a:miter lim="800000"/>
              <a:headEnd type="none" w="med" len="med"/>
              <a:tailEnd type="none" w="med" len="med"/>
            </a:ln>
            <a:effectLst/>
          </p:spPr>
        </p:cxnSp>
        <p:cxnSp>
          <p:nvCxnSpPr>
            <p:cNvPr id="20" name="Straight Connector 19">
              <a:extLst>
                <a:ext uri="{FF2B5EF4-FFF2-40B4-BE49-F238E27FC236}">
                  <a16:creationId xmlns:a16="http://schemas.microsoft.com/office/drawing/2014/main" id="{FCDE5282-0F75-D9DD-6C70-A6E37AE7DC99}"/>
                </a:ext>
              </a:extLst>
            </p:cNvPr>
            <p:cNvCxnSpPr>
              <a:cxnSpLocks/>
            </p:cNvCxnSpPr>
            <p:nvPr/>
          </p:nvCxnSpPr>
          <p:spPr bwMode="auto">
            <a:xfrm>
              <a:off x="1287980" y="3461645"/>
              <a:ext cx="5189513" cy="1318626"/>
            </a:xfrm>
            <a:prstGeom prst="line">
              <a:avLst/>
            </a:prstGeom>
            <a:solidFill>
              <a:schemeClr val="accent1"/>
            </a:solidFill>
            <a:ln w="57150" cap="flat" cmpd="sng" algn="ctr">
              <a:solidFill>
                <a:srgbClr val="0066CC"/>
              </a:solidFill>
              <a:prstDash val="solid"/>
              <a:miter lim="800000"/>
              <a:headEnd type="none" w="med" len="med"/>
              <a:tailEnd type="none" w="med" len="med"/>
            </a:ln>
            <a:effectLst/>
          </p:spPr>
        </p:cxnSp>
        <p:pic>
          <p:nvPicPr>
            <p:cNvPr id="6159" name="Picture 6158" descr="A close-up of a computer&#10;&#10;Description automatically generated">
              <a:extLst>
                <a:ext uri="{FF2B5EF4-FFF2-40B4-BE49-F238E27FC236}">
                  <a16:creationId xmlns:a16="http://schemas.microsoft.com/office/drawing/2014/main" id="{CE264701-DEDA-D487-57D2-82175BB57EE7}"/>
                </a:ext>
              </a:extLst>
            </p:cNvPr>
            <p:cNvPicPr>
              <a:picLocks noChangeAspect="1"/>
            </p:cNvPicPr>
            <p:nvPr/>
          </p:nvPicPr>
          <p:blipFill>
            <a:blip r:embed="rId10" cstate="print">
              <a:alphaModFix amt="5000"/>
              <a:extLst>
                <a:ext uri="{28A0092B-C50C-407E-A947-70E740481C1C}">
                  <a14:useLocalDpi xmlns:a14="http://schemas.microsoft.com/office/drawing/2010/main" val="0"/>
                </a:ext>
              </a:extLst>
            </a:blip>
            <a:srcRect l="20057" t="21135" r="43023" b="27360"/>
            <a:stretch/>
          </p:blipFill>
          <p:spPr>
            <a:xfrm rot="5400000">
              <a:off x="6528123" y="3958035"/>
              <a:ext cx="803639" cy="840833"/>
            </a:xfrm>
            <a:prstGeom prst="rect">
              <a:avLst/>
            </a:prstGeom>
            <a:ln w="57150">
              <a:solidFill>
                <a:srgbClr val="0066CC"/>
              </a:solidFill>
            </a:ln>
          </p:spPr>
        </p:pic>
      </p:grpSp>
      <p:sp>
        <p:nvSpPr>
          <p:cNvPr id="6201" name="Rectangle 6200">
            <a:extLst>
              <a:ext uri="{FF2B5EF4-FFF2-40B4-BE49-F238E27FC236}">
                <a16:creationId xmlns:a16="http://schemas.microsoft.com/office/drawing/2014/main" id="{AC000B36-5993-0026-8999-8027F1DB142D}"/>
              </a:ext>
            </a:extLst>
          </p:cNvPr>
          <p:cNvSpPr/>
          <p:nvPr/>
        </p:nvSpPr>
        <p:spPr bwMode="auto">
          <a:xfrm>
            <a:off x="9093435" y="4225797"/>
            <a:ext cx="2051050" cy="475488"/>
          </a:xfrm>
          <a:prstGeom prst="rect">
            <a:avLst/>
          </a:prstGeom>
          <a:solidFill>
            <a:srgbClr val="92D0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Landing Gear</a:t>
            </a:r>
          </a:p>
        </p:txBody>
      </p:sp>
      <p:sp>
        <p:nvSpPr>
          <p:cNvPr id="6202" name="Oval 6201">
            <a:extLst>
              <a:ext uri="{FF2B5EF4-FFF2-40B4-BE49-F238E27FC236}">
                <a16:creationId xmlns:a16="http://schemas.microsoft.com/office/drawing/2014/main" id="{F7BCC358-B6E3-473C-A49B-34AB43AB0D9C}"/>
              </a:ext>
            </a:extLst>
          </p:cNvPr>
          <p:cNvSpPr/>
          <p:nvPr/>
        </p:nvSpPr>
        <p:spPr bwMode="auto">
          <a:xfrm>
            <a:off x="9100775" y="2213588"/>
            <a:ext cx="455449" cy="508447"/>
          </a:xfrm>
          <a:prstGeom prst="ellipse">
            <a:avLst/>
          </a:prstGeom>
          <a:noFill/>
          <a:ln w="57150" cap="flat" cmpd="sng" algn="ctr">
            <a:solidFill>
              <a:srgbClr val="92D05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203" name="Rectangle 6202">
            <a:extLst>
              <a:ext uri="{FF2B5EF4-FFF2-40B4-BE49-F238E27FC236}">
                <a16:creationId xmlns:a16="http://schemas.microsoft.com/office/drawing/2014/main" id="{92041997-4400-8720-E838-A7CE2D57B346}"/>
              </a:ext>
            </a:extLst>
          </p:cNvPr>
          <p:cNvSpPr/>
          <p:nvPr/>
        </p:nvSpPr>
        <p:spPr bwMode="auto">
          <a:xfrm>
            <a:off x="9093435" y="4225797"/>
            <a:ext cx="2051050" cy="475488"/>
          </a:xfrm>
          <a:prstGeom prst="rect">
            <a:avLst/>
          </a:prstGeom>
          <a:solidFill>
            <a:srgbClr val="92D0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Flaps</a:t>
            </a:r>
          </a:p>
        </p:txBody>
      </p:sp>
      <p:sp>
        <p:nvSpPr>
          <p:cNvPr id="6204" name="Oval 6203">
            <a:extLst>
              <a:ext uri="{FF2B5EF4-FFF2-40B4-BE49-F238E27FC236}">
                <a16:creationId xmlns:a16="http://schemas.microsoft.com/office/drawing/2014/main" id="{E9E20DE7-9FB0-AA49-43FA-92CD52DA38D9}"/>
              </a:ext>
            </a:extLst>
          </p:cNvPr>
          <p:cNvSpPr/>
          <p:nvPr/>
        </p:nvSpPr>
        <p:spPr bwMode="auto">
          <a:xfrm>
            <a:off x="9428325" y="1953312"/>
            <a:ext cx="455449" cy="508447"/>
          </a:xfrm>
          <a:prstGeom prst="ellipse">
            <a:avLst/>
          </a:prstGeom>
          <a:noFill/>
          <a:ln w="57150" cap="flat" cmpd="sng" algn="ctr">
            <a:solidFill>
              <a:srgbClr val="92D05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205" name="Oval 6204">
            <a:extLst>
              <a:ext uri="{FF2B5EF4-FFF2-40B4-BE49-F238E27FC236}">
                <a16:creationId xmlns:a16="http://schemas.microsoft.com/office/drawing/2014/main" id="{6F760F78-47CD-3885-DDE5-1BDA10C94282}"/>
              </a:ext>
            </a:extLst>
          </p:cNvPr>
          <p:cNvSpPr/>
          <p:nvPr/>
        </p:nvSpPr>
        <p:spPr bwMode="auto">
          <a:xfrm rot="19836738">
            <a:off x="9828831" y="2495094"/>
            <a:ext cx="630909" cy="409835"/>
          </a:xfrm>
          <a:prstGeom prst="ellipse">
            <a:avLst/>
          </a:prstGeom>
          <a:noFill/>
          <a:ln w="57150" cap="flat" cmpd="sng" algn="ctr">
            <a:solidFill>
              <a:srgbClr val="92D05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234107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9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617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18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200"/>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619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20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20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0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6201"/>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6202"/>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620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0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20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6203"/>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6204"/>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62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2" grpId="0" animBg="1"/>
      <p:bldP spid="6182" grpId="1" animBg="1"/>
      <p:bldP spid="6201" grpId="0" animBg="1"/>
      <p:bldP spid="6201" grpId="1" animBg="1"/>
      <p:bldP spid="6202" grpId="0" animBg="1"/>
      <p:bldP spid="6202" grpId="1" animBg="1"/>
      <p:bldP spid="6203" grpId="0" animBg="1"/>
      <p:bldP spid="6203" grpId="1" animBg="1"/>
      <p:bldP spid="6204" grpId="0" animBg="1"/>
      <p:bldP spid="6204" grpId="1" animBg="1"/>
      <p:bldP spid="6205" grpId="0" animBg="1"/>
      <p:bldP spid="620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t>Beyond Illusions</a:t>
            </a:r>
          </a:p>
        </p:txBody>
      </p:sp>
      <p:sp>
        <p:nvSpPr>
          <p:cNvPr id="6156" name="Slide Number Placeholder 58"/>
          <p:cNvSpPr>
            <a:spLocks noGrp="1"/>
          </p:cNvSpPr>
          <p:nvPr>
            <p:ph type="sldNum" sz="quarter" idx="4"/>
          </p:nvPr>
        </p:nvSpPr>
        <p:spPr bwMode="auto">
          <a:xfrm>
            <a:off x="11217602" y="6439437"/>
            <a:ext cx="485353" cy="326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11</a:t>
            </a:fld>
            <a:endParaRPr lang="en-US">
              <a:solidFill>
                <a:srgbClr val="000000"/>
              </a:solidFill>
            </a:endParaRPr>
          </a:p>
        </p:txBody>
      </p:sp>
      <p:sp>
        <p:nvSpPr>
          <p:cNvPr id="2" name="Rectangle 3">
            <a:extLst>
              <a:ext uri="{FF2B5EF4-FFF2-40B4-BE49-F238E27FC236}">
                <a16:creationId xmlns:a16="http://schemas.microsoft.com/office/drawing/2014/main" id="{DCDDE540-C53A-BD99-59DB-365B6833FFFF}"/>
              </a:ext>
            </a:extLst>
          </p:cNvPr>
          <p:cNvSpPr>
            <a:spLocks noGrp="1" noChangeArrowheads="1"/>
          </p:cNvSpPr>
          <p:nvPr>
            <p:ph idx="1"/>
          </p:nvPr>
        </p:nvSpPr>
        <p:spPr>
          <a:xfrm>
            <a:off x="593061" y="1053389"/>
            <a:ext cx="10928351" cy="4890211"/>
          </a:xfrm>
        </p:spPr>
        <p:txBody>
          <a:bodyPr/>
          <a:lstStyle/>
          <a:p>
            <a:pPr marL="0" indent="0" algn="ctr" eaLnBrk="1" hangingPunct="1">
              <a:buNone/>
            </a:pPr>
            <a:r>
              <a:rPr lang="en-US" b="1" dirty="0">
                <a:latin typeface="Arial" panose="020B0604020202020204" pitchFamily="34" charset="0"/>
                <a:cs typeface="Arial" panose="020B0604020202020204" pitchFamily="34" charset="0"/>
              </a:rPr>
              <a:t>UPT Syllabus Evolution</a:t>
            </a:r>
          </a:p>
        </p:txBody>
      </p:sp>
      <p:pic>
        <p:nvPicPr>
          <p:cNvPr id="5" name="Picture 4" descr="A diagram of a school schedule&#10;&#10;Description automatically generated with medium confidence">
            <a:extLst>
              <a:ext uri="{FF2B5EF4-FFF2-40B4-BE49-F238E27FC236}">
                <a16:creationId xmlns:a16="http://schemas.microsoft.com/office/drawing/2014/main" id="{FC6E7335-9C4D-3E66-BC8B-D404820274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5162" y="1856293"/>
            <a:ext cx="9221675" cy="3319581"/>
          </a:xfrm>
          <a:prstGeom prst="rect">
            <a:avLst/>
          </a:prstGeom>
        </p:spPr>
      </p:pic>
    </p:spTree>
    <p:extLst>
      <p:ext uri="{BB962C8B-B14F-4D97-AF65-F5344CB8AC3E}">
        <p14:creationId xmlns:p14="http://schemas.microsoft.com/office/powerpoint/2010/main" val="3738995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t>Beyond Illusions</a:t>
            </a:r>
          </a:p>
        </p:txBody>
      </p:sp>
      <p:sp>
        <p:nvSpPr>
          <p:cNvPr id="6156" name="Slide Number Placeholder 58"/>
          <p:cNvSpPr>
            <a:spLocks noGrp="1"/>
          </p:cNvSpPr>
          <p:nvPr>
            <p:ph type="sldNum" sz="quarter" idx="4"/>
          </p:nvPr>
        </p:nvSpPr>
        <p:spPr bwMode="auto">
          <a:xfrm>
            <a:off x="11217602" y="6439437"/>
            <a:ext cx="485353" cy="326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12</a:t>
            </a:fld>
            <a:endParaRPr lang="en-US">
              <a:solidFill>
                <a:srgbClr val="000000"/>
              </a:solidFill>
            </a:endParaRPr>
          </a:p>
        </p:txBody>
      </p:sp>
      <p:sp>
        <p:nvSpPr>
          <p:cNvPr id="2" name="Rectangle 3">
            <a:extLst>
              <a:ext uri="{FF2B5EF4-FFF2-40B4-BE49-F238E27FC236}">
                <a16:creationId xmlns:a16="http://schemas.microsoft.com/office/drawing/2014/main" id="{DCDDE540-C53A-BD99-59DB-365B6833FFFF}"/>
              </a:ext>
            </a:extLst>
          </p:cNvPr>
          <p:cNvSpPr>
            <a:spLocks noGrp="1" noChangeArrowheads="1"/>
          </p:cNvSpPr>
          <p:nvPr>
            <p:ph idx="1"/>
          </p:nvPr>
        </p:nvSpPr>
        <p:spPr>
          <a:xfrm>
            <a:off x="593061" y="1053389"/>
            <a:ext cx="10928351" cy="4890211"/>
          </a:xfrm>
        </p:spPr>
        <p:txBody>
          <a:bodyPr/>
          <a:lstStyle/>
          <a:p>
            <a:pPr marL="0" indent="0" algn="ctr" eaLnBrk="1" hangingPunct="1">
              <a:buNone/>
            </a:pPr>
            <a:r>
              <a:rPr lang="en-US" b="1" dirty="0">
                <a:latin typeface="Arial" panose="020B0604020202020204" pitchFamily="34" charset="0"/>
                <a:cs typeface="Arial" panose="020B0604020202020204" pitchFamily="34" charset="0"/>
              </a:rPr>
              <a:t>Preflight Training Comparison</a:t>
            </a:r>
          </a:p>
        </p:txBody>
      </p:sp>
      <p:graphicFrame>
        <p:nvGraphicFramePr>
          <p:cNvPr id="3" name="Table 2">
            <a:extLst>
              <a:ext uri="{FF2B5EF4-FFF2-40B4-BE49-F238E27FC236}">
                <a16:creationId xmlns:a16="http://schemas.microsoft.com/office/drawing/2014/main" id="{29005716-BD38-9E0A-923A-18CD462E9C49}"/>
              </a:ext>
            </a:extLst>
          </p:cNvPr>
          <p:cNvGraphicFramePr>
            <a:graphicFrameLocks noGrp="1"/>
          </p:cNvGraphicFramePr>
          <p:nvPr/>
        </p:nvGraphicFramePr>
        <p:xfrm>
          <a:off x="2484120" y="2287209"/>
          <a:ext cx="7223760" cy="3017520"/>
        </p:xfrm>
        <a:graphic>
          <a:graphicData uri="http://schemas.openxmlformats.org/drawingml/2006/table">
            <a:tbl>
              <a:tblPr bandRow="1">
                <a:tableStyleId>{00A15C55-8517-42AA-B614-E9B94910E393}</a:tableStyleId>
              </a:tblPr>
              <a:tblGrid>
                <a:gridCol w="1828800">
                  <a:extLst>
                    <a:ext uri="{9D8B030D-6E8A-4147-A177-3AD203B41FA5}">
                      <a16:colId xmlns:a16="http://schemas.microsoft.com/office/drawing/2014/main" val="1631912641"/>
                    </a:ext>
                  </a:extLst>
                </a:gridCol>
                <a:gridCol w="1280160">
                  <a:extLst>
                    <a:ext uri="{9D8B030D-6E8A-4147-A177-3AD203B41FA5}">
                      <a16:colId xmlns:a16="http://schemas.microsoft.com/office/drawing/2014/main" val="2345248086"/>
                    </a:ext>
                  </a:extLst>
                </a:gridCol>
                <a:gridCol w="1280160">
                  <a:extLst>
                    <a:ext uri="{9D8B030D-6E8A-4147-A177-3AD203B41FA5}">
                      <a16:colId xmlns:a16="http://schemas.microsoft.com/office/drawing/2014/main" val="1688911036"/>
                    </a:ext>
                  </a:extLst>
                </a:gridCol>
                <a:gridCol w="1280160">
                  <a:extLst>
                    <a:ext uri="{9D8B030D-6E8A-4147-A177-3AD203B41FA5}">
                      <a16:colId xmlns:a16="http://schemas.microsoft.com/office/drawing/2014/main" val="2322804556"/>
                    </a:ext>
                  </a:extLst>
                </a:gridCol>
                <a:gridCol w="1554480">
                  <a:extLst>
                    <a:ext uri="{9D8B030D-6E8A-4147-A177-3AD203B41FA5}">
                      <a16:colId xmlns:a16="http://schemas.microsoft.com/office/drawing/2014/main" val="1438053887"/>
                    </a:ext>
                  </a:extLst>
                </a:gridCol>
              </a:tblGrid>
              <a:tr h="370840">
                <a:tc rowSpan="2">
                  <a:txBody>
                    <a:bodyPr/>
                    <a:lstStyle/>
                    <a:p>
                      <a:pPr marL="0" algn="l" defTabSz="1219170" rtl="0" eaLnBrk="1" latinLnBrk="0" hangingPunct="1"/>
                      <a:r>
                        <a:rPr lang="en-US" sz="2400" b="1" kern="1200">
                          <a:solidFill>
                            <a:schemeClr val="lt1"/>
                          </a:solidFill>
                          <a:latin typeface="Arial Narrow" panose="020B0606020202030204" pitchFamily="34" charset="0"/>
                          <a:ea typeface="+mn-ea"/>
                          <a:cs typeface="+mn-cs"/>
                        </a:rPr>
                        <a:t>Syllabus</a:t>
                      </a:r>
                    </a:p>
                  </a:txBody>
                  <a:tcPr>
                    <a:solidFill>
                      <a:schemeClr val="tx1">
                        <a:lumMod val="95000"/>
                        <a:lumOff val="5000"/>
                      </a:schemeClr>
                    </a:solidFill>
                  </a:tcPr>
                </a:tc>
                <a:tc gridSpan="3">
                  <a:txBody>
                    <a:bodyPr/>
                    <a:lstStyle/>
                    <a:p>
                      <a:pPr marL="0" algn="ctr" defTabSz="1219170" rtl="0" eaLnBrk="1" latinLnBrk="0" hangingPunct="1"/>
                      <a:r>
                        <a:rPr lang="en-US" sz="2400" b="1" kern="1200">
                          <a:solidFill>
                            <a:schemeClr val="lt1"/>
                          </a:solidFill>
                          <a:latin typeface="Arial Narrow" panose="020B0606020202030204" pitchFamily="34" charset="0"/>
                          <a:ea typeface="+mn-ea"/>
                          <a:cs typeface="+mn-cs"/>
                        </a:rPr>
                        <a:t>Legacy Simulator Events</a:t>
                      </a:r>
                    </a:p>
                  </a:txBody>
                  <a:tcPr>
                    <a:solidFill>
                      <a:schemeClr val="tx1">
                        <a:lumMod val="95000"/>
                        <a:lumOff val="5000"/>
                      </a:schemeClr>
                    </a:solidFill>
                  </a:tcPr>
                </a:tc>
                <a:tc hMerge="1">
                  <a:txBody>
                    <a:bodyPr/>
                    <a:lstStyle/>
                    <a:p>
                      <a:endParaRPr lang="en-US">
                        <a:latin typeface="Arial Narrow" panose="020B0606020202030204" pitchFamily="34" charset="0"/>
                      </a:endParaRPr>
                    </a:p>
                  </a:txBody>
                  <a:tcPr/>
                </a:tc>
                <a:tc hMerge="1">
                  <a:txBody>
                    <a:bodyPr/>
                    <a:lstStyle/>
                    <a:p>
                      <a:endParaRPr lang="en-US">
                        <a:latin typeface="Arial Narrow" panose="020B0606020202030204" pitchFamily="34" charset="0"/>
                      </a:endParaRPr>
                    </a:p>
                  </a:txBody>
                  <a:tcPr/>
                </a:tc>
                <a:tc rowSpan="2">
                  <a:txBody>
                    <a:bodyPr/>
                    <a:lstStyle/>
                    <a:p>
                      <a:pPr marL="0" algn="l" defTabSz="1219170" rtl="0" eaLnBrk="1" latinLnBrk="0" hangingPunct="1"/>
                      <a:r>
                        <a:rPr lang="en-US" sz="2400" b="1" kern="1200">
                          <a:solidFill>
                            <a:schemeClr val="lt1"/>
                          </a:solidFill>
                          <a:latin typeface="Arial Narrow" panose="020B0606020202030204" pitchFamily="34" charset="0"/>
                          <a:ea typeface="+mn-ea"/>
                          <a:cs typeface="+mn-cs"/>
                        </a:rPr>
                        <a:t>ITD (VR Simulator) Events</a:t>
                      </a:r>
                    </a:p>
                  </a:txBody>
                  <a:tcPr>
                    <a:solidFill>
                      <a:schemeClr val="tx1">
                        <a:lumMod val="95000"/>
                        <a:lumOff val="5000"/>
                      </a:schemeClr>
                    </a:solidFill>
                  </a:tcPr>
                </a:tc>
                <a:extLst>
                  <a:ext uri="{0D108BD9-81ED-4DB2-BD59-A6C34878D82A}">
                    <a16:rowId xmlns:a16="http://schemas.microsoft.com/office/drawing/2014/main" val="1527417837"/>
                  </a:ext>
                </a:extLst>
              </a:tr>
              <a:tr h="370840">
                <a:tc vMerge="1">
                  <a:txBody>
                    <a:bodyPr/>
                    <a:lstStyle/>
                    <a:p>
                      <a:endParaRPr lang="en-US">
                        <a:latin typeface="Arial Narrow" panose="020B0606020202030204" pitchFamily="34" charset="0"/>
                      </a:endParaRPr>
                    </a:p>
                  </a:txBody>
                  <a:tcPr/>
                </a:tc>
                <a:tc>
                  <a:txBody>
                    <a:bodyPr/>
                    <a:lstStyle/>
                    <a:p>
                      <a:pPr marL="0" algn="ctr" defTabSz="1219170" rtl="0" eaLnBrk="1" latinLnBrk="0" hangingPunct="1"/>
                      <a:r>
                        <a:rPr lang="en-US" sz="2400" b="1" kern="1200">
                          <a:solidFill>
                            <a:schemeClr val="lt1"/>
                          </a:solidFill>
                          <a:latin typeface="Arial Narrow" panose="020B0606020202030204" pitchFamily="34" charset="0"/>
                          <a:ea typeface="+mn-ea"/>
                          <a:cs typeface="+mn-cs"/>
                        </a:rPr>
                        <a:t>UTD</a:t>
                      </a:r>
                    </a:p>
                  </a:txBody>
                  <a:tcPr>
                    <a:solidFill>
                      <a:schemeClr val="tx1">
                        <a:lumMod val="95000"/>
                        <a:lumOff val="5000"/>
                      </a:schemeClr>
                    </a:solidFill>
                  </a:tcPr>
                </a:tc>
                <a:tc>
                  <a:txBody>
                    <a:bodyPr/>
                    <a:lstStyle/>
                    <a:p>
                      <a:pPr marL="0" algn="ctr" defTabSz="1219170" rtl="0" eaLnBrk="1" latinLnBrk="0" hangingPunct="1"/>
                      <a:r>
                        <a:rPr lang="en-US" sz="2400" b="1" kern="1200">
                          <a:solidFill>
                            <a:schemeClr val="lt1"/>
                          </a:solidFill>
                          <a:latin typeface="Arial Narrow" panose="020B0606020202030204" pitchFamily="34" charset="0"/>
                          <a:ea typeface="+mn-ea"/>
                          <a:cs typeface="+mn-cs"/>
                        </a:rPr>
                        <a:t>IFT</a:t>
                      </a:r>
                    </a:p>
                  </a:txBody>
                  <a:tcPr>
                    <a:solidFill>
                      <a:schemeClr val="tx1">
                        <a:lumMod val="95000"/>
                        <a:lumOff val="5000"/>
                      </a:schemeClr>
                    </a:solidFill>
                  </a:tcPr>
                </a:tc>
                <a:tc>
                  <a:txBody>
                    <a:bodyPr/>
                    <a:lstStyle/>
                    <a:p>
                      <a:pPr marL="0" algn="ctr" defTabSz="1219170" rtl="0" eaLnBrk="1" latinLnBrk="0" hangingPunct="1"/>
                      <a:r>
                        <a:rPr lang="en-US" sz="2400" b="1" kern="1200">
                          <a:solidFill>
                            <a:schemeClr val="lt1"/>
                          </a:solidFill>
                          <a:latin typeface="Arial Narrow" panose="020B0606020202030204" pitchFamily="34" charset="0"/>
                          <a:ea typeface="+mn-ea"/>
                          <a:cs typeface="+mn-cs"/>
                        </a:rPr>
                        <a:t>OFT</a:t>
                      </a:r>
                    </a:p>
                  </a:txBody>
                  <a:tcPr>
                    <a:solidFill>
                      <a:schemeClr val="tx1">
                        <a:lumMod val="95000"/>
                        <a:lumOff val="5000"/>
                      </a:schemeClr>
                    </a:solidFill>
                  </a:tcPr>
                </a:tc>
                <a:tc vMerge="1">
                  <a:txBody>
                    <a:bodyPr/>
                    <a:lstStyle/>
                    <a:p>
                      <a:endParaRPr lang="en-US">
                        <a:latin typeface="Arial Narrow" panose="020B0606020202030204" pitchFamily="34" charset="0"/>
                      </a:endParaRPr>
                    </a:p>
                  </a:txBody>
                  <a:tcPr/>
                </a:tc>
                <a:extLst>
                  <a:ext uri="{0D108BD9-81ED-4DB2-BD59-A6C34878D82A}">
                    <a16:rowId xmlns:a16="http://schemas.microsoft.com/office/drawing/2014/main" val="3667854817"/>
                  </a:ext>
                </a:extLst>
              </a:tr>
              <a:tr h="370840">
                <a:tc>
                  <a:txBody>
                    <a:bodyPr/>
                    <a:lstStyle/>
                    <a:p>
                      <a:r>
                        <a:rPr lang="en-US">
                          <a:latin typeface="Arial Narrow" panose="020B0606020202030204" pitchFamily="34" charset="0"/>
                        </a:rPr>
                        <a:t>Legacy*</a:t>
                      </a:r>
                    </a:p>
                  </a:txBody>
                  <a:tcPr/>
                </a:tc>
                <a:tc>
                  <a:txBody>
                    <a:bodyPr/>
                    <a:lstStyle/>
                    <a:p>
                      <a:pPr algn="ctr"/>
                      <a:r>
                        <a:rPr lang="en-US">
                          <a:latin typeface="Arial Narrow" panose="020B0606020202030204" pitchFamily="34" charset="0"/>
                        </a:rPr>
                        <a:t>3*</a:t>
                      </a:r>
                    </a:p>
                  </a:txBody>
                  <a:tcPr/>
                </a:tc>
                <a:tc>
                  <a:txBody>
                    <a:bodyPr/>
                    <a:lstStyle/>
                    <a:p>
                      <a:pPr algn="ctr"/>
                      <a:r>
                        <a:rPr lang="en-US">
                          <a:latin typeface="Arial Narrow" panose="020B0606020202030204" pitchFamily="34" charset="0"/>
                        </a:rPr>
                        <a:t>2*</a:t>
                      </a:r>
                    </a:p>
                  </a:txBody>
                  <a:tcPr/>
                </a:tc>
                <a:tc>
                  <a:txBody>
                    <a:bodyPr/>
                    <a:lstStyle/>
                    <a:p>
                      <a:pPr algn="ctr"/>
                      <a:r>
                        <a:rPr lang="en-US">
                          <a:latin typeface="Arial Narrow" panose="020B0606020202030204" pitchFamily="34" charset="0"/>
                        </a:rPr>
                        <a:t>1*</a:t>
                      </a:r>
                    </a:p>
                  </a:txBody>
                  <a:tcPr/>
                </a:tc>
                <a:tc>
                  <a:txBody>
                    <a:bodyPr/>
                    <a:lstStyle/>
                    <a:p>
                      <a:pPr algn="ctr"/>
                      <a:r>
                        <a:rPr lang="en-US">
                          <a:latin typeface="Arial Narrow" panose="020B0606020202030204" pitchFamily="34" charset="0"/>
                        </a:rPr>
                        <a:t>0*</a:t>
                      </a:r>
                    </a:p>
                  </a:txBody>
                  <a:tcPr/>
                </a:tc>
                <a:extLst>
                  <a:ext uri="{0D108BD9-81ED-4DB2-BD59-A6C34878D82A}">
                    <a16:rowId xmlns:a16="http://schemas.microsoft.com/office/drawing/2014/main" val="2114303820"/>
                  </a:ext>
                </a:extLst>
              </a:tr>
              <a:tr h="370840">
                <a:tc>
                  <a:txBody>
                    <a:bodyPr/>
                    <a:lstStyle/>
                    <a:p>
                      <a:r>
                        <a:rPr lang="en-US">
                          <a:latin typeface="Arial Narrow" panose="020B0606020202030204" pitchFamily="34" charset="0"/>
                        </a:rPr>
                        <a:t>Intermediate</a:t>
                      </a:r>
                    </a:p>
                  </a:txBody>
                  <a:tcPr/>
                </a:tc>
                <a:tc>
                  <a:txBody>
                    <a:bodyPr/>
                    <a:lstStyle/>
                    <a:p>
                      <a:pPr algn="ctr"/>
                      <a:r>
                        <a:rPr lang="en-US">
                          <a:latin typeface="Arial Narrow" panose="020B0606020202030204" pitchFamily="34" charset="0"/>
                        </a:rPr>
                        <a:t>5</a:t>
                      </a:r>
                    </a:p>
                  </a:txBody>
                  <a:tcPr/>
                </a:tc>
                <a:tc>
                  <a:txBody>
                    <a:bodyPr/>
                    <a:lstStyle/>
                    <a:p>
                      <a:pPr algn="ctr"/>
                      <a:r>
                        <a:rPr lang="en-US">
                          <a:latin typeface="Arial Narrow" panose="020B0606020202030204" pitchFamily="34" charset="0"/>
                        </a:rPr>
                        <a:t>7</a:t>
                      </a:r>
                    </a:p>
                  </a:txBody>
                  <a:tcPr/>
                </a:tc>
                <a:tc>
                  <a:txBody>
                    <a:bodyPr/>
                    <a:lstStyle/>
                    <a:p>
                      <a:pPr algn="ctr"/>
                      <a:r>
                        <a:rPr lang="en-US">
                          <a:latin typeface="Arial Narrow" panose="020B0606020202030204" pitchFamily="34" charset="0"/>
                        </a:rPr>
                        <a:t>7</a:t>
                      </a:r>
                    </a:p>
                  </a:txBody>
                  <a:tcPr/>
                </a:tc>
                <a:tc>
                  <a:txBody>
                    <a:bodyPr/>
                    <a:lstStyle/>
                    <a:p>
                      <a:pPr algn="ctr"/>
                      <a:r>
                        <a:rPr lang="en-US">
                          <a:latin typeface="Arial Narrow" panose="020B0606020202030204" pitchFamily="34" charset="0"/>
                        </a:rPr>
                        <a:t>0</a:t>
                      </a:r>
                    </a:p>
                  </a:txBody>
                  <a:tcPr/>
                </a:tc>
                <a:extLst>
                  <a:ext uri="{0D108BD9-81ED-4DB2-BD59-A6C34878D82A}">
                    <a16:rowId xmlns:a16="http://schemas.microsoft.com/office/drawing/2014/main" val="1855630817"/>
                  </a:ext>
                </a:extLst>
              </a:tr>
              <a:tr h="370840">
                <a:tc>
                  <a:txBody>
                    <a:bodyPr/>
                    <a:lstStyle/>
                    <a:p>
                      <a:r>
                        <a:rPr lang="en-US">
                          <a:latin typeface="Arial Narrow" panose="020B0606020202030204" pitchFamily="34" charset="0"/>
                        </a:rPr>
                        <a:t>UPT 2.5</a:t>
                      </a:r>
                    </a:p>
                  </a:txBody>
                  <a:tcPr/>
                </a:tc>
                <a:tc>
                  <a:txBody>
                    <a:bodyPr/>
                    <a:lstStyle/>
                    <a:p>
                      <a:pPr algn="ctr"/>
                      <a:r>
                        <a:rPr lang="en-US">
                          <a:latin typeface="Arial Narrow" panose="020B0606020202030204" pitchFamily="34" charset="0"/>
                        </a:rPr>
                        <a:t>3</a:t>
                      </a:r>
                    </a:p>
                  </a:txBody>
                  <a:tcPr/>
                </a:tc>
                <a:tc>
                  <a:txBody>
                    <a:bodyPr/>
                    <a:lstStyle/>
                    <a:p>
                      <a:pPr algn="ctr"/>
                      <a:r>
                        <a:rPr lang="en-US">
                          <a:latin typeface="Arial Narrow" panose="020B0606020202030204" pitchFamily="34" charset="0"/>
                        </a:rPr>
                        <a:t>11</a:t>
                      </a:r>
                    </a:p>
                  </a:txBody>
                  <a:tcPr/>
                </a:tc>
                <a:tc>
                  <a:txBody>
                    <a:bodyPr/>
                    <a:lstStyle/>
                    <a:p>
                      <a:pPr algn="ctr"/>
                      <a:r>
                        <a:rPr lang="en-US">
                          <a:latin typeface="Arial Narrow" panose="020B0606020202030204" pitchFamily="34" charset="0"/>
                        </a:rPr>
                        <a:t>4</a:t>
                      </a:r>
                    </a:p>
                  </a:txBody>
                  <a:tcPr/>
                </a:tc>
                <a:tc>
                  <a:txBody>
                    <a:bodyPr/>
                    <a:lstStyle/>
                    <a:p>
                      <a:pPr algn="ctr"/>
                      <a:r>
                        <a:rPr lang="en-US">
                          <a:latin typeface="Arial Narrow" panose="020B0606020202030204" pitchFamily="34" charset="0"/>
                        </a:rPr>
                        <a:t>27</a:t>
                      </a:r>
                    </a:p>
                  </a:txBody>
                  <a:tcPr/>
                </a:tc>
                <a:extLst>
                  <a:ext uri="{0D108BD9-81ED-4DB2-BD59-A6C34878D82A}">
                    <a16:rowId xmlns:a16="http://schemas.microsoft.com/office/drawing/2014/main" val="992829209"/>
                  </a:ext>
                </a:extLst>
              </a:tr>
              <a:tr h="370840">
                <a:tc gridSpan="5">
                  <a:txBody>
                    <a:bodyPr/>
                    <a:lstStyle/>
                    <a:p>
                      <a:r>
                        <a:rPr lang="en-US">
                          <a:latin typeface="Arial Narrow" panose="020B0606020202030204" pitchFamily="34" charset="0"/>
                        </a:rPr>
                        <a:t>* Numbers shown for reference</a:t>
                      </a:r>
                    </a:p>
                  </a:txBody>
                  <a:tcPr/>
                </a:tc>
                <a:tc hMerge="1">
                  <a:txBody>
                    <a:bodyPr/>
                    <a:lstStyle/>
                    <a:p>
                      <a:pPr algn="ctr"/>
                      <a:endParaRPr lang="en-US">
                        <a:latin typeface="Arial Narrow" panose="020B0606020202030204" pitchFamily="34" charset="0"/>
                      </a:endParaRPr>
                    </a:p>
                  </a:txBody>
                  <a:tcPr/>
                </a:tc>
                <a:tc hMerge="1">
                  <a:txBody>
                    <a:bodyPr/>
                    <a:lstStyle/>
                    <a:p>
                      <a:endParaRPr lang="en-US"/>
                    </a:p>
                  </a:txBody>
                  <a:tcPr/>
                </a:tc>
                <a:tc hMerge="1">
                  <a:txBody>
                    <a:bodyPr/>
                    <a:lstStyle/>
                    <a:p>
                      <a:endParaRPr lang="en-US"/>
                    </a:p>
                  </a:txBody>
                  <a:tcPr/>
                </a:tc>
                <a:tc hMerge="1">
                  <a:txBody>
                    <a:bodyPr/>
                    <a:lstStyle/>
                    <a:p>
                      <a:pPr algn="ctr"/>
                      <a:endParaRPr lang="en-US">
                        <a:latin typeface="Arial Narrow" panose="020B0606020202030204" pitchFamily="34" charset="0"/>
                      </a:endParaRPr>
                    </a:p>
                  </a:txBody>
                  <a:tcPr/>
                </a:tc>
                <a:extLst>
                  <a:ext uri="{0D108BD9-81ED-4DB2-BD59-A6C34878D82A}">
                    <a16:rowId xmlns:a16="http://schemas.microsoft.com/office/drawing/2014/main" val="4238413900"/>
                  </a:ext>
                </a:extLst>
              </a:tr>
            </a:tbl>
          </a:graphicData>
        </a:graphic>
      </p:graphicFrame>
    </p:spTree>
    <p:extLst>
      <p:ext uri="{BB962C8B-B14F-4D97-AF65-F5344CB8AC3E}">
        <p14:creationId xmlns:p14="http://schemas.microsoft.com/office/powerpoint/2010/main" val="592413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t>Beyond Illusions</a:t>
            </a:r>
          </a:p>
        </p:txBody>
      </p:sp>
      <p:sp>
        <p:nvSpPr>
          <p:cNvPr id="6156" name="Slide Number Placeholder 58"/>
          <p:cNvSpPr>
            <a:spLocks noGrp="1"/>
          </p:cNvSpPr>
          <p:nvPr>
            <p:ph type="sldNum" sz="quarter" idx="4"/>
          </p:nvPr>
        </p:nvSpPr>
        <p:spPr bwMode="auto">
          <a:xfrm>
            <a:off x="11217602" y="6439437"/>
            <a:ext cx="485353" cy="326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13</a:t>
            </a:fld>
            <a:endParaRPr lang="en-US">
              <a:solidFill>
                <a:srgbClr val="000000"/>
              </a:solidFill>
            </a:endParaRPr>
          </a:p>
        </p:txBody>
      </p:sp>
      <p:sp>
        <p:nvSpPr>
          <p:cNvPr id="2" name="Rectangle 3">
            <a:extLst>
              <a:ext uri="{FF2B5EF4-FFF2-40B4-BE49-F238E27FC236}">
                <a16:creationId xmlns:a16="http://schemas.microsoft.com/office/drawing/2014/main" id="{DCDDE540-C53A-BD99-59DB-365B6833FFFF}"/>
              </a:ext>
            </a:extLst>
          </p:cNvPr>
          <p:cNvSpPr>
            <a:spLocks noGrp="1" noChangeArrowheads="1"/>
          </p:cNvSpPr>
          <p:nvPr>
            <p:ph idx="1"/>
          </p:nvPr>
        </p:nvSpPr>
        <p:spPr>
          <a:xfrm>
            <a:off x="593061" y="1053389"/>
            <a:ext cx="10928351" cy="4890211"/>
          </a:xfrm>
        </p:spPr>
        <p:txBody>
          <a:bodyPr/>
          <a:lstStyle/>
          <a:p>
            <a:pPr marL="0" indent="0" algn="ctr" eaLnBrk="1" hangingPunct="1">
              <a:buNone/>
            </a:pPr>
            <a:r>
              <a:rPr lang="en-US" b="1" dirty="0">
                <a:latin typeface="Arial" panose="020B0604020202020204" pitchFamily="34" charset="0"/>
                <a:cs typeface="Arial" panose="020B0604020202020204" pitchFamily="34" charset="0"/>
              </a:rPr>
              <a:t>Law of Primacy?</a:t>
            </a:r>
          </a:p>
        </p:txBody>
      </p:sp>
      <p:sp>
        <p:nvSpPr>
          <p:cNvPr id="8" name="Arrow: Right 7">
            <a:extLst>
              <a:ext uri="{FF2B5EF4-FFF2-40B4-BE49-F238E27FC236}">
                <a16:creationId xmlns:a16="http://schemas.microsoft.com/office/drawing/2014/main" id="{1A664154-AEF0-6832-6975-03610627594E}"/>
              </a:ext>
            </a:extLst>
          </p:cNvPr>
          <p:cNvSpPr/>
          <p:nvPr/>
        </p:nvSpPr>
        <p:spPr bwMode="auto">
          <a:xfrm>
            <a:off x="3584448" y="3369564"/>
            <a:ext cx="518160" cy="475488"/>
          </a:xfrm>
          <a:prstGeom prst="rightArrow">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 name="Arrow: Right 8">
            <a:extLst>
              <a:ext uri="{FF2B5EF4-FFF2-40B4-BE49-F238E27FC236}">
                <a16:creationId xmlns:a16="http://schemas.microsoft.com/office/drawing/2014/main" id="{E792C891-C04B-364F-0582-77EBB81DDF12}"/>
              </a:ext>
            </a:extLst>
          </p:cNvPr>
          <p:cNvSpPr/>
          <p:nvPr/>
        </p:nvSpPr>
        <p:spPr bwMode="auto">
          <a:xfrm>
            <a:off x="5849112" y="3369564"/>
            <a:ext cx="2782824" cy="475488"/>
          </a:xfrm>
          <a:prstGeom prst="rightArrow">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 name="Arrow: Right 9">
            <a:extLst>
              <a:ext uri="{FF2B5EF4-FFF2-40B4-BE49-F238E27FC236}">
                <a16:creationId xmlns:a16="http://schemas.microsoft.com/office/drawing/2014/main" id="{D41779E6-CC98-BE48-58F0-034C835A9DD0}"/>
              </a:ext>
            </a:extLst>
          </p:cNvPr>
          <p:cNvSpPr/>
          <p:nvPr/>
        </p:nvSpPr>
        <p:spPr bwMode="auto">
          <a:xfrm rot="19523778">
            <a:off x="5722951" y="2824057"/>
            <a:ext cx="707685" cy="475488"/>
          </a:xfrm>
          <a:prstGeom prst="rightArrow">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 name="Arrow: Right 10">
            <a:extLst>
              <a:ext uri="{FF2B5EF4-FFF2-40B4-BE49-F238E27FC236}">
                <a16:creationId xmlns:a16="http://schemas.microsoft.com/office/drawing/2014/main" id="{3D415E64-955C-7840-82EC-E97346135577}"/>
              </a:ext>
            </a:extLst>
          </p:cNvPr>
          <p:cNvSpPr/>
          <p:nvPr/>
        </p:nvSpPr>
        <p:spPr bwMode="auto">
          <a:xfrm rot="1756923">
            <a:off x="7915956" y="2798700"/>
            <a:ext cx="788765" cy="475488"/>
          </a:xfrm>
          <a:prstGeom prst="rightArrow">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A9852BA9-7CC7-A09D-EF1A-68D9F52D2662}"/>
              </a:ext>
            </a:extLst>
          </p:cNvPr>
          <p:cNvSpPr/>
          <p:nvPr/>
        </p:nvSpPr>
        <p:spPr bwMode="auto">
          <a:xfrm>
            <a:off x="1837944" y="3145536"/>
            <a:ext cx="1746504" cy="923544"/>
          </a:xfrm>
          <a:prstGeom prst="roundRect">
            <a:avLst/>
          </a:prstGeom>
          <a:solidFill>
            <a:srgbClr val="A9D18E"/>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2400" b="1" dirty="0">
                <a:latin typeface="Arial" panose="020B0604020202020204" pitchFamily="34" charset="0"/>
                <a:cs typeface="Arial" panose="020B0604020202020204" pitchFamily="34" charset="0"/>
              </a:rPr>
              <a:t>Academics</a:t>
            </a:r>
          </a:p>
        </p:txBody>
      </p:sp>
      <p:sp>
        <p:nvSpPr>
          <p:cNvPr id="4" name="Rectangle: Rounded Corners 3">
            <a:extLst>
              <a:ext uri="{FF2B5EF4-FFF2-40B4-BE49-F238E27FC236}">
                <a16:creationId xmlns:a16="http://schemas.microsoft.com/office/drawing/2014/main" id="{4C4AB1D3-0555-D5FC-6878-311873FA1FAF}"/>
              </a:ext>
            </a:extLst>
          </p:cNvPr>
          <p:cNvSpPr/>
          <p:nvPr/>
        </p:nvSpPr>
        <p:spPr bwMode="auto">
          <a:xfrm>
            <a:off x="4102608" y="3145536"/>
            <a:ext cx="1746504" cy="923544"/>
          </a:xfrm>
          <a:prstGeom prst="roundRect">
            <a:avLst/>
          </a:prstGeom>
          <a:solidFill>
            <a:srgbClr val="9DC3E6"/>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2400" b="1" dirty="0">
                <a:latin typeface="Arial" panose="020B0604020202020204" pitchFamily="34" charset="0"/>
                <a:cs typeface="Arial" panose="020B0604020202020204" pitchFamily="34" charset="0"/>
              </a:rPr>
              <a:t>VR Sims</a:t>
            </a:r>
          </a:p>
        </p:txBody>
      </p:sp>
      <p:sp>
        <p:nvSpPr>
          <p:cNvPr id="5" name="Rectangle: Rounded Corners 4">
            <a:extLst>
              <a:ext uri="{FF2B5EF4-FFF2-40B4-BE49-F238E27FC236}">
                <a16:creationId xmlns:a16="http://schemas.microsoft.com/office/drawing/2014/main" id="{A6D6B715-FC59-ACAF-8921-019764CA5326}"/>
              </a:ext>
            </a:extLst>
          </p:cNvPr>
          <p:cNvSpPr/>
          <p:nvPr/>
        </p:nvSpPr>
        <p:spPr bwMode="auto">
          <a:xfrm>
            <a:off x="6367272" y="2391156"/>
            <a:ext cx="1746504" cy="923544"/>
          </a:xfrm>
          <a:prstGeom prst="roundRect">
            <a:avLst/>
          </a:prstGeom>
          <a:solidFill>
            <a:srgbClr val="A9D18E"/>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2200" b="1" dirty="0">
                <a:latin typeface="Arial" panose="020B0604020202020204" pitchFamily="34" charset="0"/>
                <a:cs typeface="Arial" panose="020B0604020202020204" pitchFamily="34" charset="0"/>
              </a:rPr>
              <a:t>Legacy Sims</a:t>
            </a:r>
          </a:p>
        </p:txBody>
      </p:sp>
      <p:sp>
        <p:nvSpPr>
          <p:cNvPr id="6" name="Rectangle: Rounded Corners 5">
            <a:extLst>
              <a:ext uri="{FF2B5EF4-FFF2-40B4-BE49-F238E27FC236}">
                <a16:creationId xmlns:a16="http://schemas.microsoft.com/office/drawing/2014/main" id="{B77AF3FE-6EB7-2BC6-67F7-3D979241936B}"/>
              </a:ext>
            </a:extLst>
          </p:cNvPr>
          <p:cNvSpPr/>
          <p:nvPr/>
        </p:nvSpPr>
        <p:spPr bwMode="auto">
          <a:xfrm>
            <a:off x="8631936" y="3145536"/>
            <a:ext cx="1746504" cy="923544"/>
          </a:xfrm>
          <a:prstGeom prst="roundRect">
            <a:avLst/>
          </a:prstGeom>
          <a:solidFill>
            <a:srgbClr val="A9D18E"/>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2400" b="1" dirty="0">
                <a:latin typeface="Arial" panose="020B0604020202020204" pitchFamily="34" charset="0"/>
                <a:cs typeface="Arial" panose="020B0604020202020204" pitchFamily="34" charset="0"/>
              </a:rPr>
              <a:t>Aircraft</a:t>
            </a:r>
          </a:p>
        </p:txBody>
      </p:sp>
    </p:spTree>
    <p:extLst>
      <p:ext uri="{BB962C8B-B14F-4D97-AF65-F5344CB8AC3E}">
        <p14:creationId xmlns:p14="http://schemas.microsoft.com/office/powerpoint/2010/main" val="2292371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walking on a runway&#10;&#10;Description automatically generated">
            <a:extLst>
              <a:ext uri="{FF2B5EF4-FFF2-40B4-BE49-F238E27FC236}">
                <a16:creationId xmlns:a16="http://schemas.microsoft.com/office/drawing/2014/main" id="{770EE5A9-ED8D-72FE-549D-895A5EABA226}"/>
              </a:ext>
            </a:extLst>
          </p:cNvPr>
          <p:cNvPicPr>
            <a:picLocks noChangeAspect="1"/>
          </p:cNvPicPr>
          <p:nvPr/>
        </p:nvPicPr>
        <p:blipFill>
          <a:blip r:embed="rId3">
            <a:extLst>
              <a:ext uri="{28A0092B-C50C-407E-A947-70E740481C1C}">
                <a14:useLocalDpi xmlns:a14="http://schemas.microsoft.com/office/drawing/2010/main" val="0"/>
              </a:ext>
            </a:extLst>
          </a:blip>
          <a:srcRect l="9501" t="-14316" b="-14771"/>
          <a:stretch/>
        </p:blipFill>
        <p:spPr>
          <a:xfrm>
            <a:off x="5695853" y="841248"/>
            <a:ext cx="6541437" cy="6220343"/>
          </a:xfrm>
          <a:prstGeom prst="rect">
            <a:avLst/>
          </a:prstGeom>
          <a:effectLst>
            <a:softEdge rad="381000"/>
          </a:effectLst>
        </p:spPr>
      </p:pic>
      <p:sp>
        <p:nvSpPr>
          <p:cNvPr id="6146" name="Rectangle 2"/>
          <p:cNvSpPr>
            <a:spLocks noGrp="1" noChangeArrowheads="1"/>
          </p:cNvSpPr>
          <p:nvPr>
            <p:ph type="title"/>
          </p:nvPr>
        </p:nvSpPr>
        <p:spPr/>
        <p:txBody>
          <a:bodyPr/>
          <a:lstStyle/>
          <a:p>
            <a:pPr eaLnBrk="1" hangingPunct="1"/>
            <a:r>
              <a:rPr lang="en-US"/>
              <a:t>Beyond Illusions</a:t>
            </a:r>
          </a:p>
        </p:txBody>
      </p:sp>
      <p:sp>
        <p:nvSpPr>
          <p:cNvPr id="6156" name="Slide Number Placeholder 58"/>
          <p:cNvSpPr>
            <a:spLocks noGrp="1"/>
          </p:cNvSpPr>
          <p:nvPr>
            <p:ph type="sldNum" sz="quarter" idx="4"/>
          </p:nvPr>
        </p:nvSpPr>
        <p:spPr bwMode="auto">
          <a:xfrm>
            <a:off x="11217602" y="6439437"/>
            <a:ext cx="485353" cy="326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14</a:t>
            </a:fld>
            <a:endParaRPr lang="en-US">
              <a:solidFill>
                <a:srgbClr val="000000"/>
              </a:solidFill>
            </a:endParaRPr>
          </a:p>
        </p:txBody>
      </p:sp>
      <p:sp>
        <p:nvSpPr>
          <p:cNvPr id="2" name="Rectangle 3">
            <a:extLst>
              <a:ext uri="{FF2B5EF4-FFF2-40B4-BE49-F238E27FC236}">
                <a16:creationId xmlns:a16="http://schemas.microsoft.com/office/drawing/2014/main" id="{DCDDE540-C53A-BD99-59DB-365B6833FFFF}"/>
              </a:ext>
            </a:extLst>
          </p:cNvPr>
          <p:cNvSpPr>
            <a:spLocks noGrp="1" noChangeArrowheads="1"/>
          </p:cNvSpPr>
          <p:nvPr>
            <p:ph idx="1"/>
          </p:nvPr>
        </p:nvSpPr>
        <p:spPr>
          <a:xfrm>
            <a:off x="593061" y="1053389"/>
            <a:ext cx="10928351" cy="673811"/>
          </a:xfrm>
        </p:spPr>
        <p:txBody>
          <a:bodyPr/>
          <a:lstStyle/>
          <a:p>
            <a:pPr marL="0" indent="0" algn="ctr" eaLnBrk="1" hangingPunct="1">
              <a:buNone/>
            </a:pPr>
            <a:r>
              <a:rPr lang="en-US" b="1" dirty="0">
                <a:latin typeface="Arial" panose="020B0604020202020204" pitchFamily="34" charset="0"/>
                <a:cs typeface="Arial" panose="020B0604020202020204" pitchFamily="34" charset="0"/>
              </a:rPr>
              <a:t>Why the Dollar Ride?</a:t>
            </a:r>
          </a:p>
        </p:txBody>
      </p:sp>
      <p:pic>
        <p:nvPicPr>
          <p:cNvPr id="12" name="Picture 11" descr="Men sitting on a plane with a couple of men&#10;&#10;Description automatically generated">
            <a:extLst>
              <a:ext uri="{FF2B5EF4-FFF2-40B4-BE49-F238E27FC236}">
                <a16:creationId xmlns:a16="http://schemas.microsoft.com/office/drawing/2014/main" id="{C079CF95-2A3E-4839-5EDB-732C91DBFA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68553"/>
            <a:ext cx="6580197" cy="4586198"/>
          </a:xfrm>
          <a:prstGeom prst="rect">
            <a:avLst/>
          </a:prstGeom>
          <a:effectLst>
            <a:softEdge rad="381000"/>
          </a:effectLst>
        </p:spPr>
      </p:pic>
      <p:sp>
        <p:nvSpPr>
          <p:cNvPr id="13" name="Rectangle 12">
            <a:extLst>
              <a:ext uri="{FF2B5EF4-FFF2-40B4-BE49-F238E27FC236}">
                <a16:creationId xmlns:a16="http://schemas.microsoft.com/office/drawing/2014/main" id="{1ACD5AB1-D3D2-A74C-B5AB-F039D68ECDCA}"/>
              </a:ext>
            </a:extLst>
          </p:cNvPr>
          <p:cNvSpPr/>
          <p:nvPr/>
        </p:nvSpPr>
        <p:spPr bwMode="auto">
          <a:xfrm>
            <a:off x="11682989" y="1053389"/>
            <a:ext cx="509011" cy="5201362"/>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Rectangle 13">
            <a:extLst>
              <a:ext uri="{FF2B5EF4-FFF2-40B4-BE49-F238E27FC236}">
                <a16:creationId xmlns:a16="http://schemas.microsoft.com/office/drawing/2014/main" id="{9173B0AA-0F67-A783-CB1E-A00F6873D256}"/>
              </a:ext>
            </a:extLst>
          </p:cNvPr>
          <p:cNvSpPr/>
          <p:nvPr/>
        </p:nvSpPr>
        <p:spPr bwMode="auto">
          <a:xfrm>
            <a:off x="3261" y="1205789"/>
            <a:ext cx="509011" cy="5201362"/>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Rectangle 14">
            <a:extLst>
              <a:ext uri="{FF2B5EF4-FFF2-40B4-BE49-F238E27FC236}">
                <a16:creationId xmlns:a16="http://schemas.microsoft.com/office/drawing/2014/main" id="{05C1F62A-0A71-D939-C9A5-1DC13F27B4E0}"/>
              </a:ext>
            </a:extLst>
          </p:cNvPr>
          <p:cNvSpPr/>
          <p:nvPr/>
        </p:nvSpPr>
        <p:spPr bwMode="auto">
          <a:xfrm rot="5400000">
            <a:off x="5879594" y="31246"/>
            <a:ext cx="432808" cy="12192002"/>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Rectangle 15">
            <a:extLst>
              <a:ext uri="{FF2B5EF4-FFF2-40B4-BE49-F238E27FC236}">
                <a16:creationId xmlns:a16="http://schemas.microsoft.com/office/drawing/2014/main" id="{B183ABF5-D554-D957-9A42-159BD86A4943}"/>
              </a:ext>
            </a:extLst>
          </p:cNvPr>
          <p:cNvSpPr/>
          <p:nvPr/>
        </p:nvSpPr>
        <p:spPr bwMode="auto">
          <a:xfrm rot="5400000">
            <a:off x="5879594" y="-4359026"/>
            <a:ext cx="432808" cy="12192002"/>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3981695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t>Beyond Illusions</a:t>
            </a:r>
          </a:p>
        </p:txBody>
      </p:sp>
      <p:sp>
        <p:nvSpPr>
          <p:cNvPr id="6156" name="Slide Number Placeholder 58"/>
          <p:cNvSpPr>
            <a:spLocks noGrp="1"/>
          </p:cNvSpPr>
          <p:nvPr>
            <p:ph type="sldNum" sz="quarter" idx="4"/>
          </p:nvPr>
        </p:nvSpPr>
        <p:spPr bwMode="auto">
          <a:xfrm>
            <a:off x="11217602" y="6439437"/>
            <a:ext cx="485353" cy="326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15</a:t>
            </a:fld>
            <a:endParaRPr lang="en-US">
              <a:solidFill>
                <a:srgbClr val="000000"/>
              </a:solidFill>
            </a:endParaRPr>
          </a:p>
        </p:txBody>
      </p:sp>
      <p:sp>
        <p:nvSpPr>
          <p:cNvPr id="2" name="Rectangle 3">
            <a:extLst>
              <a:ext uri="{FF2B5EF4-FFF2-40B4-BE49-F238E27FC236}">
                <a16:creationId xmlns:a16="http://schemas.microsoft.com/office/drawing/2014/main" id="{DCDDE540-C53A-BD99-59DB-365B6833FFFF}"/>
              </a:ext>
            </a:extLst>
          </p:cNvPr>
          <p:cNvSpPr>
            <a:spLocks noGrp="1" noChangeArrowheads="1"/>
          </p:cNvSpPr>
          <p:nvPr>
            <p:ph idx="1"/>
          </p:nvPr>
        </p:nvSpPr>
        <p:spPr>
          <a:xfrm>
            <a:off x="593061" y="1053389"/>
            <a:ext cx="10928351" cy="633897"/>
          </a:xfrm>
        </p:spPr>
        <p:txBody>
          <a:bodyPr/>
          <a:lstStyle/>
          <a:p>
            <a:pPr marL="0" indent="0" algn="ctr" eaLnBrk="1" hangingPunct="1">
              <a:buNone/>
            </a:pPr>
            <a:r>
              <a:rPr lang="en-US" b="1" dirty="0">
                <a:latin typeface="Arial" panose="020B0604020202020204" pitchFamily="34" charset="0"/>
                <a:cs typeface="Arial" panose="020B0604020202020204" pitchFamily="34" charset="0"/>
              </a:rPr>
              <a:t>The Graphs</a:t>
            </a:r>
          </a:p>
          <a:p>
            <a:pPr marL="0" indent="0" algn="ctr" eaLnBrk="1" hangingPunct="1">
              <a:buNone/>
            </a:pPr>
            <a:endParaRPr lang="en-US" b="1" dirty="0"/>
          </a:p>
        </p:txBody>
      </p:sp>
      <p:pic>
        <p:nvPicPr>
          <p:cNvPr id="9" name="Picture 8" descr="A graph with a line and a line&#10;&#10;Description automatically generated with medium confidence">
            <a:extLst>
              <a:ext uri="{FF2B5EF4-FFF2-40B4-BE49-F238E27FC236}">
                <a16:creationId xmlns:a16="http://schemas.microsoft.com/office/drawing/2014/main" id="{3E0C69AF-85D2-23B2-67A9-FC4C48C17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826" y="1713382"/>
            <a:ext cx="4466749" cy="4477833"/>
          </a:xfrm>
          <a:prstGeom prst="rect">
            <a:avLst/>
          </a:prstGeom>
        </p:spPr>
      </p:pic>
      <p:pic>
        <p:nvPicPr>
          <p:cNvPr id="3" name="Picture 2">
            <a:extLst>
              <a:ext uri="{FF2B5EF4-FFF2-40B4-BE49-F238E27FC236}">
                <a16:creationId xmlns:a16="http://schemas.microsoft.com/office/drawing/2014/main" id="{CECAF64A-7118-9ED5-6883-062FF69AEC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953" t="80402"/>
          <a:stretch/>
        </p:blipFill>
        <p:spPr bwMode="auto">
          <a:xfrm>
            <a:off x="5823294" y="1713382"/>
            <a:ext cx="5636984" cy="3338968"/>
          </a:xfrm>
          <a:prstGeom prst="rect">
            <a:avLst/>
          </a:prstGeom>
          <a:noFill/>
          <a:ln>
            <a:noFill/>
          </a:ln>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224FB4DA-EB0D-938E-BC50-E94FF3E4A092}"/>
              </a:ext>
            </a:extLst>
          </p:cNvPr>
          <p:cNvGraphicFramePr>
            <a:graphicFrameLocks noGrp="1"/>
          </p:cNvGraphicFramePr>
          <p:nvPr>
            <p:extLst>
              <p:ext uri="{D42A27DB-BD31-4B8C-83A1-F6EECF244321}">
                <p14:modId xmlns:p14="http://schemas.microsoft.com/office/powerpoint/2010/main" val="715262283"/>
              </p:ext>
            </p:extLst>
          </p:nvPr>
        </p:nvGraphicFramePr>
        <p:xfrm>
          <a:off x="6452976" y="4392646"/>
          <a:ext cx="5007302" cy="1371600"/>
        </p:xfrm>
        <a:graphic>
          <a:graphicData uri="http://schemas.openxmlformats.org/drawingml/2006/table">
            <a:tbl>
              <a:tblPr bandRow="1">
                <a:tableStyleId>{5C22544A-7EE6-4342-B048-85BDC9FD1C3A}</a:tableStyleId>
              </a:tblPr>
              <a:tblGrid>
                <a:gridCol w="2503651">
                  <a:extLst>
                    <a:ext uri="{9D8B030D-6E8A-4147-A177-3AD203B41FA5}">
                      <a16:colId xmlns:a16="http://schemas.microsoft.com/office/drawing/2014/main" val="2105347377"/>
                    </a:ext>
                  </a:extLst>
                </a:gridCol>
                <a:gridCol w="2503651">
                  <a:extLst>
                    <a:ext uri="{9D8B030D-6E8A-4147-A177-3AD203B41FA5}">
                      <a16:colId xmlns:a16="http://schemas.microsoft.com/office/drawing/2014/main" val="3697451505"/>
                    </a:ext>
                  </a:extLst>
                </a:gridCol>
              </a:tblGrid>
              <a:tr h="370840">
                <a:tc gridSpan="2">
                  <a:txBody>
                    <a:bodyPr/>
                    <a:lstStyle/>
                    <a:p>
                      <a:pPr algn="ctr"/>
                      <a:r>
                        <a:rPr lang="en-US" b="1" dirty="0">
                          <a:latin typeface="Arial" panose="020B0604020202020204" pitchFamily="34" charset="0"/>
                          <a:cs typeface="Arial" panose="020B0604020202020204" pitchFamily="34" charset="0"/>
                        </a:rPr>
                        <a:t>Total Gradesheets</a:t>
                      </a:r>
                    </a:p>
                  </a:txBody>
                  <a:tcPr>
                    <a:solidFill>
                      <a:schemeClr val="bg1"/>
                    </a:solidFill>
                  </a:tcPr>
                </a:tc>
                <a:tc hMerge="1">
                  <a:txBody>
                    <a:bodyPr/>
                    <a:lstStyle/>
                    <a:p>
                      <a:pPr algn="ctr"/>
                      <a:endParaRPr lang="en-US" b="1" dirty="0">
                        <a:latin typeface="Calibri" panose="020F0502020204030204" pitchFamily="34" charset="0"/>
                        <a:cs typeface="Calibri" panose="020F0502020204030204" pitchFamily="34" charset="0"/>
                      </a:endParaRPr>
                    </a:p>
                  </a:txBody>
                  <a:tcPr>
                    <a:solidFill>
                      <a:srgbClr val="9DC3E6"/>
                    </a:solidFill>
                  </a:tcPr>
                </a:tc>
                <a:extLst>
                  <a:ext uri="{0D108BD9-81ED-4DB2-BD59-A6C34878D82A}">
                    <a16:rowId xmlns:a16="http://schemas.microsoft.com/office/drawing/2014/main" val="2945944420"/>
                  </a:ext>
                </a:extLst>
              </a:tr>
              <a:tr h="370840">
                <a:tc>
                  <a:txBody>
                    <a:bodyPr/>
                    <a:lstStyle/>
                    <a:p>
                      <a:pPr algn="ctr"/>
                      <a:r>
                        <a:rPr lang="en-US" b="1" dirty="0">
                          <a:latin typeface="Arial" panose="020B0604020202020204" pitchFamily="34" charset="0"/>
                          <a:cs typeface="Arial" panose="020B0604020202020204" pitchFamily="34" charset="0"/>
                        </a:rPr>
                        <a:t>Intermediate</a:t>
                      </a:r>
                    </a:p>
                  </a:txBody>
                  <a:tcPr>
                    <a:solidFill>
                      <a:srgbClr val="A9D18E"/>
                    </a:solidFill>
                  </a:tcPr>
                </a:tc>
                <a:tc>
                  <a:txBody>
                    <a:bodyPr/>
                    <a:lstStyle/>
                    <a:p>
                      <a:pPr algn="ctr"/>
                      <a:r>
                        <a:rPr lang="en-US" b="1" dirty="0">
                          <a:latin typeface="Arial" panose="020B0604020202020204" pitchFamily="34" charset="0"/>
                          <a:cs typeface="Arial" panose="020B0604020202020204" pitchFamily="34" charset="0"/>
                        </a:rPr>
                        <a:t>UPT 2.5</a:t>
                      </a:r>
                    </a:p>
                  </a:txBody>
                  <a:tcPr>
                    <a:solidFill>
                      <a:srgbClr val="9DC3E6"/>
                    </a:solidFill>
                  </a:tcPr>
                </a:tc>
                <a:extLst>
                  <a:ext uri="{0D108BD9-81ED-4DB2-BD59-A6C34878D82A}">
                    <a16:rowId xmlns:a16="http://schemas.microsoft.com/office/drawing/2014/main" val="638989801"/>
                  </a:ext>
                </a:extLst>
              </a:tr>
              <a:tr h="370840">
                <a:tc>
                  <a:txBody>
                    <a:bodyPr/>
                    <a:lstStyle/>
                    <a:p>
                      <a:pPr algn="ctr"/>
                      <a:r>
                        <a:rPr lang="en-US" dirty="0">
                          <a:latin typeface="Arial" panose="020B0604020202020204" pitchFamily="34" charset="0"/>
                          <a:cs typeface="Arial" panose="020B0604020202020204" pitchFamily="34" charset="0"/>
                        </a:rPr>
                        <a:t>535</a:t>
                      </a:r>
                    </a:p>
                  </a:txBody>
                  <a:tcPr>
                    <a:solidFill>
                      <a:srgbClr val="A9D18E"/>
                    </a:solidFill>
                  </a:tcPr>
                </a:tc>
                <a:tc>
                  <a:txBody>
                    <a:bodyPr/>
                    <a:lstStyle/>
                    <a:p>
                      <a:pPr algn="ctr"/>
                      <a:r>
                        <a:rPr lang="en-US" dirty="0">
                          <a:latin typeface="Arial" panose="020B0604020202020204" pitchFamily="34" charset="0"/>
                          <a:cs typeface="Arial" panose="020B0604020202020204" pitchFamily="34" charset="0"/>
                        </a:rPr>
                        <a:t>330</a:t>
                      </a:r>
                    </a:p>
                  </a:txBody>
                  <a:tcPr>
                    <a:solidFill>
                      <a:srgbClr val="9DC3E6"/>
                    </a:solidFill>
                  </a:tcPr>
                </a:tc>
                <a:extLst>
                  <a:ext uri="{0D108BD9-81ED-4DB2-BD59-A6C34878D82A}">
                    <a16:rowId xmlns:a16="http://schemas.microsoft.com/office/drawing/2014/main" val="2429752683"/>
                  </a:ext>
                </a:extLst>
              </a:tr>
            </a:tbl>
          </a:graphicData>
        </a:graphic>
      </p:graphicFrame>
    </p:spTree>
    <p:extLst>
      <p:ext uri="{BB962C8B-B14F-4D97-AF65-F5344CB8AC3E}">
        <p14:creationId xmlns:p14="http://schemas.microsoft.com/office/powerpoint/2010/main" val="3899736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t>Beyond Illusions</a:t>
            </a:r>
          </a:p>
        </p:txBody>
      </p:sp>
      <p:sp>
        <p:nvSpPr>
          <p:cNvPr id="6156" name="Slide Number Placeholder 58"/>
          <p:cNvSpPr>
            <a:spLocks noGrp="1"/>
          </p:cNvSpPr>
          <p:nvPr>
            <p:ph type="sldNum" sz="quarter" idx="4"/>
          </p:nvPr>
        </p:nvSpPr>
        <p:spPr bwMode="auto">
          <a:xfrm>
            <a:off x="11217602" y="6439437"/>
            <a:ext cx="485353" cy="326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16</a:t>
            </a:fld>
            <a:endParaRPr lang="en-US">
              <a:solidFill>
                <a:srgbClr val="000000"/>
              </a:solidFill>
            </a:endParaRPr>
          </a:p>
        </p:txBody>
      </p:sp>
      <p:pic>
        <p:nvPicPr>
          <p:cNvPr id="1026" name="Picture 2">
            <a:extLst>
              <a:ext uri="{FF2B5EF4-FFF2-40B4-BE49-F238E27FC236}">
                <a16:creationId xmlns:a16="http://schemas.microsoft.com/office/drawing/2014/main" id="{70922559-FA5A-2CB6-C9A5-4D1238B17C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152"/>
          <a:stretch/>
        </p:blipFill>
        <p:spPr bwMode="auto">
          <a:xfrm>
            <a:off x="806450" y="827584"/>
            <a:ext cx="10579101" cy="5612065"/>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721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t>Beyond Illusions</a:t>
            </a:r>
          </a:p>
        </p:txBody>
      </p:sp>
      <p:sp>
        <p:nvSpPr>
          <p:cNvPr id="6156" name="Slide Number Placeholder 58"/>
          <p:cNvSpPr>
            <a:spLocks noGrp="1"/>
          </p:cNvSpPr>
          <p:nvPr>
            <p:ph type="sldNum" sz="quarter" idx="4"/>
          </p:nvPr>
        </p:nvSpPr>
        <p:spPr bwMode="auto">
          <a:xfrm>
            <a:off x="11217602" y="6439437"/>
            <a:ext cx="485353" cy="326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17</a:t>
            </a:fld>
            <a:endParaRPr lang="en-US">
              <a:solidFill>
                <a:srgbClr val="000000"/>
              </a:solidFill>
            </a:endParaRPr>
          </a:p>
        </p:txBody>
      </p:sp>
      <p:pic>
        <p:nvPicPr>
          <p:cNvPr id="1026" name="Picture 2">
            <a:extLst>
              <a:ext uri="{FF2B5EF4-FFF2-40B4-BE49-F238E27FC236}">
                <a16:creationId xmlns:a16="http://schemas.microsoft.com/office/drawing/2014/main" id="{70922559-FA5A-2CB6-C9A5-4D1238B17C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565"/>
          <a:stretch/>
        </p:blipFill>
        <p:spPr bwMode="auto">
          <a:xfrm>
            <a:off x="141516" y="881303"/>
            <a:ext cx="5954484" cy="479073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6F1D103-95D2-354F-702B-4DA0E06BFBBF}"/>
              </a:ext>
            </a:extLst>
          </p:cNvPr>
          <p:cNvSpPr/>
          <p:nvPr/>
        </p:nvSpPr>
        <p:spPr bwMode="auto">
          <a:xfrm>
            <a:off x="4295775" y="973933"/>
            <a:ext cx="1628775" cy="64008"/>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Rectangle 7">
            <a:extLst>
              <a:ext uri="{FF2B5EF4-FFF2-40B4-BE49-F238E27FC236}">
                <a16:creationId xmlns:a16="http://schemas.microsoft.com/office/drawing/2014/main" id="{AA137FF6-0AF5-B5C6-DCA0-05439B39F61A}"/>
              </a:ext>
            </a:extLst>
          </p:cNvPr>
          <p:cNvSpPr/>
          <p:nvPr/>
        </p:nvSpPr>
        <p:spPr bwMode="auto">
          <a:xfrm>
            <a:off x="3363687" y="4195238"/>
            <a:ext cx="2732313" cy="1317171"/>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4" name="Picture 8">
            <a:extLst>
              <a:ext uri="{FF2B5EF4-FFF2-40B4-BE49-F238E27FC236}">
                <a16:creationId xmlns:a16="http://schemas.microsoft.com/office/drawing/2014/main" id="{3040297C-5C14-0383-14B1-DF92B9EEE4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319"/>
          <a:stretch/>
        </p:blipFill>
        <p:spPr bwMode="auto">
          <a:xfrm>
            <a:off x="6914242" y="952382"/>
            <a:ext cx="4419360" cy="3328415"/>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4F6EBE4-1988-B7D2-46C5-E5DE57A05718}"/>
              </a:ext>
            </a:extLst>
          </p:cNvPr>
          <p:cNvSpPr/>
          <p:nvPr/>
        </p:nvSpPr>
        <p:spPr bwMode="auto">
          <a:xfrm>
            <a:off x="10208987" y="2618084"/>
            <a:ext cx="1124615" cy="1317171"/>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 name="Rectangle 2">
            <a:extLst>
              <a:ext uri="{FF2B5EF4-FFF2-40B4-BE49-F238E27FC236}">
                <a16:creationId xmlns:a16="http://schemas.microsoft.com/office/drawing/2014/main" id="{C2010590-76B9-D350-5B0C-3ADDBAC9FF74}"/>
              </a:ext>
            </a:extLst>
          </p:cNvPr>
          <p:cNvSpPr/>
          <p:nvPr/>
        </p:nvSpPr>
        <p:spPr bwMode="auto">
          <a:xfrm>
            <a:off x="3421742" y="4351876"/>
            <a:ext cx="2970005" cy="1496663"/>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028" name="Picture 4">
            <a:extLst>
              <a:ext uri="{FF2B5EF4-FFF2-40B4-BE49-F238E27FC236}">
                <a16:creationId xmlns:a16="http://schemas.microsoft.com/office/drawing/2014/main" id="{97AD4181-8CA6-B616-894F-9AB67E6EE9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1742" y="4351876"/>
            <a:ext cx="6400800" cy="1826377"/>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783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6640C93-B07B-11F7-173D-93196025C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4744" y="1575041"/>
            <a:ext cx="8922512" cy="4864396"/>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p:txBody>
          <a:bodyPr/>
          <a:lstStyle/>
          <a:p>
            <a:pPr eaLnBrk="1" hangingPunct="1"/>
            <a:r>
              <a:rPr lang="en-US"/>
              <a:t>Beyond Illusions</a:t>
            </a:r>
          </a:p>
        </p:txBody>
      </p:sp>
      <p:sp>
        <p:nvSpPr>
          <p:cNvPr id="6156" name="Slide Number Placeholder 58"/>
          <p:cNvSpPr>
            <a:spLocks noGrp="1"/>
          </p:cNvSpPr>
          <p:nvPr>
            <p:ph type="sldNum" sz="quarter" idx="4"/>
          </p:nvPr>
        </p:nvSpPr>
        <p:spPr bwMode="auto">
          <a:xfrm>
            <a:off x="11217602" y="6439437"/>
            <a:ext cx="485353" cy="326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18</a:t>
            </a:fld>
            <a:endParaRPr lang="en-US">
              <a:solidFill>
                <a:srgbClr val="000000"/>
              </a:solidFill>
            </a:endParaRPr>
          </a:p>
        </p:txBody>
      </p:sp>
      <p:sp>
        <p:nvSpPr>
          <p:cNvPr id="2" name="Rectangle 3">
            <a:extLst>
              <a:ext uri="{FF2B5EF4-FFF2-40B4-BE49-F238E27FC236}">
                <a16:creationId xmlns:a16="http://schemas.microsoft.com/office/drawing/2014/main" id="{DCDDE540-C53A-BD99-59DB-365B6833FFFF}"/>
              </a:ext>
            </a:extLst>
          </p:cNvPr>
          <p:cNvSpPr>
            <a:spLocks noGrp="1" noChangeArrowheads="1"/>
          </p:cNvSpPr>
          <p:nvPr>
            <p:ph idx="1"/>
          </p:nvPr>
        </p:nvSpPr>
        <p:spPr>
          <a:xfrm>
            <a:off x="593061" y="1053389"/>
            <a:ext cx="10928351" cy="530967"/>
          </a:xfrm>
        </p:spPr>
        <p:txBody>
          <a:bodyPr/>
          <a:lstStyle/>
          <a:p>
            <a:pPr marL="0" indent="0" algn="ctr" eaLnBrk="1" hangingPunct="1">
              <a:buNone/>
            </a:pPr>
            <a:r>
              <a:rPr lang="en-US" b="1" dirty="0">
                <a:latin typeface="Arial" panose="020B0604020202020204" pitchFamily="34" charset="0"/>
                <a:cs typeface="Arial" panose="020B0604020202020204" pitchFamily="34" charset="0"/>
              </a:rPr>
              <a:t>Aerobatics</a:t>
            </a:r>
          </a:p>
        </p:txBody>
      </p:sp>
    </p:spTree>
    <p:extLst>
      <p:ext uri="{BB962C8B-B14F-4D97-AF65-F5344CB8AC3E}">
        <p14:creationId xmlns:p14="http://schemas.microsoft.com/office/powerpoint/2010/main" val="1414533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t>Beyond Illusions</a:t>
            </a:r>
          </a:p>
        </p:txBody>
      </p:sp>
      <p:sp>
        <p:nvSpPr>
          <p:cNvPr id="6156" name="Slide Number Placeholder 58"/>
          <p:cNvSpPr>
            <a:spLocks noGrp="1"/>
          </p:cNvSpPr>
          <p:nvPr>
            <p:ph type="sldNum" sz="quarter" idx="4"/>
          </p:nvPr>
        </p:nvSpPr>
        <p:spPr bwMode="auto">
          <a:xfrm>
            <a:off x="11217602" y="6439437"/>
            <a:ext cx="485353" cy="326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19</a:t>
            </a:fld>
            <a:endParaRPr lang="en-US">
              <a:solidFill>
                <a:srgbClr val="000000"/>
              </a:solidFill>
            </a:endParaRPr>
          </a:p>
        </p:txBody>
      </p:sp>
      <p:sp>
        <p:nvSpPr>
          <p:cNvPr id="2" name="Rectangle 3">
            <a:extLst>
              <a:ext uri="{FF2B5EF4-FFF2-40B4-BE49-F238E27FC236}">
                <a16:creationId xmlns:a16="http://schemas.microsoft.com/office/drawing/2014/main" id="{DCDDE540-C53A-BD99-59DB-365B6833FFFF}"/>
              </a:ext>
            </a:extLst>
          </p:cNvPr>
          <p:cNvSpPr>
            <a:spLocks noGrp="1" noChangeArrowheads="1"/>
          </p:cNvSpPr>
          <p:nvPr>
            <p:ph idx="1"/>
          </p:nvPr>
        </p:nvSpPr>
        <p:spPr>
          <a:xfrm>
            <a:off x="593061" y="1053389"/>
            <a:ext cx="10928351" cy="5093914"/>
          </a:xfrm>
        </p:spPr>
        <p:txBody>
          <a:bodyPr/>
          <a:lstStyle/>
          <a:p>
            <a:pPr marL="0" indent="0" algn="ctr" eaLnBrk="1" hangingPunct="1">
              <a:buNone/>
            </a:pPr>
            <a:r>
              <a:rPr lang="en-US" b="1" dirty="0">
                <a:latin typeface="Arial" panose="020B0604020202020204" pitchFamily="34" charset="0"/>
                <a:cs typeface="Arial" panose="020B0604020202020204" pitchFamily="34" charset="0"/>
              </a:rPr>
              <a:t>Sim Theory cannot account for these results</a:t>
            </a:r>
          </a:p>
          <a:p>
            <a:pPr marL="0" indent="0" algn="ctr" eaLnBrk="1" hangingPunct="1">
              <a:buNone/>
            </a:pPr>
            <a:endParaRPr lang="en-US" dirty="0">
              <a:latin typeface="Arial" panose="020B0604020202020204" pitchFamily="34" charset="0"/>
              <a:cs typeface="Arial" panose="020B0604020202020204" pitchFamily="34" charset="0"/>
            </a:endParaRPr>
          </a:p>
          <a:p>
            <a:pPr marL="0" indent="0" algn="ctr" eaLnBrk="1" hangingPunct="1">
              <a:buNone/>
            </a:pPr>
            <a:r>
              <a:rPr lang="en-US" dirty="0">
                <a:latin typeface="Arial" panose="020B0604020202020204" pitchFamily="34" charset="0"/>
                <a:cs typeface="Arial" panose="020B0604020202020204" pitchFamily="34" charset="0"/>
              </a:rPr>
              <a:t>Positive Transfer ≠ Physical Replication</a:t>
            </a:r>
          </a:p>
          <a:p>
            <a:pPr marL="0" indent="0" algn="ctr" eaLnBrk="1" hangingPunct="1">
              <a:buNone/>
            </a:pPr>
            <a:endParaRPr lang="en-US" dirty="0">
              <a:latin typeface="Arial" panose="020B0604020202020204" pitchFamily="34" charset="0"/>
              <a:cs typeface="Arial" panose="020B0604020202020204" pitchFamily="34" charset="0"/>
            </a:endParaRPr>
          </a:p>
          <a:p>
            <a:pPr marL="0" indent="0" algn="ctr" eaLnBrk="1" hangingPunct="1">
              <a:buNone/>
            </a:pPr>
            <a:r>
              <a:rPr lang="en-US" dirty="0">
                <a:latin typeface="Arial" panose="020B0604020202020204" pitchFamily="34" charset="0"/>
                <a:cs typeface="Arial" panose="020B0604020202020204" pitchFamily="34" charset="0"/>
              </a:rPr>
              <a:t>Good Foundational Training ≠ Law of Primacy*</a:t>
            </a:r>
          </a:p>
          <a:p>
            <a:pPr marL="0" indent="0" algn="ctr" eaLnBrk="1" hangingPunct="1">
              <a:buNone/>
            </a:pPr>
            <a:endParaRPr lang="en-US" dirty="0">
              <a:latin typeface="Arial" panose="020B0604020202020204" pitchFamily="34" charset="0"/>
              <a:cs typeface="Arial" panose="020B0604020202020204" pitchFamily="34" charset="0"/>
            </a:endParaRPr>
          </a:p>
          <a:p>
            <a:pPr marL="0" indent="0" algn="ctr" eaLnBrk="1" hangingPunct="1">
              <a:buNone/>
            </a:pPr>
            <a:endParaRPr lang="en-US" dirty="0">
              <a:latin typeface="Arial" panose="020B0604020202020204" pitchFamily="34" charset="0"/>
              <a:cs typeface="Arial" panose="020B0604020202020204" pitchFamily="34" charset="0"/>
            </a:endParaRPr>
          </a:p>
          <a:p>
            <a:pPr marL="0" indent="0" algn="ctr" eaLnBrk="1" hangingPunct="1">
              <a:buNone/>
            </a:pPr>
            <a:endParaRPr lang="en-US" dirty="0">
              <a:latin typeface="Arial" panose="020B0604020202020204" pitchFamily="34" charset="0"/>
              <a:cs typeface="Arial" panose="020B0604020202020204" pitchFamily="34" charset="0"/>
            </a:endParaRPr>
          </a:p>
          <a:p>
            <a:pPr marL="0" indent="0" algn="ctr" eaLnBrk="1" hangingPunct="1">
              <a:buNone/>
            </a:pPr>
            <a:endParaRPr lang="en-US" dirty="0">
              <a:latin typeface="Arial" panose="020B0604020202020204" pitchFamily="34" charset="0"/>
              <a:cs typeface="Arial" panose="020B0604020202020204" pitchFamily="34" charset="0"/>
            </a:endParaRPr>
          </a:p>
          <a:p>
            <a:pPr marL="0" indent="0" algn="ctr" eaLnBrk="1" hangingPunct="1">
              <a:buNone/>
            </a:pPr>
            <a:r>
              <a:rPr lang="en-US" sz="2400" dirty="0">
                <a:latin typeface="Arial" panose="020B0604020202020204" pitchFamily="34" charset="0"/>
                <a:cs typeface="Arial" panose="020B0604020202020204" pitchFamily="34" charset="0"/>
              </a:rPr>
              <a:t>* As defined by the FAA Instructor Handbook</a:t>
            </a:r>
          </a:p>
        </p:txBody>
      </p:sp>
    </p:spTree>
    <p:extLst>
      <p:ext uri="{BB962C8B-B14F-4D97-AF65-F5344CB8AC3E}">
        <p14:creationId xmlns:p14="http://schemas.microsoft.com/office/powerpoint/2010/main" val="48170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t>Beyond Illusions</a:t>
            </a:r>
          </a:p>
        </p:txBody>
      </p:sp>
      <p:sp>
        <p:nvSpPr>
          <p:cNvPr id="6156" name="Slide Number Placeholder 58"/>
          <p:cNvSpPr>
            <a:spLocks noGrp="1"/>
          </p:cNvSpPr>
          <p:nvPr>
            <p:ph type="sldNum" sz="quarter" idx="4"/>
          </p:nvPr>
        </p:nvSpPr>
        <p:spPr bwMode="auto">
          <a:xfrm>
            <a:off x="11217602" y="6439437"/>
            <a:ext cx="485353" cy="326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2</a:t>
            </a:fld>
            <a:endParaRPr lang="en-US">
              <a:solidFill>
                <a:srgbClr val="000000"/>
              </a:solidFill>
            </a:endParaRPr>
          </a:p>
        </p:txBody>
      </p:sp>
      <p:sp>
        <p:nvSpPr>
          <p:cNvPr id="2" name="Rectangle 3">
            <a:extLst>
              <a:ext uri="{FF2B5EF4-FFF2-40B4-BE49-F238E27FC236}">
                <a16:creationId xmlns:a16="http://schemas.microsoft.com/office/drawing/2014/main" id="{DCDDE540-C53A-BD99-59DB-365B6833FFFF}"/>
              </a:ext>
            </a:extLst>
          </p:cNvPr>
          <p:cNvSpPr>
            <a:spLocks noGrp="1" noChangeArrowheads="1"/>
          </p:cNvSpPr>
          <p:nvPr>
            <p:ph idx="1"/>
          </p:nvPr>
        </p:nvSpPr>
        <p:spPr>
          <a:xfrm>
            <a:off x="593061" y="1053389"/>
            <a:ext cx="10928351" cy="4890211"/>
          </a:xfrm>
        </p:spPr>
        <p:txBody>
          <a:bodyPr/>
          <a:lstStyle/>
          <a:p>
            <a:pPr marL="0" indent="0" algn="ctr" eaLnBrk="1" hangingPunct="1">
              <a:buNone/>
            </a:pPr>
            <a:r>
              <a:rPr lang="en-US" sz="3200" b="1" dirty="0">
                <a:latin typeface="Arial" panose="020B0604020202020204" pitchFamily="34" charset="0"/>
                <a:cs typeface="Arial" panose="020B0604020202020204" pitchFamily="34" charset="0"/>
              </a:rPr>
              <a:t>The Journey</a:t>
            </a:r>
          </a:p>
          <a:p>
            <a:pPr marL="0" indent="0" algn="ctr" eaLnBrk="1" hangingPunct="1">
              <a:buNone/>
            </a:pPr>
            <a:endParaRPr lang="en-US" dirty="0">
              <a:latin typeface="Arial" panose="020B0604020202020204" pitchFamily="34" charset="0"/>
              <a:cs typeface="Arial" panose="020B0604020202020204" pitchFamily="34" charset="0"/>
            </a:endParaRPr>
          </a:p>
          <a:p>
            <a:pPr marL="0" indent="0" algn="ctr" eaLnBrk="1" hangingPunct="1">
              <a:buNone/>
            </a:pPr>
            <a:r>
              <a:rPr lang="en-US" dirty="0">
                <a:latin typeface="Arial" panose="020B0604020202020204" pitchFamily="34" charset="0"/>
                <a:cs typeface="Arial" panose="020B0604020202020204" pitchFamily="34" charset="0"/>
              </a:rPr>
              <a:t>Sim Theory</a:t>
            </a:r>
          </a:p>
          <a:p>
            <a:pPr marL="0" indent="0" algn="ctr" eaLnBrk="1" hangingPunct="1">
              <a:buNone/>
            </a:pPr>
            <a:endParaRPr lang="en-US" dirty="0">
              <a:latin typeface="Arial" panose="020B0604020202020204" pitchFamily="34" charset="0"/>
              <a:cs typeface="Arial" panose="020B0604020202020204" pitchFamily="34" charset="0"/>
            </a:endParaRPr>
          </a:p>
          <a:p>
            <a:pPr marL="0" indent="0" algn="ctr" eaLnBrk="1" hangingPunct="1">
              <a:buNone/>
            </a:pPr>
            <a:r>
              <a:rPr lang="en-US" dirty="0">
                <a:latin typeface="Arial" panose="020B0604020202020204" pitchFamily="34" charset="0"/>
                <a:cs typeface="Arial" panose="020B0604020202020204" pitchFamily="34" charset="0"/>
              </a:rPr>
              <a:t>VR Device Details</a:t>
            </a:r>
          </a:p>
          <a:p>
            <a:pPr marL="0" indent="0" algn="ctr" eaLnBrk="1" hangingPunct="1">
              <a:buNone/>
            </a:pPr>
            <a:endParaRPr lang="en-US" dirty="0">
              <a:latin typeface="Arial" panose="020B0604020202020204" pitchFamily="34" charset="0"/>
              <a:cs typeface="Arial" panose="020B0604020202020204" pitchFamily="34" charset="0"/>
            </a:endParaRPr>
          </a:p>
          <a:p>
            <a:pPr marL="0" indent="0" algn="ctr" eaLnBrk="1" hangingPunct="1">
              <a:buNone/>
            </a:pPr>
            <a:r>
              <a:rPr lang="en-US" dirty="0">
                <a:latin typeface="Arial" panose="020B0604020202020204" pitchFamily="34" charset="0"/>
                <a:cs typeface="Arial" panose="020B0604020202020204" pitchFamily="34" charset="0"/>
              </a:rPr>
              <a:t>The New Data</a:t>
            </a:r>
          </a:p>
        </p:txBody>
      </p:sp>
    </p:spTree>
    <p:extLst>
      <p:ext uri="{BB962C8B-B14F-4D97-AF65-F5344CB8AC3E}">
        <p14:creationId xmlns:p14="http://schemas.microsoft.com/office/powerpoint/2010/main" val="491762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t>Beyond Illusions</a:t>
            </a:r>
          </a:p>
        </p:txBody>
      </p:sp>
      <p:sp>
        <p:nvSpPr>
          <p:cNvPr id="6156" name="Slide Number Placeholder 58"/>
          <p:cNvSpPr>
            <a:spLocks noGrp="1"/>
          </p:cNvSpPr>
          <p:nvPr>
            <p:ph type="sldNum" sz="quarter" idx="4"/>
          </p:nvPr>
        </p:nvSpPr>
        <p:spPr bwMode="auto">
          <a:xfrm>
            <a:off x="11217602" y="6439437"/>
            <a:ext cx="485353" cy="326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20</a:t>
            </a:fld>
            <a:endParaRPr lang="en-US">
              <a:solidFill>
                <a:srgbClr val="000000"/>
              </a:solidFill>
            </a:endParaRPr>
          </a:p>
        </p:txBody>
      </p:sp>
      <p:sp>
        <p:nvSpPr>
          <p:cNvPr id="2" name="Rectangle 3">
            <a:extLst>
              <a:ext uri="{FF2B5EF4-FFF2-40B4-BE49-F238E27FC236}">
                <a16:creationId xmlns:a16="http://schemas.microsoft.com/office/drawing/2014/main" id="{DCDDE540-C53A-BD99-59DB-365B6833FFFF}"/>
              </a:ext>
            </a:extLst>
          </p:cNvPr>
          <p:cNvSpPr>
            <a:spLocks noGrp="1" noChangeArrowheads="1"/>
          </p:cNvSpPr>
          <p:nvPr>
            <p:ph idx="1"/>
          </p:nvPr>
        </p:nvSpPr>
        <p:spPr>
          <a:xfrm>
            <a:off x="593061" y="1053389"/>
            <a:ext cx="10928351" cy="4890211"/>
          </a:xfrm>
        </p:spPr>
        <p:txBody>
          <a:bodyPr/>
          <a:lstStyle/>
          <a:p>
            <a:pPr marL="0" indent="0" algn="ctr" eaLnBrk="1" hangingPunct="1">
              <a:buNone/>
            </a:pPr>
            <a:endParaRPr lang="en-US" dirty="0">
              <a:latin typeface="Arial" panose="020B0604020202020204" pitchFamily="34" charset="0"/>
              <a:cs typeface="Arial" panose="020B0604020202020204" pitchFamily="34" charset="0"/>
            </a:endParaRPr>
          </a:p>
          <a:p>
            <a:pPr marL="0" indent="0" algn="ctr" eaLnBrk="1" hangingPunct="1">
              <a:buNone/>
            </a:pPr>
            <a:endParaRPr lang="en-US" dirty="0">
              <a:latin typeface="Arial" panose="020B0604020202020204" pitchFamily="34" charset="0"/>
              <a:cs typeface="Arial" panose="020B0604020202020204" pitchFamily="34" charset="0"/>
            </a:endParaRPr>
          </a:p>
          <a:p>
            <a:pPr marL="0" indent="0" algn="ctr" eaLnBrk="1" hangingPunct="1">
              <a:buNone/>
            </a:pPr>
            <a:endParaRPr lang="en-US" dirty="0">
              <a:latin typeface="Arial" panose="020B0604020202020204" pitchFamily="34" charset="0"/>
              <a:cs typeface="Arial" panose="020B0604020202020204" pitchFamily="34" charset="0"/>
            </a:endParaRPr>
          </a:p>
          <a:p>
            <a:pPr marL="0" indent="0" algn="ctr" eaLnBrk="1" hangingPunct="1">
              <a:buNone/>
            </a:pPr>
            <a:endParaRPr lang="en-US" dirty="0">
              <a:latin typeface="Arial" panose="020B0604020202020204" pitchFamily="34" charset="0"/>
              <a:cs typeface="Arial" panose="020B0604020202020204" pitchFamily="34" charset="0"/>
            </a:endParaRPr>
          </a:p>
          <a:p>
            <a:pPr marL="0" indent="0" algn="ctr" eaLnBrk="1" hangingPunct="1">
              <a:buNone/>
            </a:pPr>
            <a:r>
              <a:rPr lang="en-US" dirty="0">
                <a:latin typeface="Arial" panose="020B0604020202020204" pitchFamily="34" charset="0"/>
                <a:cs typeface="Arial" panose="020B0604020202020204" pitchFamily="34" charset="0"/>
              </a:rPr>
              <a:t>How much is enough?</a:t>
            </a:r>
          </a:p>
        </p:txBody>
      </p:sp>
    </p:spTree>
    <p:extLst>
      <p:ext uri="{BB962C8B-B14F-4D97-AF65-F5344CB8AC3E}">
        <p14:creationId xmlns:p14="http://schemas.microsoft.com/office/powerpoint/2010/main" val="37355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t>Beyond Illusions</a:t>
            </a:r>
          </a:p>
        </p:txBody>
      </p:sp>
      <p:sp>
        <p:nvSpPr>
          <p:cNvPr id="6156" name="Slide Number Placeholder 58"/>
          <p:cNvSpPr>
            <a:spLocks noGrp="1"/>
          </p:cNvSpPr>
          <p:nvPr>
            <p:ph type="sldNum" sz="quarter" idx="4"/>
          </p:nvPr>
        </p:nvSpPr>
        <p:spPr bwMode="auto">
          <a:xfrm>
            <a:off x="11217602" y="6439437"/>
            <a:ext cx="485353" cy="326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21</a:t>
            </a:fld>
            <a:endParaRPr lang="en-US">
              <a:solidFill>
                <a:srgbClr val="000000"/>
              </a:solidFill>
            </a:endParaRPr>
          </a:p>
        </p:txBody>
      </p:sp>
      <p:sp>
        <p:nvSpPr>
          <p:cNvPr id="2" name="Rectangle 3">
            <a:extLst>
              <a:ext uri="{FF2B5EF4-FFF2-40B4-BE49-F238E27FC236}">
                <a16:creationId xmlns:a16="http://schemas.microsoft.com/office/drawing/2014/main" id="{DCDDE540-C53A-BD99-59DB-365B6833FFFF}"/>
              </a:ext>
            </a:extLst>
          </p:cNvPr>
          <p:cNvSpPr>
            <a:spLocks noGrp="1" noChangeArrowheads="1"/>
          </p:cNvSpPr>
          <p:nvPr>
            <p:ph idx="1"/>
          </p:nvPr>
        </p:nvSpPr>
        <p:spPr>
          <a:xfrm>
            <a:off x="593061" y="1053389"/>
            <a:ext cx="10928351" cy="4890211"/>
          </a:xfrm>
        </p:spPr>
        <p:txBody>
          <a:bodyPr/>
          <a:lstStyle/>
          <a:p>
            <a:pPr eaLnBrk="1" hangingPunct="1"/>
            <a:r>
              <a:rPr lang="en-US"/>
              <a:t>Header</a:t>
            </a:r>
          </a:p>
          <a:p>
            <a:pPr lvl="1" eaLnBrk="1" hangingPunct="1"/>
            <a:r>
              <a:rPr lang="en-US"/>
              <a:t>Bullet</a:t>
            </a:r>
          </a:p>
          <a:p>
            <a:pPr lvl="2" eaLnBrk="1" hangingPunct="1"/>
            <a:r>
              <a:rPr lang="en-US"/>
              <a:t>Sub-Buller</a:t>
            </a:r>
          </a:p>
          <a:p>
            <a:pPr lvl="1" eaLnBrk="1" hangingPunct="1"/>
            <a:r>
              <a:rPr lang="en-US"/>
              <a:t>Bullet</a:t>
            </a:r>
          </a:p>
        </p:txBody>
      </p:sp>
      <p:sp>
        <p:nvSpPr>
          <p:cNvPr id="3" name="Rectangle 2">
            <a:extLst>
              <a:ext uri="{FF2B5EF4-FFF2-40B4-BE49-F238E27FC236}">
                <a16:creationId xmlns:a16="http://schemas.microsoft.com/office/drawing/2014/main" id="{B7DD7E80-CD55-AAC8-610E-458EBF389026}"/>
              </a:ext>
            </a:extLst>
          </p:cNvPr>
          <p:cNvSpPr/>
          <p:nvPr/>
        </p:nvSpPr>
        <p:spPr bwMode="auto">
          <a:xfrm>
            <a:off x="0" y="0"/>
            <a:ext cx="12192000" cy="685800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TextBox 3">
            <a:extLst>
              <a:ext uri="{FF2B5EF4-FFF2-40B4-BE49-F238E27FC236}">
                <a16:creationId xmlns:a16="http://schemas.microsoft.com/office/drawing/2014/main" id="{D92D6282-4505-7D17-60AA-38758B750DEE}"/>
              </a:ext>
            </a:extLst>
          </p:cNvPr>
          <p:cNvSpPr txBox="1"/>
          <p:nvPr/>
        </p:nvSpPr>
        <p:spPr>
          <a:xfrm>
            <a:off x="0" y="6488668"/>
            <a:ext cx="2768600" cy="369332"/>
          </a:xfrm>
          <a:prstGeom prst="rect">
            <a:avLst/>
          </a:prstGeom>
          <a:noFill/>
        </p:spPr>
        <p:txBody>
          <a:bodyPr wrap="square" rtlCol="0">
            <a:spAutoFit/>
          </a:bodyPr>
          <a:lstStyle/>
          <a:p>
            <a:r>
              <a:rPr lang="en-US" sz="1800" dirty="0">
                <a:solidFill>
                  <a:schemeClr val="accent4">
                    <a:lumMod val="95000"/>
                    <a:lumOff val="5000"/>
                  </a:schemeClr>
                </a:solidFill>
              </a:rPr>
              <a:t>NT+OP=VEOP</a:t>
            </a:r>
          </a:p>
        </p:txBody>
      </p:sp>
    </p:spTree>
    <p:extLst>
      <p:ext uri="{BB962C8B-B14F-4D97-AF65-F5344CB8AC3E}">
        <p14:creationId xmlns:p14="http://schemas.microsoft.com/office/powerpoint/2010/main" val="61725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t>Beyond Illusions</a:t>
            </a:r>
          </a:p>
        </p:txBody>
      </p:sp>
      <p:sp>
        <p:nvSpPr>
          <p:cNvPr id="6156" name="Slide Number Placeholder 58"/>
          <p:cNvSpPr>
            <a:spLocks noGrp="1"/>
          </p:cNvSpPr>
          <p:nvPr>
            <p:ph type="sldNum" sz="quarter" idx="4"/>
          </p:nvPr>
        </p:nvSpPr>
        <p:spPr bwMode="auto">
          <a:xfrm>
            <a:off x="11217602" y="6439437"/>
            <a:ext cx="485353" cy="326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3</a:t>
            </a:fld>
            <a:endParaRPr lang="en-US">
              <a:solidFill>
                <a:srgbClr val="000000"/>
              </a:solidFill>
            </a:endParaRPr>
          </a:p>
        </p:txBody>
      </p:sp>
      <p:pic>
        <p:nvPicPr>
          <p:cNvPr id="5" name="Picture 4" descr="A group of men in a control room&#10;&#10;Description automatically generated">
            <a:extLst>
              <a:ext uri="{FF2B5EF4-FFF2-40B4-BE49-F238E27FC236}">
                <a16:creationId xmlns:a16="http://schemas.microsoft.com/office/drawing/2014/main" id="{BE4A31B8-F461-EE6C-520A-E162AF257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914401"/>
            <a:ext cx="4343400" cy="2571750"/>
          </a:xfrm>
          <a:prstGeom prst="rect">
            <a:avLst/>
          </a:prstGeom>
        </p:spPr>
      </p:pic>
      <p:pic>
        <p:nvPicPr>
          <p:cNvPr id="9" name="Picture 8" descr="Inside a cockpit with monitors and chairs&#10;&#10;Description automatically generated with medium confidence">
            <a:extLst>
              <a:ext uri="{FF2B5EF4-FFF2-40B4-BE49-F238E27FC236}">
                <a16:creationId xmlns:a16="http://schemas.microsoft.com/office/drawing/2014/main" id="{78C8D8B1-FD21-3407-30F6-B67F7FD01B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2" y="3835153"/>
            <a:ext cx="3589855" cy="2396509"/>
          </a:xfrm>
          <a:prstGeom prst="rect">
            <a:avLst/>
          </a:prstGeom>
        </p:spPr>
      </p:pic>
      <p:pic>
        <p:nvPicPr>
          <p:cNvPr id="11" name="Picture 10" descr="A cockpit with a large screen&#10;&#10;Description automatically generated with medium confidence">
            <a:extLst>
              <a:ext uri="{FF2B5EF4-FFF2-40B4-BE49-F238E27FC236}">
                <a16:creationId xmlns:a16="http://schemas.microsoft.com/office/drawing/2014/main" id="{2DE9D21C-A0C2-92DD-552C-7786C1C17D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8981" y="941545"/>
            <a:ext cx="4175721" cy="2787620"/>
          </a:xfrm>
          <a:prstGeom prst="rect">
            <a:avLst/>
          </a:prstGeom>
        </p:spPr>
      </p:pic>
      <p:pic>
        <p:nvPicPr>
          <p:cNvPr id="13" name="Picture 12" descr="A group of pilots in a cockpit&#10;&#10;Description automatically generated">
            <a:extLst>
              <a:ext uri="{FF2B5EF4-FFF2-40B4-BE49-F238E27FC236}">
                <a16:creationId xmlns:a16="http://schemas.microsoft.com/office/drawing/2014/main" id="{6FFD4766-752C-6619-9D3A-C6508A6A75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4751" y="3525781"/>
            <a:ext cx="4661849" cy="2913655"/>
          </a:xfrm>
          <a:prstGeom prst="rect">
            <a:avLst/>
          </a:prstGeom>
        </p:spPr>
      </p:pic>
      <p:pic>
        <p:nvPicPr>
          <p:cNvPr id="7" name="Picture 6" descr="A white and black object in a room&#10;&#10;Description automatically generated">
            <a:extLst>
              <a:ext uri="{FF2B5EF4-FFF2-40B4-BE49-F238E27FC236}">
                <a16:creationId xmlns:a16="http://schemas.microsoft.com/office/drawing/2014/main" id="{625D794E-23D8-E7B8-E2D0-62F2C4A348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16825" y="1053225"/>
            <a:ext cx="7758350" cy="5163395"/>
          </a:xfrm>
          <a:prstGeom prst="rect">
            <a:avLst/>
          </a:prstGeom>
        </p:spPr>
      </p:pic>
    </p:spTree>
    <p:extLst>
      <p:ext uri="{BB962C8B-B14F-4D97-AF65-F5344CB8AC3E}">
        <p14:creationId xmlns:p14="http://schemas.microsoft.com/office/powerpoint/2010/main" val="2478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F05050F-00E1-8FE8-4E58-DF8A3B89E9F9}"/>
              </a:ext>
            </a:extLst>
          </p:cNvPr>
          <p:cNvGrpSpPr/>
          <p:nvPr/>
        </p:nvGrpSpPr>
        <p:grpSpPr>
          <a:xfrm>
            <a:off x="1" y="1679446"/>
            <a:ext cx="6871190" cy="4586885"/>
            <a:chOff x="1" y="1679446"/>
            <a:chExt cx="6871190" cy="4586885"/>
          </a:xfrm>
        </p:grpSpPr>
        <p:pic>
          <p:nvPicPr>
            <p:cNvPr id="15" name="Picture 14" descr="A person in a pilot's helmet in a flight simulator&#10;&#10;Description automatically generated">
              <a:extLst>
                <a:ext uri="{FF2B5EF4-FFF2-40B4-BE49-F238E27FC236}">
                  <a16:creationId xmlns:a16="http://schemas.microsoft.com/office/drawing/2014/main" id="{9CE77E41-4AEA-58BC-98A6-C17F5E5F52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679446"/>
              <a:ext cx="6871190" cy="4586885"/>
            </a:xfrm>
            <a:prstGeom prst="rect">
              <a:avLst/>
            </a:prstGeom>
            <a:effectLst>
              <a:softEdge rad="381000"/>
            </a:effectLst>
          </p:spPr>
        </p:pic>
        <p:sp>
          <p:nvSpPr>
            <p:cNvPr id="24" name="Rectangle 23">
              <a:extLst>
                <a:ext uri="{FF2B5EF4-FFF2-40B4-BE49-F238E27FC236}">
                  <a16:creationId xmlns:a16="http://schemas.microsoft.com/office/drawing/2014/main" id="{65B1610F-625B-9B17-7618-2E51264AC1B3}"/>
                </a:ext>
              </a:extLst>
            </p:cNvPr>
            <p:cNvSpPr/>
            <p:nvPr/>
          </p:nvSpPr>
          <p:spPr bwMode="auto">
            <a:xfrm rot="19465581">
              <a:off x="1620412" y="3779469"/>
              <a:ext cx="175813" cy="201570"/>
            </a:xfrm>
            <a:prstGeom prst="rect">
              <a:avLst/>
            </a:prstGeom>
            <a:blipFill dpi="0" rotWithShape="1">
              <a:blip r:embed="rId4">
                <a:alphaModFix amt="80000"/>
              </a:blip>
              <a:srcRect/>
              <a:tile tx="0" ty="0" sx="100000" sy="100000" flip="none" algn="tl"/>
            </a:blip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pic>
        <p:nvPicPr>
          <p:cNvPr id="19" name="Picture 18" descr="A pilot in a cockpit of a jet&#10;&#10;Description automatically generated">
            <a:extLst>
              <a:ext uri="{FF2B5EF4-FFF2-40B4-BE49-F238E27FC236}">
                <a16:creationId xmlns:a16="http://schemas.microsoft.com/office/drawing/2014/main" id="{FF47BC01-73A9-643C-8425-998258FF0E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5030" y="1747198"/>
            <a:ext cx="6876970" cy="4586885"/>
          </a:xfrm>
          <a:prstGeom prst="rect">
            <a:avLst/>
          </a:prstGeom>
          <a:effectLst>
            <a:softEdge rad="381000"/>
          </a:effectLst>
        </p:spPr>
      </p:pic>
      <p:sp>
        <p:nvSpPr>
          <p:cNvPr id="6146" name="Rectangle 2"/>
          <p:cNvSpPr>
            <a:spLocks noGrp="1" noChangeArrowheads="1"/>
          </p:cNvSpPr>
          <p:nvPr>
            <p:ph type="title"/>
          </p:nvPr>
        </p:nvSpPr>
        <p:spPr/>
        <p:txBody>
          <a:bodyPr/>
          <a:lstStyle/>
          <a:p>
            <a:pPr eaLnBrk="1" hangingPunct="1"/>
            <a:r>
              <a:rPr lang="en-US"/>
              <a:t>Beyond Illusions</a:t>
            </a:r>
          </a:p>
        </p:txBody>
      </p:sp>
      <p:sp>
        <p:nvSpPr>
          <p:cNvPr id="6156" name="Slide Number Placeholder 58"/>
          <p:cNvSpPr>
            <a:spLocks noGrp="1"/>
          </p:cNvSpPr>
          <p:nvPr>
            <p:ph type="sldNum" sz="quarter" idx="4"/>
          </p:nvPr>
        </p:nvSpPr>
        <p:spPr bwMode="auto">
          <a:xfrm>
            <a:off x="11217602" y="6439437"/>
            <a:ext cx="485353" cy="326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4</a:t>
            </a:fld>
            <a:endParaRPr lang="en-US">
              <a:solidFill>
                <a:srgbClr val="000000"/>
              </a:solidFill>
            </a:endParaRPr>
          </a:p>
        </p:txBody>
      </p:sp>
      <p:sp>
        <p:nvSpPr>
          <p:cNvPr id="2" name="Rectangle 3">
            <a:extLst>
              <a:ext uri="{FF2B5EF4-FFF2-40B4-BE49-F238E27FC236}">
                <a16:creationId xmlns:a16="http://schemas.microsoft.com/office/drawing/2014/main" id="{DCDDE540-C53A-BD99-59DB-365B6833FFFF}"/>
              </a:ext>
            </a:extLst>
          </p:cNvPr>
          <p:cNvSpPr>
            <a:spLocks noGrp="1" noChangeArrowheads="1"/>
          </p:cNvSpPr>
          <p:nvPr>
            <p:ph idx="1"/>
          </p:nvPr>
        </p:nvSpPr>
        <p:spPr>
          <a:xfrm>
            <a:off x="593061" y="1053390"/>
            <a:ext cx="10928351" cy="609602"/>
          </a:xfrm>
        </p:spPr>
        <p:txBody>
          <a:bodyPr/>
          <a:lstStyle/>
          <a:p>
            <a:pPr marL="0" indent="0" algn="ctr" eaLnBrk="1" hangingPunct="1">
              <a:buNone/>
            </a:pPr>
            <a:r>
              <a:rPr lang="en-US" b="1" dirty="0">
                <a:latin typeface="Arial" panose="020B0604020202020204" pitchFamily="34" charset="0"/>
                <a:cs typeface="Arial" panose="020B0604020202020204" pitchFamily="34" charset="0"/>
              </a:rPr>
              <a:t>What is the goal of Simulator Design?</a:t>
            </a:r>
          </a:p>
        </p:txBody>
      </p:sp>
      <p:sp>
        <p:nvSpPr>
          <p:cNvPr id="20" name="Rectangle 19">
            <a:extLst>
              <a:ext uri="{FF2B5EF4-FFF2-40B4-BE49-F238E27FC236}">
                <a16:creationId xmlns:a16="http://schemas.microsoft.com/office/drawing/2014/main" id="{17A6626B-525D-EFC0-5CF4-3C84ADA29DBF}"/>
              </a:ext>
            </a:extLst>
          </p:cNvPr>
          <p:cNvSpPr/>
          <p:nvPr/>
        </p:nvSpPr>
        <p:spPr bwMode="auto">
          <a:xfrm>
            <a:off x="0" y="1524000"/>
            <a:ext cx="12191999" cy="609602"/>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1" name="Rectangle 20">
            <a:extLst>
              <a:ext uri="{FF2B5EF4-FFF2-40B4-BE49-F238E27FC236}">
                <a16:creationId xmlns:a16="http://schemas.microsoft.com/office/drawing/2014/main" id="{E589CBDA-5D95-EEDB-A83E-C1D74F59AC85}"/>
              </a:ext>
            </a:extLst>
          </p:cNvPr>
          <p:cNvSpPr/>
          <p:nvPr/>
        </p:nvSpPr>
        <p:spPr bwMode="auto">
          <a:xfrm>
            <a:off x="0" y="5737181"/>
            <a:ext cx="12192000" cy="609602"/>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2" name="Rectangle 21">
            <a:extLst>
              <a:ext uri="{FF2B5EF4-FFF2-40B4-BE49-F238E27FC236}">
                <a16:creationId xmlns:a16="http://schemas.microsoft.com/office/drawing/2014/main" id="{E1B906ED-336B-C84D-997D-F556F00447BC}"/>
              </a:ext>
            </a:extLst>
          </p:cNvPr>
          <p:cNvSpPr/>
          <p:nvPr/>
        </p:nvSpPr>
        <p:spPr bwMode="auto">
          <a:xfrm>
            <a:off x="0" y="1524000"/>
            <a:ext cx="577945" cy="4836191"/>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3" name="Rectangle 22">
            <a:extLst>
              <a:ext uri="{FF2B5EF4-FFF2-40B4-BE49-F238E27FC236}">
                <a16:creationId xmlns:a16="http://schemas.microsoft.com/office/drawing/2014/main" id="{B4AB2D8F-81E6-DEE2-7981-EB3E33886EDF}"/>
              </a:ext>
            </a:extLst>
          </p:cNvPr>
          <p:cNvSpPr/>
          <p:nvPr/>
        </p:nvSpPr>
        <p:spPr bwMode="auto">
          <a:xfrm>
            <a:off x="11617278" y="1358191"/>
            <a:ext cx="577945" cy="4836191"/>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504440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t>Beyond Illusions</a:t>
            </a:r>
          </a:p>
        </p:txBody>
      </p:sp>
      <p:sp>
        <p:nvSpPr>
          <p:cNvPr id="6156" name="Slide Number Placeholder 58"/>
          <p:cNvSpPr>
            <a:spLocks noGrp="1"/>
          </p:cNvSpPr>
          <p:nvPr>
            <p:ph type="sldNum" sz="quarter" idx="4"/>
          </p:nvPr>
        </p:nvSpPr>
        <p:spPr bwMode="auto">
          <a:xfrm>
            <a:off x="11217602" y="6439437"/>
            <a:ext cx="485353" cy="326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5</a:t>
            </a:fld>
            <a:endParaRPr lang="en-US">
              <a:solidFill>
                <a:srgbClr val="000000"/>
              </a:solidFill>
            </a:endParaRPr>
          </a:p>
        </p:txBody>
      </p:sp>
      <p:sp>
        <p:nvSpPr>
          <p:cNvPr id="2" name="Rectangle 3">
            <a:extLst>
              <a:ext uri="{FF2B5EF4-FFF2-40B4-BE49-F238E27FC236}">
                <a16:creationId xmlns:a16="http://schemas.microsoft.com/office/drawing/2014/main" id="{DCDDE540-C53A-BD99-59DB-365B6833FFFF}"/>
              </a:ext>
            </a:extLst>
          </p:cNvPr>
          <p:cNvSpPr>
            <a:spLocks noGrp="1" noChangeArrowheads="1"/>
          </p:cNvSpPr>
          <p:nvPr>
            <p:ph idx="1"/>
          </p:nvPr>
        </p:nvSpPr>
        <p:spPr>
          <a:xfrm>
            <a:off x="6237838" y="2802844"/>
            <a:ext cx="4830901" cy="1252312"/>
          </a:xfrm>
        </p:spPr>
        <p:txBody>
          <a:bodyPr/>
          <a:lstStyle/>
          <a:p>
            <a:pPr marL="0" indent="0" algn="ctr" eaLnBrk="1" hangingPunct="1">
              <a:buNone/>
            </a:pPr>
            <a:r>
              <a:rPr lang="en-US" dirty="0">
                <a:latin typeface="Arial" panose="020B0604020202020204" pitchFamily="34" charset="0"/>
                <a:cs typeface="Arial" panose="020B0604020202020204" pitchFamily="34" charset="0"/>
              </a:rPr>
              <a:t>Transfer only happens between identical elements.</a:t>
            </a:r>
          </a:p>
        </p:txBody>
      </p:sp>
      <p:pic>
        <p:nvPicPr>
          <p:cNvPr id="4" name="Picture 3" descr="A person sitting at a desk&#10;&#10;Description automatically generated">
            <a:extLst>
              <a:ext uri="{FF2B5EF4-FFF2-40B4-BE49-F238E27FC236}">
                <a16:creationId xmlns:a16="http://schemas.microsoft.com/office/drawing/2014/main" id="{7AC707F5-2E74-0E6A-E4D9-CAFE93C47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329" y="841248"/>
            <a:ext cx="3638923" cy="4764547"/>
          </a:xfrm>
          <a:prstGeom prst="rect">
            <a:avLst/>
          </a:prstGeom>
        </p:spPr>
      </p:pic>
      <p:sp>
        <p:nvSpPr>
          <p:cNvPr id="5" name="TextBox 4">
            <a:extLst>
              <a:ext uri="{FF2B5EF4-FFF2-40B4-BE49-F238E27FC236}">
                <a16:creationId xmlns:a16="http://schemas.microsoft.com/office/drawing/2014/main" id="{4B2672F6-14AD-F302-C91A-5EB74D11DBFD}"/>
              </a:ext>
            </a:extLst>
          </p:cNvPr>
          <p:cNvSpPr txBox="1"/>
          <p:nvPr/>
        </p:nvSpPr>
        <p:spPr>
          <a:xfrm>
            <a:off x="1095755" y="5554995"/>
            <a:ext cx="3060071" cy="584775"/>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E.L. Thorndike</a:t>
            </a:r>
          </a:p>
        </p:txBody>
      </p:sp>
    </p:spTree>
    <p:extLst>
      <p:ext uri="{BB962C8B-B14F-4D97-AF65-F5344CB8AC3E}">
        <p14:creationId xmlns:p14="http://schemas.microsoft.com/office/powerpoint/2010/main" val="3910417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t>Beyond Illusions</a:t>
            </a:r>
          </a:p>
        </p:txBody>
      </p:sp>
      <p:sp>
        <p:nvSpPr>
          <p:cNvPr id="6156" name="Slide Number Placeholder 58"/>
          <p:cNvSpPr>
            <a:spLocks noGrp="1"/>
          </p:cNvSpPr>
          <p:nvPr>
            <p:ph type="sldNum" sz="quarter" idx="4"/>
          </p:nvPr>
        </p:nvSpPr>
        <p:spPr bwMode="auto">
          <a:xfrm>
            <a:off x="11217602" y="6439437"/>
            <a:ext cx="485353" cy="326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6</a:t>
            </a:fld>
            <a:endParaRPr lang="en-US">
              <a:solidFill>
                <a:srgbClr val="000000"/>
              </a:solidFill>
            </a:endParaRPr>
          </a:p>
        </p:txBody>
      </p:sp>
      <p:sp>
        <p:nvSpPr>
          <p:cNvPr id="2" name="Rectangle 3">
            <a:extLst>
              <a:ext uri="{FF2B5EF4-FFF2-40B4-BE49-F238E27FC236}">
                <a16:creationId xmlns:a16="http://schemas.microsoft.com/office/drawing/2014/main" id="{DCDDE540-C53A-BD99-59DB-365B6833FFFF}"/>
              </a:ext>
            </a:extLst>
          </p:cNvPr>
          <p:cNvSpPr>
            <a:spLocks noGrp="1" noChangeArrowheads="1"/>
          </p:cNvSpPr>
          <p:nvPr>
            <p:ph idx="1"/>
          </p:nvPr>
        </p:nvSpPr>
        <p:spPr>
          <a:xfrm>
            <a:off x="5433840" y="870059"/>
            <a:ext cx="5902858" cy="4890211"/>
          </a:xfrm>
        </p:spPr>
        <p:txBody>
          <a:bodyPr/>
          <a:lstStyle/>
          <a:p>
            <a:pPr marL="0" indent="0" algn="ctr" eaLnBrk="1" hangingPunct="1">
              <a:lnSpc>
                <a:spcPct val="150000"/>
              </a:lnSpc>
              <a:buNone/>
            </a:pPr>
            <a:r>
              <a:rPr lang="en-US" sz="3600" dirty="0">
                <a:latin typeface="Arial" panose="020B0604020202020204" pitchFamily="34" charset="0"/>
                <a:cs typeface="Arial" panose="020B0604020202020204" pitchFamily="34" charset="0"/>
              </a:rPr>
              <a:t>“</a:t>
            </a:r>
            <a:r>
              <a:rPr lang="en-US" sz="2400" b="0" i="0" u="none" strike="noStrike" dirty="0">
                <a:solidFill>
                  <a:srgbClr val="000000"/>
                </a:solidFill>
                <a:effectLst/>
                <a:latin typeface="Arial" panose="020B0604020202020204" pitchFamily="34" charset="0"/>
                <a:cs typeface="Arial" panose="020B0604020202020204" pitchFamily="34" charset="0"/>
              </a:rPr>
              <a:t>When an error occurs pouring a concrete foundation for a building, undoing and correcting the job becomes much more difficult than doing it right the first time. </a:t>
            </a:r>
            <a:r>
              <a:rPr lang="en-US" sz="2400" b="0" i="0" u="none" strike="noStrike" dirty="0">
                <a:solidFill>
                  <a:srgbClr val="000000"/>
                </a:solidFill>
                <a:effectLst/>
                <a:highlight>
                  <a:srgbClr val="FFFF00"/>
                </a:highlight>
                <a:latin typeface="Arial" panose="020B0604020202020204" pitchFamily="34" charset="0"/>
                <a:cs typeface="Arial" panose="020B0604020202020204" pitchFamily="34" charset="0"/>
              </a:rPr>
              <a:t>Primacy in teaching and learning, what is learned first, often creates a strong, almost unshakable impression </a:t>
            </a:r>
            <a:r>
              <a:rPr lang="en-US" sz="2400" b="0" i="0" u="none" strike="noStrike" dirty="0">
                <a:solidFill>
                  <a:srgbClr val="000000"/>
                </a:solidFill>
                <a:effectLst/>
                <a:latin typeface="Arial" panose="020B0604020202020204" pitchFamily="34" charset="0"/>
                <a:cs typeface="Arial" panose="020B0604020202020204" pitchFamily="34" charset="0"/>
              </a:rPr>
              <a:t>and underlies the reason </a:t>
            </a:r>
            <a:r>
              <a:rPr lang="en-US" sz="2400" b="0" i="0" u="none" strike="noStrike" dirty="0">
                <a:solidFill>
                  <a:srgbClr val="000000"/>
                </a:solidFill>
                <a:effectLst/>
                <a:highlight>
                  <a:srgbClr val="FFFF00"/>
                </a:highlight>
                <a:latin typeface="Arial" panose="020B0604020202020204" pitchFamily="34" charset="0"/>
                <a:cs typeface="Arial" panose="020B0604020202020204" pitchFamily="34" charset="0"/>
              </a:rPr>
              <a:t>an instructor needs to teach correctly the first time.</a:t>
            </a:r>
            <a:r>
              <a:rPr lang="en-US" sz="2400" b="0" i="0" dirty="0">
                <a:solidFill>
                  <a:srgbClr val="000000"/>
                </a:solidFill>
                <a:effectLst/>
                <a:highlight>
                  <a:srgbClr val="FFFF00"/>
                </a:highlight>
                <a:latin typeface="Arial" panose="020B0604020202020204" pitchFamily="34" charset="0"/>
                <a:cs typeface="Arial" panose="020B0604020202020204" pitchFamily="34" charset="0"/>
              </a:rPr>
              <a:t>​”</a:t>
            </a:r>
            <a:endParaRPr lang="en-US" sz="3600" dirty="0">
              <a:highlight>
                <a:srgbClr val="FFFF00"/>
              </a:highlight>
              <a:latin typeface="Arial" panose="020B0604020202020204" pitchFamily="34" charset="0"/>
              <a:cs typeface="Arial" panose="020B0604020202020204" pitchFamily="34" charset="0"/>
            </a:endParaRPr>
          </a:p>
        </p:txBody>
      </p:sp>
      <p:pic>
        <p:nvPicPr>
          <p:cNvPr id="4" name="Picture 3" descr="A book with text on it&#10;&#10;Description automatically generated">
            <a:extLst>
              <a:ext uri="{FF2B5EF4-FFF2-40B4-BE49-F238E27FC236}">
                <a16:creationId xmlns:a16="http://schemas.microsoft.com/office/drawing/2014/main" id="{0BDD606E-F542-F06F-A02D-6A8DA8F2869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063" b="90000" l="1750" r="98500">
                        <a14:foregroundMark x1="11500" y1="5875" x2="167" y2="75938"/>
                        <a14:foregroundMark x1="167" y1="75938" x2="9167" y2="84000"/>
                        <a14:foregroundMark x1="9167" y1="84000" x2="23500" y2="84188"/>
                        <a14:foregroundMark x1="23500" y1="84188" x2="59167" y2="83563"/>
                        <a14:foregroundMark x1="59167" y1="83563" x2="91083" y2="84188"/>
                        <a14:foregroundMark x1="91083" y1="84188" x2="92583" y2="60313"/>
                        <a14:foregroundMark x1="92583" y1="60313" x2="81667" y2="6250"/>
                        <a14:foregroundMark x1="81667" y1="6250" x2="11333" y2="6063"/>
                        <a14:foregroundMark x1="4583" y1="33813" x2="4583" y2="33813"/>
                        <a14:foregroundMark x1="4833" y1="34188" x2="5750" y2="63625"/>
                        <a14:foregroundMark x1="5750" y1="63625" x2="5750" y2="63625"/>
                        <a14:foregroundMark x1="9750" y1="44188" x2="9750" y2="44188"/>
                        <a14:foregroundMark x1="1750" y1="82063" x2="1750" y2="82063"/>
                        <a14:foregroundMark x1="93917" y1="66313" x2="97117" y2="75130"/>
                        <a14:foregroundMark x1="98255" y1="79375" x2="96750" y2="82063"/>
                        <a14:backgroundMark x1="98167" y1="78000" x2="98167" y2="78000"/>
                        <a14:backgroundMark x1="99250" y1="79375" x2="99250" y2="79375"/>
                        <a14:backgroundMark x1="97667" y1="75000" x2="99917" y2="80188"/>
                        <a14:backgroundMark x1="97917" y1="79500" x2="97917" y2="79500"/>
                      </a14:backgroundRemoval>
                    </a14:imgEffect>
                  </a14:imgLayer>
                </a14:imgProps>
              </a:ext>
              <a:ext uri="{28A0092B-C50C-407E-A947-70E740481C1C}">
                <a14:useLocalDpi xmlns:a14="http://schemas.microsoft.com/office/drawing/2010/main" val="0"/>
              </a:ext>
            </a:extLst>
          </a:blip>
          <a:stretch>
            <a:fillRect/>
          </a:stretch>
        </p:blipFill>
        <p:spPr>
          <a:xfrm>
            <a:off x="0" y="870059"/>
            <a:ext cx="4834550" cy="6446066"/>
          </a:xfrm>
          <a:prstGeom prst="rect">
            <a:avLst/>
          </a:prstGeom>
        </p:spPr>
      </p:pic>
    </p:spTree>
    <p:extLst>
      <p:ext uri="{BB962C8B-B14F-4D97-AF65-F5344CB8AC3E}">
        <p14:creationId xmlns:p14="http://schemas.microsoft.com/office/powerpoint/2010/main" val="3011327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t>Beyond Illusions</a:t>
            </a:r>
          </a:p>
        </p:txBody>
      </p:sp>
      <p:sp>
        <p:nvSpPr>
          <p:cNvPr id="6156" name="Slide Number Placeholder 58"/>
          <p:cNvSpPr>
            <a:spLocks noGrp="1"/>
          </p:cNvSpPr>
          <p:nvPr>
            <p:ph type="sldNum" sz="quarter" idx="4"/>
          </p:nvPr>
        </p:nvSpPr>
        <p:spPr bwMode="auto">
          <a:xfrm>
            <a:off x="11217602" y="6439437"/>
            <a:ext cx="485353" cy="326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7</a:t>
            </a:fld>
            <a:endParaRPr lang="en-US">
              <a:solidFill>
                <a:srgbClr val="000000"/>
              </a:solidFill>
            </a:endParaRPr>
          </a:p>
        </p:txBody>
      </p:sp>
      <p:sp>
        <p:nvSpPr>
          <p:cNvPr id="2" name="Rectangle 3">
            <a:extLst>
              <a:ext uri="{FF2B5EF4-FFF2-40B4-BE49-F238E27FC236}">
                <a16:creationId xmlns:a16="http://schemas.microsoft.com/office/drawing/2014/main" id="{DCDDE540-C53A-BD99-59DB-365B6833FFFF}"/>
              </a:ext>
            </a:extLst>
          </p:cNvPr>
          <p:cNvSpPr>
            <a:spLocks noGrp="1" noChangeArrowheads="1"/>
          </p:cNvSpPr>
          <p:nvPr>
            <p:ph idx="1"/>
          </p:nvPr>
        </p:nvSpPr>
        <p:spPr>
          <a:xfrm>
            <a:off x="88901" y="1053389"/>
            <a:ext cx="12014199" cy="4890211"/>
          </a:xfrm>
        </p:spPr>
        <p:txBody>
          <a:bodyPr/>
          <a:lstStyle/>
          <a:p>
            <a:pPr marL="0" indent="0" algn="ctr" eaLnBrk="1" hangingPunct="1">
              <a:buNone/>
            </a:pPr>
            <a:r>
              <a:rPr lang="en-US" b="1" dirty="0">
                <a:latin typeface="Arial" panose="020B0604020202020204" pitchFamily="34" charset="0"/>
                <a:cs typeface="Arial" panose="020B0604020202020204" pitchFamily="34" charset="0"/>
              </a:rPr>
              <a:t>Core Principles of Simulator Design</a:t>
            </a:r>
          </a:p>
          <a:p>
            <a:pPr marL="0" indent="0" algn="ctr" eaLnBrk="1" hangingPunct="1">
              <a:buNone/>
            </a:pPr>
            <a:endParaRPr lang="en-US" dirty="0">
              <a:latin typeface="Arial" panose="020B0604020202020204" pitchFamily="34" charset="0"/>
              <a:cs typeface="Arial" panose="020B0604020202020204" pitchFamily="34" charset="0"/>
            </a:endParaRPr>
          </a:p>
          <a:p>
            <a:pPr marL="0" indent="0" algn="ctr" eaLnBrk="1" hangingPunct="1">
              <a:buNone/>
            </a:pPr>
            <a:endParaRPr lang="en-US" dirty="0">
              <a:latin typeface="Arial" panose="020B0604020202020204" pitchFamily="34" charset="0"/>
              <a:cs typeface="Arial" panose="020B0604020202020204" pitchFamily="34" charset="0"/>
            </a:endParaRPr>
          </a:p>
          <a:p>
            <a:pPr marL="0" indent="0" algn="ctr" eaLnBrk="1" hangingPunct="1">
              <a:buNone/>
            </a:pPr>
            <a:r>
              <a:rPr lang="en-US" dirty="0">
                <a:latin typeface="Arial" panose="020B0604020202020204" pitchFamily="34" charset="0"/>
                <a:cs typeface="Arial" panose="020B0604020202020204" pitchFamily="34" charset="0"/>
              </a:rPr>
              <a:t>Physical Replication = Training Effectiveness</a:t>
            </a:r>
            <a:r>
              <a:rPr lang="en-US" dirty="0">
                <a:solidFill>
                  <a:schemeClr val="bg1"/>
                </a:solidFill>
                <a:latin typeface="Arial" panose="020B0604020202020204" pitchFamily="34" charset="0"/>
                <a:cs typeface="Arial" panose="020B0604020202020204" pitchFamily="34" charset="0"/>
              </a:rPr>
              <a:t> </a:t>
            </a:r>
            <a:r>
              <a:rPr lang="en-US" dirty="0">
                <a:noFill/>
                <a:latin typeface="Arial" panose="020B0604020202020204" pitchFamily="34" charset="0"/>
                <a:cs typeface="Arial" panose="020B0604020202020204" pitchFamily="34" charset="0"/>
              </a:rPr>
              <a:t>= High Cost</a:t>
            </a:r>
          </a:p>
          <a:p>
            <a:pPr marL="0" indent="0" algn="ctr" eaLnBrk="1" hangingPunct="1">
              <a:buNone/>
            </a:pPr>
            <a:endParaRPr lang="en-US" dirty="0">
              <a:latin typeface="Arial" panose="020B0604020202020204" pitchFamily="34" charset="0"/>
              <a:cs typeface="Arial" panose="020B0604020202020204" pitchFamily="34" charset="0"/>
            </a:endParaRPr>
          </a:p>
          <a:p>
            <a:pPr marL="0" indent="0" algn="ctr" eaLnBrk="1" hangingPunct="1">
              <a:buNone/>
            </a:pPr>
            <a:r>
              <a:rPr lang="en-US" dirty="0">
                <a:latin typeface="Arial" panose="020B0604020202020204" pitchFamily="34" charset="0"/>
                <a:cs typeface="Arial" panose="020B0604020202020204" pitchFamily="34" charset="0"/>
              </a:rPr>
              <a:t>First Instruction Must Be Correct  = No Negative Transfer</a:t>
            </a:r>
            <a:r>
              <a:rPr lang="en-US" dirty="0">
                <a:solidFill>
                  <a:schemeClr val="bg1"/>
                </a:solidFill>
                <a:latin typeface="Arial" panose="020B0604020202020204" pitchFamily="34" charset="0"/>
                <a:cs typeface="Arial" panose="020B0604020202020204" pitchFamily="34" charset="0"/>
              </a:rPr>
              <a:t> </a:t>
            </a:r>
            <a:r>
              <a:rPr lang="en-US" dirty="0">
                <a:noFill/>
                <a:latin typeface="Arial" panose="020B0604020202020204" pitchFamily="34" charset="0"/>
                <a:cs typeface="Arial" panose="020B0604020202020204" pitchFamily="34" charset="0"/>
              </a:rPr>
              <a:t>= Limited Value</a:t>
            </a:r>
          </a:p>
        </p:txBody>
      </p:sp>
      <p:sp>
        <p:nvSpPr>
          <p:cNvPr id="3" name="Rectangle 3">
            <a:extLst>
              <a:ext uri="{FF2B5EF4-FFF2-40B4-BE49-F238E27FC236}">
                <a16:creationId xmlns:a16="http://schemas.microsoft.com/office/drawing/2014/main" id="{5B9D065A-5E7D-0D0C-7354-4535FABAFB55}"/>
              </a:ext>
            </a:extLst>
          </p:cNvPr>
          <p:cNvSpPr txBox="1">
            <a:spLocks noChangeArrowheads="1"/>
          </p:cNvSpPr>
          <p:nvPr/>
        </p:nvSpPr>
        <p:spPr bwMode="auto">
          <a:xfrm>
            <a:off x="8614011" y="2595143"/>
            <a:ext cx="2158337" cy="4909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buFont typeface="Wingdings" charset="2"/>
              <a:buNone/>
            </a:pPr>
            <a:r>
              <a:rPr lang="en-US" kern="0" dirty="0">
                <a:solidFill>
                  <a:srgbClr val="C00000"/>
                </a:solidFill>
                <a:latin typeface="Arial" panose="020B0604020202020204" pitchFamily="34" charset="0"/>
                <a:cs typeface="Arial" panose="020B0604020202020204" pitchFamily="34" charset="0"/>
              </a:rPr>
              <a:t>= High Cost</a:t>
            </a:r>
          </a:p>
        </p:txBody>
      </p:sp>
      <p:sp>
        <p:nvSpPr>
          <p:cNvPr id="4" name="Rectangle 3">
            <a:extLst>
              <a:ext uri="{FF2B5EF4-FFF2-40B4-BE49-F238E27FC236}">
                <a16:creationId xmlns:a16="http://schemas.microsoft.com/office/drawing/2014/main" id="{64ADDCDD-5E35-825F-CD2A-13D3F13E140F}"/>
              </a:ext>
            </a:extLst>
          </p:cNvPr>
          <p:cNvSpPr txBox="1">
            <a:spLocks noChangeArrowheads="1"/>
          </p:cNvSpPr>
          <p:nvPr/>
        </p:nvSpPr>
        <p:spPr bwMode="auto">
          <a:xfrm>
            <a:off x="9283700" y="3609974"/>
            <a:ext cx="2723487" cy="5905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buFont typeface="Wingdings" charset="2"/>
              <a:buNone/>
            </a:pPr>
            <a:r>
              <a:rPr lang="en-US" kern="0" dirty="0">
                <a:solidFill>
                  <a:srgbClr val="C00000"/>
                </a:solidFill>
                <a:latin typeface="Arial" panose="020B0604020202020204" pitchFamily="34" charset="0"/>
                <a:cs typeface="Arial" panose="020B0604020202020204" pitchFamily="34" charset="0"/>
              </a:rPr>
              <a:t>= Limited Value</a:t>
            </a:r>
          </a:p>
        </p:txBody>
      </p:sp>
    </p:spTree>
    <p:extLst>
      <p:ext uri="{BB962C8B-B14F-4D97-AF65-F5344CB8AC3E}">
        <p14:creationId xmlns:p14="http://schemas.microsoft.com/office/powerpoint/2010/main" val="226905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t>Beyond Illusions</a:t>
            </a:r>
          </a:p>
        </p:txBody>
      </p:sp>
      <p:sp>
        <p:nvSpPr>
          <p:cNvPr id="6156" name="Slide Number Placeholder 58"/>
          <p:cNvSpPr>
            <a:spLocks noGrp="1"/>
          </p:cNvSpPr>
          <p:nvPr>
            <p:ph type="sldNum" sz="quarter" idx="4"/>
          </p:nvPr>
        </p:nvSpPr>
        <p:spPr bwMode="auto">
          <a:xfrm>
            <a:off x="11217602" y="6439437"/>
            <a:ext cx="485353" cy="326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8</a:t>
            </a:fld>
            <a:endParaRPr lang="en-US">
              <a:solidFill>
                <a:srgbClr val="000000"/>
              </a:solidFill>
            </a:endParaRPr>
          </a:p>
        </p:txBody>
      </p:sp>
      <p:grpSp>
        <p:nvGrpSpPr>
          <p:cNvPr id="42" name="Group 41">
            <a:extLst>
              <a:ext uri="{FF2B5EF4-FFF2-40B4-BE49-F238E27FC236}">
                <a16:creationId xmlns:a16="http://schemas.microsoft.com/office/drawing/2014/main" id="{120CCE95-4FDA-00CD-D157-D4A46A79C789}"/>
              </a:ext>
            </a:extLst>
          </p:cNvPr>
          <p:cNvGrpSpPr/>
          <p:nvPr/>
        </p:nvGrpSpPr>
        <p:grpSpPr>
          <a:xfrm>
            <a:off x="616266" y="884791"/>
            <a:ext cx="3657600" cy="5538309"/>
            <a:chOff x="616266" y="884791"/>
            <a:chExt cx="3657600" cy="5538309"/>
          </a:xfrm>
        </p:grpSpPr>
        <p:grpSp>
          <p:nvGrpSpPr>
            <p:cNvPr id="33" name="Group 32">
              <a:extLst>
                <a:ext uri="{FF2B5EF4-FFF2-40B4-BE49-F238E27FC236}">
                  <a16:creationId xmlns:a16="http://schemas.microsoft.com/office/drawing/2014/main" id="{585BE3A2-F230-AEFF-8AD0-0CC66C6766C4}"/>
                </a:ext>
              </a:extLst>
            </p:cNvPr>
            <p:cNvGrpSpPr/>
            <p:nvPr/>
          </p:nvGrpSpPr>
          <p:grpSpPr>
            <a:xfrm>
              <a:off x="616266" y="884791"/>
              <a:ext cx="3657600" cy="5538309"/>
              <a:chOff x="66617" y="884791"/>
              <a:chExt cx="3657600" cy="5538309"/>
            </a:xfrm>
          </p:grpSpPr>
          <p:pic>
            <p:nvPicPr>
              <p:cNvPr id="18" name="Picture 17" descr="A large machine in a room&#10;&#10;Description automatically generated">
                <a:extLst>
                  <a:ext uri="{FF2B5EF4-FFF2-40B4-BE49-F238E27FC236}">
                    <a16:creationId xmlns:a16="http://schemas.microsoft.com/office/drawing/2014/main" id="{406614DF-0EEF-4021-5F00-B0F4B83085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17" y="3679900"/>
                <a:ext cx="3657600" cy="2743200"/>
              </a:xfrm>
              <a:prstGeom prst="rect">
                <a:avLst/>
              </a:prstGeom>
            </p:spPr>
          </p:pic>
          <p:pic>
            <p:nvPicPr>
              <p:cNvPr id="20" name="Picture 19" descr="A machine in a room&#10;&#10;Description automatically generated">
                <a:extLst>
                  <a:ext uri="{FF2B5EF4-FFF2-40B4-BE49-F238E27FC236}">
                    <a16:creationId xmlns:a16="http://schemas.microsoft.com/office/drawing/2014/main" id="{9EB593B5-A006-77B3-E299-8F8C7E2DCF91}"/>
                  </a:ext>
                </a:extLst>
              </p:cNvPr>
              <p:cNvPicPr>
                <a:picLocks noChangeAspect="1"/>
              </p:cNvPicPr>
              <p:nvPr/>
            </p:nvPicPr>
            <p:blipFill>
              <a:blip r:embed="rId4" cstate="print">
                <a:extLst>
                  <a:ext uri="{28A0092B-C50C-407E-A947-70E740481C1C}">
                    <a14:useLocalDpi xmlns:a14="http://schemas.microsoft.com/office/drawing/2010/main" val="0"/>
                  </a:ext>
                </a:extLst>
              </a:blip>
              <a:srcRect l="22423"/>
              <a:stretch/>
            </p:blipFill>
            <p:spPr>
              <a:xfrm rot="5400000">
                <a:off x="523817" y="930358"/>
                <a:ext cx="2743200" cy="2652065"/>
              </a:xfrm>
              <a:prstGeom prst="rect">
                <a:avLst/>
              </a:prstGeom>
            </p:spPr>
          </p:pic>
        </p:grpSp>
        <p:sp>
          <p:nvSpPr>
            <p:cNvPr id="37" name="Rectangle 36">
              <a:extLst>
                <a:ext uri="{FF2B5EF4-FFF2-40B4-BE49-F238E27FC236}">
                  <a16:creationId xmlns:a16="http://schemas.microsoft.com/office/drawing/2014/main" id="{FC4939B3-1B69-9E92-CE65-7C1A989A3247}"/>
                </a:ext>
              </a:extLst>
            </p:cNvPr>
            <p:cNvSpPr/>
            <p:nvPr/>
          </p:nvSpPr>
          <p:spPr bwMode="auto">
            <a:xfrm>
              <a:off x="935580" y="3429000"/>
              <a:ext cx="3018972" cy="547914"/>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UTD = $1.2 Million</a:t>
              </a:r>
            </a:p>
          </p:txBody>
        </p:sp>
      </p:grpSp>
      <p:grpSp>
        <p:nvGrpSpPr>
          <p:cNvPr id="43" name="Group 42">
            <a:extLst>
              <a:ext uri="{FF2B5EF4-FFF2-40B4-BE49-F238E27FC236}">
                <a16:creationId xmlns:a16="http://schemas.microsoft.com/office/drawing/2014/main" id="{90FCB709-21DF-4C4D-CDA3-0ED2598A7842}"/>
              </a:ext>
            </a:extLst>
          </p:cNvPr>
          <p:cNvGrpSpPr/>
          <p:nvPr/>
        </p:nvGrpSpPr>
        <p:grpSpPr>
          <a:xfrm>
            <a:off x="5238732" y="884791"/>
            <a:ext cx="3657600" cy="5538309"/>
            <a:chOff x="5238732" y="884791"/>
            <a:chExt cx="3657600" cy="5538309"/>
          </a:xfrm>
        </p:grpSpPr>
        <p:grpSp>
          <p:nvGrpSpPr>
            <p:cNvPr id="34" name="Group 33">
              <a:extLst>
                <a:ext uri="{FF2B5EF4-FFF2-40B4-BE49-F238E27FC236}">
                  <a16:creationId xmlns:a16="http://schemas.microsoft.com/office/drawing/2014/main" id="{0EB984AF-18ED-604C-A2B1-B9D7E795E909}"/>
                </a:ext>
              </a:extLst>
            </p:cNvPr>
            <p:cNvGrpSpPr/>
            <p:nvPr/>
          </p:nvGrpSpPr>
          <p:grpSpPr>
            <a:xfrm>
              <a:off x="5238732" y="884791"/>
              <a:ext cx="3657600" cy="5538309"/>
              <a:chOff x="4689083" y="884791"/>
              <a:chExt cx="3657600" cy="5538309"/>
            </a:xfrm>
          </p:grpSpPr>
          <p:pic>
            <p:nvPicPr>
              <p:cNvPr id="7" name="Picture 6" descr="A machine with a screen in the background&#10;&#10;Description automatically generated">
                <a:extLst>
                  <a:ext uri="{FF2B5EF4-FFF2-40B4-BE49-F238E27FC236}">
                    <a16:creationId xmlns:a16="http://schemas.microsoft.com/office/drawing/2014/main" id="{057F205C-E33A-97A8-34D2-9BB0506A2FBD}"/>
                  </a:ext>
                </a:extLst>
              </p:cNvPr>
              <p:cNvPicPr>
                <a:picLocks noChangeAspect="1"/>
              </p:cNvPicPr>
              <p:nvPr/>
            </p:nvPicPr>
            <p:blipFill>
              <a:blip r:embed="rId5" cstate="print">
                <a:extLst>
                  <a:ext uri="{28A0092B-C50C-407E-A947-70E740481C1C}">
                    <a14:useLocalDpi xmlns:a14="http://schemas.microsoft.com/office/drawing/2010/main" val="0"/>
                  </a:ext>
                </a:extLst>
              </a:blip>
              <a:srcRect l="18583"/>
              <a:stretch/>
            </p:blipFill>
            <p:spPr>
              <a:xfrm rot="5400000">
                <a:off x="5146283" y="992901"/>
                <a:ext cx="2743200" cy="2526979"/>
              </a:xfrm>
              <a:prstGeom prst="rect">
                <a:avLst/>
              </a:prstGeom>
            </p:spPr>
          </p:pic>
          <p:pic>
            <p:nvPicPr>
              <p:cNvPr id="11" name="Picture 10" descr="A room with a window and a sink&#10;&#10;Description automatically generated with medium confidence">
                <a:extLst>
                  <a:ext uri="{FF2B5EF4-FFF2-40B4-BE49-F238E27FC236}">
                    <a16:creationId xmlns:a16="http://schemas.microsoft.com/office/drawing/2014/main" id="{3AD86EE0-5FB8-4D71-F14E-81A2EBF03E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9083" y="3679900"/>
                <a:ext cx="3657600" cy="2743200"/>
              </a:xfrm>
              <a:prstGeom prst="rect">
                <a:avLst/>
              </a:prstGeom>
            </p:spPr>
          </p:pic>
        </p:grpSp>
        <p:sp>
          <p:nvSpPr>
            <p:cNvPr id="38" name="Rectangle 37">
              <a:extLst>
                <a:ext uri="{FF2B5EF4-FFF2-40B4-BE49-F238E27FC236}">
                  <a16:creationId xmlns:a16="http://schemas.microsoft.com/office/drawing/2014/main" id="{1773BE4C-F887-E9A4-E24A-11AE11260658}"/>
                </a:ext>
              </a:extLst>
            </p:cNvPr>
            <p:cNvSpPr/>
            <p:nvPr/>
          </p:nvSpPr>
          <p:spPr bwMode="auto">
            <a:xfrm>
              <a:off x="5558046" y="3429000"/>
              <a:ext cx="3018972" cy="547914"/>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IFT = $1.6 Million</a:t>
              </a:r>
            </a:p>
          </p:txBody>
        </p:sp>
      </p:grpSp>
      <p:grpSp>
        <p:nvGrpSpPr>
          <p:cNvPr id="44" name="Group 43">
            <a:extLst>
              <a:ext uri="{FF2B5EF4-FFF2-40B4-BE49-F238E27FC236}">
                <a16:creationId xmlns:a16="http://schemas.microsoft.com/office/drawing/2014/main" id="{ADD8FCE8-DC60-E04A-BEB7-B20D9F578127}"/>
              </a:ext>
            </a:extLst>
          </p:cNvPr>
          <p:cNvGrpSpPr/>
          <p:nvPr/>
        </p:nvGrpSpPr>
        <p:grpSpPr>
          <a:xfrm>
            <a:off x="9055242" y="884790"/>
            <a:ext cx="3018972" cy="5538310"/>
            <a:chOff x="9055242" y="884790"/>
            <a:chExt cx="3018972" cy="5538310"/>
          </a:xfrm>
        </p:grpSpPr>
        <p:grpSp>
          <p:nvGrpSpPr>
            <p:cNvPr id="35" name="Group 34">
              <a:extLst>
                <a:ext uri="{FF2B5EF4-FFF2-40B4-BE49-F238E27FC236}">
                  <a16:creationId xmlns:a16="http://schemas.microsoft.com/office/drawing/2014/main" id="{77AF91CC-766E-E78A-2778-51B1351EC4FA}"/>
                </a:ext>
              </a:extLst>
            </p:cNvPr>
            <p:cNvGrpSpPr/>
            <p:nvPr/>
          </p:nvGrpSpPr>
          <p:grpSpPr>
            <a:xfrm>
              <a:off x="9536028" y="884790"/>
              <a:ext cx="2057400" cy="5538310"/>
              <a:chOff x="8968686" y="884790"/>
              <a:chExt cx="2057400" cy="5538310"/>
            </a:xfrm>
          </p:grpSpPr>
          <p:pic>
            <p:nvPicPr>
              <p:cNvPr id="30" name="Picture 29" descr="A room with a metal cart&#10;&#10;Description automatically generated with medium confidence">
                <a:extLst>
                  <a:ext uri="{FF2B5EF4-FFF2-40B4-BE49-F238E27FC236}">
                    <a16:creationId xmlns:a16="http://schemas.microsoft.com/office/drawing/2014/main" id="{FA5306B4-452E-5EC9-96A6-40C2D8923F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625786" y="4022800"/>
                <a:ext cx="2743200" cy="2057400"/>
              </a:xfrm>
              <a:prstGeom prst="rect">
                <a:avLst/>
              </a:prstGeom>
            </p:spPr>
          </p:pic>
          <p:pic>
            <p:nvPicPr>
              <p:cNvPr id="32" name="Picture 31" descr="A cockpit of a plane&#10;&#10;Description automatically generated">
                <a:extLst>
                  <a:ext uri="{FF2B5EF4-FFF2-40B4-BE49-F238E27FC236}">
                    <a16:creationId xmlns:a16="http://schemas.microsoft.com/office/drawing/2014/main" id="{8430ADC1-AF15-F9F1-33EC-49E84CFD91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8625786" y="1227690"/>
                <a:ext cx="2743200" cy="2057400"/>
              </a:xfrm>
              <a:prstGeom prst="rect">
                <a:avLst/>
              </a:prstGeom>
            </p:spPr>
          </p:pic>
        </p:grpSp>
        <p:sp>
          <p:nvSpPr>
            <p:cNvPr id="39" name="Rectangle 38">
              <a:extLst>
                <a:ext uri="{FF2B5EF4-FFF2-40B4-BE49-F238E27FC236}">
                  <a16:creationId xmlns:a16="http://schemas.microsoft.com/office/drawing/2014/main" id="{C7BFD637-3018-08E8-59FA-E51F6CB58D8B}"/>
                </a:ext>
              </a:extLst>
            </p:cNvPr>
            <p:cNvSpPr/>
            <p:nvPr/>
          </p:nvSpPr>
          <p:spPr bwMode="auto">
            <a:xfrm>
              <a:off x="9055242" y="3429000"/>
              <a:ext cx="3018972" cy="547914"/>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latin typeface="Arial" panose="020B0604020202020204" pitchFamily="34" charset="0"/>
                  <a:cs typeface="Arial" panose="020B0604020202020204" pitchFamily="34" charset="0"/>
                </a:rPr>
                <a:t>OFT</a:t>
              </a:r>
              <a:r>
                <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 $3.8 Million</a:t>
              </a:r>
            </a:p>
          </p:txBody>
        </p:sp>
      </p:grpSp>
      <p:grpSp>
        <p:nvGrpSpPr>
          <p:cNvPr id="2" name="Group 1">
            <a:extLst>
              <a:ext uri="{FF2B5EF4-FFF2-40B4-BE49-F238E27FC236}">
                <a16:creationId xmlns:a16="http://schemas.microsoft.com/office/drawing/2014/main" id="{FECA9771-7637-E911-D55A-8E7576D42D93}"/>
              </a:ext>
            </a:extLst>
          </p:cNvPr>
          <p:cNvGrpSpPr/>
          <p:nvPr/>
        </p:nvGrpSpPr>
        <p:grpSpPr>
          <a:xfrm>
            <a:off x="1925920" y="1734619"/>
            <a:ext cx="8340160" cy="3820562"/>
            <a:chOff x="1925920" y="2152648"/>
            <a:chExt cx="8340160" cy="3820562"/>
          </a:xfrm>
        </p:grpSpPr>
        <p:pic>
          <p:nvPicPr>
            <p:cNvPr id="1026" name="Picture 2">
              <a:extLst>
                <a:ext uri="{FF2B5EF4-FFF2-40B4-BE49-F238E27FC236}">
                  <a16:creationId xmlns:a16="http://schemas.microsoft.com/office/drawing/2014/main" id="{695FDB87-A97F-3C4C-2E49-5BA26F25005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058" t="38654" r="14132" b="7250"/>
            <a:stretch/>
          </p:blipFill>
          <p:spPr bwMode="auto">
            <a:xfrm>
              <a:off x="1925920" y="2152648"/>
              <a:ext cx="8340160" cy="3820562"/>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2D5222E5-46FA-5259-D7FC-F57261E4F911}"/>
                </a:ext>
              </a:extLst>
            </p:cNvPr>
            <p:cNvSpPr/>
            <p:nvPr/>
          </p:nvSpPr>
          <p:spPr bwMode="auto">
            <a:xfrm>
              <a:off x="4586514" y="2353384"/>
              <a:ext cx="3018972" cy="547914"/>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latin typeface="Arial" panose="020B0604020202020204" pitchFamily="34" charset="0"/>
                  <a:cs typeface="Arial" panose="020B0604020202020204" pitchFamily="34" charset="0"/>
                </a:rPr>
                <a:t>T-6A</a:t>
              </a:r>
              <a:r>
                <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 $5 Million</a:t>
              </a:r>
            </a:p>
          </p:txBody>
        </p:sp>
      </p:grpSp>
    </p:spTree>
    <p:extLst>
      <p:ext uri="{BB962C8B-B14F-4D97-AF65-F5344CB8AC3E}">
        <p14:creationId xmlns:p14="http://schemas.microsoft.com/office/powerpoint/2010/main" val="247427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t>Beyond Illusions</a:t>
            </a:r>
          </a:p>
        </p:txBody>
      </p:sp>
      <p:sp>
        <p:nvSpPr>
          <p:cNvPr id="6156" name="Slide Number Placeholder 58"/>
          <p:cNvSpPr>
            <a:spLocks noGrp="1"/>
          </p:cNvSpPr>
          <p:nvPr>
            <p:ph type="sldNum" sz="quarter" idx="4"/>
          </p:nvPr>
        </p:nvSpPr>
        <p:spPr bwMode="auto">
          <a:xfrm>
            <a:off x="11217602" y="6439437"/>
            <a:ext cx="485353" cy="326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9</a:t>
            </a:fld>
            <a:endParaRPr lang="en-US">
              <a:solidFill>
                <a:srgbClr val="000000"/>
              </a:solidFill>
            </a:endParaRPr>
          </a:p>
        </p:txBody>
      </p:sp>
      <p:grpSp>
        <p:nvGrpSpPr>
          <p:cNvPr id="4" name="Group 3">
            <a:extLst>
              <a:ext uri="{FF2B5EF4-FFF2-40B4-BE49-F238E27FC236}">
                <a16:creationId xmlns:a16="http://schemas.microsoft.com/office/drawing/2014/main" id="{3D4DDAB3-57D3-E2C3-6154-DD547AA1512B}"/>
              </a:ext>
            </a:extLst>
          </p:cNvPr>
          <p:cNvGrpSpPr/>
          <p:nvPr/>
        </p:nvGrpSpPr>
        <p:grpSpPr>
          <a:xfrm>
            <a:off x="3524250" y="1118823"/>
            <a:ext cx="5143500" cy="5646801"/>
            <a:chOff x="2905125" y="1118823"/>
            <a:chExt cx="5143500" cy="5646801"/>
          </a:xfrm>
        </p:grpSpPr>
        <p:pic>
          <p:nvPicPr>
            <p:cNvPr id="3" name="Picture 2">
              <a:extLst>
                <a:ext uri="{FF2B5EF4-FFF2-40B4-BE49-F238E27FC236}">
                  <a16:creationId xmlns:a16="http://schemas.microsoft.com/office/drawing/2014/main" id="{E69B4637-FCFD-1DAC-F02E-9CB8D598977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698" b="93088" l="2426" r="79806">
                          <a14:foregroundMark x1="6095" y1="42239" x2="6822" y2="24737"/>
                          <a14:foregroundMark x1="6822" y1="24737" x2="5518" y2="10671"/>
                          <a14:foregroundMark x1="5518" y1="10671" x2="16161" y2="6831"/>
                          <a14:foregroundMark x1="16161" y1="6831" x2="23317" y2="7761"/>
                          <a14:foregroundMark x1="4851" y1="34802" x2="3244" y2="7761"/>
                          <a14:foregroundMark x1="3244" y1="7761" x2="5943" y2="4446"/>
                          <a14:foregroundMark x1="4639" y1="35166" x2="5306" y2="42118"/>
                          <a14:foregroundMark x1="4002" y1="27486" x2="3396" y2="18108"/>
                          <a14:foregroundMark x1="3396" y1="18108" x2="3366" y2="18027"/>
                          <a14:foregroundMark x1="2426" y1="1738" x2="2971" y2="5416"/>
                          <a14:foregroundMark x1="22136" y1="46915" x2="12765" y2="46524"/>
                          <a14:foregroundMark x1="26956" y1="35044" x2="28805" y2="20736"/>
                          <a14:foregroundMark x1="29472" y1="23080" x2="28532" y2="31407"/>
                          <a14:foregroundMark x1="32838" y1="34317" x2="34233" y2="37146"/>
                          <a14:foregroundMark x1="34203" y1="33104" x2="34748" y2="28335"/>
                          <a14:foregroundMark x1="35021" y1="38440" x2="36962" y2="29386"/>
                          <a14:foregroundMark x1="35961" y1="39693" x2="38235" y2="27809"/>
                          <a14:foregroundMark x1="38235" y1="27809" x2="37326" y2="36055"/>
                          <a14:foregroundMark x1="34051" y1="42118" x2="28260" y2="38157"/>
                          <a14:foregroundMark x1="28351" y1="40057" x2="33323" y2="42158"/>
                          <a14:foregroundMark x1="28866" y1="40016" x2="33323" y2="42118"/>
                          <a14:foregroundMark x1="30988" y1="41714" x2="33596" y2="42239"/>
                          <a14:foregroundMark x1="31656" y1="42158" x2="33323" y2="42401"/>
                          <a14:foregroundMark x1="28029" y1="38076" x2="27926" y2="36742"/>
                          <a14:foregroundMark x1="28169" y1="39895" x2="28029" y2="38076"/>
                          <a14:foregroundMark x1="27892" y1="38076" x2="27744" y2="36540"/>
                          <a14:foregroundMark x1="28078" y1="40016" x2="27892" y2="38076"/>
                          <a14:foregroundMark x1="28593" y1="39572" x2="28593" y2="39572"/>
                          <a14:foregroundMark x1="29290" y1="39733" x2="28078" y2="37955"/>
                          <a14:foregroundMark x1="28957" y1="39612" x2="29563" y2="40501"/>
                          <a14:foregroundMark x1="28138" y1="39733" x2="28169" y2="37672"/>
                          <a14:foregroundMark x1="28320" y1="38844" x2="28138" y2="37268"/>
                          <a14:foregroundMark x1="25702" y1="46321" x2="26925" y2="37025"/>
                          <a14:foregroundMark x1="28532" y1="39369" x2="28775" y2="40137"/>
                          <a14:foregroundMark x1="28138" y1="39248" x2="28138" y2="39248"/>
                          <a14:foregroundMark x1="28260" y1="39127" x2="28260" y2="39127"/>
                          <a14:foregroundMark x1="28320" y1="39248" x2="28320" y2="39248"/>
                          <a14:foregroundMark x1="11128" y1="3476" x2="30170" y2="9054"/>
                          <a14:foregroundMark x1="30200" y1="16532" x2="45603" y2="18068"/>
                          <a14:foregroundMark x1="45603" y1="18068" x2="37871" y2="22312"/>
                          <a14:foregroundMark x1="37871" y1="22312" x2="31170" y2="19523"/>
                          <a14:foregroundMark x1="31170" y1="19523" x2="29381" y2="16896"/>
                          <a14:foregroundMark x1="29836" y1="14309" x2="30291" y2="9014"/>
                          <a14:foregroundMark x1="47483" y1="22595" x2="55609" y2="28941"/>
                          <a14:foregroundMark x1="55609" y1="28941" x2="49060" y2="22514"/>
                          <a14:foregroundMark x1="49060" y1="22514" x2="47908" y2="24333"/>
                          <a14:foregroundMark x1="45634" y1="30760" x2="51486" y2="43694"/>
                          <a14:foregroundMark x1="51486" y1="43694" x2="47938" y2="30881"/>
                          <a14:foregroundMark x1="47938" y1="30881" x2="53699" y2="43290"/>
                          <a14:foregroundMark x1="53699" y1="43290" x2="52274" y2="32700"/>
                          <a14:foregroundMark x1="52274" y1="32700" x2="46149" y2="30598"/>
                          <a14:foregroundMark x1="72650" y1="46281" x2="59703" y2="20776"/>
                          <a14:foregroundMark x1="59703" y1="20776" x2="54700" y2="29143"/>
                          <a14:foregroundMark x1="54245" y1="30598" x2="54245" y2="30598"/>
                          <a14:foregroundMark x1="79988" y1="62409" x2="71831" y2="45028"/>
                          <a14:foregroundMark x1="71831" y1="45028" x2="66768" y2="53436"/>
                          <a14:foregroundMark x1="66768" y1="53436" x2="70982" y2="64228"/>
                          <a14:foregroundMark x1="70982" y1="64228" x2="79290" y2="64228"/>
                          <a14:foregroundMark x1="79290" y1="64228" x2="79836" y2="62975"/>
                          <a14:foregroundMark x1="58369" y1="82458" x2="65161" y2="80234"/>
                          <a14:foregroundMark x1="65161" y1="80234" x2="71286" y2="72393"/>
                          <a14:foregroundMark x1="71286" y1="72393" x2="61249" y2="75586"/>
                          <a14:foregroundMark x1="61249" y1="75586" x2="58308" y2="82175"/>
                          <a14:foregroundMark x1="68314" y1="66411" x2="57459" y2="68957"/>
                          <a14:foregroundMark x1="57459" y1="68957" x2="64099" y2="64511"/>
                          <a14:foregroundMark x1="64099" y1="64511" x2="63736" y2="62449"/>
                          <a14:foregroundMark x1="59733" y1="18634" x2="59733" y2="18634"/>
                          <a14:foregroundMark x1="53275" y1="77526" x2="55215" y2="67381"/>
                          <a14:foregroundMark x1="55215" y1="67381" x2="53457" y2="77486"/>
                          <a14:foregroundMark x1="47999" y1="76314" x2="55640" y2="66249"/>
                          <a14:foregroundMark x1="55640" y1="66249" x2="48908" y2="73080"/>
                          <a14:foregroundMark x1="48908" y1="73080" x2="48211" y2="76556"/>
                          <a14:foregroundMark x1="34021" y1="90178" x2="40722" y2="86257"/>
                          <a14:foregroundMark x1="40722" y1="86257" x2="46028" y2="78941"/>
                          <a14:foregroundMark x1="46028" y1="78941" x2="46089" y2="68836"/>
                          <a14:foregroundMark x1="46089" y1="68836" x2="34142" y2="72757"/>
                          <a14:foregroundMark x1="34142" y1="72757" x2="25500" y2="91593"/>
                          <a14:foregroundMark x1="14433" y1="93411" x2="21498" y2="92765"/>
                          <a14:foregroundMark x1="21498" y1="92765" x2="14554" y2="93088"/>
                          <a14:foregroundMark x1="14827" y1="91956" x2="19193" y2="84681"/>
                          <a14:foregroundMark x1="19193" y1="84681" x2="27259" y2="83104"/>
                          <a14:foregroundMark x1="27259" y1="83104" x2="22589" y2="90178"/>
                          <a14:foregroundMark x1="22589" y1="90178" x2="14979" y2="91269"/>
                          <a14:foregroundMark x1="14979" y1="91269" x2="14554" y2="91673"/>
                          <a14:foregroundMark x1="28320" y1="72150" x2="33990" y2="66815"/>
                          <a14:foregroundMark x1="33990" y1="66815" x2="30685" y2="75182"/>
                          <a14:foregroundMark x1="30685" y1="75182" x2="28169" y2="72716"/>
                          <a14:foregroundMark x1="35992" y1="60994" x2="35961" y2="58933"/>
                          <a14:foregroundMark x1="35810" y1="60671" x2="35810" y2="60671"/>
                          <a14:foregroundMark x1="35021" y1="46524" x2="40904" y2="46807"/>
                          <a14:foregroundMark x1="34657" y1="47332" x2="34657" y2="47332"/>
                          <a14:foregroundMark x1="36841" y1="47979" x2="36841" y2="47979"/>
                          <a14:foregroundMark x1="45300" y1="49434" x2="39569" y2="55821"/>
                          <a14:foregroundMark x1="39569" y1="55821" x2="44572" y2="50243"/>
                          <a14:foregroundMark x1="41722" y1="47090" x2="45907" y2="47413"/>
                          <a14:foregroundMark x1="38539" y1="57154" x2="38720" y2="54082"/>
                          <a14:foregroundMark x1="37720" y1="56184" x2="38993" y2="53638"/>
                          <a14:foregroundMark x1="14099" y1="90784" x2="14099" y2="90784"/>
                          <a14:backgroundMark x1="10036" y1="76192" x2="10036" y2="76192"/>
                          <a14:backgroundMark x1="11643" y1="81609" x2="9096" y2="72716"/>
                          <a14:backgroundMark x1="9096" y1="72716" x2="17374" y2="71544"/>
                          <a14:backgroundMark x1="21740" y1="67947" x2="8945" y2="69806"/>
                          <a14:backgroundMark x1="8945" y1="69806" x2="8945" y2="69806"/>
                          <a14:backgroundMark x1="7944" y1="66896" x2="8156" y2="52829"/>
                          <a14:backgroundMark x1="8156" y1="52829" x2="16616" y2="53193"/>
                          <a14:backgroundMark x1="16616" y1="53193" x2="22711" y2="57882"/>
                          <a14:backgroundMark x1="22711" y1="57882" x2="22074" y2="61479"/>
                          <a14:backgroundMark x1="7186" y1="66896" x2="6428" y2="56184"/>
                          <a14:backgroundMark x1="6428" y1="56184" x2="12189" y2="49030"/>
                          <a14:backgroundMark x1="12189" y1="49030" x2="17526" y2="49192"/>
                          <a14:backgroundMark x1="17859" y1="48343" x2="27047" y2="49070"/>
                          <a14:backgroundMark x1="27047" y1="49070" x2="27744" y2="57639"/>
                          <a14:backgroundMark x1="26076" y1="47575" x2="27289" y2="38359"/>
                          <a14:backgroundMark x1="33172" y1="43331" x2="27471" y2="48909"/>
                          <a14:backgroundMark x1="27471" y1="48909" x2="26289" y2="47979"/>
                          <a14:backgroundMark x1="21922" y1="47332" x2="25713" y2="47858"/>
                          <a14:backgroundMark x1="10491" y1="1293" x2="29290" y2="7235"/>
                          <a14:backgroundMark x1="29290" y1="7235" x2="18769" y2="283"/>
                          <a14:backgroundMark x1="18769" y1="283" x2="12887" y2="687"/>
                          <a14:backgroundMark x1="31656" y1="13500" x2="35779" y2="4972"/>
                          <a14:backgroundMark x1="35779" y1="4972" x2="31504" y2="13339"/>
                          <a14:backgroundMark x1="30988" y1="14996" x2="38357" y2="14632"/>
                          <a14:backgroundMark x1="38357" y1="14632" x2="42814" y2="3153"/>
                          <a14:backgroundMark x1="42814" y1="3153" x2="34354" y2="1415"/>
                          <a14:backgroundMark x1="34354" y1="1415" x2="31231" y2="14834"/>
                          <a14:backgroundMark x1="37629" y1="15198" x2="46422" y2="16370"/>
                          <a14:backgroundMark x1="46422" y1="16370" x2="52304" y2="6508"/>
                          <a14:backgroundMark x1="52304" y1="6508" x2="46816" y2="768"/>
                          <a14:backgroundMark x1="46816" y1="768" x2="38690" y2="8205"/>
                          <a14:backgroundMark x1="38690" y1="8205" x2="38023" y2="14066"/>
                          <a14:backgroundMark x1="66404" y1="79709" x2="70800" y2="74939"/>
                          <a14:backgroundMark x1="56277" y1="82579" x2="58308" y2="83508"/>
                          <a14:backgroundMark x1="29594" y1="93209" x2="44936" y2="85085"/>
                          <a14:backgroundMark x1="44936" y1="85085" x2="37508" y2="92199"/>
                          <a14:backgroundMark x1="37508" y1="92199" x2="30321" y2="94745"/>
                          <a14:backgroundMark x1="30321" y1="94745" x2="29321" y2="93573"/>
                          <a14:backgroundMark x1="33505" y1="90744" x2="38266" y2="87833"/>
                          <a14:backgroundMark x1="17162" y1="96403" x2="19709" y2="95432"/>
                          <a14:backgroundMark x1="24985" y1="93573" x2="25076" y2="93775"/>
                          <a14:backgroundMark x1="25713" y1="93654" x2="25713" y2="93654"/>
                          <a14:backgroundMark x1="26865" y1="93897" x2="26865" y2="93897"/>
                          <a14:backgroundMark x1="26653" y1="93816" x2="26653" y2="93816"/>
                          <a14:backgroundMark x1="26956" y1="93654" x2="26956" y2="93654"/>
                          <a14:backgroundMark x1="26834" y1="90865" x2="26834" y2="90865"/>
                          <a14:backgroundMark x1="27562" y1="91067" x2="27562" y2="91067"/>
                          <a14:backgroundMark x1="28320" y1="90380" x2="28320" y2="90380"/>
                          <a14:backgroundMark x1="28320" y1="90380" x2="28320" y2="90380"/>
                          <a14:backgroundMark x1="27107" y1="89814" x2="27107" y2="89814"/>
                          <a14:backgroundMark x1="26471" y1="90784" x2="26471" y2="90784"/>
                          <a14:backgroundMark x1="21831" y1="70816" x2="28805" y2="68998"/>
                          <a14:backgroundMark x1="28805" y1="68998" x2="34566" y2="63743"/>
                          <a14:backgroundMark x1="34566" y1="63743" x2="30716" y2="44624"/>
                          <a14:backgroundMark x1="30716" y1="44624" x2="22559" y2="48504"/>
                          <a14:backgroundMark x1="22559" y1="48504" x2="21498" y2="70170"/>
                          <a14:backgroundMark x1="27835" y1="70978" x2="27835" y2="70978"/>
                          <a14:backgroundMark x1="28229" y1="71423" x2="28229" y2="71423"/>
                          <a14:backgroundMark x1="34415" y1="65683" x2="34415" y2="65683"/>
                          <a14:backgroundMark x1="36173" y1="64834" x2="36264" y2="64309"/>
                          <a14:backgroundMark x1="36446" y1="63379" x2="36446" y2="63379"/>
                          <a14:backgroundMark x1="36537" y1="63379" x2="37538" y2="63258"/>
                          <a14:backgroundMark x1="36780" y1="64147" x2="36780" y2="64147"/>
                          <a14:backgroundMark x1="37326" y1="63905" x2="37326" y2="63905"/>
                          <a14:backgroundMark x1="37902" y1="63905" x2="37902" y2="63905"/>
                          <a14:backgroundMark x1="37841" y1="63824" x2="36052" y2="64673"/>
                          <a14:backgroundMark x1="36659" y1="62449" x2="37720" y2="63096"/>
                          <a14:backgroundMark x1="37811" y1="62409" x2="37932" y2="63581"/>
                          <a14:backgroundMark x1="38508" y1="62773" x2="38508" y2="62773"/>
                          <a14:backgroundMark x1="39145" y1="63096" x2="39145" y2="63096"/>
                          <a14:backgroundMark x1="38448" y1="60994" x2="38448" y2="60994"/>
                          <a14:backgroundMark x1="35476" y1="57761" x2="35476" y2="57761"/>
                          <a14:backgroundMark x1="35870" y1="56993" x2="35870" y2="56993"/>
                          <a14:backgroundMark x1="36507" y1="57276" x2="36507" y2="57276"/>
                          <a14:backgroundMark x1="37144" y1="56184" x2="37144" y2="56184"/>
                          <a14:backgroundMark x1="37477" y1="57114" x2="37053" y2="57033"/>
                          <a14:backgroundMark x1="37144" y1="55821" x2="37022" y2="55942"/>
                          <a14:backgroundMark x1="34839" y1="52951" x2="34839" y2="52951"/>
                          <a14:backgroundMark x1="33626" y1="53395" x2="34779" y2="51738"/>
                          <a14:backgroundMark x1="38781" y1="51900" x2="37993" y2="52142"/>
                          <a14:backgroundMark x1="41086" y1="48585" x2="39751" y2="50081"/>
                          <a14:backgroundMark x1="27532" y1="38076" x2="27532" y2="38076"/>
                          <a14:backgroundMark x1="27380" y1="37712" x2="27380" y2="37712"/>
                          <a14:backgroundMark x1="37750" y1="48343" x2="38902" y2="48222"/>
                          <a14:backgroundMark x1="38205" y1="47898" x2="38205" y2="47898"/>
                          <a14:backgroundMark x1="44603" y1="45554" x2="44603" y2="45554"/>
                          <a14:backgroundMark x1="45027" y1="48464" x2="40115" y2="49677"/>
                          <a14:backgroundMark x1="10976" y1="92401" x2="10855" y2="82619"/>
                        </a14:backgroundRemoval>
                      </a14:imgEffect>
                    </a14:imgLayer>
                  </a14:imgProps>
                </a:ext>
                <a:ext uri="{28A0092B-C50C-407E-A947-70E740481C1C}">
                  <a14:useLocalDpi xmlns:a14="http://schemas.microsoft.com/office/drawing/2010/main" val="0"/>
                </a:ext>
              </a:extLst>
            </a:blip>
            <a:srcRect r="17661"/>
            <a:stretch/>
          </p:blipFill>
          <p:spPr>
            <a:xfrm rot="5400000">
              <a:off x="2653474" y="1370474"/>
              <a:ext cx="5646801" cy="5143500"/>
            </a:xfrm>
            <a:prstGeom prst="rect">
              <a:avLst/>
            </a:prstGeom>
          </p:spPr>
        </p:pic>
        <p:sp>
          <p:nvSpPr>
            <p:cNvPr id="2" name="Rectangle 1">
              <a:extLst>
                <a:ext uri="{FF2B5EF4-FFF2-40B4-BE49-F238E27FC236}">
                  <a16:creationId xmlns:a16="http://schemas.microsoft.com/office/drawing/2014/main" id="{66819C9C-7C1E-86C1-7C0C-2897B3977910}"/>
                </a:ext>
              </a:extLst>
            </p:cNvPr>
            <p:cNvSpPr/>
            <p:nvPr/>
          </p:nvSpPr>
          <p:spPr bwMode="auto">
            <a:xfrm>
              <a:off x="3967388" y="5875186"/>
              <a:ext cx="3018972" cy="547914"/>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ITD = $60,000</a:t>
              </a:r>
            </a:p>
          </p:txBody>
        </p:sp>
      </p:grpSp>
    </p:spTree>
    <p:extLst>
      <p:ext uri="{BB962C8B-B14F-4D97-AF65-F5344CB8AC3E}">
        <p14:creationId xmlns:p14="http://schemas.microsoft.com/office/powerpoint/2010/main" val="3422421494"/>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8C709B06-5FA7-40B8-A752-7128AA94FE0C}">
  <ds:schemaRefs>
    <ds:schemaRef ds:uri="http://schemas.microsoft.com/office/2006/metadata/properties"/>
    <ds:schemaRef ds:uri="http://www.w3.org/2000/xmlns/"/>
    <ds:schemaRef ds:uri="http://schemas.microsoft.com/sharepoint/v3"/>
    <ds:schemaRef ds:uri="http://www.w3.org/2001/XMLSchema-instance"/>
  </ds:schemaRefs>
</ds:datastoreItem>
</file>

<file path=customXml/itemProps2.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3.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4706</TotalTime>
  <Words>2548</Words>
  <Application>Microsoft Office PowerPoint</Application>
  <PresentationFormat>Widescreen</PresentationFormat>
  <Paragraphs>238</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Blends</vt:lpstr>
      <vt:lpstr>PowerPoint Presentation</vt:lpstr>
      <vt:lpstr>Beyond Illusions</vt:lpstr>
      <vt:lpstr>Beyond Illusions</vt:lpstr>
      <vt:lpstr>Beyond Illusions</vt:lpstr>
      <vt:lpstr>Beyond Illusions</vt:lpstr>
      <vt:lpstr>Beyond Illusions</vt:lpstr>
      <vt:lpstr>Beyond Illusions</vt:lpstr>
      <vt:lpstr>Beyond Illusions</vt:lpstr>
      <vt:lpstr>Beyond Illusions</vt:lpstr>
      <vt:lpstr>Beyond Illusions</vt:lpstr>
      <vt:lpstr>Beyond Illusions</vt:lpstr>
      <vt:lpstr>Beyond Illusions</vt:lpstr>
      <vt:lpstr>Beyond Illusions</vt:lpstr>
      <vt:lpstr>Beyond Illusions</vt:lpstr>
      <vt:lpstr>Beyond Illusions</vt:lpstr>
      <vt:lpstr>Beyond Illusions</vt:lpstr>
      <vt:lpstr>Beyond Illusions</vt:lpstr>
      <vt:lpstr>Beyond Illusions</vt:lpstr>
      <vt:lpstr>Beyond Illusions</vt:lpstr>
      <vt:lpstr>Beyond Illusions</vt:lpstr>
      <vt:lpstr>Beyond Illusions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The Urbans</cp:lastModifiedBy>
  <cp:revision>12</cp:revision>
  <cp:lastPrinted>2024-11-27T13:45:05Z</cp:lastPrinted>
  <dcterms:created xsi:type="dcterms:W3CDTF">2016-03-29T15:29:36Z</dcterms:created>
  <dcterms:modified xsi:type="dcterms:W3CDTF">2024-12-03T16:47:31Z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