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6"/>
  </p:notesMasterIdLst>
  <p:handoutMasterIdLst>
    <p:handoutMasterId r:id="rId17"/>
  </p:handoutMasterIdLst>
  <p:sldIdLst>
    <p:sldId id="302" r:id="rId5"/>
    <p:sldId id="290" r:id="rId6"/>
    <p:sldId id="303" r:id="rId7"/>
    <p:sldId id="304" r:id="rId8"/>
    <p:sldId id="310" r:id="rId9"/>
    <p:sldId id="307" r:id="rId10"/>
    <p:sldId id="308" r:id="rId11"/>
    <p:sldId id="306" r:id="rId12"/>
    <p:sldId id="311" r:id="rId13"/>
    <p:sldId id="314" r:id="rId14"/>
    <p:sldId id="313" r:id="rId15"/>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6AB"/>
    <a:srgbClr val="7C9DDE"/>
    <a:srgbClr val="3567CB"/>
    <a:srgbClr val="F78115"/>
    <a:srgbClr val="DB6C07"/>
    <a:srgbClr val="3B6CCD"/>
    <a:srgbClr val="517CD3"/>
    <a:srgbClr val="4170CF"/>
    <a:srgbClr val="547FD4"/>
    <a:srgbClr val="FAA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34" autoAdjust="0"/>
    <p:restoredTop sz="67986" autoAdjust="0"/>
  </p:normalViewPr>
  <p:slideViewPr>
    <p:cSldViewPr snapToGrid="0">
      <p:cViewPr varScale="1">
        <p:scale>
          <a:sx n="76" d="100"/>
          <a:sy n="76" d="100"/>
        </p:scale>
        <p:origin x="123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r>
              <a:rPr lang="en-US" dirty="0"/>
              <a:t>Thank you for joining me today. I'm excited to share insights on how we can bridge the gap between AI's buzz and its practical applications in military training. The goal is to separate the hype from meaningful use cases</a:t>
            </a:r>
          </a:p>
          <a:p>
            <a:endParaRPr lang="en-US" dirty="0"/>
          </a:p>
        </p:txBody>
      </p:sp>
    </p:spTree>
    <p:extLst>
      <p:ext uri="{BB962C8B-B14F-4D97-AF65-F5344CB8AC3E}">
        <p14:creationId xmlns:p14="http://schemas.microsoft.com/office/powerpoint/2010/main" val="2244394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None/>
            </a:pPr>
            <a:r>
              <a:rPr lang="en-US" b="1" dirty="0"/>
              <a:t>Challenge:</a:t>
            </a:r>
            <a:endParaRPr lang="en-US" dirty="0"/>
          </a:p>
          <a:p>
            <a:pPr marL="742950" lvl="1" indent="-285750">
              <a:buFont typeface="Arial" panose="020B0604020202020204" pitchFamily="34" charset="0"/>
              <a:buChar char="•"/>
            </a:pPr>
            <a:r>
              <a:rPr lang="en-US" dirty="0"/>
              <a:t>The more complex and capable a simulation system (like VBS), the longer the onboarding process for users.</a:t>
            </a:r>
          </a:p>
          <a:p>
            <a:pPr marL="742950" lvl="1" indent="-285750">
              <a:buFont typeface="Arial" panose="020B0604020202020204" pitchFamily="34" charset="0"/>
              <a:buChar char="•"/>
            </a:pPr>
            <a:r>
              <a:rPr lang="en-US" dirty="0"/>
              <a:t>Both trainees and instructors face significant learning curves before they can effectively utilize the system for training.</a:t>
            </a:r>
          </a:p>
          <a:p>
            <a:pPr>
              <a:buFont typeface="Arial" panose="020B0604020202020204" pitchFamily="34" charset="0"/>
              <a:buNone/>
            </a:pPr>
            <a:r>
              <a:rPr lang="en-US" b="1" dirty="0"/>
              <a:t>Approach with Expanded Resources:</a:t>
            </a:r>
            <a:endParaRPr lang="en-US" dirty="0"/>
          </a:p>
          <a:p>
            <a:pPr marL="742950" lvl="1" indent="-285750">
              <a:buFont typeface="Arial" panose="020B0604020202020204" pitchFamily="34" charset="0"/>
              <a:buChar char="•"/>
            </a:pPr>
            <a:r>
              <a:rPr lang="en-US" dirty="0"/>
              <a:t>This project had more resources available, enabling the integration of multiple technologies to enhance the system's capabilities.</a:t>
            </a:r>
          </a:p>
          <a:p>
            <a:pPr marL="742950" lvl="1" indent="-285750">
              <a:buFont typeface="Arial" panose="020B0604020202020204" pitchFamily="34" charset="0"/>
              <a:buChar char="•"/>
            </a:pPr>
            <a:r>
              <a:rPr lang="en-US" dirty="0"/>
              <a:t>Leveraged expertise across various technology types to create a comprehensive solution that addressed multiple needs within the training process.</a:t>
            </a:r>
          </a:p>
          <a:p>
            <a:pPr>
              <a:buFont typeface="Arial" panose="020B0604020202020204" pitchFamily="34" charset="0"/>
              <a:buNone/>
            </a:pPr>
            <a:r>
              <a:rPr lang="en-US" b="1" dirty="0"/>
              <a:t>Stakeholder Composition:</a:t>
            </a:r>
            <a:endParaRPr lang="en-US" dirty="0"/>
          </a:p>
          <a:p>
            <a:pPr marL="742950" lvl="1" indent="-285750">
              <a:buFont typeface="Arial" panose="020B0604020202020204" pitchFamily="34" charset="0"/>
              <a:buChar char="•"/>
            </a:pPr>
            <a:r>
              <a:rPr lang="en-US" dirty="0"/>
              <a:t>The project's stakeholders included a diverse mix of salespeople, end-users, and technical experts, reflecting its broad impact.</a:t>
            </a:r>
          </a:p>
          <a:p>
            <a:pPr marL="742950" lvl="1" indent="-285750">
              <a:buFont typeface="Arial" panose="020B0604020202020204" pitchFamily="34" charset="0"/>
              <a:buChar char="•"/>
            </a:pPr>
            <a:r>
              <a:rPr lang="en-US" dirty="0"/>
              <a:t>This diverse input helped shape the solution to be both user-friendly and aligned with the needs of different groups involved in the training.</a:t>
            </a:r>
          </a:p>
          <a:p>
            <a:pPr>
              <a:buFont typeface="Arial" panose="020B0604020202020204" pitchFamily="34" charset="0"/>
              <a:buNone/>
            </a:pPr>
            <a:r>
              <a:rPr lang="en-US" b="1" dirty="0"/>
              <a:t>Outcome and Value:</a:t>
            </a:r>
            <a:endParaRPr lang="en-US" dirty="0"/>
          </a:p>
          <a:p>
            <a:pPr marL="742950" lvl="1" indent="-285750">
              <a:buFont typeface="Arial" panose="020B0604020202020204" pitchFamily="34" charset="0"/>
              <a:buChar char="•"/>
            </a:pPr>
            <a:r>
              <a:rPr lang="en-US" dirty="0"/>
              <a:t>Reduced onboarding time by streamlining the system interface and making it more intuitive for new users.</a:t>
            </a:r>
          </a:p>
          <a:p>
            <a:pPr marL="742950" lvl="1" indent="-285750">
              <a:buFont typeface="Arial" panose="020B0604020202020204" pitchFamily="34" charset="0"/>
              <a:buChar char="•"/>
            </a:pPr>
            <a:r>
              <a:rPr lang="en-US" dirty="0"/>
              <a:t>Enabled faster transition from learning the system to actual training, maximizing the time spent on developing practical skills.</a:t>
            </a:r>
          </a:p>
          <a:p>
            <a:pPr marL="742950" lvl="1" indent="-285750">
              <a:buFont typeface="Arial" panose="020B0604020202020204" pitchFamily="34" charset="0"/>
              <a:buChar char="•"/>
            </a:pPr>
            <a:r>
              <a:rPr lang="en-US" dirty="0"/>
              <a:t>Integrated capabilities improved training efficiency by allowing users to access multiple functionalities from a single platform.</a:t>
            </a:r>
          </a:p>
          <a:p>
            <a:r>
              <a:rPr lang="en-US" b="1" dirty="0"/>
              <a:t>Key Takeaway:</a:t>
            </a:r>
            <a:r>
              <a:rPr lang="en-US" dirty="0"/>
              <a:t> This case study demonstrates the importance of simplifying complex systems to reduce onboarding time, leveraging multi-technology expertise, and ensuring diverse stakeholder alignment for comprehensive solutions.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10</a:t>
            </a:fld>
            <a:endParaRPr lang="en-US">
              <a:solidFill>
                <a:srgbClr val="000000"/>
              </a:solidFill>
            </a:endParaRPr>
          </a:p>
        </p:txBody>
      </p:sp>
    </p:spTree>
    <p:extLst>
      <p:ext uri="{BB962C8B-B14F-4D97-AF65-F5344CB8AC3E}">
        <p14:creationId xmlns:p14="http://schemas.microsoft.com/office/powerpoint/2010/main" val="287806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None/>
            </a:pPr>
            <a:r>
              <a:rPr lang="en-US" b="1" dirty="0"/>
              <a:t>Start Small and Scale Up:</a:t>
            </a:r>
            <a:r>
              <a:rPr lang="en-US" dirty="0"/>
              <a:t> Focus on manageable, high-impact projects </a:t>
            </a:r>
          </a:p>
          <a:p>
            <a:pPr>
              <a:buFont typeface="Arial" panose="020B0604020202020204" pitchFamily="34" charset="0"/>
              <a:buChar char="•"/>
            </a:pPr>
            <a:r>
              <a:rPr lang="en-US" dirty="0"/>
              <a:t>first begin with pilot programs that address specific, well-defined problems</a:t>
            </a:r>
          </a:p>
          <a:p>
            <a:pPr>
              <a:buFont typeface="Arial" panose="020B0604020202020204" pitchFamily="34" charset="0"/>
              <a:buChar char="•"/>
            </a:pPr>
            <a:r>
              <a:rPr lang="en-US" dirty="0"/>
              <a:t>Use these small wins to build confidence and gather data for future scaling</a:t>
            </a:r>
          </a:p>
          <a:p>
            <a:pPr>
              <a:buFont typeface="Arial" panose="020B0604020202020204" pitchFamily="34" charset="0"/>
              <a:buNone/>
            </a:pPr>
            <a:r>
              <a:rPr lang="en-US" b="1" dirty="0"/>
              <a:t>Prioritize Measurable Outcomes:</a:t>
            </a:r>
            <a:r>
              <a:rPr lang="en-US" dirty="0"/>
              <a:t> Don’t just implement AI for the sake of it </a:t>
            </a:r>
          </a:p>
          <a:p>
            <a:pPr>
              <a:buFont typeface="Arial" panose="020B0604020202020204" pitchFamily="34" charset="0"/>
              <a:buChar char="•"/>
            </a:pPr>
            <a:r>
              <a:rPr lang="en-US" dirty="0"/>
              <a:t>Define clear objectives with measurable success criteria</a:t>
            </a:r>
          </a:p>
          <a:p>
            <a:pPr>
              <a:buFont typeface="Arial" panose="020B0604020202020204" pitchFamily="34" charset="0"/>
              <a:buChar char="•"/>
            </a:pPr>
            <a:r>
              <a:rPr lang="en-US" dirty="0"/>
              <a:t>Avoid "AI for AI's sake" by ensuring every project has a tangible benefit</a:t>
            </a:r>
          </a:p>
          <a:p>
            <a:pPr>
              <a:buFont typeface="Arial" panose="020B0604020202020204" pitchFamily="34" charset="0"/>
              <a:buNone/>
            </a:pPr>
            <a:r>
              <a:rPr lang="en-US" b="1" dirty="0"/>
              <a:t>Learn from Case Studies:</a:t>
            </a:r>
            <a:r>
              <a:rPr lang="en-US" dirty="0"/>
              <a:t> Adapt the principles from earlier examples (and SO MANY MORE)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Apply targeted, adaptive training like in the marksmanship case study</a:t>
            </a:r>
          </a:p>
          <a:p>
            <a:pPr>
              <a:buFont typeface="Arial" panose="020B0604020202020204" pitchFamily="34" charset="0"/>
              <a:buChar char="•"/>
            </a:pPr>
            <a:r>
              <a:rPr lang="en-US" dirty="0"/>
              <a:t>Leverage rapid experimentation for innovative strategies, as in wargaming</a:t>
            </a:r>
          </a:p>
          <a:p>
            <a:pPr>
              <a:buFont typeface="Arial" panose="020B0604020202020204" pitchFamily="34" charset="0"/>
              <a:buNone/>
            </a:pPr>
            <a:r>
              <a:rPr lang="en-US" b="1" dirty="0"/>
              <a:t>Align AI with Your Overall Vision:</a:t>
            </a:r>
            <a:r>
              <a:rPr lang="en-US" dirty="0"/>
              <a:t> have a clear vision: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Make sure your data strategy supports your AI initiatives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Secure stakeholder buy-in and clearly define roles for everyone involved</a:t>
            </a:r>
          </a:p>
          <a:p>
            <a:pPr>
              <a:buFont typeface="Arial" panose="020B0604020202020204" pitchFamily="34" charset="0"/>
              <a:buNone/>
            </a:pPr>
            <a:r>
              <a:rPr lang="en-US" b="1" dirty="0"/>
              <a:t>Embrace Incremental Change:</a:t>
            </a:r>
            <a:r>
              <a:rPr lang="en-US" dirty="0"/>
              <a:t> Limitations and challenges are part of the process</a:t>
            </a:r>
          </a:p>
          <a:p>
            <a:pPr>
              <a:buFont typeface="Arial" panose="020B0604020202020204" pitchFamily="34" charset="0"/>
              <a:buChar char="•"/>
            </a:pPr>
            <a:r>
              <a:rPr lang="en-US" dirty="0"/>
              <a:t>Address limitations gradually by refining your data and AI strategies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Focus on iterative improvements rather than trying to solve everything at once</a:t>
            </a:r>
          </a:p>
          <a:p>
            <a:pPr>
              <a:buFont typeface="Arial" panose="020B0604020202020204" pitchFamily="34" charset="0"/>
              <a:buNone/>
            </a:pP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80185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 and context</a:t>
            </a:r>
          </a:p>
          <a:p>
            <a:r>
              <a:rPr lang="en-US" dirty="0"/>
              <a:t>Importance of AI in military training</a:t>
            </a:r>
          </a:p>
          <a:p>
            <a:r>
              <a:rPr lang="en-US" dirty="0"/>
              <a:t>Acknowledgment of the audience</a:t>
            </a:r>
          </a:p>
          <a:p>
            <a:r>
              <a:rPr lang="en-US" dirty="0"/>
              <a:t>Acknowledgment of time limits; focus will not be on presenting on the paper, but diving deeper into the concepts outlined/discussed in the paper and providing case-study examples of these methods in practice</a:t>
            </a:r>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428200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Bullet Points (Notes Section)</a:t>
            </a:r>
          </a:p>
          <a:p>
            <a:pPr>
              <a:buFont typeface="Arial" panose="020B0604020202020204" pitchFamily="34" charset="0"/>
              <a:buChar char="•"/>
            </a:pPr>
            <a:r>
              <a:rPr lang="en-US" b="1" dirty="0"/>
              <a:t>AI History Overview:</a:t>
            </a:r>
            <a:endParaRPr lang="en-US" dirty="0"/>
          </a:p>
          <a:p>
            <a:pPr marL="742950" lvl="1" indent="-285750">
              <a:buFont typeface="Arial" panose="020B0604020202020204" pitchFamily="34" charset="0"/>
              <a:buChar char="•"/>
            </a:pPr>
            <a:r>
              <a:rPr lang="en-US" dirty="0"/>
              <a:t>Began in 1950 with Alan Turing and the Turing Test, sparking early excitement around AI.</a:t>
            </a:r>
          </a:p>
          <a:p>
            <a:pPr marL="742950" lvl="1" indent="-285750">
              <a:buFont typeface="Arial" panose="020B0604020202020204" pitchFamily="34" charset="0"/>
              <a:buChar char="•"/>
            </a:pPr>
            <a:r>
              <a:rPr lang="en-US" dirty="0"/>
              <a:t>1956: Term "Artificial Intelligence" was coined.</a:t>
            </a:r>
          </a:p>
          <a:p>
            <a:pPr marL="742950" lvl="1" indent="-285750">
              <a:buFont typeface="Arial" panose="020B0604020202020204" pitchFamily="34" charset="0"/>
              <a:buChar char="•"/>
            </a:pPr>
            <a:r>
              <a:rPr lang="en-US" dirty="0"/>
              <a:t>1959: First industrial robot emerged.</a:t>
            </a:r>
          </a:p>
          <a:p>
            <a:pPr marL="742950" lvl="1" indent="-285750">
              <a:buFont typeface="Arial" panose="020B0604020202020204" pitchFamily="34" charset="0"/>
              <a:buChar char="•"/>
            </a:pPr>
            <a:r>
              <a:rPr lang="en-US" dirty="0"/>
              <a:t>1964: Introduction of the first natural language processing system.</a:t>
            </a:r>
          </a:p>
          <a:p>
            <a:pPr marL="742950" lvl="1" indent="-285750">
              <a:buFont typeface="Arial" panose="020B0604020202020204" pitchFamily="34" charset="0"/>
              <a:buChar char="•"/>
            </a:pPr>
            <a:r>
              <a:rPr lang="en-US" dirty="0"/>
              <a:t>1966: Creation of the first chatbot, dubbed the "electronic person."</a:t>
            </a:r>
          </a:p>
          <a:p>
            <a:pPr>
              <a:buFont typeface="Arial" panose="020B0604020202020204" pitchFamily="34" charset="0"/>
              <a:buChar char="•"/>
            </a:pPr>
            <a:r>
              <a:rPr lang="en-US" b="1" dirty="0"/>
              <a:t>AI Winters and Resurgence:</a:t>
            </a:r>
            <a:endParaRPr lang="en-US" dirty="0"/>
          </a:p>
          <a:p>
            <a:pPr marL="742950" lvl="1" indent="-285750">
              <a:buFont typeface="Arial" panose="020B0604020202020204" pitchFamily="34" charset="0"/>
              <a:buChar char="•"/>
            </a:pPr>
            <a:r>
              <a:rPr lang="en-US" dirty="0"/>
              <a:t>1980s-90s: "AI winters" due to Cold War and stalled progress.</a:t>
            </a:r>
          </a:p>
          <a:p>
            <a:pPr marL="742950" lvl="1" indent="-285750">
              <a:buFont typeface="Arial" panose="020B0604020202020204" pitchFamily="34" charset="0"/>
              <a:buChar char="•"/>
            </a:pPr>
            <a:r>
              <a:rPr lang="en-US" dirty="0"/>
              <a:t>1997: Resurgence of interest when Deep Blue defeated chess champion Garry Kasparov.</a:t>
            </a:r>
          </a:p>
          <a:p>
            <a:pPr>
              <a:buFont typeface="Arial" panose="020B0604020202020204" pitchFamily="34" charset="0"/>
              <a:buChar char="•"/>
            </a:pPr>
            <a:r>
              <a:rPr lang="en-US" b="1" dirty="0"/>
              <a:t>Commercial Integration and Recent Developments:</a:t>
            </a:r>
            <a:endParaRPr lang="en-US" dirty="0"/>
          </a:p>
          <a:p>
            <a:pPr marL="742950" lvl="1" indent="-285750">
              <a:buFont typeface="Arial" panose="020B0604020202020204" pitchFamily="34" charset="0"/>
              <a:buChar char="•"/>
            </a:pPr>
            <a:r>
              <a:rPr lang="en-US" dirty="0"/>
              <a:t>Emergence of AI in everyday life with robotic cleaners, Siri, and Alexa.</a:t>
            </a:r>
          </a:p>
          <a:p>
            <a:pPr marL="742950" lvl="1" indent="-285750">
              <a:buFont typeface="Arial" panose="020B0604020202020204" pitchFamily="34" charset="0"/>
              <a:buChar char="•"/>
            </a:pPr>
            <a:r>
              <a:rPr lang="en-US" dirty="0"/>
              <a:t>COVID-19 led to a temporary slump, with a refocus on big data afterward.</a:t>
            </a:r>
          </a:p>
          <a:p>
            <a:pPr>
              <a:buFont typeface="Arial" panose="020B0604020202020204" pitchFamily="34" charset="0"/>
              <a:buChar char="•"/>
            </a:pPr>
            <a:r>
              <a:rPr lang="en-US" b="1" dirty="0"/>
              <a:t>Modern AI Boom (2022-present):</a:t>
            </a:r>
            <a:endParaRPr lang="en-US" dirty="0"/>
          </a:p>
          <a:p>
            <a:pPr marL="742950" lvl="1" indent="-285750">
              <a:buFont typeface="Arial" panose="020B0604020202020204" pitchFamily="34" charset="0"/>
              <a:buChar char="•"/>
            </a:pPr>
            <a:r>
              <a:rPr lang="en-US" dirty="0"/>
              <a:t>2022: Explosion in AI interest with public availability of AI like ChatGPT.</a:t>
            </a:r>
          </a:p>
          <a:p>
            <a:pPr marL="742950" lvl="1" indent="-285750">
              <a:buFont typeface="Arial" panose="020B0604020202020204" pitchFamily="34" charset="0"/>
              <a:buChar char="•"/>
            </a:pPr>
            <a:r>
              <a:rPr lang="en-US" dirty="0"/>
              <a:t>Today: Yet another wave of excitement around AI’s potential in training applications.</a:t>
            </a:r>
          </a:p>
          <a:p>
            <a:pPr>
              <a:buFont typeface="Arial" panose="020B0604020202020204" pitchFamily="34" charset="0"/>
              <a:buChar char="•"/>
            </a:pPr>
            <a:r>
              <a:rPr lang="en-US" b="1" dirty="0"/>
              <a:t>Challenges in the Current AI Environment:</a:t>
            </a:r>
            <a:endParaRPr lang="en-US" dirty="0"/>
          </a:p>
          <a:p>
            <a:pPr marL="742950" lvl="1" indent="-285750">
              <a:buFont typeface="Arial" panose="020B0604020202020204" pitchFamily="34" charset="0"/>
              <a:buChar char="•"/>
            </a:pPr>
            <a:r>
              <a:rPr lang="en-US" b="1" dirty="0"/>
              <a:t>Limited Results:</a:t>
            </a:r>
            <a:r>
              <a:rPr lang="en-US" dirty="0"/>
              <a:t> Despite all the excitement, many applications deliver limited results.</a:t>
            </a:r>
          </a:p>
          <a:p>
            <a:pPr marL="742950" lvl="1" indent="-285750">
              <a:buFont typeface="Arial" panose="020B0604020202020204" pitchFamily="34" charset="0"/>
              <a:buChar char="•"/>
            </a:pPr>
            <a:r>
              <a:rPr lang="en-US" b="1" dirty="0"/>
              <a:t>‘Sprinkle AI’ Trend:</a:t>
            </a:r>
            <a:r>
              <a:rPr lang="en-US" dirty="0"/>
              <a:t> Too often, AI is added to projects without a clear purpose.</a:t>
            </a:r>
          </a:p>
          <a:p>
            <a:pPr marL="742950" lvl="1" indent="-285750">
              <a:buFont typeface="Arial" panose="020B0604020202020204" pitchFamily="34" charset="0"/>
              <a:buChar char="•"/>
            </a:pPr>
            <a:r>
              <a:rPr lang="en-US" b="1" dirty="0"/>
              <a:t>Undefined Requirements:</a:t>
            </a:r>
            <a:r>
              <a:rPr lang="en-US" dirty="0"/>
              <a:t> AI requirements are often vague and poorly defined.</a:t>
            </a:r>
          </a:p>
          <a:p>
            <a:pPr marL="742950" lvl="1" indent="-285750">
              <a:buFont typeface="Arial" panose="020B0604020202020204" pitchFamily="34" charset="0"/>
              <a:buChar char="•"/>
            </a:pPr>
            <a:r>
              <a:rPr lang="en-US" b="1" dirty="0"/>
              <a:t>Buzzword Over Substance:</a:t>
            </a:r>
            <a:r>
              <a:rPr lang="en-US" dirty="0"/>
              <a:t> Procurement and marketing efforts tend to focus on mentioning AI rather than understanding its true value</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BUT WHY – what is it that is stopping us from achieving the next step in our large-scale realization of AI driving training benefits? </a:t>
            </a:r>
            <a:br>
              <a:rPr lang="en-US" b="1" dirty="0"/>
            </a:br>
            <a:br>
              <a:rPr lang="en-US" b="1" dirty="0"/>
            </a:br>
            <a:r>
              <a:rPr lang="en-US" b="0" dirty="0"/>
              <a:t>I would assert that in large part it is due to a</a:t>
            </a:r>
            <a:r>
              <a:rPr lang="en-US" b="1" dirty="0"/>
              <a:t> fundamental misunderstanding of AI’s, </a:t>
            </a:r>
            <a:r>
              <a:rPr lang="en-US" sz="1800" b="1" dirty="0">
                <a:effectLst/>
                <a:latin typeface="Times New Roman" panose="02020603050405020304" pitchFamily="18" charset="0"/>
                <a:ea typeface="Times New Roman" panose="02020603050405020304" pitchFamily="18" charset="0"/>
              </a:rPr>
              <a:t>when and how AI can provide benefit(s), and respective limitations</a:t>
            </a:r>
            <a:r>
              <a:rPr lang="en-US" b="1" dirty="0"/>
              <a:t>.</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3</a:t>
            </a:fld>
            <a:endParaRPr lang="en-US">
              <a:solidFill>
                <a:srgbClr val="000000"/>
              </a:solidFill>
            </a:endParaRPr>
          </a:p>
        </p:txBody>
      </p:sp>
    </p:spTree>
    <p:extLst>
      <p:ext uri="{BB962C8B-B14F-4D97-AF65-F5344CB8AC3E}">
        <p14:creationId xmlns:p14="http://schemas.microsoft.com/office/powerpoint/2010/main" val="250396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dirty="0"/>
              <a:t>AI is a term that’s quickly become a buzzword, thrown around everywhere in technology and defense. But what exactly is AI? According to the Institute of Data, it’s simply 'the simulation of human intelligence in machines that can perform tasks usually requiring human intellect.' Now, that’s a pretty broad statement, and it’s where the confusion starts.</a:t>
            </a:r>
          </a:p>
          <a:p>
            <a:r>
              <a:rPr lang="en-US" sz="2000" dirty="0"/>
              <a:t>For instance, an 'expert model' that follows a set of programmed rules is fundamentally different from a 'machine learning' algorithm that learns from data, yet both fall under the umbrella of AI. And that’s technically correct.</a:t>
            </a:r>
          </a:p>
          <a:p>
            <a:r>
              <a:rPr lang="en-US" sz="2000" dirty="0"/>
              <a:t>But here’s the thing—most AI that we interact with on a daily basis is simply a rule-based system behaving exactly as it was defined. If you dig beneath the surface of what’s called 'AI' in a video game, for example, you’ll often find that it’s just an algorithm following a hierarchical behavior tree.</a:t>
            </a:r>
          </a:p>
          <a:p>
            <a:endParaRPr lang="en-US" sz="2000" dirty="0"/>
          </a:p>
          <a:p>
            <a:r>
              <a:rPr lang="en-US" sz="2000" dirty="0"/>
              <a:t>This is the essence of the AI juxtaposition: marketing has created a facade of what AI is, and companies have rushed to conform to that image by labeling nearly anything as 'AI.' While they may technically be right, it doesn’t necessarily bring us any closer to achieving meaningful, AI-driven outcomes.</a:t>
            </a:r>
          </a:p>
          <a:p>
            <a:endParaRPr lang="en-US" sz="2000" dirty="0"/>
          </a:p>
          <a:p>
            <a:r>
              <a:rPr lang="en-US" sz="2000" dirty="0"/>
              <a:t>One helpful way to think about AI is on a sliding scale of complexity, from basic algorithms and rule-based systems all the way up to more sophisticated, adaptive approaches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4</a:t>
            </a:fld>
            <a:endParaRPr lang="en-US">
              <a:solidFill>
                <a:srgbClr val="000000"/>
              </a:solidFill>
            </a:endParaRPr>
          </a:p>
        </p:txBody>
      </p:sp>
    </p:spTree>
    <p:extLst>
      <p:ext uri="{BB962C8B-B14F-4D97-AF65-F5344CB8AC3E}">
        <p14:creationId xmlns:p14="http://schemas.microsoft.com/office/powerpoint/2010/main" val="3269419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My paper goes into these categories in much more detail, but given the time we have today, I won’t dive too deep into each one. Instead, let's look at the big picture. When we think about AI, there are many types, and it can feel overwhelming. So, just as we can think of current AI technologies on a sliding scale, its helpful to think of things on that same sliding scale of complexity when we talk about the ways to categorize AI.</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bring this all together, I'll provide a high-level overview, breaking down these categories to help us understand how AI fits into military training applications without getting lost in the jargon. The key is to keep things simple and focus on the core concepts that matter</a:t>
            </a:r>
          </a:p>
          <a:p>
            <a:endParaRPr lang="en-US" dirty="0"/>
          </a:p>
          <a:p>
            <a:r>
              <a:rPr lang="en-US" dirty="0"/>
              <a:t>At one end, we have basic systems that follow simple rules, and at the other end, there are more advanced, theoretical forms of AI that push the boundaries of what’s possible. We can further categorize AI in different ways: by its capabilities, its functionalities, and the types of problems it addresses.</a:t>
            </a:r>
          </a:p>
          <a:p>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5</a:t>
            </a:fld>
            <a:endParaRPr lang="en-US">
              <a:solidFill>
                <a:srgbClr val="000000"/>
              </a:solidFill>
            </a:endParaRPr>
          </a:p>
        </p:txBody>
      </p:sp>
    </p:spTree>
    <p:extLst>
      <p:ext uri="{BB962C8B-B14F-4D97-AF65-F5344CB8AC3E}">
        <p14:creationId xmlns:p14="http://schemas.microsoft.com/office/powerpoint/2010/main" val="140568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Yet another way to categorize AI – but more importantly terms within AI that are absolutely critical to understand if you are to fully understand what AI can do and how you can use it is to categorize AI based on technology, and these are less of a clean </a:t>
            </a:r>
            <a:r>
              <a:rPr lang="en-US" sz="1800" dirty="0" err="1">
                <a:effectLst/>
                <a:latin typeface="Times New Roman" panose="02020603050405020304" pitchFamily="18" charset="0"/>
                <a:ea typeface="Times New Roman" panose="02020603050405020304" pitchFamily="18" charset="0"/>
              </a:rPr>
              <a:t>c;hart</a:t>
            </a:r>
            <a:r>
              <a:rPr lang="en-US" sz="1800" dirty="0">
                <a:effectLst/>
                <a:latin typeface="Times New Roman" panose="02020603050405020304" pitchFamily="18" charset="0"/>
                <a:ea typeface="Times New Roman" panose="02020603050405020304" pitchFamily="18" charset="0"/>
              </a:rPr>
              <a:t> and more of a very messy diagram – like for example this one from the imperial college of London. </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There are </a:t>
            </a:r>
            <a:r>
              <a:rPr lang="en-US" sz="1800" i="1" dirty="0">
                <a:effectLst/>
                <a:latin typeface="Times New Roman" panose="02020603050405020304" pitchFamily="18" charset="0"/>
                <a:ea typeface="Times New Roman" panose="02020603050405020304" pitchFamily="18" charset="0"/>
              </a:rPr>
              <a:t>many </a:t>
            </a:r>
            <a:r>
              <a:rPr lang="en-US" sz="1800" dirty="0">
                <a:effectLst/>
                <a:latin typeface="Times New Roman" panose="02020603050405020304" pitchFamily="18" charset="0"/>
                <a:ea typeface="Times New Roman" panose="02020603050405020304" pitchFamily="18" charset="0"/>
              </a:rPr>
              <a:t>other ways of classifying AI such as; by learning type (supervised/unsupervised/semi-supervised/reinforcement); by model of interaction (human in the loop/on the loop/out of the loop); automated vs. autonomous; and by so on—But, possessing a baseline understanding of AI as it relates to capability, functionality type, functionality, and technology provides the fundamental understanding necessary to look at </a:t>
            </a:r>
            <a:r>
              <a:rPr lang="en-US" sz="1800" i="1" dirty="0">
                <a:effectLst/>
                <a:latin typeface="Times New Roman" panose="02020603050405020304" pitchFamily="18" charset="0"/>
                <a:ea typeface="Times New Roman" panose="02020603050405020304" pitchFamily="18" charset="0"/>
              </a:rPr>
              <a:t>how </a:t>
            </a:r>
            <a:r>
              <a:rPr lang="en-US" sz="1800" dirty="0">
                <a:effectLst/>
                <a:latin typeface="Times New Roman" panose="02020603050405020304" pitchFamily="18" charset="0"/>
                <a:ea typeface="Times New Roman" panose="02020603050405020304" pitchFamily="18" charset="0"/>
              </a:rPr>
              <a:t>AI can be used in application to harness AI in meaningful ways—even if those ways are minimal at first.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4110039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Now that we’ve clarified what AI can and cannot do, it’s time to talk about how we start applying it in meaningful ways within military training. Understanding AI's capabilities and limitations provides the foundation—but knowing the technology isn’t enough on its own. We need to align this understanding with a structured approach that starts with a strong strategy.</a:t>
            </a:r>
          </a:p>
          <a:p>
            <a:r>
              <a:rPr lang="en-US" dirty="0"/>
              <a:t>Think of it like an iceberg. What you see above the water—the AI strategy—are the tools, algorithms, and systems we use to enhance training. But underneath the surface lies the data strategy, which supports everything else. This hidden part is where the real work happens, making sure the AI has the right data, that the data is high-quality, and that it’s accessible when needed. Without a robust data strategy, the AI initiative is at risk of falling into what we call the 'Valley of Death,' where projects stagnate because they lack a solid foundation.</a:t>
            </a:r>
          </a:p>
          <a:p>
            <a:r>
              <a:rPr lang="en-US" dirty="0"/>
              <a:t>To start applying AI successfully, we need to align both strategies from the very beginning. It starts with having a clear vision: understanding the specific training outcomes we aim to achieve and ensuring that both our AI and data strategies support those goals. From there, we must focus on data quality and accessibility, which means collecting the right data, ensuring consistency, and breaking down silos to make data usable across the organization. We also need to allocate the right resources, including personnel, infrastructure, and budget, to support these strategies. And lastly, stakeholder alignment is key—everyone from leadership to data custodians needs to understand their roles in making the initiative successful.</a:t>
            </a:r>
          </a:p>
          <a:p>
            <a:r>
              <a:rPr lang="en-US" dirty="0"/>
              <a:t>By taking these steps, we can move from knowing what AI is capable of to actually leveraging it to deliver real, measurable benefits in military training</a:t>
            </a:r>
          </a:p>
          <a:p>
            <a:endParaRPr lang="en-US" dirty="0"/>
          </a:p>
          <a:p>
            <a:endParaRPr lang="en-US" dirty="0"/>
          </a:p>
          <a:p>
            <a:r>
              <a:rPr lang="en-US" dirty="0"/>
              <a:t>Key Takeaway: </a:t>
            </a:r>
          </a:p>
          <a:p>
            <a:r>
              <a:rPr lang="en-US" dirty="0"/>
              <a:t>Now that we understand AI's potential and limitations, a well-aligned AI and data strategy is crucial for starting practical implementations and avoiding common pitfalls.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168857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None/>
            </a:pPr>
            <a:r>
              <a:rPr lang="en-US" b="1" dirty="0"/>
              <a:t>Problem Statement:</a:t>
            </a:r>
            <a:endParaRPr lang="en-US" dirty="0"/>
          </a:p>
          <a:p>
            <a:pPr marL="742950" lvl="1" indent="-285750">
              <a:buFont typeface="Arial" panose="020B0604020202020204" pitchFamily="34" charset="0"/>
              <a:buChar char="•"/>
            </a:pPr>
            <a:r>
              <a:rPr lang="en-US" dirty="0"/>
              <a:t>NATO Allied Command Transformation (ACT) faced a common challenge in the data-saturated environment:</a:t>
            </a:r>
          </a:p>
          <a:p>
            <a:pPr marL="1143000" lvl="2" indent="-228600">
              <a:buFont typeface="Arial" panose="020B0604020202020204" pitchFamily="34" charset="0"/>
              <a:buChar char="•"/>
            </a:pPr>
            <a:r>
              <a:rPr lang="en-US" dirty="0"/>
              <a:t>Too much information to process, not enough time, and difficulty finding relevant data.</a:t>
            </a:r>
          </a:p>
          <a:p>
            <a:pPr marL="742950" lvl="1" indent="-285750">
              <a:buFont typeface="Arial" panose="020B0604020202020204" pitchFamily="34" charset="0"/>
              <a:buChar char="•"/>
            </a:pPr>
            <a:r>
              <a:rPr lang="en-US" dirty="0"/>
              <a:t>Example scenario: Sailor Juan Felix Williams at ACT received daily emails and official correspondence from the entire NATO enterprise.</a:t>
            </a:r>
          </a:p>
          <a:p>
            <a:pPr marL="1143000" lvl="2" indent="-228600">
              <a:buFont typeface="Arial" panose="020B0604020202020204" pitchFamily="34" charset="0"/>
              <a:buChar char="•"/>
            </a:pPr>
            <a:r>
              <a:rPr lang="en-US" dirty="0"/>
              <a:t>He had to manually download PDFs, upload them to SharePoint, and transfer metadata (title, keywords, etc.)—a time-consuming process.</a:t>
            </a:r>
          </a:p>
          <a:p>
            <a:pPr>
              <a:buFont typeface="Arial" panose="020B0604020202020204" pitchFamily="34" charset="0"/>
              <a:buNone/>
            </a:pPr>
            <a:r>
              <a:rPr lang="en-US" b="1" dirty="0"/>
              <a:t>Vision:</a:t>
            </a:r>
            <a:endParaRPr lang="en-US" dirty="0"/>
          </a:p>
          <a:p>
            <a:pPr marL="742950" lvl="1" indent="-285750">
              <a:buFont typeface="Arial" panose="020B0604020202020204" pitchFamily="34" charset="0"/>
              <a:buChar char="•"/>
            </a:pPr>
            <a:r>
              <a:rPr lang="en-US" dirty="0"/>
              <a:t>The goal was to shift from having a human </a:t>
            </a:r>
            <a:r>
              <a:rPr lang="en-US" i="1" dirty="0"/>
              <a:t>in</a:t>
            </a:r>
            <a:r>
              <a:rPr lang="en-US" dirty="0"/>
              <a:t> the loop to a human </a:t>
            </a:r>
            <a:r>
              <a:rPr lang="en-US" i="1" dirty="0"/>
              <a:t>on</a:t>
            </a:r>
            <a:r>
              <a:rPr lang="en-US" dirty="0"/>
              <a:t> the loop.</a:t>
            </a:r>
          </a:p>
          <a:p>
            <a:pPr marL="742950" lvl="1" indent="-285750">
              <a:buFont typeface="Arial" panose="020B0604020202020204" pitchFamily="34" charset="0"/>
              <a:buChar char="•"/>
            </a:pPr>
            <a:r>
              <a:rPr lang="en-US" dirty="0"/>
              <a:t>Instead of manual processing, the system would automate the heavy lifting, allowing humans to oversee and intervene only when necessary.</a:t>
            </a:r>
          </a:p>
          <a:p>
            <a:pPr>
              <a:buFont typeface="Arial" panose="020B0604020202020204" pitchFamily="34" charset="0"/>
              <a:buNone/>
            </a:pPr>
            <a:r>
              <a:rPr lang="en-US" b="1" dirty="0"/>
              <a:t>Approach and Implementation:</a:t>
            </a:r>
            <a:endParaRPr lang="en-US" dirty="0"/>
          </a:p>
          <a:p>
            <a:pPr marL="742950" lvl="1" indent="-285750">
              <a:buFont typeface="Arial" panose="020B0604020202020204" pitchFamily="34" charset="0"/>
              <a:buChar char="•"/>
            </a:pPr>
            <a:r>
              <a:rPr lang="en-US" dirty="0"/>
              <a:t>Won "Innovation Idea" seed funding to develop the solution.</a:t>
            </a:r>
          </a:p>
          <a:p>
            <a:pPr marL="742950" lvl="1" indent="-285750">
              <a:buFont typeface="Arial" panose="020B0604020202020204" pitchFamily="34" charset="0"/>
              <a:buChar char="•"/>
            </a:pPr>
            <a:r>
              <a:rPr lang="en-US" dirty="0"/>
              <a:t>Built an AI-powered web application with Natural Language Processing (NLP) algorithms.</a:t>
            </a:r>
          </a:p>
          <a:p>
            <a:pPr marL="742950" lvl="1" indent="-285750">
              <a:buFont typeface="Arial" panose="020B0604020202020204" pitchFamily="34" charset="0"/>
              <a:buChar char="•"/>
            </a:pPr>
            <a:r>
              <a:rPr lang="en-US" dirty="0"/>
              <a:t>The AI engine read documents, extracted metadata, and performed automated data handling.</a:t>
            </a:r>
          </a:p>
          <a:p>
            <a:pPr>
              <a:buFont typeface="Arial" panose="020B0604020202020204" pitchFamily="34" charset="0"/>
              <a:buNone/>
            </a:pPr>
            <a:r>
              <a:rPr lang="en-US" b="1" dirty="0"/>
              <a:t>Results and Impact:</a:t>
            </a:r>
            <a:endParaRPr lang="en-US" dirty="0"/>
          </a:p>
          <a:p>
            <a:pPr marL="742950" lvl="1" indent="-285750">
              <a:buFont typeface="Arial" panose="020B0604020202020204" pitchFamily="34" charset="0"/>
              <a:buChar char="•"/>
            </a:pPr>
            <a:r>
              <a:rPr lang="en-US" dirty="0"/>
              <a:t>Reduced processing time by 80%, significantly increasing efficiency.</a:t>
            </a:r>
          </a:p>
          <a:p>
            <a:pPr marL="742950" lvl="1" indent="-285750">
              <a:buFont typeface="Arial" panose="020B0604020202020204" pitchFamily="34" charset="0"/>
              <a:buChar char="•"/>
            </a:pPr>
            <a:r>
              <a:rPr lang="en-US" dirty="0"/>
              <a:t>Enabled personnel to focus on higher-value tasks rather than manual data management.</a:t>
            </a:r>
          </a:p>
          <a:p>
            <a:pPr marL="457200" lvl="1" indent="0">
              <a:buFont typeface="Arial" panose="020B0604020202020204" pitchFamily="34" charset="0"/>
              <a:buNone/>
            </a:pPr>
            <a:endParaRPr lang="en-US" dirty="0"/>
          </a:p>
          <a:p>
            <a:r>
              <a:rPr lang="en-US" b="1" dirty="0"/>
              <a:t>Key Takeaway:</a:t>
            </a:r>
            <a:r>
              <a:rPr lang="en-US" dirty="0"/>
              <a:t> NATO ACT's solution demonstrates the power of AI to automate tedious tasks, reducing workload and processing time while allowing human operators to stay "on the loop" for oversight (short term) and also paved the way for many more AI capabilities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24782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anose="020B0604020202020204" pitchFamily="34" charset="0"/>
              <a:buNone/>
            </a:pPr>
            <a:r>
              <a:rPr lang="en-US" b="1" dirty="0"/>
              <a:t>Challenge:</a:t>
            </a:r>
            <a:endParaRPr lang="en-US" dirty="0"/>
          </a:p>
          <a:p>
            <a:pPr marL="742950" lvl="1" indent="-285750">
              <a:buFont typeface="Arial" panose="020B0604020202020204" pitchFamily="34" charset="0"/>
              <a:buChar char="•"/>
            </a:pPr>
            <a:r>
              <a:rPr lang="en-US" dirty="0"/>
              <a:t>A small defense startup recognized the potential of AI assistants like ChatGPT but was concerned about data security.</a:t>
            </a:r>
          </a:p>
          <a:p>
            <a:pPr marL="742950" lvl="1" indent="-285750">
              <a:buFont typeface="Arial" panose="020B0604020202020204" pitchFamily="34" charset="0"/>
              <a:buChar char="•"/>
            </a:pPr>
            <a:r>
              <a:rPr lang="en-US" dirty="0"/>
              <a:t>Utilizing these tools typically requires sharing sensitive data, which posed significant security risks.</a:t>
            </a:r>
          </a:p>
          <a:p>
            <a:pPr>
              <a:buFont typeface="Arial" panose="020B0604020202020204" pitchFamily="34" charset="0"/>
              <a:buNone/>
            </a:pPr>
            <a:r>
              <a:rPr lang="en-US" b="1" dirty="0"/>
              <a:t>Opportunity with RAG (Retrieval-Augmented Generation):</a:t>
            </a:r>
            <a:endParaRPr lang="en-US" dirty="0"/>
          </a:p>
          <a:p>
            <a:pPr marL="742950" lvl="1" indent="-285750">
              <a:buFont typeface="Arial" panose="020B0604020202020204" pitchFamily="34" charset="0"/>
              <a:buChar char="•"/>
            </a:pPr>
            <a:r>
              <a:rPr lang="en-US" dirty="0"/>
              <a:t>The emergence of RAG technology offered a way to harness AI without compromising data security.</a:t>
            </a:r>
          </a:p>
          <a:p>
            <a:pPr marL="742950" lvl="1" indent="-285750">
              <a:buFont typeface="Arial" panose="020B0604020202020204" pitchFamily="34" charset="0"/>
              <a:buChar char="•"/>
            </a:pPr>
            <a:r>
              <a:rPr lang="en-US" dirty="0"/>
              <a:t>This led to the idea for JOI, a solution that could provide AI-powered insights while keeping data secure.</a:t>
            </a:r>
          </a:p>
          <a:p>
            <a:pPr>
              <a:buFont typeface="Arial" panose="020B0604020202020204" pitchFamily="34" charset="0"/>
              <a:buNone/>
            </a:pPr>
            <a:r>
              <a:rPr lang="en-US" b="1" dirty="0"/>
              <a:t>Strategic Approach for a Startup:</a:t>
            </a:r>
            <a:endParaRPr lang="en-US" dirty="0"/>
          </a:p>
          <a:p>
            <a:pPr marL="742950" lvl="1" indent="-285750">
              <a:buFont typeface="Arial" panose="020B0604020202020204" pitchFamily="34" charset="0"/>
              <a:buChar char="•"/>
            </a:pPr>
            <a:r>
              <a:rPr lang="en-US" dirty="0"/>
              <a:t>Recognizing limited resources, the founders aimed for a manageable initial capability that would deliver high value.</a:t>
            </a:r>
          </a:p>
          <a:p>
            <a:pPr marL="742950" lvl="1" indent="-285750">
              <a:buFont typeface="Arial" panose="020B0604020202020204" pitchFamily="34" charset="0"/>
              <a:buChar char="•"/>
            </a:pPr>
            <a:r>
              <a:rPr lang="en-US" dirty="0"/>
              <a:t>Focused on creating a scalable solution to secure early wins, which could then fund future development and iterative improvements.</a:t>
            </a:r>
          </a:p>
          <a:p>
            <a:pPr>
              <a:buFont typeface="Arial" panose="020B0604020202020204" pitchFamily="34" charset="0"/>
              <a:buNone/>
            </a:pPr>
            <a:r>
              <a:rPr lang="en-US" b="1" dirty="0"/>
              <a:t>Stakeholder Alignment:</a:t>
            </a:r>
            <a:endParaRPr lang="en-US" dirty="0"/>
          </a:p>
          <a:p>
            <a:pPr marL="742950" lvl="1" indent="-285750">
              <a:buFont typeface="Arial" panose="020B0604020202020204" pitchFamily="34" charset="0"/>
              <a:buChar char="•"/>
            </a:pPr>
            <a:r>
              <a:rPr lang="en-US" dirty="0"/>
              <a:t>As a startup, ensuring alignment with industry needs was critical for success.</a:t>
            </a:r>
          </a:p>
          <a:p>
            <a:pPr marL="742950" lvl="1" indent="-285750">
              <a:buFont typeface="Arial" panose="020B0604020202020204" pitchFamily="34" charset="0"/>
              <a:buChar char="•"/>
            </a:pPr>
            <a:r>
              <a:rPr lang="en-US" dirty="0"/>
              <a:t>The solution was designed to cater specifically to the defense community's unique requirements for data security and insights.</a:t>
            </a:r>
          </a:p>
          <a:p>
            <a:pPr>
              <a:buFont typeface="Arial" panose="020B0604020202020204" pitchFamily="34" charset="0"/>
              <a:buNone/>
            </a:pPr>
            <a:r>
              <a:rPr lang="en-US" b="1" dirty="0"/>
              <a:t>Results and Value Delivered:</a:t>
            </a:r>
            <a:endParaRPr lang="en-US" dirty="0"/>
          </a:p>
          <a:p>
            <a:pPr marL="742950" lvl="1" indent="-285750">
              <a:buFont typeface="Arial" panose="020B0604020202020204" pitchFamily="34" charset="0"/>
              <a:buChar char="•"/>
            </a:pPr>
            <a:r>
              <a:rPr lang="en-US" dirty="0"/>
              <a:t>Unified data access enabled secure retrieval of information without moving the data.</a:t>
            </a:r>
          </a:p>
          <a:p>
            <a:pPr marL="742950" lvl="1" indent="-285750">
              <a:buFont typeface="Arial" panose="020B0604020202020204" pitchFamily="34" charset="0"/>
              <a:buChar char="•"/>
            </a:pPr>
            <a:r>
              <a:rPr lang="en-US" dirty="0"/>
              <a:t>RAG technology provided real-time analysis, generating valuable insights based on user queries while maintaining data integrity.</a:t>
            </a:r>
          </a:p>
          <a:p>
            <a:r>
              <a:rPr lang="en-US" b="1" dirty="0"/>
              <a:t>Key Takeaway:</a:t>
            </a:r>
            <a:r>
              <a:rPr lang="en-US" dirty="0"/>
              <a:t> This case study highlights the importance of starting small, focusing on high-impact solutions, and aligning with stakeholder needs to build a scalable and sustainable AI capability.</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851172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6">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Separating Buzz from Method: The AI Revolution in Military Training</a:t>
            </a:r>
          </a:p>
          <a:p>
            <a:endParaRPr lang="en-US" sz="2000" dirty="0">
              <a:solidFill>
                <a:srgbClr val="00B050"/>
              </a:solidFill>
            </a:endParaRPr>
          </a:p>
          <a:p>
            <a:r>
              <a:rPr lang="en-US" sz="2000" dirty="0">
                <a:solidFill>
                  <a:srgbClr val="00B050"/>
                </a:solidFill>
              </a:rPr>
              <a:t>Cutting through the hype with a methodical approach to development and implementation of AI Strategies</a:t>
            </a:r>
            <a:endParaRPr lang="en-US" dirty="0"/>
          </a:p>
          <a:p>
            <a:endParaRPr lang="en-US" dirty="0"/>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dirty="0">
                <a:latin typeface="Arial Narrow" pitchFamily="34" charset="0"/>
              </a:rPr>
              <a:t>Jenna Tuck, Bohemia Interactive Simulations (</a:t>
            </a:r>
            <a:r>
              <a:rPr lang="en-US" dirty="0" err="1">
                <a:latin typeface="Arial Narrow" pitchFamily="34" charset="0"/>
              </a:rPr>
              <a:t>BISim</a:t>
            </a:r>
            <a:r>
              <a:rPr lang="en-US" dirty="0">
                <a:latin typeface="Arial Narrow" pitchFamily="34" charset="0"/>
              </a:rPr>
              <a:t>)</a:t>
            </a:r>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Tree>
    <p:extLst>
      <p:ext uri="{BB962C8B-B14F-4D97-AF65-F5344CB8AC3E}">
        <p14:creationId xmlns:p14="http://schemas.microsoft.com/office/powerpoint/2010/main" val="162362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26865" y="0"/>
            <a:ext cx="8738269" cy="841248"/>
          </a:xfrm>
        </p:spPr>
        <p:txBody>
          <a:bodyPr/>
          <a:lstStyle/>
          <a:p>
            <a:pPr eaLnBrk="1" hangingPunct="1"/>
            <a:r>
              <a:rPr lang="en-US" dirty="0"/>
              <a:t>Case Study 3: Project </a:t>
            </a:r>
            <a:r>
              <a:rPr lang="en-US" dirty="0" err="1"/>
              <a:t>CanDLE</a:t>
            </a:r>
            <a:r>
              <a:rPr lang="en-US" dirty="0"/>
              <a:t>; Adaptive Learning</a:t>
            </a:r>
          </a:p>
        </p:txBody>
      </p:sp>
      <p:sp>
        <p:nvSpPr>
          <p:cNvPr id="9219" name="Rectangle 3"/>
          <p:cNvSpPr>
            <a:spLocks noGrp="1" noChangeArrowheads="1"/>
          </p:cNvSpPr>
          <p:nvPr>
            <p:ph idx="1"/>
          </p:nvPr>
        </p:nvSpPr>
        <p:spPr/>
        <p:txBody>
          <a:bodyPr/>
          <a:lstStyle/>
          <a:p>
            <a:pPr eaLnBrk="1" hangingPunct="1"/>
            <a:r>
              <a:rPr lang="en-US" dirty="0"/>
              <a:t>Vision: Adaptive Individualized Training for Computer based Systems</a:t>
            </a:r>
          </a:p>
          <a:p>
            <a:pPr lvl="1"/>
            <a:r>
              <a:rPr lang="en-US" dirty="0"/>
              <a:t>Technology: Predictive Analytics, Virtual Assistant, Q&amp;As, RAGs</a:t>
            </a:r>
          </a:p>
          <a:p>
            <a:pPr lvl="1"/>
            <a:r>
              <a:rPr lang="en-US" dirty="0"/>
              <a:t>Resources:  Limited</a:t>
            </a:r>
          </a:p>
          <a:p>
            <a:pPr lvl="1"/>
            <a:r>
              <a:rPr lang="en-US" dirty="0"/>
              <a:t>Stakeholders: </a:t>
            </a:r>
          </a:p>
          <a:p>
            <a:r>
              <a:rPr lang="en-US" dirty="0"/>
              <a:t>Results: </a:t>
            </a:r>
          </a:p>
          <a:p>
            <a:pPr lvl="1"/>
            <a:r>
              <a:rPr lang="en-US" dirty="0"/>
              <a:t>Multiple singular AI applications </a:t>
            </a:r>
          </a:p>
          <a:p>
            <a:pPr lvl="2"/>
            <a:r>
              <a:rPr lang="en-US" dirty="0"/>
              <a:t>Ask questions of training content</a:t>
            </a:r>
          </a:p>
          <a:p>
            <a:pPr lvl="2"/>
            <a:r>
              <a:rPr lang="en-US" dirty="0"/>
              <a:t>Insights of performance</a:t>
            </a:r>
          </a:p>
          <a:p>
            <a:pPr lvl="2"/>
            <a:r>
              <a:rPr lang="en-US" dirty="0"/>
              <a:t>Suggested training on performance</a:t>
            </a:r>
          </a:p>
          <a:p>
            <a:pPr lvl="2"/>
            <a:r>
              <a:rPr lang="en-US" dirty="0"/>
              <a:t>Performance trends and analytics</a:t>
            </a:r>
          </a:p>
          <a:p>
            <a:pPr lvl="1"/>
            <a:r>
              <a:rPr lang="en-US" dirty="0"/>
              <a:t>Iterative improvements</a:t>
            </a:r>
          </a:p>
          <a:p>
            <a:pPr lvl="2"/>
            <a:r>
              <a:rPr lang="en-US" dirty="0"/>
              <a:t>Insights based on </a:t>
            </a:r>
            <a:r>
              <a:rPr lang="en-US" i="1" dirty="0"/>
              <a:t>all </a:t>
            </a:r>
            <a:r>
              <a:rPr lang="en-US" dirty="0"/>
              <a:t>users </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10</a:t>
            </a:fld>
            <a:endParaRPr lang="en-US" dirty="0">
              <a:solidFill>
                <a:srgbClr val="000000"/>
              </a:solidFill>
            </a:endParaRPr>
          </a:p>
        </p:txBody>
      </p:sp>
      <p:pic>
        <p:nvPicPr>
          <p:cNvPr id="3" name="Picture 2">
            <a:extLst>
              <a:ext uri="{FF2B5EF4-FFF2-40B4-BE49-F238E27FC236}">
                <a16:creationId xmlns:a16="http://schemas.microsoft.com/office/drawing/2014/main" id="{0E8C526B-ED98-E595-1BC3-A13BF016403E}"/>
              </a:ext>
            </a:extLst>
          </p:cNvPr>
          <p:cNvPicPr>
            <a:picLocks noChangeAspect="1"/>
          </p:cNvPicPr>
          <p:nvPr/>
        </p:nvPicPr>
        <p:blipFill>
          <a:blip r:embed="rId3"/>
          <a:stretch>
            <a:fillRect/>
          </a:stretch>
        </p:blipFill>
        <p:spPr>
          <a:xfrm>
            <a:off x="5850281" y="2349500"/>
            <a:ext cx="5671131" cy="3354825"/>
          </a:xfrm>
          <a:prstGeom prst="rect">
            <a:avLst/>
          </a:prstGeom>
          <a:ln w="28575">
            <a:solidFill>
              <a:srgbClr val="2B56AB"/>
            </a:solidFill>
          </a:ln>
        </p:spPr>
      </p:pic>
    </p:spTree>
    <p:extLst>
      <p:ext uri="{BB962C8B-B14F-4D97-AF65-F5344CB8AC3E}">
        <p14:creationId xmlns:p14="http://schemas.microsoft.com/office/powerpoint/2010/main" val="173046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12191999" cy="841248"/>
          </a:xfrm>
        </p:spPr>
        <p:txBody>
          <a:bodyPr/>
          <a:lstStyle/>
          <a:p>
            <a:r>
              <a:rPr lang="en-US" dirty="0"/>
              <a:t>Turning Understanding into Action</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11</a:t>
            </a:fld>
            <a:endParaRPr lang="en-US" dirty="0">
              <a:solidFill>
                <a:srgbClr val="000000"/>
              </a:solidFill>
            </a:endParaRPr>
          </a:p>
        </p:txBody>
      </p:sp>
      <p:sp>
        <p:nvSpPr>
          <p:cNvPr id="2" name="Rectangle 3">
            <a:extLst>
              <a:ext uri="{FF2B5EF4-FFF2-40B4-BE49-F238E27FC236}">
                <a16:creationId xmlns:a16="http://schemas.microsoft.com/office/drawing/2014/main" id="{4A24BA51-6630-21F3-0B1E-B087F23DC540}"/>
              </a:ext>
            </a:extLst>
          </p:cNvPr>
          <p:cNvSpPr txBox="1">
            <a:spLocks noChangeArrowheads="1"/>
          </p:cNvSpPr>
          <p:nvPr/>
        </p:nvSpPr>
        <p:spPr bwMode="auto">
          <a:xfrm>
            <a:off x="426477" y="1105185"/>
            <a:ext cx="10928351" cy="48902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2400" b="1" kern="0" dirty="0">
                <a:latin typeface="+mn-lt"/>
                <a:cs typeface="Arial" panose="020B0604020202020204" pitchFamily="34" charset="0"/>
              </a:rPr>
              <a:t>Practical Steps for AI Implementation</a:t>
            </a:r>
          </a:p>
          <a:p>
            <a:endParaRPr lang="en-US" sz="2000" b="1" kern="0" dirty="0">
              <a:latin typeface="+mn-lt"/>
              <a:cs typeface="Arial" panose="020B0604020202020204" pitchFamily="34" charset="0"/>
            </a:endParaRPr>
          </a:p>
          <a:p>
            <a:pPr lvl="1"/>
            <a:r>
              <a:rPr lang="en-US" sz="1800" b="1" kern="0" dirty="0">
                <a:latin typeface="+mn-lt"/>
                <a:cs typeface="Arial" panose="020B0604020202020204" pitchFamily="34" charset="0"/>
              </a:rPr>
              <a:t>Start Small and Scale Up</a:t>
            </a:r>
          </a:p>
          <a:p>
            <a:pPr lvl="1"/>
            <a:r>
              <a:rPr lang="en-US" sz="1800" b="1" kern="0" dirty="0">
                <a:latin typeface="+mn-lt"/>
                <a:cs typeface="Arial" panose="020B0604020202020204" pitchFamily="34" charset="0"/>
              </a:rPr>
              <a:t>Prioritize Measurable Outcomes</a:t>
            </a:r>
          </a:p>
          <a:p>
            <a:pPr lvl="1"/>
            <a:r>
              <a:rPr lang="en-US" sz="1800" b="1" kern="0" dirty="0">
                <a:latin typeface="+mn-lt"/>
                <a:cs typeface="Arial" panose="020B0604020202020204" pitchFamily="34" charset="0"/>
              </a:rPr>
              <a:t>Learn from Case Studies</a:t>
            </a:r>
          </a:p>
          <a:p>
            <a:pPr lvl="1"/>
            <a:r>
              <a:rPr lang="en-US" sz="1800" b="1" kern="0" dirty="0">
                <a:latin typeface="+mn-lt"/>
                <a:cs typeface="Arial" panose="020B0604020202020204" pitchFamily="34" charset="0"/>
              </a:rPr>
              <a:t>Align AI with Your Overall Vision</a:t>
            </a:r>
          </a:p>
          <a:p>
            <a:pPr lvl="1"/>
            <a:r>
              <a:rPr lang="en-US" sz="1800" b="1" kern="0" dirty="0">
                <a:latin typeface="+mn-lt"/>
                <a:cs typeface="Arial" panose="020B0604020202020204" pitchFamily="34" charset="0"/>
              </a:rPr>
              <a:t>Embrace Incremental Change</a:t>
            </a:r>
          </a:p>
          <a:p>
            <a:endParaRPr lang="en-US" sz="2400" kern="0" dirty="0">
              <a:latin typeface="+mn-lt"/>
              <a:cs typeface="Arial" panose="020B0604020202020204" pitchFamily="34" charset="0"/>
            </a:endParaRPr>
          </a:p>
        </p:txBody>
      </p:sp>
      <p:pic>
        <p:nvPicPr>
          <p:cNvPr id="4" name="Picture 3" descr="A blue and white brain&#10;&#10;Description automatically generated">
            <a:extLst>
              <a:ext uri="{FF2B5EF4-FFF2-40B4-BE49-F238E27FC236}">
                <a16:creationId xmlns:a16="http://schemas.microsoft.com/office/drawing/2014/main" id="{FD74C690-5825-BC60-7F8A-79DF47F67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210" y="1727200"/>
            <a:ext cx="5130800" cy="5130800"/>
          </a:xfrm>
          <a:prstGeom prst="rect">
            <a:avLst/>
          </a:prstGeom>
        </p:spPr>
      </p:pic>
    </p:spTree>
    <p:extLst>
      <p:ext uri="{BB962C8B-B14F-4D97-AF65-F5344CB8AC3E}">
        <p14:creationId xmlns:p14="http://schemas.microsoft.com/office/powerpoint/2010/main" val="249202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p:txBody>
          <a:bodyPr/>
          <a:lstStyle/>
          <a:p>
            <a:r>
              <a:rPr lang="en-US" sz="2400" b="1" dirty="0">
                <a:latin typeface="+mn-lt"/>
              </a:rPr>
              <a:t>Current State of Affairs: </a:t>
            </a:r>
            <a:r>
              <a:rPr lang="en-US" sz="2400" dirty="0">
                <a:latin typeface="+mn-lt"/>
              </a:rPr>
              <a:t>AI in Military Training </a:t>
            </a:r>
          </a:p>
          <a:p>
            <a:r>
              <a:rPr lang="en-US" sz="2400" b="1" dirty="0">
                <a:latin typeface="+mn-lt"/>
              </a:rPr>
              <a:t>Understanding AI Terminology: </a:t>
            </a:r>
            <a:r>
              <a:rPr lang="en-US" sz="2400" dirty="0">
                <a:latin typeface="+mn-lt"/>
              </a:rPr>
              <a:t>Moving Beyond the Buzzwords </a:t>
            </a:r>
          </a:p>
          <a:p>
            <a:r>
              <a:rPr lang="en-US" sz="2400" b="1" dirty="0">
                <a:latin typeface="+mn-lt"/>
              </a:rPr>
              <a:t>Bridging AI and Data Strategies: </a:t>
            </a:r>
            <a:r>
              <a:rPr lang="en-US" sz="2400" dirty="0">
                <a:latin typeface="+mn-lt"/>
              </a:rPr>
              <a:t>The Iceberg Model </a:t>
            </a:r>
          </a:p>
          <a:p>
            <a:r>
              <a:rPr lang="en-US" sz="2400" b="1" dirty="0">
                <a:latin typeface="+mn-lt"/>
              </a:rPr>
              <a:t>Method in Action: </a:t>
            </a:r>
            <a:r>
              <a:rPr lang="en-US" sz="2400" dirty="0">
                <a:latin typeface="+mn-lt"/>
              </a:rPr>
              <a:t>Case Studies </a:t>
            </a:r>
          </a:p>
          <a:p>
            <a:pPr lvl="1"/>
            <a:r>
              <a:rPr lang="en-US" i="1" dirty="0">
                <a:latin typeface="+mj-lt"/>
              </a:rPr>
              <a:t>Large Language Models to Increase Training Asset Utilization </a:t>
            </a:r>
          </a:p>
          <a:p>
            <a:r>
              <a:rPr lang="en-US" sz="2400" b="1" dirty="0">
                <a:latin typeface="+mj-lt"/>
              </a:rPr>
              <a:t>Future Roadmap and Recommendations </a:t>
            </a:r>
          </a:p>
          <a:p>
            <a:r>
              <a:rPr lang="en-US" sz="2400" b="1" dirty="0">
                <a:latin typeface="+mj-lt"/>
              </a:rPr>
              <a:t>Final Thoughts </a:t>
            </a:r>
          </a:p>
          <a:p>
            <a:endParaRPr lang="en-US" b="1" dirty="0">
              <a:latin typeface="+mj-lt"/>
            </a:endParaRPr>
          </a:p>
          <a:p>
            <a:endParaRPr lang="en-US" dirty="0">
              <a:latin typeface="+mj-lt"/>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A blue arrow pointing up&#10;&#10;Description automatically generated">
            <a:extLst>
              <a:ext uri="{FF2B5EF4-FFF2-40B4-BE49-F238E27FC236}">
                <a16:creationId xmlns:a16="http://schemas.microsoft.com/office/drawing/2014/main" id="{6FC5C6C4-ADB8-F8E5-204F-E07FF8262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779" y="3514657"/>
            <a:ext cx="2917631" cy="2723964"/>
          </a:xfrm>
          <a:prstGeom prst="rect">
            <a:avLst/>
          </a:prstGeom>
        </p:spPr>
      </p:pic>
      <p:sp>
        <p:nvSpPr>
          <p:cNvPr id="9218" name="Rectangle 2"/>
          <p:cNvSpPr>
            <a:spLocks noGrp="1" noChangeArrowheads="1"/>
          </p:cNvSpPr>
          <p:nvPr>
            <p:ph type="title"/>
          </p:nvPr>
        </p:nvSpPr>
        <p:spPr/>
        <p:txBody>
          <a:bodyPr/>
          <a:lstStyle/>
          <a:p>
            <a:pPr eaLnBrk="1" hangingPunct="1"/>
            <a:r>
              <a:rPr lang="en-US" dirty="0"/>
              <a:t>Current State of Affairs: AI In Military Training</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3</a:t>
            </a:fld>
            <a:endParaRPr lang="en-US" dirty="0">
              <a:solidFill>
                <a:srgbClr val="000000"/>
              </a:solidFill>
            </a:endParaRPr>
          </a:p>
        </p:txBody>
      </p:sp>
      <p:sp>
        <p:nvSpPr>
          <p:cNvPr id="9" name="Rectangle 11">
            <a:extLst>
              <a:ext uri="{FF2B5EF4-FFF2-40B4-BE49-F238E27FC236}">
                <a16:creationId xmlns:a16="http://schemas.microsoft.com/office/drawing/2014/main" id="{C6579E57-A2FE-90EE-E312-FBBA12847B42}"/>
              </a:ext>
            </a:extLst>
          </p:cNvPr>
          <p:cNvSpPr txBox="1">
            <a:spLocks noChangeArrowheads="1"/>
          </p:cNvSpPr>
          <p:nvPr/>
        </p:nvSpPr>
        <p:spPr>
          <a:xfrm>
            <a:off x="1098979" y="6005822"/>
            <a:ext cx="920102" cy="406349"/>
          </a:xfrm>
          <a:prstGeom prst="rect">
            <a:avLst/>
          </a:prstGeom>
        </p:spPr>
        <p:txBody>
          <a:bodyPr/>
          <a:lstStyle/>
          <a:p>
            <a:pPr>
              <a:spcBef>
                <a:spcPct val="25000"/>
              </a:spcBef>
              <a:defRPr/>
            </a:pPr>
            <a:r>
              <a:rPr lang="en-US" sz="1400" b="1" kern="0" dirty="0">
                <a:solidFill>
                  <a:srgbClr val="000000"/>
                </a:solidFill>
                <a:latin typeface="Tahoma"/>
              </a:rPr>
              <a:t>1950</a:t>
            </a:r>
            <a:endParaRPr lang="en-US" sz="1400" b="1" i="1" kern="0" dirty="0">
              <a:solidFill>
                <a:srgbClr val="000000"/>
              </a:solidFill>
              <a:latin typeface="Tahoma"/>
            </a:endParaRPr>
          </a:p>
        </p:txBody>
      </p:sp>
      <p:sp>
        <p:nvSpPr>
          <p:cNvPr id="22" name="Rectangle 11">
            <a:extLst>
              <a:ext uri="{FF2B5EF4-FFF2-40B4-BE49-F238E27FC236}">
                <a16:creationId xmlns:a16="http://schemas.microsoft.com/office/drawing/2014/main" id="{0CBF4DA3-2954-1E31-3CE0-D7EA0925842C}"/>
              </a:ext>
            </a:extLst>
          </p:cNvPr>
          <p:cNvSpPr txBox="1">
            <a:spLocks noChangeArrowheads="1"/>
          </p:cNvSpPr>
          <p:nvPr/>
        </p:nvSpPr>
        <p:spPr>
          <a:xfrm>
            <a:off x="2087413" y="4024364"/>
            <a:ext cx="4210698" cy="841247"/>
          </a:xfrm>
          <a:prstGeom prst="rect">
            <a:avLst/>
          </a:prstGeom>
        </p:spPr>
        <p:txBody>
          <a:bodyPr/>
          <a:lstStyle/>
          <a:p>
            <a:pPr algn="ctr">
              <a:spcBef>
                <a:spcPct val="25000"/>
              </a:spcBef>
              <a:defRPr/>
            </a:pPr>
            <a:r>
              <a:rPr lang="en-US" sz="1400" b="1" kern="0" dirty="0">
                <a:solidFill>
                  <a:srgbClr val="2B56AB"/>
                </a:solidFill>
                <a:latin typeface="Tahoma"/>
              </a:rPr>
              <a:t>Future of AI </a:t>
            </a:r>
          </a:p>
        </p:txBody>
      </p:sp>
      <p:sp>
        <p:nvSpPr>
          <p:cNvPr id="52" name="Oval 51">
            <a:extLst>
              <a:ext uri="{FF2B5EF4-FFF2-40B4-BE49-F238E27FC236}">
                <a16:creationId xmlns:a16="http://schemas.microsoft.com/office/drawing/2014/main" id="{F08AB070-7CC5-0025-0932-B090287A463D}"/>
              </a:ext>
            </a:extLst>
          </p:cNvPr>
          <p:cNvSpPr/>
          <p:nvPr/>
        </p:nvSpPr>
        <p:spPr bwMode="auto">
          <a:xfrm>
            <a:off x="3579993" y="4881503"/>
            <a:ext cx="153308" cy="151693"/>
          </a:xfrm>
          <a:prstGeom prst="ellipse">
            <a:avLst/>
          </a:prstGeom>
          <a:solidFill>
            <a:srgbClr val="F77B0B"/>
          </a:solidFill>
          <a:ln w="9525" cap="flat" cmpd="sng" algn="ctr">
            <a:solidFill>
              <a:srgbClr val="F77B0B"/>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61" name="Straight Arrow Connector 60">
            <a:extLst>
              <a:ext uri="{FF2B5EF4-FFF2-40B4-BE49-F238E27FC236}">
                <a16:creationId xmlns:a16="http://schemas.microsoft.com/office/drawing/2014/main" id="{952F13BE-1127-3B6F-7DCB-F61CC3948ADC}"/>
              </a:ext>
            </a:extLst>
          </p:cNvPr>
          <p:cNvCxnSpPr>
            <a:cxnSpLocks/>
          </p:cNvCxnSpPr>
          <p:nvPr/>
        </p:nvCxnSpPr>
        <p:spPr bwMode="auto">
          <a:xfrm flipH="1">
            <a:off x="3837096" y="4306983"/>
            <a:ext cx="2188931" cy="650367"/>
          </a:xfrm>
          <a:prstGeom prst="straightConnector1">
            <a:avLst/>
          </a:prstGeom>
          <a:solidFill>
            <a:schemeClr val="accent1"/>
          </a:solidFill>
          <a:ln w="38100" cap="flat" cmpd="sng" algn="ctr">
            <a:solidFill>
              <a:srgbClr val="5AC9E3"/>
            </a:solidFill>
            <a:prstDash val="solid"/>
            <a:miter lim="800000"/>
            <a:headEnd type="none" w="med" len="med"/>
            <a:tailEnd type="triangle"/>
          </a:ln>
          <a:effectLst/>
        </p:spPr>
      </p:cxnSp>
      <p:sp>
        <p:nvSpPr>
          <p:cNvPr id="1029" name="TextBox 1028">
            <a:extLst>
              <a:ext uri="{FF2B5EF4-FFF2-40B4-BE49-F238E27FC236}">
                <a16:creationId xmlns:a16="http://schemas.microsoft.com/office/drawing/2014/main" id="{D64CEC42-50BA-48B9-F37B-6C7D6E9A7AA4}"/>
              </a:ext>
            </a:extLst>
          </p:cNvPr>
          <p:cNvSpPr txBox="1"/>
          <p:nvPr/>
        </p:nvSpPr>
        <p:spPr>
          <a:xfrm>
            <a:off x="382168" y="1116026"/>
            <a:ext cx="6548958" cy="2554545"/>
          </a:xfrm>
          <a:prstGeom prst="rect">
            <a:avLst/>
          </a:prstGeom>
          <a:noFill/>
        </p:spPr>
        <p:txBody>
          <a:bodyPr wrap="square">
            <a:spAutoFit/>
          </a:bodyPr>
          <a:lstStyle/>
          <a:p>
            <a:pPr marL="285750" indent="-285750">
              <a:buFont typeface="Arial" panose="020B0604020202020204" pitchFamily="34" charset="0"/>
              <a:buChar char="•"/>
            </a:pPr>
            <a:r>
              <a:rPr lang="en-US" sz="1600" b="1" dirty="0"/>
              <a:t>AI History Overview:</a:t>
            </a:r>
            <a:endParaRPr lang="en-US" sz="1600" dirty="0"/>
          </a:p>
          <a:p>
            <a:pPr marL="742950" lvl="1" indent="-285750">
              <a:buFont typeface="Arial" panose="020B0604020202020204" pitchFamily="34" charset="0"/>
              <a:buChar char="•"/>
            </a:pPr>
            <a:r>
              <a:rPr lang="en-US" sz="1600" dirty="0"/>
              <a:t>Began in 1950 with Alan Turing and the Turing Test</a:t>
            </a:r>
          </a:p>
          <a:p>
            <a:pPr marL="457200" lvl="1"/>
            <a:endParaRPr lang="en-US" sz="1600" dirty="0"/>
          </a:p>
          <a:p>
            <a:pPr marL="133365" indent="-285750">
              <a:buFont typeface="Arial" panose="020B0604020202020204" pitchFamily="34" charset="0"/>
              <a:buChar char="•"/>
            </a:pPr>
            <a:r>
              <a:rPr lang="en-US" sz="1600" b="1" dirty="0"/>
              <a:t>AI Winters and Resurgence in 1997</a:t>
            </a:r>
          </a:p>
          <a:p>
            <a:endParaRPr lang="en-US" sz="1600" b="1" dirty="0"/>
          </a:p>
          <a:p>
            <a:pPr marL="133365" indent="-285750">
              <a:buFont typeface="Arial" panose="020B0604020202020204" pitchFamily="34" charset="0"/>
              <a:buChar char="•"/>
            </a:pPr>
            <a:r>
              <a:rPr lang="en-US" sz="1600" b="1" dirty="0"/>
              <a:t>Emergence of AI in everyday life with Robots,  Siri, &amp; Alexa</a:t>
            </a:r>
          </a:p>
          <a:p>
            <a:endParaRPr lang="en-US" sz="1600" b="1" dirty="0"/>
          </a:p>
          <a:p>
            <a:pPr marL="133365" indent="-285750">
              <a:buFont typeface="Arial" panose="020B0604020202020204" pitchFamily="34" charset="0"/>
              <a:buChar char="•"/>
            </a:pPr>
            <a:r>
              <a:rPr lang="en-US" sz="1600" b="1" dirty="0"/>
              <a:t>Modern AI Boom (2022-present)</a:t>
            </a:r>
          </a:p>
          <a:p>
            <a:pPr marL="133365" indent="-285750">
              <a:buFont typeface="Arial" panose="020B0604020202020204" pitchFamily="34" charset="0"/>
              <a:buChar char="•"/>
            </a:pPr>
            <a:endParaRPr lang="en-US" sz="1600" b="1" dirty="0"/>
          </a:p>
          <a:p>
            <a:pPr marL="133365" indent="-285750">
              <a:buFont typeface="Arial" panose="020B0604020202020204" pitchFamily="34" charset="0"/>
              <a:buChar char="•"/>
            </a:pPr>
            <a:r>
              <a:rPr lang="en-US" sz="1600" b="1" dirty="0"/>
              <a:t>Ultimate Goal: Future of AI &amp; Trying to Get There</a:t>
            </a:r>
          </a:p>
        </p:txBody>
      </p:sp>
      <p:sp>
        <p:nvSpPr>
          <p:cNvPr id="1031" name="TextBox 1030">
            <a:extLst>
              <a:ext uri="{FF2B5EF4-FFF2-40B4-BE49-F238E27FC236}">
                <a16:creationId xmlns:a16="http://schemas.microsoft.com/office/drawing/2014/main" id="{5958A165-231B-E4E5-18F9-D08B1C1FB777}"/>
              </a:ext>
            </a:extLst>
          </p:cNvPr>
          <p:cNvSpPr txBox="1"/>
          <p:nvPr/>
        </p:nvSpPr>
        <p:spPr>
          <a:xfrm>
            <a:off x="5900201" y="4116103"/>
            <a:ext cx="7172582" cy="2062103"/>
          </a:xfrm>
          <a:prstGeom prst="rect">
            <a:avLst/>
          </a:prstGeom>
          <a:noFill/>
        </p:spPr>
        <p:txBody>
          <a:bodyPr wrap="square">
            <a:spAutoFit/>
          </a:bodyPr>
          <a:lstStyle/>
          <a:p>
            <a:pPr marL="133365" indent="-285750">
              <a:buFont typeface="Arial" panose="020B0604020202020204" pitchFamily="34" charset="0"/>
              <a:buChar char="•"/>
            </a:pPr>
            <a:r>
              <a:rPr lang="en-US" sz="1600" b="1" dirty="0">
                <a:solidFill>
                  <a:srgbClr val="F77B0B"/>
                </a:solidFill>
              </a:rPr>
              <a:t>Today</a:t>
            </a:r>
            <a:r>
              <a:rPr lang="en-US" sz="1600" dirty="0">
                <a:solidFill>
                  <a:srgbClr val="F77B0B"/>
                </a:solidFill>
              </a:rPr>
              <a:t>:</a:t>
            </a:r>
            <a:r>
              <a:rPr lang="en-US" sz="1600" dirty="0">
                <a:solidFill>
                  <a:srgbClr val="5AC9E3"/>
                </a:solidFill>
              </a:rPr>
              <a:t> </a:t>
            </a:r>
            <a:r>
              <a:rPr lang="en-US" sz="1600" b="1" dirty="0"/>
              <a:t>Challenges in the Current AI Environment:</a:t>
            </a:r>
          </a:p>
          <a:p>
            <a:pPr marL="742950" lvl="1" indent="-285750">
              <a:buFont typeface="Arial" panose="020B0604020202020204" pitchFamily="34" charset="0"/>
              <a:buChar char="•"/>
            </a:pPr>
            <a:r>
              <a:rPr lang="en-US" sz="1600" dirty="0"/>
              <a:t>Limited Result</a:t>
            </a:r>
          </a:p>
          <a:p>
            <a:pPr marL="742950" lvl="1" indent="-285750">
              <a:buFont typeface="Arial" panose="020B0604020202020204" pitchFamily="34" charset="0"/>
              <a:buChar char="•"/>
            </a:pPr>
            <a:r>
              <a:rPr lang="en-US" sz="1600" dirty="0"/>
              <a:t>‘Sprinkle AI’ Trend</a:t>
            </a:r>
          </a:p>
          <a:p>
            <a:pPr marL="742950" lvl="1" indent="-285750">
              <a:buFont typeface="Arial" panose="020B0604020202020204" pitchFamily="34" charset="0"/>
              <a:buChar char="•"/>
            </a:pPr>
            <a:r>
              <a:rPr lang="en-US" sz="1600" dirty="0"/>
              <a:t>Undefined Requirements </a:t>
            </a:r>
          </a:p>
          <a:p>
            <a:pPr marL="742950" lvl="1" indent="-285750">
              <a:buFont typeface="Arial" panose="020B0604020202020204" pitchFamily="34" charset="0"/>
              <a:buChar char="•"/>
            </a:pPr>
            <a:r>
              <a:rPr lang="en-US" sz="1600" dirty="0"/>
              <a:t>Buzzword Over Substance</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Misunderstanding</a:t>
            </a:r>
          </a:p>
        </p:txBody>
      </p:sp>
      <p:sp>
        <p:nvSpPr>
          <p:cNvPr id="1036" name="Rectangle 1035">
            <a:extLst>
              <a:ext uri="{FF2B5EF4-FFF2-40B4-BE49-F238E27FC236}">
                <a16:creationId xmlns:a16="http://schemas.microsoft.com/office/drawing/2014/main" id="{1D6DBE5C-0319-2E27-472D-D73FCB5E5AA0}"/>
              </a:ext>
            </a:extLst>
          </p:cNvPr>
          <p:cNvSpPr/>
          <p:nvPr/>
        </p:nvSpPr>
        <p:spPr bwMode="auto">
          <a:xfrm>
            <a:off x="704850" y="3754375"/>
            <a:ext cx="4697158" cy="2657796"/>
          </a:xfrm>
          <a:prstGeom prst="rect">
            <a:avLst/>
          </a:prstGeom>
          <a:noFill/>
          <a:ln w="28575" cap="flat" cmpd="sng" algn="ctr">
            <a:solidFill>
              <a:schemeClr val="bg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40" name="Rectangle 11">
            <a:extLst>
              <a:ext uri="{FF2B5EF4-FFF2-40B4-BE49-F238E27FC236}">
                <a16:creationId xmlns:a16="http://schemas.microsoft.com/office/drawing/2014/main" id="{096599D1-E8D8-A03B-1465-3141172BC92C}"/>
              </a:ext>
            </a:extLst>
          </p:cNvPr>
          <p:cNvSpPr txBox="1">
            <a:spLocks noChangeArrowheads="1"/>
          </p:cNvSpPr>
          <p:nvPr/>
        </p:nvSpPr>
        <p:spPr>
          <a:xfrm>
            <a:off x="5551843" y="5501423"/>
            <a:ext cx="4210698" cy="841247"/>
          </a:xfrm>
          <a:prstGeom prst="rect">
            <a:avLst/>
          </a:prstGeom>
        </p:spPr>
        <p:txBody>
          <a:bodyPr/>
          <a:lstStyle/>
          <a:p>
            <a:pPr algn="ctr">
              <a:spcBef>
                <a:spcPct val="25000"/>
              </a:spcBef>
              <a:defRPr/>
            </a:pPr>
            <a:r>
              <a:rPr lang="en-US" sz="1800" b="1" i="1" kern="0" dirty="0">
                <a:solidFill>
                  <a:srgbClr val="F77B0B"/>
                </a:solidFill>
                <a:latin typeface="Tahoma"/>
              </a:rPr>
              <a:t>But Why? </a:t>
            </a:r>
          </a:p>
        </p:txBody>
      </p:sp>
    </p:spTree>
    <p:extLst>
      <p:ext uri="{BB962C8B-B14F-4D97-AF65-F5344CB8AC3E}">
        <p14:creationId xmlns:p14="http://schemas.microsoft.com/office/powerpoint/2010/main" val="60348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4000"/>
                            </p:stCondLst>
                            <p:childTnLst>
                              <p:par>
                                <p:cTn id="8" presetID="1" presetClass="entr" presetSubtype="0" fill="hold" grpId="0" nodeType="afterEffect">
                                  <p:stCondLst>
                                    <p:cond delay="4000"/>
                                  </p:stCondLst>
                                  <p:childTnLst>
                                    <p:set>
                                      <p:cBhvr>
                                        <p:cTn id="9" dur="1" fill="hold">
                                          <p:stCondLst>
                                            <p:cond delay="0"/>
                                          </p:stCondLst>
                                        </p:cTn>
                                        <p:tgtEl>
                                          <p:spTgt spid="22">
                                            <p:txEl>
                                              <p:pRg st="0" end="0"/>
                                            </p:txEl>
                                          </p:spTgt>
                                        </p:tgtEl>
                                        <p:attrNameLst>
                                          <p:attrName>style.visibility</p:attrName>
                                        </p:attrNameLst>
                                      </p:cBhvr>
                                      <p:to>
                                        <p:strVal val="visible"/>
                                      </p:to>
                                    </p:set>
                                  </p:childTnLst>
                                </p:cTn>
                              </p:par>
                            </p:childTnLst>
                          </p:cTn>
                        </p:par>
                        <p:par>
                          <p:cTn id="10" fill="hold">
                            <p:stCondLst>
                              <p:cond delay="8000"/>
                            </p:stCondLst>
                            <p:childTnLst>
                              <p:par>
                                <p:cTn id="11" presetID="1" presetClass="entr" presetSubtype="0" fill="hold" grpId="0" nodeType="afterEffect">
                                  <p:stCondLst>
                                    <p:cond delay="4000"/>
                                  </p:stCondLst>
                                  <p:childTnLst>
                                    <p:set>
                                      <p:cBhvr>
                                        <p:cTn id="12" dur="1" fill="hold">
                                          <p:stCondLst>
                                            <p:cond delay="0"/>
                                          </p:stCondLst>
                                        </p:cTn>
                                        <p:tgtEl>
                                          <p:spTgt spid="10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2" grpId="0" build="p"/>
      <p:bldP spid="104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B3330D2-0A90-7FF8-5053-ECA6A39537DA}"/>
              </a:ext>
            </a:extLst>
          </p:cNvPr>
          <p:cNvSpPr/>
          <p:nvPr/>
        </p:nvSpPr>
        <p:spPr bwMode="auto">
          <a:xfrm>
            <a:off x="3127067" y="5415030"/>
            <a:ext cx="6163740" cy="231199"/>
          </a:xfrm>
          <a:prstGeom prst="rect">
            <a:avLst/>
          </a:prstGeom>
          <a:solidFill>
            <a:srgbClr val="DEE7F0"/>
          </a:solidFill>
          <a:ln w="3175" cap="flat" cmpd="sng" algn="ctr">
            <a:solidFill>
              <a:srgbClr val="B7BAB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218" name="Rectangle 2"/>
          <p:cNvSpPr>
            <a:spLocks noGrp="1" noChangeArrowheads="1"/>
          </p:cNvSpPr>
          <p:nvPr>
            <p:ph type="title"/>
          </p:nvPr>
        </p:nvSpPr>
        <p:spPr>
          <a:xfrm>
            <a:off x="593061" y="0"/>
            <a:ext cx="11032586" cy="841248"/>
          </a:xfrm>
        </p:spPr>
        <p:txBody>
          <a:bodyPr/>
          <a:lstStyle/>
          <a:p>
            <a:pPr eaLnBrk="1" hangingPunct="1"/>
            <a:r>
              <a:rPr lang="en-US" dirty="0"/>
              <a:t>Foundational Understanding: Demystifying AI</a:t>
            </a:r>
          </a:p>
        </p:txBody>
      </p:sp>
      <p:sp>
        <p:nvSpPr>
          <p:cNvPr id="9219" name="Rectangle 3"/>
          <p:cNvSpPr>
            <a:spLocks noGrp="1" noChangeArrowheads="1"/>
          </p:cNvSpPr>
          <p:nvPr>
            <p:ph idx="1"/>
          </p:nvPr>
        </p:nvSpPr>
        <p:spPr/>
        <p:txBody>
          <a:bodyPr/>
          <a:lstStyle/>
          <a:p>
            <a:pPr eaLnBrk="1" hangingPunct="1"/>
            <a:r>
              <a:rPr lang="en-US" sz="2400" b="1" dirty="0">
                <a:latin typeface="+mn-lt"/>
                <a:cs typeface="Arial" panose="020B0604020202020204" pitchFamily="34" charset="0"/>
              </a:rPr>
              <a:t>AI Defined </a:t>
            </a:r>
          </a:p>
          <a:p>
            <a:pPr marL="0" indent="0" eaLnBrk="1" hangingPunct="1">
              <a:buNone/>
            </a:pPr>
            <a:endParaRPr lang="en-US" sz="2400" b="1" dirty="0">
              <a:latin typeface="+mn-lt"/>
              <a:cs typeface="Arial" panose="020B0604020202020204" pitchFamily="34" charset="0"/>
            </a:endParaRPr>
          </a:p>
          <a:p>
            <a:pPr eaLnBrk="1" hangingPunct="1"/>
            <a:r>
              <a:rPr lang="en-US" sz="2400" b="1" dirty="0">
                <a:latin typeface="+mn-lt"/>
                <a:cs typeface="Arial" panose="020B0604020202020204" pitchFamily="34" charset="0"/>
              </a:rPr>
              <a:t>AI Juxtaposition: </a:t>
            </a:r>
          </a:p>
          <a:p>
            <a:pPr lvl="1"/>
            <a:r>
              <a:rPr lang="en-US" sz="2000" dirty="0">
                <a:latin typeface="+mn-lt"/>
                <a:cs typeface="Arial" panose="020B0604020202020204" pitchFamily="34" charset="0"/>
              </a:rPr>
              <a:t>What the Market Needs vs. What the Market Offers</a:t>
            </a:r>
          </a:p>
          <a:p>
            <a:pPr marL="609585" lvl="1" indent="0">
              <a:buNone/>
            </a:pPr>
            <a:endParaRPr lang="en-US" sz="2000" dirty="0">
              <a:latin typeface="+mn-lt"/>
              <a:cs typeface="Arial" panose="020B0604020202020204" pitchFamily="34" charset="0"/>
            </a:endParaRPr>
          </a:p>
          <a:p>
            <a:pPr eaLnBrk="1" hangingPunct="1"/>
            <a:r>
              <a:rPr lang="en-US" sz="2400" b="1" dirty="0">
                <a:latin typeface="+mn-lt"/>
                <a:cs typeface="Arial" panose="020B0604020202020204" pitchFamily="34" charset="0"/>
              </a:rPr>
              <a:t>Sliding Scale of AI </a:t>
            </a:r>
          </a:p>
          <a:p>
            <a:pPr eaLnBrk="1" hangingPunct="1"/>
            <a:endParaRPr lang="en-US" sz="2400" dirty="0">
              <a:latin typeface="+mn-lt"/>
              <a:cs typeface="Arial" panose="020B0604020202020204" pitchFamily="34" charset="0"/>
            </a:endParaRPr>
          </a:p>
          <a:p>
            <a:pPr eaLnBrk="1" hangingPunct="1"/>
            <a:endParaRPr lang="en-US" sz="2400" dirty="0">
              <a:latin typeface="+mn-lt"/>
              <a:cs typeface="Arial" panose="020B0604020202020204" pitchFamily="34" charset="0"/>
            </a:endParaRP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4</a:t>
            </a:fld>
            <a:endParaRPr lang="en-US" dirty="0">
              <a:solidFill>
                <a:srgbClr val="000000"/>
              </a:solidFill>
            </a:endParaRPr>
          </a:p>
        </p:txBody>
      </p:sp>
      <p:sp>
        <p:nvSpPr>
          <p:cNvPr id="8" name="Rectangle 11">
            <a:extLst>
              <a:ext uri="{FF2B5EF4-FFF2-40B4-BE49-F238E27FC236}">
                <a16:creationId xmlns:a16="http://schemas.microsoft.com/office/drawing/2014/main" id="{BCAA8A3B-2E60-8749-5339-AFEDE0623C98}"/>
              </a:ext>
            </a:extLst>
          </p:cNvPr>
          <p:cNvSpPr txBox="1">
            <a:spLocks noChangeArrowheads="1"/>
          </p:cNvSpPr>
          <p:nvPr/>
        </p:nvSpPr>
        <p:spPr>
          <a:xfrm>
            <a:off x="-794915" y="5338752"/>
            <a:ext cx="4210698" cy="841247"/>
          </a:xfrm>
          <a:prstGeom prst="rect">
            <a:avLst/>
          </a:prstGeom>
        </p:spPr>
        <p:txBody>
          <a:bodyPr/>
          <a:lstStyle/>
          <a:p>
            <a:pPr algn="ctr">
              <a:spcBef>
                <a:spcPct val="25000"/>
              </a:spcBef>
              <a:defRPr/>
            </a:pPr>
            <a:r>
              <a:rPr lang="en-US" sz="1400" b="1" kern="0" dirty="0">
                <a:solidFill>
                  <a:srgbClr val="FF9900"/>
                </a:solidFill>
                <a:latin typeface="Tahoma"/>
              </a:rPr>
              <a:t>Less Complex</a:t>
            </a:r>
          </a:p>
        </p:txBody>
      </p:sp>
      <p:sp>
        <p:nvSpPr>
          <p:cNvPr id="10" name="Rectangle 11">
            <a:extLst>
              <a:ext uri="{FF2B5EF4-FFF2-40B4-BE49-F238E27FC236}">
                <a16:creationId xmlns:a16="http://schemas.microsoft.com/office/drawing/2014/main" id="{8CE9EF1A-E58D-962E-44CE-9E4C2D374ABA}"/>
              </a:ext>
            </a:extLst>
          </p:cNvPr>
          <p:cNvSpPr txBox="1">
            <a:spLocks noChangeArrowheads="1"/>
          </p:cNvSpPr>
          <p:nvPr/>
        </p:nvSpPr>
        <p:spPr>
          <a:xfrm>
            <a:off x="8656193" y="5331983"/>
            <a:ext cx="4210698" cy="841247"/>
          </a:xfrm>
          <a:prstGeom prst="rect">
            <a:avLst/>
          </a:prstGeom>
        </p:spPr>
        <p:txBody>
          <a:bodyPr/>
          <a:lstStyle/>
          <a:p>
            <a:pPr algn="ctr">
              <a:spcBef>
                <a:spcPct val="25000"/>
              </a:spcBef>
              <a:defRPr/>
            </a:pPr>
            <a:r>
              <a:rPr lang="en-US" sz="1400" b="1" kern="0" dirty="0">
                <a:solidFill>
                  <a:srgbClr val="FF9900"/>
                </a:solidFill>
                <a:latin typeface="Tahoma"/>
              </a:rPr>
              <a:t>More Complex</a:t>
            </a:r>
          </a:p>
        </p:txBody>
      </p:sp>
      <p:sp>
        <p:nvSpPr>
          <p:cNvPr id="13" name="Rectangle 11">
            <a:extLst>
              <a:ext uri="{FF2B5EF4-FFF2-40B4-BE49-F238E27FC236}">
                <a16:creationId xmlns:a16="http://schemas.microsoft.com/office/drawing/2014/main" id="{5A46B759-29FD-DB13-EA5C-737E9C52EC74}"/>
              </a:ext>
            </a:extLst>
          </p:cNvPr>
          <p:cNvSpPr txBox="1">
            <a:spLocks noChangeArrowheads="1"/>
          </p:cNvSpPr>
          <p:nvPr/>
        </p:nvSpPr>
        <p:spPr>
          <a:xfrm>
            <a:off x="1395880" y="5668604"/>
            <a:ext cx="4210698" cy="841247"/>
          </a:xfrm>
          <a:prstGeom prst="rect">
            <a:avLst/>
          </a:prstGeom>
        </p:spPr>
        <p:txBody>
          <a:bodyPr/>
          <a:lstStyle/>
          <a:p>
            <a:pPr algn="ctr">
              <a:spcBef>
                <a:spcPct val="25000"/>
              </a:spcBef>
              <a:defRPr/>
            </a:pPr>
            <a:r>
              <a:rPr lang="en-US" sz="1400" b="1" kern="0" dirty="0">
                <a:solidFill>
                  <a:srgbClr val="2B56AB"/>
                </a:solidFill>
                <a:latin typeface="Tahoma"/>
              </a:rPr>
              <a:t>Spell Checkers </a:t>
            </a:r>
          </a:p>
        </p:txBody>
      </p:sp>
      <p:sp>
        <p:nvSpPr>
          <p:cNvPr id="14" name="Rectangle 11">
            <a:extLst>
              <a:ext uri="{FF2B5EF4-FFF2-40B4-BE49-F238E27FC236}">
                <a16:creationId xmlns:a16="http://schemas.microsoft.com/office/drawing/2014/main" id="{6E9D9582-926A-C415-DA54-533EEAD89925}"/>
              </a:ext>
            </a:extLst>
          </p:cNvPr>
          <p:cNvSpPr txBox="1">
            <a:spLocks noChangeArrowheads="1"/>
          </p:cNvSpPr>
          <p:nvPr/>
        </p:nvSpPr>
        <p:spPr>
          <a:xfrm>
            <a:off x="6603204" y="5677611"/>
            <a:ext cx="4210698" cy="841247"/>
          </a:xfrm>
          <a:prstGeom prst="rect">
            <a:avLst/>
          </a:prstGeom>
        </p:spPr>
        <p:txBody>
          <a:bodyPr/>
          <a:lstStyle/>
          <a:p>
            <a:pPr algn="ctr">
              <a:spcBef>
                <a:spcPct val="25000"/>
              </a:spcBef>
              <a:defRPr/>
            </a:pPr>
            <a:r>
              <a:rPr lang="en-US" sz="1400" b="1" kern="0" dirty="0">
                <a:solidFill>
                  <a:srgbClr val="2B56AB"/>
                </a:solidFill>
                <a:latin typeface="Tahoma"/>
              </a:rPr>
              <a:t>Expert Models</a:t>
            </a:r>
          </a:p>
        </p:txBody>
      </p:sp>
      <p:sp>
        <p:nvSpPr>
          <p:cNvPr id="15" name="Rectangle 11">
            <a:extLst>
              <a:ext uri="{FF2B5EF4-FFF2-40B4-BE49-F238E27FC236}">
                <a16:creationId xmlns:a16="http://schemas.microsoft.com/office/drawing/2014/main" id="{77A15101-8389-AC10-3023-D5C12DC6DB99}"/>
              </a:ext>
            </a:extLst>
          </p:cNvPr>
          <p:cNvSpPr txBox="1">
            <a:spLocks noChangeArrowheads="1"/>
          </p:cNvSpPr>
          <p:nvPr/>
        </p:nvSpPr>
        <p:spPr>
          <a:xfrm>
            <a:off x="4504801" y="5668604"/>
            <a:ext cx="1458557" cy="841247"/>
          </a:xfrm>
          <a:prstGeom prst="rect">
            <a:avLst/>
          </a:prstGeom>
        </p:spPr>
        <p:txBody>
          <a:bodyPr/>
          <a:lstStyle/>
          <a:p>
            <a:pPr algn="ctr">
              <a:spcBef>
                <a:spcPct val="25000"/>
              </a:spcBef>
              <a:defRPr/>
            </a:pPr>
            <a:r>
              <a:rPr lang="en-US" sz="1400" b="1" kern="0" dirty="0">
                <a:solidFill>
                  <a:srgbClr val="2B56AB"/>
                </a:solidFill>
                <a:latin typeface="Tahoma"/>
              </a:rPr>
              <a:t>Image Recognition Tools</a:t>
            </a:r>
          </a:p>
        </p:txBody>
      </p:sp>
      <p:sp>
        <p:nvSpPr>
          <p:cNvPr id="18" name="Rectangle 11">
            <a:extLst>
              <a:ext uri="{FF2B5EF4-FFF2-40B4-BE49-F238E27FC236}">
                <a16:creationId xmlns:a16="http://schemas.microsoft.com/office/drawing/2014/main" id="{ED2EAC66-34BE-82CF-4B9B-42189DDEAFA0}"/>
              </a:ext>
            </a:extLst>
          </p:cNvPr>
          <p:cNvSpPr txBox="1">
            <a:spLocks noChangeArrowheads="1"/>
          </p:cNvSpPr>
          <p:nvPr/>
        </p:nvSpPr>
        <p:spPr>
          <a:xfrm>
            <a:off x="6047580" y="5677611"/>
            <a:ext cx="1880793" cy="841247"/>
          </a:xfrm>
          <a:prstGeom prst="rect">
            <a:avLst/>
          </a:prstGeom>
        </p:spPr>
        <p:txBody>
          <a:bodyPr/>
          <a:lstStyle/>
          <a:p>
            <a:pPr algn="ctr">
              <a:spcBef>
                <a:spcPct val="25000"/>
              </a:spcBef>
              <a:defRPr/>
            </a:pPr>
            <a:r>
              <a:rPr lang="en-US" sz="1400" b="1" kern="0" dirty="0">
                <a:solidFill>
                  <a:srgbClr val="2B56AB"/>
                </a:solidFill>
                <a:latin typeface="Tahoma"/>
              </a:rPr>
              <a:t>Recommendation Engines</a:t>
            </a:r>
          </a:p>
        </p:txBody>
      </p:sp>
      <p:pic>
        <p:nvPicPr>
          <p:cNvPr id="2050" name="Picture 2" descr="Image Recognition: In-depth Guide for 2024">
            <a:extLst>
              <a:ext uri="{FF2B5EF4-FFF2-40B4-BE49-F238E27FC236}">
                <a16:creationId xmlns:a16="http://schemas.microsoft.com/office/drawing/2014/main" id="{466A2479-D3F3-6F3D-AFBF-B7350947D1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6873" b="5096"/>
          <a:stretch/>
        </p:blipFill>
        <p:spPr bwMode="auto">
          <a:xfrm>
            <a:off x="4622990" y="4109554"/>
            <a:ext cx="1191972" cy="1108786"/>
          </a:xfrm>
          <a:prstGeom prst="rect">
            <a:avLst/>
          </a:prstGeom>
          <a:noFill/>
          <a:ln w="28575">
            <a:solidFill>
              <a:srgbClr val="2B56AB"/>
            </a:solidFill>
          </a:ln>
          <a:extLst>
            <a:ext uri="{909E8E84-426E-40DD-AFC4-6F175D3DCCD1}">
              <a14:hiddenFill xmlns:a14="http://schemas.microsoft.com/office/drawing/2010/main">
                <a:solidFill>
                  <a:srgbClr val="FFFFFF"/>
                </a:solidFill>
              </a14:hiddenFill>
            </a:ext>
          </a:extLst>
        </p:spPr>
      </p:pic>
      <p:pic>
        <p:nvPicPr>
          <p:cNvPr id="2052" name="Picture 4" descr="Customized Ad-Rate Recommendations Now Available for Promoted Listings on  eBay">
            <a:extLst>
              <a:ext uri="{FF2B5EF4-FFF2-40B4-BE49-F238E27FC236}">
                <a16:creationId xmlns:a16="http://schemas.microsoft.com/office/drawing/2014/main" id="{52572D0F-D6CF-4A92-9951-4A1B01A0F36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400"/>
          <a:stretch/>
        </p:blipFill>
        <p:spPr bwMode="auto">
          <a:xfrm>
            <a:off x="6377040" y="4107106"/>
            <a:ext cx="1191972" cy="1111234"/>
          </a:xfrm>
          <a:prstGeom prst="rect">
            <a:avLst/>
          </a:prstGeom>
          <a:noFill/>
          <a:ln w="28575">
            <a:solidFill>
              <a:srgbClr val="2B56AB"/>
            </a:solidFill>
          </a:ln>
          <a:extLst>
            <a:ext uri="{909E8E84-426E-40DD-AFC4-6F175D3DCCD1}">
              <a14:hiddenFill xmlns:a14="http://schemas.microsoft.com/office/drawing/2010/main">
                <a:solidFill>
                  <a:srgbClr val="FFFFFF"/>
                </a:solidFill>
              </a14:hiddenFill>
            </a:ext>
          </a:extLst>
        </p:spPr>
      </p:pic>
      <p:pic>
        <p:nvPicPr>
          <p:cNvPr id="2054" name="Picture 6" descr="The Impact of Artificial Intelligence on Virtual Tutoring">
            <a:extLst>
              <a:ext uri="{FF2B5EF4-FFF2-40B4-BE49-F238E27FC236}">
                <a16:creationId xmlns:a16="http://schemas.microsoft.com/office/drawing/2014/main" id="{2B198224-E6C6-7BF7-13C0-9631BE7C04B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102" t="28" r="19000" b="-28"/>
          <a:stretch/>
        </p:blipFill>
        <p:spPr bwMode="auto">
          <a:xfrm>
            <a:off x="8131090" y="4114576"/>
            <a:ext cx="1191972" cy="1119370"/>
          </a:xfrm>
          <a:prstGeom prst="rect">
            <a:avLst/>
          </a:prstGeom>
          <a:noFill/>
          <a:ln w="28575">
            <a:solidFill>
              <a:srgbClr val="2B56AB"/>
            </a:solidFill>
          </a:ln>
          <a:extLst>
            <a:ext uri="{909E8E84-426E-40DD-AFC4-6F175D3DCCD1}">
              <a14:hiddenFill xmlns:a14="http://schemas.microsoft.com/office/drawing/2010/main">
                <a:solidFill>
                  <a:srgbClr val="FFFFFF"/>
                </a:solidFill>
              </a14:hiddenFill>
            </a:ext>
          </a:extLst>
        </p:spPr>
      </p:pic>
      <p:pic>
        <p:nvPicPr>
          <p:cNvPr id="2056" name="Picture 8" descr="Spell Checker">
            <a:extLst>
              <a:ext uri="{FF2B5EF4-FFF2-40B4-BE49-F238E27FC236}">
                <a16:creationId xmlns:a16="http://schemas.microsoft.com/office/drawing/2014/main" id="{B75D8664-D1A9-8311-B354-16927BC374C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825" t="722" r="32119" b="-722"/>
          <a:stretch/>
        </p:blipFill>
        <p:spPr bwMode="auto">
          <a:xfrm>
            <a:off x="2868024" y="4101177"/>
            <a:ext cx="1191972" cy="1139538"/>
          </a:xfrm>
          <a:prstGeom prst="rect">
            <a:avLst/>
          </a:prstGeom>
          <a:noFill/>
          <a:ln w="28575">
            <a:solidFill>
              <a:srgbClr val="2B56AB"/>
            </a:solidFill>
          </a:ln>
          <a:extLst>
            <a:ext uri="{909E8E84-426E-40DD-AFC4-6F175D3DCCD1}">
              <a14:hiddenFill xmlns:a14="http://schemas.microsoft.com/office/drawing/2010/main">
                <a:solidFill>
                  <a:srgbClr val="FFFFFF"/>
                </a:solidFill>
              </a14:hiddenFill>
            </a:ext>
          </a:extLst>
        </p:spPr>
      </p:pic>
      <p:pic>
        <p:nvPicPr>
          <p:cNvPr id="24" name="Picture 23" descr="A black and white rectangle&#10;&#10;Description automatically generated">
            <a:extLst>
              <a:ext uri="{FF2B5EF4-FFF2-40B4-BE49-F238E27FC236}">
                <a16:creationId xmlns:a16="http://schemas.microsoft.com/office/drawing/2014/main" id="{CDCA7BCA-178A-1562-232D-DD7E168AEEAA}"/>
              </a:ext>
            </a:extLst>
          </p:cNvPr>
          <p:cNvPicPr>
            <a:picLocks noChangeAspect="1"/>
          </p:cNvPicPr>
          <p:nvPr/>
        </p:nvPicPr>
        <p:blipFill>
          <a:blip r:embed="rId7" cstate="print">
            <a:extLst>
              <a:ext uri="{28A0092B-C50C-407E-A947-70E740481C1C}">
                <a14:useLocalDpi xmlns:a14="http://schemas.microsoft.com/office/drawing/2010/main" val="0"/>
              </a:ext>
            </a:extLst>
          </a:blip>
          <a:srcRect t="18096" r="49505"/>
          <a:stretch/>
        </p:blipFill>
        <p:spPr>
          <a:xfrm>
            <a:off x="2155341" y="5331983"/>
            <a:ext cx="1003981" cy="463556"/>
          </a:xfrm>
          <a:prstGeom prst="rect">
            <a:avLst/>
          </a:prstGeom>
        </p:spPr>
      </p:pic>
      <p:pic>
        <p:nvPicPr>
          <p:cNvPr id="25" name="Picture 24" descr="A black and white rectangle&#10;&#10;Description automatically generated">
            <a:extLst>
              <a:ext uri="{FF2B5EF4-FFF2-40B4-BE49-F238E27FC236}">
                <a16:creationId xmlns:a16="http://schemas.microsoft.com/office/drawing/2014/main" id="{26905F5A-3865-A4D0-EB52-2735E4004A0D}"/>
              </a:ext>
            </a:extLst>
          </p:cNvPr>
          <p:cNvPicPr>
            <a:picLocks noChangeAspect="1"/>
          </p:cNvPicPr>
          <p:nvPr/>
        </p:nvPicPr>
        <p:blipFill>
          <a:blip r:embed="rId7" cstate="print">
            <a:extLst>
              <a:ext uri="{28A0092B-C50C-407E-A947-70E740481C1C}">
                <a14:useLocalDpi xmlns:a14="http://schemas.microsoft.com/office/drawing/2010/main" val="0"/>
              </a:ext>
            </a:extLst>
          </a:blip>
          <a:srcRect t="18096" r="49505"/>
          <a:stretch/>
        </p:blipFill>
        <p:spPr>
          <a:xfrm flipH="1">
            <a:off x="8912653" y="5331983"/>
            <a:ext cx="1003981" cy="463556"/>
          </a:xfrm>
          <a:prstGeom prst="rect">
            <a:avLst/>
          </a:prstGeom>
        </p:spPr>
      </p:pic>
    </p:spTree>
    <p:extLst>
      <p:ext uri="{BB962C8B-B14F-4D97-AF65-F5344CB8AC3E}">
        <p14:creationId xmlns:p14="http://schemas.microsoft.com/office/powerpoint/2010/main" val="28837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4000"/>
                            </p:stCondLst>
                            <p:childTnLst>
                              <p:par>
                                <p:cTn id="8" presetID="1" presetClass="entr" presetSubtype="0" fill="hold" grpId="0" nodeType="afterEffect">
                                  <p:stCondLst>
                                    <p:cond delay="400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childTnLst>
                          </p:cTn>
                        </p:par>
                        <p:par>
                          <p:cTn id="10" fill="hold">
                            <p:stCondLst>
                              <p:cond delay="8000"/>
                            </p:stCondLst>
                            <p:childTnLst>
                              <p:par>
                                <p:cTn id="11" presetID="1" presetClass="entr" presetSubtype="0" fill="hold" grpId="0" nodeType="afterEffect">
                                  <p:stCondLst>
                                    <p:cond delay="400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par>
                          <p:cTn id="13" fill="hold">
                            <p:stCondLst>
                              <p:cond delay="12000"/>
                            </p:stCondLst>
                            <p:childTnLst>
                              <p:par>
                                <p:cTn id="14" presetID="1" presetClass="entr" presetSubtype="0" fill="hold" grpId="0" nodeType="afterEffect">
                                  <p:stCondLst>
                                    <p:cond delay="4000"/>
                                  </p:stCondLst>
                                  <p:childTnLst>
                                    <p:set>
                                      <p:cBhvr>
                                        <p:cTn id="15" dur="1" fill="hold">
                                          <p:stCondLst>
                                            <p:cond delay="0"/>
                                          </p:stCondLst>
                                        </p:cTn>
                                        <p:tgtEl>
                                          <p:spTgt spid="14">
                                            <p:txEl>
                                              <p:pRg st="0" end="0"/>
                                            </p:txEl>
                                          </p:spTgt>
                                        </p:tgtEl>
                                        <p:attrNameLst>
                                          <p:attrName>style.visibility</p:attrName>
                                        </p:attrNameLst>
                                      </p:cBhvr>
                                      <p:to>
                                        <p:strVal val="visible"/>
                                      </p:to>
                                    </p:set>
                                  </p:childTnLst>
                                </p:cTn>
                              </p:par>
                            </p:childTnLst>
                          </p:cTn>
                        </p:par>
                        <p:par>
                          <p:cTn id="16" fill="hold">
                            <p:stCondLst>
                              <p:cond delay="16000"/>
                            </p:stCondLst>
                            <p:childTnLst>
                              <p:par>
                                <p:cTn id="17" presetID="1" presetClass="entr" presetSubtype="0" fill="hold" grpId="0" nodeType="afterEffect">
                                  <p:stCondLst>
                                    <p:cond delay="400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par>
                          <p:cTn id="19" fill="hold">
                            <p:stCondLst>
                              <p:cond delay="20000"/>
                            </p:stCondLst>
                            <p:childTnLst>
                              <p:par>
                                <p:cTn id="20" presetID="1" presetClass="entr" presetSubtype="0" fill="hold" grpId="0" nodeType="afterEffect">
                                  <p:stCondLst>
                                    <p:cond delay="4000"/>
                                  </p:stCondLst>
                                  <p:childTnLst>
                                    <p:set>
                                      <p:cBhvr>
                                        <p:cTn id="21"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P spid="13" grpId="0" build="p"/>
      <p:bldP spid="14" grpId="0" build="p"/>
      <p:bldP spid="15" grpId="0" build="p"/>
      <p:bldP spid="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45F1B489-85F0-BE7F-00A7-B9F029FCB15B}"/>
              </a:ext>
            </a:extLst>
          </p:cNvPr>
          <p:cNvSpPr/>
          <p:nvPr/>
        </p:nvSpPr>
        <p:spPr bwMode="auto">
          <a:xfrm>
            <a:off x="1122583" y="4642955"/>
            <a:ext cx="10182536" cy="1418723"/>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ahoma" charset="0"/>
            </a:endParaRPr>
          </a:p>
        </p:txBody>
      </p:sp>
      <p:sp>
        <p:nvSpPr>
          <p:cNvPr id="60" name="Rectangle 11">
            <a:extLst>
              <a:ext uri="{FF2B5EF4-FFF2-40B4-BE49-F238E27FC236}">
                <a16:creationId xmlns:a16="http://schemas.microsoft.com/office/drawing/2014/main" id="{90EB38FC-24D4-0AE8-24AD-4F28BC360EA0}"/>
              </a:ext>
            </a:extLst>
          </p:cNvPr>
          <p:cNvSpPr txBox="1">
            <a:spLocks noChangeArrowheads="1"/>
          </p:cNvSpPr>
          <p:nvPr/>
        </p:nvSpPr>
        <p:spPr>
          <a:xfrm>
            <a:off x="1122583" y="4665863"/>
            <a:ext cx="10182536" cy="841247"/>
          </a:xfrm>
          <a:prstGeom prst="rect">
            <a:avLst/>
          </a:prstGeom>
        </p:spPr>
        <p:txBody>
          <a:bodyPr/>
          <a:lstStyle/>
          <a:p>
            <a:pPr algn="ctr">
              <a:spcBef>
                <a:spcPct val="25000"/>
              </a:spcBef>
              <a:defRPr/>
            </a:pPr>
            <a:r>
              <a:rPr lang="en-US" sz="1800" b="1" kern="0" dirty="0">
                <a:latin typeface="Tahoma"/>
              </a:rPr>
              <a:t>Categorized by Functionality </a:t>
            </a:r>
            <a:r>
              <a:rPr lang="en-US" sz="1800" b="1" i="1" kern="0" dirty="0">
                <a:latin typeface="Tahoma"/>
              </a:rPr>
              <a:t>Type</a:t>
            </a:r>
            <a:endParaRPr lang="en-US" sz="1800" b="1" kern="0" dirty="0">
              <a:latin typeface="Tahoma"/>
            </a:endParaRPr>
          </a:p>
        </p:txBody>
      </p:sp>
      <p:sp>
        <p:nvSpPr>
          <p:cNvPr id="57" name="Rectangle 56">
            <a:extLst>
              <a:ext uri="{FF2B5EF4-FFF2-40B4-BE49-F238E27FC236}">
                <a16:creationId xmlns:a16="http://schemas.microsoft.com/office/drawing/2014/main" id="{CDD2C57C-EF5A-F26B-F6EF-F22DAC307672}"/>
              </a:ext>
            </a:extLst>
          </p:cNvPr>
          <p:cNvSpPr/>
          <p:nvPr/>
        </p:nvSpPr>
        <p:spPr bwMode="auto">
          <a:xfrm>
            <a:off x="1120464" y="3168773"/>
            <a:ext cx="10182536" cy="1418723"/>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ahoma" charset="0"/>
            </a:endParaRPr>
          </a:p>
        </p:txBody>
      </p:sp>
      <p:sp>
        <p:nvSpPr>
          <p:cNvPr id="58" name="Rectangle 11">
            <a:extLst>
              <a:ext uri="{FF2B5EF4-FFF2-40B4-BE49-F238E27FC236}">
                <a16:creationId xmlns:a16="http://schemas.microsoft.com/office/drawing/2014/main" id="{32ADEE6A-7C4B-D61B-001A-49ED4EBD98D6}"/>
              </a:ext>
            </a:extLst>
          </p:cNvPr>
          <p:cNvSpPr txBox="1">
            <a:spLocks noChangeArrowheads="1"/>
          </p:cNvSpPr>
          <p:nvPr/>
        </p:nvSpPr>
        <p:spPr>
          <a:xfrm>
            <a:off x="1120464" y="3191681"/>
            <a:ext cx="10182536" cy="841247"/>
          </a:xfrm>
          <a:prstGeom prst="rect">
            <a:avLst/>
          </a:prstGeom>
        </p:spPr>
        <p:txBody>
          <a:bodyPr/>
          <a:lstStyle/>
          <a:p>
            <a:pPr algn="ctr">
              <a:spcBef>
                <a:spcPct val="25000"/>
              </a:spcBef>
              <a:defRPr/>
            </a:pPr>
            <a:r>
              <a:rPr lang="en-US" sz="1800" b="1" kern="0" dirty="0">
                <a:latin typeface="Tahoma"/>
              </a:rPr>
              <a:t>Categorized by Functionality</a:t>
            </a:r>
          </a:p>
        </p:txBody>
      </p:sp>
      <p:sp>
        <p:nvSpPr>
          <p:cNvPr id="56" name="Rectangle 55">
            <a:extLst>
              <a:ext uri="{FF2B5EF4-FFF2-40B4-BE49-F238E27FC236}">
                <a16:creationId xmlns:a16="http://schemas.microsoft.com/office/drawing/2014/main" id="{27153309-41C4-086A-9827-220D70DA8517}"/>
              </a:ext>
            </a:extLst>
          </p:cNvPr>
          <p:cNvSpPr/>
          <p:nvPr/>
        </p:nvSpPr>
        <p:spPr bwMode="auto">
          <a:xfrm>
            <a:off x="1120464" y="1656962"/>
            <a:ext cx="10182536" cy="1418723"/>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effectLst/>
              <a:latin typeface="Tahoma" charset="0"/>
            </a:endParaRPr>
          </a:p>
        </p:txBody>
      </p:sp>
      <p:sp>
        <p:nvSpPr>
          <p:cNvPr id="9218" name="Rectangle 2"/>
          <p:cNvSpPr>
            <a:spLocks noGrp="1" noChangeArrowheads="1"/>
          </p:cNvSpPr>
          <p:nvPr>
            <p:ph type="title"/>
          </p:nvPr>
        </p:nvSpPr>
        <p:spPr>
          <a:xfrm>
            <a:off x="593061" y="0"/>
            <a:ext cx="11032586" cy="841248"/>
          </a:xfrm>
        </p:spPr>
        <p:txBody>
          <a:bodyPr/>
          <a:lstStyle/>
          <a:p>
            <a:pPr eaLnBrk="1" hangingPunct="1"/>
            <a:r>
              <a:rPr lang="en-US" dirty="0"/>
              <a:t>Understanding the AI Terminology : Beyond the Buzzwords</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5</a:t>
            </a:fld>
            <a:endParaRPr lang="en-US" dirty="0">
              <a:solidFill>
                <a:srgbClr val="000000"/>
              </a:solidFill>
            </a:endParaRPr>
          </a:p>
        </p:txBody>
      </p:sp>
      <p:sp>
        <p:nvSpPr>
          <p:cNvPr id="6" name="Rectangle 11">
            <a:extLst>
              <a:ext uri="{FF2B5EF4-FFF2-40B4-BE49-F238E27FC236}">
                <a16:creationId xmlns:a16="http://schemas.microsoft.com/office/drawing/2014/main" id="{3D0C8DFD-4211-A652-500B-7B26A0FA5937}"/>
              </a:ext>
            </a:extLst>
          </p:cNvPr>
          <p:cNvSpPr txBox="1">
            <a:spLocks noChangeArrowheads="1"/>
          </p:cNvSpPr>
          <p:nvPr/>
        </p:nvSpPr>
        <p:spPr>
          <a:xfrm>
            <a:off x="1120464" y="1679870"/>
            <a:ext cx="10182536" cy="841247"/>
          </a:xfrm>
          <a:prstGeom prst="rect">
            <a:avLst/>
          </a:prstGeom>
        </p:spPr>
        <p:txBody>
          <a:bodyPr/>
          <a:lstStyle/>
          <a:p>
            <a:pPr algn="ctr">
              <a:spcBef>
                <a:spcPct val="25000"/>
              </a:spcBef>
              <a:defRPr/>
            </a:pPr>
            <a:r>
              <a:rPr lang="en-US" sz="1800" b="1" kern="0" dirty="0">
                <a:latin typeface="Tahoma"/>
              </a:rPr>
              <a:t>Categorized by Capability </a:t>
            </a:r>
          </a:p>
        </p:txBody>
      </p:sp>
      <p:sp>
        <p:nvSpPr>
          <p:cNvPr id="24" name="Arrow: Chevron 23">
            <a:extLst>
              <a:ext uri="{FF2B5EF4-FFF2-40B4-BE49-F238E27FC236}">
                <a16:creationId xmlns:a16="http://schemas.microsoft.com/office/drawing/2014/main" id="{EE99F94A-8E89-24C1-1DEF-8ADAF09FF330}"/>
              </a:ext>
            </a:extLst>
          </p:cNvPr>
          <p:cNvSpPr/>
          <p:nvPr/>
        </p:nvSpPr>
        <p:spPr bwMode="auto">
          <a:xfrm>
            <a:off x="1411430" y="2136861"/>
            <a:ext cx="3401870" cy="841247"/>
          </a:xfrm>
          <a:prstGeom prst="chevron">
            <a:avLst/>
          </a:prstGeom>
          <a:solidFill>
            <a:srgbClr val="7C9DDE"/>
          </a:solidFill>
          <a:ln w="9525" cap="flat" cmpd="sng" algn="ctr">
            <a:solidFill>
              <a:srgbClr val="BA5C06"/>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ahoma" charset="0"/>
            </a:endParaRPr>
          </a:p>
        </p:txBody>
      </p:sp>
      <p:sp>
        <p:nvSpPr>
          <p:cNvPr id="27" name="Arrow: Chevron 26">
            <a:extLst>
              <a:ext uri="{FF2B5EF4-FFF2-40B4-BE49-F238E27FC236}">
                <a16:creationId xmlns:a16="http://schemas.microsoft.com/office/drawing/2014/main" id="{C62DE80C-286A-EE4D-7261-0AA570FBBAE3}"/>
              </a:ext>
            </a:extLst>
          </p:cNvPr>
          <p:cNvSpPr/>
          <p:nvPr/>
        </p:nvSpPr>
        <p:spPr bwMode="auto">
          <a:xfrm>
            <a:off x="4556524" y="2136861"/>
            <a:ext cx="3401870" cy="841247"/>
          </a:xfrm>
          <a:prstGeom prst="chevron">
            <a:avLst/>
          </a:prstGeom>
          <a:solidFill>
            <a:srgbClr val="4170CF"/>
          </a:solidFill>
          <a:ln w="9525" cap="flat" cmpd="sng" algn="ctr">
            <a:solidFill>
              <a:srgbClr val="BA5C06"/>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ahoma" charset="0"/>
            </a:endParaRPr>
          </a:p>
        </p:txBody>
      </p:sp>
      <p:sp>
        <p:nvSpPr>
          <p:cNvPr id="28" name="Arrow: Chevron 27">
            <a:extLst>
              <a:ext uri="{FF2B5EF4-FFF2-40B4-BE49-F238E27FC236}">
                <a16:creationId xmlns:a16="http://schemas.microsoft.com/office/drawing/2014/main" id="{6DF0D098-51A1-1322-229A-9113DCEE786B}"/>
              </a:ext>
            </a:extLst>
          </p:cNvPr>
          <p:cNvSpPr/>
          <p:nvPr/>
        </p:nvSpPr>
        <p:spPr bwMode="auto">
          <a:xfrm>
            <a:off x="7711658" y="2136861"/>
            <a:ext cx="3401870" cy="841247"/>
          </a:xfrm>
          <a:prstGeom prst="chevron">
            <a:avLst/>
          </a:prstGeom>
          <a:solidFill>
            <a:srgbClr val="2B56AB"/>
          </a:solidFill>
          <a:ln w="9525" cap="flat" cmpd="sng" algn="ctr">
            <a:solidFill>
              <a:srgbClr val="BA5C06"/>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ahoma" charset="0"/>
            </a:endParaRPr>
          </a:p>
        </p:txBody>
      </p:sp>
      <p:sp>
        <p:nvSpPr>
          <p:cNvPr id="8" name="Rectangle 11">
            <a:extLst>
              <a:ext uri="{FF2B5EF4-FFF2-40B4-BE49-F238E27FC236}">
                <a16:creationId xmlns:a16="http://schemas.microsoft.com/office/drawing/2014/main" id="{23C5957C-3946-78EF-7634-304A849022DE}"/>
              </a:ext>
            </a:extLst>
          </p:cNvPr>
          <p:cNvSpPr txBox="1">
            <a:spLocks noChangeArrowheads="1"/>
          </p:cNvSpPr>
          <p:nvPr/>
        </p:nvSpPr>
        <p:spPr>
          <a:xfrm>
            <a:off x="1854797" y="2302926"/>
            <a:ext cx="2854128" cy="841247"/>
          </a:xfrm>
          <a:prstGeom prst="rect">
            <a:avLst/>
          </a:prstGeom>
        </p:spPr>
        <p:txBody>
          <a:bodyPr/>
          <a:lstStyle/>
          <a:p>
            <a:pPr algn="ctr">
              <a:spcBef>
                <a:spcPct val="25000"/>
              </a:spcBef>
              <a:defRPr/>
            </a:pPr>
            <a:r>
              <a:rPr lang="en-US" sz="1400" b="1" kern="0" dirty="0">
                <a:solidFill>
                  <a:schemeClr val="bg1"/>
                </a:solidFill>
                <a:latin typeface="Tahoma"/>
              </a:rPr>
              <a:t>Artificial Narrow Intelligence (ANI) or Weak AI</a:t>
            </a:r>
          </a:p>
        </p:txBody>
      </p:sp>
      <p:sp>
        <p:nvSpPr>
          <p:cNvPr id="29" name="Rectangle 11">
            <a:extLst>
              <a:ext uri="{FF2B5EF4-FFF2-40B4-BE49-F238E27FC236}">
                <a16:creationId xmlns:a16="http://schemas.microsoft.com/office/drawing/2014/main" id="{5DE44938-41B9-356D-FFED-69D1C43BFFDE}"/>
              </a:ext>
            </a:extLst>
          </p:cNvPr>
          <p:cNvSpPr txBox="1">
            <a:spLocks noChangeArrowheads="1"/>
          </p:cNvSpPr>
          <p:nvPr/>
        </p:nvSpPr>
        <p:spPr>
          <a:xfrm>
            <a:off x="4999891" y="2302925"/>
            <a:ext cx="2854128" cy="841247"/>
          </a:xfrm>
          <a:prstGeom prst="rect">
            <a:avLst/>
          </a:prstGeom>
        </p:spPr>
        <p:txBody>
          <a:bodyPr/>
          <a:lstStyle/>
          <a:p>
            <a:pPr algn="ctr">
              <a:spcBef>
                <a:spcPct val="25000"/>
              </a:spcBef>
              <a:defRPr/>
            </a:pPr>
            <a:r>
              <a:rPr lang="en-US" sz="1400" b="1" kern="0" dirty="0">
                <a:solidFill>
                  <a:schemeClr val="bg1"/>
                </a:solidFill>
                <a:latin typeface="Tahoma"/>
              </a:rPr>
              <a:t>Artificial General Intelligence (AGI) or General AI</a:t>
            </a:r>
          </a:p>
        </p:txBody>
      </p:sp>
      <p:sp>
        <p:nvSpPr>
          <p:cNvPr id="30" name="Rectangle 11">
            <a:extLst>
              <a:ext uri="{FF2B5EF4-FFF2-40B4-BE49-F238E27FC236}">
                <a16:creationId xmlns:a16="http://schemas.microsoft.com/office/drawing/2014/main" id="{BFDE7E8B-8D18-971C-05B8-1EBBBA3E7871}"/>
              </a:ext>
            </a:extLst>
          </p:cNvPr>
          <p:cNvSpPr txBox="1">
            <a:spLocks noChangeArrowheads="1"/>
          </p:cNvSpPr>
          <p:nvPr/>
        </p:nvSpPr>
        <p:spPr>
          <a:xfrm>
            <a:off x="8110795" y="2302925"/>
            <a:ext cx="2854128" cy="841247"/>
          </a:xfrm>
          <a:prstGeom prst="rect">
            <a:avLst/>
          </a:prstGeom>
        </p:spPr>
        <p:txBody>
          <a:bodyPr/>
          <a:lstStyle/>
          <a:p>
            <a:pPr algn="ctr">
              <a:spcBef>
                <a:spcPct val="25000"/>
              </a:spcBef>
              <a:defRPr/>
            </a:pPr>
            <a:r>
              <a:rPr lang="it-IT" sz="1400" b="1" kern="0" dirty="0">
                <a:solidFill>
                  <a:schemeClr val="bg1"/>
                </a:solidFill>
                <a:latin typeface="Tahoma"/>
              </a:rPr>
              <a:t>Artificial Superintelligence (ASI) or Super AI</a:t>
            </a:r>
          </a:p>
        </p:txBody>
      </p:sp>
      <p:sp>
        <p:nvSpPr>
          <p:cNvPr id="33" name="Arrow: Chevron 32">
            <a:extLst>
              <a:ext uri="{FF2B5EF4-FFF2-40B4-BE49-F238E27FC236}">
                <a16:creationId xmlns:a16="http://schemas.microsoft.com/office/drawing/2014/main" id="{1D75F8D3-714A-639B-2A12-EB72965FDB88}"/>
              </a:ext>
            </a:extLst>
          </p:cNvPr>
          <p:cNvSpPr/>
          <p:nvPr/>
        </p:nvSpPr>
        <p:spPr bwMode="auto">
          <a:xfrm>
            <a:off x="1411430" y="3653320"/>
            <a:ext cx="2608006" cy="841247"/>
          </a:xfrm>
          <a:prstGeom prst="chevron">
            <a:avLst/>
          </a:prstGeom>
          <a:solidFill>
            <a:srgbClr val="7C9DDE"/>
          </a:solidFill>
          <a:ln w="9525" cap="flat" cmpd="sng" algn="ctr">
            <a:solidFill>
              <a:srgbClr val="BA5C06"/>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ahoma" charset="0"/>
            </a:endParaRPr>
          </a:p>
        </p:txBody>
      </p:sp>
      <p:sp>
        <p:nvSpPr>
          <p:cNvPr id="36" name="Arrow: Chevron 35">
            <a:extLst>
              <a:ext uri="{FF2B5EF4-FFF2-40B4-BE49-F238E27FC236}">
                <a16:creationId xmlns:a16="http://schemas.microsoft.com/office/drawing/2014/main" id="{B0B5C2CA-3B83-7F78-616C-59C27C3DBE18}"/>
              </a:ext>
            </a:extLst>
          </p:cNvPr>
          <p:cNvSpPr/>
          <p:nvPr/>
        </p:nvSpPr>
        <p:spPr bwMode="auto">
          <a:xfrm>
            <a:off x="8505522" y="3631524"/>
            <a:ext cx="2608006" cy="841247"/>
          </a:xfrm>
          <a:prstGeom prst="chevron">
            <a:avLst/>
          </a:prstGeom>
          <a:solidFill>
            <a:srgbClr val="2B56AB"/>
          </a:solidFill>
          <a:ln w="9525" cap="flat" cmpd="sng" algn="ctr">
            <a:solidFill>
              <a:srgbClr val="BA5C06"/>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ahoma" charset="0"/>
            </a:endParaRPr>
          </a:p>
        </p:txBody>
      </p:sp>
      <p:sp>
        <p:nvSpPr>
          <p:cNvPr id="37" name="Arrow: Chevron 36">
            <a:extLst>
              <a:ext uri="{FF2B5EF4-FFF2-40B4-BE49-F238E27FC236}">
                <a16:creationId xmlns:a16="http://schemas.microsoft.com/office/drawing/2014/main" id="{AB3CCAF6-0D52-AFF1-8EB5-337E1EE8D891}"/>
              </a:ext>
            </a:extLst>
          </p:cNvPr>
          <p:cNvSpPr/>
          <p:nvPr/>
        </p:nvSpPr>
        <p:spPr bwMode="auto">
          <a:xfrm>
            <a:off x="3768573" y="3653320"/>
            <a:ext cx="2608006" cy="841247"/>
          </a:xfrm>
          <a:prstGeom prst="chevron">
            <a:avLst/>
          </a:prstGeom>
          <a:solidFill>
            <a:srgbClr val="517CD3"/>
          </a:solidFill>
          <a:ln w="9525" cap="flat" cmpd="sng" algn="ctr">
            <a:solidFill>
              <a:srgbClr val="BA5C06"/>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ahoma" charset="0"/>
            </a:endParaRPr>
          </a:p>
        </p:txBody>
      </p:sp>
      <p:sp>
        <p:nvSpPr>
          <p:cNvPr id="38" name="Arrow: Chevron 37">
            <a:extLst>
              <a:ext uri="{FF2B5EF4-FFF2-40B4-BE49-F238E27FC236}">
                <a16:creationId xmlns:a16="http://schemas.microsoft.com/office/drawing/2014/main" id="{87A43057-27CF-536F-C6D8-7C2A349BBECC}"/>
              </a:ext>
            </a:extLst>
          </p:cNvPr>
          <p:cNvSpPr/>
          <p:nvPr/>
        </p:nvSpPr>
        <p:spPr bwMode="auto">
          <a:xfrm>
            <a:off x="6125716" y="3642422"/>
            <a:ext cx="2608006" cy="841247"/>
          </a:xfrm>
          <a:prstGeom prst="chevron">
            <a:avLst/>
          </a:prstGeom>
          <a:solidFill>
            <a:srgbClr val="3B6CCD"/>
          </a:solidFill>
          <a:ln w="9525" cap="flat" cmpd="sng" algn="ctr">
            <a:solidFill>
              <a:srgbClr val="BA5C06"/>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9" name="Rectangle 11">
            <a:extLst>
              <a:ext uri="{FF2B5EF4-FFF2-40B4-BE49-F238E27FC236}">
                <a16:creationId xmlns:a16="http://schemas.microsoft.com/office/drawing/2014/main" id="{192CA5FC-5648-3BB7-EAC0-B722BB7F019D}"/>
              </a:ext>
            </a:extLst>
          </p:cNvPr>
          <p:cNvSpPr txBox="1">
            <a:spLocks noChangeArrowheads="1"/>
          </p:cNvSpPr>
          <p:nvPr/>
        </p:nvSpPr>
        <p:spPr>
          <a:xfrm>
            <a:off x="1792627" y="3801708"/>
            <a:ext cx="1822950" cy="841247"/>
          </a:xfrm>
          <a:prstGeom prst="rect">
            <a:avLst/>
          </a:prstGeom>
        </p:spPr>
        <p:txBody>
          <a:bodyPr/>
          <a:lstStyle/>
          <a:p>
            <a:pPr algn="ctr">
              <a:spcBef>
                <a:spcPct val="25000"/>
              </a:spcBef>
              <a:defRPr/>
            </a:pPr>
            <a:r>
              <a:rPr lang="en-US" sz="1400" b="1" kern="0" dirty="0">
                <a:solidFill>
                  <a:schemeClr val="bg1"/>
                </a:solidFill>
                <a:latin typeface="Tahoma"/>
              </a:rPr>
              <a:t>Reactive Machines</a:t>
            </a:r>
          </a:p>
        </p:txBody>
      </p:sp>
      <p:sp>
        <p:nvSpPr>
          <p:cNvPr id="40" name="Rectangle 11">
            <a:extLst>
              <a:ext uri="{FF2B5EF4-FFF2-40B4-BE49-F238E27FC236}">
                <a16:creationId xmlns:a16="http://schemas.microsoft.com/office/drawing/2014/main" id="{693B1B7F-C14F-8B6D-8B60-C6B1FD34469A}"/>
              </a:ext>
            </a:extLst>
          </p:cNvPr>
          <p:cNvSpPr txBox="1">
            <a:spLocks noChangeArrowheads="1"/>
          </p:cNvSpPr>
          <p:nvPr/>
        </p:nvSpPr>
        <p:spPr>
          <a:xfrm>
            <a:off x="4172432" y="3801708"/>
            <a:ext cx="1822950" cy="841247"/>
          </a:xfrm>
          <a:prstGeom prst="rect">
            <a:avLst/>
          </a:prstGeom>
        </p:spPr>
        <p:txBody>
          <a:bodyPr/>
          <a:lstStyle/>
          <a:p>
            <a:pPr algn="ctr">
              <a:spcBef>
                <a:spcPct val="25000"/>
              </a:spcBef>
              <a:defRPr/>
            </a:pPr>
            <a:r>
              <a:rPr lang="en-US" sz="1400" b="1" kern="0" dirty="0">
                <a:solidFill>
                  <a:schemeClr val="bg1"/>
                </a:solidFill>
                <a:latin typeface="Tahoma"/>
              </a:rPr>
              <a:t>Limited Memory Machines</a:t>
            </a:r>
          </a:p>
        </p:txBody>
      </p:sp>
      <p:sp>
        <p:nvSpPr>
          <p:cNvPr id="41" name="Rectangle 11">
            <a:extLst>
              <a:ext uri="{FF2B5EF4-FFF2-40B4-BE49-F238E27FC236}">
                <a16:creationId xmlns:a16="http://schemas.microsoft.com/office/drawing/2014/main" id="{B6B24A0E-797C-D5E7-1D55-36880111F12F}"/>
              </a:ext>
            </a:extLst>
          </p:cNvPr>
          <p:cNvSpPr txBox="1">
            <a:spLocks noChangeArrowheads="1"/>
          </p:cNvSpPr>
          <p:nvPr/>
        </p:nvSpPr>
        <p:spPr>
          <a:xfrm>
            <a:off x="6643675" y="3882391"/>
            <a:ext cx="1822950" cy="841247"/>
          </a:xfrm>
          <a:prstGeom prst="rect">
            <a:avLst/>
          </a:prstGeom>
        </p:spPr>
        <p:txBody>
          <a:bodyPr/>
          <a:lstStyle/>
          <a:p>
            <a:pPr algn="ctr">
              <a:spcBef>
                <a:spcPct val="25000"/>
              </a:spcBef>
              <a:defRPr/>
            </a:pPr>
            <a:r>
              <a:rPr lang="en-US" sz="1400" b="1" kern="0" dirty="0">
                <a:solidFill>
                  <a:schemeClr val="bg1"/>
                </a:solidFill>
                <a:latin typeface="Tahoma"/>
              </a:rPr>
              <a:t>Theory of Mind</a:t>
            </a:r>
          </a:p>
        </p:txBody>
      </p:sp>
      <p:sp>
        <p:nvSpPr>
          <p:cNvPr id="42" name="Rectangle 11">
            <a:extLst>
              <a:ext uri="{FF2B5EF4-FFF2-40B4-BE49-F238E27FC236}">
                <a16:creationId xmlns:a16="http://schemas.microsoft.com/office/drawing/2014/main" id="{A4555AF1-9DEA-F6BE-8995-D2BECBDBC577}"/>
              </a:ext>
            </a:extLst>
          </p:cNvPr>
          <p:cNvSpPr txBox="1">
            <a:spLocks noChangeArrowheads="1"/>
          </p:cNvSpPr>
          <p:nvPr/>
        </p:nvSpPr>
        <p:spPr>
          <a:xfrm>
            <a:off x="9000818" y="3882391"/>
            <a:ext cx="1822950" cy="841247"/>
          </a:xfrm>
          <a:prstGeom prst="rect">
            <a:avLst/>
          </a:prstGeom>
        </p:spPr>
        <p:txBody>
          <a:bodyPr/>
          <a:lstStyle/>
          <a:p>
            <a:pPr algn="ctr">
              <a:spcBef>
                <a:spcPct val="25000"/>
              </a:spcBef>
              <a:defRPr/>
            </a:pPr>
            <a:r>
              <a:rPr lang="en-US" sz="1400" b="1" kern="0" dirty="0">
                <a:solidFill>
                  <a:schemeClr val="bg1"/>
                </a:solidFill>
                <a:latin typeface="Tahoma"/>
              </a:rPr>
              <a:t>Self-Aware AI</a:t>
            </a:r>
          </a:p>
        </p:txBody>
      </p:sp>
      <p:sp>
        <p:nvSpPr>
          <p:cNvPr id="44" name="Arrow: Chevron 43">
            <a:extLst>
              <a:ext uri="{FF2B5EF4-FFF2-40B4-BE49-F238E27FC236}">
                <a16:creationId xmlns:a16="http://schemas.microsoft.com/office/drawing/2014/main" id="{5534AB0B-6681-CF47-4B2D-A9E8B4B9F944}"/>
              </a:ext>
            </a:extLst>
          </p:cNvPr>
          <p:cNvSpPr/>
          <p:nvPr/>
        </p:nvSpPr>
        <p:spPr bwMode="auto">
          <a:xfrm>
            <a:off x="1366869" y="5135294"/>
            <a:ext cx="1822950" cy="841247"/>
          </a:xfrm>
          <a:prstGeom prst="chevron">
            <a:avLst/>
          </a:prstGeom>
          <a:solidFill>
            <a:srgbClr val="7C9DDE"/>
          </a:solidFill>
          <a:ln w="9525" cap="flat" cmpd="sng" algn="ctr">
            <a:solidFill>
              <a:srgbClr val="BA5C06"/>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ahoma" charset="0"/>
            </a:endParaRPr>
          </a:p>
        </p:txBody>
      </p:sp>
      <p:sp>
        <p:nvSpPr>
          <p:cNvPr id="45" name="Arrow: Chevron 44">
            <a:extLst>
              <a:ext uri="{FF2B5EF4-FFF2-40B4-BE49-F238E27FC236}">
                <a16:creationId xmlns:a16="http://schemas.microsoft.com/office/drawing/2014/main" id="{20AE1EC4-AF4E-D688-093E-99EFAA2697F0}"/>
              </a:ext>
            </a:extLst>
          </p:cNvPr>
          <p:cNvSpPr/>
          <p:nvPr/>
        </p:nvSpPr>
        <p:spPr bwMode="auto">
          <a:xfrm>
            <a:off x="2952204" y="5135294"/>
            <a:ext cx="1822950" cy="841247"/>
          </a:xfrm>
          <a:prstGeom prst="chevron">
            <a:avLst/>
          </a:prstGeom>
          <a:solidFill>
            <a:srgbClr val="517CD3"/>
          </a:solidFill>
          <a:ln w="9525" cap="flat" cmpd="sng" algn="ctr">
            <a:solidFill>
              <a:srgbClr val="BA5C06"/>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ahoma" charset="0"/>
            </a:endParaRPr>
          </a:p>
        </p:txBody>
      </p:sp>
      <p:sp>
        <p:nvSpPr>
          <p:cNvPr id="46" name="Arrow: Chevron 45">
            <a:extLst>
              <a:ext uri="{FF2B5EF4-FFF2-40B4-BE49-F238E27FC236}">
                <a16:creationId xmlns:a16="http://schemas.microsoft.com/office/drawing/2014/main" id="{68EBBA60-F9DE-6547-86E1-FD0F0B17010A}"/>
              </a:ext>
            </a:extLst>
          </p:cNvPr>
          <p:cNvSpPr/>
          <p:nvPr/>
        </p:nvSpPr>
        <p:spPr bwMode="auto">
          <a:xfrm>
            <a:off x="4531124" y="5124395"/>
            <a:ext cx="1822950" cy="841247"/>
          </a:xfrm>
          <a:prstGeom prst="chevron">
            <a:avLst/>
          </a:prstGeom>
          <a:solidFill>
            <a:srgbClr val="4170CF"/>
          </a:solidFill>
          <a:ln w="9525" cap="flat" cmpd="sng" algn="ctr">
            <a:solidFill>
              <a:srgbClr val="BA5C06"/>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ahoma" charset="0"/>
            </a:endParaRPr>
          </a:p>
        </p:txBody>
      </p:sp>
      <p:sp>
        <p:nvSpPr>
          <p:cNvPr id="47" name="Arrow: Chevron 46">
            <a:extLst>
              <a:ext uri="{FF2B5EF4-FFF2-40B4-BE49-F238E27FC236}">
                <a16:creationId xmlns:a16="http://schemas.microsoft.com/office/drawing/2014/main" id="{4794CDE0-F4D9-CE1B-DB8E-4A06BE28CD59}"/>
              </a:ext>
            </a:extLst>
          </p:cNvPr>
          <p:cNvSpPr/>
          <p:nvPr/>
        </p:nvSpPr>
        <p:spPr bwMode="auto">
          <a:xfrm>
            <a:off x="6110044" y="5124395"/>
            <a:ext cx="1822950" cy="841247"/>
          </a:xfrm>
          <a:prstGeom prst="chevron">
            <a:avLst/>
          </a:prstGeom>
          <a:solidFill>
            <a:srgbClr val="3567CB"/>
          </a:solidFill>
          <a:ln w="9525" cap="flat" cmpd="sng" algn="ctr">
            <a:solidFill>
              <a:srgbClr val="BA5C06"/>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ahoma" charset="0"/>
            </a:endParaRPr>
          </a:p>
        </p:txBody>
      </p:sp>
      <p:sp>
        <p:nvSpPr>
          <p:cNvPr id="48" name="Arrow: Chevron 47">
            <a:extLst>
              <a:ext uri="{FF2B5EF4-FFF2-40B4-BE49-F238E27FC236}">
                <a16:creationId xmlns:a16="http://schemas.microsoft.com/office/drawing/2014/main" id="{01D10FF2-493F-CB5C-563C-9A2EE85762E6}"/>
              </a:ext>
            </a:extLst>
          </p:cNvPr>
          <p:cNvSpPr/>
          <p:nvPr/>
        </p:nvSpPr>
        <p:spPr bwMode="auto">
          <a:xfrm>
            <a:off x="7686258" y="5113497"/>
            <a:ext cx="1822950" cy="841247"/>
          </a:xfrm>
          <a:prstGeom prst="chevron">
            <a:avLst/>
          </a:prstGeom>
          <a:solidFill>
            <a:srgbClr val="2B56AB"/>
          </a:solidFill>
          <a:ln w="9525" cap="flat" cmpd="sng" algn="ctr">
            <a:solidFill>
              <a:srgbClr val="BA5C06"/>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ahoma" charset="0"/>
            </a:endParaRPr>
          </a:p>
        </p:txBody>
      </p:sp>
      <p:sp>
        <p:nvSpPr>
          <p:cNvPr id="49" name="Arrow: Chevron 48">
            <a:extLst>
              <a:ext uri="{FF2B5EF4-FFF2-40B4-BE49-F238E27FC236}">
                <a16:creationId xmlns:a16="http://schemas.microsoft.com/office/drawing/2014/main" id="{F2EE8013-4A45-3480-3DEC-62827587A7D6}"/>
              </a:ext>
            </a:extLst>
          </p:cNvPr>
          <p:cNvSpPr/>
          <p:nvPr/>
        </p:nvSpPr>
        <p:spPr bwMode="auto">
          <a:xfrm>
            <a:off x="9265178" y="5124395"/>
            <a:ext cx="1822950" cy="841247"/>
          </a:xfrm>
          <a:prstGeom prst="chevron">
            <a:avLst/>
          </a:prstGeom>
          <a:solidFill>
            <a:srgbClr val="2B56AB"/>
          </a:solidFill>
          <a:ln w="9525" cap="flat" cmpd="sng" algn="ctr">
            <a:solidFill>
              <a:srgbClr val="BA5C06"/>
            </a:solidFill>
            <a:prstDash val="solid"/>
            <a:miter lim="800000"/>
            <a:headEnd type="none" w="med" len="med"/>
            <a:tailEnd type="none" w="med" len="med"/>
          </a:ln>
          <a:effectLst/>
          <a:scene3d>
            <a:camera prst="orthographicFront"/>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ahoma" charset="0"/>
            </a:endParaRPr>
          </a:p>
        </p:txBody>
      </p:sp>
      <p:sp>
        <p:nvSpPr>
          <p:cNvPr id="50" name="Rectangle 11">
            <a:extLst>
              <a:ext uri="{FF2B5EF4-FFF2-40B4-BE49-F238E27FC236}">
                <a16:creationId xmlns:a16="http://schemas.microsoft.com/office/drawing/2014/main" id="{D4A7CFBB-8FA9-C9DD-4954-FF7FAFAB3E3E}"/>
              </a:ext>
            </a:extLst>
          </p:cNvPr>
          <p:cNvSpPr txBox="1">
            <a:spLocks noChangeArrowheads="1"/>
          </p:cNvSpPr>
          <p:nvPr/>
        </p:nvSpPr>
        <p:spPr>
          <a:xfrm>
            <a:off x="1741795" y="5260034"/>
            <a:ext cx="1257087" cy="841247"/>
          </a:xfrm>
          <a:prstGeom prst="rect">
            <a:avLst/>
          </a:prstGeom>
        </p:spPr>
        <p:txBody>
          <a:bodyPr/>
          <a:lstStyle/>
          <a:p>
            <a:pPr algn="ctr">
              <a:spcBef>
                <a:spcPct val="25000"/>
              </a:spcBef>
              <a:defRPr/>
            </a:pPr>
            <a:r>
              <a:rPr lang="en-US" sz="1400" b="1" kern="0" dirty="0">
                <a:solidFill>
                  <a:schemeClr val="bg1"/>
                </a:solidFill>
                <a:latin typeface="Tahoma"/>
              </a:rPr>
              <a:t>Descriptive AI</a:t>
            </a:r>
          </a:p>
        </p:txBody>
      </p:sp>
      <p:sp>
        <p:nvSpPr>
          <p:cNvPr id="51" name="Rectangle 11">
            <a:extLst>
              <a:ext uri="{FF2B5EF4-FFF2-40B4-BE49-F238E27FC236}">
                <a16:creationId xmlns:a16="http://schemas.microsoft.com/office/drawing/2014/main" id="{B93BFC33-A733-009C-1F19-9E4DF8F8ABB7}"/>
              </a:ext>
            </a:extLst>
          </p:cNvPr>
          <p:cNvSpPr txBox="1">
            <a:spLocks noChangeArrowheads="1"/>
          </p:cNvSpPr>
          <p:nvPr/>
        </p:nvSpPr>
        <p:spPr>
          <a:xfrm>
            <a:off x="3328374" y="5260035"/>
            <a:ext cx="1257087" cy="841247"/>
          </a:xfrm>
          <a:prstGeom prst="rect">
            <a:avLst/>
          </a:prstGeom>
        </p:spPr>
        <p:txBody>
          <a:bodyPr/>
          <a:lstStyle/>
          <a:p>
            <a:pPr algn="ctr">
              <a:spcBef>
                <a:spcPct val="25000"/>
              </a:spcBef>
              <a:defRPr/>
            </a:pPr>
            <a:r>
              <a:rPr lang="en-US" sz="1400" b="1" kern="0" dirty="0">
                <a:solidFill>
                  <a:schemeClr val="bg1"/>
                </a:solidFill>
                <a:latin typeface="Tahoma"/>
              </a:rPr>
              <a:t>Diagnostic AI</a:t>
            </a:r>
          </a:p>
        </p:txBody>
      </p:sp>
      <p:sp>
        <p:nvSpPr>
          <p:cNvPr id="52" name="Rectangle 11">
            <a:extLst>
              <a:ext uri="{FF2B5EF4-FFF2-40B4-BE49-F238E27FC236}">
                <a16:creationId xmlns:a16="http://schemas.microsoft.com/office/drawing/2014/main" id="{903B269F-4AE5-51B7-A0BF-5227DFCF6080}"/>
              </a:ext>
            </a:extLst>
          </p:cNvPr>
          <p:cNvSpPr txBox="1">
            <a:spLocks noChangeArrowheads="1"/>
          </p:cNvSpPr>
          <p:nvPr/>
        </p:nvSpPr>
        <p:spPr>
          <a:xfrm>
            <a:off x="4913709" y="5260035"/>
            <a:ext cx="1257087" cy="841247"/>
          </a:xfrm>
          <a:prstGeom prst="rect">
            <a:avLst/>
          </a:prstGeom>
        </p:spPr>
        <p:txBody>
          <a:bodyPr/>
          <a:lstStyle/>
          <a:p>
            <a:pPr algn="ctr">
              <a:spcBef>
                <a:spcPct val="25000"/>
              </a:spcBef>
              <a:defRPr/>
            </a:pPr>
            <a:r>
              <a:rPr lang="en-US" sz="1400" b="1" kern="0" dirty="0">
                <a:solidFill>
                  <a:schemeClr val="bg1"/>
                </a:solidFill>
                <a:latin typeface="Tahoma"/>
              </a:rPr>
              <a:t>Predictive AI</a:t>
            </a:r>
          </a:p>
        </p:txBody>
      </p:sp>
      <p:sp>
        <p:nvSpPr>
          <p:cNvPr id="53" name="Rectangle 11">
            <a:extLst>
              <a:ext uri="{FF2B5EF4-FFF2-40B4-BE49-F238E27FC236}">
                <a16:creationId xmlns:a16="http://schemas.microsoft.com/office/drawing/2014/main" id="{8AE8FD6F-6447-6F21-64FD-E6A322FDA6E0}"/>
              </a:ext>
            </a:extLst>
          </p:cNvPr>
          <p:cNvSpPr txBox="1">
            <a:spLocks noChangeArrowheads="1"/>
          </p:cNvSpPr>
          <p:nvPr/>
        </p:nvSpPr>
        <p:spPr>
          <a:xfrm>
            <a:off x="6463692" y="5260035"/>
            <a:ext cx="1257087" cy="841247"/>
          </a:xfrm>
          <a:prstGeom prst="rect">
            <a:avLst/>
          </a:prstGeom>
        </p:spPr>
        <p:txBody>
          <a:bodyPr/>
          <a:lstStyle/>
          <a:p>
            <a:pPr algn="ctr">
              <a:spcBef>
                <a:spcPct val="25000"/>
              </a:spcBef>
              <a:defRPr/>
            </a:pPr>
            <a:r>
              <a:rPr lang="en-US" sz="1400" b="1" kern="0" dirty="0">
                <a:solidFill>
                  <a:schemeClr val="bg1"/>
                </a:solidFill>
                <a:latin typeface="Tahoma"/>
              </a:rPr>
              <a:t>Prescriptive AI</a:t>
            </a:r>
          </a:p>
        </p:txBody>
      </p:sp>
      <p:sp>
        <p:nvSpPr>
          <p:cNvPr id="54" name="Rectangle 11">
            <a:extLst>
              <a:ext uri="{FF2B5EF4-FFF2-40B4-BE49-F238E27FC236}">
                <a16:creationId xmlns:a16="http://schemas.microsoft.com/office/drawing/2014/main" id="{C3B92912-1582-F57A-41D4-B876A21B6E39}"/>
              </a:ext>
            </a:extLst>
          </p:cNvPr>
          <p:cNvSpPr txBox="1">
            <a:spLocks noChangeArrowheads="1"/>
          </p:cNvSpPr>
          <p:nvPr/>
        </p:nvSpPr>
        <p:spPr>
          <a:xfrm>
            <a:off x="8039906" y="5260035"/>
            <a:ext cx="1257087" cy="841247"/>
          </a:xfrm>
          <a:prstGeom prst="rect">
            <a:avLst/>
          </a:prstGeom>
        </p:spPr>
        <p:txBody>
          <a:bodyPr/>
          <a:lstStyle/>
          <a:p>
            <a:pPr algn="ctr">
              <a:spcBef>
                <a:spcPct val="25000"/>
              </a:spcBef>
              <a:defRPr/>
            </a:pPr>
            <a:r>
              <a:rPr lang="en-US" sz="1400" b="1" kern="0" dirty="0">
                <a:solidFill>
                  <a:schemeClr val="bg1"/>
                </a:solidFill>
                <a:latin typeface="Tahoma"/>
              </a:rPr>
              <a:t>Cognitive AI</a:t>
            </a:r>
          </a:p>
        </p:txBody>
      </p:sp>
      <p:sp>
        <p:nvSpPr>
          <p:cNvPr id="55" name="Rectangle 11">
            <a:extLst>
              <a:ext uri="{FF2B5EF4-FFF2-40B4-BE49-F238E27FC236}">
                <a16:creationId xmlns:a16="http://schemas.microsoft.com/office/drawing/2014/main" id="{56D428A2-DC91-EFA0-2EE8-B4F656143248}"/>
              </a:ext>
            </a:extLst>
          </p:cNvPr>
          <p:cNvSpPr txBox="1">
            <a:spLocks noChangeArrowheads="1"/>
          </p:cNvSpPr>
          <p:nvPr/>
        </p:nvSpPr>
        <p:spPr>
          <a:xfrm>
            <a:off x="9653558" y="5302763"/>
            <a:ext cx="1257087" cy="841247"/>
          </a:xfrm>
          <a:prstGeom prst="rect">
            <a:avLst/>
          </a:prstGeom>
        </p:spPr>
        <p:txBody>
          <a:bodyPr/>
          <a:lstStyle/>
          <a:p>
            <a:pPr algn="ctr">
              <a:spcBef>
                <a:spcPct val="25000"/>
              </a:spcBef>
              <a:defRPr/>
            </a:pPr>
            <a:r>
              <a:rPr lang="en-US" sz="1400" b="1" kern="0" dirty="0">
                <a:solidFill>
                  <a:schemeClr val="bg1"/>
                </a:solidFill>
                <a:latin typeface="Tahoma"/>
              </a:rPr>
              <a:t>Generative AI</a:t>
            </a:r>
          </a:p>
        </p:txBody>
      </p:sp>
      <p:sp>
        <p:nvSpPr>
          <p:cNvPr id="61" name="Rectangle 3">
            <a:extLst>
              <a:ext uri="{FF2B5EF4-FFF2-40B4-BE49-F238E27FC236}">
                <a16:creationId xmlns:a16="http://schemas.microsoft.com/office/drawing/2014/main" id="{FE30D078-27F8-30A3-3826-8EE58CBB59D5}"/>
              </a:ext>
            </a:extLst>
          </p:cNvPr>
          <p:cNvSpPr>
            <a:spLocks noGrp="1" noChangeArrowheads="1"/>
          </p:cNvSpPr>
          <p:nvPr>
            <p:ph idx="1"/>
          </p:nvPr>
        </p:nvSpPr>
        <p:spPr>
          <a:xfrm>
            <a:off x="593061" y="1053389"/>
            <a:ext cx="10928351" cy="4890211"/>
          </a:xfrm>
        </p:spPr>
        <p:txBody>
          <a:bodyPr/>
          <a:lstStyle/>
          <a:p>
            <a:pPr eaLnBrk="1" hangingPunct="1"/>
            <a:r>
              <a:rPr lang="en-US" sz="2400" b="1" dirty="0">
                <a:latin typeface="+mn-lt"/>
                <a:cs typeface="Arial" panose="020B0604020202020204" pitchFamily="34" charset="0"/>
              </a:rPr>
              <a:t>AI Categorization </a:t>
            </a:r>
          </a:p>
          <a:p>
            <a:pPr marL="0" indent="0" eaLnBrk="1" hangingPunct="1">
              <a:buNone/>
            </a:pPr>
            <a:endParaRPr lang="en-US" sz="2400" b="1" dirty="0">
              <a:latin typeface="+mn-lt"/>
              <a:cs typeface="Arial" panose="020B0604020202020204" pitchFamily="34" charset="0"/>
            </a:endParaRPr>
          </a:p>
          <a:p>
            <a:pPr marL="0" indent="0" eaLnBrk="1" hangingPunct="1">
              <a:buNone/>
            </a:pPr>
            <a:endParaRPr lang="en-US" sz="2400" dirty="0">
              <a:latin typeface="+mn-lt"/>
              <a:cs typeface="Arial" panose="020B0604020202020204" pitchFamily="34" charset="0"/>
            </a:endParaRPr>
          </a:p>
        </p:txBody>
      </p:sp>
      <p:sp>
        <p:nvSpPr>
          <p:cNvPr id="2" name="Rectangle 11">
            <a:extLst>
              <a:ext uri="{FF2B5EF4-FFF2-40B4-BE49-F238E27FC236}">
                <a16:creationId xmlns:a16="http://schemas.microsoft.com/office/drawing/2014/main" id="{5720E644-7F81-AE57-F16F-BE2BECEC78A4}"/>
              </a:ext>
            </a:extLst>
          </p:cNvPr>
          <p:cNvSpPr txBox="1">
            <a:spLocks noChangeArrowheads="1"/>
          </p:cNvSpPr>
          <p:nvPr/>
        </p:nvSpPr>
        <p:spPr>
          <a:xfrm rot="16200000">
            <a:off x="-4142700" y="3191681"/>
            <a:ext cx="10182536" cy="841247"/>
          </a:xfrm>
          <a:prstGeom prst="rect">
            <a:avLst/>
          </a:prstGeom>
        </p:spPr>
        <p:txBody>
          <a:bodyPr/>
          <a:lstStyle/>
          <a:p>
            <a:pPr algn="ctr">
              <a:spcBef>
                <a:spcPct val="25000"/>
              </a:spcBef>
              <a:defRPr/>
            </a:pPr>
            <a:r>
              <a:rPr lang="en-US" sz="2000" b="1" kern="0" dirty="0">
                <a:solidFill>
                  <a:srgbClr val="F78115"/>
                </a:solidFill>
                <a:latin typeface="Tahoma"/>
              </a:rPr>
              <a:t>More Simple</a:t>
            </a:r>
          </a:p>
        </p:txBody>
      </p:sp>
      <p:sp>
        <p:nvSpPr>
          <p:cNvPr id="3" name="Rectangle 11">
            <a:extLst>
              <a:ext uri="{FF2B5EF4-FFF2-40B4-BE49-F238E27FC236}">
                <a16:creationId xmlns:a16="http://schemas.microsoft.com/office/drawing/2014/main" id="{CAE4E0C1-C215-E71A-7A66-4E4D0F3DFF29}"/>
              </a:ext>
            </a:extLst>
          </p:cNvPr>
          <p:cNvSpPr txBox="1">
            <a:spLocks noChangeArrowheads="1"/>
          </p:cNvSpPr>
          <p:nvPr/>
        </p:nvSpPr>
        <p:spPr>
          <a:xfrm rot="5400000">
            <a:off x="6333363" y="3232696"/>
            <a:ext cx="10182536" cy="841247"/>
          </a:xfrm>
          <a:prstGeom prst="rect">
            <a:avLst/>
          </a:prstGeom>
        </p:spPr>
        <p:txBody>
          <a:bodyPr/>
          <a:lstStyle/>
          <a:p>
            <a:pPr algn="ctr">
              <a:spcBef>
                <a:spcPct val="25000"/>
              </a:spcBef>
              <a:defRPr/>
            </a:pPr>
            <a:r>
              <a:rPr lang="en-US" sz="2000" b="1" kern="0" dirty="0">
                <a:solidFill>
                  <a:srgbClr val="F78115"/>
                </a:solidFill>
                <a:latin typeface="Tahoma"/>
              </a:rPr>
              <a:t>More Complex</a:t>
            </a:r>
          </a:p>
        </p:txBody>
      </p:sp>
    </p:spTree>
    <p:extLst>
      <p:ext uri="{BB962C8B-B14F-4D97-AF65-F5344CB8AC3E}">
        <p14:creationId xmlns:p14="http://schemas.microsoft.com/office/powerpoint/2010/main" val="354310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4000"/>
                            </p:stCondLst>
                            <p:childTnLst>
                              <p:par>
                                <p:cTn id="8" presetID="1" presetClass="entr" presetSubtype="0" fill="hold" grpId="0" nodeType="afterEffect">
                                  <p:stCondLst>
                                    <p:cond delay="400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par>
                          <p:cTn id="10" fill="hold">
                            <p:stCondLst>
                              <p:cond delay="8000"/>
                            </p:stCondLst>
                            <p:childTnLst>
                              <p:par>
                                <p:cTn id="11" presetID="1" presetClass="entr" presetSubtype="0" fill="hold" grpId="0" nodeType="afterEffect">
                                  <p:stCondLst>
                                    <p:cond delay="4000"/>
                                  </p:stCondLst>
                                  <p:childTnLst>
                                    <p:set>
                                      <p:cBhvr>
                                        <p:cTn id="12" dur="1" fill="hold">
                                          <p:stCondLst>
                                            <p:cond delay="0"/>
                                          </p:stCondLst>
                                        </p:cTn>
                                        <p:tgtEl>
                                          <p:spTgt spid="29">
                                            <p:txEl>
                                              <p:pRg st="0" end="0"/>
                                            </p:txEl>
                                          </p:spTgt>
                                        </p:tgtEl>
                                        <p:attrNameLst>
                                          <p:attrName>style.visibility</p:attrName>
                                        </p:attrNameLst>
                                      </p:cBhvr>
                                      <p:to>
                                        <p:strVal val="visible"/>
                                      </p:to>
                                    </p:set>
                                  </p:childTnLst>
                                </p:cTn>
                              </p:par>
                            </p:childTnLst>
                          </p:cTn>
                        </p:par>
                        <p:par>
                          <p:cTn id="13" fill="hold">
                            <p:stCondLst>
                              <p:cond delay="12000"/>
                            </p:stCondLst>
                            <p:childTnLst>
                              <p:par>
                                <p:cTn id="14" presetID="1" presetClass="entr" presetSubtype="0" fill="hold" grpId="0" nodeType="afterEffect">
                                  <p:stCondLst>
                                    <p:cond delay="4000"/>
                                  </p:stCondLst>
                                  <p:childTnLst>
                                    <p:set>
                                      <p:cBhvr>
                                        <p:cTn id="15" dur="1" fill="hold">
                                          <p:stCondLst>
                                            <p:cond delay="0"/>
                                          </p:stCondLst>
                                        </p:cTn>
                                        <p:tgtEl>
                                          <p:spTgt spid="30">
                                            <p:txEl>
                                              <p:pRg st="0" end="0"/>
                                            </p:txEl>
                                          </p:spTgt>
                                        </p:tgtEl>
                                        <p:attrNameLst>
                                          <p:attrName>style.visibility</p:attrName>
                                        </p:attrNameLst>
                                      </p:cBhvr>
                                      <p:to>
                                        <p:strVal val="visible"/>
                                      </p:to>
                                    </p:set>
                                  </p:childTnLst>
                                </p:cTn>
                              </p:par>
                            </p:childTnLst>
                          </p:cTn>
                        </p:par>
                        <p:par>
                          <p:cTn id="16" fill="hold">
                            <p:stCondLst>
                              <p:cond delay="16000"/>
                            </p:stCondLst>
                            <p:childTnLst>
                              <p:par>
                                <p:cTn id="17" presetID="1" presetClass="entr" presetSubtype="0" fill="hold" grpId="0" nodeType="afterEffect">
                                  <p:stCondLst>
                                    <p:cond delay="4000"/>
                                  </p:stCondLst>
                                  <p:childTnLst>
                                    <p:set>
                                      <p:cBhvr>
                                        <p:cTn id="18" dur="1" fill="hold">
                                          <p:stCondLst>
                                            <p:cond delay="0"/>
                                          </p:stCondLst>
                                        </p:cTn>
                                        <p:tgtEl>
                                          <p:spTgt spid="39">
                                            <p:txEl>
                                              <p:pRg st="0" end="0"/>
                                            </p:txEl>
                                          </p:spTgt>
                                        </p:tgtEl>
                                        <p:attrNameLst>
                                          <p:attrName>style.visibility</p:attrName>
                                        </p:attrNameLst>
                                      </p:cBhvr>
                                      <p:to>
                                        <p:strVal val="visible"/>
                                      </p:to>
                                    </p:set>
                                  </p:childTnLst>
                                </p:cTn>
                              </p:par>
                            </p:childTnLst>
                          </p:cTn>
                        </p:par>
                        <p:par>
                          <p:cTn id="19" fill="hold">
                            <p:stCondLst>
                              <p:cond delay="20000"/>
                            </p:stCondLst>
                            <p:childTnLst>
                              <p:par>
                                <p:cTn id="20" presetID="1" presetClass="entr" presetSubtype="0" fill="hold" grpId="0" nodeType="afterEffect">
                                  <p:stCondLst>
                                    <p:cond delay="4000"/>
                                  </p:stCondLst>
                                  <p:childTnLst>
                                    <p:set>
                                      <p:cBhvr>
                                        <p:cTn id="21" dur="1" fill="hold">
                                          <p:stCondLst>
                                            <p:cond delay="0"/>
                                          </p:stCondLst>
                                        </p:cTn>
                                        <p:tgtEl>
                                          <p:spTgt spid="40">
                                            <p:txEl>
                                              <p:pRg st="0" end="0"/>
                                            </p:txEl>
                                          </p:spTgt>
                                        </p:tgtEl>
                                        <p:attrNameLst>
                                          <p:attrName>style.visibility</p:attrName>
                                        </p:attrNameLst>
                                      </p:cBhvr>
                                      <p:to>
                                        <p:strVal val="visible"/>
                                      </p:to>
                                    </p:set>
                                  </p:childTnLst>
                                </p:cTn>
                              </p:par>
                            </p:childTnLst>
                          </p:cTn>
                        </p:par>
                        <p:par>
                          <p:cTn id="22" fill="hold">
                            <p:stCondLst>
                              <p:cond delay="24000"/>
                            </p:stCondLst>
                            <p:childTnLst>
                              <p:par>
                                <p:cTn id="23" presetID="1" presetClass="entr" presetSubtype="0" fill="hold" grpId="0" nodeType="afterEffect">
                                  <p:stCondLst>
                                    <p:cond delay="4000"/>
                                  </p:stCondLst>
                                  <p:childTnLst>
                                    <p:set>
                                      <p:cBhvr>
                                        <p:cTn id="24" dur="1" fill="hold">
                                          <p:stCondLst>
                                            <p:cond delay="0"/>
                                          </p:stCondLst>
                                        </p:cTn>
                                        <p:tgtEl>
                                          <p:spTgt spid="41">
                                            <p:txEl>
                                              <p:pRg st="0" end="0"/>
                                            </p:txEl>
                                          </p:spTgt>
                                        </p:tgtEl>
                                        <p:attrNameLst>
                                          <p:attrName>style.visibility</p:attrName>
                                        </p:attrNameLst>
                                      </p:cBhvr>
                                      <p:to>
                                        <p:strVal val="visible"/>
                                      </p:to>
                                    </p:set>
                                  </p:childTnLst>
                                </p:cTn>
                              </p:par>
                            </p:childTnLst>
                          </p:cTn>
                        </p:par>
                        <p:par>
                          <p:cTn id="25" fill="hold">
                            <p:stCondLst>
                              <p:cond delay="28000"/>
                            </p:stCondLst>
                            <p:childTnLst>
                              <p:par>
                                <p:cTn id="26" presetID="1" presetClass="entr" presetSubtype="0" fill="hold" grpId="0" nodeType="afterEffect">
                                  <p:stCondLst>
                                    <p:cond delay="4000"/>
                                  </p:stCondLst>
                                  <p:childTnLst>
                                    <p:set>
                                      <p:cBhvr>
                                        <p:cTn id="27" dur="1" fill="hold">
                                          <p:stCondLst>
                                            <p:cond delay="0"/>
                                          </p:stCondLst>
                                        </p:cTn>
                                        <p:tgtEl>
                                          <p:spTgt spid="42">
                                            <p:txEl>
                                              <p:pRg st="0" end="0"/>
                                            </p:txEl>
                                          </p:spTgt>
                                        </p:tgtEl>
                                        <p:attrNameLst>
                                          <p:attrName>style.visibility</p:attrName>
                                        </p:attrNameLst>
                                      </p:cBhvr>
                                      <p:to>
                                        <p:strVal val="visible"/>
                                      </p:to>
                                    </p:set>
                                  </p:childTnLst>
                                </p:cTn>
                              </p:par>
                            </p:childTnLst>
                          </p:cTn>
                        </p:par>
                        <p:par>
                          <p:cTn id="28" fill="hold">
                            <p:stCondLst>
                              <p:cond delay="32000"/>
                            </p:stCondLst>
                            <p:childTnLst>
                              <p:par>
                                <p:cTn id="29" presetID="1" presetClass="entr" presetSubtype="0" fill="hold" grpId="0" nodeType="afterEffect">
                                  <p:stCondLst>
                                    <p:cond delay="4000"/>
                                  </p:stCondLst>
                                  <p:childTnLst>
                                    <p:set>
                                      <p:cBhvr>
                                        <p:cTn id="30" dur="1" fill="hold">
                                          <p:stCondLst>
                                            <p:cond delay="0"/>
                                          </p:stCondLst>
                                        </p:cTn>
                                        <p:tgtEl>
                                          <p:spTgt spid="50">
                                            <p:txEl>
                                              <p:pRg st="0" end="0"/>
                                            </p:txEl>
                                          </p:spTgt>
                                        </p:tgtEl>
                                        <p:attrNameLst>
                                          <p:attrName>style.visibility</p:attrName>
                                        </p:attrNameLst>
                                      </p:cBhvr>
                                      <p:to>
                                        <p:strVal val="visible"/>
                                      </p:to>
                                    </p:set>
                                  </p:childTnLst>
                                </p:cTn>
                              </p:par>
                            </p:childTnLst>
                          </p:cTn>
                        </p:par>
                        <p:par>
                          <p:cTn id="31" fill="hold">
                            <p:stCondLst>
                              <p:cond delay="36000"/>
                            </p:stCondLst>
                            <p:childTnLst>
                              <p:par>
                                <p:cTn id="32" presetID="1" presetClass="entr" presetSubtype="0" fill="hold" grpId="0" nodeType="afterEffect">
                                  <p:stCondLst>
                                    <p:cond delay="4000"/>
                                  </p:stCondLst>
                                  <p:childTnLst>
                                    <p:set>
                                      <p:cBhvr>
                                        <p:cTn id="33" dur="1" fill="hold">
                                          <p:stCondLst>
                                            <p:cond delay="0"/>
                                          </p:stCondLst>
                                        </p:cTn>
                                        <p:tgtEl>
                                          <p:spTgt spid="51">
                                            <p:txEl>
                                              <p:pRg st="0" end="0"/>
                                            </p:txEl>
                                          </p:spTgt>
                                        </p:tgtEl>
                                        <p:attrNameLst>
                                          <p:attrName>style.visibility</p:attrName>
                                        </p:attrNameLst>
                                      </p:cBhvr>
                                      <p:to>
                                        <p:strVal val="visible"/>
                                      </p:to>
                                    </p:set>
                                  </p:childTnLst>
                                </p:cTn>
                              </p:par>
                            </p:childTnLst>
                          </p:cTn>
                        </p:par>
                        <p:par>
                          <p:cTn id="34" fill="hold">
                            <p:stCondLst>
                              <p:cond delay="40000"/>
                            </p:stCondLst>
                            <p:childTnLst>
                              <p:par>
                                <p:cTn id="35" presetID="1" presetClass="entr" presetSubtype="0" fill="hold" grpId="0" nodeType="afterEffect">
                                  <p:stCondLst>
                                    <p:cond delay="4000"/>
                                  </p:stCondLst>
                                  <p:childTnLst>
                                    <p:set>
                                      <p:cBhvr>
                                        <p:cTn id="36" dur="1" fill="hold">
                                          <p:stCondLst>
                                            <p:cond delay="0"/>
                                          </p:stCondLst>
                                        </p:cTn>
                                        <p:tgtEl>
                                          <p:spTgt spid="52">
                                            <p:txEl>
                                              <p:pRg st="0" end="0"/>
                                            </p:txEl>
                                          </p:spTgt>
                                        </p:tgtEl>
                                        <p:attrNameLst>
                                          <p:attrName>style.visibility</p:attrName>
                                        </p:attrNameLst>
                                      </p:cBhvr>
                                      <p:to>
                                        <p:strVal val="visible"/>
                                      </p:to>
                                    </p:set>
                                  </p:childTnLst>
                                </p:cTn>
                              </p:par>
                            </p:childTnLst>
                          </p:cTn>
                        </p:par>
                        <p:par>
                          <p:cTn id="37" fill="hold">
                            <p:stCondLst>
                              <p:cond delay="44000"/>
                            </p:stCondLst>
                            <p:childTnLst>
                              <p:par>
                                <p:cTn id="38" presetID="1" presetClass="entr" presetSubtype="0" fill="hold" grpId="0" nodeType="afterEffect">
                                  <p:stCondLst>
                                    <p:cond delay="4000"/>
                                  </p:stCondLst>
                                  <p:childTnLst>
                                    <p:set>
                                      <p:cBhvr>
                                        <p:cTn id="39" dur="1" fill="hold">
                                          <p:stCondLst>
                                            <p:cond delay="0"/>
                                          </p:stCondLst>
                                        </p:cTn>
                                        <p:tgtEl>
                                          <p:spTgt spid="53">
                                            <p:txEl>
                                              <p:pRg st="0" end="0"/>
                                            </p:txEl>
                                          </p:spTgt>
                                        </p:tgtEl>
                                        <p:attrNameLst>
                                          <p:attrName>style.visibility</p:attrName>
                                        </p:attrNameLst>
                                      </p:cBhvr>
                                      <p:to>
                                        <p:strVal val="visible"/>
                                      </p:to>
                                    </p:set>
                                  </p:childTnLst>
                                </p:cTn>
                              </p:par>
                            </p:childTnLst>
                          </p:cTn>
                        </p:par>
                        <p:par>
                          <p:cTn id="40" fill="hold">
                            <p:stCondLst>
                              <p:cond delay="48000"/>
                            </p:stCondLst>
                            <p:childTnLst>
                              <p:par>
                                <p:cTn id="41" presetID="1" presetClass="entr" presetSubtype="0" fill="hold" grpId="0" nodeType="afterEffect">
                                  <p:stCondLst>
                                    <p:cond delay="4000"/>
                                  </p:stCondLst>
                                  <p:childTnLst>
                                    <p:set>
                                      <p:cBhvr>
                                        <p:cTn id="42" dur="1" fill="hold">
                                          <p:stCondLst>
                                            <p:cond delay="0"/>
                                          </p:stCondLst>
                                        </p:cTn>
                                        <p:tgtEl>
                                          <p:spTgt spid="54">
                                            <p:txEl>
                                              <p:pRg st="0" end="0"/>
                                            </p:txEl>
                                          </p:spTgt>
                                        </p:tgtEl>
                                        <p:attrNameLst>
                                          <p:attrName>style.visibility</p:attrName>
                                        </p:attrNameLst>
                                      </p:cBhvr>
                                      <p:to>
                                        <p:strVal val="visible"/>
                                      </p:to>
                                    </p:set>
                                  </p:childTnLst>
                                </p:cTn>
                              </p:par>
                            </p:childTnLst>
                          </p:cTn>
                        </p:par>
                        <p:par>
                          <p:cTn id="43" fill="hold">
                            <p:stCondLst>
                              <p:cond delay="52000"/>
                            </p:stCondLst>
                            <p:childTnLst>
                              <p:par>
                                <p:cTn id="44" presetID="1" presetClass="entr" presetSubtype="0" fill="hold" grpId="0" nodeType="afterEffect">
                                  <p:stCondLst>
                                    <p:cond delay="4000"/>
                                  </p:stCondLst>
                                  <p:childTnLst>
                                    <p:set>
                                      <p:cBhvr>
                                        <p:cTn id="45" dur="1" fill="hold">
                                          <p:stCondLst>
                                            <p:cond delay="0"/>
                                          </p:stCondLst>
                                        </p:cTn>
                                        <p:tgtEl>
                                          <p:spTgt spid="55">
                                            <p:txEl>
                                              <p:pRg st="0" end="0"/>
                                            </p:txEl>
                                          </p:spTgt>
                                        </p:tgtEl>
                                        <p:attrNameLst>
                                          <p:attrName>style.visibility</p:attrName>
                                        </p:attrNameLst>
                                      </p:cBhvr>
                                      <p:to>
                                        <p:strVal val="visible"/>
                                      </p:to>
                                    </p:set>
                                  </p:childTnLst>
                                </p:cTn>
                              </p:par>
                            </p:childTnLst>
                          </p:cTn>
                        </p:par>
                        <p:par>
                          <p:cTn id="46" fill="hold">
                            <p:stCondLst>
                              <p:cond delay="56000"/>
                            </p:stCondLst>
                            <p:childTnLst>
                              <p:par>
                                <p:cTn id="47" presetID="1" presetClass="entr" presetSubtype="0" fill="hold" grpId="0" nodeType="afterEffect">
                                  <p:stCondLst>
                                    <p:cond delay="4000"/>
                                  </p:stCondLst>
                                  <p:childTnLst>
                                    <p:set>
                                      <p:cBhvr>
                                        <p:cTn id="48" dur="1" fill="hold">
                                          <p:stCondLst>
                                            <p:cond delay="0"/>
                                          </p:stCondLst>
                                        </p:cTn>
                                        <p:tgtEl>
                                          <p:spTgt spid="58">
                                            <p:txEl>
                                              <p:pRg st="0" end="0"/>
                                            </p:txEl>
                                          </p:spTgt>
                                        </p:tgtEl>
                                        <p:attrNameLst>
                                          <p:attrName>style.visibility</p:attrName>
                                        </p:attrNameLst>
                                      </p:cBhvr>
                                      <p:to>
                                        <p:strVal val="visible"/>
                                      </p:to>
                                    </p:set>
                                  </p:childTnLst>
                                </p:cTn>
                              </p:par>
                            </p:childTnLst>
                          </p:cTn>
                        </p:par>
                        <p:par>
                          <p:cTn id="49" fill="hold">
                            <p:stCondLst>
                              <p:cond delay="60000"/>
                            </p:stCondLst>
                            <p:childTnLst>
                              <p:par>
                                <p:cTn id="50" presetID="1" presetClass="entr" presetSubtype="0" fill="hold" grpId="0" nodeType="afterEffect">
                                  <p:stCondLst>
                                    <p:cond delay="4000"/>
                                  </p:stCondLst>
                                  <p:childTnLst>
                                    <p:set>
                                      <p:cBhvr>
                                        <p:cTn id="51" dur="1" fill="hold">
                                          <p:stCondLst>
                                            <p:cond delay="0"/>
                                          </p:stCondLst>
                                        </p:cTn>
                                        <p:tgtEl>
                                          <p:spTgt spid="60">
                                            <p:txEl>
                                              <p:pRg st="0" end="0"/>
                                            </p:txEl>
                                          </p:spTgt>
                                        </p:tgtEl>
                                        <p:attrNameLst>
                                          <p:attrName>style.visibility</p:attrName>
                                        </p:attrNameLst>
                                      </p:cBhvr>
                                      <p:to>
                                        <p:strVal val="visible"/>
                                      </p:to>
                                    </p:set>
                                  </p:childTnLst>
                                </p:cTn>
                              </p:par>
                            </p:childTnLst>
                          </p:cTn>
                        </p:par>
                        <p:par>
                          <p:cTn id="52" fill="hold">
                            <p:stCondLst>
                              <p:cond delay="64000"/>
                            </p:stCondLst>
                            <p:childTnLst>
                              <p:par>
                                <p:cTn id="53" presetID="1" presetClass="entr" presetSubtype="0" fill="hold" grpId="0" nodeType="afterEffect">
                                  <p:stCondLst>
                                    <p:cond delay="4000"/>
                                  </p:stCondLst>
                                  <p:childTnLst>
                                    <p:set>
                                      <p:cBhvr>
                                        <p:cTn id="54" dur="1" fill="hold">
                                          <p:stCondLst>
                                            <p:cond delay="0"/>
                                          </p:stCondLst>
                                        </p:cTn>
                                        <p:tgtEl>
                                          <p:spTgt spid="2">
                                            <p:txEl>
                                              <p:pRg st="0" end="0"/>
                                            </p:txEl>
                                          </p:spTgt>
                                        </p:tgtEl>
                                        <p:attrNameLst>
                                          <p:attrName>style.visibility</p:attrName>
                                        </p:attrNameLst>
                                      </p:cBhvr>
                                      <p:to>
                                        <p:strVal val="visible"/>
                                      </p:to>
                                    </p:set>
                                  </p:childTnLst>
                                </p:cTn>
                              </p:par>
                            </p:childTnLst>
                          </p:cTn>
                        </p:par>
                        <p:par>
                          <p:cTn id="55" fill="hold">
                            <p:stCondLst>
                              <p:cond delay="68000"/>
                            </p:stCondLst>
                            <p:childTnLst>
                              <p:par>
                                <p:cTn id="56" presetID="1" presetClass="entr" presetSubtype="0" fill="hold" grpId="0" nodeType="afterEffect">
                                  <p:stCondLst>
                                    <p:cond delay="4000"/>
                                  </p:stCondLst>
                                  <p:childTnLst>
                                    <p:set>
                                      <p:cBhvr>
                                        <p:cTn id="5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p:bldP spid="58" grpId="0" build="p"/>
      <p:bldP spid="6" grpId="0" build="p"/>
      <p:bldP spid="8" grpId="0" build="p"/>
      <p:bldP spid="29" grpId="0" build="p"/>
      <p:bldP spid="30" grpId="0" build="p"/>
      <p:bldP spid="39" grpId="0" build="p"/>
      <p:bldP spid="40" grpId="0" build="p"/>
      <p:bldP spid="41" grpId="0" build="p"/>
      <p:bldP spid="42" grpId="0" build="p"/>
      <p:bldP spid="50" grpId="0" build="p"/>
      <p:bldP spid="51" grpId="0" build="p"/>
      <p:bldP spid="52" grpId="0" build="p"/>
      <p:bldP spid="53" grpId="0" build="p"/>
      <p:bldP spid="54" grpId="0" build="p"/>
      <p:bldP spid="55" grpId="0" build="p"/>
      <p:bldP spid="2" grpId="0" build="p"/>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93061" y="0"/>
            <a:ext cx="11032586" cy="841248"/>
          </a:xfrm>
        </p:spPr>
        <p:txBody>
          <a:bodyPr/>
          <a:lstStyle/>
          <a:p>
            <a:pPr eaLnBrk="1" hangingPunct="1"/>
            <a:r>
              <a:rPr lang="en-US" dirty="0"/>
              <a:t>Understanding the AI Terminology : Beyond the Buzzwords</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6</a:t>
            </a:fld>
            <a:endParaRPr lang="en-US" dirty="0">
              <a:solidFill>
                <a:srgbClr val="000000"/>
              </a:solidFill>
            </a:endParaRPr>
          </a:p>
        </p:txBody>
      </p:sp>
      <p:sp>
        <p:nvSpPr>
          <p:cNvPr id="61" name="Rectangle 3">
            <a:extLst>
              <a:ext uri="{FF2B5EF4-FFF2-40B4-BE49-F238E27FC236}">
                <a16:creationId xmlns:a16="http://schemas.microsoft.com/office/drawing/2014/main" id="{FE30D078-27F8-30A3-3826-8EE58CBB59D5}"/>
              </a:ext>
            </a:extLst>
          </p:cNvPr>
          <p:cNvSpPr>
            <a:spLocks noGrp="1" noChangeArrowheads="1"/>
          </p:cNvSpPr>
          <p:nvPr>
            <p:ph idx="1"/>
          </p:nvPr>
        </p:nvSpPr>
        <p:spPr>
          <a:xfrm>
            <a:off x="593061" y="1053389"/>
            <a:ext cx="10928351" cy="4890211"/>
          </a:xfrm>
        </p:spPr>
        <p:txBody>
          <a:bodyPr/>
          <a:lstStyle/>
          <a:p>
            <a:pPr eaLnBrk="1" hangingPunct="1"/>
            <a:r>
              <a:rPr lang="en-US" sz="2400" b="1" dirty="0">
                <a:latin typeface="+mn-lt"/>
                <a:cs typeface="Arial" panose="020B0604020202020204" pitchFamily="34" charset="0"/>
              </a:rPr>
              <a:t>AI Categorization: By Technology </a:t>
            </a:r>
          </a:p>
          <a:p>
            <a:pPr marL="0" indent="0" eaLnBrk="1" hangingPunct="1">
              <a:buNone/>
            </a:pPr>
            <a:endParaRPr lang="en-US" sz="2400" b="1" dirty="0">
              <a:latin typeface="+mn-lt"/>
              <a:cs typeface="Arial" panose="020B0604020202020204" pitchFamily="34" charset="0"/>
            </a:endParaRPr>
          </a:p>
          <a:p>
            <a:pPr marL="0" indent="0" eaLnBrk="1" hangingPunct="1">
              <a:buNone/>
            </a:pPr>
            <a:endParaRPr lang="en-US" sz="2400" dirty="0">
              <a:latin typeface="+mn-lt"/>
              <a:cs typeface="Arial" panose="020B0604020202020204" pitchFamily="34" charset="0"/>
            </a:endParaRPr>
          </a:p>
        </p:txBody>
      </p:sp>
      <p:pic>
        <p:nvPicPr>
          <p:cNvPr id="5122" name="Picture 2" descr="The Basics of Artificial Intelligence | by Soleil Vivero | The Startup |  Medium">
            <a:extLst>
              <a:ext uri="{FF2B5EF4-FFF2-40B4-BE49-F238E27FC236}">
                <a16:creationId xmlns:a16="http://schemas.microsoft.com/office/drawing/2014/main" id="{0FD78B22-1028-4B8E-9856-8A44BF110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513" y="1603888"/>
            <a:ext cx="6656387" cy="455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06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icebergs with text&#10;&#10;Description automatically generated">
            <a:extLst>
              <a:ext uri="{FF2B5EF4-FFF2-40B4-BE49-F238E27FC236}">
                <a16:creationId xmlns:a16="http://schemas.microsoft.com/office/drawing/2014/main" id="{5E404662-86F3-21F2-9346-1BDE90BDC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399" y="1732075"/>
            <a:ext cx="5905248" cy="4745068"/>
          </a:xfrm>
          <a:prstGeom prst="rect">
            <a:avLst/>
          </a:prstGeom>
        </p:spPr>
      </p:pic>
      <p:sp>
        <p:nvSpPr>
          <p:cNvPr id="9218" name="Rectangle 2"/>
          <p:cNvSpPr>
            <a:spLocks noGrp="1" noChangeArrowheads="1"/>
          </p:cNvSpPr>
          <p:nvPr>
            <p:ph type="title"/>
          </p:nvPr>
        </p:nvSpPr>
        <p:spPr>
          <a:xfrm>
            <a:off x="593061" y="0"/>
            <a:ext cx="11032586" cy="841248"/>
          </a:xfrm>
        </p:spPr>
        <p:txBody>
          <a:bodyPr/>
          <a:lstStyle/>
          <a:p>
            <a:br>
              <a:rPr lang="en-US" sz="2400" b="1" kern="0" dirty="0">
                <a:latin typeface="+mn-lt"/>
                <a:cs typeface="Arial" panose="020B0604020202020204" pitchFamily="34" charset="0"/>
              </a:rPr>
            </a:br>
            <a:r>
              <a:rPr lang="en-US" sz="2400" b="1" kern="0" dirty="0">
                <a:latin typeface="+mn-lt"/>
                <a:cs typeface="Arial" panose="020B0604020202020204" pitchFamily="34" charset="0"/>
              </a:rPr>
              <a:t>Building on AI Fundamentals</a:t>
            </a:r>
            <a:br>
              <a:rPr lang="en-US" sz="2400" b="1" kern="0" dirty="0">
                <a:latin typeface="+mn-lt"/>
                <a:cs typeface="Arial" panose="020B0604020202020204" pitchFamily="34" charset="0"/>
              </a:rPr>
            </a:br>
            <a:endParaRPr lang="en-US" dirty="0"/>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7</a:t>
            </a:fld>
            <a:endParaRPr lang="en-US" dirty="0">
              <a:solidFill>
                <a:srgbClr val="000000"/>
              </a:solidFill>
            </a:endParaRPr>
          </a:p>
        </p:txBody>
      </p:sp>
      <p:sp>
        <p:nvSpPr>
          <p:cNvPr id="2" name="Rectangle 3">
            <a:extLst>
              <a:ext uri="{FF2B5EF4-FFF2-40B4-BE49-F238E27FC236}">
                <a16:creationId xmlns:a16="http://schemas.microsoft.com/office/drawing/2014/main" id="{4A24BA51-6630-21F3-0B1E-B087F23DC540}"/>
              </a:ext>
            </a:extLst>
          </p:cNvPr>
          <p:cNvSpPr txBox="1">
            <a:spLocks noChangeArrowheads="1"/>
          </p:cNvSpPr>
          <p:nvPr/>
        </p:nvSpPr>
        <p:spPr bwMode="auto">
          <a:xfrm>
            <a:off x="426477" y="1105185"/>
            <a:ext cx="10928351" cy="48902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2400" b="1" kern="0" dirty="0">
                <a:latin typeface="+mn-lt"/>
                <a:cs typeface="Arial" panose="020B0604020202020204" pitchFamily="34" charset="0"/>
              </a:rPr>
              <a:t>Moving from understanding AI capabilities to implementation</a:t>
            </a:r>
          </a:p>
          <a:p>
            <a:r>
              <a:rPr lang="en-US" sz="2400" b="1" kern="0" dirty="0">
                <a:latin typeface="+mn-lt"/>
                <a:cs typeface="Arial" panose="020B0604020202020204" pitchFamily="34" charset="0"/>
              </a:rPr>
              <a:t>The Iceberg Model</a:t>
            </a:r>
          </a:p>
          <a:p>
            <a:pPr lvl="1"/>
            <a:r>
              <a:rPr lang="en-US" sz="2000" b="1" kern="0" dirty="0">
                <a:latin typeface="+mn-lt"/>
                <a:cs typeface="Arial" panose="020B0604020202020204" pitchFamily="34" charset="0"/>
              </a:rPr>
              <a:t>Starting with a clear vision </a:t>
            </a:r>
          </a:p>
          <a:p>
            <a:pPr lvl="1"/>
            <a:r>
              <a:rPr lang="en-US" sz="2000" b="1" kern="0" dirty="0">
                <a:latin typeface="+mn-lt"/>
                <a:cs typeface="Arial" panose="020B0604020202020204" pitchFamily="34" charset="0"/>
              </a:rPr>
              <a:t>The Importance of </a:t>
            </a:r>
            <a:r>
              <a:rPr lang="en-US" sz="2000" b="1" i="1" kern="0" dirty="0">
                <a:latin typeface="+mn-lt"/>
                <a:cs typeface="Arial" panose="020B0604020202020204" pitchFamily="34" charset="0"/>
              </a:rPr>
              <a:t>understanding</a:t>
            </a:r>
            <a:r>
              <a:rPr lang="en-US" sz="2000" b="1" kern="0" dirty="0">
                <a:latin typeface="+mn-lt"/>
                <a:cs typeface="Arial" panose="020B0604020202020204" pitchFamily="34" charset="0"/>
              </a:rPr>
              <a:t>:</a:t>
            </a:r>
          </a:p>
          <a:p>
            <a:pPr lvl="2"/>
            <a:r>
              <a:rPr lang="en-US" sz="1600" b="1" kern="0" dirty="0">
                <a:latin typeface="+mn-lt"/>
                <a:cs typeface="Arial" panose="020B0604020202020204" pitchFamily="34" charset="0"/>
              </a:rPr>
              <a:t>Available resources</a:t>
            </a:r>
          </a:p>
          <a:p>
            <a:pPr lvl="2"/>
            <a:r>
              <a:rPr lang="en-US" sz="1600" b="1" kern="0" dirty="0">
                <a:latin typeface="+mn-lt"/>
                <a:cs typeface="Arial" panose="020B0604020202020204" pitchFamily="34" charset="0"/>
              </a:rPr>
              <a:t>Limitations</a:t>
            </a:r>
          </a:p>
          <a:p>
            <a:pPr lvl="2"/>
            <a:r>
              <a:rPr lang="en-US" sz="1600" b="1" kern="0" dirty="0">
                <a:latin typeface="+mn-lt"/>
                <a:cs typeface="Arial" panose="020B0604020202020204" pitchFamily="34" charset="0"/>
              </a:rPr>
              <a:t>Stakeholders</a:t>
            </a:r>
          </a:p>
          <a:p>
            <a:pPr lvl="1"/>
            <a:r>
              <a:rPr lang="en-US" sz="2000" b="1" kern="0" dirty="0">
                <a:latin typeface="+mn-lt"/>
                <a:cs typeface="Arial" panose="020B0604020202020204" pitchFamily="34" charset="0"/>
              </a:rPr>
              <a:t>The role of data strategy</a:t>
            </a:r>
          </a:p>
          <a:p>
            <a:pPr lvl="1"/>
            <a:r>
              <a:rPr lang="en-US" sz="2000" b="1" kern="0" dirty="0">
                <a:latin typeface="+mn-lt"/>
                <a:cs typeface="Arial" panose="020B0604020202020204" pitchFamily="34" charset="0"/>
              </a:rPr>
              <a:t>Remaining agile but purposeful</a:t>
            </a:r>
          </a:p>
          <a:p>
            <a:pPr lvl="1"/>
            <a:endParaRPr lang="en-US" sz="2000" kern="0" dirty="0">
              <a:latin typeface="+mn-lt"/>
              <a:cs typeface="Arial" panose="020B0604020202020204" pitchFamily="34" charset="0"/>
            </a:endParaRPr>
          </a:p>
          <a:p>
            <a:endParaRPr lang="en-US" sz="2400" kern="0" dirty="0">
              <a:latin typeface="+mn-lt"/>
              <a:cs typeface="Arial" panose="020B0604020202020204" pitchFamily="34" charset="0"/>
            </a:endParaRPr>
          </a:p>
        </p:txBody>
      </p:sp>
    </p:spTree>
    <p:extLst>
      <p:ext uri="{BB962C8B-B14F-4D97-AF65-F5344CB8AC3E}">
        <p14:creationId xmlns:p14="http://schemas.microsoft.com/office/powerpoint/2010/main" val="406045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C8F614F6-21AD-037A-8F17-6AE3DD5CC495}"/>
              </a:ext>
            </a:extLst>
          </p:cNvPr>
          <p:cNvSpPr txBox="1">
            <a:spLocks noChangeArrowheads="1"/>
          </p:cNvSpPr>
          <p:nvPr/>
        </p:nvSpPr>
        <p:spPr bwMode="auto">
          <a:xfrm>
            <a:off x="593061" y="1265530"/>
            <a:ext cx="7750839" cy="48902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Vision: Do more with less; Human ON the loop</a:t>
            </a:r>
          </a:p>
        </p:txBody>
      </p:sp>
      <p:sp>
        <p:nvSpPr>
          <p:cNvPr id="9218" name="Rectangle 2"/>
          <p:cNvSpPr>
            <a:spLocks noGrp="1" noChangeArrowheads="1"/>
          </p:cNvSpPr>
          <p:nvPr>
            <p:ph type="title"/>
          </p:nvPr>
        </p:nvSpPr>
        <p:spPr/>
        <p:txBody>
          <a:bodyPr/>
          <a:lstStyle/>
          <a:p>
            <a:pPr eaLnBrk="1" hangingPunct="1"/>
            <a:r>
              <a:rPr lang="en-US" dirty="0"/>
              <a:t>Case Study 1: AI FELIX; Cognitive Overload </a:t>
            </a:r>
          </a:p>
        </p:txBody>
      </p:sp>
      <p:sp>
        <p:nvSpPr>
          <p:cNvPr id="9219" name="Rectangle 3"/>
          <p:cNvSpPr>
            <a:spLocks noGrp="1" noChangeArrowheads="1"/>
          </p:cNvSpPr>
          <p:nvPr>
            <p:ph idx="1"/>
          </p:nvPr>
        </p:nvSpPr>
        <p:spPr>
          <a:xfrm>
            <a:off x="593061" y="1053389"/>
            <a:ext cx="5083839" cy="4890211"/>
          </a:xfrm>
        </p:spPr>
        <p:txBody>
          <a:bodyPr/>
          <a:lstStyle/>
          <a:p>
            <a:pPr lvl="1" eaLnBrk="1" hangingPunct="1"/>
            <a:endParaRPr lang="en-US" dirty="0"/>
          </a:p>
          <a:p>
            <a:pPr lvl="1" eaLnBrk="1" hangingPunct="1"/>
            <a:endParaRPr lang="en-US" dirty="0"/>
          </a:p>
          <a:p>
            <a:pPr lvl="1" eaLnBrk="1" hangingPunct="1"/>
            <a:r>
              <a:rPr lang="en-US" dirty="0"/>
              <a:t>Technology: Web application, NLP Algorithms, meta data extraction </a:t>
            </a:r>
          </a:p>
          <a:p>
            <a:pPr lvl="1" eaLnBrk="1" hangingPunct="1"/>
            <a:r>
              <a:rPr lang="en-US" dirty="0"/>
              <a:t>Resources: Seed funding</a:t>
            </a:r>
          </a:p>
          <a:p>
            <a:pPr lvl="1" eaLnBrk="1" hangingPunct="1"/>
            <a:r>
              <a:rPr lang="en-US" dirty="0"/>
              <a:t>Stakeholders; further buy in due to actionable/quantifiable value </a:t>
            </a:r>
          </a:p>
          <a:p>
            <a:pPr lvl="2"/>
            <a:r>
              <a:rPr lang="en-US" dirty="0"/>
              <a:t>Served as the ‘building block’ for future capabilities (see graphic)</a:t>
            </a:r>
          </a:p>
          <a:p>
            <a:r>
              <a:rPr lang="en-US" dirty="0"/>
              <a:t>Results: </a:t>
            </a:r>
          </a:p>
          <a:p>
            <a:pPr lvl="1"/>
            <a:r>
              <a:rPr lang="en-US" dirty="0"/>
              <a:t>reduced processing time by 80% </a:t>
            </a:r>
          </a:p>
          <a:p>
            <a:pPr marL="1219170" lvl="2" indent="0">
              <a:buNone/>
            </a:pPr>
            <a:endParaRPr lang="en-US" dirty="0"/>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8</a:t>
            </a:fld>
            <a:endParaRPr lang="en-US" dirty="0">
              <a:solidFill>
                <a:srgbClr val="000000"/>
              </a:solidFill>
            </a:endParaRPr>
          </a:p>
        </p:txBody>
      </p:sp>
      <p:pic>
        <p:nvPicPr>
          <p:cNvPr id="7" name="Picture 6">
            <a:extLst>
              <a:ext uri="{FF2B5EF4-FFF2-40B4-BE49-F238E27FC236}">
                <a16:creationId xmlns:a16="http://schemas.microsoft.com/office/drawing/2014/main" id="{DD307ABF-8559-8339-1A97-FD01AE1DFCE9}"/>
              </a:ext>
            </a:extLst>
          </p:cNvPr>
          <p:cNvPicPr>
            <a:picLocks noChangeAspect="1"/>
          </p:cNvPicPr>
          <p:nvPr/>
        </p:nvPicPr>
        <p:blipFill>
          <a:blip r:embed="rId3"/>
          <a:stretch>
            <a:fillRect/>
          </a:stretch>
        </p:blipFill>
        <p:spPr>
          <a:xfrm>
            <a:off x="5806000" y="2154370"/>
            <a:ext cx="5945339" cy="3341130"/>
          </a:xfrm>
          <a:prstGeom prst="rect">
            <a:avLst/>
          </a:prstGeom>
          <a:ln w="28575">
            <a:solidFill>
              <a:srgbClr val="2B56AB"/>
            </a:solidFill>
          </a:ln>
        </p:spPr>
      </p:pic>
    </p:spTree>
    <p:extLst>
      <p:ext uri="{BB962C8B-B14F-4D97-AF65-F5344CB8AC3E}">
        <p14:creationId xmlns:p14="http://schemas.microsoft.com/office/powerpoint/2010/main" val="231679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Case Study 2: JOI; Secured AI Assistant </a:t>
            </a:r>
          </a:p>
        </p:txBody>
      </p:sp>
      <p:sp>
        <p:nvSpPr>
          <p:cNvPr id="9219" name="Rectangle 3"/>
          <p:cNvSpPr>
            <a:spLocks noGrp="1" noChangeArrowheads="1"/>
          </p:cNvSpPr>
          <p:nvPr>
            <p:ph idx="1"/>
          </p:nvPr>
        </p:nvSpPr>
        <p:spPr/>
        <p:txBody>
          <a:bodyPr/>
          <a:lstStyle/>
          <a:p>
            <a:pPr eaLnBrk="1" hangingPunct="1"/>
            <a:r>
              <a:rPr lang="en-US" dirty="0"/>
              <a:t>Vision: Individualized AI Assistant</a:t>
            </a:r>
          </a:p>
          <a:p>
            <a:pPr lvl="1"/>
            <a:r>
              <a:rPr lang="en-US" dirty="0"/>
              <a:t>Technology: Retrieval Augmented Generation (RAG)s</a:t>
            </a:r>
          </a:p>
          <a:p>
            <a:pPr lvl="1"/>
            <a:r>
              <a:rPr lang="en-US" dirty="0"/>
              <a:t>Resources:  Limited</a:t>
            </a:r>
          </a:p>
          <a:p>
            <a:pPr lvl="1"/>
            <a:r>
              <a:rPr lang="en-US" dirty="0"/>
              <a:t>Stakeholders: </a:t>
            </a:r>
          </a:p>
          <a:p>
            <a:r>
              <a:rPr lang="en-US" dirty="0"/>
              <a:t>Results: </a:t>
            </a:r>
          </a:p>
          <a:p>
            <a:pPr lvl="1"/>
            <a:r>
              <a:rPr lang="en-US" dirty="0"/>
              <a:t>Unified data </a:t>
            </a:r>
            <a:r>
              <a:rPr lang="en-US" i="1" dirty="0"/>
              <a:t>access </a:t>
            </a:r>
          </a:p>
          <a:p>
            <a:pPr lvl="1"/>
            <a:r>
              <a:rPr lang="en-US" dirty="0"/>
              <a:t>Contextualized Insights </a:t>
            </a:r>
          </a:p>
        </p:txBody>
      </p:sp>
      <p:sp>
        <p:nvSpPr>
          <p:cNvPr id="5" name="Slide Number Placeholder 58"/>
          <p:cNvSpPr>
            <a:spLocks noGrp="1"/>
          </p:cNvSpPr>
          <p:nvPr>
            <p:ph type="sldNum" sz="quarter" idx="4"/>
          </p:nvPr>
        </p:nvSpPr>
        <p:spPr bwMode="auto">
          <a:xfrm>
            <a:off x="11084010" y="6402860"/>
            <a:ext cx="541637" cy="368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9</a:t>
            </a:fld>
            <a:endParaRPr lang="en-US" dirty="0">
              <a:solidFill>
                <a:srgbClr val="000000"/>
              </a:solidFill>
            </a:endParaRPr>
          </a:p>
        </p:txBody>
      </p:sp>
      <p:pic>
        <p:nvPicPr>
          <p:cNvPr id="7" name="Picture 6">
            <a:extLst>
              <a:ext uri="{FF2B5EF4-FFF2-40B4-BE49-F238E27FC236}">
                <a16:creationId xmlns:a16="http://schemas.microsoft.com/office/drawing/2014/main" id="{D38C091A-07FC-F83D-894A-F010709CD78A}"/>
              </a:ext>
            </a:extLst>
          </p:cNvPr>
          <p:cNvPicPr>
            <a:picLocks noChangeAspect="1"/>
          </p:cNvPicPr>
          <p:nvPr/>
        </p:nvPicPr>
        <p:blipFill>
          <a:blip r:embed="rId3"/>
          <a:stretch>
            <a:fillRect/>
          </a:stretch>
        </p:blipFill>
        <p:spPr>
          <a:xfrm>
            <a:off x="4993949" y="2172072"/>
            <a:ext cx="5811473" cy="3771528"/>
          </a:xfrm>
          <a:prstGeom prst="rect">
            <a:avLst/>
          </a:prstGeom>
          <a:ln w="28575">
            <a:solidFill>
              <a:srgbClr val="2B56AB"/>
            </a:solidFill>
          </a:ln>
        </p:spPr>
      </p:pic>
    </p:spTree>
    <p:extLst>
      <p:ext uri="{BB962C8B-B14F-4D97-AF65-F5344CB8AC3E}">
        <p14:creationId xmlns:p14="http://schemas.microsoft.com/office/powerpoint/2010/main" val="1853270804"/>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16643</TotalTime>
  <Words>2805</Words>
  <Application>Microsoft Office PowerPoint</Application>
  <PresentationFormat>Widescreen</PresentationFormat>
  <Paragraphs>254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Tahoma</vt:lpstr>
      <vt:lpstr>Times New Roman</vt:lpstr>
      <vt:lpstr>Wingdings</vt:lpstr>
      <vt:lpstr>Blends</vt:lpstr>
      <vt:lpstr>PowerPoint Presentation</vt:lpstr>
      <vt:lpstr>Agenda</vt:lpstr>
      <vt:lpstr>Current State of Affairs: AI In Military Training</vt:lpstr>
      <vt:lpstr>Foundational Understanding: Demystifying AI</vt:lpstr>
      <vt:lpstr>Understanding the AI Terminology : Beyond the Buzzwords</vt:lpstr>
      <vt:lpstr>Understanding the AI Terminology : Beyond the Buzzwords</vt:lpstr>
      <vt:lpstr> Building on AI Fundamentals </vt:lpstr>
      <vt:lpstr>Case Study 1: AI FELIX; Cognitive Overload </vt:lpstr>
      <vt:lpstr>Case Study 2: JOI; Secured AI Assistant </vt:lpstr>
      <vt:lpstr>Case Study 3: Project CanDLE; Adaptive Learning</vt:lpstr>
      <vt:lpstr>Turning Understanding into Action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Jenna Tuck</cp:lastModifiedBy>
  <cp:revision>45</cp:revision>
  <cp:lastPrinted>1601-01-01T00:00:00Z</cp:lastPrinted>
  <dcterms:created xsi:type="dcterms:W3CDTF">2016-03-29T15:29:36Z</dcterms:created>
  <dcterms:modified xsi:type="dcterms:W3CDTF">2024-10-10T19:37:45Z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