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0"/>
  </p:notesMasterIdLst>
  <p:handoutMasterIdLst>
    <p:handoutMasterId r:id="rId21"/>
  </p:handoutMasterIdLst>
  <p:sldIdLst>
    <p:sldId id="289" r:id="rId5"/>
    <p:sldId id="258" r:id="rId6"/>
    <p:sldId id="702" r:id="rId7"/>
    <p:sldId id="694" r:id="rId8"/>
    <p:sldId id="362" r:id="rId9"/>
    <p:sldId id="359" r:id="rId10"/>
    <p:sldId id="725" r:id="rId11"/>
    <p:sldId id="730" r:id="rId12"/>
    <p:sldId id="729" r:id="rId13"/>
    <p:sldId id="691" r:id="rId14"/>
    <p:sldId id="732" r:id="rId15"/>
    <p:sldId id="726" r:id="rId16"/>
    <p:sldId id="734" r:id="rId17"/>
    <p:sldId id="723" r:id="rId18"/>
    <p:sldId id="728" r:id="rId1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59F2E-F897-E748-531B-38CD80A9D9BC}" name="Tarah Daly" initials="TD" userId="S::Tarah@cognitiveperformancegroup.com::e617e34f-58c1-4d06-a24e-47e349a2d848" providerId="AD"/>
  <p188:author id="{2FDE6E83-E6B0-C937-D90B-31CF0534E912}" name="Gregory McGowin" initials="GM" userId="S::gregory.mcgowin_ucf.edu#ext#@cpgllc.onmicrosoft.com::bf8c2cde-b640-4213-b396-45d2d402f9d6" providerId="AD"/>
  <p188:author id="{ABB0D6E3-7751-A4E4-58D8-7C0AF228FECE}" name="Gregory McGowin" initials="GM" userId="S::gr427591@ucf.edu::eb7c9435-86ad-48ca-9c03-c75595499a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34" autoAdjust="0"/>
    <p:restoredTop sz="78431" autoAdjust="0"/>
  </p:normalViewPr>
  <p:slideViewPr>
    <p:cSldViewPr snapToGrid="0">
      <p:cViewPr varScale="1">
        <p:scale>
          <a:sx n="150" d="100"/>
          <a:sy n="150" d="100"/>
        </p:scale>
        <p:origin x="108"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320755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424038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9A727-C1AE-4DD3-B6AA-C4B58D0FDC87}" type="slidenum">
              <a:rPr lang="en-US" smtClean="0"/>
              <a:t>2</a:t>
            </a:fld>
            <a:endParaRPr lang="en-US"/>
          </a:p>
        </p:txBody>
      </p:sp>
    </p:spTree>
    <p:extLst>
      <p:ext uri="{BB962C8B-B14F-4D97-AF65-F5344CB8AC3E}">
        <p14:creationId xmlns:p14="http://schemas.microsoft.com/office/powerpoint/2010/main" val="22037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9A727-C1AE-4DD3-B6AA-C4B58D0FDC87}" type="slidenum">
              <a:rPr lang="en-US" smtClean="0"/>
              <a:t>3</a:t>
            </a:fld>
            <a:endParaRPr lang="en-US"/>
          </a:p>
        </p:txBody>
      </p:sp>
    </p:spTree>
    <p:extLst>
      <p:ext uri="{BB962C8B-B14F-4D97-AF65-F5344CB8AC3E}">
        <p14:creationId xmlns:p14="http://schemas.microsoft.com/office/powerpoint/2010/main" val="360373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9A727-C1AE-4DD3-B6AA-C4B58D0FDC87}" type="slidenum">
              <a:rPr lang="en-US" smtClean="0"/>
              <a:t>4</a:t>
            </a:fld>
            <a:endParaRPr lang="en-US"/>
          </a:p>
        </p:txBody>
      </p:sp>
    </p:spTree>
    <p:extLst>
      <p:ext uri="{BB962C8B-B14F-4D97-AF65-F5344CB8AC3E}">
        <p14:creationId xmlns:p14="http://schemas.microsoft.com/office/powerpoint/2010/main" val="278689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42461-868D-40CE-8BC5-DC32A97FC5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04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42461-868D-40CE-8BC5-DC32A97FC5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66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417488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9A727-C1AE-4DD3-B6AA-C4B58D0FDC87}" type="slidenum">
              <a:rPr lang="en-US" smtClean="0"/>
              <a:t>10</a:t>
            </a:fld>
            <a:endParaRPr lang="en-US"/>
          </a:p>
        </p:txBody>
      </p:sp>
    </p:spTree>
    <p:extLst>
      <p:ext uri="{BB962C8B-B14F-4D97-AF65-F5344CB8AC3E}">
        <p14:creationId xmlns:p14="http://schemas.microsoft.com/office/powerpoint/2010/main" val="24651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85687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10972800" cy="4981700"/>
          </a:xfrm>
          <a:prstGeom prst="rect">
            <a:avLst/>
          </a:prstGeom>
        </p:spPr>
        <p:txBody>
          <a:bodyPr/>
          <a:lstStyle>
            <a:lvl1pPr>
              <a:defRPr kern="1200" baseline="0">
                <a:latin typeface="Calibri" panose="020F0502020204030204" pitchFamily="34" charset="0"/>
              </a:defRPr>
            </a:lvl1pPr>
            <a:lvl2pPr>
              <a:defRPr kern="1200" baseline="0">
                <a:latin typeface="Calibri" panose="020F0502020204030204" pitchFamily="34" charset="0"/>
              </a:defRPr>
            </a:lvl2pPr>
            <a:lvl3pPr>
              <a:defRPr kern="1200" baseline="0">
                <a:latin typeface="Calibri" panose="020F0502020204030204" pitchFamily="34" charset="0"/>
              </a:defRPr>
            </a:lvl3pPr>
            <a:lvl4pPr>
              <a:defRPr kern="1200" baseline="0">
                <a:latin typeface="Calibri" pitchFamily="34" charset="0"/>
              </a:defRPr>
            </a:lvl4pPr>
            <a:lvl5pPr>
              <a:defRPr kern="1200" baseline="0">
                <a:latin typeface="Calibri" pitchFamily="34" charset="0"/>
              </a:defRPr>
            </a:lvl5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title"/>
          </p:nvPr>
        </p:nvSpPr>
        <p:spPr>
          <a:xfrm>
            <a:off x="2438400" y="0"/>
            <a:ext cx="8534400" cy="990600"/>
          </a:xfrm>
        </p:spPr>
        <p:txBody>
          <a:bodyPr/>
          <a:lstStyle/>
          <a:p>
            <a:r>
              <a:rPr lang="en-US"/>
              <a:t>Click to edit Master title style</a:t>
            </a:r>
          </a:p>
        </p:txBody>
      </p:sp>
    </p:spTree>
    <p:extLst>
      <p:ext uri="{BB962C8B-B14F-4D97-AF65-F5344CB8AC3E}">
        <p14:creationId xmlns:p14="http://schemas.microsoft.com/office/powerpoint/2010/main" val="234017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567985"/>
            <a:ext cx="2552491" cy="272923"/>
          </a:xfrm>
          <a:prstGeom prst="rect">
            <a:avLst/>
          </a:prstGeom>
        </p:spPr>
        <p:txBody>
          <a:bodyPr/>
          <a:lstStyle/>
          <a:p>
            <a:fld id="{05F0F182-A738-D344-AD4C-0014E2FCF0E4}" type="datetimeFigureOut">
              <a:rPr lang="en-US" smtClean="0"/>
              <a:t>11/1/2024</a:t>
            </a:fld>
            <a:endParaRPr lang="en-US"/>
          </a:p>
        </p:txBody>
      </p:sp>
      <p:sp>
        <p:nvSpPr>
          <p:cNvPr id="6" name="Footer Placeholder 5"/>
          <p:cNvSpPr>
            <a:spLocks noGrp="1"/>
          </p:cNvSpPr>
          <p:nvPr>
            <p:ph type="ftr" sz="quarter" idx="11"/>
          </p:nvPr>
        </p:nvSpPr>
        <p:spPr>
          <a:xfrm>
            <a:off x="838201" y="6513921"/>
            <a:ext cx="6545367" cy="207555"/>
          </a:xfrm>
          <a:prstGeom prst="rect">
            <a:avLst/>
          </a:prstGeom>
        </p:spPr>
        <p:txBody>
          <a:bodyPr/>
          <a:lstStyle/>
          <a:p>
            <a:endParaRPr lang="en-US"/>
          </a:p>
        </p:txBody>
      </p:sp>
      <p:sp>
        <p:nvSpPr>
          <p:cNvPr id="7" name="Slide Number Placeholder 6"/>
          <p:cNvSpPr>
            <a:spLocks noGrp="1"/>
          </p:cNvSpPr>
          <p:nvPr>
            <p:ph type="sldNum" sz="quarter" idx="12"/>
          </p:nvPr>
        </p:nvSpPr>
        <p:spPr>
          <a:xfrm>
            <a:off x="0" y="6683333"/>
            <a:ext cx="83820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77060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492503" y="3746117"/>
            <a:ext cx="8478838" cy="1934127"/>
          </a:xfrm>
        </p:spPr>
        <p:txBody>
          <a:bodyPr/>
          <a:lstStyle/>
          <a:p>
            <a:pPr eaLnBrk="1" hangingPunct="1"/>
            <a:r>
              <a:rPr lang="en-US" dirty="0">
                <a:latin typeface="Arial Narrow" pitchFamily="34" charset="0"/>
              </a:rPr>
              <a:t>Gregory McGowin, University of Central Florida</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grpSp>
        <p:nvGrpSpPr>
          <p:cNvPr id="3" name="Group 2">
            <a:extLst>
              <a:ext uri="{FF2B5EF4-FFF2-40B4-BE49-F238E27FC236}">
                <a16:creationId xmlns:a16="http://schemas.microsoft.com/office/drawing/2014/main" id="{5843498D-A224-E3D6-56AF-ACD909E4643A}"/>
              </a:ext>
            </a:extLst>
          </p:cNvPr>
          <p:cNvGrpSpPr/>
          <p:nvPr/>
        </p:nvGrpSpPr>
        <p:grpSpPr>
          <a:xfrm>
            <a:off x="305609" y="1572749"/>
            <a:ext cx="1131852" cy="1131852"/>
            <a:chOff x="272680" y="1311165"/>
            <a:chExt cx="1025728" cy="1025728"/>
          </a:xfrm>
        </p:grpSpPr>
        <p:sp>
          <p:nvSpPr>
            <p:cNvPr id="4" name="Oval 3">
              <a:extLst>
                <a:ext uri="{FF2B5EF4-FFF2-40B4-BE49-F238E27FC236}">
                  <a16:creationId xmlns:a16="http://schemas.microsoft.com/office/drawing/2014/main" id="{884B032B-7B1C-7EC8-D567-D13939249A49}"/>
                </a:ext>
              </a:extLst>
            </p:cNvPr>
            <p:cNvSpPr/>
            <p:nvPr/>
          </p:nvSpPr>
          <p:spPr bwMode="auto">
            <a:xfrm>
              <a:off x="272680" y="1311165"/>
              <a:ext cx="1025728" cy="102572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3399"/>
                </a:solidFill>
                <a:effectLst/>
                <a:latin typeface="Arial" charset="0"/>
              </a:endParaRPr>
            </a:p>
          </p:txBody>
        </p:sp>
        <p:pic>
          <p:nvPicPr>
            <p:cNvPr id="5" name="Picture 4">
              <a:extLst>
                <a:ext uri="{FF2B5EF4-FFF2-40B4-BE49-F238E27FC236}">
                  <a16:creationId xmlns:a16="http://schemas.microsoft.com/office/drawing/2014/main" id="{806F37B6-28A6-3634-F016-369147A622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8817" y="1390760"/>
              <a:ext cx="865116" cy="865116"/>
            </a:xfrm>
            <a:prstGeom prst="rect">
              <a:avLst/>
            </a:prstGeom>
            <a:effectLst/>
          </p:spPr>
        </p:pic>
        <p:sp>
          <p:nvSpPr>
            <p:cNvPr id="6" name="Oval 5">
              <a:extLst>
                <a:ext uri="{FF2B5EF4-FFF2-40B4-BE49-F238E27FC236}">
                  <a16:creationId xmlns:a16="http://schemas.microsoft.com/office/drawing/2014/main" id="{660E783B-8E8F-12A7-D313-DE39563CB673}"/>
                </a:ext>
              </a:extLst>
            </p:cNvPr>
            <p:cNvSpPr/>
            <p:nvPr/>
          </p:nvSpPr>
          <p:spPr bwMode="auto">
            <a:xfrm>
              <a:off x="313703" y="1405258"/>
              <a:ext cx="836121" cy="836121"/>
            </a:xfrm>
            <a:prstGeom prst="ellipse">
              <a:avLst/>
            </a:prstGeom>
            <a:noFill/>
            <a:ln w="50800" cap="flat" cmpd="sng" algn="ctr">
              <a:solidFill>
                <a:srgbClr val="3B5889"/>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endParaRPr lang="en-US" sz="1350" b="1">
                <a:solidFill>
                  <a:srgbClr val="003399"/>
                </a:solidFill>
                <a:latin typeface="Arial" charset="0"/>
              </a:endParaRPr>
            </a:p>
          </p:txBody>
        </p:sp>
      </p:grpSp>
      <p:grpSp>
        <p:nvGrpSpPr>
          <p:cNvPr id="7" name="Group 6">
            <a:extLst>
              <a:ext uri="{FF2B5EF4-FFF2-40B4-BE49-F238E27FC236}">
                <a16:creationId xmlns:a16="http://schemas.microsoft.com/office/drawing/2014/main" id="{CA6E8B5C-CA40-ECE4-F6B8-EFFC7A312FA8}"/>
              </a:ext>
            </a:extLst>
          </p:cNvPr>
          <p:cNvGrpSpPr/>
          <p:nvPr/>
        </p:nvGrpSpPr>
        <p:grpSpPr>
          <a:xfrm>
            <a:off x="305609" y="3355735"/>
            <a:ext cx="1131852" cy="1131852"/>
            <a:chOff x="272680" y="1311165"/>
            <a:chExt cx="1025728" cy="1025728"/>
          </a:xfrm>
        </p:grpSpPr>
        <p:sp>
          <p:nvSpPr>
            <p:cNvPr id="8" name="Oval 7">
              <a:extLst>
                <a:ext uri="{FF2B5EF4-FFF2-40B4-BE49-F238E27FC236}">
                  <a16:creationId xmlns:a16="http://schemas.microsoft.com/office/drawing/2014/main" id="{317B3F76-534C-B81E-EC40-A47F3C43350B}"/>
                </a:ext>
              </a:extLst>
            </p:cNvPr>
            <p:cNvSpPr/>
            <p:nvPr/>
          </p:nvSpPr>
          <p:spPr bwMode="auto">
            <a:xfrm>
              <a:off x="272680" y="1311165"/>
              <a:ext cx="1025728" cy="102572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3399"/>
                </a:solidFill>
                <a:effectLst/>
                <a:latin typeface="Arial" charset="0"/>
              </a:endParaRPr>
            </a:p>
          </p:txBody>
        </p:sp>
        <p:pic>
          <p:nvPicPr>
            <p:cNvPr id="11" name="Picture 10">
              <a:extLst>
                <a:ext uri="{FF2B5EF4-FFF2-40B4-BE49-F238E27FC236}">
                  <a16:creationId xmlns:a16="http://schemas.microsoft.com/office/drawing/2014/main" id="{C26686E6-6EC4-B567-D241-56C19F2B5B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1087" y="1390760"/>
              <a:ext cx="865116" cy="865116"/>
            </a:xfrm>
            <a:prstGeom prst="rect">
              <a:avLst/>
            </a:prstGeom>
            <a:effectLst/>
          </p:spPr>
        </p:pic>
        <p:sp>
          <p:nvSpPr>
            <p:cNvPr id="12" name="Oval 11">
              <a:extLst>
                <a:ext uri="{FF2B5EF4-FFF2-40B4-BE49-F238E27FC236}">
                  <a16:creationId xmlns:a16="http://schemas.microsoft.com/office/drawing/2014/main" id="{F57F2DAA-53C0-F7E4-CA38-2A2EABE5BD1F}"/>
                </a:ext>
              </a:extLst>
            </p:cNvPr>
            <p:cNvSpPr/>
            <p:nvPr/>
          </p:nvSpPr>
          <p:spPr bwMode="auto">
            <a:xfrm>
              <a:off x="313703" y="1405258"/>
              <a:ext cx="836121" cy="836121"/>
            </a:xfrm>
            <a:prstGeom prst="ellipse">
              <a:avLst/>
            </a:prstGeom>
            <a:noFill/>
            <a:ln w="50800" cap="flat" cmpd="sng" algn="ctr">
              <a:solidFill>
                <a:schemeClr val="accent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endParaRPr lang="en-US" sz="1350" b="1">
                <a:solidFill>
                  <a:srgbClr val="003399"/>
                </a:solidFill>
                <a:latin typeface="Arial" charset="0"/>
              </a:endParaRPr>
            </a:p>
          </p:txBody>
        </p:sp>
      </p:grpSp>
      <p:grpSp>
        <p:nvGrpSpPr>
          <p:cNvPr id="13" name="Group 12">
            <a:extLst>
              <a:ext uri="{FF2B5EF4-FFF2-40B4-BE49-F238E27FC236}">
                <a16:creationId xmlns:a16="http://schemas.microsoft.com/office/drawing/2014/main" id="{B88466AB-3DB7-53B6-2370-26AE1CDE9FDD}"/>
              </a:ext>
            </a:extLst>
          </p:cNvPr>
          <p:cNvGrpSpPr/>
          <p:nvPr/>
        </p:nvGrpSpPr>
        <p:grpSpPr>
          <a:xfrm>
            <a:off x="318270" y="5172413"/>
            <a:ext cx="1131852" cy="1131852"/>
            <a:chOff x="272680" y="1311165"/>
            <a:chExt cx="1025728" cy="1025728"/>
          </a:xfrm>
        </p:grpSpPr>
        <p:sp>
          <p:nvSpPr>
            <p:cNvPr id="14" name="Oval 13">
              <a:extLst>
                <a:ext uri="{FF2B5EF4-FFF2-40B4-BE49-F238E27FC236}">
                  <a16:creationId xmlns:a16="http://schemas.microsoft.com/office/drawing/2014/main" id="{31523AC3-841F-19CE-2029-5EB6A79D444C}"/>
                </a:ext>
              </a:extLst>
            </p:cNvPr>
            <p:cNvSpPr/>
            <p:nvPr/>
          </p:nvSpPr>
          <p:spPr bwMode="auto">
            <a:xfrm>
              <a:off x="272680" y="1311165"/>
              <a:ext cx="1025728" cy="102572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3399"/>
                </a:solidFill>
                <a:effectLst/>
                <a:latin typeface="Arial" charset="0"/>
              </a:endParaRPr>
            </a:p>
          </p:txBody>
        </p:sp>
        <p:pic>
          <p:nvPicPr>
            <p:cNvPr id="15" name="Picture 14">
              <a:extLst>
                <a:ext uri="{FF2B5EF4-FFF2-40B4-BE49-F238E27FC236}">
                  <a16:creationId xmlns:a16="http://schemas.microsoft.com/office/drawing/2014/main" id="{D93F4028-552B-5993-314B-E8EE83282D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1087" y="1390760"/>
              <a:ext cx="865116" cy="865116"/>
            </a:xfrm>
            <a:prstGeom prst="rect">
              <a:avLst/>
            </a:prstGeom>
            <a:effectLst/>
          </p:spPr>
        </p:pic>
        <p:sp>
          <p:nvSpPr>
            <p:cNvPr id="16" name="Oval 15">
              <a:extLst>
                <a:ext uri="{FF2B5EF4-FFF2-40B4-BE49-F238E27FC236}">
                  <a16:creationId xmlns:a16="http://schemas.microsoft.com/office/drawing/2014/main" id="{79EDA5C3-E66C-CA35-AB1E-86E862C268FF}"/>
                </a:ext>
              </a:extLst>
            </p:cNvPr>
            <p:cNvSpPr/>
            <p:nvPr/>
          </p:nvSpPr>
          <p:spPr bwMode="auto">
            <a:xfrm>
              <a:off x="313703" y="1405258"/>
              <a:ext cx="836121" cy="836121"/>
            </a:xfrm>
            <a:prstGeom prst="ellipse">
              <a:avLst/>
            </a:prstGeom>
            <a:noFill/>
            <a:ln w="50800" cap="flat" cmpd="sng" algn="ctr">
              <a:solidFill>
                <a:srgbClr val="D6AD6A"/>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endParaRPr lang="en-US" sz="1350" b="1">
                <a:solidFill>
                  <a:srgbClr val="003399"/>
                </a:solidFill>
                <a:latin typeface="Arial" charset="0"/>
              </a:endParaRPr>
            </a:p>
          </p:txBody>
        </p:sp>
      </p:grpSp>
      <p:sp>
        <p:nvSpPr>
          <p:cNvPr id="19" name="TextBox 18">
            <a:extLst>
              <a:ext uri="{FF2B5EF4-FFF2-40B4-BE49-F238E27FC236}">
                <a16:creationId xmlns:a16="http://schemas.microsoft.com/office/drawing/2014/main" id="{9925C2E2-5E44-1009-AA20-96691CF3969D}"/>
              </a:ext>
            </a:extLst>
          </p:cNvPr>
          <p:cNvSpPr txBox="1"/>
          <p:nvPr/>
        </p:nvSpPr>
        <p:spPr>
          <a:xfrm>
            <a:off x="2203450" y="1892300"/>
            <a:ext cx="8629650" cy="1569660"/>
          </a:xfrm>
          <a:prstGeom prst="rect">
            <a:avLst/>
          </a:prstGeom>
          <a:noFill/>
        </p:spPr>
        <p:txBody>
          <a:bodyPr wrap="square" rtlCol="0">
            <a:spAutoFit/>
          </a:bodyPr>
          <a:lstStyle/>
          <a:p>
            <a:r>
              <a:rPr lang="en-US" dirty="0"/>
              <a:t>Towards a Cognitive Framework for Assessing Students and Adapting Interventions in Extended Reality (XR)</a:t>
            </a:r>
          </a:p>
        </p:txBody>
      </p:sp>
      <p:sp>
        <p:nvSpPr>
          <p:cNvPr id="21" name="TextBox 20">
            <a:extLst>
              <a:ext uri="{FF2B5EF4-FFF2-40B4-BE49-F238E27FC236}">
                <a16:creationId xmlns:a16="http://schemas.microsoft.com/office/drawing/2014/main" id="{7A9982A1-65DA-0B5F-281A-385F5B673376}"/>
              </a:ext>
            </a:extLst>
          </p:cNvPr>
          <p:cNvSpPr txBox="1"/>
          <p:nvPr/>
        </p:nvSpPr>
        <p:spPr>
          <a:xfrm>
            <a:off x="2203450" y="4466973"/>
            <a:ext cx="8478838" cy="707886"/>
          </a:xfrm>
          <a:prstGeom prst="rect">
            <a:avLst/>
          </a:prstGeom>
          <a:noFill/>
        </p:spPr>
        <p:txBody>
          <a:bodyPr wrap="square" lIns="91440" tIns="45720" rIns="91440" bIns="45720" anchor="t">
            <a:spAutoFit/>
          </a:bodyPr>
          <a:lstStyle/>
          <a:p>
            <a:r>
              <a:rPr lang="en-US" sz="2000" dirty="0">
                <a:latin typeface="Tahoma"/>
                <a:ea typeface="Tahoma"/>
                <a:cs typeface="Tahoma"/>
              </a:rPr>
              <a:t>Gregory McGowin</a:t>
            </a:r>
            <a:r>
              <a:rPr lang="en-US" sz="2000" baseline="30000" dirty="0">
                <a:latin typeface="Tahoma"/>
                <a:ea typeface="Tahoma"/>
                <a:cs typeface="Tahoma"/>
              </a:rPr>
              <a:t>1</a:t>
            </a:r>
            <a:r>
              <a:rPr lang="en-US" sz="2000" dirty="0">
                <a:latin typeface="Tahoma"/>
                <a:ea typeface="Tahoma"/>
                <a:cs typeface="Tahoma"/>
              </a:rPr>
              <a:t>, Joseph Cohn</a:t>
            </a:r>
            <a:r>
              <a:rPr lang="en-US" sz="2000" baseline="30000" dirty="0">
                <a:latin typeface="Tahoma"/>
                <a:ea typeface="Tahoma"/>
                <a:cs typeface="Tahoma"/>
              </a:rPr>
              <a:t>2</a:t>
            </a:r>
            <a:r>
              <a:rPr lang="en-US" sz="2000" dirty="0">
                <a:latin typeface="Tahoma"/>
                <a:ea typeface="Tahoma"/>
                <a:cs typeface="Tahoma"/>
              </a:rPr>
              <a:t>, Georges </a:t>
            </a:r>
            <a:r>
              <a:rPr lang="en-US" sz="2000" dirty="0">
                <a:latin typeface="Tahoma"/>
                <a:ea typeface="Tahoma"/>
                <a:cs typeface="Calibri"/>
              </a:rPr>
              <a:t>Potworowski</a:t>
            </a:r>
            <a:r>
              <a:rPr lang="en-US" sz="2000" baseline="30000" dirty="0">
                <a:latin typeface="Tahoma"/>
                <a:ea typeface="Tahoma"/>
                <a:cs typeface="Calibri"/>
              </a:rPr>
              <a:t>3</a:t>
            </a:r>
            <a:r>
              <a:rPr lang="en-US" sz="2000" dirty="0">
                <a:latin typeface="Tahoma"/>
                <a:ea typeface="Tahoma"/>
                <a:cs typeface="Calibri"/>
              </a:rPr>
              <a:t>, Tarah Daly</a:t>
            </a:r>
            <a:r>
              <a:rPr lang="en-US" sz="2000" baseline="30000" dirty="0">
                <a:latin typeface="Tahoma"/>
                <a:ea typeface="Tahoma"/>
                <a:cs typeface="Calibri"/>
              </a:rPr>
              <a:t>3</a:t>
            </a:r>
            <a:r>
              <a:rPr lang="en-US" sz="2000" dirty="0">
                <a:latin typeface="Tahoma"/>
                <a:ea typeface="Tahoma"/>
                <a:cs typeface="Calibri"/>
              </a:rPr>
              <a:t>, J.T Folsom-Kovarik</a:t>
            </a:r>
            <a:r>
              <a:rPr lang="en-US" sz="2000" baseline="30000" dirty="0">
                <a:latin typeface="Tahoma"/>
                <a:ea typeface="Tahoma"/>
                <a:cs typeface="Calibri"/>
              </a:rPr>
              <a:t>2</a:t>
            </a:r>
            <a:r>
              <a:rPr lang="en-US" sz="2000" dirty="0">
                <a:latin typeface="Tahoma"/>
                <a:ea typeface="Tahoma"/>
                <a:cs typeface="Calibri"/>
              </a:rPr>
              <a:t>, Stephen M. Fiore</a:t>
            </a:r>
            <a:r>
              <a:rPr lang="en-US" sz="2000" baseline="30000" dirty="0">
                <a:latin typeface="Tahoma"/>
                <a:ea typeface="Tahoma"/>
                <a:cs typeface="Calibri"/>
              </a:rPr>
              <a:t>1</a:t>
            </a:r>
            <a:r>
              <a:rPr lang="en-US" sz="2000" dirty="0">
                <a:latin typeface="Tahoma"/>
                <a:ea typeface="Tahoma"/>
                <a:cs typeface="Calibri"/>
              </a:rPr>
              <a:t>, and Jenni Phillips</a:t>
            </a:r>
            <a:r>
              <a:rPr lang="en-US" sz="2000" baseline="30000" dirty="0">
                <a:latin typeface="Tahoma"/>
                <a:ea typeface="Tahoma"/>
                <a:cs typeface="Calibri"/>
              </a:rPr>
              <a:t>3</a:t>
            </a:r>
            <a:endParaRPr lang="en-US" sz="2000" baseline="30000" dirty="0">
              <a:latin typeface="Tahoma"/>
              <a:ea typeface="Tahoma"/>
            </a:endParaRPr>
          </a:p>
        </p:txBody>
      </p:sp>
      <p:sp>
        <p:nvSpPr>
          <p:cNvPr id="22" name="TextBox 21">
            <a:extLst>
              <a:ext uri="{FF2B5EF4-FFF2-40B4-BE49-F238E27FC236}">
                <a16:creationId xmlns:a16="http://schemas.microsoft.com/office/drawing/2014/main" id="{C8CC3A60-413C-755B-5E6C-A9F63A55BAA2}"/>
              </a:ext>
            </a:extLst>
          </p:cNvPr>
          <p:cNvSpPr txBox="1"/>
          <p:nvPr/>
        </p:nvSpPr>
        <p:spPr>
          <a:xfrm>
            <a:off x="2286000" y="5507665"/>
            <a:ext cx="8396288" cy="400110"/>
          </a:xfrm>
          <a:prstGeom prst="rect">
            <a:avLst/>
          </a:prstGeom>
          <a:noFill/>
        </p:spPr>
        <p:txBody>
          <a:bodyPr wrap="square" rtlCol="0">
            <a:spAutoFit/>
          </a:bodyPr>
          <a:lstStyle/>
          <a:p>
            <a:r>
              <a:rPr lang="en-US" sz="2000" baseline="30000" dirty="0"/>
              <a:t>1</a:t>
            </a:r>
            <a:r>
              <a:rPr lang="en-US" sz="2000" dirty="0"/>
              <a:t>University of Central Florida, </a:t>
            </a:r>
            <a:r>
              <a:rPr lang="en-US" sz="2000" baseline="30000" dirty="0"/>
              <a:t>2</a:t>
            </a:r>
            <a:r>
              <a:rPr lang="en-US" sz="2000" dirty="0"/>
              <a:t>Soar Tech, </a:t>
            </a:r>
            <a:r>
              <a:rPr lang="en-US" sz="2000" baseline="30000" dirty="0"/>
              <a:t>3</a:t>
            </a:r>
            <a:r>
              <a:rPr lang="en-US" sz="2000" dirty="0"/>
              <a:t>Cognitive Performance Group </a:t>
            </a: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B95A6-0C9E-1CD9-70AC-2BF123CDD6AA}"/>
              </a:ext>
            </a:extLst>
          </p:cNvPr>
          <p:cNvSpPr>
            <a:spLocks noGrp="1"/>
          </p:cNvSpPr>
          <p:nvPr>
            <p:ph type="title"/>
          </p:nvPr>
        </p:nvSpPr>
        <p:spPr>
          <a:xfrm>
            <a:off x="2079257" y="0"/>
            <a:ext cx="8091287" cy="990600"/>
          </a:xfrm>
        </p:spPr>
        <p:txBody>
          <a:bodyPr/>
          <a:lstStyle/>
          <a:p>
            <a:r>
              <a:rPr lang="en-US" dirty="0">
                <a:cs typeface="Arial"/>
              </a:rPr>
              <a:t>Proposed Adaptive Training Architecture</a:t>
            </a:r>
            <a:endParaRPr lang="en-US" dirty="0"/>
          </a:p>
        </p:txBody>
      </p:sp>
      <p:sp>
        <p:nvSpPr>
          <p:cNvPr id="2" name="Rounded Rectangle 1">
            <a:extLst>
              <a:ext uri="{FF2B5EF4-FFF2-40B4-BE49-F238E27FC236}">
                <a16:creationId xmlns:a16="http://schemas.microsoft.com/office/drawing/2014/main" id="{9F8D09FB-5CD9-6B41-B43C-9F4F94E154AF}"/>
              </a:ext>
            </a:extLst>
          </p:cNvPr>
          <p:cNvSpPr/>
          <p:nvPr/>
        </p:nvSpPr>
        <p:spPr bwMode="auto">
          <a:xfrm>
            <a:off x="2079257" y="1209510"/>
            <a:ext cx="2273981" cy="2919714"/>
          </a:xfrm>
          <a:prstGeom prst="roundRect">
            <a:avLst>
              <a:gd name="adj" fmla="val 7693"/>
            </a:avLst>
          </a:prstGeom>
          <a:solidFill>
            <a:schemeClr val="accent1">
              <a:lumMod val="60000"/>
              <a:lumOff val="40000"/>
              <a:alpha val="61813"/>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dirty="0">
              <a:solidFill>
                <a:srgbClr val="003399"/>
              </a:solidFill>
              <a:latin typeface="Arial" charset="0"/>
            </a:endParaRPr>
          </a:p>
        </p:txBody>
      </p:sp>
      <p:sp>
        <p:nvSpPr>
          <p:cNvPr id="5" name="Rounded Rectangle 4">
            <a:extLst>
              <a:ext uri="{FF2B5EF4-FFF2-40B4-BE49-F238E27FC236}">
                <a16:creationId xmlns:a16="http://schemas.microsoft.com/office/drawing/2014/main" id="{37376192-21D2-FF40-877B-DA8740C29328}"/>
              </a:ext>
            </a:extLst>
          </p:cNvPr>
          <p:cNvSpPr/>
          <p:nvPr/>
        </p:nvSpPr>
        <p:spPr bwMode="auto">
          <a:xfrm>
            <a:off x="4792153" y="3269804"/>
            <a:ext cx="1678328" cy="2919714"/>
          </a:xfrm>
          <a:prstGeom prst="roundRect">
            <a:avLst>
              <a:gd name="adj" fmla="val 7693"/>
            </a:avLst>
          </a:prstGeom>
          <a:solidFill>
            <a:srgbClr val="F1DBB1">
              <a:alpha val="6181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6" name="Rounded Rectangle 5">
            <a:extLst>
              <a:ext uri="{FF2B5EF4-FFF2-40B4-BE49-F238E27FC236}">
                <a16:creationId xmlns:a16="http://schemas.microsoft.com/office/drawing/2014/main" id="{4AD29A5A-FB99-9B48-B889-71078843FEC2}"/>
              </a:ext>
            </a:extLst>
          </p:cNvPr>
          <p:cNvSpPr/>
          <p:nvPr/>
        </p:nvSpPr>
        <p:spPr bwMode="auto">
          <a:xfrm>
            <a:off x="6727118" y="1209511"/>
            <a:ext cx="1805651" cy="4980008"/>
          </a:xfrm>
          <a:prstGeom prst="roundRect">
            <a:avLst>
              <a:gd name="adj" fmla="val 7693"/>
            </a:avLst>
          </a:prstGeom>
          <a:solidFill>
            <a:srgbClr val="98A7C2">
              <a:alpha val="6181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9" name="Group 8">
            <a:extLst>
              <a:ext uri="{FF2B5EF4-FFF2-40B4-BE49-F238E27FC236}">
                <a16:creationId xmlns:a16="http://schemas.microsoft.com/office/drawing/2014/main" id="{C3CDEA8E-78AC-DD45-A719-46EE3E5DBA14}"/>
              </a:ext>
            </a:extLst>
          </p:cNvPr>
          <p:cNvGrpSpPr/>
          <p:nvPr/>
        </p:nvGrpSpPr>
        <p:grpSpPr>
          <a:xfrm>
            <a:off x="2739772" y="1776671"/>
            <a:ext cx="1261641" cy="729205"/>
            <a:chOff x="1643605" y="1756459"/>
            <a:chExt cx="1261641" cy="729205"/>
          </a:xfrm>
        </p:grpSpPr>
        <p:sp>
          <p:nvSpPr>
            <p:cNvPr id="4" name="Rounded Rectangle 3">
              <a:extLst>
                <a:ext uri="{FF2B5EF4-FFF2-40B4-BE49-F238E27FC236}">
                  <a16:creationId xmlns:a16="http://schemas.microsoft.com/office/drawing/2014/main" id="{5579C06B-6235-A948-8F1E-2847B2EB694F}"/>
                </a:ext>
              </a:extLst>
            </p:cNvPr>
            <p:cNvSpPr/>
            <p:nvPr/>
          </p:nvSpPr>
          <p:spPr bwMode="auto">
            <a:xfrm>
              <a:off x="1643605" y="1756459"/>
              <a:ext cx="1261641" cy="729205"/>
            </a:xfrm>
            <a:prstGeom prst="round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7" name="TextBox 6">
              <a:extLst>
                <a:ext uri="{FF2B5EF4-FFF2-40B4-BE49-F238E27FC236}">
                  <a16:creationId xmlns:a16="http://schemas.microsoft.com/office/drawing/2014/main" id="{D2DF6913-F4DD-8548-9E9F-30E0F6F729EA}"/>
                </a:ext>
              </a:extLst>
            </p:cNvPr>
            <p:cNvSpPr txBox="1"/>
            <p:nvPr/>
          </p:nvSpPr>
          <p:spPr>
            <a:xfrm>
              <a:off x="1863524" y="1797895"/>
              <a:ext cx="821802" cy="646331"/>
            </a:xfrm>
            <a:prstGeom prst="rect">
              <a:avLst/>
            </a:prstGeom>
            <a:noFill/>
          </p:spPr>
          <p:txBody>
            <a:bodyPr wrap="square" rtlCol="0">
              <a:spAutoFit/>
            </a:bodyPr>
            <a:lstStyle/>
            <a:p>
              <a:pPr algn="ctr"/>
              <a:r>
                <a:rPr lang="en-US" sz="1200" dirty="0"/>
                <a:t>Monitor</a:t>
              </a:r>
            </a:p>
            <a:p>
              <a:pPr algn="ctr"/>
              <a:r>
                <a:rPr lang="en-US" sz="1200" dirty="0"/>
                <a:t>Learner</a:t>
              </a:r>
            </a:p>
            <a:p>
              <a:pPr algn="ctr"/>
              <a:r>
                <a:rPr lang="en-US" sz="1200" dirty="0"/>
                <a:t>Activity</a:t>
              </a:r>
            </a:p>
          </p:txBody>
        </p:sp>
      </p:grpSp>
      <p:grpSp>
        <p:nvGrpSpPr>
          <p:cNvPr id="12" name="Group 11">
            <a:extLst>
              <a:ext uri="{FF2B5EF4-FFF2-40B4-BE49-F238E27FC236}">
                <a16:creationId xmlns:a16="http://schemas.microsoft.com/office/drawing/2014/main" id="{FBD7A4B7-46D0-4146-AFBE-D29372B77294}"/>
              </a:ext>
            </a:extLst>
          </p:cNvPr>
          <p:cNvGrpSpPr/>
          <p:nvPr/>
        </p:nvGrpSpPr>
        <p:grpSpPr>
          <a:xfrm>
            <a:off x="2739772" y="3029031"/>
            <a:ext cx="1261641" cy="729205"/>
            <a:chOff x="1643605" y="1756459"/>
            <a:chExt cx="1261641" cy="729205"/>
          </a:xfrm>
        </p:grpSpPr>
        <p:sp>
          <p:nvSpPr>
            <p:cNvPr id="13" name="Rounded Rectangle 12">
              <a:extLst>
                <a:ext uri="{FF2B5EF4-FFF2-40B4-BE49-F238E27FC236}">
                  <a16:creationId xmlns:a16="http://schemas.microsoft.com/office/drawing/2014/main" id="{5FE2DD8E-C83D-6F4B-A998-6B69658130BB}"/>
                </a:ext>
              </a:extLst>
            </p:cNvPr>
            <p:cNvSpPr/>
            <p:nvPr/>
          </p:nvSpPr>
          <p:spPr bwMode="auto">
            <a:xfrm>
              <a:off x="1643605" y="1756459"/>
              <a:ext cx="1261641" cy="729205"/>
            </a:xfrm>
            <a:prstGeom prst="round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14" name="TextBox 13">
              <a:extLst>
                <a:ext uri="{FF2B5EF4-FFF2-40B4-BE49-F238E27FC236}">
                  <a16:creationId xmlns:a16="http://schemas.microsoft.com/office/drawing/2014/main" id="{FC7F4980-58E1-3440-AE91-33E59B083695}"/>
                </a:ext>
              </a:extLst>
            </p:cNvPr>
            <p:cNvSpPr txBox="1"/>
            <p:nvPr/>
          </p:nvSpPr>
          <p:spPr>
            <a:xfrm>
              <a:off x="1863524" y="1888918"/>
              <a:ext cx="821802" cy="461665"/>
            </a:xfrm>
            <a:prstGeom prst="rect">
              <a:avLst/>
            </a:prstGeom>
            <a:noFill/>
          </p:spPr>
          <p:txBody>
            <a:bodyPr wrap="square" rtlCol="0">
              <a:spAutoFit/>
            </a:bodyPr>
            <a:lstStyle/>
            <a:p>
              <a:pPr algn="ctr"/>
              <a:r>
                <a:rPr lang="en-US" sz="1200" dirty="0"/>
                <a:t>Micro-Adaption</a:t>
              </a:r>
            </a:p>
          </p:txBody>
        </p:sp>
      </p:grpSp>
      <p:grpSp>
        <p:nvGrpSpPr>
          <p:cNvPr id="15" name="Group 14">
            <a:extLst>
              <a:ext uri="{FF2B5EF4-FFF2-40B4-BE49-F238E27FC236}">
                <a16:creationId xmlns:a16="http://schemas.microsoft.com/office/drawing/2014/main" id="{ACEC0CEF-D6BA-134F-B4F1-0AAD9723A439}"/>
              </a:ext>
            </a:extLst>
          </p:cNvPr>
          <p:cNvGrpSpPr/>
          <p:nvPr/>
        </p:nvGrpSpPr>
        <p:grpSpPr>
          <a:xfrm>
            <a:off x="2739772" y="4281144"/>
            <a:ext cx="1261641" cy="729205"/>
            <a:chOff x="1643605" y="1756459"/>
            <a:chExt cx="1261641" cy="729205"/>
          </a:xfrm>
        </p:grpSpPr>
        <p:sp>
          <p:nvSpPr>
            <p:cNvPr id="16" name="Rounded Rectangle 15">
              <a:extLst>
                <a:ext uri="{FF2B5EF4-FFF2-40B4-BE49-F238E27FC236}">
                  <a16:creationId xmlns:a16="http://schemas.microsoft.com/office/drawing/2014/main" id="{424B8BF6-8987-424F-81B8-B6D9260952D0}"/>
                </a:ext>
              </a:extLst>
            </p:cNvPr>
            <p:cNvSpPr/>
            <p:nvPr/>
          </p:nvSpPr>
          <p:spPr bwMode="auto">
            <a:xfrm>
              <a:off x="1643605" y="1756459"/>
              <a:ext cx="1261641" cy="729205"/>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17" name="TextBox 16">
              <a:extLst>
                <a:ext uri="{FF2B5EF4-FFF2-40B4-BE49-F238E27FC236}">
                  <a16:creationId xmlns:a16="http://schemas.microsoft.com/office/drawing/2014/main" id="{A63E8038-BF09-E149-8AF0-D424D7FB1C43}"/>
                </a:ext>
              </a:extLst>
            </p:cNvPr>
            <p:cNvSpPr txBox="1"/>
            <p:nvPr/>
          </p:nvSpPr>
          <p:spPr>
            <a:xfrm>
              <a:off x="1736203" y="1797895"/>
              <a:ext cx="1076444" cy="646331"/>
            </a:xfrm>
            <a:prstGeom prst="rect">
              <a:avLst/>
            </a:prstGeom>
            <a:noFill/>
          </p:spPr>
          <p:txBody>
            <a:bodyPr wrap="square" rtlCol="0">
              <a:spAutoFit/>
            </a:bodyPr>
            <a:lstStyle/>
            <a:p>
              <a:pPr algn="ctr"/>
              <a:r>
                <a:rPr lang="en-US" sz="1200" dirty="0"/>
                <a:t>Instructor</a:t>
              </a:r>
            </a:p>
            <a:p>
              <a:pPr algn="ctr"/>
              <a:r>
                <a:rPr lang="en-US" sz="1200" dirty="0"/>
                <a:t>Feedback to</a:t>
              </a:r>
            </a:p>
            <a:p>
              <a:pPr algn="ctr"/>
              <a:r>
                <a:rPr lang="en-US" sz="1200" dirty="0"/>
                <a:t>Student</a:t>
              </a:r>
            </a:p>
          </p:txBody>
        </p:sp>
      </p:grpSp>
      <p:grpSp>
        <p:nvGrpSpPr>
          <p:cNvPr id="18" name="Group 17">
            <a:extLst>
              <a:ext uri="{FF2B5EF4-FFF2-40B4-BE49-F238E27FC236}">
                <a16:creationId xmlns:a16="http://schemas.microsoft.com/office/drawing/2014/main" id="{B6AC25B1-D05D-2345-83FD-3F93A969C026}"/>
              </a:ext>
            </a:extLst>
          </p:cNvPr>
          <p:cNvGrpSpPr/>
          <p:nvPr/>
        </p:nvGrpSpPr>
        <p:grpSpPr>
          <a:xfrm>
            <a:off x="2739772" y="5405278"/>
            <a:ext cx="1261641" cy="729205"/>
            <a:chOff x="1643605" y="1756459"/>
            <a:chExt cx="1261641" cy="729205"/>
          </a:xfrm>
        </p:grpSpPr>
        <p:sp>
          <p:nvSpPr>
            <p:cNvPr id="19" name="Rounded Rectangle 18">
              <a:extLst>
                <a:ext uri="{FF2B5EF4-FFF2-40B4-BE49-F238E27FC236}">
                  <a16:creationId xmlns:a16="http://schemas.microsoft.com/office/drawing/2014/main" id="{8960DB15-C1A8-2F41-870E-8186330E1734}"/>
                </a:ext>
              </a:extLst>
            </p:cNvPr>
            <p:cNvSpPr/>
            <p:nvPr/>
          </p:nvSpPr>
          <p:spPr bwMode="auto">
            <a:xfrm>
              <a:off x="1643605" y="1756459"/>
              <a:ext cx="1261641" cy="729205"/>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20" name="TextBox 19">
              <a:extLst>
                <a:ext uri="{FF2B5EF4-FFF2-40B4-BE49-F238E27FC236}">
                  <a16:creationId xmlns:a16="http://schemas.microsoft.com/office/drawing/2014/main" id="{4E2963CE-353F-A74E-B55F-6D44F52CBBA4}"/>
                </a:ext>
              </a:extLst>
            </p:cNvPr>
            <p:cNvSpPr txBox="1"/>
            <p:nvPr/>
          </p:nvSpPr>
          <p:spPr>
            <a:xfrm>
              <a:off x="1768226" y="1797895"/>
              <a:ext cx="1000823" cy="646331"/>
            </a:xfrm>
            <a:prstGeom prst="rect">
              <a:avLst/>
            </a:prstGeom>
            <a:noFill/>
          </p:spPr>
          <p:txBody>
            <a:bodyPr wrap="square" rtlCol="0">
              <a:spAutoFit/>
            </a:bodyPr>
            <a:lstStyle/>
            <a:p>
              <a:pPr algn="ctr"/>
              <a:r>
                <a:rPr lang="en-US" sz="1200" dirty="0"/>
                <a:t>Macro-</a:t>
              </a:r>
            </a:p>
            <a:p>
              <a:pPr algn="ctr"/>
              <a:r>
                <a:rPr lang="en-US" sz="1200" dirty="0"/>
                <a:t>Adaptation,</a:t>
              </a:r>
            </a:p>
            <a:p>
              <a:pPr algn="ctr"/>
              <a:r>
                <a:rPr lang="en-US" sz="1200" dirty="0"/>
                <a:t>Progression</a:t>
              </a:r>
            </a:p>
          </p:txBody>
        </p:sp>
      </p:grpSp>
      <p:grpSp>
        <p:nvGrpSpPr>
          <p:cNvPr id="21" name="Group 20">
            <a:extLst>
              <a:ext uri="{FF2B5EF4-FFF2-40B4-BE49-F238E27FC236}">
                <a16:creationId xmlns:a16="http://schemas.microsoft.com/office/drawing/2014/main" id="{142371C7-967F-3146-A031-A72BF14A0757}"/>
              </a:ext>
            </a:extLst>
          </p:cNvPr>
          <p:cNvGrpSpPr/>
          <p:nvPr/>
        </p:nvGrpSpPr>
        <p:grpSpPr>
          <a:xfrm>
            <a:off x="6964014" y="1776671"/>
            <a:ext cx="1261641" cy="729205"/>
            <a:chOff x="1643605" y="1756459"/>
            <a:chExt cx="1261641" cy="729205"/>
          </a:xfrm>
        </p:grpSpPr>
        <p:sp>
          <p:nvSpPr>
            <p:cNvPr id="22" name="Rounded Rectangle 21">
              <a:extLst>
                <a:ext uri="{FF2B5EF4-FFF2-40B4-BE49-F238E27FC236}">
                  <a16:creationId xmlns:a16="http://schemas.microsoft.com/office/drawing/2014/main" id="{363B4AC3-6ED6-3240-AABE-CF82EE4E1D91}"/>
                </a:ext>
              </a:extLst>
            </p:cNvPr>
            <p:cNvSpPr/>
            <p:nvPr/>
          </p:nvSpPr>
          <p:spPr bwMode="auto">
            <a:xfrm>
              <a:off x="1643605" y="1756459"/>
              <a:ext cx="1261641" cy="729205"/>
            </a:xfrm>
            <a:prstGeom prst="roundRect">
              <a:avLst>
                <a:gd name="adj" fmla="val 0"/>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23" name="TextBox 22">
              <a:extLst>
                <a:ext uri="{FF2B5EF4-FFF2-40B4-BE49-F238E27FC236}">
                  <a16:creationId xmlns:a16="http://schemas.microsoft.com/office/drawing/2014/main" id="{90BA4084-C7AC-F24B-8E13-C5326F314E81}"/>
                </a:ext>
              </a:extLst>
            </p:cNvPr>
            <p:cNvSpPr txBox="1"/>
            <p:nvPr/>
          </p:nvSpPr>
          <p:spPr>
            <a:xfrm>
              <a:off x="1711479" y="1906838"/>
              <a:ext cx="1163118" cy="461665"/>
            </a:xfrm>
            <a:prstGeom prst="rect">
              <a:avLst/>
            </a:prstGeom>
            <a:noFill/>
          </p:spPr>
          <p:txBody>
            <a:bodyPr wrap="square" rtlCol="0">
              <a:spAutoFit/>
            </a:bodyPr>
            <a:lstStyle/>
            <a:p>
              <a:pPr algn="ctr"/>
              <a:r>
                <a:rPr lang="en-US" sz="1200" dirty="0"/>
                <a:t>Assess Competency</a:t>
              </a:r>
            </a:p>
          </p:txBody>
        </p:sp>
      </p:grpSp>
      <p:grpSp>
        <p:nvGrpSpPr>
          <p:cNvPr id="24" name="Group 23">
            <a:extLst>
              <a:ext uri="{FF2B5EF4-FFF2-40B4-BE49-F238E27FC236}">
                <a16:creationId xmlns:a16="http://schemas.microsoft.com/office/drawing/2014/main" id="{743B2C8F-65D5-EF47-827E-4BC6B08F95B5}"/>
              </a:ext>
            </a:extLst>
          </p:cNvPr>
          <p:cNvGrpSpPr/>
          <p:nvPr/>
        </p:nvGrpSpPr>
        <p:grpSpPr>
          <a:xfrm>
            <a:off x="6964013" y="3029031"/>
            <a:ext cx="1264186" cy="729205"/>
            <a:chOff x="1643605" y="1756459"/>
            <a:chExt cx="1264186" cy="729205"/>
          </a:xfrm>
        </p:grpSpPr>
        <p:sp>
          <p:nvSpPr>
            <p:cNvPr id="25" name="Rounded Rectangle 24">
              <a:extLst>
                <a:ext uri="{FF2B5EF4-FFF2-40B4-BE49-F238E27FC236}">
                  <a16:creationId xmlns:a16="http://schemas.microsoft.com/office/drawing/2014/main" id="{0B9D4728-C77D-9D48-B448-BF3B8B45E7C8}"/>
                </a:ext>
              </a:extLst>
            </p:cNvPr>
            <p:cNvSpPr/>
            <p:nvPr/>
          </p:nvSpPr>
          <p:spPr bwMode="auto">
            <a:xfrm>
              <a:off x="1643605" y="1756459"/>
              <a:ext cx="1261641" cy="729205"/>
            </a:xfrm>
            <a:prstGeom prst="roundRect">
              <a:avLst>
                <a:gd name="adj" fmla="val 0"/>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26" name="TextBox 25">
              <a:extLst>
                <a:ext uri="{FF2B5EF4-FFF2-40B4-BE49-F238E27FC236}">
                  <a16:creationId xmlns:a16="http://schemas.microsoft.com/office/drawing/2014/main" id="{3C782332-9CE7-B845-A535-07E78B81F69A}"/>
                </a:ext>
              </a:extLst>
            </p:cNvPr>
            <p:cNvSpPr txBox="1"/>
            <p:nvPr/>
          </p:nvSpPr>
          <p:spPr>
            <a:xfrm>
              <a:off x="1646150" y="1797895"/>
              <a:ext cx="1261641" cy="646331"/>
            </a:xfrm>
            <a:prstGeom prst="rect">
              <a:avLst/>
            </a:prstGeom>
            <a:noFill/>
          </p:spPr>
          <p:txBody>
            <a:bodyPr wrap="square" rtlCol="0">
              <a:spAutoFit/>
            </a:bodyPr>
            <a:lstStyle/>
            <a:p>
              <a:pPr algn="ctr"/>
              <a:r>
                <a:rPr lang="en-US" sz="1200" dirty="0"/>
                <a:t>Recommend Need for Adaptation</a:t>
              </a:r>
            </a:p>
          </p:txBody>
        </p:sp>
      </p:grpSp>
      <p:sp>
        <p:nvSpPr>
          <p:cNvPr id="37" name="TextBox 36">
            <a:extLst>
              <a:ext uri="{FF2B5EF4-FFF2-40B4-BE49-F238E27FC236}">
                <a16:creationId xmlns:a16="http://schemas.microsoft.com/office/drawing/2014/main" id="{EC8975A4-A473-A344-B40E-BF5C2B1595CB}"/>
              </a:ext>
            </a:extLst>
          </p:cNvPr>
          <p:cNvSpPr txBox="1"/>
          <p:nvPr/>
        </p:nvSpPr>
        <p:spPr>
          <a:xfrm>
            <a:off x="2713382" y="1362158"/>
            <a:ext cx="1485131" cy="338554"/>
          </a:xfrm>
          <a:prstGeom prst="rect">
            <a:avLst/>
          </a:prstGeom>
          <a:noFill/>
        </p:spPr>
        <p:txBody>
          <a:bodyPr wrap="square" rtlCol="0">
            <a:spAutoFit/>
          </a:bodyPr>
          <a:lstStyle/>
          <a:p>
            <a:pPr algn="ctr"/>
            <a:r>
              <a:rPr lang="en-US" sz="1600" b="1" dirty="0"/>
              <a:t>AR/VR SIM</a:t>
            </a:r>
          </a:p>
        </p:txBody>
      </p:sp>
      <p:sp>
        <p:nvSpPr>
          <p:cNvPr id="38" name="TextBox 37">
            <a:extLst>
              <a:ext uri="{FF2B5EF4-FFF2-40B4-BE49-F238E27FC236}">
                <a16:creationId xmlns:a16="http://schemas.microsoft.com/office/drawing/2014/main" id="{DADDDEDE-FFCD-0B48-AED8-C4CC2618DA21}"/>
              </a:ext>
            </a:extLst>
          </p:cNvPr>
          <p:cNvSpPr txBox="1"/>
          <p:nvPr/>
        </p:nvSpPr>
        <p:spPr>
          <a:xfrm>
            <a:off x="6762614" y="5167610"/>
            <a:ext cx="1770154" cy="830997"/>
          </a:xfrm>
          <a:prstGeom prst="rect">
            <a:avLst/>
          </a:prstGeom>
          <a:noFill/>
        </p:spPr>
        <p:txBody>
          <a:bodyPr wrap="square" rtlCol="0">
            <a:spAutoFit/>
          </a:bodyPr>
          <a:lstStyle/>
          <a:p>
            <a:pPr algn="ctr"/>
            <a:r>
              <a:rPr lang="en-US" sz="1600" b="1" dirty="0"/>
              <a:t>Adaptive Training</a:t>
            </a:r>
          </a:p>
          <a:p>
            <a:pPr algn="ctr"/>
            <a:r>
              <a:rPr lang="en-US" sz="1600" b="1" dirty="0"/>
              <a:t>System</a:t>
            </a:r>
          </a:p>
        </p:txBody>
      </p:sp>
      <p:sp>
        <p:nvSpPr>
          <p:cNvPr id="39" name="TextBox 38">
            <a:extLst>
              <a:ext uri="{FF2B5EF4-FFF2-40B4-BE49-F238E27FC236}">
                <a16:creationId xmlns:a16="http://schemas.microsoft.com/office/drawing/2014/main" id="{BC05A8C6-DEC2-784B-BCD1-997710598BEE}"/>
              </a:ext>
            </a:extLst>
          </p:cNvPr>
          <p:cNvSpPr txBox="1"/>
          <p:nvPr/>
        </p:nvSpPr>
        <p:spPr>
          <a:xfrm>
            <a:off x="5000497" y="5688913"/>
            <a:ext cx="1374796" cy="338554"/>
          </a:xfrm>
          <a:prstGeom prst="rect">
            <a:avLst/>
          </a:prstGeom>
          <a:noFill/>
        </p:spPr>
        <p:txBody>
          <a:bodyPr wrap="square" rtlCol="0">
            <a:spAutoFit/>
          </a:bodyPr>
          <a:lstStyle/>
          <a:p>
            <a:pPr algn="ctr"/>
            <a:r>
              <a:rPr lang="en-US" sz="1600" b="1" dirty="0"/>
              <a:t>Dashboard</a:t>
            </a:r>
          </a:p>
        </p:txBody>
      </p:sp>
      <p:sp>
        <p:nvSpPr>
          <p:cNvPr id="40" name="Can 39">
            <a:extLst>
              <a:ext uri="{FF2B5EF4-FFF2-40B4-BE49-F238E27FC236}">
                <a16:creationId xmlns:a16="http://schemas.microsoft.com/office/drawing/2014/main" id="{1E8E9674-7890-C64F-9B24-B09E32E21168}"/>
              </a:ext>
            </a:extLst>
          </p:cNvPr>
          <p:cNvSpPr/>
          <p:nvPr/>
        </p:nvSpPr>
        <p:spPr bwMode="auto">
          <a:xfrm>
            <a:off x="4878507" y="1776671"/>
            <a:ext cx="1323340" cy="762425"/>
          </a:xfrm>
          <a:prstGeom prst="can">
            <a:avLst/>
          </a:prstGeom>
          <a:solidFill>
            <a:schemeClr val="bg1">
              <a:lumMod val="85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1" name="Can 40">
            <a:extLst>
              <a:ext uri="{FF2B5EF4-FFF2-40B4-BE49-F238E27FC236}">
                <a16:creationId xmlns:a16="http://schemas.microsoft.com/office/drawing/2014/main" id="{D85A074A-6342-2242-9869-FB29E4CC1177}"/>
              </a:ext>
            </a:extLst>
          </p:cNvPr>
          <p:cNvSpPr/>
          <p:nvPr/>
        </p:nvSpPr>
        <p:spPr bwMode="auto">
          <a:xfrm>
            <a:off x="8789404" y="1776671"/>
            <a:ext cx="1323340" cy="762425"/>
          </a:xfrm>
          <a:prstGeom prst="can">
            <a:avLst/>
          </a:prstGeom>
          <a:solidFill>
            <a:schemeClr val="bg1">
              <a:lumMod val="85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2" name="Can 41">
            <a:extLst>
              <a:ext uri="{FF2B5EF4-FFF2-40B4-BE49-F238E27FC236}">
                <a16:creationId xmlns:a16="http://schemas.microsoft.com/office/drawing/2014/main" id="{4BB45F4C-6F20-4E4B-B2EB-98D199217854}"/>
              </a:ext>
            </a:extLst>
          </p:cNvPr>
          <p:cNvSpPr/>
          <p:nvPr/>
        </p:nvSpPr>
        <p:spPr bwMode="auto">
          <a:xfrm>
            <a:off x="8789404" y="3011111"/>
            <a:ext cx="1323340" cy="762425"/>
          </a:xfrm>
          <a:prstGeom prst="can">
            <a:avLst/>
          </a:prstGeom>
          <a:solidFill>
            <a:schemeClr val="bg1">
              <a:lumMod val="85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3" name="Can 42">
            <a:extLst>
              <a:ext uri="{FF2B5EF4-FFF2-40B4-BE49-F238E27FC236}">
                <a16:creationId xmlns:a16="http://schemas.microsoft.com/office/drawing/2014/main" id="{B3AD2B12-B00D-C948-978A-B942BFBF8AB1}"/>
              </a:ext>
            </a:extLst>
          </p:cNvPr>
          <p:cNvSpPr/>
          <p:nvPr/>
        </p:nvSpPr>
        <p:spPr bwMode="auto">
          <a:xfrm>
            <a:off x="8789404" y="4254695"/>
            <a:ext cx="1323340" cy="762425"/>
          </a:xfrm>
          <a:prstGeom prst="can">
            <a:avLst/>
          </a:prstGeom>
          <a:solidFill>
            <a:schemeClr val="bg1">
              <a:lumMod val="85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6" name="Right Arrow 45">
            <a:extLst>
              <a:ext uri="{FF2B5EF4-FFF2-40B4-BE49-F238E27FC236}">
                <a16:creationId xmlns:a16="http://schemas.microsoft.com/office/drawing/2014/main" id="{99EAB156-3972-E84E-8295-FB375C286318}"/>
              </a:ext>
            </a:extLst>
          </p:cNvPr>
          <p:cNvSpPr/>
          <p:nvPr/>
        </p:nvSpPr>
        <p:spPr bwMode="auto">
          <a:xfrm>
            <a:off x="4032561" y="2021435"/>
            <a:ext cx="870261" cy="237745"/>
          </a:xfrm>
          <a:prstGeom prst="rightArrow">
            <a:avLst>
              <a:gd name="adj1" fmla="val 34615"/>
              <a:gd name="adj2" fmla="val 6212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8" name="Right Arrow 47">
            <a:extLst>
              <a:ext uri="{FF2B5EF4-FFF2-40B4-BE49-F238E27FC236}">
                <a16:creationId xmlns:a16="http://schemas.microsoft.com/office/drawing/2014/main" id="{FB59CC85-9C56-3746-97BB-4F9807763050}"/>
              </a:ext>
            </a:extLst>
          </p:cNvPr>
          <p:cNvSpPr/>
          <p:nvPr/>
        </p:nvSpPr>
        <p:spPr bwMode="auto">
          <a:xfrm rot="5400000">
            <a:off x="7341227" y="2646098"/>
            <a:ext cx="507213" cy="237744"/>
          </a:xfrm>
          <a:prstGeom prst="rightArrow">
            <a:avLst>
              <a:gd name="adj1" fmla="val 34615"/>
              <a:gd name="adj2" fmla="val 6212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49" name="Right Arrow 48">
            <a:extLst>
              <a:ext uri="{FF2B5EF4-FFF2-40B4-BE49-F238E27FC236}">
                <a16:creationId xmlns:a16="http://schemas.microsoft.com/office/drawing/2014/main" id="{1A3026F8-78F2-6E44-AA21-7415A551C48C}"/>
              </a:ext>
            </a:extLst>
          </p:cNvPr>
          <p:cNvSpPr/>
          <p:nvPr/>
        </p:nvSpPr>
        <p:spPr bwMode="auto">
          <a:xfrm rot="5400000">
            <a:off x="7350555" y="3907786"/>
            <a:ext cx="488557" cy="237744"/>
          </a:xfrm>
          <a:prstGeom prst="rightArrow">
            <a:avLst>
              <a:gd name="adj1" fmla="val 34615"/>
              <a:gd name="adj2" fmla="val 6212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50" name="Right Arrow 49">
            <a:extLst>
              <a:ext uri="{FF2B5EF4-FFF2-40B4-BE49-F238E27FC236}">
                <a16:creationId xmlns:a16="http://schemas.microsoft.com/office/drawing/2014/main" id="{08FD8F7D-DF41-5A43-B435-E03A10088277}"/>
              </a:ext>
            </a:extLst>
          </p:cNvPr>
          <p:cNvSpPr/>
          <p:nvPr/>
        </p:nvSpPr>
        <p:spPr bwMode="auto">
          <a:xfrm rot="10800000">
            <a:off x="4072954" y="4526868"/>
            <a:ext cx="2891055" cy="237745"/>
          </a:xfrm>
          <a:prstGeom prst="rightArrow">
            <a:avLst>
              <a:gd name="adj1" fmla="val 34615"/>
              <a:gd name="adj2" fmla="val 6212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51" name="Freeform 50">
            <a:extLst>
              <a:ext uri="{FF2B5EF4-FFF2-40B4-BE49-F238E27FC236}">
                <a16:creationId xmlns:a16="http://schemas.microsoft.com/office/drawing/2014/main" id="{914D9065-94DE-6246-B4EA-753A786523B2}"/>
              </a:ext>
            </a:extLst>
          </p:cNvPr>
          <p:cNvSpPr/>
          <p:nvPr/>
        </p:nvSpPr>
        <p:spPr bwMode="auto">
          <a:xfrm>
            <a:off x="4073559" y="3413651"/>
            <a:ext cx="502723" cy="2438400"/>
          </a:xfrm>
          <a:custGeom>
            <a:avLst/>
            <a:gdLst>
              <a:gd name="connsiteX0" fmla="*/ 0 w 497840"/>
              <a:gd name="connsiteY0" fmla="*/ 0 h 2438400"/>
              <a:gd name="connsiteX1" fmla="*/ 497840 w 497840"/>
              <a:gd name="connsiteY1" fmla="*/ 0 h 2438400"/>
              <a:gd name="connsiteX2" fmla="*/ 497840 w 497840"/>
              <a:gd name="connsiteY2" fmla="*/ 2438400 h 2438400"/>
              <a:gd name="connsiteX3" fmla="*/ 60960 w 49784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497840" h="2438400">
                <a:moveTo>
                  <a:pt x="0" y="0"/>
                </a:moveTo>
                <a:lnTo>
                  <a:pt x="497840" y="0"/>
                </a:lnTo>
                <a:lnTo>
                  <a:pt x="497840" y="2438400"/>
                </a:lnTo>
                <a:lnTo>
                  <a:pt x="60960" y="2438400"/>
                </a:lnTo>
              </a:path>
            </a:pathLst>
          </a:custGeom>
          <a:noFill/>
          <a:ln w="76200" cap="flat" cmpd="sng" algn="ctr">
            <a:solidFill>
              <a:schemeClr val="accent2"/>
            </a:solidFill>
            <a:prstDash val="solid"/>
            <a:round/>
            <a:headEnd type="triangle" w="med" len="sm"/>
            <a:tailEnd type="triangle" w="med" len="sm"/>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52" name="Right Arrow 51">
            <a:extLst>
              <a:ext uri="{FF2B5EF4-FFF2-40B4-BE49-F238E27FC236}">
                <a16:creationId xmlns:a16="http://schemas.microsoft.com/office/drawing/2014/main" id="{B5BE34CC-FE14-544D-9845-1E0AFC8A64BE}"/>
              </a:ext>
            </a:extLst>
          </p:cNvPr>
          <p:cNvSpPr/>
          <p:nvPr/>
        </p:nvSpPr>
        <p:spPr bwMode="auto">
          <a:xfrm>
            <a:off x="6196780" y="2021435"/>
            <a:ext cx="609121" cy="237745"/>
          </a:xfrm>
          <a:prstGeom prst="rightArrow">
            <a:avLst>
              <a:gd name="adj1" fmla="val 34615"/>
              <a:gd name="adj2" fmla="val 6212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54" name="Group 53">
            <a:extLst>
              <a:ext uri="{FF2B5EF4-FFF2-40B4-BE49-F238E27FC236}">
                <a16:creationId xmlns:a16="http://schemas.microsoft.com/office/drawing/2014/main" id="{E1E94F37-D30C-6148-97DA-5CC6C9A71A87}"/>
              </a:ext>
            </a:extLst>
          </p:cNvPr>
          <p:cNvGrpSpPr/>
          <p:nvPr/>
        </p:nvGrpSpPr>
        <p:grpSpPr>
          <a:xfrm>
            <a:off x="1602459" y="2146620"/>
            <a:ext cx="1106164" cy="1106164"/>
            <a:chOff x="272680" y="1311165"/>
            <a:chExt cx="1025728" cy="1025728"/>
          </a:xfrm>
        </p:grpSpPr>
        <p:sp>
          <p:nvSpPr>
            <p:cNvPr id="55" name="Oval 54">
              <a:extLst>
                <a:ext uri="{FF2B5EF4-FFF2-40B4-BE49-F238E27FC236}">
                  <a16:creationId xmlns:a16="http://schemas.microsoft.com/office/drawing/2014/main" id="{CF88D32F-2D35-5749-9EE3-7F7D50001360}"/>
                </a:ext>
              </a:extLst>
            </p:cNvPr>
            <p:cNvSpPr/>
            <p:nvPr/>
          </p:nvSpPr>
          <p:spPr bwMode="auto">
            <a:xfrm>
              <a:off x="272680" y="1311165"/>
              <a:ext cx="1025728" cy="102572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57" name="Oval 56">
              <a:extLst>
                <a:ext uri="{FF2B5EF4-FFF2-40B4-BE49-F238E27FC236}">
                  <a16:creationId xmlns:a16="http://schemas.microsoft.com/office/drawing/2014/main" id="{CDE28D9A-C482-EF47-B7D9-926DFA4B25E3}"/>
                </a:ext>
              </a:extLst>
            </p:cNvPr>
            <p:cNvSpPr/>
            <p:nvPr/>
          </p:nvSpPr>
          <p:spPr bwMode="auto">
            <a:xfrm>
              <a:off x="367484" y="1405969"/>
              <a:ext cx="836121" cy="836121"/>
            </a:xfrm>
            <a:prstGeom prst="ellipse">
              <a:avLst/>
            </a:prstGeom>
            <a:solidFill>
              <a:schemeClr val="bg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defTabSz="685800"/>
              <a:endParaRPr lang="en-US" sz="1350" b="1">
                <a:solidFill>
                  <a:srgbClr val="003399"/>
                </a:solidFill>
                <a:latin typeface="Arial" charset="0"/>
              </a:endParaRPr>
            </a:p>
          </p:txBody>
        </p:sp>
      </p:grpSp>
      <p:sp>
        <p:nvSpPr>
          <p:cNvPr id="67" name="TextBox 66">
            <a:extLst>
              <a:ext uri="{FF2B5EF4-FFF2-40B4-BE49-F238E27FC236}">
                <a16:creationId xmlns:a16="http://schemas.microsoft.com/office/drawing/2014/main" id="{F8831432-4BFD-C04F-9973-AFCAD7F16F2F}"/>
              </a:ext>
            </a:extLst>
          </p:cNvPr>
          <p:cNvSpPr txBox="1"/>
          <p:nvPr/>
        </p:nvSpPr>
        <p:spPr>
          <a:xfrm>
            <a:off x="4901452" y="1992316"/>
            <a:ext cx="1273102" cy="461665"/>
          </a:xfrm>
          <a:prstGeom prst="rect">
            <a:avLst/>
          </a:prstGeom>
          <a:noFill/>
        </p:spPr>
        <p:txBody>
          <a:bodyPr wrap="square" rtlCol="0">
            <a:spAutoFit/>
          </a:bodyPr>
          <a:lstStyle/>
          <a:p>
            <a:pPr algn="ctr"/>
            <a:r>
              <a:rPr lang="en-US" sz="1200" dirty="0"/>
              <a:t>Learner</a:t>
            </a:r>
          </a:p>
          <a:p>
            <a:pPr algn="ctr"/>
            <a:r>
              <a:rPr lang="en-US" sz="1200" dirty="0"/>
              <a:t>Activities Log</a:t>
            </a:r>
          </a:p>
        </p:txBody>
      </p:sp>
      <p:sp>
        <p:nvSpPr>
          <p:cNvPr id="68" name="TextBox 67">
            <a:extLst>
              <a:ext uri="{FF2B5EF4-FFF2-40B4-BE49-F238E27FC236}">
                <a16:creationId xmlns:a16="http://schemas.microsoft.com/office/drawing/2014/main" id="{F59DFF4E-9D35-124F-ACF6-DF09D5B0CC6D}"/>
              </a:ext>
            </a:extLst>
          </p:cNvPr>
          <p:cNvSpPr txBox="1"/>
          <p:nvPr/>
        </p:nvSpPr>
        <p:spPr>
          <a:xfrm>
            <a:off x="8815084" y="1992316"/>
            <a:ext cx="1273102" cy="461665"/>
          </a:xfrm>
          <a:prstGeom prst="rect">
            <a:avLst/>
          </a:prstGeom>
          <a:noFill/>
        </p:spPr>
        <p:txBody>
          <a:bodyPr wrap="square" rtlCol="0">
            <a:spAutoFit/>
          </a:bodyPr>
          <a:lstStyle/>
          <a:p>
            <a:pPr algn="ctr"/>
            <a:r>
              <a:rPr lang="en-US" sz="1200" dirty="0"/>
              <a:t>Competency</a:t>
            </a:r>
          </a:p>
          <a:p>
            <a:pPr algn="ctr"/>
            <a:r>
              <a:rPr lang="en-US" sz="1200" dirty="0"/>
              <a:t>Model</a:t>
            </a:r>
          </a:p>
        </p:txBody>
      </p:sp>
      <p:sp>
        <p:nvSpPr>
          <p:cNvPr id="69" name="TextBox 68">
            <a:extLst>
              <a:ext uri="{FF2B5EF4-FFF2-40B4-BE49-F238E27FC236}">
                <a16:creationId xmlns:a16="http://schemas.microsoft.com/office/drawing/2014/main" id="{4F3EF0B3-F4BA-B644-B14D-7042DB992CBE}"/>
              </a:ext>
            </a:extLst>
          </p:cNvPr>
          <p:cNvSpPr txBox="1"/>
          <p:nvPr/>
        </p:nvSpPr>
        <p:spPr>
          <a:xfrm>
            <a:off x="8815084" y="3226756"/>
            <a:ext cx="1273102" cy="461665"/>
          </a:xfrm>
          <a:prstGeom prst="rect">
            <a:avLst/>
          </a:prstGeom>
          <a:noFill/>
        </p:spPr>
        <p:txBody>
          <a:bodyPr wrap="square" rtlCol="0">
            <a:spAutoFit/>
          </a:bodyPr>
          <a:lstStyle/>
          <a:p>
            <a:pPr algn="ctr"/>
            <a:r>
              <a:rPr lang="en-US" sz="1200" dirty="0"/>
              <a:t>Adaptive</a:t>
            </a:r>
          </a:p>
          <a:p>
            <a:pPr algn="ctr"/>
            <a:r>
              <a:rPr lang="en-US" sz="1200" dirty="0"/>
              <a:t>Strategy Model</a:t>
            </a:r>
          </a:p>
        </p:txBody>
      </p:sp>
      <p:sp>
        <p:nvSpPr>
          <p:cNvPr id="70" name="TextBox 69">
            <a:extLst>
              <a:ext uri="{FF2B5EF4-FFF2-40B4-BE49-F238E27FC236}">
                <a16:creationId xmlns:a16="http://schemas.microsoft.com/office/drawing/2014/main" id="{481B0B0D-4DB9-C64F-B456-2CAD16143479}"/>
              </a:ext>
            </a:extLst>
          </p:cNvPr>
          <p:cNvSpPr txBox="1"/>
          <p:nvPr/>
        </p:nvSpPr>
        <p:spPr>
          <a:xfrm>
            <a:off x="8815084" y="4479484"/>
            <a:ext cx="1273102" cy="461665"/>
          </a:xfrm>
          <a:prstGeom prst="rect">
            <a:avLst/>
          </a:prstGeom>
          <a:noFill/>
        </p:spPr>
        <p:txBody>
          <a:bodyPr wrap="square" rtlCol="0">
            <a:spAutoFit/>
          </a:bodyPr>
          <a:lstStyle/>
          <a:p>
            <a:pPr algn="ctr"/>
            <a:r>
              <a:rPr lang="en-US" sz="1200" dirty="0"/>
              <a:t>Sim </a:t>
            </a:r>
          </a:p>
          <a:p>
            <a:pPr algn="ctr"/>
            <a:r>
              <a:rPr lang="en-US" sz="1200" dirty="0"/>
              <a:t>Instance Data</a:t>
            </a:r>
          </a:p>
        </p:txBody>
      </p:sp>
      <p:sp>
        <p:nvSpPr>
          <p:cNvPr id="71" name="TextBox 70">
            <a:extLst>
              <a:ext uri="{FF2B5EF4-FFF2-40B4-BE49-F238E27FC236}">
                <a16:creationId xmlns:a16="http://schemas.microsoft.com/office/drawing/2014/main" id="{B16C3BE2-B92A-584B-9B02-E9F369F16F4C}"/>
              </a:ext>
            </a:extLst>
          </p:cNvPr>
          <p:cNvSpPr txBox="1"/>
          <p:nvPr/>
        </p:nvSpPr>
        <p:spPr>
          <a:xfrm>
            <a:off x="4813178" y="4065204"/>
            <a:ext cx="1641889" cy="461665"/>
          </a:xfrm>
          <a:prstGeom prst="rect">
            <a:avLst/>
          </a:prstGeom>
          <a:noFill/>
        </p:spPr>
        <p:txBody>
          <a:bodyPr wrap="square" rtlCol="0">
            <a:spAutoFit/>
          </a:bodyPr>
          <a:lstStyle/>
          <a:p>
            <a:pPr algn="ctr"/>
            <a:r>
              <a:rPr lang="en-US" sz="1200" dirty="0"/>
              <a:t>Instructor: In the Loop or On the Loop</a:t>
            </a:r>
          </a:p>
        </p:txBody>
      </p:sp>
      <p:pic>
        <p:nvPicPr>
          <p:cNvPr id="72" name="Picture 71">
            <a:extLst>
              <a:ext uri="{FF2B5EF4-FFF2-40B4-BE49-F238E27FC236}">
                <a16:creationId xmlns:a16="http://schemas.microsoft.com/office/drawing/2014/main" id="{4B846CFD-8B74-AA42-9045-7084B4ADC2E4}"/>
              </a:ext>
            </a:extLst>
          </p:cNvPr>
          <p:cNvPicPr>
            <a:picLocks noChangeAspect="1"/>
          </p:cNvPicPr>
          <p:nvPr/>
        </p:nvPicPr>
        <p:blipFill>
          <a:blip r:embed="rId3"/>
          <a:stretch>
            <a:fillRect/>
          </a:stretch>
        </p:blipFill>
        <p:spPr>
          <a:xfrm>
            <a:off x="5369521" y="3517676"/>
            <a:ext cx="555136" cy="481118"/>
          </a:xfrm>
          <a:prstGeom prst="rect">
            <a:avLst/>
          </a:prstGeom>
        </p:spPr>
      </p:pic>
      <p:pic>
        <p:nvPicPr>
          <p:cNvPr id="73" name="Picture 72">
            <a:extLst>
              <a:ext uri="{FF2B5EF4-FFF2-40B4-BE49-F238E27FC236}">
                <a16:creationId xmlns:a16="http://schemas.microsoft.com/office/drawing/2014/main" id="{5371C694-E9B1-4040-922B-CE8ADC1CF6C6}"/>
              </a:ext>
            </a:extLst>
          </p:cNvPr>
          <p:cNvPicPr>
            <a:picLocks noChangeAspect="1"/>
          </p:cNvPicPr>
          <p:nvPr/>
        </p:nvPicPr>
        <p:blipFill>
          <a:blip r:embed="rId4"/>
          <a:stretch>
            <a:fillRect/>
          </a:stretch>
        </p:blipFill>
        <p:spPr>
          <a:xfrm>
            <a:off x="1973515" y="2333826"/>
            <a:ext cx="368026" cy="483691"/>
          </a:xfrm>
          <a:prstGeom prst="rect">
            <a:avLst/>
          </a:prstGeom>
        </p:spPr>
      </p:pic>
      <p:sp>
        <p:nvSpPr>
          <p:cNvPr id="74" name="TextBox 73">
            <a:extLst>
              <a:ext uri="{FF2B5EF4-FFF2-40B4-BE49-F238E27FC236}">
                <a16:creationId xmlns:a16="http://schemas.microsoft.com/office/drawing/2014/main" id="{E6DCA0B1-F51D-CC4E-8133-87EE568D6FC4}"/>
              </a:ext>
            </a:extLst>
          </p:cNvPr>
          <p:cNvSpPr txBox="1"/>
          <p:nvPr/>
        </p:nvSpPr>
        <p:spPr>
          <a:xfrm>
            <a:off x="1772766" y="2786168"/>
            <a:ext cx="774991" cy="276999"/>
          </a:xfrm>
          <a:prstGeom prst="rect">
            <a:avLst/>
          </a:prstGeom>
          <a:noFill/>
        </p:spPr>
        <p:txBody>
          <a:bodyPr wrap="square" rtlCol="0">
            <a:spAutoFit/>
          </a:bodyPr>
          <a:lstStyle/>
          <a:p>
            <a:pPr algn="ctr"/>
            <a:r>
              <a:rPr lang="en-US" sz="1200" dirty="0"/>
              <a:t>Learner</a:t>
            </a:r>
          </a:p>
        </p:txBody>
      </p:sp>
      <p:cxnSp>
        <p:nvCxnSpPr>
          <p:cNvPr id="76" name="Straight Arrow Connector 75">
            <a:extLst>
              <a:ext uri="{FF2B5EF4-FFF2-40B4-BE49-F238E27FC236}">
                <a16:creationId xmlns:a16="http://schemas.microsoft.com/office/drawing/2014/main" id="{7CDF7125-B742-B449-8545-6DBE4D010446}"/>
              </a:ext>
            </a:extLst>
          </p:cNvPr>
          <p:cNvCxnSpPr>
            <a:cxnSpLocks/>
          </p:cNvCxnSpPr>
          <p:nvPr/>
        </p:nvCxnSpPr>
        <p:spPr bwMode="auto">
          <a:xfrm flipH="1">
            <a:off x="8267592" y="2140306"/>
            <a:ext cx="521208" cy="0"/>
          </a:xfrm>
          <a:prstGeom prst="straightConnector1">
            <a:avLst/>
          </a:prstGeom>
          <a:noFill/>
          <a:ln w="28575" cap="flat" cmpd="sng" algn="ctr">
            <a:solidFill>
              <a:schemeClr val="tx1"/>
            </a:solidFill>
            <a:prstDash val="solid"/>
            <a:round/>
            <a:headEnd type="none" w="med" len="med"/>
            <a:tailEnd type="triangle"/>
          </a:ln>
          <a:effectLst/>
        </p:spPr>
      </p:cxnSp>
      <p:cxnSp>
        <p:nvCxnSpPr>
          <p:cNvPr id="78" name="Straight Arrow Connector 77">
            <a:extLst>
              <a:ext uri="{FF2B5EF4-FFF2-40B4-BE49-F238E27FC236}">
                <a16:creationId xmlns:a16="http://schemas.microsoft.com/office/drawing/2014/main" id="{D22EA0DA-640D-C14D-9413-4B1C2D33DBE1}"/>
              </a:ext>
            </a:extLst>
          </p:cNvPr>
          <p:cNvCxnSpPr>
            <a:cxnSpLocks/>
          </p:cNvCxnSpPr>
          <p:nvPr/>
        </p:nvCxnSpPr>
        <p:spPr bwMode="auto">
          <a:xfrm flipH="1">
            <a:off x="8267592" y="3411322"/>
            <a:ext cx="521208" cy="0"/>
          </a:xfrm>
          <a:prstGeom prst="straightConnector1">
            <a:avLst/>
          </a:prstGeom>
          <a:noFill/>
          <a:ln w="28575" cap="flat" cmpd="sng" algn="ctr">
            <a:solidFill>
              <a:schemeClr val="tx1"/>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40F389D5-03AE-394B-929E-AA061FA70916}"/>
              </a:ext>
            </a:extLst>
          </p:cNvPr>
          <p:cNvCxnSpPr>
            <a:cxnSpLocks/>
          </p:cNvCxnSpPr>
          <p:nvPr/>
        </p:nvCxnSpPr>
        <p:spPr bwMode="auto">
          <a:xfrm flipH="1">
            <a:off x="8267592" y="4654906"/>
            <a:ext cx="521208" cy="0"/>
          </a:xfrm>
          <a:prstGeom prst="straightConnector1">
            <a:avLst/>
          </a:prstGeom>
          <a:noFill/>
          <a:ln w="28575" cap="flat" cmpd="sng" algn="ctr">
            <a:solidFill>
              <a:schemeClr val="tx1"/>
            </a:solidFill>
            <a:prstDash val="solid"/>
            <a:round/>
            <a:headEnd type="none" w="med" len="med"/>
            <a:tailEnd type="triangle"/>
          </a:ln>
          <a:effectLst/>
        </p:spPr>
      </p:cxnSp>
      <p:grpSp>
        <p:nvGrpSpPr>
          <p:cNvPr id="27" name="Group 26">
            <a:extLst>
              <a:ext uri="{FF2B5EF4-FFF2-40B4-BE49-F238E27FC236}">
                <a16:creationId xmlns:a16="http://schemas.microsoft.com/office/drawing/2014/main" id="{DF22EDEE-502E-6D47-A8C0-C182EF910BDE}"/>
              </a:ext>
            </a:extLst>
          </p:cNvPr>
          <p:cNvGrpSpPr/>
          <p:nvPr/>
        </p:nvGrpSpPr>
        <p:grpSpPr>
          <a:xfrm>
            <a:off x="6964014" y="4281144"/>
            <a:ext cx="1261641" cy="729205"/>
            <a:chOff x="1643605" y="1756459"/>
            <a:chExt cx="1261641" cy="729205"/>
          </a:xfrm>
        </p:grpSpPr>
        <p:sp>
          <p:nvSpPr>
            <p:cNvPr id="28" name="Rounded Rectangle 27">
              <a:extLst>
                <a:ext uri="{FF2B5EF4-FFF2-40B4-BE49-F238E27FC236}">
                  <a16:creationId xmlns:a16="http://schemas.microsoft.com/office/drawing/2014/main" id="{1E5162BE-EE5D-CB40-A585-2F9ED09E4C16}"/>
                </a:ext>
              </a:extLst>
            </p:cNvPr>
            <p:cNvSpPr/>
            <p:nvPr/>
          </p:nvSpPr>
          <p:spPr bwMode="auto">
            <a:xfrm>
              <a:off x="1643605" y="1756459"/>
              <a:ext cx="1261641" cy="729205"/>
            </a:xfrm>
            <a:prstGeom prst="roundRect">
              <a:avLst>
                <a:gd name="adj" fmla="val 0"/>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29" name="TextBox 28">
              <a:extLst>
                <a:ext uri="{FF2B5EF4-FFF2-40B4-BE49-F238E27FC236}">
                  <a16:creationId xmlns:a16="http://schemas.microsoft.com/office/drawing/2014/main" id="{A0D4ECFB-554E-D44E-A852-F5C345C7FD7B}"/>
                </a:ext>
              </a:extLst>
            </p:cNvPr>
            <p:cNvSpPr txBox="1"/>
            <p:nvPr/>
          </p:nvSpPr>
          <p:spPr>
            <a:xfrm>
              <a:off x="1753906" y="1899389"/>
              <a:ext cx="999788" cy="461665"/>
            </a:xfrm>
            <a:prstGeom prst="rect">
              <a:avLst/>
            </a:prstGeom>
            <a:noFill/>
          </p:spPr>
          <p:txBody>
            <a:bodyPr wrap="square" rtlCol="0">
              <a:spAutoFit/>
            </a:bodyPr>
            <a:lstStyle/>
            <a:p>
              <a:pPr algn="ctr"/>
              <a:r>
                <a:rPr lang="en-US" sz="1200" dirty="0"/>
                <a:t>Deliver Adaptations</a:t>
              </a:r>
            </a:p>
          </p:txBody>
        </p:sp>
      </p:grpSp>
    </p:spTree>
    <p:extLst>
      <p:ext uri="{BB962C8B-B14F-4D97-AF65-F5344CB8AC3E}">
        <p14:creationId xmlns:p14="http://schemas.microsoft.com/office/powerpoint/2010/main" val="108747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2A49A-7A33-3ED3-B556-D0E0B6CFCFE0}"/>
              </a:ext>
            </a:extLst>
          </p:cNvPr>
          <p:cNvSpPr>
            <a:spLocks noGrp="1"/>
          </p:cNvSpPr>
          <p:nvPr>
            <p:ph idx="1"/>
          </p:nvPr>
        </p:nvSpPr>
        <p:spPr/>
        <p:txBody>
          <a:bodyPr/>
          <a:lstStyle/>
          <a:p>
            <a:r>
              <a:rPr lang="en-US" sz="2400" dirty="0"/>
              <a:t>XR + AT does not simply simulate reality; it offers several advantages over real-world learning: </a:t>
            </a:r>
          </a:p>
          <a:p>
            <a:pPr lvl="1"/>
            <a:r>
              <a:rPr lang="en-US" dirty="0"/>
              <a:t>it enables learning in environments that are dangerous, rare, or hard to recreate in real life; </a:t>
            </a:r>
          </a:p>
          <a:p>
            <a:pPr lvl="1"/>
            <a:r>
              <a:rPr lang="en-US" dirty="0"/>
              <a:t>it can turn abstract concepts into tangible first-hand embodied experiences;</a:t>
            </a:r>
          </a:p>
          <a:p>
            <a:pPr lvl="1"/>
            <a:r>
              <a:rPr lang="en-US" dirty="0"/>
              <a:t>it can scale interactivity cost-effectively;</a:t>
            </a:r>
          </a:p>
          <a:p>
            <a:pPr lvl="1"/>
            <a:r>
              <a:rPr lang="en-US" dirty="0"/>
              <a:t>it can provide on-demand scaffolding; </a:t>
            </a:r>
          </a:p>
          <a:p>
            <a:pPr lvl="1"/>
            <a:r>
              <a:rPr lang="en-US" dirty="0"/>
              <a:t>offers both traditional and novel methods for capturing learner progression</a:t>
            </a:r>
          </a:p>
          <a:p>
            <a:pPr lvl="1"/>
            <a:r>
              <a:rPr lang="en-US" dirty="0"/>
              <a:t>it can adapt to support individual learning paths to optimize learning gains (e.g., learner state, difficulty)</a:t>
            </a:r>
          </a:p>
          <a:p>
            <a:r>
              <a:rPr lang="en-US" sz="2400" dirty="0"/>
              <a:t>The ACTIVE framework bridges these together</a:t>
            </a:r>
          </a:p>
        </p:txBody>
      </p:sp>
      <p:sp>
        <p:nvSpPr>
          <p:cNvPr id="3" name="Title 1">
            <a:extLst>
              <a:ext uri="{FF2B5EF4-FFF2-40B4-BE49-F238E27FC236}">
                <a16:creationId xmlns:a16="http://schemas.microsoft.com/office/drawing/2014/main" id="{F934ED16-4F95-03F6-4844-2696290EBDAF}"/>
              </a:ext>
            </a:extLst>
          </p:cNvPr>
          <p:cNvSpPr>
            <a:spLocks noGrp="1"/>
          </p:cNvSpPr>
          <p:nvPr>
            <p:ph type="title"/>
          </p:nvPr>
        </p:nvSpPr>
        <p:spPr>
          <a:xfrm>
            <a:off x="2397039" y="0"/>
            <a:ext cx="7416800" cy="795130"/>
          </a:xfrm>
        </p:spPr>
        <p:txBody>
          <a:bodyPr/>
          <a:lstStyle/>
          <a:p>
            <a:r>
              <a:rPr lang="en-US" dirty="0"/>
              <a:t>Linking It All Together</a:t>
            </a:r>
          </a:p>
        </p:txBody>
      </p:sp>
    </p:spTree>
    <p:extLst>
      <p:ext uri="{BB962C8B-B14F-4D97-AF65-F5344CB8AC3E}">
        <p14:creationId xmlns:p14="http://schemas.microsoft.com/office/powerpoint/2010/main" val="411709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CA32DC-8CB0-BC7F-440F-B8D9BD909FD1}"/>
              </a:ext>
            </a:extLst>
          </p:cNvPr>
          <p:cNvSpPr>
            <a:spLocks noGrp="1"/>
          </p:cNvSpPr>
          <p:nvPr>
            <p:ph type="title"/>
          </p:nvPr>
        </p:nvSpPr>
        <p:spPr>
          <a:xfrm>
            <a:off x="2397039" y="0"/>
            <a:ext cx="7416800" cy="795130"/>
          </a:xfrm>
        </p:spPr>
        <p:txBody>
          <a:bodyPr/>
          <a:lstStyle/>
          <a:p>
            <a:r>
              <a:rPr lang="en-US" dirty="0"/>
              <a:t>Case Study: Antenna Basics </a:t>
            </a:r>
          </a:p>
        </p:txBody>
      </p:sp>
      <p:sp>
        <p:nvSpPr>
          <p:cNvPr id="2" name="TextBox 1">
            <a:extLst>
              <a:ext uri="{FF2B5EF4-FFF2-40B4-BE49-F238E27FC236}">
                <a16:creationId xmlns:a16="http://schemas.microsoft.com/office/drawing/2014/main" id="{144D4987-5B9E-50BC-4C73-1FD18B45C157}"/>
              </a:ext>
            </a:extLst>
          </p:cNvPr>
          <p:cNvSpPr txBox="1"/>
          <p:nvPr/>
        </p:nvSpPr>
        <p:spPr>
          <a:xfrm>
            <a:off x="452436" y="4625521"/>
            <a:ext cx="45424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ahoma"/>
                <a:ea typeface="Tahoma"/>
                <a:cs typeface="Tahoma"/>
              </a:rPr>
              <a:t>Antenna Array</a:t>
            </a:r>
            <a:endParaRPr lang="en-US" sz="2400" dirty="0">
              <a:ea typeface="Tahoma"/>
              <a:cs typeface="Tahoma"/>
            </a:endParaRPr>
          </a:p>
        </p:txBody>
      </p:sp>
      <p:sp>
        <p:nvSpPr>
          <p:cNvPr id="3" name="TextBox 2">
            <a:extLst>
              <a:ext uri="{FF2B5EF4-FFF2-40B4-BE49-F238E27FC236}">
                <a16:creationId xmlns:a16="http://schemas.microsoft.com/office/drawing/2014/main" id="{398F19E8-00A9-88CB-3DF5-D143689DC8F9}"/>
              </a:ext>
            </a:extLst>
          </p:cNvPr>
          <p:cNvSpPr txBox="1"/>
          <p:nvPr/>
        </p:nvSpPr>
        <p:spPr>
          <a:xfrm>
            <a:off x="8816520" y="4568370"/>
            <a:ext cx="30706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ahoma"/>
                <a:ea typeface="Tahoma"/>
                <a:cs typeface="Tahoma"/>
              </a:rPr>
              <a:t>Construction Tools</a:t>
            </a:r>
            <a:endParaRPr lang="en-US" sz="2400" dirty="0">
              <a:ea typeface="Tahoma"/>
              <a:cs typeface="Tahoma"/>
            </a:endParaRPr>
          </a:p>
        </p:txBody>
      </p:sp>
      <p:pic>
        <p:nvPicPr>
          <p:cNvPr id="5" name="Picture 4" descr="A group of tools and wires&#10;&#10;Description automatically generated">
            <a:extLst>
              <a:ext uri="{FF2B5EF4-FFF2-40B4-BE49-F238E27FC236}">
                <a16:creationId xmlns:a16="http://schemas.microsoft.com/office/drawing/2014/main" id="{16D10C9F-59DD-F880-0B24-F57D435425C4}"/>
              </a:ext>
            </a:extLst>
          </p:cNvPr>
          <p:cNvPicPr>
            <a:picLocks noChangeAspect="1" noChangeArrowheads="1"/>
          </p:cNvPicPr>
          <p:nvPr/>
        </p:nvPicPr>
        <p:blipFill>
          <a:blip r:embed="rId3"/>
          <a:srcRect/>
          <a:stretch>
            <a:fillRect/>
          </a:stretch>
        </p:blipFill>
        <p:spPr bwMode="auto">
          <a:xfrm>
            <a:off x="8815804" y="1481738"/>
            <a:ext cx="3036608" cy="3030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5E77F2C1-CC8D-B4A1-7913-A347A5A0173E}"/>
              </a:ext>
            </a:extLst>
          </p:cNvPr>
          <p:cNvSpPr txBox="1"/>
          <p:nvPr/>
        </p:nvSpPr>
        <p:spPr>
          <a:xfrm>
            <a:off x="4923970" y="5933620"/>
            <a:ext cx="36040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ahoma"/>
                <a:ea typeface="Tahoma"/>
                <a:cs typeface="Tahoma"/>
              </a:rPr>
              <a:t>Antenna Radiation Patterns</a:t>
            </a:r>
            <a:endParaRPr lang="en-US" dirty="0"/>
          </a:p>
        </p:txBody>
      </p:sp>
      <p:pic>
        <p:nvPicPr>
          <p:cNvPr id="8" name="Picture 7">
            <a:extLst>
              <a:ext uri="{FF2B5EF4-FFF2-40B4-BE49-F238E27FC236}">
                <a16:creationId xmlns:a16="http://schemas.microsoft.com/office/drawing/2014/main" id="{0DB89B20-7A54-2AFB-C540-0E3936AD57E7}"/>
              </a:ext>
            </a:extLst>
          </p:cNvPr>
          <p:cNvPicPr>
            <a:picLocks noChangeAspect="1"/>
          </p:cNvPicPr>
          <p:nvPr/>
        </p:nvPicPr>
        <p:blipFill>
          <a:blip r:embed="rId4"/>
          <a:stretch>
            <a:fillRect/>
          </a:stretch>
        </p:blipFill>
        <p:spPr>
          <a:xfrm>
            <a:off x="4994910" y="1272539"/>
            <a:ext cx="3298698" cy="4581525"/>
          </a:xfrm>
          <a:prstGeom prst="rect">
            <a:avLst/>
          </a:prstGeom>
        </p:spPr>
      </p:pic>
      <p:pic>
        <p:nvPicPr>
          <p:cNvPr id="15" name="Picture 14">
            <a:extLst>
              <a:ext uri="{FF2B5EF4-FFF2-40B4-BE49-F238E27FC236}">
                <a16:creationId xmlns:a16="http://schemas.microsoft.com/office/drawing/2014/main" id="{199B004E-D96A-5EC7-4D73-ACE8F2DBD273}"/>
              </a:ext>
            </a:extLst>
          </p:cNvPr>
          <p:cNvPicPr>
            <a:picLocks noChangeAspect="1"/>
          </p:cNvPicPr>
          <p:nvPr/>
        </p:nvPicPr>
        <p:blipFill>
          <a:blip r:embed="rId5"/>
          <a:srcRect r="5564"/>
          <a:stretch/>
        </p:blipFill>
        <p:spPr>
          <a:xfrm>
            <a:off x="452437" y="1501321"/>
            <a:ext cx="4542473" cy="3124200"/>
          </a:xfrm>
          <a:prstGeom prst="rect">
            <a:avLst/>
          </a:prstGeom>
        </p:spPr>
      </p:pic>
    </p:spTree>
    <p:extLst>
      <p:ext uri="{BB962C8B-B14F-4D97-AF65-F5344CB8AC3E}">
        <p14:creationId xmlns:p14="http://schemas.microsoft.com/office/powerpoint/2010/main" val="57181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 name="Table 156">
            <a:extLst>
              <a:ext uri="{FF2B5EF4-FFF2-40B4-BE49-F238E27FC236}">
                <a16:creationId xmlns:a16="http://schemas.microsoft.com/office/drawing/2014/main" id="{9C93F3B3-07F0-091F-EA42-53DC90A73403}"/>
              </a:ext>
            </a:extLst>
          </p:cNvPr>
          <p:cNvGraphicFramePr>
            <a:graphicFrameLocks noGrp="1"/>
          </p:cNvGraphicFramePr>
          <p:nvPr>
            <p:extLst>
              <p:ext uri="{D42A27DB-BD31-4B8C-83A1-F6EECF244321}">
                <p14:modId xmlns:p14="http://schemas.microsoft.com/office/powerpoint/2010/main" val="1590531318"/>
              </p:ext>
            </p:extLst>
          </p:nvPr>
        </p:nvGraphicFramePr>
        <p:xfrm>
          <a:off x="573238" y="990599"/>
          <a:ext cx="3378666" cy="5364614"/>
        </p:xfrm>
        <a:graphic>
          <a:graphicData uri="http://schemas.openxmlformats.org/drawingml/2006/table">
            <a:tbl>
              <a:tblPr firstRow="1" bandRow="1">
                <a:tableStyleId>{1FECB4D8-DB02-4DC6-A0A2-4F2EBAE1DC90}</a:tableStyleId>
              </a:tblPr>
              <a:tblGrid>
                <a:gridCol w="3378666">
                  <a:extLst>
                    <a:ext uri="{9D8B030D-6E8A-4147-A177-3AD203B41FA5}">
                      <a16:colId xmlns:a16="http://schemas.microsoft.com/office/drawing/2014/main" val="4236847597"/>
                    </a:ext>
                  </a:extLst>
                </a:gridCol>
              </a:tblGrid>
              <a:tr h="1214555">
                <a:tc>
                  <a:txBody>
                    <a:bodyPr/>
                    <a:lstStyle/>
                    <a:p>
                      <a:pPr marL="0" marR="0" lvl="0" indent="0" algn="l" defTabSz="274320" rtl="0" eaLnBrk="1" fontAlgn="auto" latinLnBrk="0" hangingPunct="1">
                        <a:lnSpc>
                          <a:spcPts val="650"/>
                        </a:lnSpc>
                        <a:spcBef>
                          <a:spcPts val="0"/>
                        </a:spcBef>
                        <a:spcAft>
                          <a:spcPts val="0"/>
                        </a:spcAft>
                        <a:buClrTx/>
                        <a:buSzTx/>
                        <a:buFont typeface="Arial" panose="020B0604020202020204" pitchFamily="34" charset="0"/>
                        <a:buNone/>
                        <a:tabLst/>
                        <a:defRPr/>
                      </a:pPr>
                      <a:r>
                        <a:rPr lang="en-US" sz="1200" b="1" dirty="0">
                          <a:solidFill>
                            <a:schemeClr val="tx1"/>
                          </a:solidFill>
                        </a:rPr>
                        <a:t>4E Cognition</a:t>
                      </a:r>
                    </a:p>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endParaRPr>
                    </a:p>
                    <a:p>
                      <a:pPr marL="91440" indent="-73152">
                        <a:lnSpc>
                          <a:spcPct val="100000"/>
                        </a:lnSpc>
                        <a:buFont typeface="Arial" panose="020B0604020202020204" pitchFamily="34" charset="0"/>
                        <a:buChar char="•"/>
                      </a:pPr>
                      <a:r>
                        <a:rPr lang="en-US" sz="1200" b="0" dirty="0">
                          <a:solidFill>
                            <a:schemeClr val="tx1"/>
                          </a:solidFill>
                        </a:rPr>
                        <a:t>Embodied</a:t>
                      </a:r>
                    </a:p>
                    <a:p>
                      <a:pPr marL="91440" indent="-73152">
                        <a:lnSpc>
                          <a:spcPct val="100000"/>
                        </a:lnSpc>
                        <a:buFont typeface="Arial" panose="020B0604020202020204" pitchFamily="34" charset="0"/>
                        <a:buChar char="•"/>
                      </a:pPr>
                      <a:r>
                        <a:rPr lang="en-US" sz="1200" b="0" dirty="0">
                          <a:solidFill>
                            <a:schemeClr val="tx1"/>
                          </a:solidFill>
                        </a:rPr>
                        <a:t>Enactive</a:t>
                      </a:r>
                    </a:p>
                    <a:p>
                      <a:pPr marL="91440" indent="-73152">
                        <a:lnSpc>
                          <a:spcPct val="100000"/>
                        </a:lnSpc>
                        <a:buFont typeface="Arial" panose="020B0604020202020204" pitchFamily="34" charset="0"/>
                        <a:buChar char="•"/>
                      </a:pPr>
                      <a:r>
                        <a:rPr lang="en-US" sz="1200" b="0" dirty="0">
                          <a:solidFill>
                            <a:schemeClr val="tx1"/>
                          </a:solidFill>
                        </a:rPr>
                        <a:t>Embedded</a:t>
                      </a:r>
                    </a:p>
                    <a:p>
                      <a:pPr marL="91440" indent="-73152">
                        <a:lnSpc>
                          <a:spcPct val="100000"/>
                        </a:lnSpc>
                        <a:buFont typeface="Arial" panose="020B0604020202020204" pitchFamily="34" charset="0"/>
                        <a:buChar char="•"/>
                      </a:pPr>
                      <a:r>
                        <a:rPr lang="en-US" sz="1200" b="0" dirty="0">
                          <a:solidFill>
                            <a:schemeClr val="tx1"/>
                          </a:solidFill>
                        </a:rPr>
                        <a:t>Extended</a:t>
                      </a:r>
                    </a:p>
                    <a:p>
                      <a:pPr marL="91440" indent="-73152">
                        <a:lnSpc>
                          <a:spcPct val="100000"/>
                        </a:lnSpc>
                        <a:buFont typeface="Arial" panose="020B0604020202020204" pitchFamily="34" charset="0"/>
                        <a:buChar char="•"/>
                      </a:pPr>
                      <a:endParaRPr lang="en-US" sz="1200" b="0" dirty="0">
                        <a:solidFill>
                          <a:schemeClr val="tx1"/>
                        </a:solidFill>
                        <a:latin typeface="Calibri" panose="020F0502020204030204" pitchFamily="34" charset="0"/>
                        <a:cs typeface="Calibri" panose="020F0502020204030204" pitchFamily="34" charset="0"/>
                      </a:endParaRPr>
                    </a:p>
                  </a:txBody>
                  <a:tcPr marL="45720" marR="0" marT="18288" marB="18288">
                    <a:solidFill>
                      <a:schemeClr val="bg1">
                        <a:lumMod val="95000"/>
                      </a:schemeClr>
                    </a:solidFill>
                  </a:tcPr>
                </a:tc>
                <a:extLst>
                  <a:ext uri="{0D108BD9-81ED-4DB2-BD59-A6C34878D82A}">
                    <a16:rowId xmlns:a16="http://schemas.microsoft.com/office/drawing/2014/main" val="640340628"/>
                  </a:ext>
                </a:extLst>
              </a:tr>
              <a:tr h="1003383">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XR Affordances</a:t>
                      </a:r>
                    </a:p>
                    <a:p>
                      <a:pPr marL="73152" indent="-73152">
                        <a:lnSpc>
                          <a:spcPct val="100000"/>
                        </a:lnSpc>
                        <a:buFont typeface="Arial" panose="020B0604020202020204" pitchFamily="34" charset="0"/>
                        <a:buChar char="•"/>
                      </a:pPr>
                      <a:r>
                        <a:rPr lang="en-US" sz="1200" dirty="0">
                          <a:solidFill>
                            <a:schemeClr val="tx1"/>
                          </a:solidFill>
                        </a:rPr>
                        <a:t>Presence</a:t>
                      </a:r>
                    </a:p>
                    <a:p>
                      <a:pPr marL="73152" indent="-73152">
                        <a:lnSpc>
                          <a:spcPct val="100000"/>
                        </a:lnSpc>
                        <a:buFont typeface="Arial" panose="020B0604020202020204" pitchFamily="34" charset="0"/>
                        <a:buChar char="•"/>
                      </a:pPr>
                      <a:r>
                        <a:rPr lang="en-US" sz="1200" dirty="0">
                          <a:solidFill>
                            <a:schemeClr val="tx1"/>
                          </a:solidFill>
                        </a:rPr>
                        <a:t>Agency</a:t>
                      </a:r>
                    </a:p>
                    <a:p>
                      <a:pPr marL="73152" indent="-73152">
                        <a:lnSpc>
                          <a:spcPct val="100000"/>
                        </a:lnSpc>
                        <a:buFont typeface="Arial" panose="020B0604020202020204" pitchFamily="34" charset="0"/>
                        <a:buChar char="•"/>
                      </a:pPr>
                      <a:r>
                        <a:rPr lang="en-US" sz="1200" dirty="0">
                          <a:solidFill>
                            <a:schemeClr val="tx1"/>
                          </a:solidFill>
                        </a:rPr>
                        <a:t>Interactivity</a:t>
                      </a:r>
                    </a:p>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t>…</a:t>
                      </a:r>
                      <a:endParaRPr lang="en-IN" sz="1200" dirty="0">
                        <a:latin typeface="Calibri" panose="020F0502020204030204" pitchFamily="34" charset="0"/>
                        <a:ea typeface="Open Sans" panose="020B0606030504020204" pitchFamily="34" charset="0"/>
                        <a:cs typeface="Calibri" panose="020F0502020204030204" pitchFamily="34" charset="0"/>
                      </a:endParaRPr>
                    </a:p>
                  </a:txBody>
                  <a:tcPr marL="45720" marR="0" marT="18288" marB="18288">
                    <a:solidFill>
                      <a:schemeClr val="bg1">
                        <a:lumMod val="95000"/>
                      </a:schemeClr>
                    </a:solidFill>
                  </a:tcPr>
                </a:tc>
                <a:extLst>
                  <a:ext uri="{0D108BD9-81ED-4DB2-BD59-A6C34878D82A}">
                    <a16:rowId xmlns:a16="http://schemas.microsoft.com/office/drawing/2014/main" val="2269254207"/>
                  </a:ext>
                </a:extLst>
              </a:tr>
              <a:tr h="991032">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Learning Objectives</a:t>
                      </a:r>
                    </a:p>
                    <a:p>
                      <a:pPr marL="73152" indent="-73152">
                        <a:lnSpc>
                          <a:spcPct val="100000"/>
                        </a:lnSpc>
                        <a:buFont typeface="Arial" panose="020B0604020202020204" pitchFamily="34" charset="0"/>
                        <a:buChar char="•"/>
                      </a:pPr>
                      <a:r>
                        <a:rPr lang="en-US" sz="1200" dirty="0">
                          <a:solidFill>
                            <a:schemeClr val="tx1"/>
                          </a:solidFill>
                        </a:rPr>
                        <a:t>Comprehension</a:t>
                      </a:r>
                    </a:p>
                    <a:p>
                      <a:pPr marL="73152" indent="-73152">
                        <a:lnSpc>
                          <a:spcPct val="100000"/>
                        </a:lnSpc>
                        <a:buFont typeface="Arial" panose="020B0604020202020204" pitchFamily="34" charset="0"/>
                        <a:buChar char="•"/>
                      </a:pPr>
                      <a:r>
                        <a:rPr lang="en-US" sz="1200" dirty="0">
                          <a:solidFill>
                            <a:schemeClr val="tx1"/>
                          </a:solidFill>
                        </a:rPr>
                        <a:t>Analysis</a:t>
                      </a:r>
                    </a:p>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t>…</a:t>
                      </a:r>
                      <a:endParaRPr lang="en-IN" sz="1200" dirty="0">
                        <a:latin typeface="Calibri" panose="020F0502020204030204" pitchFamily="34" charset="0"/>
                        <a:ea typeface="Open Sans" panose="020B0606030504020204" pitchFamily="34" charset="0"/>
                        <a:cs typeface="Calibri" panose="020F0502020204030204" pitchFamily="34" charset="0"/>
                      </a:endParaRPr>
                    </a:p>
                  </a:txBody>
                  <a:tcPr marL="45720" marR="0" marT="18288" marB="18288">
                    <a:solidFill>
                      <a:schemeClr val="bg1">
                        <a:lumMod val="95000"/>
                      </a:schemeClr>
                    </a:solidFill>
                  </a:tcPr>
                </a:tc>
                <a:extLst>
                  <a:ext uri="{0D108BD9-81ED-4DB2-BD59-A6C34878D82A}">
                    <a16:rowId xmlns:a16="http://schemas.microsoft.com/office/drawing/2014/main" val="829874767"/>
                  </a:ext>
                </a:extLst>
              </a:tr>
              <a:tr h="1306720">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Training Interventions</a:t>
                      </a:r>
                    </a:p>
                    <a:p>
                      <a:pPr marL="73152" indent="-73152">
                        <a:lnSpc>
                          <a:spcPct val="100000"/>
                        </a:lnSpc>
                        <a:buFont typeface="Arial" panose="020B0604020202020204" pitchFamily="34" charset="0"/>
                        <a:buChar char="•"/>
                      </a:pPr>
                      <a:r>
                        <a:rPr lang="en-US" sz="1200" dirty="0">
                          <a:solidFill>
                            <a:schemeClr val="tx1"/>
                          </a:solidFill>
                        </a:rPr>
                        <a:t>Cueing/hinting</a:t>
                      </a:r>
                    </a:p>
                    <a:p>
                      <a:pPr marL="73152" indent="-73152">
                        <a:lnSpc>
                          <a:spcPct val="100000"/>
                        </a:lnSpc>
                        <a:buFont typeface="Arial" panose="020B0604020202020204" pitchFamily="34" charset="0"/>
                        <a:buChar char="•"/>
                      </a:pPr>
                      <a:r>
                        <a:rPr lang="en-US" sz="1200" dirty="0">
                          <a:solidFill>
                            <a:schemeClr val="tx1"/>
                          </a:solidFill>
                        </a:rPr>
                        <a:t>Deliberate practice</a:t>
                      </a:r>
                    </a:p>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t>…</a:t>
                      </a:r>
                      <a:endParaRPr lang="en-IN" sz="1200" dirty="0">
                        <a:latin typeface="Calibri" panose="020F0502020204030204" pitchFamily="34" charset="0"/>
                        <a:ea typeface="Open Sans" panose="020B0606030504020204" pitchFamily="34" charset="0"/>
                        <a:cs typeface="Calibri" panose="020F0502020204030204" pitchFamily="34" charset="0"/>
                      </a:endParaRPr>
                    </a:p>
                  </a:txBody>
                  <a:tcPr marL="45720" marR="0" marT="18288" marB="18288">
                    <a:solidFill>
                      <a:schemeClr val="bg1">
                        <a:lumMod val="95000"/>
                      </a:schemeClr>
                    </a:solidFill>
                  </a:tcPr>
                </a:tc>
                <a:extLst>
                  <a:ext uri="{0D108BD9-81ED-4DB2-BD59-A6C34878D82A}">
                    <a16:rowId xmlns:a16="http://schemas.microsoft.com/office/drawing/2014/main" val="3337189033"/>
                  </a:ext>
                </a:extLst>
              </a:tr>
              <a:tr h="840723">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rPr>
                        <a:t>Measures</a:t>
                      </a:r>
                    </a:p>
                    <a:p>
                      <a:pPr marL="73152" indent="-73152">
                        <a:lnSpc>
                          <a:spcPct val="100000"/>
                        </a:lnSpc>
                        <a:buFont typeface="Arial" panose="020B0604020202020204" pitchFamily="34" charset="0"/>
                        <a:buChar char="•"/>
                      </a:pPr>
                      <a:r>
                        <a:rPr lang="en-US" sz="1200" dirty="0">
                          <a:solidFill>
                            <a:schemeClr val="tx1"/>
                          </a:solidFill>
                        </a:rPr>
                        <a:t>Accuracy</a:t>
                      </a:r>
                    </a:p>
                    <a:p>
                      <a:pPr marL="73152" indent="-73152">
                        <a:lnSpc>
                          <a:spcPct val="100000"/>
                        </a:lnSpc>
                        <a:buFont typeface="Arial" panose="020B0604020202020204" pitchFamily="34" charset="0"/>
                        <a:buChar char="•"/>
                      </a:pPr>
                      <a:r>
                        <a:rPr lang="en-US" sz="1200" dirty="0">
                          <a:solidFill>
                            <a:schemeClr val="tx1"/>
                          </a:solidFill>
                        </a:rPr>
                        <a:t>Speed</a:t>
                      </a:r>
                    </a:p>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200" dirty="0"/>
                        <a:t>…</a:t>
                      </a:r>
                      <a:endParaRPr lang="en-IN" sz="1200" dirty="0">
                        <a:latin typeface="Calibri" panose="020F0502020204030204" pitchFamily="34" charset="0"/>
                        <a:ea typeface="Open Sans" panose="020B0606030504020204" pitchFamily="34" charset="0"/>
                        <a:cs typeface="Calibri" panose="020F0502020204030204" pitchFamily="34" charset="0"/>
                      </a:endParaRPr>
                    </a:p>
                  </a:txBody>
                  <a:tcPr marL="45720" marR="0" marT="18288" marB="18288">
                    <a:solidFill>
                      <a:schemeClr val="bg1">
                        <a:lumMod val="95000"/>
                      </a:schemeClr>
                    </a:solidFill>
                  </a:tcPr>
                </a:tc>
                <a:extLst>
                  <a:ext uri="{0D108BD9-81ED-4DB2-BD59-A6C34878D82A}">
                    <a16:rowId xmlns:a16="http://schemas.microsoft.com/office/drawing/2014/main" val="1797468841"/>
                  </a:ext>
                </a:extLst>
              </a:tr>
            </a:tbl>
          </a:graphicData>
        </a:graphic>
      </p:graphicFrame>
      <p:graphicFrame>
        <p:nvGraphicFramePr>
          <p:cNvPr id="158" name="Table 157">
            <a:extLst>
              <a:ext uri="{FF2B5EF4-FFF2-40B4-BE49-F238E27FC236}">
                <a16:creationId xmlns:a16="http://schemas.microsoft.com/office/drawing/2014/main" id="{57A17F16-2F98-543B-F8EA-D8188AE61C30}"/>
              </a:ext>
            </a:extLst>
          </p:cNvPr>
          <p:cNvGraphicFramePr>
            <a:graphicFrameLocks noGrp="1"/>
          </p:cNvGraphicFramePr>
          <p:nvPr>
            <p:extLst>
              <p:ext uri="{D42A27DB-BD31-4B8C-83A1-F6EECF244321}">
                <p14:modId xmlns:p14="http://schemas.microsoft.com/office/powerpoint/2010/main" val="2123079762"/>
              </p:ext>
            </p:extLst>
          </p:nvPr>
        </p:nvGraphicFramePr>
        <p:xfrm>
          <a:off x="7765492" y="990599"/>
          <a:ext cx="4426508" cy="5569684"/>
        </p:xfrm>
        <a:graphic>
          <a:graphicData uri="http://schemas.openxmlformats.org/drawingml/2006/table">
            <a:tbl>
              <a:tblPr firstRow="1" bandRow="1">
                <a:tableStyleId>{F2DE63D5-997A-4646-A377-4702673A728D}</a:tableStyleId>
              </a:tblPr>
              <a:tblGrid>
                <a:gridCol w="4426508">
                  <a:extLst>
                    <a:ext uri="{9D8B030D-6E8A-4147-A177-3AD203B41FA5}">
                      <a16:colId xmlns:a16="http://schemas.microsoft.com/office/drawing/2014/main" val="1649638944"/>
                    </a:ext>
                  </a:extLst>
                </a:gridCol>
              </a:tblGrid>
              <a:tr h="355842">
                <a:tc>
                  <a:txBody>
                    <a:bodyPr/>
                    <a:lstStyle/>
                    <a:p>
                      <a:pPr marL="0" marR="0" lvl="0" indent="0" algn="l" defTabSz="274313" rtl="0" eaLnBrk="1" fontAlgn="auto" latinLnBrk="0" hangingPunct="1">
                        <a:lnSpc>
                          <a:spcPts val="840"/>
                        </a:lnSpc>
                        <a:spcBef>
                          <a:spcPts val="0"/>
                        </a:spcBef>
                        <a:spcAft>
                          <a:spcPts val="0"/>
                        </a:spcAft>
                        <a:buClrTx/>
                        <a:buSzTx/>
                        <a:buFont typeface="Arial" panose="020B0604020202020204" pitchFamily="34" charset="0"/>
                        <a:buNone/>
                        <a:tabLst/>
                        <a:defRPr/>
                      </a:pPr>
                      <a:r>
                        <a:rPr lang="en-US" sz="1200" b="1" dirty="0">
                          <a:solidFill>
                            <a:schemeClr val="tx1"/>
                          </a:solidFill>
                          <a:latin typeface="Calibri" panose="020F0502020204030204" pitchFamily="34" charset="0"/>
                          <a:cs typeface="Calibri" panose="020F0502020204030204" pitchFamily="34" charset="0"/>
                        </a:rPr>
                        <a:t>Example of Content</a:t>
                      </a:r>
                    </a:p>
                  </a:txBody>
                  <a:tcPr marL="45720" marR="18288" marT="0" marB="0" anchor="ctr">
                    <a:solidFill>
                      <a:schemeClr val="bg1">
                        <a:lumMod val="95000"/>
                      </a:schemeClr>
                    </a:solidFill>
                  </a:tcPr>
                </a:tc>
                <a:extLst>
                  <a:ext uri="{0D108BD9-81ED-4DB2-BD59-A6C34878D82A}">
                    <a16:rowId xmlns:a16="http://schemas.microsoft.com/office/drawing/2014/main" val="982903206"/>
                  </a:ext>
                </a:extLst>
              </a:tr>
              <a:tr h="968024">
                <a:tc>
                  <a:txBody>
                    <a:bodyPr/>
                    <a:lstStyle/>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Embedded: </a:t>
                      </a:r>
                      <a:r>
                        <a:rPr lang="en-US" sz="1200" b="0" dirty="0">
                          <a:solidFill>
                            <a:schemeClr val="tx1"/>
                          </a:solidFill>
                          <a:latin typeface="Calibri" panose="020F0502020204030204" pitchFamily="34" charset="0"/>
                          <a:cs typeface="Calibri" panose="020F0502020204030204" pitchFamily="34" charset="0"/>
                        </a:rPr>
                        <a:t>Requires a level of authenticity</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Embodied: </a:t>
                      </a:r>
                      <a:r>
                        <a:rPr lang="en-US" sz="1200" b="0" dirty="0">
                          <a:solidFill>
                            <a:schemeClr val="tx1"/>
                          </a:solidFill>
                          <a:latin typeface="Calibri" panose="020F0502020204030204" pitchFamily="34" charset="0"/>
                          <a:cs typeface="Calibri" panose="020F0502020204030204" pitchFamily="34" charset="0"/>
                        </a:rPr>
                        <a:t>Requires self-representation/avatar within the environment</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endParaRPr lang="en-US" sz="1200" b="0" dirty="0">
                        <a:solidFill>
                          <a:schemeClr val="tx1"/>
                        </a:solidFill>
                        <a:latin typeface="Calibri" panose="020F0502020204030204" pitchFamily="34" charset="0"/>
                        <a:cs typeface="Calibri" panose="020F0502020204030204" pitchFamily="34" charset="0"/>
                      </a:endParaRPr>
                    </a:p>
                    <a:p>
                      <a:pPr marL="0" marR="0" lvl="0" indent="0" algn="l" defTabSz="274320" rtl="0" eaLnBrk="1" fontAlgn="auto" latinLnBrk="0" hangingPunct="1">
                        <a:lnSpc>
                          <a:spcPts val="650"/>
                        </a:lnSpc>
                        <a:spcBef>
                          <a:spcPts val="0"/>
                        </a:spcBef>
                        <a:spcAft>
                          <a:spcPts val="0"/>
                        </a:spcAft>
                        <a:buClr>
                          <a:schemeClr val="tx1"/>
                        </a:buClr>
                        <a:buSzPct val="100000"/>
                        <a:buFontTx/>
                        <a:buNone/>
                        <a:tabLst/>
                        <a:defRPr/>
                      </a:pPr>
                      <a:endParaRPr lang="en-US" sz="1200" b="0" dirty="0">
                        <a:solidFill>
                          <a:schemeClr val="tx1"/>
                        </a:solidFill>
                        <a:latin typeface="Calibri" panose="020F0502020204030204" pitchFamily="34" charset="0"/>
                        <a:cs typeface="Calibri" panose="020F0502020204030204" pitchFamily="34" charset="0"/>
                      </a:endParaRPr>
                    </a:p>
                  </a:txBody>
                  <a:tcPr marL="45720" marR="18288" marT="18288" marB="18288">
                    <a:solidFill>
                      <a:schemeClr val="bg1">
                        <a:lumMod val="95000"/>
                      </a:schemeClr>
                    </a:solidFill>
                  </a:tcPr>
                </a:tc>
                <a:extLst>
                  <a:ext uri="{0D108BD9-81ED-4DB2-BD59-A6C34878D82A}">
                    <a16:rowId xmlns:a16="http://schemas.microsoft.com/office/drawing/2014/main" val="252886609"/>
                  </a:ext>
                </a:extLst>
              </a:tr>
              <a:tr h="1103465">
                <a:tc>
                  <a:txBody>
                    <a:bodyPr/>
                    <a:lstStyle/>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Interactivity Levels:</a:t>
                      </a:r>
                    </a:p>
                    <a:p>
                      <a:pPr marL="64008"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0" u="sng" dirty="0">
                          <a:solidFill>
                            <a:schemeClr val="tx1"/>
                          </a:solidFill>
                          <a:latin typeface="Calibri" panose="020F0502020204030204" pitchFamily="34" charset="0"/>
                          <a:cs typeface="Calibri" panose="020F0502020204030204" pitchFamily="34" charset="0"/>
                        </a:rPr>
                        <a:t>Level I</a:t>
                      </a:r>
                      <a:r>
                        <a:rPr lang="en-US" sz="1200" b="0" u="none" dirty="0">
                          <a:solidFill>
                            <a:schemeClr val="tx1"/>
                          </a:solidFill>
                          <a:latin typeface="Calibri" panose="020F0502020204030204" pitchFamily="34" charset="0"/>
                          <a:cs typeface="Calibri" panose="020F0502020204030204" pitchFamily="34" charset="0"/>
                        </a:rPr>
                        <a:t>: </a:t>
                      </a:r>
                      <a:r>
                        <a:rPr lang="en-US" sz="1200" b="0" dirty="0">
                          <a:solidFill>
                            <a:schemeClr val="tx1"/>
                          </a:solidFill>
                          <a:latin typeface="Calibri" panose="020F0502020204030204" pitchFamily="34" charset="0"/>
                          <a:cs typeface="Calibri" panose="020F0502020204030204" pitchFamily="34" charset="0"/>
                        </a:rPr>
                        <a:t>Review basic content (embedded)</a:t>
                      </a:r>
                    </a:p>
                    <a:p>
                      <a:pPr marL="64008"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0" u="sng" dirty="0">
                          <a:solidFill>
                            <a:schemeClr val="tx1"/>
                          </a:solidFill>
                          <a:latin typeface="Calibri" panose="020F0502020204030204" pitchFamily="34" charset="0"/>
                          <a:cs typeface="Calibri" panose="020F0502020204030204" pitchFamily="34" charset="0"/>
                        </a:rPr>
                        <a:t>Level II</a:t>
                      </a:r>
                      <a:r>
                        <a:rPr lang="en-US" sz="1200" b="0" u="none" dirty="0">
                          <a:solidFill>
                            <a:schemeClr val="tx1"/>
                          </a:solidFill>
                          <a:latin typeface="Calibri" panose="020F0502020204030204" pitchFamily="34" charset="0"/>
                          <a:cs typeface="Calibri" panose="020F0502020204030204" pitchFamily="34" charset="0"/>
                        </a:rPr>
                        <a:t>: </a:t>
                      </a:r>
                      <a:r>
                        <a:rPr lang="en-US" sz="1200" b="0" dirty="0">
                          <a:solidFill>
                            <a:schemeClr val="tx1"/>
                          </a:solidFill>
                          <a:latin typeface="Calibri" panose="020F0502020204030204" pitchFamily="34" charset="0"/>
                          <a:cs typeface="Calibri" panose="020F0502020204030204" pitchFamily="34" charset="0"/>
                        </a:rPr>
                        <a:t>Provide new similar content through JIT’s (extended)</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endParaRPr lang="en-US" sz="1200" b="1" dirty="0">
                        <a:solidFill>
                          <a:schemeClr val="tx1"/>
                        </a:solidFill>
                        <a:latin typeface="Calibri" panose="020F0502020204030204" pitchFamily="34" charset="0"/>
                        <a:cs typeface="Calibri" panose="020F0502020204030204" pitchFamily="34" charset="0"/>
                      </a:endParaRP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Agency: </a:t>
                      </a:r>
                      <a:r>
                        <a:rPr lang="en-US" sz="1200" b="0" dirty="0">
                          <a:solidFill>
                            <a:schemeClr val="tx1"/>
                          </a:solidFill>
                          <a:latin typeface="Calibri" panose="020F0502020204030204" pitchFamily="34" charset="0"/>
                          <a:cs typeface="Calibri" panose="020F0502020204030204" pitchFamily="34" charset="0"/>
                        </a:rPr>
                        <a:t>Allows learners to choose how to approach tasks</a:t>
                      </a:r>
                      <a:endParaRPr lang="en-US" sz="1200" b="1" dirty="0">
                        <a:solidFill>
                          <a:schemeClr val="tx1"/>
                        </a:solidFill>
                        <a:latin typeface="Calibri" panose="020F0502020204030204" pitchFamily="34" charset="0"/>
                        <a:cs typeface="Calibri" panose="020F0502020204030204" pitchFamily="34" charset="0"/>
                      </a:endParaRPr>
                    </a:p>
                    <a:p>
                      <a:pPr marL="64008" marR="0" lvl="0" indent="0" algn="l" defTabSz="274320" rtl="0" eaLnBrk="1" fontAlgn="auto" latinLnBrk="0" hangingPunct="1">
                        <a:lnSpc>
                          <a:spcPct val="100000"/>
                        </a:lnSpc>
                        <a:spcBef>
                          <a:spcPts val="0"/>
                        </a:spcBef>
                        <a:spcAft>
                          <a:spcPts val="0"/>
                        </a:spcAft>
                        <a:buClr>
                          <a:schemeClr val="tx1"/>
                        </a:buClr>
                        <a:buSzPct val="100000"/>
                        <a:buFontTx/>
                        <a:buNone/>
                        <a:tabLst/>
                        <a:defRPr/>
                      </a:pPr>
                      <a:br>
                        <a:rPr lang="en-US" sz="1200" b="0" dirty="0">
                          <a:solidFill>
                            <a:schemeClr val="tx1"/>
                          </a:solidFill>
                          <a:latin typeface="Calibri" panose="020F0502020204030204" pitchFamily="34" charset="0"/>
                          <a:cs typeface="Calibri" panose="020F0502020204030204" pitchFamily="34" charset="0"/>
                        </a:rPr>
                      </a:br>
                      <a:endParaRPr lang="en-US" sz="1200" b="1" dirty="0">
                        <a:solidFill>
                          <a:schemeClr val="tx1"/>
                        </a:solidFill>
                        <a:latin typeface="Calibri" panose="020F0502020204030204" pitchFamily="34" charset="0"/>
                        <a:cs typeface="Calibri" panose="020F0502020204030204" pitchFamily="34" charset="0"/>
                      </a:endParaRPr>
                    </a:p>
                  </a:txBody>
                  <a:tcPr marL="45720" marR="18288" marT="18288" marB="18288">
                    <a:solidFill>
                      <a:schemeClr val="bg1">
                        <a:lumMod val="95000"/>
                      </a:schemeClr>
                    </a:solidFill>
                  </a:tcPr>
                </a:tc>
                <a:extLst>
                  <a:ext uri="{0D108BD9-81ED-4DB2-BD59-A6C34878D82A}">
                    <a16:rowId xmlns:a16="http://schemas.microsoft.com/office/drawing/2014/main" val="12240263"/>
                  </a:ext>
                </a:extLst>
              </a:tr>
              <a:tr h="924581">
                <a:tc>
                  <a:txBody>
                    <a:bodyPr/>
                    <a:lstStyle/>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Knowledge: </a:t>
                      </a:r>
                      <a:r>
                        <a:rPr lang="en-US" sz="1200" b="0" dirty="0">
                          <a:solidFill>
                            <a:schemeClr val="tx1"/>
                          </a:solidFill>
                          <a:latin typeface="Calibri" panose="020F0502020204030204" pitchFamily="34" charset="0"/>
                          <a:cs typeface="Calibri" panose="020F0502020204030204" pitchFamily="34" charset="0"/>
                        </a:rPr>
                        <a:t>Identify components and their functions </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endParaRPr lang="en-US" sz="1200" b="0" dirty="0">
                        <a:solidFill>
                          <a:schemeClr val="tx1"/>
                        </a:solidFill>
                        <a:latin typeface="Calibri" panose="020F0502020204030204" pitchFamily="34" charset="0"/>
                        <a:cs typeface="Calibri" panose="020F0502020204030204" pitchFamily="34" charset="0"/>
                      </a:endParaRP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Application: </a:t>
                      </a:r>
                      <a:r>
                        <a:rPr lang="en-US" sz="1200" b="0" dirty="0">
                          <a:solidFill>
                            <a:schemeClr val="tx1"/>
                          </a:solidFill>
                          <a:latin typeface="Calibri" panose="020F0502020204030204" pitchFamily="34" charset="0"/>
                          <a:cs typeface="Calibri" panose="020F0502020204030204" pitchFamily="34" charset="0"/>
                        </a:rPr>
                        <a:t>Construct an antenna array based on location factors</a:t>
                      </a:r>
                    </a:p>
                  </a:txBody>
                  <a:tcPr marL="45720" marR="18288" marT="18288" marB="18288">
                    <a:solidFill>
                      <a:schemeClr val="bg1">
                        <a:lumMod val="95000"/>
                      </a:schemeClr>
                    </a:solidFill>
                  </a:tcPr>
                </a:tc>
                <a:extLst>
                  <a:ext uri="{0D108BD9-81ED-4DB2-BD59-A6C34878D82A}">
                    <a16:rowId xmlns:a16="http://schemas.microsoft.com/office/drawing/2014/main" val="348446517"/>
                  </a:ext>
                </a:extLst>
              </a:tr>
              <a:tr h="1079920">
                <a:tc>
                  <a:txBody>
                    <a:bodyPr/>
                    <a:lstStyle/>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Highlighting: </a:t>
                      </a:r>
                      <a:r>
                        <a:rPr lang="en-US" sz="1200" b="0" dirty="0">
                          <a:solidFill>
                            <a:schemeClr val="tx1"/>
                          </a:solidFill>
                          <a:latin typeface="Calibri" panose="020F0502020204030204" pitchFamily="34" charset="0"/>
                          <a:cs typeface="Calibri" panose="020F0502020204030204" pitchFamily="34" charset="0"/>
                        </a:rPr>
                        <a:t>Compare and contrast features </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endParaRPr lang="en-US" sz="1200" b="0" dirty="0">
                        <a:solidFill>
                          <a:schemeClr val="tx1"/>
                        </a:solidFill>
                        <a:latin typeface="Calibri" panose="020F0502020204030204" pitchFamily="34" charset="0"/>
                        <a:cs typeface="Calibri" panose="020F0502020204030204" pitchFamily="34" charset="0"/>
                      </a:endParaRP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Scaffolding: </a:t>
                      </a:r>
                      <a:r>
                        <a:rPr lang="en-US" sz="1200" b="0" dirty="0">
                          <a:solidFill>
                            <a:schemeClr val="tx1"/>
                          </a:solidFill>
                          <a:latin typeface="Calibri" panose="020F0502020204030204" pitchFamily="34" charset="0"/>
                          <a:cs typeface="Calibri" panose="020F0502020204030204" pitchFamily="34" charset="0"/>
                        </a:rPr>
                        <a:t>Construct simple to complex circuits</a:t>
                      </a:r>
                    </a:p>
                  </a:txBody>
                  <a:tcPr marL="45720" marR="18288" marT="18288" marB="18288">
                    <a:solidFill>
                      <a:schemeClr val="bg1">
                        <a:lumMod val="95000"/>
                      </a:schemeClr>
                    </a:solidFill>
                  </a:tcPr>
                </a:tc>
                <a:extLst>
                  <a:ext uri="{0D108BD9-81ED-4DB2-BD59-A6C34878D82A}">
                    <a16:rowId xmlns:a16="http://schemas.microsoft.com/office/drawing/2014/main" val="2970044084"/>
                  </a:ext>
                </a:extLst>
              </a:tr>
              <a:tr h="924581">
                <a:tc>
                  <a:txBody>
                    <a:bodyPr/>
                    <a:lstStyle/>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Accuracy: </a:t>
                      </a:r>
                      <a:r>
                        <a:rPr lang="en-US" sz="1200" b="0" dirty="0">
                          <a:solidFill>
                            <a:schemeClr val="tx1"/>
                          </a:solidFill>
                          <a:latin typeface="Calibri" panose="020F0502020204030204" pitchFamily="34" charset="0"/>
                          <a:cs typeface="Calibri" panose="020F0502020204030204" pitchFamily="34" charset="0"/>
                        </a:rPr>
                        <a:t>% of correct connections between components</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1" dirty="0">
                          <a:solidFill>
                            <a:schemeClr val="tx1"/>
                          </a:solidFill>
                          <a:latin typeface="Calibri" panose="020F0502020204030204" pitchFamily="34" charset="0"/>
                          <a:cs typeface="Calibri" panose="020F0502020204030204" pitchFamily="34" charset="0"/>
                        </a:rPr>
                        <a:t>Speed: </a:t>
                      </a:r>
                      <a:r>
                        <a:rPr lang="en-US" sz="1200" b="0" dirty="0">
                          <a:solidFill>
                            <a:schemeClr val="tx1"/>
                          </a:solidFill>
                          <a:latin typeface="Calibri" panose="020F0502020204030204" pitchFamily="34" charset="0"/>
                          <a:cs typeface="Calibri" panose="020F0502020204030204" pitchFamily="34" charset="0"/>
                        </a:rPr>
                        <a:t>time to complete task</a:t>
                      </a:r>
                    </a:p>
                    <a:p>
                      <a:pPr marL="0" marR="0" lvl="0" indent="0" algn="l" defTabSz="274320" rtl="0" eaLnBrk="1" fontAlgn="auto" latinLnBrk="0" hangingPunct="1">
                        <a:lnSpc>
                          <a:spcPct val="100000"/>
                        </a:lnSpc>
                        <a:spcBef>
                          <a:spcPts val="0"/>
                        </a:spcBef>
                        <a:spcAft>
                          <a:spcPts val="0"/>
                        </a:spcAft>
                        <a:buClr>
                          <a:schemeClr val="tx1"/>
                        </a:buClr>
                        <a:buSzPct val="100000"/>
                        <a:buFontTx/>
                        <a:buNone/>
                        <a:tabLst/>
                        <a:defRPr/>
                      </a:pPr>
                      <a:r>
                        <a:rPr lang="en-US" sz="1200" b="0" dirty="0">
                          <a:solidFill>
                            <a:schemeClr val="tx1"/>
                          </a:solidFill>
                          <a:latin typeface="Calibri" panose="020F0502020204030204" pitchFamily="34" charset="0"/>
                          <a:cs typeface="Calibri" panose="020F0502020204030204" pitchFamily="34" charset="0"/>
                        </a:rPr>
                        <a:t>  </a:t>
                      </a:r>
                    </a:p>
                  </a:txBody>
                  <a:tcPr marL="45720" marR="18288" marT="18288" marB="18288">
                    <a:solidFill>
                      <a:schemeClr val="bg1">
                        <a:lumMod val="95000"/>
                      </a:schemeClr>
                    </a:solidFill>
                  </a:tcPr>
                </a:tc>
                <a:extLst>
                  <a:ext uri="{0D108BD9-81ED-4DB2-BD59-A6C34878D82A}">
                    <a16:rowId xmlns:a16="http://schemas.microsoft.com/office/drawing/2014/main" val="2853831023"/>
                  </a:ext>
                </a:extLst>
              </a:tr>
            </a:tbl>
          </a:graphicData>
        </a:graphic>
      </p:graphicFrame>
      <p:pic>
        <p:nvPicPr>
          <p:cNvPr id="160" name="Picture 159">
            <a:extLst>
              <a:ext uri="{FF2B5EF4-FFF2-40B4-BE49-F238E27FC236}">
                <a16:creationId xmlns:a16="http://schemas.microsoft.com/office/drawing/2014/main" id="{CA0FD613-BD2C-7F48-38E7-FD92D5D2BA74}"/>
              </a:ext>
            </a:extLst>
          </p:cNvPr>
          <p:cNvPicPr>
            <a:picLocks noChangeAspect="1"/>
          </p:cNvPicPr>
          <p:nvPr/>
        </p:nvPicPr>
        <p:blipFill>
          <a:blip r:embed="rId2"/>
          <a:srcRect r="1612"/>
          <a:stretch/>
        </p:blipFill>
        <p:spPr>
          <a:xfrm>
            <a:off x="4052265" y="989958"/>
            <a:ext cx="3529635" cy="5867401"/>
          </a:xfrm>
          <a:prstGeom prst="rect">
            <a:avLst/>
          </a:prstGeom>
        </p:spPr>
      </p:pic>
      <p:sp>
        <p:nvSpPr>
          <p:cNvPr id="161" name="Title 1">
            <a:extLst>
              <a:ext uri="{FF2B5EF4-FFF2-40B4-BE49-F238E27FC236}">
                <a16:creationId xmlns:a16="http://schemas.microsoft.com/office/drawing/2014/main" id="{C8A337E9-51B3-D3B1-EB62-5D78A283FD6F}"/>
              </a:ext>
            </a:extLst>
          </p:cNvPr>
          <p:cNvSpPr>
            <a:spLocks noGrp="1"/>
          </p:cNvSpPr>
          <p:nvPr>
            <p:ph type="title"/>
          </p:nvPr>
        </p:nvSpPr>
        <p:spPr>
          <a:xfrm>
            <a:off x="2397039" y="0"/>
            <a:ext cx="7416800" cy="795130"/>
          </a:xfrm>
        </p:spPr>
        <p:txBody>
          <a:bodyPr/>
          <a:lstStyle/>
          <a:p>
            <a:r>
              <a:rPr lang="en-US" dirty="0"/>
              <a:t>Water Through the Pipes</a:t>
            </a:r>
          </a:p>
        </p:txBody>
      </p:sp>
    </p:spTree>
    <p:extLst>
      <p:ext uri="{BB962C8B-B14F-4D97-AF65-F5344CB8AC3E}">
        <p14:creationId xmlns:p14="http://schemas.microsoft.com/office/powerpoint/2010/main" val="280135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8D938-9170-E907-695C-22FE83ACD459}"/>
              </a:ext>
            </a:extLst>
          </p:cNvPr>
          <p:cNvSpPr>
            <a:spLocks noGrp="1"/>
          </p:cNvSpPr>
          <p:nvPr>
            <p:ph type="title"/>
          </p:nvPr>
        </p:nvSpPr>
        <p:spPr>
          <a:xfrm>
            <a:off x="2397039" y="0"/>
            <a:ext cx="7416800" cy="795130"/>
          </a:xfrm>
        </p:spPr>
        <p:txBody>
          <a:bodyPr/>
          <a:lstStyle/>
          <a:p>
            <a:r>
              <a:rPr lang="en-US" dirty="0"/>
              <a:t>Instructor Dashboard</a:t>
            </a:r>
          </a:p>
        </p:txBody>
      </p:sp>
      <p:pic>
        <p:nvPicPr>
          <p:cNvPr id="4" name="Content Placeholder 3">
            <a:extLst>
              <a:ext uri="{FF2B5EF4-FFF2-40B4-BE49-F238E27FC236}">
                <a16:creationId xmlns:a16="http://schemas.microsoft.com/office/drawing/2014/main" id="{1DB74C41-0CD3-545E-EB09-41C6751007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786" r="642"/>
          <a:stretch/>
        </p:blipFill>
        <p:spPr>
          <a:xfrm>
            <a:off x="2397039" y="1045119"/>
            <a:ext cx="8194761" cy="5209501"/>
          </a:xfrm>
          <a:prstGeom prst="rect">
            <a:avLst/>
          </a:prstGeom>
        </p:spPr>
      </p:pic>
    </p:spTree>
    <p:extLst>
      <p:ext uri="{BB962C8B-B14F-4D97-AF65-F5344CB8AC3E}">
        <p14:creationId xmlns:p14="http://schemas.microsoft.com/office/powerpoint/2010/main" val="329981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DAAC58-6EE4-E3FE-7DEC-DCADE1348DA4}"/>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6F441571-C0EB-7719-D768-40E93619C132}"/>
              </a:ext>
            </a:extLst>
          </p:cNvPr>
          <p:cNvSpPr>
            <a:spLocks noGrp="1"/>
          </p:cNvSpPr>
          <p:nvPr>
            <p:ph type="title"/>
          </p:nvPr>
        </p:nvSpPr>
        <p:spPr/>
        <p:txBody>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Challenges and Path </a:t>
            </a:r>
            <a:r>
              <a:rPr lang="en-US" kern="100" dirty="0">
                <a:latin typeface="Aptos" panose="020B0004020202020204" pitchFamily="34" charset="0"/>
                <a:ea typeface="Aptos" panose="020B0004020202020204" pitchFamily="34" charset="0"/>
                <a:cs typeface="Times New Roman" panose="02020603050405020304" pitchFamily="18" charset="0"/>
              </a:rPr>
              <a:t>F</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orward</a:t>
            </a:r>
            <a:endParaRPr lang="en-US" dirty="0"/>
          </a:p>
        </p:txBody>
      </p:sp>
      <p:sp>
        <p:nvSpPr>
          <p:cNvPr id="4" name="Content Placeholder 3">
            <a:extLst>
              <a:ext uri="{FF2B5EF4-FFF2-40B4-BE49-F238E27FC236}">
                <a16:creationId xmlns:a16="http://schemas.microsoft.com/office/drawing/2014/main" id="{601B372C-6C9C-0FEE-F19D-13EB4C1E6C21}"/>
              </a:ext>
            </a:extLst>
          </p:cNvPr>
          <p:cNvSpPr>
            <a:spLocks noGrp="1"/>
          </p:cNvSpPr>
          <p:nvPr>
            <p:ph sz="quarter" idx="11"/>
          </p:nvPr>
        </p:nvSpPr>
        <p:spPr/>
        <p:txBody>
          <a:bodyPr/>
          <a:lstStyle/>
          <a:p>
            <a:pPr marL="456565" indent="-456565"/>
            <a:r>
              <a:rPr lang="en-US" sz="2400" b="1" dirty="0">
                <a:latin typeface="Calibri" panose="020F0502020204030204" pitchFamily="34" charset="0"/>
                <a:cs typeface="Calibri" panose="020F0502020204030204" pitchFamily="34" charset="0"/>
              </a:rPr>
              <a:t>Blending XR with Traditional Methods</a:t>
            </a:r>
            <a:r>
              <a:rPr lang="en-US" sz="2400" dirty="0">
                <a:latin typeface="Calibri" panose="020F0502020204030204" pitchFamily="34" charset="0"/>
                <a:cs typeface="Calibri" panose="020F0502020204030204" pitchFamily="34" charset="0"/>
              </a:rPr>
              <a:t>:</a:t>
            </a:r>
            <a:endParaRPr lang="en-US" dirty="0"/>
          </a:p>
          <a:p>
            <a:pPr marL="989965" lvl="1" indent="-380365">
              <a:buFont typeface="Arial" panose="020B0604020202020204" pitchFamily="34" charset="0"/>
              <a:buChar char="•"/>
            </a:pPr>
            <a:r>
              <a:rPr lang="en-US" sz="2000" dirty="0">
                <a:latin typeface="Calibri" panose="020F0502020204030204" pitchFamily="34" charset="0"/>
                <a:cs typeface="Calibri" panose="020F0502020204030204" pitchFamily="34" charset="0"/>
              </a:rPr>
              <a:t>The integration of traditional and XR-based instruction was only touched on. Future work needs to explore how blended learning can be optimized within the ACTIVE framework to combine the strengths of both approaches.</a:t>
            </a:r>
          </a:p>
          <a:p>
            <a:pPr marL="456565" indent="-456565"/>
            <a:r>
              <a:rPr lang="en-US" sz="2400" b="1" dirty="0">
                <a:latin typeface="Calibri" panose="020F0502020204030204" pitchFamily="34" charset="0"/>
                <a:cs typeface="Calibri" panose="020F0502020204030204" pitchFamily="34" charset="0"/>
              </a:rPr>
              <a:t>Aligning Learning Objectives with XR Interventions</a:t>
            </a:r>
            <a:r>
              <a:rPr lang="en-US" sz="2400" dirty="0">
                <a:latin typeface="Calibri" panose="020F0502020204030204" pitchFamily="34" charset="0"/>
                <a:cs typeface="Calibri" panose="020F0502020204030204" pitchFamily="34" charset="0"/>
              </a:rPr>
              <a:t>:</a:t>
            </a:r>
          </a:p>
          <a:p>
            <a:pPr marL="989965" lvl="1" indent="-380365">
              <a:buFont typeface="Arial" panose="020B0604020202020204" pitchFamily="34" charset="0"/>
              <a:buChar char="•"/>
            </a:pPr>
            <a:r>
              <a:rPr lang="en-US" sz="2000" dirty="0">
                <a:latin typeface="Calibri" panose="020F0502020204030204" pitchFamily="34" charset="0"/>
                <a:cs typeface="Calibri" panose="020F0502020204030204" pitchFamily="34" charset="0"/>
              </a:rPr>
              <a:t>We aim to develop a Training Intervention Matrix to ensure that learning objectives are better aligned with specific XR-based training interventions. This will help us match the right instructional strategies with the desired learning outcomes.</a:t>
            </a:r>
          </a:p>
          <a:p>
            <a:pPr marL="456565" indent="-456565"/>
            <a:r>
              <a:rPr lang="en-US" sz="2400" b="1" dirty="0">
                <a:latin typeface="Calibri" panose="020F0502020204030204" pitchFamily="34" charset="0"/>
                <a:cs typeface="Calibri" panose="020F0502020204030204" pitchFamily="34" charset="0"/>
              </a:rPr>
              <a:t>Establishing Clear Metrics for Learning</a:t>
            </a:r>
            <a:r>
              <a:rPr lang="en-US" sz="2400" dirty="0">
                <a:latin typeface="Calibri" panose="020F0502020204030204" pitchFamily="34" charset="0"/>
                <a:cs typeface="Calibri" panose="020F0502020204030204" pitchFamily="34" charset="0"/>
              </a:rPr>
              <a:t>:</a:t>
            </a:r>
          </a:p>
          <a:p>
            <a:pPr marL="989965" lvl="1" indent="-380365">
              <a:buFont typeface="Arial" panose="020B0604020202020204" pitchFamily="34" charset="0"/>
              <a:buChar char="•"/>
            </a:pPr>
            <a:r>
              <a:rPr lang="en-US" sz="2000" dirty="0">
                <a:latin typeface="Calibri"/>
                <a:cs typeface="Calibri"/>
              </a:rPr>
              <a:t>We are working towards defining metrics (both traditional and novel) that can capture learning and skill acquisition in XR environments. This will allow for tracking learners through their progression along the novice -&gt;  expert  continuum, while also mapping onto the affordances that XR systems provides.</a:t>
            </a:r>
          </a:p>
        </p:txBody>
      </p:sp>
    </p:spTree>
    <p:extLst>
      <p:ext uri="{BB962C8B-B14F-4D97-AF65-F5344CB8AC3E}">
        <p14:creationId xmlns:p14="http://schemas.microsoft.com/office/powerpoint/2010/main" val="247514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DD626C-14BF-E3A2-776E-07F2697BE3E2}"/>
              </a:ext>
            </a:extLst>
          </p:cNvPr>
          <p:cNvSpPr txBox="1">
            <a:spLocks/>
          </p:cNvSpPr>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a:t>Background &amp; Objective</a:t>
            </a:r>
            <a:endParaRPr lang="en-US" kern="0" dirty="0"/>
          </a:p>
        </p:txBody>
      </p:sp>
      <p:sp>
        <p:nvSpPr>
          <p:cNvPr id="6" name="Rectangle 5">
            <a:extLst>
              <a:ext uri="{FF2B5EF4-FFF2-40B4-BE49-F238E27FC236}">
                <a16:creationId xmlns:a16="http://schemas.microsoft.com/office/drawing/2014/main" id="{AA50AF08-94B9-4F48-8C0E-42EDF8996ADB}"/>
              </a:ext>
            </a:extLst>
          </p:cNvPr>
          <p:cNvSpPr/>
          <p:nvPr/>
        </p:nvSpPr>
        <p:spPr bwMode="auto">
          <a:xfrm>
            <a:off x="5922020" y="1442113"/>
            <a:ext cx="5905549" cy="192511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7" name="Rectangle 6">
            <a:extLst>
              <a:ext uri="{FF2B5EF4-FFF2-40B4-BE49-F238E27FC236}">
                <a16:creationId xmlns:a16="http://schemas.microsoft.com/office/drawing/2014/main" id="{B1D7BEDD-8E28-F248-83ED-A8559A10494A}"/>
              </a:ext>
            </a:extLst>
          </p:cNvPr>
          <p:cNvSpPr/>
          <p:nvPr/>
        </p:nvSpPr>
        <p:spPr bwMode="auto">
          <a:xfrm>
            <a:off x="5922021" y="3851484"/>
            <a:ext cx="5915934" cy="2494726"/>
          </a:xfrm>
          <a:prstGeom prst="rect">
            <a:avLst/>
          </a:prstGeom>
          <a:solidFill>
            <a:srgbClr val="EBCD92">
              <a:alpha val="73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000" b="1" dirty="0">
                <a:solidFill>
                  <a:srgbClr val="003399"/>
                </a:solidFill>
                <a:latin typeface="Calibri" panose="020F0502020204030204" pitchFamily="34" charset="0"/>
                <a:cs typeface="Calibri" panose="020F0502020204030204" pitchFamily="34" charset="0"/>
              </a:rPr>
              <a:t>Provide a framework that is grounded in the learning sciences, leverages the affordances of XR, integrates methodologies of adaptive training, accounts for the needs of blended learning in order to provide a scalable, effective and efficient solution for enhancing learning outcomes, personalizing instruction, and improving skill acquisition in immersive training environments.</a:t>
            </a:r>
          </a:p>
        </p:txBody>
      </p:sp>
      <p:sp>
        <p:nvSpPr>
          <p:cNvPr id="8" name="Rectangle 7">
            <a:extLst>
              <a:ext uri="{FF2B5EF4-FFF2-40B4-BE49-F238E27FC236}">
                <a16:creationId xmlns:a16="http://schemas.microsoft.com/office/drawing/2014/main" id="{845222F3-700A-A440-9564-DA6E65CE6537}"/>
              </a:ext>
            </a:extLst>
          </p:cNvPr>
          <p:cNvSpPr/>
          <p:nvPr/>
        </p:nvSpPr>
        <p:spPr bwMode="auto">
          <a:xfrm>
            <a:off x="5918304" y="986482"/>
            <a:ext cx="5932125" cy="45720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2CBA69-001E-F146-ABDA-109BE751CC71}"/>
              </a:ext>
            </a:extLst>
          </p:cNvPr>
          <p:cNvSpPr/>
          <p:nvPr/>
        </p:nvSpPr>
        <p:spPr bwMode="auto">
          <a:xfrm>
            <a:off x="5925570" y="3407761"/>
            <a:ext cx="5919485" cy="442688"/>
          </a:xfrm>
          <a:prstGeom prst="rect">
            <a:avLst/>
          </a:prstGeom>
          <a:gradFill>
            <a:gsLst>
              <a:gs pos="10000">
                <a:srgbClr val="EBCD92"/>
              </a:gs>
              <a:gs pos="100000">
                <a:srgbClr val="D6AD6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5FEF70-8923-6F4A-BBFE-0660E6A6BDD5}"/>
              </a:ext>
            </a:extLst>
          </p:cNvPr>
          <p:cNvSpPr/>
          <p:nvPr/>
        </p:nvSpPr>
        <p:spPr bwMode="auto">
          <a:xfrm>
            <a:off x="227798" y="1444174"/>
            <a:ext cx="5500098" cy="490203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11" name="Content Placeholder 4">
            <a:extLst>
              <a:ext uri="{FF2B5EF4-FFF2-40B4-BE49-F238E27FC236}">
                <a16:creationId xmlns:a16="http://schemas.microsoft.com/office/drawing/2014/main" id="{62BD66D2-D135-5448-B190-C60A89F03120}"/>
              </a:ext>
            </a:extLst>
          </p:cNvPr>
          <p:cNvSpPr>
            <a:spLocks noGrp="1"/>
          </p:cNvSpPr>
          <p:nvPr>
            <p:ph idx="1"/>
          </p:nvPr>
        </p:nvSpPr>
        <p:spPr>
          <a:xfrm>
            <a:off x="235699" y="1811977"/>
            <a:ext cx="5398809" cy="4266287"/>
          </a:xfrm>
        </p:spPr>
        <p:txBody>
          <a:bodyPr vert="horz" wrap="square" lIns="91440" tIns="45720" rIns="91440" bIns="45720" numCol="1" anchor="t" anchorCtr="0" compatLnSpc="1">
            <a:prstTxWarp prst="textNoShape">
              <a:avLst/>
            </a:prstTxWarp>
          </a:bodyPr>
          <a:lstStyle/>
          <a:p>
            <a:pPr>
              <a:lnSpc>
                <a:spcPts val="2100"/>
              </a:lnSpc>
              <a:buSzPct val="120000"/>
              <a:buFont typeface="Arial" panose="020B0604020202020204" pitchFamily="34" charset="0"/>
              <a:buChar char="•"/>
            </a:pPr>
            <a:r>
              <a:rPr lang="en-US" sz="2000" dirty="0">
                <a:cs typeface="Calibri" panose="020F0502020204030204" pitchFamily="34" charset="0"/>
              </a:rPr>
              <a:t>CNO's priority is to prepare Sailors to “operate in uncertain, complex, and rapidly changing environments.”</a:t>
            </a:r>
          </a:p>
          <a:p>
            <a:pPr>
              <a:lnSpc>
                <a:spcPts val="2100"/>
              </a:lnSpc>
              <a:buSzPct val="120000"/>
              <a:buFont typeface="Arial" panose="020B0604020202020204" pitchFamily="34" charset="0"/>
              <a:buChar char="•"/>
            </a:pPr>
            <a:r>
              <a:rPr lang="en-US" sz="2000" dirty="0">
                <a:cs typeface="Calibri" panose="020F0502020204030204" pitchFamily="34" charset="0"/>
              </a:rPr>
              <a:t>Immersive extended reality (XR) has the potential to deliver a paradigm shift in training and education (T&amp;E).</a:t>
            </a:r>
          </a:p>
          <a:p>
            <a:pPr>
              <a:lnSpc>
                <a:spcPts val="2100"/>
              </a:lnSpc>
              <a:buSzPct val="120000"/>
              <a:buFont typeface="Arial" panose="020B0604020202020204" pitchFamily="34" charset="0"/>
              <a:buChar char="•"/>
            </a:pPr>
            <a:r>
              <a:rPr lang="en-US" sz="2000" dirty="0">
                <a:cs typeface="Calibri" panose="020F0502020204030204" pitchFamily="34" charset="0"/>
              </a:rPr>
              <a:t>XR affordances extend and complement learning in classroom instruction.</a:t>
            </a:r>
          </a:p>
          <a:p>
            <a:pPr>
              <a:lnSpc>
                <a:spcPts val="2100"/>
              </a:lnSpc>
              <a:buSzPct val="120000"/>
              <a:buFont typeface="Arial" panose="020B0604020202020204" pitchFamily="34" charset="0"/>
              <a:buChar char="•"/>
            </a:pPr>
            <a:r>
              <a:rPr lang="en-US" sz="2000" dirty="0">
                <a:cs typeface="Calibri" panose="020F0502020204030204" pitchFamily="34" charset="0"/>
              </a:rPr>
              <a:t>XR has instructional and design limitations. </a:t>
            </a:r>
          </a:p>
          <a:p>
            <a:pPr>
              <a:lnSpc>
                <a:spcPts val="2100"/>
              </a:lnSpc>
              <a:buSzPct val="120000"/>
              <a:buFont typeface="Arial" panose="020B0604020202020204" pitchFamily="34" charset="0"/>
              <a:buChar char="•"/>
            </a:pPr>
            <a:r>
              <a:rPr lang="en-US" sz="2000" dirty="0">
                <a:cs typeface="Calibri" panose="020F0502020204030204" pitchFamily="34" charset="0"/>
              </a:rPr>
              <a:t>Adaptive training improves T&amp;E outcomes by tailoring learning to each Sailor.</a:t>
            </a:r>
          </a:p>
          <a:p>
            <a:pPr>
              <a:lnSpc>
                <a:spcPts val="2100"/>
              </a:lnSpc>
              <a:buSzPct val="120000"/>
              <a:buFont typeface="Arial" panose="020B0604020202020204" pitchFamily="34" charset="0"/>
              <a:buChar char="•"/>
            </a:pPr>
            <a:r>
              <a:rPr lang="en-US" sz="2000" dirty="0">
                <a:cs typeface="Calibri" panose="020F0502020204030204" pitchFamily="34" charset="0"/>
              </a:rPr>
              <a:t>Adaptive instruction has not yet been deeply integrated in XR.</a:t>
            </a:r>
          </a:p>
        </p:txBody>
      </p:sp>
      <p:sp>
        <p:nvSpPr>
          <p:cNvPr id="12" name="Content Placeholder 4">
            <a:extLst>
              <a:ext uri="{FF2B5EF4-FFF2-40B4-BE49-F238E27FC236}">
                <a16:creationId xmlns:a16="http://schemas.microsoft.com/office/drawing/2014/main" id="{FD56729E-D92E-2B4D-8B89-4C16173D2EAF}"/>
              </a:ext>
            </a:extLst>
          </p:cNvPr>
          <p:cNvSpPr txBox="1">
            <a:spLocks/>
          </p:cNvSpPr>
          <p:nvPr/>
        </p:nvSpPr>
        <p:spPr>
          <a:xfrm>
            <a:off x="5918304" y="1565688"/>
            <a:ext cx="5856033" cy="1816316"/>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dirty="0">
                <a:cs typeface="Calibri" panose="020F0502020204030204" pitchFamily="34" charset="0"/>
              </a:rPr>
              <a:t>Adaptive XR T&amp;E development:</a:t>
            </a:r>
          </a:p>
          <a:p>
            <a:pPr>
              <a:buAutoNum type="arabicParenR"/>
            </a:pPr>
            <a:r>
              <a:rPr lang="en-US" sz="2000" dirty="0">
                <a:cs typeface="Calibri" panose="020F0502020204030204" pitchFamily="34" charset="0"/>
              </a:rPr>
              <a:t>does not leverage the full potential of XR affordances</a:t>
            </a:r>
          </a:p>
          <a:p>
            <a:pPr>
              <a:buAutoNum type="arabicParenR"/>
            </a:pPr>
            <a:r>
              <a:rPr lang="en-US" sz="2000" dirty="0">
                <a:cs typeface="Calibri" panose="020F0502020204030204" pitchFamily="34" charset="0"/>
              </a:rPr>
              <a:t>does not integrate XR in a blended classroom</a:t>
            </a:r>
          </a:p>
          <a:p>
            <a:pPr>
              <a:buAutoNum type="arabicParenR"/>
            </a:pPr>
            <a:r>
              <a:rPr lang="en-US" sz="2000" dirty="0">
                <a:cs typeface="Calibri" panose="020F0502020204030204" pitchFamily="34" charset="0"/>
              </a:rPr>
              <a:t>is slow and expensive, so not scalable</a:t>
            </a:r>
          </a:p>
        </p:txBody>
      </p:sp>
      <p:sp>
        <p:nvSpPr>
          <p:cNvPr id="14" name="Rectangle 13">
            <a:extLst>
              <a:ext uri="{FF2B5EF4-FFF2-40B4-BE49-F238E27FC236}">
                <a16:creationId xmlns:a16="http://schemas.microsoft.com/office/drawing/2014/main" id="{8DBC8938-F9E0-F949-8DF2-086EE5AA8D12}"/>
              </a:ext>
            </a:extLst>
          </p:cNvPr>
          <p:cNvSpPr/>
          <p:nvPr/>
        </p:nvSpPr>
        <p:spPr bwMode="auto">
          <a:xfrm>
            <a:off x="229913" y="1015838"/>
            <a:ext cx="4978909" cy="457202"/>
          </a:xfrm>
          <a:prstGeom prst="rect">
            <a:avLst/>
          </a:prstGeom>
          <a:gradFill>
            <a:gsLst>
              <a:gs pos="10000">
                <a:schemeClr val="tx2">
                  <a:lumMod val="91000"/>
                  <a:lumOff val="9000"/>
                </a:schemeClr>
              </a:gs>
              <a:gs pos="100000">
                <a:schemeClr val="tx2">
                  <a:lumMod val="69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a:extLst>
              <a:ext uri="{FF2B5EF4-FFF2-40B4-BE49-F238E27FC236}">
                <a16:creationId xmlns:a16="http://schemas.microsoft.com/office/drawing/2014/main" id="{B591AE6E-8286-2144-95C5-7B2813779BD2}"/>
              </a:ext>
            </a:extLst>
          </p:cNvPr>
          <p:cNvSpPr txBox="1">
            <a:spLocks/>
          </p:cNvSpPr>
          <p:nvPr/>
        </p:nvSpPr>
        <p:spPr>
          <a:xfrm>
            <a:off x="263240" y="1053937"/>
            <a:ext cx="2989473" cy="380999"/>
          </a:xfrm>
          <a:prstGeom prst="rect">
            <a:avLst/>
          </a:prstGeom>
        </p:spPr>
        <p:txBody>
          <a:bodyPr anchor="ctr"/>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en-US" sz="2000" b="1" dirty="0">
                <a:solidFill>
                  <a:schemeClr val="bg1"/>
                </a:solidFill>
                <a:latin typeface="+mn-lt"/>
              </a:rPr>
              <a:t>Background </a:t>
            </a:r>
          </a:p>
        </p:txBody>
      </p:sp>
      <p:sp>
        <p:nvSpPr>
          <p:cNvPr id="16" name="Content Placeholder 4">
            <a:extLst>
              <a:ext uri="{FF2B5EF4-FFF2-40B4-BE49-F238E27FC236}">
                <a16:creationId xmlns:a16="http://schemas.microsoft.com/office/drawing/2014/main" id="{57581391-C10B-374F-8A78-AD56DAA0D832}"/>
              </a:ext>
            </a:extLst>
          </p:cNvPr>
          <p:cNvSpPr txBox="1">
            <a:spLocks/>
          </p:cNvSpPr>
          <p:nvPr/>
        </p:nvSpPr>
        <p:spPr>
          <a:xfrm>
            <a:off x="5988405" y="1017324"/>
            <a:ext cx="2989473" cy="380999"/>
          </a:xfrm>
          <a:prstGeom prst="rect">
            <a:avLst/>
          </a:prstGeom>
        </p:spPr>
        <p:txBody>
          <a:bodyPr anchor="ctr"/>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en-US" sz="2000" b="1">
                <a:solidFill>
                  <a:schemeClr val="bg1"/>
                </a:solidFill>
                <a:latin typeface="+mn-lt"/>
              </a:rPr>
              <a:t>Problem </a:t>
            </a:r>
          </a:p>
        </p:txBody>
      </p:sp>
      <p:sp>
        <p:nvSpPr>
          <p:cNvPr id="17" name="Content Placeholder 4">
            <a:extLst>
              <a:ext uri="{FF2B5EF4-FFF2-40B4-BE49-F238E27FC236}">
                <a16:creationId xmlns:a16="http://schemas.microsoft.com/office/drawing/2014/main" id="{D829BE0F-4F88-5C49-8A61-BF966F2F3B38}"/>
              </a:ext>
            </a:extLst>
          </p:cNvPr>
          <p:cNvSpPr txBox="1">
            <a:spLocks/>
          </p:cNvSpPr>
          <p:nvPr/>
        </p:nvSpPr>
        <p:spPr>
          <a:xfrm>
            <a:off x="5988405" y="3429175"/>
            <a:ext cx="2989473" cy="380999"/>
          </a:xfrm>
          <a:prstGeom prst="rect">
            <a:avLst/>
          </a:prstGeom>
        </p:spPr>
        <p:txBody>
          <a:bodyPr anchor="ctr"/>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en-US" sz="2000" b="1" dirty="0">
                <a:solidFill>
                  <a:schemeClr val="bg1"/>
                </a:solidFill>
                <a:latin typeface="+mn-lt"/>
              </a:rPr>
              <a:t>Objective </a:t>
            </a:r>
          </a:p>
        </p:txBody>
      </p:sp>
      <p:grpSp>
        <p:nvGrpSpPr>
          <p:cNvPr id="23" name="Group 22">
            <a:extLst>
              <a:ext uri="{FF2B5EF4-FFF2-40B4-BE49-F238E27FC236}">
                <a16:creationId xmlns:a16="http://schemas.microsoft.com/office/drawing/2014/main" id="{5CCFAB35-B7B3-5048-8FFF-5310ABA6826D}"/>
              </a:ext>
            </a:extLst>
          </p:cNvPr>
          <p:cNvGrpSpPr/>
          <p:nvPr/>
        </p:nvGrpSpPr>
        <p:grpSpPr>
          <a:xfrm>
            <a:off x="11329770" y="3212372"/>
            <a:ext cx="760018" cy="760018"/>
            <a:chOff x="1180465" y="2117090"/>
            <a:chExt cx="538480" cy="538480"/>
          </a:xfrm>
        </p:grpSpPr>
        <p:sp>
          <p:nvSpPr>
            <p:cNvPr id="24" name="Oval 23">
              <a:extLst>
                <a:ext uri="{FF2B5EF4-FFF2-40B4-BE49-F238E27FC236}">
                  <a16:creationId xmlns:a16="http://schemas.microsoft.com/office/drawing/2014/main" id="{89C5D0EE-8F29-3D40-A0E8-2B52633E4585}"/>
                </a:ext>
              </a:extLst>
            </p:cNvPr>
            <p:cNvSpPr/>
            <p:nvPr/>
          </p:nvSpPr>
          <p:spPr bwMode="auto">
            <a:xfrm>
              <a:off x="1180465" y="2117090"/>
              <a:ext cx="538480" cy="53848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25" name="Group 24">
              <a:extLst>
                <a:ext uri="{FF2B5EF4-FFF2-40B4-BE49-F238E27FC236}">
                  <a16:creationId xmlns:a16="http://schemas.microsoft.com/office/drawing/2014/main" id="{FB62376A-5985-6743-B9D3-151F5201F34C}"/>
                </a:ext>
              </a:extLst>
            </p:cNvPr>
            <p:cNvGrpSpPr/>
            <p:nvPr/>
          </p:nvGrpSpPr>
          <p:grpSpPr>
            <a:xfrm>
              <a:off x="1218569" y="2154541"/>
              <a:ext cx="462272" cy="463578"/>
              <a:chOff x="3932722" y="1915816"/>
              <a:chExt cx="762123" cy="764278"/>
            </a:xfrm>
          </p:grpSpPr>
          <p:sp>
            <p:nvSpPr>
              <p:cNvPr id="26" name="Freeform 37">
                <a:extLst>
                  <a:ext uri="{FF2B5EF4-FFF2-40B4-BE49-F238E27FC236}">
                    <a16:creationId xmlns:a16="http://schemas.microsoft.com/office/drawing/2014/main" id="{3AAE6CFB-262A-1A49-9E0D-2F10AA4EE383}"/>
                  </a:ext>
                </a:extLst>
              </p:cNvPr>
              <p:cNvSpPr>
                <a:spLocks noEditPoints="1"/>
              </p:cNvSpPr>
              <p:nvPr/>
            </p:nvSpPr>
            <p:spPr bwMode="auto">
              <a:xfrm>
                <a:off x="3932722" y="1915816"/>
                <a:ext cx="762123" cy="764278"/>
              </a:xfrm>
              <a:custGeom>
                <a:avLst/>
                <a:gdLst>
                  <a:gd name="T0" fmla="*/ 225 w 449"/>
                  <a:gd name="T1" fmla="*/ 0 h 450"/>
                  <a:gd name="T2" fmla="*/ 0 w 449"/>
                  <a:gd name="T3" fmla="*/ 225 h 450"/>
                  <a:gd name="T4" fmla="*/ 225 w 449"/>
                  <a:gd name="T5" fmla="*/ 450 h 450"/>
                  <a:gd name="T6" fmla="*/ 449 w 449"/>
                  <a:gd name="T7" fmla="*/ 225 h 450"/>
                  <a:gd name="T8" fmla="*/ 225 w 449"/>
                  <a:gd name="T9" fmla="*/ 0 h 450"/>
                  <a:gd name="T10" fmla="*/ 225 w 449"/>
                  <a:gd name="T11" fmla="*/ 415 h 450"/>
                  <a:gd name="T12" fmla="*/ 35 w 449"/>
                  <a:gd name="T13" fmla="*/ 225 h 450"/>
                  <a:gd name="T14" fmla="*/ 225 w 449"/>
                  <a:gd name="T15" fmla="*/ 35 h 450"/>
                  <a:gd name="T16" fmla="*/ 414 w 449"/>
                  <a:gd name="T17" fmla="*/ 225 h 450"/>
                  <a:gd name="T18" fmla="*/ 225 w 449"/>
                  <a:gd name="T19" fmla="*/ 41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50">
                    <a:moveTo>
                      <a:pt x="225" y="0"/>
                    </a:moveTo>
                    <a:cubicBezTo>
                      <a:pt x="100" y="0"/>
                      <a:pt x="0" y="101"/>
                      <a:pt x="0" y="225"/>
                    </a:cubicBezTo>
                    <a:cubicBezTo>
                      <a:pt x="0" y="349"/>
                      <a:pt x="100" y="450"/>
                      <a:pt x="225" y="450"/>
                    </a:cubicBezTo>
                    <a:cubicBezTo>
                      <a:pt x="349" y="450"/>
                      <a:pt x="449" y="349"/>
                      <a:pt x="449" y="225"/>
                    </a:cubicBezTo>
                    <a:cubicBezTo>
                      <a:pt x="449" y="101"/>
                      <a:pt x="349" y="0"/>
                      <a:pt x="225" y="0"/>
                    </a:cubicBezTo>
                    <a:close/>
                    <a:moveTo>
                      <a:pt x="225" y="415"/>
                    </a:moveTo>
                    <a:cubicBezTo>
                      <a:pt x="120" y="415"/>
                      <a:pt x="35" y="330"/>
                      <a:pt x="35" y="225"/>
                    </a:cubicBezTo>
                    <a:cubicBezTo>
                      <a:pt x="35" y="120"/>
                      <a:pt x="120" y="35"/>
                      <a:pt x="225" y="35"/>
                    </a:cubicBezTo>
                    <a:cubicBezTo>
                      <a:pt x="329" y="35"/>
                      <a:pt x="414" y="120"/>
                      <a:pt x="414" y="225"/>
                    </a:cubicBezTo>
                    <a:cubicBezTo>
                      <a:pt x="414" y="330"/>
                      <a:pt x="329" y="415"/>
                      <a:pt x="225" y="415"/>
                    </a:cubicBezTo>
                    <a:close/>
                  </a:path>
                </a:pathLst>
              </a:custGeom>
              <a:solidFill>
                <a:srgbClr val="D6AD6A"/>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38">
                <a:extLst>
                  <a:ext uri="{FF2B5EF4-FFF2-40B4-BE49-F238E27FC236}">
                    <a16:creationId xmlns:a16="http://schemas.microsoft.com/office/drawing/2014/main" id="{9F6847BD-6691-C849-923F-344CAAB40663}"/>
                  </a:ext>
                </a:extLst>
              </p:cNvPr>
              <p:cNvSpPr>
                <a:spLocks noChangeArrowheads="1"/>
              </p:cNvSpPr>
              <p:nvPr/>
            </p:nvSpPr>
            <p:spPr bwMode="auto">
              <a:xfrm>
                <a:off x="4031130" y="2015660"/>
                <a:ext cx="565307" cy="566026"/>
              </a:xfrm>
              <a:prstGeom prst="ellipse">
                <a:avLst/>
              </a:prstGeom>
              <a:gradFill flip="none" rotWithShape="1">
                <a:gsLst>
                  <a:gs pos="10000">
                    <a:srgbClr val="D6AD6A"/>
                  </a:gs>
                  <a:gs pos="100000">
                    <a:srgbClr val="C6A662"/>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8" name="Group 27">
            <a:extLst>
              <a:ext uri="{FF2B5EF4-FFF2-40B4-BE49-F238E27FC236}">
                <a16:creationId xmlns:a16="http://schemas.microsoft.com/office/drawing/2014/main" id="{CD93604F-00BE-0E4D-BFF5-D586F7B38B89}"/>
              </a:ext>
            </a:extLst>
          </p:cNvPr>
          <p:cNvGrpSpPr/>
          <p:nvPr/>
        </p:nvGrpSpPr>
        <p:grpSpPr>
          <a:xfrm>
            <a:off x="5105053" y="945325"/>
            <a:ext cx="760018" cy="760018"/>
            <a:chOff x="1180465" y="2117090"/>
            <a:chExt cx="538480" cy="538480"/>
          </a:xfrm>
        </p:grpSpPr>
        <p:sp>
          <p:nvSpPr>
            <p:cNvPr id="29" name="Oval 28">
              <a:extLst>
                <a:ext uri="{FF2B5EF4-FFF2-40B4-BE49-F238E27FC236}">
                  <a16:creationId xmlns:a16="http://schemas.microsoft.com/office/drawing/2014/main" id="{7FF02156-D983-C344-AF66-3EAD1D7790E6}"/>
                </a:ext>
              </a:extLst>
            </p:cNvPr>
            <p:cNvSpPr/>
            <p:nvPr/>
          </p:nvSpPr>
          <p:spPr bwMode="auto">
            <a:xfrm>
              <a:off x="1180465" y="2117090"/>
              <a:ext cx="538480" cy="53848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30" name="Group 29">
              <a:extLst>
                <a:ext uri="{FF2B5EF4-FFF2-40B4-BE49-F238E27FC236}">
                  <a16:creationId xmlns:a16="http://schemas.microsoft.com/office/drawing/2014/main" id="{73B53280-4204-5247-92B6-9DBF5A210D56}"/>
                </a:ext>
              </a:extLst>
            </p:cNvPr>
            <p:cNvGrpSpPr/>
            <p:nvPr/>
          </p:nvGrpSpPr>
          <p:grpSpPr>
            <a:xfrm>
              <a:off x="1218569" y="2154541"/>
              <a:ext cx="462272" cy="463578"/>
              <a:chOff x="3932722" y="1915816"/>
              <a:chExt cx="762123" cy="764278"/>
            </a:xfrm>
          </p:grpSpPr>
          <p:sp>
            <p:nvSpPr>
              <p:cNvPr id="31" name="Freeform 37">
                <a:extLst>
                  <a:ext uri="{FF2B5EF4-FFF2-40B4-BE49-F238E27FC236}">
                    <a16:creationId xmlns:a16="http://schemas.microsoft.com/office/drawing/2014/main" id="{6F8F34F9-19E6-4A49-A8A4-90FC4CA79083}"/>
                  </a:ext>
                </a:extLst>
              </p:cNvPr>
              <p:cNvSpPr>
                <a:spLocks noEditPoints="1"/>
              </p:cNvSpPr>
              <p:nvPr/>
            </p:nvSpPr>
            <p:spPr bwMode="auto">
              <a:xfrm>
                <a:off x="3932722" y="1915816"/>
                <a:ext cx="762123" cy="764278"/>
              </a:xfrm>
              <a:custGeom>
                <a:avLst/>
                <a:gdLst>
                  <a:gd name="T0" fmla="*/ 225 w 449"/>
                  <a:gd name="T1" fmla="*/ 0 h 450"/>
                  <a:gd name="T2" fmla="*/ 0 w 449"/>
                  <a:gd name="T3" fmla="*/ 225 h 450"/>
                  <a:gd name="T4" fmla="*/ 225 w 449"/>
                  <a:gd name="T5" fmla="*/ 450 h 450"/>
                  <a:gd name="T6" fmla="*/ 449 w 449"/>
                  <a:gd name="T7" fmla="*/ 225 h 450"/>
                  <a:gd name="T8" fmla="*/ 225 w 449"/>
                  <a:gd name="T9" fmla="*/ 0 h 450"/>
                  <a:gd name="T10" fmla="*/ 225 w 449"/>
                  <a:gd name="T11" fmla="*/ 415 h 450"/>
                  <a:gd name="T12" fmla="*/ 35 w 449"/>
                  <a:gd name="T13" fmla="*/ 225 h 450"/>
                  <a:gd name="T14" fmla="*/ 225 w 449"/>
                  <a:gd name="T15" fmla="*/ 35 h 450"/>
                  <a:gd name="T16" fmla="*/ 414 w 449"/>
                  <a:gd name="T17" fmla="*/ 225 h 450"/>
                  <a:gd name="T18" fmla="*/ 225 w 449"/>
                  <a:gd name="T19" fmla="*/ 41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50">
                    <a:moveTo>
                      <a:pt x="225" y="0"/>
                    </a:moveTo>
                    <a:cubicBezTo>
                      <a:pt x="100" y="0"/>
                      <a:pt x="0" y="101"/>
                      <a:pt x="0" y="225"/>
                    </a:cubicBezTo>
                    <a:cubicBezTo>
                      <a:pt x="0" y="349"/>
                      <a:pt x="100" y="450"/>
                      <a:pt x="225" y="450"/>
                    </a:cubicBezTo>
                    <a:cubicBezTo>
                      <a:pt x="349" y="450"/>
                      <a:pt x="449" y="349"/>
                      <a:pt x="449" y="225"/>
                    </a:cubicBezTo>
                    <a:cubicBezTo>
                      <a:pt x="449" y="101"/>
                      <a:pt x="349" y="0"/>
                      <a:pt x="225" y="0"/>
                    </a:cubicBezTo>
                    <a:close/>
                    <a:moveTo>
                      <a:pt x="225" y="415"/>
                    </a:moveTo>
                    <a:cubicBezTo>
                      <a:pt x="120" y="415"/>
                      <a:pt x="35" y="330"/>
                      <a:pt x="35" y="225"/>
                    </a:cubicBezTo>
                    <a:cubicBezTo>
                      <a:pt x="35" y="120"/>
                      <a:pt x="120" y="35"/>
                      <a:pt x="225" y="35"/>
                    </a:cubicBezTo>
                    <a:cubicBezTo>
                      <a:pt x="329" y="35"/>
                      <a:pt x="414" y="120"/>
                      <a:pt x="414" y="225"/>
                    </a:cubicBezTo>
                    <a:cubicBezTo>
                      <a:pt x="414" y="330"/>
                      <a:pt x="329" y="415"/>
                      <a:pt x="225" y="4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8">
                <a:extLst>
                  <a:ext uri="{FF2B5EF4-FFF2-40B4-BE49-F238E27FC236}">
                    <a16:creationId xmlns:a16="http://schemas.microsoft.com/office/drawing/2014/main" id="{AB2CCDDE-323B-E048-A751-45A8D061E8A4}"/>
                  </a:ext>
                </a:extLst>
              </p:cNvPr>
              <p:cNvSpPr>
                <a:spLocks noChangeArrowheads="1"/>
              </p:cNvSpPr>
              <p:nvPr/>
            </p:nvSpPr>
            <p:spPr bwMode="auto">
              <a:xfrm>
                <a:off x="4031130" y="2015660"/>
                <a:ext cx="565307" cy="566026"/>
              </a:xfrm>
              <a:prstGeom prst="ellipse">
                <a:avLst/>
              </a:prstGeom>
              <a:gradFill flip="none" rotWithShape="1">
                <a:gsLst>
                  <a:gs pos="10000">
                    <a:schemeClr val="tx2"/>
                  </a:gs>
                  <a:gs pos="100000">
                    <a:schemeClr val="tx2">
                      <a:lumMod val="75000"/>
                    </a:schemeClr>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33" name="Graphic 32" descr="Bullseye with solid fill">
            <a:extLst>
              <a:ext uri="{FF2B5EF4-FFF2-40B4-BE49-F238E27FC236}">
                <a16:creationId xmlns:a16="http://schemas.microsoft.com/office/drawing/2014/main" id="{62E3A613-DFCB-7449-9FEE-B6433DC945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9728" y="3406215"/>
            <a:ext cx="380103" cy="380103"/>
          </a:xfrm>
          <a:prstGeom prst="rect">
            <a:avLst/>
          </a:prstGeom>
        </p:spPr>
      </p:pic>
      <p:pic>
        <p:nvPicPr>
          <p:cNvPr id="35" name="Picture 34">
            <a:extLst>
              <a:ext uri="{FF2B5EF4-FFF2-40B4-BE49-F238E27FC236}">
                <a16:creationId xmlns:a16="http://schemas.microsoft.com/office/drawing/2014/main" id="{AD810035-F31C-2442-A767-1A9814135E94}"/>
              </a:ext>
            </a:extLst>
          </p:cNvPr>
          <p:cNvPicPr>
            <a:picLocks noChangeAspect="1"/>
          </p:cNvPicPr>
          <p:nvPr/>
        </p:nvPicPr>
        <p:blipFill>
          <a:blip r:embed="rId5"/>
          <a:stretch>
            <a:fillRect/>
          </a:stretch>
        </p:blipFill>
        <p:spPr>
          <a:xfrm>
            <a:off x="5366260" y="1212915"/>
            <a:ext cx="281080" cy="296696"/>
          </a:xfrm>
          <a:prstGeom prst="rect">
            <a:avLst/>
          </a:prstGeom>
        </p:spPr>
      </p:pic>
      <p:sp>
        <p:nvSpPr>
          <p:cNvPr id="2" name="Rectangle 1">
            <a:extLst>
              <a:ext uri="{FF2B5EF4-FFF2-40B4-BE49-F238E27FC236}">
                <a16:creationId xmlns:a16="http://schemas.microsoft.com/office/drawing/2014/main" id="{FDE8FBFD-6922-1F36-7673-84FF1A1AC752}"/>
              </a:ext>
            </a:extLst>
          </p:cNvPr>
          <p:cNvSpPr/>
          <p:nvPr/>
        </p:nvSpPr>
        <p:spPr bwMode="auto">
          <a:xfrm>
            <a:off x="5365840" y="2889912"/>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3" name="Rectangle 2">
            <a:extLst>
              <a:ext uri="{FF2B5EF4-FFF2-40B4-BE49-F238E27FC236}">
                <a16:creationId xmlns:a16="http://schemas.microsoft.com/office/drawing/2014/main" id="{AE551831-5F47-E553-53F5-1949186EA848}"/>
              </a:ext>
            </a:extLst>
          </p:cNvPr>
          <p:cNvSpPr/>
          <p:nvPr/>
        </p:nvSpPr>
        <p:spPr bwMode="auto">
          <a:xfrm>
            <a:off x="5508715" y="3032787"/>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5" name="Oval 4">
            <a:extLst>
              <a:ext uri="{FF2B5EF4-FFF2-40B4-BE49-F238E27FC236}">
                <a16:creationId xmlns:a16="http://schemas.microsoft.com/office/drawing/2014/main" id="{54A83B97-08D4-D94A-A086-C379B2452563}"/>
              </a:ext>
            </a:extLst>
          </p:cNvPr>
          <p:cNvSpPr/>
          <p:nvPr/>
        </p:nvSpPr>
        <p:spPr bwMode="auto">
          <a:xfrm>
            <a:off x="11411657" y="831068"/>
            <a:ext cx="760018" cy="76001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37" name="Freeform 37">
            <a:extLst>
              <a:ext uri="{FF2B5EF4-FFF2-40B4-BE49-F238E27FC236}">
                <a16:creationId xmlns:a16="http://schemas.microsoft.com/office/drawing/2014/main" id="{CDEC4E27-36DF-4145-8176-53A24B123E90}"/>
              </a:ext>
            </a:extLst>
          </p:cNvPr>
          <p:cNvSpPr>
            <a:spLocks noEditPoints="1"/>
          </p:cNvSpPr>
          <p:nvPr/>
        </p:nvSpPr>
        <p:spPr bwMode="auto">
          <a:xfrm>
            <a:off x="11465438" y="862821"/>
            <a:ext cx="652457" cy="654296"/>
          </a:xfrm>
          <a:custGeom>
            <a:avLst/>
            <a:gdLst>
              <a:gd name="T0" fmla="*/ 225 w 449"/>
              <a:gd name="T1" fmla="*/ 0 h 450"/>
              <a:gd name="T2" fmla="*/ 0 w 449"/>
              <a:gd name="T3" fmla="*/ 225 h 450"/>
              <a:gd name="T4" fmla="*/ 225 w 449"/>
              <a:gd name="T5" fmla="*/ 450 h 450"/>
              <a:gd name="T6" fmla="*/ 449 w 449"/>
              <a:gd name="T7" fmla="*/ 225 h 450"/>
              <a:gd name="T8" fmla="*/ 225 w 449"/>
              <a:gd name="T9" fmla="*/ 0 h 450"/>
              <a:gd name="T10" fmla="*/ 225 w 449"/>
              <a:gd name="T11" fmla="*/ 415 h 450"/>
              <a:gd name="T12" fmla="*/ 35 w 449"/>
              <a:gd name="T13" fmla="*/ 225 h 450"/>
              <a:gd name="T14" fmla="*/ 225 w 449"/>
              <a:gd name="T15" fmla="*/ 35 h 450"/>
              <a:gd name="T16" fmla="*/ 414 w 449"/>
              <a:gd name="T17" fmla="*/ 225 h 450"/>
              <a:gd name="T18" fmla="*/ 225 w 449"/>
              <a:gd name="T19" fmla="*/ 41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50">
                <a:moveTo>
                  <a:pt x="225" y="0"/>
                </a:moveTo>
                <a:cubicBezTo>
                  <a:pt x="100" y="0"/>
                  <a:pt x="0" y="101"/>
                  <a:pt x="0" y="225"/>
                </a:cubicBezTo>
                <a:cubicBezTo>
                  <a:pt x="0" y="349"/>
                  <a:pt x="100" y="450"/>
                  <a:pt x="225" y="450"/>
                </a:cubicBezTo>
                <a:cubicBezTo>
                  <a:pt x="349" y="450"/>
                  <a:pt x="449" y="349"/>
                  <a:pt x="449" y="225"/>
                </a:cubicBezTo>
                <a:cubicBezTo>
                  <a:pt x="449" y="101"/>
                  <a:pt x="349" y="0"/>
                  <a:pt x="225" y="0"/>
                </a:cubicBezTo>
                <a:close/>
                <a:moveTo>
                  <a:pt x="225" y="415"/>
                </a:moveTo>
                <a:cubicBezTo>
                  <a:pt x="120" y="415"/>
                  <a:pt x="35" y="330"/>
                  <a:pt x="35" y="225"/>
                </a:cubicBezTo>
                <a:cubicBezTo>
                  <a:pt x="35" y="120"/>
                  <a:pt x="120" y="35"/>
                  <a:pt x="225" y="35"/>
                </a:cubicBezTo>
                <a:cubicBezTo>
                  <a:pt x="329" y="35"/>
                  <a:pt x="414" y="120"/>
                  <a:pt x="414" y="225"/>
                </a:cubicBezTo>
                <a:cubicBezTo>
                  <a:pt x="414" y="330"/>
                  <a:pt x="329" y="415"/>
                  <a:pt x="225" y="415"/>
                </a:cubicBezTo>
                <a:close/>
              </a:path>
            </a:pathLst>
          </a:custGeom>
          <a:solidFill>
            <a:schemeClr val="tx2">
              <a:lumMod val="60000"/>
              <a:lumOff val="4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38" name="Oval 38">
            <a:extLst>
              <a:ext uri="{FF2B5EF4-FFF2-40B4-BE49-F238E27FC236}">
                <a16:creationId xmlns:a16="http://schemas.microsoft.com/office/drawing/2014/main" id="{239FA343-D7D7-2842-9EE0-9CFE5929E589}"/>
              </a:ext>
            </a:extLst>
          </p:cNvPr>
          <p:cNvSpPr>
            <a:spLocks noChangeArrowheads="1"/>
          </p:cNvSpPr>
          <p:nvPr/>
        </p:nvSpPr>
        <p:spPr bwMode="auto">
          <a:xfrm>
            <a:off x="11549686" y="948299"/>
            <a:ext cx="483962" cy="484575"/>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9" name="Graphic 38" descr="Warning with solid fill">
            <a:extLst>
              <a:ext uri="{FF2B5EF4-FFF2-40B4-BE49-F238E27FC236}">
                <a16:creationId xmlns:a16="http://schemas.microsoft.com/office/drawing/2014/main" id="{BD079B38-94AA-A74E-804A-D06D1C51EC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10475" y="985123"/>
            <a:ext cx="354291" cy="354291"/>
          </a:xfrm>
          <a:prstGeom prst="rect">
            <a:avLst/>
          </a:prstGeom>
        </p:spPr>
      </p:pic>
    </p:spTree>
    <p:extLst>
      <p:ext uri="{BB962C8B-B14F-4D97-AF65-F5344CB8AC3E}">
        <p14:creationId xmlns:p14="http://schemas.microsoft.com/office/powerpoint/2010/main" val="136545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F3A818-9CA1-324B-A27D-0C09DE6416BE}"/>
              </a:ext>
            </a:extLst>
          </p:cNvPr>
          <p:cNvSpPr/>
          <p:nvPr/>
        </p:nvSpPr>
        <p:spPr bwMode="auto">
          <a:xfrm>
            <a:off x="382138" y="1428304"/>
            <a:ext cx="5595634" cy="4952999"/>
          </a:xfrm>
          <a:prstGeom prst="rect">
            <a:avLst/>
          </a:prstGeom>
          <a:solidFill>
            <a:schemeClr val="bg2">
              <a:lumMod val="10000"/>
              <a:lumOff val="90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600" b="1" dirty="0">
              <a:solidFill>
                <a:srgbClr val="003399"/>
              </a:solidFill>
              <a:latin typeface="Arial" charset="0"/>
            </a:endParaRPr>
          </a:p>
        </p:txBody>
      </p:sp>
      <p:sp>
        <p:nvSpPr>
          <p:cNvPr id="9" name="Oval 8">
            <a:extLst>
              <a:ext uri="{FF2B5EF4-FFF2-40B4-BE49-F238E27FC236}">
                <a16:creationId xmlns:a16="http://schemas.microsoft.com/office/drawing/2014/main" id="{494617C0-324E-854A-B3FC-D71DDA7B9E64}"/>
              </a:ext>
            </a:extLst>
          </p:cNvPr>
          <p:cNvSpPr/>
          <p:nvPr/>
        </p:nvSpPr>
        <p:spPr bwMode="auto">
          <a:xfrm>
            <a:off x="9250993" y="862816"/>
            <a:ext cx="1199262" cy="11992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20" name="Rectangle 19">
            <a:extLst>
              <a:ext uri="{FF2B5EF4-FFF2-40B4-BE49-F238E27FC236}">
                <a16:creationId xmlns:a16="http://schemas.microsoft.com/office/drawing/2014/main" id="{E85912E8-C282-0C48-971A-D69ED869205F}"/>
              </a:ext>
            </a:extLst>
          </p:cNvPr>
          <p:cNvSpPr/>
          <p:nvPr/>
        </p:nvSpPr>
        <p:spPr bwMode="auto">
          <a:xfrm>
            <a:off x="390393" y="1047304"/>
            <a:ext cx="5476800" cy="457202"/>
          </a:xfrm>
          <a:prstGeom prst="rect">
            <a:avLst/>
          </a:prstGeom>
          <a:gradFill>
            <a:gsLst>
              <a:gs pos="10000">
                <a:srgbClr val="EBCD92"/>
              </a:gs>
              <a:gs pos="100000">
                <a:srgbClr val="D6AD6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4">
            <a:extLst>
              <a:ext uri="{FF2B5EF4-FFF2-40B4-BE49-F238E27FC236}">
                <a16:creationId xmlns:a16="http://schemas.microsoft.com/office/drawing/2014/main" id="{F6F95F8B-A67D-774F-B65A-B35AD335940B}"/>
              </a:ext>
            </a:extLst>
          </p:cNvPr>
          <p:cNvSpPr txBox="1">
            <a:spLocks/>
          </p:cNvSpPr>
          <p:nvPr/>
        </p:nvSpPr>
        <p:spPr>
          <a:xfrm>
            <a:off x="1887328" y="1085403"/>
            <a:ext cx="2989473" cy="380999"/>
          </a:xfrm>
          <a:prstGeom prst="rect">
            <a:avLst/>
          </a:prstGeom>
        </p:spPr>
        <p:txBody>
          <a:bodyPr anchor="ctr"/>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en-US" sz="2000" b="1" dirty="0">
                <a:solidFill>
                  <a:schemeClr val="bg1"/>
                </a:solidFill>
                <a:latin typeface="+mn-lt"/>
              </a:rPr>
              <a:t>Current Approach  </a:t>
            </a:r>
          </a:p>
        </p:txBody>
      </p:sp>
      <p:sp>
        <p:nvSpPr>
          <p:cNvPr id="29" name="Rectangle 28">
            <a:extLst>
              <a:ext uri="{FF2B5EF4-FFF2-40B4-BE49-F238E27FC236}">
                <a16:creationId xmlns:a16="http://schemas.microsoft.com/office/drawing/2014/main" id="{5D952D86-3D0D-6C41-AF8F-0704F02587ED}"/>
              </a:ext>
            </a:extLst>
          </p:cNvPr>
          <p:cNvSpPr/>
          <p:nvPr/>
        </p:nvSpPr>
        <p:spPr bwMode="auto">
          <a:xfrm>
            <a:off x="6194981" y="1428304"/>
            <a:ext cx="5595634" cy="495299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sp>
        <p:nvSpPr>
          <p:cNvPr id="30" name="Rectangle 29">
            <a:extLst>
              <a:ext uri="{FF2B5EF4-FFF2-40B4-BE49-F238E27FC236}">
                <a16:creationId xmlns:a16="http://schemas.microsoft.com/office/drawing/2014/main" id="{73CD84E8-3B0B-4A49-B0C7-C97E91D10AC8}"/>
              </a:ext>
            </a:extLst>
          </p:cNvPr>
          <p:cNvSpPr/>
          <p:nvPr/>
        </p:nvSpPr>
        <p:spPr bwMode="auto">
          <a:xfrm>
            <a:off x="6208203" y="1047304"/>
            <a:ext cx="4978909" cy="457202"/>
          </a:xfrm>
          <a:prstGeom prst="rect">
            <a:avLst/>
          </a:prstGeom>
          <a:gradFill>
            <a:gsLst>
              <a:gs pos="10000">
                <a:schemeClr val="tx2">
                  <a:lumMod val="91000"/>
                  <a:lumOff val="9000"/>
                </a:schemeClr>
              </a:gs>
              <a:gs pos="100000">
                <a:schemeClr val="tx2">
                  <a:lumMod val="69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4">
            <a:extLst>
              <a:ext uri="{FF2B5EF4-FFF2-40B4-BE49-F238E27FC236}">
                <a16:creationId xmlns:a16="http://schemas.microsoft.com/office/drawing/2014/main" id="{744D0BC2-A914-054B-A89C-A5D2B407853F}"/>
              </a:ext>
            </a:extLst>
          </p:cNvPr>
          <p:cNvSpPr txBox="1">
            <a:spLocks/>
          </p:cNvSpPr>
          <p:nvPr/>
        </p:nvSpPr>
        <p:spPr>
          <a:xfrm>
            <a:off x="6261365" y="1085403"/>
            <a:ext cx="2989473" cy="380999"/>
          </a:xfrm>
          <a:prstGeom prst="rect">
            <a:avLst/>
          </a:prstGeom>
        </p:spPr>
        <p:txBody>
          <a:bodyPr anchor="ctr"/>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7150" indent="0">
              <a:buNone/>
            </a:pPr>
            <a:r>
              <a:rPr lang="en-US" sz="2000" b="1" dirty="0">
                <a:solidFill>
                  <a:schemeClr val="bg1"/>
                </a:solidFill>
                <a:latin typeface="+mn-lt"/>
              </a:rPr>
              <a:t>Limitations </a:t>
            </a:r>
          </a:p>
        </p:txBody>
      </p:sp>
      <p:sp>
        <p:nvSpPr>
          <p:cNvPr id="41" name="Content Placeholder 4">
            <a:extLst>
              <a:ext uri="{FF2B5EF4-FFF2-40B4-BE49-F238E27FC236}">
                <a16:creationId xmlns:a16="http://schemas.microsoft.com/office/drawing/2014/main" id="{DD7136A7-771D-8C4D-B989-1593B2073295}"/>
              </a:ext>
            </a:extLst>
          </p:cNvPr>
          <p:cNvSpPr txBox="1">
            <a:spLocks/>
          </p:cNvSpPr>
          <p:nvPr/>
        </p:nvSpPr>
        <p:spPr>
          <a:xfrm>
            <a:off x="6323857" y="1711021"/>
            <a:ext cx="5395224" cy="4281566"/>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rgbClr val="0033CC"/>
              </a:buClr>
            </a:pPr>
            <a:r>
              <a:rPr lang="en-US" sz="2000" b="1" dirty="0">
                <a:cs typeface="Calibri" panose="020F0502020204030204" pitchFamily="34" charset="0"/>
              </a:rPr>
              <a:t>XR’s full potential not leveraged: </a:t>
            </a:r>
            <a:br>
              <a:rPr lang="en-US" sz="2000" dirty="0">
                <a:cs typeface="Calibri" panose="020F0502020204030204" pitchFamily="34" charset="0"/>
              </a:rPr>
            </a:br>
            <a:r>
              <a:rPr lang="en-US" sz="2000" dirty="0">
                <a:cs typeface="Calibri" panose="020F0502020204030204" pitchFamily="34" charset="0"/>
              </a:rPr>
              <a:t>XR T&amp;E design often neglects the interdisciplinary literature relevant to XR that could provide evidence-informed design options.</a:t>
            </a:r>
          </a:p>
          <a:p>
            <a:pPr>
              <a:buClr>
                <a:srgbClr val="0033CC"/>
              </a:buClr>
            </a:pPr>
            <a:r>
              <a:rPr lang="en-US" sz="2000" b="1" dirty="0">
                <a:cs typeface="Calibri" panose="020F0502020204030204" pitchFamily="34" charset="0"/>
              </a:rPr>
              <a:t>One-off XR modules not scalable: </a:t>
            </a:r>
            <a:br>
              <a:rPr lang="en-US" sz="2000" dirty="0">
                <a:cs typeface="Calibri" panose="020F0502020204030204" pitchFamily="34" charset="0"/>
              </a:rPr>
            </a:br>
            <a:r>
              <a:rPr lang="en-US" sz="2000" dirty="0">
                <a:cs typeface="Calibri" panose="020F0502020204030204" pitchFamily="34" charset="0"/>
              </a:rPr>
              <a:t>They are expensive and slow to develop and adapt, so offer no potential gains in efficiency through re-use.</a:t>
            </a:r>
          </a:p>
          <a:p>
            <a:pPr>
              <a:buClr>
                <a:srgbClr val="0033CC"/>
              </a:buClr>
            </a:pPr>
            <a:r>
              <a:rPr lang="en-US" sz="2000" b="1" dirty="0">
                <a:cs typeface="Calibri" panose="020F0502020204030204" pitchFamily="34" charset="0"/>
              </a:rPr>
              <a:t>Limited instructor monitoring of XR:</a:t>
            </a:r>
            <a:br>
              <a:rPr lang="en-US" sz="2000" b="1" dirty="0">
                <a:cs typeface="Calibri" panose="020F0502020204030204" pitchFamily="34" charset="0"/>
              </a:rPr>
            </a:br>
            <a:r>
              <a:rPr lang="en-US" sz="2000" dirty="0">
                <a:cs typeface="Calibri" panose="020F0502020204030204" pitchFamily="34" charset="0"/>
              </a:rPr>
              <a:t>No solution exists for instructors to monitor </a:t>
            </a:r>
            <a:r>
              <a:rPr lang="en-US" sz="2000" i="1" dirty="0">
                <a:cs typeface="Calibri" panose="020F0502020204030204" pitchFamily="34" charset="0"/>
              </a:rPr>
              <a:t>multiple</a:t>
            </a:r>
            <a:r>
              <a:rPr lang="en-US" sz="2000" dirty="0">
                <a:cs typeface="Calibri" panose="020F0502020204030204" pitchFamily="34" charset="0"/>
              </a:rPr>
              <a:t> students' performance in real-time on XR modules in the class to select XR or in-person adaptations..</a:t>
            </a:r>
          </a:p>
          <a:p>
            <a:pPr>
              <a:buClr>
                <a:schemeClr val="accent2"/>
              </a:buClr>
            </a:pPr>
            <a:endParaRPr lang="en-US" sz="2000" dirty="0">
              <a:cs typeface="Calibri" panose="020F0502020204030204" pitchFamily="34" charset="0"/>
            </a:endParaRPr>
          </a:p>
        </p:txBody>
      </p:sp>
      <p:sp>
        <p:nvSpPr>
          <p:cNvPr id="42" name="Content Placeholder 4">
            <a:extLst>
              <a:ext uri="{FF2B5EF4-FFF2-40B4-BE49-F238E27FC236}">
                <a16:creationId xmlns:a16="http://schemas.microsoft.com/office/drawing/2014/main" id="{19F64720-FEA1-2240-A729-7B64E2CFD18A}"/>
              </a:ext>
            </a:extLst>
          </p:cNvPr>
          <p:cNvSpPr txBox="1">
            <a:spLocks/>
          </p:cNvSpPr>
          <p:nvPr/>
        </p:nvSpPr>
        <p:spPr>
          <a:xfrm>
            <a:off x="401385" y="1711021"/>
            <a:ext cx="5411673" cy="4281566"/>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kern="1200" baseline="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kern="1200" baseline="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kern="1200" baseline="0">
                <a:solidFill>
                  <a:schemeClr val="tx1"/>
                </a:solidFill>
                <a:latin typeface="Calibri" pitchFamily="34" charset="0"/>
              </a:defRPr>
            </a:lvl4pPr>
            <a:lvl5pPr marL="2057400" indent="-228600" algn="l" rtl="0" eaLnBrk="1" fontAlgn="base" hangingPunct="1">
              <a:spcBef>
                <a:spcPct val="20000"/>
              </a:spcBef>
              <a:spcAft>
                <a:spcPct val="0"/>
              </a:spcAft>
              <a:buChar char="»"/>
              <a:defRPr sz="2000" kern="1200" baseline="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chemeClr val="accent2">
                  <a:lumMod val="50000"/>
                </a:schemeClr>
              </a:buClr>
            </a:pPr>
            <a:r>
              <a:rPr lang="en-US" sz="2000" dirty="0">
                <a:cs typeface="Calibri" panose="020F0502020204030204" pitchFamily="34" charset="0"/>
              </a:rPr>
              <a:t>Development of XR for training and education (</a:t>
            </a:r>
            <a:r>
              <a:rPr lang="en-US" sz="2000" dirty="0" err="1">
                <a:cs typeface="Calibri" panose="020F0502020204030204" pitchFamily="34" charset="0"/>
              </a:rPr>
              <a:t>T&amp;E</a:t>
            </a:r>
            <a:r>
              <a:rPr lang="en-US" sz="2000" dirty="0">
                <a:cs typeface="Calibri" panose="020F0502020204030204" pitchFamily="34" charset="0"/>
              </a:rPr>
              <a:t>) draws heavily on the computer-based training literature.</a:t>
            </a:r>
          </a:p>
          <a:p>
            <a:pPr>
              <a:buClr>
                <a:schemeClr val="accent2">
                  <a:lumMod val="50000"/>
                </a:schemeClr>
              </a:buClr>
            </a:pPr>
            <a:endParaRPr lang="en-US" sz="2000" dirty="0">
              <a:cs typeface="Calibri" panose="020F0502020204030204" pitchFamily="34" charset="0"/>
            </a:endParaRPr>
          </a:p>
          <a:p>
            <a:pPr>
              <a:buClr>
                <a:schemeClr val="accent2">
                  <a:lumMod val="50000"/>
                </a:schemeClr>
              </a:buClr>
            </a:pPr>
            <a:r>
              <a:rPr lang="en-US" sz="2000" dirty="0">
                <a:cs typeface="Calibri" panose="020F0502020204030204" pitchFamily="34" charset="0"/>
              </a:rPr>
              <a:t>XR T&amp;E is typically developed as one-off modules or courses.</a:t>
            </a:r>
          </a:p>
          <a:p>
            <a:pPr>
              <a:buClr>
                <a:schemeClr val="accent2">
                  <a:lumMod val="50000"/>
                </a:schemeClr>
              </a:buClr>
            </a:pPr>
            <a:endParaRPr lang="en-US" sz="2000" dirty="0">
              <a:cs typeface="Calibri" panose="020F0502020204030204" pitchFamily="34" charset="0"/>
            </a:endParaRPr>
          </a:p>
          <a:p>
            <a:pPr>
              <a:buClr>
                <a:schemeClr val="accent2">
                  <a:lumMod val="50000"/>
                </a:schemeClr>
              </a:buClr>
            </a:pPr>
            <a:r>
              <a:rPr lang="en-US" sz="2000" dirty="0">
                <a:cs typeface="Calibri" panose="020F0502020204030204" pitchFamily="34" charset="0"/>
              </a:rPr>
              <a:t>XR T&amp;E is generally as effective as conventional T&amp;E methods for transfer and shows positive impacts on learning gains, self-efficacy, and engagement</a:t>
            </a:r>
            <a:r>
              <a:rPr lang="en-US" sz="2000" baseline="30000" dirty="0">
                <a:cs typeface="Calibri" panose="020F0502020204030204" pitchFamily="34" charset="0"/>
              </a:rPr>
              <a:t>1</a:t>
            </a:r>
            <a:r>
              <a:rPr lang="en-US" sz="2000" dirty="0">
                <a:cs typeface="Calibri" panose="020F0502020204030204" pitchFamily="34" charset="0"/>
              </a:rPr>
              <a:t>.</a:t>
            </a:r>
          </a:p>
          <a:p>
            <a:pPr marL="0" indent="0">
              <a:buClr>
                <a:schemeClr val="accent2">
                  <a:lumMod val="50000"/>
                </a:schemeClr>
              </a:buClr>
              <a:buNone/>
            </a:pPr>
            <a:endParaRPr lang="en-US" sz="2000" dirty="0">
              <a:cs typeface="Calibri" panose="020F0502020204030204" pitchFamily="34" charset="0"/>
            </a:endParaRPr>
          </a:p>
        </p:txBody>
      </p:sp>
      <p:grpSp>
        <p:nvGrpSpPr>
          <p:cNvPr id="52" name="Group 51">
            <a:extLst>
              <a:ext uri="{FF2B5EF4-FFF2-40B4-BE49-F238E27FC236}">
                <a16:creationId xmlns:a16="http://schemas.microsoft.com/office/drawing/2014/main" id="{535F7918-E2D8-894F-8C89-6AE4AAE3F00E}"/>
              </a:ext>
            </a:extLst>
          </p:cNvPr>
          <p:cNvGrpSpPr/>
          <p:nvPr/>
        </p:nvGrpSpPr>
        <p:grpSpPr>
          <a:xfrm>
            <a:off x="5364042" y="898110"/>
            <a:ext cx="760018" cy="760018"/>
            <a:chOff x="1180465" y="2117090"/>
            <a:chExt cx="538480" cy="538480"/>
          </a:xfrm>
        </p:grpSpPr>
        <p:sp>
          <p:nvSpPr>
            <p:cNvPr id="53" name="Oval 52">
              <a:extLst>
                <a:ext uri="{FF2B5EF4-FFF2-40B4-BE49-F238E27FC236}">
                  <a16:creationId xmlns:a16="http://schemas.microsoft.com/office/drawing/2014/main" id="{0A69EBBE-2395-BE4B-A1DA-561DC9B6E5B3}"/>
                </a:ext>
              </a:extLst>
            </p:cNvPr>
            <p:cNvSpPr/>
            <p:nvPr/>
          </p:nvSpPr>
          <p:spPr bwMode="auto">
            <a:xfrm>
              <a:off x="1180465" y="2117090"/>
              <a:ext cx="538480" cy="53848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54" name="Group 53">
              <a:extLst>
                <a:ext uri="{FF2B5EF4-FFF2-40B4-BE49-F238E27FC236}">
                  <a16:creationId xmlns:a16="http://schemas.microsoft.com/office/drawing/2014/main" id="{187F80AE-0806-A144-9565-57EC825215AD}"/>
                </a:ext>
              </a:extLst>
            </p:cNvPr>
            <p:cNvGrpSpPr/>
            <p:nvPr/>
          </p:nvGrpSpPr>
          <p:grpSpPr>
            <a:xfrm>
              <a:off x="1218569" y="2154541"/>
              <a:ext cx="462272" cy="463578"/>
              <a:chOff x="3932722" y="1915816"/>
              <a:chExt cx="762123" cy="764278"/>
            </a:xfrm>
          </p:grpSpPr>
          <p:sp>
            <p:nvSpPr>
              <p:cNvPr id="55" name="Freeform 37">
                <a:extLst>
                  <a:ext uri="{FF2B5EF4-FFF2-40B4-BE49-F238E27FC236}">
                    <a16:creationId xmlns:a16="http://schemas.microsoft.com/office/drawing/2014/main" id="{A1B53D73-EA80-0E40-B254-289984A62D39}"/>
                  </a:ext>
                </a:extLst>
              </p:cNvPr>
              <p:cNvSpPr>
                <a:spLocks noEditPoints="1"/>
              </p:cNvSpPr>
              <p:nvPr/>
            </p:nvSpPr>
            <p:spPr bwMode="auto">
              <a:xfrm>
                <a:off x="3932722" y="1915816"/>
                <a:ext cx="762123" cy="764278"/>
              </a:xfrm>
              <a:custGeom>
                <a:avLst/>
                <a:gdLst>
                  <a:gd name="T0" fmla="*/ 225 w 449"/>
                  <a:gd name="T1" fmla="*/ 0 h 450"/>
                  <a:gd name="T2" fmla="*/ 0 w 449"/>
                  <a:gd name="T3" fmla="*/ 225 h 450"/>
                  <a:gd name="T4" fmla="*/ 225 w 449"/>
                  <a:gd name="T5" fmla="*/ 450 h 450"/>
                  <a:gd name="T6" fmla="*/ 449 w 449"/>
                  <a:gd name="T7" fmla="*/ 225 h 450"/>
                  <a:gd name="T8" fmla="*/ 225 w 449"/>
                  <a:gd name="T9" fmla="*/ 0 h 450"/>
                  <a:gd name="T10" fmla="*/ 225 w 449"/>
                  <a:gd name="T11" fmla="*/ 415 h 450"/>
                  <a:gd name="T12" fmla="*/ 35 w 449"/>
                  <a:gd name="T13" fmla="*/ 225 h 450"/>
                  <a:gd name="T14" fmla="*/ 225 w 449"/>
                  <a:gd name="T15" fmla="*/ 35 h 450"/>
                  <a:gd name="T16" fmla="*/ 414 w 449"/>
                  <a:gd name="T17" fmla="*/ 225 h 450"/>
                  <a:gd name="T18" fmla="*/ 225 w 449"/>
                  <a:gd name="T19" fmla="*/ 41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50">
                    <a:moveTo>
                      <a:pt x="225" y="0"/>
                    </a:moveTo>
                    <a:cubicBezTo>
                      <a:pt x="100" y="0"/>
                      <a:pt x="0" y="101"/>
                      <a:pt x="0" y="225"/>
                    </a:cubicBezTo>
                    <a:cubicBezTo>
                      <a:pt x="0" y="349"/>
                      <a:pt x="100" y="450"/>
                      <a:pt x="225" y="450"/>
                    </a:cubicBezTo>
                    <a:cubicBezTo>
                      <a:pt x="349" y="450"/>
                      <a:pt x="449" y="349"/>
                      <a:pt x="449" y="225"/>
                    </a:cubicBezTo>
                    <a:cubicBezTo>
                      <a:pt x="449" y="101"/>
                      <a:pt x="349" y="0"/>
                      <a:pt x="225" y="0"/>
                    </a:cubicBezTo>
                    <a:close/>
                    <a:moveTo>
                      <a:pt x="225" y="415"/>
                    </a:moveTo>
                    <a:cubicBezTo>
                      <a:pt x="120" y="415"/>
                      <a:pt x="35" y="330"/>
                      <a:pt x="35" y="225"/>
                    </a:cubicBezTo>
                    <a:cubicBezTo>
                      <a:pt x="35" y="120"/>
                      <a:pt x="120" y="35"/>
                      <a:pt x="225" y="35"/>
                    </a:cubicBezTo>
                    <a:cubicBezTo>
                      <a:pt x="329" y="35"/>
                      <a:pt x="414" y="120"/>
                      <a:pt x="414" y="225"/>
                    </a:cubicBezTo>
                    <a:cubicBezTo>
                      <a:pt x="414" y="330"/>
                      <a:pt x="329" y="415"/>
                      <a:pt x="225" y="415"/>
                    </a:cubicBezTo>
                    <a:close/>
                  </a:path>
                </a:pathLst>
              </a:custGeom>
              <a:solidFill>
                <a:srgbClr val="D6AD6A"/>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38">
                <a:extLst>
                  <a:ext uri="{FF2B5EF4-FFF2-40B4-BE49-F238E27FC236}">
                    <a16:creationId xmlns:a16="http://schemas.microsoft.com/office/drawing/2014/main" id="{12568EEC-1AC7-7242-9E14-4DFFA5A6DC3F}"/>
                  </a:ext>
                </a:extLst>
              </p:cNvPr>
              <p:cNvSpPr>
                <a:spLocks noChangeArrowheads="1"/>
              </p:cNvSpPr>
              <p:nvPr/>
            </p:nvSpPr>
            <p:spPr bwMode="auto">
              <a:xfrm>
                <a:off x="4031130" y="2015660"/>
                <a:ext cx="565307" cy="566026"/>
              </a:xfrm>
              <a:prstGeom prst="ellipse">
                <a:avLst/>
              </a:prstGeom>
              <a:gradFill flip="none" rotWithShape="1">
                <a:gsLst>
                  <a:gs pos="10000">
                    <a:srgbClr val="D6AD6A"/>
                  </a:gs>
                  <a:gs pos="100000">
                    <a:srgbClr val="C6A662"/>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46" name="Picture 45">
            <a:extLst>
              <a:ext uri="{FF2B5EF4-FFF2-40B4-BE49-F238E27FC236}">
                <a16:creationId xmlns:a16="http://schemas.microsoft.com/office/drawing/2014/main" id="{0E761B58-B500-284D-A36C-E46631B5C94E}"/>
              </a:ext>
            </a:extLst>
          </p:cNvPr>
          <p:cNvPicPr>
            <a:picLocks noChangeAspect="1"/>
          </p:cNvPicPr>
          <p:nvPr/>
        </p:nvPicPr>
        <p:blipFill>
          <a:blip r:embed="rId3"/>
          <a:stretch>
            <a:fillRect/>
          </a:stretch>
        </p:blipFill>
        <p:spPr>
          <a:xfrm>
            <a:off x="5622642" y="1153799"/>
            <a:ext cx="233428" cy="229259"/>
          </a:xfrm>
          <a:prstGeom prst="rect">
            <a:avLst/>
          </a:prstGeom>
        </p:spPr>
      </p:pic>
      <p:grpSp>
        <p:nvGrpSpPr>
          <p:cNvPr id="58" name="Group 57">
            <a:extLst>
              <a:ext uri="{FF2B5EF4-FFF2-40B4-BE49-F238E27FC236}">
                <a16:creationId xmlns:a16="http://schemas.microsoft.com/office/drawing/2014/main" id="{D08986DC-152C-094C-B7D6-718EEBBBFD38}"/>
              </a:ext>
            </a:extLst>
          </p:cNvPr>
          <p:cNvGrpSpPr/>
          <p:nvPr/>
        </p:nvGrpSpPr>
        <p:grpSpPr>
          <a:xfrm>
            <a:off x="11097090" y="907140"/>
            <a:ext cx="760018" cy="760018"/>
            <a:chOff x="1180465" y="2117090"/>
            <a:chExt cx="538480" cy="538480"/>
          </a:xfrm>
        </p:grpSpPr>
        <p:sp>
          <p:nvSpPr>
            <p:cNvPr id="59" name="Oval 58">
              <a:extLst>
                <a:ext uri="{FF2B5EF4-FFF2-40B4-BE49-F238E27FC236}">
                  <a16:creationId xmlns:a16="http://schemas.microsoft.com/office/drawing/2014/main" id="{1A9E35D9-B8B4-044E-BB10-1AC1152CA170}"/>
                </a:ext>
              </a:extLst>
            </p:cNvPr>
            <p:cNvSpPr/>
            <p:nvPr/>
          </p:nvSpPr>
          <p:spPr bwMode="auto">
            <a:xfrm>
              <a:off x="1180465" y="2117090"/>
              <a:ext cx="538480" cy="53848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600" b="1">
                <a:solidFill>
                  <a:srgbClr val="003399"/>
                </a:solidFill>
                <a:latin typeface="Arial" charset="0"/>
              </a:endParaRPr>
            </a:p>
          </p:txBody>
        </p:sp>
        <p:grpSp>
          <p:nvGrpSpPr>
            <p:cNvPr id="60" name="Group 59">
              <a:extLst>
                <a:ext uri="{FF2B5EF4-FFF2-40B4-BE49-F238E27FC236}">
                  <a16:creationId xmlns:a16="http://schemas.microsoft.com/office/drawing/2014/main" id="{D8113552-9088-9E49-92DE-CE4B0AC675C0}"/>
                </a:ext>
              </a:extLst>
            </p:cNvPr>
            <p:cNvGrpSpPr/>
            <p:nvPr/>
          </p:nvGrpSpPr>
          <p:grpSpPr>
            <a:xfrm>
              <a:off x="1218569" y="2154541"/>
              <a:ext cx="462272" cy="463578"/>
              <a:chOff x="3932722" y="1915816"/>
              <a:chExt cx="762123" cy="764278"/>
            </a:xfrm>
          </p:grpSpPr>
          <p:sp>
            <p:nvSpPr>
              <p:cNvPr id="61" name="Freeform 37">
                <a:extLst>
                  <a:ext uri="{FF2B5EF4-FFF2-40B4-BE49-F238E27FC236}">
                    <a16:creationId xmlns:a16="http://schemas.microsoft.com/office/drawing/2014/main" id="{20F8EE02-EEAE-EB40-80DA-0D970C8C0918}"/>
                  </a:ext>
                </a:extLst>
              </p:cNvPr>
              <p:cNvSpPr>
                <a:spLocks noEditPoints="1"/>
              </p:cNvSpPr>
              <p:nvPr/>
            </p:nvSpPr>
            <p:spPr bwMode="auto">
              <a:xfrm>
                <a:off x="3932722" y="1915816"/>
                <a:ext cx="762123" cy="764278"/>
              </a:xfrm>
              <a:custGeom>
                <a:avLst/>
                <a:gdLst>
                  <a:gd name="T0" fmla="*/ 225 w 449"/>
                  <a:gd name="T1" fmla="*/ 0 h 450"/>
                  <a:gd name="T2" fmla="*/ 0 w 449"/>
                  <a:gd name="T3" fmla="*/ 225 h 450"/>
                  <a:gd name="T4" fmla="*/ 225 w 449"/>
                  <a:gd name="T5" fmla="*/ 450 h 450"/>
                  <a:gd name="T6" fmla="*/ 449 w 449"/>
                  <a:gd name="T7" fmla="*/ 225 h 450"/>
                  <a:gd name="T8" fmla="*/ 225 w 449"/>
                  <a:gd name="T9" fmla="*/ 0 h 450"/>
                  <a:gd name="T10" fmla="*/ 225 w 449"/>
                  <a:gd name="T11" fmla="*/ 415 h 450"/>
                  <a:gd name="T12" fmla="*/ 35 w 449"/>
                  <a:gd name="T13" fmla="*/ 225 h 450"/>
                  <a:gd name="T14" fmla="*/ 225 w 449"/>
                  <a:gd name="T15" fmla="*/ 35 h 450"/>
                  <a:gd name="T16" fmla="*/ 414 w 449"/>
                  <a:gd name="T17" fmla="*/ 225 h 450"/>
                  <a:gd name="T18" fmla="*/ 225 w 449"/>
                  <a:gd name="T19" fmla="*/ 41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450">
                    <a:moveTo>
                      <a:pt x="225" y="0"/>
                    </a:moveTo>
                    <a:cubicBezTo>
                      <a:pt x="100" y="0"/>
                      <a:pt x="0" y="101"/>
                      <a:pt x="0" y="225"/>
                    </a:cubicBezTo>
                    <a:cubicBezTo>
                      <a:pt x="0" y="349"/>
                      <a:pt x="100" y="450"/>
                      <a:pt x="225" y="450"/>
                    </a:cubicBezTo>
                    <a:cubicBezTo>
                      <a:pt x="349" y="450"/>
                      <a:pt x="449" y="349"/>
                      <a:pt x="449" y="225"/>
                    </a:cubicBezTo>
                    <a:cubicBezTo>
                      <a:pt x="449" y="101"/>
                      <a:pt x="349" y="0"/>
                      <a:pt x="225" y="0"/>
                    </a:cubicBezTo>
                    <a:close/>
                    <a:moveTo>
                      <a:pt x="225" y="415"/>
                    </a:moveTo>
                    <a:cubicBezTo>
                      <a:pt x="120" y="415"/>
                      <a:pt x="35" y="330"/>
                      <a:pt x="35" y="225"/>
                    </a:cubicBezTo>
                    <a:cubicBezTo>
                      <a:pt x="35" y="120"/>
                      <a:pt x="120" y="35"/>
                      <a:pt x="225" y="35"/>
                    </a:cubicBezTo>
                    <a:cubicBezTo>
                      <a:pt x="329" y="35"/>
                      <a:pt x="414" y="120"/>
                      <a:pt x="414" y="225"/>
                    </a:cubicBezTo>
                    <a:cubicBezTo>
                      <a:pt x="414" y="330"/>
                      <a:pt x="329" y="415"/>
                      <a:pt x="225" y="4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Oval 38">
                <a:extLst>
                  <a:ext uri="{FF2B5EF4-FFF2-40B4-BE49-F238E27FC236}">
                    <a16:creationId xmlns:a16="http://schemas.microsoft.com/office/drawing/2014/main" id="{48293128-7B2E-FC4E-B8B1-29D3391B193E}"/>
                  </a:ext>
                </a:extLst>
              </p:cNvPr>
              <p:cNvSpPr>
                <a:spLocks noChangeArrowheads="1"/>
              </p:cNvSpPr>
              <p:nvPr/>
            </p:nvSpPr>
            <p:spPr bwMode="auto">
              <a:xfrm>
                <a:off x="4031130" y="2015660"/>
                <a:ext cx="565307" cy="566026"/>
              </a:xfrm>
              <a:prstGeom prst="ellipse">
                <a:avLst/>
              </a:prstGeom>
              <a:gradFill flip="none" rotWithShape="1">
                <a:gsLst>
                  <a:gs pos="10000">
                    <a:schemeClr val="tx2"/>
                  </a:gs>
                  <a:gs pos="100000">
                    <a:schemeClr val="tx2">
                      <a:lumMod val="75000"/>
                    </a:schemeClr>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48" name="Picture 47">
            <a:extLst>
              <a:ext uri="{FF2B5EF4-FFF2-40B4-BE49-F238E27FC236}">
                <a16:creationId xmlns:a16="http://schemas.microsoft.com/office/drawing/2014/main" id="{02CD3C3C-9C9E-1B46-8B34-4AD91967C27C}"/>
              </a:ext>
            </a:extLst>
          </p:cNvPr>
          <p:cNvPicPr>
            <a:picLocks noChangeAspect="1"/>
          </p:cNvPicPr>
          <p:nvPr/>
        </p:nvPicPr>
        <p:blipFill>
          <a:blip r:embed="rId4"/>
          <a:stretch>
            <a:fillRect/>
          </a:stretch>
        </p:blipFill>
        <p:spPr>
          <a:xfrm>
            <a:off x="11327046" y="1121678"/>
            <a:ext cx="300106" cy="296696"/>
          </a:xfrm>
          <a:prstGeom prst="rect">
            <a:avLst/>
          </a:prstGeom>
        </p:spPr>
      </p:pic>
      <p:sp>
        <p:nvSpPr>
          <p:cNvPr id="3" name="Title 1">
            <a:extLst>
              <a:ext uri="{FF2B5EF4-FFF2-40B4-BE49-F238E27FC236}">
                <a16:creationId xmlns:a16="http://schemas.microsoft.com/office/drawing/2014/main" id="{94DF1FF5-6BC2-51FA-FFB6-C8B83BB1A04C}"/>
              </a:ext>
            </a:extLst>
          </p:cNvPr>
          <p:cNvSpPr txBox="1">
            <a:spLocks/>
          </p:cNvSpPr>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a:t>Current Approach and Limitations</a:t>
            </a:r>
            <a:endParaRPr lang="en-US" kern="0" dirty="0"/>
          </a:p>
        </p:txBody>
      </p:sp>
      <p:sp>
        <p:nvSpPr>
          <p:cNvPr id="2" name="TextBox 1">
            <a:extLst>
              <a:ext uri="{FF2B5EF4-FFF2-40B4-BE49-F238E27FC236}">
                <a16:creationId xmlns:a16="http://schemas.microsoft.com/office/drawing/2014/main" id="{70CB3D8D-ACDD-6E39-AB82-E4B9497A2D8A}"/>
              </a:ext>
            </a:extLst>
          </p:cNvPr>
          <p:cNvSpPr txBox="1"/>
          <p:nvPr/>
        </p:nvSpPr>
        <p:spPr>
          <a:xfrm>
            <a:off x="4211352" y="6451237"/>
            <a:ext cx="4324697" cy="246221"/>
          </a:xfrm>
          <a:prstGeom prst="rect">
            <a:avLst/>
          </a:prstGeom>
          <a:noFill/>
        </p:spPr>
        <p:txBody>
          <a:bodyPr wrap="square" rtlCol="0">
            <a:spAutoFit/>
          </a:bodyPr>
          <a:lstStyle/>
          <a:p>
            <a:r>
              <a:rPr lang="en-US" sz="1000" i="1" dirty="0"/>
              <a:t>Notes.</a:t>
            </a:r>
            <a:r>
              <a:rPr lang="en-US" sz="1000" dirty="0"/>
              <a:t> </a:t>
            </a:r>
            <a:r>
              <a:rPr lang="en-US" sz="1000" baseline="30000" dirty="0"/>
              <a:t>1 </a:t>
            </a:r>
            <a:r>
              <a:rPr lang="en-US" sz="1000" dirty="0"/>
              <a:t>Kaplan et al., 2021; Radianti et al., 2020; Hamilton et al., 2021</a:t>
            </a:r>
          </a:p>
        </p:txBody>
      </p:sp>
    </p:spTree>
    <p:extLst>
      <p:ext uri="{BB962C8B-B14F-4D97-AF65-F5344CB8AC3E}">
        <p14:creationId xmlns:p14="http://schemas.microsoft.com/office/powerpoint/2010/main" val="375407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able 21">
            <a:extLst>
              <a:ext uri="{FF2B5EF4-FFF2-40B4-BE49-F238E27FC236}">
                <a16:creationId xmlns:a16="http://schemas.microsoft.com/office/drawing/2014/main" id="{1841EE79-EE86-244B-B4E9-48AB9CE86B4B}"/>
              </a:ext>
            </a:extLst>
          </p:cNvPr>
          <p:cNvGraphicFramePr>
            <a:graphicFrameLocks noGrp="1"/>
          </p:cNvGraphicFramePr>
          <p:nvPr>
            <p:extLst>
              <p:ext uri="{D42A27DB-BD31-4B8C-83A1-F6EECF244321}">
                <p14:modId xmlns:p14="http://schemas.microsoft.com/office/powerpoint/2010/main" val="3780537076"/>
              </p:ext>
            </p:extLst>
          </p:nvPr>
        </p:nvGraphicFramePr>
        <p:xfrm>
          <a:off x="354842" y="917347"/>
          <a:ext cx="11423177" cy="5268819"/>
        </p:xfrm>
        <a:graphic>
          <a:graphicData uri="http://schemas.openxmlformats.org/drawingml/2006/table">
            <a:tbl>
              <a:tblPr firstRow="1" bandRow="1">
                <a:tableStyleId>{F2DE63D5-997A-4646-A377-4702673A728D}</a:tableStyleId>
              </a:tblPr>
              <a:tblGrid>
                <a:gridCol w="3343701">
                  <a:extLst>
                    <a:ext uri="{9D8B030D-6E8A-4147-A177-3AD203B41FA5}">
                      <a16:colId xmlns:a16="http://schemas.microsoft.com/office/drawing/2014/main" val="703659040"/>
                    </a:ext>
                  </a:extLst>
                </a:gridCol>
                <a:gridCol w="3614052">
                  <a:extLst>
                    <a:ext uri="{9D8B030D-6E8A-4147-A177-3AD203B41FA5}">
                      <a16:colId xmlns:a16="http://schemas.microsoft.com/office/drawing/2014/main" val="561495646"/>
                    </a:ext>
                  </a:extLst>
                </a:gridCol>
                <a:gridCol w="4465424">
                  <a:extLst>
                    <a:ext uri="{9D8B030D-6E8A-4147-A177-3AD203B41FA5}">
                      <a16:colId xmlns:a16="http://schemas.microsoft.com/office/drawing/2014/main" val="18537886"/>
                    </a:ext>
                  </a:extLst>
                </a:gridCol>
              </a:tblGrid>
              <a:tr h="310430">
                <a:tc>
                  <a:txBody>
                    <a:bodyPr/>
                    <a:lstStyle/>
                    <a:p>
                      <a:pPr marL="0" marR="0" lvl="0" indent="0" algn="l" defTabSz="274313" rtl="0" eaLnBrk="1" fontAlgn="auto" latinLnBrk="0" hangingPunct="1">
                        <a:lnSpc>
                          <a:spcPts val="840"/>
                        </a:lnSpc>
                        <a:spcBef>
                          <a:spcPts val="0"/>
                        </a:spcBef>
                        <a:spcAft>
                          <a:spcPts val="0"/>
                        </a:spcAft>
                        <a:buClrTx/>
                        <a:buSzTx/>
                        <a:buFont typeface="Arial" panose="020B0604020202020204" pitchFamily="34" charset="0"/>
                        <a:buNone/>
                        <a:tabLst/>
                        <a:defRPr/>
                      </a:pPr>
                      <a:r>
                        <a:rPr lang="en-US" sz="2400" b="1" dirty="0">
                          <a:solidFill>
                            <a:schemeClr val="bg1"/>
                          </a:solidFill>
                          <a:latin typeface="Calibri" panose="020F0502020204030204" pitchFamily="34" charset="0"/>
                          <a:cs typeface="Calibri" panose="020F0502020204030204" pitchFamily="34" charset="0"/>
                        </a:rPr>
                        <a:t>Framework Elements</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274313" rtl="0" eaLnBrk="1" fontAlgn="auto" latinLnBrk="0" hangingPunct="1">
                        <a:lnSpc>
                          <a:spcPts val="840"/>
                        </a:lnSpc>
                        <a:spcBef>
                          <a:spcPts val="0"/>
                        </a:spcBef>
                        <a:spcAft>
                          <a:spcPts val="0"/>
                        </a:spcAft>
                        <a:buClrTx/>
                        <a:buSzTx/>
                        <a:buFont typeface="Arial" panose="020B0604020202020204" pitchFamily="34" charset="0"/>
                        <a:buNone/>
                        <a:tabLst/>
                        <a:defRPr/>
                      </a:pPr>
                      <a:endParaRPr lang="en-US" sz="2400" b="1">
                        <a:solidFill>
                          <a:schemeClr val="bg1"/>
                        </a:solidFill>
                        <a:latin typeface="Calibri" panose="020F0502020204030204" pitchFamily="34" charset="0"/>
                        <a:cs typeface="Calibri" panose="020F0502020204030204" pitchFamily="34" charset="0"/>
                      </a:endParaRP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274313" rtl="0" eaLnBrk="1" fontAlgn="auto" latinLnBrk="0" hangingPunct="1">
                        <a:lnSpc>
                          <a:spcPts val="840"/>
                        </a:lnSpc>
                        <a:spcBef>
                          <a:spcPts val="0"/>
                        </a:spcBef>
                        <a:spcAft>
                          <a:spcPts val="0"/>
                        </a:spcAft>
                        <a:buClrTx/>
                        <a:buSzTx/>
                        <a:buFont typeface="Arial" panose="020B0604020202020204" pitchFamily="34" charset="0"/>
                        <a:buNone/>
                        <a:tabLst/>
                        <a:defRPr/>
                      </a:pPr>
                      <a:r>
                        <a:rPr lang="en-US" sz="2400" b="1" dirty="0">
                          <a:solidFill>
                            <a:schemeClr val="bg1"/>
                          </a:solidFill>
                          <a:latin typeface="Calibri" panose="020F0502020204030204" pitchFamily="34" charset="0"/>
                          <a:cs typeface="Calibri" panose="020F0502020204030204" pitchFamily="34" charset="0"/>
                        </a:rPr>
                        <a:t>What the Element Does</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30818276"/>
                  </a:ext>
                </a:extLst>
              </a:tr>
              <a:tr h="992337">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A. 4E Cognition</a:t>
                      </a:r>
                    </a:p>
                    <a:p>
                      <a:pPr marL="91440"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Embodied</a:t>
                      </a:r>
                    </a:p>
                    <a:p>
                      <a:pPr marL="91440"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Enactive</a:t>
                      </a: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91440" indent="-73152">
                        <a:lnSpc>
                          <a:spcPct val="100000"/>
                        </a:lnSpc>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marR="0" lvl="0" indent="-228600" algn="l" defTabSz="274320" rtl="0" eaLnBrk="1" fontAlgn="auto" latinLnBrk="0" hangingPunct="1">
                        <a:lnSpc>
                          <a:spcPct val="100000"/>
                        </a:lnSpc>
                        <a:spcBef>
                          <a:spcPts val="0"/>
                        </a:spcBef>
                        <a:spcAft>
                          <a:spcPts val="0"/>
                        </a:spcAft>
                        <a:buClr>
                          <a:schemeClr val="tx1"/>
                        </a:buClr>
                        <a:buSzPct val="100000"/>
                        <a:buFont typeface="+mj-lt"/>
                        <a:buAutoNum type="alphaUcPeriod"/>
                        <a:tabLst/>
                        <a:defRPr/>
                      </a:pPr>
                      <a:r>
                        <a:rPr lang="en-US" sz="2000" b="0" dirty="0">
                          <a:solidFill>
                            <a:schemeClr val="tx1"/>
                          </a:solidFill>
                          <a:latin typeface="Calibri" panose="020F0502020204030204" pitchFamily="34" charset="0"/>
                          <a:cs typeface="Calibri" panose="020F0502020204030204" pitchFamily="34" charset="0"/>
                        </a:rPr>
                        <a:t>Philosophical and cognitive theory to inform an adaptive XR framework</a:t>
                      </a:r>
                      <a:r>
                        <a:rPr lang="en-US" sz="2000" b="0" baseline="30000" dirty="0">
                          <a:solidFill>
                            <a:schemeClr val="tx1"/>
                          </a:solidFill>
                          <a:latin typeface="Calibri" panose="020F0502020204030204" pitchFamily="34" charset="0"/>
                          <a:cs typeface="Calibri" panose="020F0502020204030204" pitchFamily="34" charset="0"/>
                        </a:rPr>
                        <a:t>1</a:t>
                      </a:r>
                      <a:endParaRPr lang="en-US" sz="2000" b="0" dirty="0">
                        <a:solidFill>
                          <a:schemeClr val="tx1"/>
                        </a:solidFill>
                        <a:latin typeface="Calibri" panose="020F0502020204030204" pitchFamily="34" charset="0"/>
                        <a:cs typeface="Calibri" panose="020F0502020204030204" pitchFamily="34" charset="0"/>
                      </a:endParaRPr>
                    </a:p>
                  </a:txBody>
                  <a:tcPr marL="86677" marR="34671"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0983264"/>
                  </a:ext>
                </a:extLst>
              </a:tr>
              <a:tr h="935642">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B. XR Affordances</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Interactivity</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Presence</a:t>
                      </a: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2000" dirty="0">
                        <a:latin typeface="Calibri" panose="020F0502020204030204" pitchFamily="34" charset="0"/>
                        <a:ea typeface="Open Sans" panose="020B0606030504020204" pitchFamily="34" charset="0"/>
                        <a:cs typeface="Calibri" panose="020F0502020204030204" pitchFamily="34" charset="0"/>
                      </a:endParaRP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marR="0" lvl="0" indent="-228600" algn="l" defTabSz="274320" rtl="0" eaLnBrk="1" fontAlgn="auto" latinLnBrk="0" hangingPunct="1">
                        <a:lnSpc>
                          <a:spcPct val="100000"/>
                        </a:lnSpc>
                        <a:spcBef>
                          <a:spcPts val="0"/>
                        </a:spcBef>
                        <a:spcAft>
                          <a:spcPts val="0"/>
                        </a:spcAft>
                        <a:buClr>
                          <a:schemeClr val="tx1"/>
                        </a:buClr>
                        <a:buSzPct val="100000"/>
                        <a:buFont typeface="+mj-lt"/>
                        <a:buAutoNum type="alphaUcPeriod" startAt="2"/>
                        <a:tabLst/>
                        <a:defRPr/>
                      </a:pPr>
                      <a:r>
                        <a:rPr lang="en-US" sz="2000" b="0" dirty="0">
                          <a:solidFill>
                            <a:schemeClr val="tx1"/>
                          </a:solidFill>
                          <a:latin typeface="Calibri" panose="020F0502020204030204" pitchFamily="34" charset="0"/>
                          <a:cs typeface="Calibri" panose="020F0502020204030204" pitchFamily="34" charset="0"/>
                        </a:rPr>
                        <a:t>Framework to inform design of user-centered, effective XR instructional systems</a:t>
                      </a:r>
                      <a:r>
                        <a:rPr lang="en-US" sz="2000" b="0" baseline="30000" dirty="0">
                          <a:solidFill>
                            <a:schemeClr val="tx1"/>
                          </a:solidFill>
                          <a:latin typeface="Calibri" panose="020F0502020204030204" pitchFamily="34" charset="0"/>
                          <a:cs typeface="Calibri" panose="020F0502020204030204" pitchFamily="34" charset="0"/>
                        </a:rPr>
                        <a:t>2</a:t>
                      </a:r>
                      <a:endParaRPr lang="en-US" sz="2000" b="0" dirty="0">
                        <a:solidFill>
                          <a:schemeClr val="tx1"/>
                        </a:solidFill>
                        <a:latin typeface="Calibri" panose="020F0502020204030204" pitchFamily="34" charset="0"/>
                        <a:cs typeface="Calibri" panose="020F0502020204030204" pitchFamily="34" charset="0"/>
                      </a:endParaRPr>
                    </a:p>
                  </a:txBody>
                  <a:tcPr marL="86677" marR="34671"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1003162"/>
                  </a:ext>
                </a:extLst>
              </a:tr>
              <a:tr h="893015">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C. Learning Objectives</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Knowledge</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Comprehension</a:t>
                      </a: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2000">
                        <a:latin typeface="Calibri" panose="020F0502020204030204" pitchFamily="34" charset="0"/>
                        <a:ea typeface="Open Sans" panose="020B0606030504020204" pitchFamily="34" charset="0"/>
                        <a:cs typeface="Calibri" panose="020F0502020204030204" pitchFamily="34" charset="0"/>
                      </a:endParaRP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marR="0" lvl="0" indent="-228600" algn="l" defTabSz="274320" rtl="0" eaLnBrk="1" fontAlgn="auto" latinLnBrk="0" hangingPunct="1">
                        <a:lnSpc>
                          <a:spcPct val="100000"/>
                        </a:lnSpc>
                        <a:spcBef>
                          <a:spcPts val="0"/>
                        </a:spcBef>
                        <a:spcAft>
                          <a:spcPts val="0"/>
                        </a:spcAft>
                        <a:buClr>
                          <a:schemeClr val="tx1"/>
                        </a:buClr>
                        <a:buSzPct val="100000"/>
                        <a:buFont typeface="+mj-lt"/>
                        <a:buAutoNum type="alphaUcPeriod" startAt="3"/>
                        <a:tabLst/>
                        <a:defRPr/>
                      </a:pPr>
                      <a:r>
                        <a:rPr lang="en-US" sz="2000" b="0" dirty="0">
                          <a:solidFill>
                            <a:schemeClr val="tx1"/>
                          </a:solidFill>
                          <a:latin typeface="Calibri" panose="020F0502020204030204" pitchFamily="34" charset="0"/>
                          <a:cs typeface="Calibri" panose="020F0502020204030204" pitchFamily="34" charset="0"/>
                        </a:rPr>
                        <a:t>Desired objectives or outcomes of learning in XR</a:t>
                      </a:r>
                    </a:p>
                  </a:txBody>
                  <a:tcPr marL="86677" marR="34671"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4722251"/>
                  </a:ext>
                </a:extLst>
              </a:tr>
              <a:tr h="1075786">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D. Training Interventions</a:t>
                      </a: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73152" marR="0" lvl="0" indent="0" algn="l" defTabSz="27431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2000">
                        <a:latin typeface="Calibri" panose="020F0502020204030204" pitchFamily="34" charset="0"/>
                        <a:ea typeface="Open Sans" panose="020B0606030504020204" pitchFamily="34" charset="0"/>
                        <a:cs typeface="Calibri" panose="020F0502020204030204" pitchFamily="34" charset="0"/>
                      </a:endParaRP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marR="0" lvl="0" indent="-228600" algn="l" defTabSz="274320" rtl="0" eaLnBrk="1" fontAlgn="auto" latinLnBrk="0" hangingPunct="1">
                        <a:lnSpc>
                          <a:spcPct val="100000"/>
                        </a:lnSpc>
                        <a:spcBef>
                          <a:spcPts val="0"/>
                        </a:spcBef>
                        <a:spcAft>
                          <a:spcPts val="0"/>
                        </a:spcAft>
                        <a:buClr>
                          <a:schemeClr val="tx1"/>
                        </a:buClr>
                        <a:buSzPct val="100000"/>
                        <a:buFont typeface="+mj-lt"/>
                        <a:buAutoNum type="alphaUcPeriod" startAt="4"/>
                        <a:tabLst/>
                        <a:defRPr/>
                      </a:pPr>
                      <a:r>
                        <a:rPr lang="en-US" sz="2000" b="0" dirty="0">
                          <a:solidFill>
                            <a:schemeClr val="tx1"/>
                          </a:solidFill>
                          <a:latin typeface="Calibri" panose="020F0502020204030204" pitchFamily="34" charset="0"/>
                          <a:cs typeface="Calibri" panose="020F0502020204030204" pitchFamily="34" charset="0"/>
                        </a:rPr>
                        <a:t>Instructional manipulations that produce effective training</a:t>
                      </a:r>
                      <a:r>
                        <a:rPr lang="en-US" sz="2000" b="0" baseline="30000" dirty="0">
                          <a:solidFill>
                            <a:schemeClr val="tx1"/>
                          </a:solidFill>
                          <a:latin typeface="Calibri" panose="020F0502020204030204" pitchFamily="34" charset="0"/>
                          <a:cs typeface="Calibri" panose="020F0502020204030204" pitchFamily="34" charset="0"/>
                        </a:rPr>
                        <a:t>3</a:t>
                      </a:r>
                      <a:endParaRPr lang="en-US" sz="2000" b="0" dirty="0">
                        <a:solidFill>
                          <a:schemeClr val="tx1"/>
                        </a:solidFill>
                        <a:latin typeface="Calibri" panose="020F0502020204030204" pitchFamily="34" charset="0"/>
                        <a:cs typeface="Calibri" panose="020F0502020204030204" pitchFamily="34" charset="0"/>
                      </a:endParaRPr>
                    </a:p>
                  </a:txBody>
                  <a:tcPr marL="86677" marR="34671"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7802780"/>
                  </a:ext>
                </a:extLst>
              </a:tr>
              <a:tr h="885143">
                <a:tc>
                  <a:txBody>
                    <a:bodyPr/>
                    <a:lstStyle/>
                    <a:p>
                      <a:pPr marL="0" marR="0" lvl="0" indent="0" algn="l" defTabSz="2743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chemeClr val="tx1"/>
                          </a:solidFill>
                          <a:latin typeface="Calibri" panose="020F0502020204030204" pitchFamily="34" charset="0"/>
                          <a:cs typeface="Calibri" panose="020F0502020204030204" pitchFamily="34" charset="0"/>
                        </a:rPr>
                        <a:t>E. Measures</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Accuracy</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Fluidity</a:t>
                      </a: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73152" indent="-73152">
                        <a:lnSpc>
                          <a:spcPct val="100000"/>
                        </a:lnSpc>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txBody>
                  <a:tcPr marL="86677" marR="0"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marR="0" lvl="0" indent="-228600" algn="l" defTabSz="274320" rtl="0" eaLnBrk="1" fontAlgn="auto" latinLnBrk="0" hangingPunct="1">
                        <a:lnSpc>
                          <a:spcPct val="100000"/>
                        </a:lnSpc>
                        <a:spcBef>
                          <a:spcPts val="0"/>
                        </a:spcBef>
                        <a:spcAft>
                          <a:spcPts val="0"/>
                        </a:spcAft>
                        <a:buClr>
                          <a:schemeClr val="tx1"/>
                        </a:buClr>
                        <a:buSzPct val="100000"/>
                        <a:buFont typeface="+mj-lt"/>
                        <a:buAutoNum type="alphaUcPeriod" startAt="5"/>
                        <a:tabLst/>
                        <a:defRPr/>
                      </a:pPr>
                      <a:r>
                        <a:rPr lang="en-US" sz="2000" b="0" dirty="0">
                          <a:solidFill>
                            <a:schemeClr val="tx1"/>
                          </a:solidFill>
                          <a:latin typeface="Calibri" panose="020F0502020204030204" pitchFamily="34" charset="0"/>
                          <a:cs typeface="Calibri" panose="020F0502020204030204" pitchFamily="34" charset="0"/>
                        </a:rPr>
                        <a:t>Student behaviors and performance suggestive of current level of proficiency </a:t>
                      </a:r>
                    </a:p>
                  </a:txBody>
                  <a:tcPr marL="86677" marR="34671" marT="34671" marB="3467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3435635"/>
                  </a:ext>
                </a:extLst>
              </a:tr>
            </a:tbl>
          </a:graphicData>
        </a:graphic>
      </p:graphicFrame>
      <p:grpSp>
        <p:nvGrpSpPr>
          <p:cNvPr id="76" name="Group 75">
            <a:extLst>
              <a:ext uri="{FF2B5EF4-FFF2-40B4-BE49-F238E27FC236}">
                <a16:creationId xmlns:a16="http://schemas.microsoft.com/office/drawing/2014/main" id="{E3EC42B7-DD00-0148-8862-8B2A70A3674B}"/>
              </a:ext>
            </a:extLst>
          </p:cNvPr>
          <p:cNvGrpSpPr/>
          <p:nvPr/>
        </p:nvGrpSpPr>
        <p:grpSpPr>
          <a:xfrm>
            <a:off x="4857535" y="986397"/>
            <a:ext cx="1295400" cy="5458447"/>
            <a:chOff x="2851963" y="2124194"/>
            <a:chExt cx="655744" cy="2609612"/>
          </a:xfrm>
        </p:grpSpPr>
        <p:grpSp>
          <p:nvGrpSpPr>
            <p:cNvPr id="77" name="Group 76">
              <a:extLst>
                <a:ext uri="{FF2B5EF4-FFF2-40B4-BE49-F238E27FC236}">
                  <a16:creationId xmlns:a16="http://schemas.microsoft.com/office/drawing/2014/main" id="{E01095B9-8D59-644F-BA99-64F1CCF1FDC9}"/>
                </a:ext>
              </a:extLst>
            </p:cNvPr>
            <p:cNvGrpSpPr>
              <a:grpSpLocks noChangeAspect="1"/>
            </p:cNvGrpSpPr>
            <p:nvPr/>
          </p:nvGrpSpPr>
          <p:grpSpPr>
            <a:xfrm flipH="1">
              <a:off x="2857233" y="4183604"/>
              <a:ext cx="632491" cy="365641"/>
              <a:chOff x="975662" y="211711"/>
              <a:chExt cx="764409" cy="456528"/>
            </a:xfrm>
          </p:grpSpPr>
          <p:sp>
            <p:nvSpPr>
              <p:cNvPr id="132" name="Freeform 131">
                <a:extLst>
                  <a:ext uri="{FF2B5EF4-FFF2-40B4-BE49-F238E27FC236}">
                    <a16:creationId xmlns:a16="http://schemas.microsoft.com/office/drawing/2014/main" id="{1ED9ACA4-696B-AB42-9CF5-F42DDDDEB8E0}"/>
                  </a:ext>
                </a:extLst>
              </p:cNvPr>
              <p:cNvSpPr/>
              <p:nvPr/>
            </p:nvSpPr>
            <p:spPr>
              <a:xfrm rot="1586057">
                <a:off x="999366" y="211711"/>
                <a:ext cx="712724" cy="456528"/>
              </a:xfrm>
              <a:custGeom>
                <a:avLst/>
                <a:gdLst>
                  <a:gd name="connsiteX0" fmla="*/ 256364 w 712724"/>
                  <a:gd name="connsiteY0" fmla="*/ 60874 h 456528"/>
                  <a:gd name="connsiteX1" fmla="*/ 708782 w 712724"/>
                  <a:gd name="connsiteY1" fmla="*/ 101873 h 456528"/>
                  <a:gd name="connsiteX2" fmla="*/ 712146 w 712724"/>
                  <a:gd name="connsiteY2" fmla="*/ 112785 h 456528"/>
                  <a:gd name="connsiteX3" fmla="*/ 712724 w 712724"/>
                  <a:gd name="connsiteY3" fmla="*/ 113588 h 456528"/>
                  <a:gd name="connsiteX4" fmla="*/ 590570 w 712724"/>
                  <a:gd name="connsiteY4" fmla="*/ 174317 h 456528"/>
                  <a:gd name="connsiteX5" fmla="*/ 633387 w 712724"/>
                  <a:gd name="connsiteY5" fmla="*/ 142199 h 456528"/>
                  <a:gd name="connsiteX6" fmla="*/ 654016 w 712724"/>
                  <a:gd name="connsiteY6" fmla="*/ 102302 h 456528"/>
                  <a:gd name="connsiteX7" fmla="*/ 653974 w 712724"/>
                  <a:gd name="connsiteY7" fmla="*/ 101999 h 456528"/>
                  <a:gd name="connsiteX8" fmla="*/ 653757 w 712724"/>
                  <a:gd name="connsiteY8" fmla="*/ 101782 h 456528"/>
                  <a:gd name="connsiteX9" fmla="*/ 554840 w 712724"/>
                  <a:gd name="connsiteY9" fmla="*/ 109811 h 456528"/>
                  <a:gd name="connsiteX10" fmla="*/ 488728 w 712724"/>
                  <a:gd name="connsiteY10" fmla="*/ 183826 h 456528"/>
                  <a:gd name="connsiteX11" fmla="*/ 488770 w 712724"/>
                  <a:gd name="connsiteY11" fmla="*/ 184130 h 456528"/>
                  <a:gd name="connsiteX12" fmla="*/ 488987 w 712724"/>
                  <a:gd name="connsiteY12" fmla="*/ 184347 h 456528"/>
                  <a:gd name="connsiteX13" fmla="*/ 533247 w 712724"/>
                  <a:gd name="connsiteY13" fmla="*/ 191984 h 456528"/>
                  <a:gd name="connsiteX14" fmla="*/ 584699 w 712724"/>
                  <a:gd name="connsiteY14" fmla="*/ 177236 h 456528"/>
                  <a:gd name="connsiteX15" fmla="*/ 472948 w 712724"/>
                  <a:gd name="connsiteY15" fmla="*/ 232793 h 456528"/>
                  <a:gd name="connsiteX16" fmla="*/ 451769 w 712724"/>
                  <a:gd name="connsiteY16" fmla="*/ 225747 h 456528"/>
                  <a:gd name="connsiteX17" fmla="*/ 347948 w 712724"/>
                  <a:gd name="connsiteY17" fmla="*/ 245093 h 456528"/>
                  <a:gd name="connsiteX18" fmla="*/ 269854 w 712724"/>
                  <a:gd name="connsiteY18" fmla="*/ 316188 h 456528"/>
                  <a:gd name="connsiteX19" fmla="*/ 262686 w 712724"/>
                  <a:gd name="connsiteY19" fmla="*/ 337325 h 456528"/>
                  <a:gd name="connsiteX20" fmla="*/ 150929 w 712724"/>
                  <a:gd name="connsiteY20" fmla="*/ 392884 h 456528"/>
                  <a:gd name="connsiteX21" fmla="*/ 193751 w 712724"/>
                  <a:gd name="connsiteY21" fmla="*/ 360764 h 456528"/>
                  <a:gd name="connsiteX22" fmla="*/ 214381 w 712724"/>
                  <a:gd name="connsiteY22" fmla="*/ 320867 h 456528"/>
                  <a:gd name="connsiteX23" fmla="*/ 214338 w 712724"/>
                  <a:gd name="connsiteY23" fmla="*/ 320564 h 456528"/>
                  <a:gd name="connsiteX24" fmla="*/ 214121 w 712724"/>
                  <a:gd name="connsiteY24" fmla="*/ 320347 h 456528"/>
                  <a:gd name="connsiteX25" fmla="*/ 115204 w 712724"/>
                  <a:gd name="connsiteY25" fmla="*/ 328377 h 456528"/>
                  <a:gd name="connsiteX26" fmla="*/ 49092 w 712724"/>
                  <a:gd name="connsiteY26" fmla="*/ 402391 h 456528"/>
                  <a:gd name="connsiteX27" fmla="*/ 49134 w 712724"/>
                  <a:gd name="connsiteY27" fmla="*/ 402695 h 456528"/>
                  <a:gd name="connsiteX28" fmla="*/ 49351 w 712724"/>
                  <a:gd name="connsiteY28" fmla="*/ 402912 h 456528"/>
                  <a:gd name="connsiteX29" fmla="*/ 93611 w 712724"/>
                  <a:gd name="connsiteY29" fmla="*/ 410549 h 456528"/>
                  <a:gd name="connsiteX30" fmla="*/ 145068 w 712724"/>
                  <a:gd name="connsiteY30" fmla="*/ 395798 h 456528"/>
                  <a:gd name="connsiteX31" fmla="*/ 22912 w 712724"/>
                  <a:gd name="connsiteY31" fmla="*/ 456528 h 456528"/>
                  <a:gd name="connsiteX32" fmla="*/ 22621 w 712724"/>
                  <a:gd name="connsiteY32" fmla="*/ 455582 h 456528"/>
                  <a:gd name="connsiteX33" fmla="*/ 15951 w 712724"/>
                  <a:gd name="connsiteY33" fmla="*/ 446314 h 456528"/>
                  <a:gd name="connsiteX34" fmla="*/ 256364 w 712724"/>
                  <a:gd name="connsiteY34" fmla="*/ 60874 h 45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2724" h="456528">
                    <a:moveTo>
                      <a:pt x="256364" y="60874"/>
                    </a:moveTo>
                    <a:cubicBezTo>
                      <a:pt x="447684" y="-34240"/>
                      <a:pt x="650238" y="-15885"/>
                      <a:pt x="708782" y="101873"/>
                    </a:cubicBezTo>
                    <a:lnTo>
                      <a:pt x="712146" y="112785"/>
                    </a:lnTo>
                    <a:lnTo>
                      <a:pt x="712724" y="113588"/>
                    </a:lnTo>
                    <a:lnTo>
                      <a:pt x="590570" y="174317"/>
                    </a:lnTo>
                    <a:lnTo>
                      <a:pt x="633387" y="142199"/>
                    </a:lnTo>
                    <a:cubicBezTo>
                      <a:pt x="644783" y="129269"/>
                      <a:pt x="652038" y="115376"/>
                      <a:pt x="654016" y="102302"/>
                    </a:cubicBezTo>
                    <a:lnTo>
                      <a:pt x="653974" y="101999"/>
                    </a:lnTo>
                    <a:lnTo>
                      <a:pt x="653757" y="101782"/>
                    </a:lnTo>
                    <a:cubicBezTo>
                      <a:pt x="630523" y="89152"/>
                      <a:pt x="591934" y="91370"/>
                      <a:pt x="554840" y="109811"/>
                    </a:cubicBezTo>
                    <a:cubicBezTo>
                      <a:pt x="517746" y="128253"/>
                      <a:pt x="492683" y="157679"/>
                      <a:pt x="488728" y="183826"/>
                    </a:cubicBezTo>
                    <a:lnTo>
                      <a:pt x="488770" y="184130"/>
                    </a:lnTo>
                    <a:lnTo>
                      <a:pt x="488987" y="184347"/>
                    </a:lnTo>
                    <a:cubicBezTo>
                      <a:pt x="500604" y="190661"/>
                      <a:pt x="516059" y="193264"/>
                      <a:pt x="533247" y="191984"/>
                    </a:cubicBezTo>
                    <a:lnTo>
                      <a:pt x="584699" y="177236"/>
                    </a:lnTo>
                    <a:lnTo>
                      <a:pt x="472948" y="232793"/>
                    </a:lnTo>
                    <a:lnTo>
                      <a:pt x="451769" y="225747"/>
                    </a:lnTo>
                    <a:cubicBezTo>
                      <a:pt x="422293" y="220693"/>
                      <a:pt x="384567" y="226887"/>
                      <a:pt x="347948" y="245093"/>
                    </a:cubicBezTo>
                    <a:cubicBezTo>
                      <a:pt x="311329" y="263299"/>
                      <a:pt x="283617" y="289637"/>
                      <a:pt x="269854" y="316188"/>
                    </a:cubicBezTo>
                    <a:lnTo>
                      <a:pt x="262686" y="337325"/>
                    </a:lnTo>
                    <a:lnTo>
                      <a:pt x="150929" y="392884"/>
                    </a:lnTo>
                    <a:lnTo>
                      <a:pt x="193751" y="360764"/>
                    </a:lnTo>
                    <a:cubicBezTo>
                      <a:pt x="205147" y="347834"/>
                      <a:pt x="212402" y="333941"/>
                      <a:pt x="214381" y="320867"/>
                    </a:cubicBezTo>
                    <a:lnTo>
                      <a:pt x="214338" y="320564"/>
                    </a:lnTo>
                    <a:lnTo>
                      <a:pt x="214121" y="320347"/>
                    </a:lnTo>
                    <a:cubicBezTo>
                      <a:pt x="190887" y="307717"/>
                      <a:pt x="152298" y="309935"/>
                      <a:pt x="115204" y="328377"/>
                    </a:cubicBezTo>
                    <a:cubicBezTo>
                      <a:pt x="78111" y="346818"/>
                      <a:pt x="53047" y="376244"/>
                      <a:pt x="49092" y="402391"/>
                    </a:cubicBezTo>
                    <a:lnTo>
                      <a:pt x="49134" y="402695"/>
                    </a:lnTo>
                    <a:lnTo>
                      <a:pt x="49351" y="402912"/>
                    </a:lnTo>
                    <a:cubicBezTo>
                      <a:pt x="60968" y="409227"/>
                      <a:pt x="76423" y="411829"/>
                      <a:pt x="93611" y="410549"/>
                    </a:cubicBezTo>
                    <a:lnTo>
                      <a:pt x="145068" y="395798"/>
                    </a:lnTo>
                    <a:lnTo>
                      <a:pt x="22912" y="456528"/>
                    </a:lnTo>
                    <a:lnTo>
                      <a:pt x="22621" y="455582"/>
                    </a:lnTo>
                    <a:lnTo>
                      <a:pt x="15951" y="446314"/>
                    </a:lnTo>
                    <a:cubicBezTo>
                      <a:pt x="-42592" y="328556"/>
                      <a:pt x="65045" y="155989"/>
                      <a:pt x="256364" y="60874"/>
                    </a:cubicBezTo>
                    <a:close/>
                  </a:path>
                </a:pathLst>
              </a:custGeom>
              <a:solidFill>
                <a:schemeClr val="tx2">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33" name="Freeform 132">
                <a:extLst>
                  <a:ext uri="{FF2B5EF4-FFF2-40B4-BE49-F238E27FC236}">
                    <a16:creationId xmlns:a16="http://schemas.microsoft.com/office/drawing/2014/main" id="{1B628E53-BD9D-7A43-9858-0316B6F8C734}"/>
                  </a:ext>
                </a:extLst>
              </p:cNvPr>
              <p:cNvSpPr/>
              <p:nvPr/>
            </p:nvSpPr>
            <p:spPr>
              <a:xfrm rot="521675">
                <a:off x="975662" y="234836"/>
                <a:ext cx="764409" cy="260888"/>
              </a:xfrm>
              <a:custGeom>
                <a:avLst/>
                <a:gdLst>
                  <a:gd name="connsiteX0" fmla="*/ 345997 w 764409"/>
                  <a:gd name="connsiteY0" fmla="*/ 7213 h 260888"/>
                  <a:gd name="connsiteX1" fmla="*/ 764409 w 764409"/>
                  <a:gd name="connsiteY1" fmla="*/ 184111 h 260888"/>
                  <a:gd name="connsiteX2" fmla="*/ 764196 w 764409"/>
                  <a:gd name="connsiteY2" fmla="*/ 204197 h 260888"/>
                  <a:gd name="connsiteX3" fmla="*/ 508764 w 764409"/>
                  <a:gd name="connsiteY3" fmla="*/ 243259 h 260888"/>
                  <a:gd name="connsiteX4" fmla="*/ 512212 w 764409"/>
                  <a:gd name="connsiteY4" fmla="*/ 223322 h 260888"/>
                  <a:gd name="connsiteX5" fmla="*/ 370083 w 764409"/>
                  <a:gd name="connsiteY5" fmla="*/ 164728 h 260888"/>
                  <a:gd name="connsiteX6" fmla="*/ 257515 w 764409"/>
                  <a:gd name="connsiteY6" fmla="*/ 231003 h 260888"/>
                  <a:gd name="connsiteX7" fmla="*/ 252347 w 764409"/>
                  <a:gd name="connsiteY7" fmla="*/ 260888 h 260888"/>
                  <a:gd name="connsiteX8" fmla="*/ 211269 w 764409"/>
                  <a:gd name="connsiteY8" fmla="*/ 260888 h 260888"/>
                  <a:gd name="connsiteX9" fmla="*/ 226790 w 764409"/>
                  <a:gd name="connsiteY9" fmla="*/ 242052 h 260888"/>
                  <a:gd name="connsiteX10" fmla="*/ 231009 w 764409"/>
                  <a:gd name="connsiteY10" fmla="*/ 217652 h 260888"/>
                  <a:gd name="connsiteX11" fmla="*/ 123031 w 764409"/>
                  <a:gd name="connsiteY11" fmla="*/ 173137 h 260888"/>
                  <a:gd name="connsiteX12" fmla="*/ 33290 w 764409"/>
                  <a:gd name="connsiteY12" fmla="*/ 247888 h 260888"/>
                  <a:gd name="connsiteX13" fmla="*/ 39971 w 764409"/>
                  <a:gd name="connsiteY13" fmla="*/ 260888 h 260888"/>
                  <a:gd name="connsiteX14" fmla="*/ 0 w 764409"/>
                  <a:gd name="connsiteY14" fmla="*/ 260888 h 260888"/>
                  <a:gd name="connsiteX15" fmla="*/ 89 w 764409"/>
                  <a:gd name="connsiteY15" fmla="*/ 252448 h 260888"/>
                  <a:gd name="connsiteX16" fmla="*/ 345997 w 764409"/>
                  <a:gd name="connsiteY16" fmla="*/ 7213 h 260888"/>
                  <a:gd name="connsiteX17" fmla="*/ 608358 w 764409"/>
                  <a:gd name="connsiteY17" fmla="*/ 98918 h 260888"/>
                  <a:gd name="connsiteX18" fmla="*/ 518617 w 764409"/>
                  <a:gd name="connsiteY18" fmla="*/ 173669 h 260888"/>
                  <a:gd name="connsiteX19" fmla="*/ 626596 w 764409"/>
                  <a:gd name="connsiteY19" fmla="*/ 218184 h 260888"/>
                  <a:gd name="connsiteX20" fmla="*/ 716336 w 764409"/>
                  <a:gd name="connsiteY20" fmla="*/ 143433 h 260888"/>
                  <a:gd name="connsiteX21" fmla="*/ 608358 w 764409"/>
                  <a:gd name="connsiteY21" fmla="*/ 98918 h 26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409" h="260888">
                    <a:moveTo>
                      <a:pt x="345997" y="7213"/>
                    </a:moveTo>
                    <a:cubicBezTo>
                      <a:pt x="557199" y="-25085"/>
                      <a:pt x="744530" y="54115"/>
                      <a:pt x="764409" y="184111"/>
                    </a:cubicBezTo>
                    <a:lnTo>
                      <a:pt x="764196" y="204197"/>
                    </a:lnTo>
                    <a:lnTo>
                      <a:pt x="508764" y="243259"/>
                    </a:lnTo>
                    <a:lnTo>
                      <a:pt x="512212" y="223322"/>
                    </a:lnTo>
                    <a:cubicBezTo>
                      <a:pt x="505582" y="179971"/>
                      <a:pt x="441949" y="153738"/>
                      <a:pt x="370083" y="164728"/>
                    </a:cubicBezTo>
                    <a:cubicBezTo>
                      <a:pt x="316183" y="172971"/>
                      <a:pt x="272960" y="199810"/>
                      <a:pt x="257515" y="231003"/>
                    </a:cubicBezTo>
                    <a:lnTo>
                      <a:pt x="252347" y="260888"/>
                    </a:lnTo>
                    <a:lnTo>
                      <a:pt x="211269" y="260888"/>
                    </a:lnTo>
                    <a:lnTo>
                      <a:pt x="226790" y="242052"/>
                    </a:lnTo>
                    <a:cubicBezTo>
                      <a:pt x="230701" y="234152"/>
                      <a:pt x="232268" y="225885"/>
                      <a:pt x="231009" y="217652"/>
                    </a:cubicBezTo>
                    <a:cubicBezTo>
                      <a:pt x="225972" y="184717"/>
                      <a:pt x="177629" y="164787"/>
                      <a:pt x="123031" y="173137"/>
                    </a:cubicBezTo>
                    <a:cubicBezTo>
                      <a:pt x="68432" y="181486"/>
                      <a:pt x="28254" y="214953"/>
                      <a:pt x="33290" y="247888"/>
                    </a:cubicBezTo>
                    <a:lnTo>
                      <a:pt x="39971" y="260888"/>
                    </a:lnTo>
                    <a:lnTo>
                      <a:pt x="0" y="260888"/>
                    </a:lnTo>
                    <a:lnTo>
                      <a:pt x="89" y="252448"/>
                    </a:lnTo>
                    <a:cubicBezTo>
                      <a:pt x="19346" y="139737"/>
                      <a:pt x="161194" y="35474"/>
                      <a:pt x="345997" y="7213"/>
                    </a:cubicBezTo>
                    <a:close/>
                    <a:moveTo>
                      <a:pt x="608358" y="98918"/>
                    </a:moveTo>
                    <a:cubicBezTo>
                      <a:pt x="553759" y="107268"/>
                      <a:pt x="513581" y="140735"/>
                      <a:pt x="518617" y="173669"/>
                    </a:cubicBezTo>
                    <a:cubicBezTo>
                      <a:pt x="523654" y="206603"/>
                      <a:pt x="571998" y="226533"/>
                      <a:pt x="626596" y="218184"/>
                    </a:cubicBezTo>
                    <a:cubicBezTo>
                      <a:pt x="681195" y="209834"/>
                      <a:pt x="721372" y="176367"/>
                      <a:pt x="716336" y="143433"/>
                    </a:cubicBezTo>
                    <a:cubicBezTo>
                      <a:pt x="711299" y="110499"/>
                      <a:pt x="662956" y="90569"/>
                      <a:pt x="608358" y="98918"/>
                    </a:cubicBezTo>
                    <a:close/>
                  </a:path>
                </a:pathLst>
              </a:custGeom>
              <a:solidFill>
                <a:schemeClr val="tx2"/>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78" name="Group 77">
              <a:extLst>
                <a:ext uri="{FF2B5EF4-FFF2-40B4-BE49-F238E27FC236}">
                  <a16:creationId xmlns:a16="http://schemas.microsoft.com/office/drawing/2014/main" id="{B176D309-9272-3146-8A70-670C5F530B08}"/>
                </a:ext>
              </a:extLst>
            </p:cNvPr>
            <p:cNvGrpSpPr>
              <a:grpSpLocks noChangeAspect="1"/>
            </p:cNvGrpSpPr>
            <p:nvPr/>
          </p:nvGrpSpPr>
          <p:grpSpPr>
            <a:xfrm flipH="1">
              <a:off x="2851963" y="3627765"/>
              <a:ext cx="632282" cy="406892"/>
              <a:chOff x="1013147" y="1534378"/>
              <a:chExt cx="763197" cy="507398"/>
            </a:xfrm>
          </p:grpSpPr>
          <p:sp>
            <p:nvSpPr>
              <p:cNvPr id="130" name="Freeform 129">
                <a:extLst>
                  <a:ext uri="{FF2B5EF4-FFF2-40B4-BE49-F238E27FC236}">
                    <a16:creationId xmlns:a16="http://schemas.microsoft.com/office/drawing/2014/main" id="{6DE991A0-E8D6-7140-AA9B-75C8302986FB}"/>
                  </a:ext>
                </a:extLst>
              </p:cNvPr>
              <p:cNvSpPr/>
              <p:nvPr/>
            </p:nvSpPr>
            <p:spPr>
              <a:xfrm rot="19641930">
                <a:off x="1024352" y="1534378"/>
                <a:ext cx="681247" cy="507398"/>
              </a:xfrm>
              <a:custGeom>
                <a:avLst/>
                <a:gdLst>
                  <a:gd name="connsiteX0" fmla="*/ 459382 w 681247"/>
                  <a:gd name="connsiteY0" fmla="*/ 88846 h 507398"/>
                  <a:gd name="connsiteX1" fmla="*/ 656760 w 681247"/>
                  <a:gd name="connsiteY1" fmla="*/ 497997 h 507398"/>
                  <a:gd name="connsiteX2" fmla="*/ 649130 w 681247"/>
                  <a:gd name="connsiteY2" fmla="*/ 506490 h 507398"/>
                  <a:gd name="connsiteX3" fmla="*/ 648739 w 681247"/>
                  <a:gd name="connsiteY3" fmla="*/ 507398 h 507398"/>
                  <a:gd name="connsiteX4" fmla="*/ 533867 w 681247"/>
                  <a:gd name="connsiteY4" fmla="*/ 433838 h 507398"/>
                  <a:gd name="connsiteX5" fmla="*/ 583416 w 681247"/>
                  <a:gd name="connsiteY5" fmla="*/ 454052 h 507398"/>
                  <a:gd name="connsiteX6" fmla="*/ 628242 w 681247"/>
                  <a:gd name="connsiteY6" fmla="*/ 451240 h 507398"/>
                  <a:gd name="connsiteX7" fmla="*/ 628481 w 681247"/>
                  <a:gd name="connsiteY7" fmla="*/ 451048 h 507398"/>
                  <a:gd name="connsiteX8" fmla="*/ 628556 w 681247"/>
                  <a:gd name="connsiteY8" fmla="*/ 450750 h 507398"/>
                  <a:gd name="connsiteX9" fmla="*/ 570824 w 681247"/>
                  <a:gd name="connsiteY9" fmla="*/ 370028 h 507398"/>
                  <a:gd name="connsiteX10" fmla="*/ 473353 w 681247"/>
                  <a:gd name="connsiteY10" fmla="*/ 351362 h 507398"/>
                  <a:gd name="connsiteX11" fmla="*/ 473114 w 681247"/>
                  <a:gd name="connsiteY11" fmla="*/ 351554 h 507398"/>
                  <a:gd name="connsiteX12" fmla="*/ 473039 w 681247"/>
                  <a:gd name="connsiteY12" fmla="*/ 351852 h 507398"/>
                  <a:gd name="connsiteX13" fmla="*/ 480747 w 681247"/>
                  <a:gd name="connsiteY13" fmla="*/ 379558 h 507398"/>
                  <a:gd name="connsiteX14" fmla="*/ 489281 w 681247"/>
                  <a:gd name="connsiteY14" fmla="*/ 391641 h 507398"/>
                  <a:gd name="connsiteX15" fmla="*/ 490590 w 681247"/>
                  <a:gd name="connsiteY15" fmla="*/ 391641 h 507398"/>
                  <a:gd name="connsiteX16" fmla="*/ 490590 w 681247"/>
                  <a:gd name="connsiteY16" fmla="*/ 393494 h 507398"/>
                  <a:gd name="connsiteX17" fmla="*/ 500545 w 681247"/>
                  <a:gd name="connsiteY17" fmla="*/ 407589 h 507398"/>
                  <a:gd name="connsiteX18" fmla="*/ 526908 w 681247"/>
                  <a:gd name="connsiteY18" fmla="*/ 429381 h 507398"/>
                  <a:gd name="connsiteX19" fmla="*/ 423239 w 681247"/>
                  <a:gd name="connsiteY19" fmla="*/ 362994 h 507398"/>
                  <a:gd name="connsiteX20" fmla="*/ 418397 w 681247"/>
                  <a:gd name="connsiteY20" fmla="*/ 341208 h 507398"/>
                  <a:gd name="connsiteX21" fmla="*/ 348438 w 681247"/>
                  <a:gd name="connsiteY21" fmla="*/ 262096 h 507398"/>
                  <a:gd name="connsiteX22" fmla="*/ 247313 w 681247"/>
                  <a:gd name="connsiteY22" fmla="*/ 231650 h 507398"/>
                  <a:gd name="connsiteX23" fmla="*/ 225499 w 681247"/>
                  <a:gd name="connsiteY23" fmla="*/ 236366 h 507398"/>
                  <a:gd name="connsiteX24" fmla="*/ 120408 w 681247"/>
                  <a:gd name="connsiteY24" fmla="*/ 169068 h 507398"/>
                  <a:gd name="connsiteX25" fmla="*/ 169957 w 681247"/>
                  <a:gd name="connsiteY25" fmla="*/ 189284 h 507398"/>
                  <a:gd name="connsiteX26" fmla="*/ 214783 w 681247"/>
                  <a:gd name="connsiteY26" fmla="*/ 186472 h 507398"/>
                  <a:gd name="connsiteX27" fmla="*/ 215022 w 681247"/>
                  <a:gd name="connsiteY27" fmla="*/ 186279 h 507398"/>
                  <a:gd name="connsiteX28" fmla="*/ 215097 w 681247"/>
                  <a:gd name="connsiteY28" fmla="*/ 185981 h 507398"/>
                  <a:gd name="connsiteX29" fmla="*/ 157366 w 681247"/>
                  <a:gd name="connsiteY29" fmla="*/ 105259 h 507398"/>
                  <a:gd name="connsiteX30" fmla="*/ 59894 w 681247"/>
                  <a:gd name="connsiteY30" fmla="*/ 86593 h 507398"/>
                  <a:gd name="connsiteX31" fmla="*/ 59655 w 681247"/>
                  <a:gd name="connsiteY31" fmla="*/ 86786 h 507398"/>
                  <a:gd name="connsiteX32" fmla="*/ 59580 w 681247"/>
                  <a:gd name="connsiteY32" fmla="*/ 87083 h 507398"/>
                  <a:gd name="connsiteX33" fmla="*/ 75780 w 681247"/>
                  <a:gd name="connsiteY33" fmla="*/ 128975 h 507398"/>
                  <a:gd name="connsiteX34" fmla="*/ 114869 w 681247"/>
                  <a:gd name="connsiteY34" fmla="*/ 165521 h 507398"/>
                  <a:gd name="connsiteX35" fmla="*/ 0 w 681247"/>
                  <a:gd name="connsiteY35" fmla="*/ 91962 h 507398"/>
                  <a:gd name="connsiteX36" fmla="*/ 661 w 681247"/>
                  <a:gd name="connsiteY36" fmla="*/ 91226 h 507398"/>
                  <a:gd name="connsiteX37" fmla="*/ 5183 w 681247"/>
                  <a:gd name="connsiteY37" fmla="*/ 80743 h 507398"/>
                  <a:gd name="connsiteX38" fmla="*/ 459382 w 681247"/>
                  <a:gd name="connsiteY38" fmla="*/ 88846 h 5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1247" h="507398">
                    <a:moveTo>
                      <a:pt x="459382" y="88846"/>
                    </a:moveTo>
                    <a:cubicBezTo>
                      <a:pt x="639310" y="204068"/>
                      <a:pt x="727679" y="387251"/>
                      <a:pt x="656760" y="497997"/>
                    </a:cubicBezTo>
                    <a:lnTo>
                      <a:pt x="649130" y="506490"/>
                    </a:lnTo>
                    <a:lnTo>
                      <a:pt x="648739" y="507398"/>
                    </a:lnTo>
                    <a:lnTo>
                      <a:pt x="533867" y="433838"/>
                    </a:lnTo>
                    <a:lnTo>
                      <a:pt x="583416" y="454052"/>
                    </a:lnTo>
                    <a:cubicBezTo>
                      <a:pt x="600365" y="457182"/>
                      <a:pt x="616011" y="456263"/>
                      <a:pt x="628242" y="451240"/>
                    </a:cubicBezTo>
                    <a:lnTo>
                      <a:pt x="628481" y="451048"/>
                    </a:lnTo>
                    <a:lnTo>
                      <a:pt x="628556" y="450750"/>
                    </a:lnTo>
                    <a:cubicBezTo>
                      <a:pt x="627448" y="424328"/>
                      <a:pt x="605709" y="392368"/>
                      <a:pt x="570824" y="370028"/>
                    </a:cubicBezTo>
                    <a:cubicBezTo>
                      <a:pt x="535939" y="347688"/>
                      <a:pt x="497815" y="341315"/>
                      <a:pt x="473353" y="351362"/>
                    </a:cubicBezTo>
                    <a:lnTo>
                      <a:pt x="473114" y="351554"/>
                    </a:lnTo>
                    <a:lnTo>
                      <a:pt x="473039" y="351852"/>
                    </a:lnTo>
                    <a:cubicBezTo>
                      <a:pt x="473408" y="360660"/>
                      <a:pt x="476070" y="370082"/>
                      <a:pt x="480747" y="379558"/>
                    </a:cubicBezTo>
                    <a:lnTo>
                      <a:pt x="489281" y="391641"/>
                    </a:lnTo>
                    <a:lnTo>
                      <a:pt x="490590" y="391641"/>
                    </a:lnTo>
                    <a:lnTo>
                      <a:pt x="490590" y="393494"/>
                    </a:lnTo>
                    <a:lnTo>
                      <a:pt x="500545" y="407589"/>
                    </a:lnTo>
                    <a:lnTo>
                      <a:pt x="526908" y="429381"/>
                    </a:lnTo>
                    <a:lnTo>
                      <a:pt x="423239" y="362994"/>
                    </a:lnTo>
                    <a:lnTo>
                      <a:pt x="418397" y="341208"/>
                    </a:lnTo>
                    <a:cubicBezTo>
                      <a:pt x="407581" y="313326"/>
                      <a:pt x="382877" y="284149"/>
                      <a:pt x="348438" y="262096"/>
                    </a:cubicBezTo>
                    <a:cubicBezTo>
                      <a:pt x="314000" y="240041"/>
                      <a:pt x="277163" y="229809"/>
                      <a:pt x="247313" y="231650"/>
                    </a:cubicBezTo>
                    <a:lnTo>
                      <a:pt x="225499" y="236366"/>
                    </a:lnTo>
                    <a:lnTo>
                      <a:pt x="120408" y="169068"/>
                    </a:lnTo>
                    <a:lnTo>
                      <a:pt x="169957" y="189284"/>
                    </a:lnTo>
                    <a:cubicBezTo>
                      <a:pt x="186906" y="192413"/>
                      <a:pt x="202552" y="191495"/>
                      <a:pt x="214783" y="186472"/>
                    </a:cubicBezTo>
                    <a:lnTo>
                      <a:pt x="215022" y="186279"/>
                    </a:lnTo>
                    <a:lnTo>
                      <a:pt x="215097" y="185981"/>
                    </a:lnTo>
                    <a:cubicBezTo>
                      <a:pt x="213989" y="159559"/>
                      <a:pt x="192251" y="127599"/>
                      <a:pt x="157366" y="105259"/>
                    </a:cubicBezTo>
                    <a:cubicBezTo>
                      <a:pt x="122480" y="82919"/>
                      <a:pt x="84356" y="76546"/>
                      <a:pt x="59894" y="86593"/>
                    </a:cubicBezTo>
                    <a:lnTo>
                      <a:pt x="59655" y="86786"/>
                    </a:lnTo>
                    <a:lnTo>
                      <a:pt x="59580" y="87083"/>
                    </a:lnTo>
                    <a:cubicBezTo>
                      <a:pt x="60134" y="100294"/>
                      <a:pt x="65846" y="114890"/>
                      <a:pt x="75780" y="128975"/>
                    </a:cubicBezTo>
                    <a:lnTo>
                      <a:pt x="114869" y="165521"/>
                    </a:lnTo>
                    <a:lnTo>
                      <a:pt x="0" y="91962"/>
                    </a:lnTo>
                    <a:lnTo>
                      <a:pt x="661" y="91226"/>
                    </a:lnTo>
                    <a:lnTo>
                      <a:pt x="5183" y="80743"/>
                    </a:lnTo>
                    <a:cubicBezTo>
                      <a:pt x="76102" y="-30003"/>
                      <a:pt x="279454" y="-26374"/>
                      <a:pt x="459382" y="88846"/>
                    </a:cubicBezTo>
                    <a:close/>
                  </a:path>
                </a:pathLst>
              </a:custGeom>
              <a:solidFill>
                <a:schemeClr val="accent1">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31" name="Freeform 130">
                <a:extLst>
                  <a:ext uri="{FF2B5EF4-FFF2-40B4-BE49-F238E27FC236}">
                    <a16:creationId xmlns:a16="http://schemas.microsoft.com/office/drawing/2014/main" id="{DBC7AF19-FF68-A843-A484-D960BAD3E754}"/>
                  </a:ext>
                </a:extLst>
              </p:cNvPr>
              <p:cNvSpPr/>
              <p:nvPr/>
            </p:nvSpPr>
            <p:spPr>
              <a:xfrm rot="521675">
                <a:off x="1013147" y="1574632"/>
                <a:ext cx="763197" cy="249005"/>
              </a:xfrm>
              <a:custGeom>
                <a:avLst/>
                <a:gdLst>
                  <a:gd name="connsiteX0" fmla="*/ 344784 w 763197"/>
                  <a:gd name="connsiteY0" fmla="*/ 7213 h 249005"/>
                  <a:gd name="connsiteX1" fmla="*/ 763197 w 763197"/>
                  <a:gd name="connsiteY1" fmla="*/ 184111 h 249005"/>
                  <a:gd name="connsiteX2" fmla="*/ 762984 w 763197"/>
                  <a:gd name="connsiteY2" fmla="*/ 204197 h 249005"/>
                  <a:gd name="connsiteX3" fmla="*/ 507552 w 763197"/>
                  <a:gd name="connsiteY3" fmla="*/ 243259 h 249005"/>
                  <a:gd name="connsiteX4" fmla="*/ 511000 w 763197"/>
                  <a:gd name="connsiteY4" fmla="*/ 223322 h 249005"/>
                  <a:gd name="connsiteX5" fmla="*/ 368872 w 763197"/>
                  <a:gd name="connsiteY5" fmla="*/ 164727 h 249005"/>
                  <a:gd name="connsiteX6" fmla="*/ 256304 w 763197"/>
                  <a:gd name="connsiteY6" fmla="*/ 231003 h 249005"/>
                  <a:gd name="connsiteX7" fmla="*/ 253191 w 763197"/>
                  <a:gd name="connsiteY7" fmla="*/ 249005 h 249005"/>
                  <a:gd name="connsiteX8" fmla="*/ 219848 w 763197"/>
                  <a:gd name="connsiteY8" fmla="*/ 249005 h 249005"/>
                  <a:gd name="connsiteX9" fmla="*/ 225577 w 763197"/>
                  <a:gd name="connsiteY9" fmla="*/ 242051 h 249005"/>
                  <a:gd name="connsiteX10" fmla="*/ 229796 w 763197"/>
                  <a:gd name="connsiteY10" fmla="*/ 217651 h 249005"/>
                  <a:gd name="connsiteX11" fmla="*/ 121818 w 763197"/>
                  <a:gd name="connsiteY11" fmla="*/ 173137 h 249005"/>
                  <a:gd name="connsiteX12" fmla="*/ 32078 w 763197"/>
                  <a:gd name="connsiteY12" fmla="*/ 247887 h 249005"/>
                  <a:gd name="connsiteX13" fmla="*/ 32652 w 763197"/>
                  <a:gd name="connsiteY13" fmla="*/ 249005 h 249005"/>
                  <a:gd name="connsiteX14" fmla="*/ 0 w 763197"/>
                  <a:gd name="connsiteY14" fmla="*/ 249005 h 249005"/>
                  <a:gd name="connsiteX15" fmla="*/ 14403 w 763197"/>
                  <a:gd name="connsiteY15" fmla="*/ 204857 h 249005"/>
                  <a:gd name="connsiteX16" fmla="*/ 344784 w 763197"/>
                  <a:gd name="connsiteY16" fmla="*/ 7213 h 249005"/>
                  <a:gd name="connsiteX17" fmla="*/ 607145 w 763197"/>
                  <a:gd name="connsiteY17" fmla="*/ 98918 h 249005"/>
                  <a:gd name="connsiteX18" fmla="*/ 517405 w 763197"/>
                  <a:gd name="connsiteY18" fmla="*/ 173669 h 249005"/>
                  <a:gd name="connsiteX19" fmla="*/ 625384 w 763197"/>
                  <a:gd name="connsiteY19" fmla="*/ 218184 h 249005"/>
                  <a:gd name="connsiteX20" fmla="*/ 715123 w 763197"/>
                  <a:gd name="connsiteY20" fmla="*/ 143433 h 249005"/>
                  <a:gd name="connsiteX21" fmla="*/ 607145 w 763197"/>
                  <a:gd name="connsiteY21" fmla="*/ 98918 h 24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197" h="249005">
                    <a:moveTo>
                      <a:pt x="344784" y="7213"/>
                    </a:moveTo>
                    <a:cubicBezTo>
                      <a:pt x="555987" y="-25086"/>
                      <a:pt x="743317" y="54114"/>
                      <a:pt x="763197" y="184111"/>
                    </a:cubicBezTo>
                    <a:lnTo>
                      <a:pt x="762984" y="204197"/>
                    </a:lnTo>
                    <a:lnTo>
                      <a:pt x="507552" y="243259"/>
                    </a:lnTo>
                    <a:lnTo>
                      <a:pt x="511000" y="223322"/>
                    </a:lnTo>
                    <a:cubicBezTo>
                      <a:pt x="504370" y="179971"/>
                      <a:pt x="440739" y="153737"/>
                      <a:pt x="368872" y="164727"/>
                    </a:cubicBezTo>
                    <a:cubicBezTo>
                      <a:pt x="314972" y="172970"/>
                      <a:pt x="271750" y="199810"/>
                      <a:pt x="256304" y="231003"/>
                    </a:cubicBezTo>
                    <a:lnTo>
                      <a:pt x="253191" y="249005"/>
                    </a:lnTo>
                    <a:lnTo>
                      <a:pt x="219848" y="249005"/>
                    </a:lnTo>
                    <a:lnTo>
                      <a:pt x="225577" y="242051"/>
                    </a:lnTo>
                    <a:cubicBezTo>
                      <a:pt x="229489" y="234152"/>
                      <a:pt x="231055" y="225885"/>
                      <a:pt x="229796" y="217651"/>
                    </a:cubicBezTo>
                    <a:cubicBezTo>
                      <a:pt x="224760" y="184717"/>
                      <a:pt x="176416" y="164787"/>
                      <a:pt x="121818" y="173137"/>
                    </a:cubicBezTo>
                    <a:cubicBezTo>
                      <a:pt x="67220" y="181486"/>
                      <a:pt x="27041" y="214953"/>
                      <a:pt x="32078" y="247887"/>
                    </a:cubicBezTo>
                    <a:lnTo>
                      <a:pt x="32652" y="249005"/>
                    </a:lnTo>
                    <a:lnTo>
                      <a:pt x="0" y="249005"/>
                    </a:lnTo>
                    <a:lnTo>
                      <a:pt x="14403" y="204857"/>
                    </a:lnTo>
                    <a:cubicBezTo>
                      <a:pt x="59538" y="111498"/>
                      <a:pt x="186381" y="31436"/>
                      <a:pt x="344784" y="7213"/>
                    </a:cubicBezTo>
                    <a:close/>
                    <a:moveTo>
                      <a:pt x="607145" y="98918"/>
                    </a:moveTo>
                    <a:cubicBezTo>
                      <a:pt x="552547" y="107267"/>
                      <a:pt x="512368" y="140735"/>
                      <a:pt x="517405" y="173669"/>
                    </a:cubicBezTo>
                    <a:cubicBezTo>
                      <a:pt x="522441" y="206603"/>
                      <a:pt x="570785" y="226533"/>
                      <a:pt x="625384" y="218184"/>
                    </a:cubicBezTo>
                    <a:cubicBezTo>
                      <a:pt x="679982" y="209834"/>
                      <a:pt x="720160" y="176367"/>
                      <a:pt x="715123" y="143433"/>
                    </a:cubicBezTo>
                    <a:cubicBezTo>
                      <a:pt x="710087" y="110499"/>
                      <a:pt x="661743" y="90569"/>
                      <a:pt x="607145" y="98918"/>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79" name="Group 78">
              <a:extLst>
                <a:ext uri="{FF2B5EF4-FFF2-40B4-BE49-F238E27FC236}">
                  <a16:creationId xmlns:a16="http://schemas.microsoft.com/office/drawing/2014/main" id="{E83FA477-FEC6-7C48-A103-F804FFBAF2D2}"/>
                </a:ext>
              </a:extLst>
            </p:cNvPr>
            <p:cNvGrpSpPr>
              <a:grpSpLocks noChangeAspect="1"/>
            </p:cNvGrpSpPr>
            <p:nvPr/>
          </p:nvGrpSpPr>
          <p:grpSpPr>
            <a:xfrm flipH="1">
              <a:off x="2857233" y="2655895"/>
              <a:ext cx="632491" cy="365641"/>
              <a:chOff x="975662" y="211711"/>
              <a:chExt cx="764409" cy="456528"/>
            </a:xfrm>
          </p:grpSpPr>
          <p:sp>
            <p:nvSpPr>
              <p:cNvPr id="128" name="Freeform 127">
                <a:extLst>
                  <a:ext uri="{FF2B5EF4-FFF2-40B4-BE49-F238E27FC236}">
                    <a16:creationId xmlns:a16="http://schemas.microsoft.com/office/drawing/2014/main" id="{738B525B-2D07-B84B-A196-48DD274E4965}"/>
                  </a:ext>
                </a:extLst>
              </p:cNvPr>
              <p:cNvSpPr/>
              <p:nvPr/>
            </p:nvSpPr>
            <p:spPr>
              <a:xfrm rot="1586057">
                <a:off x="999366" y="211711"/>
                <a:ext cx="712724" cy="456528"/>
              </a:xfrm>
              <a:custGeom>
                <a:avLst/>
                <a:gdLst>
                  <a:gd name="connsiteX0" fmla="*/ 256364 w 712724"/>
                  <a:gd name="connsiteY0" fmla="*/ 60874 h 456528"/>
                  <a:gd name="connsiteX1" fmla="*/ 708782 w 712724"/>
                  <a:gd name="connsiteY1" fmla="*/ 101873 h 456528"/>
                  <a:gd name="connsiteX2" fmla="*/ 712146 w 712724"/>
                  <a:gd name="connsiteY2" fmla="*/ 112785 h 456528"/>
                  <a:gd name="connsiteX3" fmla="*/ 712724 w 712724"/>
                  <a:gd name="connsiteY3" fmla="*/ 113588 h 456528"/>
                  <a:gd name="connsiteX4" fmla="*/ 590570 w 712724"/>
                  <a:gd name="connsiteY4" fmla="*/ 174317 h 456528"/>
                  <a:gd name="connsiteX5" fmla="*/ 633387 w 712724"/>
                  <a:gd name="connsiteY5" fmla="*/ 142199 h 456528"/>
                  <a:gd name="connsiteX6" fmla="*/ 654016 w 712724"/>
                  <a:gd name="connsiteY6" fmla="*/ 102302 h 456528"/>
                  <a:gd name="connsiteX7" fmla="*/ 653974 w 712724"/>
                  <a:gd name="connsiteY7" fmla="*/ 101999 h 456528"/>
                  <a:gd name="connsiteX8" fmla="*/ 653757 w 712724"/>
                  <a:gd name="connsiteY8" fmla="*/ 101782 h 456528"/>
                  <a:gd name="connsiteX9" fmla="*/ 554840 w 712724"/>
                  <a:gd name="connsiteY9" fmla="*/ 109811 h 456528"/>
                  <a:gd name="connsiteX10" fmla="*/ 488728 w 712724"/>
                  <a:gd name="connsiteY10" fmla="*/ 183826 h 456528"/>
                  <a:gd name="connsiteX11" fmla="*/ 488770 w 712724"/>
                  <a:gd name="connsiteY11" fmla="*/ 184130 h 456528"/>
                  <a:gd name="connsiteX12" fmla="*/ 488987 w 712724"/>
                  <a:gd name="connsiteY12" fmla="*/ 184347 h 456528"/>
                  <a:gd name="connsiteX13" fmla="*/ 533247 w 712724"/>
                  <a:gd name="connsiteY13" fmla="*/ 191984 h 456528"/>
                  <a:gd name="connsiteX14" fmla="*/ 584699 w 712724"/>
                  <a:gd name="connsiteY14" fmla="*/ 177236 h 456528"/>
                  <a:gd name="connsiteX15" fmla="*/ 472948 w 712724"/>
                  <a:gd name="connsiteY15" fmla="*/ 232793 h 456528"/>
                  <a:gd name="connsiteX16" fmla="*/ 451769 w 712724"/>
                  <a:gd name="connsiteY16" fmla="*/ 225747 h 456528"/>
                  <a:gd name="connsiteX17" fmla="*/ 347948 w 712724"/>
                  <a:gd name="connsiteY17" fmla="*/ 245093 h 456528"/>
                  <a:gd name="connsiteX18" fmla="*/ 269854 w 712724"/>
                  <a:gd name="connsiteY18" fmla="*/ 316188 h 456528"/>
                  <a:gd name="connsiteX19" fmla="*/ 262686 w 712724"/>
                  <a:gd name="connsiteY19" fmla="*/ 337325 h 456528"/>
                  <a:gd name="connsiteX20" fmla="*/ 150929 w 712724"/>
                  <a:gd name="connsiteY20" fmla="*/ 392884 h 456528"/>
                  <a:gd name="connsiteX21" fmla="*/ 193751 w 712724"/>
                  <a:gd name="connsiteY21" fmla="*/ 360764 h 456528"/>
                  <a:gd name="connsiteX22" fmla="*/ 214381 w 712724"/>
                  <a:gd name="connsiteY22" fmla="*/ 320867 h 456528"/>
                  <a:gd name="connsiteX23" fmla="*/ 214338 w 712724"/>
                  <a:gd name="connsiteY23" fmla="*/ 320564 h 456528"/>
                  <a:gd name="connsiteX24" fmla="*/ 214121 w 712724"/>
                  <a:gd name="connsiteY24" fmla="*/ 320347 h 456528"/>
                  <a:gd name="connsiteX25" fmla="*/ 115204 w 712724"/>
                  <a:gd name="connsiteY25" fmla="*/ 328377 h 456528"/>
                  <a:gd name="connsiteX26" fmla="*/ 49092 w 712724"/>
                  <a:gd name="connsiteY26" fmla="*/ 402391 h 456528"/>
                  <a:gd name="connsiteX27" fmla="*/ 49134 w 712724"/>
                  <a:gd name="connsiteY27" fmla="*/ 402695 h 456528"/>
                  <a:gd name="connsiteX28" fmla="*/ 49351 w 712724"/>
                  <a:gd name="connsiteY28" fmla="*/ 402912 h 456528"/>
                  <a:gd name="connsiteX29" fmla="*/ 93611 w 712724"/>
                  <a:gd name="connsiteY29" fmla="*/ 410549 h 456528"/>
                  <a:gd name="connsiteX30" fmla="*/ 145068 w 712724"/>
                  <a:gd name="connsiteY30" fmla="*/ 395798 h 456528"/>
                  <a:gd name="connsiteX31" fmla="*/ 22912 w 712724"/>
                  <a:gd name="connsiteY31" fmla="*/ 456528 h 456528"/>
                  <a:gd name="connsiteX32" fmla="*/ 22621 w 712724"/>
                  <a:gd name="connsiteY32" fmla="*/ 455582 h 456528"/>
                  <a:gd name="connsiteX33" fmla="*/ 15951 w 712724"/>
                  <a:gd name="connsiteY33" fmla="*/ 446314 h 456528"/>
                  <a:gd name="connsiteX34" fmla="*/ 256364 w 712724"/>
                  <a:gd name="connsiteY34" fmla="*/ 60874 h 45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2724" h="456528">
                    <a:moveTo>
                      <a:pt x="256364" y="60874"/>
                    </a:moveTo>
                    <a:cubicBezTo>
                      <a:pt x="447684" y="-34240"/>
                      <a:pt x="650238" y="-15885"/>
                      <a:pt x="708782" y="101873"/>
                    </a:cubicBezTo>
                    <a:lnTo>
                      <a:pt x="712146" y="112785"/>
                    </a:lnTo>
                    <a:lnTo>
                      <a:pt x="712724" y="113588"/>
                    </a:lnTo>
                    <a:lnTo>
                      <a:pt x="590570" y="174317"/>
                    </a:lnTo>
                    <a:lnTo>
                      <a:pt x="633387" y="142199"/>
                    </a:lnTo>
                    <a:cubicBezTo>
                      <a:pt x="644783" y="129269"/>
                      <a:pt x="652038" y="115376"/>
                      <a:pt x="654016" y="102302"/>
                    </a:cubicBezTo>
                    <a:lnTo>
                      <a:pt x="653974" y="101999"/>
                    </a:lnTo>
                    <a:lnTo>
                      <a:pt x="653757" y="101782"/>
                    </a:lnTo>
                    <a:cubicBezTo>
                      <a:pt x="630523" y="89152"/>
                      <a:pt x="591934" y="91370"/>
                      <a:pt x="554840" y="109811"/>
                    </a:cubicBezTo>
                    <a:cubicBezTo>
                      <a:pt x="517746" y="128253"/>
                      <a:pt x="492683" y="157679"/>
                      <a:pt x="488728" y="183826"/>
                    </a:cubicBezTo>
                    <a:lnTo>
                      <a:pt x="488770" y="184130"/>
                    </a:lnTo>
                    <a:lnTo>
                      <a:pt x="488987" y="184347"/>
                    </a:lnTo>
                    <a:cubicBezTo>
                      <a:pt x="500604" y="190661"/>
                      <a:pt x="516059" y="193264"/>
                      <a:pt x="533247" y="191984"/>
                    </a:cubicBezTo>
                    <a:lnTo>
                      <a:pt x="584699" y="177236"/>
                    </a:lnTo>
                    <a:lnTo>
                      <a:pt x="472948" y="232793"/>
                    </a:lnTo>
                    <a:lnTo>
                      <a:pt x="451769" y="225747"/>
                    </a:lnTo>
                    <a:cubicBezTo>
                      <a:pt x="422293" y="220693"/>
                      <a:pt x="384567" y="226887"/>
                      <a:pt x="347948" y="245093"/>
                    </a:cubicBezTo>
                    <a:cubicBezTo>
                      <a:pt x="311329" y="263299"/>
                      <a:pt x="283617" y="289637"/>
                      <a:pt x="269854" y="316188"/>
                    </a:cubicBezTo>
                    <a:lnTo>
                      <a:pt x="262686" y="337325"/>
                    </a:lnTo>
                    <a:lnTo>
                      <a:pt x="150929" y="392884"/>
                    </a:lnTo>
                    <a:lnTo>
                      <a:pt x="193751" y="360764"/>
                    </a:lnTo>
                    <a:cubicBezTo>
                      <a:pt x="205147" y="347834"/>
                      <a:pt x="212402" y="333941"/>
                      <a:pt x="214381" y="320867"/>
                    </a:cubicBezTo>
                    <a:lnTo>
                      <a:pt x="214338" y="320564"/>
                    </a:lnTo>
                    <a:lnTo>
                      <a:pt x="214121" y="320347"/>
                    </a:lnTo>
                    <a:cubicBezTo>
                      <a:pt x="190887" y="307717"/>
                      <a:pt x="152298" y="309935"/>
                      <a:pt x="115204" y="328377"/>
                    </a:cubicBezTo>
                    <a:cubicBezTo>
                      <a:pt x="78111" y="346818"/>
                      <a:pt x="53047" y="376244"/>
                      <a:pt x="49092" y="402391"/>
                    </a:cubicBezTo>
                    <a:lnTo>
                      <a:pt x="49134" y="402695"/>
                    </a:lnTo>
                    <a:lnTo>
                      <a:pt x="49351" y="402912"/>
                    </a:lnTo>
                    <a:cubicBezTo>
                      <a:pt x="60968" y="409227"/>
                      <a:pt x="76423" y="411829"/>
                      <a:pt x="93611" y="410549"/>
                    </a:cubicBezTo>
                    <a:lnTo>
                      <a:pt x="145068" y="395798"/>
                    </a:lnTo>
                    <a:lnTo>
                      <a:pt x="22912" y="456528"/>
                    </a:lnTo>
                    <a:lnTo>
                      <a:pt x="22621" y="455582"/>
                    </a:lnTo>
                    <a:lnTo>
                      <a:pt x="15951" y="446314"/>
                    </a:lnTo>
                    <a:cubicBezTo>
                      <a:pt x="-42592" y="328556"/>
                      <a:pt x="65045" y="155989"/>
                      <a:pt x="256364" y="60874"/>
                    </a:cubicBezTo>
                    <a:close/>
                  </a:path>
                </a:pathLst>
              </a:custGeom>
              <a:solidFill>
                <a:schemeClr val="accent2">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9" name="Freeform 128">
                <a:extLst>
                  <a:ext uri="{FF2B5EF4-FFF2-40B4-BE49-F238E27FC236}">
                    <a16:creationId xmlns:a16="http://schemas.microsoft.com/office/drawing/2014/main" id="{03B5F4E1-C9FE-7B40-89B0-13F7A2E530D7}"/>
                  </a:ext>
                </a:extLst>
              </p:cNvPr>
              <p:cNvSpPr/>
              <p:nvPr/>
            </p:nvSpPr>
            <p:spPr>
              <a:xfrm rot="521675">
                <a:off x="975662" y="234836"/>
                <a:ext cx="764409" cy="260888"/>
              </a:xfrm>
              <a:custGeom>
                <a:avLst/>
                <a:gdLst>
                  <a:gd name="connsiteX0" fmla="*/ 345997 w 764409"/>
                  <a:gd name="connsiteY0" fmla="*/ 7213 h 260888"/>
                  <a:gd name="connsiteX1" fmla="*/ 764409 w 764409"/>
                  <a:gd name="connsiteY1" fmla="*/ 184111 h 260888"/>
                  <a:gd name="connsiteX2" fmla="*/ 764196 w 764409"/>
                  <a:gd name="connsiteY2" fmla="*/ 204197 h 260888"/>
                  <a:gd name="connsiteX3" fmla="*/ 508764 w 764409"/>
                  <a:gd name="connsiteY3" fmla="*/ 243259 h 260888"/>
                  <a:gd name="connsiteX4" fmla="*/ 512212 w 764409"/>
                  <a:gd name="connsiteY4" fmla="*/ 223322 h 260888"/>
                  <a:gd name="connsiteX5" fmla="*/ 370083 w 764409"/>
                  <a:gd name="connsiteY5" fmla="*/ 164728 h 260888"/>
                  <a:gd name="connsiteX6" fmla="*/ 257515 w 764409"/>
                  <a:gd name="connsiteY6" fmla="*/ 231003 h 260888"/>
                  <a:gd name="connsiteX7" fmla="*/ 252347 w 764409"/>
                  <a:gd name="connsiteY7" fmla="*/ 260888 h 260888"/>
                  <a:gd name="connsiteX8" fmla="*/ 211269 w 764409"/>
                  <a:gd name="connsiteY8" fmla="*/ 260888 h 260888"/>
                  <a:gd name="connsiteX9" fmla="*/ 226790 w 764409"/>
                  <a:gd name="connsiteY9" fmla="*/ 242052 h 260888"/>
                  <a:gd name="connsiteX10" fmla="*/ 231009 w 764409"/>
                  <a:gd name="connsiteY10" fmla="*/ 217652 h 260888"/>
                  <a:gd name="connsiteX11" fmla="*/ 123031 w 764409"/>
                  <a:gd name="connsiteY11" fmla="*/ 173137 h 260888"/>
                  <a:gd name="connsiteX12" fmla="*/ 33290 w 764409"/>
                  <a:gd name="connsiteY12" fmla="*/ 247888 h 260888"/>
                  <a:gd name="connsiteX13" fmla="*/ 39971 w 764409"/>
                  <a:gd name="connsiteY13" fmla="*/ 260888 h 260888"/>
                  <a:gd name="connsiteX14" fmla="*/ 0 w 764409"/>
                  <a:gd name="connsiteY14" fmla="*/ 260888 h 260888"/>
                  <a:gd name="connsiteX15" fmla="*/ 89 w 764409"/>
                  <a:gd name="connsiteY15" fmla="*/ 252448 h 260888"/>
                  <a:gd name="connsiteX16" fmla="*/ 345997 w 764409"/>
                  <a:gd name="connsiteY16" fmla="*/ 7213 h 260888"/>
                  <a:gd name="connsiteX17" fmla="*/ 608358 w 764409"/>
                  <a:gd name="connsiteY17" fmla="*/ 98918 h 260888"/>
                  <a:gd name="connsiteX18" fmla="*/ 518617 w 764409"/>
                  <a:gd name="connsiteY18" fmla="*/ 173669 h 260888"/>
                  <a:gd name="connsiteX19" fmla="*/ 626596 w 764409"/>
                  <a:gd name="connsiteY19" fmla="*/ 218184 h 260888"/>
                  <a:gd name="connsiteX20" fmla="*/ 716336 w 764409"/>
                  <a:gd name="connsiteY20" fmla="*/ 143433 h 260888"/>
                  <a:gd name="connsiteX21" fmla="*/ 608358 w 764409"/>
                  <a:gd name="connsiteY21" fmla="*/ 98918 h 26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409" h="260888">
                    <a:moveTo>
                      <a:pt x="345997" y="7213"/>
                    </a:moveTo>
                    <a:cubicBezTo>
                      <a:pt x="557199" y="-25085"/>
                      <a:pt x="744530" y="54115"/>
                      <a:pt x="764409" y="184111"/>
                    </a:cubicBezTo>
                    <a:lnTo>
                      <a:pt x="764196" y="204197"/>
                    </a:lnTo>
                    <a:lnTo>
                      <a:pt x="508764" y="243259"/>
                    </a:lnTo>
                    <a:lnTo>
                      <a:pt x="512212" y="223322"/>
                    </a:lnTo>
                    <a:cubicBezTo>
                      <a:pt x="505582" y="179971"/>
                      <a:pt x="441949" y="153738"/>
                      <a:pt x="370083" y="164728"/>
                    </a:cubicBezTo>
                    <a:cubicBezTo>
                      <a:pt x="316183" y="172971"/>
                      <a:pt x="272960" y="199810"/>
                      <a:pt x="257515" y="231003"/>
                    </a:cubicBezTo>
                    <a:lnTo>
                      <a:pt x="252347" y="260888"/>
                    </a:lnTo>
                    <a:lnTo>
                      <a:pt x="211269" y="260888"/>
                    </a:lnTo>
                    <a:lnTo>
                      <a:pt x="226790" y="242052"/>
                    </a:lnTo>
                    <a:cubicBezTo>
                      <a:pt x="230701" y="234152"/>
                      <a:pt x="232268" y="225885"/>
                      <a:pt x="231009" y="217652"/>
                    </a:cubicBezTo>
                    <a:cubicBezTo>
                      <a:pt x="225972" y="184717"/>
                      <a:pt x="177629" y="164787"/>
                      <a:pt x="123031" y="173137"/>
                    </a:cubicBezTo>
                    <a:cubicBezTo>
                      <a:pt x="68432" y="181486"/>
                      <a:pt x="28254" y="214953"/>
                      <a:pt x="33290" y="247888"/>
                    </a:cubicBezTo>
                    <a:lnTo>
                      <a:pt x="39971" y="260888"/>
                    </a:lnTo>
                    <a:lnTo>
                      <a:pt x="0" y="260888"/>
                    </a:lnTo>
                    <a:lnTo>
                      <a:pt x="89" y="252448"/>
                    </a:lnTo>
                    <a:cubicBezTo>
                      <a:pt x="19346" y="139737"/>
                      <a:pt x="161194" y="35474"/>
                      <a:pt x="345997" y="7213"/>
                    </a:cubicBezTo>
                    <a:close/>
                    <a:moveTo>
                      <a:pt x="608358" y="98918"/>
                    </a:moveTo>
                    <a:cubicBezTo>
                      <a:pt x="553759" y="107268"/>
                      <a:pt x="513581" y="140735"/>
                      <a:pt x="518617" y="173669"/>
                    </a:cubicBezTo>
                    <a:cubicBezTo>
                      <a:pt x="523654" y="206603"/>
                      <a:pt x="571998" y="226533"/>
                      <a:pt x="626596" y="218184"/>
                    </a:cubicBezTo>
                    <a:cubicBezTo>
                      <a:pt x="681195" y="209834"/>
                      <a:pt x="721372" y="176367"/>
                      <a:pt x="716336" y="143433"/>
                    </a:cubicBezTo>
                    <a:cubicBezTo>
                      <a:pt x="711299" y="110499"/>
                      <a:pt x="662956" y="90569"/>
                      <a:pt x="608358" y="98918"/>
                    </a:cubicBezTo>
                    <a:close/>
                  </a:path>
                </a:pathLst>
              </a:custGeom>
              <a:solidFill>
                <a:schemeClr val="accent2"/>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80" name="Group 79">
              <a:extLst>
                <a:ext uri="{FF2B5EF4-FFF2-40B4-BE49-F238E27FC236}">
                  <a16:creationId xmlns:a16="http://schemas.microsoft.com/office/drawing/2014/main" id="{37F585BB-38AF-2948-892A-CB9188FD9B4B}"/>
                </a:ext>
              </a:extLst>
            </p:cNvPr>
            <p:cNvGrpSpPr>
              <a:grpSpLocks noChangeAspect="1"/>
            </p:cNvGrpSpPr>
            <p:nvPr/>
          </p:nvGrpSpPr>
          <p:grpSpPr>
            <a:xfrm flipH="1">
              <a:off x="2866853" y="3155100"/>
              <a:ext cx="632523" cy="364222"/>
              <a:chOff x="963643" y="664105"/>
              <a:chExt cx="764446" cy="454756"/>
            </a:xfrm>
          </p:grpSpPr>
          <p:sp>
            <p:nvSpPr>
              <p:cNvPr id="126" name="Freeform 125">
                <a:extLst>
                  <a:ext uri="{FF2B5EF4-FFF2-40B4-BE49-F238E27FC236}">
                    <a16:creationId xmlns:a16="http://schemas.microsoft.com/office/drawing/2014/main" id="{C172A6BB-5741-9846-B94A-7A1271E2E6E1}"/>
                  </a:ext>
                </a:extLst>
              </p:cNvPr>
              <p:cNvSpPr/>
              <p:nvPr/>
            </p:nvSpPr>
            <p:spPr>
              <a:xfrm rot="1584489">
                <a:off x="1000231" y="664105"/>
                <a:ext cx="712045" cy="454756"/>
              </a:xfrm>
              <a:custGeom>
                <a:avLst/>
                <a:gdLst>
                  <a:gd name="connsiteX0" fmla="*/ 256508 w 712045"/>
                  <a:gd name="connsiteY0" fmla="*/ 60764 h 454756"/>
                  <a:gd name="connsiteX1" fmla="*/ 708906 w 712045"/>
                  <a:gd name="connsiteY1" fmla="*/ 101969 h 454756"/>
                  <a:gd name="connsiteX2" fmla="*/ 712045 w 712045"/>
                  <a:gd name="connsiteY2" fmla="*/ 112165 h 454756"/>
                  <a:gd name="connsiteX3" fmla="*/ 598248 w 712045"/>
                  <a:gd name="connsiteY3" fmla="*/ 168674 h 454756"/>
                  <a:gd name="connsiteX4" fmla="*/ 633493 w 712045"/>
                  <a:gd name="connsiteY4" fmla="*/ 142261 h 454756"/>
                  <a:gd name="connsiteX5" fmla="*/ 654140 w 712045"/>
                  <a:gd name="connsiteY5" fmla="*/ 102374 h 454756"/>
                  <a:gd name="connsiteX6" fmla="*/ 654098 w 712045"/>
                  <a:gd name="connsiteY6" fmla="*/ 102069 h 454756"/>
                  <a:gd name="connsiteX7" fmla="*/ 653881 w 712045"/>
                  <a:gd name="connsiteY7" fmla="*/ 101853 h 454756"/>
                  <a:gd name="connsiteX8" fmla="*/ 554961 w 712045"/>
                  <a:gd name="connsiteY8" fmla="*/ 109837 h 454756"/>
                  <a:gd name="connsiteX9" fmla="*/ 488814 w 712045"/>
                  <a:gd name="connsiteY9" fmla="*/ 183821 h 454756"/>
                  <a:gd name="connsiteX10" fmla="*/ 488856 w 712045"/>
                  <a:gd name="connsiteY10" fmla="*/ 184125 h 454756"/>
                  <a:gd name="connsiteX11" fmla="*/ 489073 w 712045"/>
                  <a:gd name="connsiteY11" fmla="*/ 184343 h 454756"/>
                  <a:gd name="connsiteX12" fmla="*/ 533331 w 712045"/>
                  <a:gd name="connsiteY12" fmla="*/ 192000 h 454756"/>
                  <a:gd name="connsiteX13" fmla="*/ 575675 w 712045"/>
                  <a:gd name="connsiteY13" fmla="*/ 179884 h 454756"/>
                  <a:gd name="connsiteX14" fmla="*/ 470701 w 712045"/>
                  <a:gd name="connsiteY14" fmla="*/ 232011 h 454756"/>
                  <a:gd name="connsiteX15" fmla="*/ 451837 w 712045"/>
                  <a:gd name="connsiteY15" fmla="*/ 225727 h 454756"/>
                  <a:gd name="connsiteX16" fmla="*/ 348006 w 712045"/>
                  <a:gd name="connsiteY16" fmla="*/ 245025 h 454756"/>
                  <a:gd name="connsiteX17" fmla="*/ 269881 w 712045"/>
                  <a:gd name="connsiteY17" fmla="*/ 316083 h 454756"/>
                  <a:gd name="connsiteX18" fmla="*/ 263487 w 712045"/>
                  <a:gd name="connsiteY18" fmla="*/ 334910 h 454756"/>
                  <a:gd name="connsiteX19" fmla="*/ 158512 w 712045"/>
                  <a:gd name="connsiteY19" fmla="*/ 387039 h 454756"/>
                  <a:gd name="connsiteX20" fmla="*/ 193757 w 712045"/>
                  <a:gd name="connsiteY20" fmla="*/ 360626 h 454756"/>
                  <a:gd name="connsiteX21" fmla="*/ 214405 w 712045"/>
                  <a:gd name="connsiteY21" fmla="*/ 320738 h 454756"/>
                  <a:gd name="connsiteX22" fmla="*/ 214363 w 712045"/>
                  <a:gd name="connsiteY22" fmla="*/ 320434 h 454756"/>
                  <a:gd name="connsiteX23" fmla="*/ 214145 w 712045"/>
                  <a:gd name="connsiteY23" fmla="*/ 320217 h 454756"/>
                  <a:gd name="connsiteX24" fmla="*/ 115225 w 712045"/>
                  <a:gd name="connsiteY24" fmla="*/ 328202 h 454756"/>
                  <a:gd name="connsiteX25" fmla="*/ 49079 w 712045"/>
                  <a:gd name="connsiteY25" fmla="*/ 402186 h 454756"/>
                  <a:gd name="connsiteX26" fmla="*/ 49121 w 712045"/>
                  <a:gd name="connsiteY26" fmla="*/ 402490 h 454756"/>
                  <a:gd name="connsiteX27" fmla="*/ 49338 w 712045"/>
                  <a:gd name="connsiteY27" fmla="*/ 402708 h 454756"/>
                  <a:gd name="connsiteX28" fmla="*/ 93595 w 712045"/>
                  <a:gd name="connsiteY28" fmla="*/ 410366 h 454756"/>
                  <a:gd name="connsiteX29" fmla="*/ 135938 w 712045"/>
                  <a:gd name="connsiteY29" fmla="*/ 398249 h 454756"/>
                  <a:gd name="connsiteX30" fmla="*/ 22145 w 712045"/>
                  <a:gd name="connsiteY30" fmla="*/ 454756 h 454756"/>
                  <a:gd name="connsiteX31" fmla="*/ 15919 w 712045"/>
                  <a:gd name="connsiteY31" fmla="*/ 446094 h 454756"/>
                  <a:gd name="connsiteX32" fmla="*/ 256508 w 712045"/>
                  <a:gd name="connsiteY32" fmla="*/ 60764 h 4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2045" h="454756">
                    <a:moveTo>
                      <a:pt x="256508" y="60764"/>
                    </a:moveTo>
                    <a:cubicBezTo>
                      <a:pt x="447871" y="-34263"/>
                      <a:pt x="650418" y="-15815"/>
                      <a:pt x="708906" y="101969"/>
                    </a:cubicBezTo>
                    <a:lnTo>
                      <a:pt x="712045" y="112165"/>
                    </a:lnTo>
                    <a:lnTo>
                      <a:pt x="598248" y="168674"/>
                    </a:lnTo>
                    <a:lnTo>
                      <a:pt x="633493" y="142261"/>
                    </a:lnTo>
                    <a:cubicBezTo>
                      <a:pt x="644895" y="129336"/>
                      <a:pt x="652156" y="115446"/>
                      <a:pt x="654140" y="102374"/>
                    </a:cubicBezTo>
                    <a:lnTo>
                      <a:pt x="654098" y="102069"/>
                    </a:lnTo>
                    <a:lnTo>
                      <a:pt x="653881" y="101853"/>
                    </a:lnTo>
                    <a:cubicBezTo>
                      <a:pt x="630653" y="89212"/>
                      <a:pt x="592064" y="91412"/>
                      <a:pt x="554961" y="109837"/>
                    </a:cubicBezTo>
                    <a:cubicBezTo>
                      <a:pt x="517858" y="128261"/>
                      <a:pt x="492782" y="157676"/>
                      <a:pt x="488814" y="183821"/>
                    </a:cubicBezTo>
                    <a:lnTo>
                      <a:pt x="488856" y="184125"/>
                    </a:lnTo>
                    <a:lnTo>
                      <a:pt x="489073" y="184343"/>
                    </a:lnTo>
                    <a:cubicBezTo>
                      <a:pt x="500687" y="190663"/>
                      <a:pt x="516142" y="193273"/>
                      <a:pt x="533331" y="192000"/>
                    </a:cubicBezTo>
                    <a:lnTo>
                      <a:pt x="575675" y="179884"/>
                    </a:lnTo>
                    <a:lnTo>
                      <a:pt x="470701" y="232011"/>
                    </a:lnTo>
                    <a:lnTo>
                      <a:pt x="451837" y="225727"/>
                    </a:lnTo>
                    <a:cubicBezTo>
                      <a:pt x="422363" y="220659"/>
                      <a:pt x="384634" y="226836"/>
                      <a:pt x="348006" y="245025"/>
                    </a:cubicBezTo>
                    <a:cubicBezTo>
                      <a:pt x="311379" y="263212"/>
                      <a:pt x="283656" y="289538"/>
                      <a:pt x="269881" y="316083"/>
                    </a:cubicBezTo>
                    <a:lnTo>
                      <a:pt x="263487" y="334910"/>
                    </a:lnTo>
                    <a:lnTo>
                      <a:pt x="158512" y="387039"/>
                    </a:lnTo>
                    <a:lnTo>
                      <a:pt x="193757" y="360626"/>
                    </a:lnTo>
                    <a:cubicBezTo>
                      <a:pt x="205160" y="347701"/>
                      <a:pt x="212421" y="333811"/>
                      <a:pt x="214405" y="320738"/>
                    </a:cubicBezTo>
                    <a:lnTo>
                      <a:pt x="214363" y="320434"/>
                    </a:lnTo>
                    <a:lnTo>
                      <a:pt x="214145" y="320217"/>
                    </a:lnTo>
                    <a:cubicBezTo>
                      <a:pt x="190918" y="307576"/>
                      <a:pt x="152327" y="309777"/>
                      <a:pt x="115225" y="328202"/>
                    </a:cubicBezTo>
                    <a:cubicBezTo>
                      <a:pt x="78123" y="346626"/>
                      <a:pt x="53047" y="376041"/>
                      <a:pt x="49079" y="402186"/>
                    </a:cubicBezTo>
                    <a:lnTo>
                      <a:pt x="49121" y="402490"/>
                    </a:lnTo>
                    <a:lnTo>
                      <a:pt x="49338" y="402708"/>
                    </a:lnTo>
                    <a:cubicBezTo>
                      <a:pt x="60952" y="409028"/>
                      <a:pt x="76407" y="411638"/>
                      <a:pt x="93595" y="410366"/>
                    </a:cubicBezTo>
                    <a:lnTo>
                      <a:pt x="135938" y="398249"/>
                    </a:lnTo>
                    <a:lnTo>
                      <a:pt x="22145" y="454756"/>
                    </a:lnTo>
                    <a:lnTo>
                      <a:pt x="15919" y="446094"/>
                    </a:lnTo>
                    <a:cubicBezTo>
                      <a:pt x="-42571" y="328310"/>
                      <a:pt x="65145" y="155791"/>
                      <a:pt x="256508" y="60764"/>
                    </a:cubicBezTo>
                    <a:close/>
                  </a:path>
                </a:pathLst>
              </a:custGeom>
              <a:solidFill>
                <a:srgbClr val="6B809C"/>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7" name="Freeform 126">
                <a:extLst>
                  <a:ext uri="{FF2B5EF4-FFF2-40B4-BE49-F238E27FC236}">
                    <a16:creationId xmlns:a16="http://schemas.microsoft.com/office/drawing/2014/main" id="{F8A9512A-A607-FF44-9C0F-DF29EF9F3245}"/>
                  </a:ext>
                </a:extLst>
              </p:cNvPr>
              <p:cNvSpPr/>
              <p:nvPr/>
            </p:nvSpPr>
            <p:spPr>
              <a:xfrm>
                <a:off x="963643" y="690416"/>
                <a:ext cx="764446" cy="254393"/>
              </a:xfrm>
              <a:custGeom>
                <a:avLst/>
                <a:gdLst>
                  <a:gd name="connsiteX0" fmla="*/ 377583 w 764446"/>
                  <a:gd name="connsiteY0" fmla="*/ 0 h 254393"/>
                  <a:gd name="connsiteX1" fmla="*/ 764446 w 764446"/>
                  <a:gd name="connsiteY1" fmla="*/ 238116 h 254393"/>
                  <a:gd name="connsiteX2" fmla="*/ 761780 w 764446"/>
                  <a:gd name="connsiteY2" fmla="*/ 254393 h 254393"/>
                  <a:gd name="connsiteX3" fmla="*/ 503984 w 764446"/>
                  <a:gd name="connsiteY3" fmla="*/ 254393 h 254393"/>
                  <a:gd name="connsiteX4" fmla="*/ 509219 w 764446"/>
                  <a:gd name="connsiteY4" fmla="*/ 238752 h 254393"/>
                  <a:gd name="connsiteX5" fmla="*/ 377581 w 764446"/>
                  <a:gd name="connsiteY5" fmla="*/ 159346 h 254393"/>
                  <a:gd name="connsiteX6" fmla="*/ 256289 w 764446"/>
                  <a:gd name="connsiteY6" fmla="*/ 207843 h 254393"/>
                  <a:gd name="connsiteX7" fmla="*/ 250348 w 764446"/>
                  <a:gd name="connsiteY7" fmla="*/ 225594 h 254393"/>
                  <a:gd name="connsiteX8" fmla="*/ 217104 w 764446"/>
                  <a:gd name="connsiteY8" fmla="*/ 220510 h 254393"/>
                  <a:gd name="connsiteX9" fmla="*/ 224246 w 764446"/>
                  <a:gd name="connsiteY9" fmla="*/ 214120 h 254393"/>
                  <a:gd name="connsiteX10" fmla="*/ 232105 w 764446"/>
                  <a:gd name="connsiteY10" fmla="*/ 190638 h 254393"/>
                  <a:gd name="connsiteX11" fmla="*/ 132097 w 764446"/>
                  <a:gd name="connsiteY11" fmla="*/ 130312 h 254393"/>
                  <a:gd name="connsiteX12" fmla="*/ 32088 w 764446"/>
                  <a:gd name="connsiteY12" fmla="*/ 190638 h 254393"/>
                  <a:gd name="connsiteX13" fmla="*/ 32645 w 764446"/>
                  <a:gd name="connsiteY13" fmla="*/ 192302 h 254393"/>
                  <a:gd name="connsiteX14" fmla="*/ 0 w 764446"/>
                  <a:gd name="connsiteY14" fmla="*/ 187310 h 254393"/>
                  <a:gd name="connsiteX15" fmla="*/ 21121 w 764446"/>
                  <a:gd name="connsiteY15" fmla="*/ 145430 h 254393"/>
                  <a:gd name="connsiteX16" fmla="*/ 377583 w 764446"/>
                  <a:gd name="connsiteY16" fmla="*/ 0 h 254393"/>
                  <a:gd name="connsiteX17" fmla="*/ 623066 w 764446"/>
                  <a:gd name="connsiteY17" fmla="*/ 130312 h 254393"/>
                  <a:gd name="connsiteX18" fmla="*/ 523057 w 764446"/>
                  <a:gd name="connsiteY18" fmla="*/ 190638 h 254393"/>
                  <a:gd name="connsiteX19" fmla="*/ 623066 w 764446"/>
                  <a:gd name="connsiteY19" fmla="*/ 250964 h 254393"/>
                  <a:gd name="connsiteX20" fmla="*/ 723074 w 764446"/>
                  <a:gd name="connsiteY20" fmla="*/ 190638 h 254393"/>
                  <a:gd name="connsiteX21" fmla="*/ 623066 w 764446"/>
                  <a:gd name="connsiteY21" fmla="*/ 130312 h 25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446" h="254393">
                    <a:moveTo>
                      <a:pt x="377583" y="0"/>
                    </a:moveTo>
                    <a:cubicBezTo>
                      <a:pt x="591241" y="0"/>
                      <a:pt x="764446" y="106608"/>
                      <a:pt x="764446" y="238116"/>
                    </a:cubicBezTo>
                    <a:lnTo>
                      <a:pt x="761780" y="254393"/>
                    </a:lnTo>
                    <a:lnTo>
                      <a:pt x="503984" y="254393"/>
                    </a:lnTo>
                    <a:lnTo>
                      <a:pt x="509219" y="238752"/>
                    </a:lnTo>
                    <a:cubicBezTo>
                      <a:pt x="509219" y="194897"/>
                      <a:pt x="450283" y="159346"/>
                      <a:pt x="377581" y="159346"/>
                    </a:cubicBezTo>
                    <a:cubicBezTo>
                      <a:pt x="323055" y="159346"/>
                      <a:pt x="276272" y="179344"/>
                      <a:pt x="256289" y="207843"/>
                    </a:cubicBezTo>
                    <a:lnTo>
                      <a:pt x="250348" y="225594"/>
                    </a:lnTo>
                    <a:lnTo>
                      <a:pt x="217104" y="220510"/>
                    </a:lnTo>
                    <a:lnTo>
                      <a:pt x="224246" y="214120"/>
                    </a:lnTo>
                    <a:cubicBezTo>
                      <a:pt x="229307" y="206902"/>
                      <a:pt x="232105" y="198967"/>
                      <a:pt x="232105" y="190638"/>
                    </a:cubicBezTo>
                    <a:cubicBezTo>
                      <a:pt x="232105" y="157321"/>
                      <a:pt x="187330" y="130312"/>
                      <a:pt x="132097" y="130312"/>
                    </a:cubicBezTo>
                    <a:cubicBezTo>
                      <a:pt x="76864" y="130312"/>
                      <a:pt x="32088" y="157321"/>
                      <a:pt x="32088" y="190638"/>
                    </a:cubicBezTo>
                    <a:lnTo>
                      <a:pt x="32645" y="192302"/>
                    </a:lnTo>
                    <a:lnTo>
                      <a:pt x="0" y="187310"/>
                    </a:lnTo>
                    <a:lnTo>
                      <a:pt x="21121" y="145430"/>
                    </a:lnTo>
                    <a:cubicBezTo>
                      <a:pt x="79850" y="59967"/>
                      <a:pt x="217339" y="0"/>
                      <a:pt x="377583" y="0"/>
                    </a:cubicBezTo>
                    <a:close/>
                    <a:moveTo>
                      <a:pt x="623066" y="130312"/>
                    </a:moveTo>
                    <a:cubicBezTo>
                      <a:pt x="567833" y="130312"/>
                      <a:pt x="523057" y="157321"/>
                      <a:pt x="523057" y="190638"/>
                    </a:cubicBezTo>
                    <a:cubicBezTo>
                      <a:pt x="523057" y="223955"/>
                      <a:pt x="567833" y="250964"/>
                      <a:pt x="623066" y="250964"/>
                    </a:cubicBezTo>
                    <a:cubicBezTo>
                      <a:pt x="678299" y="250964"/>
                      <a:pt x="723074" y="223955"/>
                      <a:pt x="723074" y="190638"/>
                    </a:cubicBezTo>
                    <a:cubicBezTo>
                      <a:pt x="723074" y="157321"/>
                      <a:pt x="678299" y="130312"/>
                      <a:pt x="623066" y="130312"/>
                    </a:cubicBezTo>
                    <a:close/>
                  </a:path>
                </a:pathLst>
              </a:custGeom>
              <a:solidFill>
                <a:schemeClr val="tx2">
                  <a:lumMod val="40000"/>
                  <a:lumOff val="60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81" name="Group 80">
              <a:extLst>
                <a:ext uri="{FF2B5EF4-FFF2-40B4-BE49-F238E27FC236}">
                  <a16:creationId xmlns:a16="http://schemas.microsoft.com/office/drawing/2014/main" id="{D5BBC27D-A7FE-CD46-84E6-1ACF483609E6}"/>
                </a:ext>
              </a:extLst>
            </p:cNvPr>
            <p:cNvGrpSpPr>
              <a:grpSpLocks noChangeAspect="1"/>
            </p:cNvGrpSpPr>
            <p:nvPr/>
          </p:nvGrpSpPr>
          <p:grpSpPr>
            <a:xfrm flipH="1">
              <a:off x="2857233" y="2172141"/>
              <a:ext cx="632491" cy="365641"/>
              <a:chOff x="975662" y="211711"/>
              <a:chExt cx="764409" cy="456528"/>
            </a:xfrm>
          </p:grpSpPr>
          <p:sp>
            <p:nvSpPr>
              <p:cNvPr id="124" name="Freeform 123">
                <a:extLst>
                  <a:ext uri="{FF2B5EF4-FFF2-40B4-BE49-F238E27FC236}">
                    <a16:creationId xmlns:a16="http://schemas.microsoft.com/office/drawing/2014/main" id="{541CEAB0-0822-404C-A73E-48A10FC38EAE}"/>
                  </a:ext>
                </a:extLst>
              </p:cNvPr>
              <p:cNvSpPr/>
              <p:nvPr/>
            </p:nvSpPr>
            <p:spPr>
              <a:xfrm rot="1586057">
                <a:off x="999366" y="211711"/>
                <a:ext cx="712724" cy="456528"/>
              </a:xfrm>
              <a:custGeom>
                <a:avLst/>
                <a:gdLst>
                  <a:gd name="connsiteX0" fmla="*/ 256364 w 712724"/>
                  <a:gd name="connsiteY0" fmla="*/ 60874 h 456528"/>
                  <a:gd name="connsiteX1" fmla="*/ 708782 w 712724"/>
                  <a:gd name="connsiteY1" fmla="*/ 101873 h 456528"/>
                  <a:gd name="connsiteX2" fmla="*/ 712146 w 712724"/>
                  <a:gd name="connsiteY2" fmla="*/ 112785 h 456528"/>
                  <a:gd name="connsiteX3" fmla="*/ 712724 w 712724"/>
                  <a:gd name="connsiteY3" fmla="*/ 113588 h 456528"/>
                  <a:gd name="connsiteX4" fmla="*/ 590570 w 712724"/>
                  <a:gd name="connsiteY4" fmla="*/ 174317 h 456528"/>
                  <a:gd name="connsiteX5" fmla="*/ 633387 w 712724"/>
                  <a:gd name="connsiteY5" fmla="*/ 142199 h 456528"/>
                  <a:gd name="connsiteX6" fmla="*/ 654016 w 712724"/>
                  <a:gd name="connsiteY6" fmla="*/ 102302 h 456528"/>
                  <a:gd name="connsiteX7" fmla="*/ 653974 w 712724"/>
                  <a:gd name="connsiteY7" fmla="*/ 101999 h 456528"/>
                  <a:gd name="connsiteX8" fmla="*/ 653757 w 712724"/>
                  <a:gd name="connsiteY8" fmla="*/ 101782 h 456528"/>
                  <a:gd name="connsiteX9" fmla="*/ 554840 w 712724"/>
                  <a:gd name="connsiteY9" fmla="*/ 109811 h 456528"/>
                  <a:gd name="connsiteX10" fmla="*/ 488728 w 712724"/>
                  <a:gd name="connsiteY10" fmla="*/ 183826 h 456528"/>
                  <a:gd name="connsiteX11" fmla="*/ 488770 w 712724"/>
                  <a:gd name="connsiteY11" fmla="*/ 184130 h 456528"/>
                  <a:gd name="connsiteX12" fmla="*/ 488987 w 712724"/>
                  <a:gd name="connsiteY12" fmla="*/ 184347 h 456528"/>
                  <a:gd name="connsiteX13" fmla="*/ 533247 w 712724"/>
                  <a:gd name="connsiteY13" fmla="*/ 191984 h 456528"/>
                  <a:gd name="connsiteX14" fmla="*/ 584699 w 712724"/>
                  <a:gd name="connsiteY14" fmla="*/ 177236 h 456528"/>
                  <a:gd name="connsiteX15" fmla="*/ 472948 w 712724"/>
                  <a:gd name="connsiteY15" fmla="*/ 232793 h 456528"/>
                  <a:gd name="connsiteX16" fmla="*/ 451769 w 712724"/>
                  <a:gd name="connsiteY16" fmla="*/ 225747 h 456528"/>
                  <a:gd name="connsiteX17" fmla="*/ 347948 w 712724"/>
                  <a:gd name="connsiteY17" fmla="*/ 245093 h 456528"/>
                  <a:gd name="connsiteX18" fmla="*/ 269854 w 712724"/>
                  <a:gd name="connsiteY18" fmla="*/ 316188 h 456528"/>
                  <a:gd name="connsiteX19" fmla="*/ 262686 w 712724"/>
                  <a:gd name="connsiteY19" fmla="*/ 337325 h 456528"/>
                  <a:gd name="connsiteX20" fmla="*/ 150929 w 712724"/>
                  <a:gd name="connsiteY20" fmla="*/ 392884 h 456528"/>
                  <a:gd name="connsiteX21" fmla="*/ 193751 w 712724"/>
                  <a:gd name="connsiteY21" fmla="*/ 360764 h 456528"/>
                  <a:gd name="connsiteX22" fmla="*/ 214381 w 712724"/>
                  <a:gd name="connsiteY22" fmla="*/ 320867 h 456528"/>
                  <a:gd name="connsiteX23" fmla="*/ 214338 w 712724"/>
                  <a:gd name="connsiteY23" fmla="*/ 320564 h 456528"/>
                  <a:gd name="connsiteX24" fmla="*/ 214121 w 712724"/>
                  <a:gd name="connsiteY24" fmla="*/ 320347 h 456528"/>
                  <a:gd name="connsiteX25" fmla="*/ 115204 w 712724"/>
                  <a:gd name="connsiteY25" fmla="*/ 328377 h 456528"/>
                  <a:gd name="connsiteX26" fmla="*/ 49092 w 712724"/>
                  <a:gd name="connsiteY26" fmla="*/ 402391 h 456528"/>
                  <a:gd name="connsiteX27" fmla="*/ 49134 w 712724"/>
                  <a:gd name="connsiteY27" fmla="*/ 402695 h 456528"/>
                  <a:gd name="connsiteX28" fmla="*/ 49351 w 712724"/>
                  <a:gd name="connsiteY28" fmla="*/ 402912 h 456528"/>
                  <a:gd name="connsiteX29" fmla="*/ 93611 w 712724"/>
                  <a:gd name="connsiteY29" fmla="*/ 410549 h 456528"/>
                  <a:gd name="connsiteX30" fmla="*/ 145068 w 712724"/>
                  <a:gd name="connsiteY30" fmla="*/ 395798 h 456528"/>
                  <a:gd name="connsiteX31" fmla="*/ 22912 w 712724"/>
                  <a:gd name="connsiteY31" fmla="*/ 456528 h 456528"/>
                  <a:gd name="connsiteX32" fmla="*/ 22621 w 712724"/>
                  <a:gd name="connsiteY32" fmla="*/ 455582 h 456528"/>
                  <a:gd name="connsiteX33" fmla="*/ 15951 w 712724"/>
                  <a:gd name="connsiteY33" fmla="*/ 446314 h 456528"/>
                  <a:gd name="connsiteX34" fmla="*/ 256364 w 712724"/>
                  <a:gd name="connsiteY34" fmla="*/ 60874 h 45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2724" h="456528">
                    <a:moveTo>
                      <a:pt x="256364" y="60874"/>
                    </a:moveTo>
                    <a:cubicBezTo>
                      <a:pt x="447684" y="-34240"/>
                      <a:pt x="650238" y="-15885"/>
                      <a:pt x="708782" y="101873"/>
                    </a:cubicBezTo>
                    <a:lnTo>
                      <a:pt x="712146" y="112785"/>
                    </a:lnTo>
                    <a:lnTo>
                      <a:pt x="712724" y="113588"/>
                    </a:lnTo>
                    <a:lnTo>
                      <a:pt x="590570" y="174317"/>
                    </a:lnTo>
                    <a:lnTo>
                      <a:pt x="633387" y="142199"/>
                    </a:lnTo>
                    <a:cubicBezTo>
                      <a:pt x="644783" y="129269"/>
                      <a:pt x="652038" y="115376"/>
                      <a:pt x="654016" y="102302"/>
                    </a:cubicBezTo>
                    <a:lnTo>
                      <a:pt x="653974" y="101999"/>
                    </a:lnTo>
                    <a:lnTo>
                      <a:pt x="653757" y="101782"/>
                    </a:lnTo>
                    <a:cubicBezTo>
                      <a:pt x="630523" y="89152"/>
                      <a:pt x="591934" y="91370"/>
                      <a:pt x="554840" y="109811"/>
                    </a:cubicBezTo>
                    <a:cubicBezTo>
                      <a:pt x="517746" y="128253"/>
                      <a:pt x="492683" y="157679"/>
                      <a:pt x="488728" y="183826"/>
                    </a:cubicBezTo>
                    <a:lnTo>
                      <a:pt x="488770" y="184130"/>
                    </a:lnTo>
                    <a:lnTo>
                      <a:pt x="488987" y="184347"/>
                    </a:lnTo>
                    <a:cubicBezTo>
                      <a:pt x="500604" y="190661"/>
                      <a:pt x="516059" y="193264"/>
                      <a:pt x="533247" y="191984"/>
                    </a:cubicBezTo>
                    <a:lnTo>
                      <a:pt x="584699" y="177236"/>
                    </a:lnTo>
                    <a:lnTo>
                      <a:pt x="472948" y="232793"/>
                    </a:lnTo>
                    <a:lnTo>
                      <a:pt x="451769" y="225747"/>
                    </a:lnTo>
                    <a:cubicBezTo>
                      <a:pt x="422293" y="220693"/>
                      <a:pt x="384567" y="226887"/>
                      <a:pt x="347948" y="245093"/>
                    </a:cubicBezTo>
                    <a:cubicBezTo>
                      <a:pt x="311329" y="263299"/>
                      <a:pt x="283617" y="289637"/>
                      <a:pt x="269854" y="316188"/>
                    </a:cubicBezTo>
                    <a:lnTo>
                      <a:pt x="262686" y="337325"/>
                    </a:lnTo>
                    <a:lnTo>
                      <a:pt x="150929" y="392884"/>
                    </a:lnTo>
                    <a:lnTo>
                      <a:pt x="193751" y="360764"/>
                    </a:lnTo>
                    <a:cubicBezTo>
                      <a:pt x="205147" y="347834"/>
                      <a:pt x="212402" y="333941"/>
                      <a:pt x="214381" y="320867"/>
                    </a:cubicBezTo>
                    <a:lnTo>
                      <a:pt x="214338" y="320564"/>
                    </a:lnTo>
                    <a:lnTo>
                      <a:pt x="214121" y="320347"/>
                    </a:lnTo>
                    <a:cubicBezTo>
                      <a:pt x="190887" y="307717"/>
                      <a:pt x="152298" y="309935"/>
                      <a:pt x="115204" y="328377"/>
                    </a:cubicBezTo>
                    <a:cubicBezTo>
                      <a:pt x="78111" y="346818"/>
                      <a:pt x="53047" y="376244"/>
                      <a:pt x="49092" y="402391"/>
                    </a:cubicBezTo>
                    <a:lnTo>
                      <a:pt x="49134" y="402695"/>
                    </a:lnTo>
                    <a:lnTo>
                      <a:pt x="49351" y="402912"/>
                    </a:lnTo>
                    <a:cubicBezTo>
                      <a:pt x="60968" y="409227"/>
                      <a:pt x="76423" y="411829"/>
                      <a:pt x="93611" y="410549"/>
                    </a:cubicBezTo>
                    <a:lnTo>
                      <a:pt x="145068" y="395798"/>
                    </a:lnTo>
                    <a:lnTo>
                      <a:pt x="22912" y="456528"/>
                    </a:lnTo>
                    <a:lnTo>
                      <a:pt x="22621" y="455582"/>
                    </a:lnTo>
                    <a:lnTo>
                      <a:pt x="15951" y="446314"/>
                    </a:lnTo>
                    <a:cubicBezTo>
                      <a:pt x="-42592" y="328556"/>
                      <a:pt x="65045" y="155989"/>
                      <a:pt x="256364" y="60874"/>
                    </a:cubicBezTo>
                    <a:close/>
                  </a:path>
                </a:pathLst>
              </a:custGeom>
              <a:solidFill>
                <a:srgbClr val="FFC000">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5" name="Freeform 124">
                <a:extLst>
                  <a:ext uri="{FF2B5EF4-FFF2-40B4-BE49-F238E27FC236}">
                    <a16:creationId xmlns:a16="http://schemas.microsoft.com/office/drawing/2014/main" id="{577DB8CB-B9B3-694F-B736-AED8C3E550CB}"/>
                  </a:ext>
                </a:extLst>
              </p:cNvPr>
              <p:cNvSpPr/>
              <p:nvPr/>
            </p:nvSpPr>
            <p:spPr>
              <a:xfrm rot="521675">
                <a:off x="975662" y="234836"/>
                <a:ext cx="764409" cy="260887"/>
              </a:xfrm>
              <a:custGeom>
                <a:avLst/>
                <a:gdLst>
                  <a:gd name="connsiteX0" fmla="*/ 345997 w 764409"/>
                  <a:gd name="connsiteY0" fmla="*/ 7213 h 260888"/>
                  <a:gd name="connsiteX1" fmla="*/ 764409 w 764409"/>
                  <a:gd name="connsiteY1" fmla="*/ 184111 h 260888"/>
                  <a:gd name="connsiteX2" fmla="*/ 764196 w 764409"/>
                  <a:gd name="connsiteY2" fmla="*/ 204197 h 260888"/>
                  <a:gd name="connsiteX3" fmla="*/ 508764 w 764409"/>
                  <a:gd name="connsiteY3" fmla="*/ 243259 h 260888"/>
                  <a:gd name="connsiteX4" fmla="*/ 512212 w 764409"/>
                  <a:gd name="connsiteY4" fmla="*/ 223322 h 260888"/>
                  <a:gd name="connsiteX5" fmla="*/ 370083 w 764409"/>
                  <a:gd name="connsiteY5" fmla="*/ 164728 h 260888"/>
                  <a:gd name="connsiteX6" fmla="*/ 257515 w 764409"/>
                  <a:gd name="connsiteY6" fmla="*/ 231003 h 260888"/>
                  <a:gd name="connsiteX7" fmla="*/ 252347 w 764409"/>
                  <a:gd name="connsiteY7" fmla="*/ 260888 h 260888"/>
                  <a:gd name="connsiteX8" fmla="*/ 211269 w 764409"/>
                  <a:gd name="connsiteY8" fmla="*/ 260888 h 260888"/>
                  <a:gd name="connsiteX9" fmla="*/ 226790 w 764409"/>
                  <a:gd name="connsiteY9" fmla="*/ 242052 h 260888"/>
                  <a:gd name="connsiteX10" fmla="*/ 231009 w 764409"/>
                  <a:gd name="connsiteY10" fmla="*/ 217652 h 260888"/>
                  <a:gd name="connsiteX11" fmla="*/ 123031 w 764409"/>
                  <a:gd name="connsiteY11" fmla="*/ 173137 h 260888"/>
                  <a:gd name="connsiteX12" fmla="*/ 33290 w 764409"/>
                  <a:gd name="connsiteY12" fmla="*/ 247888 h 260888"/>
                  <a:gd name="connsiteX13" fmla="*/ 39971 w 764409"/>
                  <a:gd name="connsiteY13" fmla="*/ 260888 h 260888"/>
                  <a:gd name="connsiteX14" fmla="*/ 0 w 764409"/>
                  <a:gd name="connsiteY14" fmla="*/ 260888 h 260888"/>
                  <a:gd name="connsiteX15" fmla="*/ 89 w 764409"/>
                  <a:gd name="connsiteY15" fmla="*/ 252448 h 260888"/>
                  <a:gd name="connsiteX16" fmla="*/ 345997 w 764409"/>
                  <a:gd name="connsiteY16" fmla="*/ 7213 h 260888"/>
                  <a:gd name="connsiteX17" fmla="*/ 608358 w 764409"/>
                  <a:gd name="connsiteY17" fmla="*/ 98918 h 260888"/>
                  <a:gd name="connsiteX18" fmla="*/ 518617 w 764409"/>
                  <a:gd name="connsiteY18" fmla="*/ 173669 h 260888"/>
                  <a:gd name="connsiteX19" fmla="*/ 626596 w 764409"/>
                  <a:gd name="connsiteY19" fmla="*/ 218184 h 260888"/>
                  <a:gd name="connsiteX20" fmla="*/ 716336 w 764409"/>
                  <a:gd name="connsiteY20" fmla="*/ 143433 h 260888"/>
                  <a:gd name="connsiteX21" fmla="*/ 608358 w 764409"/>
                  <a:gd name="connsiteY21" fmla="*/ 98918 h 26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409" h="260888">
                    <a:moveTo>
                      <a:pt x="345997" y="7213"/>
                    </a:moveTo>
                    <a:cubicBezTo>
                      <a:pt x="557199" y="-25085"/>
                      <a:pt x="744530" y="54115"/>
                      <a:pt x="764409" y="184111"/>
                    </a:cubicBezTo>
                    <a:lnTo>
                      <a:pt x="764196" y="204197"/>
                    </a:lnTo>
                    <a:lnTo>
                      <a:pt x="508764" y="243259"/>
                    </a:lnTo>
                    <a:lnTo>
                      <a:pt x="512212" y="223322"/>
                    </a:lnTo>
                    <a:cubicBezTo>
                      <a:pt x="505582" y="179971"/>
                      <a:pt x="441949" y="153738"/>
                      <a:pt x="370083" y="164728"/>
                    </a:cubicBezTo>
                    <a:cubicBezTo>
                      <a:pt x="316183" y="172971"/>
                      <a:pt x="272960" y="199810"/>
                      <a:pt x="257515" y="231003"/>
                    </a:cubicBezTo>
                    <a:lnTo>
                      <a:pt x="252347" y="260888"/>
                    </a:lnTo>
                    <a:lnTo>
                      <a:pt x="211269" y="260888"/>
                    </a:lnTo>
                    <a:lnTo>
                      <a:pt x="226790" y="242052"/>
                    </a:lnTo>
                    <a:cubicBezTo>
                      <a:pt x="230701" y="234152"/>
                      <a:pt x="232268" y="225885"/>
                      <a:pt x="231009" y="217652"/>
                    </a:cubicBezTo>
                    <a:cubicBezTo>
                      <a:pt x="225972" y="184717"/>
                      <a:pt x="177629" y="164787"/>
                      <a:pt x="123031" y="173137"/>
                    </a:cubicBezTo>
                    <a:cubicBezTo>
                      <a:pt x="68432" y="181486"/>
                      <a:pt x="28254" y="214953"/>
                      <a:pt x="33290" y="247888"/>
                    </a:cubicBezTo>
                    <a:lnTo>
                      <a:pt x="39971" y="260888"/>
                    </a:lnTo>
                    <a:lnTo>
                      <a:pt x="0" y="260888"/>
                    </a:lnTo>
                    <a:lnTo>
                      <a:pt x="89" y="252448"/>
                    </a:lnTo>
                    <a:cubicBezTo>
                      <a:pt x="19346" y="139737"/>
                      <a:pt x="161194" y="35474"/>
                      <a:pt x="345997" y="7213"/>
                    </a:cubicBezTo>
                    <a:close/>
                    <a:moveTo>
                      <a:pt x="608358" y="98918"/>
                    </a:moveTo>
                    <a:cubicBezTo>
                      <a:pt x="553759" y="107268"/>
                      <a:pt x="513581" y="140735"/>
                      <a:pt x="518617" y="173669"/>
                    </a:cubicBezTo>
                    <a:cubicBezTo>
                      <a:pt x="523654" y="206603"/>
                      <a:pt x="571998" y="226533"/>
                      <a:pt x="626596" y="218184"/>
                    </a:cubicBezTo>
                    <a:cubicBezTo>
                      <a:pt x="681195" y="209834"/>
                      <a:pt x="721372" y="176367"/>
                      <a:pt x="716336" y="143433"/>
                    </a:cubicBezTo>
                    <a:cubicBezTo>
                      <a:pt x="711299" y="110499"/>
                      <a:pt x="662956" y="90569"/>
                      <a:pt x="608358" y="98918"/>
                    </a:cubicBezTo>
                    <a:close/>
                  </a:path>
                </a:pathLst>
              </a:custGeom>
              <a:solidFill>
                <a:srgbClr val="D6AD6A"/>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sp>
          <p:nvSpPr>
            <p:cNvPr id="82" name="Can 81">
              <a:extLst>
                <a:ext uri="{FF2B5EF4-FFF2-40B4-BE49-F238E27FC236}">
                  <a16:creationId xmlns:a16="http://schemas.microsoft.com/office/drawing/2014/main" id="{74272EBE-3A95-C443-A691-F61D5E8C1C76}"/>
                </a:ext>
              </a:extLst>
            </p:cNvPr>
            <p:cNvSpPr>
              <a:spLocks noChangeAspect="1"/>
            </p:cNvSpPr>
            <p:nvPr/>
          </p:nvSpPr>
          <p:spPr>
            <a:xfrm flipH="1">
              <a:off x="3096579" y="2124194"/>
              <a:ext cx="179460" cy="2609612"/>
            </a:xfrm>
            <a:prstGeom prst="can">
              <a:avLst/>
            </a:prstGeom>
            <a:solidFill>
              <a:sysClr val="window" lastClr="FFFFFF">
                <a:lumMod val="75000"/>
                <a:alpha val="87000"/>
              </a:sysClr>
            </a:solidFill>
            <a:ln w="12700" cap="flat" cmpd="sng" algn="ctr">
              <a:noFill/>
              <a:prstDash val="solid"/>
              <a:miter lim="800000"/>
            </a:ln>
            <a:effectLst/>
          </p:spPr>
          <p:txBody>
            <a:bodyPr rtlCol="0" anchor="ct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nvGrpSpPr>
            <p:cNvPr id="83" name="Group 82">
              <a:extLst>
                <a:ext uri="{FF2B5EF4-FFF2-40B4-BE49-F238E27FC236}">
                  <a16:creationId xmlns:a16="http://schemas.microsoft.com/office/drawing/2014/main" id="{84C8C49F-29A5-D640-B35C-0AA94D1B478F}"/>
                </a:ext>
              </a:extLst>
            </p:cNvPr>
            <p:cNvGrpSpPr>
              <a:grpSpLocks noChangeAspect="1"/>
            </p:cNvGrpSpPr>
            <p:nvPr/>
          </p:nvGrpSpPr>
          <p:grpSpPr>
            <a:xfrm flipH="1">
              <a:off x="2869058" y="3244510"/>
              <a:ext cx="637996" cy="382389"/>
              <a:chOff x="954362" y="775737"/>
              <a:chExt cx="771061" cy="477440"/>
            </a:xfrm>
          </p:grpSpPr>
          <p:grpSp>
            <p:nvGrpSpPr>
              <p:cNvPr id="118" name="Group 117">
                <a:extLst>
                  <a:ext uri="{FF2B5EF4-FFF2-40B4-BE49-F238E27FC236}">
                    <a16:creationId xmlns:a16="http://schemas.microsoft.com/office/drawing/2014/main" id="{C3529ECB-0725-6741-9177-642EDACB8D0E}"/>
                  </a:ext>
                </a:extLst>
              </p:cNvPr>
              <p:cNvGrpSpPr/>
              <p:nvPr/>
            </p:nvGrpSpPr>
            <p:grpSpPr>
              <a:xfrm>
                <a:off x="957028" y="775737"/>
                <a:ext cx="768395" cy="477440"/>
                <a:chOff x="890846" y="1049968"/>
                <a:chExt cx="768395" cy="477440"/>
              </a:xfrm>
            </p:grpSpPr>
            <p:sp>
              <p:nvSpPr>
                <p:cNvPr id="120" name="Freeform 119">
                  <a:extLst>
                    <a:ext uri="{FF2B5EF4-FFF2-40B4-BE49-F238E27FC236}">
                      <a16:creationId xmlns:a16="http://schemas.microsoft.com/office/drawing/2014/main" id="{BD8031F0-F5C1-A54D-8BCC-8BB7B5F9176C}"/>
                    </a:ext>
                  </a:extLst>
                </p:cNvPr>
                <p:cNvSpPr/>
                <p:nvPr/>
              </p:nvSpPr>
              <p:spPr>
                <a:xfrm rot="1584489">
                  <a:off x="898364" y="1049968"/>
                  <a:ext cx="723309" cy="477440"/>
                </a:xfrm>
                <a:custGeom>
                  <a:avLst/>
                  <a:gdLst>
                    <a:gd name="connsiteX0" fmla="*/ 0 w 723309"/>
                    <a:gd name="connsiteY0" fmla="*/ 342591 h 477440"/>
                    <a:gd name="connsiteX1" fmla="*/ 113793 w 723309"/>
                    <a:gd name="connsiteY1" fmla="*/ 286084 h 477440"/>
                    <a:gd name="connsiteX2" fmla="*/ 126113 w 723309"/>
                    <a:gd name="connsiteY2" fmla="*/ 282558 h 477440"/>
                    <a:gd name="connsiteX3" fmla="*/ 136367 w 723309"/>
                    <a:gd name="connsiteY3" fmla="*/ 274874 h 477440"/>
                    <a:gd name="connsiteX4" fmla="*/ 241342 w 723309"/>
                    <a:gd name="connsiteY4" fmla="*/ 222745 h 477440"/>
                    <a:gd name="connsiteX5" fmla="*/ 238796 w 723309"/>
                    <a:gd name="connsiteY5" fmla="*/ 230242 h 477440"/>
                    <a:gd name="connsiteX6" fmla="*/ 239914 w 723309"/>
                    <a:gd name="connsiteY6" fmla="*/ 238304 h 477440"/>
                    <a:gd name="connsiteX7" fmla="*/ 245660 w 723309"/>
                    <a:gd name="connsiteY7" fmla="*/ 244067 h 477440"/>
                    <a:gd name="connsiteX8" fmla="*/ 375867 w 723309"/>
                    <a:gd name="connsiteY8" fmla="*/ 233557 h 477440"/>
                    <a:gd name="connsiteX9" fmla="*/ 462932 w 723309"/>
                    <a:gd name="connsiteY9" fmla="*/ 136174 h 477440"/>
                    <a:gd name="connsiteX10" fmla="*/ 461813 w 723309"/>
                    <a:gd name="connsiteY10" fmla="*/ 128113 h 477440"/>
                    <a:gd name="connsiteX11" fmla="*/ 456067 w 723309"/>
                    <a:gd name="connsiteY11" fmla="*/ 122349 h 477440"/>
                    <a:gd name="connsiteX12" fmla="*/ 448556 w 723309"/>
                    <a:gd name="connsiteY12" fmla="*/ 119846 h 477440"/>
                    <a:gd name="connsiteX13" fmla="*/ 553530 w 723309"/>
                    <a:gd name="connsiteY13" fmla="*/ 67719 h 477440"/>
                    <a:gd name="connsiteX14" fmla="*/ 565849 w 723309"/>
                    <a:gd name="connsiteY14" fmla="*/ 64193 h 477440"/>
                    <a:gd name="connsiteX15" fmla="*/ 576103 w 723309"/>
                    <a:gd name="connsiteY15" fmla="*/ 56509 h 477440"/>
                    <a:gd name="connsiteX16" fmla="*/ 689900 w 723309"/>
                    <a:gd name="connsiteY16" fmla="*/ 0 h 477440"/>
                    <a:gd name="connsiteX17" fmla="*/ 690121 w 723309"/>
                    <a:gd name="connsiteY17" fmla="*/ 716 h 477440"/>
                    <a:gd name="connsiteX18" fmla="*/ 696784 w 723309"/>
                    <a:gd name="connsiteY18" fmla="*/ 9987 h 477440"/>
                    <a:gd name="connsiteX19" fmla="*/ 700338 w 723309"/>
                    <a:gd name="connsiteY19" fmla="*/ 21535 h 477440"/>
                    <a:gd name="connsiteX20" fmla="*/ 707390 w 723309"/>
                    <a:gd name="connsiteY20" fmla="*/ 31346 h 477440"/>
                    <a:gd name="connsiteX21" fmla="*/ 466801 w 723309"/>
                    <a:gd name="connsiteY21" fmla="*/ 416676 h 477440"/>
                    <a:gd name="connsiteX22" fmla="*/ 14402 w 723309"/>
                    <a:gd name="connsiteY22" fmla="*/ 375470 h 477440"/>
                    <a:gd name="connsiteX23" fmla="*/ 10848 w 723309"/>
                    <a:gd name="connsiteY23" fmla="*/ 363923 h 477440"/>
                    <a:gd name="connsiteX24" fmla="*/ 3796 w 723309"/>
                    <a:gd name="connsiteY24" fmla="*/ 354112 h 477440"/>
                    <a:gd name="connsiteX25" fmla="*/ 438 w 723309"/>
                    <a:gd name="connsiteY25" fmla="*/ 343200 h 477440"/>
                    <a:gd name="connsiteX26" fmla="*/ 0 w 723309"/>
                    <a:gd name="connsiteY26" fmla="*/ 342591 h 477440"/>
                    <a:gd name="connsiteX27" fmla="*/ 254486 w 723309"/>
                    <a:gd name="connsiteY27" fmla="*/ 330245 h 477440"/>
                    <a:gd name="connsiteX28" fmla="*/ 188339 w 723309"/>
                    <a:gd name="connsiteY28" fmla="*/ 404229 h 477440"/>
                    <a:gd name="connsiteX29" fmla="*/ 188382 w 723309"/>
                    <a:gd name="connsiteY29" fmla="*/ 404534 h 477440"/>
                    <a:gd name="connsiteX30" fmla="*/ 188599 w 723309"/>
                    <a:gd name="connsiteY30" fmla="*/ 404751 h 477440"/>
                    <a:gd name="connsiteX31" fmla="*/ 287519 w 723309"/>
                    <a:gd name="connsiteY31" fmla="*/ 396766 h 477440"/>
                    <a:gd name="connsiteX32" fmla="*/ 353665 w 723309"/>
                    <a:gd name="connsiteY32" fmla="*/ 322782 h 477440"/>
                    <a:gd name="connsiteX33" fmla="*/ 353623 w 723309"/>
                    <a:gd name="connsiteY33" fmla="*/ 322478 h 477440"/>
                    <a:gd name="connsiteX34" fmla="*/ 353406 w 723309"/>
                    <a:gd name="connsiteY34" fmla="*/ 322260 h 477440"/>
                    <a:gd name="connsiteX35" fmla="*/ 254486 w 723309"/>
                    <a:gd name="connsiteY35" fmla="*/ 330245 h 477440"/>
                    <a:gd name="connsiteX36" fmla="*/ 270967 w 723309"/>
                    <a:gd name="connsiteY36" fmla="*/ 451390 h 477440"/>
                    <a:gd name="connsiteX37" fmla="*/ 271173 w 723309"/>
                    <a:gd name="connsiteY37" fmla="*/ 451375 h 477440"/>
                    <a:gd name="connsiteX38" fmla="*/ 271236 w 723309"/>
                    <a:gd name="connsiteY38" fmla="*/ 451353 h 477440"/>
                    <a:gd name="connsiteX39" fmla="*/ 270967 w 723309"/>
                    <a:gd name="connsiteY39" fmla="*/ 451390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3309" h="477440">
                      <a:moveTo>
                        <a:pt x="0" y="342591"/>
                      </a:moveTo>
                      <a:lnTo>
                        <a:pt x="113793" y="286084"/>
                      </a:lnTo>
                      <a:lnTo>
                        <a:pt x="126113" y="282558"/>
                      </a:lnTo>
                      <a:lnTo>
                        <a:pt x="136367" y="274874"/>
                      </a:lnTo>
                      <a:lnTo>
                        <a:pt x="241342" y="222745"/>
                      </a:lnTo>
                      <a:lnTo>
                        <a:pt x="238796" y="230242"/>
                      </a:lnTo>
                      <a:lnTo>
                        <a:pt x="239914" y="238304"/>
                      </a:lnTo>
                      <a:lnTo>
                        <a:pt x="245660" y="244067"/>
                      </a:lnTo>
                      <a:cubicBezTo>
                        <a:pt x="276234" y="260705"/>
                        <a:pt x="327030" y="257808"/>
                        <a:pt x="375867" y="233557"/>
                      </a:cubicBezTo>
                      <a:cubicBezTo>
                        <a:pt x="424703" y="209306"/>
                        <a:pt x="457710" y="170588"/>
                        <a:pt x="462932" y="136174"/>
                      </a:cubicBezTo>
                      <a:lnTo>
                        <a:pt x="461813" y="128113"/>
                      </a:lnTo>
                      <a:lnTo>
                        <a:pt x="456067" y="122349"/>
                      </a:lnTo>
                      <a:lnTo>
                        <a:pt x="448556" y="119846"/>
                      </a:lnTo>
                      <a:lnTo>
                        <a:pt x="553530" y="67719"/>
                      </a:lnTo>
                      <a:lnTo>
                        <a:pt x="565849" y="64193"/>
                      </a:lnTo>
                      <a:lnTo>
                        <a:pt x="576103" y="56509"/>
                      </a:lnTo>
                      <a:lnTo>
                        <a:pt x="689900" y="0"/>
                      </a:lnTo>
                      <a:lnTo>
                        <a:pt x="690121" y="716"/>
                      </a:lnTo>
                      <a:lnTo>
                        <a:pt x="696784" y="9987"/>
                      </a:lnTo>
                      <a:lnTo>
                        <a:pt x="700338" y="21535"/>
                      </a:lnTo>
                      <a:lnTo>
                        <a:pt x="707390" y="31346"/>
                      </a:lnTo>
                      <a:cubicBezTo>
                        <a:pt x="765880" y="149130"/>
                        <a:pt x="658164" y="321648"/>
                        <a:pt x="466801" y="416676"/>
                      </a:cubicBezTo>
                      <a:cubicBezTo>
                        <a:pt x="275438" y="511703"/>
                        <a:pt x="72892" y="493256"/>
                        <a:pt x="14402" y="375470"/>
                      </a:cubicBezTo>
                      <a:lnTo>
                        <a:pt x="10848" y="363923"/>
                      </a:lnTo>
                      <a:lnTo>
                        <a:pt x="3796" y="354112"/>
                      </a:lnTo>
                      <a:lnTo>
                        <a:pt x="438" y="343200"/>
                      </a:lnTo>
                      <a:lnTo>
                        <a:pt x="0" y="342591"/>
                      </a:lnTo>
                      <a:close/>
                      <a:moveTo>
                        <a:pt x="254486" y="330245"/>
                      </a:moveTo>
                      <a:cubicBezTo>
                        <a:pt x="217384" y="348669"/>
                        <a:pt x="192307" y="378084"/>
                        <a:pt x="188339" y="404229"/>
                      </a:cubicBezTo>
                      <a:lnTo>
                        <a:pt x="188382" y="404534"/>
                      </a:lnTo>
                      <a:lnTo>
                        <a:pt x="188599" y="404751"/>
                      </a:lnTo>
                      <a:cubicBezTo>
                        <a:pt x="211826" y="417391"/>
                        <a:pt x="250417" y="415191"/>
                        <a:pt x="287519" y="396766"/>
                      </a:cubicBezTo>
                      <a:cubicBezTo>
                        <a:pt x="324621" y="378342"/>
                        <a:pt x="349698" y="348927"/>
                        <a:pt x="353665" y="322782"/>
                      </a:cubicBezTo>
                      <a:lnTo>
                        <a:pt x="353623" y="322478"/>
                      </a:lnTo>
                      <a:lnTo>
                        <a:pt x="353406" y="322260"/>
                      </a:lnTo>
                      <a:cubicBezTo>
                        <a:pt x="330178" y="309620"/>
                        <a:pt x="291588" y="311821"/>
                        <a:pt x="254486" y="330245"/>
                      </a:cubicBezTo>
                      <a:close/>
                      <a:moveTo>
                        <a:pt x="270967" y="451390"/>
                      </a:moveTo>
                      <a:lnTo>
                        <a:pt x="271173" y="451375"/>
                      </a:lnTo>
                      <a:lnTo>
                        <a:pt x="271236" y="451353"/>
                      </a:lnTo>
                      <a:lnTo>
                        <a:pt x="270967" y="451390"/>
                      </a:lnTo>
                      <a:close/>
                    </a:path>
                  </a:pathLst>
                </a:custGeom>
                <a:solidFill>
                  <a:srgbClr val="6B809C"/>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1" name="Freeform 120">
                  <a:extLst>
                    <a:ext uri="{FF2B5EF4-FFF2-40B4-BE49-F238E27FC236}">
                      <a16:creationId xmlns:a16="http://schemas.microsoft.com/office/drawing/2014/main" id="{B68E1FE4-BCED-E54C-A64E-3B2C8832FBA1}"/>
                    </a:ext>
                  </a:extLst>
                </p:cNvPr>
                <p:cNvSpPr/>
                <p:nvPr/>
              </p:nvSpPr>
              <p:spPr>
                <a:xfrm rot="1584489">
                  <a:off x="1018270" y="1215264"/>
                  <a:ext cx="22574" cy="11210"/>
                </a:xfrm>
                <a:custGeom>
                  <a:avLst/>
                  <a:gdLst>
                    <a:gd name="connsiteX0" fmla="*/ 0 w 22574"/>
                    <a:gd name="connsiteY0" fmla="*/ 11210 h 11210"/>
                    <a:gd name="connsiteX1" fmla="*/ 22574 w 22574"/>
                    <a:gd name="connsiteY1" fmla="*/ 0 h 11210"/>
                    <a:gd name="connsiteX2" fmla="*/ 12320 w 22574"/>
                    <a:gd name="connsiteY2" fmla="*/ 7684 h 11210"/>
                    <a:gd name="connsiteX3" fmla="*/ 0 w 22574"/>
                    <a:gd name="connsiteY3" fmla="*/ 11210 h 11210"/>
                  </a:gdLst>
                  <a:ahLst/>
                  <a:cxnLst>
                    <a:cxn ang="0">
                      <a:pos x="connsiteX0" y="connsiteY0"/>
                    </a:cxn>
                    <a:cxn ang="0">
                      <a:pos x="connsiteX1" y="connsiteY1"/>
                    </a:cxn>
                    <a:cxn ang="0">
                      <a:pos x="connsiteX2" y="connsiteY2"/>
                    </a:cxn>
                    <a:cxn ang="0">
                      <a:pos x="connsiteX3" y="connsiteY3"/>
                    </a:cxn>
                  </a:cxnLst>
                  <a:rect l="l" t="t" r="r" b="b"/>
                  <a:pathLst>
                    <a:path w="22574" h="11210">
                      <a:moveTo>
                        <a:pt x="0" y="11210"/>
                      </a:moveTo>
                      <a:lnTo>
                        <a:pt x="22574" y="0"/>
                      </a:lnTo>
                      <a:lnTo>
                        <a:pt x="12320" y="7684"/>
                      </a:lnTo>
                      <a:lnTo>
                        <a:pt x="0" y="1121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2" name="Freeform 121">
                  <a:extLst>
                    <a:ext uri="{FF2B5EF4-FFF2-40B4-BE49-F238E27FC236}">
                      <a16:creationId xmlns:a16="http://schemas.microsoft.com/office/drawing/2014/main" id="{3707BD82-AA72-FD4C-AEE6-F04F645853CB}"/>
                    </a:ext>
                  </a:extLst>
                </p:cNvPr>
                <p:cNvSpPr/>
                <p:nvPr/>
              </p:nvSpPr>
              <p:spPr>
                <a:xfrm rot="1584489">
                  <a:off x="1509242" y="1215264"/>
                  <a:ext cx="22573" cy="11210"/>
                </a:xfrm>
                <a:custGeom>
                  <a:avLst/>
                  <a:gdLst>
                    <a:gd name="connsiteX0" fmla="*/ 0 w 22573"/>
                    <a:gd name="connsiteY0" fmla="*/ 11210 h 11210"/>
                    <a:gd name="connsiteX1" fmla="*/ 22573 w 22573"/>
                    <a:gd name="connsiteY1" fmla="*/ 0 h 11210"/>
                    <a:gd name="connsiteX2" fmla="*/ 12319 w 22573"/>
                    <a:gd name="connsiteY2" fmla="*/ 7684 h 11210"/>
                    <a:gd name="connsiteX3" fmla="*/ 0 w 22573"/>
                    <a:gd name="connsiteY3" fmla="*/ 11210 h 11210"/>
                  </a:gdLst>
                  <a:ahLst/>
                  <a:cxnLst>
                    <a:cxn ang="0">
                      <a:pos x="connsiteX0" y="connsiteY0"/>
                    </a:cxn>
                    <a:cxn ang="0">
                      <a:pos x="connsiteX1" y="connsiteY1"/>
                    </a:cxn>
                    <a:cxn ang="0">
                      <a:pos x="connsiteX2" y="connsiteY2"/>
                    </a:cxn>
                    <a:cxn ang="0">
                      <a:pos x="connsiteX3" y="connsiteY3"/>
                    </a:cxn>
                  </a:cxnLst>
                  <a:rect l="l" t="t" r="r" b="b"/>
                  <a:pathLst>
                    <a:path w="22573" h="11210">
                      <a:moveTo>
                        <a:pt x="0" y="11210"/>
                      </a:moveTo>
                      <a:lnTo>
                        <a:pt x="22573" y="0"/>
                      </a:lnTo>
                      <a:lnTo>
                        <a:pt x="12319" y="7684"/>
                      </a:lnTo>
                      <a:lnTo>
                        <a:pt x="0" y="1121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23" name="Freeform 122">
                  <a:extLst>
                    <a:ext uri="{FF2B5EF4-FFF2-40B4-BE49-F238E27FC236}">
                      <a16:creationId xmlns:a16="http://schemas.microsoft.com/office/drawing/2014/main" id="{41EC2A36-8680-5349-9A0C-3C6911EB7410}"/>
                    </a:ext>
                  </a:extLst>
                </p:cNvPr>
                <p:cNvSpPr/>
                <p:nvPr/>
              </p:nvSpPr>
              <p:spPr>
                <a:xfrm>
                  <a:off x="890846" y="1213178"/>
                  <a:ext cx="768395" cy="221837"/>
                </a:xfrm>
                <a:custGeom>
                  <a:avLst/>
                  <a:gdLst>
                    <a:gd name="connsiteX0" fmla="*/ 0 w 768395"/>
                    <a:gd name="connsiteY0" fmla="*/ 0 h 221838"/>
                    <a:gd name="connsiteX1" fmla="*/ 257794 w 768395"/>
                    <a:gd name="connsiteY1" fmla="*/ 0 h 221838"/>
                    <a:gd name="connsiteX2" fmla="*/ 262904 w 768395"/>
                    <a:gd name="connsiteY2" fmla="*/ 15268 h 221838"/>
                    <a:gd name="connsiteX3" fmla="*/ 384196 w 768395"/>
                    <a:gd name="connsiteY3" fmla="*/ 63765 h 221838"/>
                    <a:gd name="connsiteX4" fmla="*/ 505489 w 768395"/>
                    <a:gd name="connsiteY4" fmla="*/ 15268 h 221838"/>
                    <a:gd name="connsiteX5" fmla="*/ 510599 w 768395"/>
                    <a:gd name="connsiteY5" fmla="*/ 0 h 221838"/>
                    <a:gd name="connsiteX6" fmla="*/ 768395 w 768395"/>
                    <a:gd name="connsiteY6" fmla="*/ 0 h 221838"/>
                    <a:gd name="connsiteX7" fmla="*/ 763201 w 768395"/>
                    <a:gd name="connsiteY7" fmla="*/ 31711 h 221838"/>
                    <a:gd name="connsiteX8" fmla="*/ 384198 w 768395"/>
                    <a:gd name="connsiteY8" fmla="*/ 221838 h 221838"/>
                    <a:gd name="connsiteX9" fmla="*/ 5194 w 768395"/>
                    <a:gd name="connsiteY9" fmla="*/ 31711 h 221838"/>
                    <a:gd name="connsiteX10" fmla="*/ 0 w 768395"/>
                    <a:gd name="connsiteY10" fmla="*/ 0 h 221838"/>
                    <a:gd name="connsiteX11" fmla="*/ 232479 w 768395"/>
                    <a:gd name="connsiteY11" fmla="*/ 49997 h 221838"/>
                    <a:gd name="connsiteX12" fmla="*/ 132470 w 768395"/>
                    <a:gd name="connsiteY12" fmla="*/ 110323 h 221838"/>
                    <a:gd name="connsiteX13" fmla="*/ 232479 w 768395"/>
                    <a:gd name="connsiteY13" fmla="*/ 170649 h 221838"/>
                    <a:gd name="connsiteX14" fmla="*/ 332487 w 768395"/>
                    <a:gd name="connsiteY14" fmla="*/ 110323 h 221838"/>
                    <a:gd name="connsiteX15" fmla="*/ 232479 w 768395"/>
                    <a:gd name="connsiteY15" fmla="*/ 49997 h 22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395" h="221838">
                      <a:moveTo>
                        <a:pt x="0" y="0"/>
                      </a:moveTo>
                      <a:lnTo>
                        <a:pt x="257794" y="0"/>
                      </a:lnTo>
                      <a:lnTo>
                        <a:pt x="262904" y="15268"/>
                      </a:lnTo>
                      <a:cubicBezTo>
                        <a:pt x="282887" y="43768"/>
                        <a:pt x="329670" y="63765"/>
                        <a:pt x="384196" y="63765"/>
                      </a:cubicBezTo>
                      <a:cubicBezTo>
                        <a:pt x="438723" y="63765"/>
                        <a:pt x="485506" y="43768"/>
                        <a:pt x="505489" y="15268"/>
                      </a:cubicBezTo>
                      <a:lnTo>
                        <a:pt x="510599" y="0"/>
                      </a:lnTo>
                      <a:lnTo>
                        <a:pt x="768395" y="0"/>
                      </a:lnTo>
                      <a:lnTo>
                        <a:pt x="763201" y="31711"/>
                      </a:lnTo>
                      <a:cubicBezTo>
                        <a:pt x="727128" y="140216"/>
                        <a:pt x="571149" y="221838"/>
                        <a:pt x="384198" y="221838"/>
                      </a:cubicBezTo>
                      <a:cubicBezTo>
                        <a:pt x="197246" y="221838"/>
                        <a:pt x="41267" y="140216"/>
                        <a:pt x="5194" y="31711"/>
                      </a:cubicBezTo>
                      <a:lnTo>
                        <a:pt x="0" y="0"/>
                      </a:lnTo>
                      <a:close/>
                      <a:moveTo>
                        <a:pt x="232479" y="49997"/>
                      </a:moveTo>
                      <a:cubicBezTo>
                        <a:pt x="177246" y="49997"/>
                        <a:pt x="132470" y="77006"/>
                        <a:pt x="132470" y="110323"/>
                      </a:cubicBezTo>
                      <a:cubicBezTo>
                        <a:pt x="132470" y="143640"/>
                        <a:pt x="177246" y="170649"/>
                        <a:pt x="232479" y="170649"/>
                      </a:cubicBezTo>
                      <a:cubicBezTo>
                        <a:pt x="287712" y="170649"/>
                        <a:pt x="332487" y="143640"/>
                        <a:pt x="332487" y="110323"/>
                      </a:cubicBezTo>
                      <a:cubicBezTo>
                        <a:pt x="332487" y="77006"/>
                        <a:pt x="287712" y="49997"/>
                        <a:pt x="232479" y="49997"/>
                      </a:cubicBezTo>
                      <a:close/>
                    </a:path>
                  </a:pathLst>
                </a:custGeom>
                <a:solidFill>
                  <a:schemeClr val="tx2">
                    <a:lumMod val="40000"/>
                    <a:lumOff val="60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sp>
            <p:nvSpPr>
              <p:cNvPr id="119" name="Freeform 118">
                <a:extLst>
                  <a:ext uri="{FF2B5EF4-FFF2-40B4-BE49-F238E27FC236}">
                    <a16:creationId xmlns:a16="http://schemas.microsoft.com/office/drawing/2014/main" id="{CF51AB8A-608C-F547-AD12-FF5D3AE61A60}"/>
                  </a:ext>
                </a:extLst>
              </p:cNvPr>
              <p:cNvSpPr/>
              <p:nvPr/>
            </p:nvSpPr>
            <p:spPr>
              <a:xfrm>
                <a:off x="954362" y="877726"/>
                <a:ext cx="260460" cy="67083"/>
              </a:xfrm>
              <a:custGeom>
                <a:avLst/>
                <a:gdLst>
                  <a:gd name="connsiteX0" fmla="*/ 9281 w 260460"/>
                  <a:gd name="connsiteY0" fmla="*/ 0 h 67083"/>
                  <a:gd name="connsiteX1" fmla="*/ 41926 w 260460"/>
                  <a:gd name="connsiteY1" fmla="*/ 4992 h 67083"/>
                  <a:gd name="connsiteX2" fmla="*/ 49228 w 260460"/>
                  <a:gd name="connsiteY2" fmla="*/ 26810 h 67083"/>
                  <a:gd name="connsiteX3" fmla="*/ 141378 w 260460"/>
                  <a:gd name="connsiteY3" fmla="*/ 63654 h 67083"/>
                  <a:gd name="connsiteX4" fmla="*/ 212094 w 260460"/>
                  <a:gd name="connsiteY4" fmla="*/ 45985 h 67083"/>
                  <a:gd name="connsiteX5" fmla="*/ 226385 w 260460"/>
                  <a:gd name="connsiteY5" fmla="*/ 33200 h 67083"/>
                  <a:gd name="connsiteX6" fmla="*/ 259629 w 260460"/>
                  <a:gd name="connsiteY6" fmla="*/ 38284 h 67083"/>
                  <a:gd name="connsiteX7" fmla="*/ 255225 w 260460"/>
                  <a:gd name="connsiteY7" fmla="*/ 51442 h 67083"/>
                  <a:gd name="connsiteX8" fmla="*/ 260460 w 260460"/>
                  <a:gd name="connsiteY8" fmla="*/ 67083 h 67083"/>
                  <a:gd name="connsiteX9" fmla="*/ 2666 w 260460"/>
                  <a:gd name="connsiteY9" fmla="*/ 67083 h 67083"/>
                  <a:gd name="connsiteX10" fmla="*/ 0 w 260460"/>
                  <a:gd name="connsiteY10" fmla="*/ 50806 h 67083"/>
                  <a:gd name="connsiteX11" fmla="*/ 7860 w 260460"/>
                  <a:gd name="connsiteY11" fmla="*/ 2817 h 67083"/>
                  <a:gd name="connsiteX12" fmla="*/ 9281 w 260460"/>
                  <a:gd name="connsiteY12"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460" h="67083">
                    <a:moveTo>
                      <a:pt x="9281" y="0"/>
                    </a:moveTo>
                    <a:lnTo>
                      <a:pt x="41926" y="4992"/>
                    </a:lnTo>
                    <a:lnTo>
                      <a:pt x="49228" y="26810"/>
                    </a:lnTo>
                    <a:cubicBezTo>
                      <a:pt x="64411" y="48462"/>
                      <a:pt x="99953" y="63654"/>
                      <a:pt x="141378" y="63654"/>
                    </a:cubicBezTo>
                    <a:cubicBezTo>
                      <a:pt x="168995" y="63654"/>
                      <a:pt x="193997" y="56902"/>
                      <a:pt x="212094" y="45985"/>
                    </a:cubicBezTo>
                    <a:lnTo>
                      <a:pt x="226385" y="33200"/>
                    </a:lnTo>
                    <a:lnTo>
                      <a:pt x="259629" y="38284"/>
                    </a:lnTo>
                    <a:lnTo>
                      <a:pt x="255225" y="51442"/>
                    </a:lnTo>
                    <a:lnTo>
                      <a:pt x="260460" y="67083"/>
                    </a:lnTo>
                    <a:lnTo>
                      <a:pt x="2666" y="67083"/>
                    </a:lnTo>
                    <a:lnTo>
                      <a:pt x="0" y="50806"/>
                    </a:lnTo>
                    <a:cubicBezTo>
                      <a:pt x="0" y="34368"/>
                      <a:pt x="2706" y="18318"/>
                      <a:pt x="7860" y="2817"/>
                    </a:cubicBezTo>
                    <a:lnTo>
                      <a:pt x="9281" y="0"/>
                    </a:lnTo>
                    <a:close/>
                  </a:path>
                </a:pathLst>
              </a:custGeom>
              <a:solidFill>
                <a:schemeClr val="accent1">
                  <a:lumMod val="60000"/>
                  <a:lumOff val="40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84" name="Group 83">
              <a:extLst>
                <a:ext uri="{FF2B5EF4-FFF2-40B4-BE49-F238E27FC236}">
                  <a16:creationId xmlns:a16="http://schemas.microsoft.com/office/drawing/2014/main" id="{28BCDB75-37CF-5E46-9B03-818181D484A0}"/>
                </a:ext>
              </a:extLst>
            </p:cNvPr>
            <p:cNvGrpSpPr>
              <a:grpSpLocks noChangeAspect="1"/>
            </p:cNvGrpSpPr>
            <p:nvPr/>
          </p:nvGrpSpPr>
          <p:grpSpPr>
            <a:xfrm flipH="1">
              <a:off x="2870267" y="2262690"/>
              <a:ext cx="637440" cy="381342"/>
              <a:chOff x="953929" y="324767"/>
              <a:chExt cx="770390" cy="476132"/>
            </a:xfrm>
          </p:grpSpPr>
          <p:grpSp>
            <p:nvGrpSpPr>
              <p:cNvPr id="110" name="Group 109">
                <a:extLst>
                  <a:ext uri="{FF2B5EF4-FFF2-40B4-BE49-F238E27FC236}">
                    <a16:creationId xmlns:a16="http://schemas.microsoft.com/office/drawing/2014/main" id="{1AA9FF26-7BEF-694F-99DF-071112ABB2E1}"/>
                  </a:ext>
                </a:extLst>
              </p:cNvPr>
              <p:cNvGrpSpPr/>
              <p:nvPr/>
            </p:nvGrpSpPr>
            <p:grpSpPr>
              <a:xfrm>
                <a:off x="957086" y="324767"/>
                <a:ext cx="767233" cy="476132"/>
                <a:chOff x="73619" y="298736"/>
                <a:chExt cx="767233" cy="476132"/>
              </a:xfrm>
            </p:grpSpPr>
            <p:sp>
              <p:nvSpPr>
                <p:cNvPr id="112" name="Freeform 111">
                  <a:extLst>
                    <a:ext uri="{FF2B5EF4-FFF2-40B4-BE49-F238E27FC236}">
                      <a16:creationId xmlns:a16="http://schemas.microsoft.com/office/drawing/2014/main" id="{6E35E3FF-0734-F14D-B51B-3A213E0BD277}"/>
                    </a:ext>
                  </a:extLst>
                </p:cNvPr>
                <p:cNvSpPr/>
                <p:nvPr/>
              </p:nvSpPr>
              <p:spPr>
                <a:xfrm rot="1586057">
                  <a:off x="80976" y="298736"/>
                  <a:ext cx="722469" cy="476132"/>
                </a:xfrm>
                <a:custGeom>
                  <a:avLst/>
                  <a:gdLst>
                    <a:gd name="connsiteX0" fmla="*/ 0 w 722469"/>
                    <a:gd name="connsiteY0" fmla="*/ 342940 h 476132"/>
                    <a:gd name="connsiteX1" fmla="*/ 122156 w 722469"/>
                    <a:gd name="connsiteY1" fmla="*/ 282210 h 476132"/>
                    <a:gd name="connsiteX2" fmla="*/ 125355 w 722469"/>
                    <a:gd name="connsiteY2" fmla="*/ 281293 h 476132"/>
                    <a:gd name="connsiteX3" fmla="*/ 128017 w 722469"/>
                    <a:gd name="connsiteY3" fmla="*/ 279296 h 476132"/>
                    <a:gd name="connsiteX4" fmla="*/ 239774 w 722469"/>
                    <a:gd name="connsiteY4" fmla="*/ 223737 h 476132"/>
                    <a:gd name="connsiteX5" fmla="*/ 238014 w 722469"/>
                    <a:gd name="connsiteY5" fmla="*/ 228928 h 476132"/>
                    <a:gd name="connsiteX6" fmla="*/ 239136 w 722469"/>
                    <a:gd name="connsiteY6" fmla="*/ 236988 h 476132"/>
                    <a:gd name="connsiteX7" fmla="*/ 244885 w 722469"/>
                    <a:gd name="connsiteY7" fmla="*/ 242749 h 476132"/>
                    <a:gd name="connsiteX8" fmla="*/ 375086 w 722469"/>
                    <a:gd name="connsiteY8" fmla="*/ 232179 h 476132"/>
                    <a:gd name="connsiteX9" fmla="*/ 418190 w 722469"/>
                    <a:gd name="connsiteY9" fmla="*/ 203781 h 476132"/>
                    <a:gd name="connsiteX10" fmla="*/ 443241 w 722469"/>
                    <a:gd name="connsiteY10" fmla="*/ 175401 h 476132"/>
                    <a:gd name="connsiteX11" fmla="*/ 451178 w 722469"/>
                    <a:gd name="connsiteY11" fmla="*/ 162155 h 476132"/>
                    <a:gd name="connsiteX12" fmla="*/ 462108 w 722469"/>
                    <a:gd name="connsiteY12" fmla="*/ 134757 h 476132"/>
                    <a:gd name="connsiteX13" fmla="*/ 460985 w 722469"/>
                    <a:gd name="connsiteY13" fmla="*/ 126696 h 476132"/>
                    <a:gd name="connsiteX14" fmla="*/ 455237 w 722469"/>
                    <a:gd name="connsiteY14" fmla="*/ 120935 h 476132"/>
                    <a:gd name="connsiteX15" fmla="*/ 450036 w 722469"/>
                    <a:gd name="connsiteY15" fmla="*/ 119205 h 476132"/>
                    <a:gd name="connsiteX16" fmla="*/ 561787 w 722469"/>
                    <a:gd name="connsiteY16" fmla="*/ 63648 h 476132"/>
                    <a:gd name="connsiteX17" fmla="*/ 564992 w 722469"/>
                    <a:gd name="connsiteY17" fmla="*/ 62729 h 476132"/>
                    <a:gd name="connsiteX18" fmla="*/ 567658 w 722469"/>
                    <a:gd name="connsiteY18" fmla="*/ 60729 h 476132"/>
                    <a:gd name="connsiteX19" fmla="*/ 689812 w 722469"/>
                    <a:gd name="connsiteY19" fmla="*/ 0 h 476132"/>
                    <a:gd name="connsiteX20" fmla="*/ 695902 w 722469"/>
                    <a:gd name="connsiteY20" fmla="*/ 8465 h 476132"/>
                    <a:gd name="connsiteX21" fmla="*/ 699461 w 722469"/>
                    <a:gd name="connsiteY21" fmla="*/ 20010 h 476132"/>
                    <a:gd name="connsiteX22" fmla="*/ 706518 w 722469"/>
                    <a:gd name="connsiteY22" fmla="*/ 29818 h 476132"/>
                    <a:gd name="connsiteX23" fmla="*/ 466105 w 722469"/>
                    <a:gd name="connsiteY23" fmla="*/ 415258 h 476132"/>
                    <a:gd name="connsiteX24" fmla="*/ 13687 w 722469"/>
                    <a:gd name="connsiteY24" fmla="*/ 374258 h 476132"/>
                    <a:gd name="connsiteX25" fmla="*/ 10128 w 722469"/>
                    <a:gd name="connsiteY25" fmla="*/ 362713 h 476132"/>
                    <a:gd name="connsiteX26" fmla="*/ 3071 w 722469"/>
                    <a:gd name="connsiteY26" fmla="*/ 352905 h 476132"/>
                    <a:gd name="connsiteX27" fmla="*/ 0 w 722469"/>
                    <a:gd name="connsiteY27" fmla="*/ 342940 h 476132"/>
                    <a:gd name="connsiteX28" fmla="*/ 253750 w 722469"/>
                    <a:gd name="connsiteY28" fmla="*/ 328923 h 476132"/>
                    <a:gd name="connsiteX29" fmla="*/ 187637 w 722469"/>
                    <a:gd name="connsiteY29" fmla="*/ 402938 h 476132"/>
                    <a:gd name="connsiteX30" fmla="*/ 187681 w 722469"/>
                    <a:gd name="connsiteY30" fmla="*/ 403242 h 476132"/>
                    <a:gd name="connsiteX31" fmla="*/ 187896 w 722469"/>
                    <a:gd name="connsiteY31" fmla="*/ 403459 h 476132"/>
                    <a:gd name="connsiteX32" fmla="*/ 286813 w 722469"/>
                    <a:gd name="connsiteY32" fmla="*/ 395429 h 476132"/>
                    <a:gd name="connsiteX33" fmla="*/ 352926 w 722469"/>
                    <a:gd name="connsiteY33" fmla="*/ 321415 h 476132"/>
                    <a:gd name="connsiteX34" fmla="*/ 352884 w 722469"/>
                    <a:gd name="connsiteY34" fmla="*/ 321111 h 476132"/>
                    <a:gd name="connsiteX35" fmla="*/ 352667 w 722469"/>
                    <a:gd name="connsiteY35" fmla="*/ 320894 h 476132"/>
                    <a:gd name="connsiteX36" fmla="*/ 253750 w 722469"/>
                    <a:gd name="connsiteY36" fmla="*/ 328923 h 476132"/>
                    <a:gd name="connsiteX37" fmla="*/ 525460 w 722469"/>
                    <a:gd name="connsiteY37" fmla="*/ 193843 h 476132"/>
                    <a:gd name="connsiteX38" fmla="*/ 459348 w 722469"/>
                    <a:gd name="connsiteY38" fmla="*/ 267857 h 476132"/>
                    <a:gd name="connsiteX39" fmla="*/ 459390 w 722469"/>
                    <a:gd name="connsiteY39" fmla="*/ 268161 h 476132"/>
                    <a:gd name="connsiteX40" fmla="*/ 459607 w 722469"/>
                    <a:gd name="connsiteY40" fmla="*/ 268378 h 476132"/>
                    <a:gd name="connsiteX41" fmla="*/ 558524 w 722469"/>
                    <a:gd name="connsiteY41" fmla="*/ 260348 h 476132"/>
                    <a:gd name="connsiteX42" fmla="*/ 624635 w 722469"/>
                    <a:gd name="connsiteY42" fmla="*/ 186333 h 476132"/>
                    <a:gd name="connsiteX43" fmla="*/ 624594 w 722469"/>
                    <a:gd name="connsiteY43" fmla="*/ 186029 h 476132"/>
                    <a:gd name="connsiteX44" fmla="*/ 624377 w 722469"/>
                    <a:gd name="connsiteY44" fmla="*/ 185813 h 476132"/>
                    <a:gd name="connsiteX45" fmla="*/ 525460 w 722469"/>
                    <a:gd name="connsiteY45" fmla="*/ 193843 h 476132"/>
                    <a:gd name="connsiteX46" fmla="*/ 252417 w 722469"/>
                    <a:gd name="connsiteY46" fmla="*/ 452561 h 476132"/>
                    <a:gd name="connsiteX47" fmla="*/ 252805 w 722469"/>
                    <a:gd name="connsiteY47" fmla="*/ 452628 h 476132"/>
                    <a:gd name="connsiteX48" fmla="*/ 253630 w 722469"/>
                    <a:gd name="connsiteY48" fmla="*/ 452392 h 476132"/>
                    <a:gd name="connsiteX49" fmla="*/ 252417 w 722469"/>
                    <a:gd name="connsiteY49" fmla="*/ 452561 h 476132"/>
                    <a:gd name="connsiteX50" fmla="*/ 624835 w 722469"/>
                    <a:gd name="connsiteY50" fmla="*/ 267416 h 476132"/>
                    <a:gd name="connsiteX51" fmla="*/ 623969 w 722469"/>
                    <a:gd name="connsiteY51" fmla="*/ 268277 h 476132"/>
                    <a:gd name="connsiteX52" fmla="*/ 624654 w 722469"/>
                    <a:gd name="connsiteY52" fmla="*/ 267763 h 476132"/>
                    <a:gd name="connsiteX53" fmla="*/ 624835 w 722469"/>
                    <a:gd name="connsiteY53" fmla="*/ 267416 h 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22469" h="476132">
                      <a:moveTo>
                        <a:pt x="0" y="342940"/>
                      </a:moveTo>
                      <a:lnTo>
                        <a:pt x="122156" y="282210"/>
                      </a:lnTo>
                      <a:lnTo>
                        <a:pt x="125355" y="281293"/>
                      </a:lnTo>
                      <a:lnTo>
                        <a:pt x="128017" y="279296"/>
                      </a:lnTo>
                      <a:lnTo>
                        <a:pt x="239774" y="223737"/>
                      </a:lnTo>
                      <a:lnTo>
                        <a:pt x="238014" y="228928"/>
                      </a:lnTo>
                      <a:lnTo>
                        <a:pt x="239136" y="236988"/>
                      </a:lnTo>
                      <a:lnTo>
                        <a:pt x="244885" y="242749"/>
                      </a:lnTo>
                      <a:cubicBezTo>
                        <a:pt x="275465" y="259373"/>
                        <a:pt x="326261" y="256453"/>
                        <a:pt x="375086" y="232179"/>
                      </a:cubicBezTo>
                      <a:cubicBezTo>
                        <a:pt x="391361" y="224088"/>
                        <a:pt x="405877" y="214390"/>
                        <a:pt x="418190" y="203781"/>
                      </a:cubicBezTo>
                      <a:lnTo>
                        <a:pt x="443241" y="175401"/>
                      </a:lnTo>
                      <a:lnTo>
                        <a:pt x="451178" y="162155"/>
                      </a:lnTo>
                      <a:lnTo>
                        <a:pt x="462108" y="134757"/>
                      </a:lnTo>
                      <a:lnTo>
                        <a:pt x="460985" y="126696"/>
                      </a:lnTo>
                      <a:lnTo>
                        <a:pt x="455237" y="120935"/>
                      </a:lnTo>
                      <a:lnTo>
                        <a:pt x="450036" y="119205"/>
                      </a:lnTo>
                      <a:lnTo>
                        <a:pt x="561787" y="63648"/>
                      </a:lnTo>
                      <a:lnTo>
                        <a:pt x="564992" y="62729"/>
                      </a:lnTo>
                      <a:lnTo>
                        <a:pt x="567658" y="60729"/>
                      </a:lnTo>
                      <a:lnTo>
                        <a:pt x="689812" y="0"/>
                      </a:lnTo>
                      <a:lnTo>
                        <a:pt x="695902" y="8465"/>
                      </a:lnTo>
                      <a:lnTo>
                        <a:pt x="699461" y="20010"/>
                      </a:lnTo>
                      <a:lnTo>
                        <a:pt x="706518" y="29818"/>
                      </a:lnTo>
                      <a:cubicBezTo>
                        <a:pt x="765061" y="147576"/>
                        <a:pt x="657424" y="320143"/>
                        <a:pt x="466105" y="415258"/>
                      </a:cubicBezTo>
                      <a:cubicBezTo>
                        <a:pt x="274785" y="510372"/>
                        <a:pt x="72231" y="492017"/>
                        <a:pt x="13687" y="374258"/>
                      </a:cubicBezTo>
                      <a:lnTo>
                        <a:pt x="10128" y="362713"/>
                      </a:lnTo>
                      <a:lnTo>
                        <a:pt x="3071" y="352905"/>
                      </a:lnTo>
                      <a:lnTo>
                        <a:pt x="0" y="342940"/>
                      </a:lnTo>
                      <a:close/>
                      <a:moveTo>
                        <a:pt x="253750" y="328923"/>
                      </a:moveTo>
                      <a:cubicBezTo>
                        <a:pt x="216656" y="347365"/>
                        <a:pt x="191593" y="376791"/>
                        <a:pt x="187637" y="402938"/>
                      </a:cubicBezTo>
                      <a:lnTo>
                        <a:pt x="187681" y="403242"/>
                      </a:lnTo>
                      <a:lnTo>
                        <a:pt x="187896" y="403459"/>
                      </a:lnTo>
                      <a:cubicBezTo>
                        <a:pt x="211130" y="416088"/>
                        <a:pt x="249720" y="413870"/>
                        <a:pt x="286813" y="395429"/>
                      </a:cubicBezTo>
                      <a:cubicBezTo>
                        <a:pt x="323907" y="376988"/>
                        <a:pt x="348970" y="347561"/>
                        <a:pt x="352926" y="321415"/>
                      </a:cubicBezTo>
                      <a:lnTo>
                        <a:pt x="352884" y="321111"/>
                      </a:lnTo>
                      <a:lnTo>
                        <a:pt x="352667" y="320894"/>
                      </a:lnTo>
                      <a:cubicBezTo>
                        <a:pt x="329433" y="308264"/>
                        <a:pt x="290844" y="310483"/>
                        <a:pt x="253750" y="328923"/>
                      </a:cubicBezTo>
                      <a:close/>
                      <a:moveTo>
                        <a:pt x="525460" y="193843"/>
                      </a:moveTo>
                      <a:cubicBezTo>
                        <a:pt x="488367" y="212284"/>
                        <a:pt x="463304" y="241710"/>
                        <a:pt x="459348" y="267857"/>
                      </a:cubicBezTo>
                      <a:lnTo>
                        <a:pt x="459390" y="268161"/>
                      </a:lnTo>
                      <a:lnTo>
                        <a:pt x="459607" y="268378"/>
                      </a:lnTo>
                      <a:cubicBezTo>
                        <a:pt x="482840" y="281008"/>
                        <a:pt x="521430" y="278789"/>
                        <a:pt x="558524" y="260348"/>
                      </a:cubicBezTo>
                      <a:cubicBezTo>
                        <a:pt x="595618" y="241907"/>
                        <a:pt x="620680" y="212480"/>
                        <a:pt x="624635" y="186333"/>
                      </a:cubicBezTo>
                      <a:lnTo>
                        <a:pt x="624594" y="186029"/>
                      </a:lnTo>
                      <a:lnTo>
                        <a:pt x="624377" y="185813"/>
                      </a:lnTo>
                      <a:cubicBezTo>
                        <a:pt x="601144" y="173182"/>
                        <a:pt x="562554" y="175401"/>
                        <a:pt x="525460" y="193843"/>
                      </a:cubicBezTo>
                      <a:close/>
                      <a:moveTo>
                        <a:pt x="252417" y="452561"/>
                      </a:moveTo>
                      <a:lnTo>
                        <a:pt x="252805" y="452628"/>
                      </a:lnTo>
                      <a:lnTo>
                        <a:pt x="253630" y="452392"/>
                      </a:lnTo>
                      <a:lnTo>
                        <a:pt x="252417" y="452561"/>
                      </a:lnTo>
                      <a:close/>
                      <a:moveTo>
                        <a:pt x="624835" y="267416"/>
                      </a:moveTo>
                      <a:lnTo>
                        <a:pt x="623969" y="268277"/>
                      </a:lnTo>
                      <a:lnTo>
                        <a:pt x="624654" y="267763"/>
                      </a:lnTo>
                      <a:lnTo>
                        <a:pt x="624835" y="267416"/>
                      </a:lnTo>
                      <a:close/>
                    </a:path>
                  </a:pathLst>
                </a:custGeom>
                <a:solidFill>
                  <a:srgbClr val="FFC000">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13" name="Freeform 112">
                  <a:extLst>
                    <a:ext uri="{FF2B5EF4-FFF2-40B4-BE49-F238E27FC236}">
                      <a16:creationId xmlns:a16="http://schemas.microsoft.com/office/drawing/2014/main" id="{0D7B523F-5841-E74B-B275-765B934C698F}"/>
                    </a:ext>
                  </a:extLst>
                </p:cNvPr>
                <p:cNvSpPr/>
                <p:nvPr/>
              </p:nvSpPr>
              <p:spPr>
                <a:xfrm rot="1586057">
                  <a:off x="208820" y="468442"/>
                  <a:ext cx="5861" cy="2914"/>
                </a:xfrm>
                <a:custGeom>
                  <a:avLst/>
                  <a:gdLst>
                    <a:gd name="connsiteX0" fmla="*/ 0 w 5861"/>
                    <a:gd name="connsiteY0" fmla="*/ 2914 h 2914"/>
                    <a:gd name="connsiteX1" fmla="*/ 5861 w 5861"/>
                    <a:gd name="connsiteY1" fmla="*/ 0 h 2914"/>
                    <a:gd name="connsiteX2" fmla="*/ 3199 w 5861"/>
                    <a:gd name="connsiteY2" fmla="*/ 1997 h 2914"/>
                    <a:gd name="connsiteX3" fmla="*/ 0 w 5861"/>
                    <a:gd name="connsiteY3" fmla="*/ 2914 h 2914"/>
                  </a:gdLst>
                  <a:ahLst/>
                  <a:cxnLst>
                    <a:cxn ang="0">
                      <a:pos x="connsiteX0" y="connsiteY0"/>
                    </a:cxn>
                    <a:cxn ang="0">
                      <a:pos x="connsiteX1" y="connsiteY1"/>
                    </a:cxn>
                    <a:cxn ang="0">
                      <a:pos x="connsiteX2" y="connsiteY2"/>
                    </a:cxn>
                    <a:cxn ang="0">
                      <a:pos x="connsiteX3" y="connsiteY3"/>
                    </a:cxn>
                  </a:cxnLst>
                  <a:rect l="l" t="t" r="r" b="b"/>
                  <a:pathLst>
                    <a:path w="5861" h="2914">
                      <a:moveTo>
                        <a:pt x="0" y="2914"/>
                      </a:moveTo>
                      <a:lnTo>
                        <a:pt x="5861" y="0"/>
                      </a:lnTo>
                      <a:lnTo>
                        <a:pt x="3199" y="1997"/>
                      </a:lnTo>
                      <a:lnTo>
                        <a:pt x="0" y="2914"/>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14" name="Freeform 113">
                  <a:extLst>
                    <a:ext uri="{FF2B5EF4-FFF2-40B4-BE49-F238E27FC236}">
                      <a16:creationId xmlns:a16="http://schemas.microsoft.com/office/drawing/2014/main" id="{9F8F64FE-93E1-DC43-8331-938F4558888C}"/>
                    </a:ext>
                  </a:extLst>
                </p:cNvPr>
                <p:cNvSpPr/>
                <p:nvPr/>
              </p:nvSpPr>
              <p:spPr>
                <a:xfrm rot="1586057">
                  <a:off x="699783" y="468441"/>
                  <a:ext cx="5871" cy="2919"/>
                </a:xfrm>
                <a:custGeom>
                  <a:avLst/>
                  <a:gdLst>
                    <a:gd name="connsiteX0" fmla="*/ 0 w 5871"/>
                    <a:gd name="connsiteY0" fmla="*/ 2919 h 2919"/>
                    <a:gd name="connsiteX1" fmla="*/ 5871 w 5871"/>
                    <a:gd name="connsiteY1" fmla="*/ 0 h 2919"/>
                    <a:gd name="connsiteX2" fmla="*/ 3205 w 5871"/>
                    <a:gd name="connsiteY2" fmla="*/ 2000 h 2919"/>
                    <a:gd name="connsiteX3" fmla="*/ 0 w 5871"/>
                    <a:gd name="connsiteY3" fmla="*/ 2919 h 2919"/>
                  </a:gdLst>
                  <a:ahLst/>
                  <a:cxnLst>
                    <a:cxn ang="0">
                      <a:pos x="connsiteX0" y="connsiteY0"/>
                    </a:cxn>
                    <a:cxn ang="0">
                      <a:pos x="connsiteX1" y="connsiteY1"/>
                    </a:cxn>
                    <a:cxn ang="0">
                      <a:pos x="connsiteX2" y="connsiteY2"/>
                    </a:cxn>
                    <a:cxn ang="0">
                      <a:pos x="connsiteX3" y="connsiteY3"/>
                    </a:cxn>
                  </a:cxnLst>
                  <a:rect l="l" t="t" r="r" b="b"/>
                  <a:pathLst>
                    <a:path w="5871" h="2919">
                      <a:moveTo>
                        <a:pt x="0" y="2919"/>
                      </a:moveTo>
                      <a:lnTo>
                        <a:pt x="5871" y="0"/>
                      </a:lnTo>
                      <a:lnTo>
                        <a:pt x="3205" y="2000"/>
                      </a:lnTo>
                      <a:lnTo>
                        <a:pt x="0" y="291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15" name="Freeform 114">
                  <a:extLst>
                    <a:ext uri="{FF2B5EF4-FFF2-40B4-BE49-F238E27FC236}">
                      <a16:creationId xmlns:a16="http://schemas.microsoft.com/office/drawing/2014/main" id="{399BA73C-4AD2-6F48-97F8-B5FD9B988302}"/>
                    </a:ext>
                  </a:extLst>
                </p:cNvPr>
                <p:cNvSpPr/>
                <p:nvPr/>
              </p:nvSpPr>
              <p:spPr>
                <a:xfrm rot="1586057">
                  <a:off x="249243" y="680535"/>
                  <a:ext cx="1213" cy="236"/>
                </a:xfrm>
                <a:custGeom>
                  <a:avLst/>
                  <a:gdLst>
                    <a:gd name="connsiteX0" fmla="*/ 0 w 1213"/>
                    <a:gd name="connsiteY0" fmla="*/ 169 h 236"/>
                    <a:gd name="connsiteX1" fmla="*/ 1213 w 1213"/>
                    <a:gd name="connsiteY1" fmla="*/ 0 h 236"/>
                    <a:gd name="connsiteX2" fmla="*/ 388 w 1213"/>
                    <a:gd name="connsiteY2" fmla="*/ 236 h 236"/>
                    <a:gd name="connsiteX3" fmla="*/ 0 w 1213"/>
                    <a:gd name="connsiteY3" fmla="*/ 169 h 236"/>
                  </a:gdLst>
                  <a:ahLst/>
                  <a:cxnLst>
                    <a:cxn ang="0">
                      <a:pos x="connsiteX0" y="connsiteY0"/>
                    </a:cxn>
                    <a:cxn ang="0">
                      <a:pos x="connsiteX1" y="connsiteY1"/>
                    </a:cxn>
                    <a:cxn ang="0">
                      <a:pos x="connsiteX2" y="connsiteY2"/>
                    </a:cxn>
                    <a:cxn ang="0">
                      <a:pos x="connsiteX3" y="connsiteY3"/>
                    </a:cxn>
                  </a:cxnLst>
                  <a:rect l="l" t="t" r="r" b="b"/>
                  <a:pathLst>
                    <a:path w="1213" h="236">
                      <a:moveTo>
                        <a:pt x="0" y="169"/>
                      </a:moveTo>
                      <a:lnTo>
                        <a:pt x="1213" y="0"/>
                      </a:lnTo>
                      <a:lnTo>
                        <a:pt x="388" y="236"/>
                      </a:lnTo>
                      <a:lnTo>
                        <a:pt x="0" y="16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16" name="Freeform 115">
                  <a:extLst>
                    <a:ext uri="{FF2B5EF4-FFF2-40B4-BE49-F238E27FC236}">
                      <a16:creationId xmlns:a16="http://schemas.microsoft.com/office/drawing/2014/main" id="{A734C439-F68D-924C-BE32-4785B4F0D874}"/>
                    </a:ext>
                  </a:extLst>
                </p:cNvPr>
                <p:cNvSpPr/>
                <p:nvPr/>
              </p:nvSpPr>
              <p:spPr>
                <a:xfrm rot="1586057">
                  <a:off x="664172" y="680194"/>
                  <a:ext cx="866" cy="861"/>
                </a:xfrm>
                <a:custGeom>
                  <a:avLst/>
                  <a:gdLst>
                    <a:gd name="connsiteX0" fmla="*/ 866 w 866"/>
                    <a:gd name="connsiteY0" fmla="*/ 0 h 861"/>
                    <a:gd name="connsiteX1" fmla="*/ 685 w 866"/>
                    <a:gd name="connsiteY1" fmla="*/ 347 h 861"/>
                    <a:gd name="connsiteX2" fmla="*/ 0 w 866"/>
                    <a:gd name="connsiteY2" fmla="*/ 861 h 861"/>
                    <a:gd name="connsiteX3" fmla="*/ 866 w 866"/>
                    <a:gd name="connsiteY3" fmla="*/ 0 h 861"/>
                  </a:gdLst>
                  <a:ahLst/>
                  <a:cxnLst>
                    <a:cxn ang="0">
                      <a:pos x="connsiteX0" y="connsiteY0"/>
                    </a:cxn>
                    <a:cxn ang="0">
                      <a:pos x="connsiteX1" y="connsiteY1"/>
                    </a:cxn>
                    <a:cxn ang="0">
                      <a:pos x="connsiteX2" y="connsiteY2"/>
                    </a:cxn>
                    <a:cxn ang="0">
                      <a:pos x="connsiteX3" y="connsiteY3"/>
                    </a:cxn>
                  </a:cxnLst>
                  <a:rect l="l" t="t" r="r" b="b"/>
                  <a:pathLst>
                    <a:path w="866" h="861">
                      <a:moveTo>
                        <a:pt x="866" y="0"/>
                      </a:moveTo>
                      <a:lnTo>
                        <a:pt x="685" y="347"/>
                      </a:lnTo>
                      <a:lnTo>
                        <a:pt x="0" y="861"/>
                      </a:lnTo>
                      <a:lnTo>
                        <a:pt x="866" y="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17" name="Freeform 116">
                  <a:extLst>
                    <a:ext uri="{FF2B5EF4-FFF2-40B4-BE49-F238E27FC236}">
                      <a16:creationId xmlns:a16="http://schemas.microsoft.com/office/drawing/2014/main" id="{8374D525-6DB3-EF48-8BC2-5FBB8AB0DC20}"/>
                    </a:ext>
                  </a:extLst>
                </p:cNvPr>
                <p:cNvSpPr/>
                <p:nvPr/>
              </p:nvSpPr>
              <p:spPr>
                <a:xfrm>
                  <a:off x="73619" y="464794"/>
                  <a:ext cx="767233" cy="218292"/>
                </a:xfrm>
                <a:custGeom>
                  <a:avLst/>
                  <a:gdLst>
                    <a:gd name="connsiteX0" fmla="*/ 0 w 767233"/>
                    <a:gd name="connsiteY0" fmla="*/ 0 h 218292"/>
                    <a:gd name="connsiteX1" fmla="*/ 258399 w 767233"/>
                    <a:gd name="connsiteY1" fmla="*/ 0 h 218292"/>
                    <a:gd name="connsiteX2" fmla="*/ 262322 w 767233"/>
                    <a:gd name="connsiteY2" fmla="*/ 11722 h 218292"/>
                    <a:gd name="connsiteX3" fmla="*/ 383615 w 767233"/>
                    <a:gd name="connsiteY3" fmla="*/ 60219 h 218292"/>
                    <a:gd name="connsiteX4" fmla="*/ 504908 w 767233"/>
                    <a:gd name="connsiteY4" fmla="*/ 11722 h 218292"/>
                    <a:gd name="connsiteX5" fmla="*/ 508831 w 767233"/>
                    <a:gd name="connsiteY5" fmla="*/ 0 h 218292"/>
                    <a:gd name="connsiteX6" fmla="*/ 767233 w 767233"/>
                    <a:gd name="connsiteY6" fmla="*/ 0 h 218292"/>
                    <a:gd name="connsiteX7" fmla="*/ 762620 w 767233"/>
                    <a:gd name="connsiteY7" fmla="*/ 28165 h 218292"/>
                    <a:gd name="connsiteX8" fmla="*/ 383617 w 767233"/>
                    <a:gd name="connsiteY8" fmla="*/ 218292 h 218292"/>
                    <a:gd name="connsiteX9" fmla="*/ 4613 w 767233"/>
                    <a:gd name="connsiteY9" fmla="*/ 28165 h 218292"/>
                    <a:gd name="connsiteX10" fmla="*/ 0 w 767233"/>
                    <a:gd name="connsiteY10" fmla="*/ 0 h 218292"/>
                    <a:gd name="connsiteX11" fmla="*/ 231898 w 767233"/>
                    <a:gd name="connsiteY11" fmla="*/ 46450 h 218292"/>
                    <a:gd name="connsiteX12" fmla="*/ 131889 w 767233"/>
                    <a:gd name="connsiteY12" fmla="*/ 106777 h 218292"/>
                    <a:gd name="connsiteX13" fmla="*/ 231898 w 767233"/>
                    <a:gd name="connsiteY13" fmla="*/ 167103 h 218292"/>
                    <a:gd name="connsiteX14" fmla="*/ 331906 w 767233"/>
                    <a:gd name="connsiteY14" fmla="*/ 106777 h 218292"/>
                    <a:gd name="connsiteX15" fmla="*/ 231898 w 767233"/>
                    <a:gd name="connsiteY15" fmla="*/ 46450 h 218292"/>
                    <a:gd name="connsiteX16" fmla="*/ 535334 w 767233"/>
                    <a:gd name="connsiteY16" fmla="*/ 46450 h 218292"/>
                    <a:gd name="connsiteX17" fmla="*/ 435325 w 767233"/>
                    <a:gd name="connsiteY17" fmla="*/ 106777 h 218292"/>
                    <a:gd name="connsiteX18" fmla="*/ 535334 w 767233"/>
                    <a:gd name="connsiteY18" fmla="*/ 167103 h 218292"/>
                    <a:gd name="connsiteX19" fmla="*/ 635342 w 767233"/>
                    <a:gd name="connsiteY19" fmla="*/ 106777 h 218292"/>
                    <a:gd name="connsiteX20" fmla="*/ 535334 w 767233"/>
                    <a:gd name="connsiteY20" fmla="*/ 46450 h 21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7233" h="218292">
                      <a:moveTo>
                        <a:pt x="0" y="0"/>
                      </a:moveTo>
                      <a:lnTo>
                        <a:pt x="258399" y="0"/>
                      </a:lnTo>
                      <a:lnTo>
                        <a:pt x="262322" y="11722"/>
                      </a:lnTo>
                      <a:cubicBezTo>
                        <a:pt x="282305" y="40222"/>
                        <a:pt x="329089" y="60219"/>
                        <a:pt x="383615" y="60219"/>
                      </a:cubicBezTo>
                      <a:cubicBezTo>
                        <a:pt x="438142" y="60219"/>
                        <a:pt x="484925" y="40222"/>
                        <a:pt x="504908" y="11722"/>
                      </a:cubicBezTo>
                      <a:lnTo>
                        <a:pt x="508831" y="0"/>
                      </a:lnTo>
                      <a:lnTo>
                        <a:pt x="767233" y="0"/>
                      </a:lnTo>
                      <a:lnTo>
                        <a:pt x="762620" y="28165"/>
                      </a:lnTo>
                      <a:cubicBezTo>
                        <a:pt x="726547" y="136670"/>
                        <a:pt x="570568" y="218292"/>
                        <a:pt x="383617" y="218292"/>
                      </a:cubicBezTo>
                      <a:cubicBezTo>
                        <a:pt x="196665" y="218292"/>
                        <a:pt x="40686" y="136670"/>
                        <a:pt x="4613" y="28165"/>
                      </a:cubicBezTo>
                      <a:lnTo>
                        <a:pt x="0" y="0"/>
                      </a:lnTo>
                      <a:close/>
                      <a:moveTo>
                        <a:pt x="231898" y="46450"/>
                      </a:moveTo>
                      <a:cubicBezTo>
                        <a:pt x="176665" y="46450"/>
                        <a:pt x="131889" y="73460"/>
                        <a:pt x="131889" y="106777"/>
                      </a:cubicBezTo>
                      <a:cubicBezTo>
                        <a:pt x="131889" y="140094"/>
                        <a:pt x="176665" y="167103"/>
                        <a:pt x="231898" y="167103"/>
                      </a:cubicBezTo>
                      <a:cubicBezTo>
                        <a:pt x="287131" y="167103"/>
                        <a:pt x="331906" y="140094"/>
                        <a:pt x="331906" y="106777"/>
                      </a:cubicBezTo>
                      <a:cubicBezTo>
                        <a:pt x="331906" y="73460"/>
                        <a:pt x="287131" y="46450"/>
                        <a:pt x="231898" y="46450"/>
                      </a:cubicBezTo>
                      <a:close/>
                      <a:moveTo>
                        <a:pt x="535334" y="46450"/>
                      </a:moveTo>
                      <a:cubicBezTo>
                        <a:pt x="480101" y="46450"/>
                        <a:pt x="435325" y="73460"/>
                        <a:pt x="435325" y="106777"/>
                      </a:cubicBezTo>
                      <a:cubicBezTo>
                        <a:pt x="435325" y="140094"/>
                        <a:pt x="480101" y="167103"/>
                        <a:pt x="535334" y="167103"/>
                      </a:cubicBezTo>
                      <a:cubicBezTo>
                        <a:pt x="590567" y="167103"/>
                        <a:pt x="635342" y="140094"/>
                        <a:pt x="635342" y="106777"/>
                      </a:cubicBezTo>
                      <a:cubicBezTo>
                        <a:pt x="635342" y="73460"/>
                        <a:pt x="590567" y="46450"/>
                        <a:pt x="535334" y="46450"/>
                      </a:cubicBezTo>
                      <a:close/>
                    </a:path>
                  </a:pathLst>
                </a:custGeom>
                <a:solidFill>
                  <a:srgbClr val="D6AD6A"/>
                </a:solidFill>
                <a:ln w="12700" cap="flat" cmpd="sng" algn="ctr">
                  <a:noFill/>
                  <a:prstDash val="solid"/>
                  <a:miter lim="800000"/>
                </a:ln>
                <a:effectLst/>
              </p:spPr>
              <p:txBody>
                <a:bodyPr spcFirstLastPara="0" vert="horz" wrap="square" lIns="30337" tIns="30337" rIns="30337" bIns="30337" numCol="1" spcCol="1270" anchor="ctr" anchorCtr="0">
                  <a:noAutofit/>
                </a:bodyPr>
                <a:lstStyle/>
                <a:p>
                  <a:pPr algn="ctr" defTabSz="222245" fontAlgn="auto">
                    <a:lnSpc>
                      <a:spcPct val="90000"/>
                    </a:lnSpc>
                    <a:spcAft>
                      <a:spcPct val="35000"/>
                    </a:spcAft>
                    <a:defRPr/>
                  </a:pPr>
                  <a:endParaRPr lang="en-US" sz="500" kern="0">
                    <a:solidFill>
                      <a:prstClr val="white"/>
                    </a:solidFill>
                    <a:latin typeface="Calibri" panose="020F0502020204030204"/>
                  </a:endParaRPr>
                </a:p>
              </p:txBody>
            </p:sp>
          </p:grpSp>
          <p:sp>
            <p:nvSpPr>
              <p:cNvPr id="111" name="Freeform 110">
                <a:extLst>
                  <a:ext uri="{FF2B5EF4-FFF2-40B4-BE49-F238E27FC236}">
                    <a16:creationId xmlns:a16="http://schemas.microsoft.com/office/drawing/2014/main" id="{6D63687F-4A30-1140-9B01-0B4F0C4AC9F8}"/>
                  </a:ext>
                </a:extLst>
              </p:cNvPr>
              <p:cNvSpPr/>
              <p:nvPr/>
            </p:nvSpPr>
            <p:spPr>
              <a:xfrm rot="521675">
                <a:off x="953929" y="455819"/>
                <a:ext cx="261636" cy="59290"/>
              </a:xfrm>
              <a:custGeom>
                <a:avLst/>
                <a:gdLst>
                  <a:gd name="connsiteX0" fmla="*/ 426 w 261636"/>
                  <a:gd name="connsiteY0" fmla="*/ 0 h 59290"/>
                  <a:gd name="connsiteX1" fmla="*/ 40397 w 261636"/>
                  <a:gd name="connsiteY1" fmla="*/ 0 h 59290"/>
                  <a:gd name="connsiteX2" fmla="*/ 45035 w 261636"/>
                  <a:gd name="connsiteY2" fmla="*/ 9024 h 59290"/>
                  <a:gd name="connsiteX3" fmla="*/ 141695 w 261636"/>
                  <a:gd name="connsiteY3" fmla="*/ 31514 h 59290"/>
                  <a:gd name="connsiteX4" fmla="*/ 208928 w 261636"/>
                  <a:gd name="connsiteY4" fmla="*/ 3358 h 59290"/>
                  <a:gd name="connsiteX5" fmla="*/ 211695 w 261636"/>
                  <a:gd name="connsiteY5" fmla="*/ 0 h 59290"/>
                  <a:gd name="connsiteX6" fmla="*/ 252773 w 261636"/>
                  <a:gd name="connsiteY6" fmla="*/ 0 h 59290"/>
                  <a:gd name="connsiteX7" fmla="*/ 252387 w 261636"/>
                  <a:gd name="connsiteY7" fmla="*/ 2233 h 59290"/>
                  <a:gd name="connsiteX8" fmla="*/ 261636 w 261636"/>
                  <a:gd name="connsiteY8" fmla="*/ 20229 h 59290"/>
                  <a:gd name="connsiteX9" fmla="*/ 6206 w 261636"/>
                  <a:gd name="connsiteY9" fmla="*/ 59290 h 59290"/>
                  <a:gd name="connsiteX10" fmla="*/ 0 w 261636"/>
                  <a:gd name="connsiteY10" fmla="*/ 40186 h 59290"/>
                  <a:gd name="connsiteX11" fmla="*/ 426 w 261636"/>
                  <a:gd name="connsiteY11" fmla="*/ 0 h 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36" h="59290">
                    <a:moveTo>
                      <a:pt x="426" y="0"/>
                    </a:moveTo>
                    <a:lnTo>
                      <a:pt x="40397" y="0"/>
                    </a:lnTo>
                    <a:lnTo>
                      <a:pt x="45035" y="9024"/>
                    </a:lnTo>
                    <a:cubicBezTo>
                      <a:pt x="63316" y="28131"/>
                      <a:pt x="100747" y="37776"/>
                      <a:pt x="141695" y="31514"/>
                    </a:cubicBezTo>
                    <a:cubicBezTo>
                      <a:pt x="168995" y="27340"/>
                      <a:pt x="192689" y="16885"/>
                      <a:pt x="208928" y="3358"/>
                    </a:cubicBezTo>
                    <a:lnTo>
                      <a:pt x="211695" y="0"/>
                    </a:lnTo>
                    <a:lnTo>
                      <a:pt x="252773" y="0"/>
                    </a:lnTo>
                    <a:lnTo>
                      <a:pt x="252387" y="2233"/>
                    </a:lnTo>
                    <a:lnTo>
                      <a:pt x="261636" y="20229"/>
                    </a:lnTo>
                    <a:lnTo>
                      <a:pt x="6206" y="59290"/>
                    </a:lnTo>
                    <a:lnTo>
                      <a:pt x="0" y="40186"/>
                    </a:lnTo>
                    <a:lnTo>
                      <a:pt x="426" y="0"/>
                    </a:lnTo>
                    <a:close/>
                  </a:path>
                </a:pathLst>
              </a:custGeom>
              <a:solidFill>
                <a:srgbClr val="D6AD6A"/>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C14C6FAC-A29A-6846-BE9A-FB27A4B71345}"/>
                </a:ext>
              </a:extLst>
            </p:cNvPr>
            <p:cNvGrpSpPr>
              <a:grpSpLocks noChangeAspect="1"/>
            </p:cNvGrpSpPr>
            <p:nvPr/>
          </p:nvGrpSpPr>
          <p:grpSpPr>
            <a:xfrm flipH="1">
              <a:off x="2870267" y="2746444"/>
              <a:ext cx="634828" cy="381342"/>
              <a:chOff x="73619" y="298736"/>
              <a:chExt cx="767233" cy="476132"/>
            </a:xfrm>
          </p:grpSpPr>
          <p:sp>
            <p:nvSpPr>
              <p:cNvPr id="104" name="Freeform 103">
                <a:extLst>
                  <a:ext uri="{FF2B5EF4-FFF2-40B4-BE49-F238E27FC236}">
                    <a16:creationId xmlns:a16="http://schemas.microsoft.com/office/drawing/2014/main" id="{FA982F65-F41F-0B48-96EE-57714D2D8E72}"/>
                  </a:ext>
                </a:extLst>
              </p:cNvPr>
              <p:cNvSpPr/>
              <p:nvPr/>
            </p:nvSpPr>
            <p:spPr>
              <a:xfrm rot="1586057">
                <a:off x="80976" y="298736"/>
                <a:ext cx="722469" cy="476132"/>
              </a:xfrm>
              <a:custGeom>
                <a:avLst/>
                <a:gdLst>
                  <a:gd name="connsiteX0" fmla="*/ 0 w 722469"/>
                  <a:gd name="connsiteY0" fmla="*/ 342940 h 476132"/>
                  <a:gd name="connsiteX1" fmla="*/ 122156 w 722469"/>
                  <a:gd name="connsiteY1" fmla="*/ 282210 h 476132"/>
                  <a:gd name="connsiteX2" fmla="*/ 125355 w 722469"/>
                  <a:gd name="connsiteY2" fmla="*/ 281293 h 476132"/>
                  <a:gd name="connsiteX3" fmla="*/ 128017 w 722469"/>
                  <a:gd name="connsiteY3" fmla="*/ 279296 h 476132"/>
                  <a:gd name="connsiteX4" fmla="*/ 239774 w 722469"/>
                  <a:gd name="connsiteY4" fmla="*/ 223737 h 476132"/>
                  <a:gd name="connsiteX5" fmla="*/ 238014 w 722469"/>
                  <a:gd name="connsiteY5" fmla="*/ 228928 h 476132"/>
                  <a:gd name="connsiteX6" fmla="*/ 239136 w 722469"/>
                  <a:gd name="connsiteY6" fmla="*/ 236988 h 476132"/>
                  <a:gd name="connsiteX7" fmla="*/ 244885 w 722469"/>
                  <a:gd name="connsiteY7" fmla="*/ 242749 h 476132"/>
                  <a:gd name="connsiteX8" fmla="*/ 375086 w 722469"/>
                  <a:gd name="connsiteY8" fmla="*/ 232179 h 476132"/>
                  <a:gd name="connsiteX9" fmla="*/ 418190 w 722469"/>
                  <a:gd name="connsiteY9" fmla="*/ 203781 h 476132"/>
                  <a:gd name="connsiteX10" fmla="*/ 443241 w 722469"/>
                  <a:gd name="connsiteY10" fmla="*/ 175401 h 476132"/>
                  <a:gd name="connsiteX11" fmla="*/ 451178 w 722469"/>
                  <a:gd name="connsiteY11" fmla="*/ 162155 h 476132"/>
                  <a:gd name="connsiteX12" fmla="*/ 462108 w 722469"/>
                  <a:gd name="connsiteY12" fmla="*/ 134757 h 476132"/>
                  <a:gd name="connsiteX13" fmla="*/ 460985 w 722469"/>
                  <a:gd name="connsiteY13" fmla="*/ 126696 h 476132"/>
                  <a:gd name="connsiteX14" fmla="*/ 455237 w 722469"/>
                  <a:gd name="connsiteY14" fmla="*/ 120935 h 476132"/>
                  <a:gd name="connsiteX15" fmla="*/ 450036 w 722469"/>
                  <a:gd name="connsiteY15" fmla="*/ 119205 h 476132"/>
                  <a:gd name="connsiteX16" fmla="*/ 561787 w 722469"/>
                  <a:gd name="connsiteY16" fmla="*/ 63648 h 476132"/>
                  <a:gd name="connsiteX17" fmla="*/ 564992 w 722469"/>
                  <a:gd name="connsiteY17" fmla="*/ 62729 h 476132"/>
                  <a:gd name="connsiteX18" fmla="*/ 567658 w 722469"/>
                  <a:gd name="connsiteY18" fmla="*/ 60729 h 476132"/>
                  <a:gd name="connsiteX19" fmla="*/ 689812 w 722469"/>
                  <a:gd name="connsiteY19" fmla="*/ 0 h 476132"/>
                  <a:gd name="connsiteX20" fmla="*/ 695902 w 722469"/>
                  <a:gd name="connsiteY20" fmla="*/ 8465 h 476132"/>
                  <a:gd name="connsiteX21" fmla="*/ 699461 w 722469"/>
                  <a:gd name="connsiteY21" fmla="*/ 20010 h 476132"/>
                  <a:gd name="connsiteX22" fmla="*/ 706518 w 722469"/>
                  <a:gd name="connsiteY22" fmla="*/ 29818 h 476132"/>
                  <a:gd name="connsiteX23" fmla="*/ 466105 w 722469"/>
                  <a:gd name="connsiteY23" fmla="*/ 415258 h 476132"/>
                  <a:gd name="connsiteX24" fmla="*/ 13687 w 722469"/>
                  <a:gd name="connsiteY24" fmla="*/ 374258 h 476132"/>
                  <a:gd name="connsiteX25" fmla="*/ 10128 w 722469"/>
                  <a:gd name="connsiteY25" fmla="*/ 362713 h 476132"/>
                  <a:gd name="connsiteX26" fmla="*/ 3071 w 722469"/>
                  <a:gd name="connsiteY26" fmla="*/ 352905 h 476132"/>
                  <a:gd name="connsiteX27" fmla="*/ 0 w 722469"/>
                  <a:gd name="connsiteY27" fmla="*/ 342940 h 476132"/>
                  <a:gd name="connsiteX28" fmla="*/ 253750 w 722469"/>
                  <a:gd name="connsiteY28" fmla="*/ 328923 h 476132"/>
                  <a:gd name="connsiteX29" fmla="*/ 187637 w 722469"/>
                  <a:gd name="connsiteY29" fmla="*/ 402938 h 476132"/>
                  <a:gd name="connsiteX30" fmla="*/ 187681 w 722469"/>
                  <a:gd name="connsiteY30" fmla="*/ 403242 h 476132"/>
                  <a:gd name="connsiteX31" fmla="*/ 187896 w 722469"/>
                  <a:gd name="connsiteY31" fmla="*/ 403459 h 476132"/>
                  <a:gd name="connsiteX32" fmla="*/ 286813 w 722469"/>
                  <a:gd name="connsiteY32" fmla="*/ 395429 h 476132"/>
                  <a:gd name="connsiteX33" fmla="*/ 352926 w 722469"/>
                  <a:gd name="connsiteY33" fmla="*/ 321415 h 476132"/>
                  <a:gd name="connsiteX34" fmla="*/ 352884 w 722469"/>
                  <a:gd name="connsiteY34" fmla="*/ 321111 h 476132"/>
                  <a:gd name="connsiteX35" fmla="*/ 352667 w 722469"/>
                  <a:gd name="connsiteY35" fmla="*/ 320894 h 476132"/>
                  <a:gd name="connsiteX36" fmla="*/ 253750 w 722469"/>
                  <a:gd name="connsiteY36" fmla="*/ 328923 h 476132"/>
                  <a:gd name="connsiteX37" fmla="*/ 525460 w 722469"/>
                  <a:gd name="connsiteY37" fmla="*/ 193843 h 476132"/>
                  <a:gd name="connsiteX38" fmla="*/ 459348 w 722469"/>
                  <a:gd name="connsiteY38" fmla="*/ 267857 h 476132"/>
                  <a:gd name="connsiteX39" fmla="*/ 459390 w 722469"/>
                  <a:gd name="connsiteY39" fmla="*/ 268161 h 476132"/>
                  <a:gd name="connsiteX40" fmla="*/ 459607 w 722469"/>
                  <a:gd name="connsiteY40" fmla="*/ 268378 h 476132"/>
                  <a:gd name="connsiteX41" fmla="*/ 558524 w 722469"/>
                  <a:gd name="connsiteY41" fmla="*/ 260348 h 476132"/>
                  <a:gd name="connsiteX42" fmla="*/ 624635 w 722469"/>
                  <a:gd name="connsiteY42" fmla="*/ 186333 h 476132"/>
                  <a:gd name="connsiteX43" fmla="*/ 624594 w 722469"/>
                  <a:gd name="connsiteY43" fmla="*/ 186029 h 476132"/>
                  <a:gd name="connsiteX44" fmla="*/ 624377 w 722469"/>
                  <a:gd name="connsiteY44" fmla="*/ 185813 h 476132"/>
                  <a:gd name="connsiteX45" fmla="*/ 525460 w 722469"/>
                  <a:gd name="connsiteY45" fmla="*/ 193843 h 476132"/>
                  <a:gd name="connsiteX46" fmla="*/ 252417 w 722469"/>
                  <a:gd name="connsiteY46" fmla="*/ 452561 h 476132"/>
                  <a:gd name="connsiteX47" fmla="*/ 252805 w 722469"/>
                  <a:gd name="connsiteY47" fmla="*/ 452628 h 476132"/>
                  <a:gd name="connsiteX48" fmla="*/ 253630 w 722469"/>
                  <a:gd name="connsiteY48" fmla="*/ 452392 h 476132"/>
                  <a:gd name="connsiteX49" fmla="*/ 252417 w 722469"/>
                  <a:gd name="connsiteY49" fmla="*/ 452561 h 476132"/>
                  <a:gd name="connsiteX50" fmla="*/ 624835 w 722469"/>
                  <a:gd name="connsiteY50" fmla="*/ 267416 h 476132"/>
                  <a:gd name="connsiteX51" fmla="*/ 623969 w 722469"/>
                  <a:gd name="connsiteY51" fmla="*/ 268277 h 476132"/>
                  <a:gd name="connsiteX52" fmla="*/ 624654 w 722469"/>
                  <a:gd name="connsiteY52" fmla="*/ 267763 h 476132"/>
                  <a:gd name="connsiteX53" fmla="*/ 624835 w 722469"/>
                  <a:gd name="connsiteY53" fmla="*/ 267416 h 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22469" h="476132">
                    <a:moveTo>
                      <a:pt x="0" y="342940"/>
                    </a:moveTo>
                    <a:lnTo>
                      <a:pt x="122156" y="282210"/>
                    </a:lnTo>
                    <a:lnTo>
                      <a:pt x="125355" y="281293"/>
                    </a:lnTo>
                    <a:lnTo>
                      <a:pt x="128017" y="279296"/>
                    </a:lnTo>
                    <a:lnTo>
                      <a:pt x="239774" y="223737"/>
                    </a:lnTo>
                    <a:lnTo>
                      <a:pt x="238014" y="228928"/>
                    </a:lnTo>
                    <a:lnTo>
                      <a:pt x="239136" y="236988"/>
                    </a:lnTo>
                    <a:lnTo>
                      <a:pt x="244885" y="242749"/>
                    </a:lnTo>
                    <a:cubicBezTo>
                      <a:pt x="275465" y="259373"/>
                      <a:pt x="326261" y="256453"/>
                      <a:pt x="375086" y="232179"/>
                    </a:cubicBezTo>
                    <a:cubicBezTo>
                      <a:pt x="391361" y="224088"/>
                      <a:pt x="405877" y="214390"/>
                      <a:pt x="418190" y="203781"/>
                    </a:cubicBezTo>
                    <a:lnTo>
                      <a:pt x="443241" y="175401"/>
                    </a:lnTo>
                    <a:lnTo>
                      <a:pt x="451178" y="162155"/>
                    </a:lnTo>
                    <a:lnTo>
                      <a:pt x="462108" y="134757"/>
                    </a:lnTo>
                    <a:lnTo>
                      <a:pt x="460985" y="126696"/>
                    </a:lnTo>
                    <a:lnTo>
                      <a:pt x="455237" y="120935"/>
                    </a:lnTo>
                    <a:lnTo>
                      <a:pt x="450036" y="119205"/>
                    </a:lnTo>
                    <a:lnTo>
                      <a:pt x="561787" y="63648"/>
                    </a:lnTo>
                    <a:lnTo>
                      <a:pt x="564992" y="62729"/>
                    </a:lnTo>
                    <a:lnTo>
                      <a:pt x="567658" y="60729"/>
                    </a:lnTo>
                    <a:lnTo>
                      <a:pt x="689812" y="0"/>
                    </a:lnTo>
                    <a:lnTo>
                      <a:pt x="695902" y="8465"/>
                    </a:lnTo>
                    <a:lnTo>
                      <a:pt x="699461" y="20010"/>
                    </a:lnTo>
                    <a:lnTo>
                      <a:pt x="706518" y="29818"/>
                    </a:lnTo>
                    <a:cubicBezTo>
                      <a:pt x="765061" y="147576"/>
                      <a:pt x="657424" y="320143"/>
                      <a:pt x="466105" y="415258"/>
                    </a:cubicBezTo>
                    <a:cubicBezTo>
                      <a:pt x="274785" y="510372"/>
                      <a:pt x="72231" y="492017"/>
                      <a:pt x="13687" y="374258"/>
                    </a:cubicBezTo>
                    <a:lnTo>
                      <a:pt x="10128" y="362713"/>
                    </a:lnTo>
                    <a:lnTo>
                      <a:pt x="3071" y="352905"/>
                    </a:lnTo>
                    <a:lnTo>
                      <a:pt x="0" y="342940"/>
                    </a:lnTo>
                    <a:close/>
                    <a:moveTo>
                      <a:pt x="253750" y="328923"/>
                    </a:moveTo>
                    <a:cubicBezTo>
                      <a:pt x="216656" y="347365"/>
                      <a:pt x="191593" y="376791"/>
                      <a:pt x="187637" y="402938"/>
                    </a:cubicBezTo>
                    <a:lnTo>
                      <a:pt x="187681" y="403242"/>
                    </a:lnTo>
                    <a:lnTo>
                      <a:pt x="187896" y="403459"/>
                    </a:lnTo>
                    <a:cubicBezTo>
                      <a:pt x="211130" y="416088"/>
                      <a:pt x="249720" y="413870"/>
                      <a:pt x="286813" y="395429"/>
                    </a:cubicBezTo>
                    <a:cubicBezTo>
                      <a:pt x="323907" y="376988"/>
                      <a:pt x="348970" y="347561"/>
                      <a:pt x="352926" y="321415"/>
                    </a:cubicBezTo>
                    <a:lnTo>
                      <a:pt x="352884" y="321111"/>
                    </a:lnTo>
                    <a:lnTo>
                      <a:pt x="352667" y="320894"/>
                    </a:lnTo>
                    <a:cubicBezTo>
                      <a:pt x="329433" y="308264"/>
                      <a:pt x="290844" y="310483"/>
                      <a:pt x="253750" y="328923"/>
                    </a:cubicBezTo>
                    <a:close/>
                    <a:moveTo>
                      <a:pt x="525460" y="193843"/>
                    </a:moveTo>
                    <a:cubicBezTo>
                      <a:pt x="488367" y="212284"/>
                      <a:pt x="463304" y="241710"/>
                      <a:pt x="459348" y="267857"/>
                    </a:cubicBezTo>
                    <a:lnTo>
                      <a:pt x="459390" y="268161"/>
                    </a:lnTo>
                    <a:lnTo>
                      <a:pt x="459607" y="268378"/>
                    </a:lnTo>
                    <a:cubicBezTo>
                      <a:pt x="482840" y="281008"/>
                      <a:pt x="521430" y="278789"/>
                      <a:pt x="558524" y="260348"/>
                    </a:cubicBezTo>
                    <a:cubicBezTo>
                      <a:pt x="595618" y="241907"/>
                      <a:pt x="620680" y="212480"/>
                      <a:pt x="624635" y="186333"/>
                    </a:cubicBezTo>
                    <a:lnTo>
                      <a:pt x="624594" y="186029"/>
                    </a:lnTo>
                    <a:lnTo>
                      <a:pt x="624377" y="185813"/>
                    </a:lnTo>
                    <a:cubicBezTo>
                      <a:pt x="601144" y="173182"/>
                      <a:pt x="562554" y="175401"/>
                      <a:pt x="525460" y="193843"/>
                    </a:cubicBezTo>
                    <a:close/>
                    <a:moveTo>
                      <a:pt x="252417" y="452561"/>
                    </a:moveTo>
                    <a:lnTo>
                      <a:pt x="252805" y="452628"/>
                    </a:lnTo>
                    <a:lnTo>
                      <a:pt x="253630" y="452392"/>
                    </a:lnTo>
                    <a:lnTo>
                      <a:pt x="252417" y="452561"/>
                    </a:lnTo>
                    <a:close/>
                    <a:moveTo>
                      <a:pt x="624835" y="267416"/>
                    </a:moveTo>
                    <a:lnTo>
                      <a:pt x="623969" y="268277"/>
                    </a:lnTo>
                    <a:lnTo>
                      <a:pt x="624654" y="267763"/>
                    </a:lnTo>
                    <a:lnTo>
                      <a:pt x="624835" y="267416"/>
                    </a:lnTo>
                    <a:close/>
                  </a:path>
                </a:pathLst>
              </a:custGeom>
              <a:solidFill>
                <a:schemeClr val="accent2">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5" name="Freeform 104">
                <a:extLst>
                  <a:ext uri="{FF2B5EF4-FFF2-40B4-BE49-F238E27FC236}">
                    <a16:creationId xmlns:a16="http://schemas.microsoft.com/office/drawing/2014/main" id="{1CEACB03-BF7C-8F4F-83A9-5CBAD2309FE8}"/>
                  </a:ext>
                </a:extLst>
              </p:cNvPr>
              <p:cNvSpPr/>
              <p:nvPr/>
            </p:nvSpPr>
            <p:spPr>
              <a:xfrm rot="1586057">
                <a:off x="208820" y="468442"/>
                <a:ext cx="5861" cy="2914"/>
              </a:xfrm>
              <a:custGeom>
                <a:avLst/>
                <a:gdLst>
                  <a:gd name="connsiteX0" fmla="*/ 0 w 5861"/>
                  <a:gd name="connsiteY0" fmla="*/ 2914 h 2914"/>
                  <a:gd name="connsiteX1" fmla="*/ 5861 w 5861"/>
                  <a:gd name="connsiteY1" fmla="*/ 0 h 2914"/>
                  <a:gd name="connsiteX2" fmla="*/ 3199 w 5861"/>
                  <a:gd name="connsiteY2" fmla="*/ 1997 h 2914"/>
                  <a:gd name="connsiteX3" fmla="*/ 0 w 5861"/>
                  <a:gd name="connsiteY3" fmla="*/ 2914 h 2914"/>
                </a:gdLst>
                <a:ahLst/>
                <a:cxnLst>
                  <a:cxn ang="0">
                    <a:pos x="connsiteX0" y="connsiteY0"/>
                  </a:cxn>
                  <a:cxn ang="0">
                    <a:pos x="connsiteX1" y="connsiteY1"/>
                  </a:cxn>
                  <a:cxn ang="0">
                    <a:pos x="connsiteX2" y="connsiteY2"/>
                  </a:cxn>
                  <a:cxn ang="0">
                    <a:pos x="connsiteX3" y="connsiteY3"/>
                  </a:cxn>
                </a:cxnLst>
                <a:rect l="l" t="t" r="r" b="b"/>
                <a:pathLst>
                  <a:path w="5861" h="2914">
                    <a:moveTo>
                      <a:pt x="0" y="2914"/>
                    </a:moveTo>
                    <a:lnTo>
                      <a:pt x="5861" y="0"/>
                    </a:lnTo>
                    <a:lnTo>
                      <a:pt x="3199" y="1997"/>
                    </a:lnTo>
                    <a:lnTo>
                      <a:pt x="0" y="2914"/>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6" name="Freeform 105">
                <a:extLst>
                  <a:ext uri="{FF2B5EF4-FFF2-40B4-BE49-F238E27FC236}">
                    <a16:creationId xmlns:a16="http://schemas.microsoft.com/office/drawing/2014/main" id="{2C3CA7B4-DE40-CD42-AF53-D7B7FF100587}"/>
                  </a:ext>
                </a:extLst>
              </p:cNvPr>
              <p:cNvSpPr/>
              <p:nvPr/>
            </p:nvSpPr>
            <p:spPr>
              <a:xfrm rot="1586057">
                <a:off x="699783" y="468441"/>
                <a:ext cx="5871" cy="2919"/>
              </a:xfrm>
              <a:custGeom>
                <a:avLst/>
                <a:gdLst>
                  <a:gd name="connsiteX0" fmla="*/ 0 w 5871"/>
                  <a:gd name="connsiteY0" fmla="*/ 2919 h 2919"/>
                  <a:gd name="connsiteX1" fmla="*/ 5871 w 5871"/>
                  <a:gd name="connsiteY1" fmla="*/ 0 h 2919"/>
                  <a:gd name="connsiteX2" fmla="*/ 3205 w 5871"/>
                  <a:gd name="connsiteY2" fmla="*/ 2000 h 2919"/>
                  <a:gd name="connsiteX3" fmla="*/ 0 w 5871"/>
                  <a:gd name="connsiteY3" fmla="*/ 2919 h 2919"/>
                </a:gdLst>
                <a:ahLst/>
                <a:cxnLst>
                  <a:cxn ang="0">
                    <a:pos x="connsiteX0" y="connsiteY0"/>
                  </a:cxn>
                  <a:cxn ang="0">
                    <a:pos x="connsiteX1" y="connsiteY1"/>
                  </a:cxn>
                  <a:cxn ang="0">
                    <a:pos x="connsiteX2" y="connsiteY2"/>
                  </a:cxn>
                  <a:cxn ang="0">
                    <a:pos x="connsiteX3" y="connsiteY3"/>
                  </a:cxn>
                </a:cxnLst>
                <a:rect l="l" t="t" r="r" b="b"/>
                <a:pathLst>
                  <a:path w="5871" h="2919">
                    <a:moveTo>
                      <a:pt x="0" y="2919"/>
                    </a:moveTo>
                    <a:lnTo>
                      <a:pt x="5871" y="0"/>
                    </a:lnTo>
                    <a:lnTo>
                      <a:pt x="3205" y="2000"/>
                    </a:lnTo>
                    <a:lnTo>
                      <a:pt x="0" y="291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7" name="Freeform 106">
                <a:extLst>
                  <a:ext uri="{FF2B5EF4-FFF2-40B4-BE49-F238E27FC236}">
                    <a16:creationId xmlns:a16="http://schemas.microsoft.com/office/drawing/2014/main" id="{989ED977-C371-E84A-9443-9FA4ED56FCC0}"/>
                  </a:ext>
                </a:extLst>
              </p:cNvPr>
              <p:cNvSpPr/>
              <p:nvPr/>
            </p:nvSpPr>
            <p:spPr>
              <a:xfrm rot="1586057">
                <a:off x="249243" y="680535"/>
                <a:ext cx="1213" cy="236"/>
              </a:xfrm>
              <a:custGeom>
                <a:avLst/>
                <a:gdLst>
                  <a:gd name="connsiteX0" fmla="*/ 0 w 1213"/>
                  <a:gd name="connsiteY0" fmla="*/ 169 h 236"/>
                  <a:gd name="connsiteX1" fmla="*/ 1213 w 1213"/>
                  <a:gd name="connsiteY1" fmla="*/ 0 h 236"/>
                  <a:gd name="connsiteX2" fmla="*/ 388 w 1213"/>
                  <a:gd name="connsiteY2" fmla="*/ 236 h 236"/>
                  <a:gd name="connsiteX3" fmla="*/ 0 w 1213"/>
                  <a:gd name="connsiteY3" fmla="*/ 169 h 236"/>
                </a:gdLst>
                <a:ahLst/>
                <a:cxnLst>
                  <a:cxn ang="0">
                    <a:pos x="connsiteX0" y="connsiteY0"/>
                  </a:cxn>
                  <a:cxn ang="0">
                    <a:pos x="connsiteX1" y="connsiteY1"/>
                  </a:cxn>
                  <a:cxn ang="0">
                    <a:pos x="connsiteX2" y="connsiteY2"/>
                  </a:cxn>
                  <a:cxn ang="0">
                    <a:pos x="connsiteX3" y="connsiteY3"/>
                  </a:cxn>
                </a:cxnLst>
                <a:rect l="l" t="t" r="r" b="b"/>
                <a:pathLst>
                  <a:path w="1213" h="236">
                    <a:moveTo>
                      <a:pt x="0" y="169"/>
                    </a:moveTo>
                    <a:lnTo>
                      <a:pt x="1213" y="0"/>
                    </a:lnTo>
                    <a:lnTo>
                      <a:pt x="388" y="236"/>
                    </a:lnTo>
                    <a:lnTo>
                      <a:pt x="0" y="16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8" name="Freeform 107">
                <a:extLst>
                  <a:ext uri="{FF2B5EF4-FFF2-40B4-BE49-F238E27FC236}">
                    <a16:creationId xmlns:a16="http://schemas.microsoft.com/office/drawing/2014/main" id="{AEF7D403-1F23-A643-BD11-4091A0AA0FEA}"/>
                  </a:ext>
                </a:extLst>
              </p:cNvPr>
              <p:cNvSpPr/>
              <p:nvPr/>
            </p:nvSpPr>
            <p:spPr>
              <a:xfrm rot="1586057">
                <a:off x="664172" y="680194"/>
                <a:ext cx="866" cy="861"/>
              </a:xfrm>
              <a:custGeom>
                <a:avLst/>
                <a:gdLst>
                  <a:gd name="connsiteX0" fmla="*/ 866 w 866"/>
                  <a:gd name="connsiteY0" fmla="*/ 0 h 861"/>
                  <a:gd name="connsiteX1" fmla="*/ 685 w 866"/>
                  <a:gd name="connsiteY1" fmla="*/ 347 h 861"/>
                  <a:gd name="connsiteX2" fmla="*/ 0 w 866"/>
                  <a:gd name="connsiteY2" fmla="*/ 861 h 861"/>
                  <a:gd name="connsiteX3" fmla="*/ 866 w 866"/>
                  <a:gd name="connsiteY3" fmla="*/ 0 h 861"/>
                </a:gdLst>
                <a:ahLst/>
                <a:cxnLst>
                  <a:cxn ang="0">
                    <a:pos x="connsiteX0" y="connsiteY0"/>
                  </a:cxn>
                  <a:cxn ang="0">
                    <a:pos x="connsiteX1" y="connsiteY1"/>
                  </a:cxn>
                  <a:cxn ang="0">
                    <a:pos x="connsiteX2" y="connsiteY2"/>
                  </a:cxn>
                  <a:cxn ang="0">
                    <a:pos x="connsiteX3" y="connsiteY3"/>
                  </a:cxn>
                </a:cxnLst>
                <a:rect l="l" t="t" r="r" b="b"/>
                <a:pathLst>
                  <a:path w="866" h="861">
                    <a:moveTo>
                      <a:pt x="866" y="0"/>
                    </a:moveTo>
                    <a:lnTo>
                      <a:pt x="685" y="347"/>
                    </a:lnTo>
                    <a:lnTo>
                      <a:pt x="0" y="861"/>
                    </a:lnTo>
                    <a:lnTo>
                      <a:pt x="866" y="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9" name="Freeform 108">
                <a:extLst>
                  <a:ext uri="{FF2B5EF4-FFF2-40B4-BE49-F238E27FC236}">
                    <a16:creationId xmlns:a16="http://schemas.microsoft.com/office/drawing/2014/main" id="{E41DF8D8-4661-4443-B3F0-DDC49CD16F40}"/>
                  </a:ext>
                </a:extLst>
              </p:cNvPr>
              <p:cNvSpPr/>
              <p:nvPr/>
            </p:nvSpPr>
            <p:spPr>
              <a:xfrm>
                <a:off x="73619" y="461690"/>
                <a:ext cx="767233" cy="218292"/>
              </a:xfrm>
              <a:custGeom>
                <a:avLst/>
                <a:gdLst>
                  <a:gd name="connsiteX0" fmla="*/ 0 w 767233"/>
                  <a:gd name="connsiteY0" fmla="*/ 0 h 218292"/>
                  <a:gd name="connsiteX1" fmla="*/ 258399 w 767233"/>
                  <a:gd name="connsiteY1" fmla="*/ 0 h 218292"/>
                  <a:gd name="connsiteX2" fmla="*/ 262322 w 767233"/>
                  <a:gd name="connsiteY2" fmla="*/ 11722 h 218292"/>
                  <a:gd name="connsiteX3" fmla="*/ 383615 w 767233"/>
                  <a:gd name="connsiteY3" fmla="*/ 60219 h 218292"/>
                  <a:gd name="connsiteX4" fmla="*/ 504908 w 767233"/>
                  <a:gd name="connsiteY4" fmla="*/ 11722 h 218292"/>
                  <a:gd name="connsiteX5" fmla="*/ 508831 w 767233"/>
                  <a:gd name="connsiteY5" fmla="*/ 0 h 218292"/>
                  <a:gd name="connsiteX6" fmla="*/ 767233 w 767233"/>
                  <a:gd name="connsiteY6" fmla="*/ 0 h 218292"/>
                  <a:gd name="connsiteX7" fmla="*/ 762620 w 767233"/>
                  <a:gd name="connsiteY7" fmla="*/ 28165 h 218292"/>
                  <a:gd name="connsiteX8" fmla="*/ 383617 w 767233"/>
                  <a:gd name="connsiteY8" fmla="*/ 218292 h 218292"/>
                  <a:gd name="connsiteX9" fmla="*/ 4613 w 767233"/>
                  <a:gd name="connsiteY9" fmla="*/ 28165 h 218292"/>
                  <a:gd name="connsiteX10" fmla="*/ 0 w 767233"/>
                  <a:gd name="connsiteY10" fmla="*/ 0 h 218292"/>
                  <a:gd name="connsiteX11" fmla="*/ 231898 w 767233"/>
                  <a:gd name="connsiteY11" fmla="*/ 46450 h 218292"/>
                  <a:gd name="connsiteX12" fmla="*/ 131889 w 767233"/>
                  <a:gd name="connsiteY12" fmla="*/ 106777 h 218292"/>
                  <a:gd name="connsiteX13" fmla="*/ 231898 w 767233"/>
                  <a:gd name="connsiteY13" fmla="*/ 167103 h 218292"/>
                  <a:gd name="connsiteX14" fmla="*/ 331906 w 767233"/>
                  <a:gd name="connsiteY14" fmla="*/ 106777 h 218292"/>
                  <a:gd name="connsiteX15" fmla="*/ 231898 w 767233"/>
                  <a:gd name="connsiteY15" fmla="*/ 46450 h 218292"/>
                  <a:gd name="connsiteX16" fmla="*/ 535334 w 767233"/>
                  <a:gd name="connsiteY16" fmla="*/ 46450 h 218292"/>
                  <a:gd name="connsiteX17" fmla="*/ 435325 w 767233"/>
                  <a:gd name="connsiteY17" fmla="*/ 106777 h 218292"/>
                  <a:gd name="connsiteX18" fmla="*/ 535334 w 767233"/>
                  <a:gd name="connsiteY18" fmla="*/ 167103 h 218292"/>
                  <a:gd name="connsiteX19" fmla="*/ 635342 w 767233"/>
                  <a:gd name="connsiteY19" fmla="*/ 106777 h 218292"/>
                  <a:gd name="connsiteX20" fmla="*/ 535334 w 767233"/>
                  <a:gd name="connsiteY20" fmla="*/ 46450 h 21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7233" h="218292">
                    <a:moveTo>
                      <a:pt x="0" y="0"/>
                    </a:moveTo>
                    <a:lnTo>
                      <a:pt x="258399" y="0"/>
                    </a:lnTo>
                    <a:lnTo>
                      <a:pt x="262322" y="11722"/>
                    </a:lnTo>
                    <a:cubicBezTo>
                      <a:pt x="282305" y="40222"/>
                      <a:pt x="329089" y="60219"/>
                      <a:pt x="383615" y="60219"/>
                    </a:cubicBezTo>
                    <a:cubicBezTo>
                      <a:pt x="438142" y="60219"/>
                      <a:pt x="484925" y="40222"/>
                      <a:pt x="504908" y="11722"/>
                    </a:cubicBezTo>
                    <a:lnTo>
                      <a:pt x="508831" y="0"/>
                    </a:lnTo>
                    <a:lnTo>
                      <a:pt x="767233" y="0"/>
                    </a:lnTo>
                    <a:lnTo>
                      <a:pt x="762620" y="28165"/>
                    </a:lnTo>
                    <a:cubicBezTo>
                      <a:pt x="726547" y="136670"/>
                      <a:pt x="570568" y="218292"/>
                      <a:pt x="383617" y="218292"/>
                    </a:cubicBezTo>
                    <a:cubicBezTo>
                      <a:pt x="196665" y="218292"/>
                      <a:pt x="40686" y="136670"/>
                      <a:pt x="4613" y="28165"/>
                    </a:cubicBezTo>
                    <a:lnTo>
                      <a:pt x="0" y="0"/>
                    </a:lnTo>
                    <a:close/>
                    <a:moveTo>
                      <a:pt x="231898" y="46450"/>
                    </a:moveTo>
                    <a:cubicBezTo>
                      <a:pt x="176665" y="46450"/>
                      <a:pt x="131889" y="73460"/>
                      <a:pt x="131889" y="106777"/>
                    </a:cubicBezTo>
                    <a:cubicBezTo>
                      <a:pt x="131889" y="140094"/>
                      <a:pt x="176665" y="167103"/>
                      <a:pt x="231898" y="167103"/>
                    </a:cubicBezTo>
                    <a:cubicBezTo>
                      <a:pt x="287131" y="167103"/>
                      <a:pt x="331906" y="140094"/>
                      <a:pt x="331906" y="106777"/>
                    </a:cubicBezTo>
                    <a:cubicBezTo>
                      <a:pt x="331906" y="73460"/>
                      <a:pt x="287131" y="46450"/>
                      <a:pt x="231898" y="46450"/>
                    </a:cubicBezTo>
                    <a:close/>
                    <a:moveTo>
                      <a:pt x="535334" y="46450"/>
                    </a:moveTo>
                    <a:cubicBezTo>
                      <a:pt x="480101" y="46450"/>
                      <a:pt x="435325" y="73460"/>
                      <a:pt x="435325" y="106777"/>
                    </a:cubicBezTo>
                    <a:cubicBezTo>
                      <a:pt x="435325" y="140094"/>
                      <a:pt x="480101" y="167103"/>
                      <a:pt x="535334" y="167103"/>
                    </a:cubicBezTo>
                    <a:cubicBezTo>
                      <a:pt x="590567" y="167103"/>
                      <a:pt x="635342" y="140094"/>
                      <a:pt x="635342" y="106777"/>
                    </a:cubicBezTo>
                    <a:cubicBezTo>
                      <a:pt x="635342" y="73460"/>
                      <a:pt x="590567" y="46450"/>
                      <a:pt x="535334" y="46450"/>
                    </a:cubicBezTo>
                    <a:close/>
                  </a:path>
                </a:pathLst>
              </a:custGeom>
              <a:solidFill>
                <a:schemeClr val="accent2"/>
              </a:solidFill>
              <a:ln w="12700" cap="flat" cmpd="sng" algn="ctr">
                <a:noFill/>
                <a:prstDash val="solid"/>
                <a:miter lim="800000"/>
              </a:ln>
              <a:effectLst/>
            </p:spPr>
            <p:txBody>
              <a:bodyPr spcFirstLastPara="0" vert="horz" wrap="square" lIns="30337" tIns="30337" rIns="30337" bIns="30337" numCol="1" spcCol="1270" anchor="ctr" anchorCtr="0">
                <a:noAutofit/>
              </a:bodyPr>
              <a:lstStyle/>
              <a:p>
                <a:pPr algn="ctr" defTabSz="222245" fontAlgn="auto">
                  <a:lnSpc>
                    <a:spcPct val="90000"/>
                  </a:lnSpc>
                  <a:spcAft>
                    <a:spcPct val="35000"/>
                  </a:spcAft>
                  <a:defRPr/>
                </a:pPr>
                <a:endParaRPr lang="en-US" sz="500" kern="0">
                  <a:solidFill>
                    <a:prstClr val="white"/>
                  </a:solidFill>
                  <a:latin typeface="Calibri" panose="020F0502020204030204"/>
                </a:endParaRPr>
              </a:p>
            </p:txBody>
          </p:sp>
        </p:grpSp>
        <p:grpSp>
          <p:nvGrpSpPr>
            <p:cNvPr id="86" name="Group 85">
              <a:extLst>
                <a:ext uri="{FF2B5EF4-FFF2-40B4-BE49-F238E27FC236}">
                  <a16:creationId xmlns:a16="http://schemas.microsoft.com/office/drawing/2014/main" id="{0D3655B3-E4AA-5B43-B809-43AA9297C355}"/>
                </a:ext>
              </a:extLst>
            </p:cNvPr>
            <p:cNvGrpSpPr>
              <a:grpSpLocks noChangeAspect="1"/>
            </p:cNvGrpSpPr>
            <p:nvPr/>
          </p:nvGrpSpPr>
          <p:grpSpPr>
            <a:xfrm flipH="1">
              <a:off x="2867122" y="3704387"/>
              <a:ext cx="637524" cy="421678"/>
              <a:chOff x="990176" y="1621449"/>
              <a:chExt cx="769524" cy="525836"/>
            </a:xfrm>
          </p:grpSpPr>
          <p:grpSp>
            <p:nvGrpSpPr>
              <p:cNvPr id="97" name="Group 96">
                <a:extLst>
                  <a:ext uri="{FF2B5EF4-FFF2-40B4-BE49-F238E27FC236}">
                    <a16:creationId xmlns:a16="http://schemas.microsoft.com/office/drawing/2014/main" id="{71AD07D3-7AA6-7E41-B546-11163C522E0A}"/>
                  </a:ext>
                </a:extLst>
              </p:cNvPr>
              <p:cNvGrpSpPr/>
              <p:nvPr/>
            </p:nvGrpSpPr>
            <p:grpSpPr>
              <a:xfrm>
                <a:off x="992467" y="1621449"/>
                <a:ext cx="767233" cy="525836"/>
                <a:chOff x="1722114" y="265418"/>
                <a:chExt cx="767233" cy="525836"/>
              </a:xfrm>
            </p:grpSpPr>
            <p:sp>
              <p:nvSpPr>
                <p:cNvPr id="99" name="Freeform 98">
                  <a:extLst>
                    <a:ext uri="{FF2B5EF4-FFF2-40B4-BE49-F238E27FC236}">
                      <a16:creationId xmlns:a16="http://schemas.microsoft.com/office/drawing/2014/main" id="{E9071130-FC5A-254B-A0B8-534158C5EEB9}"/>
                    </a:ext>
                  </a:extLst>
                </p:cNvPr>
                <p:cNvSpPr/>
                <p:nvPr/>
              </p:nvSpPr>
              <p:spPr>
                <a:xfrm rot="19727195">
                  <a:off x="1770312" y="265418"/>
                  <a:ext cx="693055" cy="525836"/>
                </a:xfrm>
                <a:custGeom>
                  <a:avLst/>
                  <a:gdLst>
                    <a:gd name="connsiteX0" fmla="*/ 44316 w 693055"/>
                    <a:gd name="connsiteY0" fmla="*/ 0 h 525836"/>
                    <a:gd name="connsiteX1" fmla="*/ 159185 w 693055"/>
                    <a:gd name="connsiteY1" fmla="*/ 73559 h 525836"/>
                    <a:gd name="connsiteX2" fmla="*/ 161627 w 693055"/>
                    <a:gd name="connsiteY2" fmla="*/ 75843 h 525836"/>
                    <a:gd name="connsiteX3" fmla="*/ 164724 w 693055"/>
                    <a:gd name="connsiteY3" fmla="*/ 77106 h 525836"/>
                    <a:gd name="connsiteX4" fmla="*/ 269815 w 693055"/>
                    <a:gd name="connsiteY4" fmla="*/ 144404 h 525836"/>
                    <a:gd name="connsiteX5" fmla="*/ 264456 w 693055"/>
                    <a:gd name="connsiteY5" fmla="*/ 145563 h 525836"/>
                    <a:gd name="connsiteX6" fmla="*/ 258119 w 693055"/>
                    <a:gd name="connsiteY6" fmla="*/ 150670 h 525836"/>
                    <a:gd name="connsiteX7" fmla="*/ 256131 w 693055"/>
                    <a:gd name="connsiteY7" fmla="*/ 158562 h 525836"/>
                    <a:gd name="connsiteX8" fmla="*/ 332123 w 693055"/>
                    <a:gd name="connsiteY8" fmla="*/ 264814 h 525836"/>
                    <a:gd name="connsiteX9" fmla="*/ 460420 w 693055"/>
                    <a:gd name="connsiteY9" fmla="*/ 289383 h 525836"/>
                    <a:gd name="connsiteX10" fmla="*/ 466758 w 693055"/>
                    <a:gd name="connsiteY10" fmla="*/ 284277 h 525836"/>
                    <a:gd name="connsiteX11" fmla="*/ 468745 w 693055"/>
                    <a:gd name="connsiteY11" fmla="*/ 276385 h 525836"/>
                    <a:gd name="connsiteX12" fmla="*/ 467555 w 693055"/>
                    <a:gd name="connsiteY12" fmla="*/ 271032 h 525836"/>
                    <a:gd name="connsiteX13" fmla="*/ 571224 w 693055"/>
                    <a:gd name="connsiteY13" fmla="*/ 337419 h 525836"/>
                    <a:gd name="connsiteX14" fmla="*/ 575087 w 693055"/>
                    <a:gd name="connsiteY14" fmla="*/ 340612 h 525836"/>
                    <a:gd name="connsiteX15" fmla="*/ 578183 w 693055"/>
                    <a:gd name="connsiteY15" fmla="*/ 341876 h 525836"/>
                    <a:gd name="connsiteX16" fmla="*/ 693055 w 693055"/>
                    <a:gd name="connsiteY16" fmla="*/ 415436 h 525836"/>
                    <a:gd name="connsiteX17" fmla="*/ 688924 w 693055"/>
                    <a:gd name="connsiteY17" fmla="*/ 425012 h 525836"/>
                    <a:gd name="connsiteX18" fmla="*/ 680850 w 693055"/>
                    <a:gd name="connsiteY18" fmla="*/ 433999 h 525836"/>
                    <a:gd name="connsiteX19" fmla="*/ 676064 w 693055"/>
                    <a:gd name="connsiteY19" fmla="*/ 445094 h 525836"/>
                    <a:gd name="connsiteX20" fmla="*/ 221865 w 693055"/>
                    <a:gd name="connsiteY20" fmla="*/ 436990 h 525836"/>
                    <a:gd name="connsiteX21" fmla="*/ 24487 w 693055"/>
                    <a:gd name="connsiteY21" fmla="*/ 27840 h 525836"/>
                    <a:gd name="connsiteX22" fmla="*/ 32562 w 693055"/>
                    <a:gd name="connsiteY22" fmla="*/ 18852 h 525836"/>
                    <a:gd name="connsiteX23" fmla="*/ 37347 w 693055"/>
                    <a:gd name="connsiteY23" fmla="*/ 7758 h 525836"/>
                    <a:gd name="connsiteX24" fmla="*/ 44316 w 693055"/>
                    <a:gd name="connsiteY24" fmla="*/ 0 h 525836"/>
                    <a:gd name="connsiteX25" fmla="*/ 153733 w 693055"/>
                    <a:gd name="connsiteY25" fmla="*/ 142404 h 525836"/>
                    <a:gd name="connsiteX26" fmla="*/ 56262 w 693055"/>
                    <a:gd name="connsiteY26" fmla="*/ 123738 h 525836"/>
                    <a:gd name="connsiteX27" fmla="*/ 56022 w 693055"/>
                    <a:gd name="connsiteY27" fmla="*/ 123931 h 525836"/>
                    <a:gd name="connsiteX28" fmla="*/ 55947 w 693055"/>
                    <a:gd name="connsiteY28" fmla="*/ 124229 h 525836"/>
                    <a:gd name="connsiteX29" fmla="*/ 113679 w 693055"/>
                    <a:gd name="connsiteY29" fmla="*/ 204951 h 525836"/>
                    <a:gd name="connsiteX30" fmla="*/ 211150 w 693055"/>
                    <a:gd name="connsiteY30" fmla="*/ 223617 h 525836"/>
                    <a:gd name="connsiteX31" fmla="*/ 211390 w 693055"/>
                    <a:gd name="connsiteY31" fmla="*/ 223424 h 525836"/>
                    <a:gd name="connsiteX32" fmla="*/ 211465 w 693055"/>
                    <a:gd name="connsiteY32" fmla="*/ 223126 h 525836"/>
                    <a:gd name="connsiteX33" fmla="*/ 153733 w 693055"/>
                    <a:gd name="connsiteY33" fmla="*/ 142404 h 525836"/>
                    <a:gd name="connsiteX34" fmla="*/ 303283 w 693055"/>
                    <a:gd name="connsiteY34" fmla="*/ 309851 h 525836"/>
                    <a:gd name="connsiteX35" fmla="*/ 205811 w 693055"/>
                    <a:gd name="connsiteY35" fmla="*/ 291184 h 525836"/>
                    <a:gd name="connsiteX36" fmla="*/ 205572 w 693055"/>
                    <a:gd name="connsiteY36" fmla="*/ 291377 h 525836"/>
                    <a:gd name="connsiteX37" fmla="*/ 205497 w 693055"/>
                    <a:gd name="connsiteY37" fmla="*/ 291675 h 525836"/>
                    <a:gd name="connsiteX38" fmla="*/ 263229 w 693055"/>
                    <a:gd name="connsiteY38" fmla="*/ 372398 h 525836"/>
                    <a:gd name="connsiteX39" fmla="*/ 360700 w 693055"/>
                    <a:gd name="connsiteY39" fmla="*/ 391063 h 525836"/>
                    <a:gd name="connsiteX40" fmla="*/ 360940 w 693055"/>
                    <a:gd name="connsiteY40" fmla="*/ 390871 h 525836"/>
                    <a:gd name="connsiteX41" fmla="*/ 361014 w 693055"/>
                    <a:gd name="connsiteY41" fmla="*/ 390573 h 525836"/>
                    <a:gd name="connsiteX42" fmla="*/ 303283 w 693055"/>
                    <a:gd name="connsiteY42" fmla="*/ 309851 h 525836"/>
                    <a:gd name="connsiteX43" fmla="*/ 508355 w 693055"/>
                    <a:gd name="connsiteY43" fmla="*/ 369495 h 525836"/>
                    <a:gd name="connsiteX44" fmla="*/ 410884 w 693055"/>
                    <a:gd name="connsiteY44" fmla="*/ 350829 h 525836"/>
                    <a:gd name="connsiteX45" fmla="*/ 410645 w 693055"/>
                    <a:gd name="connsiteY45" fmla="*/ 351022 h 525836"/>
                    <a:gd name="connsiteX46" fmla="*/ 410570 w 693055"/>
                    <a:gd name="connsiteY46" fmla="*/ 351320 h 525836"/>
                    <a:gd name="connsiteX47" fmla="*/ 468302 w 693055"/>
                    <a:gd name="connsiteY47" fmla="*/ 432042 h 525836"/>
                    <a:gd name="connsiteX48" fmla="*/ 565774 w 693055"/>
                    <a:gd name="connsiteY48" fmla="*/ 450708 h 525836"/>
                    <a:gd name="connsiteX49" fmla="*/ 566012 w 693055"/>
                    <a:gd name="connsiteY49" fmla="*/ 450515 h 525836"/>
                    <a:gd name="connsiteX50" fmla="*/ 566087 w 693055"/>
                    <a:gd name="connsiteY50" fmla="*/ 450217 h 525836"/>
                    <a:gd name="connsiteX51" fmla="*/ 508355 w 693055"/>
                    <a:gd name="connsiteY51" fmla="*/ 369495 h 5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3055" h="525836">
                      <a:moveTo>
                        <a:pt x="44316" y="0"/>
                      </a:moveTo>
                      <a:lnTo>
                        <a:pt x="159185" y="73559"/>
                      </a:lnTo>
                      <a:lnTo>
                        <a:pt x="161627" y="75843"/>
                      </a:lnTo>
                      <a:lnTo>
                        <a:pt x="164724" y="77106"/>
                      </a:lnTo>
                      <a:lnTo>
                        <a:pt x="269815" y="144404"/>
                      </a:lnTo>
                      <a:lnTo>
                        <a:pt x="264456" y="145563"/>
                      </a:lnTo>
                      <a:lnTo>
                        <a:pt x="258119" y="150670"/>
                      </a:lnTo>
                      <a:lnTo>
                        <a:pt x="256131" y="158562"/>
                      </a:lnTo>
                      <a:cubicBezTo>
                        <a:pt x="257592" y="193339"/>
                        <a:pt x="286204" y="235409"/>
                        <a:pt x="332123" y="264814"/>
                      </a:cubicBezTo>
                      <a:cubicBezTo>
                        <a:pt x="378041" y="294219"/>
                        <a:pt x="428222" y="302608"/>
                        <a:pt x="460420" y="289383"/>
                      </a:cubicBezTo>
                      <a:lnTo>
                        <a:pt x="466758" y="284277"/>
                      </a:lnTo>
                      <a:lnTo>
                        <a:pt x="468745" y="276385"/>
                      </a:lnTo>
                      <a:lnTo>
                        <a:pt x="467555" y="271032"/>
                      </a:lnTo>
                      <a:lnTo>
                        <a:pt x="571224" y="337419"/>
                      </a:lnTo>
                      <a:lnTo>
                        <a:pt x="575087" y="340612"/>
                      </a:lnTo>
                      <a:lnTo>
                        <a:pt x="578183" y="341876"/>
                      </a:lnTo>
                      <a:lnTo>
                        <a:pt x="693055" y="415436"/>
                      </a:lnTo>
                      <a:lnTo>
                        <a:pt x="688924" y="425012"/>
                      </a:lnTo>
                      <a:lnTo>
                        <a:pt x="680850" y="433999"/>
                      </a:lnTo>
                      <a:lnTo>
                        <a:pt x="676064" y="445094"/>
                      </a:lnTo>
                      <a:cubicBezTo>
                        <a:pt x="605145" y="555840"/>
                        <a:pt x="401793" y="552211"/>
                        <a:pt x="221865" y="436990"/>
                      </a:cubicBezTo>
                      <a:cubicBezTo>
                        <a:pt x="41937" y="321769"/>
                        <a:pt x="-46432" y="138586"/>
                        <a:pt x="24487" y="27840"/>
                      </a:cubicBezTo>
                      <a:lnTo>
                        <a:pt x="32562" y="18852"/>
                      </a:lnTo>
                      <a:lnTo>
                        <a:pt x="37347" y="7758"/>
                      </a:lnTo>
                      <a:lnTo>
                        <a:pt x="44316" y="0"/>
                      </a:lnTo>
                      <a:close/>
                      <a:moveTo>
                        <a:pt x="153733" y="142404"/>
                      </a:moveTo>
                      <a:cubicBezTo>
                        <a:pt x="118848" y="120065"/>
                        <a:pt x="80723" y="113692"/>
                        <a:pt x="56262" y="123738"/>
                      </a:cubicBezTo>
                      <a:lnTo>
                        <a:pt x="56022" y="123931"/>
                      </a:lnTo>
                      <a:lnTo>
                        <a:pt x="55947" y="124229"/>
                      </a:lnTo>
                      <a:cubicBezTo>
                        <a:pt x="57056" y="150650"/>
                        <a:pt x="78794" y="182611"/>
                        <a:pt x="113679" y="204951"/>
                      </a:cubicBezTo>
                      <a:cubicBezTo>
                        <a:pt x="148565" y="227290"/>
                        <a:pt x="186689" y="233663"/>
                        <a:pt x="211150" y="223617"/>
                      </a:cubicBezTo>
                      <a:lnTo>
                        <a:pt x="211390" y="223424"/>
                      </a:lnTo>
                      <a:lnTo>
                        <a:pt x="211465" y="223126"/>
                      </a:lnTo>
                      <a:cubicBezTo>
                        <a:pt x="210356" y="196705"/>
                        <a:pt x="188618" y="164744"/>
                        <a:pt x="153733" y="142404"/>
                      </a:cubicBezTo>
                      <a:close/>
                      <a:moveTo>
                        <a:pt x="303283" y="309851"/>
                      </a:moveTo>
                      <a:cubicBezTo>
                        <a:pt x="268397" y="287511"/>
                        <a:pt x="230273" y="281137"/>
                        <a:pt x="205811" y="291184"/>
                      </a:cubicBezTo>
                      <a:lnTo>
                        <a:pt x="205572" y="291377"/>
                      </a:lnTo>
                      <a:lnTo>
                        <a:pt x="205497" y="291675"/>
                      </a:lnTo>
                      <a:cubicBezTo>
                        <a:pt x="206606" y="318096"/>
                        <a:pt x="228344" y="350057"/>
                        <a:pt x="263229" y="372398"/>
                      </a:cubicBezTo>
                      <a:cubicBezTo>
                        <a:pt x="298114" y="394737"/>
                        <a:pt x="336238" y="401111"/>
                        <a:pt x="360700" y="391063"/>
                      </a:cubicBezTo>
                      <a:lnTo>
                        <a:pt x="360940" y="390871"/>
                      </a:lnTo>
                      <a:lnTo>
                        <a:pt x="361014" y="390573"/>
                      </a:lnTo>
                      <a:cubicBezTo>
                        <a:pt x="359905" y="364151"/>
                        <a:pt x="338167" y="332190"/>
                        <a:pt x="303283" y="309851"/>
                      </a:cubicBezTo>
                      <a:close/>
                      <a:moveTo>
                        <a:pt x="508355" y="369495"/>
                      </a:moveTo>
                      <a:cubicBezTo>
                        <a:pt x="473470" y="347156"/>
                        <a:pt x="435346" y="340783"/>
                        <a:pt x="410884" y="350829"/>
                      </a:cubicBezTo>
                      <a:lnTo>
                        <a:pt x="410645" y="351022"/>
                      </a:lnTo>
                      <a:lnTo>
                        <a:pt x="410570" y="351320"/>
                      </a:lnTo>
                      <a:cubicBezTo>
                        <a:pt x="411678" y="377742"/>
                        <a:pt x="433417" y="409702"/>
                        <a:pt x="468302" y="432042"/>
                      </a:cubicBezTo>
                      <a:cubicBezTo>
                        <a:pt x="503187" y="454381"/>
                        <a:pt x="541311" y="460755"/>
                        <a:pt x="565774" y="450708"/>
                      </a:cubicBezTo>
                      <a:lnTo>
                        <a:pt x="566012" y="450515"/>
                      </a:lnTo>
                      <a:lnTo>
                        <a:pt x="566087" y="450217"/>
                      </a:lnTo>
                      <a:cubicBezTo>
                        <a:pt x="564978" y="423796"/>
                        <a:pt x="543240" y="391835"/>
                        <a:pt x="508355" y="369495"/>
                      </a:cubicBezTo>
                      <a:close/>
                    </a:path>
                  </a:pathLst>
                </a:custGeom>
                <a:solidFill>
                  <a:schemeClr val="accent1">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nvGrpSpPr>
                <p:cNvPr id="100" name="Group 99">
                  <a:extLst>
                    <a:ext uri="{FF2B5EF4-FFF2-40B4-BE49-F238E27FC236}">
                      <a16:creationId xmlns:a16="http://schemas.microsoft.com/office/drawing/2014/main" id="{2C3355D2-4098-1F4B-A22D-1C5068ABE662}"/>
                    </a:ext>
                  </a:extLst>
                </p:cNvPr>
                <p:cNvGrpSpPr/>
                <p:nvPr/>
              </p:nvGrpSpPr>
              <p:grpSpPr>
                <a:xfrm>
                  <a:off x="1722114" y="467671"/>
                  <a:ext cx="767233" cy="220522"/>
                  <a:chOff x="1722114" y="467671"/>
                  <a:chExt cx="767233" cy="220522"/>
                </a:xfrm>
              </p:grpSpPr>
              <p:sp>
                <p:nvSpPr>
                  <p:cNvPr id="101" name="Freeform 100">
                    <a:extLst>
                      <a:ext uri="{FF2B5EF4-FFF2-40B4-BE49-F238E27FC236}">
                        <a16:creationId xmlns:a16="http://schemas.microsoft.com/office/drawing/2014/main" id="{EC60C13F-C591-834B-90E3-1472E3F4960C}"/>
                      </a:ext>
                    </a:extLst>
                  </p:cNvPr>
                  <p:cNvSpPr/>
                  <p:nvPr/>
                </p:nvSpPr>
                <p:spPr>
                  <a:xfrm rot="19641930">
                    <a:off x="1857475" y="468126"/>
                    <a:ext cx="5539" cy="3547"/>
                  </a:xfrm>
                  <a:custGeom>
                    <a:avLst/>
                    <a:gdLst>
                      <a:gd name="connsiteX0" fmla="*/ 0 w 5539"/>
                      <a:gd name="connsiteY0" fmla="*/ 0 h 3547"/>
                      <a:gd name="connsiteX1" fmla="*/ 5539 w 5539"/>
                      <a:gd name="connsiteY1" fmla="*/ 3547 h 3547"/>
                      <a:gd name="connsiteX2" fmla="*/ 2442 w 5539"/>
                      <a:gd name="connsiteY2" fmla="*/ 2284 h 3547"/>
                      <a:gd name="connsiteX3" fmla="*/ 0 w 5539"/>
                      <a:gd name="connsiteY3" fmla="*/ 0 h 3547"/>
                    </a:gdLst>
                    <a:ahLst/>
                    <a:cxnLst>
                      <a:cxn ang="0">
                        <a:pos x="connsiteX0" y="connsiteY0"/>
                      </a:cxn>
                      <a:cxn ang="0">
                        <a:pos x="connsiteX1" y="connsiteY1"/>
                      </a:cxn>
                      <a:cxn ang="0">
                        <a:pos x="connsiteX2" y="connsiteY2"/>
                      </a:cxn>
                      <a:cxn ang="0">
                        <a:pos x="connsiteX3" y="connsiteY3"/>
                      </a:cxn>
                    </a:cxnLst>
                    <a:rect l="l" t="t" r="r" b="b"/>
                    <a:pathLst>
                      <a:path w="5539" h="3547">
                        <a:moveTo>
                          <a:pt x="0" y="0"/>
                        </a:moveTo>
                        <a:lnTo>
                          <a:pt x="5539" y="3547"/>
                        </a:lnTo>
                        <a:lnTo>
                          <a:pt x="2442" y="2284"/>
                        </a:lnTo>
                        <a:lnTo>
                          <a:pt x="0" y="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2" name="Freeform 101">
                    <a:extLst>
                      <a:ext uri="{FF2B5EF4-FFF2-40B4-BE49-F238E27FC236}">
                        <a16:creationId xmlns:a16="http://schemas.microsoft.com/office/drawing/2014/main" id="{1B975CF9-C506-EF4A-87C1-014828F485D4}"/>
                      </a:ext>
                    </a:extLst>
                  </p:cNvPr>
                  <p:cNvSpPr/>
                  <p:nvPr/>
                </p:nvSpPr>
                <p:spPr>
                  <a:xfrm rot="19641930">
                    <a:off x="2346891" y="467671"/>
                    <a:ext cx="6959" cy="4457"/>
                  </a:xfrm>
                  <a:custGeom>
                    <a:avLst/>
                    <a:gdLst>
                      <a:gd name="connsiteX0" fmla="*/ 0 w 6959"/>
                      <a:gd name="connsiteY0" fmla="*/ 0 h 4457"/>
                      <a:gd name="connsiteX1" fmla="*/ 6959 w 6959"/>
                      <a:gd name="connsiteY1" fmla="*/ 4457 h 4457"/>
                      <a:gd name="connsiteX2" fmla="*/ 3863 w 6959"/>
                      <a:gd name="connsiteY2" fmla="*/ 3193 h 4457"/>
                      <a:gd name="connsiteX3" fmla="*/ 0 w 6959"/>
                      <a:gd name="connsiteY3" fmla="*/ 0 h 4457"/>
                    </a:gdLst>
                    <a:ahLst/>
                    <a:cxnLst>
                      <a:cxn ang="0">
                        <a:pos x="connsiteX0" y="connsiteY0"/>
                      </a:cxn>
                      <a:cxn ang="0">
                        <a:pos x="connsiteX1" y="connsiteY1"/>
                      </a:cxn>
                      <a:cxn ang="0">
                        <a:pos x="connsiteX2" y="connsiteY2"/>
                      </a:cxn>
                      <a:cxn ang="0">
                        <a:pos x="connsiteX3" y="connsiteY3"/>
                      </a:cxn>
                    </a:cxnLst>
                    <a:rect l="l" t="t" r="r" b="b"/>
                    <a:pathLst>
                      <a:path w="6959" h="4457">
                        <a:moveTo>
                          <a:pt x="0" y="0"/>
                        </a:moveTo>
                        <a:lnTo>
                          <a:pt x="6959" y="4457"/>
                        </a:lnTo>
                        <a:lnTo>
                          <a:pt x="3863" y="3193"/>
                        </a:lnTo>
                        <a:lnTo>
                          <a:pt x="0" y="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103" name="Freeform 102">
                    <a:extLst>
                      <a:ext uri="{FF2B5EF4-FFF2-40B4-BE49-F238E27FC236}">
                        <a16:creationId xmlns:a16="http://schemas.microsoft.com/office/drawing/2014/main" id="{6294ACE6-BD9C-A441-AF71-7DCC53AFC9DA}"/>
                      </a:ext>
                    </a:extLst>
                  </p:cNvPr>
                  <p:cNvSpPr/>
                  <p:nvPr/>
                </p:nvSpPr>
                <p:spPr>
                  <a:xfrm>
                    <a:off x="1722114" y="469901"/>
                    <a:ext cx="767233" cy="218292"/>
                  </a:xfrm>
                  <a:custGeom>
                    <a:avLst/>
                    <a:gdLst>
                      <a:gd name="connsiteX0" fmla="*/ 0 w 767233"/>
                      <a:gd name="connsiteY0" fmla="*/ 0 h 218292"/>
                      <a:gd name="connsiteX1" fmla="*/ 258401 w 767233"/>
                      <a:gd name="connsiteY1" fmla="*/ 0 h 218292"/>
                      <a:gd name="connsiteX2" fmla="*/ 262324 w 767233"/>
                      <a:gd name="connsiteY2" fmla="*/ 11722 h 218292"/>
                      <a:gd name="connsiteX3" fmla="*/ 383617 w 767233"/>
                      <a:gd name="connsiteY3" fmla="*/ 60219 h 218292"/>
                      <a:gd name="connsiteX4" fmla="*/ 504909 w 767233"/>
                      <a:gd name="connsiteY4" fmla="*/ 11722 h 218292"/>
                      <a:gd name="connsiteX5" fmla="*/ 508832 w 767233"/>
                      <a:gd name="connsiteY5" fmla="*/ 0 h 218292"/>
                      <a:gd name="connsiteX6" fmla="*/ 767233 w 767233"/>
                      <a:gd name="connsiteY6" fmla="*/ 0 h 218292"/>
                      <a:gd name="connsiteX7" fmla="*/ 762620 w 767233"/>
                      <a:gd name="connsiteY7" fmla="*/ 28165 h 218292"/>
                      <a:gd name="connsiteX8" fmla="*/ 383617 w 767233"/>
                      <a:gd name="connsiteY8" fmla="*/ 218292 h 218292"/>
                      <a:gd name="connsiteX9" fmla="*/ 4613 w 767233"/>
                      <a:gd name="connsiteY9" fmla="*/ 28165 h 218292"/>
                      <a:gd name="connsiteX10" fmla="*/ 0 w 767233"/>
                      <a:gd name="connsiteY10" fmla="*/ 0 h 218292"/>
                      <a:gd name="connsiteX11" fmla="*/ 167377 w 767233"/>
                      <a:gd name="connsiteY11" fmla="*/ 6955 h 218292"/>
                      <a:gd name="connsiteX12" fmla="*/ 67368 w 767233"/>
                      <a:gd name="connsiteY12" fmla="*/ 67281 h 218292"/>
                      <a:gd name="connsiteX13" fmla="*/ 167377 w 767233"/>
                      <a:gd name="connsiteY13" fmla="*/ 127608 h 218292"/>
                      <a:gd name="connsiteX14" fmla="*/ 267385 w 767233"/>
                      <a:gd name="connsiteY14" fmla="*/ 67281 h 218292"/>
                      <a:gd name="connsiteX15" fmla="*/ 167377 w 767233"/>
                      <a:gd name="connsiteY15" fmla="*/ 6955 h 218292"/>
                      <a:gd name="connsiteX16" fmla="*/ 383617 w 767233"/>
                      <a:gd name="connsiteY16" fmla="*/ 67318 h 218292"/>
                      <a:gd name="connsiteX17" fmla="*/ 283608 w 767233"/>
                      <a:gd name="connsiteY17" fmla="*/ 127644 h 218292"/>
                      <a:gd name="connsiteX18" fmla="*/ 383617 w 767233"/>
                      <a:gd name="connsiteY18" fmla="*/ 187970 h 218292"/>
                      <a:gd name="connsiteX19" fmla="*/ 483625 w 767233"/>
                      <a:gd name="connsiteY19" fmla="*/ 127644 h 218292"/>
                      <a:gd name="connsiteX20" fmla="*/ 383617 w 767233"/>
                      <a:gd name="connsiteY20" fmla="*/ 67318 h 218292"/>
                      <a:gd name="connsiteX21" fmla="*/ 588479 w 767233"/>
                      <a:gd name="connsiteY21" fmla="*/ 6955 h 218292"/>
                      <a:gd name="connsiteX22" fmla="*/ 488471 w 767233"/>
                      <a:gd name="connsiteY22" fmla="*/ 67281 h 218292"/>
                      <a:gd name="connsiteX23" fmla="*/ 588479 w 767233"/>
                      <a:gd name="connsiteY23" fmla="*/ 127608 h 218292"/>
                      <a:gd name="connsiteX24" fmla="*/ 688488 w 767233"/>
                      <a:gd name="connsiteY24" fmla="*/ 67281 h 218292"/>
                      <a:gd name="connsiteX25" fmla="*/ 588479 w 767233"/>
                      <a:gd name="connsiteY25" fmla="*/ 6955 h 21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7233" h="218292">
                        <a:moveTo>
                          <a:pt x="0" y="0"/>
                        </a:moveTo>
                        <a:lnTo>
                          <a:pt x="258401" y="0"/>
                        </a:lnTo>
                        <a:lnTo>
                          <a:pt x="262324" y="11722"/>
                        </a:lnTo>
                        <a:cubicBezTo>
                          <a:pt x="282307" y="40222"/>
                          <a:pt x="329091" y="60219"/>
                          <a:pt x="383617" y="60219"/>
                        </a:cubicBezTo>
                        <a:cubicBezTo>
                          <a:pt x="438144" y="60219"/>
                          <a:pt x="484926" y="40222"/>
                          <a:pt x="504909" y="11722"/>
                        </a:cubicBezTo>
                        <a:lnTo>
                          <a:pt x="508832" y="0"/>
                        </a:lnTo>
                        <a:lnTo>
                          <a:pt x="767233" y="0"/>
                        </a:lnTo>
                        <a:lnTo>
                          <a:pt x="762620" y="28165"/>
                        </a:lnTo>
                        <a:cubicBezTo>
                          <a:pt x="726547" y="136670"/>
                          <a:pt x="570568" y="218292"/>
                          <a:pt x="383617" y="218292"/>
                        </a:cubicBezTo>
                        <a:cubicBezTo>
                          <a:pt x="196665" y="218292"/>
                          <a:pt x="40686" y="136670"/>
                          <a:pt x="4613" y="28165"/>
                        </a:cubicBezTo>
                        <a:lnTo>
                          <a:pt x="0" y="0"/>
                        </a:lnTo>
                        <a:close/>
                        <a:moveTo>
                          <a:pt x="167377" y="6955"/>
                        </a:moveTo>
                        <a:cubicBezTo>
                          <a:pt x="112143" y="6955"/>
                          <a:pt x="67368" y="33964"/>
                          <a:pt x="67368" y="67281"/>
                        </a:cubicBezTo>
                        <a:cubicBezTo>
                          <a:pt x="67368" y="100599"/>
                          <a:pt x="112143" y="127608"/>
                          <a:pt x="167377" y="127608"/>
                        </a:cubicBezTo>
                        <a:cubicBezTo>
                          <a:pt x="222610" y="127608"/>
                          <a:pt x="267385" y="100599"/>
                          <a:pt x="267385" y="67281"/>
                        </a:cubicBezTo>
                        <a:cubicBezTo>
                          <a:pt x="267385" y="33964"/>
                          <a:pt x="222610" y="6955"/>
                          <a:pt x="167377" y="6955"/>
                        </a:cubicBezTo>
                        <a:close/>
                        <a:moveTo>
                          <a:pt x="383617" y="67318"/>
                        </a:moveTo>
                        <a:cubicBezTo>
                          <a:pt x="328383" y="67318"/>
                          <a:pt x="283608" y="94327"/>
                          <a:pt x="283608" y="127644"/>
                        </a:cubicBezTo>
                        <a:cubicBezTo>
                          <a:pt x="283608" y="160961"/>
                          <a:pt x="328383" y="187970"/>
                          <a:pt x="383617" y="187970"/>
                        </a:cubicBezTo>
                        <a:cubicBezTo>
                          <a:pt x="438850" y="187970"/>
                          <a:pt x="483625" y="160961"/>
                          <a:pt x="483625" y="127644"/>
                        </a:cubicBezTo>
                        <a:cubicBezTo>
                          <a:pt x="483625" y="94327"/>
                          <a:pt x="438850" y="67318"/>
                          <a:pt x="383617" y="67318"/>
                        </a:cubicBezTo>
                        <a:close/>
                        <a:moveTo>
                          <a:pt x="588479" y="6955"/>
                        </a:moveTo>
                        <a:cubicBezTo>
                          <a:pt x="533246" y="6955"/>
                          <a:pt x="488471" y="33964"/>
                          <a:pt x="488471" y="67281"/>
                        </a:cubicBezTo>
                        <a:cubicBezTo>
                          <a:pt x="488471" y="100599"/>
                          <a:pt x="533246" y="127608"/>
                          <a:pt x="588479" y="127608"/>
                        </a:cubicBezTo>
                        <a:cubicBezTo>
                          <a:pt x="643712" y="127608"/>
                          <a:pt x="688488" y="100599"/>
                          <a:pt x="688488" y="67281"/>
                        </a:cubicBezTo>
                        <a:cubicBezTo>
                          <a:pt x="688488" y="33964"/>
                          <a:pt x="643712" y="6955"/>
                          <a:pt x="588479" y="6955"/>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sp>
            <p:nvSpPr>
              <p:cNvPr id="98" name="Freeform 97">
                <a:extLst>
                  <a:ext uri="{FF2B5EF4-FFF2-40B4-BE49-F238E27FC236}">
                    <a16:creationId xmlns:a16="http://schemas.microsoft.com/office/drawing/2014/main" id="{1AE2A91F-2BDD-3449-AE06-F769B743ECF5}"/>
                  </a:ext>
                </a:extLst>
              </p:cNvPr>
              <p:cNvSpPr/>
              <p:nvPr/>
            </p:nvSpPr>
            <p:spPr>
              <a:xfrm rot="521675">
                <a:off x="990176" y="1773877"/>
                <a:ext cx="263355" cy="71173"/>
              </a:xfrm>
              <a:custGeom>
                <a:avLst/>
                <a:gdLst>
                  <a:gd name="connsiteX0" fmla="*/ 3356 w 263355"/>
                  <a:gd name="connsiteY0" fmla="*/ 0 h 71173"/>
                  <a:gd name="connsiteX1" fmla="*/ 36008 w 263355"/>
                  <a:gd name="connsiteY1" fmla="*/ 0 h 71173"/>
                  <a:gd name="connsiteX2" fmla="*/ 46752 w 263355"/>
                  <a:gd name="connsiteY2" fmla="*/ 20906 h 71173"/>
                  <a:gd name="connsiteX3" fmla="*/ 143413 w 263355"/>
                  <a:gd name="connsiteY3" fmla="*/ 43397 h 71173"/>
                  <a:gd name="connsiteX4" fmla="*/ 210645 w 263355"/>
                  <a:gd name="connsiteY4" fmla="*/ 15241 h 71173"/>
                  <a:gd name="connsiteX5" fmla="*/ 223204 w 263355"/>
                  <a:gd name="connsiteY5" fmla="*/ 0 h 71173"/>
                  <a:gd name="connsiteX6" fmla="*/ 256547 w 263355"/>
                  <a:gd name="connsiteY6" fmla="*/ 0 h 71173"/>
                  <a:gd name="connsiteX7" fmla="*/ 254106 w 263355"/>
                  <a:gd name="connsiteY7" fmla="*/ 14115 h 71173"/>
                  <a:gd name="connsiteX8" fmla="*/ 263355 w 263355"/>
                  <a:gd name="connsiteY8" fmla="*/ 32111 h 71173"/>
                  <a:gd name="connsiteX9" fmla="*/ 7924 w 263355"/>
                  <a:gd name="connsiteY9" fmla="*/ 71173 h 71173"/>
                  <a:gd name="connsiteX10" fmla="*/ 1717 w 263355"/>
                  <a:gd name="connsiteY10" fmla="*/ 52068 h 71173"/>
                  <a:gd name="connsiteX11" fmla="*/ 2233 w 263355"/>
                  <a:gd name="connsiteY11" fmla="*/ 3443 h 71173"/>
                  <a:gd name="connsiteX12" fmla="*/ 3356 w 263355"/>
                  <a:gd name="connsiteY12" fmla="*/ 0 h 7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355" h="71173">
                    <a:moveTo>
                      <a:pt x="3356" y="0"/>
                    </a:moveTo>
                    <a:lnTo>
                      <a:pt x="36008" y="0"/>
                    </a:lnTo>
                    <a:lnTo>
                      <a:pt x="46752" y="20906"/>
                    </a:lnTo>
                    <a:cubicBezTo>
                      <a:pt x="65033" y="40014"/>
                      <a:pt x="102464" y="49659"/>
                      <a:pt x="143413" y="43397"/>
                    </a:cubicBezTo>
                    <a:cubicBezTo>
                      <a:pt x="170712" y="39222"/>
                      <a:pt x="194406" y="28768"/>
                      <a:pt x="210645" y="15241"/>
                    </a:cubicBezTo>
                    <a:lnTo>
                      <a:pt x="223204" y="0"/>
                    </a:lnTo>
                    <a:lnTo>
                      <a:pt x="256547" y="0"/>
                    </a:lnTo>
                    <a:lnTo>
                      <a:pt x="254106" y="14115"/>
                    </a:lnTo>
                    <a:lnTo>
                      <a:pt x="263355" y="32111"/>
                    </a:lnTo>
                    <a:lnTo>
                      <a:pt x="7924" y="71173"/>
                    </a:lnTo>
                    <a:lnTo>
                      <a:pt x="1717" y="52068"/>
                    </a:lnTo>
                    <a:cubicBezTo>
                      <a:pt x="-768" y="35819"/>
                      <a:pt x="-519" y="19545"/>
                      <a:pt x="2233" y="3443"/>
                    </a:cubicBezTo>
                    <a:lnTo>
                      <a:pt x="3356" y="0"/>
                    </a:lnTo>
                    <a:close/>
                  </a:path>
                </a:pathLst>
              </a:custGeom>
              <a:solidFill>
                <a:schemeClr val="accent1"/>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grpSp>
          <p:nvGrpSpPr>
            <p:cNvPr id="87" name="Group 86">
              <a:extLst>
                <a:ext uri="{FF2B5EF4-FFF2-40B4-BE49-F238E27FC236}">
                  <a16:creationId xmlns:a16="http://schemas.microsoft.com/office/drawing/2014/main" id="{A0FE5352-3D25-3242-8C17-5FE880391463}"/>
                </a:ext>
              </a:extLst>
            </p:cNvPr>
            <p:cNvGrpSpPr>
              <a:grpSpLocks noChangeAspect="1"/>
            </p:cNvGrpSpPr>
            <p:nvPr/>
          </p:nvGrpSpPr>
          <p:grpSpPr>
            <a:xfrm flipH="1">
              <a:off x="2870267" y="4274152"/>
              <a:ext cx="637440" cy="381342"/>
              <a:chOff x="953929" y="324767"/>
              <a:chExt cx="770390" cy="476132"/>
            </a:xfrm>
          </p:grpSpPr>
          <p:grpSp>
            <p:nvGrpSpPr>
              <p:cNvPr id="89" name="Group 88">
                <a:extLst>
                  <a:ext uri="{FF2B5EF4-FFF2-40B4-BE49-F238E27FC236}">
                    <a16:creationId xmlns:a16="http://schemas.microsoft.com/office/drawing/2014/main" id="{BC42C58F-81EB-0947-93EF-9324F8D371C5}"/>
                  </a:ext>
                </a:extLst>
              </p:cNvPr>
              <p:cNvGrpSpPr/>
              <p:nvPr/>
            </p:nvGrpSpPr>
            <p:grpSpPr>
              <a:xfrm>
                <a:off x="957086" y="324767"/>
                <a:ext cx="767233" cy="476132"/>
                <a:chOff x="73619" y="298736"/>
                <a:chExt cx="767233" cy="476132"/>
              </a:xfrm>
            </p:grpSpPr>
            <p:sp>
              <p:nvSpPr>
                <p:cNvPr id="91" name="Freeform 90">
                  <a:extLst>
                    <a:ext uri="{FF2B5EF4-FFF2-40B4-BE49-F238E27FC236}">
                      <a16:creationId xmlns:a16="http://schemas.microsoft.com/office/drawing/2014/main" id="{D1B5A3AA-35DD-3E4E-80FF-B5DB109AC421}"/>
                    </a:ext>
                  </a:extLst>
                </p:cNvPr>
                <p:cNvSpPr/>
                <p:nvPr/>
              </p:nvSpPr>
              <p:spPr>
                <a:xfrm rot="1586057">
                  <a:off x="80976" y="298736"/>
                  <a:ext cx="722469" cy="476132"/>
                </a:xfrm>
                <a:custGeom>
                  <a:avLst/>
                  <a:gdLst>
                    <a:gd name="connsiteX0" fmla="*/ 0 w 722469"/>
                    <a:gd name="connsiteY0" fmla="*/ 342940 h 476132"/>
                    <a:gd name="connsiteX1" fmla="*/ 122156 w 722469"/>
                    <a:gd name="connsiteY1" fmla="*/ 282210 h 476132"/>
                    <a:gd name="connsiteX2" fmla="*/ 125355 w 722469"/>
                    <a:gd name="connsiteY2" fmla="*/ 281293 h 476132"/>
                    <a:gd name="connsiteX3" fmla="*/ 128017 w 722469"/>
                    <a:gd name="connsiteY3" fmla="*/ 279296 h 476132"/>
                    <a:gd name="connsiteX4" fmla="*/ 239774 w 722469"/>
                    <a:gd name="connsiteY4" fmla="*/ 223737 h 476132"/>
                    <a:gd name="connsiteX5" fmla="*/ 238014 w 722469"/>
                    <a:gd name="connsiteY5" fmla="*/ 228928 h 476132"/>
                    <a:gd name="connsiteX6" fmla="*/ 239136 w 722469"/>
                    <a:gd name="connsiteY6" fmla="*/ 236988 h 476132"/>
                    <a:gd name="connsiteX7" fmla="*/ 244885 w 722469"/>
                    <a:gd name="connsiteY7" fmla="*/ 242749 h 476132"/>
                    <a:gd name="connsiteX8" fmla="*/ 375086 w 722469"/>
                    <a:gd name="connsiteY8" fmla="*/ 232179 h 476132"/>
                    <a:gd name="connsiteX9" fmla="*/ 418190 w 722469"/>
                    <a:gd name="connsiteY9" fmla="*/ 203781 h 476132"/>
                    <a:gd name="connsiteX10" fmla="*/ 443241 w 722469"/>
                    <a:gd name="connsiteY10" fmla="*/ 175401 h 476132"/>
                    <a:gd name="connsiteX11" fmla="*/ 451178 w 722469"/>
                    <a:gd name="connsiteY11" fmla="*/ 162155 h 476132"/>
                    <a:gd name="connsiteX12" fmla="*/ 462108 w 722469"/>
                    <a:gd name="connsiteY12" fmla="*/ 134757 h 476132"/>
                    <a:gd name="connsiteX13" fmla="*/ 460985 w 722469"/>
                    <a:gd name="connsiteY13" fmla="*/ 126696 h 476132"/>
                    <a:gd name="connsiteX14" fmla="*/ 455237 w 722469"/>
                    <a:gd name="connsiteY14" fmla="*/ 120935 h 476132"/>
                    <a:gd name="connsiteX15" fmla="*/ 450036 w 722469"/>
                    <a:gd name="connsiteY15" fmla="*/ 119205 h 476132"/>
                    <a:gd name="connsiteX16" fmla="*/ 561787 w 722469"/>
                    <a:gd name="connsiteY16" fmla="*/ 63648 h 476132"/>
                    <a:gd name="connsiteX17" fmla="*/ 564992 w 722469"/>
                    <a:gd name="connsiteY17" fmla="*/ 62729 h 476132"/>
                    <a:gd name="connsiteX18" fmla="*/ 567658 w 722469"/>
                    <a:gd name="connsiteY18" fmla="*/ 60729 h 476132"/>
                    <a:gd name="connsiteX19" fmla="*/ 689812 w 722469"/>
                    <a:gd name="connsiteY19" fmla="*/ 0 h 476132"/>
                    <a:gd name="connsiteX20" fmla="*/ 695902 w 722469"/>
                    <a:gd name="connsiteY20" fmla="*/ 8465 h 476132"/>
                    <a:gd name="connsiteX21" fmla="*/ 699461 w 722469"/>
                    <a:gd name="connsiteY21" fmla="*/ 20010 h 476132"/>
                    <a:gd name="connsiteX22" fmla="*/ 706518 w 722469"/>
                    <a:gd name="connsiteY22" fmla="*/ 29818 h 476132"/>
                    <a:gd name="connsiteX23" fmla="*/ 466105 w 722469"/>
                    <a:gd name="connsiteY23" fmla="*/ 415258 h 476132"/>
                    <a:gd name="connsiteX24" fmla="*/ 13687 w 722469"/>
                    <a:gd name="connsiteY24" fmla="*/ 374258 h 476132"/>
                    <a:gd name="connsiteX25" fmla="*/ 10128 w 722469"/>
                    <a:gd name="connsiteY25" fmla="*/ 362713 h 476132"/>
                    <a:gd name="connsiteX26" fmla="*/ 3071 w 722469"/>
                    <a:gd name="connsiteY26" fmla="*/ 352905 h 476132"/>
                    <a:gd name="connsiteX27" fmla="*/ 0 w 722469"/>
                    <a:gd name="connsiteY27" fmla="*/ 342940 h 476132"/>
                    <a:gd name="connsiteX28" fmla="*/ 253750 w 722469"/>
                    <a:gd name="connsiteY28" fmla="*/ 328923 h 476132"/>
                    <a:gd name="connsiteX29" fmla="*/ 187637 w 722469"/>
                    <a:gd name="connsiteY29" fmla="*/ 402938 h 476132"/>
                    <a:gd name="connsiteX30" fmla="*/ 187681 w 722469"/>
                    <a:gd name="connsiteY30" fmla="*/ 403242 h 476132"/>
                    <a:gd name="connsiteX31" fmla="*/ 187896 w 722469"/>
                    <a:gd name="connsiteY31" fmla="*/ 403459 h 476132"/>
                    <a:gd name="connsiteX32" fmla="*/ 286813 w 722469"/>
                    <a:gd name="connsiteY32" fmla="*/ 395429 h 476132"/>
                    <a:gd name="connsiteX33" fmla="*/ 352926 w 722469"/>
                    <a:gd name="connsiteY33" fmla="*/ 321415 h 476132"/>
                    <a:gd name="connsiteX34" fmla="*/ 352884 w 722469"/>
                    <a:gd name="connsiteY34" fmla="*/ 321111 h 476132"/>
                    <a:gd name="connsiteX35" fmla="*/ 352667 w 722469"/>
                    <a:gd name="connsiteY35" fmla="*/ 320894 h 476132"/>
                    <a:gd name="connsiteX36" fmla="*/ 253750 w 722469"/>
                    <a:gd name="connsiteY36" fmla="*/ 328923 h 476132"/>
                    <a:gd name="connsiteX37" fmla="*/ 525460 w 722469"/>
                    <a:gd name="connsiteY37" fmla="*/ 193843 h 476132"/>
                    <a:gd name="connsiteX38" fmla="*/ 459348 w 722469"/>
                    <a:gd name="connsiteY38" fmla="*/ 267857 h 476132"/>
                    <a:gd name="connsiteX39" fmla="*/ 459390 w 722469"/>
                    <a:gd name="connsiteY39" fmla="*/ 268161 h 476132"/>
                    <a:gd name="connsiteX40" fmla="*/ 459607 w 722469"/>
                    <a:gd name="connsiteY40" fmla="*/ 268378 h 476132"/>
                    <a:gd name="connsiteX41" fmla="*/ 558524 w 722469"/>
                    <a:gd name="connsiteY41" fmla="*/ 260348 h 476132"/>
                    <a:gd name="connsiteX42" fmla="*/ 624635 w 722469"/>
                    <a:gd name="connsiteY42" fmla="*/ 186333 h 476132"/>
                    <a:gd name="connsiteX43" fmla="*/ 624594 w 722469"/>
                    <a:gd name="connsiteY43" fmla="*/ 186029 h 476132"/>
                    <a:gd name="connsiteX44" fmla="*/ 624377 w 722469"/>
                    <a:gd name="connsiteY44" fmla="*/ 185813 h 476132"/>
                    <a:gd name="connsiteX45" fmla="*/ 525460 w 722469"/>
                    <a:gd name="connsiteY45" fmla="*/ 193843 h 476132"/>
                    <a:gd name="connsiteX46" fmla="*/ 252417 w 722469"/>
                    <a:gd name="connsiteY46" fmla="*/ 452561 h 476132"/>
                    <a:gd name="connsiteX47" fmla="*/ 252805 w 722469"/>
                    <a:gd name="connsiteY47" fmla="*/ 452628 h 476132"/>
                    <a:gd name="connsiteX48" fmla="*/ 253630 w 722469"/>
                    <a:gd name="connsiteY48" fmla="*/ 452392 h 476132"/>
                    <a:gd name="connsiteX49" fmla="*/ 252417 w 722469"/>
                    <a:gd name="connsiteY49" fmla="*/ 452561 h 476132"/>
                    <a:gd name="connsiteX50" fmla="*/ 624835 w 722469"/>
                    <a:gd name="connsiteY50" fmla="*/ 267416 h 476132"/>
                    <a:gd name="connsiteX51" fmla="*/ 623969 w 722469"/>
                    <a:gd name="connsiteY51" fmla="*/ 268277 h 476132"/>
                    <a:gd name="connsiteX52" fmla="*/ 624654 w 722469"/>
                    <a:gd name="connsiteY52" fmla="*/ 267763 h 476132"/>
                    <a:gd name="connsiteX53" fmla="*/ 624835 w 722469"/>
                    <a:gd name="connsiteY53" fmla="*/ 267416 h 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22469" h="476132">
                      <a:moveTo>
                        <a:pt x="0" y="342940"/>
                      </a:moveTo>
                      <a:lnTo>
                        <a:pt x="122156" y="282210"/>
                      </a:lnTo>
                      <a:lnTo>
                        <a:pt x="125355" y="281293"/>
                      </a:lnTo>
                      <a:lnTo>
                        <a:pt x="128017" y="279296"/>
                      </a:lnTo>
                      <a:lnTo>
                        <a:pt x="239774" y="223737"/>
                      </a:lnTo>
                      <a:lnTo>
                        <a:pt x="238014" y="228928"/>
                      </a:lnTo>
                      <a:lnTo>
                        <a:pt x="239136" y="236988"/>
                      </a:lnTo>
                      <a:lnTo>
                        <a:pt x="244885" y="242749"/>
                      </a:lnTo>
                      <a:cubicBezTo>
                        <a:pt x="275465" y="259373"/>
                        <a:pt x="326261" y="256453"/>
                        <a:pt x="375086" y="232179"/>
                      </a:cubicBezTo>
                      <a:cubicBezTo>
                        <a:pt x="391361" y="224088"/>
                        <a:pt x="405877" y="214390"/>
                        <a:pt x="418190" y="203781"/>
                      </a:cubicBezTo>
                      <a:lnTo>
                        <a:pt x="443241" y="175401"/>
                      </a:lnTo>
                      <a:lnTo>
                        <a:pt x="451178" y="162155"/>
                      </a:lnTo>
                      <a:lnTo>
                        <a:pt x="462108" y="134757"/>
                      </a:lnTo>
                      <a:lnTo>
                        <a:pt x="460985" y="126696"/>
                      </a:lnTo>
                      <a:lnTo>
                        <a:pt x="455237" y="120935"/>
                      </a:lnTo>
                      <a:lnTo>
                        <a:pt x="450036" y="119205"/>
                      </a:lnTo>
                      <a:lnTo>
                        <a:pt x="561787" y="63648"/>
                      </a:lnTo>
                      <a:lnTo>
                        <a:pt x="564992" y="62729"/>
                      </a:lnTo>
                      <a:lnTo>
                        <a:pt x="567658" y="60729"/>
                      </a:lnTo>
                      <a:lnTo>
                        <a:pt x="689812" y="0"/>
                      </a:lnTo>
                      <a:lnTo>
                        <a:pt x="695902" y="8465"/>
                      </a:lnTo>
                      <a:lnTo>
                        <a:pt x="699461" y="20010"/>
                      </a:lnTo>
                      <a:lnTo>
                        <a:pt x="706518" y="29818"/>
                      </a:lnTo>
                      <a:cubicBezTo>
                        <a:pt x="765061" y="147576"/>
                        <a:pt x="657424" y="320143"/>
                        <a:pt x="466105" y="415258"/>
                      </a:cubicBezTo>
                      <a:cubicBezTo>
                        <a:pt x="274785" y="510372"/>
                        <a:pt x="72231" y="492017"/>
                        <a:pt x="13687" y="374258"/>
                      </a:cubicBezTo>
                      <a:lnTo>
                        <a:pt x="10128" y="362713"/>
                      </a:lnTo>
                      <a:lnTo>
                        <a:pt x="3071" y="352905"/>
                      </a:lnTo>
                      <a:lnTo>
                        <a:pt x="0" y="342940"/>
                      </a:lnTo>
                      <a:close/>
                      <a:moveTo>
                        <a:pt x="253750" y="328923"/>
                      </a:moveTo>
                      <a:cubicBezTo>
                        <a:pt x="216656" y="347365"/>
                        <a:pt x="191593" y="376791"/>
                        <a:pt x="187637" y="402938"/>
                      </a:cubicBezTo>
                      <a:lnTo>
                        <a:pt x="187681" y="403242"/>
                      </a:lnTo>
                      <a:lnTo>
                        <a:pt x="187896" y="403459"/>
                      </a:lnTo>
                      <a:cubicBezTo>
                        <a:pt x="211130" y="416088"/>
                        <a:pt x="249720" y="413870"/>
                        <a:pt x="286813" y="395429"/>
                      </a:cubicBezTo>
                      <a:cubicBezTo>
                        <a:pt x="323907" y="376988"/>
                        <a:pt x="348970" y="347561"/>
                        <a:pt x="352926" y="321415"/>
                      </a:cubicBezTo>
                      <a:lnTo>
                        <a:pt x="352884" y="321111"/>
                      </a:lnTo>
                      <a:lnTo>
                        <a:pt x="352667" y="320894"/>
                      </a:lnTo>
                      <a:cubicBezTo>
                        <a:pt x="329433" y="308264"/>
                        <a:pt x="290844" y="310483"/>
                        <a:pt x="253750" y="328923"/>
                      </a:cubicBezTo>
                      <a:close/>
                      <a:moveTo>
                        <a:pt x="525460" y="193843"/>
                      </a:moveTo>
                      <a:cubicBezTo>
                        <a:pt x="488367" y="212284"/>
                        <a:pt x="463304" y="241710"/>
                        <a:pt x="459348" y="267857"/>
                      </a:cubicBezTo>
                      <a:lnTo>
                        <a:pt x="459390" y="268161"/>
                      </a:lnTo>
                      <a:lnTo>
                        <a:pt x="459607" y="268378"/>
                      </a:lnTo>
                      <a:cubicBezTo>
                        <a:pt x="482840" y="281008"/>
                        <a:pt x="521430" y="278789"/>
                        <a:pt x="558524" y="260348"/>
                      </a:cubicBezTo>
                      <a:cubicBezTo>
                        <a:pt x="595618" y="241907"/>
                        <a:pt x="620680" y="212480"/>
                        <a:pt x="624635" y="186333"/>
                      </a:cubicBezTo>
                      <a:lnTo>
                        <a:pt x="624594" y="186029"/>
                      </a:lnTo>
                      <a:lnTo>
                        <a:pt x="624377" y="185813"/>
                      </a:lnTo>
                      <a:cubicBezTo>
                        <a:pt x="601144" y="173182"/>
                        <a:pt x="562554" y="175401"/>
                        <a:pt x="525460" y="193843"/>
                      </a:cubicBezTo>
                      <a:close/>
                      <a:moveTo>
                        <a:pt x="252417" y="452561"/>
                      </a:moveTo>
                      <a:lnTo>
                        <a:pt x="252805" y="452628"/>
                      </a:lnTo>
                      <a:lnTo>
                        <a:pt x="253630" y="452392"/>
                      </a:lnTo>
                      <a:lnTo>
                        <a:pt x="252417" y="452561"/>
                      </a:lnTo>
                      <a:close/>
                      <a:moveTo>
                        <a:pt x="624835" y="267416"/>
                      </a:moveTo>
                      <a:lnTo>
                        <a:pt x="623969" y="268277"/>
                      </a:lnTo>
                      <a:lnTo>
                        <a:pt x="624654" y="267763"/>
                      </a:lnTo>
                      <a:lnTo>
                        <a:pt x="624835" y="267416"/>
                      </a:lnTo>
                      <a:close/>
                    </a:path>
                  </a:pathLst>
                </a:custGeom>
                <a:solidFill>
                  <a:schemeClr val="tx2">
                    <a:lumMod val="75000"/>
                  </a:scheme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92" name="Freeform 91">
                  <a:extLst>
                    <a:ext uri="{FF2B5EF4-FFF2-40B4-BE49-F238E27FC236}">
                      <a16:creationId xmlns:a16="http://schemas.microsoft.com/office/drawing/2014/main" id="{9C00B654-EBB9-5541-B87B-A5851420EB9A}"/>
                    </a:ext>
                  </a:extLst>
                </p:cNvPr>
                <p:cNvSpPr/>
                <p:nvPr/>
              </p:nvSpPr>
              <p:spPr>
                <a:xfrm rot="1586057">
                  <a:off x="208820" y="468442"/>
                  <a:ext cx="5861" cy="2914"/>
                </a:xfrm>
                <a:custGeom>
                  <a:avLst/>
                  <a:gdLst>
                    <a:gd name="connsiteX0" fmla="*/ 0 w 5861"/>
                    <a:gd name="connsiteY0" fmla="*/ 2914 h 2914"/>
                    <a:gd name="connsiteX1" fmla="*/ 5861 w 5861"/>
                    <a:gd name="connsiteY1" fmla="*/ 0 h 2914"/>
                    <a:gd name="connsiteX2" fmla="*/ 3199 w 5861"/>
                    <a:gd name="connsiteY2" fmla="*/ 1997 h 2914"/>
                    <a:gd name="connsiteX3" fmla="*/ 0 w 5861"/>
                    <a:gd name="connsiteY3" fmla="*/ 2914 h 2914"/>
                  </a:gdLst>
                  <a:ahLst/>
                  <a:cxnLst>
                    <a:cxn ang="0">
                      <a:pos x="connsiteX0" y="connsiteY0"/>
                    </a:cxn>
                    <a:cxn ang="0">
                      <a:pos x="connsiteX1" y="connsiteY1"/>
                    </a:cxn>
                    <a:cxn ang="0">
                      <a:pos x="connsiteX2" y="connsiteY2"/>
                    </a:cxn>
                    <a:cxn ang="0">
                      <a:pos x="connsiteX3" y="connsiteY3"/>
                    </a:cxn>
                  </a:cxnLst>
                  <a:rect l="l" t="t" r="r" b="b"/>
                  <a:pathLst>
                    <a:path w="5861" h="2914">
                      <a:moveTo>
                        <a:pt x="0" y="2914"/>
                      </a:moveTo>
                      <a:lnTo>
                        <a:pt x="5861" y="0"/>
                      </a:lnTo>
                      <a:lnTo>
                        <a:pt x="3199" y="1997"/>
                      </a:lnTo>
                      <a:lnTo>
                        <a:pt x="0" y="2914"/>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93" name="Freeform 92">
                  <a:extLst>
                    <a:ext uri="{FF2B5EF4-FFF2-40B4-BE49-F238E27FC236}">
                      <a16:creationId xmlns:a16="http://schemas.microsoft.com/office/drawing/2014/main" id="{F88D4200-DDB3-FD46-9A1C-06DA072C6AB0}"/>
                    </a:ext>
                  </a:extLst>
                </p:cNvPr>
                <p:cNvSpPr/>
                <p:nvPr/>
              </p:nvSpPr>
              <p:spPr>
                <a:xfrm rot="1586057">
                  <a:off x="699783" y="468441"/>
                  <a:ext cx="5871" cy="2919"/>
                </a:xfrm>
                <a:custGeom>
                  <a:avLst/>
                  <a:gdLst>
                    <a:gd name="connsiteX0" fmla="*/ 0 w 5871"/>
                    <a:gd name="connsiteY0" fmla="*/ 2919 h 2919"/>
                    <a:gd name="connsiteX1" fmla="*/ 5871 w 5871"/>
                    <a:gd name="connsiteY1" fmla="*/ 0 h 2919"/>
                    <a:gd name="connsiteX2" fmla="*/ 3205 w 5871"/>
                    <a:gd name="connsiteY2" fmla="*/ 2000 h 2919"/>
                    <a:gd name="connsiteX3" fmla="*/ 0 w 5871"/>
                    <a:gd name="connsiteY3" fmla="*/ 2919 h 2919"/>
                  </a:gdLst>
                  <a:ahLst/>
                  <a:cxnLst>
                    <a:cxn ang="0">
                      <a:pos x="connsiteX0" y="connsiteY0"/>
                    </a:cxn>
                    <a:cxn ang="0">
                      <a:pos x="connsiteX1" y="connsiteY1"/>
                    </a:cxn>
                    <a:cxn ang="0">
                      <a:pos x="connsiteX2" y="connsiteY2"/>
                    </a:cxn>
                    <a:cxn ang="0">
                      <a:pos x="connsiteX3" y="connsiteY3"/>
                    </a:cxn>
                  </a:cxnLst>
                  <a:rect l="l" t="t" r="r" b="b"/>
                  <a:pathLst>
                    <a:path w="5871" h="2919">
                      <a:moveTo>
                        <a:pt x="0" y="2919"/>
                      </a:moveTo>
                      <a:lnTo>
                        <a:pt x="5871" y="0"/>
                      </a:lnTo>
                      <a:lnTo>
                        <a:pt x="3205" y="2000"/>
                      </a:lnTo>
                      <a:lnTo>
                        <a:pt x="0" y="291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94" name="Freeform 93">
                  <a:extLst>
                    <a:ext uri="{FF2B5EF4-FFF2-40B4-BE49-F238E27FC236}">
                      <a16:creationId xmlns:a16="http://schemas.microsoft.com/office/drawing/2014/main" id="{2FF7EF4C-6D56-7945-95EF-7CCB90840560}"/>
                    </a:ext>
                  </a:extLst>
                </p:cNvPr>
                <p:cNvSpPr/>
                <p:nvPr/>
              </p:nvSpPr>
              <p:spPr>
                <a:xfrm rot="1586057">
                  <a:off x="249243" y="680535"/>
                  <a:ext cx="1213" cy="236"/>
                </a:xfrm>
                <a:custGeom>
                  <a:avLst/>
                  <a:gdLst>
                    <a:gd name="connsiteX0" fmla="*/ 0 w 1213"/>
                    <a:gd name="connsiteY0" fmla="*/ 169 h 236"/>
                    <a:gd name="connsiteX1" fmla="*/ 1213 w 1213"/>
                    <a:gd name="connsiteY1" fmla="*/ 0 h 236"/>
                    <a:gd name="connsiteX2" fmla="*/ 388 w 1213"/>
                    <a:gd name="connsiteY2" fmla="*/ 236 h 236"/>
                    <a:gd name="connsiteX3" fmla="*/ 0 w 1213"/>
                    <a:gd name="connsiteY3" fmla="*/ 169 h 236"/>
                  </a:gdLst>
                  <a:ahLst/>
                  <a:cxnLst>
                    <a:cxn ang="0">
                      <a:pos x="connsiteX0" y="connsiteY0"/>
                    </a:cxn>
                    <a:cxn ang="0">
                      <a:pos x="connsiteX1" y="connsiteY1"/>
                    </a:cxn>
                    <a:cxn ang="0">
                      <a:pos x="connsiteX2" y="connsiteY2"/>
                    </a:cxn>
                    <a:cxn ang="0">
                      <a:pos x="connsiteX3" y="connsiteY3"/>
                    </a:cxn>
                  </a:cxnLst>
                  <a:rect l="l" t="t" r="r" b="b"/>
                  <a:pathLst>
                    <a:path w="1213" h="236">
                      <a:moveTo>
                        <a:pt x="0" y="169"/>
                      </a:moveTo>
                      <a:lnTo>
                        <a:pt x="1213" y="0"/>
                      </a:lnTo>
                      <a:lnTo>
                        <a:pt x="388" y="236"/>
                      </a:lnTo>
                      <a:lnTo>
                        <a:pt x="0" y="169"/>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95" name="Freeform 94">
                  <a:extLst>
                    <a:ext uri="{FF2B5EF4-FFF2-40B4-BE49-F238E27FC236}">
                      <a16:creationId xmlns:a16="http://schemas.microsoft.com/office/drawing/2014/main" id="{EFD8383E-EC93-6040-8F19-27F5BCCF940E}"/>
                    </a:ext>
                  </a:extLst>
                </p:cNvPr>
                <p:cNvSpPr/>
                <p:nvPr/>
              </p:nvSpPr>
              <p:spPr>
                <a:xfrm rot="1586057">
                  <a:off x="664172" y="680194"/>
                  <a:ext cx="866" cy="861"/>
                </a:xfrm>
                <a:custGeom>
                  <a:avLst/>
                  <a:gdLst>
                    <a:gd name="connsiteX0" fmla="*/ 866 w 866"/>
                    <a:gd name="connsiteY0" fmla="*/ 0 h 861"/>
                    <a:gd name="connsiteX1" fmla="*/ 685 w 866"/>
                    <a:gd name="connsiteY1" fmla="*/ 347 h 861"/>
                    <a:gd name="connsiteX2" fmla="*/ 0 w 866"/>
                    <a:gd name="connsiteY2" fmla="*/ 861 h 861"/>
                    <a:gd name="connsiteX3" fmla="*/ 866 w 866"/>
                    <a:gd name="connsiteY3" fmla="*/ 0 h 861"/>
                  </a:gdLst>
                  <a:ahLst/>
                  <a:cxnLst>
                    <a:cxn ang="0">
                      <a:pos x="connsiteX0" y="connsiteY0"/>
                    </a:cxn>
                    <a:cxn ang="0">
                      <a:pos x="connsiteX1" y="connsiteY1"/>
                    </a:cxn>
                    <a:cxn ang="0">
                      <a:pos x="connsiteX2" y="connsiteY2"/>
                    </a:cxn>
                    <a:cxn ang="0">
                      <a:pos x="connsiteX3" y="connsiteY3"/>
                    </a:cxn>
                  </a:cxnLst>
                  <a:rect l="l" t="t" r="r" b="b"/>
                  <a:pathLst>
                    <a:path w="866" h="861">
                      <a:moveTo>
                        <a:pt x="866" y="0"/>
                      </a:moveTo>
                      <a:lnTo>
                        <a:pt x="685" y="347"/>
                      </a:lnTo>
                      <a:lnTo>
                        <a:pt x="0" y="861"/>
                      </a:lnTo>
                      <a:lnTo>
                        <a:pt x="866" y="0"/>
                      </a:lnTo>
                      <a:close/>
                    </a:path>
                  </a:pathLst>
                </a:custGeom>
                <a:solidFill>
                  <a:srgbClr val="4472C4">
                    <a:lumMod val="75000"/>
                  </a:srgbClr>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sp>
              <p:nvSpPr>
                <p:cNvPr id="96" name="Freeform 95">
                  <a:extLst>
                    <a:ext uri="{FF2B5EF4-FFF2-40B4-BE49-F238E27FC236}">
                      <a16:creationId xmlns:a16="http://schemas.microsoft.com/office/drawing/2014/main" id="{606B0B13-782F-BA4F-AC8D-B6CCCF391173}"/>
                    </a:ext>
                  </a:extLst>
                </p:cNvPr>
                <p:cNvSpPr/>
                <p:nvPr/>
              </p:nvSpPr>
              <p:spPr>
                <a:xfrm>
                  <a:off x="73619" y="462045"/>
                  <a:ext cx="767233" cy="218292"/>
                </a:xfrm>
                <a:custGeom>
                  <a:avLst/>
                  <a:gdLst>
                    <a:gd name="connsiteX0" fmla="*/ 0 w 767233"/>
                    <a:gd name="connsiteY0" fmla="*/ 0 h 218292"/>
                    <a:gd name="connsiteX1" fmla="*/ 258399 w 767233"/>
                    <a:gd name="connsiteY1" fmla="*/ 0 h 218292"/>
                    <a:gd name="connsiteX2" fmla="*/ 262322 w 767233"/>
                    <a:gd name="connsiteY2" fmla="*/ 11722 h 218292"/>
                    <a:gd name="connsiteX3" fmla="*/ 383615 w 767233"/>
                    <a:gd name="connsiteY3" fmla="*/ 60219 h 218292"/>
                    <a:gd name="connsiteX4" fmla="*/ 504908 w 767233"/>
                    <a:gd name="connsiteY4" fmla="*/ 11722 h 218292"/>
                    <a:gd name="connsiteX5" fmla="*/ 508831 w 767233"/>
                    <a:gd name="connsiteY5" fmla="*/ 0 h 218292"/>
                    <a:gd name="connsiteX6" fmla="*/ 767233 w 767233"/>
                    <a:gd name="connsiteY6" fmla="*/ 0 h 218292"/>
                    <a:gd name="connsiteX7" fmla="*/ 762620 w 767233"/>
                    <a:gd name="connsiteY7" fmla="*/ 28165 h 218292"/>
                    <a:gd name="connsiteX8" fmla="*/ 383617 w 767233"/>
                    <a:gd name="connsiteY8" fmla="*/ 218292 h 218292"/>
                    <a:gd name="connsiteX9" fmla="*/ 4613 w 767233"/>
                    <a:gd name="connsiteY9" fmla="*/ 28165 h 218292"/>
                    <a:gd name="connsiteX10" fmla="*/ 0 w 767233"/>
                    <a:gd name="connsiteY10" fmla="*/ 0 h 218292"/>
                    <a:gd name="connsiteX11" fmla="*/ 231898 w 767233"/>
                    <a:gd name="connsiteY11" fmla="*/ 46450 h 218292"/>
                    <a:gd name="connsiteX12" fmla="*/ 131889 w 767233"/>
                    <a:gd name="connsiteY12" fmla="*/ 106777 h 218292"/>
                    <a:gd name="connsiteX13" fmla="*/ 231898 w 767233"/>
                    <a:gd name="connsiteY13" fmla="*/ 167103 h 218292"/>
                    <a:gd name="connsiteX14" fmla="*/ 331906 w 767233"/>
                    <a:gd name="connsiteY14" fmla="*/ 106777 h 218292"/>
                    <a:gd name="connsiteX15" fmla="*/ 231898 w 767233"/>
                    <a:gd name="connsiteY15" fmla="*/ 46450 h 218292"/>
                    <a:gd name="connsiteX16" fmla="*/ 535334 w 767233"/>
                    <a:gd name="connsiteY16" fmla="*/ 46450 h 218292"/>
                    <a:gd name="connsiteX17" fmla="*/ 435325 w 767233"/>
                    <a:gd name="connsiteY17" fmla="*/ 106777 h 218292"/>
                    <a:gd name="connsiteX18" fmla="*/ 535334 w 767233"/>
                    <a:gd name="connsiteY18" fmla="*/ 167103 h 218292"/>
                    <a:gd name="connsiteX19" fmla="*/ 635342 w 767233"/>
                    <a:gd name="connsiteY19" fmla="*/ 106777 h 218292"/>
                    <a:gd name="connsiteX20" fmla="*/ 535334 w 767233"/>
                    <a:gd name="connsiteY20" fmla="*/ 46450 h 21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7233" h="218292">
                      <a:moveTo>
                        <a:pt x="0" y="0"/>
                      </a:moveTo>
                      <a:lnTo>
                        <a:pt x="258399" y="0"/>
                      </a:lnTo>
                      <a:lnTo>
                        <a:pt x="262322" y="11722"/>
                      </a:lnTo>
                      <a:cubicBezTo>
                        <a:pt x="282305" y="40222"/>
                        <a:pt x="329089" y="60219"/>
                        <a:pt x="383615" y="60219"/>
                      </a:cubicBezTo>
                      <a:cubicBezTo>
                        <a:pt x="438142" y="60219"/>
                        <a:pt x="484925" y="40222"/>
                        <a:pt x="504908" y="11722"/>
                      </a:cubicBezTo>
                      <a:lnTo>
                        <a:pt x="508831" y="0"/>
                      </a:lnTo>
                      <a:lnTo>
                        <a:pt x="767233" y="0"/>
                      </a:lnTo>
                      <a:lnTo>
                        <a:pt x="762620" y="28165"/>
                      </a:lnTo>
                      <a:cubicBezTo>
                        <a:pt x="726547" y="136670"/>
                        <a:pt x="570568" y="218292"/>
                        <a:pt x="383617" y="218292"/>
                      </a:cubicBezTo>
                      <a:cubicBezTo>
                        <a:pt x="196665" y="218292"/>
                        <a:pt x="40686" y="136670"/>
                        <a:pt x="4613" y="28165"/>
                      </a:cubicBezTo>
                      <a:lnTo>
                        <a:pt x="0" y="0"/>
                      </a:lnTo>
                      <a:close/>
                      <a:moveTo>
                        <a:pt x="231898" y="46450"/>
                      </a:moveTo>
                      <a:cubicBezTo>
                        <a:pt x="176665" y="46450"/>
                        <a:pt x="131889" y="73460"/>
                        <a:pt x="131889" y="106777"/>
                      </a:cubicBezTo>
                      <a:cubicBezTo>
                        <a:pt x="131889" y="140094"/>
                        <a:pt x="176665" y="167103"/>
                        <a:pt x="231898" y="167103"/>
                      </a:cubicBezTo>
                      <a:cubicBezTo>
                        <a:pt x="287131" y="167103"/>
                        <a:pt x="331906" y="140094"/>
                        <a:pt x="331906" y="106777"/>
                      </a:cubicBezTo>
                      <a:cubicBezTo>
                        <a:pt x="331906" y="73460"/>
                        <a:pt x="287131" y="46450"/>
                        <a:pt x="231898" y="46450"/>
                      </a:cubicBezTo>
                      <a:close/>
                      <a:moveTo>
                        <a:pt x="535334" y="46450"/>
                      </a:moveTo>
                      <a:cubicBezTo>
                        <a:pt x="480101" y="46450"/>
                        <a:pt x="435325" y="73460"/>
                        <a:pt x="435325" y="106777"/>
                      </a:cubicBezTo>
                      <a:cubicBezTo>
                        <a:pt x="435325" y="140094"/>
                        <a:pt x="480101" y="167103"/>
                        <a:pt x="535334" y="167103"/>
                      </a:cubicBezTo>
                      <a:cubicBezTo>
                        <a:pt x="590567" y="167103"/>
                        <a:pt x="635342" y="140094"/>
                        <a:pt x="635342" y="106777"/>
                      </a:cubicBezTo>
                      <a:cubicBezTo>
                        <a:pt x="635342" y="73460"/>
                        <a:pt x="590567" y="46450"/>
                        <a:pt x="535334" y="46450"/>
                      </a:cubicBezTo>
                      <a:close/>
                    </a:path>
                  </a:pathLst>
                </a:custGeom>
                <a:solidFill>
                  <a:schemeClr val="tx2"/>
                </a:solidFill>
                <a:ln w="12700" cap="flat" cmpd="sng" algn="ctr">
                  <a:noFill/>
                  <a:prstDash val="solid"/>
                  <a:miter lim="800000"/>
                </a:ln>
                <a:effectLst/>
              </p:spPr>
              <p:txBody>
                <a:bodyPr spcFirstLastPara="0" vert="horz" wrap="square" lIns="30337" tIns="30337" rIns="30337" bIns="30337" numCol="1" spcCol="1270" anchor="ctr" anchorCtr="0">
                  <a:noAutofit/>
                </a:bodyPr>
                <a:lstStyle/>
                <a:p>
                  <a:pPr algn="ctr" defTabSz="222245" fontAlgn="auto">
                    <a:lnSpc>
                      <a:spcPct val="90000"/>
                    </a:lnSpc>
                    <a:spcAft>
                      <a:spcPct val="35000"/>
                    </a:spcAft>
                    <a:defRPr/>
                  </a:pPr>
                  <a:endParaRPr lang="en-US" sz="500" kern="0">
                    <a:solidFill>
                      <a:prstClr val="white"/>
                    </a:solidFill>
                    <a:latin typeface="Calibri" panose="020F0502020204030204"/>
                  </a:endParaRPr>
                </a:p>
              </p:txBody>
            </p:sp>
          </p:grpSp>
          <p:sp>
            <p:nvSpPr>
              <p:cNvPr id="90" name="Freeform 89">
                <a:extLst>
                  <a:ext uri="{FF2B5EF4-FFF2-40B4-BE49-F238E27FC236}">
                    <a16:creationId xmlns:a16="http://schemas.microsoft.com/office/drawing/2014/main" id="{F2401E8D-0350-4A40-A609-5B175BDDCFEC}"/>
                  </a:ext>
                </a:extLst>
              </p:cNvPr>
              <p:cNvSpPr/>
              <p:nvPr/>
            </p:nvSpPr>
            <p:spPr>
              <a:xfrm rot="521675">
                <a:off x="953929" y="455819"/>
                <a:ext cx="261636" cy="59290"/>
              </a:xfrm>
              <a:custGeom>
                <a:avLst/>
                <a:gdLst>
                  <a:gd name="connsiteX0" fmla="*/ 426 w 261636"/>
                  <a:gd name="connsiteY0" fmla="*/ 0 h 59290"/>
                  <a:gd name="connsiteX1" fmla="*/ 40397 w 261636"/>
                  <a:gd name="connsiteY1" fmla="*/ 0 h 59290"/>
                  <a:gd name="connsiteX2" fmla="*/ 45035 w 261636"/>
                  <a:gd name="connsiteY2" fmla="*/ 9024 h 59290"/>
                  <a:gd name="connsiteX3" fmla="*/ 141695 w 261636"/>
                  <a:gd name="connsiteY3" fmla="*/ 31514 h 59290"/>
                  <a:gd name="connsiteX4" fmla="*/ 208928 w 261636"/>
                  <a:gd name="connsiteY4" fmla="*/ 3358 h 59290"/>
                  <a:gd name="connsiteX5" fmla="*/ 211695 w 261636"/>
                  <a:gd name="connsiteY5" fmla="*/ 0 h 59290"/>
                  <a:gd name="connsiteX6" fmla="*/ 252773 w 261636"/>
                  <a:gd name="connsiteY6" fmla="*/ 0 h 59290"/>
                  <a:gd name="connsiteX7" fmla="*/ 252387 w 261636"/>
                  <a:gd name="connsiteY7" fmla="*/ 2233 h 59290"/>
                  <a:gd name="connsiteX8" fmla="*/ 261636 w 261636"/>
                  <a:gd name="connsiteY8" fmla="*/ 20229 h 59290"/>
                  <a:gd name="connsiteX9" fmla="*/ 6206 w 261636"/>
                  <a:gd name="connsiteY9" fmla="*/ 59290 h 59290"/>
                  <a:gd name="connsiteX10" fmla="*/ 0 w 261636"/>
                  <a:gd name="connsiteY10" fmla="*/ 40186 h 59290"/>
                  <a:gd name="connsiteX11" fmla="*/ 426 w 261636"/>
                  <a:gd name="connsiteY11" fmla="*/ 0 h 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36" h="59290">
                    <a:moveTo>
                      <a:pt x="426" y="0"/>
                    </a:moveTo>
                    <a:lnTo>
                      <a:pt x="40397" y="0"/>
                    </a:lnTo>
                    <a:lnTo>
                      <a:pt x="45035" y="9024"/>
                    </a:lnTo>
                    <a:cubicBezTo>
                      <a:pt x="63316" y="28131"/>
                      <a:pt x="100747" y="37776"/>
                      <a:pt x="141695" y="31514"/>
                    </a:cubicBezTo>
                    <a:cubicBezTo>
                      <a:pt x="168995" y="27340"/>
                      <a:pt x="192689" y="16885"/>
                      <a:pt x="208928" y="3358"/>
                    </a:cubicBezTo>
                    <a:lnTo>
                      <a:pt x="211695" y="0"/>
                    </a:lnTo>
                    <a:lnTo>
                      <a:pt x="252773" y="0"/>
                    </a:lnTo>
                    <a:lnTo>
                      <a:pt x="252387" y="2233"/>
                    </a:lnTo>
                    <a:lnTo>
                      <a:pt x="261636" y="20229"/>
                    </a:lnTo>
                    <a:lnTo>
                      <a:pt x="6206" y="59290"/>
                    </a:lnTo>
                    <a:lnTo>
                      <a:pt x="0" y="40186"/>
                    </a:lnTo>
                    <a:lnTo>
                      <a:pt x="426" y="0"/>
                    </a:lnTo>
                    <a:close/>
                  </a:path>
                </a:pathLst>
              </a:custGeom>
              <a:solidFill>
                <a:schemeClr val="tx2"/>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sp>
          <p:nvSpPr>
            <p:cNvPr id="88" name="Freeform 87">
              <a:extLst>
                <a:ext uri="{FF2B5EF4-FFF2-40B4-BE49-F238E27FC236}">
                  <a16:creationId xmlns:a16="http://schemas.microsoft.com/office/drawing/2014/main" id="{0E78D11E-C419-C84C-B02C-29490A61F1A1}"/>
                </a:ext>
              </a:extLst>
            </p:cNvPr>
            <p:cNvSpPr>
              <a:spLocks noChangeAspect="1"/>
            </p:cNvSpPr>
            <p:nvPr/>
          </p:nvSpPr>
          <p:spPr>
            <a:xfrm rot="21078325" flipH="1">
              <a:off x="3288262" y="2851405"/>
              <a:ext cx="216484" cy="47487"/>
            </a:xfrm>
            <a:custGeom>
              <a:avLst/>
              <a:gdLst>
                <a:gd name="connsiteX0" fmla="*/ 426 w 261636"/>
                <a:gd name="connsiteY0" fmla="*/ 0 h 59290"/>
                <a:gd name="connsiteX1" fmla="*/ 40397 w 261636"/>
                <a:gd name="connsiteY1" fmla="*/ 0 h 59290"/>
                <a:gd name="connsiteX2" fmla="*/ 45035 w 261636"/>
                <a:gd name="connsiteY2" fmla="*/ 9024 h 59290"/>
                <a:gd name="connsiteX3" fmla="*/ 141695 w 261636"/>
                <a:gd name="connsiteY3" fmla="*/ 31514 h 59290"/>
                <a:gd name="connsiteX4" fmla="*/ 208928 w 261636"/>
                <a:gd name="connsiteY4" fmla="*/ 3358 h 59290"/>
                <a:gd name="connsiteX5" fmla="*/ 211695 w 261636"/>
                <a:gd name="connsiteY5" fmla="*/ 0 h 59290"/>
                <a:gd name="connsiteX6" fmla="*/ 252773 w 261636"/>
                <a:gd name="connsiteY6" fmla="*/ 0 h 59290"/>
                <a:gd name="connsiteX7" fmla="*/ 252387 w 261636"/>
                <a:gd name="connsiteY7" fmla="*/ 2233 h 59290"/>
                <a:gd name="connsiteX8" fmla="*/ 261636 w 261636"/>
                <a:gd name="connsiteY8" fmla="*/ 20229 h 59290"/>
                <a:gd name="connsiteX9" fmla="*/ 6206 w 261636"/>
                <a:gd name="connsiteY9" fmla="*/ 59290 h 59290"/>
                <a:gd name="connsiteX10" fmla="*/ 0 w 261636"/>
                <a:gd name="connsiteY10" fmla="*/ 40186 h 59290"/>
                <a:gd name="connsiteX11" fmla="*/ 426 w 261636"/>
                <a:gd name="connsiteY11" fmla="*/ 0 h 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36" h="59290">
                  <a:moveTo>
                    <a:pt x="426" y="0"/>
                  </a:moveTo>
                  <a:lnTo>
                    <a:pt x="40397" y="0"/>
                  </a:lnTo>
                  <a:lnTo>
                    <a:pt x="45035" y="9024"/>
                  </a:lnTo>
                  <a:cubicBezTo>
                    <a:pt x="63316" y="28131"/>
                    <a:pt x="100747" y="37776"/>
                    <a:pt x="141695" y="31514"/>
                  </a:cubicBezTo>
                  <a:cubicBezTo>
                    <a:pt x="168995" y="27340"/>
                    <a:pt x="192689" y="16885"/>
                    <a:pt x="208928" y="3358"/>
                  </a:cubicBezTo>
                  <a:lnTo>
                    <a:pt x="211695" y="0"/>
                  </a:lnTo>
                  <a:lnTo>
                    <a:pt x="252773" y="0"/>
                  </a:lnTo>
                  <a:lnTo>
                    <a:pt x="252387" y="2233"/>
                  </a:lnTo>
                  <a:lnTo>
                    <a:pt x="261636" y="20229"/>
                  </a:lnTo>
                  <a:lnTo>
                    <a:pt x="6206" y="59290"/>
                  </a:lnTo>
                  <a:lnTo>
                    <a:pt x="0" y="40186"/>
                  </a:lnTo>
                  <a:lnTo>
                    <a:pt x="426" y="0"/>
                  </a:lnTo>
                  <a:close/>
                </a:path>
              </a:pathLst>
            </a:custGeom>
            <a:solidFill>
              <a:schemeClr val="accent2"/>
            </a:solidFill>
            <a:ln w="12700" cap="flat" cmpd="sng" algn="ctr">
              <a:noFill/>
              <a:prstDash val="solid"/>
              <a:miter lim="800000"/>
            </a:ln>
            <a:effectLst/>
          </p:spPr>
          <p:txBody>
            <a:bodyPr wrap="square" rtlCol="0" anchor="ctr">
              <a:noAutofit/>
            </a:bodyPr>
            <a:lstStyle/>
            <a:p>
              <a:pPr algn="ctr" defTabSz="457189" fontAlgn="auto">
                <a:spcBef>
                  <a:spcPts val="0"/>
                </a:spcBef>
                <a:spcAft>
                  <a:spcPts val="0"/>
                </a:spcAft>
                <a:defRPr/>
              </a:pPr>
              <a:endParaRPr lang="en-US" sz="2400" kern="0">
                <a:solidFill>
                  <a:prstClr val="white"/>
                </a:solidFill>
                <a:latin typeface="Calibri" panose="020F0502020204030204"/>
              </a:endParaRPr>
            </a:p>
          </p:txBody>
        </p:sp>
      </p:grpSp>
      <p:sp>
        <p:nvSpPr>
          <p:cNvPr id="2" name="TextBox 1">
            <a:extLst>
              <a:ext uri="{FF2B5EF4-FFF2-40B4-BE49-F238E27FC236}">
                <a16:creationId xmlns:a16="http://schemas.microsoft.com/office/drawing/2014/main" id="{A0585D26-8792-381C-3271-756FD118D6D0}"/>
              </a:ext>
            </a:extLst>
          </p:cNvPr>
          <p:cNvSpPr txBox="1"/>
          <p:nvPr/>
        </p:nvSpPr>
        <p:spPr>
          <a:xfrm>
            <a:off x="2867712" y="6533329"/>
            <a:ext cx="7692985" cy="246221"/>
          </a:xfrm>
          <a:prstGeom prst="rect">
            <a:avLst/>
          </a:prstGeom>
          <a:noFill/>
        </p:spPr>
        <p:txBody>
          <a:bodyPr wrap="square" rtlCol="0">
            <a:spAutoFit/>
          </a:bodyPr>
          <a:lstStyle/>
          <a:p>
            <a:r>
              <a:rPr lang="en-US" sz="1000" i="1" dirty="0"/>
              <a:t>Notes.</a:t>
            </a:r>
            <a:r>
              <a:rPr lang="en-US" sz="1000" dirty="0"/>
              <a:t> </a:t>
            </a:r>
            <a:r>
              <a:rPr lang="en-US" sz="1000" baseline="30000" dirty="0"/>
              <a:t>1 </a:t>
            </a:r>
            <a:r>
              <a:rPr lang="en-US" sz="1000" dirty="0"/>
              <a:t>Clark, 2008; Varela et al., 1991; </a:t>
            </a:r>
            <a:r>
              <a:rPr lang="en-US" sz="1000" baseline="30000" dirty="0"/>
              <a:t>2</a:t>
            </a:r>
            <a:r>
              <a:rPr lang="en-US" sz="1000" dirty="0"/>
              <a:t> McGowin et al., 2023; </a:t>
            </a:r>
            <a:r>
              <a:rPr lang="en-US" sz="1000" baseline="30000" dirty="0"/>
              <a:t>3</a:t>
            </a:r>
            <a:r>
              <a:rPr lang="en-US" sz="1000" dirty="0"/>
              <a:t> e.g., Van Buskirk, et al., 2009; Schatz et al., 2012  </a:t>
            </a:r>
          </a:p>
        </p:txBody>
      </p:sp>
      <p:grpSp>
        <p:nvGrpSpPr>
          <p:cNvPr id="4" name="Group 3">
            <a:extLst>
              <a:ext uri="{FF2B5EF4-FFF2-40B4-BE49-F238E27FC236}">
                <a16:creationId xmlns:a16="http://schemas.microsoft.com/office/drawing/2014/main" id="{9EF2A063-9E24-FF4D-9E0F-A7491E1608F1}"/>
              </a:ext>
            </a:extLst>
          </p:cNvPr>
          <p:cNvGrpSpPr/>
          <p:nvPr/>
        </p:nvGrpSpPr>
        <p:grpSpPr>
          <a:xfrm flipH="1">
            <a:off x="6466104" y="1545293"/>
            <a:ext cx="642741" cy="4359813"/>
            <a:chOff x="5285772" y="1545292"/>
            <a:chExt cx="640745" cy="4359813"/>
          </a:xfrm>
        </p:grpSpPr>
        <p:cxnSp>
          <p:nvCxnSpPr>
            <p:cNvPr id="68" name="Straight Arrow Connector 67">
              <a:extLst>
                <a:ext uri="{FF2B5EF4-FFF2-40B4-BE49-F238E27FC236}">
                  <a16:creationId xmlns:a16="http://schemas.microsoft.com/office/drawing/2014/main" id="{FEC6AEFC-3FFB-614B-A07E-83D04EF0204C}"/>
                </a:ext>
              </a:extLst>
            </p:cNvPr>
            <p:cNvCxnSpPr>
              <a:cxnSpLocks/>
            </p:cNvCxnSpPr>
            <p:nvPr/>
          </p:nvCxnSpPr>
          <p:spPr>
            <a:xfrm flipH="1">
              <a:off x="5285772" y="1545292"/>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0B0C31E-8223-4D4C-94D5-5DF8E9D7EAE1}"/>
                </a:ext>
              </a:extLst>
            </p:cNvPr>
            <p:cNvCxnSpPr>
              <a:cxnSpLocks/>
            </p:cNvCxnSpPr>
            <p:nvPr/>
          </p:nvCxnSpPr>
          <p:spPr>
            <a:xfrm flipH="1">
              <a:off x="5285772" y="2609698"/>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041DF8C-F7F9-2F47-9D34-DFF2202B6BDF}"/>
                </a:ext>
              </a:extLst>
            </p:cNvPr>
            <p:cNvCxnSpPr>
              <a:cxnSpLocks/>
            </p:cNvCxnSpPr>
            <p:nvPr/>
          </p:nvCxnSpPr>
          <p:spPr>
            <a:xfrm flipH="1">
              <a:off x="5285772" y="3840078"/>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904C85A-2C5B-644E-B3F5-786326A116FC}"/>
                </a:ext>
              </a:extLst>
            </p:cNvPr>
            <p:cNvCxnSpPr>
              <a:cxnSpLocks/>
            </p:cNvCxnSpPr>
            <p:nvPr/>
          </p:nvCxnSpPr>
          <p:spPr>
            <a:xfrm flipH="1">
              <a:off x="5285772" y="4770780"/>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0B898C1-B3E3-794F-A6EE-E8BABC304CD5}"/>
                </a:ext>
              </a:extLst>
            </p:cNvPr>
            <p:cNvCxnSpPr>
              <a:cxnSpLocks/>
            </p:cNvCxnSpPr>
            <p:nvPr/>
          </p:nvCxnSpPr>
          <p:spPr>
            <a:xfrm flipH="1">
              <a:off x="5285772" y="5905105"/>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F40C0078-8B03-8F4C-BF0C-F648DDDB35AE}"/>
              </a:ext>
            </a:extLst>
          </p:cNvPr>
          <p:cNvGrpSpPr/>
          <p:nvPr/>
        </p:nvGrpSpPr>
        <p:grpSpPr>
          <a:xfrm>
            <a:off x="3874459" y="1545293"/>
            <a:ext cx="715388" cy="4359813"/>
            <a:chOff x="5285772" y="1545292"/>
            <a:chExt cx="640745" cy="4359813"/>
          </a:xfrm>
        </p:grpSpPr>
        <p:cxnSp>
          <p:nvCxnSpPr>
            <p:cNvPr id="135" name="Straight Arrow Connector 134">
              <a:extLst>
                <a:ext uri="{FF2B5EF4-FFF2-40B4-BE49-F238E27FC236}">
                  <a16:creationId xmlns:a16="http://schemas.microsoft.com/office/drawing/2014/main" id="{667D68B4-E43F-C04B-8DFC-D0358AFA9594}"/>
                </a:ext>
              </a:extLst>
            </p:cNvPr>
            <p:cNvCxnSpPr>
              <a:cxnSpLocks/>
            </p:cNvCxnSpPr>
            <p:nvPr/>
          </p:nvCxnSpPr>
          <p:spPr>
            <a:xfrm flipH="1">
              <a:off x="5285772" y="1545292"/>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C863782C-F3C8-1949-A22B-3425A6869594}"/>
                </a:ext>
              </a:extLst>
            </p:cNvPr>
            <p:cNvCxnSpPr>
              <a:cxnSpLocks/>
            </p:cNvCxnSpPr>
            <p:nvPr/>
          </p:nvCxnSpPr>
          <p:spPr>
            <a:xfrm flipH="1">
              <a:off x="5285772" y="2609698"/>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F151E87-B2DB-7F4E-B09B-3B6F2EACC7CA}"/>
                </a:ext>
              </a:extLst>
            </p:cNvPr>
            <p:cNvCxnSpPr>
              <a:cxnSpLocks/>
            </p:cNvCxnSpPr>
            <p:nvPr/>
          </p:nvCxnSpPr>
          <p:spPr>
            <a:xfrm flipH="1">
              <a:off x="5285772" y="3840078"/>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66C3940F-354B-8545-8F37-D0630B412DF1}"/>
                </a:ext>
              </a:extLst>
            </p:cNvPr>
            <p:cNvCxnSpPr>
              <a:cxnSpLocks/>
            </p:cNvCxnSpPr>
            <p:nvPr/>
          </p:nvCxnSpPr>
          <p:spPr>
            <a:xfrm flipH="1">
              <a:off x="5285772" y="4770780"/>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10BEFAF-3EA6-6841-9326-85D63639F7D9}"/>
                </a:ext>
              </a:extLst>
            </p:cNvPr>
            <p:cNvCxnSpPr>
              <a:cxnSpLocks/>
            </p:cNvCxnSpPr>
            <p:nvPr/>
          </p:nvCxnSpPr>
          <p:spPr>
            <a:xfrm flipH="1">
              <a:off x="5285772" y="5905105"/>
              <a:ext cx="640745" cy="0"/>
            </a:xfrm>
            <a:prstGeom prst="straightConnector1">
              <a:avLst/>
            </a:prstGeom>
            <a:ln w="25400">
              <a:solidFill>
                <a:srgbClr val="C00000"/>
              </a:solidFill>
              <a:prstDash val="sysDash"/>
              <a:headEnd type="triangle" w="lg" len="lg"/>
              <a:tailEnd type="none" w="med" len="sm"/>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6C16955D-9761-F537-28E3-E87767983D61}"/>
              </a:ext>
            </a:extLst>
          </p:cNvPr>
          <p:cNvSpPr txBox="1">
            <a:spLocks/>
          </p:cNvSpPr>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a:t>ACTIVE Framework</a:t>
            </a:r>
            <a:endParaRPr lang="en-US" kern="0" dirty="0"/>
          </a:p>
        </p:txBody>
      </p:sp>
      <p:sp>
        <p:nvSpPr>
          <p:cNvPr id="3" name="TextBox 2">
            <a:extLst>
              <a:ext uri="{FF2B5EF4-FFF2-40B4-BE49-F238E27FC236}">
                <a16:creationId xmlns:a16="http://schemas.microsoft.com/office/drawing/2014/main" id="{6C4089F0-5E1B-4FE7-2002-86D2E394CB04}"/>
              </a:ext>
            </a:extLst>
          </p:cNvPr>
          <p:cNvSpPr txBox="1"/>
          <p:nvPr/>
        </p:nvSpPr>
        <p:spPr>
          <a:xfrm>
            <a:off x="2326443" y="1545293"/>
            <a:ext cx="1463040" cy="646331"/>
          </a:xfrm>
          <a:prstGeom prst="rect">
            <a:avLst/>
          </a:prstGeom>
          <a:noFill/>
        </p:spPr>
        <p:txBody>
          <a:bodyPr wrap="square" rtlCol="0">
            <a:spAutoFit/>
          </a:bodyPr>
          <a:lstStyle/>
          <a:p>
            <a:pPr marL="91440"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Embedded</a:t>
            </a:r>
          </a:p>
          <a:p>
            <a:pPr marL="91440"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Extended</a:t>
            </a:r>
            <a:endParaRPr lang="en-US" sz="1800" dirty="0"/>
          </a:p>
        </p:txBody>
      </p:sp>
      <p:sp>
        <p:nvSpPr>
          <p:cNvPr id="5" name="TextBox 4">
            <a:extLst>
              <a:ext uri="{FF2B5EF4-FFF2-40B4-BE49-F238E27FC236}">
                <a16:creationId xmlns:a16="http://schemas.microsoft.com/office/drawing/2014/main" id="{2B7E47A2-79CD-F8C6-E94E-0BD6DF982733}"/>
              </a:ext>
            </a:extLst>
          </p:cNvPr>
          <p:cNvSpPr txBox="1"/>
          <p:nvPr/>
        </p:nvSpPr>
        <p:spPr>
          <a:xfrm>
            <a:off x="2390196" y="2532125"/>
            <a:ext cx="1739547" cy="646331"/>
          </a:xfrm>
          <a:prstGeom prst="rect">
            <a:avLst/>
          </a:prstGeom>
          <a:noFill/>
        </p:spPr>
        <p:txBody>
          <a:bodyPr wrap="square" rtlCol="0">
            <a:spAutoFit/>
          </a:bodyPr>
          <a:lstStyle/>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Immersion</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961F5D34-5EFA-039D-0CEB-36B610C66A7A}"/>
              </a:ext>
            </a:extLst>
          </p:cNvPr>
          <p:cNvSpPr txBox="1"/>
          <p:nvPr/>
        </p:nvSpPr>
        <p:spPr>
          <a:xfrm>
            <a:off x="2409298" y="3483513"/>
            <a:ext cx="1739547" cy="646331"/>
          </a:xfrm>
          <a:prstGeom prst="rect">
            <a:avLst/>
          </a:prstGeom>
          <a:noFill/>
        </p:spPr>
        <p:txBody>
          <a:bodyPr wrap="square" rtlCol="0">
            <a:spAutoFit/>
          </a:bodyPr>
          <a:lstStyle/>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Application</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418B147-1EBE-2E43-2C97-22A94CBF1264}"/>
              </a:ext>
            </a:extLst>
          </p:cNvPr>
          <p:cNvSpPr txBox="1"/>
          <p:nvPr/>
        </p:nvSpPr>
        <p:spPr>
          <a:xfrm>
            <a:off x="354843" y="4478403"/>
            <a:ext cx="2054456" cy="646331"/>
          </a:xfrm>
          <a:prstGeom prst="rect">
            <a:avLst/>
          </a:prstGeom>
          <a:noFill/>
        </p:spPr>
        <p:txBody>
          <a:bodyPr wrap="square" rtlCol="0">
            <a:spAutoFit/>
          </a:bodyPr>
          <a:lstStyle/>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Deliberate practice </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Scaffolding</a:t>
            </a:r>
          </a:p>
        </p:txBody>
      </p:sp>
      <p:sp>
        <p:nvSpPr>
          <p:cNvPr id="9" name="TextBox 8">
            <a:extLst>
              <a:ext uri="{FF2B5EF4-FFF2-40B4-BE49-F238E27FC236}">
                <a16:creationId xmlns:a16="http://schemas.microsoft.com/office/drawing/2014/main" id="{B3D81592-E321-58CF-8E12-DAE8DA086240}"/>
              </a:ext>
            </a:extLst>
          </p:cNvPr>
          <p:cNvSpPr txBox="1"/>
          <p:nvPr/>
        </p:nvSpPr>
        <p:spPr>
          <a:xfrm>
            <a:off x="2397427" y="4516369"/>
            <a:ext cx="1096576" cy="646331"/>
          </a:xfrm>
          <a:prstGeom prst="rect">
            <a:avLst/>
          </a:prstGeom>
          <a:noFill/>
        </p:spPr>
        <p:txBody>
          <a:bodyPr wrap="square" rtlCol="0">
            <a:spAutoFit/>
          </a:bodyPr>
          <a:lstStyle/>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Cueing</a:t>
            </a:r>
          </a:p>
          <a:p>
            <a:pPr marL="73152" indent="-7315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1C5125F-5883-62F3-9E23-5178EB75EA7B}"/>
              </a:ext>
            </a:extLst>
          </p:cNvPr>
          <p:cNvSpPr txBox="1"/>
          <p:nvPr/>
        </p:nvSpPr>
        <p:spPr>
          <a:xfrm>
            <a:off x="2409298" y="5510859"/>
            <a:ext cx="1096576" cy="646331"/>
          </a:xfrm>
          <a:prstGeom prst="rect">
            <a:avLst/>
          </a:prstGeom>
          <a:noFill/>
        </p:spPr>
        <p:txBody>
          <a:bodyPr wrap="square" rtlCol="0">
            <a:spAutoFit/>
          </a:bodyPr>
          <a:lstStyle/>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Speed</a:t>
            </a:r>
          </a:p>
          <a:p>
            <a:pPr marL="73152" indent="-73152">
              <a:lnSpc>
                <a:spcPct val="100000"/>
              </a:lnSpc>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87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several&#10;&#10;Description automatically generated">
            <a:extLst>
              <a:ext uri="{FF2B5EF4-FFF2-40B4-BE49-F238E27FC236}">
                <a16:creationId xmlns:a16="http://schemas.microsoft.com/office/drawing/2014/main" id="{2157F71B-FED2-680A-2EC7-CA7FD4DC6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949" y="3654405"/>
            <a:ext cx="2648371" cy="1489708"/>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background pattern&#10;&#10;Description automatically generated">
            <a:extLst>
              <a:ext uri="{FF2B5EF4-FFF2-40B4-BE49-F238E27FC236}">
                <a16:creationId xmlns:a16="http://schemas.microsoft.com/office/drawing/2014/main" id="{1FD2D5F0-D082-088C-7CDD-FE75E5ABAA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5901" b="-2564"/>
          <a:stretch/>
        </p:blipFill>
        <p:spPr>
          <a:xfrm>
            <a:off x="3231949" y="1496714"/>
            <a:ext cx="2659472" cy="1617046"/>
          </a:xfrm>
          <a:prstGeom prst="rect">
            <a:avLst/>
          </a:prstGeom>
          <a:ln>
            <a:noFill/>
          </a:ln>
          <a:effectLst>
            <a:outerShdw blurRad="292100" dist="139700" dir="2700000" algn="tl" rotWithShape="0">
              <a:srgbClr val="333333">
                <a:alpha val="65000"/>
              </a:srgbClr>
            </a:outerShdw>
          </a:effectLst>
        </p:spPr>
      </p:pic>
      <p:pic>
        <p:nvPicPr>
          <p:cNvPr id="7" name="Picture 6" descr="Icon&#10;&#10;Description automatically generated">
            <a:extLst>
              <a:ext uri="{FF2B5EF4-FFF2-40B4-BE49-F238E27FC236}">
                <a16:creationId xmlns:a16="http://schemas.microsoft.com/office/drawing/2014/main" id="{F3B7ACE9-AB3D-F438-C7C3-730F811F88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857"/>
          <a:stretch/>
        </p:blipFill>
        <p:spPr>
          <a:xfrm>
            <a:off x="485861" y="1434559"/>
            <a:ext cx="2103120" cy="1643441"/>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9CB9A7CE-5B6A-42D3-4916-C82EF345839B}"/>
              </a:ext>
            </a:extLst>
          </p:cNvPr>
          <p:cNvGrpSpPr/>
          <p:nvPr/>
        </p:nvGrpSpPr>
        <p:grpSpPr>
          <a:xfrm>
            <a:off x="359118" y="3856557"/>
            <a:ext cx="2648372" cy="1132247"/>
            <a:chOff x="247358" y="4203159"/>
            <a:chExt cx="2648372" cy="1132247"/>
          </a:xfrm>
        </p:grpSpPr>
        <p:pic>
          <p:nvPicPr>
            <p:cNvPr id="9" name="Picture 8" descr="A picture containing text, clipart&#10;&#10;Description automatically generated">
              <a:extLst>
                <a:ext uri="{FF2B5EF4-FFF2-40B4-BE49-F238E27FC236}">
                  <a16:creationId xmlns:a16="http://schemas.microsoft.com/office/drawing/2014/main" id="{AFB5D3BA-2D79-3CCB-2280-B9FE0CF2FC63}"/>
                </a:ext>
              </a:extLst>
            </p:cNvPr>
            <p:cNvPicPr>
              <a:picLocks noChangeAspect="1"/>
            </p:cNvPicPr>
            <p:nvPr/>
          </p:nvPicPr>
          <p:blipFill rotWithShape="1">
            <a:blip r:embed="rId6">
              <a:extLst>
                <a:ext uri="{28A0092B-C50C-407E-A947-70E740481C1C}">
                  <a14:useLocalDpi xmlns:a14="http://schemas.microsoft.com/office/drawing/2010/main" val="0"/>
                </a:ext>
              </a:extLst>
            </a:blip>
            <a:srcRect l="13110" t="21711" r="10700" b="1646"/>
            <a:stretch/>
          </p:blipFill>
          <p:spPr>
            <a:xfrm>
              <a:off x="247358" y="4203159"/>
              <a:ext cx="2648372" cy="1132247"/>
            </a:xfrm>
            <a:prstGeom prst="rect">
              <a:avLst/>
            </a:prstGeom>
            <a:ln>
              <a:noFill/>
            </a:ln>
            <a:effectLst>
              <a:outerShdw blurRad="292100" dist="139700" dir="2700000" algn="tl" rotWithShape="0">
                <a:srgbClr val="333333">
                  <a:alpha val="65000"/>
                </a:srgbClr>
              </a:outerShdw>
            </a:effectLst>
          </p:spPr>
        </p:pic>
        <p:pic>
          <p:nvPicPr>
            <p:cNvPr id="39" name="Picture 38" descr="Logo, icon&#10;&#10;Description automatically generated">
              <a:extLst>
                <a:ext uri="{FF2B5EF4-FFF2-40B4-BE49-F238E27FC236}">
                  <a16:creationId xmlns:a16="http://schemas.microsoft.com/office/drawing/2014/main" id="{33C14A80-BABB-FAD5-B996-4B78B05D7C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832" y="4211245"/>
              <a:ext cx="1117846" cy="524226"/>
            </a:xfrm>
            <a:prstGeom prst="rect">
              <a:avLst/>
            </a:prstGeom>
          </p:spPr>
        </p:pic>
      </p:grpSp>
      <p:sp>
        <p:nvSpPr>
          <p:cNvPr id="22" name="TextBox 21">
            <a:extLst>
              <a:ext uri="{FF2B5EF4-FFF2-40B4-BE49-F238E27FC236}">
                <a16:creationId xmlns:a16="http://schemas.microsoft.com/office/drawing/2014/main" id="{31157790-4C73-8DBC-A5B7-A7C99352D6F0}"/>
              </a:ext>
            </a:extLst>
          </p:cNvPr>
          <p:cNvSpPr txBox="1"/>
          <p:nvPr/>
        </p:nvSpPr>
        <p:spPr>
          <a:xfrm>
            <a:off x="768616" y="3186674"/>
            <a:ext cx="20002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Embodied</a:t>
            </a:r>
          </a:p>
        </p:txBody>
      </p:sp>
      <p:sp>
        <p:nvSpPr>
          <p:cNvPr id="48" name="TextBox 47">
            <a:extLst>
              <a:ext uri="{FF2B5EF4-FFF2-40B4-BE49-F238E27FC236}">
                <a16:creationId xmlns:a16="http://schemas.microsoft.com/office/drawing/2014/main" id="{403CAD03-D6A4-E667-221D-7C6BAA22CEAA}"/>
              </a:ext>
            </a:extLst>
          </p:cNvPr>
          <p:cNvSpPr txBox="1"/>
          <p:nvPr/>
        </p:nvSpPr>
        <p:spPr>
          <a:xfrm>
            <a:off x="3771208" y="3126957"/>
            <a:ext cx="1706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Extended</a:t>
            </a:r>
          </a:p>
        </p:txBody>
      </p:sp>
      <p:sp>
        <p:nvSpPr>
          <p:cNvPr id="50" name="TextBox 49">
            <a:extLst>
              <a:ext uri="{FF2B5EF4-FFF2-40B4-BE49-F238E27FC236}">
                <a16:creationId xmlns:a16="http://schemas.microsoft.com/office/drawing/2014/main" id="{1EEFB99F-598C-7CFF-B97D-EB1F2894CFEB}"/>
              </a:ext>
            </a:extLst>
          </p:cNvPr>
          <p:cNvSpPr txBox="1"/>
          <p:nvPr/>
        </p:nvSpPr>
        <p:spPr>
          <a:xfrm>
            <a:off x="755309" y="5290061"/>
            <a:ext cx="1706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Enactive</a:t>
            </a:r>
          </a:p>
        </p:txBody>
      </p:sp>
      <p:sp>
        <p:nvSpPr>
          <p:cNvPr id="51" name="TextBox 50">
            <a:extLst>
              <a:ext uri="{FF2B5EF4-FFF2-40B4-BE49-F238E27FC236}">
                <a16:creationId xmlns:a16="http://schemas.microsoft.com/office/drawing/2014/main" id="{C0E0F7BE-D2D1-D28E-01E3-54A37D24DD49}"/>
              </a:ext>
            </a:extLst>
          </p:cNvPr>
          <p:cNvSpPr txBox="1"/>
          <p:nvPr/>
        </p:nvSpPr>
        <p:spPr>
          <a:xfrm>
            <a:off x="3783073" y="5360871"/>
            <a:ext cx="2422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Embedded</a:t>
            </a:r>
          </a:p>
        </p:txBody>
      </p:sp>
      <p:sp>
        <p:nvSpPr>
          <p:cNvPr id="3" name="Title 1">
            <a:extLst>
              <a:ext uri="{FF2B5EF4-FFF2-40B4-BE49-F238E27FC236}">
                <a16:creationId xmlns:a16="http://schemas.microsoft.com/office/drawing/2014/main" id="{A0180E5F-8E07-EEAD-DF72-D61663436EA8}"/>
              </a:ext>
            </a:extLst>
          </p:cNvPr>
          <p:cNvSpPr txBox="1">
            <a:spLocks/>
          </p:cNvSpPr>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What is 4E Cognition?</a:t>
            </a:r>
          </a:p>
        </p:txBody>
      </p:sp>
      <p:pic>
        <p:nvPicPr>
          <p:cNvPr id="4" name="image1.png" descr="A diagram of a diagram of a brain&#10;&#10;Description automatically generated with medium confidence">
            <a:extLst>
              <a:ext uri="{FF2B5EF4-FFF2-40B4-BE49-F238E27FC236}">
                <a16:creationId xmlns:a16="http://schemas.microsoft.com/office/drawing/2014/main" id="{8FD9D6EB-9ED0-B37B-2726-2D2996895514}"/>
              </a:ext>
            </a:extLst>
          </p:cNvPr>
          <p:cNvPicPr/>
          <p:nvPr/>
        </p:nvPicPr>
        <p:blipFill>
          <a:blip r:embed="rId8"/>
          <a:srcRect l="9500" r="6805" b="5082"/>
          <a:stretch>
            <a:fillRect/>
          </a:stretch>
        </p:blipFill>
        <p:spPr>
          <a:xfrm>
            <a:off x="6104778" y="1517904"/>
            <a:ext cx="6087221" cy="3842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559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693E7A2C-8D91-7BEB-5605-389A0C21B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201" y="1591368"/>
            <a:ext cx="2946309" cy="1988759"/>
          </a:xfrm>
          <a:prstGeom prst="ellipse">
            <a:avLst/>
          </a:prstGeom>
          <a:ln>
            <a:noFill/>
          </a:ln>
          <a:effectLst>
            <a:softEdge rad="112500"/>
          </a:effectLst>
        </p:spPr>
      </p:pic>
      <p:pic>
        <p:nvPicPr>
          <p:cNvPr id="19" name="Picture 18" descr="A picture containing baseball, person, player, athletic game&#10;&#10;Description automatically generated">
            <a:extLst>
              <a:ext uri="{FF2B5EF4-FFF2-40B4-BE49-F238E27FC236}">
                <a16:creationId xmlns:a16="http://schemas.microsoft.com/office/drawing/2014/main" id="{02BCF602-6977-E298-B452-DDFD056A3A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810" y="4498533"/>
            <a:ext cx="2938516" cy="1961460"/>
          </a:xfrm>
          <a:prstGeom prst="ellipse">
            <a:avLst/>
          </a:prstGeom>
          <a:ln>
            <a:noFill/>
          </a:ln>
          <a:effectLst>
            <a:softEdge rad="112500"/>
          </a:effectLst>
        </p:spPr>
      </p:pic>
      <p:pic>
        <p:nvPicPr>
          <p:cNvPr id="9" name="Picture 8">
            <a:extLst>
              <a:ext uri="{FF2B5EF4-FFF2-40B4-BE49-F238E27FC236}">
                <a16:creationId xmlns:a16="http://schemas.microsoft.com/office/drawing/2014/main" id="{04B9CDD4-45C6-B90A-5A1F-FED1075E57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8" y="4574753"/>
            <a:ext cx="2489917" cy="1699369"/>
          </a:xfrm>
          <a:prstGeom prst="ellipse">
            <a:avLst/>
          </a:prstGeom>
          <a:ln>
            <a:noFill/>
          </a:ln>
          <a:effectLst>
            <a:softEdge rad="112500"/>
          </a:effectLst>
        </p:spPr>
      </p:pic>
      <p:sp>
        <p:nvSpPr>
          <p:cNvPr id="13" name="TextBox 12">
            <a:extLst>
              <a:ext uri="{FF2B5EF4-FFF2-40B4-BE49-F238E27FC236}">
                <a16:creationId xmlns:a16="http://schemas.microsoft.com/office/drawing/2014/main" id="{10A2D7E6-9C12-1BF7-3DE5-3448E4DC6C18}"/>
              </a:ext>
            </a:extLst>
          </p:cNvPr>
          <p:cNvSpPr txBox="1"/>
          <p:nvPr/>
        </p:nvSpPr>
        <p:spPr>
          <a:xfrm>
            <a:off x="185057" y="922744"/>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Embodied Cognition: </a:t>
            </a:r>
            <a:r>
              <a:rPr kumimoji="0" lang="en-US" sz="1800" b="0" i="0" u="none" strike="noStrike" kern="1200" cap="none" spc="0" normalizeH="0" baseline="0" noProof="0" dirty="0">
                <a:ln>
                  <a:noFill/>
                </a:ln>
                <a:effectLst/>
                <a:uLnTx/>
                <a:uFillTx/>
                <a:latin typeface="Calibri" panose="020F0502020204030204"/>
                <a:ea typeface="+mn-ea"/>
                <a:cs typeface="+mn-cs"/>
              </a:rPr>
              <a:t>More than abstract mental processes. Involves the entire body of the living system (brain and body).</a:t>
            </a:r>
          </a:p>
        </p:txBody>
      </p:sp>
      <p:sp>
        <p:nvSpPr>
          <p:cNvPr id="16" name="TextBox 15">
            <a:extLst>
              <a:ext uri="{FF2B5EF4-FFF2-40B4-BE49-F238E27FC236}">
                <a16:creationId xmlns:a16="http://schemas.microsoft.com/office/drawing/2014/main" id="{737A5EA1-9966-A5E3-9320-C18ABB9723B6}"/>
              </a:ext>
            </a:extLst>
          </p:cNvPr>
          <p:cNvSpPr txBox="1"/>
          <p:nvPr/>
        </p:nvSpPr>
        <p:spPr>
          <a:xfrm>
            <a:off x="6281057" y="3575203"/>
            <a:ext cx="591094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Embedded Cognition</a:t>
            </a:r>
            <a:r>
              <a:rPr kumimoji="0" lang="en-US" sz="1800" b="0" i="0" u="none" strike="noStrike" kern="1200" cap="none" spc="0" normalizeH="0" baseline="0" noProof="0" dirty="0">
                <a:ln>
                  <a:noFill/>
                </a:ln>
                <a:effectLst/>
                <a:uLnTx/>
                <a:uFillTx/>
                <a:latin typeface="Calibri" panose="020F0502020204030204"/>
                <a:ea typeface="+mn-ea"/>
                <a:cs typeface="+mn-cs"/>
              </a:rPr>
              <a:t>: Not separated from the agent’s ecological niche. Contains layers of co-determination with physical, social, and cultural aspects of the world.</a:t>
            </a:r>
          </a:p>
        </p:txBody>
      </p:sp>
      <p:sp>
        <p:nvSpPr>
          <p:cNvPr id="17" name="TextBox 16">
            <a:extLst>
              <a:ext uri="{FF2B5EF4-FFF2-40B4-BE49-F238E27FC236}">
                <a16:creationId xmlns:a16="http://schemas.microsoft.com/office/drawing/2014/main" id="{EB0D699F-CC8F-60BF-6124-B992D697BA2C}"/>
              </a:ext>
            </a:extLst>
          </p:cNvPr>
          <p:cNvSpPr txBox="1"/>
          <p:nvPr/>
        </p:nvSpPr>
        <p:spPr>
          <a:xfrm>
            <a:off x="6134463" y="964059"/>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Extended Cognition:</a:t>
            </a:r>
            <a:r>
              <a:rPr kumimoji="0" lang="en-US" sz="1800" b="0" i="0" u="none" strike="noStrike" kern="1200" cap="none" spc="0" normalizeH="0" baseline="0" noProof="0" dirty="0">
                <a:ln>
                  <a:noFill/>
                </a:ln>
                <a:effectLst/>
                <a:uLnTx/>
                <a:uFillTx/>
                <a:latin typeface="Calibri" panose="020F0502020204030204"/>
                <a:ea typeface="+mn-ea"/>
                <a:cs typeface="+mn-cs"/>
              </a:rPr>
              <a:t> can be offloaded into biological beings and non-biological devices.</a:t>
            </a:r>
          </a:p>
        </p:txBody>
      </p:sp>
      <p:sp>
        <p:nvSpPr>
          <p:cNvPr id="20" name="TextBox 19">
            <a:extLst>
              <a:ext uri="{FF2B5EF4-FFF2-40B4-BE49-F238E27FC236}">
                <a16:creationId xmlns:a16="http://schemas.microsoft.com/office/drawing/2014/main" id="{671D9497-BE60-082E-BB8A-096C7D34FE0B}"/>
              </a:ext>
            </a:extLst>
          </p:cNvPr>
          <p:cNvSpPr txBox="1"/>
          <p:nvPr/>
        </p:nvSpPr>
        <p:spPr>
          <a:xfrm>
            <a:off x="155131" y="3731295"/>
            <a:ext cx="562791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Enactive Cognition</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1"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a:ln>
                  <a:noFill/>
                </a:ln>
                <a:effectLst/>
                <a:uLnTx/>
                <a:uFillTx/>
                <a:latin typeface="Calibri" panose="020F0502020204030204"/>
                <a:ea typeface="+mn-ea"/>
                <a:cs typeface="+mn-cs"/>
              </a:rPr>
              <a:t>are a set of meaningful relationships determined by an adaptive two-way exchange between creatures and the environments they inhabit and actively shape</a:t>
            </a:r>
          </a:p>
        </p:txBody>
      </p:sp>
      <p:grpSp>
        <p:nvGrpSpPr>
          <p:cNvPr id="3" name="Group 2">
            <a:extLst>
              <a:ext uri="{FF2B5EF4-FFF2-40B4-BE49-F238E27FC236}">
                <a16:creationId xmlns:a16="http://schemas.microsoft.com/office/drawing/2014/main" id="{F1424B8F-3CF3-34FE-99AC-7DEC0F0C607C}"/>
              </a:ext>
            </a:extLst>
          </p:cNvPr>
          <p:cNvGrpSpPr/>
          <p:nvPr/>
        </p:nvGrpSpPr>
        <p:grpSpPr>
          <a:xfrm>
            <a:off x="1798490" y="1543904"/>
            <a:ext cx="2020096" cy="2031299"/>
            <a:chOff x="1798490" y="1181978"/>
            <a:chExt cx="2536732" cy="2553469"/>
          </a:xfrm>
        </p:grpSpPr>
        <p:pic>
          <p:nvPicPr>
            <p:cNvPr id="15" name="Picture 14" descr="A picture containing text&#10;&#10;Description automatically generated">
              <a:extLst>
                <a:ext uri="{FF2B5EF4-FFF2-40B4-BE49-F238E27FC236}">
                  <a16:creationId xmlns:a16="http://schemas.microsoft.com/office/drawing/2014/main" id="{F4FFF8A1-7EAC-D296-1674-F9C18D6ABB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0" t="-1112" r="2407" b="3016"/>
            <a:stretch/>
          </p:blipFill>
          <p:spPr>
            <a:xfrm>
              <a:off x="1798490" y="1181978"/>
              <a:ext cx="2536732" cy="2553469"/>
            </a:xfrm>
            <a:prstGeom prst="ellipse">
              <a:avLst/>
            </a:prstGeom>
            <a:ln>
              <a:noFill/>
            </a:ln>
            <a:effectLst>
              <a:softEdge rad="112500"/>
            </a:effectLst>
          </p:spPr>
        </p:pic>
        <p:pic>
          <p:nvPicPr>
            <p:cNvPr id="4" name="Picture 3" descr="Icon&#10;&#10;Description automatically generated">
              <a:extLst>
                <a:ext uri="{FF2B5EF4-FFF2-40B4-BE49-F238E27FC236}">
                  <a16:creationId xmlns:a16="http://schemas.microsoft.com/office/drawing/2014/main" id="{AB48CD8B-5E20-EDB7-EFED-B8D2CB9F89A0}"/>
                </a:ext>
              </a:extLst>
            </p:cNvPr>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a:off x="2020835" y="1460761"/>
              <a:ext cx="2126622" cy="2128792"/>
            </a:xfrm>
            <a:prstGeom prst="rect">
              <a:avLst/>
            </a:prstGeom>
          </p:spPr>
        </p:pic>
      </p:grpSp>
      <p:sp>
        <p:nvSpPr>
          <p:cNvPr id="2" name="Title 1">
            <a:extLst>
              <a:ext uri="{FF2B5EF4-FFF2-40B4-BE49-F238E27FC236}">
                <a16:creationId xmlns:a16="http://schemas.microsoft.com/office/drawing/2014/main" id="{C6BF5DB9-F7BC-48D5-0B0C-2379F1AA8A08}"/>
              </a:ext>
            </a:extLst>
          </p:cNvPr>
          <p:cNvSpPr>
            <a:spLocks noGrp="1"/>
          </p:cNvSpPr>
          <p:nvPr>
            <p:ph type="title"/>
          </p:nvPr>
        </p:nvSpPr>
        <p:spPr>
          <a:xfrm>
            <a:off x="2397039" y="0"/>
            <a:ext cx="7416800" cy="795130"/>
          </a:xfrm>
        </p:spPr>
        <p:txBody>
          <a:bodyPr/>
          <a:lstStyle/>
          <a:p>
            <a:r>
              <a:rPr lang="en-US" dirty="0"/>
              <a:t>What is 4E Cognition?</a:t>
            </a:r>
          </a:p>
        </p:txBody>
      </p:sp>
    </p:spTree>
    <p:extLst>
      <p:ext uri="{BB962C8B-B14F-4D97-AF65-F5344CB8AC3E}">
        <p14:creationId xmlns:p14="http://schemas.microsoft.com/office/powerpoint/2010/main" val="400061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FA3460-5AE2-B45C-28F0-A10271FA603F}"/>
              </a:ext>
            </a:extLst>
          </p:cNvPr>
          <p:cNvSpPr>
            <a:spLocks noGrp="1"/>
          </p:cNvSpPr>
          <p:nvPr>
            <p:ph type="title"/>
          </p:nvPr>
        </p:nvSpPr>
        <p:spPr>
          <a:xfrm>
            <a:off x="2397039" y="0"/>
            <a:ext cx="7416800" cy="795130"/>
          </a:xfrm>
        </p:spPr>
        <p:txBody>
          <a:bodyPr/>
          <a:lstStyle/>
          <a:p>
            <a:r>
              <a:rPr lang="en-US" dirty="0"/>
              <a:t>Learning Affordances</a:t>
            </a:r>
          </a:p>
        </p:txBody>
      </p:sp>
      <p:sp>
        <p:nvSpPr>
          <p:cNvPr id="24" name="Google Shape;589;p15">
            <a:extLst>
              <a:ext uri="{FF2B5EF4-FFF2-40B4-BE49-F238E27FC236}">
                <a16:creationId xmlns:a16="http://schemas.microsoft.com/office/drawing/2014/main" id="{2A4A2DC0-DE7D-CE3D-E4D8-323DC231778B}"/>
              </a:ext>
            </a:extLst>
          </p:cNvPr>
          <p:cNvSpPr txBox="1"/>
          <p:nvPr/>
        </p:nvSpPr>
        <p:spPr>
          <a:xfrm>
            <a:off x="28915" y="3082648"/>
            <a:ext cx="3080886" cy="400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alibri"/>
                <a:ea typeface="Calibri"/>
                <a:cs typeface="Calibri"/>
                <a:sym typeface="Calibri"/>
              </a:rPr>
              <a:t>Immersion</a:t>
            </a:r>
            <a:endParaRPr sz="2000" b="1" i="0" u="none" strike="noStrike" cap="none" dirty="0">
              <a:latin typeface="Calibri"/>
              <a:ea typeface="Calibri"/>
              <a:cs typeface="Calibri"/>
              <a:sym typeface="Calibri"/>
            </a:endParaRPr>
          </a:p>
        </p:txBody>
      </p:sp>
      <p:sp>
        <p:nvSpPr>
          <p:cNvPr id="25" name="Google Shape;590;p15">
            <a:extLst>
              <a:ext uri="{FF2B5EF4-FFF2-40B4-BE49-F238E27FC236}">
                <a16:creationId xmlns:a16="http://schemas.microsoft.com/office/drawing/2014/main" id="{157B5816-11DB-5EDE-55B2-BE2F9663285B}"/>
              </a:ext>
            </a:extLst>
          </p:cNvPr>
          <p:cNvSpPr txBox="1"/>
          <p:nvPr/>
        </p:nvSpPr>
        <p:spPr>
          <a:xfrm>
            <a:off x="3146057" y="3108669"/>
            <a:ext cx="29311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alibri"/>
                <a:ea typeface="Calibri"/>
                <a:cs typeface="Calibri"/>
                <a:sym typeface="Calibri"/>
              </a:rPr>
              <a:t>Presence</a:t>
            </a:r>
            <a:endParaRPr sz="2000" b="1" i="0" u="none" strike="noStrike" cap="none" dirty="0">
              <a:latin typeface="Calibri"/>
              <a:ea typeface="Calibri"/>
              <a:cs typeface="Calibri"/>
              <a:sym typeface="Calibri"/>
            </a:endParaRPr>
          </a:p>
        </p:txBody>
      </p:sp>
      <p:sp>
        <p:nvSpPr>
          <p:cNvPr id="26" name="Google Shape;591;p15">
            <a:extLst>
              <a:ext uri="{FF2B5EF4-FFF2-40B4-BE49-F238E27FC236}">
                <a16:creationId xmlns:a16="http://schemas.microsoft.com/office/drawing/2014/main" id="{C64F42C1-CA56-464C-6C05-C933666D9549}"/>
              </a:ext>
            </a:extLst>
          </p:cNvPr>
          <p:cNvSpPr txBox="1"/>
          <p:nvPr/>
        </p:nvSpPr>
        <p:spPr>
          <a:xfrm>
            <a:off x="6087430" y="3082645"/>
            <a:ext cx="296840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latin typeface="Calibri"/>
                <a:ea typeface="Calibri"/>
                <a:cs typeface="Calibri"/>
                <a:sym typeface="Calibri"/>
              </a:rPr>
              <a:t>Interactivity</a:t>
            </a:r>
            <a:endParaRPr sz="2000" b="1" i="0" u="none" strike="noStrike" cap="none">
              <a:latin typeface="Calibri"/>
              <a:ea typeface="Calibri"/>
              <a:cs typeface="Calibri"/>
              <a:sym typeface="Calibri"/>
            </a:endParaRPr>
          </a:p>
        </p:txBody>
      </p:sp>
      <p:sp>
        <p:nvSpPr>
          <p:cNvPr id="27" name="Google Shape;592;p15">
            <a:extLst>
              <a:ext uri="{FF2B5EF4-FFF2-40B4-BE49-F238E27FC236}">
                <a16:creationId xmlns:a16="http://schemas.microsoft.com/office/drawing/2014/main" id="{93EF8B12-834F-A794-C1E6-8EE660AD7761}"/>
              </a:ext>
            </a:extLst>
          </p:cNvPr>
          <p:cNvSpPr txBox="1"/>
          <p:nvPr/>
        </p:nvSpPr>
        <p:spPr>
          <a:xfrm>
            <a:off x="9066096" y="3063574"/>
            <a:ext cx="312590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latin typeface="Calibri"/>
                <a:ea typeface="Calibri"/>
                <a:cs typeface="Calibri"/>
                <a:sym typeface="Calibri"/>
              </a:rPr>
              <a:t>Agency</a:t>
            </a:r>
            <a:endParaRPr sz="2000" b="1" i="0" u="none" strike="noStrike" cap="none">
              <a:latin typeface="Calibri"/>
              <a:ea typeface="Calibri"/>
              <a:cs typeface="Calibri"/>
              <a:sym typeface="Calibri"/>
            </a:endParaRPr>
          </a:p>
        </p:txBody>
      </p:sp>
      <p:pic>
        <p:nvPicPr>
          <p:cNvPr id="32" name="Google Shape;598;p15">
            <a:extLst>
              <a:ext uri="{FF2B5EF4-FFF2-40B4-BE49-F238E27FC236}">
                <a16:creationId xmlns:a16="http://schemas.microsoft.com/office/drawing/2014/main" id="{D506B5F5-DE99-46C4-D191-24763C56E06E}"/>
              </a:ext>
            </a:extLst>
          </p:cNvPr>
          <p:cNvPicPr preferRelativeResize="0"/>
          <p:nvPr/>
        </p:nvPicPr>
        <p:blipFill rotWithShape="1">
          <a:blip r:embed="rId3">
            <a:alphaModFix/>
          </a:blip>
          <a:srcRect l="14008" r="14007"/>
          <a:stretch/>
        </p:blipFill>
        <p:spPr>
          <a:xfrm>
            <a:off x="475923" y="1242996"/>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Google Shape;599;p15">
            <a:extLst>
              <a:ext uri="{FF2B5EF4-FFF2-40B4-BE49-F238E27FC236}">
                <a16:creationId xmlns:a16="http://schemas.microsoft.com/office/drawing/2014/main" id="{9CEE38C0-B4A2-3F66-C440-2B83282F7367}"/>
              </a:ext>
            </a:extLst>
          </p:cNvPr>
          <p:cNvPicPr preferRelativeResize="0"/>
          <p:nvPr/>
        </p:nvPicPr>
        <p:blipFill rotWithShape="1">
          <a:blip r:embed="rId4">
            <a:alphaModFix/>
          </a:blip>
          <a:srcRect t="126" b="124"/>
          <a:stretch/>
        </p:blipFill>
        <p:spPr>
          <a:xfrm>
            <a:off x="3437856" y="1247446"/>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Google Shape;600;p15">
            <a:extLst>
              <a:ext uri="{FF2B5EF4-FFF2-40B4-BE49-F238E27FC236}">
                <a16:creationId xmlns:a16="http://schemas.microsoft.com/office/drawing/2014/main" id="{6BB17A95-9946-BE53-4F2C-A571DFBDDE06}"/>
              </a:ext>
            </a:extLst>
          </p:cNvPr>
          <p:cNvPicPr preferRelativeResize="0"/>
          <p:nvPr/>
        </p:nvPicPr>
        <p:blipFill rotWithShape="1">
          <a:blip r:embed="rId5">
            <a:alphaModFix/>
          </a:blip>
          <a:srcRect t="126" b="124"/>
          <a:stretch/>
        </p:blipFill>
        <p:spPr>
          <a:xfrm>
            <a:off x="6396009" y="1251796"/>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Google Shape;601;p15">
            <a:extLst>
              <a:ext uri="{FF2B5EF4-FFF2-40B4-BE49-F238E27FC236}">
                <a16:creationId xmlns:a16="http://schemas.microsoft.com/office/drawing/2014/main" id="{E7B5D999-0839-D05B-9527-EAA2F14F462A}"/>
              </a:ext>
            </a:extLst>
          </p:cNvPr>
          <p:cNvPicPr preferRelativeResize="0"/>
          <p:nvPr/>
        </p:nvPicPr>
        <p:blipFill rotWithShape="1">
          <a:blip r:embed="rId6">
            <a:alphaModFix/>
          </a:blip>
          <a:srcRect t="10" b="9"/>
          <a:stretch/>
        </p:blipFill>
        <p:spPr>
          <a:xfrm>
            <a:off x="9397887" y="1242996"/>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Google Shape;602;p15">
            <a:extLst>
              <a:ext uri="{FF2B5EF4-FFF2-40B4-BE49-F238E27FC236}">
                <a16:creationId xmlns:a16="http://schemas.microsoft.com/office/drawing/2014/main" id="{5F54CFAC-4632-0211-CE67-390938F425C0}"/>
              </a:ext>
            </a:extLst>
          </p:cNvPr>
          <p:cNvPicPr preferRelativeResize="0"/>
          <p:nvPr/>
        </p:nvPicPr>
        <p:blipFill rotWithShape="1">
          <a:blip r:embed="rId7">
            <a:alphaModFix/>
          </a:blip>
          <a:srcRect t="7890" b="7889"/>
          <a:stretch/>
        </p:blipFill>
        <p:spPr>
          <a:xfrm>
            <a:off x="480382" y="3614570"/>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Google Shape;603;p15">
            <a:extLst>
              <a:ext uri="{FF2B5EF4-FFF2-40B4-BE49-F238E27FC236}">
                <a16:creationId xmlns:a16="http://schemas.microsoft.com/office/drawing/2014/main" id="{F96FFE79-2BCB-452A-6292-9E88EA083B7A}"/>
              </a:ext>
            </a:extLst>
          </p:cNvPr>
          <p:cNvPicPr preferRelativeResize="0"/>
          <p:nvPr/>
        </p:nvPicPr>
        <p:blipFill rotWithShape="1">
          <a:blip r:embed="rId8">
            <a:alphaModFix/>
          </a:blip>
          <a:srcRect t="8005" b="8006"/>
          <a:stretch/>
        </p:blipFill>
        <p:spPr>
          <a:xfrm>
            <a:off x="3507864" y="3652282"/>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Google Shape;604;p15">
            <a:extLst>
              <a:ext uri="{FF2B5EF4-FFF2-40B4-BE49-F238E27FC236}">
                <a16:creationId xmlns:a16="http://schemas.microsoft.com/office/drawing/2014/main" id="{A55DBFCE-2903-EEB6-27D1-81A0D470BB9F}"/>
              </a:ext>
            </a:extLst>
          </p:cNvPr>
          <p:cNvPicPr preferRelativeResize="0"/>
          <p:nvPr/>
        </p:nvPicPr>
        <p:blipFill rotWithShape="1">
          <a:blip r:embed="rId9">
            <a:alphaModFix/>
          </a:blip>
          <a:srcRect t="8005" b="8006"/>
          <a:stretch/>
        </p:blipFill>
        <p:spPr>
          <a:xfrm>
            <a:off x="6592374" y="3549417"/>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Google Shape;605;p15">
            <a:extLst>
              <a:ext uri="{FF2B5EF4-FFF2-40B4-BE49-F238E27FC236}">
                <a16:creationId xmlns:a16="http://schemas.microsoft.com/office/drawing/2014/main" id="{A50B86BF-5121-FD83-55F6-E418C74FBA3B}"/>
              </a:ext>
            </a:extLst>
          </p:cNvPr>
          <p:cNvPicPr preferRelativeResize="0"/>
          <p:nvPr/>
        </p:nvPicPr>
        <p:blipFill rotWithShape="1">
          <a:blip r:embed="rId10">
            <a:alphaModFix/>
          </a:blip>
          <a:srcRect t="7890" b="7889"/>
          <a:stretch/>
        </p:blipFill>
        <p:spPr>
          <a:xfrm>
            <a:off x="9507950" y="3556467"/>
            <a:ext cx="2338297" cy="18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Google Shape;593;p15">
            <a:extLst>
              <a:ext uri="{FF2B5EF4-FFF2-40B4-BE49-F238E27FC236}">
                <a16:creationId xmlns:a16="http://schemas.microsoft.com/office/drawing/2014/main" id="{8E2E645F-4007-3AA7-498A-EA159C5E6DE8}"/>
              </a:ext>
            </a:extLst>
          </p:cNvPr>
          <p:cNvSpPr txBox="1"/>
          <p:nvPr/>
        </p:nvSpPr>
        <p:spPr>
          <a:xfrm>
            <a:off x="238503" y="5447175"/>
            <a:ext cx="297401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latin typeface="Calibri"/>
                <a:ea typeface="Calibri"/>
                <a:cs typeface="Calibri"/>
                <a:sym typeface="Calibri"/>
              </a:rPr>
              <a:t>Transforming the Abstract to the Concrete</a:t>
            </a:r>
            <a:endParaRPr sz="2000" b="1" i="0" u="none" strike="noStrike" cap="none" dirty="0">
              <a:latin typeface="Calibri"/>
              <a:ea typeface="Calibri"/>
              <a:cs typeface="Calibri"/>
              <a:sym typeface="Calibri"/>
            </a:endParaRPr>
          </a:p>
        </p:txBody>
      </p:sp>
      <p:sp>
        <p:nvSpPr>
          <p:cNvPr id="3" name="Google Shape;594;p15">
            <a:extLst>
              <a:ext uri="{FF2B5EF4-FFF2-40B4-BE49-F238E27FC236}">
                <a16:creationId xmlns:a16="http://schemas.microsoft.com/office/drawing/2014/main" id="{05C051E2-A066-624A-E34C-F64F215F8CCA}"/>
              </a:ext>
            </a:extLst>
          </p:cNvPr>
          <p:cNvSpPr txBox="1"/>
          <p:nvPr/>
        </p:nvSpPr>
        <p:spPr>
          <a:xfrm>
            <a:off x="3372008" y="5471187"/>
            <a:ext cx="274693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latin typeface="Calibri"/>
                <a:ea typeface="Calibri"/>
                <a:cs typeface="Calibri"/>
                <a:sym typeface="Calibri"/>
              </a:rPr>
              <a:t>Doing Rather than Only Observing</a:t>
            </a:r>
            <a:endParaRPr sz="2000" b="1" i="0" u="none" strike="noStrike" cap="none" dirty="0">
              <a:latin typeface="Calibri"/>
              <a:ea typeface="Calibri"/>
              <a:cs typeface="Calibri"/>
              <a:sym typeface="Calibri"/>
            </a:endParaRPr>
          </a:p>
        </p:txBody>
      </p:sp>
      <p:sp>
        <p:nvSpPr>
          <p:cNvPr id="4" name="Google Shape;595;p15">
            <a:extLst>
              <a:ext uri="{FF2B5EF4-FFF2-40B4-BE49-F238E27FC236}">
                <a16:creationId xmlns:a16="http://schemas.microsoft.com/office/drawing/2014/main" id="{6CFFA5D5-3626-FB90-86E5-2B14D34C44EE}"/>
              </a:ext>
            </a:extLst>
          </p:cNvPr>
          <p:cNvSpPr txBox="1"/>
          <p:nvPr/>
        </p:nvSpPr>
        <p:spPr>
          <a:xfrm>
            <a:off x="6432280" y="5400034"/>
            <a:ext cx="284218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latin typeface="Calibri"/>
                <a:ea typeface="Calibri"/>
                <a:cs typeface="Calibri"/>
                <a:sym typeface="Calibri"/>
              </a:rPr>
              <a:t>Infeasible or Impossible Becomes Practical</a:t>
            </a:r>
            <a:endParaRPr sz="2000" b="1" i="0" u="none" strike="noStrike" cap="none" dirty="0">
              <a:latin typeface="Calibri"/>
              <a:ea typeface="Calibri"/>
              <a:cs typeface="Calibri"/>
              <a:sym typeface="Calibri"/>
            </a:endParaRPr>
          </a:p>
        </p:txBody>
      </p:sp>
      <p:sp>
        <p:nvSpPr>
          <p:cNvPr id="6" name="Google Shape;596;p15">
            <a:extLst>
              <a:ext uri="{FF2B5EF4-FFF2-40B4-BE49-F238E27FC236}">
                <a16:creationId xmlns:a16="http://schemas.microsoft.com/office/drawing/2014/main" id="{09CE83C7-8227-7B27-9223-88A670813550}"/>
              </a:ext>
            </a:extLst>
          </p:cNvPr>
          <p:cNvSpPr txBox="1"/>
          <p:nvPr/>
        </p:nvSpPr>
        <p:spPr>
          <a:xfrm>
            <a:off x="9253650" y="5439288"/>
            <a:ext cx="284218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latin typeface="Calibri"/>
                <a:ea typeface="Calibri"/>
                <a:cs typeface="Calibri"/>
                <a:sym typeface="Calibri"/>
              </a:rPr>
              <a:t>Exploring Manipulations of Reality and Beyond</a:t>
            </a:r>
            <a:endParaRPr sz="2000" b="1"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186664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CF695-C6B0-D744-5ABB-C221024AB1FA}"/>
              </a:ext>
            </a:extLst>
          </p:cNvPr>
          <p:cNvSpPr>
            <a:spLocks noGrp="1"/>
          </p:cNvSpPr>
          <p:nvPr>
            <p:ph idx="1"/>
          </p:nvPr>
        </p:nvSpPr>
        <p:spPr/>
        <p:txBody>
          <a:bodyPr/>
          <a:lstStyle/>
          <a:p>
            <a:r>
              <a:rPr lang="en-US" dirty="0"/>
              <a:t>Standardized learning often fails to accommodate individual differences and the varying levels of scaffolding needed.</a:t>
            </a:r>
          </a:p>
          <a:p>
            <a:r>
              <a:rPr lang="en-US" dirty="0"/>
              <a:t>Applying learning science theories in real-world educational settings requires technical approaches to translate them into practice. </a:t>
            </a:r>
          </a:p>
          <a:p>
            <a:r>
              <a:rPr lang="en-US" dirty="0"/>
              <a:t>A generalized approach to transform these theories into practical technical solutions is needed.</a:t>
            </a:r>
          </a:p>
          <a:p>
            <a:r>
              <a:rPr lang="en-US" dirty="0"/>
              <a:t>Adaptive training (AT) offers solutions to translate theoretical insights into educational practices to foster learning in virtual environments that are both adaptive and effective.</a:t>
            </a:r>
          </a:p>
        </p:txBody>
      </p:sp>
      <p:sp>
        <p:nvSpPr>
          <p:cNvPr id="6" name="Title 1">
            <a:extLst>
              <a:ext uri="{FF2B5EF4-FFF2-40B4-BE49-F238E27FC236}">
                <a16:creationId xmlns:a16="http://schemas.microsoft.com/office/drawing/2014/main" id="{3F6C2248-678E-12DD-733E-BB6DDB2DD5B5}"/>
              </a:ext>
            </a:extLst>
          </p:cNvPr>
          <p:cNvSpPr>
            <a:spLocks noGrp="1"/>
          </p:cNvSpPr>
          <p:nvPr>
            <p:ph type="title"/>
          </p:nvPr>
        </p:nvSpPr>
        <p:spPr>
          <a:xfrm>
            <a:off x="2397039" y="0"/>
            <a:ext cx="7416800" cy="795130"/>
          </a:xfrm>
        </p:spPr>
        <p:txBody>
          <a:bodyPr/>
          <a:lstStyle/>
          <a:p>
            <a:r>
              <a:rPr lang="en-US" dirty="0"/>
              <a:t>Adaptive Training</a:t>
            </a:r>
          </a:p>
        </p:txBody>
      </p:sp>
    </p:spTree>
    <p:extLst>
      <p:ext uri="{BB962C8B-B14F-4D97-AF65-F5344CB8AC3E}">
        <p14:creationId xmlns:p14="http://schemas.microsoft.com/office/powerpoint/2010/main" val="207021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CF695-C6B0-D744-5ABB-C221024AB1FA}"/>
              </a:ext>
            </a:extLst>
          </p:cNvPr>
          <p:cNvSpPr>
            <a:spLocks noGrp="1"/>
          </p:cNvSpPr>
          <p:nvPr>
            <p:ph idx="1"/>
          </p:nvPr>
        </p:nvSpPr>
        <p:spPr>
          <a:xfrm>
            <a:off x="632652" y="1143001"/>
            <a:ext cx="10972800" cy="4981700"/>
          </a:xfrm>
        </p:spPr>
        <p:txBody>
          <a:bodyPr/>
          <a:lstStyle/>
          <a:p>
            <a:r>
              <a:rPr lang="en-US" dirty="0"/>
              <a:t>At its core, AT creates customized learning journeys (i.e., individualized learning) to meet the specific needs and performance levels of each learner.</a:t>
            </a:r>
            <a:endParaRPr lang="en-US" baseline="30000" dirty="0"/>
          </a:p>
          <a:p>
            <a:r>
              <a:rPr lang="en-US" dirty="0"/>
              <a:t>Numerous approaches for implementing adaptive training (e.g., rule-based, machine learning algorithms, AI driven cognitive tutors) exist.</a:t>
            </a:r>
          </a:p>
          <a:p>
            <a:r>
              <a:rPr lang="en-US" dirty="0"/>
              <a:t>General approaches can be supplemented by additional monitoring technologies such as EKG, EDR, ET (physiological), EEG and </a:t>
            </a:r>
            <a:r>
              <a:rPr lang="en-US" dirty="0" err="1"/>
              <a:t>fNIRS</a:t>
            </a:r>
            <a:r>
              <a:rPr lang="en-US" dirty="0"/>
              <a:t> (neurological), as well as accelerometers and gyroscopes (physical movement).</a:t>
            </a:r>
          </a:p>
          <a:p>
            <a:endParaRPr lang="en-US" dirty="0"/>
          </a:p>
        </p:txBody>
      </p:sp>
      <p:sp>
        <p:nvSpPr>
          <p:cNvPr id="6" name="Title 1">
            <a:extLst>
              <a:ext uri="{FF2B5EF4-FFF2-40B4-BE49-F238E27FC236}">
                <a16:creationId xmlns:a16="http://schemas.microsoft.com/office/drawing/2014/main" id="{3F6C2248-678E-12DD-733E-BB6DDB2DD5B5}"/>
              </a:ext>
            </a:extLst>
          </p:cNvPr>
          <p:cNvSpPr>
            <a:spLocks noGrp="1"/>
          </p:cNvSpPr>
          <p:nvPr>
            <p:ph type="title"/>
          </p:nvPr>
        </p:nvSpPr>
        <p:spPr>
          <a:xfrm>
            <a:off x="2397039" y="0"/>
            <a:ext cx="7416800" cy="795130"/>
          </a:xfrm>
        </p:spPr>
        <p:txBody>
          <a:bodyPr/>
          <a:lstStyle/>
          <a:p>
            <a:r>
              <a:rPr lang="en-US" dirty="0"/>
              <a:t>Adaptive Training</a:t>
            </a:r>
          </a:p>
        </p:txBody>
      </p:sp>
    </p:spTree>
    <p:extLst>
      <p:ext uri="{BB962C8B-B14F-4D97-AF65-F5344CB8AC3E}">
        <p14:creationId xmlns:p14="http://schemas.microsoft.com/office/powerpoint/2010/main" val="229719118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374D06BECCD341B3CE582D84A54142" ma:contentTypeVersion="8" ma:contentTypeDescription="Create a new document." ma:contentTypeScope="" ma:versionID="8ec3e92d22ec728c290a4dd1dcdbeef9">
  <xsd:schema xmlns:xsd="http://www.w3.org/2001/XMLSchema" xmlns:xs="http://www.w3.org/2001/XMLSchema" xmlns:p="http://schemas.microsoft.com/office/2006/metadata/properties" xmlns:ns2="004c8408-f261-486c-83b9-5eab08206e93" targetNamespace="http://schemas.microsoft.com/office/2006/metadata/properties" ma:root="true" ma:fieldsID="61e19bec9f7086a9ef21426c478628e4" ns2:_="">
    <xsd:import namespace="004c8408-f261-486c-83b9-5eab08206e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c8408-f261-486c-83b9-5eab08206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84EA23-BD05-464D-B0FE-CD16027FD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c8408-f261-486c-83b9-5eab08206e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infopath/2007/PartnerControls"/>
    <ds:schemaRef ds:uri="http://purl.org/dc/dcmitype/"/>
    <ds:schemaRef ds:uri="http://purl.org/dc/elements/1.1/"/>
    <ds:schemaRef ds:uri="http://purl.org/dc/terms/"/>
    <ds:schemaRef ds:uri="004c8408-f261-486c-83b9-5eab08206e93"/>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22348</TotalTime>
  <Words>1299</Words>
  <Application>Microsoft Office PowerPoint</Application>
  <PresentationFormat>Widescreen</PresentationFormat>
  <Paragraphs>197</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Arial Narrow</vt:lpstr>
      <vt:lpstr>Calibri</vt:lpstr>
      <vt:lpstr>Tahoma</vt:lpstr>
      <vt:lpstr>Wingdings</vt:lpstr>
      <vt:lpstr>Blends</vt:lpstr>
      <vt:lpstr>PowerPoint Presentation</vt:lpstr>
      <vt:lpstr>PowerPoint Presentation</vt:lpstr>
      <vt:lpstr>PowerPoint Presentation</vt:lpstr>
      <vt:lpstr>PowerPoint Presentation</vt:lpstr>
      <vt:lpstr>PowerPoint Presentation</vt:lpstr>
      <vt:lpstr>What is 4E Cognition?</vt:lpstr>
      <vt:lpstr>Learning Affordances</vt:lpstr>
      <vt:lpstr>Adaptive Training</vt:lpstr>
      <vt:lpstr>Adaptive Training</vt:lpstr>
      <vt:lpstr>Proposed Adaptive Training Architecture</vt:lpstr>
      <vt:lpstr>Linking It All Together</vt:lpstr>
      <vt:lpstr>Case Study: Antenna Basics </vt:lpstr>
      <vt:lpstr>Water Through the Pipes</vt:lpstr>
      <vt:lpstr>Instructor Dashboard</vt:lpstr>
      <vt:lpstr>Challenges and Path Forward</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Gregory McGowin</cp:lastModifiedBy>
  <cp:revision>159</cp:revision>
  <cp:lastPrinted>1601-01-01T00:00:00Z</cp:lastPrinted>
  <dcterms:created xsi:type="dcterms:W3CDTF">2016-03-29T15:29:36Z</dcterms:created>
  <dcterms:modified xsi:type="dcterms:W3CDTF">2024-11-01T14:35:50Z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0x01010084374D06BECCD341B3CE582D84A54142</vt:lpwstr>
  </property>
  <property fmtid="{D5CDD505-2E9C-101B-9397-08002B2CF9AE}" pid="3" name="DocumentDescription">
    <vt:lpwstr>&lt;div class=ExternalClass9DF5FD6F97034AAA9FF0AABB8157F05A&gt; &lt;/div&gt;</vt:lpwstr>
  </property>
</Properties>
</file>